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3" r:id="rId48"/>
    <p:sldId id="315" r:id="rId49"/>
    <p:sldId id="317" r:id="rId50"/>
    <p:sldId id="318" r:id="rId51"/>
    <p:sldId id="319" r:id="rId52"/>
    <p:sldId id="320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If-else</a:t>
            </a:r>
            <a:r>
              <a:rPr lang="zh-CN" altLang="en-US">
                <a:latin typeface="Arial" panose="020B0604020202020204" pitchFamily="34" charset="0"/>
              </a:rPr>
              <a:t>的运算量？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边表的构造相当于重建多边形的信息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963" y="704850"/>
            <a:ext cx="6264275" cy="3524250"/>
          </a:xfr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67774" y="10881384"/>
            <a:ext cx="3186249" cy="57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70890" indent="-29654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6180" indent="-23749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1160" indent="-23749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5505" indent="-23749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09850" indent="-2374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4195" indent="-2374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59175" indent="-2374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33520" indent="-2374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B17A10-29E8-4567-B578-DB612D8A65D9}" type="slidenum">
              <a:rPr lang="zh-CN" altLang="en-US" smtClean="0">
                <a:latin typeface="Times New Roman" panose="02020603050405020304" pitchFamily="18" charset="0"/>
              </a:rPr>
              <a:t>40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67774" y="10881384"/>
            <a:ext cx="3186249" cy="57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70890" indent="-29654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6180" indent="-23749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1160" indent="-23749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5505" indent="-23749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09850" indent="-2374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4195" indent="-2374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59175" indent="-2374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33520" indent="-2374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A4FADA4-B53C-44DE-AAC5-C0FDD0221394}" type="slidenum">
              <a:rPr lang="zh-CN" altLang="en-US" smtClean="0">
                <a:latin typeface="Times New Roman" panose="02020603050405020304" pitchFamily="18" charset="0"/>
              </a:rPr>
              <a:t>41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67774" y="10881384"/>
            <a:ext cx="3186249" cy="57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70890" indent="-29654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6180" indent="-23749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1160" indent="-23749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5505" indent="-23749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09850" indent="-2374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4195" indent="-2374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59175" indent="-2374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33520" indent="-2374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E06888-0E89-43B3-AA00-29DDDF943DEF}" type="slidenum">
              <a:rPr lang="zh-CN" altLang="en-US" smtClean="0">
                <a:latin typeface="Times New Roman" panose="02020603050405020304" pitchFamily="18" charset="0"/>
              </a:rPr>
              <a:t>42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67774" y="10881384"/>
            <a:ext cx="3186249" cy="57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70890" indent="-29654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6180" indent="-23749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1160" indent="-23749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5505" indent="-23749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09850" indent="-2374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4195" indent="-2374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59175" indent="-2374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33520" indent="-2374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12B84E3-32CC-4CB0-ACB4-4270C1CBA597}" type="slidenum">
              <a:rPr lang="zh-CN" altLang="en-US" smtClean="0">
                <a:latin typeface="Times New Roman" panose="02020603050405020304" pitchFamily="18" charset="0"/>
              </a:rPr>
              <a:t>43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如查询：与某个点共面的点</a:t>
            </a:r>
          </a:p>
          <a:p>
            <a:r>
              <a:rPr lang="zh-CN" altLang="en-US" dirty="0"/>
              <a:t>又如查询：某个面周边的面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70890" indent="-29654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6180" indent="-23749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1160" indent="-23749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5505" indent="-23749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09850" indent="-23749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4195" indent="-23749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59175" indent="-23749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33520" indent="-23749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6695CBE-EC24-47C0-A1F9-7681FC73FB7F}" type="slidenum">
              <a:rPr lang="en-US" altLang="zh-CN" b="0"/>
              <a:t>47</a:t>
            </a:fld>
            <a:endParaRPr lang="en-US" altLang="zh-CN" b="0"/>
          </a:p>
        </p:txBody>
      </p:sp>
      <p:sp>
        <p:nvSpPr>
          <p:cNvPr id="241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1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单段曲线不存在控制性差的问题。因为必然希望所有控制点对曲线形状产生影响。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0" y="76200"/>
            <a:ext cx="11684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219200"/>
            <a:ext cx="5748215" cy="5181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0585" y="1219200"/>
            <a:ext cx="5748215" cy="5181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0" y="76200"/>
            <a:ext cx="11684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219200"/>
            <a:ext cx="5748215" cy="5181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40585" y="1219200"/>
            <a:ext cx="5748215" cy="2514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40585" y="3886200"/>
            <a:ext cx="5748215" cy="2514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7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oleObject" Target="../embeddings/oleObject19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oleObject" Target="../embeddings/oleObject25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39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8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961E13-FB04-407C-B0CE-579DAA80562E}" type="slidenum">
              <a:rPr lang="zh-CN" altLang="en-US" sz="1400">
                <a:latin typeface="Arial" panose="020B0604020202020204" pitchFamily="34" charset="0"/>
              </a:rPr>
              <a:t>1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18435" name="灯片编号占位符 5"/>
          <p:cNvSpPr txBox="1">
            <a:spLocks noGrp="1" noChangeArrowheads="1"/>
          </p:cNvSpPr>
          <p:nvPr/>
        </p:nvSpPr>
        <p:spPr bwMode="auto">
          <a:xfrm>
            <a:off x="8077200" y="6461125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1516A69-B910-44AE-8F6C-B6975C07887B}" type="slidenum"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1</a:t>
            </a:fld>
            <a:endParaRPr lang="en-US" altLang="zh-CN" sz="1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光栅扫描式显示器</a:t>
            </a:r>
            <a:r>
              <a:rPr lang="en-US" altLang="zh-CN" dirty="0">
                <a:ea typeface="宋体" panose="02010600030101010101" pitchFamily="2" charset="-122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帧缓存</a:t>
            </a:r>
            <a:r>
              <a:rPr lang="en-US" altLang="zh-CN" b="1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endParaRPr lang="zh-CN" altLang="en-US" b="1" baseline="30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光栅内容来自</a:t>
            </a:r>
            <a:r>
              <a:rPr lang="zh-CN" altLang="en-US" dirty="0">
                <a:solidFill>
                  <a:schemeClr val="accent2"/>
                </a:solidFill>
                <a:ea typeface="宋体" panose="02010600030101010101" pitchFamily="2" charset="-122"/>
              </a:rPr>
              <a:t>帧缓存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分辨率：像素数量，如：</a:t>
            </a:r>
            <a:r>
              <a:rPr lang="en-US" altLang="zh-CN" dirty="0">
                <a:ea typeface="宋体" panose="02010600030101010101" pitchFamily="2" charset="-122"/>
              </a:rPr>
              <a:t>1024*768</a:t>
            </a: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分辨率</a:t>
            </a:r>
            <a:r>
              <a:rPr lang="en-US" altLang="zh-CN" dirty="0">
                <a:ea typeface="宋体" panose="02010600030101010101" pitchFamily="2" charset="-122"/>
              </a:rPr>
              <a:t>=</a:t>
            </a:r>
            <a:r>
              <a:rPr lang="zh-CN" altLang="en-US" dirty="0">
                <a:ea typeface="宋体" panose="02010600030101010101" pitchFamily="2" charset="-122"/>
              </a:rPr>
              <a:t>帧缓存单元数量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像素颜色数量</a:t>
            </a:r>
            <a:r>
              <a:rPr lang="en-US" altLang="zh-CN" dirty="0">
                <a:ea typeface="宋体" panose="02010600030101010101" pitchFamily="2" charset="-122"/>
              </a:rPr>
              <a:t>K</a:t>
            </a:r>
            <a:r>
              <a:rPr lang="zh-CN" altLang="en-US" dirty="0">
                <a:ea typeface="宋体" panose="02010600030101010101" pitchFamily="2" charset="-122"/>
              </a:rPr>
              <a:t>取决于帧缓存位数</a:t>
            </a:r>
            <a:r>
              <a:rPr lang="en-US" altLang="zh-CN" dirty="0">
                <a:ea typeface="宋体" panose="02010600030101010101" pitchFamily="2" charset="-122"/>
              </a:rPr>
              <a:t>n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K</a:t>
            </a:r>
            <a:r>
              <a:rPr lang="zh-CN" altLang="en-US" dirty="0">
                <a:ea typeface="宋体" panose="02010600030101010101" pitchFamily="2" charset="-122"/>
              </a:rPr>
              <a:t>与</a:t>
            </a:r>
            <a:r>
              <a:rPr lang="en-US" altLang="zh-CN" dirty="0">
                <a:ea typeface="宋体" panose="02010600030101010101" pitchFamily="2" charset="-122"/>
              </a:rPr>
              <a:t>n</a:t>
            </a:r>
            <a:r>
              <a:rPr lang="zh-CN" altLang="en-US" dirty="0">
                <a:ea typeface="宋体" panose="02010600030101010101" pitchFamily="2" charset="-122"/>
              </a:rPr>
              <a:t>关系？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K=2</a:t>
            </a:r>
            <a:r>
              <a:rPr lang="en-US" altLang="zh-CN" baseline="30000" dirty="0">
                <a:ea typeface="宋体" panose="02010600030101010101" pitchFamily="2" charset="-122"/>
              </a:rPr>
              <a:t>n</a:t>
            </a: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8439" name="日期占位符 1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3B0F58-7FE4-43A3-893E-40C690A9D1FB}" type="datetime10">
              <a:rPr lang="zh-CN" altLang="en-US" sz="1400" smtClean="0">
                <a:latin typeface="Arial" panose="020B0604020202020204" pitchFamily="34" charset="0"/>
              </a:rPr>
              <a:t>20:12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086562"/>
            <a:ext cx="7123809" cy="26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1028383" y="1436370"/>
            <a:ext cx="9101137" cy="5421313"/>
          </a:xfrm>
        </p:spPr>
        <p:txBody>
          <a:bodyPr/>
          <a:lstStyle/>
          <a:p>
            <a:pPr>
              <a:spcBef>
                <a:spcPts val="600"/>
              </a:spcBef>
              <a:buFontTx/>
              <a:buNone/>
            </a:pPr>
            <a:r>
              <a:rPr lang="en-US" altLang="zh-CN" sz="3000" dirty="0">
                <a:ea typeface="宋体" panose="02010600030101010101" pitchFamily="2" charset="-122"/>
              </a:rPr>
              <a:t>void </a:t>
            </a:r>
            <a:r>
              <a:rPr lang="en-US" altLang="zh-CN" sz="3000" i="1" dirty="0" err="1">
                <a:ea typeface="宋体" panose="02010600030101010101" pitchFamily="2" charset="-122"/>
              </a:rPr>
              <a:t>MidPLine</a:t>
            </a:r>
            <a:r>
              <a:rPr lang="en-US" altLang="zh-CN" sz="3000" i="1" dirty="0">
                <a:ea typeface="宋体" panose="02010600030101010101" pitchFamily="2" charset="-122"/>
              </a:rPr>
              <a:t>(</a:t>
            </a:r>
            <a:r>
              <a:rPr lang="en-US" altLang="zh-CN" sz="3000" i="1" dirty="0" err="1">
                <a:ea typeface="宋体" panose="02010600030101010101" pitchFamily="2" charset="-122"/>
              </a:rPr>
              <a:t>int</a:t>
            </a:r>
            <a:r>
              <a:rPr lang="en-US" altLang="zh-CN" sz="3000" i="1" dirty="0">
                <a:ea typeface="宋体" panose="02010600030101010101" pitchFamily="2" charset="-122"/>
              </a:rPr>
              <a:t> x</a:t>
            </a:r>
            <a:r>
              <a:rPr lang="en-US" altLang="zh-CN" sz="3000" i="1" baseline="-25000" dirty="0">
                <a:ea typeface="宋体" panose="02010600030101010101" pitchFamily="2" charset="-122"/>
              </a:rPr>
              <a:t>0</a:t>
            </a:r>
            <a:r>
              <a:rPr lang="en-US" altLang="zh-CN" sz="3000" i="1" dirty="0">
                <a:ea typeface="宋体" panose="02010600030101010101" pitchFamily="2" charset="-122"/>
              </a:rPr>
              <a:t>,int y</a:t>
            </a:r>
            <a:r>
              <a:rPr lang="en-US" altLang="zh-CN" sz="3000" i="1" baseline="-25000" dirty="0">
                <a:ea typeface="宋体" panose="02010600030101010101" pitchFamily="2" charset="-122"/>
              </a:rPr>
              <a:t>0</a:t>
            </a:r>
            <a:r>
              <a:rPr lang="en-US" altLang="zh-CN" sz="3000" i="1" dirty="0">
                <a:ea typeface="宋体" panose="02010600030101010101" pitchFamily="2" charset="-122"/>
              </a:rPr>
              <a:t>,int x</a:t>
            </a:r>
            <a:r>
              <a:rPr lang="en-US" altLang="zh-CN" sz="3000" baseline="-25000" dirty="0">
                <a:ea typeface="宋体" panose="02010600030101010101" pitchFamily="2" charset="-122"/>
              </a:rPr>
              <a:t>1</a:t>
            </a:r>
            <a:r>
              <a:rPr lang="en-US" altLang="zh-CN" sz="3000" i="1" dirty="0">
                <a:ea typeface="宋体" panose="02010600030101010101" pitchFamily="2" charset="-122"/>
              </a:rPr>
              <a:t>,int y</a:t>
            </a:r>
            <a:r>
              <a:rPr lang="en-US" altLang="zh-CN" sz="3000" baseline="-25000" dirty="0">
                <a:ea typeface="宋体" panose="02010600030101010101" pitchFamily="2" charset="-122"/>
              </a:rPr>
              <a:t>1</a:t>
            </a:r>
            <a:r>
              <a:rPr lang="en-US" altLang="zh-CN" sz="3000" i="1" dirty="0">
                <a:ea typeface="宋体" panose="02010600030101010101" pitchFamily="2" charset="-122"/>
              </a:rPr>
              <a:t>){</a:t>
            </a:r>
            <a:endParaRPr lang="zh-CN" altLang="zh-CN" sz="3000" i="1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3000" i="1" dirty="0">
                <a:ea typeface="宋体" panose="02010600030101010101" pitchFamily="2" charset="-122"/>
              </a:rPr>
              <a:t>	</a:t>
            </a:r>
            <a:r>
              <a:rPr lang="es-ES" altLang="zh-CN" sz="3000" i="1" dirty="0">
                <a:ea typeface="宋体" panose="02010600030101010101" pitchFamily="2" charset="-122"/>
              </a:rPr>
              <a:t> a=y</a:t>
            </a:r>
            <a:r>
              <a:rPr lang="es-ES" altLang="zh-CN" sz="3000" dirty="0">
                <a:ea typeface="宋体" panose="02010600030101010101" pitchFamily="2" charset="-122"/>
              </a:rPr>
              <a:t>0</a:t>
            </a:r>
            <a:r>
              <a:rPr lang="es-ES" altLang="zh-CN" sz="3000" i="1" dirty="0">
                <a:ea typeface="宋体" panose="02010600030101010101" pitchFamily="2" charset="-122"/>
              </a:rPr>
              <a:t>-y</a:t>
            </a:r>
            <a:r>
              <a:rPr lang="es-ES" altLang="zh-CN" sz="3000" dirty="0">
                <a:ea typeface="宋体" panose="02010600030101010101" pitchFamily="2" charset="-122"/>
              </a:rPr>
              <a:t>1</a:t>
            </a:r>
            <a:r>
              <a:rPr lang="es-ES" altLang="zh-CN" sz="3000" i="1" dirty="0">
                <a:ea typeface="宋体" panose="02010600030101010101" pitchFamily="2" charset="-122"/>
              </a:rPr>
              <a:t>, b=x</a:t>
            </a:r>
            <a:r>
              <a:rPr lang="es-ES" altLang="zh-CN" sz="3000" dirty="0">
                <a:ea typeface="宋体" panose="02010600030101010101" pitchFamily="2" charset="-122"/>
              </a:rPr>
              <a:t>1</a:t>
            </a:r>
            <a:r>
              <a:rPr lang="es-ES" altLang="zh-CN" sz="3000" i="1" dirty="0">
                <a:ea typeface="宋体" panose="02010600030101010101" pitchFamily="2" charset="-122"/>
              </a:rPr>
              <a:t>-x</a:t>
            </a:r>
            <a:r>
              <a:rPr lang="es-ES" altLang="zh-CN" sz="3000" dirty="0">
                <a:ea typeface="宋体" panose="02010600030101010101" pitchFamily="2" charset="-122"/>
              </a:rPr>
              <a:t>0</a:t>
            </a:r>
            <a:r>
              <a:rPr lang="es-ES" altLang="zh-CN" sz="3000" i="1" dirty="0">
                <a:ea typeface="宋体" panose="02010600030101010101" pitchFamily="2" charset="-122"/>
              </a:rPr>
              <a:t>, </a:t>
            </a:r>
            <a:r>
              <a:rPr lang="es-ES" altLang="zh-CN" sz="3000" b="1" i="1" dirty="0">
                <a:solidFill>
                  <a:srgbClr val="FF0000"/>
                </a:solidFill>
                <a:ea typeface="宋体" panose="02010600030101010101" pitchFamily="2" charset="-122"/>
              </a:rPr>
              <a:t>d=</a:t>
            </a:r>
            <a:r>
              <a:rPr lang="es-ES" altLang="zh-CN" sz="3000" b="1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s-ES" altLang="zh-CN" sz="3000" b="1" i="1" dirty="0">
                <a:solidFill>
                  <a:srgbClr val="FF0000"/>
                </a:solidFill>
                <a:ea typeface="宋体" panose="02010600030101010101" pitchFamily="2" charset="-122"/>
              </a:rPr>
              <a:t>*a+b</a:t>
            </a:r>
            <a:r>
              <a:rPr lang="es-ES" altLang="zh-CN" sz="3000" i="1" dirty="0">
                <a:ea typeface="宋体" panose="02010600030101010101" pitchFamily="2" charset="-122"/>
              </a:rPr>
              <a:t>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s-ES" altLang="zh-CN" sz="3000" i="1" dirty="0">
                <a:ea typeface="宋体" panose="02010600030101010101" pitchFamily="2" charset="-122"/>
              </a:rPr>
              <a:t>    x=x</a:t>
            </a:r>
            <a:r>
              <a:rPr lang="es-ES" altLang="zh-CN" sz="3000" dirty="0">
                <a:ea typeface="宋体" panose="02010600030101010101" pitchFamily="2" charset="-122"/>
              </a:rPr>
              <a:t>0</a:t>
            </a:r>
            <a:r>
              <a:rPr lang="es-ES" altLang="zh-CN" sz="3000" i="1" dirty="0">
                <a:ea typeface="宋体" panose="02010600030101010101" pitchFamily="2" charset="-122"/>
              </a:rPr>
              <a:t>, y=y</a:t>
            </a:r>
            <a:r>
              <a:rPr lang="es-ES" altLang="zh-CN" sz="3000" dirty="0">
                <a:ea typeface="宋体" panose="02010600030101010101" pitchFamily="2" charset="-122"/>
              </a:rPr>
              <a:t>0</a:t>
            </a:r>
            <a:r>
              <a:rPr lang="es-ES" altLang="zh-CN" sz="3000" i="1" dirty="0">
                <a:ea typeface="宋体" panose="02010600030101010101" pitchFamily="2" charset="-122"/>
              </a:rPr>
              <a:t>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s-ES" altLang="zh-CN" sz="3000" i="1" dirty="0">
                <a:ea typeface="宋体" panose="02010600030101010101" pitchFamily="2" charset="-122"/>
              </a:rPr>
              <a:t>    </a:t>
            </a:r>
            <a:r>
              <a:rPr lang="en-US" altLang="zh-CN" sz="3000" i="1" dirty="0">
                <a:ea typeface="宋体" panose="02010600030101010101" pitchFamily="2" charset="-122"/>
              </a:rPr>
              <a:t>set</a:t>
            </a:r>
            <a:r>
              <a:rPr lang="es-ES" altLang="zh-CN" sz="3000" i="1" dirty="0">
                <a:ea typeface="宋体" panose="02010600030101010101" pitchFamily="2" charset="-122"/>
              </a:rPr>
              <a:t>pixel(x, y, color);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s-ES" altLang="zh-CN" sz="3000" i="1" dirty="0">
                <a:ea typeface="宋体" panose="02010600030101010101" pitchFamily="2" charset="-122"/>
              </a:rPr>
              <a:t>    while (x&lt;=x</a:t>
            </a:r>
            <a:r>
              <a:rPr lang="es-ES" altLang="zh-CN" sz="3000" dirty="0">
                <a:ea typeface="宋体" panose="02010600030101010101" pitchFamily="2" charset="-122"/>
              </a:rPr>
              <a:t>1</a:t>
            </a:r>
            <a:r>
              <a:rPr lang="es-ES" altLang="zh-CN" sz="3000" i="1" dirty="0">
                <a:ea typeface="宋体" panose="02010600030101010101" pitchFamily="2" charset="-122"/>
              </a:rPr>
              <a:t>)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s-ES" altLang="zh-CN" sz="3000" i="1" dirty="0">
                <a:ea typeface="宋体" panose="02010600030101010101" pitchFamily="2" charset="-122"/>
              </a:rPr>
              <a:t>    {  if (d&lt;</a:t>
            </a:r>
            <a:r>
              <a:rPr lang="es-ES" altLang="zh-CN" sz="3000" dirty="0">
                <a:ea typeface="宋体" panose="02010600030101010101" pitchFamily="2" charset="-122"/>
              </a:rPr>
              <a:t>0</a:t>
            </a:r>
            <a:r>
              <a:rPr lang="es-ES" altLang="zh-CN" sz="3000" i="1" dirty="0">
                <a:ea typeface="宋体" panose="02010600030101010101" pitchFamily="2" charset="-122"/>
              </a:rPr>
              <a:t>)       {x++; y++; </a:t>
            </a:r>
            <a:r>
              <a:rPr lang="es-ES" altLang="zh-CN" sz="3000" b="1" i="1" dirty="0">
                <a:solidFill>
                  <a:srgbClr val="FF0000"/>
                </a:solidFill>
                <a:ea typeface="宋体" panose="02010600030101010101" pitchFamily="2" charset="-122"/>
              </a:rPr>
              <a:t>d=d</a:t>
            </a:r>
            <a:r>
              <a:rPr lang="es-ES" altLang="zh-CN" sz="3000" b="1" dirty="0">
                <a:solidFill>
                  <a:srgbClr val="FF0000"/>
                </a:solidFill>
                <a:ea typeface="宋体" panose="02010600030101010101" pitchFamily="2" charset="-122"/>
              </a:rPr>
              <a:t>+2*</a:t>
            </a:r>
            <a:r>
              <a:rPr lang="es-ES" altLang="zh-CN" sz="3000" b="1" i="1" dirty="0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es-ES" altLang="zh-CN" sz="3000" b="1" dirty="0">
                <a:solidFill>
                  <a:srgbClr val="FF0000"/>
                </a:solidFill>
                <a:ea typeface="宋体" panose="02010600030101010101" pitchFamily="2" charset="-122"/>
              </a:rPr>
              <a:t>+2*</a:t>
            </a:r>
            <a:r>
              <a:rPr lang="es-ES" altLang="zh-CN" sz="3000" b="1" i="1" dirty="0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r>
              <a:rPr lang="es-ES" altLang="zh-CN" sz="3000" i="1" dirty="0">
                <a:ea typeface="宋体" panose="02010600030101010101" pitchFamily="2" charset="-122"/>
              </a:rPr>
              <a:t>; }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s-ES" altLang="zh-CN" sz="3000" i="1" dirty="0">
                <a:ea typeface="宋体" panose="02010600030101010101" pitchFamily="2" charset="-122"/>
              </a:rPr>
              <a:t>      else       {x++; </a:t>
            </a:r>
            <a:r>
              <a:rPr lang="es-ES" altLang="zh-CN" sz="3000" b="1" i="1" dirty="0">
                <a:solidFill>
                  <a:srgbClr val="FF0000"/>
                </a:solidFill>
                <a:ea typeface="宋体" panose="02010600030101010101" pitchFamily="2" charset="-122"/>
              </a:rPr>
              <a:t>d =d +2 *a</a:t>
            </a:r>
            <a:r>
              <a:rPr lang="es-ES" altLang="zh-CN" sz="3000" i="1" dirty="0">
                <a:ea typeface="宋体" panose="02010600030101010101" pitchFamily="2" charset="-122"/>
              </a:rPr>
              <a:t>;}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s-ES" altLang="zh-CN" sz="3000" i="1" dirty="0">
                <a:ea typeface="宋体" panose="02010600030101010101" pitchFamily="2" charset="-122"/>
              </a:rPr>
              <a:t>      </a:t>
            </a:r>
            <a:r>
              <a:rPr lang="en-US" altLang="zh-CN" sz="3000" i="1" dirty="0">
                <a:ea typeface="宋体" panose="02010600030101010101" pitchFamily="2" charset="-122"/>
              </a:rPr>
              <a:t>set</a:t>
            </a:r>
            <a:r>
              <a:rPr lang="es-ES" altLang="zh-CN" sz="3000" i="1" dirty="0">
                <a:ea typeface="宋体" panose="02010600030101010101" pitchFamily="2" charset="-122"/>
              </a:rPr>
              <a:t>pixel (x, y, color);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s-ES" altLang="zh-CN" sz="3000" i="1" dirty="0">
                <a:ea typeface="宋体" panose="02010600030101010101" pitchFamily="2" charset="-122"/>
              </a:rPr>
              <a:t>     }</a:t>
            </a:r>
            <a:r>
              <a:rPr lang="en-US" altLang="zh-CN" sz="3000" i="1" dirty="0">
                <a:ea typeface="宋体" panose="02010600030101010101" pitchFamily="2" charset="-122"/>
              </a:rPr>
              <a:t>	</a:t>
            </a:r>
            <a:endParaRPr lang="zh-CN" altLang="zh-CN" sz="3000" i="1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3000" i="1" dirty="0">
                <a:ea typeface="宋体" panose="02010600030101010101" pitchFamily="2" charset="-122"/>
              </a:rPr>
              <a:t>}</a:t>
            </a:r>
            <a:endParaRPr lang="zh-CN" altLang="en-US" sz="3000" i="1" dirty="0">
              <a:ea typeface="宋体" panose="02010600030101010101" pitchFamily="2" charset="-122"/>
            </a:endParaRPr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242300" y="6461125"/>
            <a:ext cx="231140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57D870-F64A-494F-A164-3382707A61F0}" type="slidenum">
              <a:rPr lang="zh-CN" altLang="en-US" sz="1400" smtClean="0">
                <a:latin typeface="Arial" panose="020B0604020202020204" pitchFamily="34" charset="0"/>
              </a:rPr>
              <a:t>10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中点画线法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883" y="1352550"/>
            <a:ext cx="7772400" cy="4800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b="1" dirty="0"/>
              <a:t>例：用中点画线法</a:t>
            </a:r>
            <a:r>
              <a:rPr lang="en-US" altLang="zh-CN" sz="3600" b="1" dirty="0"/>
              <a:t>P0(0,0)  P1(5,2)</a:t>
            </a:r>
          </a:p>
          <a:p>
            <a:pPr marL="533400" indent="-533400">
              <a:buNone/>
            </a:pPr>
            <a:r>
              <a:rPr lang="en-US" altLang="zh-CN" sz="2400" i="1" dirty="0"/>
              <a:t>a</a:t>
            </a:r>
            <a:r>
              <a:rPr lang="en-US" altLang="zh-CN" sz="2400" dirty="0"/>
              <a:t>=y0-y1= -2    </a:t>
            </a:r>
            <a:r>
              <a:rPr lang="en-US" altLang="zh-CN" sz="2400" i="1" dirty="0"/>
              <a:t>b</a:t>
            </a:r>
            <a:r>
              <a:rPr lang="en-US" altLang="zh-CN" sz="2400" dirty="0"/>
              <a:t>=x1-x0=5</a:t>
            </a:r>
          </a:p>
          <a:p>
            <a:pPr marL="533400" indent="-533400">
              <a:buNone/>
            </a:pPr>
            <a:r>
              <a:rPr lang="en-US" altLang="zh-CN" sz="2400" dirty="0"/>
              <a:t>d0=2</a:t>
            </a:r>
            <a:r>
              <a:rPr lang="en-US" altLang="zh-CN" sz="2400" i="1" dirty="0"/>
              <a:t>a</a:t>
            </a:r>
            <a:r>
              <a:rPr lang="en-US" altLang="zh-CN" sz="2400" dirty="0"/>
              <a:t>+</a:t>
            </a:r>
            <a:r>
              <a:rPr lang="en-US" altLang="zh-CN" sz="2400" i="1" dirty="0"/>
              <a:t>b</a:t>
            </a:r>
            <a:r>
              <a:rPr lang="en-US" altLang="zh-CN" sz="2400" dirty="0"/>
              <a:t>=1   2</a:t>
            </a:r>
            <a:r>
              <a:rPr lang="en-US" altLang="zh-CN" sz="2400" i="1" dirty="0"/>
              <a:t>a</a:t>
            </a:r>
            <a:r>
              <a:rPr lang="en-US" altLang="zh-CN" sz="2400" dirty="0"/>
              <a:t>= -4    2(</a:t>
            </a:r>
            <a:r>
              <a:rPr lang="en-US" altLang="zh-CN" sz="2400" i="1" dirty="0" err="1"/>
              <a:t>a</a:t>
            </a:r>
            <a:r>
              <a:rPr lang="en-US" altLang="zh-CN" sz="2400" dirty="0" err="1"/>
              <a:t>+</a:t>
            </a:r>
            <a:r>
              <a:rPr lang="en-US" altLang="zh-CN" sz="2400" i="1" dirty="0" err="1"/>
              <a:t>b</a:t>
            </a:r>
            <a:r>
              <a:rPr lang="en-US" altLang="zh-CN" sz="2400" dirty="0"/>
              <a:t>)=6</a:t>
            </a:r>
            <a:endParaRPr lang="en-US" altLang="zh-CN" sz="3600" dirty="0"/>
          </a:p>
          <a:p>
            <a:pPr marL="533400" indent="-533400">
              <a:buNone/>
            </a:pPr>
            <a:r>
              <a:rPr lang="en-US" altLang="zh-CN" sz="2800" dirty="0" err="1"/>
              <a:t>i</a:t>
            </a:r>
            <a:r>
              <a:rPr lang="en-US" altLang="zh-CN" sz="2800" dirty="0"/>
              <a:t>	xi	 </a:t>
            </a:r>
            <a:r>
              <a:rPr lang="en-US" altLang="zh-CN" sz="2800" dirty="0" err="1"/>
              <a:t>yi</a:t>
            </a:r>
            <a:r>
              <a:rPr lang="en-US" altLang="zh-CN" sz="2800" dirty="0"/>
              <a:t>	d	</a:t>
            </a:r>
          </a:p>
          <a:p>
            <a:pPr marL="533400" indent="-533400">
              <a:buNone/>
            </a:pPr>
            <a:r>
              <a:rPr lang="en-US" altLang="zh-CN" sz="2800" dirty="0"/>
              <a:t>1	0	 0	1	</a:t>
            </a:r>
          </a:p>
          <a:p>
            <a:pPr marL="533400" indent="-533400">
              <a:buNone/>
            </a:pPr>
            <a:r>
              <a:rPr lang="en-US" altLang="zh-CN" sz="2800" dirty="0"/>
              <a:t>2	1	 0	-3	</a:t>
            </a:r>
          </a:p>
          <a:p>
            <a:pPr marL="533400" indent="-533400">
              <a:buNone/>
            </a:pPr>
            <a:r>
              <a:rPr lang="en-US" altLang="zh-CN" sz="2800" dirty="0"/>
              <a:t>3	2	 1	3	</a:t>
            </a:r>
          </a:p>
          <a:p>
            <a:pPr marL="533400" indent="-533400">
              <a:buNone/>
            </a:pPr>
            <a:r>
              <a:rPr lang="en-US" altLang="zh-CN" sz="2800" dirty="0"/>
              <a:t>4	3   1	-1	</a:t>
            </a:r>
          </a:p>
          <a:p>
            <a:pPr marL="533400" indent="-533400">
              <a:buNone/>
            </a:pPr>
            <a:r>
              <a:rPr lang="en-US" altLang="zh-CN" sz="2800" dirty="0"/>
              <a:t>5   4	 2	5</a:t>
            </a:r>
            <a:r>
              <a:rPr lang="en-US" altLang="zh-CN" sz="3600" dirty="0"/>
              <a:t>	</a:t>
            </a:r>
          </a:p>
        </p:txBody>
      </p:sp>
      <p:graphicFrame>
        <p:nvGraphicFramePr>
          <p:cNvPr id="44035" name="Object 2"/>
          <p:cNvGraphicFramePr>
            <a:graphicFrameLocks noChangeAspect="1"/>
          </p:cNvGraphicFramePr>
          <p:nvPr/>
        </p:nvGraphicFramePr>
        <p:xfrm>
          <a:off x="6019800" y="3048000"/>
          <a:ext cx="3886200" cy="271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378200" imgH="2349500" progId="Visio.Drawing.5">
                  <p:embed/>
                </p:oleObj>
              </mc:Choice>
              <mc:Fallback>
                <p:oleObj name="VISIO" r:id="rId2" imgW="3378200" imgH="2349500" progId="Visio.Drawing.5">
                  <p:embed/>
                  <p:pic>
                    <p:nvPicPr>
                      <p:cNvPr id="0" name="图片 524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048000"/>
                        <a:ext cx="3886200" cy="2719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中点画线法</a:t>
            </a:r>
          </a:p>
        </p:txBody>
      </p:sp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200" y="2797176"/>
            <a:ext cx="4681538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黑体" panose="02010609060101010101" pitchFamily="49" charset="-122"/>
              </a:rPr>
              <a:t>Bresenham</a:t>
            </a:r>
            <a:r>
              <a:rPr lang="zh-CN" altLang="en-US" dirty="0">
                <a:ea typeface="黑体" panose="02010609060101010101" pitchFamily="49" charset="-122"/>
              </a:rPr>
              <a:t>画线算法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020" y="1378212"/>
            <a:ext cx="9493250" cy="5181600"/>
          </a:xfrm>
        </p:spPr>
        <p:txBody>
          <a:bodyPr/>
          <a:lstStyle/>
          <a:p>
            <a:r>
              <a:rPr lang="zh-CN" altLang="en-US" dirty="0"/>
              <a:t>假定直线段的斜率：</a:t>
            </a:r>
            <a:r>
              <a:rPr lang="en-US" altLang="zh-CN" dirty="0"/>
              <a:t>0≤k≤1</a:t>
            </a:r>
          </a:p>
          <a:p>
            <a:r>
              <a:rPr lang="en-US" altLang="zh-CN" b="1" dirty="0" err="1">
                <a:solidFill>
                  <a:srgbClr val="FF0000"/>
                </a:solidFill>
              </a:rPr>
              <a:t>Bresenham</a:t>
            </a:r>
            <a:r>
              <a:rPr lang="zh-CN" altLang="en-US" b="1" dirty="0">
                <a:solidFill>
                  <a:srgbClr val="FF0000"/>
                </a:solidFill>
              </a:rPr>
              <a:t>画线算法基本原理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zh-CN" altLang="en-US" dirty="0"/>
              <a:t>    首先从像素</a:t>
            </a:r>
            <a:r>
              <a:rPr lang="en-US" altLang="zh-CN" i="1" dirty="0"/>
              <a:t>P</a:t>
            </a:r>
            <a:r>
              <a:rPr lang="en-US" altLang="zh-CN" sz="1800" dirty="0"/>
              <a:t>1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sz="18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sz="1800" dirty="0"/>
              <a:t>1</a:t>
            </a:r>
            <a:r>
              <a:rPr lang="en-US" altLang="zh-CN" dirty="0"/>
              <a:t>)</a:t>
            </a:r>
            <a:r>
              <a:rPr lang="zh-CN" altLang="en-US" dirty="0"/>
              <a:t>开始，每次在水平方向朝</a:t>
            </a:r>
            <a:r>
              <a:rPr lang="en-US" altLang="zh-CN" i="1" dirty="0"/>
              <a:t>P</a:t>
            </a:r>
            <a:r>
              <a:rPr lang="en-US" altLang="zh-CN" sz="1800" dirty="0"/>
              <a:t>2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sz="18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sz="18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移动一个像素，由于受斜率</a:t>
            </a:r>
            <a:r>
              <a:rPr lang="en-US" altLang="zh-CN" i="1" dirty="0"/>
              <a:t>k</a:t>
            </a:r>
            <a:r>
              <a:rPr lang="zh-CN" altLang="en-US" dirty="0"/>
              <a:t>的限制，当</a:t>
            </a:r>
            <a:r>
              <a:rPr lang="en-US" altLang="zh-CN" dirty="0"/>
              <a:t>s&lt;t 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下一个像素点选右边的点</a:t>
            </a:r>
            <a:r>
              <a:rPr lang="en-US" altLang="zh-CN" i="1" dirty="0"/>
              <a:t>S</a:t>
            </a:r>
            <a:r>
              <a:rPr lang="zh-CN" altLang="en-US" dirty="0"/>
              <a:t>，当</a:t>
            </a:r>
            <a:r>
              <a:rPr lang="en-US" altLang="zh-CN" dirty="0"/>
              <a:t>s&gt;t</a:t>
            </a:r>
            <a:r>
              <a:rPr lang="zh-CN" altLang="en-US" dirty="0"/>
              <a:t>时选右上的点</a:t>
            </a:r>
            <a:r>
              <a:rPr lang="en-US" altLang="zh-CN" i="1" dirty="0"/>
              <a:t>T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317620" y="3891026"/>
            <a:ext cx="4908393" cy="2620851"/>
            <a:chOff x="1940" y="2064"/>
            <a:chExt cx="5114" cy="2733"/>
          </a:xfrm>
        </p:grpSpPr>
        <p:sp>
          <p:nvSpPr>
            <p:cNvPr id="5" name="AutoShape 5"/>
            <p:cNvSpPr>
              <a:spLocks noChangeAspect="1" noChangeArrowheads="1"/>
            </p:cNvSpPr>
            <p:nvPr/>
          </p:nvSpPr>
          <p:spPr bwMode="auto">
            <a:xfrm>
              <a:off x="1944" y="2064"/>
              <a:ext cx="4680" cy="2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6" name="Group 6"/>
            <p:cNvGrpSpPr/>
            <p:nvPr/>
          </p:nvGrpSpPr>
          <p:grpSpPr bwMode="auto">
            <a:xfrm>
              <a:off x="1940" y="2220"/>
              <a:ext cx="5114" cy="2577"/>
              <a:chOff x="1940" y="2220"/>
              <a:chExt cx="5114" cy="2577"/>
            </a:xfrm>
          </p:grpSpPr>
          <p:sp>
            <p:nvSpPr>
              <p:cNvPr id="7" name="Line 7"/>
              <p:cNvSpPr>
                <a:spLocks noChangeShapeType="1"/>
              </p:cNvSpPr>
              <p:nvPr/>
            </p:nvSpPr>
            <p:spPr bwMode="auto">
              <a:xfrm>
                <a:off x="2776" y="2220"/>
                <a:ext cx="0" cy="24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Line 8"/>
              <p:cNvSpPr>
                <a:spLocks noChangeShapeType="1"/>
              </p:cNvSpPr>
              <p:nvPr/>
            </p:nvSpPr>
            <p:spPr bwMode="auto">
              <a:xfrm>
                <a:off x="3761" y="2220"/>
                <a:ext cx="0" cy="24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>
                <a:off x="4746" y="2220"/>
                <a:ext cx="0" cy="24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>
                <a:off x="5785" y="2220"/>
                <a:ext cx="0" cy="24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2504" y="3249"/>
                <a:ext cx="36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2504" y="4175"/>
                <a:ext cx="37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 flipV="1">
                <a:off x="2340" y="3094"/>
                <a:ext cx="4041" cy="11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Oval 14"/>
              <p:cNvSpPr>
                <a:spLocks noChangeArrowheads="1"/>
              </p:cNvSpPr>
              <p:nvPr/>
            </p:nvSpPr>
            <p:spPr bwMode="auto">
              <a:xfrm>
                <a:off x="2722" y="3198"/>
                <a:ext cx="109" cy="10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" name="Oval 15"/>
              <p:cNvSpPr>
                <a:spLocks noChangeArrowheads="1"/>
              </p:cNvSpPr>
              <p:nvPr/>
            </p:nvSpPr>
            <p:spPr bwMode="auto">
              <a:xfrm>
                <a:off x="2722" y="4124"/>
                <a:ext cx="109" cy="10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" name="Oval 16"/>
              <p:cNvSpPr>
                <a:spLocks noChangeArrowheads="1"/>
              </p:cNvSpPr>
              <p:nvPr/>
            </p:nvSpPr>
            <p:spPr bwMode="auto">
              <a:xfrm>
                <a:off x="3705" y="3198"/>
                <a:ext cx="109" cy="103"/>
              </a:xfrm>
              <a:prstGeom prst="ellipse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" name="Oval 17"/>
              <p:cNvSpPr>
                <a:spLocks noChangeArrowheads="1"/>
              </p:cNvSpPr>
              <p:nvPr/>
            </p:nvSpPr>
            <p:spPr bwMode="auto">
              <a:xfrm>
                <a:off x="3705" y="4124"/>
                <a:ext cx="109" cy="10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" name="Text Box 18"/>
              <p:cNvSpPr txBox="1">
                <a:spLocks noChangeArrowheads="1"/>
              </p:cNvSpPr>
              <p:nvPr/>
            </p:nvSpPr>
            <p:spPr bwMode="auto">
              <a:xfrm>
                <a:off x="3674" y="2844"/>
                <a:ext cx="646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5039" tIns="42520" rIns="85039" bIns="4252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endParaRPr lang="en-US" altLang="zh-CN" sz="2400"/>
              </a:p>
            </p:txBody>
          </p:sp>
          <p:sp>
            <p:nvSpPr>
              <p:cNvPr id="19" name="Text Box 19"/>
              <p:cNvSpPr txBox="1">
                <a:spLocks noChangeArrowheads="1"/>
              </p:cNvSpPr>
              <p:nvPr/>
            </p:nvSpPr>
            <p:spPr bwMode="auto">
              <a:xfrm>
                <a:off x="3761" y="4169"/>
                <a:ext cx="748" cy="3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5039" tIns="42520" rIns="85039" bIns="4252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20" name="AutoShape 20"/>
              <p:cNvSpPr/>
              <p:nvPr/>
            </p:nvSpPr>
            <p:spPr bwMode="auto">
              <a:xfrm>
                <a:off x="3794" y="3857"/>
                <a:ext cx="107" cy="267"/>
              </a:xfrm>
              <a:prstGeom prst="rightBrace">
                <a:avLst>
                  <a:gd name="adj1" fmla="val 35076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" name="Text Box 21"/>
              <p:cNvSpPr txBox="1">
                <a:spLocks noChangeArrowheads="1"/>
              </p:cNvSpPr>
              <p:nvPr/>
            </p:nvSpPr>
            <p:spPr bwMode="auto">
              <a:xfrm>
                <a:off x="3951" y="3800"/>
                <a:ext cx="743" cy="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5039" tIns="42520" rIns="85039" bIns="4252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</a:t>
                </a:r>
                <a:endParaRPr lang="en-US" altLang="zh-CN" sz="2400" dirty="0"/>
              </a:p>
            </p:txBody>
          </p:sp>
          <p:sp>
            <p:nvSpPr>
              <p:cNvPr id="22" name="AutoShape 22"/>
              <p:cNvSpPr/>
              <p:nvPr/>
            </p:nvSpPr>
            <p:spPr bwMode="auto">
              <a:xfrm>
                <a:off x="3653" y="3300"/>
                <a:ext cx="102" cy="538"/>
              </a:xfrm>
              <a:prstGeom prst="leftBrace">
                <a:avLst>
                  <a:gd name="adj1" fmla="val 4874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" name="Text Box 23"/>
              <p:cNvSpPr txBox="1">
                <a:spLocks noChangeArrowheads="1"/>
              </p:cNvSpPr>
              <p:nvPr/>
            </p:nvSpPr>
            <p:spPr bwMode="auto">
              <a:xfrm>
                <a:off x="3415" y="3344"/>
                <a:ext cx="402" cy="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5039" tIns="42520" rIns="85039" bIns="4252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endParaRPr lang="en-US" altLang="zh-CN" sz="2400" dirty="0"/>
              </a:p>
            </p:txBody>
          </p:sp>
          <p:sp>
            <p:nvSpPr>
              <p:cNvPr id="24" name="Text Box 24"/>
              <p:cNvSpPr txBox="1">
                <a:spLocks noChangeArrowheads="1"/>
              </p:cNvSpPr>
              <p:nvPr/>
            </p:nvSpPr>
            <p:spPr bwMode="auto">
              <a:xfrm>
                <a:off x="1944" y="3936"/>
                <a:ext cx="646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5039" tIns="42520" rIns="85039" bIns="4252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16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400" dirty="0"/>
              </a:p>
            </p:txBody>
          </p:sp>
          <p:sp>
            <p:nvSpPr>
              <p:cNvPr id="25" name="Text Box 25"/>
              <p:cNvSpPr txBox="1">
                <a:spLocks noChangeArrowheads="1"/>
              </p:cNvSpPr>
              <p:nvPr/>
            </p:nvSpPr>
            <p:spPr bwMode="auto">
              <a:xfrm>
                <a:off x="6080" y="2665"/>
                <a:ext cx="974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5039" tIns="42520" rIns="85039" bIns="4252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1" indent="0" algn="just" eaLnBrk="1" hangingPunct="1"/>
                <a:r>
                  <a:rPr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16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6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,y</a:t>
                </a:r>
                <a:r>
                  <a:rPr lang="en-US" altLang="zh-CN" sz="16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 sz="2400" dirty="0"/>
              </a:p>
              <a:p>
                <a:pPr algn="just" eaLnBrk="1" hangingPunct="1"/>
                <a:endParaRPr lang="en-US" altLang="zh-CN" sz="2400" dirty="0"/>
              </a:p>
            </p:txBody>
          </p:sp>
          <p:sp>
            <p:nvSpPr>
              <p:cNvPr id="26" name="Text Box 26"/>
              <p:cNvSpPr txBox="1">
                <a:spLocks noChangeArrowheads="1"/>
              </p:cNvSpPr>
              <p:nvPr/>
            </p:nvSpPr>
            <p:spPr bwMode="auto">
              <a:xfrm>
                <a:off x="1940" y="4173"/>
                <a:ext cx="1116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5039" tIns="42520" rIns="85039" bIns="42520"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 algn="just" eaLnBrk="1" hangingPunct="1"/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6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,y</a:t>
                </a:r>
                <a:r>
                  <a:rPr lang="en-US" altLang="zh-CN" sz="16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 sz="2400" dirty="0"/>
              </a:p>
            </p:txBody>
          </p:sp>
        </p:grpSp>
      </p:grpSp>
      <p:grpSp>
        <p:nvGrpSpPr>
          <p:cNvPr id="27" name="Group 4"/>
          <p:cNvGrpSpPr>
            <a:grpSpLocks noChangeAspect="1"/>
          </p:cNvGrpSpPr>
          <p:nvPr/>
        </p:nvGrpSpPr>
        <p:grpSpPr bwMode="auto">
          <a:xfrm>
            <a:off x="6089242" y="4016171"/>
            <a:ext cx="4810494" cy="2620851"/>
            <a:chOff x="1940" y="2064"/>
            <a:chExt cx="5012" cy="2733"/>
          </a:xfrm>
        </p:grpSpPr>
        <p:sp>
          <p:nvSpPr>
            <p:cNvPr id="28" name="AutoShape 5"/>
            <p:cNvSpPr>
              <a:spLocks noChangeAspect="1" noChangeArrowheads="1"/>
            </p:cNvSpPr>
            <p:nvPr/>
          </p:nvSpPr>
          <p:spPr bwMode="auto">
            <a:xfrm>
              <a:off x="1944" y="2064"/>
              <a:ext cx="4680" cy="2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9" name="Group 6"/>
            <p:cNvGrpSpPr/>
            <p:nvPr/>
          </p:nvGrpSpPr>
          <p:grpSpPr bwMode="auto">
            <a:xfrm>
              <a:off x="1940" y="2064"/>
              <a:ext cx="5012" cy="2733"/>
              <a:chOff x="1940" y="2064"/>
              <a:chExt cx="5012" cy="2733"/>
            </a:xfrm>
          </p:grpSpPr>
          <p:sp>
            <p:nvSpPr>
              <p:cNvPr id="30" name="Line 7"/>
              <p:cNvSpPr>
                <a:spLocks noChangeShapeType="1"/>
              </p:cNvSpPr>
              <p:nvPr/>
            </p:nvSpPr>
            <p:spPr bwMode="auto">
              <a:xfrm>
                <a:off x="2776" y="2220"/>
                <a:ext cx="0" cy="24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>
                <a:off x="3761" y="2220"/>
                <a:ext cx="0" cy="24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9"/>
              <p:cNvSpPr>
                <a:spLocks noChangeShapeType="1"/>
              </p:cNvSpPr>
              <p:nvPr/>
            </p:nvSpPr>
            <p:spPr bwMode="auto">
              <a:xfrm>
                <a:off x="4746" y="2220"/>
                <a:ext cx="0" cy="24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10"/>
              <p:cNvSpPr>
                <a:spLocks noChangeShapeType="1"/>
              </p:cNvSpPr>
              <p:nvPr/>
            </p:nvSpPr>
            <p:spPr bwMode="auto">
              <a:xfrm>
                <a:off x="5785" y="2220"/>
                <a:ext cx="0" cy="24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11"/>
              <p:cNvSpPr>
                <a:spLocks noChangeShapeType="1"/>
              </p:cNvSpPr>
              <p:nvPr/>
            </p:nvSpPr>
            <p:spPr bwMode="auto">
              <a:xfrm>
                <a:off x="2504" y="3249"/>
                <a:ext cx="36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12"/>
              <p:cNvSpPr>
                <a:spLocks noChangeShapeType="1"/>
              </p:cNvSpPr>
              <p:nvPr/>
            </p:nvSpPr>
            <p:spPr bwMode="auto">
              <a:xfrm>
                <a:off x="2504" y="4175"/>
                <a:ext cx="37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13"/>
              <p:cNvSpPr>
                <a:spLocks noChangeShapeType="1"/>
              </p:cNvSpPr>
              <p:nvPr/>
            </p:nvSpPr>
            <p:spPr bwMode="auto">
              <a:xfrm flipV="1">
                <a:off x="2340" y="2364"/>
                <a:ext cx="3720" cy="19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Oval 14"/>
              <p:cNvSpPr>
                <a:spLocks noChangeArrowheads="1"/>
              </p:cNvSpPr>
              <p:nvPr/>
            </p:nvSpPr>
            <p:spPr bwMode="auto">
              <a:xfrm>
                <a:off x="2722" y="3198"/>
                <a:ext cx="109" cy="10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8" name="Oval 15"/>
              <p:cNvSpPr>
                <a:spLocks noChangeArrowheads="1"/>
              </p:cNvSpPr>
              <p:nvPr/>
            </p:nvSpPr>
            <p:spPr bwMode="auto">
              <a:xfrm>
                <a:off x="2722" y="4124"/>
                <a:ext cx="109" cy="10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9" name="Oval 16"/>
              <p:cNvSpPr>
                <a:spLocks noChangeArrowheads="1"/>
              </p:cNvSpPr>
              <p:nvPr/>
            </p:nvSpPr>
            <p:spPr bwMode="auto">
              <a:xfrm>
                <a:off x="3705" y="3198"/>
                <a:ext cx="109" cy="103"/>
              </a:xfrm>
              <a:prstGeom prst="ellipse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0" name="Oval 17"/>
              <p:cNvSpPr>
                <a:spLocks noChangeArrowheads="1"/>
              </p:cNvSpPr>
              <p:nvPr/>
            </p:nvSpPr>
            <p:spPr bwMode="auto">
              <a:xfrm>
                <a:off x="3705" y="4124"/>
                <a:ext cx="109" cy="10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" name="Text Box 18"/>
              <p:cNvSpPr txBox="1">
                <a:spLocks noChangeArrowheads="1"/>
              </p:cNvSpPr>
              <p:nvPr/>
            </p:nvSpPr>
            <p:spPr bwMode="auto">
              <a:xfrm>
                <a:off x="3674" y="2844"/>
                <a:ext cx="646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5039" tIns="42520" rIns="85039" bIns="4252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endParaRPr lang="en-US" altLang="zh-CN" sz="2400"/>
              </a:p>
            </p:txBody>
          </p:sp>
          <p:sp>
            <p:nvSpPr>
              <p:cNvPr id="42" name="Text Box 19"/>
              <p:cNvSpPr txBox="1">
                <a:spLocks noChangeArrowheads="1"/>
              </p:cNvSpPr>
              <p:nvPr/>
            </p:nvSpPr>
            <p:spPr bwMode="auto">
              <a:xfrm>
                <a:off x="3761" y="4169"/>
                <a:ext cx="748" cy="3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5039" tIns="42520" rIns="85039" bIns="4252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43" name="AutoShape 20"/>
              <p:cNvSpPr/>
              <p:nvPr/>
            </p:nvSpPr>
            <p:spPr bwMode="auto">
              <a:xfrm>
                <a:off x="3794" y="3600"/>
                <a:ext cx="113" cy="524"/>
              </a:xfrm>
              <a:prstGeom prst="rightBrace">
                <a:avLst>
                  <a:gd name="adj1" fmla="val 35076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" name="Text Box 21"/>
              <p:cNvSpPr txBox="1">
                <a:spLocks noChangeArrowheads="1"/>
              </p:cNvSpPr>
              <p:nvPr/>
            </p:nvSpPr>
            <p:spPr bwMode="auto">
              <a:xfrm>
                <a:off x="3949" y="3614"/>
                <a:ext cx="743" cy="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5039" tIns="42520" rIns="85039" bIns="4252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</a:t>
                </a:r>
                <a:endParaRPr lang="en-US" altLang="zh-CN" sz="2400" dirty="0"/>
              </a:p>
            </p:txBody>
          </p:sp>
          <p:sp>
            <p:nvSpPr>
              <p:cNvPr id="45" name="AutoShape 22"/>
              <p:cNvSpPr/>
              <p:nvPr/>
            </p:nvSpPr>
            <p:spPr bwMode="auto">
              <a:xfrm>
                <a:off x="3653" y="3300"/>
                <a:ext cx="75" cy="249"/>
              </a:xfrm>
              <a:prstGeom prst="leftBrace">
                <a:avLst>
                  <a:gd name="adj1" fmla="val 4874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" name="Text Box 23"/>
              <p:cNvSpPr txBox="1">
                <a:spLocks noChangeArrowheads="1"/>
              </p:cNvSpPr>
              <p:nvPr/>
            </p:nvSpPr>
            <p:spPr bwMode="auto">
              <a:xfrm>
                <a:off x="3373" y="3236"/>
                <a:ext cx="402" cy="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5039" tIns="42520" rIns="85039" bIns="4252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endParaRPr lang="en-US" altLang="zh-CN" sz="2400" dirty="0"/>
              </a:p>
            </p:txBody>
          </p:sp>
          <p:sp>
            <p:nvSpPr>
              <p:cNvPr id="47" name="Text Box 24"/>
              <p:cNvSpPr txBox="1">
                <a:spLocks noChangeArrowheads="1"/>
              </p:cNvSpPr>
              <p:nvPr/>
            </p:nvSpPr>
            <p:spPr bwMode="auto">
              <a:xfrm>
                <a:off x="1944" y="3936"/>
                <a:ext cx="646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5039" tIns="42520" rIns="85039" bIns="4252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16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400" dirty="0"/>
              </a:p>
            </p:txBody>
          </p:sp>
          <p:sp>
            <p:nvSpPr>
              <p:cNvPr id="48" name="Text Box 25"/>
              <p:cNvSpPr txBox="1">
                <a:spLocks noChangeArrowheads="1"/>
              </p:cNvSpPr>
              <p:nvPr/>
            </p:nvSpPr>
            <p:spPr bwMode="auto">
              <a:xfrm>
                <a:off x="5978" y="2064"/>
                <a:ext cx="974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5039" tIns="42520" rIns="85039" bIns="4252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1" indent="0" algn="just" eaLnBrk="1" hangingPunct="1"/>
                <a:r>
                  <a:rPr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16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6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,y</a:t>
                </a:r>
                <a:r>
                  <a:rPr lang="en-US" altLang="zh-CN" sz="16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 sz="2400" dirty="0"/>
              </a:p>
              <a:p>
                <a:pPr algn="just" eaLnBrk="1" hangingPunct="1"/>
                <a:endParaRPr lang="en-US" altLang="zh-CN" sz="2400" dirty="0"/>
              </a:p>
            </p:txBody>
          </p:sp>
          <p:sp>
            <p:nvSpPr>
              <p:cNvPr id="49" name="Text Box 26"/>
              <p:cNvSpPr txBox="1">
                <a:spLocks noChangeArrowheads="1"/>
              </p:cNvSpPr>
              <p:nvPr/>
            </p:nvSpPr>
            <p:spPr bwMode="auto">
              <a:xfrm>
                <a:off x="1940" y="4173"/>
                <a:ext cx="1116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5039" tIns="42520" rIns="85039" bIns="42520"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 algn="just" eaLnBrk="1" hangingPunct="1"/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6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,y</a:t>
                </a:r>
                <a:r>
                  <a:rPr lang="en-US" altLang="zh-CN" sz="16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 sz="24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0225" y="1112838"/>
            <a:ext cx="8229600" cy="476408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/>
              <a:t>假设所绘制的直线方程为：</a:t>
            </a:r>
            <a:r>
              <a:rPr lang="en-US" altLang="zh-CN" sz="2800" i="1" dirty="0"/>
              <a:t>y=</a:t>
            </a:r>
            <a:r>
              <a:rPr lang="en-US" altLang="zh-CN" sz="2800" i="1" dirty="0" err="1"/>
              <a:t>mx+b</a:t>
            </a:r>
            <a:endParaRPr lang="en-US" altLang="zh-CN" sz="2800" i="1" dirty="0"/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/>
              <a:t>当</a:t>
            </a:r>
            <a:r>
              <a:rPr lang="en-US" altLang="zh-CN" sz="2800" i="1" dirty="0"/>
              <a:t>x</a:t>
            </a:r>
            <a:r>
              <a:rPr lang="en-US" altLang="zh-CN" sz="2800" dirty="0"/>
              <a:t>=</a:t>
            </a:r>
            <a:r>
              <a:rPr lang="en-US" altLang="zh-CN" sz="2800" i="1" dirty="0"/>
              <a:t>x</a:t>
            </a:r>
            <a:r>
              <a:rPr lang="en-US" altLang="zh-CN" sz="1600" i="1" dirty="0"/>
              <a:t>i</a:t>
            </a:r>
            <a:r>
              <a:rPr lang="en-US" altLang="zh-CN" sz="2800" dirty="0"/>
              <a:t>+1</a:t>
            </a:r>
            <a:r>
              <a:rPr lang="zh-CN" altLang="en-US" sz="2800" dirty="0"/>
              <a:t>时，直线对应的</a:t>
            </a:r>
            <a:r>
              <a:rPr lang="en-US" altLang="zh-CN" sz="2800" i="1" dirty="0"/>
              <a:t>y</a:t>
            </a:r>
            <a:r>
              <a:rPr lang="zh-CN" altLang="en-US" sz="2800" dirty="0"/>
              <a:t>坐标是：</a:t>
            </a:r>
            <a:endParaRPr lang="en-US" altLang="zh-CN" sz="2800" dirty="0"/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800" i="1" dirty="0"/>
              <a:t>    y</a:t>
            </a:r>
            <a:r>
              <a:rPr lang="en-US" altLang="zh-CN" sz="2800" dirty="0"/>
              <a:t>=</a:t>
            </a:r>
            <a:r>
              <a:rPr lang="en-US" altLang="zh-CN" sz="2800" i="1" dirty="0"/>
              <a:t>mx</a:t>
            </a:r>
            <a:r>
              <a:rPr lang="en-US" altLang="zh-CN" sz="1800" i="1" baseline="-25000" dirty="0"/>
              <a:t>i</a:t>
            </a:r>
            <a:r>
              <a:rPr lang="en-US" altLang="zh-CN" sz="1800" baseline="-25000" dirty="0"/>
              <a:t>+1</a:t>
            </a:r>
            <a:r>
              <a:rPr lang="en-US" altLang="zh-CN" sz="2800" dirty="0"/>
              <a:t>+</a:t>
            </a:r>
            <a:r>
              <a:rPr lang="en-US" altLang="zh-CN" sz="2800" i="1" dirty="0"/>
              <a:t>b=m</a:t>
            </a:r>
            <a:r>
              <a:rPr lang="en-US" altLang="zh-CN" sz="2800" dirty="0"/>
              <a:t>(</a:t>
            </a:r>
            <a:r>
              <a:rPr lang="en-US" altLang="zh-CN" sz="2800" i="1" dirty="0"/>
              <a:t>x</a:t>
            </a:r>
            <a:r>
              <a:rPr lang="en-US" altLang="zh-CN" sz="1600" i="1" baseline="-25000" dirty="0"/>
              <a:t>i</a:t>
            </a:r>
            <a:r>
              <a:rPr lang="en-US" altLang="zh-CN" sz="2800" dirty="0"/>
              <a:t>+1)+</a:t>
            </a:r>
            <a:r>
              <a:rPr lang="en-US" altLang="zh-CN" sz="2800" i="1" dirty="0"/>
              <a:t>b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/>
              <a:t>点</a:t>
            </a:r>
            <a:r>
              <a:rPr lang="en-US" altLang="zh-CN" sz="2800" i="1" dirty="0"/>
              <a:t>S</a:t>
            </a:r>
            <a:r>
              <a:rPr lang="zh-CN" altLang="en-US" sz="2800" dirty="0"/>
              <a:t>到直线的距离为：</a:t>
            </a:r>
            <a:r>
              <a:rPr lang="en-US" altLang="zh-CN" sz="2800" i="1" dirty="0"/>
              <a:t>s=y - </a:t>
            </a:r>
            <a:r>
              <a:rPr lang="en-US" altLang="zh-CN" sz="2800" i="1" dirty="0" err="1"/>
              <a:t>y</a:t>
            </a:r>
            <a:r>
              <a:rPr lang="en-US" altLang="zh-CN" sz="1600" i="1" baseline="-25000" dirty="0" err="1"/>
              <a:t>i</a:t>
            </a:r>
            <a:r>
              <a:rPr lang="zh-CN" altLang="en-US" sz="2800" dirty="0"/>
              <a:t>；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/>
              <a:t>点</a:t>
            </a:r>
            <a:r>
              <a:rPr lang="en-US" altLang="zh-CN" sz="2800" i="1" dirty="0"/>
              <a:t>T</a:t>
            </a:r>
            <a:r>
              <a:rPr lang="zh-CN" altLang="en-US" sz="2800" dirty="0"/>
              <a:t>到直线的距离为：</a:t>
            </a:r>
            <a:r>
              <a:rPr lang="en-US" altLang="zh-CN" sz="2800" i="1" dirty="0"/>
              <a:t>t=y</a:t>
            </a:r>
            <a:r>
              <a:rPr lang="en-US" altLang="zh-CN" sz="1600" i="1" baseline="-25000" dirty="0"/>
              <a:t>i</a:t>
            </a:r>
            <a:r>
              <a:rPr lang="en-US" altLang="zh-CN" sz="2800" i="1" dirty="0"/>
              <a:t>+</a:t>
            </a:r>
            <a:r>
              <a:rPr lang="en-US" altLang="zh-CN" sz="2800" dirty="0"/>
              <a:t>1</a:t>
            </a:r>
            <a:r>
              <a:rPr lang="en-US" altLang="zh-CN" sz="2800" i="1" dirty="0"/>
              <a:t>-y</a:t>
            </a:r>
            <a:r>
              <a:rPr lang="zh-CN" altLang="en-US" sz="2800" dirty="0"/>
              <a:t>；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/>
              <a:t>通过考虑两个距离之差即</a:t>
            </a:r>
            <a:r>
              <a:rPr lang="en-US" altLang="zh-CN" sz="2400" b="1" i="1" dirty="0">
                <a:solidFill>
                  <a:srgbClr val="0000FF"/>
                </a:solidFill>
              </a:rPr>
              <a:t>s-t</a:t>
            </a:r>
            <a:r>
              <a:rPr lang="zh-CN" altLang="en-US" sz="2400" dirty="0"/>
              <a:t>的值来确定应选哪个点：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/>
              <a:t>当</a:t>
            </a:r>
            <a:r>
              <a:rPr lang="en-US" altLang="zh-CN" sz="2400" b="1" dirty="0">
                <a:solidFill>
                  <a:srgbClr val="0000FF"/>
                </a:solidFill>
              </a:rPr>
              <a:t>s&lt;t</a:t>
            </a:r>
            <a:r>
              <a:rPr lang="zh-CN" altLang="en-US" sz="2400" dirty="0"/>
              <a:t>时，直线离</a:t>
            </a:r>
            <a:r>
              <a:rPr lang="en-US" altLang="zh-CN" sz="2400" dirty="0"/>
              <a:t>S</a:t>
            </a:r>
            <a:r>
              <a:rPr lang="zh-CN" altLang="en-US" sz="2400" dirty="0"/>
              <a:t>点近，选</a:t>
            </a:r>
            <a:r>
              <a:rPr lang="en-US" altLang="zh-CN" sz="2400" dirty="0"/>
              <a:t>S;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/>
              <a:t>当</a:t>
            </a:r>
            <a:r>
              <a:rPr lang="en-US" altLang="zh-CN" sz="2400" b="1" dirty="0">
                <a:solidFill>
                  <a:srgbClr val="0000FF"/>
                </a:solidFill>
              </a:rPr>
              <a:t>s&gt;=t</a:t>
            </a:r>
            <a:r>
              <a:rPr lang="zh-CN" altLang="en-US" sz="2400" dirty="0"/>
              <a:t>时，直线离</a:t>
            </a:r>
            <a:r>
              <a:rPr lang="en-US" altLang="zh-CN" sz="2400" dirty="0"/>
              <a:t>T</a:t>
            </a:r>
            <a:r>
              <a:rPr lang="zh-CN" altLang="en-US" sz="2400" dirty="0"/>
              <a:t>点近，选</a:t>
            </a:r>
            <a:r>
              <a:rPr lang="en-US" altLang="zh-CN" sz="2400" dirty="0"/>
              <a:t>T</a:t>
            </a:r>
            <a:r>
              <a:rPr lang="zh-CN" altLang="en-US" sz="2400" dirty="0"/>
              <a:t>点；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/>
              <a:t>而</a:t>
            </a:r>
            <a:r>
              <a:rPr lang="en-US" altLang="zh-CN" sz="2400" b="1" dirty="0">
                <a:solidFill>
                  <a:srgbClr val="0000FF"/>
                </a:solidFill>
              </a:rPr>
              <a:t>s-t</a:t>
            </a:r>
            <a:r>
              <a:rPr lang="en-US" altLang="zh-CN" sz="2400" dirty="0"/>
              <a:t>=(</a:t>
            </a:r>
            <a:r>
              <a:rPr lang="en-US" altLang="zh-CN" sz="2400" i="1" dirty="0"/>
              <a:t>y-</a:t>
            </a:r>
            <a:r>
              <a:rPr lang="en-US" altLang="zh-CN" sz="2400" i="1" dirty="0" err="1"/>
              <a:t>y</a:t>
            </a:r>
            <a:r>
              <a:rPr lang="en-US" altLang="zh-CN" sz="1600" i="1" baseline="-25000" dirty="0" err="1"/>
              <a:t>i</a:t>
            </a:r>
            <a:r>
              <a:rPr lang="en-US" altLang="zh-CN" sz="2400" i="1" dirty="0"/>
              <a:t>)-</a:t>
            </a:r>
            <a:r>
              <a:rPr lang="en-US" altLang="zh-CN" sz="2400" dirty="0"/>
              <a:t>[(</a:t>
            </a:r>
            <a:r>
              <a:rPr lang="en-US" altLang="zh-CN" sz="2400" i="1" dirty="0"/>
              <a:t>y</a:t>
            </a:r>
            <a:r>
              <a:rPr lang="en-US" altLang="zh-CN" sz="1600" i="1" baseline="-25000" dirty="0"/>
              <a:t>i</a:t>
            </a:r>
            <a:r>
              <a:rPr lang="en-US" altLang="zh-CN" sz="2400" dirty="0"/>
              <a:t>+1)-</a:t>
            </a:r>
            <a:r>
              <a:rPr lang="en-US" altLang="zh-CN" sz="2400" i="1" dirty="0"/>
              <a:t>y</a:t>
            </a:r>
            <a:r>
              <a:rPr lang="en-US" altLang="zh-CN" sz="2400" dirty="0"/>
              <a:t>] =2</a:t>
            </a:r>
            <a:r>
              <a:rPr lang="en-US" altLang="zh-CN" sz="2400" i="1" dirty="0"/>
              <a:t>y</a:t>
            </a:r>
            <a:r>
              <a:rPr lang="en-US" altLang="zh-CN" sz="2400" dirty="0"/>
              <a:t> -2</a:t>
            </a:r>
            <a:r>
              <a:rPr lang="en-US" altLang="zh-CN" sz="2400" i="1" dirty="0"/>
              <a:t>y</a:t>
            </a:r>
            <a:r>
              <a:rPr lang="en-US" altLang="zh-CN" sz="1600" i="1" baseline="-25000" dirty="0"/>
              <a:t>i </a:t>
            </a:r>
            <a:r>
              <a:rPr lang="en-US" altLang="zh-CN" sz="2400" dirty="0"/>
              <a:t>-1  =2</a:t>
            </a:r>
            <a:r>
              <a:rPr lang="en-US" altLang="zh-CN" sz="2400" i="1" dirty="0"/>
              <a:t>m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1600" i="1" baseline="-25000" dirty="0"/>
              <a:t>i</a:t>
            </a:r>
            <a:r>
              <a:rPr lang="en-US" altLang="zh-CN" sz="2400" dirty="0"/>
              <a:t>+1)+2</a:t>
            </a:r>
            <a:r>
              <a:rPr lang="en-US" altLang="zh-CN" sz="2400" i="1" dirty="0"/>
              <a:t>b-</a:t>
            </a:r>
            <a:r>
              <a:rPr lang="en-US" altLang="zh-CN" sz="2400" dirty="0"/>
              <a:t>2</a:t>
            </a:r>
            <a:r>
              <a:rPr lang="en-US" altLang="zh-CN" sz="2400" i="1" dirty="0"/>
              <a:t>y</a:t>
            </a:r>
            <a:r>
              <a:rPr lang="en-US" altLang="zh-CN" sz="1600" i="1" baseline="-25000" dirty="0"/>
              <a:t>i</a:t>
            </a:r>
            <a:r>
              <a:rPr lang="en-US" altLang="zh-CN" sz="2400" dirty="0"/>
              <a:t>-1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308100" y="76200"/>
            <a:ext cx="9493250" cy="914400"/>
          </a:xfrm>
        </p:spPr>
        <p:txBody>
          <a:bodyPr/>
          <a:lstStyle/>
          <a:p>
            <a:r>
              <a:rPr lang="en-US" altLang="zh-CN" dirty="0" err="1">
                <a:ea typeface="黑体" panose="02010609060101010101" pitchFamily="49" charset="-122"/>
              </a:rPr>
              <a:t>Bresenham</a:t>
            </a:r>
            <a:r>
              <a:rPr lang="zh-CN" altLang="en-US" dirty="0">
                <a:ea typeface="黑体" panose="02010609060101010101" pitchFamily="49" charset="-122"/>
              </a:rPr>
              <a:t>画线算法</a:t>
            </a:r>
            <a:r>
              <a:rPr lang="en-US" altLang="zh-CN" dirty="0">
                <a:ea typeface="黑体" panose="02010609060101010101" pitchFamily="49" charset="-122"/>
              </a:rPr>
              <a:t>---</a:t>
            </a:r>
            <a:r>
              <a:rPr lang="zh-CN" altLang="en-US" dirty="0">
                <a:ea typeface="黑体" panose="02010609060101010101" pitchFamily="49" charset="-122"/>
              </a:rPr>
              <a:t>判别式构造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1917701" y="1249363"/>
            <a:ext cx="713549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+mn-lt"/>
              </a:rPr>
              <a:t>令</a:t>
            </a:r>
            <a:r>
              <a:rPr lang="en-US" altLang="zh-CN" sz="2400" dirty="0" err="1">
                <a:latin typeface="+mn-lt"/>
              </a:rPr>
              <a:t>Δx</a:t>
            </a:r>
            <a:r>
              <a:rPr lang="en-US" altLang="zh-CN" sz="2400" dirty="0">
                <a:latin typeface="+mn-lt"/>
              </a:rPr>
              <a:t>=</a:t>
            </a:r>
            <a:r>
              <a:rPr lang="en-US" altLang="zh-CN" sz="2400" i="1" dirty="0">
                <a:latin typeface="+mn-lt"/>
              </a:rPr>
              <a:t>x</a:t>
            </a:r>
            <a:r>
              <a:rPr lang="en-US" altLang="zh-CN" sz="2400" baseline="-25000" dirty="0">
                <a:latin typeface="+mn-lt"/>
              </a:rPr>
              <a:t>2</a:t>
            </a:r>
            <a:r>
              <a:rPr lang="en-US" altLang="zh-CN" sz="2400" dirty="0">
                <a:latin typeface="+mn-lt"/>
              </a:rPr>
              <a:t>-</a:t>
            </a:r>
            <a:r>
              <a:rPr lang="en-US" altLang="zh-CN" sz="2400" i="1" dirty="0">
                <a:latin typeface="+mn-lt"/>
              </a:rPr>
              <a:t>x</a:t>
            </a:r>
            <a:r>
              <a:rPr lang="en-US" altLang="zh-CN" sz="2400" baseline="-25000" dirty="0">
                <a:latin typeface="+mn-lt"/>
              </a:rPr>
              <a:t>1</a:t>
            </a:r>
            <a:r>
              <a:rPr lang="zh-CN" altLang="en-US" sz="2400" dirty="0">
                <a:latin typeface="+mn-lt"/>
              </a:rPr>
              <a:t>，</a:t>
            </a:r>
            <a:r>
              <a:rPr lang="en-US" altLang="zh-CN" sz="2400" dirty="0" err="1">
                <a:latin typeface="+mn-lt"/>
              </a:rPr>
              <a:t>Δy</a:t>
            </a:r>
            <a:r>
              <a:rPr lang="en-US" altLang="zh-CN" sz="2400" dirty="0">
                <a:latin typeface="+mn-lt"/>
              </a:rPr>
              <a:t>=</a:t>
            </a:r>
            <a:r>
              <a:rPr lang="en-US" altLang="zh-CN" sz="2400" i="1" dirty="0">
                <a:latin typeface="+mn-lt"/>
              </a:rPr>
              <a:t>y</a:t>
            </a:r>
            <a:r>
              <a:rPr lang="en-US" altLang="zh-CN" sz="2400" baseline="-25000" dirty="0">
                <a:latin typeface="+mn-lt"/>
              </a:rPr>
              <a:t>2</a:t>
            </a:r>
            <a:r>
              <a:rPr lang="en-US" altLang="zh-CN" sz="2400" dirty="0">
                <a:latin typeface="+mn-lt"/>
              </a:rPr>
              <a:t>-</a:t>
            </a:r>
            <a:r>
              <a:rPr lang="en-US" altLang="zh-CN" sz="2400" i="1" dirty="0">
                <a:latin typeface="+mn-lt"/>
              </a:rPr>
              <a:t>y</a:t>
            </a:r>
            <a:r>
              <a:rPr lang="en-US" altLang="zh-CN" sz="2400" baseline="-25000" dirty="0">
                <a:latin typeface="+mn-lt"/>
              </a:rPr>
              <a:t>1</a:t>
            </a:r>
            <a:r>
              <a:rPr lang="zh-CN" altLang="en-US" sz="2400" dirty="0">
                <a:latin typeface="+mn-lt"/>
              </a:rPr>
              <a:t>，则</a:t>
            </a:r>
            <a:r>
              <a:rPr lang="en-US" altLang="zh-CN" sz="2400" i="1" dirty="0">
                <a:latin typeface="+mn-lt"/>
              </a:rPr>
              <a:t>m</a:t>
            </a:r>
            <a:r>
              <a:rPr lang="en-US" altLang="zh-CN" sz="2400" dirty="0">
                <a:latin typeface="+mn-lt"/>
              </a:rPr>
              <a:t>=</a:t>
            </a:r>
            <a:r>
              <a:rPr lang="en-US" altLang="zh-CN" sz="2400" dirty="0" err="1">
                <a:latin typeface="+mn-lt"/>
              </a:rPr>
              <a:t>Δy</a:t>
            </a:r>
            <a:r>
              <a:rPr lang="en-US" altLang="zh-CN" sz="2400" dirty="0">
                <a:latin typeface="+mn-lt"/>
              </a:rPr>
              <a:t>/</a:t>
            </a:r>
            <a:r>
              <a:rPr lang="en-US" altLang="zh-CN" sz="2400" dirty="0" err="1">
                <a:latin typeface="+mn-lt"/>
              </a:rPr>
              <a:t>Δx</a:t>
            </a:r>
            <a:r>
              <a:rPr lang="zh-CN" altLang="en-US" sz="2400" dirty="0">
                <a:latin typeface="+mn-lt"/>
              </a:rPr>
              <a:t>， 用</a:t>
            </a:r>
            <a:r>
              <a:rPr lang="en-US" altLang="zh-CN" sz="2400" dirty="0" err="1">
                <a:latin typeface="+mn-lt"/>
              </a:rPr>
              <a:t>Δy</a:t>
            </a:r>
            <a:r>
              <a:rPr lang="en-US" altLang="zh-CN" sz="2400" dirty="0">
                <a:latin typeface="+mn-lt"/>
              </a:rPr>
              <a:t>/</a:t>
            </a:r>
            <a:r>
              <a:rPr lang="en-US" altLang="zh-CN" sz="2400" dirty="0" err="1">
                <a:latin typeface="+mn-lt"/>
              </a:rPr>
              <a:t>Δx</a:t>
            </a:r>
            <a:r>
              <a:rPr lang="zh-CN" altLang="en-US" sz="2400" dirty="0">
                <a:latin typeface="+mn-lt"/>
              </a:rPr>
              <a:t>代替</a:t>
            </a:r>
            <a:r>
              <a:rPr lang="en-US" altLang="zh-CN" sz="2400" i="1" dirty="0">
                <a:latin typeface="+mn-lt"/>
              </a:rPr>
              <a:t>m</a:t>
            </a:r>
            <a:r>
              <a:rPr lang="zh-CN" altLang="en-US" sz="2400" dirty="0">
                <a:latin typeface="+mn-lt"/>
              </a:rPr>
              <a:t>得</a:t>
            </a:r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>
            <a:off x="1524000" y="3063875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09" name="Object 6"/>
          <p:cNvGraphicFramePr>
            <a:graphicFrameLocks noChangeAspect="1"/>
          </p:cNvGraphicFramePr>
          <p:nvPr/>
        </p:nvGraphicFramePr>
        <p:xfrm>
          <a:off x="3609975" y="1687413"/>
          <a:ext cx="3980586" cy="768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044700" imgH="393700" progId="Equation.3">
                  <p:embed/>
                </p:oleObj>
              </mc:Choice>
              <mc:Fallback>
                <p:oleObj name="公式" r:id="rId2" imgW="2044700" imgH="393700" progId="Equation.3">
                  <p:embed/>
                  <p:pic>
                    <p:nvPicPr>
                      <p:cNvPr id="0" name="图片 555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975" y="1687413"/>
                        <a:ext cx="3980586" cy="768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8"/>
          <p:cNvSpPr txBox="1">
            <a:spLocks noChangeArrowheads="1"/>
          </p:cNvSpPr>
          <p:nvPr/>
        </p:nvSpPr>
        <p:spPr bwMode="auto">
          <a:xfrm>
            <a:off x="1993901" y="2493963"/>
            <a:ext cx="8245475" cy="3046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+mn-lt"/>
              </a:rPr>
              <a:t>两边同乘以</a:t>
            </a:r>
            <a:r>
              <a:rPr lang="en-US" altLang="zh-CN" sz="2400" dirty="0" err="1">
                <a:latin typeface="+mn-lt"/>
              </a:rPr>
              <a:t>Δx</a:t>
            </a:r>
            <a:r>
              <a:rPr lang="zh-CN" altLang="en-US" sz="2400" dirty="0">
                <a:latin typeface="+mn-lt"/>
              </a:rPr>
              <a:t>后得：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                  </a:t>
            </a:r>
            <a:r>
              <a:rPr lang="en-US" altLang="zh-CN" sz="2400" b="1" dirty="0" err="1">
                <a:solidFill>
                  <a:srgbClr val="0000FF"/>
                </a:solidFill>
                <a:latin typeface="+mn-lt"/>
              </a:rPr>
              <a:t>Δ</a:t>
            </a:r>
            <a:r>
              <a:rPr lang="en-US" altLang="zh-CN" sz="2400" b="1" i="1" dirty="0" err="1">
                <a:solidFill>
                  <a:srgbClr val="0000FF"/>
                </a:solidFill>
                <a:latin typeface="+mn-lt"/>
              </a:rPr>
              <a:t>x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altLang="zh-CN" sz="2400" b="1" i="1" dirty="0">
                <a:solidFill>
                  <a:srgbClr val="0000FF"/>
                </a:solidFill>
                <a:latin typeface="+mn-lt"/>
              </a:rPr>
              <a:t>s-t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)</a:t>
            </a:r>
            <a:r>
              <a:rPr lang="en-US" altLang="zh-CN" sz="2400" dirty="0">
                <a:latin typeface="+mn-lt"/>
              </a:rPr>
              <a:t>=2Δ</a:t>
            </a:r>
            <a:r>
              <a:rPr lang="en-US" altLang="zh-CN" sz="2400" i="1" dirty="0">
                <a:latin typeface="+mn-lt"/>
              </a:rPr>
              <a:t>y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i="1" dirty="0">
                <a:latin typeface="+mn-lt"/>
              </a:rPr>
              <a:t>x</a:t>
            </a:r>
            <a:r>
              <a:rPr lang="en-US" altLang="zh-CN" sz="2400" i="1" baseline="-25000" dirty="0">
                <a:latin typeface="+mn-lt"/>
              </a:rPr>
              <a:t>i</a:t>
            </a:r>
            <a:r>
              <a:rPr lang="en-US" altLang="zh-CN" sz="2400" dirty="0">
                <a:latin typeface="+mn-lt"/>
              </a:rPr>
              <a:t>+1)+ </a:t>
            </a:r>
            <a:r>
              <a:rPr lang="en-US" altLang="zh-CN" sz="2400" dirty="0" err="1">
                <a:latin typeface="+mn-lt"/>
              </a:rPr>
              <a:t>Δ</a:t>
            </a:r>
            <a:r>
              <a:rPr lang="en-US" altLang="zh-CN" sz="2400" i="1" dirty="0" err="1"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(2</a:t>
            </a:r>
            <a:r>
              <a:rPr lang="en-US" altLang="zh-CN" sz="2400" i="1" dirty="0">
                <a:latin typeface="+mn-lt"/>
              </a:rPr>
              <a:t>b</a:t>
            </a:r>
            <a:r>
              <a:rPr lang="en-US" altLang="zh-CN" sz="2400" dirty="0">
                <a:latin typeface="+mn-lt"/>
              </a:rPr>
              <a:t>-2</a:t>
            </a:r>
            <a:r>
              <a:rPr lang="en-US" altLang="zh-CN" sz="2400" i="1" dirty="0">
                <a:latin typeface="+mn-lt"/>
              </a:rPr>
              <a:t>y</a:t>
            </a:r>
            <a:r>
              <a:rPr lang="en-US" altLang="zh-CN" sz="2400" i="1" baseline="-25000" dirty="0">
                <a:latin typeface="+mn-lt"/>
              </a:rPr>
              <a:t>i</a:t>
            </a:r>
            <a:r>
              <a:rPr lang="en-US" altLang="zh-CN" sz="2400" dirty="0">
                <a:latin typeface="+mn-lt"/>
              </a:rPr>
              <a:t>-1)  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                             =2Δ</a:t>
            </a:r>
            <a:r>
              <a:rPr lang="en-US" altLang="zh-CN" sz="2400" i="1" dirty="0">
                <a:latin typeface="+mn-lt"/>
              </a:rPr>
              <a:t>y∙x</a:t>
            </a:r>
            <a:r>
              <a:rPr lang="en-US" altLang="zh-CN" sz="2400" i="1" baseline="-25000" dirty="0">
                <a:latin typeface="+mn-lt"/>
              </a:rPr>
              <a:t>i</a:t>
            </a:r>
            <a:r>
              <a:rPr lang="en-US" altLang="zh-CN" sz="2400" dirty="0">
                <a:latin typeface="+mn-lt"/>
              </a:rPr>
              <a:t> -2Δ</a:t>
            </a:r>
            <a:r>
              <a:rPr lang="en-US" altLang="zh-CN" sz="2400" i="1" dirty="0">
                <a:latin typeface="+mn-lt"/>
              </a:rPr>
              <a:t>x∙y</a:t>
            </a:r>
            <a:r>
              <a:rPr lang="en-US" altLang="zh-CN" sz="2400" i="1" baseline="-25000" dirty="0">
                <a:latin typeface="+mn-lt"/>
              </a:rPr>
              <a:t>i</a:t>
            </a:r>
            <a:r>
              <a:rPr lang="en-US" altLang="zh-CN" sz="2400" dirty="0">
                <a:latin typeface="+mn-lt"/>
              </a:rPr>
              <a:t>+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2Δ</a:t>
            </a:r>
            <a:r>
              <a:rPr lang="en-US" altLang="zh-CN" sz="2400" b="1" i="1" dirty="0">
                <a:solidFill>
                  <a:srgbClr val="0000FF"/>
                </a:solidFill>
                <a:latin typeface="+mn-lt"/>
              </a:rPr>
              <a:t>y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+Δ</a:t>
            </a:r>
            <a:r>
              <a:rPr lang="en-US" altLang="zh-CN" sz="2400" b="1" i="1" dirty="0">
                <a:solidFill>
                  <a:srgbClr val="0000FF"/>
                </a:solidFill>
                <a:latin typeface="+mn-lt"/>
              </a:rPr>
              <a:t>x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(2</a:t>
            </a:r>
            <a:r>
              <a:rPr lang="en-US" altLang="zh-CN" sz="2400" b="1" i="1" dirty="0">
                <a:solidFill>
                  <a:srgbClr val="0000FF"/>
                </a:solidFill>
                <a:latin typeface="+mn-lt"/>
              </a:rPr>
              <a:t>b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-1)</a:t>
            </a:r>
          </a:p>
          <a:p>
            <a:pPr eaLnBrk="1" hangingPunct="1"/>
            <a:r>
              <a:rPr lang="zh-CN" altLang="en-US" sz="2400" dirty="0">
                <a:latin typeface="+mn-lt"/>
              </a:rPr>
              <a:t>令</a:t>
            </a:r>
            <a:r>
              <a:rPr lang="en-US" altLang="zh-CN" sz="2400" b="1" i="1" dirty="0">
                <a:solidFill>
                  <a:srgbClr val="0000FF"/>
                </a:solidFill>
                <a:latin typeface="+mn-lt"/>
              </a:rPr>
              <a:t>d</a:t>
            </a:r>
            <a:r>
              <a:rPr lang="en-US" altLang="zh-CN" sz="2400" i="1" baseline="-25000" dirty="0">
                <a:solidFill>
                  <a:srgbClr val="0000FF"/>
                </a:solidFill>
                <a:latin typeface="+mn-lt"/>
              </a:rPr>
              <a:t>i</a:t>
            </a:r>
            <a:r>
              <a:rPr lang="en-US" altLang="zh-CN" sz="2400" dirty="0">
                <a:latin typeface="+mn-lt"/>
              </a:rPr>
              <a:t>=</a:t>
            </a:r>
            <a:r>
              <a:rPr lang="en-US" altLang="zh-CN" sz="2400" dirty="0" err="1">
                <a:latin typeface="+mn-lt"/>
              </a:rPr>
              <a:t>Δ</a:t>
            </a:r>
            <a:r>
              <a:rPr lang="en-US" altLang="zh-CN" sz="2400" i="1" dirty="0" err="1"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i="1" dirty="0">
                <a:latin typeface="+mn-lt"/>
              </a:rPr>
              <a:t>s-t</a:t>
            </a:r>
            <a:r>
              <a:rPr lang="en-US" altLang="zh-CN" sz="2400" dirty="0">
                <a:latin typeface="+mn-lt"/>
              </a:rPr>
              <a:t>)</a:t>
            </a:r>
            <a:r>
              <a:rPr lang="zh-CN" altLang="en-US" sz="2400" dirty="0">
                <a:latin typeface="+mn-lt"/>
              </a:rPr>
              <a:t>，由于</a:t>
            </a:r>
            <a:r>
              <a:rPr lang="en-US" altLang="zh-CN" sz="2400" dirty="0" err="1">
                <a:latin typeface="+mn-lt"/>
              </a:rPr>
              <a:t>Δ</a:t>
            </a:r>
            <a:r>
              <a:rPr lang="en-US" altLang="zh-CN" sz="2400" i="1" dirty="0" err="1"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&gt;0</a:t>
            </a:r>
            <a:r>
              <a:rPr lang="zh-CN" altLang="en-US" sz="2400" dirty="0">
                <a:latin typeface="+mn-lt"/>
              </a:rPr>
              <a:t>，所以</a:t>
            </a:r>
            <a:r>
              <a:rPr lang="en-US" altLang="zh-CN" sz="2400" b="1" i="1" dirty="0">
                <a:solidFill>
                  <a:srgbClr val="0000FF"/>
                </a:solidFill>
                <a:latin typeface="+mn-lt"/>
              </a:rPr>
              <a:t>d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+mn-lt"/>
              </a:rPr>
              <a:t>i</a:t>
            </a:r>
            <a:r>
              <a:rPr lang="zh-CN" altLang="en-US" sz="2400" dirty="0">
                <a:latin typeface="+mn-lt"/>
              </a:rPr>
              <a:t>和</a:t>
            </a:r>
            <a:r>
              <a:rPr lang="en-US" altLang="zh-CN" sz="2400" b="1" i="1" dirty="0">
                <a:solidFill>
                  <a:srgbClr val="0000FF"/>
                </a:solidFill>
                <a:latin typeface="+mn-lt"/>
              </a:rPr>
              <a:t>s-t</a:t>
            </a:r>
            <a:r>
              <a:rPr lang="zh-CN" altLang="en-US" sz="2400" dirty="0">
                <a:latin typeface="+mn-lt"/>
              </a:rPr>
              <a:t>符号相同，因此可得：</a:t>
            </a:r>
            <a:endParaRPr lang="zh-CN" altLang="en-US" sz="2400" i="1" dirty="0">
              <a:latin typeface="+mn-lt"/>
            </a:endParaRPr>
          </a:p>
          <a:p>
            <a:pPr algn="ctr" eaLnBrk="1" hangingPunct="1"/>
            <a:r>
              <a:rPr lang="en-US" altLang="zh-CN" sz="2400" b="1" i="1" dirty="0">
                <a:solidFill>
                  <a:srgbClr val="0000FF"/>
                </a:solidFill>
                <a:latin typeface="+mn-lt"/>
              </a:rPr>
              <a:t>d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+mn-lt"/>
              </a:rPr>
              <a:t>i</a:t>
            </a:r>
            <a:r>
              <a:rPr lang="en-US" altLang="zh-CN" sz="2400" b="1" i="1" dirty="0">
                <a:solidFill>
                  <a:srgbClr val="0000FF"/>
                </a:solidFill>
                <a:latin typeface="+mn-lt"/>
              </a:rPr>
              <a:t>=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2Δ</a:t>
            </a:r>
            <a:r>
              <a:rPr lang="en-US" altLang="zh-CN" sz="2400" b="1" i="1" dirty="0">
                <a:solidFill>
                  <a:srgbClr val="0000FF"/>
                </a:solidFill>
                <a:latin typeface="+mn-lt"/>
              </a:rPr>
              <a:t>y∙x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+mn-lt"/>
              </a:rPr>
              <a:t>i</a:t>
            </a:r>
            <a:r>
              <a:rPr lang="en-US" altLang="zh-CN" sz="2400" b="1" i="1" dirty="0">
                <a:solidFill>
                  <a:srgbClr val="0000FF"/>
                </a:solidFill>
                <a:latin typeface="+mn-lt"/>
              </a:rPr>
              <a:t>-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2Δ</a:t>
            </a:r>
            <a:r>
              <a:rPr lang="en-US" altLang="zh-CN" sz="2400" b="1" i="1" dirty="0">
                <a:solidFill>
                  <a:srgbClr val="0000FF"/>
                </a:solidFill>
                <a:latin typeface="+mn-lt"/>
              </a:rPr>
              <a:t>x∙y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+mn-lt"/>
              </a:rPr>
              <a:t>i</a:t>
            </a:r>
            <a:r>
              <a:rPr lang="en-US" altLang="zh-CN" sz="2400" b="1" i="1" dirty="0">
                <a:solidFill>
                  <a:srgbClr val="0000FF"/>
                </a:solidFill>
                <a:latin typeface="+mn-lt"/>
              </a:rPr>
              <a:t>+C</a:t>
            </a:r>
            <a:endParaRPr lang="en-US" altLang="zh-CN" sz="2400" b="1" dirty="0">
              <a:solidFill>
                <a:srgbClr val="0000FF"/>
              </a:solidFill>
              <a:latin typeface="+mn-lt"/>
            </a:endParaRPr>
          </a:p>
          <a:p>
            <a:pPr eaLnBrk="1" hangingPunct="1"/>
            <a:r>
              <a:rPr lang="zh-CN" altLang="en-US" sz="2400" dirty="0">
                <a:latin typeface="+mn-lt"/>
              </a:rPr>
              <a:t>其中， </a:t>
            </a:r>
            <a:r>
              <a:rPr lang="en-US" altLang="zh-CN" sz="2400" i="1" dirty="0">
                <a:latin typeface="+mn-lt"/>
              </a:rPr>
              <a:t>C</a:t>
            </a:r>
            <a:r>
              <a:rPr lang="en-US" altLang="zh-CN" sz="2400" dirty="0">
                <a:latin typeface="+mn-lt"/>
              </a:rPr>
              <a:t>=2Δ</a:t>
            </a:r>
            <a:r>
              <a:rPr lang="en-US" altLang="zh-CN" sz="2400" i="1" dirty="0">
                <a:latin typeface="+mn-lt"/>
              </a:rPr>
              <a:t>y</a:t>
            </a:r>
            <a:r>
              <a:rPr lang="en-US" altLang="zh-CN" sz="2400" dirty="0">
                <a:latin typeface="+mn-lt"/>
              </a:rPr>
              <a:t>+Δ</a:t>
            </a:r>
            <a:r>
              <a:rPr lang="en-US" altLang="zh-CN" sz="2400" i="1" dirty="0"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(2</a:t>
            </a:r>
            <a:r>
              <a:rPr lang="en-US" altLang="zh-CN" sz="2400" i="1" dirty="0">
                <a:latin typeface="+mn-lt"/>
              </a:rPr>
              <a:t>b</a:t>
            </a:r>
            <a:r>
              <a:rPr lang="en-US" altLang="zh-CN" sz="2400" dirty="0">
                <a:latin typeface="+mn-lt"/>
              </a:rPr>
              <a:t>-1)</a:t>
            </a:r>
            <a:r>
              <a:rPr lang="zh-CN" altLang="en-US" sz="2400" dirty="0">
                <a:latin typeface="+mn-lt"/>
              </a:rPr>
              <a:t>，它是个常量。</a:t>
            </a:r>
          </a:p>
          <a:p>
            <a:pPr eaLnBrk="1" hangingPunct="1"/>
            <a:r>
              <a:rPr lang="zh-CN" altLang="en-US" sz="2400" dirty="0">
                <a:latin typeface="+mn-lt"/>
              </a:rPr>
              <a:t>同理，通过使下标增</a:t>
            </a:r>
            <a:r>
              <a:rPr lang="en-US" altLang="zh-CN" sz="2400" dirty="0">
                <a:latin typeface="+mn-lt"/>
              </a:rPr>
              <a:t>1</a:t>
            </a:r>
            <a:r>
              <a:rPr lang="zh-CN" altLang="en-US" sz="2400" dirty="0">
                <a:latin typeface="+mn-lt"/>
              </a:rPr>
              <a:t>后，得到</a:t>
            </a:r>
            <a:r>
              <a:rPr lang="en-US" altLang="zh-CN" sz="2400" b="1" i="1" dirty="0">
                <a:solidFill>
                  <a:srgbClr val="0000FF"/>
                </a:solidFill>
                <a:latin typeface="+mn-lt"/>
              </a:rPr>
              <a:t>d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+mn-lt"/>
              </a:rPr>
              <a:t>i+</a:t>
            </a:r>
            <a:r>
              <a:rPr lang="en-US" altLang="zh-CN" sz="2400" b="1" baseline="-25000" dirty="0">
                <a:solidFill>
                  <a:srgbClr val="0000FF"/>
                </a:solidFill>
                <a:latin typeface="+mn-lt"/>
              </a:rPr>
              <a:t>1</a:t>
            </a:r>
            <a:r>
              <a:rPr lang="zh-CN" altLang="en-US" sz="2400" dirty="0">
                <a:latin typeface="+mn-lt"/>
              </a:rPr>
              <a:t>为</a:t>
            </a:r>
            <a:endParaRPr lang="zh-CN" altLang="en-US" sz="2400" i="1" dirty="0">
              <a:latin typeface="+mn-lt"/>
            </a:endParaRPr>
          </a:p>
          <a:p>
            <a:pPr algn="ctr" eaLnBrk="1" hangingPunct="1"/>
            <a:r>
              <a:rPr lang="en-US" altLang="zh-CN" sz="2400" b="1" i="1" dirty="0">
                <a:solidFill>
                  <a:srgbClr val="0000FF"/>
                </a:solidFill>
                <a:latin typeface="+mn-lt"/>
              </a:rPr>
              <a:t>d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+mn-lt"/>
              </a:rPr>
              <a:t>i+</a:t>
            </a:r>
            <a:r>
              <a:rPr lang="en-US" altLang="zh-CN" sz="2400" b="1" baseline="-25000" dirty="0">
                <a:solidFill>
                  <a:srgbClr val="0000FF"/>
                </a:solidFill>
                <a:latin typeface="+mn-lt"/>
              </a:rPr>
              <a:t>1</a:t>
            </a:r>
            <a:r>
              <a:rPr lang="en-US" altLang="zh-CN" sz="2400" b="1" i="1" dirty="0">
                <a:solidFill>
                  <a:srgbClr val="0000FF"/>
                </a:solidFill>
                <a:latin typeface="+mn-lt"/>
              </a:rPr>
              <a:t>= 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2Δ</a:t>
            </a:r>
            <a:r>
              <a:rPr lang="en-US" altLang="zh-CN" sz="2400" b="1" i="1" dirty="0">
                <a:solidFill>
                  <a:srgbClr val="0000FF"/>
                </a:solidFill>
                <a:latin typeface="+mn-lt"/>
              </a:rPr>
              <a:t>y ∙ x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+mn-lt"/>
              </a:rPr>
              <a:t>i+</a:t>
            </a:r>
            <a:r>
              <a:rPr lang="en-US" altLang="zh-CN" sz="2400" b="1" baseline="-25000" dirty="0">
                <a:solidFill>
                  <a:srgbClr val="0000FF"/>
                </a:solidFill>
                <a:latin typeface="+mn-lt"/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zh-CN" sz="2400" b="1" i="1" dirty="0">
                <a:solidFill>
                  <a:srgbClr val="0000FF"/>
                </a:solidFill>
                <a:latin typeface="+mn-lt"/>
              </a:rPr>
              <a:t>- 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2Δ</a:t>
            </a:r>
            <a:r>
              <a:rPr lang="en-US" altLang="zh-CN" sz="2400" b="1" i="1" dirty="0">
                <a:solidFill>
                  <a:srgbClr val="0000FF"/>
                </a:solidFill>
                <a:latin typeface="+mn-lt"/>
              </a:rPr>
              <a:t>x∙y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+mn-lt"/>
              </a:rPr>
              <a:t>i+</a:t>
            </a:r>
            <a:r>
              <a:rPr lang="en-US" altLang="zh-CN" sz="2400" b="1" baseline="-25000" dirty="0">
                <a:solidFill>
                  <a:srgbClr val="0000FF"/>
                </a:solidFill>
                <a:latin typeface="+mn-lt"/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zh-CN" sz="2400" b="1" i="1" dirty="0">
                <a:solidFill>
                  <a:srgbClr val="0000FF"/>
                </a:solidFill>
                <a:latin typeface="+mn-lt"/>
              </a:rPr>
              <a:t>+ C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黑体" panose="02010609060101010101" pitchFamily="49" charset="-122"/>
              </a:rPr>
              <a:t>Bresenham</a:t>
            </a:r>
            <a:r>
              <a:rPr lang="zh-CN" altLang="en-US" dirty="0">
                <a:ea typeface="黑体" panose="02010609060101010101" pitchFamily="49" charset="-122"/>
              </a:rPr>
              <a:t>画线算法</a:t>
            </a:r>
            <a:r>
              <a:rPr lang="en-US" altLang="zh-CN" dirty="0">
                <a:ea typeface="黑体" panose="02010609060101010101" pitchFamily="49" charset="-122"/>
              </a:rPr>
              <a:t>---</a:t>
            </a:r>
            <a:r>
              <a:rPr lang="zh-CN" altLang="en-US" dirty="0">
                <a:ea typeface="黑体" panose="02010609060101010101" pitchFamily="49" charset="-122"/>
              </a:rPr>
              <a:t>迭代公式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5"/>
          <p:cNvSpPr txBox="1">
            <a:spLocks noChangeArrowheads="1"/>
          </p:cNvSpPr>
          <p:nvPr/>
        </p:nvSpPr>
        <p:spPr bwMode="auto">
          <a:xfrm>
            <a:off x="1736725" y="403226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2531" name="Text Box 6"/>
          <p:cNvSpPr txBox="1">
            <a:spLocks noChangeArrowheads="1"/>
          </p:cNvSpPr>
          <p:nvPr/>
        </p:nvSpPr>
        <p:spPr bwMode="auto">
          <a:xfrm>
            <a:off x="2108201" y="1122908"/>
            <a:ext cx="8245475" cy="415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latin typeface="+mn-lt"/>
              </a:rPr>
              <a:t>两者相减得到</a:t>
            </a:r>
            <a:endParaRPr lang="zh-CN" altLang="en-US" sz="2400" i="1" dirty="0">
              <a:latin typeface="+mn-lt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400" b="1" i="1" dirty="0">
                <a:solidFill>
                  <a:srgbClr val="0000FF"/>
                </a:solidFill>
                <a:latin typeface="+mn-lt"/>
              </a:rPr>
              <a:t>d</a:t>
            </a:r>
            <a:r>
              <a:rPr lang="en-US" altLang="zh-CN" sz="1600" b="1" i="1" baseline="-25000" dirty="0">
                <a:solidFill>
                  <a:srgbClr val="0000FF"/>
                </a:solidFill>
                <a:latin typeface="+mn-lt"/>
              </a:rPr>
              <a:t>i</a:t>
            </a:r>
            <a:r>
              <a:rPr lang="en-US" altLang="zh-CN" sz="1600" b="1" baseline="-25000" dirty="0">
                <a:solidFill>
                  <a:srgbClr val="0000FF"/>
                </a:solidFill>
                <a:latin typeface="+mn-lt"/>
              </a:rPr>
              <a:t>+1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 - </a:t>
            </a:r>
            <a:r>
              <a:rPr lang="en-US" altLang="zh-CN" sz="2400" b="1" i="1" dirty="0">
                <a:solidFill>
                  <a:srgbClr val="0000FF"/>
                </a:solidFill>
                <a:latin typeface="+mn-lt"/>
              </a:rPr>
              <a:t>d</a:t>
            </a:r>
            <a:r>
              <a:rPr lang="en-US" altLang="zh-CN" sz="1600" b="1" i="1" baseline="-25000" dirty="0">
                <a:solidFill>
                  <a:srgbClr val="0000FF"/>
                </a:solidFill>
                <a:latin typeface="+mn-lt"/>
              </a:rPr>
              <a:t>i </a:t>
            </a:r>
            <a:r>
              <a:rPr lang="en-US" altLang="zh-CN" sz="2400" i="1" dirty="0">
                <a:latin typeface="+mn-lt"/>
              </a:rPr>
              <a:t>= </a:t>
            </a:r>
            <a:r>
              <a:rPr lang="en-US" altLang="zh-CN" sz="2400" dirty="0">
                <a:latin typeface="+mn-lt"/>
              </a:rPr>
              <a:t>2Δ</a:t>
            </a:r>
            <a:r>
              <a:rPr lang="en-US" altLang="zh-CN" sz="2400" i="1" dirty="0">
                <a:latin typeface="+mn-lt"/>
              </a:rPr>
              <a:t>y ∙ </a:t>
            </a:r>
            <a:r>
              <a:rPr lang="en-US" altLang="zh-CN" sz="2400" dirty="0">
                <a:latin typeface="+mn-lt"/>
              </a:rPr>
              <a:t>( </a:t>
            </a:r>
            <a:r>
              <a:rPr lang="en-US" altLang="zh-CN" sz="2400" i="1" dirty="0">
                <a:latin typeface="+mn-lt"/>
              </a:rPr>
              <a:t>x</a:t>
            </a:r>
            <a:r>
              <a:rPr lang="en-US" altLang="zh-CN" sz="1600" b="1" i="1" baseline="-25000" dirty="0">
                <a:solidFill>
                  <a:schemeClr val="tx2"/>
                </a:solidFill>
                <a:latin typeface="+mn-lt"/>
              </a:rPr>
              <a:t>i+1</a:t>
            </a:r>
            <a:r>
              <a:rPr lang="en-US" altLang="zh-CN" sz="2400" dirty="0">
                <a:latin typeface="+mn-lt"/>
              </a:rPr>
              <a:t> -</a:t>
            </a:r>
            <a:r>
              <a:rPr lang="en-US" altLang="zh-CN" sz="2400" i="1" dirty="0">
                <a:latin typeface="+mn-lt"/>
              </a:rPr>
              <a:t> x</a:t>
            </a:r>
            <a:r>
              <a:rPr lang="en-US" altLang="zh-CN" sz="1600" b="1" i="1" baseline="-25000" dirty="0">
                <a:solidFill>
                  <a:schemeClr val="tx2"/>
                </a:solidFill>
                <a:latin typeface="+mn-lt"/>
              </a:rPr>
              <a:t>i </a:t>
            </a:r>
            <a:r>
              <a:rPr lang="en-US" altLang="zh-CN" sz="2400" dirty="0">
                <a:latin typeface="+mn-lt"/>
              </a:rPr>
              <a:t>) </a:t>
            </a:r>
            <a:r>
              <a:rPr lang="en-US" altLang="zh-CN" sz="2400" i="1" dirty="0">
                <a:latin typeface="+mn-lt"/>
              </a:rPr>
              <a:t>- </a:t>
            </a:r>
            <a:r>
              <a:rPr lang="en-US" altLang="zh-CN" sz="2400" dirty="0">
                <a:latin typeface="+mn-lt"/>
              </a:rPr>
              <a:t>2Δ</a:t>
            </a:r>
            <a:r>
              <a:rPr lang="en-US" altLang="zh-CN" sz="2400" i="1" dirty="0">
                <a:latin typeface="+mn-lt"/>
              </a:rPr>
              <a:t>x∙ </a:t>
            </a:r>
            <a:r>
              <a:rPr lang="en-US" altLang="zh-CN" sz="2400" dirty="0">
                <a:latin typeface="+mn-lt"/>
              </a:rPr>
              <a:t>( </a:t>
            </a:r>
            <a:r>
              <a:rPr lang="en-US" altLang="zh-CN" sz="2400" i="1" dirty="0">
                <a:latin typeface="+mn-lt"/>
              </a:rPr>
              <a:t>y</a:t>
            </a:r>
            <a:r>
              <a:rPr lang="en-US" altLang="zh-CN" sz="1600" b="1" i="1" baseline="-25000" dirty="0">
                <a:solidFill>
                  <a:schemeClr val="tx2"/>
                </a:solidFill>
                <a:latin typeface="+mn-lt"/>
              </a:rPr>
              <a:t>i+1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i="1" dirty="0">
                <a:latin typeface="+mn-lt"/>
              </a:rPr>
              <a:t>- </a:t>
            </a:r>
            <a:r>
              <a:rPr lang="en-US" altLang="zh-CN" sz="2400" i="1" dirty="0" err="1">
                <a:latin typeface="+mn-lt"/>
              </a:rPr>
              <a:t>y</a:t>
            </a:r>
            <a:r>
              <a:rPr lang="en-US" altLang="zh-CN" sz="1600" b="1" i="1" baseline="-25000" dirty="0" err="1">
                <a:solidFill>
                  <a:schemeClr val="tx2"/>
                </a:solidFill>
                <a:latin typeface="+mn-lt"/>
              </a:rPr>
              <a:t>i</a:t>
            </a:r>
            <a:r>
              <a:rPr lang="en-US" altLang="zh-CN" sz="2400" i="1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dirty="0">
                <a:latin typeface="+mn-lt"/>
              </a:rPr>
              <a:t>             =2Δy - 2Δ</a:t>
            </a:r>
            <a:r>
              <a:rPr lang="en-US" altLang="zh-CN" sz="2400" i="1" dirty="0">
                <a:latin typeface="+mn-lt"/>
              </a:rPr>
              <a:t>x </a:t>
            </a:r>
            <a:r>
              <a:rPr lang="en-US" altLang="zh-CN" sz="2400" dirty="0">
                <a:latin typeface="+mn-lt"/>
              </a:rPr>
              <a:t>( </a:t>
            </a:r>
            <a:r>
              <a:rPr lang="en-US" altLang="zh-CN" sz="2400" i="1" dirty="0">
                <a:latin typeface="+mn-lt"/>
              </a:rPr>
              <a:t>y</a:t>
            </a:r>
            <a:r>
              <a:rPr lang="en-US" altLang="zh-CN" sz="1600" b="1" i="1" baseline="-25000" dirty="0">
                <a:solidFill>
                  <a:schemeClr val="tx2"/>
                </a:solidFill>
                <a:latin typeface="+mn-lt"/>
              </a:rPr>
              <a:t>i+1</a:t>
            </a:r>
            <a:r>
              <a:rPr lang="en-US" altLang="zh-CN" sz="2400" dirty="0">
                <a:latin typeface="+mn-lt"/>
              </a:rPr>
              <a:t> - </a:t>
            </a:r>
            <a:r>
              <a:rPr lang="en-US" altLang="zh-CN" sz="2400" i="1" dirty="0" err="1">
                <a:latin typeface="+mn-lt"/>
              </a:rPr>
              <a:t>y</a:t>
            </a:r>
            <a:r>
              <a:rPr lang="en-US" altLang="zh-CN" sz="1600" b="1" i="1" baseline="-25000" dirty="0" err="1">
                <a:solidFill>
                  <a:schemeClr val="tx2"/>
                </a:solidFill>
                <a:latin typeface="+mn-lt"/>
              </a:rPr>
              <a:t>i</a:t>
            </a:r>
            <a:r>
              <a:rPr lang="en-US" altLang="zh-CN" sz="2400" i="1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)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latin typeface="+mn-lt"/>
              </a:rPr>
              <a:t>改写为</a:t>
            </a:r>
            <a:endParaRPr lang="zh-CN" altLang="en-US" sz="2400" i="1" dirty="0">
              <a:latin typeface="+mn-lt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400" b="1" i="1" dirty="0">
                <a:solidFill>
                  <a:srgbClr val="0000FF"/>
                </a:solidFill>
                <a:latin typeface="+mn-lt"/>
              </a:rPr>
              <a:t>                               d</a:t>
            </a:r>
            <a:r>
              <a:rPr lang="en-US" altLang="zh-CN" sz="1600" b="1" i="1" baseline="-25000" dirty="0">
                <a:solidFill>
                  <a:srgbClr val="0000FF"/>
                </a:solidFill>
                <a:latin typeface="+mn-lt"/>
              </a:rPr>
              <a:t>i+1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 = </a:t>
            </a:r>
            <a:r>
              <a:rPr lang="en-US" altLang="zh-CN" sz="2400" b="1" i="1" dirty="0">
                <a:solidFill>
                  <a:srgbClr val="0000FF"/>
                </a:solidFill>
                <a:latin typeface="+mn-lt"/>
              </a:rPr>
              <a:t>d</a:t>
            </a:r>
            <a:r>
              <a:rPr lang="en-US" altLang="zh-CN" sz="1600" b="1" i="1" baseline="-25000" dirty="0">
                <a:solidFill>
                  <a:srgbClr val="0000FF"/>
                </a:solidFill>
                <a:latin typeface="+mn-lt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+ 2Δy - 2Δ</a:t>
            </a:r>
            <a:r>
              <a:rPr lang="en-US" altLang="zh-CN" sz="2400" b="1" i="1" dirty="0">
                <a:solidFill>
                  <a:srgbClr val="0000FF"/>
                </a:solidFill>
                <a:latin typeface="+mn-lt"/>
              </a:rPr>
              <a:t>x 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( </a:t>
            </a:r>
            <a:r>
              <a:rPr lang="en-US" altLang="zh-CN" sz="2400" b="1" i="1" dirty="0">
                <a:solidFill>
                  <a:srgbClr val="0000FF"/>
                </a:solidFill>
                <a:latin typeface="+mn-lt"/>
              </a:rPr>
              <a:t>y</a:t>
            </a:r>
            <a:r>
              <a:rPr lang="en-US" altLang="zh-CN" sz="1600" b="1" i="1" baseline="-25000" dirty="0">
                <a:solidFill>
                  <a:srgbClr val="0000FF"/>
                </a:solidFill>
                <a:latin typeface="+mn-lt"/>
              </a:rPr>
              <a:t>i+1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 - </a:t>
            </a:r>
            <a:r>
              <a:rPr lang="en-US" altLang="zh-CN" sz="2400" b="1" i="1" dirty="0" err="1">
                <a:solidFill>
                  <a:srgbClr val="0000FF"/>
                </a:solidFill>
                <a:latin typeface="+mn-lt"/>
              </a:rPr>
              <a:t>y</a:t>
            </a:r>
            <a:r>
              <a:rPr lang="en-US" altLang="zh-CN" sz="1600" b="1" i="1" baseline="-25000" dirty="0" err="1">
                <a:solidFill>
                  <a:srgbClr val="0000FF"/>
                </a:solidFill>
                <a:latin typeface="+mn-lt"/>
              </a:rPr>
              <a:t>i</a:t>
            </a:r>
            <a:r>
              <a:rPr lang="en-US" altLang="zh-CN" sz="2400" b="1" i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)</a:t>
            </a:r>
          </a:p>
          <a:p>
            <a:pPr marL="342900" indent="-342900"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lt"/>
              </a:rPr>
              <a:t>当</a:t>
            </a:r>
            <a:r>
              <a:rPr lang="en-US" altLang="zh-CN" sz="2400" b="1" i="1" dirty="0">
                <a:solidFill>
                  <a:srgbClr val="0000FF"/>
                </a:solidFill>
                <a:latin typeface="+mn-lt"/>
              </a:rPr>
              <a:t>d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+mn-lt"/>
              </a:rPr>
              <a:t>i</a:t>
            </a:r>
            <a:r>
              <a:rPr lang="en-US" altLang="zh-CN" sz="2400" b="1" i="1" dirty="0">
                <a:solidFill>
                  <a:srgbClr val="0000FF"/>
                </a:solidFill>
                <a:latin typeface="+mn-lt"/>
              </a:rPr>
              <a:t> ≥ 0</a:t>
            </a:r>
            <a:r>
              <a:rPr lang="zh-CN" altLang="en-US" sz="2400" dirty="0">
                <a:latin typeface="+mn-lt"/>
              </a:rPr>
              <a:t>时，即</a:t>
            </a:r>
            <a:r>
              <a:rPr lang="en-US" altLang="zh-CN" sz="2400" i="1" dirty="0">
                <a:latin typeface="+mn-lt"/>
              </a:rPr>
              <a:t>s-t </a:t>
            </a:r>
            <a:r>
              <a:rPr lang="en-US" altLang="zh-CN" sz="2400" dirty="0">
                <a:latin typeface="+mn-lt"/>
              </a:rPr>
              <a:t>≥ 0</a:t>
            </a:r>
            <a:r>
              <a:rPr lang="zh-CN" altLang="en-US" sz="2400" dirty="0">
                <a:latin typeface="+mn-lt"/>
              </a:rPr>
              <a:t>，该选择</a:t>
            </a:r>
            <a:r>
              <a:rPr lang="en-US" altLang="zh-CN" sz="2400" dirty="0">
                <a:latin typeface="+mn-lt"/>
              </a:rPr>
              <a:t>T</a:t>
            </a:r>
            <a:r>
              <a:rPr lang="zh-CN" altLang="en-US" sz="2400" dirty="0">
                <a:latin typeface="+mn-lt"/>
              </a:rPr>
              <a:t>， </a:t>
            </a:r>
            <a:r>
              <a:rPr lang="en-US" altLang="zh-CN" sz="2400" i="1" dirty="0">
                <a:latin typeface="+mn-lt"/>
              </a:rPr>
              <a:t>y</a:t>
            </a:r>
            <a:r>
              <a:rPr lang="en-US" altLang="zh-CN" sz="1600" b="1" i="1" baseline="-25000" dirty="0">
                <a:solidFill>
                  <a:schemeClr val="tx2"/>
                </a:solidFill>
                <a:latin typeface="+mn-lt"/>
              </a:rPr>
              <a:t>i+1</a:t>
            </a:r>
            <a:r>
              <a:rPr lang="en-US" altLang="zh-CN" sz="2400" dirty="0">
                <a:latin typeface="+mn-lt"/>
              </a:rPr>
              <a:t> = </a:t>
            </a:r>
            <a:r>
              <a:rPr lang="en-US" altLang="zh-CN" sz="2400" i="1" dirty="0" err="1">
                <a:latin typeface="+mn-lt"/>
              </a:rPr>
              <a:t>y</a:t>
            </a:r>
            <a:r>
              <a:rPr lang="en-US" altLang="zh-CN" sz="1600" b="1" i="1" baseline="-25000" dirty="0" err="1">
                <a:solidFill>
                  <a:schemeClr val="tx2"/>
                </a:solidFill>
                <a:latin typeface="+mn-lt"/>
              </a:rPr>
              <a:t>i</a:t>
            </a:r>
            <a:r>
              <a:rPr lang="en-US" altLang="zh-CN" sz="2400" i="1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+ 1</a:t>
            </a:r>
            <a:r>
              <a:rPr lang="zh-CN" altLang="en-US" sz="2400" dirty="0">
                <a:latin typeface="+mn-lt"/>
              </a:rPr>
              <a:t>，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latin typeface="+mn-lt"/>
              </a:rPr>
              <a:t>                       </a:t>
            </a:r>
            <a:r>
              <a:rPr lang="en-US" altLang="zh-CN" sz="2400" b="1" i="1" dirty="0">
                <a:solidFill>
                  <a:srgbClr val="0000FF"/>
                </a:solidFill>
                <a:latin typeface="+mn-lt"/>
              </a:rPr>
              <a:t>d</a:t>
            </a:r>
            <a:r>
              <a:rPr lang="en-US" altLang="zh-CN" sz="1600" b="1" i="1" baseline="-25000" dirty="0">
                <a:solidFill>
                  <a:srgbClr val="0000FF"/>
                </a:solidFill>
                <a:latin typeface="+mn-lt"/>
              </a:rPr>
              <a:t>i+</a:t>
            </a:r>
            <a:r>
              <a:rPr lang="en-US" altLang="zh-CN" sz="1600" b="1" baseline="-25000" dirty="0">
                <a:solidFill>
                  <a:srgbClr val="0000FF"/>
                </a:solidFill>
                <a:latin typeface="+mn-lt"/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 = </a:t>
            </a:r>
            <a:r>
              <a:rPr lang="en-US" altLang="zh-CN" sz="2400" b="1" i="1" dirty="0">
                <a:solidFill>
                  <a:srgbClr val="0000FF"/>
                </a:solidFill>
                <a:latin typeface="+mn-lt"/>
              </a:rPr>
              <a:t>d</a:t>
            </a:r>
            <a:r>
              <a:rPr lang="en-US" altLang="zh-CN" sz="1600" b="1" i="1" baseline="-25000" dirty="0">
                <a:solidFill>
                  <a:srgbClr val="0000FF"/>
                </a:solidFill>
                <a:latin typeface="+mn-lt"/>
              </a:rPr>
              <a:t>i 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+ 2( </a:t>
            </a:r>
            <a:r>
              <a:rPr lang="en-US" altLang="zh-CN" sz="2400" b="1" dirty="0" err="1">
                <a:solidFill>
                  <a:srgbClr val="0000FF"/>
                </a:solidFill>
                <a:latin typeface="+mn-lt"/>
              </a:rPr>
              <a:t>Δy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 – </a:t>
            </a:r>
            <a:r>
              <a:rPr lang="en-US" altLang="zh-CN" sz="2400" b="1" dirty="0" err="1">
                <a:solidFill>
                  <a:srgbClr val="0000FF"/>
                </a:solidFill>
                <a:latin typeface="+mn-lt"/>
              </a:rPr>
              <a:t>Δ</a:t>
            </a:r>
            <a:r>
              <a:rPr lang="en-US" altLang="zh-CN" sz="2400" b="1" i="1" dirty="0" err="1">
                <a:solidFill>
                  <a:srgbClr val="0000FF"/>
                </a:solidFill>
                <a:latin typeface="+mn-lt"/>
              </a:rPr>
              <a:t>x</a:t>
            </a:r>
            <a:r>
              <a:rPr lang="en-US" altLang="zh-CN" sz="2400" b="1" i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)</a:t>
            </a:r>
            <a:r>
              <a:rPr lang="zh-CN" altLang="en-US" sz="2400" dirty="0">
                <a:latin typeface="+mn-lt"/>
              </a:rPr>
              <a:t>；</a:t>
            </a:r>
          </a:p>
          <a:p>
            <a:pPr marL="342900" indent="-342900"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lt"/>
              </a:rPr>
              <a:t>当</a:t>
            </a:r>
            <a:r>
              <a:rPr lang="en-US" altLang="zh-CN" sz="2400" b="1" i="1" dirty="0">
                <a:solidFill>
                  <a:srgbClr val="0000FF"/>
                </a:solidFill>
                <a:latin typeface="+mn-lt"/>
              </a:rPr>
              <a:t>d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+mn-lt"/>
              </a:rPr>
              <a:t>i</a:t>
            </a:r>
            <a:r>
              <a:rPr lang="en-US" altLang="zh-CN" sz="2400" b="1" i="1" dirty="0">
                <a:solidFill>
                  <a:srgbClr val="0000FF"/>
                </a:solidFill>
                <a:latin typeface="+mn-lt"/>
              </a:rPr>
              <a:t> &lt; 0</a:t>
            </a:r>
            <a:r>
              <a:rPr lang="zh-CN" altLang="en-US" sz="2400" dirty="0">
                <a:latin typeface="+mn-lt"/>
              </a:rPr>
              <a:t>时，即</a:t>
            </a:r>
            <a:r>
              <a:rPr lang="en-US" altLang="zh-CN" sz="2400" i="1" dirty="0">
                <a:latin typeface="+mn-lt"/>
              </a:rPr>
              <a:t>s-t </a:t>
            </a:r>
            <a:r>
              <a:rPr lang="en-US" altLang="zh-CN" sz="2400" dirty="0">
                <a:latin typeface="+mn-lt"/>
              </a:rPr>
              <a:t>&lt; 0</a:t>
            </a:r>
            <a:r>
              <a:rPr lang="zh-CN" altLang="en-US" sz="2400" dirty="0">
                <a:latin typeface="+mn-lt"/>
              </a:rPr>
              <a:t>，该选择</a:t>
            </a:r>
            <a:r>
              <a:rPr lang="en-US" altLang="zh-CN" sz="2400" dirty="0">
                <a:latin typeface="+mn-lt"/>
              </a:rPr>
              <a:t>S</a:t>
            </a:r>
            <a:r>
              <a:rPr lang="zh-CN" altLang="en-US" sz="2400" dirty="0">
                <a:latin typeface="+mn-lt"/>
              </a:rPr>
              <a:t>， </a:t>
            </a:r>
            <a:r>
              <a:rPr lang="en-US" altLang="zh-CN" sz="2400" i="1" dirty="0">
                <a:latin typeface="+mn-lt"/>
              </a:rPr>
              <a:t>y</a:t>
            </a:r>
            <a:r>
              <a:rPr lang="en-US" altLang="zh-CN" sz="1600" b="1" i="1" baseline="-25000" dirty="0">
                <a:solidFill>
                  <a:schemeClr val="tx2"/>
                </a:solidFill>
                <a:latin typeface="+mn-lt"/>
              </a:rPr>
              <a:t>i+1</a:t>
            </a:r>
            <a:r>
              <a:rPr lang="en-US" altLang="zh-CN" sz="2400" dirty="0">
                <a:latin typeface="+mn-lt"/>
              </a:rPr>
              <a:t> = </a:t>
            </a:r>
            <a:r>
              <a:rPr lang="en-US" altLang="zh-CN" sz="2400" i="1" dirty="0" err="1">
                <a:latin typeface="+mn-lt"/>
              </a:rPr>
              <a:t>y</a:t>
            </a:r>
            <a:r>
              <a:rPr lang="en-US" altLang="zh-CN" sz="1600" b="1" i="1" baseline="-25000" dirty="0" err="1">
                <a:solidFill>
                  <a:schemeClr val="tx2"/>
                </a:solidFill>
                <a:latin typeface="+mn-lt"/>
              </a:rPr>
              <a:t>i</a:t>
            </a:r>
            <a:r>
              <a:rPr lang="zh-CN" altLang="en-US" sz="2400" dirty="0">
                <a:latin typeface="+mn-lt"/>
              </a:rPr>
              <a:t>，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latin typeface="+mn-lt"/>
              </a:rPr>
              <a:t>                       </a:t>
            </a:r>
            <a:r>
              <a:rPr lang="en-US" altLang="zh-CN" sz="2400" b="1" i="1" dirty="0">
                <a:solidFill>
                  <a:srgbClr val="0000FF"/>
                </a:solidFill>
                <a:latin typeface="+mn-lt"/>
              </a:rPr>
              <a:t>d</a:t>
            </a:r>
            <a:r>
              <a:rPr lang="en-US" altLang="zh-CN" sz="1600" b="1" i="1" baseline="-25000" dirty="0">
                <a:solidFill>
                  <a:srgbClr val="0000FF"/>
                </a:solidFill>
                <a:latin typeface="+mn-lt"/>
              </a:rPr>
              <a:t>i+</a:t>
            </a:r>
            <a:r>
              <a:rPr lang="en-US" altLang="zh-CN" sz="1600" b="1" baseline="-25000" dirty="0">
                <a:solidFill>
                  <a:srgbClr val="0000FF"/>
                </a:solidFill>
                <a:latin typeface="+mn-lt"/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=</a:t>
            </a:r>
            <a:r>
              <a:rPr lang="en-US" altLang="zh-CN" sz="2400" b="1" i="1" dirty="0">
                <a:solidFill>
                  <a:srgbClr val="0000FF"/>
                </a:solidFill>
                <a:latin typeface="+mn-lt"/>
              </a:rPr>
              <a:t>d</a:t>
            </a:r>
            <a:r>
              <a:rPr lang="en-US" altLang="zh-CN" sz="1600" b="1" i="1" baseline="-25000" dirty="0">
                <a:solidFill>
                  <a:srgbClr val="0000FF"/>
                </a:solidFill>
                <a:latin typeface="+mn-lt"/>
              </a:rPr>
              <a:t>i</a:t>
            </a:r>
            <a:r>
              <a:rPr lang="en-US" altLang="zh-CN" sz="1600" b="1" i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+2Δy</a:t>
            </a:r>
            <a:r>
              <a:rPr lang="zh-CN" altLang="en-US" sz="2400" dirty="0">
                <a:latin typeface="+mn-lt"/>
              </a:rPr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latin typeface="+mn-lt"/>
              </a:rPr>
              <a:t>	因此得到的判别式迭代公式总结为</a:t>
            </a:r>
          </a:p>
        </p:txBody>
      </p:sp>
      <p:sp>
        <p:nvSpPr>
          <p:cNvPr id="22533" name="Rectangle 10"/>
          <p:cNvSpPr>
            <a:spLocks noChangeArrowheads="1"/>
          </p:cNvSpPr>
          <p:nvPr/>
        </p:nvSpPr>
        <p:spPr bwMode="auto">
          <a:xfrm>
            <a:off x="1524000" y="30162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2534" name="Group 11"/>
          <p:cNvGrpSpPr/>
          <p:nvPr/>
        </p:nvGrpSpPr>
        <p:grpSpPr bwMode="auto">
          <a:xfrm>
            <a:off x="3381375" y="5143501"/>
            <a:ext cx="4930775" cy="1311276"/>
            <a:chOff x="678" y="2448"/>
            <a:chExt cx="3106" cy="826"/>
          </a:xfrm>
        </p:grpSpPr>
        <p:graphicFrame>
          <p:nvGraphicFramePr>
            <p:cNvPr id="22535" name="Object 7"/>
            <p:cNvGraphicFramePr>
              <a:graphicFrameLocks noChangeAspect="1"/>
            </p:cNvGraphicFramePr>
            <p:nvPr/>
          </p:nvGraphicFramePr>
          <p:xfrm>
            <a:off x="678" y="2533"/>
            <a:ext cx="2208" cy="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447165" imgH="482600" progId="Equation.3">
                    <p:embed/>
                  </p:oleObj>
                </mc:Choice>
                <mc:Fallback>
                  <p:oleObj name="公式" r:id="rId2" imgW="1447165" imgH="482600" progId="Equation.3">
                    <p:embed/>
                    <p:pic>
                      <p:nvPicPr>
                        <p:cNvPr id="0" name="图片 567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" y="2533"/>
                          <a:ext cx="2208" cy="7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6" name="Object 9"/>
            <p:cNvGraphicFramePr>
              <a:graphicFrameLocks noChangeAspect="1"/>
            </p:cNvGraphicFramePr>
            <p:nvPr/>
          </p:nvGraphicFramePr>
          <p:xfrm>
            <a:off x="3168" y="2448"/>
            <a:ext cx="616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419100" imgH="457200" progId="Equation.3">
                    <p:embed/>
                  </p:oleObj>
                </mc:Choice>
                <mc:Fallback>
                  <p:oleObj name="公式" r:id="rId4" imgW="419100" imgH="457200" progId="Equation.3">
                    <p:embed/>
                    <p:pic>
                      <p:nvPicPr>
                        <p:cNvPr id="0" name="图片 567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448"/>
                          <a:ext cx="616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308100" y="76200"/>
            <a:ext cx="9493250" cy="914400"/>
          </a:xfrm>
        </p:spPr>
        <p:txBody>
          <a:bodyPr/>
          <a:lstStyle/>
          <a:p>
            <a:r>
              <a:rPr lang="en-US" altLang="zh-CN" dirty="0" err="1">
                <a:ea typeface="黑体" panose="02010609060101010101" pitchFamily="49" charset="-122"/>
              </a:rPr>
              <a:t>Bresenham</a:t>
            </a:r>
            <a:r>
              <a:rPr lang="zh-CN" altLang="en-US" dirty="0">
                <a:ea typeface="黑体" panose="02010609060101010101" pitchFamily="49" charset="-122"/>
              </a:rPr>
              <a:t>画线算法</a:t>
            </a:r>
            <a:r>
              <a:rPr lang="en-US" altLang="zh-CN" dirty="0">
                <a:ea typeface="黑体" panose="02010609060101010101" pitchFamily="49" charset="-122"/>
              </a:rPr>
              <a:t>---</a:t>
            </a:r>
            <a:r>
              <a:rPr lang="zh-CN" altLang="en-US" dirty="0">
                <a:ea typeface="黑体" panose="02010609060101010101" pitchFamily="49" charset="-122"/>
              </a:rPr>
              <a:t>迭代公式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3245" y="762000"/>
            <a:ext cx="8229600" cy="60960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400" dirty="0"/>
              <a:t>由于</a:t>
            </a:r>
            <a:r>
              <a:rPr lang="en-US" altLang="zh-CN" sz="2400" i="1" dirty="0"/>
              <a:t>d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=</a:t>
            </a:r>
            <a:r>
              <a:rPr lang="en-US" altLang="zh-CN" sz="2400" dirty="0" err="1"/>
              <a:t>Δ</a:t>
            </a:r>
            <a:r>
              <a:rPr lang="en-US" altLang="zh-CN" sz="2400" i="1" dirty="0" err="1"/>
              <a:t>x</a:t>
            </a:r>
            <a:r>
              <a:rPr lang="en-US" altLang="zh-CN" sz="2400" dirty="0"/>
              <a:t>(</a:t>
            </a:r>
            <a:r>
              <a:rPr lang="en-US" altLang="zh-CN" sz="2400" i="1" dirty="0"/>
              <a:t>s</a:t>
            </a:r>
            <a:r>
              <a:rPr lang="en-US" altLang="zh-CN" sz="2400" dirty="0"/>
              <a:t>-</a:t>
            </a:r>
            <a:r>
              <a:rPr lang="en-US" altLang="zh-CN" sz="2400" i="1" dirty="0"/>
              <a:t>t</a:t>
            </a:r>
            <a:r>
              <a:rPr lang="en-US" altLang="zh-CN" sz="2400" dirty="0"/>
              <a:t>)</a:t>
            </a:r>
            <a:r>
              <a:rPr lang="zh-CN" altLang="en-US" sz="2400" dirty="0"/>
              <a:t>，所以对于直线</a:t>
            </a:r>
            <a:r>
              <a:rPr lang="zh-CN" altLang="en-US" sz="2400" b="1" dirty="0">
                <a:solidFill>
                  <a:srgbClr val="0000FF"/>
                </a:solidFill>
              </a:rPr>
              <a:t>起点的判断式</a:t>
            </a:r>
            <a:r>
              <a:rPr lang="en-US" altLang="zh-CN" sz="2400" b="1" dirty="0">
                <a:solidFill>
                  <a:srgbClr val="0000FF"/>
                </a:solidFill>
              </a:rPr>
              <a:t>d</a:t>
            </a:r>
            <a:r>
              <a:rPr lang="zh-CN" altLang="en-US" sz="2400" dirty="0"/>
              <a:t>有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400" dirty="0"/>
              <a:t>                     d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=</a:t>
            </a:r>
            <a:r>
              <a:rPr lang="en-US" altLang="zh-CN" sz="2400" dirty="0" err="1"/>
              <a:t>Δx</a:t>
            </a:r>
            <a:r>
              <a:rPr lang="en-US" altLang="zh-CN" sz="2400" dirty="0"/>
              <a:t>[2m(x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+1)+2b-2y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-1]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400" dirty="0"/>
              <a:t>                        =</a:t>
            </a:r>
            <a:r>
              <a:rPr lang="en-US" altLang="zh-CN" sz="2400" dirty="0" err="1"/>
              <a:t>Δx</a:t>
            </a:r>
            <a:r>
              <a:rPr lang="en-US" altLang="zh-CN" sz="2400" dirty="0"/>
              <a:t>[2(</a:t>
            </a:r>
            <a:r>
              <a:rPr lang="en-US" altLang="zh-CN" sz="2400" dirty="0" err="1"/>
              <a:t>mx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+b-y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)+2m-1]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400" dirty="0"/>
              <a:t>由于起点在直线上，所以满足</a:t>
            </a:r>
            <a:r>
              <a:rPr lang="en-US" altLang="zh-CN" sz="2400" dirty="0" err="1"/>
              <a:t>mx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+b-y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=0</a:t>
            </a:r>
            <a:r>
              <a:rPr lang="zh-CN" altLang="en-US" sz="2400" dirty="0"/>
              <a:t>，可得</a:t>
            </a:r>
          </a:p>
          <a:p>
            <a:pPr algn="ctr" eaLnBrk="1" hangingPunct="1">
              <a:lnSpc>
                <a:spcPct val="130000"/>
              </a:lnSpc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d</a:t>
            </a:r>
            <a:r>
              <a:rPr lang="en-US" altLang="zh-CN" sz="2400" b="1" baseline="-25000" dirty="0">
                <a:solidFill>
                  <a:srgbClr val="0000FF"/>
                </a:solidFill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</a:rPr>
              <a:t>=2mΔx-Δx=2Δy-Δx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400" dirty="0"/>
              <a:t>上面讨论的是直线斜率</a:t>
            </a:r>
            <a:r>
              <a:rPr lang="en-US" altLang="zh-CN" sz="2400" dirty="0"/>
              <a:t>0≤k≤0</a:t>
            </a:r>
            <a:r>
              <a:rPr lang="zh-CN" altLang="en-US" sz="2400" dirty="0"/>
              <a:t>的情况。对于一般情况可做如下处理。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400" dirty="0"/>
              <a:t>当斜率的绝对值</a:t>
            </a:r>
            <a:r>
              <a:rPr lang="en-US" altLang="zh-CN" sz="2400" dirty="0"/>
              <a:t>|</a:t>
            </a:r>
            <a:r>
              <a:rPr lang="en-US" altLang="zh-CN" sz="2400" i="1" dirty="0"/>
              <a:t>k</a:t>
            </a:r>
            <a:r>
              <a:rPr lang="en-US" altLang="zh-CN" sz="2400" dirty="0"/>
              <a:t>|&gt;1</a:t>
            </a:r>
            <a:r>
              <a:rPr lang="zh-CN" altLang="en-US" sz="2400" dirty="0"/>
              <a:t>时，将</a:t>
            </a:r>
            <a:r>
              <a:rPr lang="en-US" altLang="zh-CN" sz="2400" i="1" dirty="0"/>
              <a:t>x, y</a:t>
            </a:r>
            <a:r>
              <a:rPr lang="zh-CN" altLang="en-US" sz="2400" dirty="0"/>
              <a:t>和</a:t>
            </a:r>
            <a:r>
              <a:rPr lang="en-US" altLang="zh-CN" sz="2400" dirty="0"/>
              <a:t>d</a:t>
            </a:r>
            <a:r>
              <a:rPr lang="en-US" altLang="zh-CN" sz="2400" i="1" dirty="0"/>
              <a:t>x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d</a:t>
            </a:r>
            <a:r>
              <a:rPr lang="en-US" altLang="zh-CN" sz="2400" i="1" dirty="0" err="1"/>
              <a:t>y</a:t>
            </a:r>
            <a:r>
              <a:rPr lang="zh-CN" altLang="en-US" sz="2400" dirty="0"/>
              <a:t>互换，即以</a:t>
            </a:r>
            <a:r>
              <a:rPr lang="en-US" altLang="zh-CN" sz="2400" i="1" dirty="0"/>
              <a:t>y</a:t>
            </a:r>
            <a:r>
              <a:rPr lang="zh-CN" altLang="en-US" sz="2400" dirty="0"/>
              <a:t>方向作为计长方向，</a:t>
            </a:r>
            <a:r>
              <a:rPr lang="en-US" altLang="zh-CN" sz="2400" i="1" dirty="0"/>
              <a:t>y</a:t>
            </a:r>
            <a:r>
              <a:rPr lang="zh-CN" altLang="en-US" sz="2400" dirty="0"/>
              <a:t>方向总是增</a:t>
            </a:r>
            <a:r>
              <a:rPr lang="en-US" altLang="zh-CN" sz="2400" dirty="0"/>
              <a:t>1</a:t>
            </a:r>
            <a:r>
              <a:rPr lang="zh-CN" altLang="en-US" sz="2400" dirty="0"/>
              <a:t>（或减</a:t>
            </a:r>
            <a:r>
              <a:rPr lang="en-US" altLang="zh-CN" sz="2400" dirty="0"/>
              <a:t>1</a:t>
            </a:r>
            <a:r>
              <a:rPr lang="zh-CN" altLang="en-US" sz="2400" dirty="0"/>
              <a:t>），</a:t>
            </a:r>
            <a:r>
              <a:rPr lang="en-US" altLang="zh-CN" sz="2400" i="1" dirty="0"/>
              <a:t>x</a:t>
            </a:r>
            <a:r>
              <a:rPr lang="zh-CN" altLang="en-US" sz="2400" dirty="0"/>
              <a:t>向是否增减</a:t>
            </a:r>
            <a:r>
              <a:rPr lang="en-US" altLang="zh-CN" sz="2400" dirty="0"/>
              <a:t>1</a:t>
            </a:r>
            <a:r>
              <a:rPr lang="zh-CN" altLang="en-US" sz="2400" dirty="0"/>
              <a:t>，根据以上给出的判别式决定。根据上面的讨论，当</a:t>
            </a:r>
            <a:r>
              <a:rPr lang="en-US" altLang="zh-CN" sz="2400" i="1" dirty="0"/>
              <a:t>d</a:t>
            </a:r>
            <a:r>
              <a:rPr lang="en-US" altLang="zh-CN" sz="2400" i="1" baseline="-25000" dirty="0"/>
              <a:t>i</a:t>
            </a:r>
            <a:r>
              <a:rPr lang="en-US" altLang="zh-CN" sz="2400" dirty="0"/>
              <a:t>≥0</a:t>
            </a:r>
            <a:r>
              <a:rPr lang="zh-CN" altLang="en-US" sz="2400" dirty="0"/>
              <a:t>时，</a:t>
            </a:r>
            <a:r>
              <a:rPr lang="en-US" altLang="zh-CN" sz="2400" i="1" dirty="0"/>
              <a:t>x</a:t>
            </a:r>
            <a:r>
              <a:rPr lang="zh-CN" altLang="en-US" sz="2400" dirty="0"/>
              <a:t>增</a:t>
            </a:r>
            <a:r>
              <a:rPr lang="en-US" altLang="zh-CN" sz="2400" dirty="0"/>
              <a:t>1</a:t>
            </a:r>
            <a:r>
              <a:rPr lang="zh-CN" altLang="en-US" sz="2400" dirty="0"/>
              <a:t>（或减</a:t>
            </a:r>
            <a:r>
              <a:rPr lang="en-US" altLang="zh-CN" sz="2400" dirty="0"/>
              <a:t>1</a:t>
            </a:r>
            <a:r>
              <a:rPr lang="zh-CN" altLang="en-US" sz="2400" dirty="0"/>
              <a:t>），</a:t>
            </a:r>
            <a:r>
              <a:rPr lang="en-US" altLang="zh-CN" sz="2400" i="1" dirty="0"/>
              <a:t>d</a:t>
            </a:r>
            <a:r>
              <a:rPr lang="en-US" altLang="zh-CN" sz="2400" i="1" baseline="-25000" dirty="0"/>
              <a:t>i</a:t>
            </a:r>
            <a:r>
              <a:rPr lang="en-US" altLang="zh-CN" sz="2400" dirty="0"/>
              <a:t>&lt;0</a:t>
            </a:r>
            <a:r>
              <a:rPr lang="zh-CN" altLang="en-US" sz="2400" dirty="0"/>
              <a:t>时，</a:t>
            </a:r>
            <a:r>
              <a:rPr lang="en-US" altLang="zh-CN" sz="2400" i="1" dirty="0"/>
              <a:t>x</a:t>
            </a:r>
            <a:r>
              <a:rPr lang="zh-CN" altLang="en-US" sz="2400" dirty="0"/>
              <a:t>不变。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308100" y="76200"/>
            <a:ext cx="9493250" cy="914400"/>
          </a:xfrm>
        </p:spPr>
        <p:txBody>
          <a:bodyPr/>
          <a:lstStyle/>
          <a:p>
            <a:r>
              <a:rPr lang="en-US" altLang="zh-CN" dirty="0" err="1">
                <a:ea typeface="黑体" panose="02010609060101010101" pitchFamily="49" charset="-122"/>
              </a:rPr>
              <a:t>Bresenham</a:t>
            </a:r>
            <a:r>
              <a:rPr lang="zh-CN" altLang="en-US" dirty="0">
                <a:ea typeface="黑体" panose="02010609060101010101" pitchFamily="49" charset="-122"/>
              </a:rPr>
              <a:t>画线算法</a:t>
            </a:r>
            <a:r>
              <a:rPr lang="en-US" altLang="zh-CN" dirty="0">
                <a:ea typeface="黑体" panose="02010609060101010101" pitchFamily="49" charset="-122"/>
              </a:rPr>
              <a:t>---</a:t>
            </a:r>
            <a:r>
              <a:rPr lang="zh-CN" altLang="en-US" dirty="0">
                <a:ea typeface="黑体" panose="02010609060101010101" pitchFamily="49" charset="-122"/>
              </a:rPr>
              <a:t>起点的判别式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49744" y="1219200"/>
            <a:ext cx="7272337" cy="5638800"/>
          </a:xfrm>
          <a:noFill/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void </a:t>
            </a:r>
            <a:r>
              <a:rPr lang="en-US" altLang="zh-CN" sz="2800" i="1" dirty="0" err="1">
                <a:ea typeface="宋体" panose="02010600030101010101" pitchFamily="2" charset="-122"/>
              </a:rPr>
              <a:t>BresLine</a:t>
            </a:r>
            <a:r>
              <a:rPr lang="en-US" altLang="zh-CN" sz="2800" i="1" dirty="0">
                <a:ea typeface="宋体" panose="02010600030101010101" pitchFamily="2" charset="-122"/>
              </a:rPr>
              <a:t>(</a:t>
            </a:r>
            <a:r>
              <a:rPr lang="en-US" altLang="zh-CN" sz="2800" i="1" dirty="0" err="1">
                <a:ea typeface="宋体" panose="02010600030101010101" pitchFamily="2" charset="-122"/>
              </a:rPr>
              <a:t>int</a:t>
            </a:r>
            <a:r>
              <a:rPr lang="en-US" altLang="zh-CN" sz="2800" i="1" dirty="0">
                <a:ea typeface="宋体" panose="02010600030101010101" pitchFamily="2" charset="-122"/>
              </a:rPr>
              <a:t> x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1</a:t>
            </a:r>
            <a:r>
              <a:rPr lang="en-US" altLang="zh-CN" sz="2800" i="1" dirty="0">
                <a:ea typeface="宋体" panose="02010600030101010101" pitchFamily="2" charset="-122"/>
              </a:rPr>
              <a:t>,int y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1</a:t>
            </a:r>
            <a:r>
              <a:rPr lang="en-US" altLang="zh-CN" sz="2800" i="1" dirty="0">
                <a:ea typeface="宋体" panose="02010600030101010101" pitchFamily="2" charset="-122"/>
              </a:rPr>
              <a:t>,int x</a:t>
            </a:r>
            <a:r>
              <a:rPr lang="en-US" altLang="zh-CN" sz="2800" baseline="-25000" dirty="0">
                <a:ea typeface="宋体" panose="02010600030101010101" pitchFamily="2" charset="-122"/>
              </a:rPr>
              <a:t>2</a:t>
            </a:r>
            <a:r>
              <a:rPr lang="en-US" altLang="zh-CN" sz="2800" i="1" dirty="0">
                <a:ea typeface="宋体" panose="02010600030101010101" pitchFamily="2" charset="-122"/>
              </a:rPr>
              <a:t>,int y</a:t>
            </a:r>
            <a:r>
              <a:rPr lang="en-US" altLang="zh-CN" sz="2800" baseline="-25000" dirty="0">
                <a:ea typeface="宋体" panose="02010600030101010101" pitchFamily="2" charset="-122"/>
              </a:rPr>
              <a:t>2</a:t>
            </a:r>
            <a:r>
              <a:rPr lang="en-US" altLang="zh-CN" sz="2800" i="1" dirty="0">
                <a:ea typeface="宋体" panose="02010600030101010101" pitchFamily="2" charset="-122"/>
              </a:rPr>
              <a:t>){</a:t>
            </a:r>
            <a:endParaRPr lang="zh-CN" altLang="zh-CN" sz="2800" i="1" dirty="0"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i="1" dirty="0">
                <a:ea typeface="宋体" panose="02010600030101010101" pitchFamily="2" charset="-122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i="1" dirty="0">
                <a:ea typeface="宋体" panose="02010600030101010101" pitchFamily="2" charset="-122"/>
              </a:rPr>
              <a:t>    </a:t>
            </a:r>
            <a:r>
              <a:rPr lang="en-US" altLang="zh-CN" sz="2800" i="1" dirty="0" err="1">
                <a:ea typeface="宋体" panose="02010600030101010101" pitchFamily="2" charset="-122"/>
              </a:rPr>
              <a:t>int</a:t>
            </a:r>
            <a:r>
              <a:rPr lang="en-US" altLang="zh-CN" sz="2800" i="1" dirty="0">
                <a:ea typeface="宋体" panose="02010600030101010101" pitchFamily="2" charset="-122"/>
              </a:rPr>
              <a:t> x, y, dx, </a:t>
            </a:r>
            <a:r>
              <a:rPr lang="en-US" altLang="zh-CN" sz="2800" i="1" dirty="0" err="1">
                <a:ea typeface="宋体" panose="02010600030101010101" pitchFamily="2" charset="-122"/>
              </a:rPr>
              <a:t>dy</a:t>
            </a:r>
            <a:r>
              <a:rPr lang="en-US" altLang="zh-CN" sz="2800" i="1" dirty="0">
                <a:ea typeface="宋体" panose="02010600030101010101" pitchFamily="2" charset="-122"/>
              </a:rPr>
              <a:t>, d;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i="1" dirty="0">
                <a:ea typeface="宋体" panose="02010600030101010101" pitchFamily="2" charset="-122"/>
              </a:rPr>
              <a:t>    dx = x2-x1; </a:t>
            </a:r>
            <a:r>
              <a:rPr lang="en-US" altLang="zh-CN" sz="2800" i="1" dirty="0" err="1">
                <a:ea typeface="宋体" panose="02010600030101010101" pitchFamily="2" charset="-122"/>
              </a:rPr>
              <a:t>dy</a:t>
            </a:r>
            <a:r>
              <a:rPr lang="en-US" altLang="zh-CN" sz="2800" i="1" dirty="0">
                <a:ea typeface="宋体" panose="02010600030101010101" pitchFamily="2" charset="-122"/>
              </a:rPr>
              <a:t> = y2-y1; </a:t>
            </a:r>
            <a:r>
              <a:rPr lang="en-US" altLang="zh-CN" sz="2800" i="1" dirty="0" err="1">
                <a:ea typeface="宋体" panose="02010600030101010101" pitchFamily="2" charset="-122"/>
              </a:rPr>
              <a:t>curx</a:t>
            </a:r>
            <a:r>
              <a:rPr lang="en-US" altLang="zh-CN" sz="2800" i="1" dirty="0">
                <a:ea typeface="宋体" panose="02010600030101010101" pitchFamily="2" charset="-122"/>
              </a:rPr>
              <a:t> = x1; </a:t>
            </a:r>
            <a:r>
              <a:rPr lang="en-US" altLang="zh-CN" sz="2800" i="1" dirty="0" err="1">
                <a:ea typeface="宋体" panose="02010600030101010101" pitchFamily="2" charset="-122"/>
              </a:rPr>
              <a:t>cury</a:t>
            </a:r>
            <a:r>
              <a:rPr lang="en-US" altLang="zh-CN" sz="2800" i="1" dirty="0">
                <a:ea typeface="宋体" panose="02010600030101010101" pitchFamily="2" charset="-122"/>
              </a:rPr>
              <a:t> = y1;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i="1" dirty="0">
                <a:ea typeface="宋体" panose="02010600030101010101" pitchFamily="2" charset="-122"/>
              </a:rPr>
              <a:t>    </a:t>
            </a:r>
            <a:r>
              <a:rPr lang="en-US" altLang="zh-CN" sz="2800" b="1" i="1" dirty="0" err="1">
                <a:solidFill>
                  <a:srgbClr val="0000FF"/>
                </a:solidFill>
                <a:ea typeface="宋体" panose="02010600030101010101" pitchFamily="2" charset="-122"/>
              </a:rPr>
              <a:t>dS</a:t>
            </a:r>
            <a:r>
              <a:rPr lang="en-US" altLang="zh-CN" sz="2800" b="1" i="1" dirty="0">
                <a:solidFill>
                  <a:srgbClr val="0000FF"/>
                </a:solidFill>
                <a:ea typeface="宋体" panose="02010600030101010101" pitchFamily="2" charset="-122"/>
              </a:rPr>
              <a:t> = 2* </a:t>
            </a:r>
            <a:r>
              <a:rPr lang="en-US" altLang="zh-CN" sz="2800" b="1" i="1" dirty="0" err="1">
                <a:solidFill>
                  <a:srgbClr val="0000FF"/>
                </a:solidFill>
                <a:ea typeface="宋体" panose="02010600030101010101" pitchFamily="2" charset="-122"/>
              </a:rPr>
              <a:t>dy</a:t>
            </a:r>
            <a:r>
              <a:rPr lang="en-US" altLang="zh-CN" sz="2800" i="1" dirty="0">
                <a:ea typeface="宋体" panose="02010600030101010101" pitchFamily="2" charset="-122"/>
              </a:rPr>
              <a:t>, </a:t>
            </a:r>
            <a:r>
              <a:rPr lang="en-US" altLang="zh-CN" sz="2800" b="1" i="1" dirty="0" err="1">
                <a:solidFill>
                  <a:srgbClr val="0000FF"/>
                </a:solidFill>
                <a:ea typeface="宋体" panose="02010600030101010101" pitchFamily="2" charset="-122"/>
              </a:rPr>
              <a:t>dT</a:t>
            </a:r>
            <a:r>
              <a:rPr lang="en-US" altLang="zh-CN" sz="2800" b="1" i="1" dirty="0">
                <a:solidFill>
                  <a:srgbClr val="0000FF"/>
                </a:solidFill>
                <a:ea typeface="宋体" panose="02010600030101010101" pitchFamily="2" charset="-122"/>
              </a:rPr>
              <a:t> = 2 * (</a:t>
            </a:r>
            <a:r>
              <a:rPr lang="en-US" altLang="zh-CN" sz="2800" b="1" i="1" dirty="0" err="1">
                <a:solidFill>
                  <a:srgbClr val="0000FF"/>
                </a:solidFill>
                <a:ea typeface="宋体" panose="02010600030101010101" pitchFamily="2" charset="-122"/>
              </a:rPr>
              <a:t>dy</a:t>
            </a:r>
            <a:r>
              <a:rPr lang="en-US" altLang="zh-CN" sz="2800" b="1" i="1" dirty="0">
                <a:solidFill>
                  <a:srgbClr val="0000FF"/>
                </a:solidFill>
                <a:ea typeface="宋体" panose="02010600030101010101" pitchFamily="2" charset="-122"/>
              </a:rPr>
              <a:t> – dx)</a:t>
            </a:r>
            <a:r>
              <a:rPr lang="en-US" altLang="zh-CN" sz="2800" i="1" dirty="0">
                <a:ea typeface="宋体" panose="02010600030101010101" pitchFamily="2" charset="-122"/>
              </a:rPr>
              <a:t>;</a:t>
            </a:r>
            <a:r>
              <a:rPr lang="en-US" altLang="zh-CN" sz="2800" b="1" i="1" dirty="0">
                <a:solidFill>
                  <a:srgbClr val="0000FF"/>
                </a:solidFill>
                <a:ea typeface="宋体" panose="02010600030101010101" pitchFamily="2" charset="-122"/>
              </a:rPr>
              <a:t>d = </a:t>
            </a:r>
            <a:r>
              <a:rPr lang="en-US" altLang="zh-CN" sz="2800" b="1" i="1" dirty="0" err="1">
                <a:solidFill>
                  <a:srgbClr val="0000FF"/>
                </a:solidFill>
                <a:ea typeface="宋体" panose="02010600030101010101" pitchFamily="2" charset="-122"/>
              </a:rPr>
              <a:t>dS</a:t>
            </a:r>
            <a:r>
              <a:rPr lang="en-US" altLang="zh-CN" sz="2800" b="1" i="1" dirty="0">
                <a:solidFill>
                  <a:srgbClr val="0000FF"/>
                </a:solidFill>
                <a:ea typeface="宋体" panose="02010600030101010101" pitchFamily="2" charset="-122"/>
              </a:rPr>
              <a:t>-dx</a:t>
            </a:r>
            <a:r>
              <a:rPr lang="en-US" altLang="zh-CN" sz="2800" i="1" dirty="0">
                <a:ea typeface="宋体" panose="02010600030101010101" pitchFamily="2" charset="-122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i="1" dirty="0">
                <a:ea typeface="宋体" panose="02010600030101010101" pitchFamily="2" charset="-122"/>
              </a:rPr>
              <a:t>    while (</a:t>
            </a:r>
            <a:r>
              <a:rPr lang="en-US" altLang="zh-CN" sz="2800" i="1" dirty="0" err="1">
                <a:ea typeface="宋体" panose="02010600030101010101" pitchFamily="2" charset="-122"/>
              </a:rPr>
              <a:t>curx</a:t>
            </a:r>
            <a:r>
              <a:rPr lang="en-US" altLang="zh-CN" sz="2800" i="1" dirty="0">
                <a:ea typeface="宋体" panose="02010600030101010101" pitchFamily="2" charset="-122"/>
              </a:rPr>
              <a:t> &lt;=x2)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i="1" dirty="0">
                <a:ea typeface="宋体" panose="02010600030101010101" pitchFamily="2" charset="-122"/>
              </a:rPr>
              <a:t>     {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i="1" dirty="0">
                <a:ea typeface="宋体" panose="02010600030101010101" pitchFamily="2" charset="-122"/>
              </a:rPr>
              <a:t>                 if (d &lt; 0) </a:t>
            </a:r>
            <a:r>
              <a:rPr lang="en-US" altLang="zh-CN" sz="2800" b="1" i="1" dirty="0">
                <a:solidFill>
                  <a:srgbClr val="0000FF"/>
                </a:solidFill>
                <a:ea typeface="宋体" panose="02010600030101010101" pitchFamily="2" charset="-122"/>
              </a:rPr>
              <a:t>d += </a:t>
            </a:r>
            <a:r>
              <a:rPr lang="en-US" altLang="zh-CN" sz="2800" b="1" i="1" dirty="0" err="1">
                <a:solidFill>
                  <a:srgbClr val="0000FF"/>
                </a:solidFill>
                <a:ea typeface="宋体" panose="02010600030101010101" pitchFamily="2" charset="-122"/>
              </a:rPr>
              <a:t>dS</a:t>
            </a:r>
            <a:r>
              <a:rPr lang="en-US" altLang="zh-CN" sz="2800" i="1" dirty="0">
                <a:ea typeface="宋体" panose="02010600030101010101" pitchFamily="2" charset="-122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i="1" dirty="0">
                <a:ea typeface="宋体" panose="02010600030101010101" pitchFamily="2" charset="-122"/>
              </a:rPr>
              <a:t>                 else { </a:t>
            </a:r>
            <a:r>
              <a:rPr lang="en-US" altLang="zh-CN" sz="2800" i="1" dirty="0" err="1">
                <a:ea typeface="宋体" panose="02010600030101010101" pitchFamily="2" charset="-122"/>
              </a:rPr>
              <a:t>cury</a:t>
            </a:r>
            <a:r>
              <a:rPr lang="en-US" altLang="zh-CN" sz="2800" i="1" dirty="0">
                <a:ea typeface="宋体" panose="02010600030101010101" pitchFamily="2" charset="-122"/>
              </a:rPr>
              <a:t> = </a:t>
            </a:r>
            <a:r>
              <a:rPr lang="en-US" altLang="zh-CN" sz="2800" i="1" dirty="0" err="1">
                <a:ea typeface="宋体" panose="02010600030101010101" pitchFamily="2" charset="-122"/>
              </a:rPr>
              <a:t>cury</a:t>
            </a:r>
            <a:r>
              <a:rPr lang="en-US" altLang="zh-CN" sz="2800" i="1" dirty="0">
                <a:ea typeface="宋体" panose="02010600030101010101" pitchFamily="2" charset="-122"/>
              </a:rPr>
              <a:t> + </a:t>
            </a:r>
            <a:r>
              <a:rPr lang="en-US" altLang="zh-CN" sz="2800" dirty="0">
                <a:ea typeface="宋体" panose="02010600030101010101" pitchFamily="2" charset="-122"/>
              </a:rPr>
              <a:t>1</a:t>
            </a:r>
            <a:r>
              <a:rPr lang="en-US" altLang="zh-CN" sz="2800" i="1" dirty="0">
                <a:ea typeface="宋体" panose="02010600030101010101" pitchFamily="2" charset="-122"/>
              </a:rPr>
              <a:t>; </a:t>
            </a:r>
            <a:r>
              <a:rPr lang="en-US" altLang="zh-CN" sz="2800" b="1" i="1" dirty="0">
                <a:solidFill>
                  <a:srgbClr val="0000FF"/>
                </a:solidFill>
                <a:ea typeface="宋体" panose="02010600030101010101" pitchFamily="2" charset="-122"/>
              </a:rPr>
              <a:t>d += </a:t>
            </a:r>
            <a:r>
              <a:rPr lang="en-US" altLang="zh-CN" sz="2800" b="1" i="1" dirty="0" err="1">
                <a:solidFill>
                  <a:srgbClr val="0000FF"/>
                </a:solidFill>
                <a:ea typeface="宋体" panose="02010600030101010101" pitchFamily="2" charset="-122"/>
              </a:rPr>
              <a:t>dT</a:t>
            </a:r>
            <a:r>
              <a:rPr lang="en-US" altLang="zh-CN" sz="2800" i="1" dirty="0">
                <a:ea typeface="宋体" panose="02010600030101010101" pitchFamily="2" charset="-122"/>
              </a:rPr>
              <a:t>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i="1" dirty="0">
                <a:ea typeface="宋体" panose="02010600030101010101" pitchFamily="2" charset="-122"/>
              </a:rPr>
              <a:t>                 </a:t>
            </a:r>
            <a:r>
              <a:rPr lang="en-US" altLang="zh-CN" sz="2800" i="1" dirty="0" err="1">
                <a:ea typeface="宋体" panose="02010600030101010101" pitchFamily="2" charset="-122"/>
              </a:rPr>
              <a:t>setpixel</a:t>
            </a:r>
            <a:r>
              <a:rPr lang="en-US" altLang="zh-CN" sz="2800" i="1" dirty="0">
                <a:ea typeface="宋体" panose="02010600030101010101" pitchFamily="2" charset="-122"/>
              </a:rPr>
              <a:t>(</a:t>
            </a:r>
            <a:r>
              <a:rPr lang="en-US" altLang="zh-CN" sz="2800" i="1" dirty="0" err="1">
                <a:ea typeface="宋体" panose="02010600030101010101" pitchFamily="2" charset="-122"/>
              </a:rPr>
              <a:t>curx</a:t>
            </a:r>
            <a:r>
              <a:rPr lang="en-US" altLang="zh-CN" sz="2800" i="1" dirty="0">
                <a:ea typeface="宋体" panose="02010600030101010101" pitchFamily="2" charset="-122"/>
              </a:rPr>
              <a:t>,  </a:t>
            </a:r>
            <a:r>
              <a:rPr lang="en-US" altLang="zh-CN" sz="2800" i="1" dirty="0" err="1">
                <a:ea typeface="宋体" panose="02010600030101010101" pitchFamily="2" charset="-122"/>
              </a:rPr>
              <a:t>cury</a:t>
            </a:r>
            <a:r>
              <a:rPr lang="en-US" altLang="zh-CN" sz="2800" i="1" dirty="0">
                <a:ea typeface="宋体" panose="02010600030101010101" pitchFamily="2" charset="-122"/>
              </a:rPr>
              <a:t>, color);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i="1" dirty="0">
                <a:ea typeface="宋体" panose="02010600030101010101" pitchFamily="2" charset="-122"/>
              </a:rPr>
              <a:t>                 </a:t>
            </a:r>
            <a:r>
              <a:rPr lang="en-US" altLang="zh-CN" sz="2800" i="1" dirty="0" err="1">
                <a:ea typeface="宋体" panose="02010600030101010101" pitchFamily="2" charset="-122"/>
              </a:rPr>
              <a:t>curx</a:t>
            </a:r>
            <a:r>
              <a:rPr lang="en-US" altLang="zh-CN" sz="2800" i="1" dirty="0">
                <a:ea typeface="宋体" panose="02010600030101010101" pitchFamily="2" charset="-122"/>
              </a:rPr>
              <a:t> = </a:t>
            </a:r>
            <a:r>
              <a:rPr lang="en-US" altLang="zh-CN" sz="2800" i="1" dirty="0" err="1">
                <a:ea typeface="宋体" panose="02010600030101010101" pitchFamily="2" charset="-122"/>
              </a:rPr>
              <a:t>curx</a:t>
            </a:r>
            <a:r>
              <a:rPr lang="en-US" altLang="zh-CN" sz="2800" i="1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+ 1</a:t>
            </a:r>
            <a:r>
              <a:rPr lang="en-US" altLang="zh-CN" sz="2800" i="1" dirty="0">
                <a:ea typeface="宋体" panose="02010600030101010101" pitchFamily="2" charset="-122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i="1" dirty="0">
                <a:ea typeface="宋体" panose="02010600030101010101" pitchFamily="2" charset="-122"/>
              </a:rPr>
              <a:t>   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i="1" dirty="0">
                <a:ea typeface="宋体" panose="02010600030101010101" pitchFamily="2" charset="-122"/>
              </a:rPr>
              <a:t>} 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黑体" panose="02010609060101010101" pitchFamily="49" charset="-122"/>
              </a:rPr>
              <a:t>Bresenham</a:t>
            </a:r>
            <a:r>
              <a:rPr lang="zh-CN" altLang="en-US" dirty="0">
                <a:ea typeface="黑体" panose="02010609060101010101" pitchFamily="49" charset="-122"/>
              </a:rPr>
              <a:t>算法</a:t>
            </a:r>
            <a:endParaRPr lang="en-US" altLang="zh-CN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138236"/>
            <a:ext cx="8229600" cy="1143000"/>
          </a:xfrm>
        </p:spPr>
        <p:txBody>
          <a:bodyPr/>
          <a:lstStyle/>
          <a:p>
            <a:pPr algn="l"/>
            <a:r>
              <a:rPr lang="zh-CN" altLang="en-US" sz="3200" dirty="0">
                <a:solidFill>
                  <a:schemeClr val="tx1"/>
                </a:solidFill>
                <a:latin typeface="+mn-lt"/>
              </a:rPr>
              <a:t>例，</a:t>
            </a:r>
            <a:r>
              <a:rPr lang="en-US" altLang="zh-CN" sz="32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altLang="en-US" sz="3200" dirty="0">
                <a:solidFill>
                  <a:schemeClr val="tx1"/>
                </a:solidFill>
                <a:latin typeface="+mn-lt"/>
              </a:rPr>
              <a:t>两点</a:t>
            </a:r>
            <a:r>
              <a:rPr lang="en-US" altLang="zh-CN" sz="3200" dirty="0">
                <a:solidFill>
                  <a:schemeClr val="tx1"/>
                </a:solidFill>
                <a:latin typeface="+mn-lt"/>
              </a:rPr>
              <a:t>P0</a:t>
            </a:r>
            <a:r>
              <a:rPr lang="zh-CN" altLang="en-US" sz="3200" dirty="0">
                <a:solidFill>
                  <a:schemeClr val="tx1"/>
                </a:solidFill>
                <a:latin typeface="+mn-lt"/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  <a:latin typeface="+mn-lt"/>
              </a:rPr>
              <a:t>0,0</a:t>
            </a:r>
            <a:r>
              <a:rPr lang="zh-CN" altLang="en-US" sz="3200" dirty="0">
                <a:solidFill>
                  <a:schemeClr val="tx1"/>
                </a:solidFill>
                <a:latin typeface="+mn-lt"/>
              </a:rPr>
              <a:t>）和</a:t>
            </a:r>
            <a:r>
              <a:rPr lang="en-US" altLang="zh-CN" sz="3200" dirty="0">
                <a:solidFill>
                  <a:schemeClr val="tx1"/>
                </a:solidFill>
                <a:latin typeface="+mn-lt"/>
              </a:rPr>
              <a:t>P1</a:t>
            </a:r>
            <a:r>
              <a:rPr lang="zh-CN" altLang="en-US" sz="3200" dirty="0">
                <a:solidFill>
                  <a:schemeClr val="tx1"/>
                </a:solidFill>
                <a:latin typeface="+mn-lt"/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  <a:latin typeface="+mn-lt"/>
              </a:rPr>
              <a:t>5,2</a:t>
            </a:r>
            <a:r>
              <a:rPr lang="zh-CN" altLang="en-US" sz="3200" dirty="0">
                <a:solidFill>
                  <a:schemeClr val="tx1"/>
                </a:solidFill>
                <a:latin typeface="+mn-lt"/>
              </a:rPr>
              <a:t>）的直线段。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5189" y="1989139"/>
            <a:ext cx="8447086" cy="39592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x   y   d      dx=5;dy=2;dS=4;dT=-6;d0=-1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0  0   -1 </a:t>
            </a:r>
          </a:p>
          <a:p>
            <a:pPr marL="514350" indent="-514350">
              <a:buFont typeface="Wingdings" panose="05000000000000000000" pitchFamily="2" charset="2"/>
              <a:buAutoNum type="arabicPlain"/>
            </a:pPr>
            <a:r>
              <a:rPr lang="en-US" altLang="zh-CN" dirty="0"/>
              <a:t>0    3 </a:t>
            </a:r>
          </a:p>
          <a:p>
            <a:pPr marL="0" indent="0">
              <a:buNone/>
            </a:pPr>
            <a:r>
              <a:rPr lang="en-US" altLang="zh-CN" dirty="0"/>
              <a:t>2  1    -3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3  1    1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4  2   -5   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5  2   -1</a:t>
            </a:r>
          </a:p>
        </p:txBody>
      </p:sp>
      <p:pic>
        <p:nvPicPr>
          <p:cNvPr id="5223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2708275"/>
            <a:ext cx="4922838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308100" y="76200"/>
            <a:ext cx="949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kern="0">
                <a:ea typeface="黑体" panose="02010609060101010101" pitchFamily="49" charset="-122"/>
              </a:rPr>
              <a:t>Bresenham</a:t>
            </a:r>
            <a:r>
              <a:rPr lang="zh-CN" altLang="en-US" kern="0">
                <a:ea typeface="黑体" panose="02010609060101010101" pitchFamily="49" charset="-122"/>
              </a:rPr>
              <a:t>算法</a:t>
            </a:r>
            <a:endParaRPr lang="en-US" altLang="zh-CN" kern="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75" y="1162049"/>
            <a:ext cx="8229600" cy="2743201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400" dirty="0"/>
              <a:t>  对于一般情况可做如下处理：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400" dirty="0"/>
              <a:t>    当斜率的绝对值</a:t>
            </a:r>
            <a:r>
              <a:rPr lang="en-US" altLang="zh-CN" sz="2400" dirty="0"/>
              <a:t>|</a:t>
            </a:r>
            <a:r>
              <a:rPr lang="en-US" altLang="zh-CN" sz="2400" i="1" dirty="0"/>
              <a:t>k</a:t>
            </a:r>
            <a:r>
              <a:rPr lang="en-US" altLang="zh-CN" sz="2400" dirty="0"/>
              <a:t>|&gt;1</a:t>
            </a:r>
            <a:r>
              <a:rPr lang="zh-CN" altLang="en-US" sz="2400" dirty="0"/>
              <a:t>时，将</a:t>
            </a:r>
            <a:r>
              <a:rPr lang="en-US" altLang="zh-CN" sz="2400" i="1" dirty="0"/>
              <a:t>x, y</a:t>
            </a:r>
            <a:r>
              <a:rPr lang="zh-CN" altLang="en-US" sz="2400" dirty="0"/>
              <a:t>和</a:t>
            </a:r>
            <a:r>
              <a:rPr lang="en-US" altLang="zh-CN" sz="2400" dirty="0"/>
              <a:t>d</a:t>
            </a:r>
            <a:r>
              <a:rPr lang="en-US" altLang="zh-CN" sz="2400" i="1" dirty="0"/>
              <a:t>x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d</a:t>
            </a:r>
            <a:r>
              <a:rPr lang="en-US" altLang="zh-CN" sz="2400" i="1" dirty="0" err="1"/>
              <a:t>y</a:t>
            </a:r>
            <a:r>
              <a:rPr lang="zh-CN" altLang="en-US" sz="2400" dirty="0"/>
              <a:t>互换，即以</a:t>
            </a:r>
            <a:r>
              <a:rPr lang="en-US" altLang="zh-CN" sz="2400" i="1" dirty="0"/>
              <a:t>y</a:t>
            </a:r>
            <a:r>
              <a:rPr lang="zh-CN" altLang="en-US" sz="2400" dirty="0"/>
              <a:t>方向作为计长方向，</a:t>
            </a:r>
            <a:r>
              <a:rPr lang="en-US" altLang="zh-CN" sz="2400" i="1" dirty="0"/>
              <a:t>y</a:t>
            </a:r>
            <a:r>
              <a:rPr lang="zh-CN" altLang="en-US" sz="2400" dirty="0"/>
              <a:t>方向总是增</a:t>
            </a:r>
            <a:r>
              <a:rPr lang="en-US" altLang="zh-CN" sz="2400" dirty="0"/>
              <a:t>1</a:t>
            </a:r>
            <a:r>
              <a:rPr lang="zh-CN" altLang="en-US" sz="2400" dirty="0"/>
              <a:t>（或减</a:t>
            </a:r>
            <a:r>
              <a:rPr lang="en-US" altLang="zh-CN" sz="2400" dirty="0"/>
              <a:t>1</a:t>
            </a:r>
            <a:r>
              <a:rPr lang="zh-CN" altLang="en-US" sz="2400" dirty="0"/>
              <a:t>），</a:t>
            </a:r>
            <a:r>
              <a:rPr lang="en-US" altLang="zh-CN" sz="2400" i="1" dirty="0"/>
              <a:t>x</a:t>
            </a:r>
            <a:r>
              <a:rPr lang="zh-CN" altLang="en-US" sz="2400" dirty="0"/>
              <a:t>向是否增减</a:t>
            </a:r>
            <a:r>
              <a:rPr lang="en-US" altLang="zh-CN" sz="2400" dirty="0"/>
              <a:t>1</a:t>
            </a:r>
            <a:r>
              <a:rPr lang="zh-CN" altLang="en-US" sz="2400" dirty="0"/>
              <a:t>，根据以上给出的判别式决定。根据上面的讨论，当</a:t>
            </a:r>
            <a:r>
              <a:rPr lang="en-US" altLang="zh-CN" sz="2400" i="1" dirty="0"/>
              <a:t>d</a:t>
            </a:r>
            <a:r>
              <a:rPr lang="en-US" altLang="zh-CN" sz="2400" i="1" baseline="-25000" dirty="0"/>
              <a:t>i</a:t>
            </a:r>
            <a:r>
              <a:rPr lang="en-US" altLang="zh-CN" sz="2400" dirty="0"/>
              <a:t>≥0</a:t>
            </a:r>
            <a:r>
              <a:rPr lang="zh-CN" altLang="en-US" sz="2400" dirty="0"/>
              <a:t>时，</a:t>
            </a:r>
            <a:r>
              <a:rPr lang="en-US" altLang="zh-CN" sz="2400" i="1" dirty="0"/>
              <a:t>x</a:t>
            </a:r>
            <a:r>
              <a:rPr lang="zh-CN" altLang="en-US" sz="2400" dirty="0"/>
              <a:t>增</a:t>
            </a:r>
            <a:r>
              <a:rPr lang="en-US" altLang="zh-CN" sz="2400" dirty="0"/>
              <a:t>1</a:t>
            </a:r>
            <a:r>
              <a:rPr lang="zh-CN" altLang="en-US" sz="2400" dirty="0"/>
              <a:t>（或减</a:t>
            </a:r>
            <a:r>
              <a:rPr lang="en-US" altLang="zh-CN" sz="2400" dirty="0"/>
              <a:t>1</a:t>
            </a:r>
            <a:r>
              <a:rPr lang="zh-CN" altLang="en-US" sz="2400" dirty="0"/>
              <a:t>），</a:t>
            </a:r>
            <a:r>
              <a:rPr lang="en-US" altLang="zh-CN" sz="2400" i="1" dirty="0"/>
              <a:t>d</a:t>
            </a:r>
            <a:r>
              <a:rPr lang="en-US" altLang="zh-CN" sz="2400" i="1" baseline="-25000" dirty="0"/>
              <a:t>i</a:t>
            </a:r>
            <a:r>
              <a:rPr lang="en-US" altLang="zh-CN" sz="2400" dirty="0"/>
              <a:t>&lt;0</a:t>
            </a:r>
            <a:r>
              <a:rPr lang="zh-CN" altLang="en-US" sz="2400" dirty="0"/>
              <a:t>时，</a:t>
            </a:r>
            <a:r>
              <a:rPr lang="en-US" altLang="zh-CN" sz="2400" i="1" dirty="0"/>
              <a:t>x</a:t>
            </a:r>
            <a:r>
              <a:rPr lang="zh-CN" altLang="en-US" sz="2400" dirty="0"/>
              <a:t>不变。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308100" y="76200"/>
            <a:ext cx="9493250" cy="914400"/>
          </a:xfrm>
        </p:spPr>
        <p:txBody>
          <a:bodyPr/>
          <a:lstStyle/>
          <a:p>
            <a:r>
              <a:rPr lang="en-US" altLang="zh-CN" dirty="0">
                <a:ea typeface="黑体" panose="02010609060101010101" pitchFamily="49" charset="-122"/>
              </a:rPr>
              <a:t> </a:t>
            </a:r>
            <a:r>
              <a:rPr lang="zh-CN" altLang="en-US" dirty="0">
                <a:ea typeface="黑体" panose="02010609060101010101" pitchFamily="49" charset="-122"/>
              </a:rPr>
              <a:t>通用</a:t>
            </a:r>
            <a:r>
              <a:rPr lang="en-US" altLang="zh-CN" dirty="0" err="1">
                <a:ea typeface="黑体" panose="02010609060101010101" pitchFamily="49" charset="-122"/>
              </a:rPr>
              <a:t>Bresenham</a:t>
            </a:r>
            <a:r>
              <a:rPr lang="zh-CN" altLang="en-US" dirty="0">
                <a:ea typeface="黑体" panose="02010609060101010101" pitchFamily="49" charset="-122"/>
              </a:rPr>
              <a:t>画线算法</a:t>
            </a:r>
            <a:endParaRPr lang="zh-CN" alt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3" y="3380580"/>
            <a:ext cx="3306080" cy="292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0F2E6C-61ED-47B6-B3CA-86933CE45143}" type="slidenum">
              <a:rPr lang="zh-CN" altLang="en-US" sz="1400">
                <a:latin typeface="Arial" panose="020B0604020202020204" pitchFamily="34" charset="0"/>
              </a:rPr>
              <a:t>2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1507" name="灯片编号占位符 5"/>
          <p:cNvSpPr txBox="1">
            <a:spLocks noGrp="1" noChangeArrowheads="1"/>
          </p:cNvSpPr>
          <p:nvPr/>
        </p:nvSpPr>
        <p:spPr bwMode="auto">
          <a:xfrm>
            <a:off x="8077200" y="6461125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36478F0-AF3F-4FFC-BB26-B9066BF1F9C4}" type="slidenum"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2</a:t>
            </a:fld>
            <a:endParaRPr lang="en-US" altLang="zh-CN" sz="1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76200"/>
            <a:ext cx="8610600" cy="9144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光栅扫描式显示器</a:t>
            </a:r>
            <a:r>
              <a:rPr lang="en-US" altLang="zh-CN" dirty="0">
                <a:ea typeface="宋体" panose="02010600030101010101" pitchFamily="2" charset="-122"/>
              </a:rPr>
              <a:t>-</a:t>
            </a:r>
            <a:r>
              <a:rPr lang="zh-CN" altLang="en-US" dirty="0">
                <a:ea typeface="宋体" panose="02010600030101010101" pitchFamily="2" charset="-122"/>
              </a:rPr>
              <a:t>帧缓存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76300" y="895904"/>
            <a:ext cx="10515600" cy="4351338"/>
          </a:xfrm>
        </p:spPr>
        <p:txBody>
          <a:bodyPr/>
          <a:lstStyle/>
          <a:p>
            <a:pPr marL="342900" lvl="2" indent="-342900" eaLnBrk="1" hangingPunct="1"/>
            <a:r>
              <a:rPr lang="zh-CN" altLang="en-US" sz="3200" b="1" dirty="0">
                <a:ea typeface="宋体" panose="02010600030101010101" pitchFamily="2" charset="-122"/>
              </a:rPr>
              <a:t>分辨率</a:t>
            </a:r>
            <a:r>
              <a:rPr lang="en-US" altLang="zh-CN" sz="3200" b="1" dirty="0">
                <a:ea typeface="宋体" panose="02010600030101010101" pitchFamily="2" charset="-122"/>
              </a:rPr>
              <a:t>M*N、</a:t>
            </a:r>
            <a:r>
              <a:rPr lang="zh-CN" altLang="en-US" sz="3200" b="1" dirty="0">
                <a:ea typeface="宋体" panose="02010600030101010101" pitchFamily="2" charset="-122"/>
              </a:rPr>
              <a:t>颜色数</a:t>
            </a:r>
            <a:r>
              <a:rPr lang="en-US" altLang="zh-CN" sz="3200" b="1" dirty="0">
                <a:ea typeface="宋体" panose="02010600030101010101" pitchFamily="2" charset="-122"/>
              </a:rPr>
              <a:t>K</a:t>
            </a:r>
            <a:r>
              <a:rPr lang="zh-CN" altLang="en-US" sz="3200" b="1" dirty="0">
                <a:ea typeface="宋体" panose="02010600030101010101" pitchFamily="2" charset="-122"/>
              </a:rPr>
              <a:t>与帧缓存大小</a:t>
            </a:r>
            <a:r>
              <a:rPr lang="en-US" altLang="zh-CN" sz="3200" b="1" dirty="0">
                <a:ea typeface="宋体" panose="02010600030101010101" pitchFamily="2" charset="-122"/>
              </a:rPr>
              <a:t>V</a:t>
            </a:r>
            <a:r>
              <a:rPr lang="zh-CN" altLang="en-US" sz="3200" b="1" dirty="0">
                <a:ea typeface="宋体" panose="02010600030101010101" pitchFamily="2" charset="-122"/>
              </a:rPr>
              <a:t>的关系</a:t>
            </a:r>
          </a:p>
          <a:p>
            <a:pPr eaLnBrk="1" hangingPunct="1"/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分辨率是1024×1024的显示器若要显示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种颜色，需要帧缓存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为多少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KB?</a:t>
            </a: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注意单位：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KB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V=1024*1024*log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8 (Bit)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V=1024*1024*log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8/8/1024 (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KByte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)=375K</a:t>
            </a:r>
          </a:p>
          <a:p>
            <a:pPr eaLnBrk="1" hangingPunct="1"/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270" name="Object 4"/>
          <p:cNvGraphicFramePr>
            <a:graphicFrameLocks noChangeAspect="1"/>
          </p:cNvGraphicFramePr>
          <p:nvPr/>
        </p:nvGraphicFramePr>
        <p:xfrm>
          <a:off x="3681730" y="2353310"/>
          <a:ext cx="3325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500" imgH="228600" progId="Equation.3">
                  <p:embed/>
                </p:oleObj>
              </mc:Choice>
              <mc:Fallback>
                <p:oleObj name="Equation" r:id="rId2" imgW="1333500" imgH="228600" progId="Equation.3">
                  <p:embed/>
                  <p:pic>
                    <p:nvPicPr>
                      <p:cNvPr id="0" name="图片 625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730" y="2353310"/>
                        <a:ext cx="3325813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日期占位符 1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E761D1-0D74-41AE-8E08-DF6B7D3D9ABB}" type="datetime10">
              <a:rPr lang="zh-CN" altLang="en-US" sz="1400" smtClean="0">
                <a:latin typeface="Arial" panose="020B0604020202020204" pitchFamily="34" charset="0"/>
              </a:rPr>
              <a:t>20:12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CEBD4D-0256-4B23-B528-C0F2161D7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26" y="4347684"/>
            <a:ext cx="9449619" cy="1859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>
                <a:ea typeface="黑体" panose="02010609060101010101" pitchFamily="49" charset="-122"/>
              </a:rPr>
              <a:t>通用</a:t>
            </a:r>
            <a:r>
              <a:rPr lang="en-US" altLang="zh-CN" sz="3200" b="1">
                <a:ea typeface="黑体" panose="02010609060101010101" pitchFamily="49" charset="-122"/>
              </a:rPr>
              <a:t>Bresenham</a:t>
            </a:r>
            <a:r>
              <a:rPr lang="zh-CN" altLang="en-US" sz="3200" b="1"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52E745-4EB3-494C-BFC8-D4E188770B6A}" type="slidenum">
              <a:rPr lang="zh-CN" altLang="en-US" sz="1200">
                <a:latin typeface="Arial Black" panose="020B0A04020102020204" pitchFamily="34" charset="0"/>
              </a:rPr>
              <a:t>20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pic>
        <p:nvPicPr>
          <p:cNvPr id="17413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7" y="1313815"/>
            <a:ext cx="8104461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242300" y="6461125"/>
            <a:ext cx="231140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A38909-5EF6-48AC-B4F9-932BED69475E}" type="slidenum">
              <a:rPr lang="zh-CN" altLang="en-US" sz="1400" smtClean="0">
                <a:latin typeface="Arial" panose="020B0604020202020204" pitchFamily="34" charset="0"/>
              </a:rPr>
              <a:t>21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41987" name="灯片编号占位符 5"/>
          <p:cNvSpPr txBox="1">
            <a:spLocks noGrp="1"/>
          </p:cNvSpPr>
          <p:nvPr/>
        </p:nvSpPr>
        <p:spPr bwMode="auto">
          <a:xfrm>
            <a:off x="8242300" y="6461125"/>
            <a:ext cx="2311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5F6A5AC-E237-422A-A6AE-9B67B248A53D}" type="slidenum"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21</a:t>
            </a:fld>
            <a:endParaRPr lang="en-US" altLang="zh-CN" sz="1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81250" y="0"/>
            <a:ext cx="784225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  <a:sym typeface="Symbol" panose="05050102010706020507" pitchFamily="18" charset="2"/>
              </a:rPr>
              <a:t>中点画圆算法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84300" y="1219200"/>
            <a:ext cx="8921750" cy="4876800"/>
          </a:xfrm>
          <a:ln>
            <a:solidFill>
              <a:schemeClr val="bg1"/>
            </a:solidFill>
            <a:miter lim="800000"/>
          </a:ln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</a:rPr>
              <a:t>利用圆的对称性，只须讨论</a:t>
            </a:r>
            <a:r>
              <a:rPr lang="en-US" altLang="zh-CN" sz="2800" dirty="0">
                <a:ea typeface="宋体" panose="02010600030101010101" pitchFamily="2" charset="-122"/>
              </a:rPr>
              <a:t>1/8</a:t>
            </a:r>
            <a:r>
              <a:rPr lang="zh-CN" altLang="en-US" sz="2800" dirty="0">
                <a:ea typeface="宋体" panose="02010600030101010101" pitchFamily="2" charset="-122"/>
              </a:rPr>
              <a:t>圆。</a:t>
            </a:r>
          </a:p>
          <a:p>
            <a:pPr eaLnBrk="1" hangingPunct="1"/>
            <a:endParaRPr lang="zh-CN" altLang="en-US" sz="2800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sz="2800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sz="2800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sz="2800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sz="28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2800" dirty="0"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ea typeface="宋体" panose="02010600030101010101" pitchFamily="2" charset="-122"/>
              </a:rPr>
              <a:t>为当前点亮象素，那么，下一个点亮的象素可能是</a:t>
            </a:r>
            <a:r>
              <a:rPr lang="en-US" altLang="zh-CN" sz="2800" dirty="0">
                <a:ea typeface="宋体" panose="02010600030101010101" pitchFamily="2" charset="-122"/>
              </a:rPr>
              <a:t>P1</a:t>
            </a:r>
            <a:r>
              <a:rPr lang="zh-CN" altLang="en-US" sz="2800" dirty="0"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ea typeface="宋体" panose="02010600030101010101" pitchFamily="2" charset="-122"/>
              </a:rPr>
              <a:t>X</a:t>
            </a:r>
            <a:r>
              <a:rPr lang="en-US" altLang="zh-CN" sz="1800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+1</a:t>
            </a:r>
            <a:r>
              <a:rPr lang="zh-CN" altLang="en-US" sz="2800" dirty="0">
                <a:ea typeface="宋体" panose="02010600030101010101" pitchFamily="2" charset="-122"/>
              </a:rPr>
              <a:t>，</a:t>
            </a:r>
            <a:r>
              <a:rPr lang="en-US" altLang="zh-CN" sz="2800" dirty="0" err="1">
                <a:ea typeface="宋体" panose="02010600030101010101" pitchFamily="2" charset="-122"/>
              </a:rPr>
              <a:t>Y</a:t>
            </a:r>
            <a:r>
              <a:rPr lang="en-US" altLang="zh-CN" sz="1800" dirty="0" err="1"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ea typeface="宋体" panose="02010600030101010101" pitchFamily="2" charset="-122"/>
              </a:rPr>
              <a:t>）或</a:t>
            </a:r>
            <a:r>
              <a:rPr lang="en-US" altLang="zh-CN" sz="2800" dirty="0">
                <a:ea typeface="宋体" panose="02010600030101010101" pitchFamily="2" charset="-122"/>
              </a:rPr>
              <a:t>P2</a:t>
            </a:r>
            <a:r>
              <a:rPr lang="zh-CN" altLang="en-US" sz="2800" dirty="0">
                <a:ea typeface="宋体" panose="02010600030101010101" pitchFamily="2" charset="-122"/>
              </a:rPr>
              <a:t>（</a:t>
            </a:r>
            <a:r>
              <a:rPr lang="en-US" altLang="zh-CN" sz="2800" dirty="0" err="1">
                <a:ea typeface="宋体" panose="02010600030101010101" pitchFamily="2" charset="-122"/>
              </a:rPr>
              <a:t>X</a:t>
            </a:r>
            <a:r>
              <a:rPr lang="en-US" altLang="zh-CN" sz="1800" dirty="0" err="1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 +1</a:t>
            </a:r>
            <a:r>
              <a:rPr lang="zh-CN" altLang="en-US" sz="2800" dirty="0">
                <a:ea typeface="宋体" panose="02010600030101010101" pitchFamily="2" charset="-122"/>
              </a:rPr>
              <a:t>，</a:t>
            </a:r>
            <a:r>
              <a:rPr lang="en-US" altLang="zh-CN" sz="2800" dirty="0" err="1">
                <a:ea typeface="宋体" panose="02010600030101010101" pitchFamily="2" charset="-122"/>
              </a:rPr>
              <a:t>Y</a:t>
            </a:r>
            <a:r>
              <a:rPr lang="en-US" altLang="zh-CN" sz="1800" dirty="0" err="1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 -1)</a:t>
            </a:r>
            <a:r>
              <a:rPr lang="zh-CN" altLang="en-US" sz="2800" dirty="0">
                <a:ea typeface="宋体" panose="02010600030101010101" pitchFamily="2" charset="-122"/>
              </a:rPr>
              <a:t>。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</a:rPr>
              <a:t>核心问题：采样</a:t>
            </a:r>
            <a:r>
              <a:rPr lang="en-US" altLang="zh-CN" sz="2800" b="1" dirty="0">
                <a:solidFill>
                  <a:srgbClr val="CC3300"/>
                </a:solidFill>
                <a:latin typeface="宋体" panose="02010600030101010101" pitchFamily="2" charset="-122"/>
              </a:rPr>
              <a:t>&amp;</a:t>
            </a: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</a:rPr>
              <a:t>像素计算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800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41990" name="Line 4"/>
          <p:cNvSpPr>
            <a:spLocks noChangeShapeType="1"/>
          </p:cNvSpPr>
          <p:nvPr/>
        </p:nvSpPr>
        <p:spPr bwMode="auto">
          <a:xfrm>
            <a:off x="3041650" y="2438400"/>
            <a:ext cx="4375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1" name="Line 5"/>
          <p:cNvSpPr>
            <a:spLocks noChangeShapeType="1"/>
          </p:cNvSpPr>
          <p:nvPr/>
        </p:nvSpPr>
        <p:spPr bwMode="auto">
          <a:xfrm>
            <a:off x="3041650" y="3276600"/>
            <a:ext cx="4375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2" name="Line 6"/>
          <p:cNvSpPr>
            <a:spLocks noChangeShapeType="1"/>
          </p:cNvSpPr>
          <p:nvPr/>
        </p:nvSpPr>
        <p:spPr bwMode="auto">
          <a:xfrm>
            <a:off x="3124200" y="4191000"/>
            <a:ext cx="4375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3" name="Line 7"/>
          <p:cNvSpPr>
            <a:spLocks noChangeShapeType="1"/>
          </p:cNvSpPr>
          <p:nvPr/>
        </p:nvSpPr>
        <p:spPr bwMode="auto">
          <a:xfrm>
            <a:off x="3702050" y="21336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4" name="Line 8"/>
          <p:cNvSpPr>
            <a:spLocks noChangeShapeType="1"/>
          </p:cNvSpPr>
          <p:nvPr/>
        </p:nvSpPr>
        <p:spPr bwMode="auto">
          <a:xfrm>
            <a:off x="4857750" y="21336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5" name="Line 9"/>
          <p:cNvSpPr>
            <a:spLocks noChangeShapeType="1"/>
          </p:cNvSpPr>
          <p:nvPr/>
        </p:nvSpPr>
        <p:spPr bwMode="auto">
          <a:xfrm>
            <a:off x="6096000" y="20574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6" name="Arc 10"/>
          <p:cNvSpPr/>
          <p:nvPr/>
        </p:nvSpPr>
        <p:spPr bwMode="auto">
          <a:xfrm>
            <a:off x="3536950" y="2514600"/>
            <a:ext cx="3302000" cy="13716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7" name="Line 11"/>
          <p:cNvSpPr>
            <a:spLocks noChangeShapeType="1"/>
          </p:cNvSpPr>
          <p:nvPr/>
        </p:nvSpPr>
        <p:spPr bwMode="auto">
          <a:xfrm flipH="1" flipV="1">
            <a:off x="4775200" y="2895600"/>
            <a:ext cx="1651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8" name="Line 12"/>
          <p:cNvSpPr>
            <a:spLocks noChangeShapeType="1"/>
          </p:cNvSpPr>
          <p:nvPr/>
        </p:nvSpPr>
        <p:spPr bwMode="auto">
          <a:xfrm flipH="1" flipV="1">
            <a:off x="6013450" y="2895600"/>
            <a:ext cx="1651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9" name="Rectangle 13"/>
          <p:cNvSpPr>
            <a:spLocks noChangeArrowheads="1"/>
          </p:cNvSpPr>
          <p:nvPr/>
        </p:nvSpPr>
        <p:spPr bwMode="auto">
          <a:xfrm>
            <a:off x="4775200" y="2362200"/>
            <a:ext cx="1651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000" name="Rectangle 14"/>
          <p:cNvSpPr>
            <a:spLocks noChangeArrowheads="1"/>
          </p:cNvSpPr>
          <p:nvPr/>
        </p:nvSpPr>
        <p:spPr bwMode="auto">
          <a:xfrm>
            <a:off x="6013450" y="2362200"/>
            <a:ext cx="1651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001" name="Rectangle 15"/>
          <p:cNvSpPr>
            <a:spLocks noChangeArrowheads="1"/>
          </p:cNvSpPr>
          <p:nvPr/>
        </p:nvSpPr>
        <p:spPr bwMode="auto">
          <a:xfrm>
            <a:off x="6013450" y="3200400"/>
            <a:ext cx="1651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002" name="Rectangle 16"/>
          <p:cNvSpPr>
            <a:spLocks noChangeArrowheads="1"/>
          </p:cNvSpPr>
          <p:nvPr/>
        </p:nvSpPr>
        <p:spPr bwMode="auto">
          <a:xfrm>
            <a:off x="4775200" y="3200400"/>
            <a:ext cx="1651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003" name="Rectangle 17"/>
          <p:cNvSpPr>
            <a:spLocks noChangeArrowheads="1"/>
          </p:cNvSpPr>
          <p:nvPr/>
        </p:nvSpPr>
        <p:spPr bwMode="auto">
          <a:xfrm>
            <a:off x="3619500" y="2362200"/>
            <a:ext cx="1651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004" name="Text Box 18"/>
          <p:cNvSpPr txBox="1">
            <a:spLocks noChangeArrowheads="1"/>
          </p:cNvSpPr>
          <p:nvPr/>
        </p:nvSpPr>
        <p:spPr bwMode="auto">
          <a:xfrm>
            <a:off x="4840288" y="2632075"/>
            <a:ext cx="454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42005" name="Text Box 19"/>
          <p:cNvSpPr txBox="1">
            <a:spLocks noChangeArrowheads="1"/>
          </p:cNvSpPr>
          <p:nvPr/>
        </p:nvSpPr>
        <p:spPr bwMode="auto">
          <a:xfrm>
            <a:off x="4922838" y="2022475"/>
            <a:ext cx="504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P1</a:t>
            </a:r>
          </a:p>
        </p:txBody>
      </p:sp>
      <p:sp>
        <p:nvSpPr>
          <p:cNvPr id="42006" name="Text Box 20"/>
          <p:cNvSpPr txBox="1">
            <a:spLocks noChangeArrowheads="1"/>
          </p:cNvSpPr>
          <p:nvPr/>
        </p:nvSpPr>
        <p:spPr bwMode="auto">
          <a:xfrm>
            <a:off x="4857750" y="3200400"/>
            <a:ext cx="504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P2</a:t>
            </a:r>
          </a:p>
        </p:txBody>
      </p:sp>
      <p:sp>
        <p:nvSpPr>
          <p:cNvPr id="42007" name="Text Box 21"/>
          <p:cNvSpPr txBox="1">
            <a:spLocks noChangeArrowheads="1"/>
          </p:cNvSpPr>
          <p:nvPr/>
        </p:nvSpPr>
        <p:spPr bwMode="auto">
          <a:xfrm>
            <a:off x="2509838" y="1752600"/>
            <a:ext cx="21361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ea typeface="宋体" panose="02010600030101010101" pitchFamily="2" charset="-122"/>
              </a:rPr>
              <a:t>P</a:t>
            </a:r>
            <a:r>
              <a:rPr kumimoji="1" lang="zh-CN" altLang="en-US" sz="2400" dirty="0">
                <a:ea typeface="宋体" panose="02010600030101010101" pitchFamily="2" charset="-122"/>
              </a:rPr>
              <a:t>（</a:t>
            </a:r>
            <a:r>
              <a:rPr kumimoji="1" lang="en-US" altLang="zh-CN" sz="2400" dirty="0" err="1">
                <a:ea typeface="宋体" panose="02010600030101010101" pitchFamily="2" charset="-122"/>
              </a:rPr>
              <a:t>Xp</a:t>
            </a:r>
            <a:r>
              <a:rPr kumimoji="1" lang="en-US" altLang="zh-CN" sz="2400" dirty="0">
                <a:ea typeface="宋体" panose="02010600030101010101" pitchFamily="2" charset="-122"/>
              </a:rPr>
              <a:t> </a:t>
            </a:r>
            <a:r>
              <a:rPr kumimoji="1" lang="zh-CN" altLang="en-US" sz="2400" dirty="0">
                <a:ea typeface="宋体" panose="02010600030101010101" pitchFamily="2" charset="-122"/>
              </a:rPr>
              <a:t>，</a:t>
            </a:r>
            <a:r>
              <a:rPr kumimoji="1" lang="en-US" altLang="zh-CN" sz="2400" dirty="0" err="1">
                <a:ea typeface="宋体" panose="02010600030101010101" pitchFamily="2" charset="-122"/>
              </a:rPr>
              <a:t>Yp</a:t>
            </a:r>
            <a:r>
              <a:rPr kumimoji="1" lang="en-US" altLang="zh-CN" sz="2400" dirty="0">
                <a:ea typeface="宋体" panose="02010600030101010101" pitchFamily="2" charset="-122"/>
              </a:rPr>
              <a:t> </a:t>
            </a:r>
            <a:r>
              <a:rPr kumimoji="1" lang="zh-CN" altLang="en-US" sz="2400" dirty="0">
                <a:ea typeface="宋体" panose="02010600030101010101" pitchFamily="2" charset="-122"/>
              </a:rPr>
              <a:t>）</a:t>
            </a:r>
          </a:p>
        </p:txBody>
      </p:sp>
      <p:grpSp>
        <p:nvGrpSpPr>
          <p:cNvPr id="42008" name="Group 49"/>
          <p:cNvGrpSpPr>
            <a:grpSpLocks noChangeAspect="1"/>
          </p:cNvGrpSpPr>
          <p:nvPr/>
        </p:nvGrpSpPr>
        <p:grpSpPr bwMode="auto">
          <a:xfrm>
            <a:off x="7397750" y="1260475"/>
            <a:ext cx="3459163" cy="2617788"/>
            <a:chOff x="4136" y="1700"/>
            <a:chExt cx="1576" cy="1193"/>
          </a:xfrm>
        </p:grpSpPr>
        <p:sp>
          <p:nvSpPr>
            <p:cNvPr id="42010" name="AutoShape 50"/>
            <p:cNvSpPr>
              <a:spLocks noChangeAspect="1" noChangeArrowheads="1" noTextEdit="1"/>
            </p:cNvSpPr>
            <p:nvPr/>
          </p:nvSpPr>
          <p:spPr bwMode="auto">
            <a:xfrm>
              <a:off x="4136" y="1700"/>
              <a:ext cx="1576" cy="1193"/>
            </a:xfrm>
            <a:prstGeom prst="rect">
              <a:avLst/>
            </a:prstGeom>
            <a:noFill/>
            <a:ln w="9525" algn="ctr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1" name="Line 51"/>
            <p:cNvSpPr>
              <a:spLocks noChangeShapeType="1"/>
            </p:cNvSpPr>
            <p:nvPr/>
          </p:nvSpPr>
          <p:spPr bwMode="auto">
            <a:xfrm>
              <a:off x="4342" y="1906"/>
              <a:ext cx="1" cy="883"/>
            </a:xfrm>
            <a:prstGeom prst="line">
              <a:avLst/>
            </a:prstGeom>
            <a:noFill/>
            <a:ln w="11113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2" name="Line 52"/>
            <p:cNvSpPr>
              <a:spLocks noChangeShapeType="1"/>
            </p:cNvSpPr>
            <p:nvPr/>
          </p:nvSpPr>
          <p:spPr bwMode="auto">
            <a:xfrm>
              <a:off x="4663" y="1906"/>
              <a:ext cx="1" cy="933"/>
            </a:xfrm>
            <a:prstGeom prst="line">
              <a:avLst/>
            </a:prstGeom>
            <a:noFill/>
            <a:ln w="11113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3" name="Line 53"/>
            <p:cNvSpPr>
              <a:spLocks noChangeShapeType="1"/>
            </p:cNvSpPr>
            <p:nvPr/>
          </p:nvSpPr>
          <p:spPr bwMode="auto">
            <a:xfrm>
              <a:off x="4976" y="1906"/>
              <a:ext cx="1" cy="890"/>
            </a:xfrm>
            <a:prstGeom prst="line">
              <a:avLst/>
            </a:prstGeom>
            <a:noFill/>
            <a:ln w="11113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4" name="Line 54"/>
            <p:cNvSpPr>
              <a:spLocks noChangeShapeType="1"/>
            </p:cNvSpPr>
            <p:nvPr/>
          </p:nvSpPr>
          <p:spPr bwMode="auto">
            <a:xfrm>
              <a:off x="5282" y="1906"/>
              <a:ext cx="1" cy="933"/>
            </a:xfrm>
            <a:prstGeom prst="line">
              <a:avLst/>
            </a:prstGeom>
            <a:noFill/>
            <a:ln w="11113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5" name="Line 55"/>
            <p:cNvSpPr>
              <a:spLocks noChangeShapeType="1"/>
            </p:cNvSpPr>
            <p:nvPr/>
          </p:nvSpPr>
          <p:spPr bwMode="auto">
            <a:xfrm>
              <a:off x="4207" y="2106"/>
              <a:ext cx="1267" cy="1"/>
            </a:xfrm>
            <a:prstGeom prst="line">
              <a:avLst/>
            </a:prstGeom>
            <a:noFill/>
            <a:ln w="11113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6" name="Line 56"/>
            <p:cNvSpPr>
              <a:spLocks noChangeShapeType="1"/>
            </p:cNvSpPr>
            <p:nvPr/>
          </p:nvSpPr>
          <p:spPr bwMode="auto">
            <a:xfrm>
              <a:off x="4207" y="2405"/>
              <a:ext cx="1267" cy="1"/>
            </a:xfrm>
            <a:prstGeom prst="line">
              <a:avLst/>
            </a:prstGeom>
            <a:noFill/>
            <a:ln w="11113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7" name="Line 57"/>
            <p:cNvSpPr>
              <a:spLocks noChangeShapeType="1"/>
            </p:cNvSpPr>
            <p:nvPr/>
          </p:nvSpPr>
          <p:spPr bwMode="auto">
            <a:xfrm>
              <a:off x="4207" y="2704"/>
              <a:ext cx="1267" cy="1"/>
            </a:xfrm>
            <a:prstGeom prst="line">
              <a:avLst/>
            </a:prstGeom>
            <a:noFill/>
            <a:ln w="11113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8" name="Oval 58"/>
            <p:cNvSpPr>
              <a:spLocks noChangeArrowheads="1"/>
            </p:cNvSpPr>
            <p:nvPr/>
          </p:nvSpPr>
          <p:spPr bwMode="auto">
            <a:xfrm>
              <a:off x="4663" y="2405"/>
              <a:ext cx="313" cy="306"/>
            </a:xfrm>
            <a:prstGeom prst="ellipse">
              <a:avLst/>
            </a:prstGeom>
            <a:solidFill>
              <a:srgbClr val="0066CC"/>
            </a:solidFill>
            <a:ln w="11113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19" name="Oval 59"/>
            <p:cNvSpPr>
              <a:spLocks noChangeArrowheads="1"/>
            </p:cNvSpPr>
            <p:nvPr/>
          </p:nvSpPr>
          <p:spPr bwMode="auto">
            <a:xfrm>
              <a:off x="4663" y="2092"/>
              <a:ext cx="313" cy="306"/>
            </a:xfrm>
            <a:prstGeom prst="ellipse">
              <a:avLst/>
            </a:prstGeom>
            <a:solidFill>
              <a:srgbClr val="0000FF"/>
            </a:solidFill>
            <a:ln w="11113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20" name="Oval 60"/>
            <p:cNvSpPr>
              <a:spLocks noChangeArrowheads="1"/>
            </p:cNvSpPr>
            <p:nvPr/>
          </p:nvSpPr>
          <p:spPr bwMode="auto">
            <a:xfrm>
              <a:off x="4342" y="2106"/>
              <a:ext cx="321" cy="299"/>
            </a:xfrm>
            <a:prstGeom prst="ellipse">
              <a:avLst/>
            </a:prstGeom>
            <a:solidFill>
              <a:srgbClr val="FFFF66"/>
            </a:solidFill>
            <a:ln w="11113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21" name="Freeform 61"/>
            <p:cNvSpPr/>
            <p:nvPr/>
          </p:nvSpPr>
          <p:spPr bwMode="auto">
            <a:xfrm>
              <a:off x="4150" y="2027"/>
              <a:ext cx="1039" cy="549"/>
            </a:xfrm>
            <a:custGeom>
              <a:avLst/>
              <a:gdLst>
                <a:gd name="T0" fmla="*/ 0 w 146"/>
                <a:gd name="T1" fmla="*/ 0 h 77"/>
                <a:gd name="T2" fmla="*/ 2147483646 w 146"/>
                <a:gd name="T3" fmla="*/ 2147483646 h 77"/>
                <a:gd name="T4" fmla="*/ 2147483646 w 146"/>
                <a:gd name="T5" fmla="*/ 2147483646 h 77"/>
                <a:gd name="T6" fmla="*/ 2147483646 w 146"/>
                <a:gd name="T7" fmla="*/ 2147483646 h 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6"/>
                <a:gd name="T13" fmla="*/ 0 h 77"/>
                <a:gd name="T14" fmla="*/ 146 w 146"/>
                <a:gd name="T15" fmla="*/ 77 h 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6" h="77">
                  <a:moveTo>
                    <a:pt x="0" y="0"/>
                  </a:moveTo>
                  <a:cubicBezTo>
                    <a:pt x="20" y="5"/>
                    <a:pt x="39" y="9"/>
                    <a:pt x="56" y="17"/>
                  </a:cubicBezTo>
                  <a:cubicBezTo>
                    <a:pt x="74" y="24"/>
                    <a:pt x="92" y="35"/>
                    <a:pt x="107" y="45"/>
                  </a:cubicBezTo>
                  <a:cubicBezTo>
                    <a:pt x="121" y="55"/>
                    <a:pt x="134" y="66"/>
                    <a:pt x="146" y="77"/>
                  </a:cubicBezTo>
                </a:path>
              </a:pathLst>
            </a:custGeom>
            <a:noFill/>
            <a:ln w="46038" cap="sq">
              <a:solidFill>
                <a:srgbClr val="FF33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2" name="Oval 62"/>
            <p:cNvSpPr>
              <a:spLocks noChangeArrowheads="1"/>
            </p:cNvSpPr>
            <p:nvPr/>
          </p:nvSpPr>
          <p:spPr bwMode="auto">
            <a:xfrm>
              <a:off x="4769" y="2341"/>
              <a:ext cx="114" cy="114"/>
            </a:xfrm>
            <a:prstGeom prst="ellipse">
              <a:avLst/>
            </a:prstGeom>
            <a:solidFill>
              <a:srgbClr val="FF0000"/>
            </a:solidFill>
            <a:ln w="11113">
              <a:solidFill>
                <a:srgbClr val="FF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23" name="Rectangle 63"/>
            <p:cNvSpPr>
              <a:spLocks noChangeArrowheads="1"/>
            </p:cNvSpPr>
            <p:nvPr/>
          </p:nvSpPr>
          <p:spPr bwMode="auto">
            <a:xfrm>
              <a:off x="5189" y="1700"/>
              <a:ext cx="492" cy="3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24" name="Rectangle 64"/>
            <p:cNvSpPr>
              <a:spLocks noChangeArrowheads="1"/>
            </p:cNvSpPr>
            <p:nvPr/>
          </p:nvSpPr>
          <p:spPr bwMode="auto">
            <a:xfrm>
              <a:off x="5330" y="1750"/>
              <a:ext cx="16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40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候选</a:t>
              </a:r>
              <a:endParaRPr kumimoji="1"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42025" name="Rectangle 65"/>
            <p:cNvSpPr>
              <a:spLocks noChangeArrowheads="1"/>
            </p:cNvSpPr>
            <p:nvPr/>
          </p:nvSpPr>
          <p:spPr bwMode="auto">
            <a:xfrm>
              <a:off x="5264" y="1885"/>
              <a:ext cx="243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40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高像素</a:t>
              </a:r>
              <a:endParaRPr kumimoji="1"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42026" name="Rectangle 66"/>
            <p:cNvSpPr>
              <a:spLocks noChangeArrowheads="1"/>
            </p:cNvSpPr>
            <p:nvPr/>
          </p:nvSpPr>
          <p:spPr bwMode="auto">
            <a:xfrm>
              <a:off x="5204" y="2540"/>
              <a:ext cx="484" cy="3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27" name="Rectangle 67"/>
            <p:cNvSpPr>
              <a:spLocks noChangeArrowheads="1"/>
            </p:cNvSpPr>
            <p:nvPr/>
          </p:nvSpPr>
          <p:spPr bwMode="auto">
            <a:xfrm>
              <a:off x="5344" y="2589"/>
              <a:ext cx="16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400">
                  <a:solidFill>
                    <a:srgbClr val="3366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候选</a:t>
              </a:r>
              <a:endParaRPr kumimoji="1"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42028" name="Rectangle 68"/>
            <p:cNvSpPr>
              <a:spLocks noChangeArrowheads="1"/>
            </p:cNvSpPr>
            <p:nvPr/>
          </p:nvSpPr>
          <p:spPr bwMode="auto">
            <a:xfrm>
              <a:off x="5278" y="2725"/>
              <a:ext cx="243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400">
                  <a:solidFill>
                    <a:srgbClr val="3366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低像素</a:t>
              </a:r>
              <a:endParaRPr kumimoji="1"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42029" name="Rectangle 69"/>
            <p:cNvSpPr>
              <a:spLocks noChangeArrowheads="1"/>
            </p:cNvSpPr>
            <p:nvPr/>
          </p:nvSpPr>
          <p:spPr bwMode="auto">
            <a:xfrm>
              <a:off x="5204" y="2127"/>
              <a:ext cx="484" cy="3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30" name="Rectangle 70"/>
            <p:cNvSpPr>
              <a:spLocks noChangeArrowheads="1"/>
            </p:cNvSpPr>
            <p:nvPr/>
          </p:nvSpPr>
          <p:spPr bwMode="auto">
            <a:xfrm>
              <a:off x="5278" y="2177"/>
              <a:ext cx="243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4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候选像</a:t>
              </a:r>
              <a:endParaRPr kumimoji="1"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42031" name="Rectangle 71"/>
            <p:cNvSpPr>
              <a:spLocks noChangeArrowheads="1"/>
            </p:cNvSpPr>
            <p:nvPr/>
          </p:nvSpPr>
          <p:spPr bwMode="auto">
            <a:xfrm>
              <a:off x="5278" y="2312"/>
              <a:ext cx="243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4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素中点</a:t>
              </a:r>
              <a:endParaRPr kumimoji="1"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42032" name="Rectangle 72"/>
            <p:cNvSpPr>
              <a:spLocks noChangeArrowheads="1"/>
            </p:cNvSpPr>
            <p:nvPr/>
          </p:nvSpPr>
          <p:spPr bwMode="auto">
            <a:xfrm>
              <a:off x="4179" y="2519"/>
              <a:ext cx="370" cy="3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33" name="Rectangle 73"/>
            <p:cNvSpPr>
              <a:spLocks noChangeArrowheads="1"/>
            </p:cNvSpPr>
            <p:nvPr/>
          </p:nvSpPr>
          <p:spPr bwMode="auto">
            <a:xfrm>
              <a:off x="4255" y="2568"/>
              <a:ext cx="16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40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前一</a:t>
              </a:r>
              <a:endParaRPr kumimoji="1"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42034" name="Rectangle 74"/>
            <p:cNvSpPr>
              <a:spLocks noChangeArrowheads="1"/>
            </p:cNvSpPr>
            <p:nvPr/>
          </p:nvSpPr>
          <p:spPr bwMode="auto">
            <a:xfrm>
              <a:off x="4255" y="2703"/>
              <a:ext cx="16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40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像素</a:t>
              </a:r>
              <a:endParaRPr kumimoji="1"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42035" name="Rectangle 75"/>
            <p:cNvSpPr>
              <a:spLocks noChangeArrowheads="1"/>
            </p:cNvSpPr>
            <p:nvPr/>
          </p:nvSpPr>
          <p:spPr bwMode="auto">
            <a:xfrm>
              <a:off x="4406" y="1800"/>
              <a:ext cx="541" cy="2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36" name="Rectangle 76"/>
            <p:cNvSpPr>
              <a:spLocks noChangeArrowheads="1"/>
            </p:cNvSpPr>
            <p:nvPr/>
          </p:nvSpPr>
          <p:spPr bwMode="auto">
            <a:xfrm>
              <a:off x="4502" y="1849"/>
              <a:ext cx="243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400">
                  <a:solidFill>
                    <a:srgbClr val="FF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圆弧段</a:t>
              </a:r>
              <a:endParaRPr kumimoji="1" lang="zh-CN" altLang="en-US" sz="2400">
                <a:ea typeface="宋体" panose="02010600030101010101" pitchFamily="2" charset="-122"/>
              </a:endParaRPr>
            </a:p>
          </p:txBody>
        </p:sp>
        <p:grpSp>
          <p:nvGrpSpPr>
            <p:cNvPr id="42037" name="Group 77"/>
            <p:cNvGrpSpPr/>
            <p:nvPr/>
          </p:nvGrpSpPr>
          <p:grpSpPr bwMode="auto">
            <a:xfrm>
              <a:off x="4855" y="1906"/>
              <a:ext cx="377" cy="335"/>
              <a:chOff x="4855" y="1906"/>
              <a:chExt cx="377" cy="335"/>
            </a:xfrm>
          </p:grpSpPr>
          <p:sp>
            <p:nvSpPr>
              <p:cNvPr id="42091" name="Line 78"/>
              <p:cNvSpPr>
                <a:spLocks noChangeShapeType="1"/>
              </p:cNvSpPr>
              <p:nvPr/>
            </p:nvSpPr>
            <p:spPr bwMode="auto">
              <a:xfrm flipH="1">
                <a:off x="4898" y="1906"/>
                <a:ext cx="334" cy="292"/>
              </a:xfrm>
              <a:prstGeom prst="line">
                <a:avLst/>
              </a:prstGeom>
              <a:noFill/>
              <a:ln w="11113" cap="rnd">
                <a:solidFill>
                  <a:srgbClr val="3366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92" name="Freeform 79"/>
              <p:cNvSpPr/>
              <p:nvPr/>
            </p:nvSpPr>
            <p:spPr bwMode="auto">
              <a:xfrm>
                <a:off x="4855" y="2170"/>
                <a:ext cx="78" cy="71"/>
              </a:xfrm>
              <a:custGeom>
                <a:avLst/>
                <a:gdLst>
                  <a:gd name="T0" fmla="*/ 43 w 78"/>
                  <a:gd name="T1" fmla="*/ 0 h 71"/>
                  <a:gd name="T2" fmla="*/ 0 w 78"/>
                  <a:gd name="T3" fmla="*/ 71 h 71"/>
                  <a:gd name="T4" fmla="*/ 78 w 78"/>
                  <a:gd name="T5" fmla="*/ 35 h 71"/>
                  <a:gd name="T6" fmla="*/ 43 w 78"/>
                  <a:gd name="T7" fmla="*/ 0 h 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"/>
                  <a:gd name="T13" fmla="*/ 0 h 71"/>
                  <a:gd name="T14" fmla="*/ 78 w 78"/>
                  <a:gd name="T15" fmla="*/ 71 h 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" h="71">
                    <a:moveTo>
                      <a:pt x="43" y="0"/>
                    </a:moveTo>
                    <a:lnTo>
                      <a:pt x="0" y="71"/>
                    </a:lnTo>
                    <a:lnTo>
                      <a:pt x="78" y="35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038" name="Group 80"/>
            <p:cNvGrpSpPr/>
            <p:nvPr/>
          </p:nvGrpSpPr>
          <p:grpSpPr bwMode="auto">
            <a:xfrm>
              <a:off x="4841" y="2568"/>
              <a:ext cx="420" cy="171"/>
              <a:chOff x="4841" y="2568"/>
              <a:chExt cx="420" cy="171"/>
            </a:xfrm>
          </p:grpSpPr>
          <p:sp>
            <p:nvSpPr>
              <p:cNvPr id="42089" name="Line 81"/>
              <p:cNvSpPr>
                <a:spLocks noChangeShapeType="1"/>
              </p:cNvSpPr>
              <p:nvPr/>
            </p:nvSpPr>
            <p:spPr bwMode="auto">
              <a:xfrm flipH="1" flipV="1">
                <a:off x="4883" y="2590"/>
                <a:ext cx="378" cy="149"/>
              </a:xfrm>
              <a:prstGeom prst="line">
                <a:avLst/>
              </a:prstGeom>
              <a:noFill/>
              <a:ln w="11113" cap="rnd">
                <a:solidFill>
                  <a:srgbClr val="66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90" name="Freeform 82"/>
              <p:cNvSpPr/>
              <p:nvPr/>
            </p:nvSpPr>
            <p:spPr bwMode="auto">
              <a:xfrm>
                <a:off x="4841" y="2568"/>
                <a:ext cx="71" cy="50"/>
              </a:xfrm>
              <a:custGeom>
                <a:avLst/>
                <a:gdLst>
                  <a:gd name="T0" fmla="*/ 71 w 71"/>
                  <a:gd name="T1" fmla="*/ 8 h 50"/>
                  <a:gd name="T2" fmla="*/ 0 w 71"/>
                  <a:gd name="T3" fmla="*/ 0 h 50"/>
                  <a:gd name="T4" fmla="*/ 57 w 71"/>
                  <a:gd name="T5" fmla="*/ 50 h 50"/>
                  <a:gd name="T6" fmla="*/ 71 w 71"/>
                  <a:gd name="T7" fmla="*/ 8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50"/>
                  <a:gd name="T14" fmla="*/ 71 w 71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50">
                    <a:moveTo>
                      <a:pt x="71" y="8"/>
                    </a:moveTo>
                    <a:lnTo>
                      <a:pt x="0" y="0"/>
                    </a:lnTo>
                    <a:lnTo>
                      <a:pt x="57" y="50"/>
                    </a:lnTo>
                    <a:lnTo>
                      <a:pt x="71" y="8"/>
                    </a:ln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039" name="Group 83"/>
            <p:cNvGrpSpPr/>
            <p:nvPr/>
          </p:nvGrpSpPr>
          <p:grpSpPr bwMode="auto">
            <a:xfrm>
              <a:off x="4826" y="2291"/>
              <a:ext cx="435" cy="121"/>
              <a:chOff x="4826" y="2291"/>
              <a:chExt cx="435" cy="121"/>
            </a:xfrm>
          </p:grpSpPr>
          <p:sp>
            <p:nvSpPr>
              <p:cNvPr id="42087" name="Line 84"/>
              <p:cNvSpPr>
                <a:spLocks noChangeShapeType="1"/>
              </p:cNvSpPr>
              <p:nvPr/>
            </p:nvSpPr>
            <p:spPr bwMode="auto">
              <a:xfrm flipH="1">
                <a:off x="4876" y="2291"/>
                <a:ext cx="385" cy="92"/>
              </a:xfrm>
              <a:prstGeom prst="line">
                <a:avLst/>
              </a:prstGeom>
              <a:noFill/>
              <a:ln w="11113" cap="rnd">
                <a:solidFill>
                  <a:srgbClr val="FF505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88" name="Freeform 85"/>
              <p:cNvSpPr/>
              <p:nvPr/>
            </p:nvSpPr>
            <p:spPr bwMode="auto">
              <a:xfrm>
                <a:off x="4826" y="2362"/>
                <a:ext cx="72" cy="50"/>
              </a:xfrm>
              <a:custGeom>
                <a:avLst/>
                <a:gdLst>
                  <a:gd name="T0" fmla="*/ 64 w 72"/>
                  <a:gd name="T1" fmla="*/ 0 h 50"/>
                  <a:gd name="T2" fmla="*/ 0 w 72"/>
                  <a:gd name="T3" fmla="*/ 36 h 50"/>
                  <a:gd name="T4" fmla="*/ 72 w 72"/>
                  <a:gd name="T5" fmla="*/ 50 h 50"/>
                  <a:gd name="T6" fmla="*/ 64 w 72"/>
                  <a:gd name="T7" fmla="*/ 0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50"/>
                  <a:gd name="T14" fmla="*/ 72 w 7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50">
                    <a:moveTo>
                      <a:pt x="64" y="0"/>
                    </a:moveTo>
                    <a:lnTo>
                      <a:pt x="0" y="36"/>
                    </a:lnTo>
                    <a:lnTo>
                      <a:pt x="72" y="5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040" name="Group 86"/>
            <p:cNvGrpSpPr/>
            <p:nvPr/>
          </p:nvGrpSpPr>
          <p:grpSpPr bwMode="auto">
            <a:xfrm>
              <a:off x="4350" y="2269"/>
              <a:ext cx="149" cy="292"/>
              <a:chOff x="4350" y="2269"/>
              <a:chExt cx="149" cy="292"/>
            </a:xfrm>
          </p:grpSpPr>
          <p:sp>
            <p:nvSpPr>
              <p:cNvPr id="42085" name="Line 87"/>
              <p:cNvSpPr>
                <a:spLocks noChangeShapeType="1"/>
              </p:cNvSpPr>
              <p:nvPr/>
            </p:nvSpPr>
            <p:spPr bwMode="auto">
              <a:xfrm flipV="1">
                <a:off x="4350" y="2319"/>
                <a:ext cx="128" cy="242"/>
              </a:xfrm>
              <a:prstGeom prst="line">
                <a:avLst/>
              </a:prstGeom>
              <a:noFill/>
              <a:ln w="11113" cap="rnd">
                <a:solidFill>
                  <a:srgbClr val="3366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86" name="Freeform 88"/>
              <p:cNvSpPr/>
              <p:nvPr/>
            </p:nvSpPr>
            <p:spPr bwMode="auto">
              <a:xfrm>
                <a:off x="4442" y="2269"/>
                <a:ext cx="57" cy="79"/>
              </a:xfrm>
              <a:custGeom>
                <a:avLst/>
                <a:gdLst>
                  <a:gd name="T0" fmla="*/ 43 w 57"/>
                  <a:gd name="T1" fmla="*/ 79 h 79"/>
                  <a:gd name="T2" fmla="*/ 57 w 57"/>
                  <a:gd name="T3" fmla="*/ 0 h 79"/>
                  <a:gd name="T4" fmla="*/ 0 w 57"/>
                  <a:gd name="T5" fmla="*/ 57 h 79"/>
                  <a:gd name="T6" fmla="*/ 43 w 57"/>
                  <a:gd name="T7" fmla="*/ 79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"/>
                  <a:gd name="T13" fmla="*/ 0 h 79"/>
                  <a:gd name="T14" fmla="*/ 57 w 57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" h="79">
                    <a:moveTo>
                      <a:pt x="43" y="79"/>
                    </a:moveTo>
                    <a:lnTo>
                      <a:pt x="57" y="0"/>
                    </a:lnTo>
                    <a:lnTo>
                      <a:pt x="0" y="57"/>
                    </a:lnTo>
                    <a:lnTo>
                      <a:pt x="43" y="79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041" name="Group 89"/>
            <p:cNvGrpSpPr/>
            <p:nvPr/>
          </p:nvGrpSpPr>
          <p:grpSpPr bwMode="auto">
            <a:xfrm>
              <a:off x="4385" y="1963"/>
              <a:ext cx="107" cy="136"/>
              <a:chOff x="4385" y="1963"/>
              <a:chExt cx="107" cy="136"/>
            </a:xfrm>
          </p:grpSpPr>
          <p:sp>
            <p:nvSpPr>
              <p:cNvPr id="42083" name="Line 90"/>
              <p:cNvSpPr>
                <a:spLocks noChangeShapeType="1"/>
              </p:cNvSpPr>
              <p:nvPr/>
            </p:nvSpPr>
            <p:spPr bwMode="auto">
              <a:xfrm flipH="1">
                <a:off x="4414" y="1963"/>
                <a:ext cx="78" cy="9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84" name="Freeform 91"/>
              <p:cNvSpPr/>
              <p:nvPr/>
            </p:nvSpPr>
            <p:spPr bwMode="auto">
              <a:xfrm>
                <a:off x="4385" y="2027"/>
                <a:ext cx="64" cy="72"/>
              </a:xfrm>
              <a:custGeom>
                <a:avLst/>
                <a:gdLst>
                  <a:gd name="T0" fmla="*/ 36 w 64"/>
                  <a:gd name="T1" fmla="*/ 0 h 72"/>
                  <a:gd name="T2" fmla="*/ 0 w 64"/>
                  <a:gd name="T3" fmla="*/ 72 h 72"/>
                  <a:gd name="T4" fmla="*/ 64 w 64"/>
                  <a:gd name="T5" fmla="*/ 29 h 72"/>
                  <a:gd name="T6" fmla="*/ 36 w 64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72"/>
                  <a:gd name="T14" fmla="*/ 64 w 64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72">
                    <a:moveTo>
                      <a:pt x="36" y="0"/>
                    </a:moveTo>
                    <a:lnTo>
                      <a:pt x="0" y="72"/>
                    </a:lnTo>
                    <a:lnTo>
                      <a:pt x="64" y="29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042" name="Line 92"/>
            <p:cNvSpPr>
              <a:spLocks noChangeShapeType="1"/>
            </p:cNvSpPr>
            <p:nvPr/>
          </p:nvSpPr>
          <p:spPr bwMode="auto">
            <a:xfrm>
              <a:off x="4342" y="1906"/>
              <a:ext cx="1" cy="883"/>
            </a:xfrm>
            <a:prstGeom prst="line">
              <a:avLst/>
            </a:prstGeom>
            <a:noFill/>
            <a:ln w="11113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3" name="Line 93"/>
            <p:cNvSpPr>
              <a:spLocks noChangeShapeType="1"/>
            </p:cNvSpPr>
            <p:nvPr/>
          </p:nvSpPr>
          <p:spPr bwMode="auto">
            <a:xfrm>
              <a:off x="4663" y="1906"/>
              <a:ext cx="1" cy="933"/>
            </a:xfrm>
            <a:prstGeom prst="line">
              <a:avLst/>
            </a:prstGeom>
            <a:noFill/>
            <a:ln w="11113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4" name="Line 94"/>
            <p:cNvSpPr>
              <a:spLocks noChangeShapeType="1"/>
            </p:cNvSpPr>
            <p:nvPr/>
          </p:nvSpPr>
          <p:spPr bwMode="auto">
            <a:xfrm>
              <a:off x="4976" y="1906"/>
              <a:ext cx="1" cy="890"/>
            </a:xfrm>
            <a:prstGeom prst="line">
              <a:avLst/>
            </a:prstGeom>
            <a:noFill/>
            <a:ln w="11113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5" name="Line 95"/>
            <p:cNvSpPr>
              <a:spLocks noChangeShapeType="1"/>
            </p:cNvSpPr>
            <p:nvPr/>
          </p:nvSpPr>
          <p:spPr bwMode="auto">
            <a:xfrm>
              <a:off x="5282" y="1906"/>
              <a:ext cx="1" cy="933"/>
            </a:xfrm>
            <a:prstGeom prst="line">
              <a:avLst/>
            </a:prstGeom>
            <a:noFill/>
            <a:ln w="11113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6" name="Line 96"/>
            <p:cNvSpPr>
              <a:spLocks noChangeShapeType="1"/>
            </p:cNvSpPr>
            <p:nvPr/>
          </p:nvSpPr>
          <p:spPr bwMode="auto">
            <a:xfrm>
              <a:off x="4207" y="2106"/>
              <a:ext cx="1267" cy="1"/>
            </a:xfrm>
            <a:prstGeom prst="line">
              <a:avLst/>
            </a:prstGeom>
            <a:noFill/>
            <a:ln w="11113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7" name="Line 97"/>
            <p:cNvSpPr>
              <a:spLocks noChangeShapeType="1"/>
            </p:cNvSpPr>
            <p:nvPr/>
          </p:nvSpPr>
          <p:spPr bwMode="auto">
            <a:xfrm>
              <a:off x="4207" y="2405"/>
              <a:ext cx="1267" cy="1"/>
            </a:xfrm>
            <a:prstGeom prst="line">
              <a:avLst/>
            </a:prstGeom>
            <a:noFill/>
            <a:ln w="11113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8" name="Line 98"/>
            <p:cNvSpPr>
              <a:spLocks noChangeShapeType="1"/>
            </p:cNvSpPr>
            <p:nvPr/>
          </p:nvSpPr>
          <p:spPr bwMode="auto">
            <a:xfrm>
              <a:off x="4207" y="2704"/>
              <a:ext cx="1267" cy="1"/>
            </a:xfrm>
            <a:prstGeom prst="line">
              <a:avLst/>
            </a:prstGeom>
            <a:noFill/>
            <a:ln w="11113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9" name="Oval 99"/>
            <p:cNvSpPr>
              <a:spLocks noChangeArrowheads="1"/>
            </p:cNvSpPr>
            <p:nvPr/>
          </p:nvSpPr>
          <p:spPr bwMode="auto">
            <a:xfrm>
              <a:off x="4663" y="2405"/>
              <a:ext cx="313" cy="306"/>
            </a:xfrm>
            <a:prstGeom prst="ellipse">
              <a:avLst/>
            </a:prstGeom>
            <a:solidFill>
              <a:srgbClr val="0066CC"/>
            </a:solidFill>
            <a:ln w="11113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50" name="Oval 100"/>
            <p:cNvSpPr>
              <a:spLocks noChangeArrowheads="1"/>
            </p:cNvSpPr>
            <p:nvPr/>
          </p:nvSpPr>
          <p:spPr bwMode="auto">
            <a:xfrm>
              <a:off x="4663" y="2092"/>
              <a:ext cx="313" cy="306"/>
            </a:xfrm>
            <a:prstGeom prst="ellipse">
              <a:avLst/>
            </a:prstGeom>
            <a:solidFill>
              <a:srgbClr val="0000FF"/>
            </a:solidFill>
            <a:ln w="11113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51" name="Oval 101"/>
            <p:cNvSpPr>
              <a:spLocks noChangeArrowheads="1"/>
            </p:cNvSpPr>
            <p:nvPr/>
          </p:nvSpPr>
          <p:spPr bwMode="auto">
            <a:xfrm>
              <a:off x="4342" y="2106"/>
              <a:ext cx="321" cy="299"/>
            </a:xfrm>
            <a:prstGeom prst="ellipse">
              <a:avLst/>
            </a:prstGeom>
            <a:solidFill>
              <a:srgbClr val="FFFF66"/>
            </a:solidFill>
            <a:ln w="11113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52" name="Freeform 102"/>
            <p:cNvSpPr/>
            <p:nvPr/>
          </p:nvSpPr>
          <p:spPr bwMode="auto">
            <a:xfrm>
              <a:off x="4150" y="2027"/>
              <a:ext cx="1039" cy="549"/>
            </a:xfrm>
            <a:custGeom>
              <a:avLst/>
              <a:gdLst>
                <a:gd name="T0" fmla="*/ 0 w 146"/>
                <a:gd name="T1" fmla="*/ 0 h 77"/>
                <a:gd name="T2" fmla="*/ 2147483646 w 146"/>
                <a:gd name="T3" fmla="*/ 2147483646 h 77"/>
                <a:gd name="T4" fmla="*/ 2147483646 w 146"/>
                <a:gd name="T5" fmla="*/ 2147483646 h 77"/>
                <a:gd name="T6" fmla="*/ 2147483646 w 146"/>
                <a:gd name="T7" fmla="*/ 2147483646 h 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6"/>
                <a:gd name="T13" fmla="*/ 0 h 77"/>
                <a:gd name="T14" fmla="*/ 146 w 146"/>
                <a:gd name="T15" fmla="*/ 77 h 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6" h="77">
                  <a:moveTo>
                    <a:pt x="0" y="0"/>
                  </a:moveTo>
                  <a:cubicBezTo>
                    <a:pt x="20" y="5"/>
                    <a:pt x="39" y="9"/>
                    <a:pt x="56" y="17"/>
                  </a:cubicBezTo>
                  <a:cubicBezTo>
                    <a:pt x="74" y="24"/>
                    <a:pt x="92" y="35"/>
                    <a:pt x="107" y="45"/>
                  </a:cubicBezTo>
                  <a:cubicBezTo>
                    <a:pt x="121" y="55"/>
                    <a:pt x="134" y="66"/>
                    <a:pt x="146" y="77"/>
                  </a:cubicBezTo>
                </a:path>
              </a:pathLst>
            </a:custGeom>
            <a:noFill/>
            <a:ln w="46038" cap="sq">
              <a:solidFill>
                <a:srgbClr val="FF33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3" name="Oval 103"/>
            <p:cNvSpPr>
              <a:spLocks noChangeArrowheads="1"/>
            </p:cNvSpPr>
            <p:nvPr/>
          </p:nvSpPr>
          <p:spPr bwMode="auto">
            <a:xfrm>
              <a:off x="4769" y="2341"/>
              <a:ext cx="114" cy="114"/>
            </a:xfrm>
            <a:prstGeom prst="ellipse">
              <a:avLst/>
            </a:prstGeom>
            <a:solidFill>
              <a:srgbClr val="FF0000"/>
            </a:solidFill>
            <a:ln w="11113">
              <a:solidFill>
                <a:srgbClr val="FF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54" name="Rectangle 104"/>
            <p:cNvSpPr>
              <a:spLocks noChangeArrowheads="1"/>
            </p:cNvSpPr>
            <p:nvPr/>
          </p:nvSpPr>
          <p:spPr bwMode="auto">
            <a:xfrm>
              <a:off x="5189" y="1700"/>
              <a:ext cx="492" cy="3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55" name="Rectangle 105"/>
            <p:cNvSpPr>
              <a:spLocks noChangeArrowheads="1"/>
            </p:cNvSpPr>
            <p:nvPr/>
          </p:nvSpPr>
          <p:spPr bwMode="auto">
            <a:xfrm>
              <a:off x="5330" y="1750"/>
              <a:ext cx="16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40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候选</a:t>
              </a:r>
              <a:endParaRPr kumimoji="1"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42056" name="Rectangle 106"/>
            <p:cNvSpPr>
              <a:spLocks noChangeArrowheads="1"/>
            </p:cNvSpPr>
            <p:nvPr/>
          </p:nvSpPr>
          <p:spPr bwMode="auto">
            <a:xfrm>
              <a:off x="5264" y="1885"/>
              <a:ext cx="243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40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高像素</a:t>
              </a:r>
              <a:endParaRPr kumimoji="1"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42057" name="Rectangle 107"/>
            <p:cNvSpPr>
              <a:spLocks noChangeArrowheads="1"/>
            </p:cNvSpPr>
            <p:nvPr/>
          </p:nvSpPr>
          <p:spPr bwMode="auto">
            <a:xfrm>
              <a:off x="5204" y="2540"/>
              <a:ext cx="484" cy="3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58" name="Rectangle 108"/>
            <p:cNvSpPr>
              <a:spLocks noChangeArrowheads="1"/>
            </p:cNvSpPr>
            <p:nvPr/>
          </p:nvSpPr>
          <p:spPr bwMode="auto">
            <a:xfrm>
              <a:off x="5344" y="2589"/>
              <a:ext cx="16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400">
                  <a:solidFill>
                    <a:srgbClr val="3366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候选</a:t>
              </a:r>
              <a:endParaRPr kumimoji="1"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42059" name="Rectangle 109"/>
            <p:cNvSpPr>
              <a:spLocks noChangeArrowheads="1"/>
            </p:cNvSpPr>
            <p:nvPr/>
          </p:nvSpPr>
          <p:spPr bwMode="auto">
            <a:xfrm>
              <a:off x="5278" y="2725"/>
              <a:ext cx="243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400">
                  <a:solidFill>
                    <a:srgbClr val="3366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低像素</a:t>
              </a:r>
              <a:endParaRPr kumimoji="1"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42060" name="Rectangle 110"/>
            <p:cNvSpPr>
              <a:spLocks noChangeArrowheads="1"/>
            </p:cNvSpPr>
            <p:nvPr/>
          </p:nvSpPr>
          <p:spPr bwMode="auto">
            <a:xfrm>
              <a:off x="5204" y="2127"/>
              <a:ext cx="484" cy="3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61" name="Rectangle 111"/>
            <p:cNvSpPr>
              <a:spLocks noChangeArrowheads="1"/>
            </p:cNvSpPr>
            <p:nvPr/>
          </p:nvSpPr>
          <p:spPr bwMode="auto">
            <a:xfrm>
              <a:off x="5278" y="2177"/>
              <a:ext cx="243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4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候选像</a:t>
              </a:r>
              <a:endParaRPr kumimoji="1"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42062" name="Rectangle 112"/>
            <p:cNvSpPr>
              <a:spLocks noChangeArrowheads="1"/>
            </p:cNvSpPr>
            <p:nvPr/>
          </p:nvSpPr>
          <p:spPr bwMode="auto">
            <a:xfrm>
              <a:off x="5278" y="2312"/>
              <a:ext cx="243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4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素中点</a:t>
              </a:r>
              <a:endParaRPr kumimoji="1"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42063" name="Rectangle 113"/>
            <p:cNvSpPr>
              <a:spLocks noChangeArrowheads="1"/>
            </p:cNvSpPr>
            <p:nvPr/>
          </p:nvSpPr>
          <p:spPr bwMode="auto">
            <a:xfrm>
              <a:off x="4179" y="2519"/>
              <a:ext cx="370" cy="3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64" name="Rectangle 114"/>
            <p:cNvSpPr>
              <a:spLocks noChangeArrowheads="1"/>
            </p:cNvSpPr>
            <p:nvPr/>
          </p:nvSpPr>
          <p:spPr bwMode="auto">
            <a:xfrm>
              <a:off x="4255" y="2568"/>
              <a:ext cx="16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40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前一</a:t>
              </a:r>
              <a:endParaRPr kumimoji="1"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42065" name="Rectangle 115"/>
            <p:cNvSpPr>
              <a:spLocks noChangeArrowheads="1"/>
            </p:cNvSpPr>
            <p:nvPr/>
          </p:nvSpPr>
          <p:spPr bwMode="auto">
            <a:xfrm>
              <a:off x="4255" y="2703"/>
              <a:ext cx="16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40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像素</a:t>
              </a:r>
              <a:endParaRPr kumimoji="1"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42066" name="Rectangle 116"/>
            <p:cNvSpPr>
              <a:spLocks noChangeArrowheads="1"/>
            </p:cNvSpPr>
            <p:nvPr/>
          </p:nvSpPr>
          <p:spPr bwMode="auto">
            <a:xfrm>
              <a:off x="4406" y="1800"/>
              <a:ext cx="541" cy="2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67" name="Rectangle 117"/>
            <p:cNvSpPr>
              <a:spLocks noChangeArrowheads="1"/>
            </p:cNvSpPr>
            <p:nvPr/>
          </p:nvSpPr>
          <p:spPr bwMode="auto">
            <a:xfrm>
              <a:off x="4502" y="1849"/>
              <a:ext cx="243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400">
                  <a:solidFill>
                    <a:srgbClr val="FF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圆弧段</a:t>
              </a:r>
              <a:endParaRPr kumimoji="1" lang="zh-CN" altLang="en-US" sz="2400">
                <a:ea typeface="宋体" panose="02010600030101010101" pitchFamily="2" charset="-122"/>
              </a:endParaRPr>
            </a:p>
          </p:txBody>
        </p:sp>
        <p:grpSp>
          <p:nvGrpSpPr>
            <p:cNvPr id="42068" name="Group 118"/>
            <p:cNvGrpSpPr/>
            <p:nvPr/>
          </p:nvGrpSpPr>
          <p:grpSpPr bwMode="auto">
            <a:xfrm>
              <a:off x="4855" y="1906"/>
              <a:ext cx="377" cy="335"/>
              <a:chOff x="4855" y="1906"/>
              <a:chExt cx="377" cy="335"/>
            </a:xfrm>
          </p:grpSpPr>
          <p:sp>
            <p:nvSpPr>
              <p:cNvPr id="42081" name="Line 119"/>
              <p:cNvSpPr>
                <a:spLocks noChangeShapeType="1"/>
              </p:cNvSpPr>
              <p:nvPr/>
            </p:nvSpPr>
            <p:spPr bwMode="auto">
              <a:xfrm flipH="1">
                <a:off x="4898" y="1906"/>
                <a:ext cx="334" cy="292"/>
              </a:xfrm>
              <a:prstGeom prst="line">
                <a:avLst/>
              </a:prstGeom>
              <a:noFill/>
              <a:ln w="11113" cap="rnd">
                <a:solidFill>
                  <a:srgbClr val="3366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82" name="Freeform 120"/>
              <p:cNvSpPr/>
              <p:nvPr/>
            </p:nvSpPr>
            <p:spPr bwMode="auto">
              <a:xfrm>
                <a:off x="4855" y="2170"/>
                <a:ext cx="78" cy="71"/>
              </a:xfrm>
              <a:custGeom>
                <a:avLst/>
                <a:gdLst>
                  <a:gd name="T0" fmla="*/ 43 w 78"/>
                  <a:gd name="T1" fmla="*/ 0 h 71"/>
                  <a:gd name="T2" fmla="*/ 0 w 78"/>
                  <a:gd name="T3" fmla="*/ 71 h 71"/>
                  <a:gd name="T4" fmla="*/ 78 w 78"/>
                  <a:gd name="T5" fmla="*/ 35 h 71"/>
                  <a:gd name="T6" fmla="*/ 43 w 78"/>
                  <a:gd name="T7" fmla="*/ 0 h 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"/>
                  <a:gd name="T13" fmla="*/ 0 h 71"/>
                  <a:gd name="T14" fmla="*/ 78 w 78"/>
                  <a:gd name="T15" fmla="*/ 71 h 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" h="71">
                    <a:moveTo>
                      <a:pt x="43" y="0"/>
                    </a:moveTo>
                    <a:lnTo>
                      <a:pt x="0" y="71"/>
                    </a:lnTo>
                    <a:lnTo>
                      <a:pt x="78" y="35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069" name="Group 121"/>
            <p:cNvGrpSpPr/>
            <p:nvPr/>
          </p:nvGrpSpPr>
          <p:grpSpPr bwMode="auto">
            <a:xfrm>
              <a:off x="4841" y="2568"/>
              <a:ext cx="420" cy="171"/>
              <a:chOff x="4841" y="2568"/>
              <a:chExt cx="420" cy="171"/>
            </a:xfrm>
          </p:grpSpPr>
          <p:sp>
            <p:nvSpPr>
              <p:cNvPr id="42079" name="Line 122"/>
              <p:cNvSpPr>
                <a:spLocks noChangeShapeType="1"/>
              </p:cNvSpPr>
              <p:nvPr/>
            </p:nvSpPr>
            <p:spPr bwMode="auto">
              <a:xfrm flipH="1" flipV="1">
                <a:off x="4883" y="2590"/>
                <a:ext cx="378" cy="149"/>
              </a:xfrm>
              <a:prstGeom prst="line">
                <a:avLst/>
              </a:prstGeom>
              <a:noFill/>
              <a:ln w="11113" cap="rnd">
                <a:solidFill>
                  <a:srgbClr val="66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80" name="Freeform 123"/>
              <p:cNvSpPr/>
              <p:nvPr/>
            </p:nvSpPr>
            <p:spPr bwMode="auto">
              <a:xfrm>
                <a:off x="4841" y="2568"/>
                <a:ext cx="71" cy="50"/>
              </a:xfrm>
              <a:custGeom>
                <a:avLst/>
                <a:gdLst>
                  <a:gd name="T0" fmla="*/ 71 w 71"/>
                  <a:gd name="T1" fmla="*/ 8 h 50"/>
                  <a:gd name="T2" fmla="*/ 0 w 71"/>
                  <a:gd name="T3" fmla="*/ 0 h 50"/>
                  <a:gd name="T4" fmla="*/ 57 w 71"/>
                  <a:gd name="T5" fmla="*/ 50 h 50"/>
                  <a:gd name="T6" fmla="*/ 71 w 71"/>
                  <a:gd name="T7" fmla="*/ 8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50"/>
                  <a:gd name="T14" fmla="*/ 71 w 71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50">
                    <a:moveTo>
                      <a:pt x="71" y="8"/>
                    </a:moveTo>
                    <a:lnTo>
                      <a:pt x="0" y="0"/>
                    </a:lnTo>
                    <a:lnTo>
                      <a:pt x="57" y="50"/>
                    </a:lnTo>
                    <a:lnTo>
                      <a:pt x="71" y="8"/>
                    </a:ln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070" name="Group 124"/>
            <p:cNvGrpSpPr/>
            <p:nvPr/>
          </p:nvGrpSpPr>
          <p:grpSpPr bwMode="auto">
            <a:xfrm>
              <a:off x="4826" y="2291"/>
              <a:ext cx="435" cy="121"/>
              <a:chOff x="4826" y="2291"/>
              <a:chExt cx="435" cy="121"/>
            </a:xfrm>
          </p:grpSpPr>
          <p:sp>
            <p:nvSpPr>
              <p:cNvPr id="42077" name="Line 125"/>
              <p:cNvSpPr>
                <a:spLocks noChangeShapeType="1"/>
              </p:cNvSpPr>
              <p:nvPr/>
            </p:nvSpPr>
            <p:spPr bwMode="auto">
              <a:xfrm flipH="1">
                <a:off x="4876" y="2291"/>
                <a:ext cx="385" cy="92"/>
              </a:xfrm>
              <a:prstGeom prst="line">
                <a:avLst/>
              </a:prstGeom>
              <a:noFill/>
              <a:ln w="11113" cap="rnd">
                <a:solidFill>
                  <a:srgbClr val="FF505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78" name="Freeform 126"/>
              <p:cNvSpPr/>
              <p:nvPr/>
            </p:nvSpPr>
            <p:spPr bwMode="auto">
              <a:xfrm>
                <a:off x="4826" y="2362"/>
                <a:ext cx="72" cy="50"/>
              </a:xfrm>
              <a:custGeom>
                <a:avLst/>
                <a:gdLst>
                  <a:gd name="T0" fmla="*/ 64 w 72"/>
                  <a:gd name="T1" fmla="*/ 0 h 50"/>
                  <a:gd name="T2" fmla="*/ 0 w 72"/>
                  <a:gd name="T3" fmla="*/ 36 h 50"/>
                  <a:gd name="T4" fmla="*/ 72 w 72"/>
                  <a:gd name="T5" fmla="*/ 50 h 50"/>
                  <a:gd name="T6" fmla="*/ 64 w 72"/>
                  <a:gd name="T7" fmla="*/ 0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50"/>
                  <a:gd name="T14" fmla="*/ 72 w 7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50">
                    <a:moveTo>
                      <a:pt x="64" y="0"/>
                    </a:moveTo>
                    <a:lnTo>
                      <a:pt x="0" y="36"/>
                    </a:lnTo>
                    <a:lnTo>
                      <a:pt x="72" y="5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071" name="Group 127"/>
            <p:cNvGrpSpPr/>
            <p:nvPr/>
          </p:nvGrpSpPr>
          <p:grpSpPr bwMode="auto">
            <a:xfrm>
              <a:off x="4350" y="2269"/>
              <a:ext cx="149" cy="292"/>
              <a:chOff x="4350" y="2269"/>
              <a:chExt cx="149" cy="292"/>
            </a:xfrm>
          </p:grpSpPr>
          <p:sp>
            <p:nvSpPr>
              <p:cNvPr id="42075" name="Line 128"/>
              <p:cNvSpPr>
                <a:spLocks noChangeShapeType="1"/>
              </p:cNvSpPr>
              <p:nvPr/>
            </p:nvSpPr>
            <p:spPr bwMode="auto">
              <a:xfrm flipV="1">
                <a:off x="4350" y="2319"/>
                <a:ext cx="128" cy="242"/>
              </a:xfrm>
              <a:prstGeom prst="line">
                <a:avLst/>
              </a:prstGeom>
              <a:noFill/>
              <a:ln w="11113" cap="rnd">
                <a:solidFill>
                  <a:srgbClr val="3366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76" name="Freeform 129"/>
              <p:cNvSpPr/>
              <p:nvPr/>
            </p:nvSpPr>
            <p:spPr bwMode="auto">
              <a:xfrm>
                <a:off x="4442" y="2269"/>
                <a:ext cx="57" cy="79"/>
              </a:xfrm>
              <a:custGeom>
                <a:avLst/>
                <a:gdLst>
                  <a:gd name="T0" fmla="*/ 43 w 57"/>
                  <a:gd name="T1" fmla="*/ 79 h 79"/>
                  <a:gd name="T2" fmla="*/ 57 w 57"/>
                  <a:gd name="T3" fmla="*/ 0 h 79"/>
                  <a:gd name="T4" fmla="*/ 0 w 57"/>
                  <a:gd name="T5" fmla="*/ 57 h 79"/>
                  <a:gd name="T6" fmla="*/ 43 w 57"/>
                  <a:gd name="T7" fmla="*/ 79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"/>
                  <a:gd name="T13" fmla="*/ 0 h 79"/>
                  <a:gd name="T14" fmla="*/ 57 w 57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" h="79">
                    <a:moveTo>
                      <a:pt x="43" y="79"/>
                    </a:moveTo>
                    <a:lnTo>
                      <a:pt x="57" y="0"/>
                    </a:lnTo>
                    <a:lnTo>
                      <a:pt x="0" y="57"/>
                    </a:lnTo>
                    <a:lnTo>
                      <a:pt x="43" y="79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072" name="Group 130"/>
            <p:cNvGrpSpPr/>
            <p:nvPr/>
          </p:nvGrpSpPr>
          <p:grpSpPr bwMode="auto">
            <a:xfrm>
              <a:off x="4385" y="1963"/>
              <a:ext cx="107" cy="136"/>
              <a:chOff x="4385" y="1963"/>
              <a:chExt cx="107" cy="136"/>
            </a:xfrm>
          </p:grpSpPr>
          <p:sp>
            <p:nvSpPr>
              <p:cNvPr id="42073" name="Line 131"/>
              <p:cNvSpPr>
                <a:spLocks noChangeShapeType="1"/>
              </p:cNvSpPr>
              <p:nvPr/>
            </p:nvSpPr>
            <p:spPr bwMode="auto">
              <a:xfrm flipH="1">
                <a:off x="4414" y="1963"/>
                <a:ext cx="78" cy="9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74" name="Freeform 132"/>
              <p:cNvSpPr/>
              <p:nvPr/>
            </p:nvSpPr>
            <p:spPr bwMode="auto">
              <a:xfrm>
                <a:off x="4385" y="2027"/>
                <a:ext cx="64" cy="72"/>
              </a:xfrm>
              <a:custGeom>
                <a:avLst/>
                <a:gdLst>
                  <a:gd name="T0" fmla="*/ 36 w 64"/>
                  <a:gd name="T1" fmla="*/ 0 h 72"/>
                  <a:gd name="T2" fmla="*/ 0 w 64"/>
                  <a:gd name="T3" fmla="*/ 72 h 72"/>
                  <a:gd name="T4" fmla="*/ 64 w 64"/>
                  <a:gd name="T5" fmla="*/ 29 h 72"/>
                  <a:gd name="T6" fmla="*/ 36 w 64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72"/>
                  <a:gd name="T14" fmla="*/ 64 w 64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72">
                    <a:moveTo>
                      <a:pt x="36" y="0"/>
                    </a:moveTo>
                    <a:lnTo>
                      <a:pt x="0" y="72"/>
                    </a:lnTo>
                    <a:lnTo>
                      <a:pt x="64" y="29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2009" name="日期占位符 1"/>
          <p:cNvSpPr>
            <a:spLocks noGrp="1"/>
          </p:cNvSpPr>
          <p:nvPr>
            <p:ph type="dt" sz="quarter" idx="4294967295"/>
          </p:nvPr>
        </p:nvSpPr>
        <p:spPr>
          <a:xfrm>
            <a:off x="1638300" y="6461125"/>
            <a:ext cx="231140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1E3D7E-D987-4BA7-99E7-20D4F4B48FC7}" type="datetime10">
              <a:rPr lang="zh-CN" altLang="en-US" sz="1400" smtClean="0">
                <a:latin typeface="Arial" panose="020B0604020202020204" pitchFamily="34" charset="0"/>
              </a:rPr>
              <a:t>20:12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8242300" y="6461125"/>
            <a:ext cx="231140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9B49AB-0B64-4465-85FA-780C7B40C8B9}" type="slidenum">
              <a:rPr lang="zh-CN" altLang="en-US" sz="1400" smtClean="0">
                <a:latin typeface="Arial" panose="020B0604020202020204" pitchFamily="34" charset="0"/>
              </a:rPr>
              <a:t>22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  <a:sym typeface="Symbol" panose="05050102010706020507" pitchFamily="18" charset="2"/>
              </a:rPr>
              <a:t>中点画圆法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90650" y="1219200"/>
            <a:ext cx="9523413" cy="5181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</a:rPr>
              <a:t>构造函数：</a:t>
            </a:r>
            <a:r>
              <a:rPr lang="en-US" altLang="zh-CN" sz="2800" dirty="0">
                <a:ea typeface="宋体" panose="02010600030101010101" pitchFamily="2" charset="-122"/>
              </a:rPr>
              <a:t>F</a:t>
            </a:r>
            <a:r>
              <a:rPr lang="zh-CN" altLang="en-US" sz="2800" dirty="0"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ea typeface="宋体" panose="02010600030101010101" pitchFamily="2" charset="-122"/>
              </a:rPr>
              <a:t>）</a:t>
            </a:r>
            <a:r>
              <a:rPr lang="en-US" altLang="zh-CN" sz="2800" dirty="0">
                <a:ea typeface="宋体" panose="02010600030101010101" pitchFamily="2" charset="-122"/>
              </a:rPr>
              <a:t>=X</a:t>
            </a:r>
            <a:r>
              <a:rPr lang="en-US" altLang="zh-CN" sz="2800" baseline="64000" dirty="0"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ea typeface="宋体" panose="02010600030101010101" pitchFamily="2" charset="-122"/>
              </a:rPr>
              <a:t>  +  Y</a:t>
            </a:r>
            <a:r>
              <a:rPr lang="en-US" altLang="zh-CN" sz="2800" baseline="64000" dirty="0"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ea typeface="宋体" panose="02010600030101010101" pitchFamily="2" charset="-122"/>
              </a:rPr>
              <a:t> -  R</a:t>
            </a:r>
            <a:r>
              <a:rPr lang="en-US" altLang="zh-CN" sz="2800" baseline="64000" dirty="0">
                <a:ea typeface="宋体" panose="02010600030101010101" pitchFamily="2" charset="-122"/>
              </a:rPr>
              <a:t>2 </a:t>
            </a:r>
            <a:r>
              <a:rPr lang="zh-CN" altLang="en-US" sz="2800" dirty="0">
                <a:ea typeface="宋体" panose="02010600030101010101" pitchFamily="2" charset="-122"/>
              </a:rPr>
              <a:t>；则</a:t>
            </a:r>
          </a:p>
          <a:p>
            <a:pPr eaLnBrk="1" hangingPunct="1">
              <a:buFontTx/>
              <a:buNone/>
            </a:pPr>
            <a:r>
              <a:rPr lang="zh-CN" altLang="en-US" sz="2800" dirty="0">
                <a:ea typeface="宋体" panose="02010600030101010101" pitchFamily="2" charset="-122"/>
              </a:rPr>
              <a:t>             </a:t>
            </a:r>
            <a:r>
              <a:rPr lang="en-US" altLang="zh-CN" sz="2800" dirty="0">
                <a:ea typeface="宋体" panose="02010600030101010101" pitchFamily="2" charset="-122"/>
              </a:rPr>
              <a:t>F</a:t>
            </a:r>
            <a:r>
              <a:rPr lang="zh-CN" altLang="en-US" sz="2800" dirty="0"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ea typeface="宋体" panose="02010600030101010101" pitchFamily="2" charset="-122"/>
              </a:rPr>
              <a:t>）</a:t>
            </a:r>
            <a:r>
              <a:rPr lang="en-US" altLang="zh-CN" sz="2800" dirty="0">
                <a:ea typeface="宋体" panose="02010600030101010101" pitchFamily="2" charset="-122"/>
              </a:rPr>
              <a:t>=  0  </a:t>
            </a:r>
            <a:r>
              <a:rPr lang="zh-CN" altLang="en-US" sz="2800" dirty="0"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ea typeface="宋体" panose="02010600030101010101" pitchFamily="2" charset="-122"/>
              </a:rPr>
              <a:t>）在圆上；</a:t>
            </a:r>
          </a:p>
          <a:p>
            <a:pPr eaLnBrk="1" hangingPunct="1">
              <a:buFontTx/>
              <a:buNone/>
            </a:pPr>
            <a:r>
              <a:rPr lang="zh-CN" altLang="en-US" sz="2800" dirty="0">
                <a:ea typeface="宋体" panose="02010600030101010101" pitchFamily="2" charset="-122"/>
              </a:rPr>
              <a:t>             </a:t>
            </a:r>
            <a:r>
              <a:rPr lang="en-US" altLang="zh-CN" sz="2800" dirty="0">
                <a:ea typeface="宋体" panose="02010600030101010101" pitchFamily="2" charset="-122"/>
              </a:rPr>
              <a:t>F</a:t>
            </a:r>
            <a:r>
              <a:rPr lang="zh-CN" altLang="en-US" sz="2800" dirty="0"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ea typeface="宋体" panose="02010600030101010101" pitchFamily="2" charset="-122"/>
              </a:rPr>
              <a:t>）</a:t>
            </a:r>
            <a:r>
              <a:rPr lang="en-US" altLang="zh-CN" sz="2800" dirty="0">
                <a:ea typeface="宋体" panose="02010600030101010101" pitchFamily="2" charset="-122"/>
              </a:rPr>
              <a:t>&lt; 0  </a:t>
            </a:r>
            <a:r>
              <a:rPr lang="zh-CN" altLang="en-US" sz="2800" dirty="0"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ea typeface="宋体" panose="02010600030101010101" pitchFamily="2" charset="-122"/>
              </a:rPr>
              <a:t>）在圆内；</a:t>
            </a:r>
          </a:p>
          <a:p>
            <a:pPr eaLnBrk="1" hangingPunct="1">
              <a:buFontTx/>
              <a:buNone/>
            </a:pPr>
            <a:r>
              <a:rPr lang="zh-CN" altLang="en-US" sz="2800" dirty="0">
                <a:ea typeface="宋体" panose="02010600030101010101" pitchFamily="2" charset="-122"/>
              </a:rPr>
              <a:t>             </a:t>
            </a:r>
            <a:r>
              <a:rPr lang="en-US" altLang="zh-CN" sz="2800" dirty="0">
                <a:ea typeface="宋体" panose="02010600030101010101" pitchFamily="2" charset="-122"/>
              </a:rPr>
              <a:t>F</a:t>
            </a:r>
            <a:r>
              <a:rPr lang="zh-CN" altLang="en-US" sz="2800" dirty="0"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ea typeface="宋体" panose="02010600030101010101" pitchFamily="2" charset="-122"/>
              </a:rPr>
              <a:t>）</a:t>
            </a:r>
            <a:r>
              <a:rPr lang="en-US" altLang="zh-CN" sz="2800" dirty="0">
                <a:ea typeface="宋体" panose="02010600030101010101" pitchFamily="2" charset="-122"/>
              </a:rPr>
              <a:t>&gt; 0  </a:t>
            </a:r>
            <a:r>
              <a:rPr lang="zh-CN" altLang="en-US" sz="2800" dirty="0"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ea typeface="宋体" panose="02010600030101010101" pitchFamily="2" charset="-122"/>
              </a:rPr>
              <a:t>）在圆外。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</a:rPr>
              <a:t> 设</a:t>
            </a:r>
            <a:r>
              <a:rPr lang="en-US" altLang="zh-CN" sz="2800" dirty="0">
                <a:ea typeface="宋体" panose="02010600030101010101" pitchFamily="2" charset="-122"/>
              </a:rPr>
              <a:t>M</a:t>
            </a:r>
            <a:r>
              <a:rPr lang="zh-CN" altLang="en-US" sz="2800" dirty="0">
                <a:ea typeface="宋体" panose="02010600030101010101" pitchFamily="2" charset="-122"/>
              </a:rPr>
              <a:t>为</a:t>
            </a:r>
            <a:r>
              <a:rPr lang="en-US" altLang="zh-CN" sz="2800" dirty="0">
                <a:ea typeface="宋体" panose="02010600030101010101" pitchFamily="2" charset="-122"/>
              </a:rPr>
              <a:t>P1</a:t>
            </a:r>
            <a:r>
              <a:rPr lang="zh-CN" altLang="en-US" sz="2800" dirty="0"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ea typeface="宋体" panose="02010600030101010101" pitchFamily="2" charset="-122"/>
              </a:rPr>
              <a:t>P2</a:t>
            </a:r>
            <a:r>
              <a:rPr lang="zh-CN" altLang="en-US" sz="2800" dirty="0">
                <a:ea typeface="宋体" panose="02010600030101010101" pitchFamily="2" charset="-122"/>
              </a:rPr>
              <a:t>间的中点，</a:t>
            </a:r>
            <a:r>
              <a:rPr lang="en-US" altLang="zh-CN" sz="2800" dirty="0">
                <a:ea typeface="宋体" panose="02010600030101010101" pitchFamily="2" charset="-122"/>
              </a:rPr>
              <a:t>M=(Xp+1,Yp-0.5)</a:t>
            </a:r>
          </a:p>
          <a:p>
            <a:pPr eaLnBrk="1" hangingPunct="1"/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43013" name="Line 4"/>
          <p:cNvSpPr>
            <a:spLocks noChangeShapeType="1"/>
          </p:cNvSpPr>
          <p:nvPr/>
        </p:nvSpPr>
        <p:spPr bwMode="auto">
          <a:xfrm>
            <a:off x="1412875" y="4419600"/>
            <a:ext cx="4375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4" name="Line 5"/>
          <p:cNvSpPr>
            <a:spLocks noChangeShapeType="1"/>
          </p:cNvSpPr>
          <p:nvPr/>
        </p:nvSpPr>
        <p:spPr bwMode="auto">
          <a:xfrm>
            <a:off x="1412875" y="5257800"/>
            <a:ext cx="4375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5" name="Line 6"/>
          <p:cNvSpPr>
            <a:spLocks noChangeShapeType="1"/>
          </p:cNvSpPr>
          <p:nvPr/>
        </p:nvSpPr>
        <p:spPr bwMode="auto">
          <a:xfrm>
            <a:off x="1495425" y="6172200"/>
            <a:ext cx="4375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6" name="Line 7"/>
          <p:cNvSpPr>
            <a:spLocks noChangeShapeType="1"/>
          </p:cNvSpPr>
          <p:nvPr/>
        </p:nvSpPr>
        <p:spPr bwMode="auto">
          <a:xfrm>
            <a:off x="2073275" y="41148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7" name="Line 8"/>
          <p:cNvSpPr>
            <a:spLocks noChangeShapeType="1"/>
          </p:cNvSpPr>
          <p:nvPr/>
        </p:nvSpPr>
        <p:spPr bwMode="auto">
          <a:xfrm>
            <a:off x="3228975" y="41148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8" name="Line 9"/>
          <p:cNvSpPr>
            <a:spLocks noChangeShapeType="1"/>
          </p:cNvSpPr>
          <p:nvPr/>
        </p:nvSpPr>
        <p:spPr bwMode="auto">
          <a:xfrm>
            <a:off x="4467225" y="40386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9" name="Arc 10"/>
          <p:cNvSpPr/>
          <p:nvPr/>
        </p:nvSpPr>
        <p:spPr bwMode="auto">
          <a:xfrm>
            <a:off x="1908175" y="4495800"/>
            <a:ext cx="3302000" cy="13716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0" name="Line 11"/>
          <p:cNvSpPr>
            <a:spLocks noChangeShapeType="1"/>
          </p:cNvSpPr>
          <p:nvPr/>
        </p:nvSpPr>
        <p:spPr bwMode="auto">
          <a:xfrm flipH="1" flipV="1">
            <a:off x="3146425" y="4876800"/>
            <a:ext cx="165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1" name="Line 12"/>
          <p:cNvSpPr>
            <a:spLocks noChangeShapeType="1"/>
          </p:cNvSpPr>
          <p:nvPr/>
        </p:nvSpPr>
        <p:spPr bwMode="auto">
          <a:xfrm flipH="1" flipV="1">
            <a:off x="4384675" y="4876800"/>
            <a:ext cx="165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2" name="Rectangle 13"/>
          <p:cNvSpPr>
            <a:spLocks noChangeArrowheads="1"/>
          </p:cNvSpPr>
          <p:nvPr/>
        </p:nvSpPr>
        <p:spPr bwMode="auto">
          <a:xfrm>
            <a:off x="3146425" y="4343400"/>
            <a:ext cx="1651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3" name="Rectangle 14"/>
          <p:cNvSpPr>
            <a:spLocks noChangeArrowheads="1"/>
          </p:cNvSpPr>
          <p:nvPr/>
        </p:nvSpPr>
        <p:spPr bwMode="auto">
          <a:xfrm>
            <a:off x="4384675" y="4343400"/>
            <a:ext cx="1651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4" name="Rectangle 15"/>
          <p:cNvSpPr>
            <a:spLocks noChangeArrowheads="1"/>
          </p:cNvSpPr>
          <p:nvPr/>
        </p:nvSpPr>
        <p:spPr bwMode="auto">
          <a:xfrm>
            <a:off x="4384675" y="5181600"/>
            <a:ext cx="1651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5" name="Rectangle 16"/>
          <p:cNvSpPr>
            <a:spLocks noChangeArrowheads="1"/>
          </p:cNvSpPr>
          <p:nvPr/>
        </p:nvSpPr>
        <p:spPr bwMode="auto">
          <a:xfrm>
            <a:off x="3146425" y="5181600"/>
            <a:ext cx="1651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6" name="Rectangle 17"/>
          <p:cNvSpPr>
            <a:spLocks noChangeArrowheads="1"/>
          </p:cNvSpPr>
          <p:nvPr/>
        </p:nvSpPr>
        <p:spPr bwMode="auto">
          <a:xfrm>
            <a:off x="1990725" y="4343400"/>
            <a:ext cx="1651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7" name="Text Box 18"/>
          <p:cNvSpPr txBox="1">
            <a:spLocks noChangeArrowheads="1"/>
          </p:cNvSpPr>
          <p:nvPr/>
        </p:nvSpPr>
        <p:spPr bwMode="auto">
          <a:xfrm>
            <a:off x="3211513" y="4613275"/>
            <a:ext cx="454025" cy="4603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43028" name="Text Box 19"/>
          <p:cNvSpPr txBox="1">
            <a:spLocks noChangeArrowheads="1"/>
          </p:cNvSpPr>
          <p:nvPr/>
        </p:nvSpPr>
        <p:spPr bwMode="auto">
          <a:xfrm>
            <a:off x="3294063" y="3775075"/>
            <a:ext cx="504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P1</a:t>
            </a:r>
          </a:p>
        </p:txBody>
      </p:sp>
      <p:sp>
        <p:nvSpPr>
          <p:cNvPr id="43029" name="Text Box 20"/>
          <p:cNvSpPr txBox="1">
            <a:spLocks noChangeArrowheads="1"/>
          </p:cNvSpPr>
          <p:nvPr/>
        </p:nvSpPr>
        <p:spPr bwMode="auto">
          <a:xfrm>
            <a:off x="3228975" y="5181600"/>
            <a:ext cx="504825" cy="4603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ea typeface="宋体" panose="02010600030101010101" pitchFamily="2" charset="-122"/>
              </a:rPr>
              <a:t>P2</a:t>
            </a:r>
          </a:p>
        </p:txBody>
      </p:sp>
      <p:graphicFrame>
        <p:nvGraphicFramePr>
          <p:cNvPr id="220181" name="Object 21"/>
          <p:cNvGraphicFramePr>
            <a:graphicFrameLocks noGrp="1" noChangeAspect="1"/>
          </p:cNvGraphicFramePr>
          <p:nvPr>
            <p:ph sz="half" idx="2"/>
          </p:nvPr>
        </p:nvGraphicFramePr>
        <p:xfrm>
          <a:off x="5756275" y="4040188"/>
          <a:ext cx="5173663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2" imgW="5175250" imgH="2395855" progId="Word.Picture.8">
                  <p:embed/>
                </p:oleObj>
              </mc:Choice>
              <mc:Fallback>
                <p:oleObj name="图片" r:id="rId2" imgW="5175250" imgH="2395855" progId="Word.Picture.8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6275" y="4040188"/>
                        <a:ext cx="5173663" cy="239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1" name="日期占位符 1"/>
          <p:cNvSpPr>
            <a:spLocks noGrp="1"/>
          </p:cNvSpPr>
          <p:nvPr>
            <p:ph type="dt" sz="quarter" idx="4294967295"/>
          </p:nvPr>
        </p:nvSpPr>
        <p:spPr>
          <a:xfrm>
            <a:off x="1638300" y="6461125"/>
            <a:ext cx="231140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6B85B7-80B6-43D5-B81F-2F04D8479A63}" type="datetime10">
              <a:rPr lang="zh-CN" altLang="en-US" sz="1400" smtClean="0">
                <a:latin typeface="Arial" panose="020B0604020202020204" pitchFamily="34" charset="0"/>
              </a:rPr>
              <a:t>20:12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90725" y="1238250"/>
            <a:ext cx="7162800" cy="5392738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zh-CN" altLang="en-US" sz="2000" dirty="0"/>
              <a:t>为此，可采用如下</a:t>
            </a:r>
            <a:r>
              <a:rPr lang="zh-CN" altLang="en-US" sz="2000" b="1" dirty="0">
                <a:solidFill>
                  <a:srgbClr val="0000FF"/>
                </a:solidFill>
              </a:rPr>
              <a:t>判别式</a:t>
            </a:r>
            <a:endParaRPr lang="zh-CN" altLang="en-US" sz="2000" b="1" i="1" dirty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zh-CN" altLang="en-US" sz="2000" i="1" dirty="0"/>
          </a:p>
          <a:p>
            <a:pPr eaLnBrk="1" hangingPunct="1">
              <a:buFontTx/>
              <a:buNone/>
            </a:pPr>
            <a:endParaRPr lang="zh-CN" altLang="en-US" sz="2000" dirty="0"/>
          </a:p>
          <a:p>
            <a:pPr marL="0" indent="0" eaLnBrk="1" hangingPunct="1">
              <a:buFontTx/>
              <a:buNone/>
            </a:pPr>
            <a:r>
              <a:rPr lang="zh-CN" altLang="en-US" sz="2000" dirty="0"/>
              <a:t>假定当前判别式</a:t>
            </a:r>
            <a:r>
              <a:rPr lang="en-US" altLang="zh-CN" sz="2000" i="1" dirty="0"/>
              <a:t>d</a:t>
            </a:r>
            <a:r>
              <a:rPr lang="zh-CN" altLang="en-US" sz="2000" dirty="0"/>
              <a:t>为已知，</a:t>
            </a:r>
            <a:endParaRPr lang="en-US" altLang="zh-CN" sz="2000" dirty="0"/>
          </a:p>
          <a:p>
            <a:pPr marL="0" indent="0" eaLnBrk="1" hangingPunct="1">
              <a:buFontTx/>
              <a:buNone/>
            </a:pPr>
            <a:r>
              <a:rPr lang="en-US" altLang="zh-CN" sz="2000" b="1" dirty="0"/>
              <a:t>(1) </a:t>
            </a:r>
            <a:r>
              <a:rPr lang="zh-CN" altLang="en-US" sz="2000" dirty="0"/>
              <a:t>若</a:t>
            </a:r>
            <a:r>
              <a:rPr lang="en-US" altLang="zh-CN" sz="2000" b="1" i="1" dirty="0">
                <a:solidFill>
                  <a:srgbClr val="0000FF"/>
                </a:solidFill>
              </a:rPr>
              <a:t>d</a:t>
            </a:r>
            <a:r>
              <a:rPr lang="en-US" altLang="zh-CN" sz="2000" b="1" dirty="0">
                <a:solidFill>
                  <a:srgbClr val="0000FF"/>
                </a:solidFill>
              </a:rPr>
              <a:t>&lt;0</a:t>
            </a:r>
            <a:r>
              <a:rPr lang="zh-CN" altLang="en-US" sz="2000" dirty="0"/>
              <a:t>，则</a:t>
            </a:r>
            <a:r>
              <a:rPr lang="en-US" altLang="zh-CN" sz="2000" b="1" dirty="0">
                <a:solidFill>
                  <a:srgbClr val="0000FF"/>
                </a:solidFill>
              </a:rPr>
              <a:t>P1</a:t>
            </a:r>
            <a:r>
              <a:rPr lang="zh-CN" altLang="en-US" sz="2000" dirty="0"/>
              <a:t>被选为新的点亮象素，那么再下一个象素的判别式为</a:t>
            </a:r>
            <a:endParaRPr lang="zh-CN" altLang="en-US" sz="2000" i="1" dirty="0"/>
          </a:p>
          <a:p>
            <a:pPr eaLnBrk="1" hangingPunct="1">
              <a:buFontTx/>
              <a:buNone/>
            </a:pPr>
            <a:endParaRPr lang="zh-CN" altLang="en-US" sz="2000" i="1" dirty="0"/>
          </a:p>
          <a:p>
            <a:pPr eaLnBrk="1" hangingPunct="1">
              <a:buFontTx/>
              <a:buNone/>
            </a:pPr>
            <a:endParaRPr lang="zh-CN" altLang="en-US" sz="2000" dirty="0"/>
          </a:p>
          <a:p>
            <a:pPr eaLnBrk="1" hangingPunct="1">
              <a:buFontTx/>
              <a:buNone/>
            </a:pPr>
            <a:endParaRPr lang="zh-CN" altLang="en-US" sz="2000" dirty="0"/>
          </a:p>
          <a:p>
            <a:pPr eaLnBrk="1" hangingPunct="1">
              <a:buFontTx/>
              <a:buNone/>
            </a:pPr>
            <a:r>
              <a:rPr lang="zh-CN" altLang="en-US" sz="2000" dirty="0"/>
              <a:t>故</a:t>
            </a:r>
            <a:r>
              <a:rPr lang="en-US" altLang="zh-CN" sz="2000" b="1" i="1" dirty="0">
                <a:solidFill>
                  <a:srgbClr val="0000FF"/>
                </a:solidFill>
              </a:rPr>
              <a:t>d</a:t>
            </a:r>
            <a:r>
              <a:rPr lang="zh-CN" altLang="en-US" sz="2000" b="1" dirty="0">
                <a:solidFill>
                  <a:srgbClr val="0000FF"/>
                </a:solidFill>
              </a:rPr>
              <a:t>的增量为</a:t>
            </a:r>
            <a:r>
              <a:rPr lang="en-US" altLang="zh-CN" sz="2000" b="1" dirty="0">
                <a:solidFill>
                  <a:srgbClr val="0000FF"/>
                </a:solidFill>
              </a:rPr>
              <a:t>2</a:t>
            </a:r>
            <a:r>
              <a:rPr lang="en-US" altLang="zh-CN" sz="2000" b="1" i="1" dirty="0">
                <a:solidFill>
                  <a:srgbClr val="0000FF"/>
                </a:solidFill>
              </a:rPr>
              <a:t>x</a:t>
            </a:r>
            <a:r>
              <a:rPr lang="en-US" altLang="zh-CN" sz="2000" b="1" i="1" baseline="-25000" dirty="0">
                <a:solidFill>
                  <a:srgbClr val="0000FF"/>
                </a:solidFill>
              </a:rPr>
              <a:t>p</a:t>
            </a:r>
            <a:r>
              <a:rPr lang="en-US" altLang="zh-CN" sz="2000" b="1" dirty="0">
                <a:solidFill>
                  <a:srgbClr val="0000FF"/>
                </a:solidFill>
              </a:rPr>
              <a:t> + 3</a:t>
            </a:r>
            <a:r>
              <a:rPr lang="zh-CN" altLang="en-US" sz="2000" dirty="0"/>
              <a:t>。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(2) </a:t>
            </a:r>
            <a:r>
              <a:rPr lang="zh-CN" altLang="en-US" sz="2000" dirty="0"/>
              <a:t>若</a:t>
            </a:r>
            <a:r>
              <a:rPr lang="en-US" altLang="zh-CN" sz="2000" b="1" i="1" dirty="0">
                <a:solidFill>
                  <a:srgbClr val="0000FF"/>
                </a:solidFill>
              </a:rPr>
              <a:t>d</a:t>
            </a:r>
            <a:r>
              <a:rPr lang="en-US" altLang="zh-CN" sz="2000" b="1" dirty="0">
                <a:solidFill>
                  <a:srgbClr val="0000FF"/>
                </a:solidFill>
              </a:rPr>
              <a:t>&gt;=0</a:t>
            </a:r>
            <a:r>
              <a:rPr lang="zh-CN" altLang="en-US" sz="2000" dirty="0"/>
              <a:t>，则</a:t>
            </a:r>
            <a:r>
              <a:rPr lang="en-US" altLang="zh-CN" sz="2000" b="1" dirty="0">
                <a:solidFill>
                  <a:srgbClr val="0000FF"/>
                </a:solidFill>
              </a:rPr>
              <a:t>P2</a:t>
            </a:r>
            <a:r>
              <a:rPr lang="zh-CN" altLang="en-US" sz="2000" dirty="0"/>
              <a:t>被选为新的点亮象素，则再下一个象素的判别式为</a:t>
            </a:r>
            <a:endParaRPr lang="zh-CN" altLang="en-US" sz="2000" i="1" dirty="0"/>
          </a:p>
          <a:p>
            <a:pPr eaLnBrk="1" hangingPunct="1">
              <a:buFontTx/>
              <a:buNone/>
            </a:pPr>
            <a:endParaRPr lang="zh-CN" altLang="en-US" sz="2000" i="1" dirty="0"/>
          </a:p>
          <a:p>
            <a:pPr eaLnBrk="1" hangingPunct="1">
              <a:buFontTx/>
              <a:buNone/>
            </a:pPr>
            <a:endParaRPr lang="zh-CN" altLang="en-US" sz="2000" dirty="0"/>
          </a:p>
          <a:p>
            <a:pPr eaLnBrk="1" hangingPunct="1">
              <a:buFontTx/>
              <a:buNone/>
            </a:pPr>
            <a:r>
              <a:rPr lang="zh-CN" altLang="en-US" sz="2000" dirty="0"/>
              <a:t>即</a:t>
            </a:r>
            <a:r>
              <a:rPr lang="en-US" altLang="zh-CN" sz="2000" b="1" i="1" dirty="0">
                <a:solidFill>
                  <a:srgbClr val="0000FF"/>
                </a:solidFill>
              </a:rPr>
              <a:t>d</a:t>
            </a:r>
            <a:r>
              <a:rPr lang="zh-CN" altLang="en-US" sz="2000" b="1" dirty="0">
                <a:solidFill>
                  <a:srgbClr val="0000FF"/>
                </a:solidFill>
              </a:rPr>
              <a:t>的增量为</a:t>
            </a:r>
            <a:r>
              <a:rPr lang="en-US" altLang="zh-CN" sz="2000" b="1" dirty="0">
                <a:solidFill>
                  <a:srgbClr val="0000FF"/>
                </a:solidFill>
              </a:rPr>
              <a:t>2(</a:t>
            </a:r>
            <a:r>
              <a:rPr lang="en-US" altLang="zh-CN" sz="2000" b="1" i="1" dirty="0" err="1">
                <a:solidFill>
                  <a:srgbClr val="0000FF"/>
                </a:solidFill>
              </a:rPr>
              <a:t>x</a:t>
            </a:r>
            <a:r>
              <a:rPr lang="en-US" altLang="zh-CN" sz="2000" b="1" i="1" baseline="-25000" dirty="0" err="1">
                <a:solidFill>
                  <a:srgbClr val="0000FF"/>
                </a:solidFill>
              </a:rPr>
              <a:t>p</a:t>
            </a:r>
            <a:r>
              <a:rPr lang="en-US" altLang="zh-CN" sz="2000" b="1" i="1" dirty="0">
                <a:solidFill>
                  <a:srgbClr val="0000FF"/>
                </a:solidFill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- </a:t>
            </a:r>
            <a:r>
              <a:rPr lang="en-US" altLang="zh-CN" sz="2000" b="1" i="1" dirty="0" err="1">
                <a:solidFill>
                  <a:srgbClr val="0000FF"/>
                </a:solidFill>
              </a:rPr>
              <a:t>y</a:t>
            </a:r>
            <a:r>
              <a:rPr lang="en-US" altLang="zh-CN" sz="2000" b="1" i="1" baseline="-25000" dirty="0" err="1">
                <a:solidFill>
                  <a:srgbClr val="0000FF"/>
                </a:solidFill>
              </a:rPr>
              <a:t>p</a:t>
            </a:r>
            <a:r>
              <a:rPr lang="en-US" altLang="zh-CN" sz="2000" b="1" dirty="0">
                <a:solidFill>
                  <a:srgbClr val="0000FF"/>
                </a:solidFill>
              </a:rPr>
              <a:t>) + 5</a:t>
            </a:r>
            <a:r>
              <a:rPr lang="zh-CN" altLang="en-US" sz="2000" dirty="0"/>
              <a:t>。</a:t>
            </a:r>
          </a:p>
        </p:txBody>
      </p:sp>
      <p:graphicFrame>
        <p:nvGraphicFramePr>
          <p:cNvPr id="35843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000625" y="1238250"/>
          <a:ext cx="38862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11400" imgH="508000" progId="Equation.3">
                  <p:embed/>
                </p:oleObj>
              </mc:Choice>
              <mc:Fallback>
                <p:oleObj name="公式" r:id="rId2" imgW="2311400" imgH="508000" progId="Equation.3">
                  <p:embed/>
                  <p:pic>
                    <p:nvPicPr>
                      <p:cNvPr id="0" name="图片 588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1238250"/>
                        <a:ext cx="38862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922588" y="3142456"/>
          <a:ext cx="3319463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981200" imgH="787400" progId="Equation.3">
                  <p:embed/>
                </p:oleObj>
              </mc:Choice>
              <mc:Fallback>
                <p:oleObj name="公式" r:id="rId4" imgW="1981200" imgH="787400" progId="Equation.3">
                  <p:embed/>
                  <p:pic>
                    <p:nvPicPr>
                      <p:cNvPr id="0" name="图片 588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588" y="3142456"/>
                        <a:ext cx="3319463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16"/>
          <p:cNvGraphicFramePr>
            <a:graphicFrameLocks noChangeAspect="1"/>
          </p:cNvGraphicFramePr>
          <p:nvPr/>
        </p:nvGraphicFramePr>
        <p:xfrm>
          <a:off x="4838701" y="5311775"/>
          <a:ext cx="3298825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968500" imgH="787400" progId="Equation.3">
                  <p:embed/>
                </p:oleObj>
              </mc:Choice>
              <mc:Fallback>
                <p:oleObj name="公式" r:id="rId6" imgW="1968500" imgH="787400" progId="Equation.3">
                  <p:embed/>
                  <p:pic>
                    <p:nvPicPr>
                      <p:cNvPr id="0" name="图片 588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1" y="5311775"/>
                        <a:ext cx="3298825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100" y="76200"/>
            <a:ext cx="9493250" cy="9144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  <a:sym typeface="Symbol" panose="05050102010706020507" pitchFamily="18" charset="2"/>
              </a:rPr>
              <a:t>中点画圆法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 首点的坐标为</a:t>
            </a:r>
            <a:r>
              <a:rPr lang="en-US" altLang="zh-CN" dirty="0"/>
              <a:t>(0, 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  <a:r>
              <a:rPr lang="zh-CN" altLang="en-US" dirty="0"/>
              <a:t>，因此</a:t>
            </a:r>
            <a:r>
              <a:rPr lang="en-US" altLang="zh-CN" i="1" dirty="0"/>
              <a:t>d</a:t>
            </a:r>
            <a:r>
              <a:rPr lang="zh-CN" altLang="en-US" dirty="0"/>
              <a:t>的初值为</a:t>
            </a:r>
            <a:endParaRPr lang="zh-CN" altLang="en-US" i="1" dirty="0"/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5762625" y="1334452"/>
            <a:ext cx="4565650" cy="535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76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 eaLnBrk="1" hangingPunct="1"/>
            <a:r>
              <a:rPr lang="en-US" altLang="zh-CN" dirty="0"/>
              <a:t>void </a:t>
            </a:r>
            <a:r>
              <a:rPr lang="en-US" altLang="zh-CN" dirty="0" err="1"/>
              <a:t>MidPoint_Circle</a:t>
            </a:r>
            <a:r>
              <a:rPr lang="en-US" altLang="zh-CN" dirty="0"/>
              <a:t> (</a:t>
            </a:r>
            <a:r>
              <a:rPr lang="en-US" altLang="zh-CN" dirty="0" err="1"/>
              <a:t>int</a:t>
            </a:r>
            <a:r>
              <a:rPr lang="en-US" altLang="zh-CN" dirty="0"/>
              <a:t> x0, </a:t>
            </a:r>
            <a:r>
              <a:rPr lang="en-US" altLang="zh-CN" dirty="0" err="1"/>
              <a:t>int</a:t>
            </a:r>
            <a:r>
              <a:rPr lang="en-US" altLang="zh-CN" dirty="0"/>
              <a:t> y0, </a:t>
            </a:r>
            <a:r>
              <a:rPr lang="en-US" altLang="zh-CN" dirty="0" err="1"/>
              <a:t>int</a:t>
            </a:r>
            <a:r>
              <a:rPr lang="en-US" altLang="zh-CN" dirty="0"/>
              <a:t> r, </a:t>
            </a:r>
            <a:r>
              <a:rPr lang="en-US" altLang="zh-CN" dirty="0" err="1"/>
              <a:t>int</a:t>
            </a:r>
            <a:r>
              <a:rPr lang="en-US" altLang="zh-CN" dirty="0"/>
              <a:t> color)</a:t>
            </a:r>
            <a:r>
              <a:rPr lang="en-US" altLang="zh-CN" dirty="0">
                <a:solidFill>
                  <a:srgbClr val="00B050"/>
                </a:solidFill>
              </a:rPr>
              <a:t> // (x0,y0)</a:t>
            </a:r>
            <a:r>
              <a:rPr lang="zh-CN" altLang="en-US" dirty="0">
                <a:solidFill>
                  <a:srgbClr val="00B050"/>
                </a:solidFill>
              </a:rPr>
              <a:t>为圆心，</a:t>
            </a:r>
            <a:r>
              <a:rPr lang="en-US" altLang="zh-CN" dirty="0">
                <a:solidFill>
                  <a:srgbClr val="00B050"/>
                </a:solidFill>
              </a:rPr>
              <a:t>r</a:t>
            </a:r>
            <a:r>
              <a:rPr lang="zh-CN" altLang="en-US" dirty="0">
                <a:solidFill>
                  <a:srgbClr val="00B050"/>
                </a:solidFill>
              </a:rPr>
              <a:t>为半径</a:t>
            </a:r>
            <a:endParaRPr lang="en-US" altLang="zh-CN" dirty="0"/>
          </a:p>
          <a:p>
            <a:pPr eaLnBrk="1" hangingPunct="1"/>
            <a:r>
              <a:rPr lang="en-US" altLang="zh-CN" dirty="0"/>
              <a:t>{</a:t>
            </a:r>
          </a:p>
          <a:p>
            <a:pPr eaLnBrk="1" hangingPunct="1"/>
            <a:r>
              <a:rPr lang="en-US" altLang="zh-CN" dirty="0" err="1"/>
              <a:t>int</a:t>
            </a:r>
            <a:r>
              <a:rPr lang="en-US" altLang="zh-CN" dirty="0"/>
              <a:t> x=0;</a:t>
            </a:r>
          </a:p>
          <a:p>
            <a:pPr eaLnBrk="1" hangingPunct="1"/>
            <a:r>
              <a:rPr lang="en-US" altLang="zh-CN" dirty="0" err="1"/>
              <a:t>int</a:t>
            </a:r>
            <a:r>
              <a:rPr lang="en-US" altLang="zh-CN" dirty="0"/>
              <a:t> y=r;</a:t>
            </a:r>
          </a:p>
          <a:p>
            <a:pPr eaLnBrk="1" hangingPunct="1"/>
            <a:r>
              <a:rPr lang="en-US" altLang="zh-CN" dirty="0" err="1"/>
              <a:t>int</a:t>
            </a:r>
            <a:r>
              <a:rPr lang="en-US" altLang="zh-CN" dirty="0"/>
              <a:t> d=1- r;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是</a:t>
            </a:r>
            <a:r>
              <a:rPr lang="en-US" altLang="zh-CN" dirty="0">
                <a:solidFill>
                  <a:srgbClr val="00B050"/>
                </a:solidFill>
              </a:rPr>
              <a:t>d=1.25 – r</a:t>
            </a:r>
            <a:r>
              <a:rPr lang="zh-CN" altLang="en-US" dirty="0">
                <a:solidFill>
                  <a:srgbClr val="00B050"/>
                </a:solidFill>
              </a:rPr>
              <a:t>取整后的结果</a:t>
            </a:r>
          </a:p>
          <a:p>
            <a:pPr eaLnBrk="1" hangingPunct="1"/>
            <a:r>
              <a:rPr lang="en-US" altLang="zh-CN" dirty="0" err="1"/>
              <a:t>Cirpot</a:t>
            </a:r>
            <a:r>
              <a:rPr lang="en-US" altLang="zh-CN" dirty="0"/>
              <a:t> (x0, y0, x, y, color);</a:t>
            </a:r>
          </a:p>
          <a:p>
            <a:pPr eaLnBrk="1" hangingPunct="1"/>
            <a:r>
              <a:rPr lang="en-US" altLang="zh-CN" dirty="0"/>
              <a:t>while ( x&lt;y)</a:t>
            </a:r>
          </a:p>
          <a:p>
            <a:pPr eaLnBrk="1" hangingPunct="1"/>
            <a:r>
              <a:rPr lang="en-US" altLang="zh-CN" dirty="0"/>
              <a:t>{</a:t>
            </a:r>
          </a:p>
          <a:p>
            <a:pPr eaLnBrk="1" hangingPunct="1"/>
            <a:r>
              <a:rPr lang="en-US" altLang="zh-CN" dirty="0"/>
              <a:t>    if (d&lt;0)  d+=2*x+3; </a:t>
            </a:r>
          </a:p>
          <a:p>
            <a:pPr eaLnBrk="1" hangingPunct="1"/>
            <a:r>
              <a:rPr lang="en-US" altLang="zh-CN" dirty="0"/>
              <a:t>    else </a:t>
            </a:r>
          </a:p>
          <a:p>
            <a:pPr eaLnBrk="1" hangingPunct="1"/>
            <a:r>
              <a:rPr lang="en-US" altLang="zh-CN" dirty="0"/>
              <a:t>     {</a:t>
            </a:r>
          </a:p>
          <a:p>
            <a:pPr eaLnBrk="1" hangingPunct="1"/>
            <a:r>
              <a:rPr lang="en-US" altLang="zh-CN" dirty="0"/>
              <a:t>          d+= 2(x-y) +5;</a:t>
            </a:r>
          </a:p>
          <a:p>
            <a:pPr eaLnBrk="1" hangingPunct="1"/>
            <a:r>
              <a:rPr lang="en-US" altLang="zh-CN" dirty="0"/>
              <a:t>          y --;</a:t>
            </a:r>
          </a:p>
          <a:p>
            <a:pPr eaLnBrk="1" hangingPunct="1"/>
            <a:r>
              <a:rPr lang="en-US" altLang="zh-CN" dirty="0"/>
              <a:t>     }</a:t>
            </a:r>
          </a:p>
          <a:p>
            <a:pPr eaLnBrk="1" hangingPunct="1"/>
            <a:r>
              <a:rPr lang="en-US" altLang="zh-CN" dirty="0"/>
              <a:t>    x ++ ;</a:t>
            </a:r>
          </a:p>
          <a:p>
            <a:pPr eaLnBrk="1" hangingPunct="1"/>
            <a:r>
              <a:rPr lang="en-US" altLang="zh-CN" dirty="0"/>
              <a:t>   </a:t>
            </a:r>
            <a:r>
              <a:rPr lang="en-US" altLang="zh-CN" dirty="0" err="1"/>
              <a:t>Cirpot</a:t>
            </a:r>
            <a:r>
              <a:rPr lang="en-US" altLang="zh-CN" dirty="0"/>
              <a:t> ( x0, y0, x, y, color);</a:t>
            </a:r>
          </a:p>
          <a:p>
            <a:pPr eaLnBrk="1" hangingPunct="1"/>
            <a:r>
              <a:rPr lang="en-US" altLang="zh-CN" dirty="0"/>
              <a:t>  }</a:t>
            </a:r>
          </a:p>
          <a:p>
            <a:pPr eaLnBrk="1" hangingPunct="1"/>
            <a:r>
              <a:rPr lang="en-US" altLang="zh-CN" dirty="0"/>
              <a:t>}</a:t>
            </a:r>
          </a:p>
        </p:txBody>
      </p:sp>
      <p:graphicFrame>
        <p:nvGraphicFramePr>
          <p:cNvPr id="36868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2105024" y="2514601"/>
          <a:ext cx="3139235" cy="1543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97000" imgH="685800" progId="Equation.3">
                  <p:embed/>
                </p:oleObj>
              </mc:Choice>
              <mc:Fallback>
                <p:oleObj name="公式" r:id="rId2" imgW="1397000" imgH="685800" progId="Equation.3">
                  <p:embed/>
                  <p:pic>
                    <p:nvPicPr>
                      <p:cNvPr id="0" name="图片 595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4" y="2514601"/>
                        <a:ext cx="3139235" cy="1543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100" y="76200"/>
            <a:ext cx="9493250" cy="9144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  <a:sym typeface="Symbol" panose="05050102010706020507" pitchFamily="18" charset="2"/>
              </a:rPr>
              <a:t>中点画圆法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B91679-1953-40FF-BAF9-AA4DAF0C0B30}" type="slidenum">
              <a:rPr lang="zh-CN" altLang="en-US" sz="1200">
                <a:latin typeface="Arial Black" panose="020B0A04020102020204" pitchFamily="34" charset="0"/>
              </a:rPr>
              <a:t>25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多边形扫描转换算法 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0650" y="1219200"/>
            <a:ext cx="9493250" cy="3609975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核心思想</a:t>
            </a:r>
            <a:r>
              <a:rPr lang="en-US" altLang="zh-CN" dirty="0">
                <a:ea typeface="黑体" panose="02010609060101010101" pitchFamily="49" charset="-122"/>
              </a:rPr>
              <a:t>(</a:t>
            </a:r>
            <a:r>
              <a:rPr lang="zh-CN" altLang="en-US" dirty="0">
                <a:ea typeface="黑体" panose="02010609060101010101" pitchFamily="49" charset="-122"/>
              </a:rPr>
              <a:t>从下到上扫描</a:t>
            </a:r>
            <a:r>
              <a:rPr lang="en-US" altLang="zh-CN" dirty="0">
                <a:ea typeface="黑体" panose="02010609060101010101" pitchFamily="49" charset="-122"/>
              </a:rPr>
              <a:t>)</a:t>
            </a:r>
            <a:endParaRPr lang="zh-CN" altLang="en-US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>
                <a:ea typeface="黑体" panose="02010609060101010101" pitchFamily="49" charset="-122"/>
              </a:rPr>
              <a:t>计算扫描线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y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en-US" altLang="zh-CN" i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baseline="-250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min</a:t>
            </a:r>
            <a:r>
              <a:rPr lang="zh-CN" altLang="en-US" dirty="0">
                <a:ea typeface="黑体" panose="02010609060101010101" pitchFamily="49" charset="-122"/>
              </a:rPr>
              <a:t>与多边形的交点，通常这些交点由多边形的顶点组成</a:t>
            </a:r>
          </a:p>
          <a:p>
            <a:pPr lvl="1" eaLnBrk="1" hangingPunct="1"/>
            <a:r>
              <a:rPr lang="zh-CN" altLang="en-US" dirty="0">
                <a:ea typeface="黑体" panose="02010609060101010101" pitchFamily="49" charset="-122"/>
              </a:rPr>
              <a:t>根据多边形边的连贯性，按从下到上的顺序求得各条扫描线的交点序列</a:t>
            </a:r>
          </a:p>
          <a:p>
            <a:pPr lvl="1" eaLnBrk="1" hangingPunct="1"/>
            <a:r>
              <a:rPr lang="zh-CN" altLang="en-US" dirty="0">
                <a:ea typeface="黑体" panose="02010609060101010101" pitchFamily="49" charset="-122"/>
              </a:rPr>
              <a:t>根据区域和扫描线的连贯性判断位于多边形内部的区段</a:t>
            </a:r>
          </a:p>
          <a:p>
            <a:pPr lvl="1" eaLnBrk="1" hangingPunct="1"/>
            <a:r>
              <a:rPr lang="zh-CN" altLang="en-US" dirty="0">
                <a:ea typeface="黑体" panose="02010609060101010101" pitchFamily="49" charset="-122"/>
              </a:rPr>
              <a:t>对位于多边形内的直线段进行着色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9DE293-BA85-4215-9C53-50A75370B1B4}" type="slidenum">
              <a:rPr lang="zh-CN" altLang="en-US" sz="1200">
                <a:latin typeface="Arial Black" panose="020B0A04020102020204" pitchFamily="34" charset="0"/>
              </a:rPr>
              <a:t>26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多边形扫描转换算法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为了实现上述思想，算法中需要采取灵活的数据结构。</a:t>
            </a:r>
          </a:p>
          <a:p>
            <a:pPr lvl="1" eaLnBrk="1" hangingPunct="1"/>
            <a:r>
              <a:rPr lang="zh-CN" altLang="en-US" dirty="0">
                <a:ea typeface="黑体" panose="02010609060101010101" pitchFamily="49" charset="-122"/>
              </a:rPr>
              <a:t>边表</a:t>
            </a:r>
            <a:r>
              <a:rPr lang="en-US" altLang="zh-CN" dirty="0">
                <a:ea typeface="黑体" panose="02010609060101010101" pitchFamily="49" charset="-122"/>
              </a:rPr>
              <a:t>ET (Edge Table)</a:t>
            </a:r>
            <a:r>
              <a:rPr lang="zh-CN" altLang="en-US" dirty="0">
                <a:ea typeface="黑体" panose="02010609060101010101" pitchFamily="49" charset="-122"/>
              </a:rPr>
              <a:t>：记录多边形信息</a:t>
            </a:r>
          </a:p>
          <a:p>
            <a:pPr lvl="1" eaLnBrk="1" hangingPunct="1"/>
            <a:r>
              <a:rPr lang="zh-CN" altLang="en-US" dirty="0">
                <a:ea typeface="黑体" panose="02010609060101010101" pitchFamily="49" charset="-122"/>
              </a:rPr>
              <a:t>活动边链表</a:t>
            </a:r>
            <a:r>
              <a:rPr lang="en-US" altLang="zh-CN" dirty="0">
                <a:ea typeface="黑体" panose="02010609060101010101" pitchFamily="49" charset="-122"/>
              </a:rPr>
              <a:t>AET (Active Edge Table)</a:t>
            </a:r>
            <a:r>
              <a:rPr lang="zh-CN" altLang="en-US" dirty="0">
                <a:ea typeface="黑体" panose="02010609060101010101" pitchFamily="49" charset="-122"/>
              </a:rPr>
              <a:t> ：记录当前扫描线信息</a:t>
            </a:r>
          </a:p>
          <a:p>
            <a:pPr eaLnBrk="1" hangingPunct="1"/>
            <a:endParaRPr lang="zh-CN" altLang="en-US" dirty="0"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它们共同基础是边的数据结构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16B047-5574-4412-82EB-2DD1BC7EEA36}" type="slidenum">
              <a:rPr lang="zh-CN" altLang="en-US" sz="1200">
                <a:latin typeface="Arial Black" panose="020B0A04020102020204" pitchFamily="34" charset="0"/>
              </a:rPr>
              <a:t>27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边的数据结构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边结点的数据结构</a:t>
            </a:r>
          </a:p>
          <a:p>
            <a:pPr lvl="1" eaLnBrk="1" hangingPunct="1"/>
            <a:r>
              <a:rPr lang="en-US" altLang="zh-CN" i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baseline="-250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max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：边的上端点的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坐标</a:t>
            </a:r>
            <a:endParaRPr lang="zh-CN" altLang="en-US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eaLnBrk="1" hangingPunct="1"/>
            <a:r>
              <a:rPr lang="en-US" altLang="zh-CN" i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min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：边的下端点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坐标，在活动边链表中，表示扫描线与边的交点的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坐标</a:t>
            </a:r>
            <a:endParaRPr lang="zh-CN" altLang="en-US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eaLnBrk="1" hangingPunct="1"/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dx=1/ k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：边的斜率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的倒数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next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：指向下一条边结点的指针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5"/>
          <p:cNvGraphicFramePr>
            <a:graphicFrameLocks noChangeAspect="1"/>
          </p:cNvGraphicFramePr>
          <p:nvPr/>
        </p:nvGraphicFramePr>
        <p:xfrm>
          <a:off x="1344613" y="990600"/>
          <a:ext cx="9209087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255000" imgH="3225800" progId="Visio.Drawing.11">
                  <p:embed/>
                </p:oleObj>
              </mc:Choice>
              <mc:Fallback>
                <p:oleObj name="Visio" r:id="rId2" imgW="8255000" imgH="3225800" progId="Visio.Drawing.11">
                  <p:embed/>
                  <p:pic>
                    <p:nvPicPr>
                      <p:cNvPr id="0" name="图片 947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990600"/>
                        <a:ext cx="9209087" cy="3581400"/>
                      </a:xfrm>
                      <a:prstGeom prst="rect">
                        <a:avLst/>
                      </a:prstGeom>
                      <a:solidFill>
                        <a:schemeClr val="bg1">
                          <a:alpha val="50195"/>
                        </a:schemeClr>
                      </a:solidFill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8242300" y="6461125"/>
            <a:ext cx="231140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D6D7ED-06AD-49F8-BBF6-8D99B54D33CF}" type="slidenum">
              <a:rPr lang="zh-CN" altLang="en-US" sz="1400">
                <a:latin typeface="Arial" panose="020B0604020202020204" pitchFamily="34" charset="0"/>
              </a:rPr>
              <a:t>28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边表</a:t>
            </a:r>
            <a:r>
              <a:rPr lang="en-US" altLang="zh-CN" dirty="0">
                <a:ea typeface="黑体" panose="02010609060101010101" pitchFamily="49" charset="-122"/>
              </a:rPr>
              <a:t>(Edge Table, ET)</a:t>
            </a:r>
          </a:p>
        </p:txBody>
      </p:sp>
      <p:graphicFrame>
        <p:nvGraphicFramePr>
          <p:cNvPr id="31749" name="Object 7"/>
          <p:cNvGraphicFramePr>
            <a:graphicFrameLocks noChangeAspect="1"/>
          </p:cNvGraphicFramePr>
          <p:nvPr/>
        </p:nvGraphicFramePr>
        <p:xfrm>
          <a:off x="7181850" y="3144304"/>
          <a:ext cx="3495675" cy="3866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570480" imgH="2834005" progId="Visio.Drawing.11">
                  <p:embed/>
                </p:oleObj>
              </mc:Choice>
              <mc:Fallback>
                <p:oleObj name="Visio" r:id="rId4" imgW="2570480" imgH="2834005" progId="Visio.Drawing.11">
                  <p:embed/>
                  <p:pic>
                    <p:nvPicPr>
                      <p:cNvPr id="0" name="图片 947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1850" y="3144304"/>
                        <a:ext cx="3495675" cy="3866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日期占位符 1"/>
          <p:cNvSpPr>
            <a:spLocks noGrp="1"/>
          </p:cNvSpPr>
          <p:nvPr>
            <p:ph type="dt" sz="quarter" idx="4294967295"/>
          </p:nvPr>
        </p:nvSpPr>
        <p:spPr>
          <a:xfrm>
            <a:off x="1638300" y="6461125"/>
            <a:ext cx="231140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0B3F2E-C43C-4DEC-A87B-39963F57C383}" type="datetime10">
              <a:rPr lang="zh-CN" altLang="en-US" sz="1400" smtClean="0">
                <a:latin typeface="Arial" panose="020B0604020202020204" pitchFamily="34" charset="0"/>
              </a:rPr>
              <a:t>20:12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242300" y="6461125"/>
            <a:ext cx="231140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604E7A-DCBA-45FD-9A8C-BEE381E5310B}" type="slidenum">
              <a:rPr lang="zh-CN" altLang="en-US" sz="1400">
                <a:latin typeface="Arial" panose="020B0604020202020204" pitchFamily="34" charset="0"/>
              </a:rPr>
              <a:t>29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0730" y="0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构建边表方法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0448" y="990600"/>
            <a:ext cx="9310687" cy="57912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600" dirty="0">
                <a:ea typeface="宋体" panose="02010600030101010101" pitchFamily="2" charset="-122"/>
              </a:rPr>
              <a:t>step1: </a:t>
            </a:r>
            <a:r>
              <a:rPr lang="zh-CN" altLang="en-US" sz="2600" dirty="0">
                <a:ea typeface="宋体" panose="02010600030101010101" pitchFamily="2" charset="-122"/>
              </a:rPr>
              <a:t>计算多边形所有顶点的最大</a:t>
            </a:r>
            <a:r>
              <a:rPr lang="en-US" altLang="zh-CN" sz="2600" dirty="0">
                <a:ea typeface="宋体" panose="02010600030101010101" pitchFamily="2" charset="-122"/>
              </a:rPr>
              <a:t>y</a:t>
            </a:r>
            <a:r>
              <a:rPr lang="zh-CN" altLang="en-US" sz="2600" dirty="0">
                <a:ea typeface="宋体" panose="02010600030101010101" pitchFamily="2" charset="-122"/>
              </a:rPr>
              <a:t>坐标为</a:t>
            </a:r>
            <a:r>
              <a:rPr lang="en-US" altLang="zh-CN" sz="2600" dirty="0" err="1">
                <a:ea typeface="宋体" panose="02010600030101010101" pitchFamily="2" charset="-122"/>
              </a:rPr>
              <a:t>y</a:t>
            </a:r>
            <a:r>
              <a:rPr lang="en-US" altLang="zh-CN" sz="2600" baseline="-25000" dirty="0" err="1">
                <a:ea typeface="宋体" panose="02010600030101010101" pitchFamily="2" charset="-122"/>
              </a:rPr>
              <a:t>max</a:t>
            </a:r>
            <a:r>
              <a:rPr lang="en-US" altLang="zh-CN" sz="2600" dirty="0">
                <a:ea typeface="宋体" panose="02010600030101010101" pitchFamily="2" charset="-122"/>
              </a:rPr>
              <a:t>;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600" dirty="0">
                <a:ea typeface="宋体" panose="02010600030101010101" pitchFamily="2" charset="-122"/>
              </a:rPr>
              <a:t>step2: </a:t>
            </a:r>
            <a:r>
              <a:rPr lang="zh-CN" altLang="en-US" sz="2600" dirty="0">
                <a:ea typeface="宋体" panose="02010600030101010101" pitchFamily="2" charset="-122"/>
              </a:rPr>
              <a:t>构造指针数组</a:t>
            </a:r>
            <a:r>
              <a:rPr lang="en-US" altLang="zh-CN" sz="2600" dirty="0">
                <a:ea typeface="宋体" panose="02010600030101010101" pitchFamily="2" charset="-122"/>
              </a:rPr>
              <a:t>ET[y</a:t>
            </a:r>
            <a:r>
              <a:rPr lang="en-US" altLang="zh-CN" sz="2600" baseline="-25000" dirty="0">
                <a:ea typeface="宋体" panose="02010600030101010101" pitchFamily="2" charset="-122"/>
              </a:rPr>
              <a:t>max</a:t>
            </a:r>
            <a:r>
              <a:rPr lang="en-US" altLang="zh-CN" sz="2600" dirty="0">
                <a:ea typeface="宋体" panose="02010600030101010101" pitchFamily="2" charset="-122"/>
              </a:rPr>
              <a:t>+1];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600" dirty="0">
                <a:ea typeface="宋体" panose="02010600030101010101" pitchFamily="2" charset="-122"/>
              </a:rPr>
              <a:t>step3:</a:t>
            </a:r>
            <a:r>
              <a:rPr lang="zh-CN" altLang="en-US" sz="2600" dirty="0">
                <a:ea typeface="宋体" panose="02010600030101010101" pitchFamily="2" charset="-122"/>
              </a:rPr>
              <a:t> 按顺序处理顶点序列中的每条边：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600" dirty="0">
                <a:ea typeface="宋体" panose="02010600030101010101" pitchFamily="2" charset="-122"/>
              </a:rPr>
              <a:t>    step3.1: </a:t>
            </a:r>
            <a:r>
              <a:rPr lang="zh-CN" altLang="en-US" sz="2600" dirty="0">
                <a:ea typeface="宋体" panose="02010600030101010101" pitchFamily="2" charset="-122"/>
              </a:rPr>
              <a:t>确定边的下端点</a:t>
            </a:r>
            <a:r>
              <a:rPr lang="en-US" altLang="zh-CN" sz="2600" dirty="0">
                <a:ea typeface="宋体" panose="02010600030101010101" pitchFamily="2" charset="-122"/>
              </a:rPr>
              <a:t>(min)</a:t>
            </a:r>
            <a:r>
              <a:rPr lang="zh-CN" altLang="en-US" sz="2600" dirty="0">
                <a:ea typeface="宋体" panose="02010600030101010101" pitchFamily="2" charset="-122"/>
              </a:rPr>
              <a:t>和上端点</a:t>
            </a:r>
            <a:r>
              <a:rPr lang="en-US" altLang="zh-CN" sz="2600" dirty="0">
                <a:ea typeface="宋体" panose="02010600030101010101" pitchFamily="2" charset="-122"/>
              </a:rPr>
              <a:t>(max);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600" dirty="0">
                <a:ea typeface="宋体" panose="02010600030101010101" pitchFamily="2" charset="-122"/>
              </a:rPr>
              <a:t>    step3.2: </a:t>
            </a:r>
            <a:r>
              <a:rPr lang="zh-CN" altLang="en-US" sz="2600" dirty="0">
                <a:ea typeface="宋体" panose="02010600030101010101" pitchFamily="2" charset="-122"/>
              </a:rPr>
              <a:t>对下端点</a:t>
            </a:r>
            <a:r>
              <a:rPr lang="en-US" altLang="zh-CN" sz="2600" dirty="0">
                <a:ea typeface="宋体" panose="02010600030101010101" pitchFamily="2" charset="-122"/>
              </a:rPr>
              <a:t>(min)</a:t>
            </a:r>
            <a:r>
              <a:rPr lang="zh-CN" altLang="en-US" sz="2600" dirty="0">
                <a:ea typeface="宋体" panose="02010600030101010101" pitchFamily="2" charset="-122"/>
              </a:rPr>
              <a:t>进行</a:t>
            </a:r>
            <a:r>
              <a:rPr lang="zh-CN" altLang="en-US" sz="2600" dirty="0">
                <a:solidFill>
                  <a:srgbClr val="FF0000"/>
                </a:solidFill>
                <a:ea typeface="宋体" panose="02010600030101010101" pitchFamily="2" charset="-122"/>
              </a:rPr>
              <a:t>奇异点预处理</a:t>
            </a:r>
            <a:r>
              <a:rPr lang="zh-CN" altLang="en-US" sz="2600" dirty="0">
                <a:ea typeface="宋体" panose="02010600030101010101" pitchFamily="2" charset="-122"/>
              </a:rPr>
              <a:t>：若为非极值点</a:t>
            </a:r>
            <a:r>
              <a:rPr lang="en-US" altLang="zh-CN" sz="2600" dirty="0">
                <a:ea typeface="宋体" panose="02010600030101010101" pitchFamily="2" charset="-122"/>
              </a:rPr>
              <a:t>,</a:t>
            </a:r>
            <a:r>
              <a:rPr lang="zh-CN" altLang="en-US" sz="2600" dirty="0">
                <a:ea typeface="宋体" panose="02010600030101010101" pitchFamily="2" charset="-122"/>
              </a:rPr>
              <a:t>将该点上提一个像素单位，即将该点的</a:t>
            </a:r>
            <a:r>
              <a:rPr lang="en-US" altLang="zh-CN" sz="2600" dirty="0">
                <a:ea typeface="宋体" panose="02010600030101010101" pitchFamily="2" charset="-122"/>
              </a:rPr>
              <a:t>y</a:t>
            </a:r>
            <a:r>
              <a:rPr lang="zh-CN" altLang="en-US" sz="2600" dirty="0">
                <a:ea typeface="宋体" panose="02010600030101010101" pitchFamily="2" charset="-122"/>
              </a:rPr>
              <a:t>坐标加</a:t>
            </a:r>
            <a:r>
              <a:rPr lang="en-US" altLang="zh-CN" sz="2600" dirty="0">
                <a:ea typeface="宋体" panose="02010600030101010101" pitchFamily="2" charset="-122"/>
              </a:rPr>
              <a:t>1</a:t>
            </a:r>
            <a:r>
              <a:rPr lang="zh-CN" altLang="en-US" sz="2600" dirty="0">
                <a:ea typeface="宋体" panose="02010600030101010101" pitchFamily="2" charset="-122"/>
              </a:rPr>
              <a:t>，重新计算</a:t>
            </a:r>
            <a:r>
              <a:rPr lang="en-US" altLang="zh-CN" sz="2600" dirty="0">
                <a:ea typeface="宋体" panose="02010600030101010101" pitchFamily="2" charset="-122"/>
              </a:rPr>
              <a:t>x</a:t>
            </a:r>
            <a:r>
              <a:rPr lang="zh-CN" altLang="en-US" sz="2600" dirty="0">
                <a:ea typeface="宋体" panose="02010600030101010101" pitchFamily="2" charset="-122"/>
              </a:rPr>
              <a:t>坐标，将新的（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en-US" altLang="zh-CN" sz="2600" dirty="0" err="1">
                <a:ea typeface="宋体" panose="02010600030101010101" pitchFamily="2" charset="-122"/>
              </a:rPr>
              <a:t>x,y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zh-CN" altLang="en-US" sz="2600" dirty="0">
                <a:ea typeface="宋体" panose="02010600030101010101" pitchFamily="2" charset="-122"/>
              </a:rPr>
              <a:t>）作为下端点</a:t>
            </a:r>
            <a:r>
              <a:rPr lang="en-US" altLang="zh-CN" sz="2600" dirty="0">
                <a:ea typeface="宋体" panose="02010600030101010101" pitchFamily="2" charset="-122"/>
              </a:rPr>
              <a:t>(min) </a:t>
            </a:r>
            <a:r>
              <a:rPr lang="zh-CN" altLang="en-US" sz="2600" dirty="0">
                <a:ea typeface="宋体" panose="02010600030101010101" pitchFamily="2" charset="-122"/>
              </a:rPr>
              <a:t>。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600" dirty="0">
                <a:ea typeface="宋体" panose="02010600030101010101" pitchFamily="2" charset="-122"/>
              </a:rPr>
              <a:t>    step3.3: </a:t>
            </a:r>
            <a:r>
              <a:rPr lang="zh-CN" altLang="en-US" sz="2600" dirty="0">
                <a:ea typeface="宋体" panose="02010600030101010101" pitchFamily="2" charset="-122"/>
              </a:rPr>
              <a:t>构造边结点：</a:t>
            </a:r>
            <a:r>
              <a:rPr lang="en-US" altLang="zh-CN" sz="2600" dirty="0" err="1">
                <a:ea typeface="宋体" panose="02010600030101010101" pitchFamily="2" charset="-122"/>
              </a:rPr>
              <a:t>x</a:t>
            </a:r>
            <a:r>
              <a:rPr lang="en-US" altLang="zh-CN" sz="2600" baseline="-30000" dirty="0" err="1">
                <a:ea typeface="宋体" panose="02010600030101010101" pitchFamily="2" charset="-122"/>
              </a:rPr>
              <a:t>min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zh-CN" altLang="en-US" sz="2600" dirty="0">
                <a:ea typeface="宋体" panose="02010600030101010101" pitchFamily="2" charset="-122"/>
              </a:rPr>
              <a:t>，</a:t>
            </a:r>
            <a:r>
              <a:rPr lang="en-US" altLang="zh-CN" sz="2600" dirty="0">
                <a:ea typeface="宋体" panose="02010600030101010101" pitchFamily="2" charset="-122"/>
              </a:rPr>
              <a:t>dx (</a:t>
            </a:r>
            <a:r>
              <a:rPr lang="zh-CN" altLang="en-US" sz="2600" dirty="0">
                <a:ea typeface="宋体" panose="02010600030101010101" pitchFamily="2" charset="-122"/>
              </a:rPr>
              <a:t>1/</a:t>
            </a:r>
            <a:r>
              <a:rPr lang="en-US" altLang="zh-CN" sz="2600" dirty="0">
                <a:ea typeface="宋体" panose="02010600030101010101" pitchFamily="2" charset="-122"/>
              </a:rPr>
              <a:t>k)，</a:t>
            </a:r>
            <a:r>
              <a:rPr lang="en-US" altLang="zh-CN" sz="2600" dirty="0" err="1">
                <a:ea typeface="宋体" panose="02010600030101010101" pitchFamily="2" charset="-122"/>
              </a:rPr>
              <a:t>y</a:t>
            </a:r>
            <a:r>
              <a:rPr lang="en-US" altLang="zh-CN" sz="2600" baseline="-30000" dirty="0" err="1">
                <a:ea typeface="宋体" panose="02010600030101010101" pitchFamily="2" charset="-122"/>
              </a:rPr>
              <a:t>max</a:t>
            </a:r>
            <a:r>
              <a:rPr lang="zh-CN" altLang="en-US" sz="2600" baseline="-30000" dirty="0">
                <a:ea typeface="宋体" panose="02010600030101010101" pitchFamily="2" charset="-122"/>
              </a:rPr>
              <a:t>。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600" dirty="0">
                <a:ea typeface="宋体" panose="02010600030101010101" pitchFamily="2" charset="-122"/>
              </a:rPr>
              <a:t>    step3.4:</a:t>
            </a:r>
            <a:r>
              <a:rPr lang="zh-CN" altLang="en-US" sz="2600" dirty="0">
                <a:ea typeface="宋体" panose="02010600030101010101" pitchFamily="2" charset="-122"/>
              </a:rPr>
              <a:t>将边结点插入到</a:t>
            </a:r>
            <a:r>
              <a:rPr lang="en-US" altLang="zh-CN" sz="2600" dirty="0">
                <a:ea typeface="宋体" panose="02010600030101010101" pitchFamily="2" charset="-122"/>
              </a:rPr>
              <a:t>ET[</a:t>
            </a:r>
            <a:r>
              <a:rPr lang="en-US" altLang="zh-CN" sz="2600" dirty="0" err="1">
                <a:ea typeface="宋体" panose="02010600030101010101" pitchFamily="2" charset="-122"/>
              </a:rPr>
              <a:t>y</a:t>
            </a:r>
            <a:r>
              <a:rPr lang="en-US" altLang="zh-CN" sz="2600" baseline="-30000" dirty="0" err="1">
                <a:ea typeface="宋体" panose="02010600030101010101" pitchFamily="2" charset="-122"/>
              </a:rPr>
              <a:t>min</a:t>
            </a:r>
            <a:r>
              <a:rPr lang="en-US" altLang="zh-CN" sz="2600" dirty="0">
                <a:ea typeface="宋体" panose="02010600030101010101" pitchFamily="2" charset="-122"/>
              </a:rPr>
              <a:t>]</a:t>
            </a:r>
            <a:r>
              <a:rPr lang="zh-CN" altLang="en-US" sz="2600" dirty="0">
                <a:ea typeface="宋体" panose="02010600030101010101" pitchFamily="2" charset="-122"/>
              </a:rPr>
              <a:t>链表中</a:t>
            </a:r>
            <a:r>
              <a:rPr lang="en-US" altLang="zh-CN" sz="2600" dirty="0">
                <a:ea typeface="宋体" panose="02010600030101010101" pitchFamily="2" charset="-122"/>
              </a:rPr>
              <a:t>,</a:t>
            </a:r>
            <a:r>
              <a:rPr lang="zh-CN" altLang="en-US" sz="2600" dirty="0">
                <a:ea typeface="宋体" panose="02010600030101010101" pitchFamily="2" charset="-122"/>
              </a:rPr>
              <a:t>要求</a:t>
            </a:r>
            <a:r>
              <a:rPr lang="en-US" altLang="zh-CN" sz="2600" dirty="0">
                <a:ea typeface="宋体" panose="02010600030101010101" pitchFamily="2" charset="-122"/>
              </a:rPr>
              <a:t>ET[</a:t>
            </a:r>
            <a:r>
              <a:rPr lang="en-US" altLang="zh-CN" sz="2600" dirty="0" err="1">
                <a:ea typeface="宋体" panose="02010600030101010101" pitchFamily="2" charset="-122"/>
              </a:rPr>
              <a:t>y</a:t>
            </a:r>
            <a:r>
              <a:rPr lang="en-US" altLang="zh-CN" sz="2600" baseline="-30000" dirty="0" err="1">
                <a:ea typeface="宋体" panose="02010600030101010101" pitchFamily="2" charset="-122"/>
              </a:rPr>
              <a:t>min</a:t>
            </a:r>
            <a:r>
              <a:rPr lang="en-US" altLang="zh-CN" sz="2600" dirty="0">
                <a:ea typeface="宋体" panose="02010600030101010101" pitchFamily="2" charset="-122"/>
              </a:rPr>
              <a:t>]</a:t>
            </a:r>
            <a:r>
              <a:rPr lang="zh-CN" altLang="en-US" sz="2600" dirty="0">
                <a:ea typeface="宋体" panose="02010600030101010101" pitchFamily="2" charset="-122"/>
              </a:rPr>
              <a:t>链表中结点按</a:t>
            </a:r>
            <a:r>
              <a:rPr lang="en-US" altLang="zh-CN" sz="2600" dirty="0" err="1">
                <a:ea typeface="宋体" panose="02010600030101010101" pitchFamily="2" charset="-122"/>
              </a:rPr>
              <a:t>x</a:t>
            </a:r>
            <a:r>
              <a:rPr lang="en-US" altLang="zh-CN" sz="2600" baseline="-30000" dirty="0" err="1">
                <a:ea typeface="宋体" panose="02010600030101010101" pitchFamily="2" charset="-122"/>
              </a:rPr>
              <a:t>min</a:t>
            </a:r>
            <a:r>
              <a:rPr lang="zh-CN" altLang="en-US" sz="2600" dirty="0">
                <a:ea typeface="宋体" panose="02010600030101010101" pitchFamily="2" charset="-122"/>
              </a:rPr>
              <a:t>由小到大排序，若</a:t>
            </a:r>
            <a:r>
              <a:rPr lang="en-US" altLang="zh-CN" sz="2600" dirty="0" err="1">
                <a:ea typeface="宋体" panose="02010600030101010101" pitchFamily="2" charset="-122"/>
              </a:rPr>
              <a:t>x</a:t>
            </a:r>
            <a:r>
              <a:rPr lang="en-US" altLang="zh-CN" sz="2600" baseline="-30000" dirty="0" err="1">
                <a:ea typeface="宋体" panose="02010600030101010101" pitchFamily="2" charset="-122"/>
              </a:rPr>
              <a:t>min</a:t>
            </a:r>
            <a:r>
              <a:rPr lang="zh-CN" altLang="en-US" sz="2600" dirty="0">
                <a:ea typeface="宋体" panose="02010600030101010101" pitchFamily="2" charset="-122"/>
              </a:rPr>
              <a:t>相等，则按照</a:t>
            </a:r>
            <a:r>
              <a:rPr lang="en-US" altLang="zh-CN" sz="2600" dirty="0">
                <a:ea typeface="宋体" panose="02010600030101010101" pitchFamily="2" charset="-122"/>
              </a:rPr>
              <a:t>dx(</a:t>
            </a:r>
            <a:r>
              <a:rPr lang="zh-CN" altLang="en-US" sz="2600" dirty="0">
                <a:ea typeface="宋体" panose="02010600030101010101" pitchFamily="2" charset="-122"/>
              </a:rPr>
              <a:t>1/</a:t>
            </a:r>
            <a:r>
              <a:rPr lang="en-US" altLang="zh-CN" sz="2600" dirty="0">
                <a:ea typeface="宋体" panose="02010600030101010101" pitchFamily="2" charset="-122"/>
              </a:rPr>
              <a:t>k)</a:t>
            </a:r>
            <a:r>
              <a:rPr lang="zh-CN" altLang="en-US" sz="2600" dirty="0">
                <a:ea typeface="宋体" panose="02010600030101010101" pitchFamily="2" charset="-122"/>
              </a:rPr>
              <a:t>由小到大排序。</a:t>
            </a:r>
          </a:p>
        </p:txBody>
      </p:sp>
      <p:sp>
        <p:nvSpPr>
          <p:cNvPr id="32774" name="日期占位符 1"/>
          <p:cNvSpPr>
            <a:spLocks noGrp="1"/>
          </p:cNvSpPr>
          <p:nvPr>
            <p:ph type="dt" sz="quarter" idx="4294967295"/>
          </p:nvPr>
        </p:nvSpPr>
        <p:spPr>
          <a:xfrm>
            <a:off x="1638300" y="6461125"/>
            <a:ext cx="231140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FE50AC-8DA3-40DF-9E7C-0DCB7CDC5EA3}" type="datetime10">
              <a:rPr lang="zh-CN" altLang="en-US" sz="1400" smtClean="0">
                <a:latin typeface="Arial" panose="020B0604020202020204" pitchFamily="34" charset="0"/>
              </a:rPr>
              <a:t>20:12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8242300" y="6461125"/>
            <a:ext cx="231140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931017-CF4F-4C56-B641-68941789EF63}" type="slidenum">
              <a:rPr lang="zh-CN" altLang="en-US" sz="1400" smtClean="0">
                <a:latin typeface="Arial" panose="020B0604020202020204" pitchFamily="34" charset="0"/>
              </a:rPr>
              <a:t>3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中点画线法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90650" y="1109663"/>
            <a:ext cx="9658350" cy="5291137"/>
          </a:xfrm>
        </p:spPr>
        <p:txBody>
          <a:bodyPr/>
          <a:lstStyle/>
          <a:p>
            <a:pPr marL="342900" lvl="1" indent="-342900" eaLnBrk="1" hangingPunct="1">
              <a:buFontTx/>
              <a:buChar char="•"/>
              <a:defRPr/>
            </a:pPr>
            <a:r>
              <a:rPr lang="zh-CN" altLang="en-US" sz="3200" b="1" dirty="0">
                <a:ea typeface="宋体" panose="02010600030101010101" pitchFamily="2" charset="-122"/>
                <a:cs typeface="+mn-cs"/>
              </a:rPr>
              <a:t>如果当前我们选择</a:t>
            </a:r>
            <a:r>
              <a:rPr lang="en-US" altLang="zh-CN" sz="3200" b="1" dirty="0">
                <a:solidFill>
                  <a:schemeClr val="accent2"/>
                </a:solidFill>
                <a:ea typeface="宋体" panose="02010600030101010101" pitchFamily="2" charset="-122"/>
                <a:cs typeface="+mn-cs"/>
              </a:rPr>
              <a:t>P</a:t>
            </a:r>
            <a:r>
              <a:rPr lang="en-US" altLang="zh-CN" sz="3200" dirty="0">
                <a:ea typeface="宋体" panose="02010600030101010101" pitchFamily="2" charset="-122"/>
              </a:rPr>
              <a:t>, </a:t>
            </a:r>
            <a:r>
              <a:rPr lang="zh-CN" altLang="en-US" sz="3200" dirty="0">
                <a:ea typeface="宋体" panose="02010600030101010101" pitchFamily="2" charset="-122"/>
              </a:rPr>
              <a:t>则下一像素必然选择</a:t>
            </a:r>
            <a:r>
              <a:rPr lang="en-US" altLang="zh-CN" sz="3200" b="1" dirty="0">
                <a:solidFill>
                  <a:schemeClr val="accent2"/>
                </a:solidFill>
                <a:ea typeface="宋体" panose="02010600030101010101" pitchFamily="2" charset="-122"/>
                <a:cs typeface="+mn-cs"/>
              </a:rPr>
              <a:t>P1</a:t>
            </a:r>
            <a:r>
              <a:rPr lang="zh-CN" altLang="en-US" sz="3200" b="1" dirty="0">
                <a:ea typeface="宋体" panose="02010600030101010101" pitchFamily="2" charset="-122"/>
                <a:cs typeface="+mn-cs"/>
              </a:rPr>
              <a:t>或</a:t>
            </a:r>
            <a:r>
              <a:rPr lang="en-US" altLang="zh-CN" sz="3200" dirty="0"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chemeClr val="accent2"/>
                </a:solidFill>
                <a:ea typeface="宋体" panose="02010600030101010101" pitchFamily="2" charset="-122"/>
                <a:cs typeface="+mn-cs"/>
              </a:rPr>
              <a:t>P2</a:t>
            </a:r>
          </a:p>
        </p:txBody>
      </p:sp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1143000" y="-184150"/>
            <a:ext cx="3098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870530" y="1855469"/>
          <a:ext cx="5616245" cy="4773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479800" imgH="2959100" progId="Visio.Drawing.11">
                  <p:embed/>
                </p:oleObj>
              </mc:Choice>
              <mc:Fallback>
                <p:oleObj name="Visio" r:id="rId2" imgW="3479800" imgH="2959100" progId="Visio.Drawing.11">
                  <p:embed/>
                  <p:pic>
                    <p:nvPicPr>
                      <p:cNvPr id="0" name="图片 259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530" y="1855469"/>
                        <a:ext cx="5616245" cy="4773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FA1219-9EE0-48BC-8F10-540E9CDF842C}" type="slidenum">
              <a:rPr lang="zh-CN" altLang="en-US" sz="1200">
                <a:latin typeface="Arial Black" panose="020B0A04020102020204" pitchFamily="34" charset="0"/>
              </a:rPr>
              <a:t>30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1719263" y="228600"/>
            <a:ext cx="8337550" cy="9144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多边形扫描转换实例</a:t>
            </a:r>
          </a:p>
        </p:txBody>
      </p:sp>
      <p:graphicFrame>
        <p:nvGraphicFramePr>
          <p:cNvPr id="65540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565899" y="1257300"/>
          <a:ext cx="4103688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9553575" imgH="6410325" progId="Paint.Picture">
                  <p:embed/>
                </p:oleObj>
              </mc:Choice>
              <mc:Fallback>
                <p:oleObj name="位图图像" r:id="rId2" imgW="9553575" imgH="6410325" progId="Paint.Picture">
                  <p:embed/>
                  <p:pic>
                    <p:nvPicPr>
                      <p:cNvPr id="0" name="图片 1179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899" y="1257300"/>
                        <a:ext cx="4103688" cy="275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243013" y="1378179"/>
          <a:ext cx="5227636" cy="3127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4" imgW="10934700" imgH="6210300" progId="Paint.Picture">
                  <p:embed/>
                </p:oleObj>
              </mc:Choice>
              <mc:Fallback>
                <p:oleObj name="位图图像" r:id="rId4" imgW="10934700" imgH="6210300" progId="Paint.Picture">
                  <p:embed/>
                  <p:pic>
                    <p:nvPicPr>
                      <p:cNvPr id="0" name="图片 1179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1378179"/>
                        <a:ext cx="5227636" cy="3127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037389" y="4124325"/>
            <a:ext cx="21605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边表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ET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BAD6F9-9BAE-4F39-B46F-126DE81E734E}" type="slidenum">
              <a:rPr lang="zh-CN" altLang="en-US" sz="1200">
                <a:latin typeface="Arial Black" panose="020B0A04020102020204" pitchFamily="34" charset="0"/>
              </a:rPr>
              <a:t>31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奇异点处理</a:t>
            </a:r>
          </a:p>
        </p:txBody>
      </p:sp>
      <p:pic>
        <p:nvPicPr>
          <p:cNvPr id="55300" name="Picture 3" descr="奇异点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7076" y="1600200"/>
            <a:ext cx="3600450" cy="2701925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5301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奇异点：</a:t>
            </a:r>
            <a:r>
              <a:rPr lang="zh-CN" altLang="en-US">
                <a:ea typeface="黑体" panose="02010609060101010101" pitchFamily="49" charset="-122"/>
              </a:rPr>
              <a:t>扫描线与多边形交交于多边形的顶点</a:t>
            </a:r>
          </a:p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奇异点计为几个交点？</a:t>
            </a:r>
          </a:p>
          <a:p>
            <a:pPr lvl="1" eaLnBrk="1" hangingPunct="1"/>
            <a:r>
              <a:rPr lang="zh-CN" altLang="en-US">
                <a:ea typeface="黑体" panose="02010609060101010101" pitchFamily="49" charset="-122"/>
              </a:rPr>
              <a:t>扫描线</a:t>
            </a:r>
            <a:r>
              <a:rPr lang="en-US" altLang="zh-CN">
                <a:solidFill>
                  <a:srgbClr val="FF3300"/>
                </a:solidFill>
                <a:ea typeface="黑体" panose="02010609060101010101" pitchFamily="49" charset="-122"/>
              </a:rPr>
              <a:t>1</a:t>
            </a:r>
            <a:r>
              <a:rPr lang="zh-CN" altLang="en-US">
                <a:solidFill>
                  <a:srgbClr val="FF3300"/>
                </a:solidFill>
                <a:ea typeface="黑体" panose="02010609060101010101" pitchFamily="49" charset="-122"/>
              </a:rPr>
              <a:t>：</a:t>
            </a:r>
            <a:r>
              <a:rPr lang="zh-CN" altLang="en-US">
                <a:ea typeface="黑体" panose="02010609060101010101" pitchFamily="49" charset="-122"/>
              </a:rPr>
              <a:t>一个交点</a:t>
            </a:r>
            <a:endParaRPr lang="en-US" altLang="zh-CN">
              <a:solidFill>
                <a:srgbClr val="FF3300"/>
              </a:solidFill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>
                <a:ea typeface="黑体" panose="02010609060101010101" pitchFamily="49" charset="-122"/>
              </a:rPr>
              <a:t>扫描线</a:t>
            </a:r>
            <a:r>
              <a:rPr lang="en-US" altLang="zh-CN">
                <a:solidFill>
                  <a:srgbClr val="FF3300"/>
                </a:solidFill>
                <a:ea typeface="黑体" panose="02010609060101010101" pitchFamily="49" charset="-122"/>
              </a:rPr>
              <a:t>2</a:t>
            </a:r>
            <a:r>
              <a:rPr lang="zh-CN" altLang="en-US">
                <a:solidFill>
                  <a:srgbClr val="FF3300"/>
                </a:solidFill>
                <a:ea typeface="黑体" panose="02010609060101010101" pitchFamily="49" charset="-122"/>
              </a:rPr>
              <a:t>：</a:t>
            </a:r>
            <a:r>
              <a:rPr lang="zh-CN" altLang="en-US">
                <a:ea typeface="黑体" panose="02010609060101010101" pitchFamily="49" charset="-122"/>
              </a:rPr>
              <a:t>两个交点</a:t>
            </a:r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55302" name="Rectangle 5"/>
          <p:cNvSpPr>
            <a:spLocks noChangeArrowheads="1"/>
          </p:cNvSpPr>
          <p:nvPr/>
        </p:nvSpPr>
        <p:spPr bwMode="auto">
          <a:xfrm>
            <a:off x="2894014" y="4541838"/>
            <a:ext cx="21605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奇异点示意图</a:t>
            </a: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1997076" y="5021263"/>
            <a:ext cx="4991100" cy="1219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Group 14"/>
          <p:cNvGrpSpPr/>
          <p:nvPr/>
        </p:nvGrpSpPr>
        <p:grpSpPr bwMode="auto">
          <a:xfrm>
            <a:off x="2220119" y="5287963"/>
            <a:ext cx="4070350" cy="685800"/>
            <a:chOff x="1532" y="2422"/>
            <a:chExt cx="2564" cy="432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1532" y="2662"/>
              <a:ext cx="256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V="1">
              <a:off x="1676" y="2470"/>
              <a:ext cx="14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V="1">
              <a:off x="2341" y="2662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H="1" flipV="1">
              <a:off x="2437" y="2422"/>
              <a:ext cx="4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3193" y="2662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3337" y="2662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3524" y="2518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V="1">
              <a:off x="3668" y="2422"/>
              <a:ext cx="9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CD58BE-D8BC-458A-9955-59650AF370D3}" type="slidenum">
              <a:rPr lang="zh-CN" altLang="en-US" sz="1200">
                <a:latin typeface="Arial Black" panose="020B0A04020102020204" pitchFamily="34" charset="0"/>
              </a:rPr>
              <a:t>32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aphicFrame>
        <p:nvGraphicFramePr>
          <p:cNvPr id="56323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974851" y="1628775"/>
          <a:ext cx="308927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5676900" imgH="7562850" progId="Paint.Picture">
                  <p:embed/>
                </p:oleObj>
              </mc:Choice>
              <mc:Fallback>
                <p:oleObj name="位图图像" r:id="rId2" imgW="5676900" imgH="7562850" progId="Paint.Picture">
                  <p:embed/>
                  <p:pic>
                    <p:nvPicPr>
                      <p:cNvPr id="0" name="图片 1016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1" y="1628775"/>
                        <a:ext cx="3089275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奇异点的分类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FD1503"/>
                </a:solidFill>
                <a:ea typeface="黑体" panose="02010609060101010101" pitchFamily="49" charset="-122"/>
              </a:rPr>
              <a:t>极值点</a:t>
            </a:r>
            <a:r>
              <a:rPr lang="zh-CN" altLang="en-US">
                <a:ea typeface="黑体" panose="02010609060101010101" pitchFamily="49" charset="-122"/>
              </a:rPr>
              <a:t>：相邻三个顶点的</a:t>
            </a:r>
            <a:r>
              <a:rPr lang="en-US" altLang="zh-CN" b="1" i="1"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zh-CN" altLang="en-US">
                <a:ea typeface="黑体" panose="02010609060101010101" pitchFamily="49" charset="-122"/>
              </a:rPr>
              <a:t>坐标满足如下条件：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ea typeface="黑体" panose="02010609060101010101" pitchFamily="49" charset="-122"/>
              </a:rPr>
              <a:t>	     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b="1" i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b="1" i="1" baseline="-25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b="1" baseline="-25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</a:t>
            </a:r>
            <a:r>
              <a:rPr lang="en-US" altLang="zh-CN" b="1" i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b="1" i="1" baseline="-25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)(</a:t>
            </a:r>
            <a:r>
              <a:rPr lang="en-US" altLang="zh-CN" b="1" i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b="1" i="1" baseline="-25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b="1" baseline="-25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+1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</a:t>
            </a:r>
            <a:r>
              <a:rPr lang="en-US" altLang="zh-CN" b="1" i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b="1" i="1" baseline="-25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0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	即</a:t>
            </a:r>
            <a:r>
              <a:rPr lang="zh-CN" altLang="en-US">
                <a:ea typeface="黑体" panose="02010609060101010101" pitchFamily="49" charset="-122"/>
              </a:rPr>
              <a:t>相邻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三个顶点位于扫描线的同一侧</a:t>
            </a:r>
          </a:p>
        </p:txBody>
      </p:sp>
      <p:sp>
        <p:nvSpPr>
          <p:cNvPr id="56326" name="Line 5"/>
          <p:cNvSpPr>
            <a:spLocks noChangeShapeType="1"/>
          </p:cNvSpPr>
          <p:nvPr/>
        </p:nvSpPr>
        <p:spPr bwMode="auto">
          <a:xfrm>
            <a:off x="2041526" y="4330700"/>
            <a:ext cx="2879725" cy="368300"/>
          </a:xfrm>
          <a:prstGeom prst="line">
            <a:avLst/>
          </a:prstGeom>
          <a:noFill/>
          <a:ln w="57150">
            <a:solidFill>
              <a:srgbClr val="FD1503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27" name="Text Box 6"/>
          <p:cNvSpPr txBox="1">
            <a:spLocks noChangeArrowheads="1"/>
          </p:cNvSpPr>
          <p:nvPr/>
        </p:nvSpPr>
        <p:spPr bwMode="auto">
          <a:xfrm>
            <a:off x="1774826" y="4149725"/>
            <a:ext cx="720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6328" name="Text Box 7"/>
          <p:cNvSpPr txBox="1">
            <a:spLocks noChangeArrowheads="1"/>
          </p:cNvSpPr>
          <p:nvPr/>
        </p:nvSpPr>
        <p:spPr bwMode="auto">
          <a:xfrm>
            <a:off x="5016500" y="3997326"/>
            <a:ext cx="10795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sz="2800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</a:p>
        </p:txBody>
      </p:sp>
      <p:sp>
        <p:nvSpPr>
          <p:cNvPr id="56329" name="Text Box 8"/>
          <p:cNvSpPr txBox="1">
            <a:spLocks noChangeArrowheads="1"/>
          </p:cNvSpPr>
          <p:nvPr/>
        </p:nvSpPr>
        <p:spPr bwMode="auto">
          <a:xfrm>
            <a:off x="1833563" y="4970463"/>
            <a:ext cx="14398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-2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-2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56330" name="Text Box 9"/>
          <p:cNvSpPr txBox="1">
            <a:spLocks noChangeArrowheads="1"/>
          </p:cNvSpPr>
          <p:nvPr/>
        </p:nvSpPr>
        <p:spPr bwMode="auto">
          <a:xfrm>
            <a:off x="4295776" y="5492750"/>
            <a:ext cx="14398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-3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-3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D5899F-D324-482E-992D-4D459A55389B}" type="slidenum">
              <a:rPr lang="zh-CN" altLang="en-US" sz="1200">
                <a:latin typeface="Arial Black" panose="020B0A04020102020204" pitchFamily="34" charset="0"/>
              </a:rPr>
              <a:t>33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aphicFrame>
        <p:nvGraphicFramePr>
          <p:cNvPr id="57347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974851" y="1628775"/>
          <a:ext cx="308927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5676900" imgH="7562850" progId="Paint.Picture">
                  <p:embed/>
                </p:oleObj>
              </mc:Choice>
              <mc:Fallback>
                <p:oleObj name="位图图像" r:id="rId2" imgW="5676900" imgH="7562850" progId="Paint.Picture">
                  <p:embed/>
                  <p:pic>
                    <p:nvPicPr>
                      <p:cNvPr id="0" name="图片 1026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1" y="1628775"/>
                        <a:ext cx="3089275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奇异点的分类</a:t>
            </a:r>
          </a:p>
        </p:txBody>
      </p:sp>
      <p:sp>
        <p:nvSpPr>
          <p:cNvPr id="5734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非极值点</a:t>
            </a:r>
            <a:r>
              <a:rPr lang="zh-CN" altLang="en-US" dirty="0">
                <a:ea typeface="黑体" panose="02010609060101010101" pitchFamily="49" charset="-122"/>
              </a:rPr>
              <a:t>：相邻三个顶点的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zh-CN" altLang="en-US" dirty="0">
                <a:ea typeface="黑体" panose="02010609060101010101" pitchFamily="49" charset="-122"/>
              </a:rPr>
              <a:t>坐标满足如下条件：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ea typeface="黑体" panose="02010609060101010101" pitchFamily="49" charset="-122"/>
              </a:rPr>
              <a:t>	  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-3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-2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)(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-2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ea typeface="黑体" panose="02010609060101010101" pitchFamily="49" charset="-122"/>
                <a:sym typeface="Symbol" panose="05050102010706020507" pitchFamily="18" charset="2"/>
              </a:rPr>
              <a:t>	即</a:t>
            </a:r>
            <a:r>
              <a:rPr lang="zh-CN" altLang="en-US" dirty="0">
                <a:ea typeface="黑体" panose="02010609060101010101" pitchFamily="49" charset="-122"/>
              </a:rPr>
              <a:t>相邻</a:t>
            </a:r>
            <a:r>
              <a:rPr lang="zh-CN" altLang="en-US" dirty="0">
                <a:ea typeface="黑体" panose="02010609060101010101" pitchFamily="49" charset="-122"/>
                <a:sym typeface="Symbol" panose="05050102010706020507" pitchFamily="18" charset="2"/>
              </a:rPr>
              <a:t>三个顶点位于扫描线的两侧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zh-CN" altLang="en-US" dirty="0"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57350" name="Line 5"/>
          <p:cNvSpPr>
            <a:spLocks noChangeShapeType="1"/>
          </p:cNvSpPr>
          <p:nvPr/>
        </p:nvSpPr>
        <p:spPr bwMode="auto">
          <a:xfrm>
            <a:off x="2041526" y="4975225"/>
            <a:ext cx="2879725" cy="3683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51" name="Text Box 6"/>
          <p:cNvSpPr txBox="1">
            <a:spLocks noChangeArrowheads="1"/>
          </p:cNvSpPr>
          <p:nvPr/>
        </p:nvSpPr>
        <p:spPr bwMode="auto">
          <a:xfrm>
            <a:off x="5016500" y="4641851"/>
            <a:ext cx="10795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sz="2800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8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-2</a:t>
            </a:r>
          </a:p>
        </p:txBody>
      </p:sp>
      <p:sp>
        <p:nvSpPr>
          <p:cNvPr id="57352" name="Text Box 7"/>
          <p:cNvSpPr txBox="1">
            <a:spLocks noChangeArrowheads="1"/>
          </p:cNvSpPr>
          <p:nvPr/>
        </p:nvSpPr>
        <p:spPr bwMode="auto">
          <a:xfrm>
            <a:off x="1774826" y="4868863"/>
            <a:ext cx="14398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-2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-2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57353" name="Text Box 8"/>
          <p:cNvSpPr txBox="1">
            <a:spLocks noChangeArrowheads="1"/>
          </p:cNvSpPr>
          <p:nvPr/>
        </p:nvSpPr>
        <p:spPr bwMode="auto">
          <a:xfrm>
            <a:off x="4295776" y="5492750"/>
            <a:ext cx="14398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-3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-3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 txBox="1">
            <a:spLocks noGrp="1"/>
          </p:cNvSpPr>
          <p:nvPr/>
        </p:nvSpPr>
        <p:spPr bwMode="auto">
          <a:xfrm>
            <a:off x="8242300" y="6461125"/>
            <a:ext cx="2311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1C2ACF4-7F17-4442-93FA-161DF26ED607}" type="slidenum"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34</a:t>
            </a:fld>
            <a:endParaRPr lang="en-US" altLang="zh-CN" sz="1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363662" y="856357"/>
            <a:ext cx="9685337" cy="5759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34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i="1" dirty="0">
                <a:latin typeface="+mn-lt"/>
                <a:ea typeface="宋体" panose="02010600030101010101" pitchFamily="2" charset="-122"/>
              </a:rPr>
              <a:t>void </a:t>
            </a:r>
            <a:r>
              <a:rPr kumimoji="1" lang="en-US" altLang="zh-CN" sz="2400" b="1" i="1" dirty="0" err="1">
                <a:latin typeface="+mn-lt"/>
                <a:ea typeface="宋体" panose="02010600030101010101" pitchFamily="2" charset="-122"/>
              </a:rPr>
              <a:t>FillPolygonbyAET</a:t>
            </a:r>
            <a:r>
              <a:rPr kumimoji="1" lang="en-US" altLang="zh-CN" sz="2400" b="1" i="1" dirty="0">
                <a:latin typeface="+mn-lt"/>
                <a:ea typeface="宋体" panose="02010600030101010101" pitchFamily="2" charset="-122"/>
              </a:rPr>
              <a:t>(Polygon *P, </a:t>
            </a:r>
            <a:r>
              <a:rPr kumimoji="1" lang="en-US" altLang="zh-CN" sz="2400" b="1" i="1" dirty="0" err="1">
                <a:latin typeface="+mn-lt"/>
                <a:ea typeface="宋体" panose="02010600030101010101" pitchFamily="2" charset="-122"/>
              </a:rPr>
              <a:t>int</a:t>
            </a:r>
            <a:r>
              <a:rPr kumimoji="1" lang="en-US" altLang="zh-CN" sz="2400" b="1" i="1" dirty="0">
                <a:latin typeface="+mn-lt"/>
                <a:ea typeface="宋体" panose="02010600030101010101" pitchFamily="2" charset="-122"/>
              </a:rPr>
              <a:t> </a:t>
            </a:r>
            <a:r>
              <a:rPr kumimoji="1" lang="en-US" altLang="zh-CN" sz="2400" b="1" i="1" dirty="0" err="1">
                <a:latin typeface="+mn-lt"/>
                <a:ea typeface="宋体" panose="02010600030101010101" pitchFamily="2" charset="-122"/>
              </a:rPr>
              <a:t>polygonColor</a:t>
            </a:r>
            <a:r>
              <a:rPr kumimoji="1" lang="en-US" altLang="zh-CN" sz="2400" b="1" i="1" dirty="0">
                <a:latin typeface="+mn-lt"/>
                <a:ea typeface="宋体" panose="02010600030101010101" pitchFamily="2" charset="-122"/>
              </a:rPr>
              <a:t>)</a:t>
            </a:r>
            <a:endParaRPr kumimoji="1" lang="en-US" altLang="zh-CN" sz="2400" b="1" dirty="0">
              <a:latin typeface="+mn-lt"/>
              <a:ea typeface="宋体" panose="02010600030101010101" pitchFamily="2" charset="-122"/>
            </a:endParaRPr>
          </a:p>
          <a:p>
            <a:pPr eaLnBrk="1" hangingPunct="1">
              <a:lnSpc>
                <a:spcPts val="34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i="1" dirty="0">
                <a:latin typeface="+mn-lt"/>
                <a:ea typeface="宋体" panose="02010600030101010101" pitchFamily="2" charset="-122"/>
              </a:rPr>
              <a:t>{  step1: </a:t>
            </a:r>
            <a:r>
              <a:rPr kumimoji="1" lang="zh-CN" altLang="en-US" sz="2400" b="1" i="1" dirty="0">
                <a:latin typeface="+mn-lt"/>
                <a:ea typeface="宋体" panose="02010600030101010101" pitchFamily="2" charset="-122"/>
              </a:rPr>
              <a:t>构建边表</a:t>
            </a:r>
            <a:r>
              <a:rPr kumimoji="1" lang="en-US" altLang="zh-CN" sz="2400" b="1" i="1" dirty="0">
                <a:latin typeface="+mn-lt"/>
                <a:ea typeface="宋体" panose="02010600030101010101" pitchFamily="2" charset="-122"/>
              </a:rPr>
              <a:t>ET;</a:t>
            </a:r>
          </a:p>
          <a:p>
            <a:pPr eaLnBrk="1" hangingPunct="1">
              <a:lnSpc>
                <a:spcPts val="34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i="1" dirty="0">
                <a:latin typeface="+mn-lt"/>
                <a:ea typeface="宋体" panose="02010600030101010101" pitchFamily="2" charset="-122"/>
              </a:rPr>
              <a:t>   step2: AET=NULL;</a:t>
            </a:r>
            <a:r>
              <a:rPr kumimoji="1" lang="zh-CN" altLang="en-US" sz="2400" b="1" i="1" dirty="0">
                <a:latin typeface="+mn-lt"/>
                <a:ea typeface="宋体" panose="02010600030101010101" pitchFamily="2" charset="-122"/>
              </a:rPr>
              <a:t> </a:t>
            </a:r>
            <a:endParaRPr kumimoji="1" lang="en-US" altLang="zh-CN" sz="2400" b="1" i="1" dirty="0">
              <a:latin typeface="+mn-lt"/>
              <a:ea typeface="宋体" panose="02010600030101010101" pitchFamily="2" charset="-122"/>
            </a:endParaRPr>
          </a:p>
          <a:p>
            <a:pPr eaLnBrk="1" hangingPunct="1">
              <a:lnSpc>
                <a:spcPts val="34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i="1" dirty="0">
                <a:latin typeface="+mn-lt"/>
                <a:ea typeface="宋体" panose="02010600030101010101" pitchFamily="2" charset="-122"/>
              </a:rPr>
              <a:t>   step3:  </a:t>
            </a:r>
          </a:p>
          <a:p>
            <a:pPr eaLnBrk="1" hangingPunct="1">
              <a:lnSpc>
                <a:spcPts val="34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i="1" dirty="0">
                <a:latin typeface="+mn-lt"/>
                <a:ea typeface="宋体" panose="02010600030101010101" pitchFamily="2" charset="-122"/>
              </a:rPr>
              <a:t>     for(y = </a:t>
            </a:r>
            <a:r>
              <a:rPr kumimoji="1" lang="en-US" altLang="zh-CN" sz="2400" b="1" i="1" dirty="0" err="1">
                <a:latin typeface="+mn-lt"/>
                <a:ea typeface="宋体" panose="02010600030101010101" pitchFamily="2" charset="-122"/>
              </a:rPr>
              <a:t>ymin;y</a:t>
            </a:r>
            <a:r>
              <a:rPr kumimoji="1" lang="en-US" altLang="zh-CN" sz="2400" b="1" i="1" dirty="0">
                <a:latin typeface="+mn-lt"/>
                <a:ea typeface="宋体" panose="02010600030101010101" pitchFamily="2" charset="-122"/>
              </a:rPr>
              <a:t> &lt;= </a:t>
            </a:r>
            <a:r>
              <a:rPr kumimoji="1" lang="en-US" altLang="zh-CN" sz="2400" b="1" i="1" dirty="0" err="1">
                <a:latin typeface="+mn-lt"/>
                <a:ea typeface="宋体" panose="02010600030101010101" pitchFamily="2" charset="-122"/>
              </a:rPr>
              <a:t>ymax;y</a:t>
            </a:r>
            <a:r>
              <a:rPr kumimoji="1" lang="en-US" altLang="zh-CN" sz="2400" b="1" i="1" dirty="0">
                <a:latin typeface="+mn-lt"/>
                <a:ea typeface="宋体" panose="02010600030101010101" pitchFamily="2" charset="-122"/>
              </a:rPr>
              <a:t>++){</a:t>
            </a:r>
          </a:p>
          <a:p>
            <a:pPr eaLnBrk="1" hangingPunct="1">
              <a:lnSpc>
                <a:spcPts val="34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i="1" dirty="0">
                <a:latin typeface="+mn-lt"/>
                <a:ea typeface="宋体" panose="02010600030101010101" pitchFamily="2" charset="-122"/>
              </a:rPr>
              <a:t>        step3.1:    if  (ET[y] != NULL)  </a:t>
            </a:r>
            <a:r>
              <a:rPr lang="en-US" altLang="zh-CN" sz="2400" i="1" dirty="0">
                <a:latin typeface="+mn-lt"/>
                <a:ea typeface="黑体" panose="02010609060101010101" pitchFamily="49" charset="-122"/>
              </a:rPr>
              <a:t>{</a:t>
            </a:r>
          </a:p>
          <a:p>
            <a:pPr eaLnBrk="1" hangingPunct="1">
              <a:lnSpc>
                <a:spcPts val="3400"/>
              </a:lnSpc>
              <a:spcBef>
                <a:spcPct val="0"/>
              </a:spcBef>
              <a:buFontTx/>
              <a:buNone/>
            </a:pPr>
            <a:r>
              <a:rPr lang="zh-CN" altLang="en-US" sz="2400" i="1" dirty="0">
                <a:latin typeface="+mn-lt"/>
                <a:ea typeface="黑体" panose="02010609060101010101" pitchFamily="49" charset="-122"/>
              </a:rPr>
              <a:t>           取出</a:t>
            </a:r>
            <a:r>
              <a:rPr lang="en-US" altLang="zh-CN" sz="2400" i="1" dirty="0">
                <a:latin typeface="+mn-lt"/>
                <a:ea typeface="黑体" panose="02010609060101010101" pitchFamily="49" charset="-122"/>
              </a:rPr>
              <a:t>y</a:t>
            </a:r>
            <a:r>
              <a:rPr lang="zh-CN" altLang="en-US" sz="2400" i="1" dirty="0">
                <a:latin typeface="+mn-lt"/>
                <a:ea typeface="黑体" panose="02010609060101010101" pitchFamily="49" charset="-122"/>
              </a:rPr>
              <a:t>链表中的所有边结点插入到</a:t>
            </a:r>
            <a:r>
              <a:rPr lang="en-US" altLang="zh-CN" sz="2400" b="1" i="1" dirty="0">
                <a:latin typeface="+mn-lt"/>
                <a:ea typeface="黑体" panose="02010609060101010101" pitchFamily="49" charset="-122"/>
              </a:rPr>
              <a:t>AET</a:t>
            </a:r>
            <a:r>
              <a:rPr lang="zh-CN" altLang="en-US" sz="2400" i="1" dirty="0">
                <a:latin typeface="+mn-lt"/>
                <a:ea typeface="黑体" panose="02010609060101010101" pitchFamily="49" charset="-122"/>
              </a:rPr>
              <a:t>中</a:t>
            </a:r>
            <a:r>
              <a:rPr lang="en-US" altLang="zh-CN" sz="2400" i="1" dirty="0">
                <a:latin typeface="+mn-lt"/>
                <a:ea typeface="黑体" panose="02010609060101010101" pitchFamily="49" charset="-122"/>
              </a:rPr>
              <a:t>; </a:t>
            </a:r>
          </a:p>
          <a:p>
            <a:pPr eaLnBrk="1" hangingPunct="1">
              <a:lnSpc>
                <a:spcPts val="3400"/>
              </a:lnSpc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latin typeface="+mn-lt"/>
                <a:ea typeface="黑体" panose="02010609060101010101" pitchFamily="49" charset="-122"/>
              </a:rPr>
              <a:t>           AET</a:t>
            </a:r>
            <a:r>
              <a:rPr lang="zh-CN" altLang="en-US" sz="2400" i="1" dirty="0">
                <a:latin typeface="+mn-lt"/>
                <a:ea typeface="黑体" panose="02010609060101010101" pitchFamily="49" charset="-122"/>
              </a:rPr>
              <a:t>中的各边结点按照</a:t>
            </a:r>
            <a:r>
              <a:rPr lang="en-US" altLang="zh-CN" sz="2400" i="1" dirty="0">
                <a:latin typeface="+mn-lt"/>
                <a:ea typeface="黑体" panose="02010609060101010101" pitchFamily="49" charset="-122"/>
              </a:rPr>
              <a:t>x</a:t>
            </a:r>
            <a:r>
              <a:rPr lang="zh-CN" altLang="en-US" sz="2400" i="1" dirty="0">
                <a:latin typeface="+mn-lt"/>
                <a:ea typeface="黑体" panose="02010609060101010101" pitchFamily="49" charset="-122"/>
              </a:rPr>
              <a:t>值</a:t>
            </a:r>
            <a:r>
              <a:rPr lang="en-US" altLang="zh-CN" sz="2400" i="1" dirty="0">
                <a:latin typeface="+mn-lt"/>
                <a:ea typeface="黑体" panose="02010609060101010101" pitchFamily="49" charset="-122"/>
              </a:rPr>
              <a:t>(x</a:t>
            </a:r>
            <a:r>
              <a:rPr lang="zh-CN" altLang="en-US" sz="2400" i="1" dirty="0">
                <a:latin typeface="+mn-lt"/>
                <a:ea typeface="黑体" panose="02010609060101010101" pitchFamily="49" charset="-122"/>
              </a:rPr>
              <a:t>值相等时，按</a:t>
            </a:r>
            <a:r>
              <a:rPr lang="en-US" altLang="zh-CN" sz="2400" i="1" dirty="0">
                <a:latin typeface="+mn-lt"/>
                <a:ea typeface="黑体" panose="02010609060101010101" pitchFamily="49" charset="-122"/>
              </a:rPr>
              <a:t>dx</a:t>
            </a:r>
            <a:r>
              <a:rPr lang="zh-CN" altLang="en-US" sz="2400" i="1" dirty="0">
                <a:latin typeface="+mn-lt"/>
                <a:ea typeface="黑体" panose="02010609060101010101" pitchFamily="49" charset="-122"/>
              </a:rPr>
              <a:t>值</a:t>
            </a:r>
            <a:r>
              <a:rPr lang="en-US" altLang="zh-CN" sz="2400" i="1" dirty="0">
                <a:latin typeface="+mn-lt"/>
                <a:ea typeface="黑体" panose="02010609060101010101" pitchFamily="49" charset="-122"/>
              </a:rPr>
              <a:t>)</a:t>
            </a:r>
            <a:r>
              <a:rPr lang="zh-CN" altLang="en-US" sz="2400" i="1" dirty="0">
                <a:latin typeface="+mn-lt"/>
                <a:ea typeface="黑体" panose="02010609060101010101" pitchFamily="49" charset="-122"/>
              </a:rPr>
              <a:t>递增排序</a:t>
            </a:r>
            <a:r>
              <a:rPr lang="en-US" altLang="zh-CN" sz="2400" i="1" dirty="0">
                <a:latin typeface="+mn-lt"/>
                <a:ea typeface="黑体" panose="02010609060101010101" pitchFamily="49" charset="-122"/>
              </a:rPr>
              <a:t>;</a:t>
            </a:r>
          </a:p>
          <a:p>
            <a:pPr eaLnBrk="1" hangingPunct="1">
              <a:lnSpc>
                <a:spcPts val="3400"/>
              </a:lnSpc>
              <a:spcBef>
                <a:spcPct val="0"/>
              </a:spcBef>
              <a:buNone/>
            </a:pPr>
            <a:r>
              <a:rPr lang="zh-CN" altLang="en-US" sz="2400" i="1" dirty="0">
                <a:solidFill>
                  <a:srgbClr val="FF0000"/>
                </a:solidFill>
                <a:ea typeface="黑体" panose="02010609060101010101" pitchFamily="49" charset="-122"/>
              </a:rPr>
              <a:t>          删除</a:t>
            </a:r>
            <a:r>
              <a:rPr kumimoji="1" lang="en-US" altLang="zh-CN" sz="2400" b="1" i="1" dirty="0">
                <a:solidFill>
                  <a:srgbClr val="FF0000"/>
                </a:solidFill>
                <a:ea typeface="宋体" panose="02010600030101010101" pitchFamily="2" charset="-122"/>
              </a:rPr>
              <a:t>ET[y]</a:t>
            </a:r>
            <a:r>
              <a:rPr lang="zh-CN" altLang="en-US" sz="2400" i="1" dirty="0">
                <a:solidFill>
                  <a:srgbClr val="FF0000"/>
                </a:solidFill>
                <a:ea typeface="黑体" panose="02010609060101010101" pitchFamily="49" charset="-122"/>
              </a:rPr>
              <a:t>链表的所有结点并释放结点空间</a:t>
            </a:r>
            <a:r>
              <a:rPr lang="en-US" altLang="zh-CN" sz="2400" i="1" dirty="0">
                <a:solidFill>
                  <a:srgbClr val="FF0000"/>
                </a:solidFill>
                <a:ea typeface="黑体" panose="02010609060101010101" pitchFamily="49" charset="-122"/>
              </a:rPr>
              <a:t>;</a:t>
            </a:r>
            <a:r>
              <a:rPr lang="zh-CN" altLang="en-US" sz="2400" i="1" dirty="0">
                <a:solidFill>
                  <a:srgbClr val="FF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400" i="1" dirty="0">
                <a:solidFill>
                  <a:srgbClr val="FF0000"/>
                </a:solidFill>
                <a:ea typeface="黑体" panose="02010609060101010101" pitchFamily="49" charset="-122"/>
              </a:rPr>
              <a:t>该步骤不用</a:t>
            </a:r>
            <a:r>
              <a:rPr lang="en-US" altLang="zh-CN" sz="2400" i="1" dirty="0">
                <a:solidFill>
                  <a:srgbClr val="FF0000"/>
                </a:solidFill>
                <a:ea typeface="黑体" panose="02010609060101010101" pitchFamily="49" charset="-122"/>
              </a:rPr>
              <a:t>)</a:t>
            </a:r>
            <a:endParaRPr lang="en-US" altLang="zh-CN" sz="2400" i="1" dirty="0">
              <a:solidFill>
                <a:srgbClr val="FF0000"/>
              </a:solidFill>
              <a:latin typeface="+mn-lt"/>
              <a:ea typeface="黑体" panose="02010609060101010101" pitchFamily="49" charset="-122"/>
            </a:endParaRPr>
          </a:p>
          <a:p>
            <a:pPr eaLnBrk="1" hangingPunct="1">
              <a:lnSpc>
                <a:spcPts val="3400"/>
              </a:lnSpc>
              <a:spcBef>
                <a:spcPct val="0"/>
              </a:spcBef>
              <a:buFontTx/>
              <a:buNone/>
            </a:pPr>
            <a:r>
              <a:rPr lang="en-US" altLang="zh-CN" sz="2400" i="1" dirty="0">
                <a:latin typeface="+mn-lt"/>
                <a:ea typeface="黑体" panose="02010609060101010101" pitchFamily="49" charset="-122"/>
              </a:rPr>
              <a:t>       }</a:t>
            </a:r>
          </a:p>
          <a:p>
            <a:pPr eaLnBrk="1" hangingPunct="1">
              <a:lnSpc>
                <a:spcPts val="34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i="1" dirty="0">
                <a:ea typeface="宋体" panose="02010600030101010101" pitchFamily="2" charset="-122"/>
              </a:rPr>
              <a:t>      …</a:t>
            </a:r>
          </a:p>
          <a:p>
            <a:pPr eaLnBrk="1" hangingPunct="1">
              <a:lnSpc>
                <a:spcPts val="34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i="1" dirty="0">
                <a:ea typeface="宋体" panose="02010600030101010101" pitchFamily="2" charset="-122"/>
              </a:rPr>
              <a:t>   }</a:t>
            </a:r>
          </a:p>
          <a:p>
            <a:pPr eaLnBrk="1" hangingPunct="1">
              <a:lnSpc>
                <a:spcPts val="34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i="1" dirty="0">
                <a:ea typeface="宋体" panose="02010600030101010101" pitchFamily="2" charset="-122"/>
              </a:rPr>
              <a:t>}/*end of </a:t>
            </a:r>
            <a:r>
              <a:rPr kumimoji="1" lang="en-US" altLang="zh-CN" sz="2400" b="1" i="1" dirty="0" err="1">
                <a:ea typeface="宋体" panose="02010600030101010101" pitchFamily="2" charset="-122"/>
              </a:rPr>
              <a:t>FillPolygonPbyP</a:t>
            </a:r>
            <a:r>
              <a:rPr kumimoji="1" lang="en-US" altLang="zh-CN" sz="2400" b="1" i="1" dirty="0">
                <a:ea typeface="宋体" panose="02010600030101010101" pitchFamily="2" charset="-122"/>
              </a:rPr>
              <a:t>()	*/ 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885950" y="112713"/>
            <a:ext cx="8420100" cy="777875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多边形扫描转换算法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5848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242300" y="6461125"/>
            <a:ext cx="231140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839079-F5EF-458A-8A75-07B3B57F5023}" type="slidenum">
              <a:rPr lang="zh-CN" altLang="en-US" sz="1400">
                <a:latin typeface="Arial" panose="020B0604020202020204" pitchFamily="34" charset="0"/>
              </a:rPr>
              <a:t>34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6450012" y="856357"/>
          <a:ext cx="4103688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9553575" imgH="6410325" progId="Paint.Picture">
                  <p:embed/>
                </p:oleObj>
              </mc:Choice>
              <mc:Fallback>
                <p:oleObj name="位图图像" r:id="rId2" imgW="9553575" imgH="6410325" progId="Paint.Picture">
                  <p:embed/>
                  <p:pic>
                    <p:nvPicPr>
                      <p:cNvPr id="0" name="图片 138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0012" y="856357"/>
                        <a:ext cx="4103688" cy="275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 txBox="1">
            <a:spLocks noGrp="1"/>
          </p:cNvSpPr>
          <p:nvPr/>
        </p:nvSpPr>
        <p:spPr bwMode="auto">
          <a:xfrm>
            <a:off x="8242300" y="6461125"/>
            <a:ext cx="2311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1C2ACF4-7F17-4442-93FA-161DF26ED607}" type="slidenum"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35</a:t>
            </a:fld>
            <a:endParaRPr lang="en-US" altLang="zh-CN" sz="1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253331" y="808732"/>
            <a:ext cx="9685337" cy="6000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 dirty="0">
                <a:latin typeface="+mn-lt"/>
                <a:ea typeface="宋体" panose="02010600030101010101" pitchFamily="2" charset="-122"/>
              </a:rPr>
              <a:t>void </a:t>
            </a:r>
            <a:r>
              <a:rPr kumimoji="1" lang="en-US" altLang="zh-CN" sz="2400" b="1" i="1" dirty="0" err="1">
                <a:latin typeface="+mn-lt"/>
                <a:ea typeface="宋体" panose="02010600030101010101" pitchFamily="2" charset="-122"/>
              </a:rPr>
              <a:t>FillPolygonbyAET</a:t>
            </a:r>
            <a:r>
              <a:rPr kumimoji="1" lang="en-US" altLang="zh-CN" sz="2400" b="1" i="1" dirty="0">
                <a:latin typeface="+mn-lt"/>
                <a:ea typeface="宋体" panose="02010600030101010101" pitchFamily="2" charset="-122"/>
              </a:rPr>
              <a:t>(Polygon *P, </a:t>
            </a:r>
            <a:r>
              <a:rPr kumimoji="1" lang="en-US" altLang="zh-CN" sz="2400" b="1" i="1" dirty="0" err="1">
                <a:latin typeface="+mn-lt"/>
                <a:ea typeface="宋体" panose="02010600030101010101" pitchFamily="2" charset="-122"/>
              </a:rPr>
              <a:t>int</a:t>
            </a:r>
            <a:r>
              <a:rPr kumimoji="1" lang="en-US" altLang="zh-CN" sz="2400" b="1" i="1" dirty="0">
                <a:latin typeface="+mn-lt"/>
                <a:ea typeface="宋体" panose="02010600030101010101" pitchFamily="2" charset="-122"/>
              </a:rPr>
              <a:t> </a:t>
            </a:r>
            <a:r>
              <a:rPr kumimoji="1" lang="en-US" altLang="zh-CN" sz="2400" b="1" i="1" dirty="0" err="1">
                <a:latin typeface="+mn-lt"/>
                <a:ea typeface="宋体" panose="02010600030101010101" pitchFamily="2" charset="-122"/>
              </a:rPr>
              <a:t>polygonColor</a:t>
            </a:r>
            <a:r>
              <a:rPr kumimoji="1" lang="en-US" altLang="zh-CN" sz="2400" b="1" i="1" dirty="0">
                <a:latin typeface="+mn-lt"/>
                <a:ea typeface="宋体" panose="02010600030101010101" pitchFamily="2" charset="-122"/>
              </a:rPr>
              <a:t>)</a:t>
            </a:r>
            <a:endParaRPr kumimoji="1" lang="en-US" altLang="zh-CN" sz="2400" b="1" dirty="0">
              <a:latin typeface="+mn-lt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 dirty="0">
                <a:latin typeface="+mn-lt"/>
                <a:ea typeface="宋体" panose="02010600030101010101" pitchFamily="2" charset="-122"/>
              </a:rPr>
              <a:t>{   ….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 dirty="0">
                <a:latin typeface="+mn-lt"/>
                <a:ea typeface="宋体" panose="02010600030101010101" pitchFamily="2" charset="-122"/>
              </a:rPr>
              <a:t>    </a:t>
            </a:r>
            <a:r>
              <a:rPr kumimoji="1" lang="en-US" altLang="zh-CN" sz="2400" b="1" i="1" dirty="0">
                <a:ea typeface="宋体" panose="02010600030101010101" pitchFamily="2" charset="-122"/>
              </a:rPr>
              <a:t>step3.2:  if (AET != NULL)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 dirty="0">
                <a:ea typeface="宋体" panose="02010600030101010101" pitchFamily="2" charset="-122"/>
              </a:rPr>
              <a:t>     step3.2.1: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 dirty="0">
                <a:ea typeface="宋体" panose="02010600030101010101" pitchFamily="2" charset="-122"/>
              </a:rPr>
              <a:t>       /* AET</a:t>
            </a:r>
            <a:r>
              <a:rPr kumimoji="1" lang="zh-CN" altLang="en-US" sz="2400" b="1" i="1" dirty="0">
                <a:ea typeface="宋体" panose="02010600030101010101" pitchFamily="2" charset="-122"/>
              </a:rPr>
              <a:t>中的边结点依次两两配对，对每一对边结点间的像素着色</a:t>
            </a:r>
            <a:r>
              <a:rPr kumimoji="1" lang="en-US" altLang="zh-CN" sz="2400" b="1" i="1" dirty="0">
                <a:ea typeface="宋体" panose="02010600030101010101" pitchFamily="2" charset="-122"/>
              </a:rPr>
              <a:t>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 dirty="0">
                <a:ea typeface="宋体" panose="02010600030101010101" pitchFamily="2" charset="-122"/>
              </a:rPr>
              <a:t>      p = AET;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 dirty="0">
                <a:ea typeface="宋体" panose="02010600030101010101" pitchFamily="2" charset="-122"/>
              </a:rPr>
              <a:t>      while (p){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 dirty="0">
                <a:ea typeface="宋体" panose="02010600030101010101" pitchFamily="2" charset="-122"/>
              </a:rPr>
              <a:t>          </a:t>
            </a:r>
            <a:r>
              <a:rPr kumimoji="1" lang="zh-CN" altLang="en-US" sz="2400" b="1" i="1" dirty="0">
                <a:ea typeface="宋体" panose="02010600030101010101" pitchFamily="2" charset="-122"/>
              </a:rPr>
              <a:t>对点</a:t>
            </a:r>
            <a:r>
              <a:rPr kumimoji="1" lang="en-US" altLang="zh-CN" sz="2400" b="1" i="1" dirty="0">
                <a:ea typeface="宋体" panose="02010600030101010101" pitchFamily="2" charset="-122"/>
              </a:rPr>
              <a:t>(p-&gt;</a:t>
            </a:r>
            <a:r>
              <a:rPr kumimoji="1" lang="en-US" altLang="zh-CN" sz="2400" b="1" i="1" dirty="0" err="1">
                <a:ea typeface="宋体" panose="02010600030101010101" pitchFamily="2" charset="-122"/>
              </a:rPr>
              <a:t>xmin</a:t>
            </a:r>
            <a:r>
              <a:rPr kumimoji="1" lang="en-US" altLang="zh-CN" sz="2400" b="1" i="1" dirty="0">
                <a:ea typeface="宋体" panose="02010600030101010101" pitchFamily="2" charset="-122"/>
              </a:rPr>
              <a:t>, y)</a:t>
            </a:r>
            <a:r>
              <a:rPr kumimoji="1" lang="zh-CN" altLang="en-US" sz="2400" b="1" i="1" dirty="0">
                <a:ea typeface="宋体" panose="02010600030101010101" pitchFamily="2" charset="-122"/>
              </a:rPr>
              <a:t>和</a:t>
            </a:r>
            <a:r>
              <a:rPr kumimoji="1" lang="en-US" altLang="zh-CN" sz="2400" b="1" i="1" dirty="0">
                <a:ea typeface="宋体" panose="02010600030101010101" pitchFamily="2" charset="-122"/>
              </a:rPr>
              <a:t>(p-&gt;next-&gt;</a:t>
            </a:r>
            <a:r>
              <a:rPr kumimoji="1" lang="en-US" altLang="zh-CN" sz="2400" b="1" i="1" dirty="0" err="1">
                <a:ea typeface="宋体" panose="02010600030101010101" pitchFamily="2" charset="-122"/>
              </a:rPr>
              <a:t>xmin</a:t>
            </a:r>
            <a:r>
              <a:rPr kumimoji="1" lang="en-US" altLang="zh-CN" sz="2400" b="1" i="1" dirty="0">
                <a:ea typeface="宋体" panose="02010600030101010101" pitchFamily="2" charset="-122"/>
              </a:rPr>
              <a:t>, y)</a:t>
            </a:r>
            <a:r>
              <a:rPr kumimoji="1" lang="zh-CN" altLang="en-US" sz="2400" b="1" i="1" dirty="0">
                <a:ea typeface="宋体" panose="02010600030101010101" pitchFamily="2" charset="-122"/>
              </a:rPr>
              <a:t>中的像素进行</a:t>
            </a:r>
            <a:r>
              <a:rPr kumimoji="1" lang="zh-CN" altLang="en-US" sz="2400" b="1" i="1" dirty="0">
                <a:solidFill>
                  <a:srgbClr val="FF0000"/>
                </a:solidFill>
                <a:ea typeface="宋体" panose="02010600030101010101" pitchFamily="2" charset="-122"/>
              </a:rPr>
              <a:t>着色</a:t>
            </a:r>
            <a:r>
              <a:rPr kumimoji="1" lang="en-US" altLang="zh-CN" sz="2400" b="1" i="1" dirty="0">
                <a:ea typeface="宋体" panose="02010600030101010101" pitchFamily="2" charset="-122"/>
              </a:rPr>
              <a:t>;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 dirty="0">
                <a:ea typeface="宋体" panose="02010600030101010101" pitchFamily="2" charset="-122"/>
              </a:rPr>
              <a:t>           p = p-&gt;next-&gt;next;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kumimoji="1" lang="en-US" altLang="zh-CN" sz="2400" b="1" i="1" dirty="0">
                <a:ea typeface="宋体" panose="02010600030101010101" pitchFamily="2" charset="-122"/>
              </a:rPr>
              <a:t>       }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kumimoji="1" lang="en-US" altLang="zh-CN" sz="2400" b="1" i="1" dirty="0">
                <a:ea typeface="宋体" panose="02010600030101010101" pitchFamily="2" charset="-122"/>
              </a:rPr>
              <a:t>      step3.2.2: 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kumimoji="1" lang="en-US" altLang="zh-CN" sz="2400" b="1" i="1" dirty="0">
                <a:ea typeface="宋体" panose="02010600030101010101" pitchFamily="2" charset="-122"/>
              </a:rPr>
              <a:t>       </a:t>
            </a:r>
            <a:r>
              <a:rPr kumimoji="1" lang="zh-CN" altLang="en-US" sz="2400" b="1" i="1" dirty="0">
                <a:ea typeface="宋体" panose="02010600030101010101" pitchFamily="2" charset="-122"/>
              </a:rPr>
              <a:t>将</a:t>
            </a:r>
            <a:r>
              <a:rPr kumimoji="1" lang="en-US" altLang="zh-CN" sz="2400" b="1" i="1" dirty="0">
                <a:ea typeface="宋体" panose="02010600030101010101" pitchFamily="2" charset="-122"/>
              </a:rPr>
              <a:t>AET</a:t>
            </a:r>
            <a:r>
              <a:rPr kumimoji="1" lang="zh-CN" altLang="en-US" sz="2400" b="1" i="1" dirty="0">
                <a:ea typeface="宋体" panose="02010600030101010101" pitchFamily="2" charset="-122"/>
              </a:rPr>
              <a:t>中满足</a:t>
            </a:r>
            <a:r>
              <a:rPr kumimoji="1" lang="en-US" altLang="zh-CN" sz="2400" b="1" i="1" dirty="0">
                <a:ea typeface="宋体" panose="02010600030101010101" pitchFamily="2" charset="-122"/>
              </a:rPr>
              <a:t>y == </a:t>
            </a:r>
            <a:r>
              <a:rPr kumimoji="1" lang="en-US" altLang="zh-CN" sz="2400" b="1" i="1" dirty="0" err="1">
                <a:ea typeface="宋体" panose="02010600030101010101" pitchFamily="2" charset="-122"/>
              </a:rPr>
              <a:t>ymax</a:t>
            </a:r>
            <a:r>
              <a:rPr kumimoji="1" lang="zh-CN" altLang="en-US" sz="2400" b="1" i="1" dirty="0">
                <a:ea typeface="宋体" panose="02010600030101010101" pitchFamily="2" charset="-122"/>
              </a:rPr>
              <a:t>的边删除</a:t>
            </a:r>
            <a:r>
              <a:rPr kumimoji="1" lang="en-US" altLang="zh-CN" sz="2400" b="1" i="1" dirty="0">
                <a:ea typeface="宋体" panose="02010600030101010101" pitchFamily="2" charset="-122"/>
              </a:rPr>
              <a:t> 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kumimoji="1" lang="en-US" altLang="zh-CN" sz="2400" b="1" i="1" dirty="0">
                <a:ea typeface="宋体" panose="02010600030101010101" pitchFamily="2" charset="-122"/>
              </a:rPr>
              <a:t>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 dirty="0">
                <a:ea typeface="宋体" panose="02010600030101010101" pitchFamily="2" charset="-122"/>
              </a:rPr>
              <a:t>   step3.3: AET</a:t>
            </a:r>
            <a:r>
              <a:rPr kumimoji="1" lang="zh-CN" altLang="en-US" sz="2400" b="1" i="1" dirty="0">
                <a:ea typeface="宋体" panose="02010600030101010101" pitchFamily="2" charset="-122"/>
              </a:rPr>
              <a:t>表中所有结点的</a:t>
            </a:r>
            <a:r>
              <a:rPr kumimoji="1" lang="en-US" altLang="zh-CN" sz="2400" b="1" i="1" dirty="0">
                <a:ea typeface="宋体" panose="02010600030101010101" pitchFamily="2" charset="-122"/>
              </a:rPr>
              <a:t>x</a:t>
            </a:r>
            <a:r>
              <a:rPr kumimoji="1" lang="zh-CN" altLang="en-US" sz="2400" b="1" i="1" dirty="0">
                <a:ea typeface="宋体" panose="02010600030101010101" pitchFamily="2" charset="-122"/>
              </a:rPr>
              <a:t>域</a:t>
            </a:r>
            <a:r>
              <a:rPr kumimoji="1" lang="en-US" altLang="zh-CN" sz="2400" b="1" i="1" dirty="0">
                <a:ea typeface="宋体" panose="02010600030101010101" pitchFamily="2" charset="-122"/>
              </a:rPr>
              <a:t>: x = x + dx;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 dirty="0">
                <a:ea typeface="宋体" panose="02010600030101010101" pitchFamily="2" charset="-122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 dirty="0">
                <a:ea typeface="宋体" panose="02010600030101010101" pitchFamily="2" charset="-122"/>
              </a:rPr>
              <a:t>}/*end of </a:t>
            </a:r>
            <a:r>
              <a:rPr kumimoji="1" lang="en-US" altLang="zh-CN" sz="2400" b="1" i="1" dirty="0" err="1">
                <a:ea typeface="宋体" panose="02010600030101010101" pitchFamily="2" charset="-122"/>
              </a:rPr>
              <a:t>FillPolygonPbyP</a:t>
            </a:r>
            <a:r>
              <a:rPr kumimoji="1" lang="en-US" altLang="zh-CN" sz="2400" b="1" i="1" dirty="0">
                <a:ea typeface="宋体" panose="02010600030101010101" pitchFamily="2" charset="-122"/>
              </a:rPr>
              <a:t>()	*/ 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885950" y="112713"/>
            <a:ext cx="8420100" cy="777875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多边形扫描转换算法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5848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242300" y="6461125"/>
            <a:ext cx="231140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839079-F5EF-458A-8A75-07B3B57F5023}" type="slidenum">
              <a:rPr lang="zh-CN" altLang="en-US" sz="1400">
                <a:latin typeface="Arial" panose="020B0604020202020204" pitchFamily="34" charset="0"/>
              </a:rPr>
              <a:t>35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5C7190-ECD9-4E7D-AC5D-0F1D92A13795}" type="slidenum">
              <a:rPr lang="zh-CN" altLang="en-US" sz="1200">
                <a:latin typeface="Arial Black" panose="020B0A04020102020204" pitchFamily="34" charset="0"/>
              </a:rPr>
              <a:t>36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多边形扫描转换实例</a:t>
            </a:r>
            <a:r>
              <a:rPr lang="en-US" altLang="zh-CN">
                <a:ea typeface="黑体" panose="02010609060101010101" pitchFamily="49" charset="-122"/>
              </a:rPr>
              <a:t>1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graphicFrame>
        <p:nvGraphicFramePr>
          <p:cNvPr id="68612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401889" y="1600200"/>
          <a:ext cx="7388225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10934700" imgH="6210300" progId="Paint.Picture">
                  <p:embed/>
                </p:oleObj>
              </mc:Choice>
              <mc:Fallback>
                <p:oleObj name="位图图像" r:id="rId2" imgW="10934700" imgH="6210300" progId="Paint.Picture">
                  <p:embed/>
                  <p:pic>
                    <p:nvPicPr>
                      <p:cNvPr id="0" name="图片 1036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9" y="1600200"/>
                        <a:ext cx="7388225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FA1219-9EE0-48BC-8F10-540E9CDF842C}" type="slidenum">
              <a:rPr lang="zh-CN" altLang="en-US" sz="1200">
                <a:latin typeface="Arial Black" panose="020B0A04020102020204" pitchFamily="34" charset="0"/>
              </a:rPr>
              <a:t>37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1719263" y="228600"/>
            <a:ext cx="8337550" cy="9144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多边形扫描转换实例</a:t>
            </a:r>
            <a:r>
              <a:rPr lang="en-US" altLang="zh-CN" dirty="0">
                <a:ea typeface="黑体" panose="02010609060101010101" pitchFamily="49" charset="-122"/>
              </a:rPr>
              <a:t>1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graphicFrame>
        <p:nvGraphicFramePr>
          <p:cNvPr id="65540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565899" y="1257300"/>
          <a:ext cx="4103688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9553575" imgH="6410325" progId="Paint.Picture">
                  <p:embed/>
                </p:oleObj>
              </mc:Choice>
              <mc:Fallback>
                <p:oleObj name="位图图像" r:id="rId2" imgW="9553575" imgH="6410325" progId="Paint.Picture">
                  <p:embed/>
                  <p:pic>
                    <p:nvPicPr>
                      <p:cNvPr id="0" name="图片 115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899" y="1257300"/>
                        <a:ext cx="4103688" cy="275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243013" y="1378179"/>
          <a:ext cx="5227636" cy="3127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4" imgW="10934700" imgH="6210300" progId="Paint.Picture">
                  <p:embed/>
                </p:oleObj>
              </mc:Choice>
              <mc:Fallback>
                <p:oleObj name="位图图像" r:id="rId4" imgW="10934700" imgH="6210300" progId="Paint.Picture">
                  <p:embed/>
                  <p:pic>
                    <p:nvPicPr>
                      <p:cNvPr id="0" name="图片 115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1378179"/>
                        <a:ext cx="5227636" cy="3127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037389" y="4124325"/>
            <a:ext cx="21605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边表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ET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24A3B7-6614-4B1E-A845-4A668B24BC86}" type="slidenum">
              <a:rPr lang="zh-CN" altLang="en-US" sz="1200">
                <a:latin typeface="Arial Black" panose="020B0A04020102020204" pitchFamily="34" charset="0"/>
              </a:rPr>
              <a:t>38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aphicFrame>
        <p:nvGraphicFramePr>
          <p:cNvPr id="69637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011189544"/>
              </p:ext>
            </p:extLst>
          </p:nvPr>
        </p:nvGraphicFramePr>
        <p:xfrm>
          <a:off x="538856" y="408652"/>
          <a:ext cx="58801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像" r:id="rId2" imgW="7753350" imgH="1085850" progId="Paint.Picture">
                  <p:embed/>
                </p:oleObj>
              </mc:Choice>
              <mc:Fallback>
                <p:oleObj name="BMP 图像" r:id="rId2" imgW="7753350" imgH="1085850" progId="Paint.Picture">
                  <p:embed/>
                  <p:pic>
                    <p:nvPicPr>
                      <p:cNvPr id="0" name="图片 1048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856" y="408652"/>
                        <a:ext cx="58801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6">
            <a:extLst>
              <a:ext uri="{FF2B5EF4-FFF2-40B4-BE49-F238E27FC236}">
                <a16:creationId xmlns:a16="http://schemas.microsoft.com/office/drawing/2014/main" id="{C6C45C43-51E6-4A59-8FD6-19281CF14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56" y="1564689"/>
            <a:ext cx="575945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20F084B5-5644-4268-8526-B299D5750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32" y="1886952"/>
            <a:ext cx="846137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BAFA4A0D-C6B5-47F4-96C4-C34D5794B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67" y="2601912"/>
            <a:ext cx="539115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4E8D329F-071B-464F-A8B1-BB5267A48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56" y="2890837"/>
            <a:ext cx="846137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3293301F-27BE-461B-B754-719A8C98B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" y="3610560"/>
            <a:ext cx="55197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>
            <a:extLst>
              <a:ext uri="{FF2B5EF4-FFF2-40B4-BE49-F238E27FC236}">
                <a16:creationId xmlns:a16="http://schemas.microsoft.com/office/drawing/2014/main" id="{BE5F3B95-500E-4662-AC59-F58334774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2" y="3881227"/>
            <a:ext cx="2160588" cy="460375"/>
          </a:xfrm>
          <a:prstGeom prst="rect">
            <a:avLst/>
          </a:prstGeom>
          <a:noFill/>
          <a:ln w="38100" algn="ctr">
            <a:solidFill>
              <a:srgbClr val="FD150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ea typeface="黑体" panose="02010609060101010101" pitchFamily="49" charset="-122"/>
            </a:endParaRP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FF9DD60B-5FE7-4CD5-8BF7-A1E0082FA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6" y="3842334"/>
            <a:ext cx="846137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DA797241-B3E3-4EDD-A0EF-5D3983D4A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4574171"/>
            <a:ext cx="5421312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2AD287F1-3ABB-4C6A-A8FE-3A96777F1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9237" y="4858630"/>
            <a:ext cx="2160588" cy="460375"/>
          </a:xfrm>
          <a:prstGeom prst="rect">
            <a:avLst/>
          </a:prstGeom>
          <a:noFill/>
          <a:ln w="38100" algn="ctr">
            <a:solidFill>
              <a:srgbClr val="FD150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ea typeface="黑体" panose="02010609060101010101" pitchFamily="49" charset="-122"/>
            </a:endParaRP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977ED4CE-5E55-4795-B141-EF8B43A0A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6" y="4869445"/>
            <a:ext cx="84772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0">
            <a:extLst>
              <a:ext uri="{FF2B5EF4-FFF2-40B4-BE49-F238E27FC236}">
                <a16:creationId xmlns:a16="http://schemas.microsoft.com/office/drawing/2014/main" id="{C4AE4D4F-C693-4DA3-84CC-0244A9159C5A}"/>
              </a:ext>
            </a:extLst>
          </p:cNvPr>
          <p:cNvGrpSpPr/>
          <p:nvPr/>
        </p:nvGrpSpPr>
        <p:grpSpPr bwMode="auto">
          <a:xfrm>
            <a:off x="771711" y="5473126"/>
            <a:ext cx="4203700" cy="1384874"/>
            <a:chOff x="1138" y="3187"/>
            <a:chExt cx="3865" cy="1126"/>
          </a:xfrm>
        </p:grpSpPr>
        <p:pic>
          <p:nvPicPr>
            <p:cNvPr id="20" name="Picture 9">
              <a:extLst>
                <a:ext uri="{FF2B5EF4-FFF2-40B4-BE49-F238E27FC236}">
                  <a16:creationId xmlns:a16="http://schemas.microsoft.com/office/drawing/2014/main" id="{A11FE586-CBA7-44FA-9D69-7E58901BCA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" y="3187"/>
              <a:ext cx="3865" cy="1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7">
              <a:extLst>
                <a:ext uri="{FF2B5EF4-FFF2-40B4-BE49-F238E27FC236}">
                  <a16:creationId xmlns:a16="http://schemas.microsoft.com/office/drawing/2014/main" id="{882885D8-733A-41A9-A457-33C1DBD0D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2" y="3267"/>
              <a:ext cx="1361" cy="374"/>
            </a:xfrm>
            <a:prstGeom prst="rect">
              <a:avLst/>
            </a:prstGeom>
            <a:noFill/>
            <a:ln w="38100" algn="ctr">
              <a:solidFill>
                <a:srgbClr val="FD1503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ea typeface="黑体" panose="02010609060101010101" pitchFamily="49" charset="-122"/>
              </a:endParaRPr>
            </a:p>
          </p:txBody>
        </p:sp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E4B5F903-FA3B-4807-B16F-77F80710E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3853"/>
              <a:ext cx="1361" cy="374"/>
            </a:xfrm>
            <a:prstGeom prst="rect">
              <a:avLst/>
            </a:prstGeom>
            <a:noFill/>
            <a:ln w="38100" algn="ctr">
              <a:solidFill>
                <a:srgbClr val="FD1503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ea typeface="黑体" panose="02010609060101010101" pitchFamily="49" charset="-122"/>
              </a:endParaRPr>
            </a:p>
          </p:txBody>
        </p:sp>
      </p:grpSp>
      <p:pic>
        <p:nvPicPr>
          <p:cNvPr id="23" name="Picture 3">
            <a:extLst>
              <a:ext uri="{FF2B5EF4-FFF2-40B4-BE49-F238E27FC236}">
                <a16:creationId xmlns:a16="http://schemas.microsoft.com/office/drawing/2014/main" id="{742F30A9-6830-4008-9B5E-B50E3A5E6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11" y="5679525"/>
            <a:ext cx="581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>
            <a:extLst>
              <a:ext uri="{FF2B5EF4-FFF2-40B4-BE49-F238E27FC236}">
                <a16:creationId xmlns:a16="http://schemas.microsoft.com/office/drawing/2014/main" id="{A97DE793-34AA-4DEC-8C10-21293C5ED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458" y="699024"/>
            <a:ext cx="5040312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">
            <a:extLst>
              <a:ext uri="{FF2B5EF4-FFF2-40B4-BE49-F238E27FC236}">
                <a16:creationId xmlns:a16="http://schemas.microsoft.com/office/drawing/2014/main" id="{CBFB5465-1C0D-45D9-AB5A-4C582478E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671" y="980013"/>
            <a:ext cx="581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6">
            <a:extLst>
              <a:ext uri="{FF2B5EF4-FFF2-40B4-BE49-F238E27FC236}">
                <a16:creationId xmlns:a16="http://schemas.microsoft.com/office/drawing/2014/main" id="{B8DCF9B3-7064-4AD3-9625-2A9B59D26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295" y="2287377"/>
            <a:ext cx="5324475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EA106805-0C1F-4586-BC07-321DE54E3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832" y="2566778"/>
            <a:ext cx="6032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93C46D-1C49-4147-8063-ECC1710A3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306" y="4122934"/>
            <a:ext cx="5759450" cy="169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>
            <a:extLst>
              <a:ext uri="{FF2B5EF4-FFF2-40B4-BE49-F238E27FC236}">
                <a16:creationId xmlns:a16="http://schemas.microsoft.com/office/drawing/2014/main" id="{8FC99AA9-7497-4E80-BF99-1521B423B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819" y="4392810"/>
            <a:ext cx="70326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2495E7-33CC-4B28-97FE-8CBDF40E9411}" type="slidenum">
              <a:rPr lang="zh-CN" altLang="en-US" sz="1400" smtClean="0">
                <a:latin typeface="Arial" panose="020B0604020202020204" pitchFamily="34" charset="0"/>
              </a:rPr>
              <a:t>39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9788" y="234950"/>
            <a:ext cx="8688387" cy="700405"/>
          </a:xfrm>
          <a:noFill/>
        </p:spPr>
        <p:txBody>
          <a:bodyPr anchor="t"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2D2D8A"/>
                </a:solidFill>
                <a:ea typeface="宋体" panose="02010600030101010101" pitchFamily="2" charset="-122"/>
              </a:rPr>
              <a:t>多边形扫描转换与区域填充区别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284288" y="1162050"/>
            <a:ext cx="9253537" cy="541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fontAlgn="t" hangingPunct="1">
              <a:spcBef>
                <a:spcPct val="0"/>
              </a:spcBef>
            </a:pP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联系：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光栅图形面着色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fontAlgn="t" hangingPunct="1">
              <a:spcBef>
                <a:spcPct val="0"/>
              </a:spcBef>
            </a:pP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区别：</a:t>
            </a:r>
          </a:p>
          <a:p>
            <a:pPr algn="just" eaLnBrk="1" fontAlgn="t" hangingPunct="1">
              <a:spcBef>
                <a:spcPct val="0"/>
              </a:spcBef>
            </a:pP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基本思想</a:t>
            </a:r>
          </a:p>
          <a:p>
            <a:pPr algn="just" eaLnBrk="1" fontAlgn="t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前者：顶点表示转换成点阵表示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fontAlgn="t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后者：改变区域内填充颜色，没有改变表示方法</a:t>
            </a:r>
          </a:p>
          <a:p>
            <a:pPr algn="just" eaLnBrk="1" fontAlgn="t" hangingPunct="1">
              <a:spcBef>
                <a:spcPct val="0"/>
              </a:spcBef>
            </a:pP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边界要求</a:t>
            </a:r>
          </a:p>
          <a:p>
            <a:pPr algn="just" eaLnBrk="1" fontAlgn="t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前者：要求扫描线与多边形边界交点个数为偶数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fontAlgn="t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后者：区域封闭</a:t>
            </a:r>
          </a:p>
          <a:p>
            <a:pPr algn="just" eaLnBrk="1" fontAlgn="t" hangingPunct="1">
              <a:spcBef>
                <a:spcPct val="0"/>
              </a:spcBef>
            </a:pP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基本条件</a:t>
            </a:r>
          </a:p>
          <a:p>
            <a:pPr algn="just" eaLnBrk="1" fontAlgn="t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前者：从边界顶点信息出发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fontAlgn="t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后者：区域内种子点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8242300" y="6461125"/>
            <a:ext cx="231140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719BCF-7D83-49FA-913F-4E3AE531749D}" type="slidenum">
              <a:rPr lang="zh-CN" altLang="en-US" sz="1400" smtClean="0">
                <a:latin typeface="Arial" panose="020B0604020202020204" pitchFamily="34" charset="0"/>
              </a:rPr>
              <a:t>4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中点画线法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90650" y="1006475"/>
            <a:ext cx="9297988" cy="53943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>
                <a:ea typeface="宋体" panose="02010600030101010101" pitchFamily="2" charset="-122"/>
              </a:rPr>
              <a:t>怎样选择</a:t>
            </a:r>
            <a:r>
              <a:rPr lang="en-US" altLang="zh-CN" sz="2800" dirty="0">
                <a:ea typeface="宋体" panose="02010600030101010101" pitchFamily="2" charset="-122"/>
              </a:rPr>
              <a:t>: </a:t>
            </a:r>
            <a:r>
              <a:rPr lang="en-US" altLang="zh-CN" sz="2800" b="1" dirty="0">
                <a:solidFill>
                  <a:schemeClr val="accent2"/>
                </a:solidFill>
                <a:ea typeface="宋体" panose="02010600030101010101" pitchFamily="2" charset="-122"/>
              </a:rPr>
              <a:t>P1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或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a typeface="宋体" panose="02010600030101010101" pitchFamily="2" charset="-122"/>
              </a:rPr>
              <a:t>P2</a:t>
            </a:r>
          </a:p>
          <a:p>
            <a:pPr marL="0" indent="0" eaLnBrk="1" hangingPunct="1">
              <a:buNone/>
              <a:defRPr/>
            </a:pPr>
            <a:r>
              <a:rPr lang="zh-CN" altLang="en-US" sz="2800" b="1" dirty="0">
                <a:solidFill>
                  <a:schemeClr val="accent2"/>
                </a:solidFill>
                <a:ea typeface="宋体" panose="02010600030101010101" pitchFamily="2" charset="-122"/>
              </a:rPr>
              <a:t>   </a:t>
            </a:r>
            <a:r>
              <a:rPr lang="zh-CN" altLang="en-US" sz="2800" b="1" dirty="0">
                <a:solidFill>
                  <a:srgbClr val="FF0000"/>
                </a:solidFill>
                <a:ea typeface="宋体" panose="02010600030101010101" pitchFamily="2" charset="-122"/>
              </a:rPr>
              <a:t>中点画线法基本原理</a:t>
            </a:r>
            <a:r>
              <a:rPr lang="zh-CN" altLang="en-US" sz="2800" b="1" dirty="0">
                <a:solidFill>
                  <a:schemeClr val="accent2"/>
                </a:solidFill>
                <a:ea typeface="宋体" panose="02010600030101010101" pitchFamily="2" charset="-122"/>
              </a:rPr>
              <a:t>：</a:t>
            </a:r>
            <a:endParaRPr lang="en-US" altLang="zh-CN" sz="2800" b="1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>
                <a:ea typeface="宋体" panose="02010600030101010101" pitchFamily="2" charset="-122"/>
              </a:rPr>
              <a:t>如果线段从中点</a:t>
            </a: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  <a:cs typeface="+mn-cs"/>
              </a:rPr>
              <a:t>M</a:t>
            </a:r>
            <a:r>
              <a:rPr lang="zh-CN" altLang="en-US" dirty="0">
                <a:ea typeface="宋体" panose="02010600030101010101" pitchFamily="2" charset="-122"/>
              </a:rPr>
              <a:t>的下方通过，则选择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ea typeface="宋体" panose="02010600030101010101" pitchFamily="2" charset="-122"/>
                <a:cs typeface="+mn-cs"/>
              </a:rPr>
              <a:t>P1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lvl="1" eaLnBrk="1" hangingPunct="1">
              <a:defRPr/>
            </a:pPr>
            <a:r>
              <a:rPr lang="zh-CN" altLang="en-US" dirty="0">
                <a:ea typeface="宋体" panose="02010600030101010101" pitchFamily="2" charset="-122"/>
              </a:rPr>
              <a:t>如果线段从中点</a:t>
            </a: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  <a:cs typeface="+mn-cs"/>
              </a:rPr>
              <a:t>M</a:t>
            </a:r>
            <a:r>
              <a:rPr lang="zh-CN" altLang="en-US" dirty="0">
                <a:ea typeface="宋体" panose="02010600030101010101" pitchFamily="2" charset="-122"/>
              </a:rPr>
              <a:t>的上方通过，则选择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  <a:cs typeface="+mn-cs"/>
              </a:rPr>
              <a:t>P2</a:t>
            </a:r>
          </a:p>
          <a:p>
            <a:pPr eaLnBrk="1" hangingPunct="1">
              <a:defRPr/>
            </a:pPr>
            <a:r>
              <a:rPr lang="zh-CN" altLang="en-US" sz="2800" dirty="0">
                <a:ea typeface="宋体" panose="02010600030101010101" pitchFamily="2" charset="-122"/>
              </a:rPr>
              <a:t>怎样表示</a:t>
            </a:r>
            <a:r>
              <a:rPr lang="en-US" altLang="zh-CN" sz="2800" dirty="0">
                <a:ea typeface="宋体" panose="02010600030101010101" pitchFamily="2" charset="-122"/>
              </a:rPr>
              <a:t> “</a:t>
            </a:r>
            <a:r>
              <a:rPr lang="zh-CN" altLang="en-US" sz="2800" dirty="0">
                <a:ea typeface="宋体" panose="02010600030101010101" pitchFamily="2" charset="-122"/>
              </a:rPr>
              <a:t>线段从中点</a:t>
            </a:r>
            <a:r>
              <a:rPr lang="en-US" altLang="zh-CN" sz="2800" b="1" dirty="0">
                <a:solidFill>
                  <a:schemeClr val="accent2"/>
                </a:solidFill>
                <a:ea typeface="宋体" panose="02010600030101010101" pitchFamily="2" charset="-122"/>
              </a:rPr>
              <a:t>M</a:t>
            </a:r>
          </a:p>
          <a:p>
            <a:pPr marL="0" indent="0" eaLnBrk="1" hangingPunct="1">
              <a:buNone/>
              <a:defRPr/>
            </a:pPr>
            <a:r>
              <a:rPr lang="en-US" altLang="zh-CN" sz="2800" b="1" dirty="0">
                <a:solidFill>
                  <a:schemeClr val="accent2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2800" dirty="0">
                <a:ea typeface="宋体" panose="02010600030101010101" pitchFamily="2" charset="-122"/>
              </a:rPr>
              <a:t>的下方或上方通过</a:t>
            </a:r>
            <a:r>
              <a:rPr lang="en-US" altLang="zh-CN" sz="2800" dirty="0">
                <a:ea typeface="宋体" panose="02010600030101010101" pitchFamily="2" charset="-122"/>
              </a:rPr>
              <a:t>”?</a:t>
            </a:r>
          </a:p>
          <a:p>
            <a:pPr eaLnBrk="1" hangingPunct="1">
              <a:buFontTx/>
              <a:buNone/>
              <a:defRPr/>
            </a:pPr>
            <a:endParaRPr lang="en-US" altLang="zh-CN" sz="2800" dirty="0">
              <a:ea typeface="宋体" panose="02010600030101010101" pitchFamily="2" charset="-122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6317367" y="2970620"/>
          <a:ext cx="4483983" cy="3811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479800" imgH="2959100" progId="Visio.Drawing.11">
                  <p:embed/>
                </p:oleObj>
              </mc:Choice>
              <mc:Fallback>
                <p:oleObj name="Visio" r:id="rId2" imgW="3479800" imgH="2959100" progId="Visio.Drawing.11">
                  <p:embed/>
                  <p:pic>
                    <p:nvPicPr>
                      <p:cNvPr id="0" name="图片 269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7367" y="2970620"/>
                        <a:ext cx="4483983" cy="38111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955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635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585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55370" indent="-21082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215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7010" indent="-21082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1845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99285" indent="-21082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1845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20925" indent="-2108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1845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43200" indent="-2108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1845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165475" indent="-2108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1845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87115" indent="-2108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1845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E84408-D7AB-4181-9555-310E4F170C2A}" type="slidenum">
              <a:rPr lang="zh-CN" altLang="en-US" sz="1110">
                <a:latin typeface="Arial Black" panose="020B0A04020102020204" pitchFamily="34" charset="0"/>
              </a:rPr>
              <a:t>40</a:t>
            </a:fld>
            <a:endParaRPr lang="en-US" altLang="zh-CN" sz="1110">
              <a:latin typeface="Arial Black" panose="020B0A04020102020204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半边结构</a:t>
            </a:r>
            <a:r>
              <a:rPr lang="en-US" altLang="zh-CN" dirty="0">
                <a:ea typeface="宋体" panose="02010600030101010101" pitchFamily="2" charset="-122"/>
              </a:rPr>
              <a:t>(Half-Edge Structure)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8337" y="1330958"/>
            <a:ext cx="7315200" cy="40796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每条边被记为两条半边，记录每条半边：</a:t>
            </a:r>
          </a:p>
          <a:p>
            <a:pPr lvl="1">
              <a:lnSpc>
                <a:spcPct val="90000"/>
              </a:lnSpc>
            </a:pPr>
            <a:r>
              <a:rPr lang="zh-CN" altLang="en-US" sz="2215" dirty="0">
                <a:latin typeface="宋体" panose="02010600030101010101" pitchFamily="2" charset="-122"/>
                <a:ea typeface="宋体" panose="02010600030101010101" pitchFamily="2" charset="-122"/>
              </a:rPr>
              <a:t>起始顶点的指针</a:t>
            </a:r>
          </a:p>
          <a:p>
            <a:pPr lvl="1">
              <a:lnSpc>
                <a:spcPct val="90000"/>
              </a:lnSpc>
            </a:pPr>
            <a:r>
              <a:rPr lang="zh-CN" altLang="en-US" sz="2215" dirty="0">
                <a:latin typeface="宋体" panose="02010600030101010101" pitchFamily="2" charset="-122"/>
                <a:ea typeface="宋体" panose="02010600030101010101" pitchFamily="2" charset="-122"/>
              </a:rPr>
              <a:t>邻接面的指针</a:t>
            </a:r>
            <a:r>
              <a:rPr lang="en-US" altLang="zh-CN" sz="2215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215" dirty="0">
                <a:latin typeface="宋体" panose="02010600030101010101" pitchFamily="2" charset="-122"/>
                <a:ea typeface="宋体" panose="02010600030101010101" pitchFamily="2" charset="-122"/>
              </a:rPr>
              <a:t>如果为边界，指针为</a:t>
            </a:r>
            <a:r>
              <a:rPr lang="en-US" altLang="zh-CN" sz="2215" dirty="0">
                <a:latin typeface="宋体" panose="02010600030101010101" pitchFamily="2" charset="-122"/>
                <a:ea typeface="宋体" panose="02010600030101010101" pitchFamily="2" charset="-122"/>
              </a:rPr>
              <a:t>NULL )</a:t>
            </a:r>
          </a:p>
          <a:p>
            <a:pPr lvl="1">
              <a:lnSpc>
                <a:spcPct val="90000"/>
              </a:lnSpc>
            </a:pPr>
            <a:r>
              <a:rPr lang="zh-CN" altLang="en-US" sz="2215" dirty="0">
                <a:latin typeface="宋体" panose="02010600030101010101" pitchFamily="2" charset="-122"/>
                <a:ea typeface="宋体" panose="02010600030101010101" pitchFamily="2" charset="-122"/>
              </a:rPr>
              <a:t>下一条半边</a:t>
            </a:r>
            <a:r>
              <a:rPr lang="en-US" altLang="zh-CN" sz="2215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215" dirty="0">
                <a:latin typeface="宋体" panose="02010600030101010101" pitchFamily="2" charset="-122"/>
                <a:ea typeface="宋体" panose="02010600030101010101" pitchFamily="2" charset="-122"/>
              </a:rPr>
              <a:t>逆时针方向</a:t>
            </a:r>
            <a:r>
              <a:rPr lang="en-US" altLang="zh-CN" sz="2215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sz="2215" dirty="0">
                <a:latin typeface="宋体" panose="02010600030101010101" pitchFamily="2" charset="-122"/>
                <a:ea typeface="宋体" panose="02010600030101010101" pitchFamily="2" charset="-122"/>
              </a:rPr>
              <a:t>相邻的半边</a:t>
            </a:r>
          </a:p>
          <a:p>
            <a:pPr lvl="1">
              <a:lnSpc>
                <a:spcPct val="90000"/>
              </a:lnSpc>
            </a:pPr>
            <a:r>
              <a:rPr lang="zh-CN" altLang="en-US" sz="2215" dirty="0">
                <a:latin typeface="宋体" panose="02010600030101010101" pitchFamily="2" charset="-122"/>
                <a:ea typeface="宋体" panose="02010600030101010101" pitchFamily="2" charset="-122"/>
              </a:rPr>
              <a:t>前一条半边</a:t>
            </a:r>
            <a:r>
              <a:rPr lang="en-US" altLang="zh-CN" sz="2215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215" dirty="0">
                <a:latin typeface="宋体" panose="02010600030101010101" pitchFamily="2" charset="-122"/>
                <a:ea typeface="宋体" panose="02010600030101010101" pitchFamily="2" charset="-122"/>
              </a:rPr>
              <a:t>可选</a:t>
            </a:r>
            <a:r>
              <a:rPr lang="en-US" altLang="zh-CN" sz="2215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面：边界上的一条半边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顶点</a:t>
            </a:r>
          </a:p>
          <a:p>
            <a:pPr lvl="1">
              <a:lnSpc>
                <a:spcPct val="90000"/>
              </a:lnSpc>
            </a:pPr>
            <a:r>
              <a:rPr lang="zh-CN" altLang="en-US" sz="2215" dirty="0">
                <a:latin typeface="宋体" panose="02010600030101010101" pitchFamily="2" charset="-122"/>
                <a:ea typeface="宋体" panose="02010600030101010101" pitchFamily="2" charset="-122"/>
              </a:rPr>
              <a:t>坐标值</a:t>
            </a:r>
          </a:p>
          <a:p>
            <a:pPr lvl="1">
              <a:lnSpc>
                <a:spcPct val="90000"/>
              </a:lnSpc>
            </a:pPr>
            <a:r>
              <a:rPr lang="zh-CN" altLang="en-US" sz="2215" dirty="0">
                <a:latin typeface="宋体" panose="02010600030101010101" pitchFamily="2" charset="-122"/>
                <a:ea typeface="宋体" panose="02010600030101010101" pitchFamily="2" charset="-122"/>
              </a:rPr>
              <a:t>指向以此顶点为起始端点的半边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955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635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585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55370" indent="-21082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215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7010" indent="-21082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1845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99285" indent="-21082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1845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20925" indent="-2108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1845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43200" indent="-2108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1845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165475" indent="-2108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1845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87115" indent="-2108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1845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FA6913-BEAF-433C-A42B-8C09EF66C4FA}" type="slidenum">
              <a:rPr lang="zh-CN" altLang="en-US" sz="1110">
                <a:latin typeface="Arial Black" panose="020B0A04020102020204" pitchFamily="34" charset="0"/>
              </a:rPr>
              <a:t>41</a:t>
            </a:fld>
            <a:endParaRPr lang="en-US" altLang="zh-CN" sz="1110">
              <a:latin typeface="Arial Black" panose="020B0A04020102020204" pitchFamily="34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半边结构的实例</a:t>
            </a:r>
          </a:p>
        </p:txBody>
      </p:sp>
      <p:grpSp>
        <p:nvGrpSpPr>
          <p:cNvPr id="50180" name="Group 5"/>
          <p:cNvGrpSpPr/>
          <p:nvPr/>
        </p:nvGrpSpPr>
        <p:grpSpPr bwMode="auto">
          <a:xfrm>
            <a:off x="4300905" y="1567963"/>
            <a:ext cx="3577004" cy="2073519"/>
            <a:chOff x="1791" y="981"/>
            <a:chExt cx="2441" cy="1415"/>
          </a:xfrm>
        </p:grpSpPr>
        <p:sp>
          <p:nvSpPr>
            <p:cNvPr id="50228" name="Line 6"/>
            <p:cNvSpPr>
              <a:spLocks noChangeShapeType="1"/>
            </p:cNvSpPr>
            <p:nvPr/>
          </p:nvSpPr>
          <p:spPr bwMode="auto">
            <a:xfrm flipV="1">
              <a:off x="2154" y="2114"/>
              <a:ext cx="816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9" name="Line 7"/>
            <p:cNvSpPr>
              <a:spLocks noChangeShapeType="1"/>
            </p:cNvSpPr>
            <p:nvPr/>
          </p:nvSpPr>
          <p:spPr bwMode="auto">
            <a:xfrm flipV="1">
              <a:off x="2970" y="1116"/>
              <a:ext cx="726" cy="9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0" name="Line 8"/>
            <p:cNvSpPr>
              <a:spLocks noChangeShapeType="1"/>
            </p:cNvSpPr>
            <p:nvPr/>
          </p:nvSpPr>
          <p:spPr bwMode="auto">
            <a:xfrm flipH="1" flipV="1">
              <a:off x="3696" y="1116"/>
              <a:ext cx="273" cy="9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1" name="Line 9"/>
            <p:cNvSpPr>
              <a:spLocks noChangeShapeType="1"/>
            </p:cNvSpPr>
            <p:nvPr/>
          </p:nvSpPr>
          <p:spPr bwMode="auto">
            <a:xfrm flipH="1">
              <a:off x="2970" y="2023"/>
              <a:ext cx="999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2" name="Line 10"/>
            <p:cNvSpPr>
              <a:spLocks noChangeShapeType="1"/>
            </p:cNvSpPr>
            <p:nvPr/>
          </p:nvSpPr>
          <p:spPr bwMode="auto">
            <a:xfrm flipH="1">
              <a:off x="2108" y="1116"/>
              <a:ext cx="1588" cy="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3" name="Line 11"/>
            <p:cNvSpPr>
              <a:spLocks noChangeShapeType="1"/>
            </p:cNvSpPr>
            <p:nvPr/>
          </p:nvSpPr>
          <p:spPr bwMode="auto">
            <a:xfrm>
              <a:off x="2108" y="1161"/>
              <a:ext cx="863" cy="9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4" name="Line 12"/>
            <p:cNvSpPr>
              <a:spLocks noChangeShapeType="1"/>
            </p:cNvSpPr>
            <p:nvPr/>
          </p:nvSpPr>
          <p:spPr bwMode="auto">
            <a:xfrm>
              <a:off x="2108" y="1161"/>
              <a:ext cx="46" cy="10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5" name="Oval 13"/>
            <p:cNvSpPr>
              <a:spLocks noChangeArrowheads="1"/>
            </p:cNvSpPr>
            <p:nvPr/>
          </p:nvSpPr>
          <p:spPr bwMode="auto">
            <a:xfrm>
              <a:off x="2109" y="2160"/>
              <a:ext cx="91" cy="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60"/>
            </a:p>
          </p:txBody>
        </p:sp>
        <p:sp>
          <p:nvSpPr>
            <p:cNvPr id="50236" name="Oval 14"/>
            <p:cNvSpPr>
              <a:spLocks noChangeArrowheads="1"/>
            </p:cNvSpPr>
            <p:nvPr/>
          </p:nvSpPr>
          <p:spPr bwMode="auto">
            <a:xfrm>
              <a:off x="2925" y="2069"/>
              <a:ext cx="91" cy="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60"/>
            </a:p>
          </p:txBody>
        </p:sp>
        <p:sp>
          <p:nvSpPr>
            <p:cNvPr id="50237" name="Oval 15"/>
            <p:cNvSpPr>
              <a:spLocks noChangeArrowheads="1"/>
            </p:cNvSpPr>
            <p:nvPr/>
          </p:nvSpPr>
          <p:spPr bwMode="auto">
            <a:xfrm>
              <a:off x="3923" y="1978"/>
              <a:ext cx="91" cy="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60"/>
            </a:p>
          </p:txBody>
        </p:sp>
        <p:sp>
          <p:nvSpPr>
            <p:cNvPr id="50238" name="Oval 16"/>
            <p:cNvSpPr>
              <a:spLocks noChangeArrowheads="1"/>
            </p:cNvSpPr>
            <p:nvPr/>
          </p:nvSpPr>
          <p:spPr bwMode="auto">
            <a:xfrm>
              <a:off x="3651" y="1071"/>
              <a:ext cx="91" cy="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60"/>
            </a:p>
          </p:txBody>
        </p:sp>
        <p:sp>
          <p:nvSpPr>
            <p:cNvPr id="50239" name="Oval 17"/>
            <p:cNvSpPr>
              <a:spLocks noChangeArrowheads="1"/>
            </p:cNvSpPr>
            <p:nvPr/>
          </p:nvSpPr>
          <p:spPr bwMode="auto">
            <a:xfrm>
              <a:off x="2063" y="1116"/>
              <a:ext cx="91" cy="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60"/>
            </a:p>
          </p:txBody>
        </p:sp>
        <p:sp>
          <p:nvSpPr>
            <p:cNvPr id="50240" name="Line 18"/>
            <p:cNvSpPr>
              <a:spLocks noChangeShapeType="1"/>
            </p:cNvSpPr>
            <p:nvPr/>
          </p:nvSpPr>
          <p:spPr bwMode="auto">
            <a:xfrm flipH="1">
              <a:off x="3016" y="1252"/>
              <a:ext cx="499" cy="725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1" name="Line 19"/>
            <p:cNvSpPr>
              <a:spLocks noChangeShapeType="1"/>
            </p:cNvSpPr>
            <p:nvPr/>
          </p:nvSpPr>
          <p:spPr bwMode="auto">
            <a:xfrm>
              <a:off x="2245" y="1252"/>
              <a:ext cx="680" cy="726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2" name="Line 20"/>
            <p:cNvSpPr>
              <a:spLocks noChangeShapeType="1"/>
            </p:cNvSpPr>
            <p:nvPr/>
          </p:nvSpPr>
          <p:spPr bwMode="auto">
            <a:xfrm flipH="1">
              <a:off x="2335" y="1161"/>
              <a:ext cx="1180" cy="46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3" name="Line 21"/>
            <p:cNvSpPr>
              <a:spLocks noChangeShapeType="1"/>
            </p:cNvSpPr>
            <p:nvPr/>
          </p:nvSpPr>
          <p:spPr bwMode="auto">
            <a:xfrm>
              <a:off x="2200" y="1344"/>
              <a:ext cx="634" cy="681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4" name="Line 22"/>
            <p:cNvSpPr>
              <a:spLocks noChangeShapeType="1"/>
            </p:cNvSpPr>
            <p:nvPr/>
          </p:nvSpPr>
          <p:spPr bwMode="auto">
            <a:xfrm>
              <a:off x="2154" y="1389"/>
              <a:ext cx="46" cy="726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5" name="Line 23"/>
            <p:cNvSpPr>
              <a:spLocks noChangeShapeType="1"/>
            </p:cNvSpPr>
            <p:nvPr/>
          </p:nvSpPr>
          <p:spPr bwMode="auto">
            <a:xfrm flipV="1">
              <a:off x="2200" y="2069"/>
              <a:ext cx="680" cy="91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6" name="Line 24"/>
            <p:cNvSpPr>
              <a:spLocks noChangeShapeType="1"/>
            </p:cNvSpPr>
            <p:nvPr/>
          </p:nvSpPr>
          <p:spPr bwMode="auto">
            <a:xfrm flipH="1">
              <a:off x="3061" y="1253"/>
              <a:ext cx="590" cy="816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7" name="Line 25"/>
            <p:cNvSpPr>
              <a:spLocks noChangeShapeType="1"/>
            </p:cNvSpPr>
            <p:nvPr/>
          </p:nvSpPr>
          <p:spPr bwMode="auto">
            <a:xfrm flipV="1">
              <a:off x="3107" y="1979"/>
              <a:ext cx="771" cy="9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8" name="Line 26"/>
            <p:cNvSpPr>
              <a:spLocks noChangeShapeType="1"/>
            </p:cNvSpPr>
            <p:nvPr/>
          </p:nvSpPr>
          <p:spPr bwMode="auto">
            <a:xfrm flipH="1" flipV="1">
              <a:off x="3696" y="1253"/>
              <a:ext cx="182" cy="68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9" name="Text Box 27"/>
            <p:cNvSpPr txBox="1">
              <a:spLocks noChangeArrowheads="1"/>
            </p:cNvSpPr>
            <p:nvPr/>
          </p:nvSpPr>
          <p:spPr bwMode="auto">
            <a:xfrm>
              <a:off x="1973" y="2160"/>
              <a:ext cx="26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ja-JP" sz="1660">
                  <a:latin typeface="Verdana" panose="020B0604030504040204" pitchFamily="34" charset="0"/>
                  <a:ea typeface="MS PGothic" panose="020B0600070205080204" pitchFamily="34" charset="-128"/>
                </a:rPr>
                <a:t>v</a:t>
              </a:r>
              <a:r>
                <a:rPr kumimoji="1" lang="en-US" altLang="ja-JP" sz="1660" baseline="-25000">
                  <a:latin typeface="Verdana" panose="020B0604030504040204" pitchFamily="34" charset="0"/>
                  <a:ea typeface="MS PGothic" panose="020B0600070205080204" pitchFamily="34" charset="-128"/>
                </a:rPr>
                <a:t>1</a:t>
              </a:r>
            </a:p>
          </p:txBody>
        </p:sp>
        <p:sp>
          <p:nvSpPr>
            <p:cNvPr id="50250" name="Text Box 28"/>
            <p:cNvSpPr txBox="1">
              <a:spLocks noChangeArrowheads="1"/>
            </p:cNvSpPr>
            <p:nvPr/>
          </p:nvSpPr>
          <p:spPr bwMode="auto">
            <a:xfrm>
              <a:off x="1831" y="1026"/>
              <a:ext cx="26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ja-JP" sz="1660">
                  <a:latin typeface="Verdana" panose="020B0604030504040204" pitchFamily="34" charset="0"/>
                  <a:ea typeface="MS PGothic" panose="020B0600070205080204" pitchFamily="34" charset="-128"/>
                </a:rPr>
                <a:t>v</a:t>
              </a:r>
              <a:r>
                <a:rPr kumimoji="1" lang="en-US" altLang="ja-JP" sz="1660" baseline="-25000">
                  <a:latin typeface="Verdana" panose="020B0604030504040204" pitchFamily="34" charset="0"/>
                  <a:ea typeface="MS PGothic" panose="020B0600070205080204" pitchFamily="34" charset="-128"/>
                </a:rPr>
                <a:t>2</a:t>
              </a:r>
            </a:p>
          </p:txBody>
        </p:sp>
        <p:sp>
          <p:nvSpPr>
            <p:cNvPr id="50251" name="Text Box 29"/>
            <p:cNvSpPr txBox="1">
              <a:spLocks noChangeArrowheads="1"/>
            </p:cNvSpPr>
            <p:nvPr/>
          </p:nvSpPr>
          <p:spPr bwMode="auto">
            <a:xfrm>
              <a:off x="2835" y="2110"/>
              <a:ext cx="26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ja-JP" sz="1660">
                  <a:latin typeface="Verdana" panose="020B0604030504040204" pitchFamily="34" charset="0"/>
                  <a:ea typeface="MS PGothic" panose="020B0600070205080204" pitchFamily="34" charset="-128"/>
                </a:rPr>
                <a:t>v</a:t>
              </a:r>
              <a:r>
                <a:rPr kumimoji="1" lang="en-US" altLang="ja-JP" sz="1660" baseline="-25000">
                  <a:latin typeface="Verdana" panose="020B0604030504040204" pitchFamily="34" charset="0"/>
                  <a:ea typeface="MS PGothic" panose="020B0600070205080204" pitchFamily="34" charset="-128"/>
                </a:rPr>
                <a:t>3</a:t>
              </a:r>
            </a:p>
          </p:txBody>
        </p:sp>
        <p:sp>
          <p:nvSpPr>
            <p:cNvPr id="50252" name="Text Box 30"/>
            <p:cNvSpPr txBox="1">
              <a:spLocks noChangeArrowheads="1"/>
            </p:cNvSpPr>
            <p:nvPr/>
          </p:nvSpPr>
          <p:spPr bwMode="auto">
            <a:xfrm>
              <a:off x="3963" y="1979"/>
              <a:ext cx="26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ja-JP" sz="1660">
                  <a:latin typeface="Verdana" panose="020B0604030504040204" pitchFamily="34" charset="0"/>
                  <a:ea typeface="MS PGothic" panose="020B0600070205080204" pitchFamily="34" charset="-128"/>
                </a:rPr>
                <a:t>v</a:t>
              </a:r>
              <a:r>
                <a:rPr kumimoji="1" lang="en-US" altLang="ja-JP" sz="1660" baseline="-25000">
                  <a:latin typeface="Verdana" panose="020B0604030504040204" pitchFamily="34" charset="0"/>
                  <a:ea typeface="MS PGothic" panose="020B0600070205080204" pitchFamily="34" charset="-128"/>
                </a:rPr>
                <a:t>4</a:t>
              </a:r>
            </a:p>
          </p:txBody>
        </p:sp>
        <p:sp>
          <p:nvSpPr>
            <p:cNvPr id="50253" name="Text Box 31"/>
            <p:cNvSpPr txBox="1">
              <a:spLocks noChangeArrowheads="1"/>
            </p:cNvSpPr>
            <p:nvPr/>
          </p:nvSpPr>
          <p:spPr bwMode="auto">
            <a:xfrm>
              <a:off x="3742" y="981"/>
              <a:ext cx="26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ja-JP" sz="1660">
                  <a:latin typeface="Verdana" panose="020B0604030504040204" pitchFamily="34" charset="0"/>
                  <a:ea typeface="MS PGothic" panose="020B0600070205080204" pitchFamily="34" charset="-128"/>
                </a:rPr>
                <a:t>v</a:t>
              </a:r>
              <a:r>
                <a:rPr kumimoji="1" lang="en-US" altLang="ja-JP" sz="1660" baseline="-25000">
                  <a:latin typeface="Verdana" panose="020B0604030504040204" pitchFamily="34" charset="0"/>
                  <a:ea typeface="MS PGothic" panose="020B0600070205080204" pitchFamily="34" charset="-128"/>
                </a:rPr>
                <a:t>5</a:t>
              </a:r>
            </a:p>
          </p:txBody>
        </p:sp>
        <p:sp>
          <p:nvSpPr>
            <p:cNvPr id="50254" name="Text Box 32"/>
            <p:cNvSpPr txBox="1">
              <a:spLocks noChangeArrowheads="1"/>
            </p:cNvSpPr>
            <p:nvPr/>
          </p:nvSpPr>
          <p:spPr bwMode="auto">
            <a:xfrm>
              <a:off x="2290" y="1706"/>
              <a:ext cx="235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ja-JP" sz="1660">
                  <a:latin typeface="Verdana" panose="020B0604030504040204" pitchFamily="34" charset="0"/>
                  <a:ea typeface="MS PGothic" panose="020B0600070205080204" pitchFamily="34" charset="-128"/>
                </a:rPr>
                <a:t>f</a:t>
              </a:r>
              <a:r>
                <a:rPr kumimoji="1" lang="en-US" altLang="ja-JP" sz="1660" baseline="-25000">
                  <a:latin typeface="Verdana" panose="020B0604030504040204" pitchFamily="34" charset="0"/>
                  <a:ea typeface="MS PGothic" panose="020B0600070205080204" pitchFamily="34" charset="-128"/>
                </a:rPr>
                <a:t>1</a:t>
              </a:r>
            </a:p>
          </p:txBody>
        </p:sp>
        <p:sp>
          <p:nvSpPr>
            <p:cNvPr id="50255" name="Text Box 33"/>
            <p:cNvSpPr txBox="1">
              <a:spLocks noChangeArrowheads="1"/>
            </p:cNvSpPr>
            <p:nvPr/>
          </p:nvSpPr>
          <p:spPr bwMode="auto">
            <a:xfrm>
              <a:off x="2789" y="1389"/>
              <a:ext cx="235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ja-JP" sz="1660">
                  <a:latin typeface="Verdana" panose="020B0604030504040204" pitchFamily="34" charset="0"/>
                  <a:ea typeface="MS PGothic" panose="020B0600070205080204" pitchFamily="34" charset="-128"/>
                </a:rPr>
                <a:t>f</a:t>
              </a:r>
              <a:r>
                <a:rPr kumimoji="1" lang="en-US" altLang="ja-JP" sz="1660" baseline="-25000">
                  <a:latin typeface="Verdana" panose="020B0604030504040204" pitchFamily="34" charset="0"/>
                  <a:ea typeface="MS PGothic" panose="020B0600070205080204" pitchFamily="34" charset="-128"/>
                </a:rPr>
                <a:t>2</a:t>
              </a:r>
            </a:p>
          </p:txBody>
        </p:sp>
        <p:sp>
          <p:nvSpPr>
            <p:cNvPr id="50256" name="Text Box 34"/>
            <p:cNvSpPr txBox="1">
              <a:spLocks noChangeArrowheads="1"/>
            </p:cNvSpPr>
            <p:nvPr/>
          </p:nvSpPr>
          <p:spPr bwMode="auto">
            <a:xfrm>
              <a:off x="3497" y="1570"/>
              <a:ext cx="235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ja-JP" sz="1660">
                  <a:latin typeface="Verdana" panose="020B0604030504040204" pitchFamily="34" charset="0"/>
                  <a:ea typeface="MS PGothic" panose="020B0600070205080204" pitchFamily="34" charset="-128"/>
                </a:rPr>
                <a:t>f</a:t>
              </a:r>
              <a:r>
                <a:rPr kumimoji="1" lang="en-US" altLang="ja-JP" sz="1660" baseline="-25000">
                  <a:latin typeface="Verdana" panose="020B0604030504040204" pitchFamily="34" charset="0"/>
                  <a:ea typeface="MS PGothic" panose="020B0600070205080204" pitchFamily="34" charset="-128"/>
                </a:rPr>
                <a:t>3</a:t>
              </a:r>
            </a:p>
          </p:txBody>
        </p:sp>
        <p:sp>
          <p:nvSpPr>
            <p:cNvPr id="50257" name="Text Box 35"/>
            <p:cNvSpPr txBox="1">
              <a:spLocks noChangeArrowheads="1"/>
            </p:cNvSpPr>
            <p:nvPr/>
          </p:nvSpPr>
          <p:spPr bwMode="auto">
            <a:xfrm>
              <a:off x="1791" y="1661"/>
              <a:ext cx="36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ja-JP" sz="1660">
                  <a:latin typeface="Verdana" panose="020B0604030504040204" pitchFamily="34" charset="0"/>
                  <a:ea typeface="MS PGothic" panose="020B0600070205080204" pitchFamily="34" charset="-128"/>
                </a:rPr>
                <a:t>e</a:t>
              </a:r>
              <a:r>
                <a:rPr kumimoji="1" lang="en-US" altLang="ja-JP" sz="1660" baseline="-25000">
                  <a:latin typeface="Verdana" panose="020B0604030504040204" pitchFamily="34" charset="0"/>
                  <a:ea typeface="MS PGothic" panose="020B0600070205080204" pitchFamily="34" charset="-128"/>
                </a:rPr>
                <a:t>1,1</a:t>
              </a:r>
            </a:p>
          </p:txBody>
        </p:sp>
        <p:sp>
          <p:nvSpPr>
            <p:cNvPr id="50258" name="Text Box 36"/>
            <p:cNvSpPr txBox="1">
              <a:spLocks noChangeArrowheads="1"/>
            </p:cNvSpPr>
            <p:nvPr/>
          </p:nvSpPr>
          <p:spPr bwMode="auto">
            <a:xfrm>
              <a:off x="2336" y="2115"/>
              <a:ext cx="36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ja-JP" sz="1660">
                  <a:latin typeface="Verdana" panose="020B0604030504040204" pitchFamily="34" charset="0"/>
                  <a:ea typeface="MS PGothic" panose="020B0600070205080204" pitchFamily="34" charset="-128"/>
                </a:rPr>
                <a:t>e</a:t>
              </a:r>
              <a:r>
                <a:rPr kumimoji="1" lang="en-US" altLang="ja-JP" sz="1660" baseline="-25000">
                  <a:latin typeface="Verdana" panose="020B0604030504040204" pitchFamily="34" charset="0"/>
                  <a:ea typeface="MS PGothic" panose="020B0600070205080204" pitchFamily="34" charset="-128"/>
                </a:rPr>
                <a:t>2,1</a:t>
              </a:r>
            </a:p>
          </p:txBody>
        </p:sp>
        <p:sp>
          <p:nvSpPr>
            <p:cNvPr id="50259" name="Text Box 37"/>
            <p:cNvSpPr txBox="1">
              <a:spLocks noChangeArrowheads="1"/>
            </p:cNvSpPr>
            <p:nvPr/>
          </p:nvSpPr>
          <p:spPr bwMode="auto">
            <a:xfrm>
              <a:off x="2134" y="1434"/>
              <a:ext cx="36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ja-JP" sz="1660">
                  <a:latin typeface="Verdana" panose="020B0604030504040204" pitchFamily="34" charset="0"/>
                  <a:ea typeface="MS PGothic" panose="020B0600070205080204" pitchFamily="34" charset="-128"/>
                </a:rPr>
                <a:t>e</a:t>
              </a:r>
              <a:r>
                <a:rPr kumimoji="1" lang="en-US" altLang="ja-JP" sz="1660" baseline="-25000">
                  <a:latin typeface="Verdana" panose="020B0604030504040204" pitchFamily="34" charset="0"/>
                  <a:ea typeface="MS PGothic" panose="020B0600070205080204" pitchFamily="34" charset="-128"/>
                </a:rPr>
                <a:t>3,1</a:t>
              </a:r>
            </a:p>
          </p:txBody>
        </p:sp>
        <p:sp>
          <p:nvSpPr>
            <p:cNvPr id="50260" name="Text Box 38"/>
            <p:cNvSpPr txBox="1">
              <a:spLocks noChangeArrowheads="1"/>
            </p:cNvSpPr>
            <p:nvPr/>
          </p:nvSpPr>
          <p:spPr bwMode="auto">
            <a:xfrm>
              <a:off x="2497" y="1434"/>
              <a:ext cx="36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ja-JP" sz="1660">
                  <a:latin typeface="Verdana" panose="020B0604030504040204" pitchFamily="34" charset="0"/>
                  <a:ea typeface="MS PGothic" panose="020B0600070205080204" pitchFamily="34" charset="-128"/>
                </a:rPr>
                <a:t>e</a:t>
              </a:r>
              <a:r>
                <a:rPr kumimoji="1" lang="en-US" altLang="ja-JP" sz="1660" baseline="-25000">
                  <a:latin typeface="Verdana" panose="020B0604030504040204" pitchFamily="34" charset="0"/>
                  <a:ea typeface="MS PGothic" panose="020B0600070205080204" pitchFamily="34" charset="-128"/>
                </a:rPr>
                <a:t>3,2</a:t>
              </a:r>
            </a:p>
          </p:txBody>
        </p:sp>
        <p:sp>
          <p:nvSpPr>
            <p:cNvPr id="50261" name="Text Box 39"/>
            <p:cNvSpPr txBox="1">
              <a:spLocks noChangeArrowheads="1"/>
            </p:cNvSpPr>
            <p:nvPr/>
          </p:nvSpPr>
          <p:spPr bwMode="auto">
            <a:xfrm>
              <a:off x="2971" y="1344"/>
              <a:ext cx="36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ja-JP" sz="1660">
                  <a:latin typeface="Verdana" panose="020B0604030504040204" pitchFamily="34" charset="0"/>
                  <a:ea typeface="MS PGothic" panose="020B0600070205080204" pitchFamily="34" charset="-128"/>
                </a:rPr>
                <a:t>e</a:t>
              </a:r>
              <a:r>
                <a:rPr kumimoji="1" lang="en-US" altLang="ja-JP" sz="1660" baseline="-25000">
                  <a:latin typeface="Verdana" panose="020B0604030504040204" pitchFamily="34" charset="0"/>
                  <a:ea typeface="MS PGothic" panose="020B0600070205080204" pitchFamily="34" charset="-128"/>
                </a:rPr>
                <a:t>4,1</a:t>
              </a:r>
            </a:p>
          </p:txBody>
        </p:sp>
        <p:sp>
          <p:nvSpPr>
            <p:cNvPr id="50262" name="Text Box 40"/>
            <p:cNvSpPr txBox="1">
              <a:spLocks noChangeArrowheads="1"/>
            </p:cNvSpPr>
            <p:nvPr/>
          </p:nvSpPr>
          <p:spPr bwMode="auto">
            <a:xfrm>
              <a:off x="2724" y="1113"/>
              <a:ext cx="36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ja-JP" sz="1660">
                  <a:latin typeface="Verdana" panose="020B0604030504040204" pitchFamily="34" charset="0"/>
                  <a:ea typeface="MS PGothic" panose="020B0600070205080204" pitchFamily="34" charset="-128"/>
                </a:rPr>
                <a:t>e</a:t>
              </a:r>
              <a:r>
                <a:rPr kumimoji="1" lang="en-US" altLang="ja-JP" sz="1660" baseline="-25000">
                  <a:latin typeface="Verdana" panose="020B0604030504040204" pitchFamily="34" charset="0"/>
                  <a:ea typeface="MS PGothic" panose="020B0600070205080204" pitchFamily="34" charset="-128"/>
                </a:rPr>
                <a:t>5,1</a:t>
              </a:r>
            </a:p>
          </p:txBody>
        </p:sp>
        <p:sp>
          <p:nvSpPr>
            <p:cNvPr id="50263" name="Text Box 41"/>
            <p:cNvSpPr txBox="1">
              <a:spLocks noChangeArrowheads="1"/>
            </p:cNvSpPr>
            <p:nvPr/>
          </p:nvSpPr>
          <p:spPr bwMode="auto">
            <a:xfrm>
              <a:off x="3177" y="1706"/>
              <a:ext cx="36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ja-JP" sz="1660">
                  <a:latin typeface="Verdana" panose="020B0604030504040204" pitchFamily="34" charset="0"/>
                  <a:ea typeface="MS PGothic" panose="020B0600070205080204" pitchFamily="34" charset="-128"/>
                </a:rPr>
                <a:t>e</a:t>
              </a:r>
              <a:r>
                <a:rPr kumimoji="1" lang="en-US" altLang="ja-JP" sz="1660" baseline="-25000">
                  <a:latin typeface="Verdana" panose="020B0604030504040204" pitchFamily="34" charset="0"/>
                  <a:ea typeface="MS PGothic" panose="020B0600070205080204" pitchFamily="34" charset="-128"/>
                </a:rPr>
                <a:t>4,2</a:t>
              </a:r>
            </a:p>
          </p:txBody>
        </p:sp>
        <p:sp>
          <p:nvSpPr>
            <p:cNvPr id="50264" name="Text Box 42"/>
            <p:cNvSpPr txBox="1">
              <a:spLocks noChangeArrowheads="1"/>
            </p:cNvSpPr>
            <p:nvPr/>
          </p:nvSpPr>
          <p:spPr bwMode="auto">
            <a:xfrm>
              <a:off x="3334" y="2020"/>
              <a:ext cx="36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ja-JP" sz="1660">
                  <a:latin typeface="Verdana" panose="020B0604030504040204" pitchFamily="34" charset="0"/>
                  <a:ea typeface="MS PGothic" panose="020B0600070205080204" pitchFamily="34" charset="-128"/>
                </a:rPr>
                <a:t>e</a:t>
              </a:r>
              <a:r>
                <a:rPr kumimoji="1" lang="en-US" altLang="ja-JP" sz="1660" baseline="-25000">
                  <a:latin typeface="Verdana" panose="020B0604030504040204" pitchFamily="34" charset="0"/>
                  <a:ea typeface="MS PGothic" panose="020B0600070205080204" pitchFamily="34" charset="-128"/>
                </a:rPr>
                <a:t>6,1</a:t>
              </a:r>
            </a:p>
          </p:txBody>
        </p:sp>
        <p:sp>
          <p:nvSpPr>
            <p:cNvPr id="50265" name="Text Box 43"/>
            <p:cNvSpPr txBox="1">
              <a:spLocks noChangeArrowheads="1"/>
            </p:cNvSpPr>
            <p:nvPr/>
          </p:nvSpPr>
          <p:spPr bwMode="auto">
            <a:xfrm>
              <a:off x="3812" y="1434"/>
              <a:ext cx="36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ja-JP" sz="1660">
                  <a:latin typeface="Verdana" panose="020B0604030504040204" pitchFamily="34" charset="0"/>
                  <a:ea typeface="MS PGothic" panose="020B0600070205080204" pitchFamily="34" charset="-128"/>
                </a:rPr>
                <a:t>e</a:t>
              </a:r>
              <a:r>
                <a:rPr kumimoji="1" lang="en-US" altLang="ja-JP" sz="1660" baseline="-25000">
                  <a:latin typeface="Verdana" panose="020B0604030504040204" pitchFamily="34" charset="0"/>
                  <a:ea typeface="MS PGothic" panose="020B0600070205080204" pitchFamily="34" charset="-128"/>
                </a:rPr>
                <a:t>7,1</a:t>
              </a:r>
            </a:p>
          </p:txBody>
        </p:sp>
      </p:grpSp>
      <p:graphicFrame>
        <p:nvGraphicFramePr>
          <p:cNvPr id="413794" name="Group 98"/>
          <p:cNvGraphicFramePr>
            <a:graphicFrameLocks noGrp="1"/>
          </p:cNvGraphicFramePr>
          <p:nvPr/>
        </p:nvGraphicFramePr>
        <p:xfrm>
          <a:off x="2439866" y="3827586"/>
          <a:ext cx="5052060" cy="2177592"/>
        </p:xfrm>
        <a:graphic>
          <a:graphicData uri="http://schemas.openxmlformats.org/drawingml/2006/table">
            <a:tbl>
              <a:tblPr/>
              <a:tblGrid>
                <a:gridCol w="1055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5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9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顶点</a:t>
                      </a:r>
                    </a:p>
                  </a:txBody>
                  <a:tcPr marL="84406" marR="84406" marT="42196" marB="42196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坐标</a:t>
                      </a:r>
                    </a:p>
                  </a:txBody>
                  <a:tcPr marL="84406" marR="84406" marT="42196" marB="421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以此为起点的半边</a:t>
                      </a:r>
                    </a:p>
                  </a:txBody>
                  <a:tcPr marL="84406" marR="84406" marT="42196" marB="421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9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84406" marR="84406" marT="42196" marB="42196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(x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,y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,z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marL="84406" marR="84406" marT="42196" marB="421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2,1</a:t>
                      </a:r>
                    </a:p>
                  </a:txBody>
                  <a:tcPr marL="84406" marR="84406" marT="42196" marB="421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9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L="84406" marR="84406" marT="42196" marB="42196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(x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,y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,z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marL="84406" marR="84406" marT="42196" marB="421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1,1</a:t>
                      </a:r>
                      <a:endParaRPr kumimoji="0" lang="en-US" altLang="ja-JP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4406" marR="84406" marT="42196" marB="421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9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marL="84406" marR="84406" marT="42196" marB="42196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(x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</a:t>
                      </a: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,y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</a:t>
                      </a: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,z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</a:t>
                      </a: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marL="84406" marR="84406" marT="42196" marB="421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4,1</a:t>
                      </a:r>
                      <a:endParaRPr kumimoji="0" lang="en-US" altLang="ja-JP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4406" marR="84406" marT="42196" marB="421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9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marL="84406" marR="84406" marT="42196" marB="42196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(x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4</a:t>
                      </a: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,y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4</a:t>
                      </a: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,z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4</a:t>
                      </a: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marL="84406" marR="84406" marT="42196" marB="421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7,1</a:t>
                      </a:r>
                      <a:endParaRPr kumimoji="0" lang="en-US" altLang="ja-JP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4406" marR="84406" marT="42196" marB="421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9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marL="84406" marR="84406" marT="42196" marB="42196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(x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5</a:t>
                      </a: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,y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5</a:t>
                      </a: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,z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5</a:t>
                      </a: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marL="84406" marR="84406" marT="42196" marB="421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5,1</a:t>
                      </a:r>
                      <a:endParaRPr kumimoji="0" lang="en-US" altLang="ja-JP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4406" marR="84406" marT="42196" marB="421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13795" name="Group 99"/>
          <p:cNvGraphicFramePr>
            <a:graphicFrameLocks noGrp="1"/>
          </p:cNvGraphicFramePr>
          <p:nvPr/>
        </p:nvGraphicFramePr>
        <p:xfrm>
          <a:off x="7823689" y="3827585"/>
          <a:ext cx="1793240" cy="1452880"/>
        </p:xfrm>
        <a:graphic>
          <a:graphicData uri="http://schemas.openxmlformats.org/drawingml/2006/table">
            <a:tbl>
              <a:tblPr/>
              <a:tblGrid>
                <a:gridCol w="929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面</a:t>
                      </a:r>
                    </a:p>
                  </a:txBody>
                  <a:tcPr marL="84406" marR="84406" marT="42215" marB="42215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半边</a:t>
                      </a:r>
                    </a:p>
                  </a:txBody>
                  <a:tcPr marL="84406" marR="84406" marT="42215" marB="42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84406" marR="84406" marT="42215" marB="42215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1,1</a:t>
                      </a:r>
                    </a:p>
                  </a:txBody>
                  <a:tcPr marL="84406" marR="84406" marT="42215" marB="42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L="84406" marR="84406" marT="42215" marB="42215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3,2</a:t>
                      </a:r>
                      <a:endParaRPr kumimoji="0" lang="en-US" altLang="ja-JP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4406" marR="84406" marT="42215" marB="42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marL="84406" marR="84406" marT="42215" marB="42215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4,2</a:t>
                      </a:r>
                      <a:endParaRPr kumimoji="0" lang="en-US" altLang="ja-JP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4406" marR="84406" marT="42215" marB="42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955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635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585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55370" indent="-21082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215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7010" indent="-21082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1845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99285" indent="-21082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1845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20925" indent="-2108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1845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43200" indent="-2108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1845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165475" indent="-2108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1845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87115" indent="-2108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1845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2B885E-04D4-4607-AB14-8DB9F92FBA0D}" type="slidenum">
              <a:rPr lang="zh-CN" altLang="en-US" sz="1110">
                <a:latin typeface="Arial Black" panose="020B0A04020102020204" pitchFamily="34" charset="0"/>
              </a:rPr>
              <a:t>42</a:t>
            </a:fld>
            <a:endParaRPr lang="en-US" altLang="zh-CN" sz="1110">
              <a:latin typeface="Arial Black" panose="020B0A04020102020204" pitchFamily="34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半边结构的实例</a:t>
            </a:r>
          </a:p>
        </p:txBody>
      </p:sp>
      <p:grpSp>
        <p:nvGrpSpPr>
          <p:cNvPr id="52228" name="Group 5"/>
          <p:cNvGrpSpPr/>
          <p:nvPr/>
        </p:nvGrpSpPr>
        <p:grpSpPr bwMode="auto">
          <a:xfrm>
            <a:off x="4500198" y="1701313"/>
            <a:ext cx="3577004" cy="2073519"/>
            <a:chOff x="1791" y="981"/>
            <a:chExt cx="2441" cy="1415"/>
          </a:xfrm>
        </p:grpSpPr>
        <p:sp>
          <p:nvSpPr>
            <p:cNvPr id="52273" name="Line 6"/>
            <p:cNvSpPr>
              <a:spLocks noChangeShapeType="1"/>
            </p:cNvSpPr>
            <p:nvPr/>
          </p:nvSpPr>
          <p:spPr bwMode="auto">
            <a:xfrm flipV="1">
              <a:off x="2154" y="2114"/>
              <a:ext cx="816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4" name="Line 7"/>
            <p:cNvSpPr>
              <a:spLocks noChangeShapeType="1"/>
            </p:cNvSpPr>
            <p:nvPr/>
          </p:nvSpPr>
          <p:spPr bwMode="auto">
            <a:xfrm flipV="1">
              <a:off x="2970" y="1116"/>
              <a:ext cx="726" cy="9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5" name="Line 8"/>
            <p:cNvSpPr>
              <a:spLocks noChangeShapeType="1"/>
            </p:cNvSpPr>
            <p:nvPr/>
          </p:nvSpPr>
          <p:spPr bwMode="auto">
            <a:xfrm flipH="1" flipV="1">
              <a:off x="3696" y="1116"/>
              <a:ext cx="273" cy="9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6" name="Line 9"/>
            <p:cNvSpPr>
              <a:spLocks noChangeShapeType="1"/>
            </p:cNvSpPr>
            <p:nvPr/>
          </p:nvSpPr>
          <p:spPr bwMode="auto">
            <a:xfrm flipH="1">
              <a:off x="2970" y="2023"/>
              <a:ext cx="999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7" name="Line 10"/>
            <p:cNvSpPr>
              <a:spLocks noChangeShapeType="1"/>
            </p:cNvSpPr>
            <p:nvPr/>
          </p:nvSpPr>
          <p:spPr bwMode="auto">
            <a:xfrm flipH="1">
              <a:off x="2108" y="1116"/>
              <a:ext cx="1588" cy="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8" name="Line 11"/>
            <p:cNvSpPr>
              <a:spLocks noChangeShapeType="1"/>
            </p:cNvSpPr>
            <p:nvPr/>
          </p:nvSpPr>
          <p:spPr bwMode="auto">
            <a:xfrm>
              <a:off x="2108" y="1161"/>
              <a:ext cx="863" cy="9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9" name="Line 12"/>
            <p:cNvSpPr>
              <a:spLocks noChangeShapeType="1"/>
            </p:cNvSpPr>
            <p:nvPr/>
          </p:nvSpPr>
          <p:spPr bwMode="auto">
            <a:xfrm>
              <a:off x="2108" y="1161"/>
              <a:ext cx="46" cy="10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0" name="Oval 13"/>
            <p:cNvSpPr>
              <a:spLocks noChangeArrowheads="1"/>
            </p:cNvSpPr>
            <p:nvPr/>
          </p:nvSpPr>
          <p:spPr bwMode="auto">
            <a:xfrm>
              <a:off x="2109" y="2160"/>
              <a:ext cx="91" cy="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60"/>
            </a:p>
          </p:txBody>
        </p:sp>
        <p:sp>
          <p:nvSpPr>
            <p:cNvPr id="52281" name="Oval 14"/>
            <p:cNvSpPr>
              <a:spLocks noChangeArrowheads="1"/>
            </p:cNvSpPr>
            <p:nvPr/>
          </p:nvSpPr>
          <p:spPr bwMode="auto">
            <a:xfrm>
              <a:off x="2925" y="2069"/>
              <a:ext cx="91" cy="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60"/>
            </a:p>
          </p:txBody>
        </p:sp>
        <p:sp>
          <p:nvSpPr>
            <p:cNvPr id="52282" name="Oval 15"/>
            <p:cNvSpPr>
              <a:spLocks noChangeArrowheads="1"/>
            </p:cNvSpPr>
            <p:nvPr/>
          </p:nvSpPr>
          <p:spPr bwMode="auto">
            <a:xfrm>
              <a:off x="3923" y="1978"/>
              <a:ext cx="91" cy="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60"/>
            </a:p>
          </p:txBody>
        </p:sp>
        <p:sp>
          <p:nvSpPr>
            <p:cNvPr id="52283" name="Oval 16"/>
            <p:cNvSpPr>
              <a:spLocks noChangeArrowheads="1"/>
            </p:cNvSpPr>
            <p:nvPr/>
          </p:nvSpPr>
          <p:spPr bwMode="auto">
            <a:xfrm>
              <a:off x="3651" y="1071"/>
              <a:ext cx="91" cy="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60"/>
            </a:p>
          </p:txBody>
        </p:sp>
        <p:sp>
          <p:nvSpPr>
            <p:cNvPr id="52284" name="Oval 17"/>
            <p:cNvSpPr>
              <a:spLocks noChangeArrowheads="1"/>
            </p:cNvSpPr>
            <p:nvPr/>
          </p:nvSpPr>
          <p:spPr bwMode="auto">
            <a:xfrm>
              <a:off x="2063" y="1116"/>
              <a:ext cx="91" cy="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60"/>
            </a:p>
          </p:txBody>
        </p:sp>
        <p:sp>
          <p:nvSpPr>
            <p:cNvPr id="52285" name="Line 18"/>
            <p:cNvSpPr>
              <a:spLocks noChangeShapeType="1"/>
            </p:cNvSpPr>
            <p:nvPr/>
          </p:nvSpPr>
          <p:spPr bwMode="auto">
            <a:xfrm flipH="1">
              <a:off x="3016" y="1252"/>
              <a:ext cx="499" cy="725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6" name="Line 19"/>
            <p:cNvSpPr>
              <a:spLocks noChangeShapeType="1"/>
            </p:cNvSpPr>
            <p:nvPr/>
          </p:nvSpPr>
          <p:spPr bwMode="auto">
            <a:xfrm>
              <a:off x="2245" y="1252"/>
              <a:ext cx="680" cy="726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7" name="Line 20"/>
            <p:cNvSpPr>
              <a:spLocks noChangeShapeType="1"/>
            </p:cNvSpPr>
            <p:nvPr/>
          </p:nvSpPr>
          <p:spPr bwMode="auto">
            <a:xfrm flipH="1">
              <a:off x="2335" y="1161"/>
              <a:ext cx="1180" cy="46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8" name="Line 21"/>
            <p:cNvSpPr>
              <a:spLocks noChangeShapeType="1"/>
            </p:cNvSpPr>
            <p:nvPr/>
          </p:nvSpPr>
          <p:spPr bwMode="auto">
            <a:xfrm>
              <a:off x="2200" y="1344"/>
              <a:ext cx="634" cy="681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9" name="Line 22"/>
            <p:cNvSpPr>
              <a:spLocks noChangeShapeType="1"/>
            </p:cNvSpPr>
            <p:nvPr/>
          </p:nvSpPr>
          <p:spPr bwMode="auto">
            <a:xfrm>
              <a:off x="2154" y="1389"/>
              <a:ext cx="46" cy="726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90" name="Line 23"/>
            <p:cNvSpPr>
              <a:spLocks noChangeShapeType="1"/>
            </p:cNvSpPr>
            <p:nvPr/>
          </p:nvSpPr>
          <p:spPr bwMode="auto">
            <a:xfrm flipV="1">
              <a:off x="2200" y="2069"/>
              <a:ext cx="680" cy="91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91" name="Line 24"/>
            <p:cNvSpPr>
              <a:spLocks noChangeShapeType="1"/>
            </p:cNvSpPr>
            <p:nvPr/>
          </p:nvSpPr>
          <p:spPr bwMode="auto">
            <a:xfrm flipH="1">
              <a:off x="3061" y="1253"/>
              <a:ext cx="590" cy="816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92" name="Line 25"/>
            <p:cNvSpPr>
              <a:spLocks noChangeShapeType="1"/>
            </p:cNvSpPr>
            <p:nvPr/>
          </p:nvSpPr>
          <p:spPr bwMode="auto">
            <a:xfrm flipV="1">
              <a:off x="3107" y="1979"/>
              <a:ext cx="771" cy="9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93" name="Line 26"/>
            <p:cNvSpPr>
              <a:spLocks noChangeShapeType="1"/>
            </p:cNvSpPr>
            <p:nvPr/>
          </p:nvSpPr>
          <p:spPr bwMode="auto">
            <a:xfrm flipH="1" flipV="1">
              <a:off x="3696" y="1253"/>
              <a:ext cx="182" cy="68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94" name="Text Box 27"/>
            <p:cNvSpPr txBox="1">
              <a:spLocks noChangeArrowheads="1"/>
            </p:cNvSpPr>
            <p:nvPr/>
          </p:nvSpPr>
          <p:spPr bwMode="auto">
            <a:xfrm>
              <a:off x="1973" y="2160"/>
              <a:ext cx="26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ja-JP" sz="1660">
                  <a:latin typeface="Verdana" panose="020B0604030504040204" pitchFamily="34" charset="0"/>
                  <a:ea typeface="MS PGothic" panose="020B0600070205080204" pitchFamily="34" charset="-128"/>
                </a:rPr>
                <a:t>v</a:t>
              </a:r>
              <a:r>
                <a:rPr kumimoji="1" lang="en-US" altLang="ja-JP" sz="1660" baseline="-25000">
                  <a:latin typeface="Verdana" panose="020B0604030504040204" pitchFamily="34" charset="0"/>
                  <a:ea typeface="MS PGothic" panose="020B0600070205080204" pitchFamily="34" charset="-128"/>
                </a:rPr>
                <a:t>1</a:t>
              </a:r>
            </a:p>
          </p:txBody>
        </p:sp>
        <p:sp>
          <p:nvSpPr>
            <p:cNvPr id="52295" name="Text Box 28"/>
            <p:cNvSpPr txBox="1">
              <a:spLocks noChangeArrowheads="1"/>
            </p:cNvSpPr>
            <p:nvPr/>
          </p:nvSpPr>
          <p:spPr bwMode="auto">
            <a:xfrm>
              <a:off x="1831" y="1026"/>
              <a:ext cx="26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ja-JP" sz="1660">
                  <a:latin typeface="Verdana" panose="020B0604030504040204" pitchFamily="34" charset="0"/>
                  <a:ea typeface="MS PGothic" panose="020B0600070205080204" pitchFamily="34" charset="-128"/>
                </a:rPr>
                <a:t>v</a:t>
              </a:r>
              <a:r>
                <a:rPr kumimoji="1" lang="en-US" altLang="ja-JP" sz="1660" baseline="-25000">
                  <a:latin typeface="Verdana" panose="020B0604030504040204" pitchFamily="34" charset="0"/>
                  <a:ea typeface="MS PGothic" panose="020B0600070205080204" pitchFamily="34" charset="-128"/>
                </a:rPr>
                <a:t>2</a:t>
              </a:r>
            </a:p>
          </p:txBody>
        </p:sp>
        <p:sp>
          <p:nvSpPr>
            <p:cNvPr id="52296" name="Text Box 29"/>
            <p:cNvSpPr txBox="1">
              <a:spLocks noChangeArrowheads="1"/>
            </p:cNvSpPr>
            <p:nvPr/>
          </p:nvSpPr>
          <p:spPr bwMode="auto">
            <a:xfrm>
              <a:off x="2835" y="2110"/>
              <a:ext cx="26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ja-JP" sz="1660">
                  <a:latin typeface="Verdana" panose="020B0604030504040204" pitchFamily="34" charset="0"/>
                  <a:ea typeface="MS PGothic" panose="020B0600070205080204" pitchFamily="34" charset="-128"/>
                </a:rPr>
                <a:t>v</a:t>
              </a:r>
              <a:r>
                <a:rPr kumimoji="1" lang="en-US" altLang="ja-JP" sz="1660" baseline="-25000">
                  <a:latin typeface="Verdana" panose="020B0604030504040204" pitchFamily="34" charset="0"/>
                  <a:ea typeface="MS PGothic" panose="020B0600070205080204" pitchFamily="34" charset="-128"/>
                </a:rPr>
                <a:t>3</a:t>
              </a:r>
            </a:p>
          </p:txBody>
        </p:sp>
        <p:sp>
          <p:nvSpPr>
            <p:cNvPr id="52297" name="Text Box 30"/>
            <p:cNvSpPr txBox="1">
              <a:spLocks noChangeArrowheads="1"/>
            </p:cNvSpPr>
            <p:nvPr/>
          </p:nvSpPr>
          <p:spPr bwMode="auto">
            <a:xfrm>
              <a:off x="3963" y="1979"/>
              <a:ext cx="26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ja-JP" sz="1660">
                  <a:latin typeface="Verdana" panose="020B0604030504040204" pitchFamily="34" charset="0"/>
                  <a:ea typeface="MS PGothic" panose="020B0600070205080204" pitchFamily="34" charset="-128"/>
                </a:rPr>
                <a:t>v</a:t>
              </a:r>
              <a:r>
                <a:rPr kumimoji="1" lang="en-US" altLang="ja-JP" sz="1660" baseline="-25000">
                  <a:latin typeface="Verdana" panose="020B0604030504040204" pitchFamily="34" charset="0"/>
                  <a:ea typeface="MS PGothic" panose="020B0600070205080204" pitchFamily="34" charset="-128"/>
                </a:rPr>
                <a:t>4</a:t>
              </a:r>
            </a:p>
          </p:txBody>
        </p:sp>
        <p:sp>
          <p:nvSpPr>
            <p:cNvPr id="52298" name="Text Box 31"/>
            <p:cNvSpPr txBox="1">
              <a:spLocks noChangeArrowheads="1"/>
            </p:cNvSpPr>
            <p:nvPr/>
          </p:nvSpPr>
          <p:spPr bwMode="auto">
            <a:xfrm>
              <a:off x="3742" y="981"/>
              <a:ext cx="26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ja-JP" sz="1660">
                  <a:latin typeface="Verdana" panose="020B0604030504040204" pitchFamily="34" charset="0"/>
                  <a:ea typeface="MS PGothic" panose="020B0600070205080204" pitchFamily="34" charset="-128"/>
                </a:rPr>
                <a:t>v</a:t>
              </a:r>
              <a:r>
                <a:rPr kumimoji="1" lang="en-US" altLang="ja-JP" sz="1660" baseline="-25000">
                  <a:latin typeface="Verdana" panose="020B0604030504040204" pitchFamily="34" charset="0"/>
                  <a:ea typeface="MS PGothic" panose="020B0600070205080204" pitchFamily="34" charset="-128"/>
                </a:rPr>
                <a:t>5</a:t>
              </a:r>
            </a:p>
          </p:txBody>
        </p:sp>
        <p:sp>
          <p:nvSpPr>
            <p:cNvPr id="52299" name="Text Box 32"/>
            <p:cNvSpPr txBox="1">
              <a:spLocks noChangeArrowheads="1"/>
            </p:cNvSpPr>
            <p:nvPr/>
          </p:nvSpPr>
          <p:spPr bwMode="auto">
            <a:xfrm>
              <a:off x="2290" y="1706"/>
              <a:ext cx="235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ja-JP" sz="1660">
                  <a:latin typeface="Verdana" panose="020B0604030504040204" pitchFamily="34" charset="0"/>
                  <a:ea typeface="MS PGothic" panose="020B0600070205080204" pitchFamily="34" charset="-128"/>
                </a:rPr>
                <a:t>f</a:t>
              </a:r>
              <a:r>
                <a:rPr kumimoji="1" lang="en-US" altLang="ja-JP" sz="1660" baseline="-25000">
                  <a:latin typeface="Verdana" panose="020B0604030504040204" pitchFamily="34" charset="0"/>
                  <a:ea typeface="MS PGothic" panose="020B0600070205080204" pitchFamily="34" charset="-128"/>
                </a:rPr>
                <a:t>1</a:t>
              </a:r>
            </a:p>
          </p:txBody>
        </p:sp>
        <p:sp>
          <p:nvSpPr>
            <p:cNvPr id="52300" name="Text Box 33"/>
            <p:cNvSpPr txBox="1">
              <a:spLocks noChangeArrowheads="1"/>
            </p:cNvSpPr>
            <p:nvPr/>
          </p:nvSpPr>
          <p:spPr bwMode="auto">
            <a:xfrm>
              <a:off x="2789" y="1389"/>
              <a:ext cx="235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ja-JP" sz="1660">
                  <a:latin typeface="Verdana" panose="020B0604030504040204" pitchFamily="34" charset="0"/>
                  <a:ea typeface="MS PGothic" panose="020B0600070205080204" pitchFamily="34" charset="-128"/>
                </a:rPr>
                <a:t>f</a:t>
              </a:r>
              <a:r>
                <a:rPr kumimoji="1" lang="en-US" altLang="ja-JP" sz="1660" baseline="-25000">
                  <a:latin typeface="Verdana" panose="020B0604030504040204" pitchFamily="34" charset="0"/>
                  <a:ea typeface="MS PGothic" panose="020B0600070205080204" pitchFamily="34" charset="-128"/>
                </a:rPr>
                <a:t>2</a:t>
              </a:r>
            </a:p>
          </p:txBody>
        </p:sp>
        <p:sp>
          <p:nvSpPr>
            <p:cNvPr id="52301" name="Text Box 34"/>
            <p:cNvSpPr txBox="1">
              <a:spLocks noChangeArrowheads="1"/>
            </p:cNvSpPr>
            <p:nvPr/>
          </p:nvSpPr>
          <p:spPr bwMode="auto">
            <a:xfrm>
              <a:off x="3497" y="1570"/>
              <a:ext cx="235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ja-JP" sz="1660">
                  <a:latin typeface="Verdana" panose="020B0604030504040204" pitchFamily="34" charset="0"/>
                  <a:ea typeface="MS PGothic" panose="020B0600070205080204" pitchFamily="34" charset="-128"/>
                </a:rPr>
                <a:t>f</a:t>
              </a:r>
              <a:r>
                <a:rPr kumimoji="1" lang="en-US" altLang="ja-JP" sz="1660" baseline="-25000">
                  <a:latin typeface="Verdana" panose="020B0604030504040204" pitchFamily="34" charset="0"/>
                  <a:ea typeface="MS PGothic" panose="020B0600070205080204" pitchFamily="34" charset="-128"/>
                </a:rPr>
                <a:t>3</a:t>
              </a:r>
            </a:p>
          </p:txBody>
        </p:sp>
        <p:sp>
          <p:nvSpPr>
            <p:cNvPr id="52302" name="Text Box 35"/>
            <p:cNvSpPr txBox="1">
              <a:spLocks noChangeArrowheads="1"/>
            </p:cNvSpPr>
            <p:nvPr/>
          </p:nvSpPr>
          <p:spPr bwMode="auto">
            <a:xfrm>
              <a:off x="1791" y="1661"/>
              <a:ext cx="36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ja-JP" sz="1660">
                  <a:latin typeface="Verdana" panose="020B0604030504040204" pitchFamily="34" charset="0"/>
                  <a:ea typeface="MS PGothic" panose="020B0600070205080204" pitchFamily="34" charset="-128"/>
                </a:rPr>
                <a:t>e</a:t>
              </a:r>
              <a:r>
                <a:rPr kumimoji="1" lang="en-US" altLang="ja-JP" sz="1660" baseline="-25000">
                  <a:latin typeface="Verdana" panose="020B0604030504040204" pitchFamily="34" charset="0"/>
                  <a:ea typeface="MS PGothic" panose="020B0600070205080204" pitchFamily="34" charset="-128"/>
                </a:rPr>
                <a:t>1,1</a:t>
              </a:r>
            </a:p>
          </p:txBody>
        </p:sp>
        <p:sp>
          <p:nvSpPr>
            <p:cNvPr id="52303" name="Text Box 36"/>
            <p:cNvSpPr txBox="1">
              <a:spLocks noChangeArrowheads="1"/>
            </p:cNvSpPr>
            <p:nvPr/>
          </p:nvSpPr>
          <p:spPr bwMode="auto">
            <a:xfrm>
              <a:off x="2336" y="2115"/>
              <a:ext cx="36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ja-JP" sz="1660">
                  <a:latin typeface="Verdana" panose="020B0604030504040204" pitchFamily="34" charset="0"/>
                  <a:ea typeface="MS PGothic" panose="020B0600070205080204" pitchFamily="34" charset="-128"/>
                </a:rPr>
                <a:t>e</a:t>
              </a:r>
              <a:r>
                <a:rPr kumimoji="1" lang="en-US" altLang="ja-JP" sz="1660" baseline="-25000">
                  <a:latin typeface="Verdana" panose="020B0604030504040204" pitchFamily="34" charset="0"/>
                  <a:ea typeface="MS PGothic" panose="020B0600070205080204" pitchFamily="34" charset="-128"/>
                </a:rPr>
                <a:t>2,1</a:t>
              </a:r>
            </a:p>
          </p:txBody>
        </p:sp>
        <p:sp>
          <p:nvSpPr>
            <p:cNvPr id="52304" name="Text Box 37"/>
            <p:cNvSpPr txBox="1">
              <a:spLocks noChangeArrowheads="1"/>
            </p:cNvSpPr>
            <p:nvPr/>
          </p:nvSpPr>
          <p:spPr bwMode="auto">
            <a:xfrm>
              <a:off x="2134" y="1434"/>
              <a:ext cx="36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ja-JP" sz="1660">
                  <a:latin typeface="Verdana" panose="020B0604030504040204" pitchFamily="34" charset="0"/>
                  <a:ea typeface="MS PGothic" panose="020B0600070205080204" pitchFamily="34" charset="-128"/>
                </a:rPr>
                <a:t>e</a:t>
              </a:r>
              <a:r>
                <a:rPr kumimoji="1" lang="en-US" altLang="ja-JP" sz="1660" baseline="-25000">
                  <a:latin typeface="Verdana" panose="020B0604030504040204" pitchFamily="34" charset="0"/>
                  <a:ea typeface="MS PGothic" panose="020B0600070205080204" pitchFamily="34" charset="-128"/>
                </a:rPr>
                <a:t>3,1</a:t>
              </a:r>
            </a:p>
          </p:txBody>
        </p:sp>
        <p:sp>
          <p:nvSpPr>
            <p:cNvPr id="52305" name="Text Box 38"/>
            <p:cNvSpPr txBox="1">
              <a:spLocks noChangeArrowheads="1"/>
            </p:cNvSpPr>
            <p:nvPr/>
          </p:nvSpPr>
          <p:spPr bwMode="auto">
            <a:xfrm>
              <a:off x="2497" y="1434"/>
              <a:ext cx="36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ja-JP" sz="1660">
                  <a:latin typeface="Verdana" panose="020B0604030504040204" pitchFamily="34" charset="0"/>
                  <a:ea typeface="MS PGothic" panose="020B0600070205080204" pitchFamily="34" charset="-128"/>
                </a:rPr>
                <a:t>e</a:t>
              </a:r>
              <a:r>
                <a:rPr kumimoji="1" lang="en-US" altLang="ja-JP" sz="1660" baseline="-25000">
                  <a:latin typeface="Verdana" panose="020B0604030504040204" pitchFamily="34" charset="0"/>
                  <a:ea typeface="MS PGothic" panose="020B0600070205080204" pitchFamily="34" charset="-128"/>
                </a:rPr>
                <a:t>3,2</a:t>
              </a:r>
            </a:p>
          </p:txBody>
        </p:sp>
        <p:sp>
          <p:nvSpPr>
            <p:cNvPr id="52306" name="Text Box 39"/>
            <p:cNvSpPr txBox="1">
              <a:spLocks noChangeArrowheads="1"/>
            </p:cNvSpPr>
            <p:nvPr/>
          </p:nvSpPr>
          <p:spPr bwMode="auto">
            <a:xfrm>
              <a:off x="2971" y="1344"/>
              <a:ext cx="36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ja-JP" sz="1660">
                  <a:latin typeface="Verdana" panose="020B0604030504040204" pitchFamily="34" charset="0"/>
                  <a:ea typeface="MS PGothic" panose="020B0600070205080204" pitchFamily="34" charset="-128"/>
                </a:rPr>
                <a:t>e</a:t>
              </a:r>
              <a:r>
                <a:rPr kumimoji="1" lang="en-US" altLang="ja-JP" sz="1660" baseline="-25000">
                  <a:latin typeface="Verdana" panose="020B0604030504040204" pitchFamily="34" charset="0"/>
                  <a:ea typeface="MS PGothic" panose="020B0600070205080204" pitchFamily="34" charset="-128"/>
                </a:rPr>
                <a:t>4,1</a:t>
              </a:r>
            </a:p>
          </p:txBody>
        </p:sp>
        <p:sp>
          <p:nvSpPr>
            <p:cNvPr id="52307" name="Text Box 40"/>
            <p:cNvSpPr txBox="1">
              <a:spLocks noChangeArrowheads="1"/>
            </p:cNvSpPr>
            <p:nvPr/>
          </p:nvSpPr>
          <p:spPr bwMode="auto">
            <a:xfrm>
              <a:off x="2724" y="1113"/>
              <a:ext cx="36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ja-JP" sz="1660">
                  <a:latin typeface="Verdana" panose="020B0604030504040204" pitchFamily="34" charset="0"/>
                  <a:ea typeface="MS PGothic" panose="020B0600070205080204" pitchFamily="34" charset="-128"/>
                </a:rPr>
                <a:t>e</a:t>
              </a:r>
              <a:r>
                <a:rPr kumimoji="1" lang="en-US" altLang="ja-JP" sz="1660" baseline="-25000">
                  <a:latin typeface="Verdana" panose="020B0604030504040204" pitchFamily="34" charset="0"/>
                  <a:ea typeface="MS PGothic" panose="020B0600070205080204" pitchFamily="34" charset="-128"/>
                </a:rPr>
                <a:t>5,1</a:t>
              </a:r>
            </a:p>
          </p:txBody>
        </p:sp>
        <p:sp>
          <p:nvSpPr>
            <p:cNvPr id="52308" name="Text Box 41"/>
            <p:cNvSpPr txBox="1">
              <a:spLocks noChangeArrowheads="1"/>
            </p:cNvSpPr>
            <p:nvPr/>
          </p:nvSpPr>
          <p:spPr bwMode="auto">
            <a:xfrm>
              <a:off x="3177" y="1706"/>
              <a:ext cx="36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ja-JP" sz="1660">
                  <a:latin typeface="Verdana" panose="020B0604030504040204" pitchFamily="34" charset="0"/>
                  <a:ea typeface="MS PGothic" panose="020B0600070205080204" pitchFamily="34" charset="-128"/>
                </a:rPr>
                <a:t>e</a:t>
              </a:r>
              <a:r>
                <a:rPr kumimoji="1" lang="en-US" altLang="ja-JP" sz="1660" baseline="-25000">
                  <a:latin typeface="Verdana" panose="020B0604030504040204" pitchFamily="34" charset="0"/>
                  <a:ea typeface="MS PGothic" panose="020B0600070205080204" pitchFamily="34" charset="-128"/>
                </a:rPr>
                <a:t>4,2</a:t>
              </a:r>
            </a:p>
          </p:txBody>
        </p:sp>
        <p:sp>
          <p:nvSpPr>
            <p:cNvPr id="52309" name="Text Box 42"/>
            <p:cNvSpPr txBox="1">
              <a:spLocks noChangeArrowheads="1"/>
            </p:cNvSpPr>
            <p:nvPr/>
          </p:nvSpPr>
          <p:spPr bwMode="auto">
            <a:xfrm>
              <a:off x="3334" y="2020"/>
              <a:ext cx="36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ja-JP" sz="1660">
                  <a:latin typeface="Verdana" panose="020B0604030504040204" pitchFamily="34" charset="0"/>
                  <a:ea typeface="MS PGothic" panose="020B0600070205080204" pitchFamily="34" charset="-128"/>
                </a:rPr>
                <a:t>e</a:t>
              </a:r>
              <a:r>
                <a:rPr kumimoji="1" lang="en-US" altLang="ja-JP" sz="1660" baseline="-25000">
                  <a:latin typeface="Verdana" panose="020B0604030504040204" pitchFamily="34" charset="0"/>
                  <a:ea typeface="MS PGothic" panose="020B0600070205080204" pitchFamily="34" charset="-128"/>
                </a:rPr>
                <a:t>6,1</a:t>
              </a:r>
            </a:p>
          </p:txBody>
        </p:sp>
        <p:sp>
          <p:nvSpPr>
            <p:cNvPr id="52310" name="Text Box 43"/>
            <p:cNvSpPr txBox="1">
              <a:spLocks noChangeArrowheads="1"/>
            </p:cNvSpPr>
            <p:nvPr/>
          </p:nvSpPr>
          <p:spPr bwMode="auto">
            <a:xfrm>
              <a:off x="3812" y="1434"/>
              <a:ext cx="36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ja-JP" sz="1660">
                  <a:latin typeface="Verdana" panose="020B0604030504040204" pitchFamily="34" charset="0"/>
                  <a:ea typeface="MS PGothic" panose="020B0600070205080204" pitchFamily="34" charset="-128"/>
                </a:rPr>
                <a:t>e</a:t>
              </a:r>
              <a:r>
                <a:rPr kumimoji="1" lang="en-US" altLang="ja-JP" sz="1660" baseline="-25000">
                  <a:latin typeface="Verdana" panose="020B0604030504040204" pitchFamily="34" charset="0"/>
                  <a:ea typeface="MS PGothic" panose="020B0600070205080204" pitchFamily="34" charset="-128"/>
                </a:rPr>
                <a:t>7,1</a:t>
              </a:r>
            </a:p>
          </p:txBody>
        </p:sp>
      </p:grpSp>
      <p:graphicFrame>
        <p:nvGraphicFramePr>
          <p:cNvPr id="414813" name="Group 93"/>
          <p:cNvGraphicFramePr>
            <a:graphicFrameLocks noGrp="1"/>
          </p:cNvGraphicFramePr>
          <p:nvPr/>
        </p:nvGraphicFramePr>
        <p:xfrm>
          <a:off x="2439867" y="3894993"/>
          <a:ext cx="7306310" cy="1814300"/>
        </p:xfrm>
        <a:graphic>
          <a:graphicData uri="http://schemas.openxmlformats.org/drawingml/2006/table">
            <a:tbl>
              <a:tblPr/>
              <a:tblGrid>
                <a:gridCol w="1217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7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7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7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28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半边</a:t>
                      </a:r>
                    </a:p>
                  </a:txBody>
                  <a:tcPr marL="84406" marR="84406" marT="42160" marB="42160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起点</a:t>
                      </a:r>
                    </a:p>
                  </a:txBody>
                  <a:tcPr marL="84406" marR="84406" marT="42160" marB="42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相邻半边</a:t>
                      </a:r>
                    </a:p>
                  </a:txBody>
                  <a:tcPr marL="84406" marR="84406" marT="42160" marB="42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面</a:t>
                      </a:r>
                    </a:p>
                  </a:txBody>
                  <a:tcPr marL="84406" marR="84406" marT="42160" marB="42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下条半边</a:t>
                      </a:r>
                    </a:p>
                  </a:txBody>
                  <a:tcPr marL="84406" marR="84406" marT="42160" marB="42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前条半边</a:t>
                      </a:r>
                    </a:p>
                  </a:txBody>
                  <a:tcPr marL="84406" marR="84406" marT="42160" marB="42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3,1</a:t>
                      </a:r>
                    </a:p>
                  </a:txBody>
                  <a:tcPr marL="84406" marR="84406" marT="42160" marB="42160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marL="84406" marR="84406" marT="42160" marB="42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3,2</a:t>
                      </a:r>
                    </a:p>
                  </a:txBody>
                  <a:tcPr marL="84406" marR="84406" marT="42160" marB="42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84406" marR="84406" marT="42160" marB="42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1,1</a:t>
                      </a:r>
                    </a:p>
                  </a:txBody>
                  <a:tcPr marL="84406" marR="84406" marT="42160" marB="42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2,1</a:t>
                      </a:r>
                    </a:p>
                  </a:txBody>
                  <a:tcPr marL="84406" marR="84406" marT="42160" marB="42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8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3,2</a:t>
                      </a:r>
                      <a:endParaRPr kumimoji="0" lang="en-US" altLang="ja-JP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4406" marR="84406" marT="42160" marB="42160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L="84406" marR="84406" marT="42160" marB="42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3,1</a:t>
                      </a:r>
                      <a:endParaRPr kumimoji="0" lang="en-US" altLang="ja-JP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4406" marR="84406" marT="42160" marB="42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L="84406" marR="84406" marT="42160" marB="42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4,1</a:t>
                      </a:r>
                      <a:endParaRPr kumimoji="0" lang="en-US" altLang="ja-JP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4406" marR="84406" marT="42160" marB="42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5,1</a:t>
                      </a:r>
                      <a:endParaRPr kumimoji="0" lang="en-US" altLang="ja-JP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4406" marR="84406" marT="42160" marB="42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8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4,1</a:t>
                      </a:r>
                      <a:endParaRPr kumimoji="0" lang="en-US" altLang="ja-JP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4406" marR="84406" marT="42160" marB="42160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marL="84406" marR="84406" marT="42160" marB="42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4,2</a:t>
                      </a:r>
                      <a:endParaRPr kumimoji="0" lang="en-US" altLang="ja-JP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4406" marR="84406" marT="42160" marB="42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L="84406" marR="84406" marT="42160" marB="42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5,1</a:t>
                      </a:r>
                      <a:endParaRPr kumimoji="0" lang="en-US" altLang="ja-JP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4406" marR="84406" marT="42160" marB="42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3,2</a:t>
                      </a:r>
                      <a:endParaRPr kumimoji="0" lang="en-US" altLang="ja-JP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4406" marR="84406" marT="42160" marB="42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8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4,2</a:t>
                      </a:r>
                      <a:endParaRPr kumimoji="0" lang="en-US" altLang="ja-JP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4406" marR="84406" marT="42160" marB="42160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marL="84406" marR="84406" marT="42160" marB="42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4,1</a:t>
                      </a:r>
                      <a:endParaRPr kumimoji="0" lang="en-US" altLang="ja-JP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4406" marR="84406" marT="42160" marB="42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marL="84406" marR="84406" marT="42160" marB="42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6,1</a:t>
                      </a:r>
                      <a:endParaRPr kumimoji="0" lang="en-US" altLang="ja-JP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4406" marR="84406" marT="42160" marB="42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ja-JP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7,1</a:t>
                      </a:r>
                      <a:endParaRPr kumimoji="0" lang="en-US" altLang="ja-JP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4406" marR="84406" marT="42160" marB="42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955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635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585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55370" indent="-21082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215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7010" indent="-21082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1845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99285" indent="-21082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1845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20925" indent="-2108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1845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43200" indent="-2108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1845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165475" indent="-2108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1845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87115" indent="-2108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1845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15D846-035E-40CD-BEFF-DE3DB4822500}" type="slidenum">
              <a:rPr lang="zh-CN" altLang="en-US" sz="1110">
                <a:latin typeface="Arial Black" panose="020B0A04020102020204" pitchFamily="34" charset="0"/>
              </a:rPr>
              <a:t>43</a:t>
            </a:fld>
            <a:endParaRPr lang="en-US" altLang="zh-CN" sz="1110">
              <a:latin typeface="Arial Black" panose="020B0A04020102020204" pitchFamily="34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关于半边结构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3595" y="1296508"/>
            <a:ext cx="8742925" cy="2093734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半边结构讨论：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优势：查询时间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O(1)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操作时间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通常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 O(1)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缺点：只能表示可定向流形，信息冗余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关于半边结构更多信息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Bezier</a:t>
            </a:r>
            <a:r>
              <a:rPr lang="zh-CN" altLang="en-US" b="1"/>
              <a:t>样条和</a:t>
            </a:r>
            <a:r>
              <a:rPr lang="en-US" altLang="zh-CN" b="1"/>
              <a:t>B</a:t>
            </a:r>
            <a:r>
              <a:rPr lang="zh-CN" altLang="en-US" b="1"/>
              <a:t>样条的由来</a:t>
            </a:r>
          </a:p>
        </p:txBody>
      </p:sp>
      <p:sp>
        <p:nvSpPr>
          <p:cNvPr id="204806" name="Rectangle 6"/>
          <p:cNvSpPr>
            <a:spLocks noChangeArrowheads="1"/>
          </p:cNvSpPr>
          <p:nvPr/>
        </p:nvSpPr>
        <p:spPr bwMode="auto">
          <a:xfrm>
            <a:off x="2135188" y="1773238"/>
            <a:ext cx="7777162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sz="2800"/>
              <a:t>法国</a:t>
            </a:r>
            <a:r>
              <a:rPr lang="zh-CN" altLang="en-US" sz="2800"/>
              <a:t>雷诺汽车公司</a:t>
            </a:r>
            <a:r>
              <a:rPr kumimoji="1" lang="zh-CN" altLang="en-US" sz="2800"/>
              <a:t>的</a:t>
            </a:r>
            <a:r>
              <a:rPr lang="en-US" altLang="zh-CN" sz="2800"/>
              <a:t>P.E.</a:t>
            </a:r>
            <a:r>
              <a:rPr kumimoji="1" lang="en-US" altLang="en-US" sz="2800"/>
              <a:t> </a:t>
            </a:r>
            <a:r>
              <a:rPr kumimoji="1" lang="en-US" altLang="zh-CN" sz="2800"/>
              <a:t>Bezier </a:t>
            </a:r>
            <a:r>
              <a:rPr kumimoji="1" lang="zh-CN" altLang="zh-CN" sz="2800"/>
              <a:t>提出了一种</a:t>
            </a:r>
            <a:r>
              <a:rPr lang="zh-CN" altLang="en-US" sz="2800"/>
              <a:t>以逼近为基础的</a:t>
            </a:r>
            <a:r>
              <a:rPr kumimoji="1" lang="zh-CN" altLang="zh-CN" sz="2800"/>
              <a:t>新的参数曲线表示方法，称为</a:t>
            </a:r>
            <a:r>
              <a:rPr kumimoji="1" lang="en-US" altLang="zh-CN" sz="2800">
                <a:solidFill>
                  <a:srgbClr val="CC0000"/>
                </a:solidFill>
              </a:rPr>
              <a:t>Bezier</a:t>
            </a:r>
            <a:r>
              <a:rPr kumimoji="1" lang="zh-CN" altLang="en-US" sz="2800">
                <a:solidFill>
                  <a:srgbClr val="CC0000"/>
                </a:solidFill>
              </a:rPr>
              <a:t>曲线</a:t>
            </a:r>
            <a:r>
              <a:rPr kumimoji="1" lang="zh-CN" altLang="zh-CN" sz="2800"/>
              <a:t>。</a:t>
            </a:r>
            <a:endParaRPr kumimoji="1" lang="zh-CN" altLang="en-US" sz="2800"/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1" lang="zh-CN" altLang="zh-CN" sz="2800"/>
              <a:t>后来又经过</a:t>
            </a:r>
            <a:r>
              <a:rPr kumimoji="1" lang="zh-CN" altLang="en-US" sz="2800"/>
              <a:t> </a:t>
            </a:r>
            <a:r>
              <a:rPr kumimoji="1" lang="en-US" altLang="zh-CN" sz="2800"/>
              <a:t>Gordon</a:t>
            </a:r>
            <a:r>
              <a:rPr kumimoji="1" lang="zh-CN" altLang="en-US" sz="2800"/>
              <a:t>、</a:t>
            </a:r>
            <a:r>
              <a:rPr kumimoji="1" lang="en-US" altLang="zh-CN" sz="2800"/>
              <a:t>Forrest </a:t>
            </a:r>
            <a:r>
              <a:rPr kumimoji="1" lang="zh-CN" altLang="en-US" sz="2800"/>
              <a:t>和</a:t>
            </a:r>
            <a:r>
              <a:rPr kumimoji="1" lang="en-US" altLang="en-US" sz="2800"/>
              <a:t> </a:t>
            </a:r>
            <a:r>
              <a:rPr kumimoji="1" lang="en-US" altLang="zh-CN" sz="2800"/>
              <a:t>Riesenfeld </a:t>
            </a:r>
            <a:r>
              <a:rPr kumimoji="1" lang="zh-CN" altLang="en-US" sz="2800"/>
              <a:t>等人的拓展，提出了</a:t>
            </a:r>
            <a:r>
              <a:rPr kumimoji="1" lang="zh-CN" altLang="en-US" sz="2800">
                <a:solidFill>
                  <a:srgbClr val="CC0000"/>
                </a:solidFill>
              </a:rPr>
              <a:t>Ｂ样条曲线</a:t>
            </a:r>
            <a:r>
              <a:rPr kumimoji="1" lang="zh-CN" altLang="en-US" sz="2800"/>
              <a:t>。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sz="2800"/>
              <a:t>这两种曲线都能较好地</a:t>
            </a:r>
            <a:r>
              <a:rPr kumimoji="1" lang="zh-CN" altLang="en-US" sz="2800">
                <a:solidFill>
                  <a:srgbClr val="CC0000"/>
                </a:solidFill>
              </a:rPr>
              <a:t>将函数逼近同几何表示结合起来</a:t>
            </a:r>
            <a:r>
              <a:rPr kumimoji="1" lang="zh-CN" altLang="en-US" sz="2800"/>
              <a:t>，使得外形设计师使用相关软件时可以象使用作图工具一样得心应手。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6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黑体" panose="02010609060101010101" pitchFamily="49" charset="-122"/>
              </a:rPr>
              <a:t>Bezier</a:t>
            </a:r>
            <a:r>
              <a:rPr lang="zh-CN" altLang="en-US" dirty="0">
                <a:ea typeface="黑体" panose="02010609060101010101" pitchFamily="49" charset="-122"/>
              </a:rPr>
              <a:t>曲线的定义和性质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2124031" y="1409283"/>
            <a:ext cx="8543969" cy="2523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9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9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．定义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给定空间</a:t>
            </a:r>
            <a:r>
              <a:rPr lang="en-US" altLang="zh-CN" sz="2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sz="2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个点的位置矢量</a:t>
            </a:r>
            <a:r>
              <a:rPr lang="en-US" altLang="zh-CN" sz="258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585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58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=0,1,2,…,n</a:t>
            </a:r>
            <a:r>
              <a:rPr lang="zh-CN" altLang="en-US" sz="2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120000"/>
              </a:lnSpc>
              <a:spcBef>
                <a:spcPts val="275"/>
              </a:spcBef>
              <a:buClrTx/>
              <a:buSzTx/>
              <a:buNone/>
            </a:pPr>
            <a:r>
              <a:rPr lang="zh-CN" altLang="en-US" sz="2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Bezier</a:t>
            </a:r>
            <a:r>
              <a:rPr lang="zh-CN" altLang="en-US" sz="2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曲线可定义为：</a:t>
            </a:r>
          </a:p>
          <a:p>
            <a:pPr lvl="2" algn="just">
              <a:spcBef>
                <a:spcPts val="275"/>
              </a:spcBef>
              <a:buClrTx/>
              <a:buSzTx/>
              <a:buNone/>
            </a:pPr>
            <a:endParaRPr lang="zh-CN" altLang="en-US" sz="258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75"/>
              </a:spcBef>
              <a:buClrTx/>
              <a:buSzTx/>
              <a:buNone/>
            </a:pPr>
            <a:endParaRPr lang="en-US" altLang="zh-CN" sz="258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388" name="Object 2"/>
          <p:cNvGraphicFramePr>
            <a:graphicFrameLocks noChangeAspect="1"/>
          </p:cNvGraphicFramePr>
          <p:nvPr/>
        </p:nvGraphicFramePr>
        <p:xfrm>
          <a:off x="3569677" y="3761644"/>
          <a:ext cx="5546481" cy="1192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463800" imgH="508000" progId="Equation.3">
                  <p:embed/>
                </p:oleObj>
              </mc:Choice>
              <mc:Fallback>
                <p:oleObj name="公式" r:id="rId2" imgW="2463800" imgH="508000" progId="Equation.3">
                  <p:embed/>
                  <p:pic>
                    <p:nvPicPr>
                      <p:cNvPr id="0" name="图片 3103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9677" y="3761644"/>
                        <a:ext cx="5546481" cy="1192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3"/>
          <p:cNvGraphicFramePr>
            <a:graphicFrameLocks noChangeAspect="1"/>
          </p:cNvGraphicFramePr>
          <p:nvPr/>
        </p:nvGraphicFramePr>
        <p:xfrm>
          <a:off x="2855640" y="2845752"/>
          <a:ext cx="4763966" cy="99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19200" imgH="8229600" progId="Equation.DSMT4">
                  <p:embed/>
                </p:oleObj>
              </mc:Choice>
              <mc:Fallback>
                <p:oleObj name="Equation" r:id="rId4" imgW="39319200" imgH="8229600" progId="Equation.DSMT4">
                  <p:embed/>
                  <p:pic>
                    <p:nvPicPr>
                      <p:cNvPr id="0" name="图片 3103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640" y="2845752"/>
                        <a:ext cx="4763966" cy="99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47528" y="4077072"/>
            <a:ext cx="9493250" cy="1160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其中，</a:t>
            </a:r>
            <a:r>
              <a:rPr lang="en-US" altLang="zh-CN" sz="26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600" b="0" i="1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构成该</a:t>
            </a:r>
            <a:r>
              <a:rPr lang="en-US" altLang="zh-CN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Bezier</a:t>
            </a:r>
            <a:r>
              <a:rPr lang="zh-CN" altLang="en-US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曲线的</a:t>
            </a:r>
            <a:r>
              <a:rPr lang="zh-CN" altLang="en-US" sz="2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特征多边形</a:t>
            </a:r>
            <a:r>
              <a:rPr lang="zh-CN" altLang="en-US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600" b="0" i="1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i,n</a:t>
            </a:r>
            <a:r>
              <a:rPr lang="en-US" altLang="zh-CN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6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r>
              <a:rPr lang="en-US" altLang="zh-CN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Bernstein</a:t>
            </a:r>
            <a:r>
              <a:rPr lang="zh-CN" altLang="en-US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基函数：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zh-CN" sz="26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zh-CN" sz="26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zh-CN" altLang="en-US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26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zh-CN" altLang="en-US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600" b="0" kern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0!=1</a:t>
            </a:r>
          </a:p>
          <a:p>
            <a:pPr lvl="2">
              <a:spcBef>
                <a:spcPts val="300"/>
              </a:spcBef>
            </a:pPr>
            <a:endParaRPr lang="en-US" altLang="zh-CN" sz="26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969479" y="4808636"/>
          <a:ext cx="6746875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46400" imgH="660400" progId="Equation.DSMT4">
                  <p:embed/>
                </p:oleObj>
              </mc:Choice>
              <mc:Fallback>
                <p:oleObj name="Equation" r:id="rId6" imgW="2946400" imgH="660400" progId="Equation.DSMT4">
                  <p:embed/>
                  <p:pic>
                    <p:nvPicPr>
                      <p:cNvPr id="0" name="图片 3103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9479" y="4808636"/>
                        <a:ext cx="6746875" cy="151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Bezier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曲线的递推算法</a:t>
            </a:r>
            <a:endParaRPr lang="zh-CN" altLang="zh-CN"/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1030458" y="1403839"/>
            <a:ext cx="7328389" cy="1974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275"/>
              </a:spcBef>
              <a:buClrTx/>
              <a:buSz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casteljau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算法递推出的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呈直角三角形，对应结果如图所示。从左向右递推，最右边点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即为曲线上的点。教材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P192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页。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832" y="3032936"/>
            <a:ext cx="3386746" cy="333231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52A784F-08F1-4EF3-AE61-1BBCBE88B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340" y="2818157"/>
            <a:ext cx="6519014" cy="3391006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Bezier</a:t>
            </a:r>
            <a:r>
              <a:rPr lang="zh-CN" altLang="en-US" b="1"/>
              <a:t>样条的缺憾</a:t>
            </a:r>
          </a:p>
        </p:txBody>
      </p:sp>
      <p:sp>
        <p:nvSpPr>
          <p:cNvPr id="150531" name="Rectangle 4"/>
          <p:cNvSpPr>
            <a:spLocks noChangeArrowheads="1"/>
          </p:cNvSpPr>
          <p:nvPr/>
        </p:nvSpPr>
        <p:spPr bwMode="auto">
          <a:xfrm>
            <a:off x="1905000" y="1752600"/>
            <a:ext cx="8458200" cy="448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sz="2800" dirty="0">
                <a:solidFill>
                  <a:srgbClr val="CC0000"/>
                </a:solidFill>
                <a:sym typeface="Monotype Sorts" pitchFamily="2" charset="2"/>
              </a:rPr>
              <a:t>阶次缺乏灵活性　</a:t>
            </a:r>
            <a:r>
              <a:rPr kumimoji="1" lang="zh-CN" altLang="en-US" sz="2800" dirty="0">
                <a:sym typeface="Monotype Sorts" pitchFamily="2" charset="2"/>
              </a:rPr>
              <a:t> </a:t>
            </a:r>
            <a:r>
              <a:rPr kumimoji="1" lang="en-US" altLang="zh-CN" sz="2800" dirty="0">
                <a:sym typeface="Monotype Sorts" pitchFamily="2" charset="2"/>
              </a:rPr>
              <a:t>m</a:t>
            </a:r>
            <a:r>
              <a:rPr kumimoji="1" lang="zh-CN" altLang="en-US" sz="2800" dirty="0">
                <a:sym typeface="Monotype Sorts" pitchFamily="2" charset="2"/>
              </a:rPr>
              <a:t>个控制点，生成的曲</a:t>
            </a:r>
            <a:r>
              <a:rPr kumimoji="1" lang="zh-CN" altLang="en-US" sz="2800" dirty="0"/>
              <a:t>线的阶次只能为</a:t>
            </a:r>
            <a:r>
              <a:rPr kumimoji="1" lang="en-US" altLang="zh-CN" sz="2800" dirty="0"/>
              <a:t>(m-1</a:t>
            </a:r>
            <a:r>
              <a:rPr kumimoji="1" lang="zh-CN" altLang="zh-CN" sz="2800" dirty="0"/>
              <a:t>次</a:t>
            </a:r>
            <a:r>
              <a:rPr kumimoji="1" lang="en-US" altLang="zh-CN" sz="2800" dirty="0"/>
              <a:t>) </a:t>
            </a:r>
            <a:r>
              <a:rPr kumimoji="1" lang="zh-CN" altLang="en-US" sz="2800" dirty="0"/>
              <a:t>；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sz="2800" dirty="0">
                <a:solidFill>
                  <a:srgbClr val="CC0000"/>
                </a:solidFill>
                <a:sym typeface="Monotype Sorts" pitchFamily="2" charset="2"/>
              </a:rPr>
              <a:t>控制性较差　</a:t>
            </a:r>
            <a:r>
              <a:rPr kumimoji="1" lang="zh-CN" altLang="en-US" sz="2800" dirty="0">
                <a:sym typeface="Monotype Sorts" pitchFamily="2" charset="2"/>
              </a:rPr>
              <a:t>当控制点数较多时，曲线的阶次将较高，此时，控制点对曲线形状的控制将明显减弱；</a:t>
            </a:r>
            <a:r>
              <a:rPr kumimoji="1" lang="zh-CN" altLang="en-US" sz="2800" dirty="0">
                <a:solidFill>
                  <a:srgbClr val="0033CC"/>
                </a:solidFill>
                <a:sym typeface="Monotype Sorts" pitchFamily="2" charset="2"/>
              </a:rPr>
              <a:t>或者只能添加额外的拼接条件</a:t>
            </a:r>
            <a:r>
              <a:rPr kumimoji="1" lang="zh-CN" altLang="en-US" sz="2800" dirty="0">
                <a:sym typeface="Monotype Sorts" pitchFamily="2" charset="2"/>
              </a:rPr>
              <a:t>。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sz="2800" dirty="0">
                <a:solidFill>
                  <a:srgbClr val="CC0000"/>
                </a:solidFill>
                <a:sym typeface="Monotype Sorts" pitchFamily="2" charset="2"/>
              </a:rPr>
              <a:t>不能局部修改　</a:t>
            </a:r>
            <a:r>
              <a:rPr kumimoji="1" lang="zh-CN" altLang="en-US" sz="2800" dirty="0">
                <a:sym typeface="Monotype Sorts" pitchFamily="2" charset="2"/>
              </a:rPr>
              <a:t>曲线的混合函数值在开区间 </a:t>
            </a:r>
            <a:r>
              <a:rPr kumimoji="1" lang="en-US" altLang="zh-CN" sz="2800" dirty="0">
                <a:sym typeface="Monotype Sorts" pitchFamily="2" charset="2"/>
              </a:rPr>
              <a:t>( 0 , 1 ) </a:t>
            </a:r>
            <a:r>
              <a:rPr kumimoji="1" lang="zh-CN" altLang="en-US" sz="2800" dirty="0">
                <a:sym typeface="Monotype Sorts" pitchFamily="2" charset="2"/>
              </a:rPr>
              <a:t>内均不为零。因此，</a:t>
            </a:r>
            <a:r>
              <a:rPr kumimoji="1" lang="zh-CN" altLang="en-US" sz="2800" dirty="0">
                <a:solidFill>
                  <a:srgbClr val="0033CC"/>
                </a:solidFill>
                <a:sym typeface="Monotype Sorts" pitchFamily="2" charset="2"/>
              </a:rPr>
              <a:t>曲线在 </a:t>
            </a:r>
            <a:r>
              <a:rPr kumimoji="1" lang="en-US" altLang="zh-CN" sz="2800" dirty="0">
                <a:solidFill>
                  <a:srgbClr val="0033CC"/>
                </a:solidFill>
                <a:sym typeface="Monotype Sorts" pitchFamily="2" charset="2"/>
              </a:rPr>
              <a:t>( 0 &lt; t &lt; 1) </a:t>
            </a:r>
            <a:r>
              <a:rPr kumimoji="1" lang="zh-CN" altLang="en-US" sz="2800" dirty="0">
                <a:solidFill>
                  <a:srgbClr val="0033CC"/>
                </a:solidFill>
                <a:sym typeface="Monotype Sorts" pitchFamily="2" charset="2"/>
              </a:rPr>
              <a:t>区间内的任何一点均要受到全部控制点的影响</a:t>
            </a:r>
            <a:r>
              <a:rPr kumimoji="1" lang="zh-CN" altLang="en-US" sz="2800" dirty="0">
                <a:sym typeface="Monotype Sorts" pitchFamily="2" charset="2"/>
              </a:rPr>
              <a:t>。　（而在外形设计中，局部修改往往是要随时进行的）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B</a:t>
            </a:r>
            <a:r>
              <a:rPr lang="zh-CN" altLang="en-US" b="1" dirty="0"/>
              <a:t>样条曲线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b="1" dirty="0">
                <a:solidFill>
                  <a:srgbClr val="CC0000"/>
                </a:solidFill>
              </a:rPr>
              <a:t>将不同 </a:t>
            </a:r>
            <a:r>
              <a:rPr kumimoji="1" lang="en-US" altLang="zh-CN" b="1" dirty="0">
                <a:solidFill>
                  <a:srgbClr val="CC0000"/>
                </a:solidFill>
              </a:rPr>
              <a:t>Bezier </a:t>
            </a:r>
            <a:r>
              <a:rPr kumimoji="1" lang="zh-CN" altLang="zh-CN" b="1" dirty="0">
                <a:solidFill>
                  <a:srgbClr val="CC0000"/>
                </a:solidFill>
              </a:rPr>
              <a:t>曲线</a:t>
            </a:r>
            <a:r>
              <a:rPr kumimoji="1" lang="zh-CN" altLang="en-US" b="1" dirty="0">
                <a:solidFill>
                  <a:srgbClr val="CC0000"/>
                </a:solidFill>
              </a:rPr>
              <a:t>拼接的问题</a:t>
            </a:r>
            <a:r>
              <a:rPr kumimoji="1" lang="zh-CN" altLang="zh-CN" b="1" dirty="0">
                <a:solidFill>
                  <a:srgbClr val="CC0000"/>
                </a:solidFill>
              </a:rPr>
              <a:t>，</a:t>
            </a:r>
            <a:br>
              <a:rPr kumimoji="1" lang="en-US" altLang="zh-CN" b="1" dirty="0">
                <a:solidFill>
                  <a:srgbClr val="CC0000"/>
                </a:solidFill>
              </a:rPr>
            </a:br>
            <a:r>
              <a:rPr kumimoji="1" lang="zh-CN" altLang="en-US" b="1" dirty="0">
                <a:solidFill>
                  <a:srgbClr val="CC0000"/>
                </a:solidFill>
              </a:rPr>
              <a:t>转换为同一个样条函数内部的</a:t>
            </a:r>
            <a:br>
              <a:rPr kumimoji="1" lang="en-US" altLang="zh-CN" b="1" dirty="0">
                <a:solidFill>
                  <a:srgbClr val="CC0000"/>
                </a:solidFill>
              </a:rPr>
            </a:br>
            <a:r>
              <a:rPr kumimoji="1" lang="zh-CN" altLang="en-US" b="1" dirty="0">
                <a:solidFill>
                  <a:srgbClr val="CC0000"/>
                </a:solidFill>
              </a:rPr>
              <a:t>分段问题</a:t>
            </a:r>
            <a:r>
              <a:rPr kumimoji="1" lang="zh-CN" altLang="zh-CN" b="1" dirty="0"/>
              <a:t>，</a:t>
            </a:r>
            <a:r>
              <a:rPr kumimoji="1" lang="zh-CN" altLang="en-US" b="1" dirty="0"/>
              <a:t>并且</a:t>
            </a:r>
            <a:r>
              <a:rPr kumimoji="1" lang="zh-CN" altLang="zh-CN" b="1" dirty="0"/>
              <a:t>希望新的曲线：</a:t>
            </a:r>
            <a:endParaRPr kumimoji="1" lang="zh-CN" altLang="en-US" b="1" dirty="0"/>
          </a:p>
          <a:p>
            <a:pPr lvl="1" eaLnBrk="1" hangingPunct="1"/>
            <a:r>
              <a:rPr kumimoji="1" lang="zh-CN" altLang="zh-CN" b="1" dirty="0">
                <a:solidFill>
                  <a:srgbClr val="0033CC"/>
                </a:solidFill>
                <a:sym typeface="Monotype Sorts" pitchFamily="2" charset="2"/>
              </a:rPr>
              <a:t>易于进行局部修改；</a:t>
            </a:r>
          </a:p>
          <a:p>
            <a:pPr lvl="1" eaLnBrk="1" hangingPunct="1"/>
            <a:r>
              <a:rPr kumimoji="1" lang="zh-CN" altLang="zh-CN" b="1" dirty="0">
                <a:solidFill>
                  <a:srgbClr val="0033CC"/>
                </a:solidFill>
                <a:sym typeface="Monotype Sorts" pitchFamily="2" charset="2"/>
              </a:rPr>
              <a:t>更逼近特征多边形；</a:t>
            </a:r>
          </a:p>
          <a:p>
            <a:pPr lvl="1" eaLnBrk="1" hangingPunct="1"/>
            <a:r>
              <a:rPr kumimoji="1" lang="zh-CN" altLang="zh-CN" b="1" dirty="0">
                <a:solidFill>
                  <a:srgbClr val="0033CC"/>
                </a:solidFill>
                <a:sym typeface="Monotype Sorts" pitchFamily="2" charset="2"/>
              </a:rPr>
              <a:t>是低阶次曲线。</a:t>
            </a:r>
            <a:endParaRPr kumimoji="1" lang="zh-CN" altLang="en-US" b="1" dirty="0">
              <a:solidFill>
                <a:srgbClr val="0033CC"/>
              </a:solidFill>
              <a:sym typeface="Monotype Sorts" pitchFamily="2" charset="2"/>
            </a:endParaRPr>
          </a:p>
          <a:p>
            <a:pPr lvl="1" eaLnBrk="1" hangingPunct="1"/>
            <a:endParaRPr kumimoji="1" lang="zh-CN" altLang="zh-CN" b="1" dirty="0">
              <a:solidFill>
                <a:srgbClr val="0033CC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F805413-7850-41AC-A253-124F14CA8A2D}"/>
              </a:ext>
            </a:extLst>
          </p:cNvPr>
          <p:cNvSpPr txBox="1">
            <a:spLocks noChangeArrowheads="1"/>
          </p:cNvSpPr>
          <p:nvPr/>
        </p:nvSpPr>
        <p:spPr>
          <a:xfrm>
            <a:off x="6723372" y="478254"/>
            <a:ext cx="5903912" cy="1223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b="1">
                <a:solidFill>
                  <a:srgbClr val="CC0000"/>
                </a:solidFill>
              </a:rPr>
              <a:t>B</a:t>
            </a:r>
            <a:r>
              <a:rPr lang="zh-CN" altLang="en-US" sz="6600" b="1">
                <a:solidFill>
                  <a:srgbClr val="CC0000"/>
                </a:solidFill>
              </a:rPr>
              <a:t>样条曲线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DD8E75B-1E52-4F14-AC37-3B4426F10267}"/>
              </a:ext>
            </a:extLst>
          </p:cNvPr>
          <p:cNvSpPr txBox="1">
            <a:spLocks noChangeArrowheads="1"/>
          </p:cNvSpPr>
          <p:nvPr/>
        </p:nvSpPr>
        <p:spPr>
          <a:xfrm>
            <a:off x="6363009" y="2054642"/>
            <a:ext cx="6707188" cy="3895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>
                <a:solidFill>
                  <a:srgbClr val="0033CC"/>
                </a:solidFill>
              </a:rPr>
              <a:t>曲线参数方程的定义</a:t>
            </a:r>
          </a:p>
          <a:p>
            <a:r>
              <a:rPr lang="en-US" altLang="zh-CN" sz="3600" b="1"/>
              <a:t>B</a:t>
            </a:r>
            <a:r>
              <a:rPr lang="zh-CN" altLang="en-US" sz="3600" b="1"/>
              <a:t>样条曲线的分类和特点</a:t>
            </a:r>
          </a:p>
          <a:p>
            <a:pPr lvl="1"/>
            <a:r>
              <a:rPr lang="zh-CN" altLang="en-US" sz="3200" b="1">
                <a:solidFill>
                  <a:srgbClr val="0033CC"/>
                </a:solidFill>
              </a:rPr>
              <a:t>均匀</a:t>
            </a:r>
            <a:r>
              <a:rPr lang="en-US" altLang="zh-CN" sz="3200" b="1">
                <a:solidFill>
                  <a:srgbClr val="0033CC"/>
                </a:solidFill>
              </a:rPr>
              <a:t>B</a:t>
            </a:r>
            <a:r>
              <a:rPr lang="zh-CN" altLang="en-US" sz="3200" b="1">
                <a:solidFill>
                  <a:srgbClr val="0033CC"/>
                </a:solidFill>
              </a:rPr>
              <a:t>样条</a:t>
            </a:r>
          </a:p>
          <a:p>
            <a:pPr lvl="2"/>
            <a:r>
              <a:rPr lang="zh-CN" altLang="en-US" sz="2800" b="1">
                <a:solidFill>
                  <a:srgbClr val="0033CC"/>
                </a:solidFill>
              </a:rPr>
              <a:t>均匀二次、三次</a:t>
            </a:r>
            <a:r>
              <a:rPr lang="en-US" altLang="zh-CN" sz="2800" b="1">
                <a:solidFill>
                  <a:srgbClr val="0033CC"/>
                </a:solidFill>
              </a:rPr>
              <a:t>B</a:t>
            </a:r>
            <a:r>
              <a:rPr lang="zh-CN" altLang="en-US" sz="2800" b="1">
                <a:solidFill>
                  <a:srgbClr val="0033CC"/>
                </a:solidFill>
              </a:rPr>
              <a:t>样条</a:t>
            </a:r>
          </a:p>
          <a:p>
            <a:pPr lvl="1"/>
            <a:r>
              <a:rPr lang="zh-CN" altLang="en-US" sz="3200" b="1"/>
              <a:t>非均匀</a:t>
            </a:r>
            <a:r>
              <a:rPr lang="en-US" altLang="zh-CN" sz="3200" b="1"/>
              <a:t>B</a:t>
            </a:r>
            <a:r>
              <a:rPr lang="zh-CN" altLang="en-US" sz="3200" b="1"/>
              <a:t>样条</a:t>
            </a:r>
          </a:p>
          <a:p>
            <a:pPr lvl="2"/>
            <a:r>
              <a:rPr lang="en-US" altLang="zh-CN" sz="2800" b="1"/>
              <a:t>NURBS</a:t>
            </a:r>
          </a:p>
          <a:p>
            <a:r>
              <a:rPr lang="en-US" altLang="zh-CN" sz="3600" b="1"/>
              <a:t>OpenGL</a:t>
            </a:r>
            <a:r>
              <a:rPr lang="zh-CN" altLang="en-US" sz="3600" b="1"/>
              <a:t>绘制</a:t>
            </a:r>
            <a:r>
              <a:rPr lang="en-US" altLang="zh-CN" sz="3600" b="1"/>
              <a:t>B</a:t>
            </a:r>
            <a:r>
              <a:rPr lang="zh-CN" altLang="en-US" sz="3600" b="1"/>
              <a:t>样条曲线面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2351088" y="1341438"/>
            <a:ext cx="7561262" cy="3527425"/>
          </a:xfrm>
          <a:prstGeom prst="rect">
            <a:avLst/>
          </a:prstGeom>
          <a:solidFill>
            <a:srgbClr val="E6E6F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t"/>
          <a:lstStyle/>
          <a:p>
            <a:pPr eaLnBrk="1" hangingPunct="1"/>
            <a:r>
              <a:rPr kumimoji="1" lang="zh-CN" altLang="en-US" sz="4000" b="1"/>
              <a:t>Ｂ样条曲线参数方程</a:t>
            </a:r>
          </a:p>
        </p:txBody>
      </p:sp>
      <p:graphicFrame>
        <p:nvGraphicFramePr>
          <p:cNvPr id="33794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495550" y="1228725"/>
          <a:ext cx="3240088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900" imgH="431800" progId="Equation.3">
                  <p:embed/>
                </p:oleObj>
              </mc:Choice>
              <mc:Fallback>
                <p:oleObj name="Equation" r:id="rId2" imgW="11049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228725"/>
                        <a:ext cx="3240088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2495550" y="2636838"/>
          <a:ext cx="7056438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97200" imgH="914400" progId="Equation.3">
                  <p:embed/>
                </p:oleObj>
              </mc:Choice>
              <mc:Fallback>
                <p:oleObj name="Equation" r:id="rId4" imgW="29972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2636838"/>
                        <a:ext cx="7056438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2206625" y="5084763"/>
            <a:ext cx="7993063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800">
                <a:solidFill>
                  <a:srgbClr val="CC0000"/>
                </a:solidFill>
              </a:rPr>
              <a:t>n+1</a:t>
            </a:r>
            <a:r>
              <a:rPr lang="zh-CN" altLang="en-US" sz="2800">
                <a:solidFill>
                  <a:srgbClr val="CC0000"/>
                </a:solidFill>
              </a:rPr>
              <a:t>个控制点</a:t>
            </a:r>
            <a:r>
              <a:rPr lang="zh-CN" altLang="en-US" sz="2800">
                <a:solidFill>
                  <a:srgbClr val="333333"/>
                </a:solidFill>
              </a:rPr>
              <a:t>，获得的</a:t>
            </a:r>
            <a:r>
              <a:rPr lang="en-US" altLang="zh-CN" sz="2800">
                <a:solidFill>
                  <a:srgbClr val="333333"/>
                </a:solidFill>
              </a:rPr>
              <a:t>B</a:t>
            </a:r>
            <a:r>
              <a:rPr lang="zh-CN" altLang="en-US" sz="2800">
                <a:solidFill>
                  <a:srgbClr val="333333"/>
                </a:solidFill>
              </a:rPr>
              <a:t>样条曲线为</a:t>
            </a:r>
            <a:r>
              <a:rPr lang="en-US" altLang="zh-CN" sz="2800">
                <a:solidFill>
                  <a:srgbClr val="CC0000"/>
                </a:solidFill>
              </a:rPr>
              <a:t>m-1</a:t>
            </a:r>
            <a:r>
              <a:rPr lang="zh-CN" altLang="en-US" sz="2800">
                <a:solidFill>
                  <a:srgbClr val="CC0000"/>
                </a:solidFill>
              </a:rPr>
              <a:t>次</a:t>
            </a:r>
            <a:r>
              <a:rPr lang="zh-CN" altLang="en-US" sz="2800">
                <a:solidFill>
                  <a:srgbClr val="333333"/>
                </a:solidFill>
              </a:rPr>
              <a:t>（</a:t>
            </a:r>
            <a:r>
              <a:rPr lang="en-US" altLang="zh-CN" sz="2800">
                <a:solidFill>
                  <a:srgbClr val="333333"/>
                </a:solidFill>
              </a:rPr>
              <a:t>m</a:t>
            </a:r>
            <a:r>
              <a:rPr lang="zh-CN" altLang="en-US" sz="2800"/>
              <a:t>阶），</a:t>
            </a:r>
            <a:r>
              <a:rPr lang="zh-CN" altLang="en-US" sz="2800">
                <a:solidFill>
                  <a:srgbClr val="333333"/>
                </a:solidFill>
              </a:rPr>
              <a:t>且曲线在连接点处具有</a:t>
            </a:r>
            <a:r>
              <a:rPr lang="en-US" altLang="zh-CN" sz="2800">
                <a:solidFill>
                  <a:srgbClr val="CC0000"/>
                </a:solidFill>
              </a:rPr>
              <a:t>m-2</a:t>
            </a:r>
            <a:r>
              <a:rPr lang="zh-CN" altLang="en-US" sz="2800">
                <a:solidFill>
                  <a:srgbClr val="CC0000"/>
                </a:solidFill>
              </a:rPr>
              <a:t>阶连续性</a:t>
            </a:r>
            <a:r>
              <a:rPr lang="zh-CN" altLang="en-US" sz="2800">
                <a:solidFill>
                  <a:srgbClr val="333333"/>
                </a:solidFill>
              </a:rPr>
              <a:t>。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6240463" y="1844675"/>
            <a:ext cx="316865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De Boor-Cox </a:t>
            </a:r>
            <a:r>
              <a:rPr lang="zh-CN" altLang="en-US" sz="2000"/>
              <a:t>递推定义</a:t>
            </a:r>
            <a:r>
              <a:rPr lang="en-US" altLang="zh-CN" sz="2000"/>
              <a:t>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8242300" y="6461125"/>
            <a:ext cx="231140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FFC78-83BB-4695-92DD-B8A67A0853EF}" type="slidenum">
              <a:rPr lang="zh-CN" altLang="en-US" sz="1400" smtClean="0">
                <a:latin typeface="Arial" panose="020B0604020202020204" pitchFamily="34" charset="0"/>
              </a:rPr>
              <a:t>5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lt"/>
                <a:ea typeface="黑体" panose="02010609060101010101" pitchFamily="49" charset="-122"/>
              </a:rPr>
              <a:t>中点画线法</a:t>
            </a:r>
            <a:r>
              <a:rPr lang="en-US" altLang="zh-CN" dirty="0">
                <a:latin typeface="+mn-lt"/>
                <a:ea typeface="黑体" panose="02010609060101010101" pitchFamily="49" charset="-122"/>
              </a:rPr>
              <a:t>---</a:t>
            </a:r>
            <a:r>
              <a:rPr lang="zh-CN" altLang="en-US" dirty="0">
                <a:latin typeface="+mn-lt"/>
                <a:ea typeface="黑体" panose="02010609060101010101" pitchFamily="49" charset="-122"/>
              </a:rPr>
              <a:t>构造判别式（</a:t>
            </a:r>
            <a:r>
              <a:rPr lang="en-US" altLang="zh-CN" dirty="0"/>
              <a:t> 0≤k≤1 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79551" y="5148263"/>
            <a:ext cx="9383712" cy="1709737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中点</a:t>
            </a:r>
            <a:r>
              <a:rPr lang="en-US" altLang="zh-CN" sz="2800" dirty="0">
                <a:ea typeface="宋体" panose="02010600030101010101" pitchFamily="2" charset="-122"/>
              </a:rPr>
              <a:t>M:</a:t>
            </a:r>
          </a:p>
          <a:p>
            <a:pPr eaLnBrk="1" hangingPunct="1">
              <a:buFontTx/>
              <a:buNone/>
            </a:pPr>
            <a:r>
              <a:rPr lang="en-US" altLang="zh-CN" sz="2800" i="1" dirty="0">
                <a:ea typeface="宋体" panose="02010600030101010101" pitchFamily="2" charset="-122"/>
              </a:rPr>
              <a:t>     d</a:t>
            </a:r>
            <a:r>
              <a:rPr lang="en-US" altLang="zh-CN" sz="2800" dirty="0">
                <a:ea typeface="宋体" panose="02010600030101010101" pitchFamily="2" charset="-122"/>
              </a:rPr>
              <a:t> =F(M)=F(</a:t>
            </a:r>
            <a:r>
              <a:rPr lang="en-US" altLang="zh-CN" sz="2800" i="1" dirty="0">
                <a:ea typeface="宋体" panose="02010600030101010101" pitchFamily="2" charset="-122"/>
              </a:rPr>
              <a:t>x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+1,</a:t>
            </a:r>
            <a:r>
              <a:rPr lang="en-US" altLang="zh-CN" sz="2800" i="1" dirty="0">
                <a:ea typeface="宋体" panose="02010600030101010101" pitchFamily="2" charset="-122"/>
              </a:rPr>
              <a:t>y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+0.5)=</a:t>
            </a:r>
            <a:r>
              <a:rPr lang="en-US" altLang="zh-CN" sz="2800" i="1" dirty="0"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ea typeface="宋体" panose="02010600030101010101" pitchFamily="2" charset="-122"/>
              </a:rPr>
              <a:t>x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+1)+</a:t>
            </a:r>
            <a:r>
              <a:rPr lang="en-US" altLang="zh-CN" sz="2800" i="1" dirty="0"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ea typeface="宋体" panose="02010600030101010101" pitchFamily="2" charset="-122"/>
              </a:rPr>
              <a:t>y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+0.5)+</a:t>
            </a:r>
            <a:r>
              <a:rPr lang="en-US" altLang="zh-CN" sz="2800" i="1" dirty="0">
                <a:ea typeface="宋体" panose="02010600030101010101" pitchFamily="2" charset="-122"/>
              </a:rPr>
              <a:t>c</a:t>
            </a:r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92225" y="1054099"/>
            <a:ext cx="4421891" cy="40941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kern="0" dirty="0">
                <a:latin typeface="+mn-lt"/>
                <a:ea typeface="宋体" panose="02010600030101010101" pitchFamily="2" charset="-122"/>
              </a:rPr>
              <a:t>直线方程</a:t>
            </a:r>
            <a:r>
              <a:rPr lang="en-US" altLang="zh-CN" sz="2800" kern="0" dirty="0">
                <a:latin typeface="+mn-lt"/>
                <a:ea typeface="宋体" panose="02010600030101010101" pitchFamily="2" charset="-122"/>
              </a:rPr>
              <a:t>: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CN" sz="2800" kern="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    F(</a:t>
            </a:r>
            <a:r>
              <a:rPr lang="en-US" altLang="zh-CN" sz="2800" i="1" kern="0" dirty="0" err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x</a:t>
            </a:r>
            <a:r>
              <a:rPr lang="en-US" altLang="zh-CN" sz="2800" kern="0" dirty="0" err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,</a:t>
            </a:r>
            <a:r>
              <a:rPr lang="en-US" altLang="zh-CN" sz="2800" i="1" kern="0" dirty="0" err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y</a:t>
            </a:r>
            <a:r>
              <a:rPr lang="en-US" altLang="zh-CN" sz="2800" kern="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) = </a:t>
            </a:r>
            <a:r>
              <a:rPr lang="en-US" altLang="zh-CN" sz="2800" i="1" kern="0" dirty="0" err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ax</a:t>
            </a:r>
            <a:r>
              <a:rPr lang="en-US" altLang="zh-CN" sz="2800" kern="0" dirty="0" err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+</a:t>
            </a:r>
            <a:r>
              <a:rPr lang="en-US" altLang="zh-CN" sz="2800" i="1" kern="0" dirty="0" err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by</a:t>
            </a:r>
            <a:r>
              <a:rPr lang="en-US" altLang="zh-CN" sz="2800" kern="0" dirty="0" err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+</a:t>
            </a:r>
            <a:r>
              <a:rPr lang="en-US" altLang="zh-CN" sz="2800" i="1" kern="0" dirty="0" err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c</a:t>
            </a:r>
            <a:r>
              <a:rPr lang="en-US" altLang="zh-CN" sz="2800" kern="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=0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CN" sz="2800" kern="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   </a:t>
            </a:r>
            <a:r>
              <a:rPr lang="zh-CN" altLang="en-US" sz="2800" kern="0" dirty="0">
                <a:latin typeface="+mn-lt"/>
                <a:ea typeface="宋体" panose="02010600030101010101" pitchFamily="2" charset="-122"/>
              </a:rPr>
              <a:t>其中：</a:t>
            </a:r>
            <a:endParaRPr lang="en-US" altLang="zh-CN" sz="2800" kern="0" dirty="0">
              <a:latin typeface="+mn-lt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CN" sz="2800" kern="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   </a:t>
            </a:r>
            <a:r>
              <a:rPr lang="en-US" altLang="zh-CN" sz="2800" i="1" kern="0" dirty="0">
                <a:latin typeface="+mn-lt"/>
                <a:ea typeface="宋体" panose="02010600030101010101" pitchFamily="2" charset="-122"/>
              </a:rPr>
              <a:t>a</a:t>
            </a:r>
            <a:r>
              <a:rPr lang="en-US" altLang="zh-CN" sz="2800" kern="0" dirty="0">
                <a:latin typeface="+mn-lt"/>
                <a:ea typeface="宋体" panose="02010600030101010101" pitchFamily="2" charset="-122"/>
              </a:rPr>
              <a:t> = y</a:t>
            </a:r>
            <a:r>
              <a:rPr lang="en-US" altLang="zh-CN" sz="2800" kern="0" baseline="-25000" dirty="0">
                <a:latin typeface="+mn-lt"/>
                <a:ea typeface="宋体" panose="02010600030101010101" pitchFamily="2" charset="-122"/>
              </a:rPr>
              <a:t>0</a:t>
            </a:r>
            <a:r>
              <a:rPr lang="en-US" altLang="zh-CN" sz="2800" kern="0" dirty="0">
                <a:latin typeface="+mn-lt"/>
                <a:ea typeface="宋体" panose="02010600030101010101" pitchFamily="2" charset="-122"/>
              </a:rPr>
              <a:t> – y</a:t>
            </a:r>
            <a:r>
              <a:rPr lang="en-US" altLang="zh-CN" sz="2800" kern="0" baseline="-25000" dirty="0">
                <a:latin typeface="+mn-lt"/>
                <a:ea typeface="宋体" panose="02010600030101010101" pitchFamily="2" charset="-122"/>
              </a:rPr>
              <a:t>1</a:t>
            </a:r>
            <a:r>
              <a:rPr lang="en-US" altLang="zh-CN" sz="2800" kern="0" dirty="0">
                <a:latin typeface="+mn-lt"/>
                <a:ea typeface="宋体" panose="02010600030101010101" pitchFamily="2" charset="-122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CN" sz="2800" kern="0" dirty="0">
                <a:latin typeface="+mn-lt"/>
                <a:ea typeface="宋体" panose="02010600030101010101" pitchFamily="2" charset="-122"/>
              </a:rPr>
              <a:t>    </a:t>
            </a:r>
            <a:r>
              <a:rPr lang="en-US" altLang="zh-CN" sz="2800" i="1" kern="0" dirty="0">
                <a:latin typeface="+mn-lt"/>
                <a:ea typeface="宋体" panose="02010600030101010101" pitchFamily="2" charset="-122"/>
              </a:rPr>
              <a:t>b</a:t>
            </a:r>
            <a:r>
              <a:rPr lang="en-US" altLang="zh-CN" sz="2800" kern="0" dirty="0">
                <a:latin typeface="+mn-lt"/>
                <a:ea typeface="宋体" panose="02010600030101010101" pitchFamily="2" charset="-122"/>
              </a:rPr>
              <a:t> = x</a:t>
            </a:r>
            <a:r>
              <a:rPr lang="en-US" altLang="zh-CN" sz="2800" kern="0" baseline="-25000" dirty="0">
                <a:latin typeface="+mn-lt"/>
                <a:ea typeface="宋体" panose="02010600030101010101" pitchFamily="2" charset="-122"/>
              </a:rPr>
              <a:t>1</a:t>
            </a:r>
            <a:r>
              <a:rPr lang="en-US" altLang="zh-CN" sz="2800" kern="0" dirty="0">
                <a:latin typeface="+mn-lt"/>
                <a:ea typeface="宋体" panose="02010600030101010101" pitchFamily="2" charset="-122"/>
              </a:rPr>
              <a:t> – x</a:t>
            </a:r>
            <a:r>
              <a:rPr lang="en-US" altLang="zh-CN" sz="2800" kern="0" baseline="-25000" dirty="0">
                <a:latin typeface="+mn-lt"/>
                <a:ea typeface="宋体" panose="02010600030101010101" pitchFamily="2" charset="-122"/>
              </a:rPr>
              <a:t>0</a:t>
            </a:r>
            <a:r>
              <a:rPr lang="en-US" altLang="zh-CN" sz="2800" kern="0" dirty="0">
                <a:latin typeface="+mn-lt"/>
                <a:ea typeface="宋体" panose="02010600030101010101" pitchFamily="2" charset="-122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CN" sz="2800" kern="0" dirty="0">
                <a:latin typeface="+mn-lt"/>
                <a:ea typeface="宋体" panose="02010600030101010101" pitchFamily="2" charset="-122"/>
              </a:rPr>
              <a:t>    </a:t>
            </a:r>
            <a:r>
              <a:rPr lang="en-US" altLang="zh-CN" sz="2800" i="1" kern="0" dirty="0">
                <a:latin typeface="+mn-lt"/>
                <a:ea typeface="宋体" panose="02010600030101010101" pitchFamily="2" charset="-122"/>
              </a:rPr>
              <a:t>c</a:t>
            </a:r>
            <a:r>
              <a:rPr lang="en-US" altLang="zh-CN" sz="2800" kern="0" dirty="0">
                <a:latin typeface="+mn-lt"/>
                <a:ea typeface="宋体" panose="02010600030101010101" pitchFamily="2" charset="-122"/>
              </a:rPr>
              <a:t> = x</a:t>
            </a:r>
            <a:r>
              <a:rPr lang="en-US" altLang="zh-CN" sz="2800" kern="0" baseline="-25000" dirty="0">
                <a:latin typeface="+mn-lt"/>
                <a:ea typeface="宋体" panose="02010600030101010101" pitchFamily="2" charset="-122"/>
              </a:rPr>
              <a:t>0</a:t>
            </a:r>
            <a:r>
              <a:rPr lang="en-US" altLang="zh-CN" sz="2800" kern="0" dirty="0">
                <a:latin typeface="+mn-lt"/>
                <a:ea typeface="宋体" panose="02010600030101010101" pitchFamily="2" charset="-122"/>
              </a:rPr>
              <a:t>y</a:t>
            </a:r>
            <a:r>
              <a:rPr lang="en-US" altLang="zh-CN" sz="2800" kern="0" baseline="-25000" dirty="0">
                <a:latin typeface="+mn-lt"/>
                <a:ea typeface="宋体" panose="02010600030101010101" pitchFamily="2" charset="-122"/>
              </a:rPr>
              <a:t>1</a:t>
            </a:r>
            <a:r>
              <a:rPr lang="en-US" altLang="zh-CN" sz="2800" kern="0" dirty="0">
                <a:latin typeface="+mn-lt"/>
                <a:ea typeface="宋体" panose="02010600030101010101" pitchFamily="2" charset="-122"/>
              </a:rPr>
              <a:t>-x</a:t>
            </a:r>
            <a:r>
              <a:rPr lang="en-US" altLang="zh-CN" sz="2800" kern="0" baseline="-25000" dirty="0">
                <a:latin typeface="+mn-lt"/>
                <a:ea typeface="宋体" panose="02010600030101010101" pitchFamily="2" charset="-122"/>
              </a:rPr>
              <a:t>1</a:t>
            </a:r>
            <a:r>
              <a:rPr lang="en-US" altLang="zh-CN" sz="2800" kern="0" dirty="0">
                <a:latin typeface="+mn-lt"/>
                <a:ea typeface="宋体" panose="02010600030101010101" pitchFamily="2" charset="-122"/>
              </a:rPr>
              <a:t>y</a:t>
            </a:r>
            <a:r>
              <a:rPr lang="en-US" altLang="zh-CN" sz="2800" kern="0" baseline="-25000" dirty="0">
                <a:latin typeface="+mn-lt"/>
                <a:ea typeface="宋体" panose="02010600030101010101" pitchFamily="2" charset="-122"/>
              </a:rPr>
              <a:t>0</a:t>
            </a:r>
            <a:r>
              <a:rPr lang="en-US" altLang="zh-CN" sz="2800" kern="0" dirty="0">
                <a:latin typeface="+mn-lt"/>
                <a:ea typeface="宋体" panose="02010600030101010101" pitchFamily="2" charset="-122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zh-CN" altLang="en-US" sz="2800" kern="0" dirty="0">
                <a:latin typeface="+mn-lt"/>
                <a:ea typeface="宋体" panose="02010600030101010101" pitchFamily="2" charset="-122"/>
              </a:rPr>
              <a:t>    点在线上方</a:t>
            </a:r>
            <a:r>
              <a:rPr lang="en-US" altLang="zh-CN" sz="2800" kern="0" dirty="0">
                <a:latin typeface="+mn-lt"/>
                <a:ea typeface="宋体" panose="02010600030101010101" pitchFamily="2" charset="-122"/>
              </a:rPr>
              <a:t>:F(</a:t>
            </a:r>
            <a:r>
              <a:rPr lang="en-US" altLang="zh-CN" sz="2800" i="1" kern="0" dirty="0">
                <a:latin typeface="+mn-lt"/>
                <a:ea typeface="宋体" panose="02010600030101010101" pitchFamily="2" charset="-122"/>
              </a:rPr>
              <a:t>x</a:t>
            </a:r>
            <a:r>
              <a:rPr lang="en-US" altLang="zh-CN" sz="2800" kern="0" dirty="0">
                <a:latin typeface="+mn-lt"/>
                <a:ea typeface="宋体" panose="02010600030101010101" pitchFamily="2" charset="-122"/>
              </a:rPr>
              <a:t>, </a:t>
            </a:r>
            <a:r>
              <a:rPr lang="en-US" altLang="zh-CN" sz="2800" i="1" kern="0" dirty="0">
                <a:latin typeface="+mn-lt"/>
                <a:ea typeface="宋体" panose="02010600030101010101" pitchFamily="2" charset="-122"/>
              </a:rPr>
              <a:t>y</a:t>
            </a:r>
            <a:r>
              <a:rPr lang="en-US" altLang="zh-CN" sz="2800" kern="0" dirty="0">
                <a:latin typeface="+mn-lt"/>
                <a:ea typeface="宋体" panose="02010600030101010101" pitchFamily="2" charset="-122"/>
              </a:rPr>
              <a:t>)&gt;0;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zh-CN" altLang="en-US" sz="2800" kern="0" dirty="0">
                <a:latin typeface="+mn-lt"/>
                <a:ea typeface="宋体" panose="02010600030101010101" pitchFamily="2" charset="-122"/>
              </a:rPr>
              <a:t>    点在线下方</a:t>
            </a:r>
            <a:r>
              <a:rPr lang="en-US" altLang="zh-CN" sz="2800" kern="0" dirty="0">
                <a:latin typeface="+mn-lt"/>
                <a:ea typeface="宋体" panose="02010600030101010101" pitchFamily="2" charset="-122"/>
              </a:rPr>
              <a:t>:F(</a:t>
            </a:r>
            <a:r>
              <a:rPr lang="en-US" altLang="zh-CN" sz="2800" i="1" kern="0" dirty="0">
                <a:latin typeface="+mn-lt"/>
                <a:ea typeface="宋体" panose="02010600030101010101" pitchFamily="2" charset="-122"/>
              </a:rPr>
              <a:t>x</a:t>
            </a:r>
            <a:r>
              <a:rPr lang="en-US" altLang="zh-CN" sz="2800" kern="0" dirty="0">
                <a:latin typeface="+mn-lt"/>
                <a:ea typeface="宋体" panose="02010600030101010101" pitchFamily="2" charset="-122"/>
              </a:rPr>
              <a:t>, </a:t>
            </a:r>
            <a:r>
              <a:rPr lang="en-US" altLang="zh-CN" sz="2800" i="1" kern="0" dirty="0">
                <a:latin typeface="+mn-lt"/>
                <a:ea typeface="宋体" panose="02010600030101010101" pitchFamily="2" charset="-122"/>
              </a:rPr>
              <a:t>y</a:t>
            </a:r>
            <a:r>
              <a:rPr lang="en-US" altLang="zh-CN" sz="2800" kern="0" dirty="0">
                <a:latin typeface="+mn-lt"/>
                <a:ea typeface="宋体" panose="02010600030101010101" pitchFamily="2" charset="-122"/>
              </a:rPr>
              <a:t>)&lt;0;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endParaRPr lang="en-US" altLang="zh-CN" sz="2800" kern="0" dirty="0">
              <a:latin typeface="+mn-lt"/>
              <a:ea typeface="宋体" panose="02010600030101010101" pitchFamily="2" charset="-122"/>
            </a:endParaRP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5714116" y="1341120"/>
          <a:ext cx="5056367" cy="429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479800" imgH="2959100" progId="Visio.Drawing.11">
                  <p:embed/>
                </p:oleObj>
              </mc:Choice>
              <mc:Fallback>
                <p:oleObj name="Visio" r:id="rId2" imgW="3479800" imgH="2959100" progId="Visio.Drawing.11">
                  <p:embed/>
                  <p:pic>
                    <p:nvPicPr>
                      <p:cNvPr id="0" name="图片 300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116" y="1341120"/>
                        <a:ext cx="5056367" cy="4297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t"/>
          <a:lstStyle/>
          <a:p>
            <a:pPr eaLnBrk="1" hangingPunct="1"/>
            <a:r>
              <a:rPr lang="en-US" altLang="zh-CN" sz="4000" b="1" dirty="0">
                <a:solidFill>
                  <a:srgbClr val="CC0000"/>
                </a:solidFill>
              </a:rPr>
              <a:t>NURBS</a:t>
            </a:r>
            <a:r>
              <a:rPr lang="zh-CN" altLang="en-US" sz="4000" b="1" dirty="0">
                <a:solidFill>
                  <a:srgbClr val="CC0000"/>
                </a:solidFill>
              </a:rPr>
              <a:t>的特点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1268413"/>
            <a:ext cx="8748712" cy="532923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05000"/>
              </a:lnSpc>
            </a:pPr>
            <a:r>
              <a:rPr lang="zh-CN" altLang="en-US" sz="2400" b="1" dirty="0"/>
              <a:t>自由曲线面和其它简单曲线面的</a:t>
            </a:r>
            <a:r>
              <a:rPr lang="zh-CN" altLang="en-US" sz="2400" b="1" dirty="0">
                <a:solidFill>
                  <a:srgbClr val="CC0000"/>
                </a:solidFill>
              </a:rPr>
              <a:t>统一表达</a:t>
            </a:r>
            <a:r>
              <a:rPr lang="zh-CN" altLang="en-US" sz="2400" b="1" dirty="0"/>
              <a:t>。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400" b="1" dirty="0"/>
              <a:t>具有</a:t>
            </a:r>
            <a:r>
              <a:rPr lang="zh-CN" altLang="en-US" sz="2400" b="1" dirty="0">
                <a:solidFill>
                  <a:srgbClr val="CC0000"/>
                </a:solidFill>
              </a:rPr>
              <a:t>仿射变换不变性</a:t>
            </a:r>
            <a:r>
              <a:rPr lang="zh-CN" altLang="en-US" sz="2400" b="1" dirty="0"/>
              <a:t>。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400" b="1" dirty="0">
                <a:solidFill>
                  <a:srgbClr val="CC0000"/>
                </a:solidFill>
              </a:rPr>
              <a:t>灵活、局部性</a:t>
            </a:r>
            <a:r>
              <a:rPr lang="zh-CN" altLang="en-US" sz="2400" b="1" dirty="0"/>
              <a:t>：少量的控制点调节出宽广平滑的表面。权因子或者节点值的修改，便于更灵活的控制曲线面形状。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400" b="1" dirty="0">
                <a:solidFill>
                  <a:srgbClr val="CC0000"/>
                </a:solidFill>
              </a:rPr>
              <a:t>广泛适应性</a:t>
            </a:r>
            <a:r>
              <a:rPr lang="zh-CN" altLang="en-US" sz="2400" b="1" dirty="0"/>
              <a:t>。尤其适合流线型表面（人的身体、生活用品、果实 ）和工业产品表面（如汽车、飞机整体或零件） 等。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400" b="1" dirty="0">
                <a:solidFill>
                  <a:srgbClr val="CC0000"/>
                </a:solidFill>
              </a:rPr>
              <a:t>CAM</a:t>
            </a:r>
            <a:r>
              <a:rPr lang="zh-CN" altLang="en-US" sz="2400" b="1" dirty="0">
                <a:solidFill>
                  <a:srgbClr val="CC0000"/>
                </a:solidFill>
              </a:rPr>
              <a:t>领域的广泛应用</a:t>
            </a:r>
            <a:r>
              <a:rPr lang="zh-CN" altLang="en-US" sz="2400" b="1" dirty="0"/>
              <a:t>。具有一系列强有力的几何造型的配套技术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包括节点插入、细分、升阶等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。</a:t>
            </a:r>
          </a:p>
          <a:p>
            <a:pPr eaLnBrk="1" hangingPunct="1">
              <a:lnSpc>
                <a:spcPct val="105000"/>
              </a:lnSpc>
            </a:pPr>
            <a:endParaRPr lang="zh-CN" altLang="en-US" sz="2400" b="1" dirty="0"/>
          </a:p>
          <a:p>
            <a:pPr eaLnBrk="1" hangingPunct="1">
              <a:lnSpc>
                <a:spcPct val="105000"/>
              </a:lnSpc>
            </a:pPr>
            <a:r>
              <a:rPr lang="zh-CN" altLang="en-US" sz="2000" b="1" dirty="0">
                <a:solidFill>
                  <a:srgbClr val="0033CC"/>
                </a:solidFill>
              </a:rPr>
              <a:t>不太适合用</a:t>
            </a:r>
            <a:r>
              <a:rPr lang="en-US" altLang="zh-CN" sz="2000" b="1" dirty="0" err="1">
                <a:solidFill>
                  <a:srgbClr val="0033CC"/>
                </a:solidFill>
              </a:rPr>
              <a:t>nurbs</a:t>
            </a:r>
            <a:r>
              <a:rPr lang="zh-CN" altLang="en-US" sz="2000" b="1" dirty="0">
                <a:solidFill>
                  <a:srgbClr val="0033CC"/>
                </a:solidFill>
              </a:rPr>
              <a:t>建模的对象：</a:t>
            </a:r>
            <a:r>
              <a:rPr lang="zh-CN" altLang="en-US" sz="2000" b="1" dirty="0"/>
              <a:t>山或行星等有较多棱角的物体，脸或手指等需要有许多细节的物体，建立简单模型（如盒子）需要的面比多边形建模复杂的多，需要更多的存储空间。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000" b="1" dirty="0">
                <a:solidFill>
                  <a:srgbClr val="0033CC"/>
                </a:solidFill>
              </a:rPr>
              <a:t>反求曲线面上点的参数值</a:t>
            </a:r>
            <a:r>
              <a:rPr lang="zh-CN" altLang="en-US" sz="2000" b="1" dirty="0"/>
              <a:t>时，计算量较大，有时存在数值不稳定问题。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BB7F688-20D9-48B0-AEB5-842361A0AE19}"/>
              </a:ext>
            </a:extLst>
          </p:cNvPr>
          <p:cNvSpPr/>
          <p:nvPr/>
        </p:nvSpPr>
        <p:spPr>
          <a:xfrm>
            <a:off x="184558" y="151179"/>
            <a:ext cx="1182288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、帧缓存容量的计算</a:t>
            </a:r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、中点画线法算法</a:t>
            </a:r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Bresenham</a:t>
            </a:r>
            <a:r>
              <a:rPr lang="zh-CN" altLang="en-US" sz="2800" dirty="0"/>
              <a:t>画线算法</a:t>
            </a:r>
          </a:p>
          <a:p>
            <a:r>
              <a:rPr lang="en-US" altLang="zh-CN" sz="2800" dirty="0"/>
              <a:t>4</a:t>
            </a:r>
            <a:r>
              <a:rPr lang="zh-CN" altLang="en-US" sz="2800" dirty="0"/>
              <a:t>、中点画圆算法</a:t>
            </a:r>
          </a:p>
          <a:p>
            <a:r>
              <a:rPr lang="en-US" altLang="zh-CN" sz="2800" dirty="0"/>
              <a:t>5</a:t>
            </a:r>
            <a:r>
              <a:rPr lang="zh-CN" altLang="en-US" sz="2800" dirty="0"/>
              <a:t>、多边形扫描转换算法</a:t>
            </a:r>
          </a:p>
          <a:p>
            <a:r>
              <a:rPr lang="en-US" altLang="zh-CN" sz="2800" dirty="0"/>
              <a:t>6 </a:t>
            </a:r>
            <a:r>
              <a:rPr lang="zh-CN" altLang="en-US" sz="2800" dirty="0"/>
              <a:t>二维三维几何变换：给定顶点，及平移或缩放或旋转或错切或反射矩阵，计算变换后的坐标。</a:t>
            </a:r>
          </a:p>
          <a:p>
            <a:r>
              <a:rPr lang="en-US" altLang="zh-CN" sz="2800" dirty="0"/>
              <a:t>7 Cohen—Sutherland</a:t>
            </a:r>
            <a:r>
              <a:rPr lang="zh-CN" altLang="en-US" sz="2800" dirty="0"/>
              <a:t>算法</a:t>
            </a:r>
            <a:r>
              <a:rPr lang="en-US" altLang="zh-CN" sz="2800" dirty="0"/>
              <a:t>—</a:t>
            </a:r>
            <a:r>
              <a:rPr lang="zh-CN" altLang="en-US" sz="2800" dirty="0"/>
              <a:t>顶点的编码方法</a:t>
            </a:r>
          </a:p>
          <a:p>
            <a:r>
              <a:rPr lang="en-US" altLang="zh-CN" sz="2800" dirty="0"/>
              <a:t>8 Sutherland—</a:t>
            </a:r>
            <a:r>
              <a:rPr lang="en-US" altLang="zh-CN" sz="2800" dirty="0" err="1"/>
              <a:t>Hodgcman</a:t>
            </a:r>
            <a:endParaRPr lang="en-US" altLang="zh-CN" sz="2800" dirty="0"/>
          </a:p>
          <a:p>
            <a:r>
              <a:rPr lang="en-US" altLang="zh-CN" sz="2800" dirty="0"/>
              <a:t>9 </a:t>
            </a:r>
            <a:r>
              <a:rPr lang="zh-CN" altLang="en-US" sz="2800" dirty="0"/>
              <a:t>半边表示</a:t>
            </a:r>
            <a:r>
              <a:rPr lang="en-US" altLang="zh-CN" sz="2800" dirty="0"/>
              <a:t>—</a:t>
            </a:r>
            <a:r>
              <a:rPr lang="zh-CN" altLang="en-US" sz="2800" dirty="0"/>
              <a:t>给定网格，填写半边的表格</a:t>
            </a:r>
          </a:p>
          <a:p>
            <a:r>
              <a:rPr lang="en-US" altLang="zh-CN" sz="2800" dirty="0"/>
              <a:t>10 </a:t>
            </a:r>
            <a:r>
              <a:rPr lang="zh-CN" altLang="en-US" sz="2800" dirty="0"/>
              <a:t>计算</a:t>
            </a:r>
            <a:r>
              <a:rPr lang="en-US" altLang="zh-CN" sz="2800" dirty="0"/>
              <a:t>Bezier</a:t>
            </a:r>
            <a:r>
              <a:rPr lang="zh-CN" altLang="en-US" sz="2800" dirty="0"/>
              <a:t>曲线上的点的坐标</a:t>
            </a:r>
          </a:p>
          <a:p>
            <a:r>
              <a:rPr lang="zh-CN" altLang="en-US" sz="2800" dirty="0"/>
              <a:t> </a:t>
            </a:r>
            <a:r>
              <a:rPr lang="en-US" altLang="zh-CN" sz="2800" dirty="0"/>
              <a:t>1 </a:t>
            </a:r>
            <a:r>
              <a:rPr lang="zh-CN" altLang="en-US" sz="2800" dirty="0"/>
              <a:t>根据定义计算</a:t>
            </a:r>
          </a:p>
          <a:p>
            <a:r>
              <a:rPr lang="zh-CN" altLang="en-US" sz="2800" dirty="0"/>
              <a:t> </a:t>
            </a:r>
            <a:r>
              <a:rPr lang="en-US" altLang="zh-CN" sz="2800" dirty="0"/>
              <a:t>2 de </a:t>
            </a:r>
            <a:r>
              <a:rPr lang="en-US" altLang="zh-CN" sz="2800" dirty="0" err="1"/>
              <a:t>Casteljau</a:t>
            </a:r>
            <a:r>
              <a:rPr lang="zh-CN" altLang="en-US" sz="2800" dirty="0"/>
              <a:t>算法</a:t>
            </a:r>
          </a:p>
          <a:p>
            <a:r>
              <a:rPr lang="en-US" altLang="zh-CN" sz="2800" dirty="0"/>
              <a:t>11 </a:t>
            </a:r>
            <a:r>
              <a:rPr lang="zh-CN" altLang="en-US" sz="2800" dirty="0"/>
              <a:t>三次均匀</a:t>
            </a:r>
            <a:r>
              <a:rPr lang="en-US" altLang="zh-CN" sz="2800" dirty="0"/>
              <a:t>B</a:t>
            </a:r>
            <a:r>
              <a:rPr lang="zh-CN" altLang="en-US" sz="2800" dirty="0"/>
              <a:t>样条上点的坐标的计算，教材</a:t>
            </a:r>
            <a:r>
              <a:rPr lang="en-US" altLang="zh-CN" sz="2800" dirty="0"/>
              <a:t>P196</a:t>
            </a:r>
            <a:r>
              <a:rPr lang="zh-CN" altLang="en-US" sz="2800" dirty="0"/>
              <a:t>（</a:t>
            </a:r>
            <a:r>
              <a:rPr lang="en-US" altLang="zh-CN" sz="2800" dirty="0"/>
              <a:t>7</a:t>
            </a:r>
            <a:r>
              <a:rPr lang="zh-CN" altLang="en-US" sz="2800" dirty="0"/>
              <a:t>，</a:t>
            </a:r>
            <a:r>
              <a:rPr lang="en-US" altLang="zh-CN" sz="2800" dirty="0"/>
              <a:t>31</a:t>
            </a:r>
            <a:r>
              <a:rPr lang="zh-CN" altLang="en-US" sz="2800" dirty="0"/>
              <a:t>）和</a:t>
            </a:r>
            <a:r>
              <a:rPr lang="en-US" altLang="zh-CN" sz="2800" dirty="0"/>
              <a:t>P197</a:t>
            </a:r>
            <a:r>
              <a:rPr lang="zh-CN" altLang="en-US" sz="2800" dirty="0"/>
              <a:t>（矩阵形式）</a:t>
            </a:r>
          </a:p>
        </p:txBody>
      </p:sp>
    </p:spTree>
    <p:extLst>
      <p:ext uri="{BB962C8B-B14F-4D97-AF65-F5344CB8AC3E}">
        <p14:creationId xmlns:p14="http://schemas.microsoft.com/office/powerpoint/2010/main" val="14203236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3806DE-4240-462C-A25B-1CB50EC8E3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9" t="10666" r="12845" b="36583"/>
          <a:stretch/>
        </p:blipFill>
        <p:spPr>
          <a:xfrm>
            <a:off x="-1" y="-1"/>
            <a:ext cx="7453685" cy="68580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9913CD2-CA00-493B-927C-38C6A3146B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2" t="7408" r="11656" b="78963"/>
          <a:stretch/>
        </p:blipFill>
        <p:spPr>
          <a:xfrm>
            <a:off x="6146800" y="2637181"/>
            <a:ext cx="6045200" cy="14910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AA0DD8D-29D1-490D-A781-32635BEAFA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2" t="63704" r="12231" b="10667"/>
          <a:stretch/>
        </p:blipFill>
        <p:spPr>
          <a:xfrm>
            <a:off x="6096000" y="0"/>
            <a:ext cx="6096000" cy="268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4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817" y="1549718"/>
            <a:ext cx="8828087" cy="3213100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</a:rPr>
              <a:t>判别式</a:t>
            </a:r>
            <a:r>
              <a:rPr lang="zh-CN" altLang="en-US" sz="2800" dirty="0"/>
              <a:t>：</a:t>
            </a:r>
            <a:r>
              <a:rPr lang="en-US" altLang="zh-CN" sz="2800" b="1" i="1" dirty="0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=F(M)</a:t>
            </a:r>
            <a:r>
              <a:rPr lang="en-US" altLang="zh-CN" sz="2800" dirty="0">
                <a:ea typeface="宋体" panose="02010600030101010101" pitchFamily="2" charset="-122"/>
              </a:rPr>
              <a:t>=F(</a:t>
            </a:r>
            <a:r>
              <a:rPr lang="en-US" altLang="zh-CN" sz="2800" i="1" dirty="0">
                <a:ea typeface="宋体" panose="02010600030101010101" pitchFamily="2" charset="-122"/>
              </a:rPr>
              <a:t>x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+1,</a:t>
            </a:r>
            <a:r>
              <a:rPr lang="en-US" altLang="zh-CN" sz="2800" i="1" dirty="0">
                <a:ea typeface="宋体" panose="02010600030101010101" pitchFamily="2" charset="-122"/>
              </a:rPr>
              <a:t>y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+0.5)=</a:t>
            </a:r>
            <a:r>
              <a:rPr lang="en-US" altLang="zh-CN" sz="2800" i="1" dirty="0"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ea typeface="宋体" panose="02010600030101010101" pitchFamily="2" charset="-122"/>
              </a:rPr>
              <a:t>x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+1)+</a:t>
            </a:r>
            <a:r>
              <a:rPr lang="en-US" altLang="zh-CN" sz="2800" i="1" dirty="0"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ea typeface="宋体" panose="02010600030101010101" pitchFamily="2" charset="-122"/>
              </a:rPr>
              <a:t>y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+0.5)+</a:t>
            </a:r>
            <a:r>
              <a:rPr lang="en-US" altLang="zh-CN" sz="2800" i="1" dirty="0">
                <a:ea typeface="宋体" panose="02010600030101010101" pitchFamily="2" charset="-122"/>
              </a:rPr>
              <a:t>c</a:t>
            </a:r>
          </a:p>
          <a:p>
            <a:pPr>
              <a:lnSpc>
                <a:spcPct val="90000"/>
              </a:lnSpc>
              <a:spcBef>
                <a:spcPts val="1800"/>
              </a:spcBef>
              <a:buFontTx/>
              <a:buNone/>
            </a:pPr>
            <a:r>
              <a:rPr lang="zh-CN" altLang="en-US" sz="2800" dirty="0"/>
              <a:t>当</a:t>
            </a:r>
            <a:r>
              <a:rPr lang="en-US" altLang="zh-CN" sz="2800" dirty="0"/>
              <a:t>d&lt;0</a:t>
            </a:r>
            <a:r>
              <a:rPr lang="zh-CN" altLang="en-US" sz="2800" dirty="0"/>
              <a:t>，</a:t>
            </a:r>
            <a:r>
              <a:rPr lang="en-US" altLang="zh-CN" sz="2800" dirty="0"/>
              <a:t>M</a:t>
            </a:r>
            <a:r>
              <a:rPr lang="zh-CN" altLang="en-US" sz="2800" dirty="0"/>
              <a:t>在直线</a:t>
            </a:r>
            <a:r>
              <a:rPr lang="en-US" altLang="zh-CN" sz="2800" dirty="0"/>
              <a:t>(Q</a:t>
            </a:r>
            <a:r>
              <a:rPr lang="zh-CN" altLang="en-US" sz="2800" dirty="0"/>
              <a:t>点</a:t>
            </a:r>
            <a:r>
              <a:rPr lang="en-US" altLang="zh-CN" sz="2800" dirty="0"/>
              <a:t>)</a:t>
            </a:r>
            <a:r>
              <a:rPr lang="zh-CN" altLang="en-US" sz="2800" dirty="0"/>
              <a:t>下方，取右上方</a:t>
            </a:r>
            <a:r>
              <a:rPr lang="en-US" altLang="zh-CN" sz="2800" dirty="0">
                <a:solidFill>
                  <a:srgbClr val="0070C0"/>
                </a:solidFill>
              </a:rPr>
              <a:t>P</a:t>
            </a:r>
            <a:r>
              <a:rPr lang="en-US" altLang="zh-CN" sz="2800" baseline="-25000" dirty="0">
                <a:solidFill>
                  <a:srgbClr val="0070C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dirty="0"/>
              <a:t>；</a:t>
            </a:r>
          </a:p>
          <a:p>
            <a:pPr>
              <a:lnSpc>
                <a:spcPct val="90000"/>
              </a:lnSpc>
              <a:spcBef>
                <a:spcPts val="1800"/>
              </a:spcBef>
              <a:buFontTx/>
              <a:buNone/>
            </a:pPr>
            <a:r>
              <a:rPr lang="zh-CN" altLang="en-US" sz="2800" dirty="0"/>
              <a:t>当</a:t>
            </a:r>
            <a:r>
              <a:rPr lang="en-US" altLang="zh-CN" sz="2800" dirty="0"/>
              <a:t>d&gt;0</a:t>
            </a:r>
            <a:r>
              <a:rPr lang="zh-CN" altLang="en-US" sz="2800" dirty="0"/>
              <a:t>，</a:t>
            </a:r>
            <a:r>
              <a:rPr lang="en-US" altLang="zh-CN" sz="2800" dirty="0"/>
              <a:t>M</a:t>
            </a:r>
            <a:r>
              <a:rPr lang="zh-CN" altLang="en-US" sz="2800" dirty="0"/>
              <a:t>在直线</a:t>
            </a:r>
            <a:r>
              <a:rPr lang="en-US" altLang="zh-CN" sz="2800" dirty="0"/>
              <a:t>(Q</a:t>
            </a:r>
            <a:r>
              <a:rPr lang="zh-CN" altLang="en-US" sz="2800" dirty="0"/>
              <a:t>点</a:t>
            </a:r>
            <a:r>
              <a:rPr lang="en-US" altLang="zh-CN" sz="2800" dirty="0"/>
              <a:t>)</a:t>
            </a:r>
            <a:r>
              <a:rPr lang="zh-CN" altLang="en-US" sz="2800" dirty="0"/>
              <a:t>上方，取右方</a:t>
            </a:r>
            <a:r>
              <a:rPr lang="en-US" altLang="zh-CN" sz="2800" dirty="0">
                <a:solidFill>
                  <a:srgbClr val="00B050"/>
                </a:solidFill>
              </a:rPr>
              <a:t>P</a:t>
            </a:r>
            <a:r>
              <a:rPr lang="en-US" altLang="zh-CN" sz="2800" baseline="-25000" dirty="0">
                <a:solidFill>
                  <a:srgbClr val="00B05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dirty="0"/>
              <a:t>；</a:t>
            </a:r>
          </a:p>
          <a:p>
            <a:pPr>
              <a:lnSpc>
                <a:spcPct val="90000"/>
              </a:lnSpc>
              <a:spcBef>
                <a:spcPts val="1800"/>
              </a:spcBef>
              <a:buFontTx/>
              <a:buNone/>
            </a:pPr>
            <a:r>
              <a:rPr lang="zh-CN" altLang="en-US" sz="2800" dirty="0"/>
              <a:t>当</a:t>
            </a:r>
            <a:r>
              <a:rPr lang="en-US" altLang="zh-CN" sz="2800" dirty="0"/>
              <a:t>d=0</a:t>
            </a:r>
            <a:r>
              <a:rPr lang="zh-CN" altLang="en-US" sz="2800" dirty="0"/>
              <a:t>，选</a:t>
            </a:r>
            <a:r>
              <a:rPr lang="en-US" altLang="zh-CN" sz="2800" dirty="0"/>
              <a:t>P</a:t>
            </a:r>
            <a:r>
              <a:rPr lang="en-US" altLang="zh-CN" sz="2800" baseline="-25000" dirty="0">
                <a:latin typeface="宋体" panose="02010600030101010101" pitchFamily="2" charset="-122"/>
              </a:rPr>
              <a:t>1</a:t>
            </a:r>
            <a:r>
              <a:rPr lang="zh-CN" altLang="en-US" sz="2800" dirty="0"/>
              <a:t>或</a:t>
            </a:r>
            <a:r>
              <a:rPr lang="en-US" altLang="zh-CN" sz="2800" dirty="0"/>
              <a:t>P</a:t>
            </a:r>
            <a:r>
              <a:rPr lang="en-US" altLang="zh-CN" sz="2800" baseline="-25000" dirty="0">
                <a:latin typeface="宋体" panose="02010600030101010101" pitchFamily="2" charset="-122"/>
              </a:rPr>
              <a:t>2</a:t>
            </a:r>
            <a:r>
              <a:rPr lang="zh-CN" altLang="en-US" sz="2800" dirty="0"/>
              <a:t>均可，约定取</a:t>
            </a:r>
            <a:r>
              <a:rPr lang="en-US" altLang="zh-CN" sz="2800" dirty="0"/>
              <a:t>P</a:t>
            </a:r>
            <a:r>
              <a:rPr lang="en-US" altLang="zh-CN" sz="2800" baseline="-25000" dirty="0">
                <a:latin typeface="宋体" panose="02010600030101010101" pitchFamily="2" charset="-122"/>
              </a:rPr>
              <a:t>1</a:t>
            </a:r>
            <a:r>
              <a:rPr lang="zh-CN" altLang="en-US" sz="2800" dirty="0"/>
              <a:t>；</a:t>
            </a:r>
          </a:p>
          <a:p>
            <a:pPr>
              <a:lnSpc>
                <a:spcPct val="90000"/>
              </a:lnSpc>
              <a:spcBef>
                <a:spcPts val="1800"/>
              </a:spcBef>
              <a:buFontTx/>
              <a:buNone/>
            </a:pPr>
            <a:r>
              <a:rPr lang="zh-CN" altLang="en-US" sz="2800" dirty="0"/>
              <a:t>能否采用增量算法呢？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3891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中点画线法</a:t>
            </a:r>
            <a:r>
              <a:rPr lang="en-US" altLang="zh-CN" dirty="0">
                <a:ea typeface="黑体" panose="02010609060101010101" pitchFamily="49" charset="-122"/>
              </a:rPr>
              <a:t>---</a:t>
            </a:r>
            <a:r>
              <a:rPr lang="zh-CN" altLang="en-US" dirty="0">
                <a:ea typeface="黑体" panose="02010609060101010101" pitchFamily="49" charset="-122"/>
              </a:rPr>
              <a:t>构造判别式（</a:t>
            </a:r>
            <a:r>
              <a:rPr lang="en-US" altLang="zh-CN" dirty="0"/>
              <a:t> 0≤k≤1 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928099" y="1985169"/>
            <a:ext cx="1663700" cy="687387"/>
          </a:xfrm>
          <a:prstGeom prst="wedgeRoundRectCallout">
            <a:avLst>
              <a:gd name="adj1" fmla="val -83109"/>
              <a:gd name="adj2" fmla="val -9378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zh-CN" altLang="en-US" sz="2800" dirty="0">
                <a:solidFill>
                  <a:schemeClr val="accent2"/>
                </a:solidFill>
                <a:ea typeface="宋体" panose="02010600030101010101" pitchFamily="2" charset="-122"/>
              </a:rPr>
              <a:t>下一步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?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715125" y="3593038"/>
          <a:ext cx="3617208" cy="3074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479800" imgH="2959100" progId="Visio.Drawing.11">
                  <p:embed/>
                </p:oleObj>
              </mc:Choice>
              <mc:Fallback>
                <p:oleObj name="Visio" r:id="rId2" imgW="3479800" imgH="2959100" progId="Visio.Drawing.11">
                  <p:embed/>
                  <p:pic>
                    <p:nvPicPr>
                      <p:cNvPr id="0" name="图片 494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25" y="3593038"/>
                        <a:ext cx="3617208" cy="30744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6490" y="1568450"/>
            <a:ext cx="7620000" cy="4343400"/>
          </a:xfrm>
          <a:solidFill>
            <a:schemeClr val="bg1"/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----&gt;M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在直线上方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</a:t>
            </a: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P1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此时再下一个象素的判别式为</a:t>
            </a:r>
          </a:p>
          <a:p>
            <a:pPr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+0.5)</a:t>
            </a:r>
          </a:p>
          <a:p>
            <a:pPr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+2)+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+0.5)+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+1)+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+0.5)+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=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增量为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39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中点画线法</a:t>
            </a:r>
            <a:r>
              <a:rPr lang="en-US" altLang="zh-CN" dirty="0">
                <a:ea typeface="黑体" panose="02010609060101010101" pitchFamily="49" charset="-122"/>
              </a:rPr>
              <a:t>---</a:t>
            </a:r>
            <a:r>
              <a:rPr lang="zh-CN" altLang="en-US" dirty="0">
                <a:ea typeface="黑体" panose="02010609060101010101" pitchFamily="49" charset="-122"/>
              </a:rPr>
              <a:t>判别式的增量算法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139" y="3596756"/>
            <a:ext cx="3739225" cy="29005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2043" y="1691006"/>
            <a:ext cx="7772400" cy="4321175"/>
          </a:xfrm>
        </p:spPr>
        <p:txBody>
          <a:bodyPr/>
          <a:lstStyle/>
          <a:p>
            <a:r>
              <a:rPr lang="zh-CN" altLang="en-US" dirty="0"/>
              <a:t>若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&lt;0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----&gt; </a:t>
            </a:r>
            <a:r>
              <a:rPr lang="en-US" altLang="zh-CN" dirty="0"/>
              <a:t>M</a:t>
            </a:r>
            <a:r>
              <a:rPr lang="zh-CN" altLang="en-US" dirty="0"/>
              <a:t>在直线下方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----&gt;</a:t>
            </a:r>
            <a:r>
              <a:rPr lang="zh-CN" altLang="en-US" dirty="0"/>
              <a:t>取</a:t>
            </a: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P2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此时再下一个象素的判别式为</a:t>
            </a:r>
          </a:p>
          <a:p>
            <a:pPr>
              <a:buFontTx/>
              <a:buNone/>
            </a:pPr>
            <a:r>
              <a:rPr lang="zh-CN" altLang="en-US" dirty="0"/>
              <a:t>     </a:t>
            </a:r>
            <a:r>
              <a:rPr lang="en-US" altLang="zh-CN" i="1" dirty="0">
                <a:solidFill>
                  <a:srgbClr val="FF0000"/>
                </a:solidFill>
              </a:rPr>
              <a:t>d</a:t>
            </a:r>
            <a:r>
              <a:rPr lang="en-US" altLang="zh-CN" baseline="-25000" dirty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dirty="0"/>
              <a:t>= F(</a:t>
            </a:r>
            <a:r>
              <a:rPr lang="en-US" altLang="zh-CN" i="1" dirty="0"/>
              <a:t>x</a:t>
            </a:r>
            <a:r>
              <a:rPr lang="en-US" altLang="zh-CN" i="1" baseline="-25000" dirty="0">
                <a:latin typeface="宋体" panose="02010600030101010101" pitchFamily="2" charset="-122"/>
              </a:rPr>
              <a:t>p</a:t>
            </a:r>
            <a:r>
              <a:rPr lang="en-US" altLang="zh-CN" dirty="0"/>
              <a:t>+2, </a:t>
            </a:r>
            <a:r>
              <a:rPr lang="en-US" altLang="zh-CN" i="1" dirty="0"/>
              <a:t>y</a:t>
            </a:r>
            <a:r>
              <a:rPr lang="en-US" altLang="zh-CN" i="1" baseline="-25000" dirty="0">
                <a:latin typeface="宋体" panose="02010600030101010101" pitchFamily="2" charset="-122"/>
              </a:rPr>
              <a:t>p</a:t>
            </a:r>
            <a:r>
              <a:rPr lang="en-US" altLang="zh-CN" dirty="0"/>
              <a:t>+1.5)</a:t>
            </a:r>
          </a:p>
          <a:p>
            <a:pPr>
              <a:buFontTx/>
              <a:buNone/>
            </a:pPr>
            <a:r>
              <a:rPr lang="en-US" altLang="zh-CN" dirty="0"/>
              <a:t>        =</a:t>
            </a:r>
            <a:r>
              <a:rPr lang="en-US" altLang="zh-CN" i="1" dirty="0"/>
              <a:t>a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i="1" baseline="-25000" dirty="0">
                <a:latin typeface="宋体" panose="02010600030101010101" pitchFamily="2" charset="-122"/>
              </a:rPr>
              <a:t>p</a:t>
            </a:r>
            <a:r>
              <a:rPr lang="en-US" altLang="zh-CN" dirty="0"/>
              <a:t>+2)+</a:t>
            </a:r>
            <a:r>
              <a:rPr lang="en-US" altLang="zh-CN" i="1" dirty="0"/>
              <a:t>b</a:t>
            </a:r>
            <a:r>
              <a:rPr lang="en-US" altLang="zh-CN" dirty="0"/>
              <a:t>(</a:t>
            </a:r>
            <a:r>
              <a:rPr lang="en-US" altLang="zh-CN" i="1" dirty="0"/>
              <a:t>y</a:t>
            </a:r>
            <a:r>
              <a:rPr lang="en-US" altLang="zh-CN" i="1" baseline="-25000" dirty="0">
                <a:latin typeface="宋体" panose="02010600030101010101" pitchFamily="2" charset="-122"/>
              </a:rPr>
              <a:t>p</a:t>
            </a:r>
            <a:r>
              <a:rPr lang="en-US" altLang="zh-CN" dirty="0"/>
              <a:t>+1.5)+</a:t>
            </a:r>
            <a:r>
              <a:rPr lang="en-US" altLang="zh-CN" i="1" dirty="0"/>
              <a:t>c</a:t>
            </a:r>
          </a:p>
          <a:p>
            <a:pPr>
              <a:buFontTx/>
              <a:buNone/>
            </a:pPr>
            <a:r>
              <a:rPr lang="en-US" altLang="zh-CN" dirty="0"/>
              <a:t>        = </a:t>
            </a:r>
            <a:r>
              <a:rPr lang="en-US" altLang="zh-CN" i="1" dirty="0"/>
              <a:t>a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i="1" baseline="-25000" dirty="0" err="1">
                <a:latin typeface="宋体" panose="02010600030101010101" pitchFamily="2" charset="-122"/>
              </a:rPr>
              <a:t>p</a:t>
            </a:r>
            <a:r>
              <a:rPr lang="en-US" altLang="zh-CN" dirty="0"/>
              <a:t> +1)+</a:t>
            </a:r>
            <a:r>
              <a:rPr lang="en-US" altLang="zh-CN" i="1" dirty="0"/>
              <a:t>b</a:t>
            </a:r>
            <a:r>
              <a:rPr lang="en-US" altLang="zh-CN" dirty="0"/>
              <a:t>(</a:t>
            </a:r>
            <a:r>
              <a:rPr lang="en-US" altLang="zh-CN" i="1" dirty="0" err="1"/>
              <a:t>y</a:t>
            </a:r>
            <a:r>
              <a:rPr lang="en-US" altLang="zh-CN" i="1" baseline="-25000" dirty="0" err="1">
                <a:latin typeface="宋体" panose="02010600030101010101" pitchFamily="2" charset="-122"/>
              </a:rPr>
              <a:t>p</a:t>
            </a:r>
            <a:r>
              <a:rPr lang="en-US" altLang="zh-CN" dirty="0"/>
              <a:t> +0.5)+</a:t>
            </a:r>
            <a:r>
              <a:rPr lang="en-US" altLang="zh-CN" i="1" dirty="0"/>
              <a:t>c</a:t>
            </a:r>
            <a:r>
              <a:rPr lang="en-US" altLang="zh-CN" dirty="0"/>
              <a:t> +</a:t>
            </a:r>
            <a:r>
              <a:rPr lang="en-US" altLang="zh-CN" i="1" dirty="0"/>
              <a:t>a</a:t>
            </a:r>
            <a:r>
              <a:rPr lang="en-US" altLang="zh-CN" dirty="0"/>
              <a:t> +</a:t>
            </a:r>
            <a:r>
              <a:rPr lang="en-US" altLang="zh-CN" i="1" dirty="0"/>
              <a:t>b</a:t>
            </a:r>
          </a:p>
          <a:p>
            <a:pPr>
              <a:buFontTx/>
              <a:buNone/>
            </a:pPr>
            <a:r>
              <a:rPr lang="en-US" altLang="zh-CN" dirty="0"/>
              <a:t>        =</a:t>
            </a:r>
            <a:r>
              <a:rPr lang="en-US" altLang="zh-CN" b="1" i="1" dirty="0" err="1">
                <a:solidFill>
                  <a:srgbClr val="FF0000"/>
                </a:solidFill>
              </a:rPr>
              <a:t>d</a:t>
            </a:r>
            <a:r>
              <a:rPr lang="en-US" altLang="zh-CN" b="1" dirty="0" err="1">
                <a:solidFill>
                  <a:srgbClr val="FF0000"/>
                </a:solidFill>
              </a:rPr>
              <a:t>+</a:t>
            </a:r>
            <a:r>
              <a:rPr lang="en-US" altLang="zh-CN" b="1" i="1" dirty="0" err="1">
                <a:solidFill>
                  <a:srgbClr val="FF0000"/>
                </a:solidFill>
              </a:rPr>
              <a:t>a</a:t>
            </a:r>
            <a:r>
              <a:rPr lang="en-US" altLang="zh-CN" b="1" dirty="0" err="1">
                <a:solidFill>
                  <a:srgbClr val="FF0000"/>
                </a:solidFill>
              </a:rPr>
              <a:t>+</a:t>
            </a:r>
            <a:r>
              <a:rPr lang="en-US" altLang="zh-CN" b="1" i="1" dirty="0" err="1">
                <a:solidFill>
                  <a:srgbClr val="FF0000"/>
                </a:solidFill>
              </a:rPr>
              <a:t>b</a:t>
            </a:r>
            <a:r>
              <a:rPr lang="en-US" altLang="zh-CN" dirty="0"/>
              <a:t> </a:t>
            </a:r>
            <a:r>
              <a:rPr lang="zh-CN" altLang="en-US" dirty="0"/>
              <a:t>； </a:t>
            </a:r>
          </a:p>
          <a:p>
            <a:pPr>
              <a:buFontTx/>
              <a:buNone/>
            </a:pPr>
            <a:r>
              <a:rPr lang="zh-CN" altLang="en-US" dirty="0"/>
              <a:t>   增量为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＋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</a:p>
          <a:p>
            <a:endParaRPr lang="en-US" altLang="zh-CN" dirty="0"/>
          </a:p>
        </p:txBody>
      </p:sp>
      <p:sp>
        <p:nvSpPr>
          <p:cNvPr id="40963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中点画线法</a:t>
            </a:r>
            <a:r>
              <a:rPr lang="en-US" altLang="zh-CN" dirty="0">
                <a:ea typeface="黑体" panose="02010609060101010101" pitchFamily="49" charset="-122"/>
              </a:rPr>
              <a:t>---</a:t>
            </a:r>
            <a:r>
              <a:rPr lang="zh-CN" altLang="en-US" dirty="0">
                <a:ea typeface="黑体" panose="02010609060101010101" pitchFamily="49" charset="-122"/>
              </a:rPr>
              <a:t>判别式的增量算法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740" y="4072387"/>
            <a:ext cx="3186483" cy="27645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9035" y="1421765"/>
            <a:ext cx="7772400" cy="4724400"/>
          </a:xfrm>
        </p:spPr>
        <p:txBody>
          <a:bodyPr/>
          <a:lstStyle/>
          <a:p>
            <a:r>
              <a:rPr lang="zh-CN" altLang="en-US" sz="2800" b="1" dirty="0"/>
              <a:t>判别式</a:t>
            </a:r>
            <a:r>
              <a:rPr lang="en-US" altLang="zh-CN" sz="2800" b="1" dirty="0">
                <a:solidFill>
                  <a:srgbClr val="FF0000"/>
                </a:solidFill>
              </a:rPr>
              <a:t>d</a:t>
            </a:r>
            <a:r>
              <a:rPr lang="zh-CN" altLang="en-US" sz="2800" b="1" dirty="0"/>
              <a:t>的初始值</a:t>
            </a:r>
            <a:endParaRPr lang="en-US" altLang="zh-CN" sz="2800" b="1" dirty="0"/>
          </a:p>
          <a:p>
            <a:pPr marL="0" indent="0">
              <a:buNone/>
            </a:pPr>
            <a:r>
              <a:rPr lang="zh-CN" altLang="en-US" sz="2800" dirty="0"/>
              <a:t>    画线从</a:t>
            </a:r>
            <a:r>
              <a:rPr lang="en-US" altLang="zh-CN" sz="2800" dirty="0"/>
              <a:t>(</a:t>
            </a:r>
            <a:r>
              <a:rPr lang="en-US" altLang="zh-CN" sz="2800" i="1" dirty="0"/>
              <a:t>x</a:t>
            </a:r>
            <a:r>
              <a:rPr lang="en-US" altLang="zh-CN" sz="2800" baseline="-25000" dirty="0">
                <a:latin typeface="宋体" panose="02010600030101010101" pitchFamily="2" charset="-122"/>
              </a:rPr>
              <a:t>0</a:t>
            </a:r>
            <a:r>
              <a:rPr lang="en-US" altLang="zh-CN" sz="2800" dirty="0"/>
              <a:t>, </a:t>
            </a:r>
            <a:r>
              <a:rPr lang="en-US" altLang="zh-CN" sz="2800" i="1" dirty="0"/>
              <a:t>y</a:t>
            </a:r>
            <a:r>
              <a:rPr lang="en-US" altLang="zh-CN" sz="2800" baseline="-25000" dirty="0">
                <a:latin typeface="宋体" panose="02010600030101010101" pitchFamily="2" charset="-122"/>
              </a:rPr>
              <a:t>0</a:t>
            </a:r>
            <a:r>
              <a:rPr lang="en-US" altLang="zh-CN" sz="2800" dirty="0"/>
              <a:t>)</a:t>
            </a:r>
            <a:r>
              <a:rPr lang="zh-CN" altLang="en-US" sz="2800" dirty="0"/>
              <a:t>开始，</a:t>
            </a:r>
            <a:r>
              <a:rPr lang="en-US" altLang="zh-CN" sz="2800" i="1" dirty="0"/>
              <a:t>d</a:t>
            </a:r>
            <a:r>
              <a:rPr lang="zh-CN" altLang="en-US" sz="2800" dirty="0"/>
              <a:t>的初值</a:t>
            </a:r>
          </a:p>
          <a:p>
            <a:pPr>
              <a:buFontTx/>
              <a:buNone/>
            </a:pPr>
            <a:r>
              <a:rPr lang="zh-CN" altLang="en-US" sz="2800" dirty="0"/>
              <a:t>	</a:t>
            </a:r>
            <a:endParaRPr lang="en-US" altLang="zh-CN" sz="2800" dirty="0"/>
          </a:p>
          <a:p>
            <a:pPr>
              <a:buFontTx/>
              <a:buNone/>
            </a:pPr>
            <a:r>
              <a:rPr lang="en-US" altLang="zh-CN" sz="2800" b="1" i="1" dirty="0">
                <a:solidFill>
                  <a:srgbClr val="FF0000"/>
                </a:solidFill>
              </a:rPr>
              <a:t>d</a:t>
            </a:r>
            <a:r>
              <a:rPr lang="en-US" altLang="zh-CN" sz="2800" b="1" baseline="-25000" dirty="0">
                <a:solidFill>
                  <a:srgbClr val="FF0000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800" dirty="0"/>
              <a:t>=F(</a:t>
            </a:r>
            <a:r>
              <a:rPr lang="en-US" altLang="zh-CN" sz="2800" i="1" dirty="0"/>
              <a:t>x</a:t>
            </a:r>
            <a:r>
              <a:rPr lang="en-US" altLang="zh-CN" sz="2800" baseline="-25000" dirty="0">
                <a:latin typeface="宋体" panose="02010600030101010101" pitchFamily="2" charset="-122"/>
              </a:rPr>
              <a:t>0</a:t>
            </a:r>
            <a:r>
              <a:rPr lang="en-US" altLang="zh-CN" sz="2800" dirty="0"/>
              <a:t>+1, </a:t>
            </a:r>
            <a:r>
              <a:rPr lang="en-US" altLang="zh-CN" sz="2800" i="1" dirty="0"/>
              <a:t>y</a:t>
            </a:r>
            <a:r>
              <a:rPr lang="en-US" altLang="zh-CN" sz="2800" baseline="-25000" dirty="0">
                <a:latin typeface="宋体" panose="02010600030101010101" pitchFamily="2" charset="-122"/>
              </a:rPr>
              <a:t>0</a:t>
            </a:r>
            <a:r>
              <a:rPr lang="en-US" altLang="zh-CN" sz="2800" dirty="0"/>
              <a:t>+0.5)</a:t>
            </a:r>
          </a:p>
          <a:p>
            <a:pPr>
              <a:buFontTx/>
              <a:buNone/>
            </a:pPr>
            <a:r>
              <a:rPr lang="en-US" altLang="zh-CN" sz="2800" dirty="0"/>
              <a:t>    = </a:t>
            </a:r>
            <a:r>
              <a:rPr lang="en-US" altLang="zh-CN" sz="2800" i="1" dirty="0"/>
              <a:t>a</a:t>
            </a:r>
            <a:r>
              <a:rPr lang="en-US" altLang="zh-CN" sz="2800" dirty="0"/>
              <a:t>(</a:t>
            </a:r>
            <a:r>
              <a:rPr lang="en-US" altLang="zh-CN" sz="2800" i="1" dirty="0"/>
              <a:t>x</a:t>
            </a:r>
            <a:r>
              <a:rPr lang="en-US" altLang="zh-CN" sz="2800" baseline="-25000" dirty="0">
                <a:latin typeface="宋体" panose="02010600030101010101" pitchFamily="2" charset="-122"/>
              </a:rPr>
              <a:t>0</a:t>
            </a:r>
            <a:r>
              <a:rPr lang="en-US" altLang="zh-CN" sz="2800" dirty="0"/>
              <a:t> +1)+</a:t>
            </a:r>
            <a:r>
              <a:rPr lang="en-US" altLang="zh-CN" sz="2800" i="1" dirty="0"/>
              <a:t>b</a:t>
            </a:r>
            <a:r>
              <a:rPr lang="en-US" altLang="zh-CN" sz="2800" dirty="0"/>
              <a:t>(</a:t>
            </a:r>
            <a:r>
              <a:rPr lang="en-US" altLang="zh-CN" sz="2800" i="1" dirty="0"/>
              <a:t>y</a:t>
            </a:r>
            <a:r>
              <a:rPr lang="en-US" altLang="zh-CN" sz="2800" baseline="-25000" dirty="0">
                <a:latin typeface="宋体" panose="02010600030101010101" pitchFamily="2" charset="-122"/>
              </a:rPr>
              <a:t>0</a:t>
            </a:r>
            <a:r>
              <a:rPr lang="en-US" altLang="zh-CN" sz="2800" dirty="0"/>
              <a:t> +0.5)+</a:t>
            </a:r>
            <a:r>
              <a:rPr lang="en-US" altLang="zh-CN" sz="2800" i="1" dirty="0"/>
              <a:t>c</a:t>
            </a:r>
          </a:p>
          <a:p>
            <a:pPr>
              <a:buFontTx/>
              <a:buNone/>
            </a:pPr>
            <a:r>
              <a:rPr lang="en-US" altLang="zh-CN" sz="2800" dirty="0"/>
              <a:t>   = F(</a:t>
            </a:r>
            <a:r>
              <a:rPr lang="en-US" altLang="zh-CN" sz="2800" i="1" dirty="0"/>
              <a:t>x</a:t>
            </a:r>
            <a:r>
              <a:rPr lang="en-US" altLang="zh-CN" sz="2800" baseline="-25000" dirty="0">
                <a:latin typeface="宋体" panose="02010600030101010101" pitchFamily="2" charset="-122"/>
              </a:rPr>
              <a:t>0</a:t>
            </a:r>
            <a:r>
              <a:rPr lang="en-US" altLang="zh-CN" sz="2800" dirty="0"/>
              <a:t>, </a:t>
            </a:r>
            <a:r>
              <a:rPr lang="en-US" altLang="zh-CN" sz="2800" i="1" dirty="0"/>
              <a:t>y</a:t>
            </a:r>
            <a:r>
              <a:rPr lang="en-US" altLang="zh-CN" sz="2800" baseline="-25000" dirty="0">
                <a:latin typeface="宋体" panose="02010600030101010101" pitchFamily="2" charset="-122"/>
              </a:rPr>
              <a:t>0</a:t>
            </a:r>
            <a:r>
              <a:rPr lang="en-US" altLang="zh-CN" sz="2800" dirty="0"/>
              <a:t>)+</a:t>
            </a:r>
            <a:r>
              <a:rPr lang="en-US" altLang="zh-CN" sz="2800" i="1" dirty="0"/>
              <a:t>a</a:t>
            </a:r>
            <a:r>
              <a:rPr lang="en-US" altLang="zh-CN" sz="2800" dirty="0"/>
              <a:t>+0.5</a:t>
            </a:r>
            <a:r>
              <a:rPr lang="en-US" altLang="zh-CN" sz="2800" i="1" dirty="0"/>
              <a:t>b</a:t>
            </a:r>
            <a:r>
              <a:rPr lang="en-US" altLang="zh-CN" sz="2800" dirty="0"/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= </a:t>
            </a:r>
            <a:r>
              <a:rPr lang="en-US" altLang="zh-CN" sz="2800" b="1" i="1" dirty="0">
                <a:solidFill>
                  <a:srgbClr val="FF0000"/>
                </a:solidFill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</a:rPr>
              <a:t>+0.5b </a:t>
            </a:r>
          </a:p>
          <a:p>
            <a:pPr>
              <a:buFontTx/>
              <a:buNone/>
            </a:pPr>
            <a:endParaRPr lang="en-US" altLang="zh-CN" sz="2800" dirty="0"/>
          </a:p>
          <a:p>
            <a:pPr>
              <a:buFontTx/>
              <a:buNone/>
            </a:pPr>
            <a:r>
              <a:rPr lang="zh-CN" altLang="en-US" sz="2800" dirty="0"/>
              <a:t>由于只用</a:t>
            </a:r>
            <a:r>
              <a:rPr lang="en-US" altLang="zh-CN" b="1" i="1" dirty="0">
                <a:solidFill>
                  <a:schemeClr val="accent2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dirty="0"/>
              <a:t> 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FF0000"/>
                </a:solidFill>
              </a:rPr>
              <a:t>符号判断</a:t>
            </a:r>
            <a:r>
              <a:rPr lang="zh-CN" altLang="en-US" sz="2800" dirty="0"/>
              <a:t>，为了只包含整数运算</a:t>
            </a:r>
            <a:r>
              <a:rPr lang="en-US" altLang="zh-CN" sz="2800" dirty="0"/>
              <a:t>, </a:t>
            </a:r>
          </a:p>
          <a:p>
            <a:pPr>
              <a:buFontTx/>
              <a:buNone/>
            </a:pPr>
            <a:r>
              <a:rPr lang="zh-CN" altLang="en-US" sz="2800" dirty="0"/>
              <a:t>可以用</a:t>
            </a: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 dirty="0">
                <a:solidFill>
                  <a:schemeClr val="accent2"/>
                </a:solidFill>
                <a:ea typeface="宋体" panose="02010600030101010101" pitchFamily="2" charset="-122"/>
              </a:rPr>
              <a:t>d</a:t>
            </a:r>
            <a:r>
              <a:rPr lang="zh-CN" altLang="en-US" sz="2800" dirty="0"/>
              <a:t>代替</a:t>
            </a:r>
            <a:r>
              <a:rPr lang="en-US" altLang="zh-CN" b="1" i="1" dirty="0">
                <a:solidFill>
                  <a:schemeClr val="accent2"/>
                </a:solidFill>
                <a:ea typeface="宋体" panose="02010600030101010101" pitchFamily="2" charset="-122"/>
              </a:rPr>
              <a:t>d</a:t>
            </a:r>
            <a:r>
              <a:rPr lang="zh-CN" altLang="en-US" sz="2800" dirty="0"/>
              <a:t>来摆脱小数，提高效率。</a:t>
            </a:r>
          </a:p>
          <a:p>
            <a:pPr>
              <a:buFontTx/>
              <a:buNone/>
            </a:pPr>
            <a:endParaRPr lang="en-US" altLang="zh-CN" sz="2800" dirty="0"/>
          </a:p>
        </p:txBody>
      </p:sp>
      <p:sp>
        <p:nvSpPr>
          <p:cNvPr id="41987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中点画线法</a:t>
            </a:r>
            <a:r>
              <a:rPr lang="en-US" altLang="zh-CN" dirty="0">
                <a:ea typeface="黑体" panose="02010609060101010101" pitchFamily="49" charset="-122"/>
              </a:rPr>
              <a:t>---</a:t>
            </a:r>
            <a:r>
              <a:rPr lang="zh-CN" altLang="en-US" dirty="0">
                <a:ea typeface="黑体" panose="02010609060101010101" pitchFamily="49" charset="-122"/>
              </a:rPr>
              <a:t>判别式的初始值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7038975" y="1278943"/>
          <a:ext cx="3683883" cy="3131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479800" imgH="2959100" progId="Visio.Drawing.11">
                  <p:embed/>
                </p:oleObj>
              </mc:Choice>
              <mc:Fallback>
                <p:oleObj name="Visio" r:id="rId2" imgW="3479800" imgH="2959100" progId="Visio.Drawing.11">
                  <p:embed/>
                  <p:pic>
                    <p:nvPicPr>
                      <p:cNvPr id="0" name="图片 514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8975" y="1278943"/>
                        <a:ext cx="3683883" cy="3131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1|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4284</Words>
  <Application>Microsoft Office PowerPoint</Application>
  <PresentationFormat>宽屏</PresentationFormat>
  <Paragraphs>557</Paragraphs>
  <Slides>52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52</vt:i4>
      </vt:variant>
    </vt:vector>
  </HeadingPairs>
  <TitlesOfParts>
    <vt:vector size="68" baseType="lpstr">
      <vt:lpstr>宋体</vt:lpstr>
      <vt:lpstr>微软雅黑</vt:lpstr>
      <vt:lpstr>Arial</vt:lpstr>
      <vt:lpstr>Arial Black</vt:lpstr>
      <vt:lpstr>Calibri</vt:lpstr>
      <vt:lpstr>Times New Roman</vt:lpstr>
      <vt:lpstr>Verdana</vt:lpstr>
      <vt:lpstr>Wingdings</vt:lpstr>
      <vt:lpstr>Office 主题</vt:lpstr>
      <vt:lpstr>Equation</vt:lpstr>
      <vt:lpstr>Visio</vt:lpstr>
      <vt:lpstr>VISIO</vt:lpstr>
      <vt:lpstr>公式</vt:lpstr>
      <vt:lpstr>图片</vt:lpstr>
      <vt:lpstr>位图图像</vt:lpstr>
      <vt:lpstr>BMP 图像</vt:lpstr>
      <vt:lpstr>光栅扫描式显示器-帧缓存3</vt:lpstr>
      <vt:lpstr>光栅扫描式显示器-帧缓存</vt:lpstr>
      <vt:lpstr>中点画线法</vt:lpstr>
      <vt:lpstr>中点画线法</vt:lpstr>
      <vt:lpstr>中点画线法---构造判别式（ 0≤k≤1 ）</vt:lpstr>
      <vt:lpstr>中点画线法---构造判别式（ 0≤k≤1 ）</vt:lpstr>
      <vt:lpstr>中点画线法---判别式的增量算法</vt:lpstr>
      <vt:lpstr>中点画线法---判别式的增量算法</vt:lpstr>
      <vt:lpstr>中点画线法---判别式的初始值</vt:lpstr>
      <vt:lpstr>中点画线法</vt:lpstr>
      <vt:lpstr>中点画线法</vt:lpstr>
      <vt:lpstr>Bresenham画线算法</vt:lpstr>
      <vt:lpstr>Bresenham画线算法---判别式构造</vt:lpstr>
      <vt:lpstr>Bresenham画线算法---迭代公式</vt:lpstr>
      <vt:lpstr>Bresenham画线算法---迭代公式</vt:lpstr>
      <vt:lpstr>Bresenham画线算法---起点的判别式</vt:lpstr>
      <vt:lpstr>Bresenham算法</vt:lpstr>
      <vt:lpstr>例， 两点P0（0,0）和P1（5,2）的直线段。 </vt:lpstr>
      <vt:lpstr> 通用Bresenham画线算法</vt:lpstr>
      <vt:lpstr>通用Bresenham算法</vt:lpstr>
      <vt:lpstr>中点画圆算法</vt:lpstr>
      <vt:lpstr>中点画圆法</vt:lpstr>
      <vt:lpstr>中点画圆法</vt:lpstr>
      <vt:lpstr>中点画圆法</vt:lpstr>
      <vt:lpstr>多边形扫描转换算法 </vt:lpstr>
      <vt:lpstr>多边形扫描转换算法</vt:lpstr>
      <vt:lpstr>边的数据结构</vt:lpstr>
      <vt:lpstr>边表(Edge Table, ET)</vt:lpstr>
      <vt:lpstr>构建边表方法</vt:lpstr>
      <vt:lpstr>多边形扫描转换实例</vt:lpstr>
      <vt:lpstr>奇异点处理</vt:lpstr>
      <vt:lpstr>奇异点的分类</vt:lpstr>
      <vt:lpstr>奇异点的分类</vt:lpstr>
      <vt:lpstr>多边形扫描转换算法</vt:lpstr>
      <vt:lpstr>多边形扫描转换算法</vt:lpstr>
      <vt:lpstr>多边形扫描转换实例1</vt:lpstr>
      <vt:lpstr>多边形扫描转换实例1</vt:lpstr>
      <vt:lpstr>PowerPoint 演示文稿</vt:lpstr>
      <vt:lpstr>多边形扫描转换与区域填充区别</vt:lpstr>
      <vt:lpstr>半边结构(Half-Edge Structure)</vt:lpstr>
      <vt:lpstr>半边结构的实例</vt:lpstr>
      <vt:lpstr>半边结构的实例</vt:lpstr>
      <vt:lpstr>关于半边结构</vt:lpstr>
      <vt:lpstr>Bezier样条和B样条的由来</vt:lpstr>
      <vt:lpstr>Bezier曲线的定义和性质</vt:lpstr>
      <vt:lpstr>Bezier曲线的递推算法</vt:lpstr>
      <vt:lpstr>Bezier样条的缺憾</vt:lpstr>
      <vt:lpstr>B样条曲线</vt:lpstr>
      <vt:lpstr>Ｂ样条曲线参数方程</vt:lpstr>
      <vt:lpstr>NURBS的特点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光栅扫描式显示器-帧缓存3</dc:title>
  <dc:creator>67498</dc:creator>
  <cp:lastModifiedBy>陈 亮亮</cp:lastModifiedBy>
  <cp:revision>9</cp:revision>
  <dcterms:created xsi:type="dcterms:W3CDTF">2020-06-16T06:04:00Z</dcterms:created>
  <dcterms:modified xsi:type="dcterms:W3CDTF">2021-06-21T13:18:30Z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