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8" r:id="rId3"/>
    <p:sldId id="315" r:id="rId4"/>
    <p:sldId id="262" r:id="rId5"/>
    <p:sldId id="257" r:id="rId6"/>
    <p:sldId id="304" r:id="rId7"/>
    <p:sldId id="261" r:id="rId8"/>
    <p:sldId id="297" r:id="rId9"/>
    <p:sldId id="260" r:id="rId10"/>
    <p:sldId id="264" r:id="rId11"/>
    <p:sldId id="263" r:id="rId12"/>
    <p:sldId id="265" r:id="rId13"/>
    <p:sldId id="266" r:id="rId14"/>
    <p:sldId id="267" r:id="rId15"/>
    <p:sldId id="268" r:id="rId16"/>
    <p:sldId id="298" r:id="rId17"/>
    <p:sldId id="269" r:id="rId18"/>
    <p:sldId id="299" r:id="rId19"/>
    <p:sldId id="270" r:id="rId20"/>
    <p:sldId id="300" r:id="rId21"/>
    <p:sldId id="271" r:id="rId22"/>
    <p:sldId id="272" r:id="rId23"/>
    <p:sldId id="273" r:id="rId24"/>
    <p:sldId id="274" r:id="rId25"/>
    <p:sldId id="277" r:id="rId26"/>
    <p:sldId id="278" r:id="rId27"/>
    <p:sldId id="279" r:id="rId28"/>
    <p:sldId id="280" r:id="rId29"/>
    <p:sldId id="281" r:id="rId30"/>
    <p:sldId id="301" r:id="rId31"/>
    <p:sldId id="282" r:id="rId32"/>
    <p:sldId id="314" r:id="rId33"/>
    <p:sldId id="285" r:id="rId34"/>
    <p:sldId id="302" r:id="rId35"/>
    <p:sldId id="284" r:id="rId36"/>
    <p:sldId id="286" r:id="rId37"/>
    <p:sldId id="311" r:id="rId38"/>
    <p:sldId id="287" r:id="rId39"/>
    <p:sldId id="289" r:id="rId40"/>
    <p:sldId id="303" r:id="rId41"/>
    <p:sldId id="291" r:id="rId42"/>
    <p:sldId id="293" r:id="rId43"/>
    <p:sldId id="294" r:id="rId44"/>
    <p:sldId id="312" r:id="rId45"/>
    <p:sldId id="313" r:id="rId46"/>
    <p:sldId id="296" r:id="rId47"/>
    <p:sldId id="319" r:id="rId48"/>
    <p:sldId id="320" r:id="rId49"/>
    <p:sldId id="321" r:id="rId50"/>
    <p:sldId id="318" r:id="rId51"/>
    <p:sldId id="317"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BECBF-90BA-4636-AD7D-A0A884951606}" type="datetimeFigureOut">
              <a:rPr lang="zh-CN" altLang="en-US" smtClean="0"/>
              <a:pPr/>
              <a:t>2018/1/5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4E893C-C0C7-47DD-A385-B818EF00F62E}" type="slidenum">
              <a:rPr lang="zh-CN" altLang="en-US" smtClean="0"/>
              <a:pPr/>
              <a:t>‹#›</a:t>
            </a:fld>
            <a:endParaRPr lang="zh-CN" altLang="en-US"/>
          </a:p>
        </p:txBody>
      </p:sp>
    </p:spTree>
    <p:extLst>
      <p:ext uri="{BB962C8B-B14F-4D97-AF65-F5344CB8AC3E}">
        <p14:creationId xmlns:p14="http://schemas.microsoft.com/office/powerpoint/2010/main" val="393703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http://wenku.baidu.com/link?url=pLemyxr8xzZQ1GPt8UH4ds7dDarHCOaaaZY86TqXOQvsFmHevjmtXEv1Yz5h2WCkvP6AumRoNgN8e4twBV4uRtt3kySv0D-CmEAw6SC8GkC</a:t>
            </a:r>
            <a:endParaRPr lang="zh-CN" altLang="en-US" dirty="0"/>
          </a:p>
        </p:txBody>
      </p:sp>
      <p:sp>
        <p:nvSpPr>
          <p:cNvPr id="4" name="灯片编号占位符 3"/>
          <p:cNvSpPr>
            <a:spLocks noGrp="1"/>
          </p:cNvSpPr>
          <p:nvPr>
            <p:ph type="sldNum" sz="quarter" idx="10"/>
          </p:nvPr>
        </p:nvSpPr>
        <p:spPr/>
        <p:txBody>
          <a:bodyPr/>
          <a:lstStyle/>
          <a:p>
            <a:fld id="{C74E893C-C0C7-47DD-A385-B818EF00F62E}"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5400" b="1" dirty="0">
                <a:latin typeface="黑体" pitchFamily="49" charset="-122"/>
                <a:ea typeface="黑体" pitchFamily="49" charset="-122"/>
              </a:rPr>
              <a:t>操作系统课程</a:t>
            </a:r>
            <a:br>
              <a:rPr lang="en-US" altLang="zh-CN" sz="5400" b="1" dirty="0">
                <a:latin typeface="黑体" pitchFamily="49" charset="-122"/>
                <a:ea typeface="黑体" pitchFamily="49" charset="-122"/>
              </a:rPr>
            </a:br>
            <a:r>
              <a:rPr lang="zh-CN" altLang="en-US" sz="5400" b="1" dirty="0">
                <a:latin typeface="黑体" pitchFamily="49" charset="-122"/>
                <a:ea typeface="黑体" pitchFamily="49" charset="-122"/>
              </a:rPr>
              <a:t>期末复习</a:t>
            </a:r>
          </a:p>
        </p:txBody>
      </p:sp>
      <p:sp>
        <p:nvSpPr>
          <p:cNvPr id="3" name="副标题 2"/>
          <p:cNvSpPr>
            <a:spLocks noGrp="1"/>
          </p:cNvSpPr>
          <p:nvPr>
            <p:ph type="subTitle" idx="1"/>
          </p:nvPr>
        </p:nvSpPr>
        <p:spPr/>
        <p:txBody>
          <a:bodyPr/>
          <a:lstStyle/>
          <a:p>
            <a:endParaRPr lang="en-US" altLang="zh-CN" dirty="0"/>
          </a:p>
          <a:p>
            <a:r>
              <a:rPr lang="zh-CN" altLang="en-US" dirty="0"/>
              <a:t>丁丹丹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dirty="0">
              <a:ea typeface="宋体" pitchFamily="2" charset="-122"/>
            </a:endParaRPr>
          </a:p>
        </p:txBody>
      </p:sp>
      <p:sp>
        <p:nvSpPr>
          <p:cNvPr id="24579" name="内容占位符 2"/>
          <p:cNvSpPr>
            <a:spLocks noGrp="1"/>
          </p:cNvSpPr>
          <p:nvPr>
            <p:ph idx="1"/>
          </p:nvPr>
        </p:nvSpPr>
        <p:spPr/>
        <p:txBody>
          <a:bodyPr/>
          <a:lstStyle/>
          <a:p>
            <a:endParaRPr lang="zh-CN" altLang="en-US" dirty="0">
              <a:ea typeface="宋体" pitchFamily="2" charset="-122"/>
            </a:endParaRPr>
          </a:p>
        </p:txBody>
      </p:sp>
      <p:pic>
        <p:nvPicPr>
          <p:cNvPr id="24580" name="Picture 9"/>
          <p:cNvPicPr>
            <a:picLocks noChangeArrowheads="1"/>
          </p:cNvPicPr>
          <p:nvPr/>
        </p:nvPicPr>
        <p:blipFill>
          <a:blip r:embed="rId2" cstate="print"/>
          <a:srcRect/>
          <a:stretch>
            <a:fillRect/>
          </a:stretch>
        </p:blipFill>
        <p:spPr bwMode="auto">
          <a:xfrm>
            <a:off x="3450733" y="241905"/>
            <a:ext cx="5456415" cy="2488595"/>
          </a:xfrm>
          <a:prstGeom prst="rect">
            <a:avLst/>
          </a:prstGeom>
          <a:noFill/>
          <a:ln w="9525">
            <a:noFill/>
            <a:miter lim="800000"/>
            <a:headEnd/>
            <a:tailEnd/>
          </a:ln>
        </p:spPr>
      </p:pic>
      <p:pic>
        <p:nvPicPr>
          <p:cNvPr id="166914" name="Picture 2"/>
          <p:cNvPicPr>
            <a:picLocks noChangeAspect="1" noChangeArrowheads="1"/>
          </p:cNvPicPr>
          <p:nvPr/>
        </p:nvPicPr>
        <p:blipFill>
          <a:blip r:embed="rId3" cstate="print"/>
          <a:srcRect/>
          <a:stretch>
            <a:fillRect/>
          </a:stretch>
        </p:blipFill>
        <p:spPr bwMode="auto">
          <a:xfrm>
            <a:off x="764731" y="2725965"/>
            <a:ext cx="5671850" cy="1115786"/>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66915" name="Picture 3"/>
          <p:cNvPicPr>
            <a:picLocks noChangeAspect="1" noChangeArrowheads="1"/>
          </p:cNvPicPr>
          <p:nvPr/>
        </p:nvPicPr>
        <p:blipFill>
          <a:blip r:embed="rId4" cstate="print"/>
          <a:srcRect/>
          <a:stretch>
            <a:fillRect/>
          </a:stretch>
        </p:blipFill>
        <p:spPr bwMode="auto">
          <a:xfrm>
            <a:off x="907093" y="3977963"/>
            <a:ext cx="4769797" cy="2331357"/>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66916" name="Picture 4"/>
          <p:cNvPicPr>
            <a:picLocks noChangeAspect="1" noChangeArrowheads="1"/>
          </p:cNvPicPr>
          <p:nvPr/>
        </p:nvPicPr>
        <p:blipFill>
          <a:blip r:embed="rId5" cstate="print"/>
          <a:srcRect/>
          <a:stretch>
            <a:fillRect/>
          </a:stretch>
        </p:blipFill>
        <p:spPr bwMode="auto">
          <a:xfrm>
            <a:off x="3183644" y="4688418"/>
            <a:ext cx="5960356" cy="740833"/>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进程与线程的比较</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进程是具有独立功能的程序关于某个数据集合上的一次运行活动，是系统进行资源分配和调度的独立单位。</a:t>
            </a:r>
            <a:endParaRPr lang="en-US" altLang="zh-CN" dirty="0"/>
          </a:p>
          <a:p>
            <a:pPr>
              <a:lnSpc>
                <a:spcPct val="120000"/>
              </a:lnSpc>
            </a:pPr>
            <a:r>
              <a:rPr lang="zh-CN" altLang="en-US" dirty="0"/>
              <a:t>线程有时称轻量级进程，进程中的一个运行实体，是一个</a:t>
            </a:r>
            <a:r>
              <a:rPr lang="en-US" dirty="0"/>
              <a:t>CPU</a:t>
            </a:r>
            <a:r>
              <a:rPr lang="zh-CN" altLang="en-US" dirty="0"/>
              <a:t>调度单位。</a:t>
            </a:r>
          </a:p>
          <a:p>
            <a:pPr>
              <a:lnSpc>
                <a:spcPct val="120000"/>
              </a:lnSpc>
            </a:pPr>
            <a:r>
              <a:rPr lang="zh-CN" altLang="en-US" dirty="0"/>
              <a:t>进程和线程的不同之处可从以下四个方面比较：</a:t>
            </a:r>
          </a:p>
          <a:p>
            <a:pPr lvl="1">
              <a:lnSpc>
                <a:spcPct val="120000"/>
              </a:lnSpc>
            </a:pPr>
            <a:r>
              <a:rPr lang="en-US" dirty="0"/>
              <a:t>(1) </a:t>
            </a:r>
            <a:r>
              <a:rPr lang="zh-CN" altLang="en-US" dirty="0"/>
              <a:t>调度：线程作为调度的基本单位，同进程中线程切换不引起进程，当不同进程的线程切换才引起进程切换；进程作为拥有资源的基本单位。</a:t>
            </a:r>
          </a:p>
          <a:p>
            <a:pPr lvl="1">
              <a:lnSpc>
                <a:spcPct val="120000"/>
              </a:lnSpc>
            </a:pPr>
            <a:r>
              <a:rPr lang="en-US" dirty="0"/>
              <a:t>(2) </a:t>
            </a:r>
            <a:r>
              <a:rPr lang="zh-CN" altLang="en-US" dirty="0"/>
              <a:t>并发性：一个进程间的多个线程可并发。</a:t>
            </a:r>
          </a:p>
          <a:p>
            <a:pPr lvl="1">
              <a:lnSpc>
                <a:spcPct val="120000"/>
              </a:lnSpc>
            </a:pPr>
            <a:r>
              <a:rPr lang="en-US" dirty="0"/>
              <a:t>(3) </a:t>
            </a:r>
            <a:r>
              <a:rPr lang="zh-CN" altLang="en-US" dirty="0"/>
              <a:t>拥有资源：线程仅拥有隶属进程的资源；进程是拥有资源的独立单位。</a:t>
            </a:r>
          </a:p>
          <a:p>
            <a:pPr lvl="1">
              <a:lnSpc>
                <a:spcPct val="120000"/>
              </a:lnSpc>
            </a:pPr>
            <a:r>
              <a:rPr lang="en-US" dirty="0"/>
              <a:t>(4) </a:t>
            </a:r>
            <a:r>
              <a:rPr lang="zh-CN" altLang="en-US" dirty="0"/>
              <a:t>系统开销：进程大；线程小。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进程控制块 </a:t>
            </a:r>
            <a:r>
              <a:rPr lang="en-US" altLang="zh-CN" dirty="0"/>
              <a:t>PCB</a:t>
            </a:r>
          </a:p>
          <a:p>
            <a:r>
              <a:rPr lang="zh-CN" altLang="en-US" dirty="0"/>
              <a:t>进程切换</a:t>
            </a:r>
            <a:endParaRPr lang="en-US" altLang="zh-CN" dirty="0"/>
          </a:p>
          <a:p>
            <a:pPr lvl="1"/>
            <a:r>
              <a:rPr lang="zh-CN" altLang="en-US" dirty="0"/>
              <a:t>过程</a:t>
            </a:r>
            <a:endParaRPr lang="en-US" altLang="zh-CN" dirty="0"/>
          </a:p>
          <a:p>
            <a:pPr lvl="1"/>
            <a:r>
              <a:rPr lang="zh-CN" altLang="en-US" dirty="0"/>
              <a:t>切换给</a:t>
            </a:r>
            <a:r>
              <a:rPr lang="en-US" altLang="zh-CN" dirty="0"/>
              <a:t>CPU</a:t>
            </a:r>
            <a:r>
              <a:rPr lang="zh-CN" altLang="en-US" dirty="0"/>
              <a:t>带来的影响</a:t>
            </a:r>
            <a:endParaRPr lang="en-US" altLang="zh-CN" dirty="0"/>
          </a:p>
          <a:p>
            <a:r>
              <a:rPr lang="zh-CN" altLang="en-US" dirty="0"/>
              <a:t>长期调度、中期调度、短期调度</a:t>
            </a:r>
            <a:endParaRPr lang="en-US" altLang="zh-CN" dirty="0"/>
          </a:p>
          <a:p>
            <a:pPr lvl="1"/>
            <a:r>
              <a:rPr lang="zh-CN" altLang="en-US" dirty="0"/>
              <a:t>中期调度：换</a:t>
            </a:r>
            <a:r>
              <a:rPr lang="zh-CN" altLang="en-US"/>
              <a:t>入换出</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a:t>
            </a:r>
          </a:p>
        </p:txBody>
      </p:sp>
      <p:sp>
        <p:nvSpPr>
          <p:cNvPr id="3" name="内容占位符 2"/>
          <p:cNvSpPr>
            <a:spLocks noGrp="1"/>
          </p:cNvSpPr>
          <p:nvPr>
            <p:ph idx="1"/>
          </p:nvPr>
        </p:nvSpPr>
        <p:spPr/>
        <p:txBody>
          <a:bodyPr/>
          <a:lstStyle/>
          <a:p>
            <a:r>
              <a:rPr lang="zh-CN" altLang="en-US" sz="2400" dirty="0"/>
              <a:t>在许多进程或线程都准备使用</a:t>
            </a:r>
            <a:r>
              <a:rPr lang="en-US" sz="2400" dirty="0"/>
              <a:t>CPU</a:t>
            </a:r>
            <a:r>
              <a:rPr lang="zh-CN" altLang="en-US" sz="2400" dirty="0"/>
              <a:t>进行任务处理时，就会存在资源竞争和分配的问题。一般都会将进程或线程先放在一个缓冲池中，等待合适的时机调度程序从中选择一个进程或线程进行交给</a:t>
            </a:r>
            <a:r>
              <a:rPr lang="en-US" sz="2400" dirty="0"/>
              <a:t>CPU</a:t>
            </a:r>
            <a:r>
              <a:rPr lang="zh-CN" altLang="en-US" sz="2400" dirty="0"/>
              <a:t>进行处理。</a:t>
            </a:r>
          </a:p>
          <a:p>
            <a:endParaRPr lang="zh-CN" altLang="en-US" dirty="0"/>
          </a:p>
        </p:txBody>
      </p:sp>
      <p:pic>
        <p:nvPicPr>
          <p:cNvPr id="3074" name="图片 3"/>
          <p:cNvPicPr>
            <a:picLocks noChangeAspect="1" noChangeArrowheads="1"/>
          </p:cNvPicPr>
          <p:nvPr/>
        </p:nvPicPr>
        <p:blipFill>
          <a:blip r:embed="rId2" cstate="print"/>
          <a:srcRect t="2913"/>
          <a:stretch>
            <a:fillRect/>
          </a:stretch>
        </p:blipFill>
        <p:spPr bwMode="auto">
          <a:xfrm>
            <a:off x="2195736" y="3356992"/>
            <a:ext cx="3567113" cy="3044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长期调度、中期调度、短期调度</a:t>
            </a:r>
          </a:p>
        </p:txBody>
      </p:sp>
      <p:sp>
        <p:nvSpPr>
          <p:cNvPr id="3" name="内容占位符 2"/>
          <p:cNvSpPr>
            <a:spLocks noGrp="1"/>
          </p:cNvSpPr>
          <p:nvPr>
            <p:ph idx="1"/>
          </p:nvPr>
        </p:nvSpPr>
        <p:spPr/>
        <p:txBody>
          <a:bodyPr>
            <a:noAutofit/>
          </a:bodyPr>
          <a:lstStyle/>
          <a:p>
            <a:pPr eaLnBrk="0" fontAlgn="base" hangingPunct="0">
              <a:lnSpc>
                <a:spcPct val="120000"/>
              </a:lnSpc>
            </a:pPr>
            <a:r>
              <a:rPr lang="en-US" sz="1600" dirty="0"/>
              <a:t>(1)</a:t>
            </a:r>
            <a:r>
              <a:rPr lang="zh-CN" altLang="en-US" sz="1600" dirty="0"/>
              <a:t>长期调度，又称为作业调度或高级调度，这种调度将已进入系统并处于后备状态的作业按算法选择一个或一批，为其建立进程，并进入主机，当该作业执行完毕时，还负责回收系统资源，在批处理系统中，需要有作业调度的过程，以便将它们分批地装入内存，在分时系统和实时系统中，通常不需要长期调度。它的频率比较低，主要用来控制内存进程的数量。</a:t>
            </a:r>
          </a:p>
          <a:p>
            <a:pPr eaLnBrk="0" fontAlgn="base" hangingPunct="0">
              <a:lnSpc>
                <a:spcPct val="120000"/>
              </a:lnSpc>
            </a:pPr>
            <a:r>
              <a:rPr lang="en-US" sz="1600" dirty="0"/>
              <a:t>(2)</a:t>
            </a:r>
            <a:r>
              <a:rPr lang="zh-CN" altLang="en-US" sz="1600" dirty="0"/>
              <a:t>中期调度，又称为交换调度。它的核心思想是能将进程从内存或从</a:t>
            </a:r>
            <a:r>
              <a:rPr lang="en-US" sz="1600" dirty="0"/>
              <a:t>CPU</a:t>
            </a:r>
            <a:r>
              <a:rPr lang="zh-CN" altLang="en-US" sz="1600" dirty="0"/>
              <a:t>竞争中移出，从而降低多道程序设计的程度，之后进程能被重新调入内存，并从中断处继续执行，这种交换的操作可以调整进程在内存中的存在数量和时机。其主要任务是按照给定的原则和策略，将处于外存交换区中的就绪状态或等待状态的进程调入内存，或把处于内存就绪状态或内存等待状态的进程交换到外存交换区。</a:t>
            </a:r>
          </a:p>
          <a:p>
            <a:pPr eaLnBrk="0" fontAlgn="base" hangingPunct="0">
              <a:lnSpc>
                <a:spcPct val="120000"/>
              </a:lnSpc>
            </a:pPr>
            <a:r>
              <a:rPr lang="en-US" sz="1600" dirty="0"/>
              <a:t>(3)</a:t>
            </a:r>
            <a:r>
              <a:rPr lang="zh-CN" altLang="en-US" sz="1600" dirty="0"/>
              <a:t>短期调度，又称为进程调度、低级调度或微观调度。这也是通常所说的调度，一般情况下使用最多的就是短期调度。它的主要任务是按照某种策略和算法将处理机分配给一个处于就绪状态的进程，分为抢占式和非抢占式。</a:t>
            </a:r>
          </a:p>
          <a:p>
            <a:pPr>
              <a:lnSpc>
                <a:spcPct val="120000"/>
              </a:lnSpc>
            </a:pPr>
            <a:r>
              <a:rPr lang="zh-CN" altLang="en-US" sz="1600" dirty="0"/>
              <a:t>三级调度的区别在于频率不同，长期调度频率较低，短期调度频率较高。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进程创建</a:t>
            </a:r>
            <a:endParaRPr lang="en-US" altLang="zh-CN" dirty="0"/>
          </a:p>
          <a:p>
            <a:pPr lvl="1"/>
            <a:r>
              <a:rPr lang="en-US" altLang="zh-CN" dirty="0"/>
              <a:t>fork</a:t>
            </a:r>
            <a:r>
              <a:rPr lang="zh-CN" altLang="en-US" dirty="0"/>
              <a:t>函数：子进程与父进程</a:t>
            </a:r>
            <a:endParaRPr lang="en-US" altLang="zh-CN" dirty="0"/>
          </a:p>
          <a:p>
            <a:pPr lvl="1"/>
            <a:r>
              <a:rPr lang="en-US" altLang="zh-CN" dirty="0"/>
              <a:t>exec</a:t>
            </a:r>
            <a:r>
              <a:rPr lang="zh-CN" altLang="en-US" dirty="0"/>
              <a:t>函数</a:t>
            </a:r>
            <a:endParaRPr lang="en-US" altLang="zh-CN" dirty="0"/>
          </a:p>
          <a:p>
            <a:r>
              <a:rPr lang="zh-CN" altLang="en-US" dirty="0"/>
              <a:t>进程通信</a:t>
            </a:r>
            <a:endParaRPr lang="en-US" altLang="zh-CN" dirty="0"/>
          </a:p>
          <a:p>
            <a:pPr lvl="1"/>
            <a:r>
              <a:rPr lang="zh-CN" altLang="en-US" dirty="0"/>
              <a:t>两种模型：消息传递、共享内存</a:t>
            </a:r>
            <a:endParaRPr lang="en-US" altLang="zh-CN" dirty="0"/>
          </a:p>
          <a:p>
            <a:r>
              <a:rPr lang="zh-CN" altLang="en-US" dirty="0"/>
              <a:t>并发与并行</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第四章：线程</a:t>
            </a:r>
          </a:p>
        </p:txBody>
      </p:sp>
      <p:sp>
        <p:nvSpPr>
          <p:cNvPr id="171013" name="Rectangle 5"/>
          <p:cNvSpPr>
            <a:spLocks noChangeArrowheads="1"/>
          </p:cNvSpPr>
          <p:nvPr/>
        </p:nvSpPr>
        <p:spPr bwMode="auto">
          <a:xfrm>
            <a:off x="307975" y="1268413"/>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t>进程 </a:t>
            </a:r>
            <a:r>
              <a:rPr lang="en-US" altLang="zh-CN" sz="2400" b="1" dirty="0"/>
              <a:t>= </a:t>
            </a:r>
            <a:r>
              <a:rPr lang="zh-CN" altLang="en-US" sz="2400" b="1" dirty="0"/>
              <a:t>地址空间 </a:t>
            </a:r>
            <a:r>
              <a:rPr lang="en-US" altLang="zh-CN" sz="2400" b="1" dirty="0"/>
              <a:t>+ </a:t>
            </a:r>
            <a:r>
              <a:rPr lang="zh-CN" altLang="en-US" sz="2400" b="1" dirty="0"/>
              <a:t>指令执行序列</a:t>
            </a:r>
            <a:r>
              <a:rPr lang="zh-CN" altLang="en-US" sz="2400" b="1" dirty="0">
                <a:solidFill>
                  <a:srgbClr val="FF0000"/>
                </a:solidFill>
              </a:rPr>
              <a:t> </a:t>
            </a:r>
          </a:p>
        </p:txBody>
      </p:sp>
      <p:sp>
        <p:nvSpPr>
          <p:cNvPr id="171014" name="Rectangle 6"/>
          <p:cNvSpPr>
            <a:spLocks noChangeArrowheads="1"/>
          </p:cNvSpPr>
          <p:nvPr/>
        </p:nvSpPr>
        <p:spPr bwMode="auto">
          <a:xfrm>
            <a:off x="304800" y="19050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一个地址空间</a:t>
            </a:r>
            <a:r>
              <a:rPr lang="en-US" altLang="zh-CN" sz="2400" b="1">
                <a:sym typeface="Symbol" pitchFamily="18" charset="2"/>
              </a:rPr>
              <a:t>+</a:t>
            </a:r>
            <a:r>
              <a:rPr lang="zh-CN" altLang="en-US" sz="2400" b="1">
                <a:sym typeface="Symbol" pitchFamily="18" charset="2"/>
              </a:rPr>
              <a:t>多个指令执行序列  引出线程</a:t>
            </a:r>
          </a:p>
        </p:txBody>
      </p:sp>
      <p:sp>
        <p:nvSpPr>
          <p:cNvPr id="171015" name="Rectangle 7"/>
          <p:cNvSpPr>
            <a:spLocks noChangeArrowheads="1"/>
          </p:cNvSpPr>
          <p:nvPr/>
        </p:nvSpPr>
        <p:spPr bwMode="auto">
          <a:xfrm>
            <a:off x="304800" y="25146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线程具有并发的优点，却比进程的代价低得多</a:t>
            </a:r>
          </a:p>
        </p:txBody>
      </p:sp>
      <p:sp>
        <p:nvSpPr>
          <p:cNvPr id="171018" name="Rectangle 10"/>
          <p:cNvSpPr>
            <a:spLocks noChangeArrowheads="1"/>
          </p:cNvSpPr>
          <p:nvPr/>
        </p:nvSpPr>
        <p:spPr bwMode="auto">
          <a:xfrm>
            <a:off x="304800" y="38862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线程在同一地址空间中  线程库可以用户级实现</a:t>
            </a:r>
          </a:p>
        </p:txBody>
      </p:sp>
      <p:sp>
        <p:nvSpPr>
          <p:cNvPr id="171019" name="Rectangle 11"/>
          <p:cNvSpPr>
            <a:spLocks noChangeArrowheads="1"/>
          </p:cNvSpPr>
          <p:nvPr/>
        </p:nvSpPr>
        <p:spPr bwMode="auto">
          <a:xfrm>
            <a:off x="304800" y="45720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用户级线程，核心级线程，两者都有 </a:t>
            </a:r>
          </a:p>
        </p:txBody>
      </p:sp>
      <p:sp>
        <p:nvSpPr>
          <p:cNvPr id="171022" name="Rectangle 14"/>
          <p:cNvSpPr>
            <a:spLocks noChangeArrowheads="1"/>
          </p:cNvSpPr>
          <p:nvPr/>
        </p:nvSpPr>
        <p:spPr bwMode="auto">
          <a:xfrm>
            <a:off x="304800" y="52578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各类线程的实现细节，其中上下文切换是核心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8"/>
                                        </p:tgtEl>
                                        <p:attrNameLst>
                                          <p:attrName>style.visibility</p:attrName>
                                        </p:attrNameLst>
                                      </p:cBhvr>
                                      <p:to>
                                        <p:strVal val="visible"/>
                                      </p:to>
                                    </p:set>
                                    <p:animEffect transition="in" filter="dissolve">
                                      <p:cBhvr>
                                        <p:cTn id="22" dur="500"/>
                                        <p:tgtEl>
                                          <p:spTgt spid="1710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9"/>
                                        </p:tgtEl>
                                        <p:attrNameLst>
                                          <p:attrName>style.visibility</p:attrName>
                                        </p:attrNameLst>
                                      </p:cBhvr>
                                      <p:to>
                                        <p:strVal val="visible"/>
                                      </p:to>
                                    </p:set>
                                    <p:animEffect transition="in" filter="dissolve">
                                      <p:cBhvr>
                                        <p:cTn id="27" dur="500"/>
                                        <p:tgtEl>
                                          <p:spTgt spid="1710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22"/>
                                        </p:tgtEl>
                                        <p:attrNameLst>
                                          <p:attrName>style.visibility</p:attrName>
                                        </p:attrNameLst>
                                      </p:cBhvr>
                                      <p:to>
                                        <p:strVal val="visible"/>
                                      </p:to>
                                    </p:set>
                                    <p:animEffect transition="in" filter="dissolve">
                                      <p:cBhvr>
                                        <p:cTn id="32" dur="500"/>
                                        <p:tgtEl>
                                          <p:spTgt spid="17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8" grpId="0"/>
      <p:bldP spid="171019" grpId="0"/>
      <p:bldP spid="1710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第四章：线程</a:t>
            </a:r>
          </a:p>
        </p:txBody>
      </p:sp>
      <p:sp>
        <p:nvSpPr>
          <p:cNvPr id="3" name="内容占位符 2"/>
          <p:cNvSpPr>
            <a:spLocks noGrp="1"/>
          </p:cNvSpPr>
          <p:nvPr>
            <p:ph idx="1"/>
          </p:nvPr>
        </p:nvSpPr>
        <p:spPr/>
        <p:txBody>
          <a:bodyPr/>
          <a:lstStyle/>
          <a:p>
            <a:r>
              <a:rPr lang="zh-CN" altLang="en-US" dirty="0"/>
              <a:t>线程定义</a:t>
            </a:r>
            <a:endParaRPr lang="en-US" altLang="zh-CN" dirty="0"/>
          </a:p>
          <a:p>
            <a:r>
              <a:rPr lang="zh-CN" altLang="en-US" dirty="0"/>
              <a:t>多线程优势</a:t>
            </a:r>
            <a:endParaRPr lang="en-US" altLang="zh-CN" dirty="0"/>
          </a:p>
          <a:p>
            <a:r>
              <a:rPr lang="zh-CN" altLang="en-US" dirty="0"/>
              <a:t>多线程模型</a:t>
            </a:r>
            <a:endParaRPr lang="en-US" altLang="zh-CN" dirty="0"/>
          </a:p>
          <a:p>
            <a:pPr lvl="1"/>
            <a:r>
              <a:rPr lang="zh-CN" altLang="en-US" dirty="0"/>
              <a:t>一对一，多对多，多对一</a:t>
            </a:r>
            <a:endParaRPr lang="en-US" altLang="zh-CN" dirty="0"/>
          </a:p>
          <a:p>
            <a:r>
              <a:rPr lang="zh-CN" altLang="en-US" dirty="0"/>
              <a:t>不能脱离进程谈线程：</a:t>
            </a:r>
            <a:endParaRPr lang="en-US" altLang="zh-CN" dirty="0"/>
          </a:p>
          <a:p>
            <a:pPr lvl="1"/>
            <a:r>
              <a:rPr lang="zh-CN" altLang="en-US" dirty="0"/>
              <a:t>同一个进程下的线程共享什么？不共享什么？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第五章：</a:t>
            </a:r>
            <a:r>
              <a:rPr lang="en-US" altLang="zh-CN" dirty="0"/>
              <a:t>CPU</a:t>
            </a:r>
            <a:r>
              <a:rPr lang="zh-CN" altLang="en-US" dirty="0"/>
              <a:t>调度</a:t>
            </a:r>
          </a:p>
        </p:txBody>
      </p:sp>
      <p:sp>
        <p:nvSpPr>
          <p:cNvPr id="171013" name="Rectangle 5"/>
          <p:cNvSpPr>
            <a:spLocks noChangeArrowheads="1"/>
          </p:cNvSpPr>
          <p:nvPr/>
        </p:nvSpPr>
        <p:spPr bwMode="auto">
          <a:xfrm>
            <a:off x="307975" y="1479897"/>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t>并发能提高效率 </a:t>
            </a:r>
            <a:r>
              <a:rPr lang="zh-CN" altLang="en-US" sz="2400" b="1">
                <a:sym typeface="Symbol" pitchFamily="18" charset="2"/>
              </a:rPr>
              <a:t> 并发的核心是</a:t>
            </a:r>
            <a:r>
              <a:rPr lang="zh-CN" altLang="en-US" sz="2400" b="1"/>
              <a:t>进程能让出</a:t>
            </a:r>
            <a:r>
              <a:rPr lang="en-US" altLang="zh-CN" sz="2400" b="1"/>
              <a:t>CPU</a:t>
            </a:r>
            <a:r>
              <a:rPr lang="en-US" altLang="zh-CN" sz="2400" b="1">
                <a:solidFill>
                  <a:srgbClr val="FF0000"/>
                </a:solidFill>
              </a:rPr>
              <a:t> </a:t>
            </a:r>
          </a:p>
        </p:txBody>
      </p:sp>
      <p:sp>
        <p:nvSpPr>
          <p:cNvPr id="171014" name="Rectangle 6"/>
          <p:cNvSpPr>
            <a:spLocks noChangeArrowheads="1"/>
          </p:cNvSpPr>
          <p:nvPr/>
        </p:nvSpPr>
        <p:spPr bwMode="auto">
          <a:xfrm>
            <a:off x="304800" y="20402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进程让出</a:t>
            </a:r>
            <a:r>
              <a:rPr lang="en-US" altLang="zh-CN" sz="2400" b="1">
                <a:sym typeface="Symbol" pitchFamily="18" charset="2"/>
              </a:rPr>
              <a:t>CPU</a:t>
            </a:r>
            <a:r>
              <a:rPr lang="en-US" altLang="zh-CN" sz="2400" b="1">
                <a:solidFill>
                  <a:srgbClr val="FF0000"/>
                </a:solidFill>
              </a:rPr>
              <a:t> </a:t>
            </a:r>
            <a:r>
              <a:rPr lang="en-US" altLang="zh-CN" sz="2400" b="1">
                <a:sym typeface="Symbol" pitchFamily="18" charset="2"/>
              </a:rPr>
              <a:t> </a:t>
            </a:r>
            <a:r>
              <a:rPr lang="zh-CN" altLang="en-US" sz="2400" b="1">
                <a:sym typeface="Symbol" pitchFamily="18" charset="2"/>
              </a:rPr>
              <a:t>下一个进程使用</a:t>
            </a:r>
            <a:r>
              <a:rPr lang="en-US" altLang="zh-CN" sz="2400" b="1">
                <a:sym typeface="Symbol" pitchFamily="18" charset="2"/>
              </a:rPr>
              <a:t>CPU  </a:t>
            </a:r>
            <a:r>
              <a:rPr lang="zh-CN" altLang="en-US" sz="2400" b="1">
                <a:sym typeface="Symbol" pitchFamily="18" charset="2"/>
              </a:rPr>
              <a:t>这个选择就是调度</a:t>
            </a:r>
          </a:p>
        </p:txBody>
      </p:sp>
      <p:sp>
        <p:nvSpPr>
          <p:cNvPr id="171015" name="Rectangle 7"/>
          <p:cNvSpPr>
            <a:spLocks noChangeArrowheads="1"/>
          </p:cNvSpPr>
          <p:nvPr/>
        </p:nvSpPr>
        <p:spPr bwMode="auto">
          <a:xfrm>
            <a:off x="304800" y="25736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进程、线程</a:t>
            </a:r>
            <a:r>
              <a:rPr lang="en-US" altLang="zh-CN" sz="2400" b="1" dirty="0">
                <a:sym typeface="Symbol" pitchFamily="18" charset="2"/>
              </a:rPr>
              <a:t>(</a:t>
            </a:r>
            <a:r>
              <a:rPr lang="zh-CN" altLang="en-US" sz="2400" b="1" dirty="0">
                <a:sym typeface="Symbol" pitchFamily="18" charset="2"/>
              </a:rPr>
              <a:t>内核级、用户级</a:t>
            </a:r>
            <a:r>
              <a:rPr lang="en-US" altLang="zh-CN" sz="2400" b="1" dirty="0">
                <a:sym typeface="Symbol" pitchFamily="18" charset="2"/>
              </a:rPr>
              <a:t>)</a:t>
            </a:r>
            <a:r>
              <a:rPr lang="zh-CN" altLang="en-US" sz="2400" b="1" dirty="0">
                <a:sym typeface="Symbol" pitchFamily="18" charset="2"/>
              </a:rPr>
              <a:t>都能调度  任务调度</a:t>
            </a:r>
          </a:p>
        </p:txBody>
      </p:sp>
      <p:sp>
        <p:nvSpPr>
          <p:cNvPr id="171017" name="Rectangle 9"/>
          <p:cNvSpPr>
            <a:spLocks noChangeArrowheads="1"/>
          </p:cNvSpPr>
          <p:nvPr/>
        </p:nvSpPr>
        <p:spPr bwMode="auto">
          <a:xfrm>
            <a:off x="304800" y="31832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调度任务分类</a:t>
            </a:r>
            <a:r>
              <a:rPr lang="en-US" altLang="zh-CN" sz="2400" b="1">
                <a:sym typeface="Symbol" pitchFamily="18" charset="2"/>
              </a:rPr>
              <a:t>: </a:t>
            </a:r>
            <a:r>
              <a:rPr lang="zh-CN" altLang="en-US" sz="2400" b="1">
                <a:sym typeface="Symbol" pitchFamily="18" charset="2"/>
              </a:rPr>
              <a:t>交互式，批处理</a:t>
            </a:r>
          </a:p>
        </p:txBody>
      </p:sp>
      <p:sp>
        <p:nvSpPr>
          <p:cNvPr id="171018" name="Rectangle 10"/>
          <p:cNvSpPr>
            <a:spLocks noChangeArrowheads="1"/>
          </p:cNvSpPr>
          <p:nvPr/>
        </p:nvSpPr>
        <p:spPr bwMode="auto">
          <a:xfrm>
            <a:off x="304800" y="44024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400" b="1">
                <a:sym typeface="Symbol" pitchFamily="18" charset="2"/>
              </a:rPr>
              <a:t>CPU</a:t>
            </a:r>
            <a:r>
              <a:rPr lang="zh-CN" altLang="en-US" sz="2400" b="1">
                <a:sym typeface="Symbol" pitchFamily="18" charset="2"/>
              </a:rPr>
              <a:t>调度算法</a:t>
            </a:r>
            <a:r>
              <a:rPr lang="en-US" altLang="zh-CN" sz="2400" b="1">
                <a:sym typeface="Symbol" pitchFamily="18" charset="2"/>
              </a:rPr>
              <a:t>: FCFS, SJF, Priority(</a:t>
            </a:r>
            <a:r>
              <a:rPr lang="zh-CN" altLang="en-US" sz="2400" b="1">
                <a:sym typeface="Symbol" pitchFamily="18" charset="2"/>
              </a:rPr>
              <a:t>批处理</a:t>
            </a:r>
            <a:r>
              <a:rPr lang="en-US" altLang="zh-CN" sz="2400" b="1">
                <a:sym typeface="Symbol" pitchFamily="18" charset="2"/>
              </a:rPr>
              <a:t>); RR(</a:t>
            </a:r>
            <a:r>
              <a:rPr lang="zh-CN" altLang="en-US" sz="2400" b="1">
                <a:sym typeface="Symbol" pitchFamily="18" charset="2"/>
              </a:rPr>
              <a:t>交互式</a:t>
            </a:r>
            <a:r>
              <a:rPr lang="en-US" altLang="zh-CN" sz="2400" b="1">
                <a:sym typeface="Symbol" pitchFamily="18" charset="2"/>
              </a:rPr>
              <a:t>)  </a:t>
            </a:r>
          </a:p>
        </p:txBody>
      </p:sp>
      <p:sp>
        <p:nvSpPr>
          <p:cNvPr id="171019" name="Rectangle 11"/>
          <p:cNvSpPr>
            <a:spLocks noChangeArrowheads="1"/>
          </p:cNvSpPr>
          <p:nvPr/>
        </p:nvSpPr>
        <p:spPr bwMode="auto">
          <a:xfrm>
            <a:off x="304800" y="50120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400" b="1">
                <a:sym typeface="Symbol" pitchFamily="18" charset="2"/>
              </a:rPr>
              <a:t>CPU</a:t>
            </a:r>
            <a:r>
              <a:rPr lang="zh-CN" altLang="en-US" sz="2400" b="1">
                <a:sym typeface="Symbol" pitchFamily="18" charset="2"/>
              </a:rPr>
              <a:t>调度算法</a:t>
            </a:r>
            <a:r>
              <a:rPr lang="en-US" altLang="zh-CN" sz="2400" b="1">
                <a:sym typeface="Symbol" pitchFamily="18" charset="2"/>
              </a:rPr>
              <a:t>: </a:t>
            </a:r>
            <a:r>
              <a:rPr lang="zh-CN" altLang="en-US" sz="2400" b="1">
                <a:sym typeface="Symbol" pitchFamily="18" charset="2"/>
              </a:rPr>
              <a:t>多级队列</a:t>
            </a:r>
            <a:r>
              <a:rPr lang="en-US" altLang="zh-CN" sz="2400" b="1">
                <a:sym typeface="Symbol" pitchFamily="18" charset="2"/>
              </a:rPr>
              <a:t>, </a:t>
            </a:r>
            <a:r>
              <a:rPr lang="zh-CN" altLang="en-US" sz="2400" b="1">
                <a:sym typeface="Symbol" pitchFamily="18" charset="2"/>
              </a:rPr>
              <a:t>多级反馈队列</a:t>
            </a:r>
            <a:r>
              <a:rPr lang="en-US" altLang="zh-CN" sz="2400" b="1">
                <a:sym typeface="Symbol" pitchFamily="18" charset="2"/>
              </a:rPr>
              <a:t>(</a:t>
            </a:r>
            <a:r>
              <a:rPr lang="zh-CN" altLang="en-US" sz="2400" b="1">
                <a:sym typeface="Symbol" pitchFamily="18" charset="2"/>
              </a:rPr>
              <a:t>混合</a:t>
            </a:r>
            <a:r>
              <a:rPr lang="en-US" altLang="zh-CN" sz="2400" b="1">
                <a:sym typeface="Symbol" pitchFamily="18" charset="2"/>
              </a:rPr>
              <a:t>)</a:t>
            </a:r>
          </a:p>
        </p:txBody>
      </p:sp>
      <p:sp>
        <p:nvSpPr>
          <p:cNvPr id="171022" name="Rectangle 14"/>
          <p:cNvSpPr>
            <a:spLocks noChangeArrowheads="1"/>
          </p:cNvSpPr>
          <p:nvPr/>
        </p:nvSpPr>
        <p:spPr bwMode="auto">
          <a:xfrm>
            <a:off x="304800" y="37928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调度时机分类</a:t>
            </a:r>
            <a:r>
              <a:rPr lang="en-US" altLang="zh-CN" sz="2400" b="1">
                <a:sym typeface="Symbol" pitchFamily="18" charset="2"/>
              </a:rPr>
              <a:t>: </a:t>
            </a:r>
            <a:r>
              <a:rPr lang="zh-CN" altLang="en-US" sz="2400" b="1">
                <a:sym typeface="Symbol" pitchFamily="18" charset="2"/>
              </a:rPr>
              <a:t>抢占式、非抢占式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a:t>
            </a:r>
            <a:r>
              <a:rPr lang="en-US" altLang="zh-CN" dirty="0"/>
              <a:t>CPU</a:t>
            </a:r>
            <a:r>
              <a:rPr lang="zh-CN" altLang="en-US" dirty="0"/>
              <a:t>调度</a:t>
            </a:r>
          </a:p>
        </p:txBody>
      </p:sp>
      <p:sp>
        <p:nvSpPr>
          <p:cNvPr id="3" name="内容占位符 2"/>
          <p:cNvSpPr>
            <a:spLocks noGrp="1"/>
          </p:cNvSpPr>
          <p:nvPr>
            <p:ph idx="1"/>
          </p:nvPr>
        </p:nvSpPr>
        <p:spPr/>
        <p:txBody>
          <a:bodyPr>
            <a:normAutofit lnSpcReduction="10000"/>
          </a:bodyPr>
          <a:lstStyle/>
          <a:p>
            <a:r>
              <a:rPr lang="en-US" altLang="zh-CN" dirty="0"/>
              <a:t>FCFS</a:t>
            </a:r>
          </a:p>
          <a:p>
            <a:r>
              <a:rPr lang="en-US" altLang="zh-CN" dirty="0"/>
              <a:t>SJF</a:t>
            </a:r>
          </a:p>
          <a:p>
            <a:pPr lvl="1"/>
            <a:r>
              <a:rPr lang="en-US" altLang="zh-CN" dirty="0"/>
              <a:t>SRTF</a:t>
            </a:r>
          </a:p>
          <a:p>
            <a:r>
              <a:rPr lang="en-US" altLang="zh-CN" dirty="0"/>
              <a:t>Priority</a:t>
            </a:r>
          </a:p>
          <a:p>
            <a:r>
              <a:rPr lang="en-US" altLang="zh-CN" dirty="0"/>
              <a:t>RR</a:t>
            </a:r>
          </a:p>
          <a:p>
            <a:endParaRPr lang="en-US" altLang="zh-CN" dirty="0"/>
          </a:p>
          <a:p>
            <a:r>
              <a:rPr lang="zh-CN" altLang="en-US" dirty="0"/>
              <a:t>几个现象：</a:t>
            </a:r>
            <a:endParaRPr lang="en-US" altLang="zh-CN" dirty="0"/>
          </a:p>
          <a:p>
            <a:pPr lvl="1"/>
            <a:r>
              <a:rPr lang="zh-CN" altLang="en-US" dirty="0"/>
              <a:t>饥饿、老化</a:t>
            </a:r>
          </a:p>
        </p:txBody>
      </p:sp>
      <p:sp>
        <p:nvSpPr>
          <p:cNvPr id="4" name="TextBox 3"/>
          <p:cNvSpPr txBox="1"/>
          <p:nvPr/>
        </p:nvSpPr>
        <p:spPr>
          <a:xfrm>
            <a:off x="3419872" y="2780928"/>
            <a:ext cx="417646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b="1" dirty="0"/>
              <a:t>— </a:t>
            </a:r>
            <a:r>
              <a:rPr lang="zh-CN" altLang="en-US" sz="2400" b="1" dirty="0"/>
              <a:t>掌握每种算法</a:t>
            </a:r>
            <a:endParaRPr lang="en-US" altLang="zh-CN" sz="2400" b="1" dirty="0"/>
          </a:p>
          <a:p>
            <a:r>
              <a:rPr lang="en-US" altLang="zh-CN" sz="2400" b="1" dirty="0"/>
              <a:t>— </a:t>
            </a:r>
            <a:r>
              <a:rPr lang="zh-CN" altLang="en-US" sz="2400" b="1" dirty="0"/>
              <a:t>各自特点</a:t>
            </a:r>
            <a:endParaRPr lang="en-US" altLang="zh-CN" sz="2400" b="1" dirty="0"/>
          </a:p>
          <a:p>
            <a:r>
              <a:rPr lang="en-US" altLang="zh-CN" sz="2400" b="1" dirty="0"/>
              <a:t>— </a:t>
            </a:r>
            <a:r>
              <a:rPr lang="zh-CN" altLang="en-US" sz="2400" b="1" dirty="0"/>
              <a:t>周转时间、等待时间</a:t>
            </a:r>
            <a:endParaRPr lang="en-US" altLang="zh-CN"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考试试卷形式</a:t>
            </a:r>
          </a:p>
        </p:txBody>
      </p:sp>
      <p:sp>
        <p:nvSpPr>
          <p:cNvPr id="3" name="内容占位符 2"/>
          <p:cNvSpPr>
            <a:spLocks noGrp="1"/>
          </p:cNvSpPr>
          <p:nvPr>
            <p:ph idx="1"/>
          </p:nvPr>
        </p:nvSpPr>
        <p:spPr/>
        <p:txBody>
          <a:bodyPr/>
          <a:lstStyle/>
          <a:p>
            <a:r>
              <a:rPr lang="zh-CN" altLang="en-US" dirty="0"/>
              <a:t>填空题：</a:t>
            </a:r>
            <a:r>
              <a:rPr lang="en-US" altLang="zh-CN" dirty="0"/>
              <a:t>10</a:t>
            </a:r>
          </a:p>
          <a:p>
            <a:r>
              <a:rPr lang="zh-CN" altLang="en-US" dirty="0"/>
              <a:t>选择题：</a:t>
            </a:r>
            <a:r>
              <a:rPr lang="en-US" altLang="zh-CN" dirty="0"/>
              <a:t>10</a:t>
            </a:r>
          </a:p>
          <a:p>
            <a:r>
              <a:rPr lang="zh-CN" altLang="en-US" dirty="0"/>
              <a:t>程序题：</a:t>
            </a:r>
            <a:r>
              <a:rPr lang="en-US" altLang="zh-CN" dirty="0"/>
              <a:t>1</a:t>
            </a:r>
          </a:p>
          <a:p>
            <a:r>
              <a:rPr lang="zh-CN" altLang="en-US" dirty="0"/>
              <a:t>简答题：</a:t>
            </a:r>
            <a:r>
              <a:rPr lang="en-US" altLang="zh-CN" dirty="0"/>
              <a:t>4</a:t>
            </a:r>
          </a:p>
          <a:p>
            <a:r>
              <a:rPr lang="zh-CN" altLang="en-US" dirty="0"/>
              <a:t>计算题：</a:t>
            </a:r>
            <a:r>
              <a:rPr lang="en-US" altLang="zh-CN" dirty="0"/>
              <a:t>5</a:t>
            </a:r>
          </a:p>
        </p:txBody>
      </p:sp>
      <p:pic>
        <p:nvPicPr>
          <p:cNvPr id="1026" name="Picture 2"/>
          <p:cNvPicPr>
            <a:picLocks noChangeAspect="1" noChangeArrowheads="1"/>
          </p:cNvPicPr>
          <p:nvPr/>
        </p:nvPicPr>
        <p:blipFill>
          <a:blip r:embed="rId2" cstate="print"/>
          <a:srcRect/>
          <a:stretch>
            <a:fillRect/>
          </a:stretch>
        </p:blipFill>
        <p:spPr bwMode="auto">
          <a:xfrm>
            <a:off x="4139952" y="2132856"/>
            <a:ext cx="3629025" cy="27622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第六章：进程同步</a:t>
            </a:r>
          </a:p>
        </p:txBody>
      </p:sp>
      <p:sp>
        <p:nvSpPr>
          <p:cNvPr id="171013" name="Rectangle 5"/>
          <p:cNvSpPr>
            <a:spLocks noChangeArrowheads="1"/>
          </p:cNvSpPr>
          <p:nvPr/>
        </p:nvSpPr>
        <p:spPr bwMode="auto">
          <a:xfrm>
            <a:off x="307975" y="1460029"/>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t>并发 </a:t>
            </a:r>
            <a:r>
              <a:rPr lang="zh-CN" altLang="en-US" sz="2400" b="1">
                <a:sym typeface="Symbol" pitchFamily="18" charset="2"/>
              </a:rPr>
              <a:t></a:t>
            </a:r>
            <a:r>
              <a:rPr lang="zh-CN" altLang="en-US" sz="2400" b="1"/>
              <a:t>  多个进程同时存在 </a:t>
            </a:r>
            <a:r>
              <a:rPr lang="zh-CN" altLang="en-US" sz="2400" b="1">
                <a:sym typeface="Symbol" pitchFamily="18" charset="2"/>
              </a:rPr>
              <a:t></a:t>
            </a:r>
            <a:r>
              <a:rPr lang="zh-CN" altLang="en-US" sz="2400" b="1"/>
              <a:t> 相互影响</a:t>
            </a:r>
          </a:p>
        </p:txBody>
      </p:sp>
      <p:sp>
        <p:nvSpPr>
          <p:cNvPr id="171014" name="Rectangle 6"/>
          <p:cNvSpPr>
            <a:spLocks noChangeArrowheads="1"/>
          </p:cNvSpPr>
          <p:nvPr/>
        </p:nvSpPr>
        <p:spPr bwMode="auto">
          <a:xfrm>
            <a:off x="304800" y="20696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非原子操作共享变量</a:t>
            </a:r>
            <a:r>
              <a:rPr lang="zh-CN" altLang="en-US" sz="2400" b="1">
                <a:solidFill>
                  <a:srgbClr val="FF0000"/>
                </a:solidFill>
              </a:rPr>
              <a:t> </a:t>
            </a:r>
            <a:r>
              <a:rPr lang="zh-CN" altLang="en-US" sz="2400" b="1">
                <a:sym typeface="Symbol" pitchFamily="18" charset="2"/>
              </a:rPr>
              <a:t> 出现语义错误  竞争条件 </a:t>
            </a:r>
          </a:p>
        </p:txBody>
      </p:sp>
      <p:sp>
        <p:nvSpPr>
          <p:cNvPr id="171015" name="Rectangle 7"/>
          <p:cNvSpPr>
            <a:spLocks noChangeArrowheads="1"/>
          </p:cNvSpPr>
          <p:nvPr/>
        </p:nvSpPr>
        <p:spPr bwMode="auto">
          <a:xfrm>
            <a:off x="304800" y="26792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竞争条件  临界区  互斥  临界区进入方法</a:t>
            </a:r>
          </a:p>
        </p:txBody>
      </p:sp>
      <p:sp>
        <p:nvSpPr>
          <p:cNvPr id="171017" name="Rectangle 9"/>
          <p:cNvSpPr>
            <a:spLocks noChangeArrowheads="1"/>
          </p:cNvSpPr>
          <p:nvPr/>
        </p:nvSpPr>
        <p:spPr bwMode="auto">
          <a:xfrm>
            <a:off x="304800" y="3288829"/>
            <a:ext cx="88392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复杂的</a:t>
            </a:r>
            <a:r>
              <a:rPr lang="en-US" altLang="zh-CN" sz="2400" b="1" dirty="0" err="1">
                <a:sym typeface="Symbol" pitchFamily="18" charset="2"/>
              </a:rPr>
              <a:t>peterson</a:t>
            </a:r>
            <a:r>
              <a:rPr lang="zh-CN" altLang="en-US" sz="2400" b="1" dirty="0">
                <a:sym typeface="Symbol" pitchFamily="18" charset="2"/>
              </a:rPr>
              <a:t>算法强硬的关中断硬件支持的</a:t>
            </a:r>
            <a:r>
              <a:rPr lang="en-US" altLang="zh-CN" sz="2400" b="1" dirty="0" err="1">
                <a:sym typeface="Symbol" pitchFamily="18" charset="2"/>
              </a:rPr>
              <a:t>TestAndSet</a:t>
            </a:r>
            <a:endParaRPr lang="en-US" altLang="zh-CN" sz="2400" b="1" dirty="0">
              <a:sym typeface="Symbol" pitchFamily="18" charset="2"/>
            </a:endParaRPr>
          </a:p>
        </p:txBody>
      </p:sp>
      <p:sp>
        <p:nvSpPr>
          <p:cNvPr id="171018" name="Rectangle 10"/>
          <p:cNvSpPr>
            <a:spLocks noChangeArrowheads="1"/>
          </p:cNvSpPr>
          <p:nvPr/>
        </p:nvSpPr>
        <p:spPr bwMode="auto">
          <a:xfrm>
            <a:off x="304800" y="38984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都不适合用户实现  封装成锁</a:t>
            </a:r>
          </a:p>
        </p:txBody>
      </p:sp>
      <p:sp>
        <p:nvSpPr>
          <p:cNvPr id="171019" name="Rectangle 11"/>
          <p:cNvSpPr>
            <a:spLocks noChangeArrowheads="1"/>
          </p:cNvSpPr>
          <p:nvPr/>
        </p:nvSpPr>
        <p:spPr bwMode="auto">
          <a:xfrm>
            <a:off x="304800" y="45080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一般的锁会盲等  引入睡眠  将锁一般化为信号量 </a:t>
            </a:r>
          </a:p>
        </p:txBody>
      </p:sp>
      <p:sp>
        <p:nvSpPr>
          <p:cNvPr id="171020" name="Rectangle 12"/>
          <p:cNvSpPr>
            <a:spLocks noChangeArrowheads="1"/>
          </p:cNvSpPr>
          <p:nvPr/>
        </p:nvSpPr>
        <p:spPr bwMode="auto">
          <a:xfrm>
            <a:off x="304800" y="57912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rgbClr val="FF0000"/>
                </a:solidFill>
                <a:sym typeface="Symbol" pitchFamily="18" charset="2"/>
              </a:rPr>
              <a:t>所有一切都是为了使用户更容易、使系统更好用</a:t>
            </a:r>
            <a:r>
              <a:rPr lang="en-US" altLang="zh-CN" sz="2400" b="1">
                <a:solidFill>
                  <a:srgbClr val="FF0000"/>
                </a:solidFill>
                <a:sym typeface="Symbol" pitchFamily="18" charset="2"/>
              </a:rPr>
              <a:t>(</a:t>
            </a:r>
            <a:r>
              <a:rPr lang="zh-CN" altLang="en-US" sz="2400" b="1">
                <a:solidFill>
                  <a:srgbClr val="FF0000"/>
                </a:solidFill>
                <a:sym typeface="Symbol" pitchFamily="18" charset="2"/>
              </a:rPr>
              <a:t>不出错</a:t>
            </a:r>
            <a:r>
              <a:rPr lang="en-US" altLang="zh-CN" sz="2400" b="1">
                <a:solidFill>
                  <a:srgbClr val="FF0000"/>
                </a:solidFill>
                <a:sym typeface="Symbol" pitchFamily="18" charset="2"/>
              </a:rPr>
              <a:t>)</a:t>
            </a:r>
            <a:r>
              <a:rPr lang="en-US" altLang="zh-CN" sz="2400" b="1">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0"/>
                                        </p:tgtEl>
                                        <p:attrNameLst>
                                          <p:attrName>style.visibility</p:attrName>
                                        </p:attrNameLst>
                                      </p:cBhvr>
                                      <p:to>
                                        <p:strVal val="visible"/>
                                      </p:to>
                                    </p:set>
                                    <p:animEffect transition="in" filter="dissolve">
                                      <p:cBhvr>
                                        <p:cTn id="37" dur="5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第六章：进程同步</a:t>
            </a:r>
          </a:p>
        </p:txBody>
      </p:sp>
      <p:sp>
        <p:nvSpPr>
          <p:cNvPr id="3" name="内容占位符 2"/>
          <p:cNvSpPr>
            <a:spLocks noGrp="1"/>
          </p:cNvSpPr>
          <p:nvPr>
            <p:ph idx="1"/>
          </p:nvPr>
        </p:nvSpPr>
        <p:spPr/>
        <p:txBody>
          <a:bodyPr/>
          <a:lstStyle/>
          <a:p>
            <a:r>
              <a:rPr lang="zh-CN" altLang="en-US" dirty="0"/>
              <a:t>进程的关系：同步、互斥</a:t>
            </a:r>
            <a:endParaRPr lang="en-US" altLang="zh-CN" dirty="0"/>
          </a:p>
          <a:p>
            <a:r>
              <a:rPr lang="zh-CN" altLang="en-US" dirty="0"/>
              <a:t>进程并发执行</a:t>
            </a:r>
            <a:endParaRPr lang="en-US" altLang="zh-CN" dirty="0"/>
          </a:p>
          <a:p>
            <a:r>
              <a:rPr lang="zh-CN" altLang="en-US" dirty="0"/>
              <a:t>竞争条件：</a:t>
            </a:r>
            <a:endParaRPr lang="en-US" altLang="zh-CN" dirty="0"/>
          </a:p>
          <a:p>
            <a:pPr lvl="1"/>
            <a:r>
              <a:rPr kumimoji="1" lang="zh-CN" altLang="en-US" dirty="0">
                <a:latin typeface="+mn-ea"/>
                <a:cs typeface="MS PGothic" pitchFamily="34" charset="-128"/>
              </a:rPr>
              <a:t>和时间有关的共享数据语义错误</a:t>
            </a:r>
            <a:endParaRPr kumimoji="1" lang="en-US" altLang="zh-CN" dirty="0">
              <a:latin typeface="+mn-ea"/>
              <a:cs typeface="MS PGothic" pitchFamily="34" charset="-128"/>
            </a:endParaRPr>
          </a:p>
          <a:p>
            <a:pPr lvl="1"/>
            <a:r>
              <a:rPr kumimoji="1" lang="zh-CN" altLang="en-US" dirty="0">
                <a:latin typeface="+mn-ea"/>
                <a:cs typeface="MS PGothic" pitchFamily="34" charset="-128"/>
              </a:rPr>
              <a:t>多个进程并发访问和操作同一数据且执行结果与访问发生的特定顺序有关</a:t>
            </a:r>
            <a:endParaRPr kumimoji="1" lang="en-US" altLang="zh-CN" dirty="0">
              <a:latin typeface="+mn-ea"/>
              <a:cs typeface="MS PGothic"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临界资源与临界区 </a:t>
            </a:r>
            <a:r>
              <a:rPr lang="en-US" altLang="zh-CN" dirty="0"/>
              <a:t>critical section</a:t>
            </a:r>
          </a:p>
          <a:p>
            <a:pPr lvl="1"/>
            <a:r>
              <a:rPr lang="zh-CN" altLang="en-US" dirty="0"/>
              <a:t>临界资源：一次仅允许一个进程使用的共享资源</a:t>
            </a:r>
            <a:endParaRPr lang="en-US" altLang="zh-CN" dirty="0"/>
          </a:p>
          <a:p>
            <a:pPr lvl="1"/>
            <a:r>
              <a:rPr lang="zh-CN" altLang="en-US" dirty="0"/>
              <a:t>临界区：不论是硬件临界资源，还是软件临界资源，多个进程必须互斥地对它进行访问。临界区是每个进程中访问临界资源的那段程序。</a:t>
            </a:r>
            <a:endParaRPr lang="en-US" altLang="zh-CN" dirty="0"/>
          </a:p>
          <a:p>
            <a:pPr lvl="1"/>
            <a:r>
              <a:rPr lang="zh-CN" altLang="en-US" dirty="0"/>
              <a:t>临界区访问原则：每次只允许一个进程进入临界区，进入后不允许其他进程进入。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解决临界区问题的三个条件</a:t>
            </a:r>
          </a:p>
        </p:txBody>
      </p:sp>
      <p:sp>
        <p:nvSpPr>
          <p:cNvPr id="3" name="内容占位符 2"/>
          <p:cNvSpPr>
            <a:spLocks noGrp="1"/>
          </p:cNvSpPr>
          <p:nvPr>
            <p:ph idx="1"/>
          </p:nvPr>
        </p:nvSpPr>
        <p:spPr/>
        <p:txBody>
          <a:bodyPr>
            <a:normAutofit fontScale="77500" lnSpcReduction="20000"/>
          </a:bodyPr>
          <a:lstStyle/>
          <a:p>
            <a:pPr>
              <a:buFont typeface="Monotype Sorts" charset="2"/>
              <a:buNone/>
              <a:defRPr/>
            </a:pPr>
            <a:r>
              <a:rPr lang="en-US" altLang="zh-CN" b="1" dirty="0">
                <a:solidFill>
                  <a:srgbClr val="000000"/>
                </a:solidFill>
                <a:ea typeface="宋体" pitchFamily="2" charset="-122"/>
                <a:cs typeface="MS PGothic" pitchFamily="34" charset="-128"/>
              </a:rPr>
              <a:t>1.   </a:t>
            </a:r>
            <a:r>
              <a:rPr lang="en-US" altLang="zh-CN" b="1" dirty="0">
                <a:solidFill>
                  <a:srgbClr val="0000FF"/>
                </a:solidFill>
                <a:ea typeface="宋体" pitchFamily="2" charset="-122"/>
                <a:cs typeface="MS PGothic" pitchFamily="34" charset="-128"/>
              </a:rPr>
              <a:t>Mutual Exclusion (</a:t>
            </a:r>
            <a:r>
              <a:rPr lang="zh-CN" altLang="en-US" b="1" dirty="0">
                <a:solidFill>
                  <a:srgbClr val="0000FF"/>
                </a:solidFill>
                <a:ea typeface="宋体" pitchFamily="2" charset="-122"/>
                <a:cs typeface="MS PGothic" pitchFamily="34" charset="-128"/>
              </a:rPr>
              <a:t>互斥</a:t>
            </a:r>
            <a:r>
              <a:rPr lang="en-US" altLang="zh-CN" b="1" dirty="0">
                <a:solidFill>
                  <a:srgbClr val="0000FF"/>
                </a:solidFill>
                <a:ea typeface="宋体" pitchFamily="2" charset="-122"/>
                <a:cs typeface="MS PGothic" pitchFamily="34" charset="-128"/>
              </a:rPr>
              <a:t>)</a:t>
            </a:r>
            <a:r>
              <a:rPr lang="en-US" altLang="zh-CN" dirty="0">
                <a:solidFill>
                  <a:srgbClr val="0000FF"/>
                </a:solidFill>
                <a:ea typeface="宋体" pitchFamily="2" charset="-122"/>
                <a:cs typeface="MS PGothic" pitchFamily="34" charset="-128"/>
              </a:rPr>
              <a:t>- </a:t>
            </a:r>
            <a:r>
              <a:rPr lang="en-US" altLang="zh-CN" dirty="0">
                <a:ea typeface="宋体" pitchFamily="2" charset="-122"/>
                <a:cs typeface="MS PGothic" pitchFamily="34" charset="-128"/>
              </a:rPr>
              <a:t>If process </a:t>
            </a:r>
            <a:r>
              <a:rPr lang="en-US" altLang="zh-CN" b="1" i="1" dirty="0">
                <a:ea typeface="宋体" pitchFamily="2" charset="-122"/>
                <a:cs typeface="MS PGothic" pitchFamily="34" charset="-128"/>
              </a:rPr>
              <a:t>P</a:t>
            </a:r>
            <a:r>
              <a:rPr lang="en-US" altLang="zh-CN" b="1" i="1" baseline="-25000" dirty="0">
                <a:ea typeface="宋体" pitchFamily="2" charset="-122"/>
                <a:cs typeface="MS PGothic" pitchFamily="34" charset="-128"/>
              </a:rPr>
              <a:t>i</a:t>
            </a:r>
            <a:r>
              <a:rPr lang="en-US" altLang="zh-CN" b="1" dirty="0">
                <a:ea typeface="宋体" pitchFamily="2" charset="-122"/>
                <a:cs typeface="MS PGothic" pitchFamily="34" charset="-128"/>
              </a:rPr>
              <a:t> </a:t>
            </a:r>
            <a:r>
              <a:rPr lang="en-US" altLang="zh-CN" dirty="0">
                <a:ea typeface="宋体" pitchFamily="2" charset="-122"/>
                <a:cs typeface="MS PGothic" pitchFamily="34" charset="-128"/>
              </a:rPr>
              <a:t>is executing in its critical section, then </a:t>
            </a:r>
            <a:r>
              <a:rPr lang="en-US" altLang="zh-CN" dirty="0">
                <a:solidFill>
                  <a:srgbClr val="FF0000"/>
                </a:solidFill>
                <a:ea typeface="宋体" pitchFamily="2" charset="-122"/>
                <a:cs typeface="MS PGothic" pitchFamily="34" charset="-128"/>
              </a:rPr>
              <a:t>no other processes can</a:t>
            </a:r>
            <a:r>
              <a:rPr lang="en-US" altLang="zh-CN" dirty="0">
                <a:ea typeface="宋体" pitchFamily="2" charset="-122"/>
                <a:cs typeface="MS PGothic" pitchFamily="34" charset="-128"/>
              </a:rPr>
              <a:t> be executing in their critical sections</a:t>
            </a:r>
          </a:p>
          <a:p>
            <a:pPr marL="457200" indent="-457200">
              <a:buFont typeface="Monotype Sorts" charset="2"/>
              <a:buNone/>
              <a:defRPr/>
            </a:pPr>
            <a:r>
              <a:rPr lang="en-US" altLang="zh-CN" b="1" dirty="0">
                <a:ea typeface="宋体" pitchFamily="2" charset="-122"/>
                <a:cs typeface="MS PGothic" pitchFamily="34" charset="-128"/>
              </a:rPr>
              <a:t>2.   </a:t>
            </a:r>
            <a:r>
              <a:rPr lang="en-US" altLang="zh-CN" b="1" dirty="0">
                <a:solidFill>
                  <a:srgbClr val="0000FF"/>
                </a:solidFill>
                <a:ea typeface="宋体" pitchFamily="2" charset="-122"/>
                <a:cs typeface="MS PGothic" pitchFamily="34" charset="-128"/>
              </a:rPr>
              <a:t>Progress (</a:t>
            </a:r>
            <a:r>
              <a:rPr lang="zh-CN" altLang="en-US" b="1" dirty="0">
                <a:solidFill>
                  <a:srgbClr val="0000FF"/>
                </a:solidFill>
                <a:ea typeface="宋体" pitchFamily="2" charset="-122"/>
                <a:cs typeface="MS PGothic" pitchFamily="34" charset="-128"/>
              </a:rPr>
              <a:t>前进</a:t>
            </a:r>
            <a:r>
              <a:rPr lang="en-US" altLang="zh-CN" b="1" dirty="0">
                <a:solidFill>
                  <a:srgbClr val="0000FF"/>
                </a:solidFill>
                <a:ea typeface="宋体" pitchFamily="2" charset="-122"/>
                <a:cs typeface="MS PGothic" pitchFamily="34" charset="-128"/>
              </a:rPr>
              <a:t>)</a:t>
            </a:r>
            <a:r>
              <a:rPr lang="en-US" altLang="zh-CN" b="1" dirty="0">
                <a:ea typeface="宋体" pitchFamily="2" charset="-122"/>
                <a:cs typeface="MS PGothic" pitchFamily="34" charset="-128"/>
              </a:rPr>
              <a:t> </a:t>
            </a:r>
            <a:r>
              <a:rPr lang="en-US" altLang="zh-CN" dirty="0">
                <a:ea typeface="宋体" pitchFamily="2" charset="-122"/>
                <a:cs typeface="MS PGothic" pitchFamily="34" charset="-128"/>
              </a:rPr>
              <a:t>- If no process is executing in its critical section and some processes that wish to enter their critical sections, then only those processes that are not executing in their reminder sections can particulate in the decision on which will enter its critical section next, and this selection cannot be postponed indefinitely</a:t>
            </a:r>
          </a:p>
          <a:p>
            <a:pPr>
              <a:buFont typeface="Monotype Sorts" charset="2"/>
              <a:buNone/>
              <a:defRPr/>
            </a:pPr>
            <a:r>
              <a:rPr lang="en-US" altLang="zh-CN" b="1" dirty="0">
                <a:ea typeface="宋体" pitchFamily="2" charset="-122"/>
                <a:cs typeface="MS PGothic" pitchFamily="34" charset="-128"/>
              </a:rPr>
              <a:t>3.  </a:t>
            </a:r>
            <a:r>
              <a:rPr lang="en-US" altLang="zh-CN" b="1" dirty="0">
                <a:solidFill>
                  <a:srgbClr val="0000FF"/>
                </a:solidFill>
                <a:ea typeface="宋体" pitchFamily="2" charset="-122"/>
                <a:cs typeface="MS PGothic" pitchFamily="34" charset="-128"/>
              </a:rPr>
              <a:t>Bounded Waiting (</a:t>
            </a:r>
            <a:r>
              <a:rPr lang="zh-CN" altLang="en-US" b="1" dirty="0">
                <a:solidFill>
                  <a:srgbClr val="0000FF"/>
                </a:solidFill>
                <a:ea typeface="宋体" pitchFamily="2" charset="-122"/>
                <a:cs typeface="MS PGothic" pitchFamily="34" charset="-128"/>
              </a:rPr>
              <a:t>有限等待</a:t>
            </a:r>
            <a:r>
              <a:rPr lang="en-US" altLang="zh-CN" b="1" dirty="0">
                <a:solidFill>
                  <a:srgbClr val="0000FF"/>
                </a:solidFill>
                <a:ea typeface="宋体" pitchFamily="2" charset="-122"/>
                <a:cs typeface="MS PGothic" pitchFamily="34" charset="-128"/>
              </a:rPr>
              <a:t>) </a:t>
            </a:r>
            <a:r>
              <a:rPr lang="en-US" altLang="zh-CN" dirty="0">
                <a:ea typeface="宋体" pitchFamily="2" charset="-122"/>
                <a:cs typeface="MS PGothic" pitchFamily="34" charset="-128"/>
              </a:rPr>
              <a:t>-  A bound must exist on the number of times that other processes are allowed to enter their critical sections after a process has made a request to enter its critical section and before that request is granted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解决临界区问题的方法</a:t>
            </a:r>
          </a:p>
        </p:txBody>
      </p:sp>
      <p:sp>
        <p:nvSpPr>
          <p:cNvPr id="3" name="内容占位符 2"/>
          <p:cNvSpPr>
            <a:spLocks noGrp="1"/>
          </p:cNvSpPr>
          <p:nvPr>
            <p:ph idx="1"/>
          </p:nvPr>
        </p:nvSpPr>
        <p:spPr/>
        <p:txBody>
          <a:bodyPr/>
          <a:lstStyle/>
          <a:p>
            <a:r>
              <a:rPr lang="en-US" altLang="zh-CN" dirty="0"/>
              <a:t>Software: Peterson’s Solution</a:t>
            </a:r>
          </a:p>
          <a:p>
            <a:pPr lvl="1"/>
            <a:r>
              <a:rPr lang="zh-CN" altLang="en-US" dirty="0"/>
              <a:t>为什么能解决临界区问题？</a:t>
            </a:r>
            <a:endParaRPr lang="en-US" altLang="zh-CN" dirty="0"/>
          </a:p>
          <a:p>
            <a:r>
              <a:rPr lang="en-US" altLang="zh-CN" dirty="0"/>
              <a:t>Hardware: Synchronization Hardware</a:t>
            </a:r>
          </a:p>
          <a:p>
            <a:pPr lvl="1"/>
            <a:r>
              <a:rPr lang="zh-CN" altLang="en-US" dirty="0"/>
              <a:t>原子指令 </a:t>
            </a:r>
            <a:r>
              <a:rPr lang="en-US" altLang="zh-CN" dirty="0" err="1"/>
              <a:t>TestAndSet</a:t>
            </a:r>
            <a:r>
              <a:rPr lang="en-US" altLang="zh-CN" dirty="0"/>
              <a:t>, Swap</a:t>
            </a:r>
            <a:r>
              <a:rPr lang="zh-CN" altLang="en-US" dirty="0"/>
              <a:t>；有问题吗？</a:t>
            </a:r>
            <a:endParaRPr lang="en-US" altLang="zh-CN" dirty="0"/>
          </a:p>
          <a:p>
            <a:r>
              <a:rPr lang="en-US" altLang="zh-CN" dirty="0"/>
              <a:t>Semaphores: PV </a:t>
            </a:r>
            <a:r>
              <a:rPr lang="zh-CN" altLang="en-US" dirty="0"/>
              <a:t>信号量</a:t>
            </a:r>
            <a:endParaRPr lang="en-US" altLang="zh-CN" dirty="0"/>
          </a:p>
          <a:p>
            <a:pPr lvl="1"/>
            <a:r>
              <a:rPr lang="en-US" altLang="zh-CN" dirty="0"/>
              <a:t>3</a:t>
            </a:r>
            <a:r>
              <a:rPr lang="zh-CN" altLang="en-US" dirty="0"/>
              <a:t>个经典问题：生产者</a:t>
            </a:r>
            <a:r>
              <a:rPr lang="en-US" altLang="zh-CN" dirty="0"/>
              <a:t>-</a:t>
            </a:r>
            <a:r>
              <a:rPr lang="zh-CN" altLang="en-US" dirty="0"/>
              <a:t>消费者、读者</a:t>
            </a:r>
            <a:r>
              <a:rPr lang="en-US" altLang="zh-CN" dirty="0"/>
              <a:t>-</a:t>
            </a:r>
            <a:r>
              <a:rPr lang="zh-CN" altLang="en-US" dirty="0"/>
              <a:t>写者、哲学家进餐</a:t>
            </a:r>
          </a:p>
          <a:p>
            <a:endParaRPr lang="zh-CN" altLang="en-US" dirty="0"/>
          </a:p>
        </p:txBody>
      </p:sp>
      <p:sp>
        <p:nvSpPr>
          <p:cNvPr id="4" name="TextBox 3"/>
          <p:cNvSpPr txBox="1"/>
          <p:nvPr/>
        </p:nvSpPr>
        <p:spPr>
          <a:xfrm>
            <a:off x="1619672" y="5333146"/>
            <a:ext cx="5184576"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a:t>它们的本质就是：上锁 </a:t>
            </a:r>
            <a:r>
              <a:rPr lang="en-US" altLang="zh-CN" sz="2000" dirty="0"/>
              <a:t>– </a:t>
            </a:r>
            <a:r>
              <a:rPr lang="zh-CN" altLang="en-US" sz="2000" dirty="0"/>
              <a:t>进入临界区 </a:t>
            </a:r>
            <a:r>
              <a:rPr lang="en-US" altLang="zh-CN" sz="2000" dirty="0"/>
              <a:t>– </a:t>
            </a:r>
            <a:r>
              <a:rPr lang="zh-CN" altLang="en-US" sz="2000" dirty="0"/>
              <a:t>解锁</a:t>
            </a:r>
          </a:p>
        </p:txBody>
      </p:sp>
      <p:sp>
        <p:nvSpPr>
          <p:cNvPr id="5" name="TextBox 4"/>
          <p:cNvSpPr txBox="1"/>
          <p:nvPr/>
        </p:nvSpPr>
        <p:spPr>
          <a:xfrm>
            <a:off x="1475656" y="5746030"/>
            <a:ext cx="5493812"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还记得我们银行家算法的那个实验吗？</a:t>
            </a:r>
            <a:endParaRPr lang="en-US" altLang="zh-CN" dirty="0"/>
          </a:p>
          <a:p>
            <a:r>
              <a:rPr lang="zh-CN" altLang="en-US" dirty="0"/>
              <a:t>里面有一个</a:t>
            </a:r>
            <a:r>
              <a:rPr lang="en-US" altLang="zh-CN" dirty="0" err="1"/>
              <a:t>mutex</a:t>
            </a:r>
            <a:r>
              <a:rPr lang="zh-CN" altLang="en-US" dirty="0"/>
              <a:t>的互斥</a:t>
            </a:r>
            <a:endParaRPr lang="en-US" altLang="zh-CN" dirty="0"/>
          </a:p>
          <a:p>
            <a:r>
              <a:rPr lang="zh-CN" altLang="en-US" dirty="0"/>
              <a:t>这个就是典型的多线程对同一变量操作的访问问题。</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45156"/>
            <a:ext cx="9144000" cy="6012845"/>
          </a:xfrm>
        </p:spPr>
        <p:txBody>
          <a:bodyPr/>
          <a:lstStyle/>
          <a:p>
            <a:pPr>
              <a:defRPr/>
            </a:pPr>
            <a:r>
              <a:rPr lang="zh-CN" altLang="en-US" sz="2100" b="1" dirty="0">
                <a:solidFill>
                  <a:srgbClr val="FF0000"/>
                </a:solidFill>
              </a:rPr>
              <a:t>如何用</a:t>
            </a:r>
            <a:r>
              <a:rPr lang="en-US" altLang="zh-CN" sz="2100" b="1" dirty="0">
                <a:solidFill>
                  <a:srgbClr val="FF0000"/>
                </a:solidFill>
              </a:rPr>
              <a:t>PV</a:t>
            </a:r>
            <a:r>
              <a:rPr lang="zh-CN" altLang="en-US" sz="2100" b="1" dirty="0">
                <a:solidFill>
                  <a:srgbClr val="FF0000"/>
                </a:solidFill>
              </a:rPr>
              <a:t>原语解决问题？</a:t>
            </a:r>
            <a:endParaRPr lang="en-US" altLang="zh-CN" sz="2100" b="1" dirty="0">
              <a:solidFill>
                <a:srgbClr val="FF0000"/>
              </a:solidFill>
            </a:endParaRPr>
          </a:p>
          <a:p>
            <a:pPr lvl="1">
              <a:defRPr/>
            </a:pPr>
            <a:r>
              <a:rPr lang="zh-CN" altLang="en-US" dirty="0">
                <a:solidFill>
                  <a:srgbClr val="0000FF"/>
                </a:solidFill>
                <a:latin typeface="+mn-ea"/>
                <a:ea typeface="+mn-ea"/>
              </a:rPr>
              <a:t>观察一件案例，首先判断属于：进程同步？互斥？两者都有的混合问题？</a:t>
            </a:r>
            <a:endParaRPr lang="en-US" altLang="zh-CN" dirty="0">
              <a:solidFill>
                <a:srgbClr val="0000FF"/>
              </a:solidFill>
              <a:latin typeface="+mn-ea"/>
              <a:ea typeface="+mn-ea"/>
            </a:endParaRPr>
          </a:p>
          <a:p>
            <a:pPr lvl="2">
              <a:defRPr/>
            </a:pPr>
            <a:r>
              <a:rPr lang="zh-CN" altLang="en-US" sz="1500" dirty="0">
                <a:latin typeface="+mn-ea"/>
              </a:rPr>
              <a:t>互斥：是指某一资源同时只允许一个访问者对其进行访问，具有唯一性和排它性。但互斥无法限制访问者对资源的访问顺序，即访问是无序的。 </a:t>
            </a:r>
          </a:p>
          <a:p>
            <a:pPr lvl="2">
              <a:defRPr/>
            </a:pPr>
            <a:r>
              <a:rPr lang="zh-CN" altLang="en-US" sz="1500" dirty="0">
                <a:latin typeface="+mn-ea"/>
              </a:rPr>
              <a:t>同步：是指在互斥的基础上（大多数情况），通过其它机制实现访问者对资源的有序访问。在大多数情况下，同步已经实现了互斥，特别是所有写入资源的情况必定是互斥的。少数情况是指可以允许多个访问者同时访问资源。</a:t>
            </a:r>
            <a:endParaRPr lang="en-US" altLang="zh-CN" sz="1500" dirty="0">
              <a:latin typeface="+mn-ea"/>
            </a:endParaRPr>
          </a:p>
          <a:p>
            <a:pPr lvl="1">
              <a:defRPr/>
            </a:pPr>
            <a:r>
              <a:rPr lang="zh-CN" altLang="en-US" dirty="0">
                <a:solidFill>
                  <a:srgbClr val="0000FF"/>
                </a:solidFill>
                <a:latin typeface="+mn-ea"/>
                <a:ea typeface="+mn-ea"/>
              </a:rPr>
              <a:t>确定信号量，信号量可能有多个：</a:t>
            </a:r>
            <a:r>
              <a:rPr lang="zh-CN" altLang="en-US" dirty="0">
                <a:solidFill>
                  <a:srgbClr val="FF0000"/>
                </a:solidFill>
                <a:latin typeface="+mn-ea"/>
                <a:ea typeface="+mn-ea"/>
              </a:rPr>
              <a:t>有几个等待</a:t>
            </a:r>
            <a:endParaRPr lang="en-US" altLang="zh-CN" dirty="0">
              <a:solidFill>
                <a:srgbClr val="FF0000"/>
              </a:solidFill>
              <a:latin typeface="+mn-ea"/>
              <a:ea typeface="+mn-ea"/>
            </a:endParaRPr>
          </a:p>
          <a:p>
            <a:pPr lvl="2">
              <a:defRPr/>
            </a:pPr>
            <a:r>
              <a:rPr lang="zh-CN" altLang="en-US" sz="1700" dirty="0">
                <a:latin typeface="+mn-ea"/>
              </a:rPr>
              <a:t>互斥：判断进程间是否互斥</a:t>
            </a:r>
            <a:r>
              <a:rPr lang="en-US" altLang="zh-CN" sz="1700" dirty="0">
                <a:latin typeface="+mn-ea"/>
              </a:rPr>
              <a:t>,</a:t>
            </a:r>
            <a:r>
              <a:rPr lang="zh-CN" altLang="en-US" sz="1700" dirty="0">
                <a:latin typeface="+mn-ea"/>
              </a:rPr>
              <a:t>关键是看进程间是否共享某一公有资源</a:t>
            </a:r>
            <a:r>
              <a:rPr lang="en-US" altLang="zh-CN" sz="1700" dirty="0">
                <a:latin typeface="+mn-ea"/>
              </a:rPr>
              <a:t>,</a:t>
            </a:r>
            <a:r>
              <a:rPr lang="zh-CN" altLang="en-US" sz="1700" dirty="0">
                <a:latin typeface="+mn-ea"/>
              </a:rPr>
              <a:t>一个公有资源与一个信号量相对应</a:t>
            </a:r>
            <a:endParaRPr lang="en-US" altLang="zh-CN" sz="1700" dirty="0">
              <a:latin typeface="+mn-ea"/>
            </a:endParaRPr>
          </a:p>
          <a:p>
            <a:pPr lvl="2">
              <a:defRPr/>
            </a:pPr>
            <a:r>
              <a:rPr lang="zh-CN" altLang="en-US" sz="1700" dirty="0">
                <a:latin typeface="+mn-ea"/>
              </a:rPr>
              <a:t>同步：进程同步时的信号量只与制约进程及被制约进程有关而不是与整组并发进程有关</a:t>
            </a:r>
            <a:r>
              <a:rPr lang="en-US" altLang="zh-CN" sz="1700" dirty="0">
                <a:latin typeface="+mn-ea"/>
              </a:rPr>
              <a:t>,</a:t>
            </a:r>
            <a:r>
              <a:rPr lang="zh-CN" altLang="en-US" sz="1700" dirty="0">
                <a:latin typeface="+mn-ea"/>
              </a:rPr>
              <a:t>所以称该信号量为私有信号量</a:t>
            </a:r>
            <a:endParaRPr lang="en-US" altLang="zh-CN" sz="1700" dirty="0">
              <a:latin typeface="+mn-ea"/>
            </a:endParaRPr>
          </a:p>
          <a:p>
            <a:pPr lvl="1">
              <a:defRPr/>
            </a:pPr>
            <a:r>
              <a:rPr lang="zh-CN" altLang="en-US" dirty="0">
                <a:solidFill>
                  <a:srgbClr val="0000FF"/>
                </a:solidFill>
                <a:latin typeface="+mn-ea"/>
                <a:ea typeface="+mn-ea"/>
              </a:rPr>
              <a:t>确定信号量的值</a:t>
            </a:r>
            <a:endParaRPr lang="en-US" altLang="zh-CN" dirty="0">
              <a:solidFill>
                <a:srgbClr val="0000FF"/>
              </a:solidFill>
              <a:latin typeface="+mn-ea"/>
              <a:ea typeface="+mn-ea"/>
            </a:endParaRPr>
          </a:p>
          <a:p>
            <a:pPr lvl="2">
              <a:defRPr/>
            </a:pPr>
            <a:r>
              <a:rPr lang="zh-CN" altLang="en-US" sz="1700" dirty="0">
                <a:latin typeface="+mn-ea"/>
              </a:rPr>
              <a:t>可用资源实体数</a:t>
            </a:r>
            <a:endParaRPr lang="en-US" altLang="zh-CN" sz="1700" dirty="0">
              <a:latin typeface="+mn-ea"/>
            </a:endParaRPr>
          </a:p>
          <a:p>
            <a:pPr lvl="1">
              <a:defRPr/>
            </a:pPr>
            <a:r>
              <a:rPr lang="zh-CN" altLang="en-US" dirty="0">
                <a:solidFill>
                  <a:srgbClr val="0000FF"/>
                </a:solidFill>
                <a:latin typeface="+mn-ea"/>
                <a:ea typeface="+mn-ea"/>
              </a:rPr>
              <a:t>用</a:t>
            </a:r>
            <a:r>
              <a:rPr lang="en-US" altLang="zh-CN" dirty="0">
                <a:solidFill>
                  <a:srgbClr val="0000FF"/>
                </a:solidFill>
                <a:latin typeface="+mn-ea"/>
                <a:ea typeface="+mn-ea"/>
              </a:rPr>
              <a:t>PV</a:t>
            </a:r>
            <a:r>
              <a:rPr lang="zh-CN" altLang="en-US" dirty="0">
                <a:solidFill>
                  <a:srgbClr val="0000FF"/>
                </a:solidFill>
                <a:latin typeface="+mn-ea"/>
                <a:ea typeface="+mn-ea"/>
              </a:rPr>
              <a:t>原语实现同步或互斥</a:t>
            </a:r>
            <a:endParaRPr lang="en-US" altLang="zh-CN" dirty="0">
              <a:solidFill>
                <a:srgbClr val="0000FF"/>
              </a:solidFill>
              <a:latin typeface="+mn-ea"/>
              <a:ea typeface="+mn-ea"/>
            </a:endParaRPr>
          </a:p>
        </p:txBody>
      </p:sp>
      <p:sp>
        <p:nvSpPr>
          <p:cNvPr id="51203" name="标题 1"/>
          <p:cNvSpPr>
            <a:spLocks noGrp="1"/>
          </p:cNvSpPr>
          <p:nvPr>
            <p:ph type="title"/>
          </p:nvPr>
        </p:nvSpPr>
        <p:spPr>
          <a:xfrm>
            <a:off x="457200" y="274638"/>
            <a:ext cx="8229600" cy="634082"/>
          </a:xfrm>
        </p:spPr>
        <p:txBody>
          <a:bodyPr>
            <a:normAutofit fontScale="90000"/>
          </a:bodyPr>
          <a:lstStyle/>
          <a:p>
            <a:r>
              <a:rPr lang="en-US" altLang="zh-CN" dirty="0">
                <a:ea typeface="宋体" pitchFamily="2" charset="-122"/>
                <a:cs typeface="MS PGothic" pitchFamily="34" charset="-128"/>
              </a:rPr>
              <a:t>PV </a:t>
            </a:r>
            <a:r>
              <a:rPr lang="en-US" altLang="zh-CN" sz="3400" dirty="0">
                <a:ea typeface="宋体" pitchFamily="2" charset="-122"/>
                <a:cs typeface="MS PGothic" pitchFamily="34" charset="-128"/>
              </a:rPr>
              <a:t>Semaphore</a:t>
            </a:r>
            <a:r>
              <a:rPr lang="en-US" altLang="zh-CN" dirty="0">
                <a:ea typeface="宋体" pitchFamily="2" charset="-122"/>
                <a:cs typeface="MS PGothic" pitchFamily="34" charset="-128"/>
              </a:rPr>
              <a:t> </a:t>
            </a:r>
            <a:endParaRPr lang="zh-CN" altLang="en-US" dirty="0">
              <a:ea typeface="宋体" pitchFamily="2" charset="-122"/>
              <a:cs typeface="MS PGothic"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挑水的小和尚</a:t>
            </a:r>
          </a:p>
        </p:txBody>
      </p:sp>
      <p:sp>
        <p:nvSpPr>
          <p:cNvPr id="3" name="内容占位符 2"/>
          <p:cNvSpPr>
            <a:spLocks noGrp="1"/>
          </p:cNvSpPr>
          <p:nvPr>
            <p:ph idx="1"/>
          </p:nvPr>
        </p:nvSpPr>
        <p:spPr/>
        <p:txBody>
          <a:bodyPr>
            <a:normAutofit/>
          </a:bodyPr>
          <a:lstStyle/>
          <a:p>
            <a:r>
              <a:rPr lang="zh-CN" altLang="en-US" sz="2400" dirty="0"/>
              <a:t>某寺庙，有小、老和尚若干，有一水缸，由小和尚提水入缸（向缸中倒水）供老和尚饮用。水缸可容</a:t>
            </a:r>
            <a:r>
              <a:rPr lang="en-US" altLang="zh-CN" sz="2400" dirty="0"/>
              <a:t>30</a:t>
            </a:r>
            <a:r>
              <a:rPr lang="zh-CN" altLang="en-US" sz="2400" dirty="0"/>
              <a:t>桶水，水取自同一井中。水井径窄，每次只能容一个桶取水。水桶总数为</a:t>
            </a:r>
            <a:r>
              <a:rPr lang="en-US" altLang="zh-CN" sz="2400" dirty="0"/>
              <a:t>5</a:t>
            </a:r>
            <a:r>
              <a:rPr lang="zh-CN" altLang="en-US" sz="2400" dirty="0"/>
              <a:t>个。每次入、取缸水仅为</a:t>
            </a:r>
            <a:r>
              <a:rPr lang="en-US" altLang="zh-CN" sz="2400" dirty="0"/>
              <a:t>1</a:t>
            </a:r>
            <a:r>
              <a:rPr lang="zh-CN" altLang="en-US" sz="2400" dirty="0"/>
              <a:t>桶，且不可同时进行。</a:t>
            </a:r>
          </a:p>
          <a:p>
            <a:r>
              <a:rPr lang="zh-CN" altLang="en-US" sz="2400" dirty="0"/>
              <a:t>试给出有关从缸中取水和向缸中倒水的算法描述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lnSpcReduction="10000"/>
          </a:bodyPr>
          <a:lstStyle/>
          <a:p>
            <a:r>
              <a:rPr lang="zh-CN" altLang="en-US" dirty="0"/>
              <a:t>几个进程：</a:t>
            </a:r>
            <a:endParaRPr lang="en-US" altLang="zh-CN" dirty="0"/>
          </a:p>
          <a:p>
            <a:pPr lvl="1"/>
            <a:r>
              <a:rPr lang="zh-CN" altLang="en-US" dirty="0"/>
              <a:t>从井中取水后向缸中倒水为连续动作，可算同一进程</a:t>
            </a:r>
            <a:endParaRPr lang="en-US" altLang="zh-CN" dirty="0"/>
          </a:p>
          <a:p>
            <a:pPr lvl="1"/>
            <a:r>
              <a:rPr lang="zh-CN" altLang="en-US" dirty="0"/>
              <a:t>从缸中取水为另一进程  </a:t>
            </a:r>
            <a:endParaRPr lang="en-US" altLang="zh-CN" dirty="0"/>
          </a:p>
          <a:p>
            <a:r>
              <a:rPr lang="zh-CN" altLang="en-US" dirty="0"/>
              <a:t>同步还是互斥问题：</a:t>
            </a:r>
            <a:endParaRPr lang="en-US" altLang="zh-CN" dirty="0"/>
          </a:p>
          <a:p>
            <a:pPr lvl="1"/>
            <a:r>
              <a:rPr lang="zh-CN" altLang="en-US" dirty="0"/>
              <a:t>互斥：水井、水缸、水桶</a:t>
            </a:r>
            <a:endParaRPr lang="en-US" altLang="zh-CN" dirty="0"/>
          </a:p>
          <a:p>
            <a:pPr lvl="1"/>
            <a:r>
              <a:rPr lang="zh-CN" altLang="en-US" dirty="0"/>
              <a:t>同步：水缸的水</a:t>
            </a:r>
            <a:endParaRPr lang="en-US" altLang="zh-CN" dirty="0"/>
          </a:p>
          <a:p>
            <a:r>
              <a:rPr lang="zh-CN" altLang="en-US" dirty="0"/>
              <a:t>信号量：</a:t>
            </a:r>
            <a:endParaRPr lang="en-US" altLang="zh-CN" dirty="0"/>
          </a:p>
          <a:p>
            <a:pPr lvl="1"/>
            <a:r>
              <a:rPr lang="zh-CN" altLang="en-US" dirty="0"/>
              <a:t>互斥：水井 </a:t>
            </a:r>
            <a:r>
              <a:rPr lang="en-US" altLang="zh-CN" dirty="0"/>
              <a:t>mutex1</a:t>
            </a:r>
          </a:p>
          <a:p>
            <a:pPr lvl="1"/>
            <a:r>
              <a:rPr lang="zh-CN" altLang="en-US" dirty="0"/>
              <a:t>互斥：水缸</a:t>
            </a:r>
            <a:r>
              <a:rPr lang="en-US" altLang="zh-CN" dirty="0"/>
              <a:t>mutex2</a:t>
            </a:r>
          </a:p>
          <a:p>
            <a:pPr lvl="1"/>
            <a:r>
              <a:rPr lang="zh-CN" altLang="en-US" dirty="0"/>
              <a:t>同步：水缸能放的水 </a:t>
            </a:r>
            <a:r>
              <a:rPr lang="en-US" altLang="zh-CN" dirty="0"/>
              <a:t>- </a:t>
            </a:r>
            <a:r>
              <a:rPr lang="zh-CN" altLang="en-US" dirty="0"/>
              <a:t>有没有觉得很像生产者消费者问题？</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pPr marL="342900" lvl="2" indent="-342900"/>
            <a:r>
              <a:rPr lang="zh-CN" altLang="en-US" dirty="0"/>
              <a:t>你想想小和尚怎么开始打水的？是一开始就去拿一个桶到井里去吗？（宿舍有一瓶刚送来的桶装水，你会不会马上把它装到饮水机上？）</a:t>
            </a:r>
            <a:endParaRPr lang="en-US" altLang="zh-CN" dirty="0"/>
          </a:p>
          <a:p>
            <a:pPr marL="342900" lvl="2" indent="-342900"/>
            <a:endParaRPr lang="en-US" altLang="zh-CN" dirty="0"/>
          </a:p>
          <a:p>
            <a:pPr marL="342900" lvl="2" indent="-342900"/>
            <a:endParaRPr lang="en-US" altLang="zh-CN" dirty="0"/>
          </a:p>
          <a:p>
            <a:endParaRPr lang="zh-CN" altLang="en-US" dirty="0"/>
          </a:p>
        </p:txBody>
      </p:sp>
      <p:sp>
        <p:nvSpPr>
          <p:cNvPr id="4" name="TextBox 3"/>
          <p:cNvSpPr txBox="1"/>
          <p:nvPr/>
        </p:nvSpPr>
        <p:spPr>
          <a:xfrm>
            <a:off x="1115616" y="1628800"/>
            <a:ext cx="66247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a:t>当然不是！要先看看饮水机上那个桶里还有没有水。</a:t>
            </a:r>
            <a:endParaRPr lang="en-US" altLang="zh-CN" dirty="0"/>
          </a:p>
          <a:p>
            <a:pPr algn="ctr"/>
            <a:r>
              <a:rPr lang="zh-CN" altLang="en-US" dirty="0"/>
              <a:t>同理，小和尚也要先看看缸里还能不能容得下一桶水。</a:t>
            </a:r>
          </a:p>
        </p:txBody>
      </p:sp>
      <p:sp>
        <p:nvSpPr>
          <p:cNvPr id="5" name="TextBox 4"/>
          <p:cNvSpPr txBox="1"/>
          <p:nvPr/>
        </p:nvSpPr>
        <p:spPr>
          <a:xfrm>
            <a:off x="1115616" y="2924944"/>
            <a:ext cx="6768752"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lvl="2" indent="-342900"/>
            <a:r>
              <a:rPr lang="zh-CN" altLang="en-US" dirty="0"/>
              <a:t>算法描述：</a:t>
            </a:r>
            <a:endParaRPr lang="en-US" altLang="zh-CN" dirty="0"/>
          </a:p>
          <a:p>
            <a:pPr marL="800100" lvl="3" indent="-342900">
              <a:buFont typeface="Arial" pitchFamily="34" charset="0"/>
              <a:buChar char="•"/>
            </a:pPr>
            <a:r>
              <a:rPr lang="zh-CN" altLang="en-US" dirty="0"/>
              <a:t>小和尚先到缸里看看能不能还装一桶水。相当于申请一个空位。</a:t>
            </a:r>
            <a:endParaRPr lang="en-US" altLang="zh-CN" dirty="0"/>
          </a:p>
          <a:p>
            <a:pPr marL="800100" lvl="3" indent="-342900">
              <a:buFont typeface="Arial" pitchFamily="34" charset="0"/>
              <a:buChar char="•"/>
            </a:pPr>
            <a:r>
              <a:rPr lang="zh-CN" altLang="en-US" dirty="0"/>
              <a:t>小和尚到去申请一个桶</a:t>
            </a:r>
            <a:endParaRPr lang="en-US" altLang="zh-CN" dirty="0"/>
          </a:p>
          <a:p>
            <a:pPr marL="800100" lvl="3" indent="-342900">
              <a:buFont typeface="Arial" pitchFamily="34" charset="0"/>
              <a:buChar char="•"/>
            </a:pPr>
            <a:r>
              <a:rPr lang="zh-CN" altLang="en-US" dirty="0"/>
              <a:t>拿到桶之后，小和尚到井里去打水（这个动作是互斥的）</a:t>
            </a:r>
            <a:endParaRPr lang="en-US" altLang="zh-CN" dirty="0"/>
          </a:p>
          <a:p>
            <a:pPr marL="800100" lvl="3" indent="-342900">
              <a:buFont typeface="Arial" pitchFamily="34" charset="0"/>
              <a:buChar char="•"/>
            </a:pPr>
            <a:r>
              <a:rPr lang="zh-CN" altLang="en-US" dirty="0"/>
              <a:t>打好水，小和尚把水倒到缸里（这个动作是互斥的），</a:t>
            </a:r>
            <a:endParaRPr lang="en-US" altLang="zh-CN" dirty="0"/>
          </a:p>
          <a:p>
            <a:pPr marL="800100" lvl="3" indent="-342900">
              <a:buFont typeface="Arial" pitchFamily="34" charset="0"/>
              <a:buChar char="•"/>
            </a:pPr>
            <a:r>
              <a:rPr lang="zh-CN" altLang="en-US" dirty="0"/>
              <a:t>缸里又多了一桶水，相当于释放一个满位</a:t>
            </a:r>
            <a:endParaRPr lang="en-US" altLang="zh-CN" dirty="0"/>
          </a:p>
          <a:p>
            <a:pPr marL="800100" lvl="3" indent="-342900">
              <a:buFont typeface="Arial" pitchFamily="34" charset="0"/>
              <a:buChar char="•"/>
            </a:pPr>
            <a:r>
              <a:rPr lang="zh-CN" altLang="en-US" dirty="0"/>
              <a:t>小和尚把桶还回去。</a:t>
            </a:r>
            <a:endParaRPr lang="en-US" altLang="zh-CN" dirty="0"/>
          </a:p>
          <a:p>
            <a:endParaRPr lang="zh-CN" altLang="en-US" dirty="0"/>
          </a:p>
        </p:txBody>
      </p:sp>
    </p:spTree>
    <p:extLst>
      <p:ext uri="{BB962C8B-B14F-4D97-AF65-F5344CB8AC3E}">
        <p14:creationId xmlns:p14="http://schemas.microsoft.com/office/powerpoint/2010/main" val="68993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458" y="260648"/>
            <a:ext cx="6410325"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829449" y="2708920"/>
            <a:ext cx="6314551"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3"/>
            <a:r>
              <a:rPr lang="zh-CN" altLang="en-US" sz="1400" dirty="0"/>
              <a:t>小和尚先到缸里看看能不能还装一桶水。相当于申请一个空位。</a:t>
            </a:r>
            <a:endParaRPr lang="en-US" altLang="zh-CN" sz="1400" dirty="0"/>
          </a:p>
        </p:txBody>
      </p:sp>
      <p:sp>
        <p:nvSpPr>
          <p:cNvPr id="6" name="矩形 5"/>
          <p:cNvSpPr/>
          <p:nvPr/>
        </p:nvSpPr>
        <p:spPr>
          <a:xfrm>
            <a:off x="2834597" y="3016697"/>
            <a:ext cx="244169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800100" lvl="3" indent="-342900"/>
            <a:r>
              <a:rPr lang="zh-CN" altLang="en-US" sz="1400" dirty="0"/>
              <a:t>小和尚到去申请一个桶</a:t>
            </a:r>
            <a:endParaRPr lang="en-US" altLang="zh-CN" sz="1400" dirty="0"/>
          </a:p>
        </p:txBody>
      </p:sp>
      <p:sp>
        <p:nvSpPr>
          <p:cNvPr id="7" name="矩形 6"/>
          <p:cNvSpPr/>
          <p:nvPr/>
        </p:nvSpPr>
        <p:spPr>
          <a:xfrm>
            <a:off x="3384376" y="3573016"/>
            <a:ext cx="4572000"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800100" lvl="3" indent="-342900"/>
            <a:r>
              <a:rPr lang="zh-CN" altLang="en-US" dirty="0"/>
              <a:t>拿到桶之后，小和尚到井里去打水（这个动作是互斥的）</a:t>
            </a:r>
            <a:endParaRPr lang="en-US" altLang="zh-CN" dirty="0"/>
          </a:p>
        </p:txBody>
      </p:sp>
      <p:sp>
        <p:nvSpPr>
          <p:cNvPr id="8" name="右大括号 7"/>
          <p:cNvSpPr/>
          <p:nvPr/>
        </p:nvSpPr>
        <p:spPr>
          <a:xfrm>
            <a:off x="3203848" y="3429000"/>
            <a:ext cx="144016" cy="9361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矩形 8"/>
          <p:cNvSpPr/>
          <p:nvPr/>
        </p:nvSpPr>
        <p:spPr>
          <a:xfrm>
            <a:off x="4860032" y="4797152"/>
            <a:ext cx="428396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800100" lvl="3" indent="-342900"/>
            <a:r>
              <a:rPr lang="zh-CN" altLang="en-US" dirty="0"/>
              <a:t>打好水，小和尚把水倒到缸里（这个动作是互斥的），</a:t>
            </a:r>
            <a:endParaRPr lang="en-US" altLang="zh-CN" dirty="0"/>
          </a:p>
        </p:txBody>
      </p:sp>
      <p:sp>
        <p:nvSpPr>
          <p:cNvPr id="10" name="右大括号 9"/>
          <p:cNvSpPr/>
          <p:nvPr/>
        </p:nvSpPr>
        <p:spPr>
          <a:xfrm>
            <a:off x="4699248" y="4647695"/>
            <a:ext cx="144016" cy="9361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矩形 10"/>
          <p:cNvSpPr/>
          <p:nvPr/>
        </p:nvSpPr>
        <p:spPr>
          <a:xfrm>
            <a:off x="2934072" y="5898165"/>
            <a:ext cx="3942184"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3"/>
            <a:r>
              <a:rPr lang="zh-CN" altLang="en-US" sz="1400" dirty="0"/>
              <a:t>缸里又多了一桶水，相当于释放一个满位</a:t>
            </a:r>
            <a:endParaRPr lang="en-US" altLang="zh-CN" sz="1400" dirty="0"/>
          </a:p>
        </p:txBody>
      </p:sp>
      <p:sp>
        <p:nvSpPr>
          <p:cNvPr id="12" name="矩形 11"/>
          <p:cNvSpPr/>
          <p:nvPr/>
        </p:nvSpPr>
        <p:spPr>
          <a:xfrm>
            <a:off x="2933198" y="5589240"/>
            <a:ext cx="2262158"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800100" lvl="3" indent="-342900"/>
            <a:r>
              <a:rPr lang="zh-CN" altLang="en-US" sz="1400" dirty="0"/>
              <a:t>小和尚把桶还回去。</a:t>
            </a:r>
            <a:endParaRPr lang="en-US" altLang="zh-CN" sz="1400" dirty="0"/>
          </a:p>
        </p:txBody>
      </p:sp>
    </p:spTree>
    <p:extLst>
      <p:ext uri="{BB962C8B-B14F-4D97-AF65-F5344CB8AC3E}">
        <p14:creationId xmlns:p14="http://schemas.microsoft.com/office/powerpoint/2010/main" val="164090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a:t>
            </a:r>
          </a:p>
        </p:txBody>
      </p:sp>
      <p:sp>
        <p:nvSpPr>
          <p:cNvPr id="3" name="内容占位符 2"/>
          <p:cNvSpPr>
            <a:spLocks noGrp="1"/>
          </p:cNvSpPr>
          <p:nvPr>
            <p:ph idx="1"/>
          </p:nvPr>
        </p:nvSpPr>
        <p:spPr/>
        <p:txBody>
          <a:bodyPr/>
          <a:lstStyle/>
          <a:p>
            <a:r>
              <a:rPr lang="zh-CN" altLang="en-US" dirty="0"/>
              <a:t>操作系统是一种管理硬件资源的软件</a:t>
            </a:r>
            <a:endParaRPr lang="en-US" altLang="zh-CN" dirty="0"/>
          </a:p>
          <a:p>
            <a:pPr>
              <a:buNone/>
            </a:pPr>
            <a:endParaRPr lang="en-US" altLang="zh-CN" dirty="0"/>
          </a:p>
        </p:txBody>
      </p:sp>
      <p:sp>
        <p:nvSpPr>
          <p:cNvPr id="4" name="TextBox 3"/>
          <p:cNvSpPr txBox="1"/>
          <p:nvPr/>
        </p:nvSpPr>
        <p:spPr>
          <a:xfrm>
            <a:off x="251520" y="3284984"/>
            <a:ext cx="172354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b="1" dirty="0">
                <a:solidFill>
                  <a:srgbClr val="C00000"/>
                </a:solidFill>
              </a:rPr>
              <a:t>多进程结构</a:t>
            </a:r>
          </a:p>
        </p:txBody>
      </p:sp>
      <p:sp>
        <p:nvSpPr>
          <p:cNvPr id="5" name="TextBox 4"/>
          <p:cNvSpPr txBox="1"/>
          <p:nvPr/>
        </p:nvSpPr>
        <p:spPr>
          <a:xfrm>
            <a:off x="2483768" y="3284984"/>
            <a:ext cx="1330814"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b="1" dirty="0">
                <a:solidFill>
                  <a:srgbClr val="C00000"/>
                </a:solidFill>
              </a:rPr>
              <a:t>CPU</a:t>
            </a:r>
            <a:r>
              <a:rPr lang="zh-CN" altLang="en-US" sz="2400" b="1" dirty="0">
                <a:solidFill>
                  <a:srgbClr val="C00000"/>
                </a:solidFill>
              </a:rPr>
              <a:t>执行</a:t>
            </a:r>
          </a:p>
        </p:txBody>
      </p:sp>
      <p:sp>
        <p:nvSpPr>
          <p:cNvPr id="6" name="右箭头 5"/>
          <p:cNvSpPr/>
          <p:nvPr/>
        </p:nvSpPr>
        <p:spPr>
          <a:xfrm>
            <a:off x="2051720" y="3356992"/>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左大括号 6"/>
          <p:cNvSpPr/>
          <p:nvPr/>
        </p:nvSpPr>
        <p:spPr>
          <a:xfrm>
            <a:off x="4067944" y="2780928"/>
            <a:ext cx="216024" cy="136815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8" name="TextBox 7"/>
          <p:cNvSpPr txBox="1"/>
          <p:nvPr/>
        </p:nvSpPr>
        <p:spPr>
          <a:xfrm>
            <a:off x="4355976" y="2780928"/>
            <a:ext cx="912429" cy="523220"/>
          </a:xfrm>
          <a:prstGeom prst="rect">
            <a:avLst/>
          </a:prstGeom>
          <a:noFill/>
        </p:spPr>
        <p:txBody>
          <a:bodyPr wrap="none" rtlCol="0">
            <a:spAutoFit/>
          </a:bodyPr>
          <a:lstStyle/>
          <a:p>
            <a:r>
              <a:rPr lang="zh-CN" altLang="en-US" sz="2800" dirty="0"/>
              <a:t>*</a:t>
            </a:r>
            <a:r>
              <a:rPr lang="en-US" altLang="zh-CN" sz="2800" dirty="0"/>
              <a:t>P=7</a:t>
            </a:r>
            <a:endParaRPr lang="zh-CN" altLang="en-US" sz="2800" dirty="0"/>
          </a:p>
        </p:txBody>
      </p:sp>
      <p:sp>
        <p:nvSpPr>
          <p:cNvPr id="9" name="TextBox 8"/>
          <p:cNvSpPr txBox="1"/>
          <p:nvPr/>
        </p:nvSpPr>
        <p:spPr>
          <a:xfrm>
            <a:off x="5364088" y="2780928"/>
            <a:ext cx="296908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b="1" dirty="0">
                <a:solidFill>
                  <a:srgbClr val="C00000"/>
                </a:solidFill>
              </a:rPr>
              <a:t>内存管理、虚拟内存</a:t>
            </a:r>
          </a:p>
        </p:txBody>
      </p:sp>
      <p:sp>
        <p:nvSpPr>
          <p:cNvPr id="10" name="TextBox 9"/>
          <p:cNvSpPr txBox="1"/>
          <p:nvPr/>
        </p:nvSpPr>
        <p:spPr>
          <a:xfrm>
            <a:off x="4427984" y="3645024"/>
            <a:ext cx="1808572" cy="523220"/>
          </a:xfrm>
          <a:prstGeom prst="rect">
            <a:avLst/>
          </a:prstGeom>
          <a:noFill/>
        </p:spPr>
        <p:txBody>
          <a:bodyPr wrap="none" rtlCol="0">
            <a:spAutoFit/>
          </a:bodyPr>
          <a:lstStyle/>
          <a:p>
            <a:r>
              <a:rPr lang="en-US" altLang="zh-CN" sz="2800" dirty="0"/>
              <a:t>open, read</a:t>
            </a:r>
            <a:endParaRPr lang="zh-CN" altLang="en-US" sz="2800" dirty="0"/>
          </a:p>
        </p:txBody>
      </p:sp>
      <p:sp>
        <p:nvSpPr>
          <p:cNvPr id="13" name="TextBox 12"/>
          <p:cNvSpPr txBox="1"/>
          <p:nvPr/>
        </p:nvSpPr>
        <p:spPr>
          <a:xfrm>
            <a:off x="6156176" y="3687415"/>
            <a:ext cx="296908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b="1" dirty="0">
                <a:solidFill>
                  <a:srgbClr val="C00000"/>
                </a:solidFill>
              </a:rPr>
              <a:t>磁盘、显示器、键盘</a:t>
            </a:r>
          </a:p>
        </p:txBody>
      </p:sp>
      <p:sp>
        <p:nvSpPr>
          <p:cNvPr id="14" name="下箭头 13"/>
          <p:cNvSpPr/>
          <p:nvPr/>
        </p:nvSpPr>
        <p:spPr>
          <a:xfrm>
            <a:off x="2987824" y="3933056"/>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大括号 14"/>
          <p:cNvSpPr/>
          <p:nvPr/>
        </p:nvSpPr>
        <p:spPr>
          <a:xfrm rot="16200000">
            <a:off x="2915816" y="3356992"/>
            <a:ext cx="504056" cy="266429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2400"/>
          </a:p>
        </p:txBody>
      </p:sp>
      <p:sp>
        <p:nvSpPr>
          <p:cNvPr id="16" name="TextBox 15"/>
          <p:cNvSpPr txBox="1"/>
          <p:nvPr/>
        </p:nvSpPr>
        <p:spPr>
          <a:xfrm>
            <a:off x="2566226" y="5013176"/>
            <a:ext cx="553998" cy="1224136"/>
          </a:xfrm>
          <a:prstGeom prst="rect">
            <a:avLst/>
          </a:prstGeom>
          <a:noFill/>
        </p:spPr>
        <p:txBody>
          <a:bodyPr vert="eaVert" wrap="square" rtlCol="0">
            <a:spAutoFit/>
          </a:bodyPr>
          <a:lstStyle/>
          <a:p>
            <a:pPr algn="ctr"/>
            <a:r>
              <a:rPr lang="en-US" altLang="zh-CN" sz="2400" b="1" dirty="0"/>
              <a:t>CPU</a:t>
            </a:r>
            <a:r>
              <a:rPr lang="zh-CN" altLang="en-US" sz="2400" b="1" dirty="0"/>
              <a:t>调度</a:t>
            </a:r>
          </a:p>
        </p:txBody>
      </p:sp>
      <p:sp>
        <p:nvSpPr>
          <p:cNvPr id="17" name="TextBox 16"/>
          <p:cNvSpPr txBox="1"/>
          <p:nvPr/>
        </p:nvSpPr>
        <p:spPr>
          <a:xfrm>
            <a:off x="1875760" y="5013176"/>
            <a:ext cx="553998" cy="1656184"/>
          </a:xfrm>
          <a:prstGeom prst="rect">
            <a:avLst/>
          </a:prstGeom>
          <a:noFill/>
        </p:spPr>
        <p:txBody>
          <a:bodyPr vert="eaVert" wrap="square" rtlCol="0">
            <a:spAutoFit/>
          </a:bodyPr>
          <a:lstStyle/>
          <a:p>
            <a:r>
              <a:rPr lang="zh-CN" altLang="en-US" sz="2400" b="1" dirty="0"/>
              <a:t>进程与线程</a:t>
            </a:r>
          </a:p>
        </p:txBody>
      </p:sp>
      <p:sp>
        <p:nvSpPr>
          <p:cNvPr id="18" name="TextBox 17"/>
          <p:cNvSpPr txBox="1"/>
          <p:nvPr/>
        </p:nvSpPr>
        <p:spPr>
          <a:xfrm>
            <a:off x="3202694" y="5013176"/>
            <a:ext cx="553998" cy="1368152"/>
          </a:xfrm>
          <a:prstGeom prst="rect">
            <a:avLst/>
          </a:prstGeom>
          <a:noFill/>
        </p:spPr>
        <p:txBody>
          <a:bodyPr vert="eaVert" wrap="square" rtlCol="0">
            <a:spAutoFit/>
          </a:bodyPr>
          <a:lstStyle/>
          <a:p>
            <a:pPr algn="ctr"/>
            <a:r>
              <a:rPr lang="zh-CN" altLang="en-US" sz="2400" b="1" dirty="0"/>
              <a:t>进程同步</a:t>
            </a:r>
          </a:p>
        </p:txBody>
      </p:sp>
      <p:sp>
        <p:nvSpPr>
          <p:cNvPr id="19" name="TextBox 18"/>
          <p:cNvSpPr txBox="1"/>
          <p:nvPr/>
        </p:nvSpPr>
        <p:spPr>
          <a:xfrm>
            <a:off x="3862373" y="4941168"/>
            <a:ext cx="553998" cy="1512168"/>
          </a:xfrm>
          <a:prstGeom prst="rect">
            <a:avLst/>
          </a:prstGeom>
          <a:noFill/>
        </p:spPr>
        <p:txBody>
          <a:bodyPr vert="eaVert" wrap="square" rtlCol="0">
            <a:spAutoFit/>
          </a:bodyPr>
          <a:lstStyle/>
          <a:p>
            <a:pPr algn="ctr"/>
            <a:r>
              <a:rPr lang="zh-CN" altLang="en-US" sz="2400" b="1" dirty="0"/>
              <a:t>死锁</a:t>
            </a:r>
          </a:p>
        </p:txBody>
      </p:sp>
      <p:sp>
        <p:nvSpPr>
          <p:cNvPr id="20" name="TextBox 19"/>
          <p:cNvSpPr txBox="1"/>
          <p:nvPr/>
        </p:nvSpPr>
        <p:spPr>
          <a:xfrm>
            <a:off x="402672" y="2420888"/>
            <a:ext cx="1217000"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000" b="1" dirty="0">
                <a:solidFill>
                  <a:srgbClr val="C00000"/>
                </a:solidFill>
              </a:rPr>
              <a:t>系统启动</a:t>
            </a:r>
          </a:p>
        </p:txBody>
      </p:sp>
      <p:sp>
        <p:nvSpPr>
          <p:cNvPr id="21" name="右箭头 20"/>
          <p:cNvSpPr/>
          <p:nvPr/>
        </p:nvSpPr>
        <p:spPr>
          <a:xfrm rot="5400000">
            <a:off x="863588" y="2888940"/>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第七章：死锁</a:t>
            </a:r>
          </a:p>
        </p:txBody>
      </p:sp>
      <p:sp>
        <p:nvSpPr>
          <p:cNvPr id="171013" name="Rectangle 5"/>
          <p:cNvSpPr>
            <a:spLocks noChangeArrowheads="1"/>
          </p:cNvSpPr>
          <p:nvPr/>
        </p:nvSpPr>
        <p:spPr bwMode="auto">
          <a:xfrm>
            <a:off x="307975" y="1412776"/>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t>进程竞争资源 </a:t>
            </a:r>
            <a:r>
              <a:rPr lang="zh-CN" altLang="en-US" sz="2400" b="1">
                <a:sym typeface="Symbol" pitchFamily="18" charset="2"/>
              </a:rPr>
              <a:t> 有可能形成循环竞争  死锁</a:t>
            </a:r>
          </a:p>
        </p:txBody>
      </p:sp>
      <p:sp>
        <p:nvSpPr>
          <p:cNvPr id="171014" name="Rectangle 6"/>
          <p:cNvSpPr>
            <a:spLocks noChangeArrowheads="1"/>
          </p:cNvSpPr>
          <p:nvPr/>
        </p:nvSpPr>
        <p:spPr bwMode="auto">
          <a:xfrm>
            <a:off x="304800" y="2095525"/>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死锁需要处理</a:t>
            </a:r>
            <a:r>
              <a:rPr lang="zh-CN" altLang="en-US" sz="2400" b="1">
                <a:solidFill>
                  <a:srgbClr val="FF0000"/>
                </a:solidFill>
              </a:rPr>
              <a:t> </a:t>
            </a:r>
            <a:r>
              <a:rPr lang="zh-CN" altLang="en-US" sz="2400" b="1">
                <a:sym typeface="Symbol" pitchFamily="18" charset="2"/>
              </a:rPr>
              <a:t> 死锁分析  死锁的必要条件</a:t>
            </a:r>
          </a:p>
        </p:txBody>
      </p:sp>
      <p:sp>
        <p:nvSpPr>
          <p:cNvPr id="171015" name="Rectangle 7"/>
          <p:cNvSpPr>
            <a:spLocks noChangeArrowheads="1"/>
          </p:cNvSpPr>
          <p:nvPr/>
        </p:nvSpPr>
        <p:spPr bwMode="auto">
          <a:xfrm>
            <a:off x="304800" y="2754337"/>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死锁处理   预防、避免、检测</a:t>
            </a:r>
            <a:r>
              <a:rPr lang="en-US" altLang="zh-CN" sz="2400" b="1">
                <a:sym typeface="Symbol" pitchFamily="18" charset="2"/>
              </a:rPr>
              <a:t>+</a:t>
            </a:r>
            <a:r>
              <a:rPr lang="zh-CN" altLang="en-US" sz="2400" b="1">
                <a:sym typeface="Symbol" pitchFamily="18" charset="2"/>
              </a:rPr>
              <a:t>恢复、忽略</a:t>
            </a:r>
          </a:p>
        </p:txBody>
      </p:sp>
      <p:sp>
        <p:nvSpPr>
          <p:cNvPr id="171017" name="Rectangle 9"/>
          <p:cNvSpPr>
            <a:spLocks noChangeArrowheads="1"/>
          </p:cNvSpPr>
          <p:nvPr/>
        </p:nvSpPr>
        <p:spPr bwMode="auto">
          <a:xfrm>
            <a:off x="304800" y="3413150"/>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死锁预防</a:t>
            </a:r>
            <a:r>
              <a:rPr lang="en-US" altLang="zh-CN" sz="2400" b="1">
                <a:sym typeface="Symbol" pitchFamily="18" charset="2"/>
              </a:rPr>
              <a:t>: </a:t>
            </a:r>
            <a:r>
              <a:rPr lang="zh-CN" altLang="en-US" sz="2400" b="1">
                <a:sym typeface="Symbol" pitchFamily="18" charset="2"/>
              </a:rPr>
              <a:t>破除必要条件  引入了不合理因素</a:t>
            </a:r>
          </a:p>
        </p:txBody>
      </p:sp>
      <p:sp>
        <p:nvSpPr>
          <p:cNvPr id="171018" name="Rectangle 10"/>
          <p:cNvSpPr>
            <a:spLocks noChangeArrowheads="1"/>
          </p:cNvSpPr>
          <p:nvPr/>
        </p:nvSpPr>
        <p:spPr bwMode="auto">
          <a:xfrm>
            <a:off x="304800" y="4049737"/>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死锁避免</a:t>
            </a:r>
            <a:r>
              <a:rPr lang="en-US" altLang="zh-CN" sz="2400" b="1">
                <a:sym typeface="Symbol" pitchFamily="18" charset="2"/>
              </a:rPr>
              <a:t>: </a:t>
            </a:r>
            <a:r>
              <a:rPr lang="zh-CN" altLang="en-US" sz="2400" b="1">
                <a:sym typeface="Symbol" pitchFamily="18" charset="2"/>
              </a:rPr>
              <a:t>用银行家算法找安全序列  效率太低 </a:t>
            </a:r>
          </a:p>
        </p:txBody>
      </p:sp>
      <p:sp>
        <p:nvSpPr>
          <p:cNvPr id="171019" name="Rectangle 11"/>
          <p:cNvSpPr>
            <a:spLocks noChangeArrowheads="1"/>
          </p:cNvSpPr>
          <p:nvPr/>
        </p:nvSpPr>
        <p:spPr bwMode="auto">
          <a:xfrm>
            <a:off x="304800" y="4686325"/>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死锁检测恢复</a:t>
            </a:r>
            <a:r>
              <a:rPr lang="en-US" altLang="zh-CN" sz="2400" b="1">
                <a:sym typeface="Symbol" pitchFamily="18" charset="2"/>
              </a:rPr>
              <a:t>: </a:t>
            </a:r>
            <a:r>
              <a:rPr lang="zh-CN" altLang="en-US" sz="2400" b="1">
                <a:sym typeface="Symbol" pitchFamily="18" charset="2"/>
              </a:rPr>
              <a:t>银行家算法找死锁进程组并恢复  实现较难 </a:t>
            </a:r>
          </a:p>
        </p:txBody>
      </p:sp>
      <p:sp>
        <p:nvSpPr>
          <p:cNvPr id="171020" name="Rectangle 12"/>
          <p:cNvSpPr>
            <a:spLocks noChangeArrowheads="1"/>
          </p:cNvSpPr>
          <p:nvPr/>
        </p:nvSpPr>
        <p:spPr bwMode="auto">
          <a:xfrm>
            <a:off x="304800" y="5372125"/>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死锁忽略</a:t>
            </a:r>
            <a:r>
              <a:rPr lang="en-US" altLang="zh-CN" sz="2400" b="1">
                <a:sym typeface="Symbol" pitchFamily="18" charset="2"/>
              </a:rPr>
              <a:t>: </a:t>
            </a:r>
            <a:r>
              <a:rPr lang="zh-CN" altLang="en-US" sz="2400" b="1">
                <a:sym typeface="Symbol" pitchFamily="18" charset="2"/>
              </a:rPr>
              <a:t>就好像没有死锁  现在用的最多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0"/>
                                        </p:tgtEl>
                                        <p:attrNameLst>
                                          <p:attrName>style.visibility</p:attrName>
                                        </p:attrNameLst>
                                      </p:cBhvr>
                                      <p:to>
                                        <p:strVal val="visible"/>
                                      </p:to>
                                    </p:set>
                                    <p:animEffect transition="in" filter="dissolve">
                                      <p:cBhvr>
                                        <p:cTn id="37" dur="5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第七章：死锁</a:t>
            </a:r>
          </a:p>
        </p:txBody>
      </p:sp>
      <p:sp>
        <p:nvSpPr>
          <p:cNvPr id="3" name="内容占位符 2"/>
          <p:cNvSpPr>
            <a:spLocks noGrp="1"/>
          </p:cNvSpPr>
          <p:nvPr>
            <p:ph idx="1"/>
          </p:nvPr>
        </p:nvSpPr>
        <p:spPr>
          <a:xfrm>
            <a:off x="395536" y="1340768"/>
            <a:ext cx="8229600" cy="5112568"/>
          </a:xfrm>
        </p:spPr>
        <p:txBody>
          <a:bodyPr>
            <a:noAutofit/>
          </a:bodyPr>
          <a:lstStyle/>
          <a:p>
            <a:pPr>
              <a:lnSpc>
                <a:spcPct val="120000"/>
              </a:lnSpc>
            </a:pPr>
            <a:r>
              <a:rPr lang="zh-CN" altLang="en-US" sz="2400" dirty="0"/>
              <a:t>死锁</a:t>
            </a:r>
            <a:r>
              <a:rPr lang="en-US" altLang="zh-CN" sz="2400" dirty="0"/>
              <a:t>:</a:t>
            </a:r>
          </a:p>
          <a:p>
            <a:pPr lvl="1">
              <a:lnSpc>
                <a:spcPct val="120000"/>
              </a:lnSpc>
            </a:pPr>
            <a:r>
              <a:rPr lang="zh-CN" altLang="en-US" sz="2000" dirty="0"/>
              <a:t>多个进程因循环等待资源而造成无法执行的现象</a:t>
            </a:r>
            <a:endParaRPr lang="en-US" altLang="zh-CN" sz="2000" dirty="0"/>
          </a:p>
          <a:p>
            <a:pPr>
              <a:lnSpc>
                <a:spcPct val="120000"/>
              </a:lnSpc>
            </a:pPr>
            <a:r>
              <a:rPr lang="zh-CN" altLang="en-US" sz="2400" dirty="0"/>
              <a:t>发生死锁的必要条件</a:t>
            </a:r>
            <a:endParaRPr lang="en-US" altLang="zh-CN" sz="2400" dirty="0"/>
          </a:p>
          <a:p>
            <a:pPr lvl="1">
              <a:lnSpc>
                <a:spcPct val="120000"/>
              </a:lnSpc>
            </a:pPr>
            <a:r>
              <a:rPr lang="en-US" altLang="zh-CN" sz="2000" b="1" dirty="0">
                <a:solidFill>
                  <a:srgbClr val="1104BC"/>
                </a:solidFill>
              </a:rPr>
              <a:t>Mutual exclusion</a:t>
            </a:r>
            <a:r>
              <a:rPr lang="en-US" altLang="zh-CN" sz="2000" b="1" dirty="0"/>
              <a:t>:</a:t>
            </a:r>
            <a:r>
              <a:rPr lang="en-US" altLang="zh-CN" sz="2000" dirty="0"/>
              <a:t>  only one process at a time can use a resource</a:t>
            </a:r>
            <a:endParaRPr lang="en-US" altLang="zh-CN" sz="500" dirty="0"/>
          </a:p>
          <a:p>
            <a:pPr lvl="1">
              <a:lnSpc>
                <a:spcPct val="120000"/>
              </a:lnSpc>
            </a:pPr>
            <a:r>
              <a:rPr lang="en-US" altLang="zh-CN" sz="2000" b="1" dirty="0">
                <a:solidFill>
                  <a:srgbClr val="1104BC"/>
                </a:solidFill>
              </a:rPr>
              <a:t>Hold and wait</a:t>
            </a:r>
            <a:r>
              <a:rPr lang="en-US" altLang="zh-CN" sz="2000" dirty="0"/>
              <a:t>(</a:t>
            </a:r>
            <a:r>
              <a:rPr lang="zh-CN" altLang="en-US" sz="2000" dirty="0">
                <a:latin typeface="黑体" pitchFamily="49" charset="-122"/>
                <a:ea typeface="黑体" pitchFamily="49" charset="-122"/>
              </a:rPr>
              <a:t>占有并等待</a:t>
            </a:r>
            <a:r>
              <a:rPr lang="en-US" altLang="zh-CN" sz="2000" dirty="0"/>
              <a:t>)</a:t>
            </a:r>
            <a:r>
              <a:rPr lang="en-US" altLang="zh-CN" sz="2000" b="1" dirty="0"/>
              <a:t>:</a:t>
            </a:r>
            <a:r>
              <a:rPr lang="en-US" altLang="zh-CN" sz="2000" dirty="0"/>
              <a:t>  a process holding at least one resource is waiting to acquire additional resources held by other processes</a:t>
            </a:r>
            <a:endParaRPr lang="en-US" altLang="zh-CN" sz="500" dirty="0"/>
          </a:p>
          <a:p>
            <a:pPr lvl="1">
              <a:lnSpc>
                <a:spcPct val="120000"/>
              </a:lnSpc>
            </a:pPr>
            <a:r>
              <a:rPr lang="en-US" altLang="zh-CN" sz="2000" b="1" dirty="0">
                <a:solidFill>
                  <a:srgbClr val="1104BC"/>
                </a:solidFill>
              </a:rPr>
              <a:t>No preemption</a:t>
            </a:r>
            <a:r>
              <a:rPr lang="en-US" altLang="zh-CN" sz="2000" b="1" dirty="0"/>
              <a:t>:</a:t>
            </a:r>
            <a:r>
              <a:rPr lang="en-US" altLang="zh-CN" sz="2000" dirty="0"/>
              <a:t>  a resource can be released only </a:t>
            </a:r>
            <a:r>
              <a:rPr lang="en-US" altLang="zh-CN" sz="2000" dirty="0">
                <a:solidFill>
                  <a:srgbClr val="030CBD"/>
                </a:solidFill>
              </a:rPr>
              <a:t>voluntarily</a:t>
            </a:r>
            <a:r>
              <a:rPr lang="en-US" altLang="zh-CN" sz="2000" dirty="0"/>
              <a:t> by the process holding it, after that process has completed its task</a:t>
            </a:r>
            <a:endParaRPr lang="en-US" altLang="zh-CN" sz="500" dirty="0"/>
          </a:p>
          <a:p>
            <a:pPr lvl="1">
              <a:lnSpc>
                <a:spcPct val="120000"/>
              </a:lnSpc>
            </a:pPr>
            <a:r>
              <a:rPr lang="en-US" altLang="zh-CN" sz="2000" b="1" dirty="0">
                <a:solidFill>
                  <a:srgbClr val="1104BC"/>
                </a:solidFill>
              </a:rPr>
              <a:t>Circular wait </a:t>
            </a:r>
            <a:r>
              <a:rPr lang="en-US" altLang="zh-CN" sz="2000" dirty="0"/>
              <a:t>(</a:t>
            </a:r>
            <a:r>
              <a:rPr lang="zh-CN" altLang="en-US" sz="2000" dirty="0">
                <a:latin typeface="黑体" pitchFamily="49" charset="-122"/>
                <a:ea typeface="黑体" pitchFamily="49" charset="-122"/>
              </a:rPr>
              <a:t>循环等待</a:t>
            </a:r>
            <a:r>
              <a:rPr lang="en-US" altLang="zh-CN" sz="2000" dirty="0"/>
              <a:t>) </a:t>
            </a:r>
            <a:r>
              <a:rPr lang="en-US" altLang="zh-CN" sz="2000" b="1" dirty="0"/>
              <a:t>:</a:t>
            </a:r>
            <a:r>
              <a:rPr lang="en-US" altLang="zh-CN" sz="2000" dirty="0"/>
              <a:t>  there exists a set {</a:t>
            </a:r>
            <a:r>
              <a:rPr lang="en-US" altLang="zh-CN" sz="2000" i="1" dirty="0"/>
              <a:t>P</a:t>
            </a:r>
            <a:r>
              <a:rPr lang="en-US" altLang="zh-CN" sz="2000" baseline="-25000" dirty="0"/>
              <a:t>0</a:t>
            </a:r>
            <a:r>
              <a:rPr lang="en-US" altLang="zh-CN" sz="2000" dirty="0"/>
              <a:t>, </a:t>
            </a:r>
            <a:r>
              <a:rPr lang="en-US" altLang="zh-CN" sz="2000" i="1" dirty="0"/>
              <a:t>P</a:t>
            </a:r>
            <a:r>
              <a:rPr lang="en-US" altLang="zh-CN" sz="2000" baseline="-25000" dirty="0"/>
              <a:t>1</a:t>
            </a:r>
            <a:r>
              <a:rPr lang="en-US" altLang="zh-CN" sz="2000" dirty="0"/>
              <a:t>, …, </a:t>
            </a:r>
            <a:r>
              <a:rPr lang="en-US" altLang="zh-CN" sz="2000" i="1" dirty="0" err="1"/>
              <a:t>P</a:t>
            </a:r>
            <a:r>
              <a:rPr lang="en-US" altLang="zh-CN" sz="2000" baseline="-25000" dirty="0" err="1"/>
              <a:t>n</a:t>
            </a:r>
            <a:r>
              <a:rPr lang="en-US" altLang="zh-CN" sz="2000" dirty="0"/>
              <a:t>} of waiting processes such that </a:t>
            </a:r>
            <a:r>
              <a:rPr lang="en-US" altLang="zh-CN" sz="2000" i="1" dirty="0"/>
              <a:t>P</a:t>
            </a:r>
            <a:r>
              <a:rPr lang="en-US" altLang="zh-CN" sz="2000" baseline="-25000" dirty="0"/>
              <a:t>0 </a:t>
            </a:r>
            <a:r>
              <a:rPr lang="en-US" altLang="zh-CN" sz="2000" dirty="0"/>
              <a:t>is waiting for a resource that is held by </a:t>
            </a:r>
            <a:r>
              <a:rPr lang="en-US" altLang="zh-CN" sz="2000" i="1" dirty="0"/>
              <a:t>P</a:t>
            </a:r>
            <a:r>
              <a:rPr lang="en-US" altLang="zh-CN" sz="2000" baseline="-25000" dirty="0"/>
              <a:t>1</a:t>
            </a:r>
            <a:r>
              <a:rPr lang="en-US" altLang="zh-CN" sz="2000" dirty="0"/>
              <a:t>, </a:t>
            </a:r>
            <a:r>
              <a:rPr lang="en-US" altLang="zh-CN" sz="2000" i="1" dirty="0"/>
              <a:t>P</a:t>
            </a:r>
            <a:r>
              <a:rPr lang="en-US" altLang="zh-CN" sz="2000" baseline="-25000" dirty="0"/>
              <a:t>1</a:t>
            </a:r>
            <a:r>
              <a:rPr lang="en-US" altLang="zh-CN" sz="2000" dirty="0"/>
              <a:t> is waiting for a resource that is held by </a:t>
            </a:r>
            <a:r>
              <a:rPr lang="en-US" altLang="zh-CN" sz="2000" i="1" dirty="0"/>
              <a:t>P</a:t>
            </a:r>
            <a:r>
              <a:rPr lang="en-US" altLang="zh-CN" sz="2000" baseline="-25000" dirty="0"/>
              <a:t>2</a:t>
            </a:r>
            <a:r>
              <a:rPr lang="en-US" altLang="zh-CN" sz="2000" dirty="0"/>
              <a:t>, …, </a:t>
            </a:r>
            <a:r>
              <a:rPr lang="en-US" altLang="zh-CN" sz="2000" i="1" dirty="0"/>
              <a:t>P</a:t>
            </a:r>
            <a:r>
              <a:rPr lang="en-US" altLang="zh-CN" sz="2000" i="1" baseline="-25000" dirty="0"/>
              <a:t>n</a:t>
            </a:r>
            <a:r>
              <a:rPr lang="en-US" altLang="zh-CN" sz="2000" baseline="-25000" dirty="0"/>
              <a:t>–1</a:t>
            </a:r>
            <a:r>
              <a:rPr lang="en-US" altLang="zh-CN" sz="2000" dirty="0"/>
              <a:t> is waiting for a resource that is held by </a:t>
            </a:r>
            <a:r>
              <a:rPr lang="en-US" altLang="zh-CN" sz="2000" i="1" dirty="0" err="1"/>
              <a:t>P</a:t>
            </a:r>
            <a:r>
              <a:rPr lang="en-US" altLang="zh-CN" sz="2000" baseline="-25000" dirty="0" err="1"/>
              <a:t>n</a:t>
            </a:r>
            <a:r>
              <a:rPr lang="en-US" altLang="zh-CN" sz="2000" dirty="0"/>
              <a:t>, and </a:t>
            </a:r>
            <a:r>
              <a:rPr lang="en-US" altLang="zh-CN" sz="2000" i="1" dirty="0" err="1"/>
              <a:t>P</a:t>
            </a:r>
            <a:r>
              <a:rPr lang="en-US" altLang="zh-CN" sz="2000" baseline="-25000" dirty="0" err="1"/>
              <a:t>n</a:t>
            </a:r>
            <a:r>
              <a:rPr lang="en-US" altLang="zh-CN" sz="2000" dirty="0"/>
              <a:t> is waiting for a resource that is held by </a:t>
            </a:r>
            <a:r>
              <a:rPr lang="en-US" altLang="zh-CN" sz="2000" i="1" dirty="0"/>
              <a:t>P</a:t>
            </a:r>
            <a:r>
              <a:rPr lang="en-US" altLang="zh-CN" sz="2000" baseline="-25000" dirty="0"/>
              <a:t>0</a:t>
            </a:r>
            <a:r>
              <a:rPr lang="en-US" altLang="zh-CN" sz="20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死锁预防</a:t>
            </a:r>
            <a:endParaRPr lang="en-US" altLang="zh-CN" dirty="0"/>
          </a:p>
          <a:p>
            <a:pPr lvl="1"/>
            <a:r>
              <a:rPr lang="zh-CN" altLang="en-US" dirty="0"/>
              <a:t>破坏发生死锁的四个条件之一</a:t>
            </a:r>
            <a:endParaRPr lang="en-US" altLang="zh-CN" dirty="0"/>
          </a:p>
          <a:p>
            <a:r>
              <a:rPr lang="zh-CN" altLang="en-US" dirty="0"/>
              <a:t>死锁避免</a:t>
            </a:r>
            <a:endParaRPr lang="en-US" altLang="zh-CN" dirty="0"/>
          </a:p>
          <a:p>
            <a:pPr lvl="1"/>
            <a:r>
              <a:rPr lang="zh-CN" altLang="en-US" dirty="0"/>
              <a:t>保证系统始终处于安全状态</a:t>
            </a:r>
            <a:endParaRPr lang="en-US" altLang="zh-CN" dirty="0"/>
          </a:p>
          <a:p>
            <a:r>
              <a:rPr lang="zh-CN" altLang="en-US" dirty="0"/>
              <a:t>资源分配图</a:t>
            </a:r>
            <a:endParaRPr lang="en-US" altLang="zh-CN" dirty="0"/>
          </a:p>
          <a:p>
            <a:pPr lvl="1"/>
            <a:r>
              <a:rPr lang="zh-CN" altLang="en-US" dirty="0"/>
              <a:t>有环、无环</a:t>
            </a:r>
          </a:p>
          <a:p>
            <a:r>
              <a:rPr lang="zh-CN" altLang="en-US" dirty="0"/>
              <a:t>银行家算法</a:t>
            </a:r>
            <a:endParaRPr lang="en-US" altLang="zh-CN" dirty="0"/>
          </a:p>
          <a:p>
            <a:pPr lvl="1"/>
            <a:r>
              <a:rPr lang="zh-CN" altLang="en-US" dirty="0"/>
              <a:t>步骤、复杂度</a:t>
            </a:r>
            <a:endParaRPr lang="en-US" altLang="zh-CN" dirty="0"/>
          </a:p>
          <a:p>
            <a:r>
              <a:rPr lang="zh-CN" altLang="en-US" dirty="0"/>
              <a:t>死锁检测</a:t>
            </a:r>
            <a:endParaRPr lang="en-US" altLang="zh-CN" dirty="0"/>
          </a:p>
          <a:p>
            <a:pPr lvl="1"/>
            <a:r>
              <a:rPr lang="zh-CN" altLang="en-US" dirty="0"/>
              <a:t>什么是死锁检测？</a:t>
            </a:r>
            <a:endParaRPr lang="en-US" altLang="zh-CN" dirty="0"/>
          </a:p>
          <a:p>
            <a:pPr lvl="1"/>
            <a:r>
              <a:rPr lang="zh-CN" altLang="en-US" dirty="0"/>
              <a:t>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cstate="print"/>
          <a:stretch>
            <a:fillRect/>
          </a:stretch>
        </p:blipFill>
        <p:spPr>
          <a:xfrm>
            <a:off x="1619672" y="548680"/>
            <a:ext cx="4667250" cy="1428750"/>
          </a:xfrm>
          <a:prstGeom prst="rect">
            <a:avLst/>
          </a:prstGeom>
        </p:spPr>
        <p:style>
          <a:lnRef idx="2">
            <a:schemeClr val="accent1"/>
          </a:lnRef>
          <a:fillRef idx="1">
            <a:schemeClr val="lt1"/>
          </a:fillRef>
          <a:effectRef idx="0">
            <a:schemeClr val="accent1"/>
          </a:effectRef>
          <a:fontRef idx="minor">
            <a:schemeClr val="dk1"/>
          </a:fontRef>
        </p:style>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9" y="2026565"/>
            <a:ext cx="8184096" cy="4808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48264" y="980728"/>
            <a:ext cx="172354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b="1" dirty="0"/>
              <a:t>注意步骤！</a:t>
            </a:r>
          </a:p>
        </p:txBody>
      </p:sp>
    </p:spTree>
    <p:extLst>
      <p:ext uri="{BB962C8B-B14F-4D97-AF65-F5344CB8AC3E}">
        <p14:creationId xmlns:p14="http://schemas.microsoft.com/office/powerpoint/2010/main" val="3093724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第八章：内存</a:t>
            </a:r>
          </a:p>
        </p:txBody>
      </p:sp>
      <p:sp>
        <p:nvSpPr>
          <p:cNvPr id="171013" name="Rectangle 5"/>
          <p:cNvSpPr>
            <a:spLocks noChangeArrowheads="1"/>
          </p:cNvSpPr>
          <p:nvPr/>
        </p:nvSpPr>
        <p:spPr bwMode="auto">
          <a:xfrm>
            <a:off x="307975" y="1509241"/>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rPr>
              <a:t>内存的根本目的 </a:t>
            </a:r>
            <a:r>
              <a:rPr lang="zh-CN" altLang="en-US" sz="2400" b="1">
                <a:solidFill>
                  <a:schemeClr val="tx1"/>
                </a:solidFill>
                <a:sym typeface="Symbol" pitchFamily="18" charset="2"/>
              </a:rPr>
              <a:t> 把程序放在内存并让其执行</a:t>
            </a:r>
            <a:endParaRPr lang="zh-CN" altLang="en-US" sz="2400" b="1"/>
          </a:p>
        </p:txBody>
      </p:sp>
      <p:sp>
        <p:nvSpPr>
          <p:cNvPr id="171014" name="Rectangle 6"/>
          <p:cNvSpPr>
            <a:spLocks noChangeArrowheads="1"/>
          </p:cNvSpPr>
          <p:nvPr/>
        </p:nvSpPr>
        <p:spPr bwMode="auto">
          <a:xfrm>
            <a:off x="304800" y="20696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程序执行需要重定位</a:t>
            </a:r>
            <a:r>
              <a:rPr lang="zh-CN" altLang="en-US" sz="2400" b="1"/>
              <a:t> </a:t>
            </a:r>
            <a:r>
              <a:rPr lang="zh-CN" altLang="en-US" sz="2400" b="1">
                <a:solidFill>
                  <a:schemeClr val="tx1"/>
                </a:solidFill>
                <a:sym typeface="Symbol" pitchFamily="18" charset="2"/>
              </a:rPr>
              <a:t> 编译、载入和运行三种定位时刻</a:t>
            </a:r>
          </a:p>
        </p:txBody>
      </p:sp>
      <p:sp>
        <p:nvSpPr>
          <p:cNvPr id="171015" name="Rectangle 7"/>
          <p:cNvSpPr>
            <a:spLocks noChangeArrowheads="1"/>
          </p:cNvSpPr>
          <p:nvPr/>
        </p:nvSpPr>
        <p:spPr bwMode="auto">
          <a:xfrm>
            <a:off x="304800" y="26792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运行时重定位最成熟  </a:t>
            </a:r>
            <a:r>
              <a:rPr lang="zh-CN" altLang="en-US" sz="2400" b="1">
                <a:sym typeface="Symbol" pitchFamily="18" charset="2"/>
              </a:rPr>
              <a:t>从逻辑地址到物理地址的翻译</a:t>
            </a:r>
          </a:p>
        </p:txBody>
      </p:sp>
      <p:sp>
        <p:nvSpPr>
          <p:cNvPr id="171017" name="Rectangle 9"/>
          <p:cNvSpPr>
            <a:spLocks noChangeArrowheads="1"/>
          </p:cNvSpPr>
          <p:nvPr/>
        </p:nvSpPr>
        <p:spPr bwMode="auto">
          <a:xfrm>
            <a:off x="304800" y="32888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内存如何管理  连续内存分配</a:t>
            </a:r>
            <a:r>
              <a:rPr lang="en-US" altLang="zh-CN" sz="2400" b="1">
                <a:sym typeface="Symbol" pitchFamily="18" charset="2"/>
              </a:rPr>
              <a:t>(</a:t>
            </a:r>
            <a:r>
              <a:rPr lang="zh-CN" altLang="en-US" sz="2400" b="1">
                <a:sym typeface="Symbol" pitchFamily="18" charset="2"/>
              </a:rPr>
              <a:t>分区</a:t>
            </a:r>
            <a:r>
              <a:rPr lang="en-US" altLang="zh-CN" sz="2400" b="1">
                <a:sym typeface="Symbol" pitchFamily="18" charset="2"/>
              </a:rPr>
              <a:t>)</a:t>
            </a:r>
            <a:r>
              <a:rPr lang="zh-CN" altLang="en-US" sz="2400" b="1">
                <a:solidFill>
                  <a:schemeClr val="tx1"/>
                </a:solidFill>
                <a:sym typeface="Symbol" pitchFamily="18" charset="2"/>
              </a:rPr>
              <a:t>最直观</a:t>
            </a:r>
          </a:p>
        </p:txBody>
      </p:sp>
      <p:sp>
        <p:nvSpPr>
          <p:cNvPr id="171018" name="Rectangle 10"/>
          <p:cNvSpPr>
            <a:spLocks noChangeArrowheads="1"/>
          </p:cNvSpPr>
          <p:nvPr/>
        </p:nvSpPr>
        <p:spPr bwMode="auto">
          <a:xfrm>
            <a:off x="304800" y="387144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程序由若干段组成  以段为单位的内存分区策略  </a:t>
            </a:r>
            <a:r>
              <a:rPr lang="zh-CN" altLang="en-US" sz="2400" b="1">
                <a:sym typeface="Symbol" pitchFamily="18" charset="2"/>
              </a:rPr>
              <a:t>分段</a:t>
            </a:r>
            <a:r>
              <a:rPr lang="zh-CN" altLang="en-US" sz="2400" b="1">
                <a:solidFill>
                  <a:schemeClr val="tx1"/>
                </a:solidFill>
                <a:sym typeface="Symbol" pitchFamily="18" charset="2"/>
              </a:rPr>
              <a:t> </a:t>
            </a:r>
          </a:p>
        </p:txBody>
      </p:sp>
      <p:sp>
        <p:nvSpPr>
          <p:cNvPr id="171019" name="Rectangle 11"/>
          <p:cNvSpPr>
            <a:spLocks noChangeArrowheads="1"/>
          </p:cNvSpPr>
          <p:nvPr/>
        </p:nvSpPr>
        <p:spPr bwMode="auto">
          <a:xfrm>
            <a:off x="304800" y="45080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分段对程序员自然，但会造成内存碎片 </a:t>
            </a:r>
            <a:r>
              <a:rPr lang="zh-CN" altLang="en-US" sz="2400" b="1">
                <a:sym typeface="Symbol" pitchFamily="18" charset="2"/>
              </a:rPr>
              <a:t>分页</a:t>
            </a:r>
            <a:r>
              <a:rPr lang="zh-CN" altLang="en-US" sz="2400" b="1">
                <a:solidFill>
                  <a:schemeClr val="tx1"/>
                </a:solidFill>
                <a:sym typeface="Symbol" pitchFamily="18" charset="2"/>
              </a:rPr>
              <a:t>  </a:t>
            </a:r>
            <a:r>
              <a:rPr lang="zh-CN" altLang="en-US" sz="2400" b="1">
                <a:sym typeface="Symbol" pitchFamily="18" charset="2"/>
              </a:rPr>
              <a:t>段页结合</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第八章：内存</a:t>
            </a:r>
          </a:p>
        </p:txBody>
      </p:sp>
      <p:sp>
        <p:nvSpPr>
          <p:cNvPr id="3" name="内容占位符 2"/>
          <p:cNvSpPr>
            <a:spLocks noGrp="1"/>
          </p:cNvSpPr>
          <p:nvPr>
            <p:ph idx="1"/>
          </p:nvPr>
        </p:nvSpPr>
        <p:spPr/>
        <p:txBody>
          <a:bodyPr/>
          <a:lstStyle/>
          <a:p>
            <a:r>
              <a:rPr lang="zh-CN" altLang="en-US" dirty="0"/>
              <a:t>重定位</a:t>
            </a:r>
            <a:r>
              <a:rPr lang="en-US" altLang="zh-CN" dirty="0"/>
              <a:t>bind</a:t>
            </a:r>
          </a:p>
          <a:p>
            <a:pPr lvl="1"/>
            <a:r>
              <a:rPr lang="zh-CN" altLang="en-US" dirty="0"/>
              <a:t>什么是重定位</a:t>
            </a:r>
            <a:endParaRPr lang="en-US" altLang="zh-CN" dirty="0"/>
          </a:p>
          <a:p>
            <a:pPr lvl="1"/>
            <a:r>
              <a:rPr lang="zh-CN" altLang="en-US" dirty="0"/>
              <a:t>重定位的时机，每个时机有什么特点</a:t>
            </a:r>
            <a:endParaRPr lang="en-US" altLang="zh-CN" dirty="0"/>
          </a:p>
          <a:p>
            <a:r>
              <a:rPr lang="zh-CN" altLang="en-US" dirty="0"/>
              <a:t>动态链接、静态链接、动态加载</a:t>
            </a:r>
            <a:endParaRPr lang="en-US" altLang="zh-CN" dirty="0"/>
          </a:p>
          <a:p>
            <a:r>
              <a:rPr lang="en-US" altLang="zh-CN" dirty="0"/>
              <a:t>MMU</a:t>
            </a:r>
          </a:p>
          <a:p>
            <a:pPr lvl="1"/>
            <a:r>
              <a:rPr lang="zh-CN" altLang="en-US" dirty="0"/>
              <a:t>内存管理单元</a:t>
            </a:r>
            <a:endParaRPr lang="en-US" altLang="zh-CN" dirty="0"/>
          </a:p>
          <a:p>
            <a:pPr lvl="1"/>
            <a:r>
              <a:rPr lang="zh-CN" altLang="en-US" dirty="0"/>
              <a:t>作用？</a:t>
            </a:r>
            <a:endParaRPr lang="en-US" altLang="zh-CN" dirty="0"/>
          </a:p>
          <a:p>
            <a:pPr lvl="1"/>
            <a:r>
              <a:rPr lang="zh-CN" altLang="en-US" dirty="0"/>
              <a:t>为什么要用</a:t>
            </a:r>
            <a:r>
              <a:rPr lang="en-US" altLang="zh-CN" dirty="0"/>
              <a:t>MMU</a:t>
            </a:r>
            <a:r>
              <a:rPr lang="zh-CN" altLang="en-US" dirty="0"/>
              <a:t>？</a:t>
            </a:r>
            <a:endParaRPr lang="en-US" altLang="zh-CN" dirty="0"/>
          </a:p>
          <a:p>
            <a:pPr lvl="1"/>
            <a:endParaRPr lang="en-US" altLang="zh-CN"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a:t>内存分配方案</a:t>
            </a:r>
          </a:p>
        </p:txBody>
      </p:sp>
      <p:sp>
        <p:nvSpPr>
          <p:cNvPr id="18435" name="内容占位符 2"/>
          <p:cNvSpPr>
            <a:spLocks noGrp="1"/>
          </p:cNvSpPr>
          <p:nvPr>
            <p:ph idx="1"/>
          </p:nvPr>
        </p:nvSpPr>
        <p:spPr/>
        <p:txBody>
          <a:bodyPr>
            <a:normAutofit fontScale="92500" lnSpcReduction="10000"/>
          </a:bodyPr>
          <a:lstStyle/>
          <a:p>
            <a:pPr eaLnBrk="1" hangingPunct="1"/>
            <a:r>
              <a:rPr lang="zh-CN" altLang="en-US" dirty="0"/>
              <a:t>最简单最直接：</a:t>
            </a:r>
            <a:endParaRPr lang="en-US" altLang="zh-CN" dirty="0"/>
          </a:p>
          <a:p>
            <a:pPr lvl="1" eaLnBrk="1" hangingPunct="1"/>
            <a:r>
              <a:rPr lang="zh-CN" altLang="en-US" dirty="0"/>
              <a:t>连续分配：动态内存分配</a:t>
            </a:r>
            <a:endParaRPr lang="en-US" altLang="zh-CN" dirty="0"/>
          </a:p>
          <a:p>
            <a:pPr lvl="1" eaLnBrk="1" hangingPunct="1"/>
            <a:r>
              <a:rPr lang="zh-CN" altLang="en-US" dirty="0"/>
              <a:t>连续分配：分段</a:t>
            </a:r>
            <a:endParaRPr lang="en-US" altLang="zh-CN" dirty="0"/>
          </a:p>
          <a:p>
            <a:pPr lvl="1" eaLnBrk="1" hangingPunct="1"/>
            <a:r>
              <a:rPr lang="zh-CN" altLang="en-US" dirty="0"/>
              <a:t>典型：首次适应、最佳适应、最差适应</a:t>
            </a:r>
            <a:endParaRPr lang="en-US" altLang="zh-CN" dirty="0"/>
          </a:p>
          <a:p>
            <a:pPr lvl="1" eaLnBrk="1" hangingPunct="1"/>
            <a:r>
              <a:rPr lang="zh-CN" altLang="en-US" dirty="0"/>
              <a:t>问题：碎片</a:t>
            </a:r>
            <a:r>
              <a:rPr lang="en-US" altLang="zh-CN" dirty="0"/>
              <a:t>-&gt;</a:t>
            </a:r>
            <a:r>
              <a:rPr lang="zh-CN" altLang="en-US" dirty="0"/>
              <a:t>紧缩（条件）</a:t>
            </a:r>
            <a:endParaRPr lang="en-US" altLang="zh-CN" dirty="0"/>
          </a:p>
          <a:p>
            <a:pPr eaLnBrk="1" hangingPunct="1"/>
            <a:r>
              <a:rPr lang="zh-CN" altLang="en-US" dirty="0"/>
              <a:t>不连续分配：</a:t>
            </a:r>
            <a:endParaRPr lang="en-US" altLang="zh-CN" dirty="0"/>
          </a:p>
          <a:p>
            <a:pPr lvl="1" eaLnBrk="1" hangingPunct="1"/>
            <a:r>
              <a:rPr lang="zh-CN" altLang="en-US" dirty="0"/>
              <a:t>分页：</a:t>
            </a:r>
            <a:endParaRPr lang="en-US" altLang="zh-CN" dirty="0"/>
          </a:p>
          <a:p>
            <a:pPr lvl="2"/>
            <a:r>
              <a:rPr lang="zh-CN" altLang="en-US" dirty="0"/>
              <a:t>逻辑地址转物理地址，反之也应该会计算</a:t>
            </a:r>
            <a:endParaRPr lang="en-US" altLang="zh-CN" dirty="0"/>
          </a:p>
          <a:p>
            <a:pPr lvl="1" eaLnBrk="1" hangingPunct="1"/>
            <a:r>
              <a:rPr lang="zh-CN" altLang="en-US" dirty="0"/>
              <a:t>段页结合</a:t>
            </a:r>
            <a:endParaRPr lang="en-US" altLang="zh-CN" dirty="0"/>
          </a:p>
          <a:p>
            <a:pPr lvl="2"/>
            <a:r>
              <a:rPr lang="zh-CN" altLang="en-US" dirty="0"/>
              <a:t>描述该方法</a:t>
            </a:r>
            <a:endParaRPr lang="en-US" altLang="zh-CN" dirty="0"/>
          </a:p>
          <a:p>
            <a:pPr eaLnBrk="1" hangingPunct="1"/>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t>An Example</a:t>
            </a:r>
            <a:endParaRPr lang="zh-CN" altLang="en-US"/>
          </a:p>
        </p:txBody>
      </p:sp>
      <p:sp>
        <p:nvSpPr>
          <p:cNvPr id="33795" name="内容占位符 2"/>
          <p:cNvSpPr>
            <a:spLocks noGrp="1"/>
          </p:cNvSpPr>
          <p:nvPr>
            <p:ph idx="1"/>
          </p:nvPr>
        </p:nvSpPr>
        <p:spPr>
          <a:xfrm>
            <a:off x="220474" y="1124744"/>
            <a:ext cx="8923526" cy="1353155"/>
          </a:xfrm>
        </p:spPr>
        <p:txBody>
          <a:bodyPr>
            <a:normAutofit fontScale="70000" lnSpcReduction="20000"/>
          </a:bodyPr>
          <a:lstStyle/>
          <a:p>
            <a:r>
              <a:rPr lang="en-US" altLang="zh-CN" dirty="0"/>
              <a:t>Given five memory partitions of 100 KB, 500 KB, 200 KB, 300 KB, and 600 KB (in order), how would each of the first-fit, best-fit, and worst-fit algorithms place processes of 212 KB, 417 KB, 112 KB, and 426 KB (in order)? Which algorithm makes the most efficient use of memory?</a:t>
            </a:r>
          </a:p>
          <a:p>
            <a:endParaRPr lang="en-US" altLang="zh-CN" dirty="0"/>
          </a:p>
        </p:txBody>
      </p:sp>
      <p:sp>
        <p:nvSpPr>
          <p:cNvPr id="4" name="TextBox 3"/>
          <p:cNvSpPr txBox="1"/>
          <p:nvPr/>
        </p:nvSpPr>
        <p:spPr>
          <a:xfrm>
            <a:off x="1503003" y="2648857"/>
            <a:ext cx="7429342" cy="909904"/>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marL="0" lvl="1">
              <a:defRPr/>
            </a:pPr>
            <a:r>
              <a:rPr lang="en-US" altLang="zh-CN" b="1" dirty="0">
                <a:solidFill>
                  <a:srgbClr val="FF0000"/>
                </a:solidFill>
                <a:ea typeface="黑体" pitchFamily="49" charset="-122"/>
              </a:rPr>
              <a:t>first-fit  </a:t>
            </a:r>
            <a:r>
              <a:rPr lang="en-US" altLang="zh-CN" dirty="0">
                <a:ea typeface="黑体" pitchFamily="49" charset="-122"/>
              </a:rPr>
              <a:t> 212KB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288KB</a:t>
            </a:r>
            <a:r>
              <a:rPr lang="zh-CN" altLang="en-US" dirty="0">
                <a:ea typeface="黑体" pitchFamily="49" charset="-122"/>
              </a:rPr>
              <a:t>。</a:t>
            </a:r>
            <a:r>
              <a:rPr lang="en-US" altLang="zh-CN" dirty="0">
                <a:ea typeface="黑体" pitchFamily="49" charset="-122"/>
              </a:rPr>
              <a:t>417KB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183KB</a:t>
            </a:r>
            <a:r>
              <a:rPr lang="zh-CN" altLang="en-US" dirty="0">
                <a:ea typeface="黑体" pitchFamily="49" charset="-122"/>
              </a:rPr>
              <a:t>。</a:t>
            </a:r>
            <a:r>
              <a:rPr lang="en-US" altLang="zh-CN" dirty="0">
                <a:ea typeface="黑体" pitchFamily="49" charset="-122"/>
              </a:rPr>
              <a:t>112KB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176KB</a:t>
            </a:r>
            <a:r>
              <a:rPr lang="zh-CN" altLang="en-US" dirty="0">
                <a:ea typeface="黑体" pitchFamily="49" charset="-122"/>
              </a:rPr>
              <a:t>。</a:t>
            </a:r>
            <a:r>
              <a:rPr lang="en-US" altLang="zh-CN" dirty="0">
                <a:ea typeface="黑体" pitchFamily="49" charset="-122"/>
              </a:rPr>
              <a:t>426KB</a:t>
            </a:r>
            <a:r>
              <a:rPr lang="zh-CN" altLang="en-US" dirty="0">
                <a:ea typeface="黑体" pitchFamily="49" charset="-122"/>
              </a:rPr>
              <a:t>无分区能满足，应该等待。 </a:t>
            </a:r>
          </a:p>
        </p:txBody>
      </p:sp>
      <p:sp>
        <p:nvSpPr>
          <p:cNvPr id="5" name="TextBox 4"/>
          <p:cNvSpPr txBox="1"/>
          <p:nvPr/>
        </p:nvSpPr>
        <p:spPr>
          <a:xfrm>
            <a:off x="1513082" y="3937000"/>
            <a:ext cx="7450760" cy="909904"/>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marL="0" lvl="1">
              <a:defRPr/>
            </a:pPr>
            <a:r>
              <a:rPr lang="en-US" altLang="zh-CN" b="1" dirty="0">
                <a:solidFill>
                  <a:srgbClr val="FF0000"/>
                </a:solidFill>
                <a:ea typeface="黑体" pitchFamily="49" charset="-122"/>
              </a:rPr>
              <a:t>best-fit  </a:t>
            </a:r>
            <a:r>
              <a:rPr lang="en-US" altLang="zh-CN" dirty="0">
                <a:ea typeface="黑体" pitchFamily="49" charset="-122"/>
              </a:rPr>
              <a:t>  212KB</a:t>
            </a:r>
            <a:r>
              <a:rPr lang="zh-CN" altLang="en-US" dirty="0">
                <a:ea typeface="黑体" pitchFamily="49" charset="-122"/>
              </a:rPr>
              <a:t>选中分区</a:t>
            </a:r>
            <a:r>
              <a:rPr lang="en-US" altLang="zh-CN" dirty="0">
                <a:ea typeface="黑体" pitchFamily="49" charset="-122"/>
              </a:rPr>
              <a:t>4</a:t>
            </a:r>
            <a:r>
              <a:rPr lang="zh-CN" altLang="en-US" dirty="0">
                <a:ea typeface="黑体" pitchFamily="49" charset="-122"/>
              </a:rPr>
              <a:t>，这时分区</a:t>
            </a:r>
            <a:r>
              <a:rPr lang="en-US" altLang="zh-CN" dirty="0">
                <a:ea typeface="黑体" pitchFamily="49" charset="-122"/>
              </a:rPr>
              <a:t>4</a:t>
            </a:r>
            <a:r>
              <a:rPr lang="zh-CN" altLang="en-US" dirty="0">
                <a:ea typeface="黑体" pitchFamily="49" charset="-122"/>
              </a:rPr>
              <a:t>还剩</a:t>
            </a:r>
            <a:r>
              <a:rPr lang="en-US" altLang="zh-CN" dirty="0">
                <a:ea typeface="黑体" pitchFamily="49" charset="-122"/>
              </a:rPr>
              <a:t>88KB</a:t>
            </a:r>
            <a:r>
              <a:rPr lang="zh-CN" altLang="en-US" dirty="0">
                <a:ea typeface="黑体" pitchFamily="49" charset="-122"/>
              </a:rPr>
              <a:t>。</a:t>
            </a:r>
            <a:r>
              <a:rPr lang="en-US" altLang="zh-CN" dirty="0">
                <a:ea typeface="黑体" pitchFamily="49" charset="-122"/>
              </a:rPr>
              <a:t>417KB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83KB</a:t>
            </a:r>
            <a:r>
              <a:rPr lang="zh-CN" altLang="en-US" dirty="0">
                <a:ea typeface="黑体" pitchFamily="49" charset="-122"/>
              </a:rPr>
              <a:t>。</a:t>
            </a:r>
            <a:r>
              <a:rPr lang="en-US" altLang="zh-CN" dirty="0">
                <a:ea typeface="黑体" pitchFamily="49" charset="-122"/>
              </a:rPr>
              <a:t>112KB</a:t>
            </a:r>
            <a:r>
              <a:rPr lang="zh-CN" altLang="en-US" dirty="0">
                <a:ea typeface="黑体" pitchFamily="49" charset="-122"/>
              </a:rPr>
              <a:t>选中分区</a:t>
            </a:r>
            <a:r>
              <a:rPr lang="en-US" altLang="zh-CN" dirty="0">
                <a:ea typeface="黑体" pitchFamily="49" charset="-122"/>
              </a:rPr>
              <a:t>3</a:t>
            </a:r>
            <a:r>
              <a:rPr lang="zh-CN" altLang="en-US" dirty="0">
                <a:ea typeface="黑体" pitchFamily="49" charset="-122"/>
              </a:rPr>
              <a:t>，这时分区</a:t>
            </a:r>
            <a:r>
              <a:rPr lang="en-US" altLang="zh-CN" dirty="0">
                <a:ea typeface="黑体" pitchFamily="49" charset="-122"/>
              </a:rPr>
              <a:t>3</a:t>
            </a:r>
            <a:r>
              <a:rPr lang="zh-CN" altLang="en-US" dirty="0">
                <a:ea typeface="黑体" pitchFamily="49" charset="-122"/>
              </a:rPr>
              <a:t>还剩</a:t>
            </a:r>
            <a:r>
              <a:rPr lang="en-US" altLang="zh-CN" dirty="0">
                <a:ea typeface="黑体" pitchFamily="49" charset="-122"/>
              </a:rPr>
              <a:t>88KB</a:t>
            </a:r>
            <a:r>
              <a:rPr lang="zh-CN" altLang="en-US" dirty="0">
                <a:ea typeface="黑体" pitchFamily="49" charset="-122"/>
              </a:rPr>
              <a:t>。</a:t>
            </a:r>
            <a:r>
              <a:rPr lang="en-US" altLang="zh-CN" dirty="0">
                <a:ea typeface="黑体" pitchFamily="49" charset="-122"/>
              </a:rPr>
              <a:t>426KB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174KB</a:t>
            </a:r>
            <a:r>
              <a:rPr lang="zh-CN" altLang="en-US" dirty="0">
                <a:ea typeface="黑体" pitchFamily="49" charset="-122"/>
              </a:rPr>
              <a:t>。</a:t>
            </a:r>
          </a:p>
        </p:txBody>
      </p:sp>
      <p:sp>
        <p:nvSpPr>
          <p:cNvPr id="6" name="TextBox 5"/>
          <p:cNvSpPr txBox="1"/>
          <p:nvPr/>
        </p:nvSpPr>
        <p:spPr>
          <a:xfrm>
            <a:off x="1523161" y="5311322"/>
            <a:ext cx="7450760" cy="909904"/>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marL="0" lvl="1">
              <a:defRPr/>
            </a:pPr>
            <a:r>
              <a:rPr lang="en-US" altLang="zh-CN" b="1" dirty="0">
                <a:solidFill>
                  <a:srgbClr val="FF0000"/>
                </a:solidFill>
                <a:ea typeface="黑体" pitchFamily="49" charset="-122"/>
              </a:rPr>
              <a:t>worst-fit </a:t>
            </a:r>
            <a:r>
              <a:rPr lang="en-US" altLang="zh-CN" dirty="0">
                <a:ea typeface="黑体" pitchFamily="49" charset="-122"/>
              </a:rPr>
              <a:t>  212KB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388KB</a:t>
            </a:r>
            <a:r>
              <a:rPr lang="zh-CN" altLang="en-US" dirty="0">
                <a:ea typeface="黑体" pitchFamily="49" charset="-122"/>
              </a:rPr>
              <a:t>。</a:t>
            </a:r>
            <a:r>
              <a:rPr lang="en-US" altLang="zh-CN" dirty="0">
                <a:ea typeface="黑体" pitchFamily="49" charset="-122"/>
              </a:rPr>
              <a:t>417KB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83KB</a:t>
            </a:r>
            <a:r>
              <a:rPr lang="zh-CN" altLang="en-US" dirty="0">
                <a:ea typeface="黑体" pitchFamily="49" charset="-122"/>
              </a:rPr>
              <a:t>。</a:t>
            </a:r>
            <a:r>
              <a:rPr lang="en-US" altLang="zh-CN" dirty="0">
                <a:ea typeface="黑体" pitchFamily="49" charset="-122"/>
              </a:rPr>
              <a:t>112KB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176KB</a:t>
            </a:r>
            <a:r>
              <a:rPr lang="zh-CN" altLang="en-US" dirty="0">
                <a:ea typeface="黑体" pitchFamily="49" charset="-122"/>
              </a:rPr>
              <a:t>。</a:t>
            </a:r>
            <a:r>
              <a:rPr lang="en-US" altLang="zh-CN" dirty="0">
                <a:ea typeface="黑体" pitchFamily="49" charset="-122"/>
              </a:rPr>
              <a:t>426KB</a:t>
            </a:r>
            <a:r>
              <a:rPr lang="zh-CN" altLang="en-US" dirty="0">
                <a:ea typeface="黑体" pitchFamily="49" charset="-122"/>
              </a:rPr>
              <a:t>无分区能满足，应该等待。</a:t>
            </a:r>
            <a:endParaRPr lang="zh-CN" altLang="en-US" dirty="0"/>
          </a:p>
        </p:txBody>
      </p:sp>
      <p:sp>
        <p:nvSpPr>
          <p:cNvPr id="7" name="TextBox 6"/>
          <p:cNvSpPr txBox="1"/>
          <p:nvPr/>
        </p:nvSpPr>
        <p:spPr>
          <a:xfrm>
            <a:off x="183938" y="3471334"/>
            <a:ext cx="1205678" cy="1740901"/>
          </a:xfrm>
          <a:prstGeom prst="rect">
            <a:avLst/>
          </a:prstGeom>
        </p:spPr>
        <p:style>
          <a:lnRef idx="1">
            <a:schemeClr val="accent1"/>
          </a:lnRef>
          <a:fillRef idx="2">
            <a:schemeClr val="accent1"/>
          </a:fillRef>
          <a:effectRef idx="1">
            <a:schemeClr val="accent1"/>
          </a:effectRef>
          <a:fontRef idx="minor">
            <a:schemeClr val="dk1"/>
          </a:fontRef>
        </p:style>
        <p:txBody>
          <a:bodyPr lIns="78145" tIns="39072" rIns="78145" bIns="39072">
            <a:spAutoFit/>
          </a:bodyPr>
          <a:lstStyle/>
          <a:p>
            <a:pPr>
              <a:defRPr/>
            </a:pPr>
            <a:r>
              <a:rPr lang="zh-CN" altLang="en-US" b="1" dirty="0"/>
              <a:t>分区：</a:t>
            </a:r>
            <a:endParaRPr lang="en-US" altLang="zh-CN" b="1" dirty="0"/>
          </a:p>
          <a:p>
            <a:pPr>
              <a:defRPr/>
            </a:pPr>
            <a:r>
              <a:rPr lang="en-US" altLang="zh-CN" b="1" dirty="0"/>
              <a:t>1. 100 KB,</a:t>
            </a:r>
          </a:p>
          <a:p>
            <a:pPr>
              <a:defRPr/>
            </a:pPr>
            <a:r>
              <a:rPr lang="en-US" altLang="zh-CN" b="1" dirty="0"/>
              <a:t>2. 500 KB, </a:t>
            </a:r>
          </a:p>
          <a:p>
            <a:pPr>
              <a:defRPr/>
            </a:pPr>
            <a:r>
              <a:rPr lang="en-US" altLang="zh-CN" b="1" dirty="0"/>
              <a:t>3. 200 KB, </a:t>
            </a:r>
          </a:p>
          <a:p>
            <a:pPr>
              <a:defRPr/>
            </a:pPr>
            <a:r>
              <a:rPr lang="en-US" altLang="zh-CN" b="1" dirty="0"/>
              <a:t>4. 300 KB,</a:t>
            </a:r>
          </a:p>
          <a:p>
            <a:pPr>
              <a:defRPr/>
            </a:pPr>
            <a:r>
              <a:rPr lang="en-US" altLang="zh-CN" b="1" dirty="0"/>
              <a:t>5. 600 KB</a:t>
            </a:r>
            <a:endParaRPr lang="zh-CN" altLang="en-US" b="1" dirty="0"/>
          </a:p>
        </p:txBody>
      </p:sp>
    </p:spTree>
    <p:extLst>
      <p:ext uri="{BB962C8B-B14F-4D97-AF65-F5344CB8AC3E}">
        <p14:creationId xmlns:p14="http://schemas.microsoft.com/office/powerpoint/2010/main" val="18043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页表很大怎么办？</a:t>
            </a:r>
          </a:p>
        </p:txBody>
      </p:sp>
      <p:sp>
        <p:nvSpPr>
          <p:cNvPr id="3" name="内容占位符 2"/>
          <p:cNvSpPr>
            <a:spLocks noGrp="1"/>
          </p:cNvSpPr>
          <p:nvPr>
            <p:ph idx="1"/>
          </p:nvPr>
        </p:nvSpPr>
        <p:spPr/>
        <p:txBody>
          <a:bodyPr>
            <a:normAutofit lnSpcReduction="10000"/>
          </a:bodyPr>
          <a:lstStyle/>
          <a:p>
            <a:r>
              <a:rPr lang="en-US" altLang="zh-CN" dirty="0">
                <a:solidFill>
                  <a:srgbClr val="0070C0"/>
                </a:solidFill>
              </a:rPr>
              <a:t>Hierarchical Paging (</a:t>
            </a:r>
            <a:r>
              <a:rPr lang="zh-CN" altLang="en-US" dirty="0">
                <a:solidFill>
                  <a:srgbClr val="0070C0"/>
                </a:solidFill>
                <a:latin typeface="黑体" pitchFamily="49" charset="-122"/>
                <a:ea typeface="黑体" pitchFamily="49" charset="-122"/>
              </a:rPr>
              <a:t>层次页表</a:t>
            </a:r>
            <a:r>
              <a:rPr lang="en-US" altLang="zh-CN" dirty="0">
                <a:solidFill>
                  <a:srgbClr val="0070C0"/>
                </a:solidFill>
                <a:latin typeface="黑体" pitchFamily="49" charset="-122"/>
                <a:ea typeface="黑体" pitchFamily="49" charset="-122"/>
              </a:rPr>
              <a:t>/</a:t>
            </a:r>
            <a:r>
              <a:rPr lang="zh-CN" altLang="en-US" dirty="0">
                <a:solidFill>
                  <a:srgbClr val="0070C0"/>
                </a:solidFill>
                <a:latin typeface="黑体" pitchFamily="49" charset="-122"/>
                <a:ea typeface="黑体" pitchFamily="49" charset="-122"/>
              </a:rPr>
              <a:t>多级页表</a:t>
            </a:r>
            <a:r>
              <a:rPr lang="en-US" altLang="zh-CN" dirty="0">
                <a:solidFill>
                  <a:srgbClr val="0070C0"/>
                </a:solidFill>
              </a:rPr>
              <a:t>)</a:t>
            </a:r>
          </a:p>
          <a:p>
            <a:pPr lvl="1"/>
            <a:r>
              <a:rPr lang="zh-CN" altLang="en-US" b="1" dirty="0"/>
              <a:t>地址翻译效率很低，要提高效率</a:t>
            </a:r>
            <a:endParaRPr lang="en-US" altLang="zh-CN" b="1" dirty="0"/>
          </a:p>
          <a:p>
            <a:pPr lvl="1"/>
            <a:r>
              <a:rPr lang="en-US" altLang="zh-CN" b="1" dirty="0"/>
              <a:t>TLB(Translation Look-aside Buffer)</a:t>
            </a:r>
            <a:r>
              <a:rPr lang="zh-CN" altLang="en-US" b="1" dirty="0"/>
              <a:t>是一组相联快速内存：快表</a:t>
            </a:r>
          </a:p>
          <a:p>
            <a:pPr lvl="1"/>
            <a:endParaRPr lang="en-US" altLang="zh-CN" dirty="0"/>
          </a:p>
          <a:p>
            <a:r>
              <a:rPr lang="en-US" altLang="zh-CN" dirty="0">
                <a:solidFill>
                  <a:srgbClr val="0070C0"/>
                </a:solidFill>
              </a:rPr>
              <a:t>Hashed Page Tables (</a:t>
            </a:r>
            <a:r>
              <a:rPr lang="zh-CN" altLang="en-US" dirty="0">
                <a:solidFill>
                  <a:srgbClr val="0070C0"/>
                </a:solidFill>
                <a:latin typeface="黑体" pitchFamily="49" charset="-122"/>
                <a:ea typeface="黑体" pitchFamily="49" charset="-122"/>
              </a:rPr>
              <a:t>哈希页表</a:t>
            </a:r>
            <a:r>
              <a:rPr lang="en-US" altLang="zh-CN" dirty="0">
                <a:solidFill>
                  <a:srgbClr val="0070C0"/>
                </a:solidFill>
              </a:rPr>
              <a:t>)</a:t>
            </a:r>
          </a:p>
          <a:p>
            <a:r>
              <a:rPr lang="en-US" altLang="zh-CN" dirty="0">
                <a:solidFill>
                  <a:srgbClr val="0070C0"/>
                </a:solidFill>
              </a:rPr>
              <a:t>Inverted Page Tables (</a:t>
            </a:r>
            <a:r>
              <a:rPr lang="zh-CN" altLang="en-US" dirty="0">
                <a:solidFill>
                  <a:srgbClr val="0070C0"/>
                </a:solidFill>
                <a:latin typeface="黑体" pitchFamily="49" charset="-122"/>
                <a:ea typeface="黑体" pitchFamily="49" charset="-122"/>
              </a:rPr>
              <a:t>反向页表</a:t>
            </a:r>
            <a:r>
              <a:rPr lang="en-US" altLang="zh-CN" dirty="0">
                <a:solidFill>
                  <a:srgbClr val="0070C0"/>
                </a:solidFill>
              </a:rPr>
              <a:t>)</a:t>
            </a:r>
          </a:p>
          <a:p>
            <a:endParaRPr lang="en-US" altLang="zh-CN" dirty="0">
              <a:solidFill>
                <a:srgbClr val="0070C0"/>
              </a:solidFill>
            </a:endParaRPr>
          </a:p>
          <a:p>
            <a:r>
              <a:rPr lang="zh-CN" altLang="en-US" dirty="0">
                <a:solidFill>
                  <a:srgbClr val="0070C0"/>
                </a:solidFill>
              </a:rPr>
              <a:t>掌握上述三种方法的思路，各自特点</a:t>
            </a:r>
            <a:endParaRPr lang="en-US" altLang="zh-CN" dirty="0">
              <a:solidFill>
                <a:srgbClr val="0070C0"/>
              </a:solidFill>
            </a:endParaRP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04800"/>
            <a:ext cx="8229600" cy="676275"/>
          </a:xfrm>
        </p:spPr>
        <p:txBody>
          <a:bodyPr>
            <a:normAutofit fontScale="90000"/>
          </a:bodyPr>
          <a:lstStyle/>
          <a:p>
            <a:pPr eaLnBrk="1" hangingPunct="1"/>
            <a:r>
              <a:rPr lang="en-US" altLang="zh-CN" dirty="0">
                <a:sym typeface="Symbol" pitchFamily="18" charset="2"/>
              </a:rPr>
              <a:t>TLB</a:t>
            </a:r>
            <a:r>
              <a:rPr lang="zh-CN" altLang="en-US" dirty="0">
                <a:sym typeface="Symbol" pitchFamily="18" charset="2"/>
              </a:rPr>
              <a:t>（快表）得以发挥作用的原因</a:t>
            </a:r>
            <a:endParaRPr lang="zh-CN" altLang="zh-CN" dirty="0">
              <a:sym typeface="Symbol" pitchFamily="18" charset="2"/>
            </a:endParaRPr>
          </a:p>
        </p:txBody>
      </p:sp>
      <p:sp>
        <p:nvSpPr>
          <p:cNvPr id="242756" name="Rectangle 68"/>
          <p:cNvSpPr>
            <a:spLocks noChangeArrowheads="1"/>
          </p:cNvSpPr>
          <p:nvPr/>
        </p:nvSpPr>
        <p:spPr bwMode="auto">
          <a:xfrm>
            <a:off x="765175" y="1158875"/>
            <a:ext cx="80740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800" b="1">
                <a:solidFill>
                  <a:schemeClr val="tx1"/>
                </a:solidFill>
              </a:rPr>
              <a:t>TLB</a:t>
            </a:r>
            <a:r>
              <a:rPr lang="zh-CN" altLang="en-US" sz="2800" b="1">
                <a:solidFill>
                  <a:schemeClr val="tx1"/>
                </a:solidFill>
              </a:rPr>
              <a:t>命中时效率会很高，未命中效率会降低，平均后仍表现良好。  用数字来说明</a:t>
            </a:r>
            <a:r>
              <a:rPr lang="en-US" altLang="zh-CN" sz="2800" b="1">
                <a:solidFill>
                  <a:schemeClr val="tx1"/>
                </a:solidFill>
              </a:rPr>
              <a:t>:</a:t>
            </a:r>
          </a:p>
        </p:txBody>
      </p:sp>
      <p:sp>
        <p:nvSpPr>
          <p:cNvPr id="242757" name="Text Box 69"/>
          <p:cNvSpPr txBox="1">
            <a:spLocks noChangeArrowheads="1"/>
          </p:cNvSpPr>
          <p:nvPr/>
        </p:nvSpPr>
        <p:spPr bwMode="auto">
          <a:xfrm>
            <a:off x="533400" y="2505075"/>
            <a:ext cx="8458200" cy="466725"/>
          </a:xfrm>
          <a:prstGeom prst="rect">
            <a:avLst/>
          </a:prstGeom>
          <a:noFill/>
          <a:ln w="9525">
            <a:solidFill>
              <a:srgbClr val="FF0000"/>
            </a:solidFill>
            <a:miter lim="800000"/>
            <a:headEnd/>
            <a:tailEnd/>
          </a:ln>
        </p:spPr>
        <p:txBody>
          <a:bodyPr>
            <a:spAutoFit/>
          </a:bodyPr>
          <a:lstStyle/>
          <a:p>
            <a:pPr algn="ctr"/>
            <a:r>
              <a:rPr lang="zh-CN" altLang="en-US" sz="2400" b="1"/>
              <a:t>有效访问时间 </a:t>
            </a:r>
            <a:r>
              <a:rPr lang="en-US" altLang="zh-CN" sz="2400" b="1"/>
              <a:t>= HitR</a:t>
            </a:r>
            <a:r>
              <a:rPr lang="en-US" altLang="zh-CN" sz="2400" b="1">
                <a:sym typeface="Symbol" pitchFamily="18" charset="2"/>
              </a:rPr>
              <a:t>(TLB+MA) + (1-HitR)(TLB+2MA)</a:t>
            </a:r>
            <a:endParaRPr lang="zh-CN" altLang="zh-CN" sz="2400" b="1">
              <a:sym typeface="Symbol" pitchFamily="18" charset="2"/>
            </a:endParaRPr>
          </a:p>
        </p:txBody>
      </p:sp>
      <p:sp>
        <p:nvSpPr>
          <p:cNvPr id="242758" name="AutoShape 70"/>
          <p:cNvSpPr>
            <a:spLocks noChangeArrowheads="1"/>
          </p:cNvSpPr>
          <p:nvPr/>
        </p:nvSpPr>
        <p:spPr bwMode="auto">
          <a:xfrm rot="10800000">
            <a:off x="3200400" y="3124200"/>
            <a:ext cx="1371600" cy="533400"/>
          </a:xfrm>
          <a:prstGeom prst="wedgeRoundRectCallout">
            <a:avLst>
              <a:gd name="adj1" fmla="val 34954"/>
              <a:gd name="adj2" fmla="val 96426"/>
              <a:gd name="adj3" fmla="val 16667"/>
            </a:avLst>
          </a:prstGeom>
          <a:solidFill>
            <a:schemeClr val="bg1"/>
          </a:solidFill>
          <a:ln w="9525">
            <a:solidFill>
              <a:schemeClr val="tx1"/>
            </a:solidFill>
            <a:miter lim="800000"/>
            <a:headEnd/>
            <a:tailEnd/>
          </a:ln>
        </p:spPr>
        <p:txBody>
          <a:bodyPr rot="10800000"/>
          <a:lstStyle/>
          <a:p>
            <a:pPr algn="ctr"/>
            <a:r>
              <a:rPr lang="zh-CN" altLang="en-US" sz="2400" b="1">
                <a:solidFill>
                  <a:schemeClr val="tx1"/>
                </a:solidFill>
              </a:rPr>
              <a:t>命中率</a:t>
            </a:r>
            <a:r>
              <a:rPr lang="en-US" altLang="zh-CN" sz="2400" b="1">
                <a:solidFill>
                  <a:schemeClr val="tx1"/>
                </a:solidFill>
              </a:rPr>
              <a:t>!</a:t>
            </a:r>
          </a:p>
        </p:txBody>
      </p:sp>
      <p:sp>
        <p:nvSpPr>
          <p:cNvPr id="242759" name="AutoShape 71"/>
          <p:cNvSpPr>
            <a:spLocks noChangeArrowheads="1"/>
          </p:cNvSpPr>
          <p:nvPr/>
        </p:nvSpPr>
        <p:spPr bwMode="auto">
          <a:xfrm rot="10800000">
            <a:off x="4648200" y="3124200"/>
            <a:ext cx="2286000" cy="533400"/>
          </a:xfrm>
          <a:prstGeom prst="wedgeRoundRectCallout">
            <a:avLst>
              <a:gd name="adj1" fmla="val 32917"/>
              <a:gd name="adj2" fmla="val 92259"/>
              <a:gd name="adj3" fmla="val 16667"/>
            </a:avLst>
          </a:prstGeom>
          <a:solidFill>
            <a:schemeClr val="bg1"/>
          </a:solidFill>
          <a:ln w="9525">
            <a:solidFill>
              <a:schemeClr val="tx1"/>
            </a:solidFill>
            <a:miter lim="800000"/>
            <a:headEnd/>
            <a:tailEnd/>
          </a:ln>
        </p:spPr>
        <p:txBody>
          <a:bodyPr rot="10800000"/>
          <a:lstStyle/>
          <a:p>
            <a:pPr algn="ctr"/>
            <a:r>
              <a:rPr lang="zh-CN" altLang="en-US" sz="2400" b="1">
                <a:solidFill>
                  <a:schemeClr val="tx1"/>
                </a:solidFill>
              </a:rPr>
              <a:t>内存访问时间</a:t>
            </a:r>
            <a:r>
              <a:rPr lang="en-US" altLang="zh-CN" sz="2400" b="1">
                <a:solidFill>
                  <a:schemeClr val="tx1"/>
                </a:solidFill>
              </a:rPr>
              <a:t>!</a:t>
            </a:r>
          </a:p>
        </p:txBody>
      </p:sp>
      <p:sp>
        <p:nvSpPr>
          <p:cNvPr id="242760" name="AutoShape 72"/>
          <p:cNvSpPr>
            <a:spLocks noChangeArrowheads="1"/>
          </p:cNvSpPr>
          <p:nvPr/>
        </p:nvSpPr>
        <p:spPr bwMode="auto">
          <a:xfrm rot="10800000">
            <a:off x="7010400" y="3124200"/>
            <a:ext cx="1905000" cy="533400"/>
          </a:xfrm>
          <a:prstGeom prst="wedgeRoundRectCallout">
            <a:avLst>
              <a:gd name="adj1" fmla="val 36000"/>
              <a:gd name="adj2" fmla="val 94343"/>
              <a:gd name="adj3" fmla="val 16667"/>
            </a:avLst>
          </a:prstGeom>
          <a:solidFill>
            <a:schemeClr val="bg1"/>
          </a:solidFill>
          <a:ln w="9525">
            <a:solidFill>
              <a:schemeClr val="tx1"/>
            </a:solidFill>
            <a:miter lim="800000"/>
            <a:headEnd/>
            <a:tailEnd/>
          </a:ln>
        </p:spPr>
        <p:txBody>
          <a:bodyPr rot="10800000"/>
          <a:lstStyle/>
          <a:p>
            <a:pPr algn="ctr"/>
            <a:r>
              <a:rPr lang="en-US" altLang="zh-CN" sz="2400" b="1">
                <a:solidFill>
                  <a:schemeClr val="tx1"/>
                </a:solidFill>
              </a:rPr>
              <a:t>TLB</a:t>
            </a:r>
            <a:r>
              <a:rPr lang="zh-CN" altLang="en-US" sz="2400" b="1">
                <a:solidFill>
                  <a:schemeClr val="tx1"/>
                </a:solidFill>
              </a:rPr>
              <a:t>时间</a:t>
            </a:r>
            <a:r>
              <a:rPr lang="en-US" altLang="zh-CN" sz="2400" b="1">
                <a:solidFill>
                  <a:schemeClr val="tx1"/>
                </a:solidFill>
              </a:rPr>
              <a:t>!</a:t>
            </a:r>
          </a:p>
        </p:txBody>
      </p:sp>
      <p:sp>
        <p:nvSpPr>
          <p:cNvPr id="242761" name="Text Box 73"/>
          <p:cNvSpPr txBox="1">
            <a:spLocks noChangeArrowheads="1"/>
          </p:cNvSpPr>
          <p:nvPr/>
        </p:nvSpPr>
        <p:spPr bwMode="auto">
          <a:xfrm>
            <a:off x="533400" y="3800475"/>
            <a:ext cx="8458200" cy="406400"/>
          </a:xfrm>
          <a:prstGeom prst="rect">
            <a:avLst/>
          </a:prstGeom>
          <a:noFill/>
          <a:ln w="9525">
            <a:solidFill>
              <a:srgbClr val="FF0000"/>
            </a:solidFill>
            <a:miter lim="800000"/>
            <a:headEnd/>
            <a:tailEnd/>
          </a:ln>
        </p:spPr>
        <p:txBody>
          <a:bodyPr>
            <a:spAutoFit/>
          </a:bodyPr>
          <a:lstStyle/>
          <a:p>
            <a:pPr algn="ctr"/>
            <a:r>
              <a:rPr lang="zh-CN" altLang="en-US" sz="2000" b="1"/>
              <a:t>有效访问时间</a:t>
            </a:r>
            <a:r>
              <a:rPr lang="en-US" altLang="zh-CN" sz="2000" b="1"/>
              <a:t>=80%</a:t>
            </a:r>
            <a:r>
              <a:rPr lang="en-US" altLang="zh-CN" sz="2000" b="1">
                <a:sym typeface="Symbol" pitchFamily="18" charset="2"/>
              </a:rPr>
              <a:t>(20ns+100ns) + 20%(20ns+200ns)=144ns</a:t>
            </a:r>
            <a:endParaRPr lang="zh-CN" altLang="zh-CN" sz="2000" b="1">
              <a:sym typeface="Symbol" pitchFamily="18" charset="2"/>
            </a:endParaRPr>
          </a:p>
        </p:txBody>
      </p:sp>
      <p:sp>
        <p:nvSpPr>
          <p:cNvPr id="242762" name="Text Box 74"/>
          <p:cNvSpPr txBox="1">
            <a:spLocks noChangeArrowheads="1"/>
          </p:cNvSpPr>
          <p:nvPr/>
        </p:nvSpPr>
        <p:spPr bwMode="auto">
          <a:xfrm>
            <a:off x="533400" y="4343400"/>
            <a:ext cx="8458200" cy="406400"/>
          </a:xfrm>
          <a:prstGeom prst="rect">
            <a:avLst/>
          </a:prstGeom>
          <a:noFill/>
          <a:ln w="9525">
            <a:solidFill>
              <a:srgbClr val="FF0000"/>
            </a:solidFill>
            <a:miter lim="800000"/>
            <a:headEnd/>
            <a:tailEnd/>
          </a:ln>
        </p:spPr>
        <p:txBody>
          <a:bodyPr>
            <a:spAutoFit/>
          </a:bodyPr>
          <a:lstStyle/>
          <a:p>
            <a:pPr algn="ctr"/>
            <a:r>
              <a:rPr lang="zh-CN" altLang="en-US" sz="2000" b="1"/>
              <a:t>有效访问时间</a:t>
            </a:r>
            <a:r>
              <a:rPr lang="en-US" altLang="zh-CN" sz="2000" b="1"/>
              <a:t>=98%</a:t>
            </a:r>
            <a:r>
              <a:rPr lang="en-US" altLang="zh-CN" sz="2000" b="1">
                <a:sym typeface="Symbol" pitchFamily="18" charset="2"/>
              </a:rPr>
              <a:t>(20ns+100ns) + 2%(20ns+200ns)=122ns</a:t>
            </a:r>
            <a:endParaRPr lang="zh-CN" altLang="zh-CN" sz="2000" b="1">
              <a:sym typeface="Symbol" pitchFamily="18" charset="2"/>
            </a:endParaRPr>
          </a:p>
        </p:txBody>
      </p:sp>
      <p:sp>
        <p:nvSpPr>
          <p:cNvPr id="242763" name="AutoShape 75"/>
          <p:cNvSpPr>
            <a:spLocks noChangeArrowheads="1"/>
          </p:cNvSpPr>
          <p:nvPr/>
        </p:nvSpPr>
        <p:spPr bwMode="auto">
          <a:xfrm rot="10800000">
            <a:off x="7162800" y="4953000"/>
            <a:ext cx="1905000" cy="533400"/>
          </a:xfrm>
          <a:prstGeom prst="wedgeRoundRectCallout">
            <a:avLst>
              <a:gd name="adj1" fmla="val 12829"/>
              <a:gd name="adj2" fmla="val 104463"/>
              <a:gd name="adj3" fmla="val 16667"/>
            </a:avLst>
          </a:prstGeom>
          <a:solidFill>
            <a:schemeClr val="bg1"/>
          </a:solidFill>
          <a:ln w="9525">
            <a:solidFill>
              <a:schemeClr val="tx1"/>
            </a:solidFill>
            <a:miter lim="800000"/>
            <a:headEnd/>
            <a:tailEnd/>
          </a:ln>
        </p:spPr>
        <p:txBody>
          <a:bodyPr rot="10800000"/>
          <a:lstStyle/>
          <a:p>
            <a:pPr algn="ctr"/>
            <a:r>
              <a:rPr lang="zh-CN" altLang="en-US" sz="2400" b="1">
                <a:solidFill>
                  <a:schemeClr val="tx1"/>
                </a:solidFill>
              </a:rPr>
              <a:t>慢了</a:t>
            </a:r>
            <a:r>
              <a:rPr lang="en-US" altLang="zh-CN" sz="2400" b="1">
                <a:solidFill>
                  <a:schemeClr val="tx1"/>
                </a:solidFill>
              </a:rPr>
              <a:t>22%!</a:t>
            </a:r>
          </a:p>
        </p:txBody>
      </p:sp>
      <p:grpSp>
        <p:nvGrpSpPr>
          <p:cNvPr id="2" name="Group 76"/>
          <p:cNvGrpSpPr>
            <a:grpSpLocks/>
          </p:cNvGrpSpPr>
          <p:nvPr/>
        </p:nvGrpSpPr>
        <p:grpSpPr bwMode="auto">
          <a:xfrm>
            <a:off x="914400" y="5035550"/>
            <a:ext cx="7399338" cy="603250"/>
            <a:chOff x="571" y="2656"/>
            <a:chExt cx="4661" cy="380"/>
          </a:xfrm>
        </p:grpSpPr>
        <p:sp>
          <p:nvSpPr>
            <p:cNvPr id="32783" name="Rectangle 77"/>
            <p:cNvSpPr>
              <a:spLocks noChangeArrowheads="1"/>
            </p:cNvSpPr>
            <p:nvPr/>
          </p:nvSpPr>
          <p:spPr bwMode="auto">
            <a:xfrm>
              <a:off x="571" y="2656"/>
              <a:ext cx="4661" cy="380"/>
            </a:xfrm>
            <a:prstGeom prst="rect">
              <a:avLst/>
            </a:prstGeom>
            <a:noFill/>
            <a:ln w="9525">
              <a:noFill/>
              <a:miter lim="800000"/>
              <a:headEnd/>
              <a:tailEnd/>
            </a:ln>
          </p:spPr>
          <p:txBody>
            <a:bodyPr>
              <a:spAutoFit/>
            </a:bodyPr>
            <a:lstStyle/>
            <a:p>
              <a:pPr lvl="1">
                <a:lnSpc>
                  <a:spcPct val="140000"/>
                </a:lnSpc>
                <a:spcBef>
                  <a:spcPct val="0"/>
                </a:spcBef>
              </a:pPr>
              <a:r>
                <a:rPr lang="en-US" altLang="zh-CN" sz="2400" b="1">
                  <a:solidFill>
                    <a:schemeClr val="tx1"/>
                  </a:solidFill>
                  <a:sym typeface="Symbol" pitchFamily="18" charset="2"/>
                </a:rPr>
                <a:t>TLB</a:t>
              </a:r>
              <a:r>
                <a:rPr lang="zh-CN" altLang="en-US" sz="2400" b="1">
                  <a:solidFill>
                    <a:schemeClr val="tx1"/>
                  </a:solidFill>
                  <a:sym typeface="Symbol" pitchFamily="18" charset="2"/>
                </a:rPr>
                <a:t>要想发挥作用，命中率应尽量高</a:t>
              </a:r>
            </a:p>
          </p:txBody>
        </p:sp>
        <p:pic>
          <p:nvPicPr>
            <p:cNvPr id="32784" name="Picture 78" descr="j0115835"/>
            <p:cNvPicPr>
              <a:picLocks noChangeAspect="1" noChangeArrowheads="1"/>
            </p:cNvPicPr>
            <p:nvPr/>
          </p:nvPicPr>
          <p:blipFill>
            <a:blip r:embed="rId2" cstate="print"/>
            <a:srcRect/>
            <a:stretch>
              <a:fillRect/>
            </a:stretch>
          </p:blipFill>
          <p:spPr bwMode="auto">
            <a:xfrm>
              <a:off x="736" y="2799"/>
              <a:ext cx="119" cy="121"/>
            </a:xfrm>
            <a:prstGeom prst="rect">
              <a:avLst/>
            </a:prstGeom>
            <a:noFill/>
            <a:ln w="9525">
              <a:noFill/>
              <a:miter lim="800000"/>
              <a:headEnd/>
              <a:tailEnd/>
            </a:ln>
          </p:spPr>
        </p:pic>
      </p:grpSp>
      <p:grpSp>
        <p:nvGrpSpPr>
          <p:cNvPr id="3" name="Group 79"/>
          <p:cNvGrpSpPr>
            <a:grpSpLocks/>
          </p:cNvGrpSpPr>
          <p:nvPr/>
        </p:nvGrpSpPr>
        <p:grpSpPr bwMode="auto">
          <a:xfrm>
            <a:off x="914400" y="5638800"/>
            <a:ext cx="7399338" cy="603250"/>
            <a:chOff x="571" y="2656"/>
            <a:chExt cx="4661" cy="380"/>
          </a:xfrm>
        </p:grpSpPr>
        <p:sp>
          <p:nvSpPr>
            <p:cNvPr id="32781" name="Rectangle 80"/>
            <p:cNvSpPr>
              <a:spLocks noChangeArrowheads="1"/>
            </p:cNvSpPr>
            <p:nvPr/>
          </p:nvSpPr>
          <p:spPr bwMode="auto">
            <a:xfrm>
              <a:off x="571" y="2656"/>
              <a:ext cx="4661" cy="380"/>
            </a:xfrm>
            <a:prstGeom prst="rect">
              <a:avLst/>
            </a:prstGeom>
            <a:noFill/>
            <a:ln w="9525">
              <a:noFill/>
              <a:miter lim="800000"/>
              <a:headEnd/>
              <a:tailEnd/>
            </a:ln>
          </p:spPr>
          <p:txBody>
            <a:bodyPr>
              <a:spAutoFit/>
            </a:bodyPr>
            <a:lstStyle/>
            <a:p>
              <a:pPr lvl="1">
                <a:lnSpc>
                  <a:spcPct val="140000"/>
                </a:lnSpc>
                <a:spcBef>
                  <a:spcPct val="0"/>
                </a:spcBef>
              </a:pPr>
              <a:r>
                <a:rPr lang="en-US" altLang="zh-CN" sz="2400" b="1">
                  <a:solidFill>
                    <a:schemeClr val="tx1"/>
                  </a:solidFill>
                  <a:sym typeface="Symbol" pitchFamily="18" charset="2"/>
                </a:rPr>
                <a:t>TLB</a:t>
              </a:r>
              <a:r>
                <a:rPr lang="zh-CN" altLang="en-US" sz="2400" b="1">
                  <a:solidFill>
                    <a:schemeClr val="tx1"/>
                  </a:solidFill>
                  <a:sym typeface="Symbol" pitchFamily="18" charset="2"/>
                </a:rPr>
                <a:t>越大越好，但</a:t>
              </a:r>
              <a:r>
                <a:rPr lang="en-US" altLang="zh-CN" sz="2400" b="1">
                  <a:solidFill>
                    <a:schemeClr val="tx1"/>
                  </a:solidFill>
                  <a:sym typeface="Symbol" pitchFamily="18" charset="2"/>
                </a:rPr>
                <a:t>TLB</a:t>
              </a:r>
              <a:r>
                <a:rPr lang="zh-CN" altLang="en-US" sz="2400" b="1">
                  <a:solidFill>
                    <a:schemeClr val="tx1"/>
                  </a:solidFill>
                  <a:sym typeface="Symbol" pitchFamily="18" charset="2"/>
                </a:rPr>
                <a:t>价格昂贵，通常</a:t>
              </a:r>
              <a:r>
                <a:rPr lang="en-US" altLang="zh-CN" sz="2400" b="1">
                  <a:sym typeface="Symbol" pitchFamily="18" charset="2"/>
                </a:rPr>
                <a:t>[64, 1024]</a:t>
              </a:r>
            </a:p>
          </p:txBody>
        </p:sp>
        <p:pic>
          <p:nvPicPr>
            <p:cNvPr id="32782" name="Picture 81" descr="j0115835"/>
            <p:cNvPicPr>
              <a:picLocks noChangeAspect="1" noChangeArrowheads="1"/>
            </p:cNvPicPr>
            <p:nvPr/>
          </p:nvPicPr>
          <p:blipFill>
            <a:blip r:embed="rId2" cstate="print"/>
            <a:srcRect/>
            <a:stretch>
              <a:fillRect/>
            </a:stretch>
          </p:blipFill>
          <p:spPr bwMode="auto">
            <a:xfrm>
              <a:off x="736" y="2799"/>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756"/>
                                        </p:tgtEl>
                                        <p:attrNameLst>
                                          <p:attrName>style.visibility</p:attrName>
                                        </p:attrNameLst>
                                      </p:cBhvr>
                                      <p:to>
                                        <p:strVal val="visible"/>
                                      </p:to>
                                    </p:set>
                                    <p:animEffect transition="in" filter="dissolve">
                                      <p:cBhvr>
                                        <p:cTn id="7" dur="500"/>
                                        <p:tgtEl>
                                          <p:spTgt spid="2427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757"/>
                                        </p:tgtEl>
                                        <p:attrNameLst>
                                          <p:attrName>style.visibility</p:attrName>
                                        </p:attrNameLst>
                                      </p:cBhvr>
                                      <p:to>
                                        <p:strVal val="visible"/>
                                      </p:to>
                                    </p:set>
                                    <p:animEffect transition="in" filter="dissolve">
                                      <p:cBhvr>
                                        <p:cTn id="12" dur="500"/>
                                        <p:tgtEl>
                                          <p:spTgt spid="2427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758"/>
                                        </p:tgtEl>
                                        <p:attrNameLst>
                                          <p:attrName>style.visibility</p:attrName>
                                        </p:attrNameLst>
                                      </p:cBhvr>
                                      <p:to>
                                        <p:strVal val="visible"/>
                                      </p:to>
                                    </p:set>
                                    <p:animEffect transition="in" filter="dissolve">
                                      <p:cBhvr>
                                        <p:cTn id="17" dur="500"/>
                                        <p:tgtEl>
                                          <p:spTgt spid="2427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2759"/>
                                        </p:tgtEl>
                                        <p:attrNameLst>
                                          <p:attrName>style.visibility</p:attrName>
                                        </p:attrNameLst>
                                      </p:cBhvr>
                                      <p:to>
                                        <p:strVal val="visible"/>
                                      </p:to>
                                    </p:set>
                                    <p:animEffect transition="in" filter="dissolve">
                                      <p:cBhvr>
                                        <p:cTn id="22" dur="500"/>
                                        <p:tgtEl>
                                          <p:spTgt spid="2427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760"/>
                                        </p:tgtEl>
                                        <p:attrNameLst>
                                          <p:attrName>style.visibility</p:attrName>
                                        </p:attrNameLst>
                                      </p:cBhvr>
                                      <p:to>
                                        <p:strVal val="visible"/>
                                      </p:to>
                                    </p:set>
                                    <p:animEffect transition="in" filter="dissolve">
                                      <p:cBhvr>
                                        <p:cTn id="27" dur="500"/>
                                        <p:tgtEl>
                                          <p:spTgt spid="2427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761"/>
                                        </p:tgtEl>
                                        <p:attrNameLst>
                                          <p:attrName>style.visibility</p:attrName>
                                        </p:attrNameLst>
                                      </p:cBhvr>
                                      <p:to>
                                        <p:strVal val="visible"/>
                                      </p:to>
                                    </p:set>
                                    <p:animEffect transition="in" filter="dissolve">
                                      <p:cBhvr>
                                        <p:cTn id="32" dur="500"/>
                                        <p:tgtEl>
                                          <p:spTgt spid="2427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2762"/>
                                        </p:tgtEl>
                                        <p:attrNameLst>
                                          <p:attrName>style.visibility</p:attrName>
                                        </p:attrNameLst>
                                      </p:cBhvr>
                                      <p:to>
                                        <p:strVal val="visible"/>
                                      </p:to>
                                    </p:set>
                                    <p:animEffect transition="in" filter="dissolve">
                                      <p:cBhvr>
                                        <p:cTn id="37" dur="500"/>
                                        <p:tgtEl>
                                          <p:spTgt spid="24276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2763"/>
                                        </p:tgtEl>
                                        <p:attrNameLst>
                                          <p:attrName>style.visibility</p:attrName>
                                        </p:attrNameLst>
                                      </p:cBhvr>
                                      <p:to>
                                        <p:strVal val="visible"/>
                                      </p:to>
                                    </p:set>
                                    <p:animEffect transition="in" filter="dissolve">
                                      <p:cBhvr>
                                        <p:cTn id="42" dur="500"/>
                                        <p:tgtEl>
                                          <p:spTgt spid="24276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56" grpId="0"/>
      <p:bldP spid="242757" grpId="0" animBg="1"/>
      <p:bldP spid="242758" grpId="0" animBg="1"/>
      <p:bldP spid="242759" grpId="0" animBg="1"/>
      <p:bldP spid="242760" grpId="0" animBg="1"/>
      <p:bldP spid="242761" grpId="0" animBg="1"/>
      <p:bldP spid="242762" grpId="0" animBg="1"/>
      <p:bldP spid="2427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a:t>
            </a:r>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t>操作系统作用</a:t>
            </a:r>
            <a:endParaRPr lang="en-US" altLang="zh-CN" dirty="0"/>
          </a:p>
          <a:p>
            <a:pPr>
              <a:lnSpc>
                <a:spcPct val="120000"/>
              </a:lnSpc>
            </a:pPr>
            <a:r>
              <a:rPr lang="zh-CN" altLang="en-US" dirty="0"/>
              <a:t>操作系统的基本特征：并发、资源共享</a:t>
            </a:r>
            <a:endParaRPr lang="en-US" altLang="zh-CN" dirty="0"/>
          </a:p>
          <a:p>
            <a:pPr lvl="1">
              <a:lnSpc>
                <a:spcPct val="120000"/>
              </a:lnSpc>
            </a:pPr>
            <a:r>
              <a:rPr lang="zh-CN" altLang="en-US" dirty="0"/>
              <a:t>哪些资源？</a:t>
            </a:r>
            <a:endParaRPr lang="en-US" altLang="zh-CN" dirty="0"/>
          </a:p>
          <a:p>
            <a:pPr>
              <a:lnSpc>
                <a:spcPct val="120000"/>
              </a:lnSpc>
            </a:pPr>
            <a:r>
              <a:rPr lang="zh-CN" altLang="en-US" dirty="0"/>
              <a:t>中断：</a:t>
            </a:r>
            <a:endParaRPr lang="en-US" altLang="zh-CN" dirty="0"/>
          </a:p>
          <a:p>
            <a:pPr lvl="1">
              <a:lnSpc>
                <a:spcPct val="120000"/>
              </a:lnSpc>
            </a:pPr>
            <a:r>
              <a:rPr lang="zh-CN" altLang="en-US" dirty="0"/>
              <a:t>在计算机执行期间，系统内发生任何非寻常的或非预期的急需处理事件使得</a:t>
            </a:r>
            <a:r>
              <a:rPr lang="en-US" altLang="zh-CN" dirty="0"/>
              <a:t>CPU</a:t>
            </a:r>
            <a:r>
              <a:rPr lang="zh-CN" altLang="en-US" dirty="0"/>
              <a:t>暂时中断当前正在执行的程序而，转去执行相应的时间处理程序。待处理完毕后又返回原来被中断处继续执行或调度新的进程执行的过程。</a:t>
            </a:r>
            <a:endParaRPr lang="en-US" altLang="zh-CN" dirty="0"/>
          </a:p>
          <a:p>
            <a:pPr lvl="1">
              <a:lnSpc>
                <a:spcPct val="120000"/>
              </a:lnSpc>
            </a:pPr>
            <a:r>
              <a:rPr lang="zh-CN" altLang="en-US" dirty="0"/>
              <a:t>外部中断、内部中断</a:t>
            </a:r>
            <a:r>
              <a:rPr lang="en-US" altLang="zh-CN" dirty="0"/>
              <a:t>trap </a:t>
            </a:r>
            <a:r>
              <a:rPr lang="zh-CN" altLang="en-US" dirty="0"/>
              <a:t>、</a:t>
            </a:r>
            <a:r>
              <a:rPr lang="en-US" altLang="zh-CN" dirty="0"/>
              <a:t>exception</a:t>
            </a:r>
          </a:p>
          <a:p>
            <a:pPr>
              <a:lnSpc>
                <a:spcPct val="120000"/>
              </a:lnSpc>
            </a:pPr>
            <a:r>
              <a:rPr lang="zh-CN" altLang="en-US" dirty="0"/>
              <a:t>直接内存访问：</a:t>
            </a:r>
            <a:endParaRPr lang="en-US" altLang="zh-CN" dirty="0"/>
          </a:p>
          <a:p>
            <a:pPr lvl="1">
              <a:lnSpc>
                <a:spcPct val="120000"/>
              </a:lnSpc>
            </a:pPr>
            <a:r>
              <a:rPr lang="en-US" altLang="zh-CN" dirty="0"/>
              <a:t>Direct Memory Access (DMA)</a:t>
            </a:r>
          </a:p>
          <a:p>
            <a:pPr lvl="1">
              <a:lnSpc>
                <a:spcPct val="120000"/>
              </a:lnSpc>
            </a:pPr>
            <a:r>
              <a:rPr lang="zh-CN" altLang="en-US" dirty="0">
                <a:latin typeface="Times New Roman" pitchFamily="18" charset="0"/>
              </a:rPr>
              <a:t>允许外围设备和主内存之间直接传输它们的</a:t>
            </a:r>
            <a:r>
              <a:rPr lang="en-US" altLang="zh-CN" dirty="0">
                <a:latin typeface="Times New Roman" pitchFamily="18" charset="0"/>
              </a:rPr>
              <a:t>I/O</a:t>
            </a:r>
            <a:r>
              <a:rPr lang="zh-CN" altLang="en-US" dirty="0">
                <a:latin typeface="Times New Roman" pitchFamily="18" charset="0"/>
              </a:rPr>
              <a:t>数据，而不需要系统处理器的参与。</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274638"/>
            <a:ext cx="8229600" cy="994122"/>
          </a:xfrm>
        </p:spPr>
        <p:txBody>
          <a:bodyPr/>
          <a:lstStyle/>
          <a:p>
            <a:r>
              <a:rPr lang="zh-CN" altLang="en-US" dirty="0"/>
              <a:t>第九章：虚拟内存</a:t>
            </a:r>
          </a:p>
        </p:txBody>
      </p:sp>
      <p:sp>
        <p:nvSpPr>
          <p:cNvPr id="171013" name="Rectangle 5"/>
          <p:cNvSpPr>
            <a:spLocks noChangeArrowheads="1"/>
          </p:cNvSpPr>
          <p:nvPr/>
        </p:nvSpPr>
        <p:spPr bwMode="auto">
          <a:xfrm>
            <a:off x="307975" y="1547713"/>
            <a:ext cx="7921625"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rPr>
              <a:t>内存的根本目的 </a:t>
            </a:r>
            <a:r>
              <a:rPr lang="zh-CN" altLang="en-US" sz="2400" b="1">
                <a:solidFill>
                  <a:schemeClr val="tx1"/>
                </a:solidFill>
                <a:sym typeface="Symbol" pitchFamily="18" charset="2"/>
              </a:rPr>
              <a:t> 把程序放在内存并让其执行</a:t>
            </a:r>
            <a:endParaRPr lang="zh-CN" altLang="en-US" sz="2400" b="1"/>
          </a:p>
        </p:txBody>
      </p:sp>
      <p:sp>
        <p:nvSpPr>
          <p:cNvPr id="171014" name="Rectangle 6"/>
          <p:cNvSpPr>
            <a:spLocks noChangeArrowheads="1"/>
          </p:cNvSpPr>
          <p:nvPr/>
        </p:nvSpPr>
        <p:spPr bwMode="auto">
          <a:xfrm>
            <a:off x="304800" y="21081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只要将部分程序放进内存即可执行  内存利用率高</a:t>
            </a:r>
            <a:endParaRPr lang="zh-CN" altLang="zh-CN" sz="2400" b="1">
              <a:solidFill>
                <a:schemeClr val="tx1"/>
              </a:solidFill>
              <a:sym typeface="Symbol" pitchFamily="18" charset="2"/>
            </a:endParaRPr>
          </a:p>
        </p:txBody>
      </p:sp>
      <p:sp>
        <p:nvSpPr>
          <p:cNvPr id="171015" name="Rectangle 7"/>
          <p:cNvSpPr>
            <a:spLocks noChangeArrowheads="1"/>
          </p:cNvSpPr>
          <p:nvPr/>
        </p:nvSpPr>
        <p:spPr bwMode="auto">
          <a:xfrm>
            <a:off x="304800" y="27177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可编写比内存大的程序  使用一个大地址空间</a:t>
            </a:r>
            <a:r>
              <a:rPr lang="en-US" altLang="zh-CN" sz="2400" b="1">
                <a:solidFill>
                  <a:schemeClr val="tx1"/>
                </a:solidFill>
                <a:sym typeface="Symbol" pitchFamily="18" charset="2"/>
              </a:rPr>
              <a:t>(</a:t>
            </a:r>
            <a:r>
              <a:rPr lang="zh-CN" altLang="en-US" sz="2400" b="1">
                <a:sym typeface="Symbol" pitchFamily="18" charset="2"/>
              </a:rPr>
              <a:t>虚拟内存</a:t>
            </a:r>
            <a:r>
              <a:rPr lang="en-US" altLang="zh-CN" sz="2400" b="1">
                <a:solidFill>
                  <a:schemeClr val="tx1"/>
                </a:solidFill>
                <a:sym typeface="Symbol" pitchFamily="18" charset="2"/>
              </a:rPr>
              <a:t>)</a:t>
            </a:r>
            <a:endParaRPr lang="en-US" altLang="zh-CN" sz="2400" b="1">
              <a:sym typeface="Symbol" pitchFamily="18" charset="2"/>
            </a:endParaRPr>
          </a:p>
        </p:txBody>
      </p:sp>
      <p:sp>
        <p:nvSpPr>
          <p:cNvPr id="171017" name="Rectangle 9"/>
          <p:cNvSpPr>
            <a:spLocks noChangeArrowheads="1"/>
          </p:cNvSpPr>
          <p:nvPr/>
        </p:nvSpPr>
        <p:spPr bwMode="auto">
          <a:xfrm>
            <a:off x="304800" y="33273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部分程序在内存  其他部分在磁盘  需要的时候调入内存</a:t>
            </a:r>
            <a:endParaRPr lang="zh-CN" altLang="zh-CN" sz="2400" b="1">
              <a:solidFill>
                <a:schemeClr val="tx1"/>
              </a:solidFill>
              <a:sym typeface="Symbol" pitchFamily="18" charset="2"/>
            </a:endParaRPr>
          </a:p>
        </p:txBody>
      </p:sp>
      <p:sp>
        <p:nvSpPr>
          <p:cNvPr id="171018" name="Rectangle 10"/>
          <p:cNvSpPr>
            <a:spLocks noChangeArrowheads="1"/>
          </p:cNvSpPr>
          <p:nvPr/>
        </p:nvSpPr>
        <p:spPr bwMode="auto">
          <a:xfrm>
            <a:off x="304800" y="3909913"/>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页表项存在</a:t>
            </a:r>
            <a:r>
              <a:rPr lang="en-US" altLang="zh-CN" sz="2400" b="1">
                <a:solidFill>
                  <a:schemeClr val="tx1"/>
                </a:solidFill>
                <a:sym typeface="Symbol" pitchFamily="18" charset="2"/>
              </a:rPr>
              <a:t>P</a:t>
            </a:r>
            <a:r>
              <a:rPr lang="zh-CN" altLang="en-US" sz="2400" b="1">
                <a:solidFill>
                  <a:schemeClr val="tx1"/>
                </a:solidFill>
                <a:sym typeface="Symbol" pitchFamily="18" charset="2"/>
              </a:rPr>
              <a:t>位  缺页产生中断  中断处理完成页面调入 </a:t>
            </a:r>
          </a:p>
        </p:txBody>
      </p:sp>
      <p:sp>
        <p:nvSpPr>
          <p:cNvPr id="171019" name="Rectangle 11"/>
          <p:cNvSpPr>
            <a:spLocks noChangeArrowheads="1"/>
          </p:cNvSpPr>
          <p:nvPr/>
        </p:nvSpPr>
        <p:spPr bwMode="auto">
          <a:xfrm>
            <a:off x="304800" y="45465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sym typeface="Symbol" pitchFamily="18" charset="2"/>
              </a:rPr>
              <a:t>调入页面需要一个空闲页框  如果没有空闲页框  </a:t>
            </a:r>
            <a:r>
              <a:rPr lang="zh-CN" altLang="en-US" sz="2400" b="1">
                <a:sym typeface="Symbol" pitchFamily="18" charset="2"/>
              </a:rPr>
              <a:t>置换</a:t>
            </a:r>
          </a:p>
        </p:txBody>
      </p:sp>
      <p:sp>
        <p:nvSpPr>
          <p:cNvPr id="171022" name="Rectangle 14"/>
          <p:cNvSpPr>
            <a:spLocks noChangeArrowheads="1"/>
          </p:cNvSpPr>
          <p:nvPr/>
        </p:nvSpPr>
        <p:spPr bwMode="auto">
          <a:xfrm>
            <a:off x="304800" y="51561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olidFill>
                  <a:schemeClr val="tx1"/>
                </a:solidFill>
                <a:sym typeface="Symbol" pitchFamily="18" charset="2"/>
              </a:rPr>
              <a:t>置换方法  </a:t>
            </a:r>
            <a:r>
              <a:rPr lang="en-US" altLang="zh-CN" sz="2400" b="1" dirty="0" err="1">
                <a:sym typeface="Symbol" pitchFamily="18" charset="2"/>
              </a:rPr>
              <a:t>FIFO</a:t>
            </a:r>
            <a:r>
              <a:rPr lang="en-US" altLang="zh-CN" sz="2400" b="1" dirty="0" err="1">
                <a:sym typeface="Wingdings" pitchFamily="2" charset="2"/>
              </a:rPr>
              <a:t>MINLRUClock</a:t>
            </a:r>
            <a:endParaRPr lang="en-US" altLang="zh-CN" sz="2400" b="1" dirty="0">
              <a:sym typeface="Symbol" pitchFamily="18" charset="2"/>
            </a:endParaRPr>
          </a:p>
        </p:txBody>
      </p:sp>
      <p:sp>
        <p:nvSpPr>
          <p:cNvPr id="10" name="TextBox 9"/>
          <p:cNvSpPr txBox="1"/>
          <p:nvPr/>
        </p:nvSpPr>
        <p:spPr>
          <a:xfrm>
            <a:off x="1187624" y="5877272"/>
            <a:ext cx="5892511" cy="646331"/>
          </a:xfrm>
          <a:prstGeom prst="rect">
            <a:avLst/>
          </a:prstGeom>
          <a:noFill/>
        </p:spPr>
        <p:txBody>
          <a:bodyPr wrap="none" rtlCol="0">
            <a:spAutoFit/>
          </a:bodyPr>
          <a:lstStyle/>
          <a:p>
            <a:r>
              <a:rPr lang="zh-CN" altLang="en-US" sz="3600" b="1" dirty="0">
                <a:solidFill>
                  <a:srgbClr val="FF0000"/>
                </a:solidFill>
              </a:rPr>
              <a:t>注意：上课我们用</a:t>
            </a:r>
            <a:r>
              <a:rPr lang="en-US" altLang="zh-CN" sz="3600" b="1" dirty="0">
                <a:solidFill>
                  <a:srgbClr val="FF0000"/>
                </a:solidFill>
              </a:rPr>
              <a:t>MIN</a:t>
            </a:r>
            <a:r>
              <a:rPr lang="zh-CN" altLang="en-US" sz="3600" b="1" dirty="0">
                <a:solidFill>
                  <a:srgbClr val="FF0000"/>
                </a:solidFill>
              </a:rPr>
              <a:t> </a:t>
            </a:r>
            <a:r>
              <a:rPr lang="en-US" altLang="zh-CN" sz="3600" b="1" dirty="0">
                <a:solidFill>
                  <a:srgbClr val="FF0000"/>
                </a:solidFill>
              </a:rPr>
              <a:t>= OPT</a:t>
            </a:r>
            <a:endParaRPr lang="zh-CN" altLang="en-US"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2"/>
                                        </p:tgtEl>
                                        <p:attrNameLst>
                                          <p:attrName>style.visibility</p:attrName>
                                        </p:attrNameLst>
                                      </p:cBhvr>
                                      <p:to>
                                        <p:strVal val="visible"/>
                                      </p:to>
                                    </p:set>
                                    <p:animEffect transition="in" filter="dissolve">
                                      <p:cBhvr>
                                        <p:cTn id="37" dur="500"/>
                                        <p:tgtEl>
                                          <p:spTgt spid="17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第九章：虚拟内存</a:t>
            </a:r>
          </a:p>
        </p:txBody>
      </p:sp>
      <p:grpSp>
        <p:nvGrpSpPr>
          <p:cNvPr id="2" name="Group 57"/>
          <p:cNvGrpSpPr>
            <a:grpSpLocks/>
          </p:cNvGrpSpPr>
          <p:nvPr/>
        </p:nvGrpSpPr>
        <p:grpSpPr bwMode="auto">
          <a:xfrm>
            <a:off x="5257800" y="1143000"/>
            <a:ext cx="3595688" cy="2490788"/>
            <a:chOff x="1431" y="720"/>
            <a:chExt cx="2265" cy="1569"/>
          </a:xfrm>
        </p:grpSpPr>
        <p:sp>
          <p:nvSpPr>
            <p:cNvPr id="6171" name="Rectangle 35"/>
            <p:cNvSpPr>
              <a:spLocks noChangeArrowheads="1"/>
            </p:cNvSpPr>
            <p:nvPr/>
          </p:nvSpPr>
          <p:spPr bwMode="auto">
            <a:xfrm>
              <a:off x="3111" y="1050"/>
              <a:ext cx="344" cy="565"/>
            </a:xfrm>
            <a:prstGeom prst="rect">
              <a:avLst/>
            </a:prstGeom>
            <a:solidFill>
              <a:srgbClr val="CCFF66"/>
            </a:solidFill>
            <a:ln w="28575">
              <a:solidFill>
                <a:schemeClr val="tx1"/>
              </a:solidFill>
              <a:miter lim="800000"/>
              <a:headEnd/>
              <a:tailEnd/>
            </a:ln>
          </p:spPr>
          <p:txBody>
            <a:bodyPr wrap="none" anchor="ctr"/>
            <a:lstStyle/>
            <a:p>
              <a:endParaRPr lang="zh-CN" altLang="en-US"/>
            </a:p>
          </p:txBody>
        </p:sp>
        <p:sp>
          <p:nvSpPr>
            <p:cNvPr id="6172" name="Text Box 39"/>
            <p:cNvSpPr txBox="1">
              <a:spLocks noChangeArrowheads="1"/>
            </p:cNvSpPr>
            <p:nvPr/>
          </p:nvSpPr>
          <p:spPr bwMode="auto">
            <a:xfrm>
              <a:off x="2905" y="1615"/>
              <a:ext cx="791" cy="250"/>
            </a:xfrm>
            <a:prstGeom prst="rect">
              <a:avLst/>
            </a:prstGeom>
            <a:noFill/>
            <a:ln w="9525">
              <a:noFill/>
              <a:miter lim="800000"/>
              <a:headEnd/>
              <a:tailEnd/>
            </a:ln>
          </p:spPr>
          <p:txBody>
            <a:bodyPr>
              <a:spAutoFit/>
            </a:bodyPr>
            <a:lstStyle/>
            <a:p>
              <a:pPr algn="ctr"/>
              <a:r>
                <a:rPr lang="zh-CN" altLang="en-US" sz="2000" b="1">
                  <a:solidFill>
                    <a:schemeClr val="tx1"/>
                  </a:solidFill>
                </a:rPr>
                <a:t>内存</a:t>
              </a:r>
            </a:p>
          </p:txBody>
        </p:sp>
        <p:sp>
          <p:nvSpPr>
            <p:cNvPr id="6173" name="Rectangle 42"/>
            <p:cNvSpPr>
              <a:spLocks noChangeArrowheads="1"/>
            </p:cNvSpPr>
            <p:nvPr/>
          </p:nvSpPr>
          <p:spPr bwMode="auto">
            <a:xfrm>
              <a:off x="1977" y="803"/>
              <a:ext cx="619" cy="1236"/>
            </a:xfrm>
            <a:prstGeom prst="rect">
              <a:avLst/>
            </a:prstGeom>
            <a:solidFill>
              <a:srgbClr val="FF0066"/>
            </a:solidFill>
            <a:ln w="28575">
              <a:solidFill>
                <a:schemeClr val="tx1"/>
              </a:solidFill>
              <a:miter lim="800000"/>
              <a:headEnd/>
              <a:tailEnd/>
            </a:ln>
          </p:spPr>
          <p:txBody>
            <a:bodyPr wrap="none" anchor="ctr"/>
            <a:lstStyle/>
            <a:p>
              <a:endParaRPr lang="zh-CN" altLang="en-US"/>
            </a:p>
          </p:txBody>
        </p:sp>
        <p:sp>
          <p:nvSpPr>
            <p:cNvPr id="6174" name="Text Box 44"/>
            <p:cNvSpPr txBox="1">
              <a:spLocks noChangeArrowheads="1"/>
            </p:cNvSpPr>
            <p:nvPr/>
          </p:nvSpPr>
          <p:spPr bwMode="auto">
            <a:xfrm>
              <a:off x="1776" y="1872"/>
              <a:ext cx="172" cy="250"/>
            </a:xfrm>
            <a:prstGeom prst="rect">
              <a:avLst/>
            </a:prstGeom>
            <a:noFill/>
            <a:ln w="9525">
              <a:noFill/>
              <a:miter lim="800000"/>
              <a:headEnd/>
              <a:tailEnd/>
            </a:ln>
          </p:spPr>
          <p:txBody>
            <a:bodyPr>
              <a:spAutoFit/>
            </a:bodyPr>
            <a:lstStyle/>
            <a:p>
              <a:r>
                <a:rPr lang="en-US" altLang="zh-CN" sz="2000" b="1">
                  <a:solidFill>
                    <a:schemeClr val="tx1"/>
                  </a:solidFill>
                </a:rPr>
                <a:t>0</a:t>
              </a:r>
            </a:p>
          </p:txBody>
        </p:sp>
        <p:sp>
          <p:nvSpPr>
            <p:cNvPr id="6175" name="Text Box 45"/>
            <p:cNvSpPr txBox="1">
              <a:spLocks noChangeArrowheads="1"/>
            </p:cNvSpPr>
            <p:nvPr/>
          </p:nvSpPr>
          <p:spPr bwMode="auto">
            <a:xfrm>
              <a:off x="1431" y="720"/>
              <a:ext cx="585" cy="250"/>
            </a:xfrm>
            <a:prstGeom prst="rect">
              <a:avLst/>
            </a:prstGeom>
            <a:noFill/>
            <a:ln w="9525">
              <a:noFill/>
              <a:miter lim="800000"/>
              <a:headEnd/>
              <a:tailEnd/>
            </a:ln>
          </p:spPr>
          <p:txBody>
            <a:bodyPr>
              <a:spAutoFit/>
            </a:bodyPr>
            <a:lstStyle/>
            <a:p>
              <a:pPr algn="r"/>
              <a:r>
                <a:rPr lang="en-US" altLang="zh-CN" sz="2000" b="1">
                  <a:solidFill>
                    <a:schemeClr val="tx1"/>
                  </a:solidFill>
                </a:rPr>
                <a:t>4G</a:t>
              </a:r>
            </a:p>
          </p:txBody>
        </p:sp>
        <p:sp>
          <p:nvSpPr>
            <p:cNvPr id="6176" name="Text Box 53"/>
            <p:cNvSpPr txBox="1">
              <a:spLocks noChangeArrowheads="1"/>
            </p:cNvSpPr>
            <p:nvPr/>
          </p:nvSpPr>
          <p:spPr bwMode="auto">
            <a:xfrm>
              <a:off x="1909" y="2039"/>
              <a:ext cx="790" cy="250"/>
            </a:xfrm>
            <a:prstGeom prst="rect">
              <a:avLst/>
            </a:prstGeom>
            <a:noFill/>
            <a:ln w="9525">
              <a:noFill/>
              <a:miter lim="800000"/>
              <a:headEnd/>
              <a:tailEnd/>
            </a:ln>
          </p:spPr>
          <p:txBody>
            <a:bodyPr>
              <a:spAutoFit/>
            </a:bodyPr>
            <a:lstStyle/>
            <a:p>
              <a:pPr algn="ctr"/>
              <a:r>
                <a:rPr lang="zh-CN" altLang="en-US" sz="2000" b="1">
                  <a:solidFill>
                    <a:schemeClr val="tx1"/>
                  </a:solidFill>
                </a:rPr>
                <a:t>地址空间</a:t>
              </a:r>
            </a:p>
          </p:txBody>
        </p:sp>
        <p:sp>
          <p:nvSpPr>
            <p:cNvPr id="6177" name="Line 54"/>
            <p:cNvSpPr>
              <a:spLocks noChangeShapeType="1"/>
            </p:cNvSpPr>
            <p:nvPr/>
          </p:nvSpPr>
          <p:spPr bwMode="auto">
            <a:xfrm>
              <a:off x="2596" y="803"/>
              <a:ext cx="515" cy="247"/>
            </a:xfrm>
            <a:prstGeom prst="line">
              <a:avLst/>
            </a:prstGeom>
            <a:noFill/>
            <a:ln w="28575">
              <a:solidFill>
                <a:srgbClr val="FF0000"/>
              </a:solidFill>
              <a:round/>
              <a:headEnd type="oval" w="med" len="med"/>
              <a:tailEnd type="triangle" w="med" len="med"/>
            </a:ln>
          </p:spPr>
          <p:txBody>
            <a:bodyPr/>
            <a:lstStyle/>
            <a:p>
              <a:endParaRPr lang="zh-CN" altLang="en-US"/>
            </a:p>
          </p:txBody>
        </p:sp>
        <p:sp>
          <p:nvSpPr>
            <p:cNvPr id="6178" name="Line 55"/>
            <p:cNvSpPr>
              <a:spLocks noChangeShapeType="1"/>
            </p:cNvSpPr>
            <p:nvPr/>
          </p:nvSpPr>
          <p:spPr bwMode="auto">
            <a:xfrm flipV="1">
              <a:off x="2596" y="1615"/>
              <a:ext cx="515" cy="424"/>
            </a:xfrm>
            <a:prstGeom prst="line">
              <a:avLst/>
            </a:prstGeom>
            <a:noFill/>
            <a:ln w="28575">
              <a:solidFill>
                <a:srgbClr val="FF0000"/>
              </a:solidFill>
              <a:round/>
              <a:headEnd type="oval" w="med" len="med"/>
              <a:tailEnd type="triangle" w="med" len="med"/>
            </a:ln>
          </p:spPr>
          <p:txBody>
            <a:bodyPr/>
            <a:lstStyle/>
            <a:p>
              <a:endParaRPr lang="zh-CN" altLang="en-US"/>
            </a:p>
          </p:txBody>
        </p:sp>
      </p:grpSp>
      <p:sp>
        <p:nvSpPr>
          <p:cNvPr id="285754" name="Rectangle 58"/>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a:t>优点</a:t>
            </a:r>
            <a:r>
              <a:rPr lang="en-US" altLang="zh-CN" sz="2800" b="1"/>
              <a:t>1: </a:t>
            </a:r>
            <a:r>
              <a:rPr lang="zh-CN" altLang="en-US" sz="2800" b="1"/>
              <a:t>地址空间</a:t>
            </a:r>
            <a:r>
              <a:rPr lang="en-US" altLang="zh-CN" sz="2800" b="1"/>
              <a:t>&gt;</a:t>
            </a:r>
            <a:r>
              <a:rPr lang="zh-CN" altLang="en-US" sz="2800" b="1"/>
              <a:t>物理内存</a:t>
            </a:r>
          </a:p>
        </p:txBody>
      </p:sp>
      <p:grpSp>
        <p:nvGrpSpPr>
          <p:cNvPr id="3" name="Group 59"/>
          <p:cNvGrpSpPr>
            <a:grpSpLocks/>
          </p:cNvGrpSpPr>
          <p:nvPr/>
        </p:nvGrpSpPr>
        <p:grpSpPr bwMode="auto">
          <a:xfrm>
            <a:off x="990600" y="1828800"/>
            <a:ext cx="7543800" cy="603250"/>
            <a:chOff x="624" y="3680"/>
            <a:chExt cx="4752" cy="380"/>
          </a:xfrm>
        </p:grpSpPr>
        <p:sp>
          <p:nvSpPr>
            <p:cNvPr id="6169" name="Rectangle 60"/>
            <p:cNvSpPr>
              <a:spLocks noChangeArrowheads="1"/>
            </p:cNvSpPr>
            <p:nvPr/>
          </p:nvSpPr>
          <p:spPr bwMode="auto">
            <a:xfrm>
              <a:off x="624" y="3680"/>
              <a:ext cx="4752"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用户可以编写比内存大的程序 </a:t>
              </a:r>
            </a:p>
          </p:txBody>
        </p:sp>
        <p:pic>
          <p:nvPicPr>
            <p:cNvPr id="6170" name="Picture 61"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4" name="Group 62"/>
          <p:cNvGrpSpPr>
            <a:grpSpLocks/>
          </p:cNvGrpSpPr>
          <p:nvPr/>
        </p:nvGrpSpPr>
        <p:grpSpPr bwMode="auto">
          <a:xfrm>
            <a:off x="990600" y="2368550"/>
            <a:ext cx="7543800" cy="603250"/>
            <a:chOff x="624" y="3680"/>
            <a:chExt cx="4752" cy="380"/>
          </a:xfrm>
        </p:grpSpPr>
        <p:sp>
          <p:nvSpPr>
            <p:cNvPr id="6167" name="Rectangle 63"/>
            <p:cNvSpPr>
              <a:spLocks noChangeArrowheads="1"/>
            </p:cNvSpPr>
            <p:nvPr/>
          </p:nvSpPr>
          <p:spPr bwMode="auto">
            <a:xfrm>
              <a:off x="624" y="3680"/>
              <a:ext cx="4752" cy="380"/>
            </a:xfrm>
            <a:prstGeom prst="rect">
              <a:avLst/>
            </a:prstGeom>
            <a:noFill/>
            <a:ln w="9525">
              <a:noFill/>
              <a:miter lim="800000"/>
              <a:headEnd/>
              <a:tailEnd/>
            </a:ln>
          </p:spPr>
          <p:txBody>
            <a:bodyPr>
              <a:spAutoFit/>
            </a:bodyPr>
            <a:lstStyle/>
            <a:p>
              <a:pPr lvl="1">
                <a:lnSpc>
                  <a:spcPct val="140000"/>
                </a:lnSpc>
                <a:spcBef>
                  <a:spcPct val="0"/>
                </a:spcBef>
              </a:pPr>
              <a:r>
                <a:rPr lang="en-US" altLang="zh-CN" sz="2400" b="1">
                  <a:solidFill>
                    <a:schemeClr val="tx1"/>
                  </a:solidFill>
                </a:rPr>
                <a:t>4G</a:t>
              </a:r>
              <a:r>
                <a:rPr lang="zh-CN" altLang="en-US" sz="2400" b="1">
                  <a:solidFill>
                    <a:schemeClr val="tx1"/>
                  </a:solidFill>
                </a:rPr>
                <a:t>空间可以使用，简化编程 </a:t>
              </a:r>
            </a:p>
          </p:txBody>
        </p:sp>
        <p:pic>
          <p:nvPicPr>
            <p:cNvPr id="6168" name="Picture 64"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sp>
        <p:nvSpPr>
          <p:cNvPr id="285761" name="Rectangle 65"/>
          <p:cNvSpPr>
            <a:spLocks noChangeArrowheads="1"/>
          </p:cNvSpPr>
          <p:nvPr/>
        </p:nvSpPr>
        <p:spPr bwMode="auto">
          <a:xfrm>
            <a:off x="762000" y="3200400"/>
            <a:ext cx="79216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a:t>优点</a:t>
            </a:r>
            <a:r>
              <a:rPr lang="en-US" altLang="zh-CN" sz="2800" b="1"/>
              <a:t>2: </a:t>
            </a:r>
            <a:r>
              <a:rPr lang="zh-CN" altLang="en-US" sz="2800" b="1"/>
              <a:t>部分程序放入物理内存</a:t>
            </a:r>
          </a:p>
        </p:txBody>
      </p:sp>
      <p:grpSp>
        <p:nvGrpSpPr>
          <p:cNvPr id="5" name="Group 66"/>
          <p:cNvGrpSpPr>
            <a:grpSpLocks/>
          </p:cNvGrpSpPr>
          <p:nvPr/>
        </p:nvGrpSpPr>
        <p:grpSpPr bwMode="auto">
          <a:xfrm>
            <a:off x="987425" y="3810000"/>
            <a:ext cx="7543800" cy="603250"/>
            <a:chOff x="624" y="3680"/>
            <a:chExt cx="4752" cy="380"/>
          </a:xfrm>
        </p:grpSpPr>
        <p:sp>
          <p:nvSpPr>
            <p:cNvPr id="6165" name="Rectangle 67"/>
            <p:cNvSpPr>
              <a:spLocks noChangeArrowheads="1"/>
            </p:cNvSpPr>
            <p:nvPr/>
          </p:nvSpPr>
          <p:spPr bwMode="auto">
            <a:xfrm>
              <a:off x="624" y="3680"/>
              <a:ext cx="4752"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内存中可以放更多进程，并发度好，效率高</a:t>
              </a:r>
            </a:p>
          </p:txBody>
        </p:sp>
        <p:pic>
          <p:nvPicPr>
            <p:cNvPr id="6166" name="Picture 68"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6" name="Group 69"/>
          <p:cNvGrpSpPr>
            <a:grpSpLocks/>
          </p:cNvGrpSpPr>
          <p:nvPr/>
        </p:nvGrpSpPr>
        <p:grpSpPr bwMode="auto">
          <a:xfrm>
            <a:off x="987425" y="4349750"/>
            <a:ext cx="7543800" cy="1114425"/>
            <a:chOff x="624" y="3680"/>
            <a:chExt cx="4752" cy="702"/>
          </a:xfrm>
        </p:grpSpPr>
        <p:sp>
          <p:nvSpPr>
            <p:cNvPr id="6163" name="Rectangle 70"/>
            <p:cNvSpPr>
              <a:spLocks noChangeArrowheads="1"/>
            </p:cNvSpPr>
            <p:nvPr/>
          </p:nvSpPr>
          <p:spPr bwMode="auto">
            <a:xfrm>
              <a:off x="624" y="3680"/>
              <a:ext cx="4752" cy="702"/>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将需要的部分放入内存，有些用不到的部分从来不放入内存，内存利用率高 </a:t>
              </a:r>
            </a:p>
          </p:txBody>
        </p:sp>
        <p:pic>
          <p:nvPicPr>
            <p:cNvPr id="6164" name="Picture 71"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sp>
        <p:nvSpPr>
          <p:cNvPr id="285768" name="AutoShape 72"/>
          <p:cNvSpPr>
            <a:spLocks noChangeArrowheads="1"/>
          </p:cNvSpPr>
          <p:nvPr/>
        </p:nvSpPr>
        <p:spPr bwMode="auto">
          <a:xfrm rot="10800000">
            <a:off x="6019800" y="5105400"/>
            <a:ext cx="2438400" cy="838200"/>
          </a:xfrm>
          <a:prstGeom prst="wedgeRoundRectCallout">
            <a:avLst>
              <a:gd name="adj1" fmla="val 30532"/>
              <a:gd name="adj2" fmla="val 79162"/>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rPr>
              <a:t>如一些处理异常的代码</a:t>
            </a:r>
            <a:r>
              <a:rPr lang="en-US" altLang="zh-CN" sz="2400" b="1">
                <a:solidFill>
                  <a:schemeClr val="tx1"/>
                </a:solidFill>
              </a:rPr>
              <a:t>!</a:t>
            </a:r>
          </a:p>
        </p:txBody>
      </p:sp>
      <p:grpSp>
        <p:nvGrpSpPr>
          <p:cNvPr id="7" name="Group 73"/>
          <p:cNvGrpSpPr>
            <a:grpSpLocks/>
          </p:cNvGrpSpPr>
          <p:nvPr/>
        </p:nvGrpSpPr>
        <p:grpSpPr bwMode="auto">
          <a:xfrm>
            <a:off x="990600" y="5362575"/>
            <a:ext cx="7543800" cy="603250"/>
            <a:chOff x="624" y="3680"/>
            <a:chExt cx="4752" cy="380"/>
          </a:xfrm>
        </p:grpSpPr>
        <p:sp>
          <p:nvSpPr>
            <p:cNvPr id="6161" name="Rectangle 74"/>
            <p:cNvSpPr>
              <a:spLocks noChangeArrowheads="1"/>
            </p:cNvSpPr>
            <p:nvPr/>
          </p:nvSpPr>
          <p:spPr bwMode="auto">
            <a:xfrm>
              <a:off x="624" y="3680"/>
              <a:ext cx="4752"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程序开始执行、响应时间等更快 </a:t>
              </a:r>
            </a:p>
          </p:txBody>
        </p:sp>
        <p:pic>
          <p:nvPicPr>
            <p:cNvPr id="6162" name="Picture 75"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8" name="Group 79"/>
          <p:cNvGrpSpPr>
            <a:grpSpLocks/>
          </p:cNvGrpSpPr>
          <p:nvPr/>
        </p:nvGrpSpPr>
        <p:grpSpPr bwMode="auto">
          <a:xfrm>
            <a:off x="139700" y="1752600"/>
            <a:ext cx="7632700" cy="4810125"/>
            <a:chOff x="88" y="1104"/>
            <a:chExt cx="4808" cy="3030"/>
          </a:xfrm>
        </p:grpSpPr>
        <p:sp>
          <p:nvSpPr>
            <p:cNvPr id="6158" name="Text Box 76"/>
            <p:cNvSpPr txBox="1">
              <a:spLocks noChangeArrowheads="1"/>
            </p:cNvSpPr>
            <p:nvPr/>
          </p:nvSpPr>
          <p:spPr bwMode="auto">
            <a:xfrm>
              <a:off x="816" y="3840"/>
              <a:ext cx="4080" cy="294"/>
            </a:xfrm>
            <a:prstGeom prst="rect">
              <a:avLst/>
            </a:prstGeom>
            <a:noFill/>
            <a:ln w="9525" algn="ctr">
              <a:solidFill>
                <a:srgbClr val="FF0000"/>
              </a:solidFill>
              <a:miter lim="800000"/>
              <a:headEnd/>
              <a:tailEnd/>
            </a:ln>
          </p:spPr>
          <p:txBody>
            <a:bodyPr>
              <a:spAutoFit/>
            </a:bodyPr>
            <a:lstStyle/>
            <a:p>
              <a:r>
                <a:rPr lang="zh-CN" altLang="en-US" sz="2400" b="1"/>
                <a:t>虚拟内存思想既有利于系统，又有利于用户</a:t>
              </a:r>
            </a:p>
          </p:txBody>
        </p:sp>
        <p:sp>
          <p:nvSpPr>
            <p:cNvPr id="6159" name="Freeform 77"/>
            <p:cNvSpPr>
              <a:spLocks/>
            </p:cNvSpPr>
            <p:nvPr/>
          </p:nvSpPr>
          <p:spPr bwMode="auto">
            <a:xfrm>
              <a:off x="288" y="2352"/>
              <a:ext cx="528" cy="1584"/>
            </a:xfrm>
            <a:custGeom>
              <a:avLst/>
              <a:gdLst>
                <a:gd name="T0" fmla="*/ 528 w 528"/>
                <a:gd name="T1" fmla="*/ 1584 h 1584"/>
                <a:gd name="T2" fmla="*/ 0 w 528"/>
                <a:gd name="T3" fmla="*/ 864 h 1584"/>
                <a:gd name="T4" fmla="*/ 528 w 528"/>
                <a:gd name="T5" fmla="*/ 0 h 1584"/>
                <a:gd name="T6" fmla="*/ 0 60000 65536"/>
                <a:gd name="T7" fmla="*/ 0 60000 65536"/>
                <a:gd name="T8" fmla="*/ 0 60000 65536"/>
                <a:gd name="T9" fmla="*/ 0 w 528"/>
                <a:gd name="T10" fmla="*/ 0 h 1584"/>
                <a:gd name="T11" fmla="*/ 528 w 528"/>
                <a:gd name="T12" fmla="*/ 1584 h 1584"/>
              </a:gdLst>
              <a:ahLst/>
              <a:cxnLst>
                <a:cxn ang="T6">
                  <a:pos x="T0" y="T1"/>
                </a:cxn>
                <a:cxn ang="T7">
                  <a:pos x="T2" y="T3"/>
                </a:cxn>
                <a:cxn ang="T8">
                  <a:pos x="T4" y="T5"/>
                </a:cxn>
              </a:cxnLst>
              <a:rect l="T9" t="T10" r="T11" b="T12"/>
              <a:pathLst>
                <a:path w="528" h="1584">
                  <a:moveTo>
                    <a:pt x="528" y="1584"/>
                  </a:moveTo>
                  <a:cubicBezTo>
                    <a:pt x="264" y="1356"/>
                    <a:pt x="0" y="1128"/>
                    <a:pt x="0" y="864"/>
                  </a:cubicBezTo>
                  <a:cubicBezTo>
                    <a:pt x="0" y="600"/>
                    <a:pt x="264" y="300"/>
                    <a:pt x="528" y="0"/>
                  </a:cubicBezTo>
                </a:path>
              </a:pathLst>
            </a:custGeom>
            <a:noFill/>
            <a:ln w="28575">
              <a:solidFill>
                <a:srgbClr val="FF0000"/>
              </a:solidFill>
              <a:prstDash val="dash"/>
              <a:round/>
              <a:headEnd type="oval" w="med" len="med"/>
              <a:tailEnd type="triangle" w="med" len="med"/>
            </a:ln>
          </p:spPr>
          <p:txBody>
            <a:bodyPr/>
            <a:lstStyle/>
            <a:p>
              <a:endParaRPr lang="zh-CN" altLang="en-US"/>
            </a:p>
          </p:txBody>
        </p:sp>
        <p:sp>
          <p:nvSpPr>
            <p:cNvPr id="6160" name="Freeform 78"/>
            <p:cNvSpPr>
              <a:spLocks/>
            </p:cNvSpPr>
            <p:nvPr/>
          </p:nvSpPr>
          <p:spPr bwMode="auto">
            <a:xfrm>
              <a:off x="88" y="1104"/>
              <a:ext cx="728" cy="2880"/>
            </a:xfrm>
            <a:custGeom>
              <a:avLst/>
              <a:gdLst>
                <a:gd name="T0" fmla="*/ 728 w 728"/>
                <a:gd name="T1" fmla="*/ 2880 h 2880"/>
                <a:gd name="T2" fmla="*/ 104 w 728"/>
                <a:gd name="T3" fmla="*/ 2496 h 2880"/>
                <a:gd name="T4" fmla="*/ 104 w 728"/>
                <a:gd name="T5" fmla="*/ 1536 h 2880"/>
                <a:gd name="T6" fmla="*/ 296 w 728"/>
                <a:gd name="T7" fmla="*/ 432 h 2880"/>
                <a:gd name="T8" fmla="*/ 728 w 728"/>
                <a:gd name="T9" fmla="*/ 0 h 2880"/>
                <a:gd name="T10" fmla="*/ 0 60000 65536"/>
                <a:gd name="T11" fmla="*/ 0 60000 65536"/>
                <a:gd name="T12" fmla="*/ 0 60000 65536"/>
                <a:gd name="T13" fmla="*/ 0 60000 65536"/>
                <a:gd name="T14" fmla="*/ 0 60000 65536"/>
                <a:gd name="T15" fmla="*/ 0 w 728"/>
                <a:gd name="T16" fmla="*/ 0 h 2880"/>
                <a:gd name="T17" fmla="*/ 728 w 728"/>
                <a:gd name="T18" fmla="*/ 2880 h 2880"/>
              </a:gdLst>
              <a:ahLst/>
              <a:cxnLst>
                <a:cxn ang="T10">
                  <a:pos x="T0" y="T1"/>
                </a:cxn>
                <a:cxn ang="T11">
                  <a:pos x="T2" y="T3"/>
                </a:cxn>
                <a:cxn ang="T12">
                  <a:pos x="T4" y="T5"/>
                </a:cxn>
                <a:cxn ang="T13">
                  <a:pos x="T6" y="T7"/>
                </a:cxn>
                <a:cxn ang="T14">
                  <a:pos x="T8" y="T9"/>
                </a:cxn>
              </a:cxnLst>
              <a:rect l="T15" t="T16" r="T17" b="T18"/>
              <a:pathLst>
                <a:path w="728" h="2880">
                  <a:moveTo>
                    <a:pt x="728" y="2880"/>
                  </a:moveTo>
                  <a:cubicBezTo>
                    <a:pt x="468" y="2800"/>
                    <a:pt x="208" y="2720"/>
                    <a:pt x="104" y="2496"/>
                  </a:cubicBezTo>
                  <a:cubicBezTo>
                    <a:pt x="0" y="2272"/>
                    <a:pt x="72" y="1880"/>
                    <a:pt x="104" y="1536"/>
                  </a:cubicBezTo>
                  <a:cubicBezTo>
                    <a:pt x="136" y="1192"/>
                    <a:pt x="192" y="688"/>
                    <a:pt x="296" y="432"/>
                  </a:cubicBezTo>
                  <a:cubicBezTo>
                    <a:pt x="400" y="176"/>
                    <a:pt x="564" y="88"/>
                    <a:pt x="728" y="0"/>
                  </a:cubicBezTo>
                </a:path>
              </a:pathLst>
            </a:custGeom>
            <a:noFill/>
            <a:ln w="28575">
              <a:solidFill>
                <a:srgbClr val="FF0000"/>
              </a:solidFill>
              <a:prstDash val="dash"/>
              <a:round/>
              <a:headEnd type="oval" w="med" len="med"/>
              <a:tailEnd type="triangle" w="med" len="med"/>
            </a:ln>
          </p:spPr>
          <p:txBody>
            <a:bodyPr/>
            <a:lstStyle/>
            <a:p>
              <a:endParaRPr lang="zh-CN" altLang="en-US"/>
            </a:p>
          </p:txBody>
        </p:sp>
      </p:grpSp>
      <p:sp>
        <p:nvSpPr>
          <p:cNvPr id="35" name="内容占位符 34"/>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54"/>
                                        </p:tgtEl>
                                        <p:attrNameLst>
                                          <p:attrName>style.visibility</p:attrName>
                                        </p:attrNameLst>
                                      </p:cBhvr>
                                      <p:to>
                                        <p:strVal val="visible"/>
                                      </p:to>
                                    </p:set>
                                    <p:animEffect transition="in" filter="dissolve">
                                      <p:cBhvr>
                                        <p:cTn id="12" dur="500"/>
                                        <p:tgtEl>
                                          <p:spTgt spid="285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61"/>
                                        </p:tgtEl>
                                        <p:attrNameLst>
                                          <p:attrName>style.visibility</p:attrName>
                                        </p:attrNameLst>
                                      </p:cBhvr>
                                      <p:to>
                                        <p:strVal val="visible"/>
                                      </p:to>
                                    </p:set>
                                    <p:animEffect transition="in" filter="dissolve">
                                      <p:cBhvr>
                                        <p:cTn id="27" dur="500"/>
                                        <p:tgtEl>
                                          <p:spTgt spid="285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5768"/>
                                        </p:tgtEl>
                                        <p:attrNameLst>
                                          <p:attrName>style.visibility</p:attrName>
                                        </p:attrNameLst>
                                      </p:cBhvr>
                                      <p:to>
                                        <p:strVal val="visible"/>
                                      </p:to>
                                    </p:set>
                                    <p:animEffect transition="in" filter="dissolve">
                                      <p:cBhvr>
                                        <p:cTn id="42" dur="500"/>
                                        <p:tgtEl>
                                          <p:spTgt spid="2857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54" grpId="0"/>
      <p:bldP spid="285761" grpId="0"/>
      <p:bldP spid="2857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3016250" y="1981200"/>
            <a:ext cx="5594350" cy="4024313"/>
            <a:chOff x="1900" y="1248"/>
            <a:chExt cx="3524" cy="2535"/>
          </a:xfrm>
        </p:grpSpPr>
        <p:sp>
          <p:nvSpPr>
            <p:cNvPr id="11296" name="Rectangle 4"/>
            <p:cNvSpPr>
              <a:spLocks noChangeArrowheads="1"/>
            </p:cNvSpPr>
            <p:nvPr/>
          </p:nvSpPr>
          <p:spPr bwMode="auto">
            <a:xfrm>
              <a:off x="1920" y="2064"/>
              <a:ext cx="480" cy="240"/>
            </a:xfrm>
            <a:prstGeom prst="rect">
              <a:avLst/>
            </a:prstGeom>
            <a:noFill/>
            <a:ln w="12700">
              <a:solidFill>
                <a:srgbClr val="000000"/>
              </a:solidFill>
              <a:miter lim="800000"/>
              <a:headEnd/>
              <a:tailEnd/>
            </a:ln>
          </p:spPr>
          <p:txBody>
            <a:bodyPr anchor="ctr">
              <a:spAutoFit/>
            </a:bodyPr>
            <a:lstStyle/>
            <a:p>
              <a:endParaRPr lang="zh-CN" altLang="en-US"/>
            </a:p>
          </p:txBody>
        </p:sp>
        <p:sp>
          <p:nvSpPr>
            <p:cNvPr id="11297" name="Oval 5"/>
            <p:cNvSpPr>
              <a:spLocks noChangeArrowheads="1"/>
            </p:cNvSpPr>
            <p:nvPr/>
          </p:nvSpPr>
          <p:spPr bwMode="auto">
            <a:xfrm>
              <a:off x="4128" y="1613"/>
              <a:ext cx="1296" cy="276"/>
            </a:xfrm>
            <a:prstGeom prst="ellipse">
              <a:avLst/>
            </a:prstGeom>
            <a:noFill/>
            <a:ln w="12700">
              <a:solidFill>
                <a:srgbClr val="000000"/>
              </a:solidFill>
              <a:round/>
              <a:headEnd/>
              <a:tailEnd/>
            </a:ln>
          </p:spPr>
          <p:txBody>
            <a:bodyPr anchor="ctr">
              <a:spAutoFit/>
            </a:bodyPr>
            <a:lstStyle/>
            <a:p>
              <a:endParaRPr lang="zh-CN" altLang="en-US"/>
            </a:p>
          </p:txBody>
        </p:sp>
        <p:sp>
          <p:nvSpPr>
            <p:cNvPr id="11298" name="Oval 6"/>
            <p:cNvSpPr>
              <a:spLocks noChangeArrowheads="1"/>
            </p:cNvSpPr>
            <p:nvPr/>
          </p:nvSpPr>
          <p:spPr bwMode="auto">
            <a:xfrm>
              <a:off x="4128" y="2716"/>
              <a:ext cx="1296" cy="276"/>
            </a:xfrm>
            <a:prstGeom prst="ellipse">
              <a:avLst/>
            </a:prstGeom>
            <a:noFill/>
            <a:ln w="12700">
              <a:solidFill>
                <a:srgbClr val="000000"/>
              </a:solidFill>
              <a:round/>
              <a:headEnd/>
              <a:tailEnd/>
            </a:ln>
          </p:spPr>
          <p:txBody>
            <a:bodyPr anchor="ctr">
              <a:spAutoFit/>
            </a:bodyPr>
            <a:lstStyle/>
            <a:p>
              <a:endParaRPr lang="zh-CN" altLang="en-US"/>
            </a:p>
          </p:txBody>
        </p:sp>
        <p:sp>
          <p:nvSpPr>
            <p:cNvPr id="11299" name="Line 7"/>
            <p:cNvSpPr>
              <a:spLocks noChangeShapeType="1"/>
            </p:cNvSpPr>
            <p:nvPr/>
          </p:nvSpPr>
          <p:spPr bwMode="auto">
            <a:xfrm flipH="1">
              <a:off x="4128" y="1771"/>
              <a:ext cx="0" cy="1103"/>
            </a:xfrm>
            <a:prstGeom prst="line">
              <a:avLst/>
            </a:prstGeom>
            <a:noFill/>
            <a:ln w="12700">
              <a:solidFill>
                <a:srgbClr val="000000"/>
              </a:solidFill>
              <a:round/>
              <a:headEnd/>
              <a:tailEnd/>
            </a:ln>
          </p:spPr>
          <p:txBody>
            <a:bodyPr anchor="ctr">
              <a:spAutoFit/>
            </a:bodyPr>
            <a:lstStyle/>
            <a:p>
              <a:endParaRPr lang="zh-CN" altLang="en-US"/>
            </a:p>
          </p:txBody>
        </p:sp>
        <p:sp>
          <p:nvSpPr>
            <p:cNvPr id="11300" name="Line 8"/>
            <p:cNvSpPr>
              <a:spLocks noChangeShapeType="1"/>
            </p:cNvSpPr>
            <p:nvPr/>
          </p:nvSpPr>
          <p:spPr bwMode="auto">
            <a:xfrm flipH="1">
              <a:off x="5424" y="1728"/>
              <a:ext cx="0" cy="1103"/>
            </a:xfrm>
            <a:prstGeom prst="line">
              <a:avLst/>
            </a:prstGeom>
            <a:noFill/>
            <a:ln w="12700">
              <a:solidFill>
                <a:srgbClr val="000000"/>
              </a:solidFill>
              <a:round/>
              <a:headEnd/>
              <a:tailEnd/>
            </a:ln>
          </p:spPr>
          <p:txBody>
            <a:bodyPr anchor="ctr">
              <a:spAutoFit/>
            </a:bodyPr>
            <a:lstStyle/>
            <a:p>
              <a:endParaRPr lang="zh-CN" altLang="en-US"/>
            </a:p>
          </p:txBody>
        </p:sp>
        <p:sp>
          <p:nvSpPr>
            <p:cNvPr id="11301" name="Rectangle 11"/>
            <p:cNvSpPr>
              <a:spLocks noChangeArrowheads="1"/>
            </p:cNvSpPr>
            <p:nvPr/>
          </p:nvSpPr>
          <p:spPr bwMode="auto">
            <a:xfrm>
              <a:off x="4272" y="2165"/>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2" name="Rectangle 12"/>
            <p:cNvSpPr>
              <a:spLocks noChangeArrowheads="1"/>
            </p:cNvSpPr>
            <p:nvPr/>
          </p:nvSpPr>
          <p:spPr bwMode="auto">
            <a:xfrm>
              <a:off x="4368" y="2244"/>
              <a:ext cx="192" cy="78"/>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3" name="Rectangle 13"/>
            <p:cNvSpPr>
              <a:spLocks noChangeArrowheads="1"/>
            </p:cNvSpPr>
            <p:nvPr/>
          </p:nvSpPr>
          <p:spPr bwMode="auto">
            <a:xfrm>
              <a:off x="4464" y="2322"/>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4" name="Rectangle 14"/>
            <p:cNvSpPr>
              <a:spLocks noChangeArrowheads="1"/>
            </p:cNvSpPr>
            <p:nvPr/>
          </p:nvSpPr>
          <p:spPr bwMode="auto">
            <a:xfrm>
              <a:off x="4656" y="1968"/>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5" name="Rectangle 15"/>
            <p:cNvSpPr>
              <a:spLocks noChangeArrowheads="1"/>
            </p:cNvSpPr>
            <p:nvPr/>
          </p:nvSpPr>
          <p:spPr bwMode="auto">
            <a:xfrm>
              <a:off x="4656" y="2480"/>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6" name="Rectangle 16"/>
            <p:cNvSpPr>
              <a:spLocks noChangeArrowheads="1"/>
            </p:cNvSpPr>
            <p:nvPr/>
          </p:nvSpPr>
          <p:spPr bwMode="auto">
            <a:xfrm>
              <a:off x="4752" y="2047"/>
              <a:ext cx="192" cy="78"/>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7" name="Rectangle 17"/>
            <p:cNvSpPr>
              <a:spLocks noChangeArrowheads="1"/>
            </p:cNvSpPr>
            <p:nvPr/>
          </p:nvSpPr>
          <p:spPr bwMode="auto">
            <a:xfrm>
              <a:off x="4848" y="2125"/>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8" name="Rectangle 18"/>
            <p:cNvSpPr>
              <a:spLocks noChangeArrowheads="1"/>
            </p:cNvSpPr>
            <p:nvPr/>
          </p:nvSpPr>
          <p:spPr bwMode="auto">
            <a:xfrm>
              <a:off x="4944" y="2204"/>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09" name="Rectangle 19"/>
            <p:cNvSpPr>
              <a:spLocks noChangeArrowheads="1"/>
            </p:cNvSpPr>
            <p:nvPr/>
          </p:nvSpPr>
          <p:spPr bwMode="auto">
            <a:xfrm>
              <a:off x="5040" y="2283"/>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10" name="Rectangle 20"/>
            <p:cNvSpPr>
              <a:spLocks noChangeArrowheads="1"/>
            </p:cNvSpPr>
            <p:nvPr/>
          </p:nvSpPr>
          <p:spPr bwMode="auto">
            <a:xfrm>
              <a:off x="5136" y="2362"/>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11" name="Rectangle 23"/>
            <p:cNvSpPr>
              <a:spLocks noChangeArrowheads="1"/>
            </p:cNvSpPr>
            <p:nvPr/>
          </p:nvSpPr>
          <p:spPr bwMode="auto">
            <a:xfrm>
              <a:off x="4560" y="2400"/>
              <a:ext cx="192" cy="79"/>
            </a:xfrm>
            <a:prstGeom prst="rect">
              <a:avLst/>
            </a:prstGeom>
            <a:noFill/>
            <a:ln w="12700">
              <a:solidFill>
                <a:srgbClr val="000000"/>
              </a:solidFill>
              <a:miter lim="800000"/>
              <a:headEnd/>
              <a:tailEnd/>
            </a:ln>
          </p:spPr>
          <p:txBody>
            <a:bodyPr wrap="none" anchor="ctr">
              <a:spAutoFit/>
            </a:bodyPr>
            <a:lstStyle/>
            <a:p>
              <a:endParaRPr lang="zh-CN" altLang="en-US"/>
            </a:p>
          </p:txBody>
        </p:sp>
        <p:sp>
          <p:nvSpPr>
            <p:cNvPr id="11312" name="Text Box 25"/>
            <p:cNvSpPr txBox="1">
              <a:spLocks noChangeArrowheads="1"/>
            </p:cNvSpPr>
            <p:nvPr/>
          </p:nvSpPr>
          <p:spPr bwMode="auto">
            <a:xfrm>
              <a:off x="4512" y="1248"/>
              <a:ext cx="500" cy="288"/>
            </a:xfrm>
            <a:prstGeom prst="rect">
              <a:avLst/>
            </a:prstGeom>
            <a:noFill/>
            <a:ln w="38100">
              <a:noFill/>
              <a:miter lim="800000"/>
              <a:headEnd/>
              <a:tailEnd/>
            </a:ln>
          </p:spPr>
          <p:txBody>
            <a:bodyPr wrap="none">
              <a:spAutoFit/>
            </a:bodyPr>
            <a:lstStyle/>
            <a:p>
              <a:r>
                <a:rPr lang="zh-CN" altLang="en-US" sz="2400" b="1">
                  <a:solidFill>
                    <a:schemeClr val="tx1"/>
                  </a:solidFill>
                  <a:latin typeface="Comic Sans MS" pitchFamily="66" charset="0"/>
                </a:rPr>
                <a:t>磁盘</a:t>
              </a:r>
            </a:p>
          </p:txBody>
        </p:sp>
        <p:sp>
          <p:nvSpPr>
            <p:cNvPr id="11313" name="Text Box 26"/>
            <p:cNvSpPr txBox="1">
              <a:spLocks noChangeArrowheads="1"/>
            </p:cNvSpPr>
            <p:nvPr/>
          </p:nvSpPr>
          <p:spPr bwMode="auto">
            <a:xfrm>
              <a:off x="1900" y="1488"/>
              <a:ext cx="500" cy="288"/>
            </a:xfrm>
            <a:prstGeom prst="rect">
              <a:avLst/>
            </a:prstGeom>
            <a:noFill/>
            <a:ln w="38100">
              <a:noFill/>
              <a:miter lim="800000"/>
              <a:headEnd/>
              <a:tailEnd/>
            </a:ln>
          </p:spPr>
          <p:txBody>
            <a:bodyPr wrap="none">
              <a:spAutoFit/>
            </a:bodyPr>
            <a:lstStyle/>
            <a:p>
              <a:r>
                <a:rPr lang="zh-CN" altLang="en-US" sz="2400" b="1">
                  <a:solidFill>
                    <a:schemeClr val="tx1"/>
                  </a:solidFill>
                  <a:latin typeface="Comic Sans MS" pitchFamily="66" charset="0"/>
                </a:rPr>
                <a:t>页表</a:t>
              </a:r>
            </a:p>
          </p:txBody>
        </p:sp>
        <p:sp>
          <p:nvSpPr>
            <p:cNvPr id="11314" name="Rectangle 27"/>
            <p:cNvSpPr>
              <a:spLocks noChangeArrowheads="1"/>
            </p:cNvSpPr>
            <p:nvPr/>
          </p:nvSpPr>
          <p:spPr bwMode="auto">
            <a:xfrm>
              <a:off x="1920" y="1815"/>
              <a:ext cx="480" cy="254"/>
            </a:xfrm>
            <a:prstGeom prst="rect">
              <a:avLst/>
            </a:prstGeom>
            <a:noFill/>
            <a:ln w="12700">
              <a:solidFill>
                <a:srgbClr val="000000"/>
              </a:solidFill>
              <a:miter lim="800000"/>
              <a:headEnd/>
              <a:tailEnd/>
            </a:ln>
          </p:spPr>
          <p:txBody>
            <a:bodyPr anchor="ctr">
              <a:spAutoFit/>
            </a:bodyPr>
            <a:lstStyle/>
            <a:p>
              <a:endParaRPr lang="zh-CN" altLang="en-US"/>
            </a:p>
          </p:txBody>
        </p:sp>
        <p:sp>
          <p:nvSpPr>
            <p:cNvPr id="11315" name="Rectangle 28"/>
            <p:cNvSpPr>
              <a:spLocks noChangeArrowheads="1"/>
            </p:cNvSpPr>
            <p:nvPr/>
          </p:nvSpPr>
          <p:spPr bwMode="auto">
            <a:xfrm>
              <a:off x="1920" y="2553"/>
              <a:ext cx="480" cy="240"/>
            </a:xfrm>
            <a:prstGeom prst="rect">
              <a:avLst/>
            </a:prstGeom>
            <a:noFill/>
            <a:ln w="12700">
              <a:solidFill>
                <a:srgbClr val="000000"/>
              </a:solidFill>
              <a:miter lim="800000"/>
              <a:headEnd/>
              <a:tailEnd/>
            </a:ln>
          </p:spPr>
          <p:txBody>
            <a:bodyPr anchor="ctr">
              <a:spAutoFit/>
            </a:bodyPr>
            <a:lstStyle/>
            <a:p>
              <a:endParaRPr lang="zh-CN" altLang="en-US"/>
            </a:p>
          </p:txBody>
        </p:sp>
        <p:sp>
          <p:nvSpPr>
            <p:cNvPr id="11316" name="Rectangle 29"/>
            <p:cNvSpPr>
              <a:spLocks noChangeArrowheads="1"/>
            </p:cNvSpPr>
            <p:nvPr/>
          </p:nvSpPr>
          <p:spPr bwMode="auto">
            <a:xfrm>
              <a:off x="1920" y="2304"/>
              <a:ext cx="480" cy="254"/>
            </a:xfrm>
            <a:prstGeom prst="rect">
              <a:avLst/>
            </a:prstGeom>
            <a:solidFill>
              <a:srgbClr val="CCFF66"/>
            </a:solidFill>
            <a:ln w="12700">
              <a:solidFill>
                <a:srgbClr val="000000"/>
              </a:solidFill>
              <a:miter lim="800000"/>
              <a:headEnd/>
              <a:tailEnd/>
            </a:ln>
          </p:spPr>
          <p:txBody>
            <a:bodyPr anchor="ctr">
              <a:spAutoFit/>
            </a:bodyPr>
            <a:lstStyle/>
            <a:p>
              <a:endParaRPr lang="zh-CN" altLang="en-US"/>
            </a:p>
          </p:txBody>
        </p:sp>
        <p:sp>
          <p:nvSpPr>
            <p:cNvPr id="11317" name="Rectangle 30"/>
            <p:cNvSpPr>
              <a:spLocks noChangeArrowheads="1"/>
            </p:cNvSpPr>
            <p:nvPr/>
          </p:nvSpPr>
          <p:spPr bwMode="auto">
            <a:xfrm>
              <a:off x="1920" y="3045"/>
              <a:ext cx="480" cy="240"/>
            </a:xfrm>
            <a:prstGeom prst="rect">
              <a:avLst/>
            </a:prstGeom>
            <a:noFill/>
            <a:ln w="12700">
              <a:solidFill>
                <a:srgbClr val="000000"/>
              </a:solidFill>
              <a:miter lim="800000"/>
              <a:headEnd/>
              <a:tailEnd/>
            </a:ln>
          </p:spPr>
          <p:txBody>
            <a:bodyPr anchor="ctr">
              <a:spAutoFit/>
            </a:bodyPr>
            <a:lstStyle/>
            <a:p>
              <a:endParaRPr lang="zh-CN" altLang="en-US"/>
            </a:p>
          </p:txBody>
        </p:sp>
        <p:sp>
          <p:nvSpPr>
            <p:cNvPr id="11318" name="Rectangle 31"/>
            <p:cNvSpPr>
              <a:spLocks noChangeArrowheads="1"/>
            </p:cNvSpPr>
            <p:nvPr/>
          </p:nvSpPr>
          <p:spPr bwMode="auto">
            <a:xfrm>
              <a:off x="1920" y="2796"/>
              <a:ext cx="480" cy="254"/>
            </a:xfrm>
            <a:prstGeom prst="rect">
              <a:avLst/>
            </a:prstGeom>
            <a:solidFill>
              <a:srgbClr val="FF66CC"/>
            </a:solidFill>
            <a:ln w="12700">
              <a:solidFill>
                <a:srgbClr val="000000"/>
              </a:solidFill>
              <a:miter lim="800000"/>
              <a:headEnd/>
              <a:tailEnd/>
            </a:ln>
          </p:spPr>
          <p:txBody>
            <a:bodyPr anchor="ctr">
              <a:spAutoFit/>
            </a:bodyPr>
            <a:lstStyle/>
            <a:p>
              <a:endParaRPr lang="zh-CN" altLang="en-US"/>
            </a:p>
          </p:txBody>
        </p:sp>
        <p:sp>
          <p:nvSpPr>
            <p:cNvPr id="11319" name="Rectangle 32"/>
            <p:cNvSpPr>
              <a:spLocks noChangeArrowheads="1"/>
            </p:cNvSpPr>
            <p:nvPr/>
          </p:nvSpPr>
          <p:spPr bwMode="auto">
            <a:xfrm>
              <a:off x="1920" y="3543"/>
              <a:ext cx="480" cy="240"/>
            </a:xfrm>
            <a:prstGeom prst="rect">
              <a:avLst/>
            </a:prstGeom>
            <a:noFill/>
            <a:ln w="12700">
              <a:solidFill>
                <a:srgbClr val="000000"/>
              </a:solidFill>
              <a:miter lim="800000"/>
              <a:headEnd/>
              <a:tailEnd/>
            </a:ln>
          </p:spPr>
          <p:txBody>
            <a:bodyPr anchor="ctr">
              <a:spAutoFit/>
            </a:bodyPr>
            <a:lstStyle/>
            <a:p>
              <a:endParaRPr lang="zh-CN" altLang="en-US"/>
            </a:p>
          </p:txBody>
        </p:sp>
        <p:sp>
          <p:nvSpPr>
            <p:cNvPr id="11320" name="Rectangle 33"/>
            <p:cNvSpPr>
              <a:spLocks noChangeArrowheads="1"/>
            </p:cNvSpPr>
            <p:nvPr/>
          </p:nvSpPr>
          <p:spPr bwMode="auto">
            <a:xfrm>
              <a:off x="1920" y="3285"/>
              <a:ext cx="480" cy="254"/>
            </a:xfrm>
            <a:prstGeom prst="rect">
              <a:avLst/>
            </a:prstGeom>
            <a:noFill/>
            <a:ln w="12700">
              <a:solidFill>
                <a:srgbClr val="000000"/>
              </a:solidFill>
              <a:miter lim="800000"/>
              <a:headEnd/>
              <a:tailEnd/>
            </a:ln>
          </p:spPr>
          <p:txBody>
            <a:bodyPr anchor="ctr">
              <a:spAutoFit/>
            </a:bodyPr>
            <a:lstStyle/>
            <a:p>
              <a:endParaRPr lang="zh-CN" altLang="en-US"/>
            </a:p>
          </p:txBody>
        </p:sp>
        <p:sp>
          <p:nvSpPr>
            <p:cNvPr id="11321" name="Line 34"/>
            <p:cNvSpPr>
              <a:spLocks noChangeShapeType="1"/>
            </p:cNvSpPr>
            <p:nvPr/>
          </p:nvSpPr>
          <p:spPr bwMode="auto">
            <a:xfrm flipV="1">
              <a:off x="2256" y="2544"/>
              <a:ext cx="748" cy="336"/>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11322" name="Line 35"/>
            <p:cNvSpPr>
              <a:spLocks noChangeShapeType="1"/>
            </p:cNvSpPr>
            <p:nvPr/>
          </p:nvSpPr>
          <p:spPr bwMode="auto">
            <a:xfrm>
              <a:off x="2256" y="2448"/>
              <a:ext cx="748" cy="624"/>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11323" name="Text Box 40"/>
            <p:cNvSpPr txBox="1">
              <a:spLocks noChangeArrowheads="1"/>
            </p:cNvSpPr>
            <p:nvPr/>
          </p:nvSpPr>
          <p:spPr bwMode="auto">
            <a:xfrm>
              <a:off x="2764" y="3440"/>
              <a:ext cx="884" cy="288"/>
            </a:xfrm>
            <a:prstGeom prst="rect">
              <a:avLst/>
            </a:prstGeom>
            <a:noFill/>
            <a:ln w="38100">
              <a:noFill/>
              <a:miter lim="800000"/>
              <a:headEnd/>
              <a:tailEnd/>
            </a:ln>
          </p:spPr>
          <p:txBody>
            <a:bodyPr wrap="none">
              <a:spAutoFit/>
            </a:bodyPr>
            <a:lstStyle/>
            <a:p>
              <a:r>
                <a:rPr lang="zh-CN" altLang="en-US" sz="2400" b="1">
                  <a:solidFill>
                    <a:schemeClr val="tx1"/>
                  </a:solidFill>
                  <a:latin typeface="Comic Sans MS" pitchFamily="66" charset="0"/>
                </a:rPr>
                <a:t>物理内存</a:t>
              </a:r>
            </a:p>
          </p:txBody>
        </p:sp>
        <p:sp>
          <p:nvSpPr>
            <p:cNvPr id="11324" name="Rectangle 42"/>
            <p:cNvSpPr>
              <a:spLocks noChangeArrowheads="1"/>
            </p:cNvSpPr>
            <p:nvPr/>
          </p:nvSpPr>
          <p:spPr bwMode="auto">
            <a:xfrm>
              <a:off x="3004" y="3168"/>
              <a:ext cx="480" cy="240"/>
            </a:xfrm>
            <a:prstGeom prst="rect">
              <a:avLst/>
            </a:prstGeom>
            <a:noFill/>
            <a:ln w="12700">
              <a:solidFill>
                <a:srgbClr val="000000"/>
              </a:solidFill>
              <a:miter lim="800000"/>
              <a:headEnd/>
              <a:tailEnd/>
            </a:ln>
          </p:spPr>
          <p:txBody>
            <a:bodyPr anchor="ctr">
              <a:spAutoFit/>
            </a:bodyPr>
            <a:lstStyle/>
            <a:p>
              <a:endParaRPr lang="zh-CN" altLang="en-US"/>
            </a:p>
          </p:txBody>
        </p:sp>
        <p:sp>
          <p:nvSpPr>
            <p:cNvPr id="11325" name="Rectangle 43"/>
            <p:cNvSpPr>
              <a:spLocks noChangeArrowheads="1"/>
            </p:cNvSpPr>
            <p:nvPr/>
          </p:nvSpPr>
          <p:spPr bwMode="auto">
            <a:xfrm>
              <a:off x="3004" y="2919"/>
              <a:ext cx="480" cy="254"/>
            </a:xfrm>
            <a:prstGeom prst="rect">
              <a:avLst/>
            </a:prstGeom>
            <a:solidFill>
              <a:srgbClr val="CCFF66"/>
            </a:solidFill>
            <a:ln w="12700">
              <a:solidFill>
                <a:srgbClr val="000000"/>
              </a:solidFill>
              <a:miter lim="800000"/>
              <a:headEnd/>
              <a:tailEnd/>
            </a:ln>
          </p:spPr>
          <p:txBody>
            <a:bodyPr anchor="ctr">
              <a:spAutoFit/>
            </a:bodyPr>
            <a:lstStyle/>
            <a:p>
              <a:endParaRPr lang="zh-CN" altLang="en-US"/>
            </a:p>
          </p:txBody>
        </p:sp>
        <p:sp>
          <p:nvSpPr>
            <p:cNvPr id="11326" name="Rectangle 44"/>
            <p:cNvSpPr>
              <a:spLocks noChangeArrowheads="1"/>
            </p:cNvSpPr>
            <p:nvPr/>
          </p:nvSpPr>
          <p:spPr bwMode="auto">
            <a:xfrm>
              <a:off x="3004" y="2679"/>
              <a:ext cx="480" cy="240"/>
            </a:xfrm>
            <a:prstGeom prst="rect">
              <a:avLst/>
            </a:prstGeom>
            <a:solidFill>
              <a:schemeClr val="bg1"/>
            </a:solidFill>
            <a:ln w="12700">
              <a:solidFill>
                <a:srgbClr val="000000"/>
              </a:solidFill>
              <a:miter lim="800000"/>
              <a:headEnd/>
              <a:tailEnd/>
            </a:ln>
          </p:spPr>
          <p:txBody>
            <a:bodyPr anchor="ctr">
              <a:spAutoFit/>
            </a:bodyPr>
            <a:lstStyle/>
            <a:p>
              <a:endParaRPr lang="zh-CN" altLang="en-US"/>
            </a:p>
          </p:txBody>
        </p:sp>
        <p:sp>
          <p:nvSpPr>
            <p:cNvPr id="11327" name="Rectangle 45"/>
            <p:cNvSpPr>
              <a:spLocks noChangeArrowheads="1"/>
            </p:cNvSpPr>
            <p:nvPr/>
          </p:nvSpPr>
          <p:spPr bwMode="auto">
            <a:xfrm>
              <a:off x="3004" y="2430"/>
              <a:ext cx="480" cy="254"/>
            </a:xfrm>
            <a:prstGeom prst="rect">
              <a:avLst/>
            </a:prstGeom>
            <a:solidFill>
              <a:srgbClr val="FF66CC"/>
            </a:solidFill>
            <a:ln w="12700">
              <a:solidFill>
                <a:srgbClr val="000000"/>
              </a:solidFill>
              <a:miter lim="800000"/>
              <a:headEnd/>
              <a:tailEnd/>
            </a:ln>
          </p:spPr>
          <p:txBody>
            <a:bodyPr anchor="ctr">
              <a:spAutoFit/>
            </a:bodyPr>
            <a:lstStyle/>
            <a:p>
              <a:endParaRPr lang="zh-CN" altLang="en-US"/>
            </a:p>
          </p:txBody>
        </p:sp>
      </p:grpSp>
      <p:sp>
        <p:nvSpPr>
          <p:cNvPr id="11267" name="Rectangle 46"/>
          <p:cNvSpPr>
            <a:spLocks noGrp="1" noChangeArrowheads="1"/>
          </p:cNvSpPr>
          <p:nvPr>
            <p:ph type="title"/>
          </p:nvPr>
        </p:nvSpPr>
        <p:spPr>
          <a:xfrm>
            <a:off x="381000" y="304800"/>
            <a:ext cx="8229600" cy="676275"/>
          </a:xfrm>
        </p:spPr>
        <p:txBody>
          <a:bodyPr>
            <a:normAutofit fontScale="90000"/>
          </a:bodyPr>
          <a:lstStyle/>
          <a:p>
            <a:pPr eaLnBrk="1" hangingPunct="1"/>
            <a:r>
              <a:rPr lang="zh-CN" altLang="en-US">
                <a:sym typeface="Symbol" pitchFamily="18" charset="2"/>
              </a:rPr>
              <a:t>请求调页过程</a:t>
            </a:r>
            <a:endParaRPr lang="zh-CN" altLang="zh-CN">
              <a:sym typeface="Symbol" pitchFamily="18" charset="2"/>
            </a:endParaRPr>
          </a:p>
        </p:txBody>
      </p:sp>
      <p:grpSp>
        <p:nvGrpSpPr>
          <p:cNvPr id="3" name="Group 47"/>
          <p:cNvGrpSpPr>
            <a:grpSpLocks/>
          </p:cNvGrpSpPr>
          <p:nvPr/>
        </p:nvGrpSpPr>
        <p:grpSpPr bwMode="auto">
          <a:xfrm>
            <a:off x="7620000" y="66675"/>
            <a:ext cx="1470025" cy="1152525"/>
            <a:chOff x="3756" y="1018"/>
            <a:chExt cx="1070" cy="870"/>
          </a:xfrm>
        </p:grpSpPr>
        <p:sp>
          <p:nvSpPr>
            <p:cNvPr id="11292" name="Rectangle 48"/>
            <p:cNvSpPr>
              <a:spLocks noChangeArrowheads="1"/>
            </p:cNvSpPr>
            <p:nvPr/>
          </p:nvSpPr>
          <p:spPr bwMode="auto">
            <a:xfrm>
              <a:off x="4577" y="1192"/>
              <a:ext cx="249" cy="398"/>
            </a:xfrm>
            <a:prstGeom prst="rect">
              <a:avLst/>
            </a:prstGeom>
            <a:solidFill>
              <a:srgbClr val="CCFF66"/>
            </a:solidFill>
            <a:ln w="28575">
              <a:solidFill>
                <a:schemeClr val="tx1"/>
              </a:solidFill>
              <a:miter lim="800000"/>
              <a:headEnd/>
              <a:tailEnd/>
            </a:ln>
          </p:spPr>
          <p:txBody>
            <a:bodyPr wrap="none" anchor="ctr"/>
            <a:lstStyle/>
            <a:p>
              <a:endParaRPr lang="zh-CN" altLang="en-US"/>
            </a:p>
          </p:txBody>
        </p:sp>
        <p:sp>
          <p:nvSpPr>
            <p:cNvPr id="11293" name="Rectangle 49"/>
            <p:cNvSpPr>
              <a:spLocks noChangeArrowheads="1"/>
            </p:cNvSpPr>
            <p:nvPr/>
          </p:nvSpPr>
          <p:spPr bwMode="auto">
            <a:xfrm>
              <a:off x="3756" y="1018"/>
              <a:ext cx="448" cy="870"/>
            </a:xfrm>
            <a:prstGeom prst="rect">
              <a:avLst/>
            </a:prstGeom>
            <a:solidFill>
              <a:srgbClr val="FF0066"/>
            </a:solidFill>
            <a:ln w="28575">
              <a:solidFill>
                <a:schemeClr val="tx1"/>
              </a:solidFill>
              <a:miter lim="800000"/>
              <a:headEnd/>
              <a:tailEnd/>
            </a:ln>
          </p:spPr>
          <p:txBody>
            <a:bodyPr wrap="none" anchor="ctr"/>
            <a:lstStyle/>
            <a:p>
              <a:endParaRPr lang="zh-CN" altLang="en-US"/>
            </a:p>
          </p:txBody>
        </p:sp>
        <p:sp>
          <p:nvSpPr>
            <p:cNvPr id="11294" name="Line 50"/>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p:spPr>
          <p:txBody>
            <a:bodyPr/>
            <a:lstStyle/>
            <a:p>
              <a:endParaRPr lang="zh-CN" altLang="en-US"/>
            </a:p>
          </p:txBody>
        </p:sp>
        <p:sp>
          <p:nvSpPr>
            <p:cNvPr id="11295" name="Line 51"/>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p:spPr>
          <p:txBody>
            <a:bodyPr/>
            <a:lstStyle/>
            <a:p>
              <a:endParaRPr lang="zh-CN" altLang="en-US"/>
            </a:p>
          </p:txBody>
        </p:sp>
      </p:grpSp>
      <p:sp>
        <p:nvSpPr>
          <p:cNvPr id="286772" name="Rectangle 52"/>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dirty="0">
                <a:solidFill>
                  <a:schemeClr val="tx1"/>
                </a:solidFill>
              </a:rPr>
              <a:t>当访问没有映射的线性地址时</a:t>
            </a:r>
            <a:r>
              <a:rPr lang="en-US" altLang="zh-CN" sz="2800" b="1" dirty="0">
                <a:solidFill>
                  <a:schemeClr val="tx1"/>
                </a:solidFill>
              </a:rPr>
              <a:t>…</a:t>
            </a:r>
            <a:endParaRPr lang="en-US" altLang="zh-CN" sz="2800" b="1" dirty="0"/>
          </a:p>
        </p:txBody>
      </p:sp>
      <p:sp>
        <p:nvSpPr>
          <p:cNvPr id="286773" name="Text Box 53"/>
          <p:cNvSpPr txBox="1">
            <a:spLocks noChangeArrowheads="1"/>
          </p:cNvSpPr>
          <p:nvPr/>
        </p:nvSpPr>
        <p:spPr bwMode="auto">
          <a:xfrm>
            <a:off x="457200" y="3248025"/>
            <a:ext cx="1676400" cy="466725"/>
          </a:xfrm>
          <a:prstGeom prst="rect">
            <a:avLst/>
          </a:prstGeom>
          <a:noFill/>
          <a:ln w="9525" algn="ctr">
            <a:solidFill>
              <a:srgbClr val="FF0000"/>
            </a:solidFill>
            <a:miter lim="800000"/>
            <a:headEnd/>
            <a:tailEnd/>
          </a:ln>
        </p:spPr>
        <p:txBody>
          <a:bodyPr>
            <a:spAutoFit/>
          </a:bodyPr>
          <a:lstStyle/>
          <a:p>
            <a:r>
              <a:rPr lang="en-US" altLang="zh-CN" sz="2400" b="1"/>
              <a:t>load [addr]</a:t>
            </a:r>
          </a:p>
        </p:txBody>
      </p:sp>
      <p:sp>
        <p:nvSpPr>
          <p:cNvPr id="286775" name="Line 55"/>
          <p:cNvSpPr>
            <a:spLocks noChangeShapeType="1"/>
          </p:cNvSpPr>
          <p:nvPr/>
        </p:nvSpPr>
        <p:spPr bwMode="auto">
          <a:xfrm>
            <a:off x="2133600" y="3476625"/>
            <a:ext cx="1066800" cy="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4" name="Group 58"/>
          <p:cNvGrpSpPr>
            <a:grpSpLocks/>
          </p:cNvGrpSpPr>
          <p:nvPr/>
        </p:nvGrpSpPr>
        <p:grpSpPr bwMode="auto">
          <a:xfrm>
            <a:off x="3429000" y="3213100"/>
            <a:ext cx="381000" cy="457200"/>
            <a:chOff x="2160" y="2016"/>
            <a:chExt cx="240" cy="297"/>
          </a:xfrm>
        </p:grpSpPr>
        <p:sp>
          <p:nvSpPr>
            <p:cNvPr id="11290" name="Rectangle 56"/>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p:spPr>
          <p:txBody>
            <a:bodyPr wrap="none" anchor="ctr"/>
            <a:lstStyle/>
            <a:p>
              <a:endParaRPr lang="zh-CN" altLang="en-US"/>
            </a:p>
          </p:txBody>
        </p:sp>
        <p:sp>
          <p:nvSpPr>
            <p:cNvPr id="11291" name="Text Box 57"/>
            <p:cNvSpPr txBox="1">
              <a:spLocks noChangeArrowheads="1"/>
            </p:cNvSpPr>
            <p:nvPr/>
          </p:nvSpPr>
          <p:spPr bwMode="auto">
            <a:xfrm>
              <a:off x="2208" y="2016"/>
              <a:ext cx="192" cy="297"/>
            </a:xfrm>
            <a:prstGeom prst="rect">
              <a:avLst/>
            </a:prstGeom>
            <a:noFill/>
            <a:ln w="9525" algn="ctr">
              <a:noFill/>
              <a:miter lim="800000"/>
              <a:headEnd/>
              <a:tailEnd/>
            </a:ln>
          </p:spPr>
          <p:txBody>
            <a:bodyPr>
              <a:spAutoFit/>
            </a:bodyPr>
            <a:lstStyle/>
            <a:p>
              <a:r>
                <a:rPr lang="en-US" altLang="zh-CN" sz="2400" b="1"/>
                <a:t>i</a:t>
              </a:r>
            </a:p>
          </p:txBody>
        </p:sp>
      </p:grpSp>
      <p:sp>
        <p:nvSpPr>
          <p:cNvPr id="286780" name="Text Box 60"/>
          <p:cNvSpPr txBox="1">
            <a:spLocks noChangeArrowheads="1"/>
          </p:cNvSpPr>
          <p:nvPr/>
        </p:nvSpPr>
        <p:spPr bwMode="auto">
          <a:xfrm>
            <a:off x="4191000" y="2133600"/>
            <a:ext cx="1600200" cy="831850"/>
          </a:xfrm>
          <a:prstGeom prst="rect">
            <a:avLst/>
          </a:prstGeom>
          <a:noFill/>
          <a:ln w="9525" algn="ctr">
            <a:solidFill>
              <a:srgbClr val="FF0000"/>
            </a:solidFill>
            <a:miter lim="800000"/>
            <a:headEnd/>
            <a:tailEnd/>
          </a:ln>
        </p:spPr>
        <p:txBody>
          <a:bodyPr>
            <a:spAutoFit/>
          </a:bodyPr>
          <a:lstStyle/>
          <a:p>
            <a:pPr algn="ctr"/>
            <a:r>
              <a:rPr lang="zh-CN" altLang="en-US" sz="2400" b="1"/>
              <a:t>页错误处理程序</a:t>
            </a:r>
          </a:p>
        </p:txBody>
      </p:sp>
      <p:sp>
        <p:nvSpPr>
          <p:cNvPr id="286781" name="Freeform 61"/>
          <p:cNvSpPr>
            <a:spLocks/>
          </p:cNvSpPr>
          <p:nvPr/>
        </p:nvSpPr>
        <p:spPr bwMode="auto">
          <a:xfrm>
            <a:off x="3733800" y="2971800"/>
            <a:ext cx="609600" cy="457200"/>
          </a:xfrm>
          <a:custGeom>
            <a:avLst/>
            <a:gdLst>
              <a:gd name="T0" fmla="*/ 0 w 384"/>
              <a:gd name="T1" fmla="*/ 2147483647 h 288"/>
              <a:gd name="T2" fmla="*/ 2147483647 w 384"/>
              <a:gd name="T3" fmla="*/ 2147483647 h 288"/>
              <a:gd name="T4" fmla="*/ 2147483647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cubicBezTo>
                  <a:pt x="88" y="264"/>
                  <a:pt x="176" y="240"/>
                  <a:pt x="240" y="192"/>
                </a:cubicBezTo>
                <a:cubicBezTo>
                  <a:pt x="304" y="144"/>
                  <a:pt x="344" y="72"/>
                  <a:pt x="384" y="0"/>
                </a:cubicBezTo>
              </a:path>
            </a:pathLst>
          </a:custGeom>
          <a:noFill/>
          <a:ln w="28575">
            <a:solidFill>
              <a:srgbClr val="FF0000"/>
            </a:solidFill>
            <a:round/>
            <a:headEnd type="oval" w="med" len="med"/>
            <a:tailEnd type="triangle" w="med" len="med"/>
          </a:ln>
        </p:spPr>
        <p:txBody>
          <a:bodyPr/>
          <a:lstStyle/>
          <a:p>
            <a:endParaRPr lang="zh-CN" altLang="en-US"/>
          </a:p>
        </p:txBody>
      </p:sp>
      <p:sp>
        <p:nvSpPr>
          <p:cNvPr id="286782" name="Freeform 62"/>
          <p:cNvSpPr>
            <a:spLocks/>
          </p:cNvSpPr>
          <p:nvPr/>
        </p:nvSpPr>
        <p:spPr bwMode="auto">
          <a:xfrm>
            <a:off x="5638800" y="2743200"/>
            <a:ext cx="2057400" cy="685800"/>
          </a:xfrm>
          <a:custGeom>
            <a:avLst/>
            <a:gdLst>
              <a:gd name="T0" fmla="*/ 0 w 816"/>
              <a:gd name="T1" fmla="*/ 0 h 576"/>
              <a:gd name="T2" fmla="*/ 2147483647 w 816"/>
              <a:gd name="T3" fmla="*/ 2147483647 h 576"/>
              <a:gd name="T4" fmla="*/ 2147483647 w 816"/>
              <a:gd name="T5" fmla="*/ 2147483647 h 576"/>
              <a:gd name="T6" fmla="*/ 0 60000 65536"/>
              <a:gd name="T7" fmla="*/ 0 60000 65536"/>
              <a:gd name="T8" fmla="*/ 0 60000 65536"/>
              <a:gd name="T9" fmla="*/ 0 w 816"/>
              <a:gd name="T10" fmla="*/ 0 h 576"/>
              <a:gd name="T11" fmla="*/ 816 w 816"/>
              <a:gd name="T12" fmla="*/ 576 h 576"/>
            </a:gdLst>
            <a:ahLst/>
            <a:cxnLst>
              <a:cxn ang="T6">
                <a:pos x="T0" y="T1"/>
              </a:cxn>
              <a:cxn ang="T7">
                <a:pos x="T2" y="T3"/>
              </a:cxn>
              <a:cxn ang="T8">
                <a:pos x="T4" y="T5"/>
              </a:cxn>
            </a:cxnLst>
            <a:rect l="T9" t="T10" r="T11" b="T12"/>
            <a:pathLst>
              <a:path w="816" h="576">
                <a:moveTo>
                  <a:pt x="0" y="0"/>
                </a:moveTo>
                <a:cubicBezTo>
                  <a:pt x="52" y="120"/>
                  <a:pt x="104" y="240"/>
                  <a:pt x="240" y="336"/>
                </a:cubicBezTo>
                <a:cubicBezTo>
                  <a:pt x="376" y="432"/>
                  <a:pt x="720" y="536"/>
                  <a:pt x="816" y="576"/>
                </a:cubicBezTo>
              </a:path>
            </a:pathLst>
          </a:custGeom>
          <a:noFill/>
          <a:ln w="28575">
            <a:solidFill>
              <a:srgbClr val="FF0000"/>
            </a:solidFill>
            <a:round/>
            <a:headEnd type="oval" w="med" len="med"/>
            <a:tailEnd type="triangle" w="med" len="med"/>
          </a:ln>
        </p:spPr>
        <p:txBody>
          <a:bodyPr/>
          <a:lstStyle/>
          <a:p>
            <a:endParaRPr lang="zh-CN" altLang="en-US"/>
          </a:p>
        </p:txBody>
      </p:sp>
      <p:sp>
        <p:nvSpPr>
          <p:cNvPr id="286785" name="Rectangle 65"/>
          <p:cNvSpPr>
            <a:spLocks noChangeArrowheads="1"/>
          </p:cNvSpPr>
          <p:nvPr/>
        </p:nvSpPr>
        <p:spPr bwMode="auto">
          <a:xfrm>
            <a:off x="4767263" y="5029200"/>
            <a:ext cx="762000" cy="381000"/>
          </a:xfrm>
          <a:prstGeom prst="rect">
            <a:avLst/>
          </a:prstGeom>
          <a:solidFill>
            <a:schemeClr val="hlink"/>
          </a:solidFill>
          <a:ln w="12700">
            <a:solidFill>
              <a:srgbClr val="000000"/>
            </a:solidFill>
            <a:miter lim="800000"/>
            <a:headEnd/>
            <a:tailEnd/>
          </a:ln>
        </p:spPr>
        <p:txBody>
          <a:bodyPr anchor="ctr">
            <a:spAutoFit/>
          </a:bodyPr>
          <a:lstStyle/>
          <a:p>
            <a:endParaRPr lang="zh-CN" altLang="en-US"/>
          </a:p>
        </p:txBody>
      </p:sp>
      <p:sp>
        <p:nvSpPr>
          <p:cNvPr id="286784" name="Freeform 64"/>
          <p:cNvSpPr>
            <a:spLocks/>
          </p:cNvSpPr>
          <p:nvPr/>
        </p:nvSpPr>
        <p:spPr bwMode="auto">
          <a:xfrm>
            <a:off x="5410200" y="3429000"/>
            <a:ext cx="2286000" cy="1828800"/>
          </a:xfrm>
          <a:custGeom>
            <a:avLst/>
            <a:gdLst>
              <a:gd name="T0" fmla="*/ 2147483647 w 1392"/>
              <a:gd name="T1" fmla="*/ 0 h 1152"/>
              <a:gd name="T2" fmla="*/ 2147483647 w 1392"/>
              <a:gd name="T3" fmla="*/ 2147483647 h 1152"/>
              <a:gd name="T4" fmla="*/ 0 w 1392"/>
              <a:gd name="T5" fmla="*/ 2147483647 h 1152"/>
              <a:gd name="T6" fmla="*/ 0 60000 65536"/>
              <a:gd name="T7" fmla="*/ 0 60000 65536"/>
              <a:gd name="T8" fmla="*/ 0 60000 65536"/>
              <a:gd name="T9" fmla="*/ 0 w 1392"/>
              <a:gd name="T10" fmla="*/ 0 h 1152"/>
              <a:gd name="T11" fmla="*/ 1392 w 1392"/>
              <a:gd name="T12" fmla="*/ 1152 h 1152"/>
            </a:gdLst>
            <a:ahLst/>
            <a:cxnLst>
              <a:cxn ang="T6">
                <a:pos x="T0" y="T1"/>
              </a:cxn>
              <a:cxn ang="T7">
                <a:pos x="T2" y="T3"/>
              </a:cxn>
              <a:cxn ang="T8">
                <a:pos x="T4" y="T5"/>
              </a:cxn>
            </a:cxnLst>
            <a:rect l="T9" t="T10" r="T11" b="T12"/>
            <a:pathLst>
              <a:path w="1392" h="1152">
                <a:moveTo>
                  <a:pt x="1392" y="0"/>
                </a:moveTo>
                <a:cubicBezTo>
                  <a:pt x="1292" y="240"/>
                  <a:pt x="1192" y="480"/>
                  <a:pt x="960" y="672"/>
                </a:cubicBezTo>
                <a:cubicBezTo>
                  <a:pt x="728" y="864"/>
                  <a:pt x="364" y="1008"/>
                  <a:pt x="0" y="1152"/>
                </a:cubicBezTo>
              </a:path>
            </a:pathLst>
          </a:custGeom>
          <a:noFill/>
          <a:ln w="28575">
            <a:solidFill>
              <a:srgbClr val="FF0000"/>
            </a:solidFill>
            <a:round/>
            <a:headEnd type="oval" w="med" len="med"/>
            <a:tailEnd type="triangle" w="med" len="med"/>
          </a:ln>
        </p:spPr>
        <p:txBody>
          <a:bodyPr/>
          <a:lstStyle/>
          <a:p>
            <a:endParaRPr lang="zh-CN" altLang="en-US"/>
          </a:p>
        </p:txBody>
      </p:sp>
      <p:sp>
        <p:nvSpPr>
          <p:cNvPr id="286787" name="Rectangle 67"/>
          <p:cNvSpPr>
            <a:spLocks noChangeArrowheads="1"/>
          </p:cNvSpPr>
          <p:nvPr/>
        </p:nvSpPr>
        <p:spPr bwMode="auto">
          <a:xfrm>
            <a:off x="3048000" y="3276600"/>
            <a:ext cx="762000" cy="390525"/>
          </a:xfrm>
          <a:prstGeom prst="rect">
            <a:avLst/>
          </a:prstGeom>
          <a:solidFill>
            <a:schemeClr val="hlink"/>
          </a:solidFill>
          <a:ln w="12700">
            <a:solidFill>
              <a:srgbClr val="000000"/>
            </a:solidFill>
            <a:miter lim="800000"/>
            <a:headEnd/>
            <a:tailEnd/>
          </a:ln>
        </p:spPr>
        <p:txBody>
          <a:bodyPr anchor="ctr">
            <a:spAutoFit/>
          </a:bodyPr>
          <a:lstStyle/>
          <a:p>
            <a:endParaRPr lang="zh-CN" altLang="en-US"/>
          </a:p>
        </p:txBody>
      </p:sp>
      <p:sp>
        <p:nvSpPr>
          <p:cNvPr id="286789" name="Freeform 69"/>
          <p:cNvSpPr>
            <a:spLocks/>
          </p:cNvSpPr>
          <p:nvPr/>
        </p:nvSpPr>
        <p:spPr bwMode="auto">
          <a:xfrm>
            <a:off x="2057400" y="3581400"/>
            <a:ext cx="1066800" cy="266700"/>
          </a:xfrm>
          <a:custGeom>
            <a:avLst/>
            <a:gdLst>
              <a:gd name="T0" fmla="*/ 2147483647 w 624"/>
              <a:gd name="T1" fmla="*/ 0 h 168"/>
              <a:gd name="T2" fmla="*/ 2147483647 w 624"/>
              <a:gd name="T3" fmla="*/ 2147483647 h 168"/>
              <a:gd name="T4" fmla="*/ 2147483647 w 624"/>
              <a:gd name="T5" fmla="*/ 2147483647 h 168"/>
              <a:gd name="T6" fmla="*/ 0 w 624"/>
              <a:gd name="T7" fmla="*/ 2147483647 h 168"/>
              <a:gd name="T8" fmla="*/ 0 60000 65536"/>
              <a:gd name="T9" fmla="*/ 0 60000 65536"/>
              <a:gd name="T10" fmla="*/ 0 60000 65536"/>
              <a:gd name="T11" fmla="*/ 0 60000 65536"/>
              <a:gd name="T12" fmla="*/ 0 w 624"/>
              <a:gd name="T13" fmla="*/ 0 h 168"/>
              <a:gd name="T14" fmla="*/ 624 w 624"/>
              <a:gd name="T15" fmla="*/ 168 h 168"/>
            </a:gdLst>
            <a:ahLst/>
            <a:cxnLst>
              <a:cxn ang="T8">
                <a:pos x="T0" y="T1"/>
              </a:cxn>
              <a:cxn ang="T9">
                <a:pos x="T2" y="T3"/>
              </a:cxn>
              <a:cxn ang="T10">
                <a:pos x="T4" y="T5"/>
              </a:cxn>
              <a:cxn ang="T11">
                <a:pos x="T6" y="T7"/>
              </a:cxn>
            </a:cxnLst>
            <a:rect l="T12" t="T13" r="T14" b="T15"/>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a:solidFill>
              <a:srgbClr val="FF0000"/>
            </a:solidFill>
            <a:round/>
            <a:headEnd type="oval" w="med" len="med"/>
            <a:tailEnd type="triangle" w="med" len="med"/>
          </a:ln>
        </p:spPr>
        <p:txBody>
          <a:bodyPr/>
          <a:lstStyle/>
          <a:p>
            <a:endParaRPr lang="zh-CN" altLang="en-US"/>
          </a:p>
        </p:txBody>
      </p:sp>
      <p:sp>
        <p:nvSpPr>
          <p:cNvPr id="286791" name="Line 71"/>
          <p:cNvSpPr>
            <a:spLocks noChangeShapeType="1"/>
          </p:cNvSpPr>
          <p:nvPr/>
        </p:nvSpPr>
        <p:spPr bwMode="auto">
          <a:xfrm>
            <a:off x="3581400" y="3429000"/>
            <a:ext cx="1219200" cy="182880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 name="Group 79"/>
          <p:cNvGrpSpPr>
            <a:grpSpLocks/>
          </p:cNvGrpSpPr>
          <p:nvPr/>
        </p:nvGrpSpPr>
        <p:grpSpPr bwMode="auto">
          <a:xfrm>
            <a:off x="2286000" y="2667000"/>
            <a:ext cx="4343400" cy="2301875"/>
            <a:chOff x="1440" y="1680"/>
            <a:chExt cx="2736" cy="1450"/>
          </a:xfrm>
        </p:grpSpPr>
        <p:sp>
          <p:nvSpPr>
            <p:cNvPr id="11284" name="Text Box 72"/>
            <p:cNvSpPr txBox="1">
              <a:spLocks noChangeArrowheads="1"/>
            </p:cNvSpPr>
            <p:nvPr/>
          </p:nvSpPr>
          <p:spPr bwMode="auto">
            <a:xfrm>
              <a:off x="1440" y="1958"/>
              <a:ext cx="432" cy="250"/>
            </a:xfrm>
            <a:prstGeom prst="rect">
              <a:avLst/>
            </a:prstGeom>
            <a:noFill/>
            <a:ln w="9525" algn="ctr">
              <a:noFill/>
              <a:miter lim="800000"/>
              <a:headEnd/>
              <a:tailEnd/>
            </a:ln>
          </p:spPr>
          <p:txBody>
            <a:bodyPr>
              <a:spAutoFit/>
            </a:bodyPr>
            <a:lstStyle/>
            <a:p>
              <a:r>
                <a:rPr lang="en-US" altLang="zh-CN" sz="2000" b="1">
                  <a:solidFill>
                    <a:schemeClr val="accent2"/>
                  </a:solidFill>
                </a:rPr>
                <a:t>(1)</a:t>
              </a:r>
            </a:p>
          </p:txBody>
        </p:sp>
        <p:sp>
          <p:nvSpPr>
            <p:cNvPr id="11285" name="Text Box 74"/>
            <p:cNvSpPr txBox="1">
              <a:spLocks noChangeArrowheads="1"/>
            </p:cNvSpPr>
            <p:nvPr/>
          </p:nvSpPr>
          <p:spPr bwMode="auto">
            <a:xfrm>
              <a:off x="2352" y="1824"/>
              <a:ext cx="432" cy="250"/>
            </a:xfrm>
            <a:prstGeom prst="rect">
              <a:avLst/>
            </a:prstGeom>
            <a:noFill/>
            <a:ln w="9525" algn="ctr">
              <a:noFill/>
              <a:miter lim="800000"/>
              <a:headEnd/>
              <a:tailEnd/>
            </a:ln>
          </p:spPr>
          <p:txBody>
            <a:bodyPr>
              <a:spAutoFit/>
            </a:bodyPr>
            <a:lstStyle/>
            <a:p>
              <a:r>
                <a:rPr lang="en-US" altLang="zh-CN" sz="2000" b="1">
                  <a:solidFill>
                    <a:schemeClr val="accent2"/>
                  </a:solidFill>
                </a:rPr>
                <a:t>(2)</a:t>
              </a:r>
            </a:p>
          </p:txBody>
        </p:sp>
        <p:sp>
          <p:nvSpPr>
            <p:cNvPr id="11286" name="Text Box 75"/>
            <p:cNvSpPr txBox="1">
              <a:spLocks noChangeArrowheads="1"/>
            </p:cNvSpPr>
            <p:nvPr/>
          </p:nvSpPr>
          <p:spPr bwMode="auto">
            <a:xfrm>
              <a:off x="3744" y="1680"/>
              <a:ext cx="432" cy="250"/>
            </a:xfrm>
            <a:prstGeom prst="rect">
              <a:avLst/>
            </a:prstGeom>
            <a:noFill/>
            <a:ln w="9525" algn="ctr">
              <a:noFill/>
              <a:miter lim="800000"/>
              <a:headEnd/>
              <a:tailEnd/>
            </a:ln>
          </p:spPr>
          <p:txBody>
            <a:bodyPr>
              <a:spAutoFit/>
            </a:bodyPr>
            <a:lstStyle/>
            <a:p>
              <a:r>
                <a:rPr lang="en-US" altLang="zh-CN" sz="2000" b="1">
                  <a:solidFill>
                    <a:schemeClr val="accent2"/>
                  </a:solidFill>
                </a:rPr>
                <a:t>(3)</a:t>
              </a:r>
            </a:p>
          </p:txBody>
        </p:sp>
        <p:sp>
          <p:nvSpPr>
            <p:cNvPr id="11287" name="Text Box 76"/>
            <p:cNvSpPr txBox="1">
              <a:spLocks noChangeArrowheads="1"/>
            </p:cNvSpPr>
            <p:nvPr/>
          </p:nvSpPr>
          <p:spPr bwMode="auto">
            <a:xfrm>
              <a:off x="3696" y="2880"/>
              <a:ext cx="432" cy="250"/>
            </a:xfrm>
            <a:prstGeom prst="rect">
              <a:avLst/>
            </a:prstGeom>
            <a:noFill/>
            <a:ln w="9525" algn="ctr">
              <a:noFill/>
              <a:miter lim="800000"/>
              <a:headEnd/>
              <a:tailEnd/>
            </a:ln>
          </p:spPr>
          <p:txBody>
            <a:bodyPr>
              <a:spAutoFit/>
            </a:bodyPr>
            <a:lstStyle/>
            <a:p>
              <a:r>
                <a:rPr lang="en-US" altLang="zh-CN" sz="2000" b="1">
                  <a:solidFill>
                    <a:schemeClr val="accent2"/>
                  </a:solidFill>
                </a:rPr>
                <a:t>(4)</a:t>
              </a:r>
            </a:p>
          </p:txBody>
        </p:sp>
        <p:sp>
          <p:nvSpPr>
            <p:cNvPr id="11288" name="Text Box 77"/>
            <p:cNvSpPr txBox="1">
              <a:spLocks noChangeArrowheads="1"/>
            </p:cNvSpPr>
            <p:nvPr/>
          </p:nvSpPr>
          <p:spPr bwMode="auto">
            <a:xfrm>
              <a:off x="2496" y="2352"/>
              <a:ext cx="432" cy="250"/>
            </a:xfrm>
            <a:prstGeom prst="rect">
              <a:avLst/>
            </a:prstGeom>
            <a:noFill/>
            <a:ln w="9525" algn="ctr">
              <a:noFill/>
              <a:miter lim="800000"/>
              <a:headEnd/>
              <a:tailEnd/>
            </a:ln>
          </p:spPr>
          <p:txBody>
            <a:bodyPr>
              <a:spAutoFit/>
            </a:bodyPr>
            <a:lstStyle/>
            <a:p>
              <a:r>
                <a:rPr lang="en-US" altLang="zh-CN" sz="2000" b="1">
                  <a:solidFill>
                    <a:schemeClr val="accent2"/>
                  </a:solidFill>
                </a:rPr>
                <a:t>(5)</a:t>
              </a:r>
            </a:p>
          </p:txBody>
        </p:sp>
        <p:sp>
          <p:nvSpPr>
            <p:cNvPr id="11289" name="Text Box 78"/>
            <p:cNvSpPr txBox="1">
              <a:spLocks noChangeArrowheads="1"/>
            </p:cNvSpPr>
            <p:nvPr/>
          </p:nvSpPr>
          <p:spPr bwMode="auto">
            <a:xfrm>
              <a:off x="1440" y="2400"/>
              <a:ext cx="432" cy="250"/>
            </a:xfrm>
            <a:prstGeom prst="rect">
              <a:avLst/>
            </a:prstGeom>
            <a:noFill/>
            <a:ln w="9525" algn="ctr">
              <a:noFill/>
              <a:miter lim="800000"/>
              <a:headEnd/>
              <a:tailEnd/>
            </a:ln>
          </p:spPr>
          <p:txBody>
            <a:bodyPr>
              <a:spAutoFit/>
            </a:bodyPr>
            <a:lstStyle/>
            <a:p>
              <a:r>
                <a:rPr lang="en-US" altLang="zh-CN" sz="2000" b="1">
                  <a:solidFill>
                    <a:schemeClr val="accent2"/>
                  </a:solidFill>
                </a:rPr>
                <a:t>(6)</a:t>
              </a:r>
            </a:p>
          </p:txBody>
        </p:sp>
      </p:grpSp>
      <p:sp>
        <p:nvSpPr>
          <p:cNvPr id="286800" name="AutoShape 80"/>
          <p:cNvSpPr>
            <a:spLocks noChangeArrowheads="1"/>
          </p:cNvSpPr>
          <p:nvPr/>
        </p:nvSpPr>
        <p:spPr bwMode="auto">
          <a:xfrm rot="10800000">
            <a:off x="228600" y="4419600"/>
            <a:ext cx="2743200" cy="1600200"/>
          </a:xfrm>
          <a:prstGeom prst="wedgeRoundRectCallout">
            <a:avLst>
              <a:gd name="adj1" fmla="val -31486"/>
              <a:gd name="adj2" fmla="val 68551"/>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rPr>
              <a:t>但完成这个过程很费时间</a:t>
            </a:r>
            <a:r>
              <a:rPr lang="en-US" altLang="zh-CN" sz="2400" b="1">
                <a:solidFill>
                  <a:schemeClr val="tx1"/>
                </a:solidFill>
              </a:rPr>
              <a:t>(</a:t>
            </a:r>
            <a:r>
              <a:rPr lang="zh-CN" altLang="en-US" sz="2400" b="1">
                <a:solidFill>
                  <a:schemeClr val="tx1"/>
                </a:solidFill>
              </a:rPr>
              <a:t>有时候一条指令会引起几次调页</a:t>
            </a:r>
            <a:r>
              <a:rPr lang="en-US" altLang="zh-CN" sz="2400" b="1">
                <a:solidFill>
                  <a:schemeClr val="tx1"/>
                </a:solidFill>
              </a:rPr>
              <a:t>)!</a:t>
            </a:r>
          </a:p>
        </p:txBody>
      </p:sp>
      <p:sp>
        <p:nvSpPr>
          <p:cNvPr id="286801" name="AutoShape 81"/>
          <p:cNvSpPr>
            <a:spLocks noChangeArrowheads="1"/>
          </p:cNvSpPr>
          <p:nvPr/>
        </p:nvSpPr>
        <p:spPr bwMode="auto">
          <a:xfrm rot="10800000">
            <a:off x="228600" y="2057400"/>
            <a:ext cx="2743200" cy="914400"/>
          </a:xfrm>
          <a:prstGeom prst="wedgeRoundRectCallout">
            <a:avLst>
              <a:gd name="adj1" fmla="val -26389"/>
              <a:gd name="adj2" fmla="val -75870"/>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rPr>
              <a:t>显然是一个很好理解的过程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72"/>
                                        </p:tgtEl>
                                        <p:attrNameLst>
                                          <p:attrName>style.visibility</p:attrName>
                                        </p:attrNameLst>
                                      </p:cBhvr>
                                      <p:to>
                                        <p:strVal val="visible"/>
                                      </p:to>
                                    </p:set>
                                    <p:animEffect transition="in" filter="dissolve">
                                      <p:cBhvr>
                                        <p:cTn id="7" dur="500"/>
                                        <p:tgtEl>
                                          <p:spTgt spid="286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73"/>
                                        </p:tgtEl>
                                        <p:attrNameLst>
                                          <p:attrName>style.visibility</p:attrName>
                                        </p:attrNameLst>
                                      </p:cBhvr>
                                      <p:to>
                                        <p:strVal val="visible"/>
                                      </p:to>
                                    </p:set>
                                    <p:animEffect transition="in" filter="dissolve">
                                      <p:cBhvr>
                                        <p:cTn id="17" dur="500"/>
                                        <p:tgtEl>
                                          <p:spTgt spid="286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86775"/>
                                        </p:tgtEl>
                                        <p:attrNameLst>
                                          <p:attrName>style.visibility</p:attrName>
                                        </p:attrNameLst>
                                      </p:cBhvr>
                                      <p:to>
                                        <p:strVal val="visible"/>
                                      </p:to>
                                    </p:set>
                                    <p:anim calcmode="lin" valueType="num">
                                      <p:cBhvr>
                                        <p:cTn id="22" dur="500" fill="hold"/>
                                        <p:tgtEl>
                                          <p:spTgt spid="286775"/>
                                        </p:tgtEl>
                                        <p:attrNameLst>
                                          <p:attrName>ppt_x</p:attrName>
                                        </p:attrNameLst>
                                      </p:cBhvr>
                                      <p:tavLst>
                                        <p:tav tm="0">
                                          <p:val>
                                            <p:strVal val="#ppt_x-#ppt_w/2"/>
                                          </p:val>
                                        </p:tav>
                                        <p:tav tm="100000">
                                          <p:val>
                                            <p:strVal val="#ppt_x"/>
                                          </p:val>
                                        </p:tav>
                                      </p:tavLst>
                                    </p:anim>
                                    <p:anim calcmode="lin" valueType="num">
                                      <p:cBhvr>
                                        <p:cTn id="23" dur="500" fill="hold"/>
                                        <p:tgtEl>
                                          <p:spTgt spid="286775"/>
                                        </p:tgtEl>
                                        <p:attrNameLst>
                                          <p:attrName>ppt_y</p:attrName>
                                        </p:attrNameLst>
                                      </p:cBhvr>
                                      <p:tavLst>
                                        <p:tav tm="0">
                                          <p:val>
                                            <p:strVal val="#ppt_y"/>
                                          </p:val>
                                        </p:tav>
                                        <p:tav tm="100000">
                                          <p:val>
                                            <p:strVal val="#ppt_y"/>
                                          </p:val>
                                        </p:tav>
                                      </p:tavLst>
                                    </p:anim>
                                    <p:anim calcmode="lin" valueType="num">
                                      <p:cBhvr>
                                        <p:cTn id="24" dur="500" fill="hold"/>
                                        <p:tgtEl>
                                          <p:spTgt spid="286775"/>
                                        </p:tgtEl>
                                        <p:attrNameLst>
                                          <p:attrName>ppt_w</p:attrName>
                                        </p:attrNameLst>
                                      </p:cBhvr>
                                      <p:tavLst>
                                        <p:tav tm="0">
                                          <p:val>
                                            <p:fltVal val="0"/>
                                          </p:val>
                                        </p:tav>
                                        <p:tav tm="100000">
                                          <p:val>
                                            <p:strVal val="#ppt_w"/>
                                          </p:val>
                                        </p:tav>
                                      </p:tavLst>
                                    </p:anim>
                                    <p:anim calcmode="lin" valueType="num">
                                      <p:cBhvr>
                                        <p:cTn id="25" dur="500" fill="hold"/>
                                        <p:tgtEl>
                                          <p:spTgt spid="286775"/>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286781"/>
                                        </p:tgtEl>
                                        <p:attrNameLst>
                                          <p:attrName>style.visibility</p:attrName>
                                        </p:attrNameLst>
                                      </p:cBhvr>
                                      <p:to>
                                        <p:strVal val="visible"/>
                                      </p:to>
                                    </p:set>
                                    <p:anim calcmode="lin" valueType="num">
                                      <p:cBhvr>
                                        <p:cTn id="35" dur="500" fill="hold"/>
                                        <p:tgtEl>
                                          <p:spTgt spid="286781"/>
                                        </p:tgtEl>
                                        <p:attrNameLst>
                                          <p:attrName>ppt_x</p:attrName>
                                        </p:attrNameLst>
                                      </p:cBhvr>
                                      <p:tavLst>
                                        <p:tav tm="0">
                                          <p:val>
                                            <p:strVal val="#ppt_x-#ppt_w/2"/>
                                          </p:val>
                                        </p:tav>
                                        <p:tav tm="100000">
                                          <p:val>
                                            <p:strVal val="#ppt_x"/>
                                          </p:val>
                                        </p:tav>
                                      </p:tavLst>
                                    </p:anim>
                                    <p:anim calcmode="lin" valueType="num">
                                      <p:cBhvr>
                                        <p:cTn id="36" dur="500" fill="hold"/>
                                        <p:tgtEl>
                                          <p:spTgt spid="286781"/>
                                        </p:tgtEl>
                                        <p:attrNameLst>
                                          <p:attrName>ppt_y</p:attrName>
                                        </p:attrNameLst>
                                      </p:cBhvr>
                                      <p:tavLst>
                                        <p:tav tm="0">
                                          <p:val>
                                            <p:strVal val="#ppt_y"/>
                                          </p:val>
                                        </p:tav>
                                        <p:tav tm="100000">
                                          <p:val>
                                            <p:strVal val="#ppt_y"/>
                                          </p:val>
                                        </p:tav>
                                      </p:tavLst>
                                    </p:anim>
                                    <p:anim calcmode="lin" valueType="num">
                                      <p:cBhvr>
                                        <p:cTn id="37" dur="500" fill="hold"/>
                                        <p:tgtEl>
                                          <p:spTgt spid="286781"/>
                                        </p:tgtEl>
                                        <p:attrNameLst>
                                          <p:attrName>ppt_w</p:attrName>
                                        </p:attrNameLst>
                                      </p:cBhvr>
                                      <p:tavLst>
                                        <p:tav tm="0">
                                          <p:val>
                                            <p:fltVal val="0"/>
                                          </p:val>
                                        </p:tav>
                                        <p:tav tm="100000">
                                          <p:val>
                                            <p:strVal val="#ppt_w"/>
                                          </p:val>
                                        </p:tav>
                                      </p:tavLst>
                                    </p:anim>
                                    <p:anim calcmode="lin" valueType="num">
                                      <p:cBhvr>
                                        <p:cTn id="38" dur="500" fill="hold"/>
                                        <p:tgtEl>
                                          <p:spTgt spid="286781"/>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86780"/>
                                        </p:tgtEl>
                                        <p:attrNameLst>
                                          <p:attrName>style.visibility</p:attrName>
                                        </p:attrNameLst>
                                      </p:cBhvr>
                                      <p:to>
                                        <p:strVal val="visible"/>
                                      </p:to>
                                    </p:set>
                                    <p:animEffect transition="in" filter="dissolve">
                                      <p:cBhvr>
                                        <p:cTn id="43" dur="500"/>
                                        <p:tgtEl>
                                          <p:spTgt spid="28678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286782"/>
                                        </p:tgtEl>
                                        <p:attrNameLst>
                                          <p:attrName>style.visibility</p:attrName>
                                        </p:attrNameLst>
                                      </p:cBhvr>
                                      <p:to>
                                        <p:strVal val="visible"/>
                                      </p:to>
                                    </p:set>
                                    <p:anim calcmode="lin" valueType="num">
                                      <p:cBhvr>
                                        <p:cTn id="48" dur="500" fill="hold"/>
                                        <p:tgtEl>
                                          <p:spTgt spid="286782"/>
                                        </p:tgtEl>
                                        <p:attrNameLst>
                                          <p:attrName>ppt_x</p:attrName>
                                        </p:attrNameLst>
                                      </p:cBhvr>
                                      <p:tavLst>
                                        <p:tav tm="0">
                                          <p:val>
                                            <p:strVal val="#ppt_x-#ppt_w/2"/>
                                          </p:val>
                                        </p:tav>
                                        <p:tav tm="100000">
                                          <p:val>
                                            <p:strVal val="#ppt_x"/>
                                          </p:val>
                                        </p:tav>
                                      </p:tavLst>
                                    </p:anim>
                                    <p:anim calcmode="lin" valueType="num">
                                      <p:cBhvr>
                                        <p:cTn id="49" dur="500" fill="hold"/>
                                        <p:tgtEl>
                                          <p:spTgt spid="286782"/>
                                        </p:tgtEl>
                                        <p:attrNameLst>
                                          <p:attrName>ppt_y</p:attrName>
                                        </p:attrNameLst>
                                      </p:cBhvr>
                                      <p:tavLst>
                                        <p:tav tm="0">
                                          <p:val>
                                            <p:strVal val="#ppt_y"/>
                                          </p:val>
                                        </p:tav>
                                        <p:tav tm="100000">
                                          <p:val>
                                            <p:strVal val="#ppt_y"/>
                                          </p:val>
                                        </p:tav>
                                      </p:tavLst>
                                    </p:anim>
                                    <p:anim calcmode="lin" valueType="num">
                                      <p:cBhvr>
                                        <p:cTn id="50" dur="500" fill="hold"/>
                                        <p:tgtEl>
                                          <p:spTgt spid="286782"/>
                                        </p:tgtEl>
                                        <p:attrNameLst>
                                          <p:attrName>ppt_w</p:attrName>
                                        </p:attrNameLst>
                                      </p:cBhvr>
                                      <p:tavLst>
                                        <p:tav tm="0">
                                          <p:val>
                                            <p:fltVal val="0"/>
                                          </p:val>
                                        </p:tav>
                                        <p:tav tm="100000">
                                          <p:val>
                                            <p:strVal val="#ppt_w"/>
                                          </p:val>
                                        </p:tav>
                                      </p:tavLst>
                                    </p:anim>
                                    <p:anim calcmode="lin" valueType="num">
                                      <p:cBhvr>
                                        <p:cTn id="51" dur="500" fill="hold"/>
                                        <p:tgtEl>
                                          <p:spTgt spid="286782"/>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2" fill="hold" grpId="0" nodeType="clickEffect">
                                  <p:stCondLst>
                                    <p:cond delay="0"/>
                                  </p:stCondLst>
                                  <p:childTnLst>
                                    <p:set>
                                      <p:cBhvr>
                                        <p:cTn id="55" dur="1" fill="hold">
                                          <p:stCondLst>
                                            <p:cond delay="0"/>
                                          </p:stCondLst>
                                        </p:cTn>
                                        <p:tgtEl>
                                          <p:spTgt spid="286784"/>
                                        </p:tgtEl>
                                        <p:attrNameLst>
                                          <p:attrName>style.visibility</p:attrName>
                                        </p:attrNameLst>
                                      </p:cBhvr>
                                      <p:to>
                                        <p:strVal val="visible"/>
                                      </p:to>
                                    </p:set>
                                    <p:anim calcmode="lin" valueType="num">
                                      <p:cBhvr>
                                        <p:cTn id="56" dur="500" fill="hold"/>
                                        <p:tgtEl>
                                          <p:spTgt spid="286784"/>
                                        </p:tgtEl>
                                        <p:attrNameLst>
                                          <p:attrName>ppt_x</p:attrName>
                                        </p:attrNameLst>
                                      </p:cBhvr>
                                      <p:tavLst>
                                        <p:tav tm="0">
                                          <p:val>
                                            <p:strVal val="#ppt_x+#ppt_w/2"/>
                                          </p:val>
                                        </p:tav>
                                        <p:tav tm="100000">
                                          <p:val>
                                            <p:strVal val="#ppt_x"/>
                                          </p:val>
                                        </p:tav>
                                      </p:tavLst>
                                    </p:anim>
                                    <p:anim calcmode="lin" valueType="num">
                                      <p:cBhvr>
                                        <p:cTn id="57" dur="500" fill="hold"/>
                                        <p:tgtEl>
                                          <p:spTgt spid="286784"/>
                                        </p:tgtEl>
                                        <p:attrNameLst>
                                          <p:attrName>ppt_y</p:attrName>
                                        </p:attrNameLst>
                                      </p:cBhvr>
                                      <p:tavLst>
                                        <p:tav tm="0">
                                          <p:val>
                                            <p:strVal val="#ppt_y"/>
                                          </p:val>
                                        </p:tav>
                                        <p:tav tm="100000">
                                          <p:val>
                                            <p:strVal val="#ppt_y"/>
                                          </p:val>
                                        </p:tav>
                                      </p:tavLst>
                                    </p:anim>
                                    <p:anim calcmode="lin" valueType="num">
                                      <p:cBhvr>
                                        <p:cTn id="58" dur="500" fill="hold"/>
                                        <p:tgtEl>
                                          <p:spTgt spid="286784"/>
                                        </p:tgtEl>
                                        <p:attrNameLst>
                                          <p:attrName>ppt_w</p:attrName>
                                        </p:attrNameLst>
                                      </p:cBhvr>
                                      <p:tavLst>
                                        <p:tav tm="0">
                                          <p:val>
                                            <p:fltVal val="0"/>
                                          </p:val>
                                        </p:tav>
                                        <p:tav tm="100000">
                                          <p:val>
                                            <p:strVal val="#ppt_w"/>
                                          </p:val>
                                        </p:tav>
                                      </p:tavLst>
                                    </p:anim>
                                    <p:anim calcmode="lin" valueType="num">
                                      <p:cBhvr>
                                        <p:cTn id="59" dur="500" fill="hold"/>
                                        <p:tgtEl>
                                          <p:spTgt spid="286784"/>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86785"/>
                                        </p:tgtEl>
                                        <p:attrNameLst>
                                          <p:attrName>style.visibility</p:attrName>
                                        </p:attrNameLst>
                                      </p:cBhvr>
                                      <p:to>
                                        <p:strVal val="visible"/>
                                      </p:to>
                                    </p:set>
                                    <p:animEffect transition="in" filter="dissolve">
                                      <p:cBhvr>
                                        <p:cTn id="64" dur="500"/>
                                        <p:tgtEl>
                                          <p:spTgt spid="28678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86787"/>
                                        </p:tgtEl>
                                        <p:attrNameLst>
                                          <p:attrName>style.visibility</p:attrName>
                                        </p:attrNameLst>
                                      </p:cBhvr>
                                      <p:to>
                                        <p:strVal val="visible"/>
                                      </p:to>
                                    </p:set>
                                    <p:animEffect transition="in" filter="dissolve">
                                      <p:cBhvr>
                                        <p:cTn id="69" dur="500"/>
                                        <p:tgtEl>
                                          <p:spTgt spid="2867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7" presetClass="entr" presetSubtype="8" fill="hold" grpId="0" nodeType="clickEffect">
                                  <p:stCondLst>
                                    <p:cond delay="0"/>
                                  </p:stCondLst>
                                  <p:childTnLst>
                                    <p:set>
                                      <p:cBhvr>
                                        <p:cTn id="73" dur="1" fill="hold">
                                          <p:stCondLst>
                                            <p:cond delay="0"/>
                                          </p:stCondLst>
                                        </p:cTn>
                                        <p:tgtEl>
                                          <p:spTgt spid="286791"/>
                                        </p:tgtEl>
                                        <p:attrNameLst>
                                          <p:attrName>style.visibility</p:attrName>
                                        </p:attrNameLst>
                                      </p:cBhvr>
                                      <p:to>
                                        <p:strVal val="visible"/>
                                      </p:to>
                                    </p:set>
                                    <p:anim calcmode="lin" valueType="num">
                                      <p:cBhvr>
                                        <p:cTn id="74" dur="500" fill="hold"/>
                                        <p:tgtEl>
                                          <p:spTgt spid="286791"/>
                                        </p:tgtEl>
                                        <p:attrNameLst>
                                          <p:attrName>ppt_x</p:attrName>
                                        </p:attrNameLst>
                                      </p:cBhvr>
                                      <p:tavLst>
                                        <p:tav tm="0">
                                          <p:val>
                                            <p:strVal val="#ppt_x-#ppt_w/2"/>
                                          </p:val>
                                        </p:tav>
                                        <p:tav tm="100000">
                                          <p:val>
                                            <p:strVal val="#ppt_x"/>
                                          </p:val>
                                        </p:tav>
                                      </p:tavLst>
                                    </p:anim>
                                    <p:anim calcmode="lin" valueType="num">
                                      <p:cBhvr>
                                        <p:cTn id="75" dur="500" fill="hold"/>
                                        <p:tgtEl>
                                          <p:spTgt spid="286791"/>
                                        </p:tgtEl>
                                        <p:attrNameLst>
                                          <p:attrName>ppt_y</p:attrName>
                                        </p:attrNameLst>
                                      </p:cBhvr>
                                      <p:tavLst>
                                        <p:tav tm="0">
                                          <p:val>
                                            <p:strVal val="#ppt_y"/>
                                          </p:val>
                                        </p:tav>
                                        <p:tav tm="100000">
                                          <p:val>
                                            <p:strVal val="#ppt_y"/>
                                          </p:val>
                                        </p:tav>
                                      </p:tavLst>
                                    </p:anim>
                                    <p:anim calcmode="lin" valueType="num">
                                      <p:cBhvr>
                                        <p:cTn id="76" dur="500" fill="hold"/>
                                        <p:tgtEl>
                                          <p:spTgt spid="286791"/>
                                        </p:tgtEl>
                                        <p:attrNameLst>
                                          <p:attrName>ppt_w</p:attrName>
                                        </p:attrNameLst>
                                      </p:cBhvr>
                                      <p:tavLst>
                                        <p:tav tm="0">
                                          <p:val>
                                            <p:fltVal val="0"/>
                                          </p:val>
                                        </p:tav>
                                        <p:tav tm="100000">
                                          <p:val>
                                            <p:strVal val="#ppt_w"/>
                                          </p:val>
                                        </p:tav>
                                      </p:tavLst>
                                    </p:anim>
                                    <p:anim calcmode="lin" valueType="num">
                                      <p:cBhvr>
                                        <p:cTn id="77" dur="500" fill="hold"/>
                                        <p:tgtEl>
                                          <p:spTgt spid="28679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2" fill="hold" grpId="0" nodeType="clickEffect">
                                  <p:stCondLst>
                                    <p:cond delay="0"/>
                                  </p:stCondLst>
                                  <p:childTnLst>
                                    <p:set>
                                      <p:cBhvr>
                                        <p:cTn id="81" dur="1" fill="hold">
                                          <p:stCondLst>
                                            <p:cond delay="0"/>
                                          </p:stCondLst>
                                        </p:cTn>
                                        <p:tgtEl>
                                          <p:spTgt spid="286789"/>
                                        </p:tgtEl>
                                        <p:attrNameLst>
                                          <p:attrName>style.visibility</p:attrName>
                                        </p:attrNameLst>
                                      </p:cBhvr>
                                      <p:to>
                                        <p:strVal val="visible"/>
                                      </p:to>
                                    </p:set>
                                    <p:anim calcmode="lin" valueType="num">
                                      <p:cBhvr>
                                        <p:cTn id="82" dur="500" fill="hold"/>
                                        <p:tgtEl>
                                          <p:spTgt spid="286789"/>
                                        </p:tgtEl>
                                        <p:attrNameLst>
                                          <p:attrName>ppt_x</p:attrName>
                                        </p:attrNameLst>
                                      </p:cBhvr>
                                      <p:tavLst>
                                        <p:tav tm="0">
                                          <p:val>
                                            <p:strVal val="#ppt_x+#ppt_w/2"/>
                                          </p:val>
                                        </p:tav>
                                        <p:tav tm="100000">
                                          <p:val>
                                            <p:strVal val="#ppt_x"/>
                                          </p:val>
                                        </p:tav>
                                      </p:tavLst>
                                    </p:anim>
                                    <p:anim calcmode="lin" valueType="num">
                                      <p:cBhvr>
                                        <p:cTn id="83" dur="500" fill="hold"/>
                                        <p:tgtEl>
                                          <p:spTgt spid="286789"/>
                                        </p:tgtEl>
                                        <p:attrNameLst>
                                          <p:attrName>ppt_y</p:attrName>
                                        </p:attrNameLst>
                                      </p:cBhvr>
                                      <p:tavLst>
                                        <p:tav tm="0">
                                          <p:val>
                                            <p:strVal val="#ppt_y"/>
                                          </p:val>
                                        </p:tav>
                                        <p:tav tm="100000">
                                          <p:val>
                                            <p:strVal val="#ppt_y"/>
                                          </p:val>
                                        </p:tav>
                                      </p:tavLst>
                                    </p:anim>
                                    <p:anim calcmode="lin" valueType="num">
                                      <p:cBhvr>
                                        <p:cTn id="84" dur="500" fill="hold"/>
                                        <p:tgtEl>
                                          <p:spTgt spid="286789"/>
                                        </p:tgtEl>
                                        <p:attrNameLst>
                                          <p:attrName>ppt_w</p:attrName>
                                        </p:attrNameLst>
                                      </p:cBhvr>
                                      <p:tavLst>
                                        <p:tav tm="0">
                                          <p:val>
                                            <p:fltVal val="0"/>
                                          </p:val>
                                        </p:tav>
                                        <p:tav tm="100000">
                                          <p:val>
                                            <p:strVal val="#ppt_w"/>
                                          </p:val>
                                        </p:tav>
                                      </p:tavLst>
                                    </p:anim>
                                    <p:anim calcmode="lin" valueType="num">
                                      <p:cBhvr>
                                        <p:cTn id="85" dur="500" fill="hold"/>
                                        <p:tgtEl>
                                          <p:spTgt spid="286789"/>
                                        </p:tgtEl>
                                        <p:attrNameLst>
                                          <p:attrName>ppt_h</p:attrName>
                                        </p:attrNameLst>
                                      </p:cBhvr>
                                      <p:tavLst>
                                        <p:tav tm="0">
                                          <p:val>
                                            <p:strVal val="#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dissolve">
                                      <p:cBhvr>
                                        <p:cTn id="90" dur="500"/>
                                        <p:tgtEl>
                                          <p:spTgt spid="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86801"/>
                                        </p:tgtEl>
                                        <p:attrNameLst>
                                          <p:attrName>style.visibility</p:attrName>
                                        </p:attrNameLst>
                                      </p:cBhvr>
                                      <p:to>
                                        <p:strVal val="visible"/>
                                      </p:to>
                                    </p:set>
                                    <p:animEffect transition="in" filter="dissolve">
                                      <p:cBhvr>
                                        <p:cTn id="95" dur="500"/>
                                        <p:tgtEl>
                                          <p:spTgt spid="28680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86800"/>
                                        </p:tgtEl>
                                        <p:attrNameLst>
                                          <p:attrName>style.visibility</p:attrName>
                                        </p:attrNameLst>
                                      </p:cBhvr>
                                      <p:to>
                                        <p:strVal val="visible"/>
                                      </p:to>
                                    </p:set>
                                    <p:animEffect transition="in" filter="dissolve">
                                      <p:cBhvr>
                                        <p:cTn id="100" dur="500"/>
                                        <p:tgtEl>
                                          <p:spTgt spid="286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2" grpId="0"/>
      <p:bldP spid="286773" grpId="0" animBg="1"/>
      <p:bldP spid="286775" grpId="0" animBg="1"/>
      <p:bldP spid="286780" grpId="0" animBg="1"/>
      <p:bldP spid="286781" grpId="0" animBg="1"/>
      <p:bldP spid="286782" grpId="0" animBg="1"/>
      <p:bldP spid="286785" grpId="0" animBg="1"/>
      <p:bldP spid="286784" grpId="0" animBg="1"/>
      <p:bldP spid="286787" grpId="0" animBg="1"/>
      <p:bldP spid="286789" grpId="0" animBg="1"/>
      <p:bldP spid="286791" grpId="0" animBg="1"/>
      <p:bldP spid="286800" grpId="0" animBg="1"/>
      <p:bldP spid="28680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04800"/>
            <a:ext cx="4911080" cy="676275"/>
          </a:xfrm>
        </p:spPr>
        <p:txBody>
          <a:bodyPr>
            <a:normAutofit fontScale="90000"/>
          </a:bodyPr>
          <a:lstStyle/>
          <a:p>
            <a:pPr eaLnBrk="1" hangingPunct="1"/>
            <a:r>
              <a:rPr lang="zh-CN" altLang="en-US" dirty="0">
                <a:sym typeface="Symbol" pitchFamily="18" charset="2"/>
              </a:rPr>
              <a:t>如何选一个空闲页框</a:t>
            </a:r>
            <a:r>
              <a:rPr lang="en-US" altLang="zh-CN" dirty="0">
                <a:sym typeface="Symbol" pitchFamily="18" charset="2"/>
              </a:rPr>
              <a:t>?</a:t>
            </a:r>
            <a:endParaRPr lang="zh-CN" altLang="zh-CN" dirty="0">
              <a:sym typeface="Symbol" pitchFamily="18" charset="2"/>
            </a:endParaRPr>
          </a:p>
        </p:txBody>
      </p:sp>
      <p:sp>
        <p:nvSpPr>
          <p:cNvPr id="290819" name="Rectangle 3"/>
          <p:cNvSpPr>
            <a:spLocks noChangeArrowheads="1"/>
          </p:cNvSpPr>
          <p:nvPr/>
        </p:nvSpPr>
        <p:spPr bwMode="auto">
          <a:xfrm>
            <a:off x="765175" y="1192213"/>
            <a:ext cx="7921625" cy="865187"/>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a:t>没有空闲页框怎么办</a:t>
            </a:r>
            <a:r>
              <a:rPr lang="en-US" altLang="zh-CN" sz="2800" b="1"/>
              <a:t>? </a:t>
            </a:r>
            <a:r>
              <a:rPr lang="zh-CN" altLang="en-US" sz="2800" b="1">
                <a:solidFill>
                  <a:schemeClr val="tx1"/>
                </a:solidFill>
              </a:rPr>
              <a:t>分配的页框数是有限的</a:t>
            </a:r>
          </a:p>
        </p:txBody>
      </p:sp>
      <p:sp>
        <p:nvSpPr>
          <p:cNvPr id="290820" name="Text Box 4"/>
          <p:cNvSpPr txBox="1">
            <a:spLocks noChangeArrowheads="1"/>
          </p:cNvSpPr>
          <p:nvPr/>
        </p:nvSpPr>
        <p:spPr bwMode="auto">
          <a:xfrm>
            <a:off x="5364088" y="332656"/>
            <a:ext cx="3352800" cy="641350"/>
          </a:xfrm>
          <a:prstGeom prst="rect">
            <a:avLst/>
          </a:prstGeom>
          <a:noFill/>
          <a:ln w="9525" algn="ctr">
            <a:noFill/>
            <a:miter lim="800000"/>
            <a:headEnd/>
            <a:tailEnd/>
          </a:ln>
        </p:spPr>
        <p:txBody>
          <a:bodyPr>
            <a:spAutoFit/>
          </a:bodyPr>
          <a:lstStyle/>
          <a:p>
            <a:r>
              <a:rPr lang="zh-CN" altLang="en-US" sz="3600" b="1" dirty="0"/>
              <a:t>页面淘汰</a:t>
            </a:r>
            <a:r>
              <a:rPr lang="en-US" altLang="zh-CN" sz="3600" b="1" dirty="0"/>
              <a:t>(</a:t>
            </a:r>
            <a:r>
              <a:rPr lang="zh-CN" altLang="en-US" sz="3600" b="1" dirty="0"/>
              <a:t>置换</a:t>
            </a:r>
            <a:r>
              <a:rPr lang="en-US" altLang="zh-CN" sz="3600" b="1" dirty="0"/>
              <a:t>)</a:t>
            </a:r>
          </a:p>
        </p:txBody>
      </p:sp>
      <p:grpSp>
        <p:nvGrpSpPr>
          <p:cNvPr id="2" name="Group 5"/>
          <p:cNvGrpSpPr>
            <a:grpSpLocks/>
          </p:cNvGrpSpPr>
          <p:nvPr/>
        </p:nvGrpSpPr>
        <p:grpSpPr bwMode="auto">
          <a:xfrm>
            <a:off x="987425" y="1828800"/>
            <a:ext cx="7543800" cy="603250"/>
            <a:chOff x="624" y="3680"/>
            <a:chExt cx="4752" cy="380"/>
          </a:xfrm>
        </p:grpSpPr>
        <p:sp>
          <p:nvSpPr>
            <p:cNvPr id="15381" name="Rectangle 6"/>
            <p:cNvSpPr>
              <a:spLocks noChangeArrowheads="1"/>
            </p:cNvSpPr>
            <p:nvPr/>
          </p:nvSpPr>
          <p:spPr bwMode="auto">
            <a:xfrm>
              <a:off x="624" y="3680"/>
              <a:ext cx="4752"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需要选择一页淘汰</a:t>
              </a:r>
              <a:endParaRPr lang="zh-CN" altLang="en-US" sz="2400" b="1"/>
            </a:p>
          </p:txBody>
        </p:sp>
        <p:pic>
          <p:nvPicPr>
            <p:cNvPr id="15382" name="Picture 7"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3" name="Group 11"/>
          <p:cNvGrpSpPr>
            <a:grpSpLocks/>
          </p:cNvGrpSpPr>
          <p:nvPr/>
        </p:nvGrpSpPr>
        <p:grpSpPr bwMode="auto">
          <a:xfrm>
            <a:off x="977900" y="2381250"/>
            <a:ext cx="7937500" cy="603250"/>
            <a:chOff x="616" y="1500"/>
            <a:chExt cx="5000" cy="380"/>
          </a:xfrm>
        </p:grpSpPr>
        <p:sp>
          <p:nvSpPr>
            <p:cNvPr id="15379" name="Rectangle 9"/>
            <p:cNvSpPr>
              <a:spLocks noChangeArrowheads="1"/>
            </p:cNvSpPr>
            <p:nvPr/>
          </p:nvSpPr>
          <p:spPr bwMode="auto">
            <a:xfrm>
              <a:off x="616" y="1500"/>
              <a:ext cx="5000"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有多种淘汰选择。如果某页刚淘汰出去马上又要用</a:t>
              </a:r>
              <a:r>
                <a:rPr lang="en-US" altLang="zh-CN" sz="2400" b="1">
                  <a:solidFill>
                    <a:schemeClr val="tx1"/>
                  </a:solidFill>
                </a:rPr>
                <a:t>…</a:t>
              </a:r>
              <a:endParaRPr lang="en-US" altLang="zh-CN" sz="2400" b="1"/>
            </a:p>
          </p:txBody>
        </p:sp>
        <p:pic>
          <p:nvPicPr>
            <p:cNvPr id="15380" name="Picture 10"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grpSp>
        <p:nvGrpSpPr>
          <p:cNvPr id="4" name="Group 12"/>
          <p:cNvGrpSpPr>
            <a:grpSpLocks/>
          </p:cNvGrpSpPr>
          <p:nvPr/>
        </p:nvGrpSpPr>
        <p:grpSpPr bwMode="auto">
          <a:xfrm>
            <a:off x="990600" y="3352800"/>
            <a:ext cx="7937500" cy="603250"/>
            <a:chOff x="616" y="1500"/>
            <a:chExt cx="5000" cy="380"/>
          </a:xfrm>
        </p:grpSpPr>
        <p:sp>
          <p:nvSpPr>
            <p:cNvPr id="15377" name="Rectangle 13"/>
            <p:cNvSpPr>
              <a:spLocks noChangeArrowheads="1"/>
            </p:cNvSpPr>
            <p:nvPr/>
          </p:nvSpPr>
          <p:spPr bwMode="auto">
            <a:xfrm>
              <a:off x="616" y="1500"/>
              <a:ext cx="5000" cy="380"/>
            </a:xfrm>
            <a:prstGeom prst="rect">
              <a:avLst/>
            </a:prstGeom>
            <a:noFill/>
            <a:ln w="9525">
              <a:noFill/>
              <a:miter lim="800000"/>
              <a:headEnd/>
              <a:tailEnd/>
            </a:ln>
          </p:spPr>
          <p:txBody>
            <a:bodyPr>
              <a:spAutoFit/>
            </a:bodyPr>
            <a:lstStyle/>
            <a:p>
              <a:pPr lvl="1">
                <a:lnSpc>
                  <a:spcPct val="140000"/>
                </a:lnSpc>
                <a:spcBef>
                  <a:spcPct val="0"/>
                </a:spcBef>
              </a:pPr>
              <a:r>
                <a:rPr lang="en-US" altLang="zh-CN" sz="2400" b="1" dirty="0"/>
                <a:t>FIFO</a:t>
              </a:r>
              <a:r>
                <a:rPr lang="zh-CN" altLang="en-US" sz="2400" b="1" dirty="0"/>
                <a:t>，</a:t>
              </a:r>
              <a:r>
                <a:rPr lang="zh-CN" altLang="en-US" sz="2400" b="1" dirty="0">
                  <a:solidFill>
                    <a:schemeClr val="tx1"/>
                  </a:solidFill>
                </a:rPr>
                <a:t>最容易想到，怎么评价</a:t>
              </a:r>
              <a:r>
                <a:rPr lang="en-US" altLang="zh-CN" sz="2400" b="1" dirty="0">
                  <a:solidFill>
                    <a:schemeClr val="tx1"/>
                  </a:solidFill>
                </a:rPr>
                <a:t>?</a:t>
              </a:r>
            </a:p>
          </p:txBody>
        </p:sp>
        <p:pic>
          <p:nvPicPr>
            <p:cNvPr id="15378" name="Picture 14"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grpSp>
        <p:nvGrpSpPr>
          <p:cNvPr id="5" name="Group 15"/>
          <p:cNvGrpSpPr>
            <a:grpSpLocks/>
          </p:cNvGrpSpPr>
          <p:nvPr/>
        </p:nvGrpSpPr>
        <p:grpSpPr bwMode="auto">
          <a:xfrm>
            <a:off x="990600" y="3886200"/>
            <a:ext cx="7937500" cy="546100"/>
            <a:chOff x="616" y="1500"/>
            <a:chExt cx="5000" cy="344"/>
          </a:xfrm>
        </p:grpSpPr>
        <p:sp>
          <p:nvSpPr>
            <p:cNvPr id="15375" name="Rectangle 16"/>
            <p:cNvSpPr>
              <a:spLocks noChangeArrowheads="1"/>
            </p:cNvSpPr>
            <p:nvPr/>
          </p:nvSpPr>
          <p:spPr bwMode="auto">
            <a:xfrm>
              <a:off x="616" y="1500"/>
              <a:ext cx="5000" cy="34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rPr>
                <a:t>有没有最优的淘汰方法，</a:t>
              </a:r>
              <a:r>
                <a:rPr lang="en-US" altLang="zh-CN" sz="2400" b="1"/>
                <a:t>OPT</a:t>
              </a:r>
            </a:p>
          </p:txBody>
        </p:sp>
        <p:pic>
          <p:nvPicPr>
            <p:cNvPr id="15376" name="Picture 17"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grpSp>
        <p:nvGrpSpPr>
          <p:cNvPr id="6" name="Group 18"/>
          <p:cNvGrpSpPr>
            <a:grpSpLocks/>
          </p:cNvGrpSpPr>
          <p:nvPr/>
        </p:nvGrpSpPr>
        <p:grpSpPr bwMode="auto">
          <a:xfrm>
            <a:off x="990600" y="4425950"/>
            <a:ext cx="7937500" cy="603250"/>
            <a:chOff x="616" y="1500"/>
            <a:chExt cx="5000" cy="380"/>
          </a:xfrm>
        </p:grpSpPr>
        <p:sp>
          <p:nvSpPr>
            <p:cNvPr id="15373" name="Rectangle 19"/>
            <p:cNvSpPr>
              <a:spLocks noChangeArrowheads="1"/>
            </p:cNvSpPr>
            <p:nvPr/>
          </p:nvSpPr>
          <p:spPr bwMode="auto">
            <a:xfrm>
              <a:off x="616" y="1500"/>
              <a:ext cx="5000"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dirty="0">
                  <a:solidFill>
                    <a:schemeClr val="tx1"/>
                  </a:solidFill>
                </a:rPr>
                <a:t>最优淘汰方法能不能实现，能否借鉴思想，</a:t>
              </a:r>
              <a:r>
                <a:rPr lang="en-US" altLang="zh-CN" sz="2400" b="1" dirty="0"/>
                <a:t>LRU</a:t>
              </a:r>
            </a:p>
          </p:txBody>
        </p:sp>
        <p:pic>
          <p:nvPicPr>
            <p:cNvPr id="15374" name="Picture 20"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zh-CN" sz="3600" b="1" dirty="0"/>
              <a:t>考虑下述页面走向： </a:t>
            </a:r>
          </a:p>
          <a:p>
            <a:r>
              <a:rPr lang="en-US" altLang="zh-CN" sz="3600" b="1" dirty="0"/>
              <a:t>1</a:t>
            </a:r>
            <a:r>
              <a:rPr lang="zh-CN" altLang="zh-CN" sz="3600" b="1" dirty="0"/>
              <a:t>，</a:t>
            </a:r>
            <a:r>
              <a:rPr lang="en-US" altLang="zh-CN" sz="3600" b="1" dirty="0"/>
              <a:t>2</a:t>
            </a:r>
            <a:r>
              <a:rPr lang="zh-CN" altLang="zh-CN" sz="3600" b="1" dirty="0"/>
              <a:t>，</a:t>
            </a:r>
            <a:r>
              <a:rPr lang="en-US" altLang="zh-CN" sz="3600" b="1" dirty="0"/>
              <a:t>3</a:t>
            </a:r>
            <a:r>
              <a:rPr lang="zh-CN" altLang="zh-CN" sz="3600" b="1" dirty="0"/>
              <a:t>，</a:t>
            </a:r>
            <a:r>
              <a:rPr lang="en-US" altLang="zh-CN" sz="3600" b="1" dirty="0"/>
              <a:t>4</a:t>
            </a:r>
            <a:r>
              <a:rPr lang="zh-CN" altLang="zh-CN" sz="3600" b="1" dirty="0"/>
              <a:t>，</a:t>
            </a:r>
            <a:r>
              <a:rPr lang="en-US" altLang="zh-CN" sz="3600" b="1" dirty="0"/>
              <a:t>2</a:t>
            </a:r>
            <a:r>
              <a:rPr lang="zh-CN" altLang="zh-CN" sz="3600" b="1" dirty="0"/>
              <a:t>，</a:t>
            </a:r>
            <a:r>
              <a:rPr lang="en-US" altLang="zh-CN" sz="3600" b="1" dirty="0"/>
              <a:t>1</a:t>
            </a:r>
            <a:r>
              <a:rPr lang="zh-CN" altLang="zh-CN" sz="3600" b="1" dirty="0"/>
              <a:t>，</a:t>
            </a:r>
            <a:r>
              <a:rPr lang="en-US" altLang="zh-CN" sz="3600" b="1" dirty="0"/>
              <a:t>5</a:t>
            </a:r>
            <a:r>
              <a:rPr lang="zh-CN" altLang="zh-CN" sz="3600" b="1" dirty="0"/>
              <a:t>，</a:t>
            </a:r>
            <a:r>
              <a:rPr lang="en-US" altLang="zh-CN" sz="3600" b="1" dirty="0"/>
              <a:t>6</a:t>
            </a:r>
            <a:r>
              <a:rPr lang="zh-CN" altLang="zh-CN" sz="3600" b="1" dirty="0"/>
              <a:t>，</a:t>
            </a:r>
            <a:r>
              <a:rPr lang="en-US" altLang="zh-CN" sz="3600" b="1" dirty="0"/>
              <a:t>2</a:t>
            </a:r>
            <a:r>
              <a:rPr lang="zh-CN" altLang="zh-CN" sz="3600" b="1" dirty="0"/>
              <a:t>，</a:t>
            </a:r>
            <a:r>
              <a:rPr lang="en-US" altLang="zh-CN" sz="3600" b="1" dirty="0"/>
              <a:t>1</a:t>
            </a:r>
            <a:r>
              <a:rPr lang="zh-CN" altLang="zh-CN" sz="3600" b="1" dirty="0"/>
              <a:t>，</a:t>
            </a:r>
            <a:r>
              <a:rPr lang="en-US" altLang="zh-CN" sz="3600" b="1" dirty="0"/>
              <a:t>2</a:t>
            </a:r>
            <a:r>
              <a:rPr lang="zh-CN" altLang="zh-CN" sz="3600" b="1" dirty="0"/>
              <a:t>，</a:t>
            </a:r>
            <a:r>
              <a:rPr lang="en-US" altLang="zh-CN" sz="3600" b="1" dirty="0"/>
              <a:t>3</a:t>
            </a:r>
            <a:r>
              <a:rPr lang="zh-CN" altLang="zh-CN" sz="3600" b="1" dirty="0"/>
              <a:t>，</a:t>
            </a:r>
            <a:r>
              <a:rPr lang="en-US" altLang="zh-CN" sz="3600" b="1" dirty="0"/>
              <a:t>7</a:t>
            </a:r>
            <a:r>
              <a:rPr lang="zh-CN" altLang="zh-CN" sz="3600" b="1" dirty="0"/>
              <a:t>，</a:t>
            </a:r>
            <a:r>
              <a:rPr lang="en-US" altLang="zh-CN" sz="3600" b="1" dirty="0"/>
              <a:t>6</a:t>
            </a:r>
            <a:r>
              <a:rPr lang="zh-CN" altLang="zh-CN" sz="3600" b="1" dirty="0"/>
              <a:t>，</a:t>
            </a:r>
            <a:r>
              <a:rPr lang="en-US" altLang="zh-CN" sz="3600" b="1" dirty="0"/>
              <a:t>3</a:t>
            </a:r>
            <a:r>
              <a:rPr lang="zh-CN" altLang="zh-CN" sz="3600" b="1" dirty="0"/>
              <a:t>，</a:t>
            </a:r>
            <a:r>
              <a:rPr lang="en-US" altLang="zh-CN" sz="3600" b="1" dirty="0"/>
              <a:t>2</a:t>
            </a:r>
            <a:r>
              <a:rPr lang="zh-CN" altLang="zh-CN" sz="3600" b="1" dirty="0"/>
              <a:t>，</a:t>
            </a:r>
            <a:r>
              <a:rPr lang="en-US" altLang="zh-CN" sz="3600" b="1" dirty="0"/>
              <a:t>1</a:t>
            </a:r>
            <a:r>
              <a:rPr lang="zh-CN" altLang="zh-CN" sz="3600" b="1" dirty="0"/>
              <a:t>，</a:t>
            </a:r>
            <a:r>
              <a:rPr lang="en-US" altLang="zh-CN" sz="3600" b="1" dirty="0"/>
              <a:t>2</a:t>
            </a:r>
            <a:r>
              <a:rPr lang="zh-CN" altLang="zh-CN" sz="3600" b="1" dirty="0"/>
              <a:t>，</a:t>
            </a:r>
            <a:r>
              <a:rPr lang="en-US" altLang="zh-CN" sz="3600" b="1" dirty="0"/>
              <a:t>3</a:t>
            </a:r>
            <a:r>
              <a:rPr lang="zh-CN" altLang="zh-CN" sz="3600" b="1" dirty="0"/>
              <a:t>，</a:t>
            </a:r>
            <a:r>
              <a:rPr lang="en-US" altLang="zh-CN" sz="3600" b="1" dirty="0"/>
              <a:t>6</a:t>
            </a:r>
            <a:endParaRPr lang="zh-CN" altLang="zh-CN" sz="3600" b="1" dirty="0"/>
          </a:p>
          <a:p>
            <a:r>
              <a:rPr lang="zh-CN" altLang="zh-CN" sz="3600" b="1" dirty="0"/>
              <a:t>当内存块数量分别为</a:t>
            </a:r>
            <a:r>
              <a:rPr lang="en-US" altLang="zh-CN" sz="3600" b="1" dirty="0"/>
              <a:t>3</a:t>
            </a:r>
            <a:r>
              <a:rPr lang="zh-CN" altLang="zh-CN" sz="3600" b="1" dirty="0"/>
              <a:t>时（或者说是页框数是</a:t>
            </a:r>
            <a:r>
              <a:rPr lang="en-US" altLang="zh-CN" sz="3600" b="1" dirty="0"/>
              <a:t>3</a:t>
            </a:r>
            <a:r>
              <a:rPr lang="zh-CN" altLang="zh-CN" sz="3600" b="1" dirty="0"/>
              <a:t>，或者说帧数是</a:t>
            </a:r>
            <a:r>
              <a:rPr lang="en-US" altLang="zh-CN" sz="3600" b="1" dirty="0"/>
              <a:t>3</a:t>
            </a:r>
            <a:r>
              <a:rPr lang="zh-CN" altLang="zh-CN" sz="3600" b="1" dirty="0"/>
              <a:t>），试问</a:t>
            </a:r>
            <a:r>
              <a:rPr lang="en-US" altLang="zh-CN" sz="3600" b="1" dirty="0"/>
              <a:t>FIFO</a:t>
            </a:r>
            <a:r>
              <a:rPr lang="zh-CN" altLang="zh-CN" sz="3600" b="1" dirty="0"/>
              <a:t>、</a:t>
            </a:r>
            <a:r>
              <a:rPr lang="en-US" altLang="zh-CN" sz="3600" b="1" dirty="0"/>
              <a:t>LRU</a:t>
            </a:r>
            <a:r>
              <a:rPr lang="zh-CN" altLang="zh-CN" sz="3600" b="1" dirty="0"/>
              <a:t>、</a:t>
            </a:r>
            <a:r>
              <a:rPr lang="en-US" altLang="zh-CN" sz="3600" b="1" dirty="0"/>
              <a:t>OPT</a:t>
            </a:r>
            <a:r>
              <a:rPr lang="zh-CN" altLang="zh-CN" sz="3600" b="1" dirty="0"/>
              <a:t>这三种置换算法的缺页次数各是多少，淘汰的页面是哪些？缺页中断率是多少？</a:t>
            </a:r>
          </a:p>
          <a:p>
            <a:endParaRPr lang="zh-CN" altLang="en-US" sz="3600" b="1" dirty="0"/>
          </a:p>
        </p:txBody>
      </p:sp>
    </p:spTree>
    <p:extLst>
      <p:ext uri="{BB962C8B-B14F-4D97-AF65-F5344CB8AC3E}">
        <p14:creationId xmlns:p14="http://schemas.microsoft.com/office/powerpoint/2010/main" val="200553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几个现象</a:t>
            </a:r>
          </a:p>
        </p:txBody>
      </p:sp>
      <p:sp>
        <p:nvSpPr>
          <p:cNvPr id="3" name="内容占位符 2"/>
          <p:cNvSpPr>
            <a:spLocks noGrp="1"/>
          </p:cNvSpPr>
          <p:nvPr>
            <p:ph idx="1"/>
          </p:nvPr>
        </p:nvSpPr>
        <p:spPr/>
        <p:txBody>
          <a:bodyPr/>
          <a:lstStyle/>
          <a:p>
            <a:r>
              <a:rPr lang="zh-CN" altLang="en-US" dirty="0"/>
              <a:t>抖动</a:t>
            </a:r>
            <a:endParaRPr lang="en-US" altLang="zh-CN" dirty="0"/>
          </a:p>
          <a:p>
            <a:r>
              <a:rPr lang="zh-CN" altLang="en-US" dirty="0"/>
              <a:t>颠簸</a:t>
            </a:r>
            <a:endParaRPr lang="en-US" altLang="zh-CN" dirty="0"/>
          </a:p>
          <a:p>
            <a:endParaRPr lang="zh-CN" altLang="en-US" dirty="0"/>
          </a:p>
        </p:txBody>
      </p:sp>
      <p:grpSp>
        <p:nvGrpSpPr>
          <p:cNvPr id="4" name="Group 29"/>
          <p:cNvGrpSpPr>
            <a:grpSpLocks/>
          </p:cNvGrpSpPr>
          <p:nvPr/>
        </p:nvGrpSpPr>
        <p:grpSpPr bwMode="auto">
          <a:xfrm>
            <a:off x="2699792" y="2708920"/>
            <a:ext cx="3917950" cy="1752600"/>
            <a:chOff x="2956" y="3072"/>
            <a:chExt cx="2468" cy="1104"/>
          </a:xfrm>
        </p:grpSpPr>
        <p:grpSp>
          <p:nvGrpSpPr>
            <p:cNvPr id="5" name="Group 19"/>
            <p:cNvGrpSpPr>
              <a:grpSpLocks/>
            </p:cNvGrpSpPr>
            <p:nvPr/>
          </p:nvGrpSpPr>
          <p:grpSpPr bwMode="auto">
            <a:xfrm>
              <a:off x="2956" y="3072"/>
              <a:ext cx="2372" cy="1104"/>
              <a:chOff x="2956" y="3072"/>
              <a:chExt cx="2372" cy="1104"/>
            </a:xfrm>
          </p:grpSpPr>
          <p:sp>
            <p:nvSpPr>
              <p:cNvPr id="10" name="Freeform 20"/>
              <p:cNvSpPr>
                <a:spLocks/>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 name="T15" fmla="*/ 0 w 1776"/>
                  <a:gd name="T16" fmla="*/ 0 h 840"/>
                  <a:gd name="T17" fmla="*/ 1776 w 1776"/>
                  <a:gd name="T18" fmla="*/ 840 h 840"/>
                </a:gdLst>
                <a:ahLst/>
                <a:cxnLst>
                  <a:cxn ang="T10">
                    <a:pos x="T0" y="T1"/>
                  </a:cxn>
                  <a:cxn ang="T11">
                    <a:pos x="T2" y="T3"/>
                  </a:cxn>
                  <a:cxn ang="T12">
                    <a:pos x="T4" y="T5"/>
                  </a:cxn>
                  <a:cxn ang="T13">
                    <a:pos x="T6" y="T7"/>
                  </a:cxn>
                  <a:cxn ang="T14">
                    <a:pos x="T8" y="T9"/>
                  </a:cxn>
                </a:cxnLst>
                <a:rect l="T15" t="T16" r="T17" b="T18"/>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headEnd/>
                <a:tailEnd/>
              </a:ln>
            </p:spPr>
            <p:txBody>
              <a:bodyPr/>
              <a:lstStyle/>
              <a:p>
                <a:endParaRPr lang="zh-CN" altLang="en-US"/>
              </a:p>
            </p:txBody>
          </p:sp>
          <p:sp>
            <p:nvSpPr>
              <p:cNvPr id="11" name="Line 21"/>
              <p:cNvSpPr>
                <a:spLocks noChangeShapeType="1"/>
              </p:cNvSpPr>
              <p:nvPr/>
            </p:nvSpPr>
            <p:spPr bwMode="auto">
              <a:xfrm>
                <a:off x="2976" y="3936"/>
                <a:ext cx="2352" cy="0"/>
              </a:xfrm>
              <a:prstGeom prst="line">
                <a:avLst/>
              </a:prstGeom>
              <a:noFill/>
              <a:ln w="28575">
                <a:solidFill>
                  <a:schemeClr val="tx1"/>
                </a:solidFill>
                <a:round/>
                <a:headEnd/>
                <a:tailEnd type="triangle" w="med" len="med"/>
              </a:ln>
            </p:spPr>
            <p:txBody>
              <a:bodyPr/>
              <a:lstStyle/>
              <a:p>
                <a:endParaRPr lang="zh-CN" altLang="en-US"/>
              </a:p>
            </p:txBody>
          </p:sp>
          <p:sp>
            <p:nvSpPr>
              <p:cNvPr id="12" name="Line 22"/>
              <p:cNvSpPr>
                <a:spLocks noChangeShapeType="1"/>
              </p:cNvSpPr>
              <p:nvPr/>
            </p:nvSpPr>
            <p:spPr bwMode="auto">
              <a:xfrm flipV="1">
                <a:off x="3216" y="3072"/>
                <a:ext cx="0" cy="1056"/>
              </a:xfrm>
              <a:prstGeom prst="line">
                <a:avLst/>
              </a:prstGeom>
              <a:noFill/>
              <a:ln w="28575">
                <a:solidFill>
                  <a:schemeClr val="tx1"/>
                </a:solidFill>
                <a:round/>
                <a:headEnd/>
                <a:tailEnd type="triangle" w="med" len="med"/>
              </a:ln>
            </p:spPr>
            <p:txBody>
              <a:bodyPr/>
              <a:lstStyle/>
              <a:p>
                <a:endParaRPr lang="zh-CN" altLang="en-US"/>
              </a:p>
            </p:txBody>
          </p:sp>
          <p:sp>
            <p:nvSpPr>
              <p:cNvPr id="13" name="Text Box 23"/>
              <p:cNvSpPr txBox="1">
                <a:spLocks noChangeArrowheads="1"/>
              </p:cNvSpPr>
              <p:nvPr/>
            </p:nvSpPr>
            <p:spPr bwMode="auto">
              <a:xfrm>
                <a:off x="4272" y="3936"/>
                <a:ext cx="1056" cy="231"/>
              </a:xfrm>
              <a:prstGeom prst="rect">
                <a:avLst/>
              </a:prstGeom>
              <a:noFill/>
              <a:ln w="9525" algn="ctr">
                <a:noFill/>
                <a:miter lim="800000"/>
                <a:headEnd/>
                <a:tailEnd/>
              </a:ln>
            </p:spPr>
            <p:txBody>
              <a:bodyPr>
                <a:spAutoFit/>
              </a:bodyPr>
              <a:lstStyle/>
              <a:p>
                <a:r>
                  <a:rPr lang="zh-CN" altLang="en-US" b="1">
                    <a:solidFill>
                      <a:schemeClr val="accent2"/>
                    </a:solidFill>
                  </a:rPr>
                  <a:t>多道程序程度</a:t>
                </a:r>
              </a:p>
            </p:txBody>
          </p:sp>
          <p:sp>
            <p:nvSpPr>
              <p:cNvPr id="14" name="Text Box 24"/>
              <p:cNvSpPr txBox="1">
                <a:spLocks noChangeArrowheads="1"/>
              </p:cNvSpPr>
              <p:nvPr/>
            </p:nvSpPr>
            <p:spPr bwMode="auto">
              <a:xfrm>
                <a:off x="2956" y="3072"/>
                <a:ext cx="308" cy="1104"/>
              </a:xfrm>
              <a:prstGeom prst="rect">
                <a:avLst/>
              </a:prstGeom>
              <a:noFill/>
              <a:ln w="9525" algn="ctr">
                <a:noFill/>
                <a:miter lim="800000"/>
                <a:headEnd/>
                <a:tailEnd/>
              </a:ln>
            </p:spPr>
            <p:txBody>
              <a:bodyPr vert="eaVert">
                <a:spAutoFit/>
              </a:bodyPr>
              <a:lstStyle/>
              <a:p>
                <a:r>
                  <a:rPr lang="en-US" altLang="zh-CN" sz="2000" b="1">
                    <a:solidFill>
                      <a:schemeClr val="accent2"/>
                    </a:solidFill>
                  </a:rPr>
                  <a:t>CPU</a:t>
                </a:r>
                <a:r>
                  <a:rPr lang="zh-CN" altLang="en-US" sz="2000" b="1">
                    <a:solidFill>
                      <a:schemeClr val="accent2"/>
                    </a:solidFill>
                  </a:rPr>
                  <a:t>利用率</a:t>
                </a:r>
              </a:p>
            </p:txBody>
          </p:sp>
        </p:grpSp>
        <p:grpSp>
          <p:nvGrpSpPr>
            <p:cNvPr id="6" name="Group 25"/>
            <p:cNvGrpSpPr>
              <a:grpSpLocks/>
            </p:cNvGrpSpPr>
            <p:nvPr/>
          </p:nvGrpSpPr>
          <p:grpSpPr bwMode="auto">
            <a:xfrm>
              <a:off x="4512" y="3168"/>
              <a:ext cx="912" cy="768"/>
              <a:chOff x="4512" y="3168"/>
              <a:chExt cx="912" cy="768"/>
            </a:xfrm>
          </p:grpSpPr>
          <p:sp>
            <p:nvSpPr>
              <p:cNvPr id="7" name="Line 26"/>
              <p:cNvSpPr>
                <a:spLocks noChangeShapeType="1"/>
              </p:cNvSpPr>
              <p:nvPr/>
            </p:nvSpPr>
            <p:spPr bwMode="auto">
              <a:xfrm flipV="1">
                <a:off x="4512" y="3168"/>
                <a:ext cx="0" cy="768"/>
              </a:xfrm>
              <a:prstGeom prst="line">
                <a:avLst/>
              </a:prstGeom>
              <a:noFill/>
              <a:ln w="38100">
                <a:solidFill>
                  <a:schemeClr val="tx1"/>
                </a:solidFill>
                <a:prstDash val="dash"/>
                <a:round/>
                <a:headEnd/>
                <a:tailEnd/>
              </a:ln>
            </p:spPr>
            <p:txBody>
              <a:bodyPr/>
              <a:lstStyle/>
              <a:p>
                <a:endParaRPr lang="zh-CN" altLang="en-US"/>
              </a:p>
            </p:txBody>
          </p:sp>
          <p:sp>
            <p:nvSpPr>
              <p:cNvPr id="8" name="AutoShape 27"/>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headEnd/>
                <a:tailEnd/>
              </a:ln>
            </p:spPr>
            <p:txBody>
              <a:bodyPr wrap="none" anchor="ctr"/>
              <a:lstStyle/>
              <a:p>
                <a:endParaRPr lang="zh-CN" altLang="en-US"/>
              </a:p>
            </p:txBody>
          </p:sp>
          <p:sp>
            <p:nvSpPr>
              <p:cNvPr id="9" name="Text Box 28"/>
              <p:cNvSpPr txBox="1">
                <a:spLocks noChangeArrowheads="1"/>
              </p:cNvSpPr>
              <p:nvPr/>
            </p:nvSpPr>
            <p:spPr bwMode="auto">
              <a:xfrm>
                <a:off x="4656" y="3312"/>
                <a:ext cx="768" cy="231"/>
              </a:xfrm>
              <a:prstGeom prst="rect">
                <a:avLst/>
              </a:prstGeom>
              <a:noFill/>
              <a:ln w="9525" algn="ctr">
                <a:noFill/>
                <a:miter lim="800000"/>
                <a:headEnd/>
                <a:tailEnd/>
              </a:ln>
            </p:spPr>
            <p:txBody>
              <a:bodyPr>
                <a:spAutoFit/>
              </a:bodyPr>
              <a:lstStyle/>
              <a:p>
                <a:pPr algn="ctr"/>
                <a:r>
                  <a:rPr lang="zh-CN" altLang="en-US" b="1">
                    <a:solidFill>
                      <a:schemeClr val="accent2"/>
                    </a:solidFill>
                  </a:rPr>
                  <a:t>急剧下降</a:t>
                </a: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304800"/>
            <a:ext cx="8229600" cy="676275"/>
          </a:xfrm>
        </p:spPr>
        <p:txBody>
          <a:bodyPr>
            <a:normAutofit fontScale="90000"/>
          </a:bodyPr>
          <a:lstStyle/>
          <a:p>
            <a:pPr eaLnBrk="1" hangingPunct="1"/>
            <a:r>
              <a:rPr lang="zh-CN" altLang="zh-CN" dirty="0">
                <a:sym typeface="Symbol" pitchFamily="18" charset="2"/>
              </a:rPr>
              <a:t>Belady异常</a:t>
            </a:r>
          </a:p>
        </p:txBody>
      </p:sp>
      <p:grpSp>
        <p:nvGrpSpPr>
          <p:cNvPr id="2" name="Group 37"/>
          <p:cNvGrpSpPr>
            <a:grpSpLocks/>
          </p:cNvGrpSpPr>
          <p:nvPr/>
        </p:nvGrpSpPr>
        <p:grpSpPr bwMode="auto">
          <a:xfrm>
            <a:off x="990600" y="1752600"/>
            <a:ext cx="7543800" cy="603250"/>
            <a:chOff x="624" y="3680"/>
            <a:chExt cx="4752" cy="380"/>
          </a:xfrm>
        </p:grpSpPr>
        <p:sp>
          <p:nvSpPr>
            <p:cNvPr id="21600" name="Rectangle 38"/>
            <p:cNvSpPr>
              <a:spLocks noChangeArrowheads="1"/>
            </p:cNvSpPr>
            <p:nvPr/>
          </p:nvSpPr>
          <p:spPr bwMode="auto">
            <a:xfrm>
              <a:off x="624" y="3680"/>
              <a:ext cx="4752" cy="38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sym typeface="Symbol" pitchFamily="18" charset="2"/>
                </a:rPr>
                <a:t>引用序列</a:t>
              </a:r>
              <a:r>
                <a:rPr lang="en-US" altLang="zh-CN" sz="2400" b="1">
                  <a:solidFill>
                    <a:schemeClr val="tx1"/>
                  </a:solidFill>
                  <a:sym typeface="Symbol" pitchFamily="18" charset="2"/>
                </a:rPr>
                <a:t>1</a:t>
              </a:r>
              <a:r>
                <a:rPr lang="zh-CN" altLang="en-US" sz="2400" b="1">
                  <a:solidFill>
                    <a:schemeClr val="tx1"/>
                  </a:solidFill>
                  <a:sym typeface="Symbol" pitchFamily="18" charset="2"/>
                </a:rPr>
                <a:t>，</a:t>
              </a:r>
              <a:r>
                <a:rPr lang="en-US" altLang="zh-CN" sz="2400" b="1">
                  <a:solidFill>
                    <a:schemeClr val="tx1"/>
                  </a:solidFill>
                  <a:sym typeface="Symbol" pitchFamily="18" charset="2"/>
                </a:rPr>
                <a:t>2</a:t>
              </a:r>
              <a:r>
                <a:rPr lang="zh-CN" altLang="en-US" sz="2400" b="1">
                  <a:solidFill>
                    <a:schemeClr val="tx1"/>
                  </a:solidFill>
                  <a:sym typeface="Symbol" pitchFamily="18" charset="2"/>
                </a:rPr>
                <a:t>，</a:t>
              </a:r>
              <a:r>
                <a:rPr lang="en-US" altLang="zh-CN" sz="2400" b="1">
                  <a:solidFill>
                    <a:schemeClr val="tx1"/>
                  </a:solidFill>
                  <a:sym typeface="Symbol" pitchFamily="18" charset="2"/>
                </a:rPr>
                <a:t>3</a:t>
              </a:r>
              <a:r>
                <a:rPr lang="zh-CN" altLang="en-US" sz="2400" b="1">
                  <a:solidFill>
                    <a:schemeClr val="tx1"/>
                  </a:solidFill>
                  <a:sym typeface="Symbol" pitchFamily="18" charset="2"/>
                </a:rPr>
                <a:t>，</a:t>
              </a:r>
              <a:r>
                <a:rPr lang="en-US" altLang="zh-CN" sz="2400" b="1">
                  <a:solidFill>
                    <a:schemeClr val="tx1"/>
                  </a:solidFill>
                  <a:sym typeface="Symbol" pitchFamily="18" charset="2"/>
                </a:rPr>
                <a:t>4</a:t>
              </a:r>
              <a:r>
                <a:rPr lang="zh-CN" altLang="en-US" sz="2400" b="1">
                  <a:solidFill>
                    <a:schemeClr val="tx1"/>
                  </a:solidFill>
                  <a:sym typeface="Symbol" pitchFamily="18" charset="2"/>
                </a:rPr>
                <a:t>，</a:t>
              </a:r>
              <a:r>
                <a:rPr lang="en-US" altLang="zh-CN" sz="2400" b="1">
                  <a:solidFill>
                    <a:schemeClr val="tx1"/>
                  </a:solidFill>
                  <a:sym typeface="Symbol" pitchFamily="18" charset="2"/>
                </a:rPr>
                <a:t>1</a:t>
              </a:r>
              <a:r>
                <a:rPr lang="zh-CN" altLang="en-US" sz="2400" b="1">
                  <a:solidFill>
                    <a:schemeClr val="tx1"/>
                  </a:solidFill>
                  <a:sym typeface="Symbol" pitchFamily="18" charset="2"/>
                </a:rPr>
                <a:t>，</a:t>
              </a:r>
              <a:r>
                <a:rPr lang="en-US" altLang="zh-CN" sz="2400" b="1">
                  <a:solidFill>
                    <a:schemeClr val="tx1"/>
                  </a:solidFill>
                  <a:sym typeface="Symbol" pitchFamily="18" charset="2"/>
                </a:rPr>
                <a:t>2</a:t>
              </a:r>
              <a:r>
                <a:rPr lang="zh-CN" altLang="en-US" sz="2400" b="1">
                  <a:solidFill>
                    <a:schemeClr val="tx1"/>
                  </a:solidFill>
                  <a:sym typeface="Symbol" pitchFamily="18" charset="2"/>
                </a:rPr>
                <a:t>，</a:t>
              </a:r>
              <a:r>
                <a:rPr lang="en-US" altLang="zh-CN" sz="2400" b="1">
                  <a:solidFill>
                    <a:schemeClr val="tx1"/>
                  </a:solidFill>
                  <a:sym typeface="Symbol" pitchFamily="18" charset="2"/>
                </a:rPr>
                <a:t>5</a:t>
              </a:r>
              <a:r>
                <a:rPr lang="zh-CN" altLang="en-US" sz="2400" b="1">
                  <a:solidFill>
                    <a:schemeClr val="tx1"/>
                  </a:solidFill>
                  <a:sym typeface="Symbol" pitchFamily="18" charset="2"/>
                </a:rPr>
                <a:t>，</a:t>
              </a:r>
              <a:r>
                <a:rPr lang="en-US" altLang="zh-CN" sz="2400" b="1">
                  <a:solidFill>
                    <a:schemeClr val="tx1"/>
                  </a:solidFill>
                  <a:sym typeface="Symbol" pitchFamily="18" charset="2"/>
                </a:rPr>
                <a:t>1</a:t>
              </a:r>
              <a:r>
                <a:rPr lang="zh-CN" altLang="en-US" sz="2400" b="1">
                  <a:solidFill>
                    <a:schemeClr val="tx1"/>
                  </a:solidFill>
                  <a:sym typeface="Symbol" pitchFamily="18" charset="2"/>
                </a:rPr>
                <a:t>，</a:t>
              </a:r>
              <a:r>
                <a:rPr lang="en-US" altLang="zh-CN" sz="2400" b="1">
                  <a:solidFill>
                    <a:schemeClr val="tx1"/>
                  </a:solidFill>
                  <a:sym typeface="Symbol" pitchFamily="18" charset="2"/>
                </a:rPr>
                <a:t>2</a:t>
              </a:r>
              <a:r>
                <a:rPr lang="zh-CN" altLang="en-US" sz="2400" b="1">
                  <a:solidFill>
                    <a:schemeClr val="tx1"/>
                  </a:solidFill>
                  <a:sym typeface="Symbol" pitchFamily="18" charset="2"/>
                </a:rPr>
                <a:t>，</a:t>
              </a:r>
              <a:r>
                <a:rPr lang="en-US" altLang="zh-CN" sz="2400" b="1">
                  <a:solidFill>
                    <a:schemeClr val="tx1"/>
                  </a:solidFill>
                  <a:sym typeface="Symbol" pitchFamily="18" charset="2"/>
                </a:rPr>
                <a:t>3</a:t>
              </a:r>
              <a:r>
                <a:rPr lang="zh-CN" altLang="en-US" sz="2400" b="1">
                  <a:solidFill>
                    <a:schemeClr val="tx1"/>
                  </a:solidFill>
                  <a:sym typeface="Symbol" pitchFamily="18" charset="2"/>
                </a:rPr>
                <a:t>，</a:t>
              </a:r>
              <a:r>
                <a:rPr lang="en-US" altLang="zh-CN" sz="2400" b="1">
                  <a:solidFill>
                    <a:schemeClr val="tx1"/>
                  </a:solidFill>
                  <a:sym typeface="Symbol" pitchFamily="18" charset="2"/>
                </a:rPr>
                <a:t>4</a:t>
              </a:r>
              <a:r>
                <a:rPr lang="zh-CN" altLang="en-US" sz="2400" b="1">
                  <a:solidFill>
                    <a:schemeClr val="tx1"/>
                  </a:solidFill>
                  <a:sym typeface="Symbol" pitchFamily="18" charset="2"/>
                </a:rPr>
                <a:t>，</a:t>
              </a:r>
              <a:r>
                <a:rPr lang="en-US" altLang="zh-CN" sz="2400" b="1">
                  <a:solidFill>
                    <a:schemeClr val="tx1"/>
                  </a:solidFill>
                  <a:sym typeface="Symbol" pitchFamily="18" charset="2"/>
                </a:rPr>
                <a:t>5 </a:t>
              </a:r>
            </a:p>
          </p:txBody>
        </p:sp>
        <p:pic>
          <p:nvPicPr>
            <p:cNvPr id="21601" name="Picture 39"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sp>
        <p:nvSpPr>
          <p:cNvPr id="308265" name="Text Box 41"/>
          <p:cNvSpPr txBox="1">
            <a:spLocks noChangeArrowheads="1"/>
          </p:cNvSpPr>
          <p:nvPr/>
        </p:nvSpPr>
        <p:spPr bwMode="auto">
          <a:xfrm>
            <a:off x="457200" y="2438400"/>
            <a:ext cx="1828800" cy="466725"/>
          </a:xfrm>
          <a:prstGeom prst="rect">
            <a:avLst/>
          </a:prstGeom>
          <a:noFill/>
          <a:ln w="9525" algn="ctr">
            <a:solidFill>
              <a:srgbClr val="FF0000"/>
            </a:solidFill>
            <a:miter lim="800000"/>
            <a:headEnd/>
            <a:tailEnd/>
          </a:ln>
        </p:spPr>
        <p:txBody>
          <a:bodyPr>
            <a:spAutoFit/>
          </a:bodyPr>
          <a:lstStyle/>
          <a:p>
            <a:r>
              <a:rPr lang="en-US" altLang="zh-CN" sz="2400" b="1"/>
              <a:t>FIFO</a:t>
            </a:r>
            <a:r>
              <a:rPr lang="zh-CN" altLang="en-US" sz="2400" b="1"/>
              <a:t>页置换</a:t>
            </a:r>
          </a:p>
        </p:txBody>
      </p:sp>
      <p:grpSp>
        <p:nvGrpSpPr>
          <p:cNvPr id="3" name="Group 44"/>
          <p:cNvGrpSpPr>
            <a:grpSpLocks/>
          </p:cNvGrpSpPr>
          <p:nvPr/>
        </p:nvGrpSpPr>
        <p:grpSpPr bwMode="auto">
          <a:xfrm>
            <a:off x="2667000" y="2514600"/>
            <a:ext cx="381000" cy="1381125"/>
            <a:chOff x="1680" y="1584"/>
            <a:chExt cx="240" cy="870"/>
          </a:xfrm>
        </p:grpSpPr>
        <p:sp>
          <p:nvSpPr>
            <p:cNvPr id="21597" name="Text Box 40"/>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98" name="Text Box 42"/>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endParaRPr lang="zh-CN" altLang="zh-CN" sz="2400"/>
            </a:p>
          </p:txBody>
        </p:sp>
        <p:sp>
          <p:nvSpPr>
            <p:cNvPr id="21599" name="Text Box 43"/>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endParaRPr lang="zh-CN" altLang="zh-CN" sz="2400"/>
            </a:p>
          </p:txBody>
        </p:sp>
      </p:grpSp>
      <p:sp>
        <p:nvSpPr>
          <p:cNvPr id="308269" name="Text Box 45"/>
          <p:cNvSpPr txBox="1">
            <a:spLocks noChangeArrowheads="1"/>
          </p:cNvSpPr>
          <p:nvPr/>
        </p:nvSpPr>
        <p:spPr bwMode="auto">
          <a:xfrm>
            <a:off x="1219200" y="2971800"/>
            <a:ext cx="1219200" cy="396875"/>
          </a:xfrm>
          <a:prstGeom prst="rect">
            <a:avLst/>
          </a:prstGeom>
          <a:noFill/>
          <a:ln w="9525" algn="ctr">
            <a:noFill/>
            <a:miter lim="800000"/>
            <a:headEnd/>
            <a:tailEnd/>
          </a:ln>
        </p:spPr>
        <p:txBody>
          <a:bodyPr>
            <a:spAutoFit/>
          </a:bodyPr>
          <a:lstStyle/>
          <a:p>
            <a:r>
              <a:rPr lang="en-US" altLang="zh-CN" sz="2000" b="1">
                <a:solidFill>
                  <a:schemeClr val="tx1"/>
                </a:solidFill>
              </a:rPr>
              <a:t>3frame</a:t>
            </a:r>
          </a:p>
        </p:txBody>
      </p:sp>
      <p:grpSp>
        <p:nvGrpSpPr>
          <p:cNvPr id="4" name="Group 46"/>
          <p:cNvGrpSpPr>
            <a:grpSpLocks/>
          </p:cNvGrpSpPr>
          <p:nvPr/>
        </p:nvGrpSpPr>
        <p:grpSpPr bwMode="auto">
          <a:xfrm>
            <a:off x="3152775" y="2514600"/>
            <a:ext cx="381000" cy="1381125"/>
            <a:chOff x="1680" y="1584"/>
            <a:chExt cx="240" cy="870"/>
          </a:xfrm>
        </p:grpSpPr>
        <p:sp>
          <p:nvSpPr>
            <p:cNvPr id="21594" name="Text Box 47"/>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95" name="Text Box 48"/>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96" name="Text Box 49"/>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endParaRPr lang="zh-CN" altLang="zh-CN" sz="2400"/>
            </a:p>
          </p:txBody>
        </p:sp>
      </p:grpSp>
      <p:grpSp>
        <p:nvGrpSpPr>
          <p:cNvPr id="5" name="Group 50"/>
          <p:cNvGrpSpPr>
            <a:grpSpLocks/>
          </p:cNvGrpSpPr>
          <p:nvPr/>
        </p:nvGrpSpPr>
        <p:grpSpPr bwMode="auto">
          <a:xfrm>
            <a:off x="3657600" y="2514600"/>
            <a:ext cx="381000" cy="1381125"/>
            <a:chOff x="1680" y="1584"/>
            <a:chExt cx="240" cy="870"/>
          </a:xfrm>
        </p:grpSpPr>
        <p:sp>
          <p:nvSpPr>
            <p:cNvPr id="21591" name="Text Box 51"/>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92" name="Text Box 52"/>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93" name="Text Box 53"/>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grpSp>
      <p:grpSp>
        <p:nvGrpSpPr>
          <p:cNvPr id="6" name="Group 54"/>
          <p:cNvGrpSpPr>
            <a:grpSpLocks/>
          </p:cNvGrpSpPr>
          <p:nvPr/>
        </p:nvGrpSpPr>
        <p:grpSpPr bwMode="auto">
          <a:xfrm>
            <a:off x="4143375" y="2514600"/>
            <a:ext cx="381000" cy="1381125"/>
            <a:chOff x="1680" y="1584"/>
            <a:chExt cx="240" cy="870"/>
          </a:xfrm>
        </p:grpSpPr>
        <p:sp>
          <p:nvSpPr>
            <p:cNvPr id="21588" name="Text Box 55"/>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sp>
          <p:nvSpPr>
            <p:cNvPr id="21589" name="Text Box 56"/>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90" name="Text Box 57"/>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grpSp>
      <p:grpSp>
        <p:nvGrpSpPr>
          <p:cNvPr id="7" name="Group 58"/>
          <p:cNvGrpSpPr>
            <a:grpSpLocks/>
          </p:cNvGrpSpPr>
          <p:nvPr/>
        </p:nvGrpSpPr>
        <p:grpSpPr bwMode="auto">
          <a:xfrm>
            <a:off x="4600575" y="2514600"/>
            <a:ext cx="381000" cy="1381125"/>
            <a:chOff x="1680" y="1584"/>
            <a:chExt cx="240" cy="870"/>
          </a:xfrm>
        </p:grpSpPr>
        <p:sp>
          <p:nvSpPr>
            <p:cNvPr id="21585" name="Text Box 59"/>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sp>
          <p:nvSpPr>
            <p:cNvPr id="21586" name="Text Box 60"/>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87" name="Text Box 61"/>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grpSp>
      <p:grpSp>
        <p:nvGrpSpPr>
          <p:cNvPr id="8" name="Group 62"/>
          <p:cNvGrpSpPr>
            <a:grpSpLocks/>
          </p:cNvGrpSpPr>
          <p:nvPr/>
        </p:nvGrpSpPr>
        <p:grpSpPr bwMode="auto">
          <a:xfrm>
            <a:off x="5057775" y="2514600"/>
            <a:ext cx="381000" cy="1381125"/>
            <a:chOff x="1680" y="1584"/>
            <a:chExt cx="240" cy="870"/>
          </a:xfrm>
        </p:grpSpPr>
        <p:sp>
          <p:nvSpPr>
            <p:cNvPr id="21582" name="Text Box 63"/>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sp>
          <p:nvSpPr>
            <p:cNvPr id="21583" name="Text Box 64"/>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84" name="Text Box 65"/>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grpSp>
      <p:grpSp>
        <p:nvGrpSpPr>
          <p:cNvPr id="9" name="Group 66"/>
          <p:cNvGrpSpPr>
            <a:grpSpLocks/>
          </p:cNvGrpSpPr>
          <p:nvPr/>
        </p:nvGrpSpPr>
        <p:grpSpPr bwMode="auto">
          <a:xfrm>
            <a:off x="5514975" y="2514600"/>
            <a:ext cx="381000" cy="1381125"/>
            <a:chOff x="1680" y="1584"/>
            <a:chExt cx="240" cy="870"/>
          </a:xfrm>
        </p:grpSpPr>
        <p:sp>
          <p:nvSpPr>
            <p:cNvPr id="21579" name="Text Box 67"/>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80" name="Text Box 68"/>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81" name="Text Box 69"/>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grpSp>
      <p:grpSp>
        <p:nvGrpSpPr>
          <p:cNvPr id="10" name="Group 70"/>
          <p:cNvGrpSpPr>
            <a:grpSpLocks/>
          </p:cNvGrpSpPr>
          <p:nvPr/>
        </p:nvGrpSpPr>
        <p:grpSpPr bwMode="auto">
          <a:xfrm>
            <a:off x="6934200" y="2514600"/>
            <a:ext cx="381000" cy="1381125"/>
            <a:chOff x="1680" y="1584"/>
            <a:chExt cx="240" cy="870"/>
          </a:xfrm>
        </p:grpSpPr>
        <p:sp>
          <p:nvSpPr>
            <p:cNvPr id="21576" name="Text Box 71"/>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77" name="Text Box 72"/>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sp>
          <p:nvSpPr>
            <p:cNvPr id="21578" name="Text Box 73"/>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grpSp>
      <p:grpSp>
        <p:nvGrpSpPr>
          <p:cNvPr id="11" name="Group 74"/>
          <p:cNvGrpSpPr>
            <a:grpSpLocks/>
          </p:cNvGrpSpPr>
          <p:nvPr/>
        </p:nvGrpSpPr>
        <p:grpSpPr bwMode="auto">
          <a:xfrm>
            <a:off x="7419975" y="2514600"/>
            <a:ext cx="381000" cy="1381125"/>
            <a:chOff x="1680" y="1584"/>
            <a:chExt cx="240" cy="870"/>
          </a:xfrm>
        </p:grpSpPr>
        <p:sp>
          <p:nvSpPr>
            <p:cNvPr id="21573" name="Text Box 75"/>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74" name="Text Box 76"/>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sp>
          <p:nvSpPr>
            <p:cNvPr id="21575" name="Text Box 77"/>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grpSp>
      <p:sp>
        <p:nvSpPr>
          <p:cNvPr id="308302" name="AutoShape 78"/>
          <p:cNvSpPr>
            <a:spLocks noChangeArrowheads="1"/>
          </p:cNvSpPr>
          <p:nvPr/>
        </p:nvSpPr>
        <p:spPr bwMode="auto">
          <a:xfrm rot="10800000">
            <a:off x="990600" y="3733800"/>
            <a:ext cx="1524000" cy="533400"/>
          </a:xfrm>
          <a:prstGeom prst="wedgeRoundRectCallout">
            <a:avLst>
              <a:gd name="adj1" fmla="val 625"/>
              <a:gd name="adj2" fmla="val 128866"/>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en-US" altLang="zh-CN" sz="2400" b="1">
                <a:solidFill>
                  <a:schemeClr val="tx1"/>
                </a:solidFill>
                <a:sym typeface="Symbol" pitchFamily="18" charset="2"/>
              </a:rPr>
              <a:t>9faults</a:t>
            </a:r>
          </a:p>
        </p:txBody>
      </p:sp>
      <p:sp>
        <p:nvSpPr>
          <p:cNvPr id="308303" name="Text Box 79"/>
          <p:cNvSpPr txBox="1">
            <a:spLocks noChangeArrowheads="1"/>
          </p:cNvSpPr>
          <p:nvPr/>
        </p:nvSpPr>
        <p:spPr bwMode="auto">
          <a:xfrm>
            <a:off x="1219200" y="4632325"/>
            <a:ext cx="1219200" cy="396875"/>
          </a:xfrm>
          <a:prstGeom prst="rect">
            <a:avLst/>
          </a:prstGeom>
          <a:noFill/>
          <a:ln w="9525" algn="ctr">
            <a:noFill/>
            <a:miter lim="800000"/>
            <a:headEnd/>
            <a:tailEnd/>
          </a:ln>
        </p:spPr>
        <p:txBody>
          <a:bodyPr>
            <a:spAutoFit/>
          </a:bodyPr>
          <a:lstStyle/>
          <a:p>
            <a:r>
              <a:rPr lang="en-US" altLang="zh-CN" sz="2000" b="1">
                <a:solidFill>
                  <a:schemeClr val="tx1"/>
                </a:solidFill>
              </a:rPr>
              <a:t>4frame</a:t>
            </a:r>
          </a:p>
        </p:txBody>
      </p:sp>
      <p:grpSp>
        <p:nvGrpSpPr>
          <p:cNvPr id="12" name="Group 85"/>
          <p:cNvGrpSpPr>
            <a:grpSpLocks/>
          </p:cNvGrpSpPr>
          <p:nvPr/>
        </p:nvGrpSpPr>
        <p:grpSpPr bwMode="auto">
          <a:xfrm>
            <a:off x="2638425" y="4714875"/>
            <a:ext cx="381000" cy="1847850"/>
            <a:chOff x="1680" y="2970"/>
            <a:chExt cx="240" cy="1164"/>
          </a:xfrm>
        </p:grpSpPr>
        <p:sp>
          <p:nvSpPr>
            <p:cNvPr id="21569" name="Text Box 81"/>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70" name="Text Box 82"/>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endParaRPr lang="zh-CN" altLang="zh-CN" sz="2400"/>
            </a:p>
          </p:txBody>
        </p:sp>
        <p:sp>
          <p:nvSpPr>
            <p:cNvPr id="21571" name="Text Box 83"/>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endParaRPr lang="zh-CN" altLang="zh-CN" sz="2400"/>
            </a:p>
          </p:txBody>
        </p:sp>
        <p:sp>
          <p:nvSpPr>
            <p:cNvPr id="21572" name="Text Box 84"/>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endParaRPr lang="zh-CN" altLang="zh-CN" sz="2400"/>
            </a:p>
          </p:txBody>
        </p:sp>
      </p:grpSp>
      <p:grpSp>
        <p:nvGrpSpPr>
          <p:cNvPr id="13" name="Group 86"/>
          <p:cNvGrpSpPr>
            <a:grpSpLocks/>
          </p:cNvGrpSpPr>
          <p:nvPr/>
        </p:nvGrpSpPr>
        <p:grpSpPr bwMode="auto">
          <a:xfrm>
            <a:off x="3124200" y="4724400"/>
            <a:ext cx="381000" cy="1847850"/>
            <a:chOff x="1680" y="2970"/>
            <a:chExt cx="240" cy="1164"/>
          </a:xfrm>
        </p:grpSpPr>
        <p:sp>
          <p:nvSpPr>
            <p:cNvPr id="21565" name="Text Box 8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66" name="Text Box 8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67" name="Text Box 8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endParaRPr lang="zh-CN" altLang="zh-CN" sz="2400"/>
            </a:p>
          </p:txBody>
        </p:sp>
        <p:sp>
          <p:nvSpPr>
            <p:cNvPr id="21568" name="Text Box 9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endParaRPr lang="zh-CN" altLang="zh-CN" sz="2400"/>
            </a:p>
          </p:txBody>
        </p:sp>
      </p:grpSp>
      <p:grpSp>
        <p:nvGrpSpPr>
          <p:cNvPr id="14" name="Group 91"/>
          <p:cNvGrpSpPr>
            <a:grpSpLocks/>
          </p:cNvGrpSpPr>
          <p:nvPr/>
        </p:nvGrpSpPr>
        <p:grpSpPr bwMode="auto">
          <a:xfrm>
            <a:off x="3609975" y="4724400"/>
            <a:ext cx="381000" cy="1847850"/>
            <a:chOff x="1680" y="2970"/>
            <a:chExt cx="240" cy="1164"/>
          </a:xfrm>
        </p:grpSpPr>
        <p:sp>
          <p:nvSpPr>
            <p:cNvPr id="21561" name="Text Box 9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62" name="Text Box 9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63" name="Text Box 9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sp>
          <p:nvSpPr>
            <p:cNvPr id="21564" name="Text Box 9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endParaRPr lang="zh-CN" altLang="zh-CN" sz="2400"/>
            </a:p>
          </p:txBody>
        </p:sp>
      </p:grpSp>
      <p:grpSp>
        <p:nvGrpSpPr>
          <p:cNvPr id="15" name="Group 96"/>
          <p:cNvGrpSpPr>
            <a:grpSpLocks/>
          </p:cNvGrpSpPr>
          <p:nvPr/>
        </p:nvGrpSpPr>
        <p:grpSpPr bwMode="auto">
          <a:xfrm>
            <a:off x="4114800" y="4724400"/>
            <a:ext cx="381000" cy="1847850"/>
            <a:chOff x="1680" y="2970"/>
            <a:chExt cx="240" cy="1164"/>
          </a:xfrm>
        </p:grpSpPr>
        <p:sp>
          <p:nvSpPr>
            <p:cNvPr id="21557" name="Text Box 9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58" name="Text Box 9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59" name="Text Box 9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sp>
          <p:nvSpPr>
            <p:cNvPr id="21560" name="Text Box 10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grpSp>
      <p:grpSp>
        <p:nvGrpSpPr>
          <p:cNvPr id="16" name="Group 101"/>
          <p:cNvGrpSpPr>
            <a:grpSpLocks/>
          </p:cNvGrpSpPr>
          <p:nvPr/>
        </p:nvGrpSpPr>
        <p:grpSpPr bwMode="auto">
          <a:xfrm>
            <a:off x="5562600" y="4724400"/>
            <a:ext cx="381000" cy="1847850"/>
            <a:chOff x="1680" y="2970"/>
            <a:chExt cx="240" cy="1164"/>
          </a:xfrm>
        </p:grpSpPr>
        <p:sp>
          <p:nvSpPr>
            <p:cNvPr id="21553" name="Text Box 10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54" name="Text Box 10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55" name="Text Box 10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sp>
          <p:nvSpPr>
            <p:cNvPr id="21556" name="Text Box 10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grpSp>
      <p:grpSp>
        <p:nvGrpSpPr>
          <p:cNvPr id="17" name="Group 106"/>
          <p:cNvGrpSpPr>
            <a:grpSpLocks/>
          </p:cNvGrpSpPr>
          <p:nvPr/>
        </p:nvGrpSpPr>
        <p:grpSpPr bwMode="auto">
          <a:xfrm>
            <a:off x="6053138" y="4724400"/>
            <a:ext cx="381000" cy="1847850"/>
            <a:chOff x="1680" y="2970"/>
            <a:chExt cx="240" cy="1164"/>
          </a:xfrm>
        </p:grpSpPr>
        <p:sp>
          <p:nvSpPr>
            <p:cNvPr id="21549" name="Text Box 10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50" name="Text Box 10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51" name="Text Box 10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sp>
          <p:nvSpPr>
            <p:cNvPr id="21552" name="Text Box 11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grpSp>
      <p:grpSp>
        <p:nvGrpSpPr>
          <p:cNvPr id="18" name="Group 111"/>
          <p:cNvGrpSpPr>
            <a:grpSpLocks/>
          </p:cNvGrpSpPr>
          <p:nvPr/>
        </p:nvGrpSpPr>
        <p:grpSpPr bwMode="auto">
          <a:xfrm>
            <a:off x="6553200" y="4724400"/>
            <a:ext cx="381000" cy="1847850"/>
            <a:chOff x="1680" y="2970"/>
            <a:chExt cx="240" cy="1164"/>
          </a:xfrm>
        </p:grpSpPr>
        <p:sp>
          <p:nvSpPr>
            <p:cNvPr id="21545" name="Text Box 11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46" name="Text Box 11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47" name="Text Box 11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48" name="Text Box 11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grpSp>
      <p:grpSp>
        <p:nvGrpSpPr>
          <p:cNvPr id="19" name="Group 116"/>
          <p:cNvGrpSpPr>
            <a:grpSpLocks/>
          </p:cNvGrpSpPr>
          <p:nvPr/>
        </p:nvGrpSpPr>
        <p:grpSpPr bwMode="auto">
          <a:xfrm>
            <a:off x="7010400" y="4724400"/>
            <a:ext cx="381000" cy="1847850"/>
            <a:chOff x="1680" y="2970"/>
            <a:chExt cx="240" cy="1164"/>
          </a:xfrm>
        </p:grpSpPr>
        <p:sp>
          <p:nvSpPr>
            <p:cNvPr id="21541" name="Text Box 11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42" name="Text Box 11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43" name="Text Box 11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44" name="Text Box 12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grpSp>
      <p:grpSp>
        <p:nvGrpSpPr>
          <p:cNvPr id="20" name="Group 121"/>
          <p:cNvGrpSpPr>
            <a:grpSpLocks/>
          </p:cNvGrpSpPr>
          <p:nvPr/>
        </p:nvGrpSpPr>
        <p:grpSpPr bwMode="auto">
          <a:xfrm>
            <a:off x="7467600" y="4724400"/>
            <a:ext cx="381000" cy="1847850"/>
            <a:chOff x="1680" y="2970"/>
            <a:chExt cx="240" cy="1164"/>
          </a:xfrm>
        </p:grpSpPr>
        <p:sp>
          <p:nvSpPr>
            <p:cNvPr id="21537" name="Text Box 12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sp>
          <p:nvSpPr>
            <p:cNvPr id="21538" name="Text Box 12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1</a:t>
              </a:r>
            </a:p>
          </p:txBody>
        </p:sp>
        <p:sp>
          <p:nvSpPr>
            <p:cNvPr id="21539" name="Text Box 12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40" name="Text Box 12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grpSp>
      <p:grpSp>
        <p:nvGrpSpPr>
          <p:cNvPr id="21" name="Group 126"/>
          <p:cNvGrpSpPr>
            <a:grpSpLocks/>
          </p:cNvGrpSpPr>
          <p:nvPr/>
        </p:nvGrpSpPr>
        <p:grpSpPr bwMode="auto">
          <a:xfrm>
            <a:off x="7939088" y="4719638"/>
            <a:ext cx="381000" cy="1847850"/>
            <a:chOff x="1680" y="2970"/>
            <a:chExt cx="240" cy="1164"/>
          </a:xfrm>
        </p:grpSpPr>
        <p:sp>
          <p:nvSpPr>
            <p:cNvPr id="21533" name="Text Box 12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t>4</a:t>
              </a:r>
            </a:p>
          </p:txBody>
        </p:sp>
        <p:sp>
          <p:nvSpPr>
            <p:cNvPr id="21534" name="Text Box 12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t>5</a:t>
              </a:r>
            </a:p>
          </p:txBody>
        </p:sp>
        <p:sp>
          <p:nvSpPr>
            <p:cNvPr id="21535" name="Text Box 12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t>2</a:t>
              </a:r>
            </a:p>
          </p:txBody>
        </p:sp>
        <p:sp>
          <p:nvSpPr>
            <p:cNvPr id="21536" name="Text Box 13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t>3</a:t>
              </a:r>
            </a:p>
          </p:txBody>
        </p:sp>
      </p:grpSp>
      <p:sp>
        <p:nvSpPr>
          <p:cNvPr id="308356" name="AutoShape 132"/>
          <p:cNvSpPr>
            <a:spLocks noChangeArrowheads="1"/>
          </p:cNvSpPr>
          <p:nvPr/>
        </p:nvSpPr>
        <p:spPr bwMode="auto">
          <a:xfrm rot="10800000">
            <a:off x="990600" y="5410200"/>
            <a:ext cx="1524000" cy="533400"/>
          </a:xfrm>
          <a:prstGeom prst="wedgeRoundRectCallout">
            <a:avLst>
              <a:gd name="adj1" fmla="val 625"/>
              <a:gd name="adj2" fmla="val 128866"/>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en-US" altLang="zh-CN" sz="2400" b="1">
                <a:solidFill>
                  <a:schemeClr val="tx1"/>
                </a:solidFill>
                <a:sym typeface="Symbol" pitchFamily="18" charset="2"/>
              </a:rPr>
              <a:t>10faults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第十章：磁盘与文件</a:t>
            </a:r>
          </a:p>
        </p:txBody>
      </p:sp>
      <p:sp>
        <p:nvSpPr>
          <p:cNvPr id="3" name="内容占位符 2"/>
          <p:cNvSpPr>
            <a:spLocks noGrp="1"/>
          </p:cNvSpPr>
          <p:nvPr>
            <p:ph idx="1"/>
          </p:nvPr>
        </p:nvSpPr>
        <p:spPr/>
        <p:txBody>
          <a:bodyPr/>
          <a:lstStyle/>
          <a:p>
            <a:r>
              <a:rPr lang="zh-CN" altLang="en-US" dirty="0"/>
              <a:t>读磁盘的过程</a:t>
            </a:r>
            <a:endParaRPr lang="en-US" altLang="zh-CN" dirty="0"/>
          </a:p>
          <a:p>
            <a:pPr lvl="1"/>
            <a:r>
              <a:rPr lang="zh-CN" altLang="en-US" dirty="0"/>
              <a:t>发出请求到读磁盘</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a:t>磁盘的使用 </a:t>
            </a:r>
            <a:r>
              <a:rPr lang="en-US" altLang="zh-CN"/>
              <a:t>– </a:t>
            </a:r>
            <a:r>
              <a:rPr lang="zh-CN" altLang="en-US"/>
              <a:t>四层抽象映射</a:t>
            </a:r>
          </a:p>
        </p:txBody>
      </p:sp>
      <p:sp>
        <p:nvSpPr>
          <p:cNvPr id="48131" name="内容占位符 2"/>
          <p:cNvSpPr>
            <a:spLocks noGrp="1"/>
          </p:cNvSpPr>
          <p:nvPr>
            <p:ph idx="1"/>
          </p:nvPr>
        </p:nvSpPr>
        <p:spPr>
          <a:xfrm>
            <a:off x="0" y="1981200"/>
            <a:ext cx="9144000" cy="3584575"/>
          </a:xfrm>
        </p:spPr>
        <p:txBody>
          <a:bodyPr/>
          <a:lstStyle/>
          <a:p>
            <a:r>
              <a:rPr lang="zh-CN" altLang="en-US" sz="3200"/>
              <a:t>第一层映射：通过盘块号来访问硬盘</a:t>
            </a:r>
            <a:endParaRPr lang="en-US" altLang="zh-CN" sz="3200"/>
          </a:p>
          <a:p>
            <a:r>
              <a:rPr lang="zh-CN" altLang="en-US" sz="3200"/>
              <a:t>第二层映射：多个进程通过队列使用磁盘</a:t>
            </a:r>
            <a:endParaRPr lang="en-US" altLang="zh-CN" sz="3200"/>
          </a:p>
          <a:p>
            <a:r>
              <a:rPr lang="zh-CN" altLang="en-US" sz="3200"/>
              <a:t>第三层映射：文件字符流到盘块集合的映射</a:t>
            </a:r>
            <a:endParaRPr lang="en-US" altLang="zh-CN" sz="3200"/>
          </a:p>
          <a:p>
            <a:r>
              <a:rPr lang="zh-CN" altLang="en-US" sz="3200"/>
              <a:t>第四层映射：文件系统抽象整个磁盘</a:t>
            </a:r>
          </a:p>
        </p:txBody>
      </p:sp>
      <p:sp>
        <p:nvSpPr>
          <p:cNvPr id="4" name="上箭头 3"/>
          <p:cNvSpPr/>
          <p:nvPr/>
        </p:nvSpPr>
        <p:spPr bwMode="auto">
          <a:xfrm>
            <a:off x="8077200" y="1676400"/>
            <a:ext cx="1066800" cy="2667000"/>
          </a:xfrm>
          <a:prstGeom prst="upArrow">
            <a:avLst/>
          </a:prstGeom>
          <a:solidFill>
            <a:srgbClr val="FF0000"/>
          </a:solid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a:p>
        </p:txBody>
      </p:sp>
      <p:sp>
        <p:nvSpPr>
          <p:cNvPr id="49155" name="内容占位符 2"/>
          <p:cNvSpPr>
            <a:spLocks noGrp="1"/>
          </p:cNvSpPr>
          <p:nvPr>
            <p:ph idx="1"/>
          </p:nvPr>
        </p:nvSpPr>
        <p:spPr/>
        <p:txBody>
          <a:bodyPr/>
          <a:lstStyle/>
          <a:p>
            <a:endParaRPr lang="zh-CN" altLang="en-US"/>
          </a:p>
        </p:txBody>
      </p:sp>
      <p:pic>
        <p:nvPicPr>
          <p:cNvPr id="49156" name="Picture 2"/>
          <p:cNvPicPr>
            <a:picLocks noChangeAspect="1" noChangeArrowheads="1"/>
          </p:cNvPicPr>
          <p:nvPr/>
        </p:nvPicPr>
        <p:blipFill>
          <a:blip r:embed="rId2" cstate="print"/>
          <a:srcRect/>
          <a:stretch>
            <a:fillRect/>
          </a:stretch>
        </p:blipFill>
        <p:spPr bwMode="auto">
          <a:xfrm>
            <a:off x="0" y="304800"/>
            <a:ext cx="9144000" cy="6254750"/>
          </a:xfrm>
          <a:prstGeom prst="rect">
            <a:avLst/>
          </a:prstGeom>
          <a:noFill/>
          <a:ln w="9525" algn="ctr">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多</a:t>
            </a:r>
            <a:r>
              <a:rPr lang="en-US" altLang="zh-CN" dirty="0"/>
              <a:t>CPU</a:t>
            </a:r>
            <a:r>
              <a:rPr lang="zh-CN" altLang="en-US" dirty="0"/>
              <a:t>、多核区别</a:t>
            </a:r>
            <a:endParaRPr lang="en-US" altLang="zh-CN" dirty="0"/>
          </a:p>
          <a:p>
            <a:r>
              <a:rPr lang="zh-CN" altLang="en-US" dirty="0"/>
              <a:t>多道程序设计系统</a:t>
            </a:r>
            <a:endParaRPr lang="en-US" altLang="zh-CN" dirty="0"/>
          </a:p>
          <a:p>
            <a:pPr lvl="1"/>
            <a:r>
              <a:rPr lang="zh-CN" altLang="en-US" dirty="0"/>
              <a:t>工作图</a:t>
            </a:r>
            <a:endParaRPr lang="en-US" altLang="zh-CN" dirty="0"/>
          </a:p>
          <a:p>
            <a:pPr lvl="1"/>
            <a:r>
              <a:rPr lang="zh-CN" altLang="en-US" dirty="0"/>
              <a:t>分时系统</a:t>
            </a:r>
            <a:endParaRPr lang="en-US" altLang="zh-CN" dirty="0"/>
          </a:p>
          <a:p>
            <a:r>
              <a:rPr lang="zh-CN" altLang="en-US" dirty="0"/>
              <a:t>操作系统双重模式</a:t>
            </a:r>
            <a:endParaRPr lang="en-US" altLang="zh-CN" dirty="0"/>
          </a:p>
          <a:p>
            <a:pPr lvl="1"/>
            <a:r>
              <a:rPr lang="zh-CN" altLang="en-US" dirty="0"/>
              <a:t>用户模式</a:t>
            </a:r>
            <a:endParaRPr lang="en-US" altLang="zh-CN" dirty="0"/>
          </a:p>
          <a:p>
            <a:pPr lvl="1"/>
            <a:r>
              <a:rPr lang="zh-CN" altLang="en-US" dirty="0"/>
              <a:t>内核模式</a:t>
            </a:r>
            <a:endParaRPr lang="en-US" altLang="zh-CN" dirty="0"/>
          </a:p>
          <a:p>
            <a:pPr lvl="1"/>
            <a:r>
              <a:rPr lang="zh-CN" altLang="en-US" dirty="0"/>
              <a:t>模式之间的切换</a:t>
            </a:r>
            <a:endParaRPr lang="en-US" altLang="zh-CN"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注意几点</a:t>
            </a:r>
          </a:p>
        </p:txBody>
      </p:sp>
      <p:sp>
        <p:nvSpPr>
          <p:cNvPr id="3" name="内容占位符 2"/>
          <p:cNvSpPr>
            <a:spLocks noGrp="1"/>
          </p:cNvSpPr>
          <p:nvPr>
            <p:ph idx="1"/>
          </p:nvPr>
        </p:nvSpPr>
        <p:spPr/>
        <p:txBody>
          <a:bodyPr/>
          <a:lstStyle/>
          <a:p>
            <a:r>
              <a:rPr lang="zh-CN" altLang="en-US" dirty="0"/>
              <a:t>看课件，关注课件上的复习题目</a:t>
            </a:r>
            <a:endParaRPr lang="en-US" altLang="zh-CN" dirty="0"/>
          </a:p>
          <a:p>
            <a:r>
              <a:rPr lang="zh-CN" altLang="en-US" dirty="0"/>
              <a:t>考试务必仔细认真，计算题要有步骤</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endParaRPr lang="en-US" altLang="zh-CN" sz="3600" b="1" dirty="0">
              <a:solidFill>
                <a:srgbClr val="C00000"/>
              </a:solidFill>
            </a:endParaRPr>
          </a:p>
          <a:p>
            <a:pPr algn="ctr"/>
            <a:endParaRPr lang="en-US" altLang="zh-CN" sz="3600" b="1" dirty="0">
              <a:solidFill>
                <a:srgbClr val="C00000"/>
              </a:solidFill>
            </a:endParaRPr>
          </a:p>
          <a:p>
            <a:pPr algn="ctr"/>
            <a:r>
              <a:rPr lang="zh-CN" altLang="en-US" sz="3600" b="1" dirty="0">
                <a:solidFill>
                  <a:srgbClr val="C00000"/>
                </a:solidFill>
              </a:rPr>
              <a:t>祝各位好运！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50106"/>
          </a:xfrm>
        </p:spPr>
        <p:txBody>
          <a:bodyPr/>
          <a:lstStyle/>
          <a:p>
            <a:r>
              <a:rPr lang="zh-CN" altLang="en-US" dirty="0"/>
              <a:t>第二章：操作系统概述</a:t>
            </a:r>
          </a:p>
        </p:txBody>
      </p:sp>
      <p:sp>
        <p:nvSpPr>
          <p:cNvPr id="171013" name="Rectangle 5"/>
          <p:cNvSpPr>
            <a:spLocks noChangeArrowheads="1"/>
          </p:cNvSpPr>
          <p:nvPr/>
        </p:nvSpPr>
        <p:spPr bwMode="auto">
          <a:xfrm>
            <a:off x="307975" y="1341784"/>
            <a:ext cx="7921625"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rPr>
              <a:t>对于用户来说 </a:t>
            </a:r>
            <a:r>
              <a:rPr lang="zh-CN" altLang="en-US" sz="2400" dirty="0">
                <a:solidFill>
                  <a:schemeClr val="tx1"/>
                </a:solidFill>
                <a:sym typeface="Symbol" pitchFamily="18" charset="2"/>
              </a:rPr>
              <a:t> 操作系统是个“黑盒子”</a:t>
            </a:r>
            <a:endParaRPr lang="zh-CN" altLang="en-US" sz="2400" dirty="0"/>
          </a:p>
        </p:txBody>
      </p:sp>
      <p:sp>
        <p:nvSpPr>
          <p:cNvPr id="171015" name="Rectangle 7"/>
          <p:cNvSpPr>
            <a:spLocks noChangeArrowheads="1"/>
          </p:cNvSpPr>
          <p:nvPr/>
        </p:nvSpPr>
        <p:spPr bwMode="auto">
          <a:xfrm>
            <a:off x="304800" y="19640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sym typeface="Symbol" pitchFamily="18" charset="2"/>
              </a:rPr>
              <a:t>要打开这个盒子  先得找到“盒子的入口”  系统接口</a:t>
            </a:r>
          </a:p>
        </p:txBody>
      </p:sp>
      <p:sp>
        <p:nvSpPr>
          <p:cNvPr id="171017" name="Rectangle 9"/>
          <p:cNvSpPr>
            <a:spLocks noChangeArrowheads="1"/>
          </p:cNvSpPr>
          <p:nvPr/>
        </p:nvSpPr>
        <p:spPr bwMode="auto">
          <a:xfrm>
            <a:off x="304800" y="25736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sym typeface="Symbol" pitchFamily="18" charset="2"/>
              </a:rPr>
              <a:t>接口</a:t>
            </a:r>
            <a:r>
              <a:rPr lang="en-US" altLang="zh-CN" sz="2400" dirty="0">
                <a:solidFill>
                  <a:schemeClr val="tx1"/>
                </a:solidFill>
                <a:sym typeface="Symbol" pitchFamily="18" charset="2"/>
              </a:rPr>
              <a:t>: </a:t>
            </a:r>
            <a:r>
              <a:rPr lang="zh-CN" altLang="en-US" sz="2400" dirty="0">
                <a:solidFill>
                  <a:schemeClr val="tx1"/>
                </a:solidFill>
                <a:sym typeface="Symbol" pitchFamily="18" charset="2"/>
              </a:rPr>
              <a:t>连接两个设备并转换数据  系统接口连接用户和</a:t>
            </a:r>
            <a:r>
              <a:rPr lang="en-US" altLang="zh-CN" sz="2400" dirty="0">
                <a:solidFill>
                  <a:schemeClr val="tx1"/>
                </a:solidFill>
                <a:sym typeface="Symbol" pitchFamily="18" charset="2"/>
              </a:rPr>
              <a:t>OS</a:t>
            </a:r>
            <a:endParaRPr lang="zh-CN" altLang="zh-CN" sz="2400" dirty="0">
              <a:solidFill>
                <a:schemeClr val="tx1"/>
              </a:solidFill>
              <a:sym typeface="Symbol" pitchFamily="18" charset="2"/>
            </a:endParaRPr>
          </a:p>
        </p:txBody>
      </p:sp>
      <p:sp>
        <p:nvSpPr>
          <p:cNvPr id="171018" name="Rectangle 10"/>
          <p:cNvSpPr>
            <a:spLocks noChangeArrowheads="1"/>
          </p:cNvSpPr>
          <p:nvPr/>
        </p:nvSpPr>
        <p:spPr bwMode="auto">
          <a:xfrm>
            <a:off x="304800" y="3156297"/>
            <a:ext cx="8610600" cy="865187"/>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sym typeface="Symbol" pitchFamily="18" charset="2"/>
              </a:rPr>
              <a:t>学习转换  转换之前</a:t>
            </a:r>
            <a:r>
              <a:rPr lang="en-US" altLang="zh-CN" sz="2400" dirty="0">
                <a:solidFill>
                  <a:schemeClr val="tx1"/>
                </a:solidFill>
                <a:sym typeface="Symbol" pitchFamily="18" charset="2"/>
              </a:rPr>
              <a:t>:</a:t>
            </a:r>
            <a:r>
              <a:rPr lang="zh-CN" altLang="en-US" sz="2400" dirty="0">
                <a:solidFill>
                  <a:schemeClr val="tx1"/>
                </a:solidFill>
                <a:sym typeface="Symbol" pitchFamily="18" charset="2"/>
              </a:rPr>
              <a:t>用户如何使用计算机</a:t>
            </a:r>
            <a:r>
              <a:rPr lang="en-US" altLang="zh-CN" sz="2400" dirty="0">
                <a:solidFill>
                  <a:schemeClr val="tx1"/>
                </a:solidFill>
                <a:sym typeface="Symbol" pitchFamily="18" charset="2"/>
              </a:rPr>
              <a:t>?</a:t>
            </a:r>
          </a:p>
        </p:txBody>
      </p:sp>
      <p:sp>
        <p:nvSpPr>
          <p:cNvPr id="171019" name="Rectangle 11"/>
          <p:cNvSpPr>
            <a:spLocks noChangeArrowheads="1"/>
          </p:cNvSpPr>
          <p:nvPr/>
        </p:nvSpPr>
        <p:spPr bwMode="auto">
          <a:xfrm>
            <a:off x="304800" y="37928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olidFill>
                  <a:schemeClr val="tx1"/>
                </a:solidFill>
                <a:sym typeface="Symbol" pitchFamily="18" charset="2"/>
              </a:rPr>
              <a:t>命令、</a:t>
            </a:r>
            <a:r>
              <a:rPr lang="en-US" altLang="zh-CN" sz="2400">
                <a:solidFill>
                  <a:schemeClr val="tx1"/>
                </a:solidFill>
                <a:sym typeface="Symbol" pitchFamily="18" charset="2"/>
              </a:rPr>
              <a:t>GUI</a:t>
            </a:r>
            <a:r>
              <a:rPr lang="zh-CN" altLang="en-US" sz="2400">
                <a:solidFill>
                  <a:schemeClr val="tx1"/>
                </a:solidFill>
                <a:sym typeface="Symbol" pitchFamily="18" charset="2"/>
              </a:rPr>
              <a:t>、</a:t>
            </a:r>
            <a:r>
              <a:rPr lang="en-US" altLang="zh-CN" sz="2400">
                <a:solidFill>
                  <a:schemeClr val="tx1"/>
                </a:solidFill>
                <a:sym typeface="Symbol" pitchFamily="18" charset="2"/>
              </a:rPr>
              <a:t>Apps  </a:t>
            </a:r>
            <a:r>
              <a:rPr lang="zh-CN" altLang="en-US" sz="2400">
                <a:solidFill>
                  <a:schemeClr val="tx1"/>
                </a:solidFill>
                <a:sym typeface="Symbol" pitchFamily="18" charset="2"/>
              </a:rPr>
              <a:t>都是应用</a:t>
            </a:r>
            <a:r>
              <a:rPr lang="en-US" altLang="zh-CN" sz="2400">
                <a:solidFill>
                  <a:schemeClr val="tx1"/>
                </a:solidFill>
                <a:sym typeface="Symbol" pitchFamily="18" charset="2"/>
              </a:rPr>
              <a:t>OS</a:t>
            </a:r>
            <a:r>
              <a:rPr lang="zh-CN" altLang="en-US" sz="2400">
                <a:solidFill>
                  <a:schemeClr val="tx1"/>
                </a:solidFill>
                <a:sym typeface="Symbol" pitchFamily="18" charset="2"/>
              </a:rPr>
              <a:t>提供的函数接口编程序</a:t>
            </a:r>
            <a:endParaRPr lang="zh-CN" altLang="en-US" sz="2400">
              <a:sym typeface="Symbol" pitchFamily="18" charset="2"/>
            </a:endParaRPr>
          </a:p>
        </p:txBody>
      </p:sp>
      <p:sp>
        <p:nvSpPr>
          <p:cNvPr id="171020" name="Rectangle 12"/>
          <p:cNvSpPr>
            <a:spLocks noChangeArrowheads="1"/>
          </p:cNvSpPr>
          <p:nvPr/>
        </p:nvSpPr>
        <p:spPr bwMode="auto">
          <a:xfrm>
            <a:off x="304800" y="50120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olidFill>
                  <a:schemeClr val="tx1"/>
                </a:solidFill>
                <a:sym typeface="Symbol" pitchFamily="18" charset="2"/>
              </a:rPr>
              <a:t>系统调用有哪些</a:t>
            </a:r>
            <a:r>
              <a:rPr lang="en-US" altLang="zh-CN" sz="2400">
                <a:solidFill>
                  <a:schemeClr val="tx1"/>
                </a:solidFill>
                <a:sym typeface="Symbol" pitchFamily="18" charset="2"/>
              </a:rPr>
              <a:t>?  </a:t>
            </a:r>
            <a:r>
              <a:rPr lang="en-US" altLang="zh-CN" sz="2400">
                <a:sym typeface="Symbol" pitchFamily="18" charset="2"/>
              </a:rPr>
              <a:t>POSIX</a:t>
            </a:r>
          </a:p>
        </p:txBody>
      </p:sp>
      <p:sp>
        <p:nvSpPr>
          <p:cNvPr id="171022" name="Rectangle 14"/>
          <p:cNvSpPr>
            <a:spLocks noChangeArrowheads="1"/>
          </p:cNvSpPr>
          <p:nvPr/>
        </p:nvSpPr>
        <p:spPr bwMode="auto">
          <a:xfrm>
            <a:off x="304800" y="44024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400" dirty="0">
                <a:solidFill>
                  <a:schemeClr val="tx1"/>
                </a:solidFill>
                <a:sym typeface="Symbol" pitchFamily="18" charset="2"/>
              </a:rPr>
              <a:t>OS</a:t>
            </a:r>
            <a:r>
              <a:rPr lang="zh-CN" altLang="en-US" sz="2400" dirty="0">
                <a:solidFill>
                  <a:schemeClr val="tx1"/>
                </a:solidFill>
                <a:sym typeface="Symbol" pitchFamily="18" charset="2"/>
              </a:rPr>
              <a:t>提供的函数  </a:t>
            </a:r>
            <a:r>
              <a:rPr lang="zh-CN" altLang="en-US" sz="2400" dirty="0">
                <a:sym typeface="Symbol" pitchFamily="18" charset="2"/>
              </a:rPr>
              <a:t>系统调用 </a:t>
            </a:r>
            <a:r>
              <a:rPr lang="zh-CN" altLang="en-US" sz="2400" dirty="0">
                <a:solidFill>
                  <a:schemeClr val="tx1"/>
                </a:solidFill>
                <a:sym typeface="Symbol" pitchFamily="18" charset="2"/>
              </a:rPr>
              <a:t> 系统调用有哪些</a:t>
            </a:r>
            <a:r>
              <a:rPr lang="en-US" altLang="zh-CN" sz="2400" dirty="0">
                <a:solidFill>
                  <a:schemeClr val="tx1"/>
                </a:solidFill>
                <a:sym typeface="Symbol" pitchFamily="18" charset="2"/>
              </a:rPr>
              <a:t>?</a:t>
            </a:r>
            <a:r>
              <a:rPr lang="zh-CN" altLang="en-US" sz="2400" dirty="0">
                <a:solidFill>
                  <a:schemeClr val="tx1"/>
                </a:solidFill>
                <a:sym typeface="Symbol" pitchFamily="18" charset="2"/>
              </a:rPr>
              <a:t>怎么做</a:t>
            </a:r>
            <a:r>
              <a:rPr lang="en-US" altLang="zh-CN" sz="2400" dirty="0">
                <a:solidFill>
                  <a:schemeClr val="tx1"/>
                </a:solidFill>
                <a:sym typeface="Symbol" pitchFamily="18" charset="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第二章：操作系统概述</a:t>
            </a:r>
          </a:p>
        </p:txBody>
      </p:sp>
      <p:sp>
        <p:nvSpPr>
          <p:cNvPr id="3" name="内容占位符 2"/>
          <p:cNvSpPr>
            <a:spLocks noGrp="1"/>
          </p:cNvSpPr>
          <p:nvPr>
            <p:ph idx="1"/>
          </p:nvPr>
        </p:nvSpPr>
        <p:spPr>
          <a:xfrm>
            <a:off x="457200" y="1600201"/>
            <a:ext cx="8229600" cy="3556992"/>
          </a:xfrm>
        </p:spPr>
        <p:txBody>
          <a:bodyPr>
            <a:normAutofit lnSpcReduction="10000"/>
          </a:bodyPr>
          <a:lstStyle/>
          <a:p>
            <a:r>
              <a:rPr lang="zh-CN" altLang="en-US" dirty="0"/>
              <a:t>系统调用</a:t>
            </a:r>
            <a:endParaRPr lang="en-US" altLang="zh-CN" dirty="0"/>
          </a:p>
          <a:p>
            <a:pPr lvl="1"/>
            <a:r>
              <a:rPr lang="zh-CN" altLang="en-US" dirty="0"/>
              <a:t>与库函数的区别</a:t>
            </a:r>
            <a:endParaRPr lang="en-US" altLang="zh-CN" dirty="0"/>
          </a:p>
          <a:p>
            <a:r>
              <a:rPr lang="zh-CN" altLang="en-US" dirty="0"/>
              <a:t>系统调用类型</a:t>
            </a:r>
            <a:br>
              <a:rPr lang="en-US" altLang="zh-CN" dirty="0"/>
            </a:br>
            <a:r>
              <a:rPr lang="zh-CN" altLang="en-US" dirty="0"/>
              <a:t>进程、文件、设备管理、信息维护（设置时间等）、通信</a:t>
            </a:r>
            <a:endParaRPr lang="en-US" altLang="zh-CN" dirty="0"/>
          </a:p>
          <a:p>
            <a:r>
              <a:rPr lang="zh-CN" altLang="en-US" dirty="0"/>
              <a:t>微内核</a:t>
            </a:r>
            <a:r>
              <a:rPr lang="en-US" altLang="zh-CN" dirty="0" err="1"/>
              <a:t>vs</a:t>
            </a:r>
            <a:r>
              <a:rPr lang="zh-CN" altLang="en-US" dirty="0"/>
              <a:t>宏内核</a:t>
            </a:r>
            <a:r>
              <a:rPr lang="en-US" altLang="zh-CN" dirty="0" err="1"/>
              <a:t>vs</a:t>
            </a:r>
            <a:r>
              <a:rPr lang="zh-CN" altLang="en-US" dirty="0"/>
              <a:t>模块化设计</a:t>
            </a:r>
            <a:endParaRPr lang="en-US" altLang="zh-CN" dirty="0"/>
          </a:p>
          <a:p>
            <a:pPr lvl="1"/>
            <a:r>
              <a:rPr lang="zh-CN" altLang="en-US" dirty="0"/>
              <a:t>定义、区别</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第三章：进程</a:t>
            </a:r>
          </a:p>
        </p:txBody>
      </p:sp>
      <p:sp>
        <p:nvSpPr>
          <p:cNvPr id="171013" name="Rectangle 5"/>
          <p:cNvSpPr>
            <a:spLocks noChangeArrowheads="1"/>
          </p:cNvSpPr>
          <p:nvPr/>
        </p:nvSpPr>
        <p:spPr bwMode="auto">
          <a:xfrm>
            <a:off x="307975" y="1268413"/>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t>计算机解决问题 </a:t>
            </a:r>
            <a:r>
              <a:rPr lang="zh-CN" altLang="en-US" sz="2400" b="1" dirty="0">
                <a:sym typeface="Symbol" pitchFamily="18" charset="2"/>
              </a:rPr>
              <a:t> 执行程序</a:t>
            </a:r>
            <a:r>
              <a:rPr lang="zh-CN" altLang="en-US" sz="2400" b="1" dirty="0">
                <a:solidFill>
                  <a:srgbClr val="FF0000"/>
                </a:solidFill>
              </a:rPr>
              <a:t> </a:t>
            </a:r>
          </a:p>
        </p:txBody>
      </p:sp>
      <p:sp>
        <p:nvSpPr>
          <p:cNvPr id="171014" name="Rectangle 6"/>
          <p:cNvSpPr>
            <a:spLocks noChangeArrowheads="1"/>
          </p:cNvSpPr>
          <p:nvPr/>
        </p:nvSpPr>
        <p:spPr bwMode="auto">
          <a:xfrm>
            <a:off x="304800" y="1878013"/>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ym typeface="Symbol" pitchFamily="18" charset="2"/>
              </a:rPr>
              <a:t>执行中的程序和静止程序存在很大区别</a:t>
            </a:r>
            <a:r>
              <a:rPr lang="zh-CN" altLang="en-US" sz="2400" b="1">
                <a:solidFill>
                  <a:srgbClr val="FF0000"/>
                </a:solidFill>
              </a:rPr>
              <a:t> </a:t>
            </a:r>
            <a:r>
              <a:rPr lang="zh-CN" altLang="en-US" sz="2400" b="1">
                <a:sym typeface="Symbol" pitchFamily="18" charset="2"/>
              </a:rPr>
              <a:t> 引出进程</a:t>
            </a:r>
          </a:p>
        </p:txBody>
      </p:sp>
      <p:sp>
        <p:nvSpPr>
          <p:cNvPr id="171015" name="Rectangle 7"/>
          <p:cNvSpPr>
            <a:spLocks noChangeArrowheads="1"/>
          </p:cNvSpPr>
          <p:nvPr/>
        </p:nvSpPr>
        <p:spPr bwMode="auto">
          <a:xfrm>
            <a:off x="304800" y="25146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400" b="1" dirty="0">
                <a:sym typeface="Symbol" pitchFamily="18" charset="2"/>
              </a:rPr>
              <a:t>CPU</a:t>
            </a:r>
            <a:r>
              <a:rPr lang="zh-CN" altLang="en-US" sz="2400" b="1" dirty="0">
                <a:sym typeface="Symbol" pitchFamily="18" charset="2"/>
              </a:rPr>
              <a:t>太快  引出并发  进一步深化了进程</a:t>
            </a:r>
          </a:p>
        </p:txBody>
      </p:sp>
      <p:sp>
        <p:nvSpPr>
          <p:cNvPr id="171017" name="Rectangle 9"/>
          <p:cNvSpPr>
            <a:spLocks noChangeArrowheads="1"/>
          </p:cNvSpPr>
          <p:nvPr/>
        </p:nvSpPr>
        <p:spPr bwMode="auto">
          <a:xfrm>
            <a:off x="304800" y="3173413"/>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进程走走停停  状态转化  现场切换  进程调度</a:t>
            </a:r>
          </a:p>
        </p:txBody>
      </p:sp>
      <p:sp>
        <p:nvSpPr>
          <p:cNvPr id="171018" name="Rectangle 10"/>
          <p:cNvSpPr>
            <a:spLocks noChangeArrowheads="1"/>
          </p:cNvSpPr>
          <p:nvPr/>
        </p:nvSpPr>
        <p:spPr bwMode="auto">
          <a:xfrm>
            <a:off x="304800" y="3859213"/>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进程相互干扰  进程保护  地址空间  线程 </a:t>
            </a:r>
          </a:p>
        </p:txBody>
      </p:sp>
      <p:sp>
        <p:nvSpPr>
          <p:cNvPr id="171019" name="Rectangle 11"/>
          <p:cNvSpPr>
            <a:spLocks noChangeArrowheads="1"/>
          </p:cNvSpPr>
          <p:nvPr/>
        </p:nvSpPr>
        <p:spPr bwMode="auto">
          <a:xfrm>
            <a:off x="304800" y="45720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进程相互协作  进程同步  进程通信消息 </a:t>
            </a:r>
          </a:p>
        </p:txBody>
      </p:sp>
      <p:sp>
        <p:nvSpPr>
          <p:cNvPr id="171020" name="Rectangle 12"/>
          <p:cNvSpPr>
            <a:spLocks noChangeArrowheads="1"/>
          </p:cNvSpPr>
          <p:nvPr/>
        </p:nvSpPr>
        <p:spPr bwMode="auto">
          <a:xfrm>
            <a:off x="304800" y="5306242"/>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ym typeface="Symbol" pitchFamily="18" charset="2"/>
              </a:rPr>
              <a:t>用户希望操纵进程  进程创建等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第三章：进程</a:t>
            </a:r>
          </a:p>
        </p:txBody>
      </p:sp>
      <p:sp>
        <p:nvSpPr>
          <p:cNvPr id="3" name="内容占位符 2"/>
          <p:cNvSpPr>
            <a:spLocks noGrp="1"/>
          </p:cNvSpPr>
          <p:nvPr>
            <p:ph idx="1"/>
          </p:nvPr>
        </p:nvSpPr>
        <p:spPr/>
        <p:txBody>
          <a:bodyPr/>
          <a:lstStyle/>
          <a:p>
            <a:r>
              <a:rPr lang="zh-CN" altLang="en-US" dirty="0"/>
              <a:t>进程定义</a:t>
            </a:r>
            <a:endParaRPr lang="en-US" altLang="zh-CN" dirty="0"/>
          </a:p>
          <a:p>
            <a:pPr lvl="1"/>
            <a:r>
              <a:rPr lang="zh-CN" altLang="en-US" dirty="0"/>
              <a:t>运行中的程序</a:t>
            </a:r>
            <a:endParaRPr lang="en-US" altLang="zh-CN" dirty="0"/>
          </a:p>
          <a:p>
            <a:pPr lvl="1"/>
            <a:r>
              <a:rPr lang="zh-CN" altLang="en-US" dirty="0"/>
              <a:t>资源分配的最小单位</a:t>
            </a:r>
            <a:endParaRPr lang="en-US" altLang="zh-CN" dirty="0"/>
          </a:p>
          <a:p>
            <a:pPr lvl="1"/>
            <a:r>
              <a:rPr lang="en-US" altLang="zh-CN" dirty="0"/>
              <a:t>CPU</a:t>
            </a:r>
            <a:r>
              <a:rPr lang="zh-CN" altLang="en-US" dirty="0"/>
              <a:t>调度的一个单位</a:t>
            </a:r>
            <a:endParaRPr lang="en-US" altLang="zh-CN" dirty="0"/>
          </a:p>
          <a:p>
            <a:r>
              <a:rPr lang="zh-CN" altLang="en-US" dirty="0"/>
              <a:t>进程状态图</a:t>
            </a:r>
            <a:endParaRPr lang="en-US" altLang="zh-CN" dirty="0"/>
          </a:p>
          <a:p>
            <a:pPr lvl="1"/>
            <a:r>
              <a:rPr lang="zh-CN" altLang="en-US" dirty="0"/>
              <a:t>注意相互之间切换的条件</a:t>
            </a:r>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5190</TotalTime>
  <Words>3749</Words>
  <Application>Microsoft Office PowerPoint</Application>
  <PresentationFormat>On-screen Show (4:3)</PresentationFormat>
  <Paragraphs>427</Paragraphs>
  <Slides>51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MS PGothic</vt:lpstr>
      <vt:lpstr>宋体</vt:lpstr>
      <vt:lpstr>黑体</vt:lpstr>
      <vt:lpstr>Arial</vt:lpstr>
      <vt:lpstr>Calibri</vt:lpstr>
      <vt:lpstr>Comic Sans MS</vt:lpstr>
      <vt:lpstr>Monotype Sorts</vt:lpstr>
      <vt:lpstr>Symbol</vt:lpstr>
      <vt:lpstr>Times New Roman</vt:lpstr>
      <vt:lpstr>Wingdings</vt:lpstr>
      <vt:lpstr>Office 主题</vt:lpstr>
      <vt:lpstr>操作系统课程 期末复习</vt:lpstr>
      <vt:lpstr>考试试卷形式</vt:lpstr>
      <vt:lpstr>操作系统</vt:lpstr>
      <vt:lpstr>第一章</vt:lpstr>
      <vt:lpstr>PowerPoint Presentation</vt:lpstr>
      <vt:lpstr>第二章：操作系统概述</vt:lpstr>
      <vt:lpstr>第二章：操作系统概述</vt:lpstr>
      <vt:lpstr>第三章：进程</vt:lpstr>
      <vt:lpstr>第三章：进程</vt:lpstr>
      <vt:lpstr>PowerPoint Presentation</vt:lpstr>
      <vt:lpstr>进程与线程的比较</vt:lpstr>
      <vt:lpstr>PowerPoint Presentation</vt:lpstr>
      <vt:lpstr>进程调度</vt:lpstr>
      <vt:lpstr>长期调度、中期调度、短期调度</vt:lpstr>
      <vt:lpstr>PowerPoint Presentation</vt:lpstr>
      <vt:lpstr>第四章：线程</vt:lpstr>
      <vt:lpstr>第四章：线程</vt:lpstr>
      <vt:lpstr>第五章：CPU调度</vt:lpstr>
      <vt:lpstr>第五章：CPU调度</vt:lpstr>
      <vt:lpstr>第六章：进程同步</vt:lpstr>
      <vt:lpstr>第六章：进程同步</vt:lpstr>
      <vt:lpstr>PowerPoint Presentation</vt:lpstr>
      <vt:lpstr>解决临界区问题的三个条件</vt:lpstr>
      <vt:lpstr>解决临界区问题的方法</vt:lpstr>
      <vt:lpstr>PV Semaphore </vt:lpstr>
      <vt:lpstr>挑水的小和尚</vt:lpstr>
      <vt:lpstr>PowerPoint Presentation</vt:lpstr>
      <vt:lpstr>PowerPoint Presentation</vt:lpstr>
      <vt:lpstr>PowerPoint Presentation</vt:lpstr>
      <vt:lpstr>第七章：死锁</vt:lpstr>
      <vt:lpstr>第七章：死锁</vt:lpstr>
      <vt:lpstr>PowerPoint Presentation</vt:lpstr>
      <vt:lpstr>PowerPoint Presentation</vt:lpstr>
      <vt:lpstr>第八章：内存</vt:lpstr>
      <vt:lpstr>第八章：内存</vt:lpstr>
      <vt:lpstr>内存分配方案</vt:lpstr>
      <vt:lpstr>An Example</vt:lpstr>
      <vt:lpstr>页表很大怎么办？</vt:lpstr>
      <vt:lpstr>TLB（快表）得以发挥作用的原因</vt:lpstr>
      <vt:lpstr>第九章：虚拟内存</vt:lpstr>
      <vt:lpstr>第九章：虚拟内存</vt:lpstr>
      <vt:lpstr>请求调页过程</vt:lpstr>
      <vt:lpstr>如何选一个空闲页框?</vt:lpstr>
      <vt:lpstr>PowerPoint Presentation</vt:lpstr>
      <vt:lpstr>几个现象</vt:lpstr>
      <vt:lpstr>Belady异常</vt:lpstr>
      <vt:lpstr>第十章：磁盘与文件</vt:lpstr>
      <vt:lpstr>磁盘的使用 – 四层抽象映射</vt:lpstr>
      <vt:lpstr>PowerPoint Presentation</vt:lpstr>
      <vt:lpstr>注意几点</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操作系统课程 期末复习提纲</dc:title>
  <dc:creator>Administrator</dc:creator>
  <cp:lastModifiedBy>Lixin Wei</cp:lastModifiedBy>
  <cp:revision>429</cp:revision>
  <dcterms:created xsi:type="dcterms:W3CDTF">2016-12-26T05:53:35Z</dcterms:created>
  <dcterms:modified xsi:type="dcterms:W3CDTF">2018-01-05T08:52:39Z</dcterms:modified>
</cp:coreProperties>
</file>