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8" r:id="rId3"/>
    <p:sldId id="355" r:id="rId4"/>
    <p:sldId id="315" r:id="rId5"/>
    <p:sldId id="262" r:id="rId6"/>
    <p:sldId id="331" r:id="rId7"/>
    <p:sldId id="257" r:id="rId8"/>
    <p:sldId id="332" r:id="rId9"/>
    <p:sldId id="304" r:id="rId10"/>
    <p:sldId id="261" r:id="rId11"/>
    <p:sldId id="333" r:id="rId12"/>
    <p:sldId id="322" r:id="rId13"/>
    <p:sldId id="297" r:id="rId14"/>
    <p:sldId id="260" r:id="rId15"/>
    <p:sldId id="264" r:id="rId16"/>
    <p:sldId id="263" r:id="rId17"/>
    <p:sldId id="265" r:id="rId18"/>
    <p:sldId id="266" r:id="rId19"/>
    <p:sldId id="334" r:id="rId20"/>
    <p:sldId id="268" r:id="rId21"/>
    <p:sldId id="356" r:id="rId22"/>
    <p:sldId id="298" r:id="rId23"/>
    <p:sldId id="269" r:id="rId24"/>
    <p:sldId id="335" r:id="rId25"/>
    <p:sldId id="336" r:id="rId26"/>
    <p:sldId id="367" r:id="rId27"/>
    <p:sldId id="337" r:id="rId28"/>
    <p:sldId id="338" r:id="rId29"/>
    <p:sldId id="339" r:id="rId30"/>
    <p:sldId id="340" r:id="rId31"/>
    <p:sldId id="353" r:id="rId32"/>
    <p:sldId id="299" r:id="rId33"/>
    <p:sldId id="341" r:id="rId34"/>
    <p:sldId id="270" r:id="rId35"/>
    <p:sldId id="342" r:id="rId36"/>
    <p:sldId id="300" r:id="rId37"/>
    <p:sldId id="271" r:id="rId38"/>
    <p:sldId id="344" r:id="rId39"/>
    <p:sldId id="272" r:id="rId40"/>
    <p:sldId id="273" r:id="rId41"/>
    <p:sldId id="274" r:id="rId42"/>
    <p:sldId id="277" r:id="rId43"/>
    <p:sldId id="301" r:id="rId44"/>
    <p:sldId id="282" r:id="rId45"/>
    <p:sldId id="314" r:id="rId46"/>
    <p:sldId id="302" r:id="rId47"/>
    <p:sldId id="284" r:id="rId48"/>
    <p:sldId id="286" r:id="rId49"/>
    <p:sldId id="311" r:id="rId50"/>
    <p:sldId id="287" r:id="rId51"/>
    <p:sldId id="289" r:id="rId52"/>
    <p:sldId id="323" r:id="rId53"/>
    <p:sldId id="350" r:id="rId54"/>
    <p:sldId id="351" r:id="rId55"/>
    <p:sldId id="352" r:id="rId56"/>
    <p:sldId id="303" r:id="rId57"/>
    <p:sldId id="291" r:id="rId58"/>
    <p:sldId id="293" r:id="rId59"/>
    <p:sldId id="294" r:id="rId60"/>
    <p:sldId id="313" r:id="rId61"/>
    <p:sldId id="348" r:id="rId62"/>
    <p:sldId id="296" r:id="rId63"/>
    <p:sldId id="347" r:id="rId64"/>
    <p:sldId id="319" r:id="rId65"/>
    <p:sldId id="320" r:id="rId66"/>
    <p:sldId id="321" r:id="rId67"/>
    <p:sldId id="318" r:id="rId68"/>
    <p:sldId id="324" r:id="rId69"/>
    <p:sldId id="368" r:id="rId70"/>
    <p:sldId id="330" r:id="rId71"/>
    <p:sldId id="325" r:id="rId72"/>
    <p:sldId id="365" r:id="rId73"/>
    <p:sldId id="326" r:id="rId74"/>
    <p:sldId id="327" r:id="rId75"/>
    <p:sldId id="328" r:id="rId76"/>
    <p:sldId id="329" r:id="rId77"/>
    <p:sldId id="362" r:id="rId78"/>
    <p:sldId id="363" r:id="rId79"/>
    <p:sldId id="364" r:id="rId80"/>
    <p:sldId id="366" r:id="rId81"/>
    <p:sldId id="358" r:id="rId82"/>
    <p:sldId id="360" r:id="rId83"/>
    <p:sldId id="361" r:id="rId84"/>
    <p:sldId id="359" r:id="rId85"/>
    <p:sldId id="317"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244" autoAdjust="0"/>
  </p:normalViewPr>
  <p:slideViewPr>
    <p:cSldViewPr>
      <p:cViewPr varScale="1">
        <p:scale>
          <a:sx n="82" d="100"/>
          <a:sy n="82" d="100"/>
        </p:scale>
        <p:origin x="1493"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CBECBF-90BA-4636-AD7D-A0A884951606}" type="datetimeFigureOut">
              <a:rPr lang="zh-CN" altLang="en-US" smtClean="0"/>
              <a:pPr/>
              <a:t>2021/6/24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4E893C-C0C7-47DD-A385-B818EF00F62E}" type="slidenum">
              <a:rPr lang="zh-CN" altLang="en-US" smtClean="0"/>
              <a:pPr/>
              <a:t>‹#›</a:t>
            </a:fld>
            <a:endParaRPr lang="zh-CN" altLang="en-US"/>
          </a:p>
        </p:txBody>
      </p:sp>
    </p:spTree>
    <p:extLst>
      <p:ext uri="{BB962C8B-B14F-4D97-AF65-F5344CB8AC3E}">
        <p14:creationId xmlns:p14="http://schemas.microsoft.com/office/powerpoint/2010/main" val="393703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4E893C-C0C7-47DD-A385-B818EF00F62E}" type="slidenum">
              <a:rPr lang="zh-CN" altLang="en-US" smtClean="0"/>
              <a:pPr/>
              <a:t>5</a:t>
            </a:fld>
            <a:endParaRPr lang="zh-CN" altLang="en-US"/>
          </a:p>
        </p:txBody>
      </p:sp>
    </p:spTree>
    <p:extLst>
      <p:ext uri="{BB962C8B-B14F-4D97-AF65-F5344CB8AC3E}">
        <p14:creationId xmlns:p14="http://schemas.microsoft.com/office/powerpoint/2010/main" val="1617299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4E893C-C0C7-47DD-A385-B818EF00F62E}" type="slidenum">
              <a:rPr lang="zh-CN" altLang="en-US" smtClean="0"/>
              <a:pPr/>
              <a:t>64</a:t>
            </a:fld>
            <a:endParaRPr lang="zh-CN" altLang="en-US"/>
          </a:p>
        </p:txBody>
      </p:sp>
    </p:spTree>
    <p:extLst>
      <p:ext uri="{BB962C8B-B14F-4D97-AF65-F5344CB8AC3E}">
        <p14:creationId xmlns:p14="http://schemas.microsoft.com/office/powerpoint/2010/main" val="2585785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p:spPr>
        <p:txBody>
          <a:bodyPr/>
          <a:lstStyle/>
          <a:p>
            <a:pPr marL="222245" indent="-222245">
              <a:buFontTx/>
              <a:buAutoNum type="arabicParenR"/>
            </a:pPr>
            <a:endParaRPr lang="zh-CN" altLang="en-US" dirty="0">
              <a:latin typeface="Times New Roman" pitchFamily="18" charset="0"/>
            </a:endParaRPr>
          </a:p>
        </p:txBody>
      </p:sp>
      <p:sp>
        <p:nvSpPr>
          <p:cNvPr id="101380" name="灯片编号占位符 3"/>
          <p:cNvSpPr>
            <a:spLocks noGrp="1"/>
          </p:cNvSpPr>
          <p:nvPr>
            <p:ph type="sldNum" sz="quarter" idx="5"/>
          </p:nvPr>
        </p:nvSpPr>
        <p:spPr>
          <a:noFill/>
        </p:spPr>
        <p:txBody>
          <a:bodyPr/>
          <a:lstStyle/>
          <a:p>
            <a:fld id="{EF938DF7-3376-4ADD-BAC9-D9E4DFB2C68A}" type="slidenum">
              <a:rPr lang="zh-CN" altLang="en-US" smtClean="0"/>
              <a:pPr/>
              <a:t>73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7133" y="8688049"/>
            <a:ext cx="2970868" cy="455951"/>
          </a:xfrm>
          <a:prstGeom prst="rect">
            <a:avLst/>
          </a:prstGeom>
          <a:noFill/>
          <a:ln w="9525">
            <a:noFill/>
            <a:miter lim="800000"/>
            <a:headEnd/>
            <a:tailEnd/>
          </a:ln>
        </p:spPr>
        <p:txBody>
          <a:bodyPr wrap="none" lIns="91418" tIns="45709" rIns="91418" bIns="45709" anchor="b"/>
          <a:lstStyle/>
          <a:p>
            <a:pPr algn="r" defTabSz="912879"/>
            <a:fld id="{E83AD504-748A-46BB-B5FC-781A8D1F7C40}" type="slidenum">
              <a:rPr lang="en-US" altLang="zh-CN" sz="1200">
                <a:latin typeface="Helvetica" charset="0"/>
              </a:rPr>
              <a:pPr algn="r" defTabSz="912879"/>
              <a:t>75</a:t>
            </a:fld>
            <a:endParaRPr lang="en-US" altLang="zh-CN" sz="1200" dirty="0">
              <a:latin typeface="Helvetica"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r>
              <a:rPr kumimoji="0" lang="zh-CN" altLang="en-US">
                <a:latin typeface="Times New Roman" pitchFamily="18" charset="0"/>
              </a:rPr>
              <a:t>页号在</a:t>
            </a:r>
            <a:r>
              <a:rPr kumimoji="0" lang="en-US" altLang="zh-CN">
                <a:latin typeface="Times New Roman" pitchFamily="18" charset="0"/>
              </a:rPr>
              <a:t>TLB</a:t>
            </a:r>
            <a:r>
              <a:rPr kumimoji="0" lang="zh-CN" altLang="en-US">
                <a:latin typeface="Times New Roman" pitchFamily="18" charset="0"/>
              </a:rPr>
              <a:t>中被查找到的百分比称为命中率。</a:t>
            </a:r>
            <a:r>
              <a:rPr kumimoji="0" lang="en-US" altLang="zh-CN">
                <a:latin typeface="Times New Roman" pitchFamily="18" charset="0"/>
              </a:rPr>
              <a:t>80%</a:t>
            </a:r>
            <a:r>
              <a:rPr kumimoji="0" lang="zh-CN" altLang="en-US">
                <a:latin typeface="Times New Roman" pitchFamily="18" charset="0"/>
              </a:rPr>
              <a:t>的命中率意味着有</a:t>
            </a:r>
            <a:r>
              <a:rPr kumimoji="0" lang="en-US" altLang="zh-CN">
                <a:latin typeface="Times New Roman" pitchFamily="18" charset="0"/>
              </a:rPr>
              <a:t>80%</a:t>
            </a:r>
            <a:r>
              <a:rPr kumimoji="0" lang="zh-CN" altLang="en-US">
                <a:latin typeface="Times New Roman" pitchFamily="18" charset="0"/>
              </a:rPr>
              <a:t>的时间，可以在</a:t>
            </a:r>
            <a:r>
              <a:rPr kumimoji="0" lang="en-US" altLang="zh-CN">
                <a:latin typeface="Times New Roman" pitchFamily="18" charset="0"/>
              </a:rPr>
              <a:t>TLB</a:t>
            </a:r>
            <a:r>
              <a:rPr kumimoji="0" lang="zh-CN" altLang="en-US">
                <a:latin typeface="Times New Roman" pitchFamily="18" charset="0"/>
              </a:rPr>
              <a:t>中找到所需的页号。</a:t>
            </a:r>
            <a:endParaRPr kumimoji="0" lang="en-US" altLang="zh-CN">
              <a:latin typeface="Times New Roman" pitchFamily="18" charset="0"/>
            </a:endParaRPr>
          </a:p>
          <a:p>
            <a:r>
              <a:rPr kumimoji="0" lang="zh-CN" altLang="en-US">
                <a:latin typeface="Times New Roman" pitchFamily="18" charset="0"/>
              </a:rPr>
              <a:t>假如查找</a:t>
            </a:r>
            <a:r>
              <a:rPr kumimoji="0" lang="en-US" altLang="zh-CN">
                <a:latin typeface="Times New Roman" pitchFamily="18" charset="0"/>
              </a:rPr>
              <a:t>TLB</a:t>
            </a:r>
            <a:r>
              <a:rPr kumimoji="0" lang="zh-CN" altLang="en-US">
                <a:latin typeface="Times New Roman" pitchFamily="18" charset="0"/>
              </a:rPr>
              <a:t>（转换表缓冲区）需要</a:t>
            </a:r>
            <a:r>
              <a:rPr kumimoji="0" lang="en-US" altLang="zh-CN">
                <a:latin typeface="Times New Roman" pitchFamily="18" charset="0"/>
              </a:rPr>
              <a:t>20ns</a:t>
            </a:r>
            <a:r>
              <a:rPr kumimoji="0" lang="zh-CN" altLang="en-US">
                <a:latin typeface="Times New Roman" pitchFamily="18" charset="0"/>
              </a:rPr>
              <a:t>，访问内存需要</a:t>
            </a:r>
            <a:r>
              <a:rPr kumimoji="0" lang="en-US" altLang="zh-CN">
                <a:latin typeface="Times New Roman" pitchFamily="18" charset="0"/>
              </a:rPr>
              <a:t>100ns</a:t>
            </a:r>
            <a:r>
              <a:rPr kumimoji="0" lang="zh-CN" altLang="en-US">
                <a:latin typeface="Times New Roman" pitchFamily="18" charset="0"/>
              </a:rPr>
              <a:t>，总共</a:t>
            </a:r>
            <a:r>
              <a:rPr kumimoji="0" lang="en-US" altLang="zh-CN">
                <a:latin typeface="Times New Roman" pitchFamily="18" charset="0"/>
              </a:rPr>
              <a:t>120ns</a:t>
            </a:r>
            <a:r>
              <a:rPr kumimoji="0" lang="zh-CN" altLang="en-US">
                <a:latin typeface="Times New Roman" pitchFamily="18" charset="0"/>
              </a:rPr>
              <a:t>；如果不能在</a:t>
            </a:r>
            <a:r>
              <a:rPr kumimoji="0" lang="en-US" altLang="zh-CN">
                <a:latin typeface="Times New Roman" pitchFamily="18" charset="0"/>
              </a:rPr>
              <a:t>TLB</a:t>
            </a:r>
            <a:r>
              <a:rPr kumimoji="0" lang="zh-CN" altLang="en-US">
                <a:latin typeface="Times New Roman" pitchFamily="18" charset="0"/>
              </a:rPr>
              <a:t>中找到，那么必须先访问位于内存中的页表以得到帧号（</a:t>
            </a:r>
            <a:r>
              <a:rPr kumimoji="0" lang="en-US" altLang="zh-CN">
                <a:latin typeface="Times New Roman" pitchFamily="18" charset="0"/>
              </a:rPr>
              <a:t>100ns</a:t>
            </a:r>
            <a:r>
              <a:rPr kumimoji="0" lang="zh-CN" altLang="en-US">
                <a:latin typeface="Times New Roman" pitchFamily="18" charset="0"/>
              </a:rPr>
              <a:t>），并进而访问内存中的所需字节（</a:t>
            </a:r>
            <a:r>
              <a:rPr kumimoji="0" lang="en-US" altLang="zh-CN">
                <a:latin typeface="Times New Roman" pitchFamily="18" charset="0"/>
              </a:rPr>
              <a:t>100ns</a:t>
            </a:r>
            <a:r>
              <a:rPr kumimoji="0" lang="zh-CN" altLang="en-US">
                <a:latin typeface="Times New Roman" pitchFamily="18" charset="0"/>
              </a:rPr>
              <a:t>），这总共要花费</a:t>
            </a:r>
            <a:r>
              <a:rPr kumimoji="0" lang="en-US" altLang="zh-CN">
                <a:latin typeface="Times New Roman" pitchFamily="18" charset="0"/>
              </a:rPr>
              <a:t>220ns</a:t>
            </a:r>
            <a:r>
              <a:rPr kumimoji="0" lang="zh-CN" altLang="en-US">
                <a:latin typeface="Times New Roman" pitchFamily="18" charset="0"/>
              </a:rPr>
              <a:t>。</a:t>
            </a:r>
            <a:endParaRPr kumimoji="0" lang="en-US" altLang="zh-CN">
              <a:latin typeface="Times New Roman" pitchFamily="18" charset="0"/>
            </a:endParaRPr>
          </a:p>
          <a:p>
            <a:r>
              <a:rPr kumimoji="0" lang="zh-CN" altLang="en-US">
                <a:latin typeface="Times New Roman" pitchFamily="18" charset="0"/>
              </a:rPr>
              <a:t>如果命中率为</a:t>
            </a:r>
            <a:r>
              <a:rPr kumimoji="0" lang="en-US" altLang="zh-CN">
                <a:latin typeface="Times New Roman" pitchFamily="18" charset="0"/>
              </a:rPr>
              <a:t>98%</a:t>
            </a:r>
            <a:r>
              <a:rPr kumimoji="0" lang="zh-CN" altLang="en-US">
                <a:latin typeface="Times New Roman" pitchFamily="18" charset="0"/>
              </a:rPr>
              <a:t>，那么有效内存访问时间</a:t>
            </a:r>
            <a:r>
              <a:rPr kumimoji="0" lang="en-US" altLang="zh-CN">
                <a:latin typeface="Times New Roman" pitchFamily="18" charset="0"/>
              </a:rPr>
              <a:t>122ns</a:t>
            </a:r>
            <a:r>
              <a:rPr kumimoji="0" lang="zh-CN" altLang="en-US">
                <a:latin typeface="Times New Roman" pitchFamily="18" charset="0"/>
              </a:rPr>
              <a:t>。</a:t>
            </a:r>
            <a:endParaRPr kumimoji="0" lang="en-US" altLang="zh-CN">
              <a:latin typeface="Times New Roman" pitchFamily="18" charset="0"/>
            </a:endParaRPr>
          </a:p>
          <a:p>
            <a:endParaRPr kumimoji="0" lang="en-US" altLang="zh-CN">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ln/>
        </p:spPr>
        <p:txBody>
          <a:bodyPr/>
          <a:lstStyle/>
          <a:p>
            <a:r>
              <a:rPr lang="zh-CN" altLang="en-US">
                <a:latin typeface="Times New Roman" pitchFamily="18" charset="0"/>
              </a:rPr>
              <a:t>页号占</a:t>
            </a:r>
            <a:r>
              <a:rPr lang="en-US" altLang="zh-CN">
                <a:latin typeface="Times New Roman" pitchFamily="18" charset="0"/>
              </a:rPr>
              <a:t>5</a:t>
            </a:r>
            <a:r>
              <a:rPr lang="zh-CN" altLang="en-US">
                <a:latin typeface="Times New Roman" pitchFamily="18" charset="0"/>
              </a:rPr>
              <a:t>位</a:t>
            </a:r>
            <a:r>
              <a:rPr lang="en-US" altLang="zh-CN">
                <a:latin typeface="Times New Roman" pitchFamily="18" charset="0"/>
              </a:rPr>
              <a:t>(2</a:t>
            </a:r>
            <a:r>
              <a:rPr lang="en-US" altLang="zh-CN" baseline="30000">
                <a:latin typeface="Times New Roman" pitchFamily="18" charset="0"/>
              </a:rPr>
              <a:t>5</a:t>
            </a:r>
            <a:r>
              <a:rPr lang="en-US" altLang="zh-CN">
                <a:latin typeface="Times New Roman" pitchFamily="18" charset="0"/>
              </a:rPr>
              <a:t>=32)</a:t>
            </a:r>
            <a:r>
              <a:rPr lang="zh-CN" altLang="en-US">
                <a:latin typeface="Times New Roman" pitchFamily="18" charset="0"/>
              </a:rPr>
              <a:t>，偏移占</a:t>
            </a:r>
            <a:r>
              <a:rPr lang="en-US" altLang="zh-CN">
                <a:latin typeface="Times New Roman" pitchFamily="18" charset="0"/>
              </a:rPr>
              <a:t>10</a:t>
            </a:r>
            <a:r>
              <a:rPr lang="zh-CN" altLang="en-US">
                <a:latin typeface="Times New Roman" pitchFamily="18" charset="0"/>
              </a:rPr>
              <a:t>位</a:t>
            </a:r>
            <a:r>
              <a:rPr lang="en-US" altLang="zh-CN">
                <a:latin typeface="Times New Roman" pitchFamily="18" charset="0"/>
              </a:rPr>
              <a:t>(2</a:t>
            </a:r>
            <a:r>
              <a:rPr lang="en-US" altLang="zh-CN" baseline="30000">
                <a:latin typeface="Times New Roman" pitchFamily="18" charset="0"/>
              </a:rPr>
              <a:t>10</a:t>
            </a:r>
            <a:r>
              <a:rPr lang="en-US" altLang="zh-CN">
                <a:latin typeface="Times New Roman" pitchFamily="18" charset="0"/>
              </a:rPr>
              <a:t>=1024)</a:t>
            </a:r>
            <a:endParaRPr lang="zh-CN" altLang="en-US">
              <a:latin typeface="Times New Roman" pitchFamily="18" charset="0"/>
            </a:endParaRPr>
          </a:p>
          <a:p>
            <a:r>
              <a:rPr lang="en-US" altLang="zh-CN">
                <a:latin typeface="Times New Roman" pitchFamily="18" charset="0"/>
              </a:rPr>
              <a:t>0A6D</a:t>
            </a:r>
            <a:r>
              <a:rPr lang="zh-CN" altLang="en-US">
                <a:latin typeface="Times New Roman" pitchFamily="18" charset="0"/>
              </a:rPr>
              <a:t>＝</a:t>
            </a:r>
            <a:r>
              <a:rPr lang="en-US" altLang="zh-CN">
                <a:latin typeface="Times New Roman" pitchFamily="18" charset="0"/>
              </a:rPr>
              <a:t>0000,1010,0110,1101</a:t>
            </a:r>
            <a:endParaRPr lang="zh-CN" altLang="en-US">
              <a:latin typeface="Times New Roman" pitchFamily="18" charset="0"/>
            </a:endParaRPr>
          </a:p>
          <a:p>
            <a:r>
              <a:rPr lang="zh-CN" altLang="en-US">
                <a:latin typeface="Times New Roman" pitchFamily="18" charset="0"/>
              </a:rPr>
              <a:t>页号为</a:t>
            </a:r>
            <a:r>
              <a:rPr lang="en-US" altLang="zh-CN">
                <a:latin typeface="Times New Roman" pitchFamily="18" charset="0"/>
              </a:rPr>
              <a:t>2</a:t>
            </a:r>
            <a:r>
              <a:rPr lang="zh-CN" altLang="en-US">
                <a:latin typeface="Times New Roman" pitchFamily="18" charset="0"/>
              </a:rPr>
              <a:t>，对应块号为</a:t>
            </a:r>
            <a:r>
              <a:rPr lang="en-US" altLang="zh-CN">
                <a:latin typeface="Times New Roman" pitchFamily="18" charset="0"/>
              </a:rPr>
              <a:t>4</a:t>
            </a:r>
            <a:r>
              <a:rPr lang="zh-CN" altLang="en-US">
                <a:latin typeface="Times New Roman" pitchFamily="18" charset="0"/>
              </a:rPr>
              <a:t>，</a:t>
            </a:r>
          </a:p>
          <a:p>
            <a:r>
              <a:rPr lang="zh-CN" altLang="en-US">
                <a:latin typeface="Times New Roman" pitchFamily="18" charset="0"/>
              </a:rPr>
              <a:t>物理地址：</a:t>
            </a:r>
            <a:r>
              <a:rPr lang="en-US" altLang="zh-CN">
                <a:latin typeface="Times New Roman" pitchFamily="18" charset="0"/>
              </a:rPr>
              <a:t>0001</a:t>
            </a:r>
            <a:r>
              <a:rPr lang="zh-CN" altLang="en-US">
                <a:latin typeface="Times New Roman" pitchFamily="18" charset="0"/>
              </a:rPr>
              <a:t>，</a:t>
            </a:r>
            <a:r>
              <a:rPr lang="en-US" altLang="zh-CN">
                <a:latin typeface="Times New Roman" pitchFamily="18" charset="0"/>
              </a:rPr>
              <a:t>0010,0110,1101</a:t>
            </a:r>
            <a:endParaRPr lang="zh-CN" altLang="en-US">
              <a:latin typeface="Times New Roman" pitchFamily="18" charset="0"/>
            </a:endParaRPr>
          </a:p>
          <a:p>
            <a:r>
              <a:rPr lang="zh-CN" altLang="en-US">
                <a:latin typeface="Times New Roman" pitchFamily="18" charset="0"/>
              </a:rPr>
              <a:t>即：</a:t>
            </a:r>
            <a:r>
              <a:rPr lang="en-US" altLang="zh-CN">
                <a:latin typeface="Times New Roman" pitchFamily="18" charset="0"/>
              </a:rPr>
              <a:t>126DH</a:t>
            </a:r>
            <a:endParaRPr lang="zh-CN" altLang="en-US">
              <a:latin typeface="Times New Roman" pitchFamily="18" charset="0"/>
            </a:endParaRPr>
          </a:p>
          <a:p>
            <a:endParaRPr lang="zh-CN" altLang="en-US">
              <a:latin typeface="Times New Roman" pitchFamily="18" charset="0"/>
            </a:endParaRPr>
          </a:p>
        </p:txBody>
      </p:sp>
      <p:sp>
        <p:nvSpPr>
          <p:cNvPr id="165892" name="灯片编号占位符 3"/>
          <p:cNvSpPr>
            <a:spLocks noGrp="1"/>
          </p:cNvSpPr>
          <p:nvPr>
            <p:ph type="sldNum" sz="quarter" idx="5"/>
          </p:nvPr>
        </p:nvSpPr>
        <p:spPr>
          <a:noFill/>
        </p:spPr>
        <p:txBody>
          <a:bodyPr/>
          <a:lstStyle/>
          <a:p>
            <a:fld id="{F19AB5EE-D8F7-4EB4-9E76-7EB659923415}" type="slidenum">
              <a:rPr lang="zh-CN" altLang="en-US" smtClean="0"/>
              <a:pPr/>
              <a:t>76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7133" y="8688049"/>
            <a:ext cx="2970868" cy="455951"/>
          </a:xfrm>
          <a:prstGeom prst="rect">
            <a:avLst/>
          </a:prstGeom>
          <a:noFill/>
          <a:ln w="9525">
            <a:noFill/>
            <a:miter lim="800000"/>
            <a:headEnd/>
            <a:tailEnd/>
          </a:ln>
        </p:spPr>
        <p:txBody>
          <a:bodyPr wrap="none" lIns="91418" tIns="45709" rIns="91418" bIns="45709" anchor="b"/>
          <a:lstStyle/>
          <a:p>
            <a:pPr algn="r" defTabSz="912879"/>
            <a:fld id="{E83AD504-748A-46BB-B5FC-781A8D1F7C40}" type="slidenum">
              <a:rPr lang="en-US" altLang="zh-CN" sz="1200">
                <a:latin typeface="Helvetica" charset="0"/>
              </a:rPr>
              <a:pPr algn="r" defTabSz="912879"/>
              <a:t>81</a:t>
            </a:fld>
            <a:endParaRPr lang="en-US" altLang="zh-CN" sz="1200" dirty="0">
              <a:latin typeface="Helvetica"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r>
              <a:rPr kumimoji="0" lang="zh-CN" altLang="en-US">
                <a:latin typeface="Times New Roman" pitchFamily="18" charset="0"/>
              </a:rPr>
              <a:t>页号在</a:t>
            </a:r>
            <a:r>
              <a:rPr kumimoji="0" lang="en-US" altLang="zh-CN">
                <a:latin typeface="Times New Roman" pitchFamily="18" charset="0"/>
              </a:rPr>
              <a:t>TLB</a:t>
            </a:r>
            <a:r>
              <a:rPr kumimoji="0" lang="zh-CN" altLang="en-US">
                <a:latin typeface="Times New Roman" pitchFamily="18" charset="0"/>
              </a:rPr>
              <a:t>中被查找到的百分比称为命中率。</a:t>
            </a:r>
            <a:r>
              <a:rPr kumimoji="0" lang="en-US" altLang="zh-CN">
                <a:latin typeface="Times New Roman" pitchFamily="18" charset="0"/>
              </a:rPr>
              <a:t>80%</a:t>
            </a:r>
            <a:r>
              <a:rPr kumimoji="0" lang="zh-CN" altLang="en-US">
                <a:latin typeface="Times New Roman" pitchFamily="18" charset="0"/>
              </a:rPr>
              <a:t>的命中率意味着有</a:t>
            </a:r>
            <a:r>
              <a:rPr kumimoji="0" lang="en-US" altLang="zh-CN">
                <a:latin typeface="Times New Roman" pitchFamily="18" charset="0"/>
              </a:rPr>
              <a:t>80%</a:t>
            </a:r>
            <a:r>
              <a:rPr kumimoji="0" lang="zh-CN" altLang="en-US">
                <a:latin typeface="Times New Roman" pitchFamily="18" charset="0"/>
              </a:rPr>
              <a:t>的时间，可以在</a:t>
            </a:r>
            <a:r>
              <a:rPr kumimoji="0" lang="en-US" altLang="zh-CN">
                <a:latin typeface="Times New Roman" pitchFamily="18" charset="0"/>
              </a:rPr>
              <a:t>TLB</a:t>
            </a:r>
            <a:r>
              <a:rPr kumimoji="0" lang="zh-CN" altLang="en-US">
                <a:latin typeface="Times New Roman" pitchFamily="18" charset="0"/>
              </a:rPr>
              <a:t>中找到所需的页号。</a:t>
            </a:r>
            <a:endParaRPr kumimoji="0" lang="en-US" altLang="zh-CN">
              <a:latin typeface="Times New Roman" pitchFamily="18" charset="0"/>
            </a:endParaRPr>
          </a:p>
          <a:p>
            <a:r>
              <a:rPr kumimoji="0" lang="zh-CN" altLang="en-US">
                <a:latin typeface="Times New Roman" pitchFamily="18" charset="0"/>
              </a:rPr>
              <a:t>假如查找</a:t>
            </a:r>
            <a:r>
              <a:rPr kumimoji="0" lang="en-US" altLang="zh-CN">
                <a:latin typeface="Times New Roman" pitchFamily="18" charset="0"/>
              </a:rPr>
              <a:t>TLB</a:t>
            </a:r>
            <a:r>
              <a:rPr kumimoji="0" lang="zh-CN" altLang="en-US">
                <a:latin typeface="Times New Roman" pitchFamily="18" charset="0"/>
              </a:rPr>
              <a:t>（转换表缓冲区）需要</a:t>
            </a:r>
            <a:r>
              <a:rPr kumimoji="0" lang="en-US" altLang="zh-CN">
                <a:latin typeface="Times New Roman" pitchFamily="18" charset="0"/>
              </a:rPr>
              <a:t>20ns</a:t>
            </a:r>
            <a:r>
              <a:rPr kumimoji="0" lang="zh-CN" altLang="en-US">
                <a:latin typeface="Times New Roman" pitchFamily="18" charset="0"/>
              </a:rPr>
              <a:t>，访问内存需要</a:t>
            </a:r>
            <a:r>
              <a:rPr kumimoji="0" lang="en-US" altLang="zh-CN">
                <a:latin typeface="Times New Roman" pitchFamily="18" charset="0"/>
              </a:rPr>
              <a:t>100ns</a:t>
            </a:r>
            <a:r>
              <a:rPr kumimoji="0" lang="zh-CN" altLang="en-US">
                <a:latin typeface="Times New Roman" pitchFamily="18" charset="0"/>
              </a:rPr>
              <a:t>，总共</a:t>
            </a:r>
            <a:r>
              <a:rPr kumimoji="0" lang="en-US" altLang="zh-CN">
                <a:latin typeface="Times New Roman" pitchFamily="18" charset="0"/>
              </a:rPr>
              <a:t>120ns</a:t>
            </a:r>
            <a:r>
              <a:rPr kumimoji="0" lang="zh-CN" altLang="en-US">
                <a:latin typeface="Times New Roman" pitchFamily="18" charset="0"/>
              </a:rPr>
              <a:t>；如果不能在</a:t>
            </a:r>
            <a:r>
              <a:rPr kumimoji="0" lang="en-US" altLang="zh-CN">
                <a:latin typeface="Times New Roman" pitchFamily="18" charset="0"/>
              </a:rPr>
              <a:t>TLB</a:t>
            </a:r>
            <a:r>
              <a:rPr kumimoji="0" lang="zh-CN" altLang="en-US">
                <a:latin typeface="Times New Roman" pitchFamily="18" charset="0"/>
              </a:rPr>
              <a:t>中找到，那么必须先访问位于内存中的页表以得到帧号（</a:t>
            </a:r>
            <a:r>
              <a:rPr kumimoji="0" lang="en-US" altLang="zh-CN">
                <a:latin typeface="Times New Roman" pitchFamily="18" charset="0"/>
              </a:rPr>
              <a:t>100ns</a:t>
            </a:r>
            <a:r>
              <a:rPr kumimoji="0" lang="zh-CN" altLang="en-US">
                <a:latin typeface="Times New Roman" pitchFamily="18" charset="0"/>
              </a:rPr>
              <a:t>），并进而访问内存中的所需字节（</a:t>
            </a:r>
            <a:r>
              <a:rPr kumimoji="0" lang="en-US" altLang="zh-CN">
                <a:latin typeface="Times New Roman" pitchFamily="18" charset="0"/>
              </a:rPr>
              <a:t>100ns</a:t>
            </a:r>
            <a:r>
              <a:rPr kumimoji="0" lang="zh-CN" altLang="en-US">
                <a:latin typeface="Times New Roman" pitchFamily="18" charset="0"/>
              </a:rPr>
              <a:t>），这总共要花费</a:t>
            </a:r>
            <a:r>
              <a:rPr kumimoji="0" lang="en-US" altLang="zh-CN">
                <a:latin typeface="Times New Roman" pitchFamily="18" charset="0"/>
              </a:rPr>
              <a:t>220ns</a:t>
            </a:r>
            <a:r>
              <a:rPr kumimoji="0" lang="zh-CN" altLang="en-US">
                <a:latin typeface="Times New Roman" pitchFamily="18" charset="0"/>
              </a:rPr>
              <a:t>。</a:t>
            </a:r>
            <a:endParaRPr kumimoji="0" lang="en-US" altLang="zh-CN">
              <a:latin typeface="Times New Roman" pitchFamily="18" charset="0"/>
            </a:endParaRPr>
          </a:p>
          <a:p>
            <a:r>
              <a:rPr kumimoji="0" lang="zh-CN" altLang="en-US">
                <a:latin typeface="Times New Roman" pitchFamily="18" charset="0"/>
              </a:rPr>
              <a:t>如果命中率为</a:t>
            </a:r>
            <a:r>
              <a:rPr kumimoji="0" lang="en-US" altLang="zh-CN">
                <a:latin typeface="Times New Roman" pitchFamily="18" charset="0"/>
              </a:rPr>
              <a:t>98%</a:t>
            </a:r>
            <a:r>
              <a:rPr kumimoji="0" lang="zh-CN" altLang="en-US">
                <a:latin typeface="Times New Roman" pitchFamily="18" charset="0"/>
              </a:rPr>
              <a:t>，那么有效内存访问时间</a:t>
            </a:r>
            <a:r>
              <a:rPr kumimoji="0" lang="en-US" altLang="zh-CN">
                <a:latin typeface="Times New Roman" pitchFamily="18" charset="0"/>
              </a:rPr>
              <a:t>122ns</a:t>
            </a:r>
            <a:r>
              <a:rPr kumimoji="0" lang="zh-CN" altLang="en-US">
                <a:latin typeface="Times New Roman" pitchFamily="18" charset="0"/>
              </a:rPr>
              <a:t>。</a:t>
            </a:r>
            <a:endParaRPr kumimoji="0" lang="en-US" altLang="zh-CN">
              <a:latin typeface="Times New Roman" pitchFamily="18" charset="0"/>
            </a:endParaRPr>
          </a:p>
          <a:p>
            <a:endParaRPr kumimoji="0" lang="en-US" altLang="zh-C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headEnd/>
            <a:tailEnd/>
          </a:ln>
        </p:spPr>
        <p:txBody>
          <a:bodyPr/>
          <a:lstStyle/>
          <a:p>
            <a:pPr defTabSz="895743"/>
            <a:fld id="{573BB188-DA11-43F7-84F3-DB661B1D9266}" type="slidenum">
              <a:rPr lang="en-US" altLang="zh-CN" smtClean="0">
                <a:latin typeface="Helvetica" charset="0"/>
              </a:rPr>
              <a:pPr defTabSz="895743"/>
              <a:t>24</a:t>
            </a:fld>
            <a:endParaRPr lang="en-US" altLang="zh-CN" dirty="0">
              <a:latin typeface="Helvetica" charset="0"/>
            </a:endParaRPr>
          </a:p>
        </p:txBody>
      </p:sp>
      <p:sp>
        <p:nvSpPr>
          <p:cNvPr id="84995" name="Rectangle 2"/>
          <p:cNvSpPr>
            <a:spLocks noGrp="1" noRot="1" noChangeAspect="1" noChangeArrowheads="1" noTextEdit="1"/>
          </p:cNvSpPr>
          <p:nvPr>
            <p:ph type="sldImg" idx="4294967295"/>
          </p:nvPr>
        </p:nvSpPr>
        <p:spPr>
          <a:ln/>
        </p:spPr>
      </p:sp>
      <p:sp>
        <p:nvSpPr>
          <p:cNvPr id="84996" name="Rectangle 3"/>
          <p:cNvSpPr>
            <a:spLocks noGrp="1" noChangeArrowheads="1"/>
          </p:cNvSpPr>
          <p:nvPr>
            <p:ph type="body" idx="4294967295"/>
          </p:nvPr>
        </p:nvSpPr>
        <p:spPr/>
        <p:txBody>
          <a:bodyPr>
            <a:prstTxWarp prst="textNoShape">
              <a:avLst/>
            </a:prstTxWarp>
          </a:bodyPr>
          <a:lstStyle/>
          <a:p>
            <a:r>
              <a:rPr lang="zh-CN" altLang="en-US"/>
              <a:t>一个传统重量级的进程只有单个控制线程。如果进程有多个控制线程，那么它能同时做多个任务。如图，说明了传统单线程进程和多线程进程的差别。</a:t>
            </a:r>
            <a:endParaRPr lang="en-US" altLang="zh-CN"/>
          </a:p>
          <a:p>
            <a:r>
              <a:rPr lang="zh-CN" altLang="en-US"/>
              <a:t>线程是</a:t>
            </a:r>
            <a:r>
              <a:rPr lang="en-US" altLang="zh-CN"/>
              <a:t>CPU</a:t>
            </a:r>
            <a:r>
              <a:rPr lang="zh-CN" altLang="en-US"/>
              <a:t>使用的基本单元，它由线程</a:t>
            </a:r>
            <a:r>
              <a:rPr lang="en-US" altLang="zh-CN"/>
              <a:t>ID</a:t>
            </a:r>
            <a:r>
              <a:rPr lang="zh-CN" altLang="en-US"/>
              <a:t>、程序计数器、寄存器集合和栈组成。它与属于同一进程的其他线程共享代码段、数据段和其他操作系统资源，如打开文件和信号。</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headEnd/>
            <a:tailEnd/>
          </a:ln>
        </p:spPr>
        <p:txBody>
          <a:bodyPr/>
          <a:lstStyle/>
          <a:p>
            <a:pPr defTabSz="895743"/>
            <a:fld id="{AF342810-1D77-433E-857F-B835218F9AF0}" type="slidenum">
              <a:rPr lang="en-US" altLang="zh-CN" smtClean="0">
                <a:latin typeface="Helvetica" charset="0"/>
              </a:rPr>
              <a:pPr defTabSz="895743"/>
              <a:t>25</a:t>
            </a:fld>
            <a:endParaRPr lang="en-US" altLang="zh-CN" dirty="0">
              <a:latin typeface="Helvetica" charset="0"/>
            </a:endParaRPr>
          </a:p>
        </p:txBody>
      </p:sp>
      <p:sp>
        <p:nvSpPr>
          <p:cNvPr id="88067" name="Rectangle 2"/>
          <p:cNvSpPr>
            <a:spLocks noGrp="1" noRot="1" noChangeAspect="1" noChangeArrowheads="1" noTextEdit="1"/>
          </p:cNvSpPr>
          <p:nvPr>
            <p:ph type="sldImg" idx="4294967295"/>
          </p:nvPr>
        </p:nvSpPr>
        <p:spPr>
          <a:ln/>
        </p:spPr>
      </p:sp>
      <p:sp>
        <p:nvSpPr>
          <p:cNvPr id="88068" name="Rectangle 3"/>
          <p:cNvSpPr>
            <a:spLocks noGrp="1" noChangeArrowheads="1"/>
          </p:cNvSpPr>
          <p:nvPr>
            <p:ph type="body" idx="4294967295"/>
          </p:nvPr>
        </p:nvSpPr>
        <p:spPr/>
        <p:txBody>
          <a:bodyPr>
            <a:prstTxWarp prst="textNoShape">
              <a:avLst/>
            </a:prstTxWarp>
          </a:bodyPr>
          <a:lstStyle/>
          <a:p>
            <a:r>
              <a:rPr lang="zh-CN" altLang="en-US"/>
              <a:t>多线程编程具有如下</a:t>
            </a:r>
            <a:r>
              <a:rPr lang="en-US" altLang="zh-CN"/>
              <a:t>4</a:t>
            </a:r>
            <a:r>
              <a:rPr lang="zh-CN" altLang="en-US"/>
              <a:t>个优点，响应度高：如果对一个交互程序采用多线程，那么即使其部分阻塞或执行较冗长的操作，该程序仍能继续执行，从而增加了对用户的响应程度。</a:t>
            </a:r>
            <a:endParaRPr lang="en-US" altLang="zh-CN"/>
          </a:p>
          <a:p>
            <a:r>
              <a:rPr lang="zh-CN" altLang="en-US"/>
              <a:t>资源共享：线程默认共享它们所属进程的内存和资源。代码和数据共享的优点是它能允许一个应用程序在同一地址空间有多个不同的活动线程。</a:t>
            </a:r>
            <a:endParaRPr lang="en-US" altLang="zh-CN"/>
          </a:p>
          <a:p>
            <a:r>
              <a:rPr lang="zh-CN" altLang="en-US"/>
              <a:t>经济：进程创建所需要的内存和资源的分配比较昂贵。由于线程能共享它们所属进程的资源，所以创建和切换线程会更为经济。</a:t>
            </a:r>
            <a:endParaRPr lang="en-US" altLang="zh-CN"/>
          </a:p>
          <a:p>
            <a:r>
              <a:rPr lang="zh-CN" altLang="en-US"/>
              <a:t>多处理器体系结构的利用：多线程的优点之一是能充分使用多处理器体系结构，以便每个进程能并行运行在不同的处理器上。不管有多少</a:t>
            </a:r>
            <a:r>
              <a:rPr lang="en-US" altLang="zh-CN"/>
              <a:t>CPU</a:t>
            </a:r>
            <a:r>
              <a:rPr lang="zh-CN" altLang="en-US"/>
              <a:t>，单线程进程只能运行在一个</a:t>
            </a:r>
            <a:r>
              <a:rPr lang="en-US" altLang="zh-CN"/>
              <a:t>CPU</a:t>
            </a:r>
            <a:r>
              <a:rPr lang="zh-CN" altLang="en-US"/>
              <a:t>上。在多</a:t>
            </a:r>
            <a:r>
              <a:rPr lang="en-US" altLang="zh-CN"/>
              <a:t>CPU</a:t>
            </a:r>
            <a:r>
              <a:rPr lang="zh-CN" altLang="en-US"/>
              <a:t>上使用多线程加强了并发功能。</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idx="4294967295"/>
          </p:nvPr>
        </p:nvSpPr>
        <p:spPr>
          <a:ln/>
        </p:spPr>
      </p:sp>
      <p:sp>
        <p:nvSpPr>
          <p:cNvPr id="92163" name="Rectangle 3"/>
          <p:cNvSpPr>
            <a:spLocks noGrp="1" noChangeArrowheads="1"/>
          </p:cNvSpPr>
          <p:nvPr>
            <p:ph type="body" idx="4294967295"/>
          </p:nvPr>
        </p:nvSpPr>
        <p:spPr>
          <a:noFill/>
          <a:ln/>
        </p:spPr>
        <p:txBody>
          <a:bodyPr>
            <a:prstTxWarp prst="textNoShape">
              <a:avLst/>
            </a:prstTxWarp>
          </a:bodyPr>
          <a:lstStyle/>
          <a:p>
            <a:r>
              <a:rPr lang="zh-CN" altLang="en-US"/>
              <a:t>线程库为程序员提供创建和管理线程的</a:t>
            </a:r>
            <a:r>
              <a:rPr lang="en-US" altLang="zh-CN"/>
              <a:t>API</a:t>
            </a:r>
            <a:r>
              <a:rPr lang="zh-CN" altLang="en-US"/>
              <a:t>。主要有两种方法来实现线程库。第一种方法是在用户空间中提供一个没有内核支持的库，此库的所有代码和数据结构都存在于用户空间中。调用库中的一个函数只是导致了用户空间中的一个本地函数调用，而不是系统调用。第二个方法是执行一个由操作系统直接支持的内核级的库。此时，库的代码和数据结构存在于内核空间中。调用库中的一个</a:t>
            </a:r>
            <a:r>
              <a:rPr lang="en-US" altLang="zh-CN"/>
              <a:t>API</a:t>
            </a:r>
            <a:r>
              <a:rPr lang="zh-CN" altLang="en-US"/>
              <a:t>函数通常会导致对内核的系统调用。</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EEF1086-64BF-426B-8249-2DAB03BBBE78}" type="slidenum">
              <a:rPr lang="en-US" altLang="zh-CN" smtClean="0"/>
              <a:pPr/>
              <a:t>33</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kumimoji="0" lang="en-US" altLang="zh-CN">
                <a:latin typeface="Times New Roman" pitchFamily="18" charset="0"/>
              </a:rPr>
              <a:t>CPU</a:t>
            </a:r>
            <a:r>
              <a:rPr kumimoji="0" lang="zh-CN" altLang="en-US">
                <a:latin typeface="Times New Roman" pitchFamily="18" charset="0"/>
              </a:rPr>
              <a:t>的成功调度依赖于进程的如下属性：进程执行由</a:t>
            </a:r>
            <a:r>
              <a:rPr kumimoji="0" lang="en-US" altLang="zh-CN">
                <a:latin typeface="Times New Roman" pitchFamily="18" charset="0"/>
              </a:rPr>
              <a:t>CPU</a:t>
            </a:r>
            <a:r>
              <a:rPr kumimoji="0" lang="zh-CN" altLang="en-US">
                <a:latin typeface="Times New Roman" pitchFamily="18" charset="0"/>
              </a:rPr>
              <a:t>执行和</a:t>
            </a:r>
            <a:r>
              <a:rPr kumimoji="0" lang="en-US" altLang="zh-CN">
                <a:latin typeface="Times New Roman" pitchFamily="18" charset="0"/>
              </a:rPr>
              <a:t>I</a:t>
            </a:r>
            <a:r>
              <a:rPr kumimoji="0" lang="zh-CN" altLang="en-US">
                <a:latin typeface="Times New Roman" pitchFamily="18" charset="0"/>
              </a:rPr>
              <a:t>／</a:t>
            </a:r>
            <a:r>
              <a:rPr kumimoji="0" lang="en-US" altLang="zh-CN">
                <a:latin typeface="Times New Roman" pitchFamily="18" charset="0"/>
              </a:rPr>
              <a:t>O</a:t>
            </a:r>
            <a:r>
              <a:rPr kumimoji="0" lang="zh-CN" altLang="en-US">
                <a:latin typeface="Times New Roman" pitchFamily="18" charset="0"/>
              </a:rPr>
              <a:t>等待周期组成。进程在这两个状态之间切换。进程执行从</a:t>
            </a:r>
            <a:r>
              <a:rPr kumimoji="0" lang="en-US" altLang="zh-CN">
                <a:latin typeface="Times New Roman" pitchFamily="18" charset="0"/>
              </a:rPr>
              <a:t>CPU</a:t>
            </a:r>
            <a:r>
              <a:rPr kumimoji="0" lang="zh-CN" altLang="en-US">
                <a:latin typeface="Times New Roman" pitchFamily="18" charset="0"/>
              </a:rPr>
              <a:t>区间（</a:t>
            </a:r>
            <a:r>
              <a:rPr kumimoji="0" lang="en-US" altLang="zh-CN">
                <a:latin typeface="Times New Roman" pitchFamily="18" charset="0"/>
              </a:rPr>
              <a:t>CPU burst</a:t>
            </a:r>
            <a:r>
              <a:rPr kumimoji="0" lang="zh-CN" altLang="en-US">
                <a:latin typeface="Times New Roman" pitchFamily="18" charset="0"/>
              </a:rPr>
              <a:t>）开始，在这之后是</a:t>
            </a:r>
            <a:r>
              <a:rPr kumimoji="0" lang="en-US" altLang="zh-CN">
                <a:latin typeface="Times New Roman" pitchFamily="18" charset="0"/>
              </a:rPr>
              <a:t>I</a:t>
            </a:r>
            <a:r>
              <a:rPr kumimoji="0" lang="zh-CN" altLang="en-US">
                <a:latin typeface="Times New Roman" pitchFamily="18" charset="0"/>
              </a:rPr>
              <a:t>／</a:t>
            </a:r>
            <a:r>
              <a:rPr kumimoji="0" lang="en-US" altLang="zh-CN">
                <a:latin typeface="Times New Roman" pitchFamily="18" charset="0"/>
              </a:rPr>
              <a:t>O</a:t>
            </a:r>
            <a:r>
              <a:rPr kumimoji="0" lang="zh-CN" altLang="en-US">
                <a:latin typeface="Times New Roman" pitchFamily="18" charset="0"/>
              </a:rPr>
              <a:t>区间（</a:t>
            </a:r>
            <a:r>
              <a:rPr kumimoji="0" lang="en-US" altLang="zh-CN">
                <a:latin typeface="Times New Roman" pitchFamily="18" charset="0"/>
              </a:rPr>
              <a:t>I</a:t>
            </a:r>
            <a:r>
              <a:rPr kumimoji="0" lang="zh-CN" altLang="en-US">
                <a:latin typeface="Times New Roman" pitchFamily="18" charset="0"/>
              </a:rPr>
              <a:t>／</a:t>
            </a:r>
            <a:r>
              <a:rPr kumimoji="0" lang="en-US" altLang="zh-CN">
                <a:latin typeface="Times New Roman" pitchFamily="18" charset="0"/>
              </a:rPr>
              <a:t>O burst</a:t>
            </a:r>
            <a:r>
              <a:rPr kumimoji="0" lang="zh-CN" altLang="en-US">
                <a:latin typeface="Times New Roman" pitchFamily="18" charset="0"/>
              </a:rPr>
              <a:t>），接着是另一个</a:t>
            </a:r>
            <a:r>
              <a:rPr kumimoji="0" lang="en-US" altLang="zh-CN">
                <a:latin typeface="Times New Roman" pitchFamily="18" charset="0"/>
              </a:rPr>
              <a:t>CPU</a:t>
            </a:r>
            <a:r>
              <a:rPr kumimoji="0" lang="zh-CN" altLang="en-US">
                <a:latin typeface="Times New Roman" pitchFamily="18" charset="0"/>
              </a:rPr>
              <a:t>区间，然后是另一个</a:t>
            </a:r>
            <a:r>
              <a:rPr kumimoji="0" lang="en-US" altLang="zh-CN">
                <a:latin typeface="Times New Roman" pitchFamily="18" charset="0"/>
              </a:rPr>
              <a:t>I</a:t>
            </a:r>
            <a:r>
              <a:rPr kumimoji="0" lang="zh-CN" altLang="en-US">
                <a:latin typeface="Times New Roman" pitchFamily="18" charset="0"/>
              </a:rPr>
              <a:t>／</a:t>
            </a:r>
            <a:r>
              <a:rPr kumimoji="0" lang="en-US" altLang="zh-CN">
                <a:latin typeface="Times New Roman" pitchFamily="18" charset="0"/>
              </a:rPr>
              <a:t>O</a:t>
            </a:r>
            <a:r>
              <a:rPr kumimoji="0" lang="zh-CN" altLang="en-US">
                <a:latin typeface="Times New Roman" pitchFamily="18" charset="0"/>
              </a:rPr>
              <a:t>区间，如此进行下去。最终，最后的</a:t>
            </a:r>
            <a:r>
              <a:rPr kumimoji="0" lang="en-US" altLang="zh-CN">
                <a:latin typeface="Times New Roman" pitchFamily="18" charset="0"/>
              </a:rPr>
              <a:t>CPU</a:t>
            </a:r>
            <a:r>
              <a:rPr kumimoji="0" lang="zh-CN" altLang="en-US">
                <a:latin typeface="Times New Roman" pitchFamily="18" charset="0"/>
              </a:rPr>
              <a:t>区间通过系统请求终止执行。</a:t>
            </a:r>
            <a:endParaRPr kumimoji="0" lang="en-US" altLang="zh-CN">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A58970E-4D64-488A-9069-1E3B2F47C8D2}" type="slidenum">
              <a:rPr lang="en-US" altLang="zh-CN" smtClean="0"/>
              <a:pPr/>
              <a:t>35</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kumimoji="0" lang="zh-CN" altLang="en-US">
                <a:latin typeface="Times New Roman" pitchFamily="18" charset="0"/>
              </a:rPr>
              <a:t>通常在使用多级队列调度算法时，进程进入系统时被永久地分配到一个队列。例如，如果前台进程和后台进程分别有独立队列，进程并不从一个队列转移到另一个队列，这是因为进程并不改变前台或后台性质。这种设置的优点是低调度开销，缺点是不够灵活。</a:t>
            </a:r>
            <a:endParaRPr kumimoji="0" lang="en-US" altLang="zh-CN">
              <a:latin typeface="Times New Roman" pitchFamily="18" charset="0"/>
            </a:endParaRPr>
          </a:p>
          <a:p>
            <a:r>
              <a:rPr kumimoji="0" lang="zh-CN" altLang="en-US">
                <a:latin typeface="Times New Roman" pitchFamily="18" charset="0"/>
              </a:rPr>
              <a:t>与之相反，</a:t>
            </a:r>
            <a:r>
              <a:rPr kumimoji="0" lang="zh-CN" altLang="en-US" b="1">
                <a:latin typeface="Times New Roman" pitchFamily="18" charset="0"/>
              </a:rPr>
              <a:t>多级反馈队列调度算法</a:t>
            </a:r>
            <a:r>
              <a:rPr kumimoji="0" lang="zh-CN" altLang="en-US">
                <a:latin typeface="Times New Roman" pitchFamily="18" charset="0"/>
              </a:rPr>
              <a:t>允许进程在队列之间移动。主要思想是根据不同</a:t>
            </a:r>
            <a:r>
              <a:rPr kumimoji="0" lang="en-US" altLang="zh-CN">
                <a:latin typeface="Times New Roman" pitchFamily="18" charset="0"/>
              </a:rPr>
              <a:t>CPU</a:t>
            </a:r>
            <a:r>
              <a:rPr kumimoji="0" lang="zh-CN" altLang="en-US">
                <a:latin typeface="Times New Roman" pitchFamily="18" charset="0"/>
              </a:rPr>
              <a:t>区间的特点以区分进程。如果进程使用过多</a:t>
            </a:r>
            <a:r>
              <a:rPr kumimoji="0" lang="en-US" altLang="zh-CN">
                <a:latin typeface="Times New Roman" pitchFamily="18" charset="0"/>
              </a:rPr>
              <a:t>CPU</a:t>
            </a:r>
            <a:r>
              <a:rPr kumimoji="0" lang="zh-CN" altLang="en-US">
                <a:latin typeface="Times New Roman" pitchFamily="18" charset="0"/>
              </a:rPr>
              <a:t>时间，那么它会被转移到更低优先级队列。这种方案将</a:t>
            </a:r>
            <a:r>
              <a:rPr kumimoji="0" lang="en-US" altLang="zh-CN">
                <a:latin typeface="Times New Roman" pitchFamily="18" charset="0"/>
              </a:rPr>
              <a:t>I</a:t>
            </a:r>
            <a:r>
              <a:rPr kumimoji="0" lang="zh-CN" altLang="en-US">
                <a:latin typeface="Times New Roman" pitchFamily="18" charset="0"/>
              </a:rPr>
              <a:t>／</a:t>
            </a:r>
            <a:r>
              <a:rPr kumimoji="0" lang="en-US" altLang="zh-CN">
                <a:latin typeface="Times New Roman" pitchFamily="18" charset="0"/>
              </a:rPr>
              <a:t>O</a:t>
            </a:r>
            <a:r>
              <a:rPr kumimoji="0" lang="zh-CN" altLang="en-US">
                <a:latin typeface="Times New Roman" pitchFamily="18" charset="0"/>
              </a:rPr>
              <a:t>约束和交互进程留在更高优先级队列。此外，在较低优先级队列中等待时间过长的进程被转移到更高优先级队列。这种形式的老化阻止饥饿的发生。</a:t>
            </a:r>
            <a:endParaRPr kumimoji="0" lang="en-US" altLang="zh-CN">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ln/>
        </p:spPr>
        <p:txBody>
          <a:bodyPr/>
          <a:lstStyle/>
          <a:p>
            <a:r>
              <a:rPr lang="zh-CN" altLang="en-US">
                <a:latin typeface="Times New Roman" pitchFamily="18" charset="0"/>
                <a:ea typeface="宋体" pitchFamily="2" charset="-122"/>
                <a:cs typeface="MS PGothic" pitchFamily="34" charset="-128"/>
              </a:rPr>
              <a:t>一个进程</a:t>
            </a:r>
            <a:r>
              <a:rPr lang="en-US" altLang="zh-CN">
                <a:latin typeface="Times New Roman" pitchFamily="18" charset="0"/>
                <a:ea typeface="宋体" pitchFamily="2" charset="-122"/>
                <a:cs typeface="MS PGothic" pitchFamily="34" charset="-128"/>
              </a:rPr>
              <a:t>Pi</a:t>
            </a:r>
            <a:r>
              <a:rPr lang="zh-CN" altLang="en-US">
                <a:latin typeface="Times New Roman" pitchFamily="18" charset="0"/>
                <a:ea typeface="宋体" pitchFamily="2" charset="-122"/>
                <a:cs typeface="MS PGothic" pitchFamily="34" charset="-128"/>
              </a:rPr>
              <a:t>的通用结构如图所示。</a:t>
            </a:r>
            <a:endParaRPr lang="en-US" altLang="zh-CN">
              <a:latin typeface="Times New Roman" pitchFamily="18" charset="0"/>
              <a:ea typeface="宋体" pitchFamily="2" charset="-122"/>
              <a:cs typeface="MS PGothic" pitchFamily="34" charset="-128"/>
            </a:endParaRPr>
          </a:p>
          <a:p>
            <a:r>
              <a:rPr lang="zh-CN" altLang="en-US">
                <a:latin typeface="Times New Roman" pitchFamily="18" charset="0"/>
                <a:ea typeface="宋体" pitchFamily="2" charset="-122"/>
                <a:cs typeface="MS PGothic" pitchFamily="34" charset="-128"/>
              </a:rPr>
              <a:t>进入区、临界区，退出区、剩余区。</a:t>
            </a:r>
          </a:p>
        </p:txBody>
      </p:sp>
      <p:sp>
        <p:nvSpPr>
          <p:cNvPr id="172036" name="幻灯片编号占位符 3"/>
          <p:cNvSpPr>
            <a:spLocks noGrp="1"/>
          </p:cNvSpPr>
          <p:nvPr>
            <p:ph type="sldNum" sz="quarter" idx="5"/>
          </p:nvPr>
        </p:nvSpPr>
        <p:spPr>
          <a:noFill/>
        </p:spPr>
        <p:txBody>
          <a:bodyPr/>
          <a:lstStyle/>
          <a:p>
            <a:fld id="{497BF2E6-E871-47D8-B550-577E7C0B6DE3}" type="slidenum">
              <a:rPr lang="zh-CN" altLang="en-US" smtClean="0"/>
              <a:pPr/>
              <a:t>38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空间</a:t>
            </a:r>
            <a:r>
              <a:rPr lang="en-US" altLang="zh-CN" dirty="0"/>
              <a:t>vs</a:t>
            </a:r>
            <a:r>
              <a:rPr lang="zh-CN" altLang="en-US" dirty="0"/>
              <a:t>时间问题</a:t>
            </a:r>
          </a:p>
        </p:txBody>
      </p:sp>
      <p:sp>
        <p:nvSpPr>
          <p:cNvPr id="4" name="灯片编号占位符 3"/>
          <p:cNvSpPr>
            <a:spLocks noGrp="1"/>
          </p:cNvSpPr>
          <p:nvPr>
            <p:ph type="sldNum" sz="quarter" idx="5"/>
          </p:nvPr>
        </p:nvSpPr>
        <p:spPr/>
        <p:txBody>
          <a:bodyPr/>
          <a:lstStyle/>
          <a:p>
            <a:fld id="{C74E893C-C0C7-47DD-A385-B818EF00F62E}" type="slidenum">
              <a:rPr lang="zh-CN" altLang="en-US" smtClean="0"/>
              <a:pPr/>
              <a:t>48</a:t>
            </a:fld>
            <a:endParaRPr lang="zh-CN" altLang="en-US"/>
          </a:p>
        </p:txBody>
      </p:sp>
    </p:spTree>
    <p:extLst>
      <p:ext uri="{BB962C8B-B14F-4D97-AF65-F5344CB8AC3E}">
        <p14:creationId xmlns:p14="http://schemas.microsoft.com/office/powerpoint/2010/main" val="3918577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局部性原理</a:t>
            </a:r>
          </a:p>
          <a:p>
            <a:endParaRPr lang="zh-CN" altLang="en-US" dirty="0"/>
          </a:p>
        </p:txBody>
      </p:sp>
      <p:sp>
        <p:nvSpPr>
          <p:cNvPr id="4" name="灯片编号占位符 3"/>
          <p:cNvSpPr>
            <a:spLocks noGrp="1"/>
          </p:cNvSpPr>
          <p:nvPr>
            <p:ph type="sldNum" sz="quarter" idx="5"/>
          </p:nvPr>
        </p:nvSpPr>
        <p:spPr/>
        <p:txBody>
          <a:bodyPr/>
          <a:lstStyle/>
          <a:p>
            <a:fld id="{C74E893C-C0C7-47DD-A385-B818EF00F62E}" type="slidenum">
              <a:rPr lang="zh-CN" altLang="en-US" smtClean="0"/>
              <a:pPr/>
              <a:t>63</a:t>
            </a:fld>
            <a:endParaRPr lang="zh-CN" altLang="en-US"/>
          </a:p>
        </p:txBody>
      </p:sp>
    </p:spTree>
    <p:extLst>
      <p:ext uri="{BB962C8B-B14F-4D97-AF65-F5344CB8AC3E}">
        <p14:creationId xmlns:p14="http://schemas.microsoft.com/office/powerpoint/2010/main" val="3787796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2021/6/24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5400" b="1" dirty="0">
                <a:latin typeface="黑体" pitchFamily="49" charset="-122"/>
                <a:ea typeface="黑体" pitchFamily="49" charset="-122"/>
              </a:rPr>
              <a:t>操作系统课程</a:t>
            </a:r>
            <a:br>
              <a:rPr lang="en-US" altLang="zh-CN" sz="5400" b="1" dirty="0">
                <a:latin typeface="黑体" pitchFamily="49" charset="-122"/>
                <a:ea typeface="黑体" pitchFamily="49" charset="-122"/>
              </a:rPr>
            </a:br>
            <a:r>
              <a:rPr lang="zh-CN" altLang="en-US" sz="5400" b="1" dirty="0">
                <a:latin typeface="黑体" pitchFamily="49" charset="-122"/>
                <a:ea typeface="黑体" pitchFamily="49" charset="-122"/>
              </a:rPr>
              <a:t>期末复习</a:t>
            </a:r>
          </a:p>
        </p:txBody>
      </p:sp>
      <p:sp>
        <p:nvSpPr>
          <p:cNvPr id="3" name="副标题 2"/>
          <p:cNvSpPr>
            <a:spLocks noGrp="1"/>
          </p:cNvSpPr>
          <p:nvPr>
            <p:ph type="subTitle" idx="1"/>
          </p:nvPr>
        </p:nvSpPr>
        <p:spPr/>
        <p:txBody>
          <a:bodyPr/>
          <a:lstStyle/>
          <a:p>
            <a:endParaRPr lang="en-US" altLang="zh-CN" dirty="0"/>
          </a:p>
          <a:p>
            <a:r>
              <a:rPr lang="zh-CN" altLang="en-US" dirty="0"/>
              <a:t>丁丹丹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第二章：操作系统概述</a:t>
            </a:r>
          </a:p>
        </p:txBody>
      </p:sp>
      <p:sp>
        <p:nvSpPr>
          <p:cNvPr id="3" name="内容占位符 2"/>
          <p:cNvSpPr>
            <a:spLocks noGrp="1"/>
          </p:cNvSpPr>
          <p:nvPr>
            <p:ph idx="1"/>
          </p:nvPr>
        </p:nvSpPr>
        <p:spPr/>
        <p:txBody>
          <a:bodyPr>
            <a:normAutofit fontScale="77500" lnSpcReduction="20000"/>
          </a:bodyPr>
          <a:lstStyle/>
          <a:p>
            <a:r>
              <a:rPr lang="zh-CN" altLang="en-US" dirty="0">
                <a:latin typeface="黑体" pitchFamily="49" charset="-122"/>
                <a:ea typeface="黑体" pitchFamily="49" charset="-122"/>
              </a:rPr>
              <a:t>操作系统提供给用户的界面：</a:t>
            </a:r>
            <a:endParaRPr lang="en-US" altLang="zh-CN" dirty="0">
              <a:latin typeface="黑体" pitchFamily="49" charset="-122"/>
              <a:ea typeface="黑体" pitchFamily="49" charset="-122"/>
            </a:endParaRPr>
          </a:p>
          <a:p>
            <a:pPr lvl="1"/>
            <a:r>
              <a:rPr lang="zh-CN" altLang="en-US" b="1" dirty="0">
                <a:solidFill>
                  <a:srgbClr val="0070C0"/>
                </a:solidFill>
                <a:latin typeface="黑体" pitchFamily="49" charset="-122"/>
                <a:ea typeface="黑体" pitchFamily="49" charset="-122"/>
              </a:rPr>
              <a:t>GUI, 图形用户界面</a:t>
            </a:r>
            <a:endParaRPr lang="en-US" altLang="zh-CN" b="1" dirty="0">
              <a:solidFill>
                <a:srgbClr val="0070C0"/>
              </a:solidFill>
              <a:latin typeface="黑体" pitchFamily="49" charset="-122"/>
              <a:ea typeface="黑体" pitchFamily="49" charset="-122"/>
            </a:endParaRPr>
          </a:p>
          <a:p>
            <a:pPr lvl="1"/>
            <a:r>
              <a:rPr lang="zh-CN" altLang="en-US" b="1" dirty="0">
                <a:solidFill>
                  <a:srgbClr val="0070C0"/>
                </a:solidFill>
                <a:latin typeface="黑体" pitchFamily="49" charset="-122"/>
                <a:ea typeface="黑体" pitchFamily="49" charset="-122"/>
              </a:rPr>
              <a:t>批处理</a:t>
            </a:r>
            <a:endParaRPr lang="en-US" altLang="zh-CN" b="1" dirty="0">
              <a:solidFill>
                <a:srgbClr val="0070C0"/>
              </a:solidFill>
              <a:latin typeface="黑体" pitchFamily="49" charset="-122"/>
              <a:ea typeface="黑体" pitchFamily="49" charset="-122"/>
            </a:endParaRPr>
          </a:p>
          <a:p>
            <a:pPr lvl="1"/>
            <a:r>
              <a:rPr lang="zh-CN" altLang="en-US" b="1" dirty="0">
                <a:solidFill>
                  <a:srgbClr val="0070C0"/>
                </a:solidFill>
                <a:latin typeface="黑体" pitchFamily="49" charset="-122"/>
                <a:ea typeface="黑体" pitchFamily="49" charset="-122"/>
              </a:rPr>
              <a:t>命令行</a:t>
            </a:r>
            <a:endParaRPr lang="en-US" altLang="zh-CN" b="1" dirty="0">
              <a:solidFill>
                <a:srgbClr val="0070C0"/>
              </a:solidFill>
              <a:latin typeface="黑体" pitchFamily="49" charset="-122"/>
              <a:ea typeface="黑体" pitchFamily="49" charset="-122"/>
            </a:endParaRPr>
          </a:p>
          <a:p>
            <a:r>
              <a:rPr lang="zh-CN" altLang="en-US" dirty="0">
                <a:latin typeface="黑体" pitchFamily="49" charset="-122"/>
                <a:ea typeface="黑体" pitchFamily="49" charset="-122"/>
              </a:rPr>
              <a:t>命令解释器，</a:t>
            </a:r>
            <a:r>
              <a:rPr lang="en-US" altLang="zh-CN" dirty="0">
                <a:latin typeface="黑体" pitchFamily="49" charset="-122"/>
                <a:ea typeface="黑体" pitchFamily="49" charset="-122"/>
              </a:rPr>
              <a:t>shell</a:t>
            </a:r>
          </a:p>
          <a:p>
            <a:r>
              <a:rPr lang="zh-CN" altLang="en-US" dirty="0">
                <a:latin typeface="黑体" pitchFamily="49" charset="-122"/>
                <a:ea typeface="黑体" pitchFamily="49" charset="-122"/>
              </a:rPr>
              <a:t>系统调用</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与库函数的区别</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系统调用类型</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操作系统的设计结构：</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单层、多层、微内核</a:t>
            </a:r>
            <a:r>
              <a:rPr lang="en-US" altLang="zh-CN" dirty="0" err="1">
                <a:latin typeface="黑体" pitchFamily="49" charset="-122"/>
                <a:ea typeface="黑体" pitchFamily="49" charset="-122"/>
              </a:rPr>
              <a:t>vs</a:t>
            </a:r>
            <a:r>
              <a:rPr lang="zh-CN" altLang="en-US" dirty="0">
                <a:latin typeface="黑体" pitchFamily="49" charset="-122"/>
                <a:ea typeface="黑体" pitchFamily="49" charset="-122"/>
              </a:rPr>
              <a:t>宏内核</a:t>
            </a:r>
            <a:r>
              <a:rPr lang="en-US" altLang="zh-CN" dirty="0" err="1">
                <a:latin typeface="黑体" pitchFamily="49" charset="-122"/>
                <a:ea typeface="黑体" pitchFamily="49" charset="-122"/>
              </a:rPr>
              <a:t>vs</a:t>
            </a:r>
            <a:r>
              <a:rPr lang="zh-CN" altLang="en-US" dirty="0">
                <a:latin typeface="黑体" pitchFamily="49" charset="-122"/>
                <a:ea typeface="黑体" pitchFamily="49" charset="-122"/>
              </a:rPr>
              <a:t>模块化设计</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定义、区别</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虚拟机技术</a:t>
            </a:r>
            <a:endParaRPr lang="en-US" altLang="zh-CN" dirty="0">
              <a:latin typeface="黑体" pitchFamily="49" charset="-122"/>
              <a:ea typeface="黑体" pitchFamily="49" charset="-122"/>
            </a:endParaRPr>
          </a:p>
          <a:p>
            <a:endParaRPr lang="en-US" altLang="zh-CN" dirty="0">
              <a:latin typeface="黑体" pitchFamily="49" charset="-122"/>
              <a:ea typeface="黑体"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006" y="1374322"/>
            <a:ext cx="7572965" cy="1048403"/>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a:buFont typeface="Wingdings" pitchFamily="2" charset="2"/>
              <a:buChar char="ü"/>
              <a:defRPr/>
            </a:pPr>
            <a:r>
              <a:rPr lang="zh-CN" altLang="en-US" sz="2100" dirty="0">
                <a:latin typeface="黑体" pitchFamily="49" charset="-122"/>
                <a:ea typeface="黑体" pitchFamily="49" charset="-122"/>
              </a:rPr>
              <a:t> 我们使用</a:t>
            </a:r>
            <a:r>
              <a:rPr lang="en-US" altLang="zh-CN" sz="2100" dirty="0" err="1">
                <a:latin typeface="黑体" pitchFamily="49" charset="-122"/>
                <a:ea typeface="黑体" pitchFamily="49" charset="-122"/>
              </a:rPr>
              <a:t>printf</a:t>
            </a:r>
            <a:r>
              <a:rPr lang="en-US" altLang="zh-CN" sz="2100" dirty="0">
                <a:latin typeface="黑体" pitchFamily="49" charset="-122"/>
                <a:ea typeface="黑体" pitchFamily="49" charset="-122"/>
              </a:rPr>
              <a:t>()</a:t>
            </a:r>
            <a:r>
              <a:rPr lang="zh-CN" altLang="en-US" sz="2100" dirty="0">
                <a:latin typeface="黑体" pitchFamily="49" charset="-122"/>
                <a:ea typeface="黑体" pitchFamily="49" charset="-122"/>
              </a:rPr>
              <a:t>函数在屏幕上显示</a:t>
            </a:r>
            <a:r>
              <a:rPr lang="en-US" altLang="zh-CN" sz="2100" dirty="0">
                <a:latin typeface="黑体" pitchFamily="49" charset="-122"/>
                <a:ea typeface="黑体" pitchFamily="49" charset="-122"/>
              </a:rPr>
              <a:t>”Hello World”,</a:t>
            </a:r>
            <a:r>
              <a:rPr lang="zh-CN" altLang="en-US" sz="2100" dirty="0">
                <a:latin typeface="黑体" pitchFamily="49" charset="-122"/>
                <a:ea typeface="黑体" pitchFamily="49" charset="-122"/>
              </a:rPr>
              <a:t>这时，由于调用了底层硬件，</a:t>
            </a:r>
            <a:r>
              <a:rPr lang="en-US" altLang="zh-CN" sz="2100" dirty="0" err="1">
                <a:latin typeface="黑体" pitchFamily="49" charset="-122"/>
                <a:ea typeface="黑体" pitchFamily="49" charset="-122"/>
              </a:rPr>
              <a:t>printf</a:t>
            </a:r>
            <a:r>
              <a:rPr lang="zh-CN" altLang="en-US" sz="2100" dirty="0">
                <a:latin typeface="黑体" pitchFamily="49" charset="-122"/>
                <a:ea typeface="黑体" pitchFamily="49" charset="-122"/>
              </a:rPr>
              <a:t>函数就是一个典型的系统调用函数</a:t>
            </a:r>
          </a:p>
        </p:txBody>
      </p:sp>
      <p:sp>
        <p:nvSpPr>
          <p:cNvPr id="59395" name="TextBox 2"/>
          <p:cNvSpPr txBox="1">
            <a:spLocks noChangeArrowheads="1"/>
          </p:cNvSpPr>
          <p:nvPr/>
        </p:nvSpPr>
        <p:spPr bwMode="auto">
          <a:xfrm>
            <a:off x="3823649" y="267608"/>
            <a:ext cx="1889059" cy="494405"/>
          </a:xfrm>
          <a:prstGeom prst="rect">
            <a:avLst/>
          </a:prstGeom>
          <a:noFill/>
          <a:ln w="9525">
            <a:noFill/>
            <a:miter lim="800000"/>
            <a:headEnd/>
            <a:tailEnd/>
          </a:ln>
        </p:spPr>
        <p:txBody>
          <a:bodyPr wrap="none" lIns="78145" tIns="39072" rIns="78145" bIns="39072">
            <a:spAutoFit/>
          </a:bodyPr>
          <a:lstStyle/>
          <a:p>
            <a:r>
              <a:rPr lang="zh-CN" altLang="en-US" sz="2700" dirty="0">
                <a:latin typeface="黑体" pitchFamily="49" charset="-122"/>
                <a:ea typeface="黑体" pitchFamily="49" charset="-122"/>
              </a:rPr>
              <a:t>是对是错？</a:t>
            </a:r>
          </a:p>
        </p:txBody>
      </p:sp>
      <p:sp>
        <p:nvSpPr>
          <p:cNvPr id="4" name="TextBox 3"/>
          <p:cNvSpPr txBox="1"/>
          <p:nvPr/>
        </p:nvSpPr>
        <p:spPr>
          <a:xfrm>
            <a:off x="808825" y="2490108"/>
            <a:ext cx="7574225" cy="402073"/>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a:buFont typeface="Wingdings" pitchFamily="2" charset="2"/>
              <a:buChar char="ü"/>
              <a:defRPr/>
            </a:pPr>
            <a:r>
              <a:rPr lang="zh-CN" altLang="en-US" sz="2100" dirty="0">
                <a:latin typeface="黑体" pitchFamily="49" charset="-122"/>
                <a:ea typeface="黑体" pitchFamily="49" charset="-122"/>
              </a:rPr>
              <a:t> 大多数系统调用接口是用</a:t>
            </a:r>
            <a:r>
              <a:rPr lang="en-US" altLang="zh-CN" sz="2100" dirty="0">
                <a:latin typeface="黑体" pitchFamily="49" charset="-122"/>
                <a:ea typeface="黑体" pitchFamily="49" charset="-122"/>
              </a:rPr>
              <a:t>C/C++</a:t>
            </a:r>
            <a:r>
              <a:rPr lang="zh-CN" altLang="en-US" sz="2100" dirty="0">
                <a:latin typeface="黑体" pitchFamily="49" charset="-122"/>
                <a:ea typeface="黑体" pitchFamily="49" charset="-122"/>
              </a:rPr>
              <a:t>语言描述的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操作系统的</a:t>
            </a:r>
            <a:r>
              <a:rPr lang="en-US" altLang="zh-CN" dirty="0">
                <a:latin typeface="黑体" pitchFamily="49" charset="-122"/>
                <a:ea typeface="黑体" pitchFamily="49" charset="-122"/>
              </a:rPr>
              <a:t>4</a:t>
            </a:r>
            <a:r>
              <a:rPr lang="zh-CN" altLang="en-US" dirty="0">
                <a:latin typeface="黑体" pitchFamily="49" charset="-122"/>
                <a:ea typeface="黑体" pitchFamily="49" charset="-122"/>
              </a:rPr>
              <a:t>种典型结构</a:t>
            </a:r>
          </a:p>
        </p:txBody>
      </p:sp>
      <p:sp>
        <p:nvSpPr>
          <p:cNvPr id="3" name="内容占位符 2"/>
          <p:cNvSpPr>
            <a:spLocks noGrp="1"/>
          </p:cNvSpPr>
          <p:nvPr>
            <p:ph idx="1"/>
          </p:nvPr>
        </p:nvSpPr>
        <p:spPr/>
        <p:txBody>
          <a:bodyPr>
            <a:normAutofit fontScale="55000" lnSpcReduction="20000"/>
          </a:bodyPr>
          <a:lstStyle/>
          <a:p>
            <a:r>
              <a:rPr lang="zh-CN" altLang="zh-CN" dirty="0">
                <a:solidFill>
                  <a:srgbClr val="FF0000"/>
                </a:solidFill>
                <a:latin typeface="黑体" pitchFamily="49" charset="-122"/>
                <a:ea typeface="黑体" pitchFamily="49" charset="-122"/>
              </a:rPr>
              <a:t>简单结构：</a:t>
            </a:r>
            <a:r>
              <a:rPr lang="zh-CN" altLang="zh-CN" dirty="0">
                <a:latin typeface="黑体" pitchFamily="49" charset="-122"/>
                <a:ea typeface="黑体" pitchFamily="49" charset="-122"/>
              </a:rPr>
              <a:t>两个样例：</a:t>
            </a:r>
            <a:r>
              <a:rPr lang="en-US" altLang="zh-CN" dirty="0">
                <a:latin typeface="黑体" pitchFamily="49" charset="-122"/>
                <a:ea typeface="黑体" pitchFamily="49" charset="-122"/>
              </a:rPr>
              <a:t>(1)</a:t>
            </a:r>
            <a:r>
              <a:rPr lang="zh-CN" altLang="zh-CN" dirty="0">
                <a:latin typeface="黑体" pitchFamily="49" charset="-122"/>
                <a:ea typeface="黑体" pitchFamily="49" charset="-122"/>
              </a:rPr>
              <a:t>、</a:t>
            </a:r>
            <a:r>
              <a:rPr lang="en-US" altLang="zh-CN" dirty="0">
                <a:latin typeface="黑体" pitchFamily="49" charset="-122"/>
                <a:ea typeface="黑体" pitchFamily="49" charset="-122"/>
              </a:rPr>
              <a:t>MS-DOS</a:t>
            </a:r>
            <a:r>
              <a:rPr lang="zh-CN" altLang="zh-CN" dirty="0">
                <a:latin typeface="黑体" pitchFamily="49" charset="-122"/>
                <a:ea typeface="黑体" pitchFamily="49" charset="-122"/>
              </a:rPr>
              <a:t>：利用最小的空间提供更多的功能，没有仔细划分模块，没有很好地区分接口和功能层次。</a:t>
            </a:r>
            <a:r>
              <a:rPr lang="en-US" altLang="zh-CN" dirty="0">
                <a:latin typeface="黑体" pitchFamily="49" charset="-122"/>
                <a:ea typeface="黑体" pitchFamily="49" charset="-122"/>
              </a:rPr>
              <a:t>(2)</a:t>
            </a:r>
            <a:r>
              <a:rPr lang="zh-CN" altLang="zh-CN" dirty="0">
                <a:latin typeface="黑体" pitchFamily="49" charset="-122"/>
                <a:ea typeface="黑体" pitchFamily="49" charset="-122"/>
              </a:rPr>
              <a:t>、</a:t>
            </a:r>
            <a:r>
              <a:rPr lang="en-US" altLang="zh-CN" dirty="0">
                <a:latin typeface="黑体" pitchFamily="49" charset="-122"/>
                <a:ea typeface="黑体" pitchFamily="49" charset="-122"/>
              </a:rPr>
              <a:t>UNIX</a:t>
            </a:r>
            <a:r>
              <a:rPr lang="zh-CN" altLang="zh-CN" dirty="0">
                <a:latin typeface="黑体" pitchFamily="49" charset="-122"/>
                <a:ea typeface="黑体" pitchFamily="49" charset="-122"/>
              </a:rPr>
              <a:t>：</a:t>
            </a:r>
            <a:r>
              <a:rPr lang="en-US" altLang="zh-CN" dirty="0">
                <a:latin typeface="黑体" pitchFamily="49" charset="-122"/>
                <a:ea typeface="黑体" pitchFamily="49" charset="-122"/>
              </a:rPr>
              <a:t>UNIX</a:t>
            </a:r>
            <a:r>
              <a:rPr lang="zh-CN" altLang="zh-CN" dirty="0">
                <a:latin typeface="黑体" pitchFamily="49" charset="-122"/>
                <a:ea typeface="黑体" pitchFamily="49" charset="-122"/>
              </a:rPr>
              <a:t>系统由内核和系统程序两个独立部分组成。内核进一步分为一系列接口和驱动程序。物理硬件之上和系统调用接口之下的所有部分作为内核，内核通过系统调用以提供文件系统、</a:t>
            </a:r>
            <a:r>
              <a:rPr lang="en-US" altLang="zh-CN" dirty="0">
                <a:latin typeface="黑体" pitchFamily="49" charset="-122"/>
                <a:ea typeface="黑体" pitchFamily="49" charset="-122"/>
              </a:rPr>
              <a:t>CPU</a:t>
            </a:r>
            <a:r>
              <a:rPr lang="zh-CN" altLang="zh-CN" dirty="0">
                <a:latin typeface="黑体" pitchFamily="49" charset="-122"/>
                <a:ea typeface="黑体" pitchFamily="49" charset="-122"/>
              </a:rPr>
              <a:t>调用、内存管理和其他操作系统功能。</a:t>
            </a:r>
          </a:p>
          <a:p>
            <a:r>
              <a:rPr lang="zh-CN" altLang="zh-CN" dirty="0">
                <a:solidFill>
                  <a:srgbClr val="FF0000"/>
                </a:solidFill>
                <a:latin typeface="黑体" pitchFamily="49" charset="-122"/>
                <a:ea typeface="黑体" pitchFamily="49" charset="-122"/>
              </a:rPr>
              <a:t>分层结构：</a:t>
            </a:r>
            <a:r>
              <a:rPr lang="zh-CN" altLang="zh-CN" dirty="0">
                <a:latin typeface="黑体" pitchFamily="49" charset="-122"/>
                <a:ea typeface="黑体" pitchFamily="49" charset="-122"/>
              </a:rPr>
              <a:t>操作系统分成若干层（级）。最底层（层</a:t>
            </a:r>
            <a:r>
              <a:rPr lang="en-US" altLang="zh-CN" dirty="0">
                <a:latin typeface="黑体" pitchFamily="49" charset="-122"/>
                <a:ea typeface="黑体" pitchFamily="49" charset="-122"/>
              </a:rPr>
              <a:t>0</a:t>
            </a:r>
            <a:r>
              <a:rPr lang="zh-CN" altLang="zh-CN" dirty="0">
                <a:latin typeface="黑体" pitchFamily="49" charset="-122"/>
                <a:ea typeface="黑体" pitchFamily="49" charset="-122"/>
              </a:rPr>
              <a:t>）为硬件，最高层（层</a:t>
            </a:r>
            <a:r>
              <a:rPr lang="en-US" altLang="zh-CN" dirty="0">
                <a:latin typeface="黑体" pitchFamily="49" charset="-122"/>
                <a:ea typeface="黑体" pitchFamily="49" charset="-122"/>
              </a:rPr>
              <a:t>N</a:t>
            </a:r>
            <a:r>
              <a:rPr lang="zh-CN" altLang="zh-CN" dirty="0">
                <a:latin typeface="黑体" pitchFamily="49" charset="-122"/>
                <a:ea typeface="黑体" pitchFamily="49" charset="-122"/>
              </a:rPr>
              <a:t>）为用户接口。分层法的主要优点在于构造和调试的简单化。每层只能利用较低层的功能和服务。这种方法简化了调试和系统验证。每层都是利用较低层提供的功能来实现的。该层不必知道如何实现这些功能，它只需要知道这些操作能做什么。因此，每层为较高层隐藏了一定的数据结构、操作和硬件的存在。</a:t>
            </a:r>
          </a:p>
          <a:p>
            <a:r>
              <a:rPr lang="zh-CN" altLang="zh-CN" dirty="0">
                <a:solidFill>
                  <a:srgbClr val="FF0000"/>
                </a:solidFill>
                <a:latin typeface="黑体" pitchFamily="49" charset="-122"/>
                <a:ea typeface="黑体" pitchFamily="49" charset="-122"/>
              </a:rPr>
              <a:t>微内核：</a:t>
            </a:r>
            <a:r>
              <a:rPr lang="zh-CN" altLang="zh-CN" dirty="0">
                <a:latin typeface="黑体" pitchFamily="49" charset="-122"/>
                <a:ea typeface="黑体" pitchFamily="49" charset="-122"/>
              </a:rPr>
              <a:t>将所有非基本部分从内核中移走，并将它们实现为系统程序或用户程序。微内核通常包括最小的进程和内存管理以及通信功能。微内核的主要功能是使客户程序和运行在用户空间的各种服务进行通信。通信以消息传递形式提供。</a:t>
            </a:r>
          </a:p>
          <a:p>
            <a:r>
              <a:rPr lang="zh-CN" altLang="zh-CN" dirty="0">
                <a:solidFill>
                  <a:srgbClr val="FF0000"/>
                </a:solidFill>
                <a:latin typeface="黑体" pitchFamily="49" charset="-122"/>
                <a:ea typeface="黑体" pitchFamily="49" charset="-122"/>
              </a:rPr>
              <a:t>模块化结构：</a:t>
            </a:r>
            <a:r>
              <a:rPr lang="zh-CN" altLang="zh-CN" dirty="0">
                <a:latin typeface="黑体" pitchFamily="49" charset="-122"/>
                <a:ea typeface="黑体" pitchFamily="49" charset="-122"/>
              </a:rPr>
              <a:t>面向对象编程技术生成模块化内核。这里，内核有一组核心部件，以及在启动或运行时对附加服务的动态链接。这种方法使用动态加载模块，并在现代的</a:t>
            </a:r>
            <a:r>
              <a:rPr lang="en-US" altLang="zh-CN" dirty="0">
                <a:latin typeface="黑体" pitchFamily="49" charset="-122"/>
                <a:ea typeface="黑体" pitchFamily="49" charset="-122"/>
              </a:rPr>
              <a:t>UNIX</a:t>
            </a:r>
            <a:r>
              <a:rPr lang="zh-CN" altLang="zh-CN" dirty="0">
                <a:latin typeface="黑体" pitchFamily="49" charset="-122"/>
                <a:ea typeface="黑体" pitchFamily="49" charset="-122"/>
              </a:rPr>
              <a:t>，如</a:t>
            </a:r>
            <a:r>
              <a:rPr lang="en-US" altLang="zh-CN" dirty="0">
                <a:latin typeface="黑体" pitchFamily="49" charset="-122"/>
                <a:ea typeface="黑体" pitchFamily="49" charset="-122"/>
              </a:rPr>
              <a:t>Solaris</a:t>
            </a:r>
            <a:r>
              <a:rPr lang="zh-CN" altLang="zh-CN" dirty="0">
                <a:latin typeface="黑体" pitchFamily="49" charset="-122"/>
                <a:ea typeface="黑体" pitchFamily="49" charset="-122"/>
              </a:rPr>
              <a:t>、</a:t>
            </a:r>
            <a:r>
              <a:rPr lang="en-US" altLang="zh-CN" dirty="0">
                <a:latin typeface="黑体" pitchFamily="49" charset="-122"/>
                <a:ea typeface="黑体" pitchFamily="49" charset="-122"/>
              </a:rPr>
              <a:t>Linux</a:t>
            </a:r>
            <a:r>
              <a:rPr lang="zh-CN" altLang="zh-CN" dirty="0">
                <a:latin typeface="黑体" pitchFamily="49" charset="-122"/>
                <a:ea typeface="黑体" pitchFamily="49" charset="-122"/>
              </a:rPr>
              <a:t>和</a:t>
            </a:r>
            <a:r>
              <a:rPr lang="en-US" altLang="zh-CN" dirty="0">
                <a:latin typeface="黑体" pitchFamily="49" charset="-122"/>
                <a:ea typeface="黑体" pitchFamily="49" charset="-122"/>
              </a:rPr>
              <a:t>Max OSX</a:t>
            </a:r>
            <a:r>
              <a:rPr lang="zh-CN" altLang="zh-CN" dirty="0">
                <a:latin typeface="黑体" pitchFamily="49" charset="-122"/>
                <a:ea typeface="黑体" pitchFamily="49" charset="-122"/>
              </a:rPr>
              <a:t>中很常见。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latin typeface="黑体" pitchFamily="49" charset="-122"/>
                <a:ea typeface="黑体" pitchFamily="49" charset="-122"/>
              </a:rPr>
              <a:t>第三章：进程</a:t>
            </a:r>
          </a:p>
        </p:txBody>
      </p:sp>
      <p:sp>
        <p:nvSpPr>
          <p:cNvPr id="171013" name="Rectangle 5"/>
          <p:cNvSpPr>
            <a:spLocks noChangeArrowheads="1"/>
          </p:cNvSpPr>
          <p:nvPr/>
        </p:nvSpPr>
        <p:spPr bwMode="auto">
          <a:xfrm>
            <a:off x="307975" y="1268413"/>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latin typeface="黑体" pitchFamily="49" charset="-122"/>
                <a:ea typeface="黑体" pitchFamily="49" charset="-122"/>
              </a:rPr>
              <a:t>计算机解决问题 </a:t>
            </a:r>
            <a:r>
              <a:rPr lang="zh-CN" altLang="en-US" sz="2400" b="1" dirty="0">
                <a:latin typeface="黑体" pitchFamily="49" charset="-122"/>
                <a:ea typeface="黑体" pitchFamily="49" charset="-122"/>
                <a:sym typeface="Symbol" pitchFamily="18" charset="2"/>
              </a:rPr>
              <a:t> 执行程序</a:t>
            </a:r>
            <a:r>
              <a:rPr lang="zh-CN" altLang="en-US" sz="2400" b="1" dirty="0">
                <a:solidFill>
                  <a:srgbClr val="FF0000"/>
                </a:solidFill>
                <a:latin typeface="黑体" pitchFamily="49" charset="-122"/>
                <a:ea typeface="黑体" pitchFamily="49" charset="-122"/>
              </a:rPr>
              <a:t> </a:t>
            </a:r>
          </a:p>
        </p:txBody>
      </p:sp>
      <p:sp>
        <p:nvSpPr>
          <p:cNvPr id="171014" name="Rectangle 6"/>
          <p:cNvSpPr>
            <a:spLocks noChangeArrowheads="1"/>
          </p:cNvSpPr>
          <p:nvPr/>
        </p:nvSpPr>
        <p:spPr bwMode="auto">
          <a:xfrm>
            <a:off x="304800" y="1878013"/>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执行中的程序和静止程序存在很大区别</a:t>
            </a:r>
            <a:r>
              <a:rPr lang="zh-CN" altLang="en-US" sz="2400" b="1">
                <a:solidFill>
                  <a:srgbClr val="FF0000"/>
                </a:solidFill>
                <a:latin typeface="黑体" pitchFamily="49" charset="-122"/>
                <a:ea typeface="黑体" pitchFamily="49" charset="-122"/>
              </a:rPr>
              <a:t> </a:t>
            </a:r>
            <a:r>
              <a:rPr lang="zh-CN" altLang="en-US" sz="2400" b="1">
                <a:latin typeface="黑体" pitchFamily="49" charset="-122"/>
                <a:ea typeface="黑体" pitchFamily="49" charset="-122"/>
                <a:sym typeface="Symbol" pitchFamily="18" charset="2"/>
              </a:rPr>
              <a:t> 引出进程</a:t>
            </a:r>
          </a:p>
        </p:txBody>
      </p:sp>
      <p:sp>
        <p:nvSpPr>
          <p:cNvPr id="171015" name="Rectangle 7"/>
          <p:cNvSpPr>
            <a:spLocks noChangeArrowheads="1"/>
          </p:cNvSpPr>
          <p:nvPr/>
        </p:nvSpPr>
        <p:spPr bwMode="auto">
          <a:xfrm>
            <a:off x="304800" y="25146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en-US" altLang="zh-CN" sz="2400" b="1" dirty="0">
                <a:latin typeface="黑体" pitchFamily="49" charset="-122"/>
                <a:ea typeface="黑体" pitchFamily="49" charset="-122"/>
                <a:sym typeface="Symbol" pitchFamily="18" charset="2"/>
              </a:rPr>
              <a:t>CPU</a:t>
            </a:r>
            <a:r>
              <a:rPr lang="zh-CN" altLang="en-US" sz="2400" b="1" dirty="0">
                <a:latin typeface="黑体" pitchFamily="49" charset="-122"/>
                <a:ea typeface="黑体" pitchFamily="49" charset="-122"/>
                <a:sym typeface="Symbol" pitchFamily="18" charset="2"/>
              </a:rPr>
              <a:t>太快  引出并发  进一步深化了进程</a:t>
            </a:r>
          </a:p>
        </p:txBody>
      </p:sp>
      <p:sp>
        <p:nvSpPr>
          <p:cNvPr id="171017" name="Rectangle 9"/>
          <p:cNvSpPr>
            <a:spLocks noChangeArrowheads="1"/>
          </p:cNvSpPr>
          <p:nvPr/>
        </p:nvSpPr>
        <p:spPr bwMode="auto">
          <a:xfrm>
            <a:off x="304800" y="3173413"/>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latin typeface="黑体" pitchFamily="49" charset="-122"/>
                <a:ea typeface="黑体" pitchFamily="49" charset="-122"/>
                <a:sym typeface="Symbol" pitchFamily="18" charset="2"/>
              </a:rPr>
              <a:t>进程走走停停  状态转化  现场切换  进程调度</a:t>
            </a:r>
          </a:p>
        </p:txBody>
      </p:sp>
      <p:sp>
        <p:nvSpPr>
          <p:cNvPr id="171018" name="Rectangle 10"/>
          <p:cNvSpPr>
            <a:spLocks noChangeArrowheads="1"/>
          </p:cNvSpPr>
          <p:nvPr/>
        </p:nvSpPr>
        <p:spPr bwMode="auto">
          <a:xfrm>
            <a:off x="304800" y="3859213"/>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进程相互干扰  进程保护  地址空间  线程 </a:t>
            </a:r>
          </a:p>
        </p:txBody>
      </p:sp>
      <p:sp>
        <p:nvSpPr>
          <p:cNvPr id="171019" name="Rectangle 11"/>
          <p:cNvSpPr>
            <a:spLocks noChangeArrowheads="1"/>
          </p:cNvSpPr>
          <p:nvPr/>
        </p:nvSpPr>
        <p:spPr bwMode="auto">
          <a:xfrm>
            <a:off x="304800" y="45720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latin typeface="黑体" pitchFamily="49" charset="-122"/>
                <a:ea typeface="黑体" pitchFamily="49" charset="-122"/>
                <a:sym typeface="Symbol" pitchFamily="18" charset="2"/>
              </a:rPr>
              <a:t>进程相互协作  进程同步  进程通信消息 </a:t>
            </a:r>
          </a:p>
        </p:txBody>
      </p:sp>
      <p:sp>
        <p:nvSpPr>
          <p:cNvPr id="171020" name="Rectangle 12"/>
          <p:cNvSpPr>
            <a:spLocks noChangeArrowheads="1"/>
          </p:cNvSpPr>
          <p:nvPr/>
        </p:nvSpPr>
        <p:spPr bwMode="auto">
          <a:xfrm>
            <a:off x="304800" y="52578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latin typeface="黑体" pitchFamily="49" charset="-122"/>
                <a:ea typeface="黑体" pitchFamily="49" charset="-122"/>
                <a:sym typeface="Symbol" pitchFamily="18" charset="2"/>
              </a:rPr>
              <a:t>用户希望操纵进程  进程创建等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第三章：进程</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进程定义</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运行中的程序</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资源分配的最小单位</a:t>
            </a:r>
            <a:endParaRPr lang="en-US" altLang="zh-CN" dirty="0">
              <a:latin typeface="黑体" pitchFamily="49" charset="-122"/>
              <a:ea typeface="黑体" pitchFamily="49" charset="-122"/>
            </a:endParaRPr>
          </a:p>
          <a:p>
            <a:pPr lvl="1"/>
            <a:r>
              <a:rPr lang="en-US" altLang="zh-CN" dirty="0">
                <a:latin typeface="黑体" pitchFamily="49" charset="-122"/>
                <a:ea typeface="黑体" pitchFamily="49" charset="-122"/>
              </a:rPr>
              <a:t>CPU</a:t>
            </a:r>
            <a:r>
              <a:rPr lang="zh-CN" altLang="en-US" dirty="0">
                <a:latin typeface="黑体" pitchFamily="49" charset="-122"/>
                <a:ea typeface="黑体" pitchFamily="49" charset="-122"/>
              </a:rPr>
              <a:t>调度的一个单位</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进程状态图</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注意相互之间切换的条件</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引起进程切换的典型事件</a:t>
            </a:r>
            <a:endParaRPr lang="en-US" altLang="zh-CN" dirty="0">
              <a:latin typeface="黑体" pitchFamily="49" charset="-122"/>
              <a:ea typeface="黑体" pitchFamily="49" charset="-122"/>
            </a:endParaRPr>
          </a:p>
          <a:p>
            <a:endParaRPr lang="zh-CN" altLang="en-US" dirty="0">
              <a:latin typeface="黑体" pitchFamily="49" charset="-122"/>
              <a:ea typeface="黑体"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endParaRPr lang="zh-CN" altLang="en-US">
              <a:ea typeface="宋体" pitchFamily="2" charset="-122"/>
            </a:endParaRPr>
          </a:p>
        </p:txBody>
      </p:sp>
      <p:sp>
        <p:nvSpPr>
          <p:cNvPr id="24579" name="内容占位符 2"/>
          <p:cNvSpPr>
            <a:spLocks noGrp="1"/>
          </p:cNvSpPr>
          <p:nvPr>
            <p:ph idx="1"/>
          </p:nvPr>
        </p:nvSpPr>
        <p:spPr/>
        <p:txBody>
          <a:bodyPr/>
          <a:lstStyle/>
          <a:p>
            <a:endParaRPr lang="zh-CN" altLang="en-US">
              <a:ea typeface="宋体" pitchFamily="2" charset="-122"/>
            </a:endParaRPr>
          </a:p>
        </p:txBody>
      </p:sp>
      <p:pic>
        <p:nvPicPr>
          <p:cNvPr id="24580" name="Picture 9"/>
          <p:cNvPicPr>
            <a:picLocks noChangeArrowheads="1"/>
          </p:cNvPicPr>
          <p:nvPr/>
        </p:nvPicPr>
        <p:blipFill>
          <a:blip r:embed="rId2" cstate="print"/>
          <a:srcRect/>
          <a:stretch>
            <a:fillRect/>
          </a:stretch>
        </p:blipFill>
        <p:spPr bwMode="auto">
          <a:xfrm>
            <a:off x="3450733" y="241905"/>
            <a:ext cx="5456415" cy="2488595"/>
          </a:xfrm>
          <a:prstGeom prst="rect">
            <a:avLst/>
          </a:prstGeom>
          <a:noFill/>
          <a:ln w="9525">
            <a:noFill/>
            <a:miter lim="800000"/>
            <a:headEnd/>
            <a:tailEnd/>
          </a:ln>
        </p:spPr>
      </p:pic>
      <p:pic>
        <p:nvPicPr>
          <p:cNvPr id="166914" name="Picture 2"/>
          <p:cNvPicPr>
            <a:picLocks noChangeAspect="1" noChangeArrowheads="1"/>
          </p:cNvPicPr>
          <p:nvPr/>
        </p:nvPicPr>
        <p:blipFill>
          <a:blip r:embed="rId3" cstate="print"/>
          <a:srcRect/>
          <a:stretch>
            <a:fillRect/>
          </a:stretch>
        </p:blipFill>
        <p:spPr bwMode="auto">
          <a:xfrm>
            <a:off x="764731" y="2725965"/>
            <a:ext cx="5671850" cy="1115786"/>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66915" name="Picture 3"/>
          <p:cNvPicPr>
            <a:picLocks noChangeAspect="1" noChangeArrowheads="1"/>
          </p:cNvPicPr>
          <p:nvPr/>
        </p:nvPicPr>
        <p:blipFill>
          <a:blip r:embed="rId4" cstate="print"/>
          <a:srcRect/>
          <a:stretch>
            <a:fillRect/>
          </a:stretch>
        </p:blipFill>
        <p:spPr bwMode="auto">
          <a:xfrm>
            <a:off x="907093" y="3927929"/>
            <a:ext cx="4769797" cy="2331357"/>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66916" name="Picture 4"/>
          <p:cNvPicPr>
            <a:picLocks noChangeAspect="1" noChangeArrowheads="1"/>
          </p:cNvPicPr>
          <p:nvPr/>
        </p:nvPicPr>
        <p:blipFill>
          <a:blip r:embed="rId5" cstate="print"/>
          <a:srcRect/>
          <a:stretch>
            <a:fillRect/>
          </a:stretch>
        </p:blipFill>
        <p:spPr bwMode="auto">
          <a:xfrm>
            <a:off x="3183644" y="4688418"/>
            <a:ext cx="5960356" cy="740833"/>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进程与线程的比较</a:t>
            </a:r>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latin typeface="黑体" pitchFamily="49" charset="-122"/>
                <a:ea typeface="黑体" pitchFamily="49" charset="-122"/>
              </a:rPr>
              <a:t>进程是具有独立功能的程序关于某个数据集合上的一次运行活动，是系统进行资源分配和调度的独立单位。</a:t>
            </a:r>
            <a:endParaRPr lang="en-US" altLang="zh-CN" dirty="0">
              <a:latin typeface="黑体" pitchFamily="49" charset="-122"/>
              <a:ea typeface="黑体" pitchFamily="49" charset="-122"/>
            </a:endParaRPr>
          </a:p>
          <a:p>
            <a:pPr>
              <a:lnSpc>
                <a:spcPct val="120000"/>
              </a:lnSpc>
            </a:pPr>
            <a:r>
              <a:rPr lang="zh-CN" altLang="en-US" dirty="0">
                <a:latin typeface="黑体" pitchFamily="49" charset="-122"/>
                <a:ea typeface="黑体" pitchFamily="49" charset="-122"/>
              </a:rPr>
              <a:t>线程有时称轻量级进程，进程中的一个运行实体，是一个</a:t>
            </a:r>
            <a:r>
              <a:rPr lang="en-US" dirty="0">
                <a:latin typeface="黑体" pitchFamily="49" charset="-122"/>
                <a:ea typeface="黑体" pitchFamily="49" charset="-122"/>
              </a:rPr>
              <a:t>CPU</a:t>
            </a:r>
            <a:r>
              <a:rPr lang="zh-CN" altLang="en-US" dirty="0">
                <a:latin typeface="黑体" pitchFamily="49" charset="-122"/>
                <a:ea typeface="黑体" pitchFamily="49" charset="-122"/>
              </a:rPr>
              <a:t>调度单位。</a:t>
            </a:r>
          </a:p>
          <a:p>
            <a:pPr>
              <a:lnSpc>
                <a:spcPct val="120000"/>
              </a:lnSpc>
            </a:pPr>
            <a:r>
              <a:rPr lang="zh-CN" altLang="en-US" dirty="0">
                <a:latin typeface="黑体" pitchFamily="49" charset="-122"/>
                <a:ea typeface="黑体" pitchFamily="49" charset="-122"/>
              </a:rPr>
              <a:t>进程和线程的不同之处可从以下四个方面比较：</a:t>
            </a:r>
          </a:p>
          <a:p>
            <a:pPr lvl="1">
              <a:lnSpc>
                <a:spcPct val="120000"/>
              </a:lnSpc>
            </a:pPr>
            <a:r>
              <a:rPr lang="en-US" dirty="0">
                <a:latin typeface="黑体" pitchFamily="49" charset="-122"/>
                <a:ea typeface="黑体" pitchFamily="49" charset="-122"/>
              </a:rPr>
              <a:t>(1) </a:t>
            </a:r>
            <a:r>
              <a:rPr lang="zh-CN" altLang="en-US" dirty="0">
                <a:latin typeface="黑体" pitchFamily="49" charset="-122"/>
                <a:ea typeface="黑体" pitchFamily="49" charset="-122"/>
              </a:rPr>
              <a:t>调度：线程作为调度的基本单位，同进程中线程切换不引起进程，当不同进程的线程切换才引起进程切换；进程作为拥有资源的基本单位。</a:t>
            </a:r>
          </a:p>
          <a:p>
            <a:pPr lvl="1">
              <a:lnSpc>
                <a:spcPct val="120000"/>
              </a:lnSpc>
            </a:pPr>
            <a:r>
              <a:rPr lang="en-US" dirty="0">
                <a:latin typeface="黑体" pitchFamily="49" charset="-122"/>
                <a:ea typeface="黑体" pitchFamily="49" charset="-122"/>
              </a:rPr>
              <a:t>(2) </a:t>
            </a:r>
            <a:r>
              <a:rPr lang="zh-CN" altLang="en-US" dirty="0">
                <a:latin typeface="黑体" pitchFamily="49" charset="-122"/>
                <a:ea typeface="黑体" pitchFamily="49" charset="-122"/>
              </a:rPr>
              <a:t>并发性：一个进程间的多个线程可并发。</a:t>
            </a:r>
          </a:p>
          <a:p>
            <a:pPr lvl="1">
              <a:lnSpc>
                <a:spcPct val="120000"/>
              </a:lnSpc>
            </a:pPr>
            <a:r>
              <a:rPr lang="en-US" dirty="0">
                <a:latin typeface="黑体" pitchFamily="49" charset="-122"/>
                <a:ea typeface="黑体" pitchFamily="49" charset="-122"/>
              </a:rPr>
              <a:t>(3) </a:t>
            </a:r>
            <a:r>
              <a:rPr lang="zh-CN" altLang="en-US" dirty="0">
                <a:latin typeface="黑体" pitchFamily="49" charset="-122"/>
                <a:ea typeface="黑体" pitchFamily="49" charset="-122"/>
              </a:rPr>
              <a:t>拥有资源：线程仅拥有隶属进程的资源；进程是拥有资源的独立单位。</a:t>
            </a:r>
          </a:p>
          <a:p>
            <a:pPr lvl="1">
              <a:lnSpc>
                <a:spcPct val="120000"/>
              </a:lnSpc>
            </a:pPr>
            <a:r>
              <a:rPr lang="en-US" dirty="0">
                <a:latin typeface="黑体" pitchFamily="49" charset="-122"/>
                <a:ea typeface="黑体" pitchFamily="49" charset="-122"/>
              </a:rPr>
              <a:t>(4) </a:t>
            </a:r>
            <a:r>
              <a:rPr lang="zh-CN" altLang="en-US" dirty="0">
                <a:latin typeface="黑体" pitchFamily="49" charset="-122"/>
                <a:ea typeface="黑体" pitchFamily="49" charset="-122"/>
              </a:rPr>
              <a:t>系统开销：进程大；线程小。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latin typeface="黑体" pitchFamily="49" charset="-122"/>
              <a:ea typeface="黑体" pitchFamily="49" charset="-122"/>
            </a:endParaRPr>
          </a:p>
        </p:txBody>
      </p:sp>
      <p:sp>
        <p:nvSpPr>
          <p:cNvPr id="3" name="内容占位符 2"/>
          <p:cNvSpPr>
            <a:spLocks noGrp="1"/>
          </p:cNvSpPr>
          <p:nvPr>
            <p:ph idx="1"/>
          </p:nvPr>
        </p:nvSpPr>
        <p:spPr/>
        <p:txBody>
          <a:bodyPr>
            <a:normAutofit lnSpcReduction="10000"/>
          </a:bodyPr>
          <a:lstStyle/>
          <a:p>
            <a:r>
              <a:rPr lang="zh-CN" altLang="en-US" dirty="0">
                <a:latin typeface="黑体" pitchFamily="49" charset="-122"/>
                <a:ea typeface="黑体" pitchFamily="49" charset="-122"/>
              </a:rPr>
              <a:t>进程控制块 </a:t>
            </a:r>
            <a:r>
              <a:rPr lang="en-US" altLang="zh-CN" dirty="0">
                <a:latin typeface="黑体" pitchFamily="49" charset="-122"/>
                <a:ea typeface="黑体" pitchFamily="49" charset="-122"/>
              </a:rPr>
              <a:t>PCB</a:t>
            </a:r>
          </a:p>
          <a:p>
            <a:pPr lvl="1"/>
            <a:r>
              <a:rPr lang="en-US" altLang="zh-CN" dirty="0">
                <a:solidFill>
                  <a:srgbClr val="0070C0"/>
                </a:solidFill>
                <a:latin typeface="黑体" pitchFamily="49" charset="-122"/>
                <a:ea typeface="黑体" pitchFamily="49" charset="-122"/>
              </a:rPr>
              <a:t>PCB</a:t>
            </a:r>
            <a:r>
              <a:rPr lang="zh-CN" altLang="en-US" dirty="0">
                <a:solidFill>
                  <a:srgbClr val="0070C0"/>
                </a:solidFill>
                <a:latin typeface="黑体" pitchFamily="49" charset="-122"/>
                <a:ea typeface="黑体" pitchFamily="49" charset="-122"/>
              </a:rPr>
              <a:t>里要放什么？</a:t>
            </a:r>
            <a:endParaRPr lang="en-US" altLang="zh-CN" dirty="0">
              <a:solidFill>
                <a:srgbClr val="0070C0"/>
              </a:solidFill>
              <a:latin typeface="黑体" pitchFamily="49" charset="-122"/>
              <a:ea typeface="黑体" pitchFamily="49" charset="-122"/>
            </a:endParaRPr>
          </a:p>
          <a:p>
            <a:r>
              <a:rPr lang="zh-CN" altLang="en-US" dirty="0">
                <a:latin typeface="黑体" pitchFamily="49" charset="-122"/>
                <a:ea typeface="黑体" pitchFamily="49" charset="-122"/>
              </a:rPr>
              <a:t>进程切换</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过程</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切换给</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带来的影响</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长期调度、中期调度、短期调度</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长期调度：批处理系统</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中期调度：换入换出</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短期调度：实时系统、分时系统</a:t>
            </a:r>
            <a:endParaRPr lang="en-US" altLang="zh-CN" dirty="0">
              <a:latin typeface="黑体" pitchFamily="49" charset="-122"/>
              <a:ea typeface="黑体" pitchFamily="49" charset="-122"/>
            </a:endParaRPr>
          </a:p>
        </p:txBody>
      </p:sp>
      <p:pic>
        <p:nvPicPr>
          <p:cNvPr id="5" name="Picture 4"/>
          <p:cNvPicPr>
            <a:picLocks noChangeArrowheads="1"/>
          </p:cNvPicPr>
          <p:nvPr/>
        </p:nvPicPr>
        <p:blipFill>
          <a:blip r:embed="rId2" cstate="print"/>
          <a:srcRect/>
          <a:stretch>
            <a:fillRect/>
          </a:stretch>
        </p:blipFill>
        <p:spPr bwMode="auto">
          <a:xfrm>
            <a:off x="5580112" y="1268760"/>
            <a:ext cx="3305175" cy="52244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进程调度</a:t>
            </a:r>
          </a:p>
        </p:txBody>
      </p:sp>
      <p:sp>
        <p:nvSpPr>
          <p:cNvPr id="3" name="内容占位符 2"/>
          <p:cNvSpPr>
            <a:spLocks noGrp="1"/>
          </p:cNvSpPr>
          <p:nvPr>
            <p:ph idx="1"/>
          </p:nvPr>
        </p:nvSpPr>
        <p:spPr/>
        <p:txBody>
          <a:bodyPr/>
          <a:lstStyle/>
          <a:p>
            <a:r>
              <a:rPr lang="zh-CN" altLang="en-US" sz="2400" dirty="0">
                <a:latin typeface="黑体" pitchFamily="49" charset="-122"/>
                <a:ea typeface="黑体" pitchFamily="49" charset="-122"/>
              </a:rPr>
              <a:t>在许多进程或线程都准备使用</a:t>
            </a:r>
            <a:r>
              <a:rPr lang="en-US" sz="2400" dirty="0">
                <a:latin typeface="黑体" pitchFamily="49" charset="-122"/>
                <a:ea typeface="黑体" pitchFamily="49" charset="-122"/>
              </a:rPr>
              <a:t>CPU</a:t>
            </a:r>
            <a:r>
              <a:rPr lang="zh-CN" altLang="en-US" sz="2400" dirty="0">
                <a:latin typeface="黑体" pitchFamily="49" charset="-122"/>
                <a:ea typeface="黑体" pitchFamily="49" charset="-122"/>
              </a:rPr>
              <a:t>进行任务处理时，就会存在资源竞争和分配的问题。一般都会将进程或线程先放在一个缓冲池中，等待合适的时机调度程序从中选择一个进程或线程进行交给</a:t>
            </a:r>
            <a:r>
              <a:rPr lang="en-US" sz="2400" dirty="0">
                <a:latin typeface="黑体" pitchFamily="49" charset="-122"/>
                <a:ea typeface="黑体" pitchFamily="49" charset="-122"/>
              </a:rPr>
              <a:t>CPU</a:t>
            </a:r>
            <a:r>
              <a:rPr lang="zh-CN" altLang="en-US" sz="2400" dirty="0">
                <a:latin typeface="黑体" pitchFamily="49" charset="-122"/>
                <a:ea typeface="黑体" pitchFamily="49" charset="-122"/>
              </a:rPr>
              <a:t>进行处理。</a:t>
            </a:r>
          </a:p>
          <a:p>
            <a:endParaRPr lang="zh-CN" altLang="en-US" dirty="0">
              <a:latin typeface="黑体" pitchFamily="49" charset="-122"/>
              <a:ea typeface="黑体" pitchFamily="49" charset="-122"/>
            </a:endParaRPr>
          </a:p>
        </p:txBody>
      </p:sp>
      <p:pic>
        <p:nvPicPr>
          <p:cNvPr id="5" name="图片 4" descr="这里写图片描述"/>
          <p:cNvPicPr>
            <a:picLocks noChangeAspect="1" noChangeArrowheads="1"/>
          </p:cNvPicPr>
          <p:nvPr/>
        </p:nvPicPr>
        <p:blipFill>
          <a:blip r:embed="rId2" cstate="print"/>
          <a:srcRect b="16254"/>
          <a:stretch>
            <a:fillRect/>
          </a:stretch>
        </p:blipFill>
        <p:spPr bwMode="auto">
          <a:xfrm>
            <a:off x="1259632" y="1556792"/>
            <a:ext cx="6738938" cy="4959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内容占位符 2"/>
          <p:cNvSpPr txBox="1">
            <a:spLocks/>
          </p:cNvSpPr>
          <p:nvPr/>
        </p:nvSpPr>
        <p:spPr>
          <a:xfrm>
            <a:off x="971600" y="2420888"/>
            <a:ext cx="7512050" cy="230219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我们应该从三个维度理解进程的概念：</a:t>
            </a:r>
            <a:endParaRPr kumimoji="0" lang="en-US" altLang="zh-CN"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 </a:t>
            </a:r>
            <a:r>
              <a:rPr kumimoji="0" lang="zh-CN" altLang="en-US"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程序</a:t>
            </a:r>
            <a:endParaRPr kumimoji="0" lang="en-US" altLang="zh-CN"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 </a:t>
            </a:r>
            <a:r>
              <a:rPr kumimoji="0" lang="zh-CN" altLang="en-US"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数据</a:t>
            </a:r>
            <a:endParaRPr kumimoji="0" lang="en-US" altLang="zh-CN"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 </a:t>
            </a:r>
            <a:r>
              <a:rPr kumimoji="0" lang="zh-CN" altLang="en-US"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状态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考试试卷形式</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填空题：</a:t>
            </a:r>
            <a:r>
              <a:rPr lang="en-US" altLang="zh-CN" dirty="0">
                <a:latin typeface="黑体" pitchFamily="49" charset="-122"/>
                <a:ea typeface="黑体" pitchFamily="49" charset="-122"/>
              </a:rPr>
              <a:t>10</a:t>
            </a:r>
          </a:p>
          <a:p>
            <a:r>
              <a:rPr lang="zh-CN" altLang="en-US" dirty="0">
                <a:latin typeface="黑体" pitchFamily="49" charset="-122"/>
                <a:ea typeface="黑体" pitchFamily="49" charset="-122"/>
              </a:rPr>
              <a:t>选择题：</a:t>
            </a:r>
            <a:r>
              <a:rPr lang="en-US" altLang="zh-CN" dirty="0">
                <a:latin typeface="黑体" pitchFamily="49" charset="-122"/>
                <a:ea typeface="黑体" pitchFamily="49" charset="-122"/>
              </a:rPr>
              <a:t>10</a:t>
            </a:r>
          </a:p>
          <a:p>
            <a:r>
              <a:rPr lang="zh-CN" altLang="en-US" dirty="0">
                <a:latin typeface="黑体" pitchFamily="49" charset="-122"/>
                <a:ea typeface="黑体" pitchFamily="49" charset="-122"/>
              </a:rPr>
              <a:t>程序题：</a:t>
            </a:r>
            <a:r>
              <a:rPr lang="en-US" altLang="zh-CN" dirty="0">
                <a:latin typeface="黑体" pitchFamily="49" charset="-122"/>
                <a:ea typeface="黑体" pitchFamily="49" charset="-122"/>
              </a:rPr>
              <a:t>1  PV</a:t>
            </a:r>
          </a:p>
          <a:p>
            <a:r>
              <a:rPr lang="zh-CN" altLang="en-US" dirty="0">
                <a:latin typeface="黑体" pitchFamily="49" charset="-122"/>
                <a:ea typeface="黑体" pitchFamily="49" charset="-122"/>
              </a:rPr>
              <a:t>简答题：</a:t>
            </a:r>
            <a:r>
              <a:rPr lang="en-US" altLang="zh-CN" dirty="0">
                <a:latin typeface="黑体" pitchFamily="49" charset="-122"/>
                <a:ea typeface="黑体" pitchFamily="49" charset="-122"/>
              </a:rPr>
              <a:t>4</a:t>
            </a:r>
          </a:p>
          <a:p>
            <a:r>
              <a:rPr lang="zh-CN" altLang="en-US" dirty="0">
                <a:latin typeface="黑体" pitchFamily="49" charset="-122"/>
                <a:ea typeface="黑体" pitchFamily="49" charset="-122"/>
              </a:rPr>
              <a:t>计算题：</a:t>
            </a:r>
            <a:r>
              <a:rPr lang="en-US" altLang="zh-CN" dirty="0">
                <a:latin typeface="黑体" pitchFamily="49" charset="-122"/>
                <a:ea typeface="黑体" pitchFamily="49" charset="-122"/>
              </a:rPr>
              <a:t>5</a:t>
            </a:r>
          </a:p>
        </p:txBody>
      </p:sp>
      <p:pic>
        <p:nvPicPr>
          <p:cNvPr id="4" name="Picture 2"/>
          <p:cNvPicPr>
            <a:picLocks noChangeAspect="1" noChangeArrowheads="1"/>
          </p:cNvPicPr>
          <p:nvPr/>
        </p:nvPicPr>
        <p:blipFill>
          <a:blip r:embed="rId2" cstate="print"/>
          <a:srcRect/>
          <a:stretch>
            <a:fillRect/>
          </a:stretch>
        </p:blipFill>
        <p:spPr bwMode="auto">
          <a:xfrm>
            <a:off x="3563888" y="1737280"/>
            <a:ext cx="2232248" cy="290076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084168" y="3573016"/>
            <a:ext cx="2624724" cy="3024336"/>
          </a:xfrm>
          <a:prstGeom prst="rect">
            <a:avLst/>
          </a:prstGeom>
          <a:noFill/>
          <a:ln w="9525">
            <a:noFill/>
            <a:miter lim="800000"/>
            <a:headEnd/>
            <a:tailEnd/>
          </a:ln>
        </p:spPr>
      </p:pic>
      <p:sp>
        <p:nvSpPr>
          <p:cNvPr id="7" name="TextBox 6"/>
          <p:cNvSpPr txBox="1"/>
          <p:nvPr/>
        </p:nvSpPr>
        <p:spPr>
          <a:xfrm>
            <a:off x="3563888" y="1340768"/>
            <a:ext cx="1800493"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a:latin typeface="黑体" pitchFamily="49" charset="-122"/>
                <a:ea typeface="黑体" pitchFamily="49" charset="-122"/>
              </a:rPr>
              <a:t>考前眼中的自己</a:t>
            </a:r>
          </a:p>
        </p:txBody>
      </p:sp>
      <p:sp>
        <p:nvSpPr>
          <p:cNvPr id="8" name="TextBox 7"/>
          <p:cNvSpPr txBox="1"/>
          <p:nvPr/>
        </p:nvSpPr>
        <p:spPr>
          <a:xfrm>
            <a:off x="6516216" y="3212976"/>
            <a:ext cx="1800493"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a:latin typeface="黑体" pitchFamily="49" charset="-122"/>
                <a:ea typeface="黑体" pitchFamily="49" charset="-122"/>
              </a:rPr>
              <a:t>考后眼中的自己</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进程创建</a:t>
            </a:r>
            <a:endParaRPr lang="en-US" altLang="zh-CN" dirty="0">
              <a:latin typeface="黑体" pitchFamily="49" charset="-122"/>
              <a:ea typeface="黑体" pitchFamily="49" charset="-122"/>
            </a:endParaRPr>
          </a:p>
          <a:p>
            <a:pPr lvl="1"/>
            <a:r>
              <a:rPr lang="en-US" altLang="zh-CN" dirty="0">
                <a:latin typeface="黑体" pitchFamily="49" charset="-122"/>
                <a:ea typeface="黑体" pitchFamily="49" charset="-122"/>
              </a:rPr>
              <a:t>fork</a:t>
            </a:r>
            <a:r>
              <a:rPr lang="zh-CN" altLang="en-US" dirty="0">
                <a:latin typeface="黑体" pitchFamily="49" charset="-122"/>
                <a:ea typeface="黑体" pitchFamily="49" charset="-122"/>
              </a:rPr>
              <a:t>函数：子进程与父进程</a:t>
            </a:r>
            <a:endParaRPr lang="en-US" altLang="zh-CN" dirty="0">
              <a:latin typeface="黑体" pitchFamily="49" charset="-122"/>
              <a:ea typeface="黑体" pitchFamily="49" charset="-122"/>
            </a:endParaRPr>
          </a:p>
          <a:p>
            <a:pPr lvl="1"/>
            <a:r>
              <a:rPr lang="en-US" altLang="zh-CN" dirty="0">
                <a:latin typeface="黑体" pitchFamily="49" charset="-122"/>
                <a:ea typeface="黑体" pitchFamily="49" charset="-122"/>
              </a:rPr>
              <a:t>exec</a:t>
            </a:r>
            <a:r>
              <a:rPr lang="zh-CN" altLang="en-US" dirty="0">
                <a:latin typeface="黑体" pitchFamily="49" charset="-122"/>
                <a:ea typeface="黑体" pitchFamily="49" charset="-122"/>
              </a:rPr>
              <a:t>函数</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进程通信</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两种模型：消息传递、共享内存</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如何进行内存共享？</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并发与并行</a:t>
            </a:r>
            <a:endParaRPr lang="en-US" altLang="zh-CN" dirty="0">
              <a:latin typeface="黑体" pitchFamily="49" charset="-122"/>
              <a:ea typeface="黑体"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进程的实验：</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创建子进程</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父进程与子进程的关系</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latin typeface="黑体" pitchFamily="49" charset="-122"/>
                <a:ea typeface="黑体" pitchFamily="49" charset="-122"/>
              </a:rPr>
              <a:t>第四章：线程</a:t>
            </a:r>
          </a:p>
        </p:txBody>
      </p:sp>
      <p:sp>
        <p:nvSpPr>
          <p:cNvPr id="171013" name="Rectangle 5"/>
          <p:cNvSpPr>
            <a:spLocks noChangeArrowheads="1"/>
          </p:cNvSpPr>
          <p:nvPr/>
        </p:nvSpPr>
        <p:spPr bwMode="auto">
          <a:xfrm>
            <a:off x="307975" y="1268413"/>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latin typeface="黑体" pitchFamily="49" charset="-122"/>
                <a:ea typeface="黑体" pitchFamily="49" charset="-122"/>
              </a:rPr>
              <a:t>进程 </a:t>
            </a:r>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地址空间 </a:t>
            </a:r>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指令执行序列</a:t>
            </a:r>
            <a:r>
              <a:rPr lang="zh-CN" altLang="en-US" sz="2400" b="1" dirty="0">
                <a:solidFill>
                  <a:srgbClr val="FF0000"/>
                </a:solidFill>
                <a:latin typeface="黑体" pitchFamily="49" charset="-122"/>
                <a:ea typeface="黑体" pitchFamily="49" charset="-122"/>
              </a:rPr>
              <a:t> </a:t>
            </a:r>
          </a:p>
        </p:txBody>
      </p:sp>
      <p:sp>
        <p:nvSpPr>
          <p:cNvPr id="171014" name="Rectangle 6"/>
          <p:cNvSpPr>
            <a:spLocks noChangeArrowheads="1"/>
          </p:cNvSpPr>
          <p:nvPr/>
        </p:nvSpPr>
        <p:spPr bwMode="auto">
          <a:xfrm>
            <a:off x="304800" y="19050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一个地址空间</a:t>
            </a:r>
            <a:r>
              <a:rPr lang="en-US" altLang="zh-CN" sz="2400" b="1">
                <a:latin typeface="黑体" pitchFamily="49" charset="-122"/>
                <a:ea typeface="黑体" pitchFamily="49" charset="-122"/>
                <a:sym typeface="Symbol" pitchFamily="18" charset="2"/>
              </a:rPr>
              <a:t>+</a:t>
            </a:r>
            <a:r>
              <a:rPr lang="zh-CN" altLang="en-US" sz="2400" b="1">
                <a:latin typeface="黑体" pitchFamily="49" charset="-122"/>
                <a:ea typeface="黑体" pitchFamily="49" charset="-122"/>
                <a:sym typeface="Symbol" pitchFamily="18" charset="2"/>
              </a:rPr>
              <a:t>多个指令执行序列  引出线程</a:t>
            </a:r>
          </a:p>
        </p:txBody>
      </p:sp>
      <p:sp>
        <p:nvSpPr>
          <p:cNvPr id="171015" name="Rectangle 7"/>
          <p:cNvSpPr>
            <a:spLocks noChangeArrowheads="1"/>
          </p:cNvSpPr>
          <p:nvPr/>
        </p:nvSpPr>
        <p:spPr bwMode="auto">
          <a:xfrm>
            <a:off x="304800" y="25146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latin typeface="黑体" pitchFamily="49" charset="-122"/>
                <a:ea typeface="黑体" pitchFamily="49" charset="-122"/>
                <a:sym typeface="Symbol" pitchFamily="18" charset="2"/>
              </a:rPr>
              <a:t>线程具有并发的优点，却比进程的代价低得多</a:t>
            </a:r>
          </a:p>
        </p:txBody>
      </p:sp>
      <p:sp>
        <p:nvSpPr>
          <p:cNvPr id="171018" name="Rectangle 10"/>
          <p:cNvSpPr>
            <a:spLocks noChangeArrowheads="1"/>
          </p:cNvSpPr>
          <p:nvPr/>
        </p:nvSpPr>
        <p:spPr bwMode="auto">
          <a:xfrm>
            <a:off x="304800" y="38862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latin typeface="黑体" pitchFamily="49" charset="-122"/>
                <a:ea typeface="黑体" pitchFamily="49" charset="-122"/>
                <a:sym typeface="Symbol" pitchFamily="18" charset="2"/>
              </a:rPr>
              <a:t>线程在同一地址空间中  线程库可以用户级实现</a:t>
            </a:r>
          </a:p>
        </p:txBody>
      </p:sp>
      <p:sp>
        <p:nvSpPr>
          <p:cNvPr id="171019" name="Rectangle 11"/>
          <p:cNvSpPr>
            <a:spLocks noChangeArrowheads="1"/>
          </p:cNvSpPr>
          <p:nvPr/>
        </p:nvSpPr>
        <p:spPr bwMode="auto">
          <a:xfrm>
            <a:off x="304800" y="45720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用户级线程，核心级线程，两者都有 </a:t>
            </a:r>
          </a:p>
        </p:txBody>
      </p:sp>
      <p:sp>
        <p:nvSpPr>
          <p:cNvPr id="171022" name="Rectangle 14"/>
          <p:cNvSpPr>
            <a:spLocks noChangeArrowheads="1"/>
          </p:cNvSpPr>
          <p:nvPr/>
        </p:nvSpPr>
        <p:spPr bwMode="auto">
          <a:xfrm>
            <a:off x="304800" y="52578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各类线程的实现细节，其中上下文切换是核心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8"/>
                                        </p:tgtEl>
                                        <p:attrNameLst>
                                          <p:attrName>style.visibility</p:attrName>
                                        </p:attrNameLst>
                                      </p:cBhvr>
                                      <p:to>
                                        <p:strVal val="visible"/>
                                      </p:to>
                                    </p:set>
                                    <p:animEffect transition="in" filter="dissolve">
                                      <p:cBhvr>
                                        <p:cTn id="22" dur="500"/>
                                        <p:tgtEl>
                                          <p:spTgt spid="1710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19"/>
                                        </p:tgtEl>
                                        <p:attrNameLst>
                                          <p:attrName>style.visibility</p:attrName>
                                        </p:attrNameLst>
                                      </p:cBhvr>
                                      <p:to>
                                        <p:strVal val="visible"/>
                                      </p:to>
                                    </p:set>
                                    <p:animEffect transition="in" filter="dissolve">
                                      <p:cBhvr>
                                        <p:cTn id="27" dur="500"/>
                                        <p:tgtEl>
                                          <p:spTgt spid="1710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22"/>
                                        </p:tgtEl>
                                        <p:attrNameLst>
                                          <p:attrName>style.visibility</p:attrName>
                                        </p:attrNameLst>
                                      </p:cBhvr>
                                      <p:to>
                                        <p:strVal val="visible"/>
                                      </p:to>
                                    </p:set>
                                    <p:animEffect transition="in" filter="dissolve">
                                      <p:cBhvr>
                                        <p:cTn id="32" dur="500"/>
                                        <p:tgtEl>
                                          <p:spTgt spid="17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8" grpId="0"/>
      <p:bldP spid="171019" grpId="0"/>
      <p:bldP spid="1710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第四章：线程</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线程定义</a:t>
            </a:r>
            <a:endParaRPr lang="en-US" altLang="zh-CN" dirty="0">
              <a:latin typeface="黑体" pitchFamily="49" charset="-122"/>
              <a:ea typeface="黑体" pitchFamily="49" charset="-122"/>
            </a:endParaRPr>
          </a:p>
          <a:p>
            <a:r>
              <a:rPr lang="zh-CN" altLang="en-US" dirty="0">
                <a:solidFill>
                  <a:srgbClr val="0070C0"/>
                </a:solidFill>
                <a:latin typeface="黑体" pitchFamily="49" charset="-122"/>
                <a:ea typeface="黑体" pitchFamily="49" charset="-122"/>
              </a:rPr>
              <a:t>多线程的优势</a:t>
            </a:r>
            <a:endParaRPr lang="en-US" altLang="zh-CN" dirty="0">
              <a:solidFill>
                <a:srgbClr val="0070C0"/>
              </a:solidFill>
              <a:latin typeface="黑体" pitchFamily="49" charset="-122"/>
              <a:ea typeface="黑体" pitchFamily="49" charset="-122"/>
            </a:endParaRPr>
          </a:p>
          <a:p>
            <a:r>
              <a:rPr lang="zh-CN" altLang="en-US" dirty="0">
                <a:latin typeface="黑体" pitchFamily="49" charset="-122"/>
                <a:ea typeface="黑体" pitchFamily="49" charset="-122"/>
              </a:rPr>
              <a:t>多线程模型</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一对一，多对多，多对一</a:t>
            </a:r>
            <a:endParaRPr lang="en-US" altLang="zh-CN" dirty="0">
              <a:latin typeface="黑体" pitchFamily="49" charset="-122"/>
              <a:ea typeface="黑体" pitchFamily="49" charset="-122"/>
            </a:endParaRPr>
          </a:p>
          <a:p>
            <a:pPr lvl="1"/>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不能脱离进程谈线程：</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同一个进程下的线程共享什么？不共享什么？</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43312" y="163286"/>
            <a:ext cx="8400688" cy="576036"/>
          </a:xfrm>
        </p:spPr>
        <p:txBody>
          <a:bodyPr>
            <a:normAutofit fontScale="90000"/>
          </a:bodyPr>
          <a:lstStyle/>
          <a:p>
            <a:pPr eaLnBrk="1" hangingPunct="1"/>
            <a:r>
              <a:rPr lang="en-US" altLang="zh-CN"/>
              <a:t>Single and Multithreaded Processes</a:t>
            </a:r>
          </a:p>
        </p:txBody>
      </p:sp>
      <p:pic>
        <p:nvPicPr>
          <p:cNvPr id="14339" name="Picture 1" descr="4_01.pdf"/>
          <p:cNvPicPr>
            <a:picLocks noChangeArrowheads="1"/>
          </p:cNvPicPr>
          <p:nvPr/>
        </p:nvPicPr>
        <p:blipFill>
          <a:blip r:embed="rId3" cstate="print"/>
          <a:srcRect/>
          <a:stretch>
            <a:fillRect/>
          </a:stretch>
        </p:blipFill>
        <p:spPr bwMode="auto">
          <a:xfrm>
            <a:off x="228033" y="1248834"/>
            <a:ext cx="6808236" cy="4689929"/>
          </a:xfrm>
          <a:prstGeom prst="rect">
            <a:avLst/>
          </a:prstGeom>
          <a:noFill/>
          <a:ln w="9525">
            <a:noFill/>
            <a:miter lim="800000"/>
            <a:headEnd/>
            <a:tailEnd/>
          </a:ln>
        </p:spPr>
      </p:pic>
      <p:sp>
        <p:nvSpPr>
          <p:cNvPr id="14340" name="TextBox 3"/>
          <p:cNvSpPr txBox="1">
            <a:spLocks noChangeArrowheads="1"/>
          </p:cNvSpPr>
          <p:nvPr/>
        </p:nvSpPr>
        <p:spPr bwMode="auto">
          <a:xfrm>
            <a:off x="1874659" y="6105072"/>
            <a:ext cx="3812663" cy="309740"/>
          </a:xfrm>
          <a:prstGeom prst="rect">
            <a:avLst/>
          </a:prstGeom>
          <a:noFill/>
          <a:ln w="9525">
            <a:noFill/>
            <a:miter lim="800000"/>
            <a:headEnd/>
            <a:tailEnd/>
          </a:ln>
        </p:spPr>
        <p:txBody>
          <a:bodyPr wrap="none" lIns="78145" tIns="39072" rIns="78145" bIns="39072">
            <a:spAutoFit/>
          </a:bodyPr>
          <a:lstStyle/>
          <a:p>
            <a:pPr eaLnBrk="0" hangingPunct="0"/>
            <a:r>
              <a:rPr lang="zh-CN" altLang="en-US" sz="1500" dirty="0">
                <a:latin typeface="黑体" pitchFamily="49" charset="-122"/>
                <a:ea typeface="黑体" pitchFamily="49" charset="-122"/>
              </a:rPr>
              <a:t>一个传统重量级的进程只有单个控制线程。</a:t>
            </a:r>
          </a:p>
        </p:txBody>
      </p:sp>
      <p:sp>
        <p:nvSpPr>
          <p:cNvPr id="5" name="矩形 4"/>
          <p:cNvSpPr/>
          <p:nvPr/>
        </p:nvSpPr>
        <p:spPr>
          <a:xfrm>
            <a:off x="6543667" y="1031119"/>
            <a:ext cx="2481907" cy="2848896"/>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eaLnBrk="0" hangingPunct="0">
              <a:buFont typeface="Wingdings" panose="05000000000000000000" pitchFamily="2" charset="2"/>
              <a:buChar char="ü"/>
              <a:defRPr/>
            </a:pPr>
            <a:r>
              <a:rPr lang="zh-CN" altLang="en-US" dirty="0">
                <a:latin typeface="黑体" panose="02010609060101010101" pitchFamily="49" charset="-122"/>
                <a:ea typeface="黑体" panose="02010609060101010101" pitchFamily="49" charset="-122"/>
              </a:rPr>
              <a:t>线程是</a:t>
            </a:r>
            <a:r>
              <a:rPr lang="en-US" altLang="zh-CN" dirty="0">
                <a:latin typeface="黑体" panose="02010609060101010101" pitchFamily="49" charset="-122"/>
                <a:ea typeface="黑体" panose="02010609060101010101" pitchFamily="49" charset="-122"/>
              </a:rPr>
              <a:t>CPU</a:t>
            </a:r>
            <a:r>
              <a:rPr lang="zh-CN" altLang="en-US" dirty="0">
                <a:latin typeface="黑体" panose="02010609060101010101" pitchFamily="49" charset="-122"/>
                <a:ea typeface="黑体" panose="02010609060101010101" pitchFamily="49" charset="-122"/>
              </a:rPr>
              <a:t>使用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调度的基本单元</a:t>
            </a:r>
            <a:endParaRPr lang="en-US" altLang="zh-CN" dirty="0">
              <a:latin typeface="黑体" panose="02010609060101010101" pitchFamily="49" charset="-122"/>
              <a:ea typeface="黑体" panose="02010609060101010101" pitchFamily="49" charset="-122"/>
            </a:endParaRPr>
          </a:p>
          <a:p>
            <a:pPr eaLnBrk="0" hangingPunct="0">
              <a:buFont typeface="Wingdings" panose="05000000000000000000" pitchFamily="2" charset="2"/>
              <a:buChar char="ü"/>
              <a:defRPr/>
            </a:pPr>
            <a:r>
              <a:rPr lang="zh-CN" altLang="en-US" dirty="0">
                <a:latin typeface="黑体" panose="02010609060101010101" pitchFamily="49" charset="-122"/>
                <a:ea typeface="黑体" panose="02010609060101010101" pitchFamily="49" charset="-122"/>
              </a:rPr>
              <a:t>由</a:t>
            </a:r>
            <a:r>
              <a:rPr lang="zh-CN" altLang="en-US" dirty="0">
                <a:solidFill>
                  <a:srgbClr val="FF0000"/>
                </a:solidFill>
                <a:latin typeface="黑体" panose="02010609060101010101" pitchFamily="49" charset="-122"/>
                <a:ea typeface="黑体" panose="02010609060101010101" pitchFamily="49" charset="-122"/>
              </a:rPr>
              <a:t>线程</a:t>
            </a:r>
            <a:r>
              <a:rPr lang="en-US" altLang="zh-CN" dirty="0">
                <a:solidFill>
                  <a:srgbClr val="FF0000"/>
                </a:solidFill>
                <a:latin typeface="黑体" panose="02010609060101010101" pitchFamily="49" charset="-122"/>
                <a:ea typeface="黑体" panose="02010609060101010101" pitchFamily="49" charset="-122"/>
              </a:rPr>
              <a:t>ID</a:t>
            </a:r>
            <a:r>
              <a:rPr lang="zh-CN" altLang="en-US" dirty="0">
                <a:solidFill>
                  <a:srgbClr val="FF0000"/>
                </a:solidFill>
                <a:latin typeface="黑体" panose="02010609060101010101" pitchFamily="49" charset="-122"/>
                <a:ea typeface="黑体" panose="02010609060101010101" pitchFamily="49" charset="-122"/>
              </a:rPr>
              <a:t>、程序计数器、寄存器集合和栈</a:t>
            </a:r>
            <a:r>
              <a:rPr lang="zh-CN" altLang="en-US" dirty="0">
                <a:latin typeface="黑体" panose="02010609060101010101" pitchFamily="49" charset="-122"/>
                <a:ea typeface="黑体" panose="02010609060101010101" pitchFamily="49" charset="-122"/>
              </a:rPr>
              <a:t>组成。</a:t>
            </a:r>
            <a:endParaRPr lang="en-US" altLang="zh-CN" dirty="0">
              <a:latin typeface="黑体" panose="02010609060101010101" pitchFamily="49" charset="-122"/>
              <a:ea typeface="黑体" panose="02010609060101010101" pitchFamily="49" charset="-122"/>
            </a:endParaRPr>
          </a:p>
          <a:p>
            <a:pPr eaLnBrk="0" hangingPunct="0">
              <a:buFont typeface="Wingdings" panose="05000000000000000000" pitchFamily="2" charset="2"/>
              <a:buChar char="ü"/>
              <a:defRPr/>
            </a:pPr>
            <a:r>
              <a:rPr lang="zh-CN" altLang="en-US" dirty="0">
                <a:latin typeface="黑体" panose="02010609060101010101" pitchFamily="49" charset="-122"/>
                <a:ea typeface="黑体" panose="02010609060101010101" pitchFamily="49" charset="-122"/>
              </a:rPr>
              <a:t>与属于同一进程的其他线程</a:t>
            </a:r>
            <a:r>
              <a:rPr lang="zh-CN" altLang="en-US" dirty="0">
                <a:solidFill>
                  <a:srgbClr val="FF0000"/>
                </a:solidFill>
                <a:latin typeface="黑体" panose="02010609060101010101" pitchFamily="49" charset="-122"/>
                <a:ea typeface="黑体" panose="02010609060101010101" pitchFamily="49" charset="-122"/>
              </a:rPr>
              <a:t>共享代码段、数据段和其他操作系统资源</a:t>
            </a:r>
            <a:r>
              <a:rPr lang="zh-CN" altLang="en-US" dirty="0">
                <a:latin typeface="黑体" panose="02010609060101010101" pitchFamily="49" charset="-122"/>
                <a:ea typeface="黑体" panose="02010609060101010101" pitchFamily="49" charset="-122"/>
              </a:rPr>
              <a:t>，如打开文件和信号。</a:t>
            </a:r>
            <a:endParaRPr lang="en-US" altLang="zh-CN"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61739" y="415774"/>
            <a:ext cx="6951859" cy="312964"/>
          </a:xfrm>
        </p:spPr>
        <p:txBody>
          <a:bodyPr>
            <a:normAutofit fontScale="90000"/>
          </a:bodyPr>
          <a:lstStyle/>
          <a:p>
            <a:pPr eaLnBrk="1" hangingPunct="1"/>
            <a:r>
              <a:rPr lang="en-US" altLang="zh-CN"/>
              <a:t>Benefits</a:t>
            </a:r>
          </a:p>
        </p:txBody>
      </p:sp>
      <p:sp>
        <p:nvSpPr>
          <p:cNvPr id="11267" name="Rectangle 3"/>
          <p:cNvSpPr>
            <a:spLocks noGrp="1" noChangeArrowheads="1"/>
          </p:cNvSpPr>
          <p:nvPr>
            <p:ph idx="1"/>
          </p:nvPr>
        </p:nvSpPr>
        <p:spPr>
          <a:xfrm>
            <a:off x="209135" y="1233714"/>
            <a:ext cx="8934865" cy="5341560"/>
          </a:xfrm>
        </p:spPr>
        <p:txBody>
          <a:bodyPr>
            <a:normAutofit fontScale="70000" lnSpcReduction="20000"/>
          </a:bodyPr>
          <a:lstStyle/>
          <a:p>
            <a:r>
              <a:rPr lang="en-US" altLang="zh-CN" b="1" dirty="0">
                <a:solidFill>
                  <a:srgbClr val="0000FF"/>
                </a:solidFill>
              </a:rPr>
              <a:t>Responsiveness </a:t>
            </a:r>
            <a:r>
              <a:rPr lang="zh-CN" altLang="en-US" b="1" dirty="0">
                <a:solidFill>
                  <a:srgbClr val="0000FF"/>
                </a:solidFill>
                <a:latin typeface="黑体" pitchFamily="49" charset="-122"/>
                <a:ea typeface="黑体" pitchFamily="49" charset="-122"/>
              </a:rPr>
              <a:t>（高响应度）</a:t>
            </a:r>
            <a:endParaRPr lang="en-US" altLang="zh-CN" b="1" dirty="0">
              <a:solidFill>
                <a:srgbClr val="0000FF"/>
              </a:solidFill>
              <a:latin typeface="黑体" pitchFamily="49" charset="-122"/>
              <a:ea typeface="黑体" pitchFamily="49" charset="-122"/>
            </a:endParaRPr>
          </a:p>
          <a:p>
            <a:pPr lvl="1"/>
            <a:r>
              <a:rPr lang="en-US" altLang="zh-CN" dirty="0"/>
              <a:t>may allow continued execution if part of process is blocked, especially important for user interfaces</a:t>
            </a:r>
          </a:p>
          <a:p>
            <a:r>
              <a:rPr lang="en-US" altLang="zh-CN" b="1" dirty="0">
                <a:solidFill>
                  <a:srgbClr val="0000FF"/>
                </a:solidFill>
              </a:rPr>
              <a:t>Resource Sharing </a:t>
            </a:r>
            <a:r>
              <a:rPr lang="en-US" altLang="zh-CN" b="1" dirty="0">
                <a:solidFill>
                  <a:srgbClr val="0000FF"/>
                </a:solidFill>
                <a:latin typeface="黑体" pitchFamily="49" charset="-122"/>
                <a:ea typeface="黑体" pitchFamily="49" charset="-122"/>
              </a:rPr>
              <a:t>（</a:t>
            </a:r>
            <a:r>
              <a:rPr lang="zh-CN" altLang="en-US" b="1" dirty="0">
                <a:solidFill>
                  <a:srgbClr val="0000FF"/>
                </a:solidFill>
                <a:latin typeface="黑体" pitchFamily="49" charset="-122"/>
                <a:ea typeface="黑体" pitchFamily="49" charset="-122"/>
              </a:rPr>
              <a:t>资源共享）</a:t>
            </a:r>
            <a:r>
              <a:rPr lang="en-US" altLang="zh-CN" b="1" dirty="0">
                <a:solidFill>
                  <a:srgbClr val="0000FF"/>
                </a:solidFill>
              </a:rPr>
              <a:t> </a:t>
            </a:r>
          </a:p>
          <a:p>
            <a:pPr lvl="1"/>
            <a:r>
              <a:rPr lang="en-US" altLang="zh-CN" dirty="0"/>
              <a:t>threads share resources of process, easier than shared memory or message passing</a:t>
            </a:r>
          </a:p>
          <a:p>
            <a:r>
              <a:rPr lang="en-US" altLang="zh-CN" b="1" dirty="0">
                <a:solidFill>
                  <a:srgbClr val="0000FF"/>
                </a:solidFill>
              </a:rPr>
              <a:t>Economy </a:t>
            </a:r>
            <a:r>
              <a:rPr lang="en-US" altLang="zh-CN" b="1" dirty="0">
                <a:solidFill>
                  <a:srgbClr val="0000FF"/>
                </a:solidFill>
                <a:latin typeface="黑体" pitchFamily="49" charset="-122"/>
                <a:ea typeface="黑体" pitchFamily="49" charset="-122"/>
              </a:rPr>
              <a:t>（</a:t>
            </a:r>
            <a:r>
              <a:rPr lang="zh-CN" altLang="en-US" b="1" dirty="0">
                <a:solidFill>
                  <a:srgbClr val="0000FF"/>
                </a:solidFill>
                <a:latin typeface="黑体" pitchFamily="49" charset="-122"/>
                <a:ea typeface="黑体" pitchFamily="49" charset="-122"/>
              </a:rPr>
              <a:t>经济）</a:t>
            </a:r>
            <a:endParaRPr lang="en-US" altLang="zh-CN" b="1" dirty="0">
              <a:solidFill>
                <a:srgbClr val="0000FF"/>
              </a:solidFill>
              <a:latin typeface="黑体" pitchFamily="49" charset="-122"/>
              <a:ea typeface="黑体" pitchFamily="49" charset="-122"/>
            </a:endParaRPr>
          </a:p>
          <a:p>
            <a:pPr lvl="1"/>
            <a:r>
              <a:rPr lang="en-US" altLang="zh-CN" dirty="0"/>
              <a:t>cheaper than process creation, thread switching lower overhead than context switching</a:t>
            </a:r>
          </a:p>
          <a:p>
            <a:r>
              <a:rPr lang="en-US" altLang="zh-CN" b="1" dirty="0">
                <a:solidFill>
                  <a:srgbClr val="0000FF"/>
                </a:solidFill>
              </a:rPr>
              <a:t>Utilization of multiprocessor architectures </a:t>
            </a:r>
            <a:r>
              <a:rPr lang="en-US" altLang="zh-CN" b="1" dirty="0">
                <a:solidFill>
                  <a:srgbClr val="0000FF"/>
                </a:solidFill>
                <a:latin typeface="黑体" pitchFamily="49" charset="-122"/>
                <a:ea typeface="黑体" pitchFamily="49" charset="-122"/>
              </a:rPr>
              <a:t>（</a:t>
            </a:r>
            <a:r>
              <a:rPr lang="zh-CN" altLang="en-US" b="1" dirty="0">
                <a:solidFill>
                  <a:srgbClr val="0000FF"/>
                </a:solidFill>
                <a:latin typeface="黑体" pitchFamily="49" charset="-122"/>
                <a:ea typeface="黑体" pitchFamily="49" charset="-122"/>
              </a:rPr>
              <a:t>多处理器体系结构的利用）</a:t>
            </a:r>
            <a:endParaRPr lang="en-US" altLang="zh-CN" b="1" dirty="0">
              <a:solidFill>
                <a:srgbClr val="0000FF"/>
              </a:solidFill>
              <a:latin typeface="黑体" pitchFamily="49" charset="-122"/>
              <a:ea typeface="黑体" pitchFamily="49" charset="-122"/>
            </a:endParaRPr>
          </a:p>
          <a:p>
            <a:pPr lvl="1"/>
            <a:r>
              <a:rPr lang="en-US" altLang="zh-CN" dirty="0"/>
              <a:t>process can take advantage of multiprocessor architectures</a:t>
            </a:r>
          </a:p>
          <a:p>
            <a:pPr lvl="1">
              <a:buFont typeface="Monotype Sorts" charset="2"/>
              <a:buNone/>
            </a:pPr>
            <a:r>
              <a:rPr lang="zh-CN" altLang="en-US" dirty="0">
                <a:latin typeface="Times New Roman" pitchFamily="18" charset="0"/>
              </a:rPr>
              <a:t>     </a:t>
            </a:r>
            <a:r>
              <a:rPr lang="zh-CN" altLang="en-US" sz="1500" dirty="0">
                <a:latin typeface="黑体" pitchFamily="49" charset="-122"/>
                <a:ea typeface="黑体" pitchFamily="49" charset="-122"/>
              </a:rPr>
              <a:t>多线程的优点之一是能充分使用多处理器体系结构，以便每个线程能并行运行在不同的处理器上。不管有多少</a:t>
            </a:r>
            <a:r>
              <a:rPr lang="en-US" altLang="zh-CN" sz="1500" dirty="0">
                <a:latin typeface="黑体" pitchFamily="49" charset="-122"/>
                <a:ea typeface="黑体" pitchFamily="49" charset="-122"/>
              </a:rPr>
              <a:t>CPU</a:t>
            </a:r>
            <a:r>
              <a:rPr lang="zh-CN" altLang="en-US" sz="1500" dirty="0">
                <a:latin typeface="黑体" pitchFamily="49" charset="-122"/>
                <a:ea typeface="黑体" pitchFamily="49" charset="-122"/>
              </a:rPr>
              <a:t>，单线程进程只能运行在一个</a:t>
            </a:r>
            <a:r>
              <a:rPr lang="en-US" altLang="zh-CN" sz="1500" dirty="0">
                <a:latin typeface="黑体" pitchFamily="49" charset="-122"/>
                <a:ea typeface="黑体" pitchFamily="49" charset="-122"/>
              </a:rPr>
              <a:t>CPU</a:t>
            </a:r>
            <a:r>
              <a:rPr lang="zh-CN" altLang="en-US" sz="1500" dirty="0">
                <a:latin typeface="黑体" pitchFamily="49" charset="-122"/>
                <a:ea typeface="黑体" pitchFamily="49" charset="-122"/>
              </a:rPr>
              <a:t>上。在多</a:t>
            </a:r>
            <a:r>
              <a:rPr lang="en-US" altLang="zh-CN" sz="1500" dirty="0">
                <a:latin typeface="黑体" pitchFamily="49" charset="-122"/>
                <a:ea typeface="黑体" pitchFamily="49" charset="-122"/>
              </a:rPr>
              <a:t>CPU</a:t>
            </a:r>
            <a:r>
              <a:rPr lang="zh-CN" altLang="en-US" sz="1500" dirty="0">
                <a:latin typeface="黑体" pitchFamily="49" charset="-122"/>
                <a:ea typeface="黑体" pitchFamily="49" charset="-122"/>
              </a:rPr>
              <a:t>上使用多线程加强了并发功能。 </a:t>
            </a:r>
            <a:br>
              <a:rPr lang="en-US" altLang="zh-CN" dirty="0"/>
            </a:br>
            <a:endParaRPr lang="en-US" altLang="zh-CN" dirty="0"/>
          </a:p>
          <a:p>
            <a:r>
              <a:rPr lang="zh-CN" altLang="en-US" b="1" dirty="0">
                <a:solidFill>
                  <a:srgbClr val="C00000"/>
                </a:solidFill>
                <a:latin typeface="黑体" pitchFamily="49" charset="-122"/>
                <a:ea typeface="黑体" pitchFamily="49" charset="-122"/>
              </a:rPr>
              <a:t>以</a:t>
            </a:r>
            <a:r>
              <a:rPr lang="en-US" altLang="zh-CN" b="1" dirty="0">
                <a:solidFill>
                  <a:srgbClr val="C00000"/>
                </a:solidFill>
                <a:latin typeface="黑体" pitchFamily="49" charset="-122"/>
                <a:ea typeface="黑体" pitchFamily="49" charset="-122"/>
              </a:rPr>
              <a:t>Solaris</a:t>
            </a:r>
            <a:r>
              <a:rPr lang="zh-CN" altLang="en-US" b="1" dirty="0">
                <a:solidFill>
                  <a:srgbClr val="C00000"/>
                </a:solidFill>
                <a:latin typeface="黑体" pitchFamily="49" charset="-122"/>
                <a:ea typeface="黑体" pitchFamily="49" charset="-122"/>
              </a:rPr>
              <a:t>为例，进程创建要比线程创建慢</a:t>
            </a:r>
            <a:r>
              <a:rPr lang="en-US" altLang="zh-CN" b="1" dirty="0">
                <a:solidFill>
                  <a:srgbClr val="C00000"/>
                </a:solidFill>
                <a:latin typeface="黑体" pitchFamily="49" charset="-122"/>
                <a:ea typeface="黑体" pitchFamily="49" charset="-122"/>
              </a:rPr>
              <a:t>30</a:t>
            </a:r>
            <a:r>
              <a:rPr lang="zh-CN" altLang="en-US" b="1" dirty="0">
                <a:solidFill>
                  <a:srgbClr val="C00000"/>
                </a:solidFill>
                <a:latin typeface="黑体" pitchFamily="49" charset="-122"/>
                <a:ea typeface="黑体" pitchFamily="49" charset="-122"/>
              </a:rPr>
              <a:t>倍，而进程切换要比线程切换慢</a:t>
            </a:r>
            <a:r>
              <a:rPr lang="en-US" altLang="zh-CN" b="1" dirty="0">
                <a:solidFill>
                  <a:srgbClr val="C00000"/>
                </a:solidFill>
                <a:latin typeface="黑体" pitchFamily="49" charset="-122"/>
                <a:ea typeface="黑体" pitchFamily="49" charset="-122"/>
              </a:rPr>
              <a:t>5</a:t>
            </a:r>
            <a:r>
              <a:rPr lang="zh-CN" altLang="en-US" b="1" dirty="0">
                <a:solidFill>
                  <a:srgbClr val="C00000"/>
                </a:solidFill>
                <a:latin typeface="黑体" pitchFamily="49" charset="-122"/>
                <a:ea typeface="黑体" pitchFamily="49" charset="-122"/>
              </a:rPr>
              <a:t>倍。</a:t>
            </a:r>
            <a:endParaRPr lang="en-US" altLang="zh-CN" b="1" dirty="0">
              <a:solidFill>
                <a:srgbClr val="C00000"/>
              </a:solidFill>
              <a:latin typeface="黑体" pitchFamily="49" charset="-122"/>
              <a:ea typeface="黑体" pitchFamily="49" charset="-122"/>
            </a:endParaRPr>
          </a:p>
          <a:p>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down)">
                                      <p:cBhvr>
                                        <p:cTn id="7" dur="500"/>
                                        <p:tgtEl>
                                          <p:spTgt spid="1126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wipe(down)">
                                      <p:cBhvr>
                                        <p:cTn id="10" dur="500"/>
                                        <p:tgtEl>
                                          <p:spTgt spid="112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wipe(down)">
                                      <p:cBhvr>
                                        <p:cTn id="15" dur="500"/>
                                        <p:tgtEl>
                                          <p:spTgt spid="11267">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wipe(down)">
                                      <p:cBhvr>
                                        <p:cTn id="18" dur="500"/>
                                        <p:tgtEl>
                                          <p:spTgt spid="112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animEffect transition="in" filter="wipe(down)">
                                      <p:cBhvr>
                                        <p:cTn id="23" dur="500"/>
                                        <p:tgtEl>
                                          <p:spTgt spid="11267">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1267">
                                            <p:txEl>
                                              <p:pRg st="5" end="5"/>
                                            </p:txEl>
                                          </p:spTgt>
                                        </p:tgtEl>
                                        <p:attrNameLst>
                                          <p:attrName>style.visibility</p:attrName>
                                        </p:attrNameLst>
                                      </p:cBhvr>
                                      <p:to>
                                        <p:strVal val="visible"/>
                                      </p:to>
                                    </p:set>
                                    <p:animEffect transition="in" filter="wipe(down)">
                                      <p:cBhvr>
                                        <p:cTn id="26" dur="500"/>
                                        <p:tgtEl>
                                          <p:spTgt spid="1126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animEffect transition="in" filter="wipe(down)">
                                      <p:cBhvr>
                                        <p:cTn id="31" dur="500"/>
                                        <p:tgtEl>
                                          <p:spTgt spid="11267">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11267">
                                            <p:txEl>
                                              <p:pRg st="7" end="7"/>
                                            </p:txEl>
                                          </p:spTgt>
                                        </p:tgtEl>
                                        <p:attrNameLst>
                                          <p:attrName>style.visibility</p:attrName>
                                        </p:attrNameLst>
                                      </p:cBhvr>
                                      <p:to>
                                        <p:strVal val="visible"/>
                                      </p:to>
                                    </p:set>
                                    <p:animEffect transition="in" filter="wipe(down)">
                                      <p:cBhvr>
                                        <p:cTn id="34" dur="500"/>
                                        <p:tgtEl>
                                          <p:spTgt spid="11267">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11267">
                                            <p:txEl>
                                              <p:pRg st="8" end="8"/>
                                            </p:txEl>
                                          </p:spTgt>
                                        </p:tgtEl>
                                        <p:attrNameLst>
                                          <p:attrName>style.visibility</p:attrName>
                                        </p:attrNameLst>
                                      </p:cBhvr>
                                      <p:to>
                                        <p:strVal val="visible"/>
                                      </p:to>
                                    </p:set>
                                    <p:animEffect transition="in" filter="wipe(down)">
                                      <p:cBhvr>
                                        <p:cTn id="37" dur="500"/>
                                        <p:tgtEl>
                                          <p:spTgt spid="1126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267">
                                            <p:txEl>
                                              <p:pRg st="9" end="9"/>
                                            </p:txEl>
                                          </p:spTgt>
                                        </p:tgtEl>
                                        <p:attrNameLst>
                                          <p:attrName>style.visibility</p:attrName>
                                        </p:attrNameLst>
                                      </p:cBhvr>
                                      <p:to>
                                        <p:strVal val="visible"/>
                                      </p:to>
                                    </p:set>
                                    <p:animEffect transition="in" filter="wipe(down)">
                                      <p:cBhvr>
                                        <p:cTn id="42"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1691680" y="332656"/>
            <a:ext cx="6145734" cy="613195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a:xfrm>
            <a:off x="457326" y="188989"/>
            <a:ext cx="8229348" cy="576035"/>
          </a:xfrm>
        </p:spPr>
        <p:txBody>
          <a:bodyPr>
            <a:normAutofit fontScale="90000"/>
          </a:bodyPr>
          <a:lstStyle/>
          <a:p>
            <a:pPr eaLnBrk="1" hangingPunct="1"/>
            <a:r>
              <a:rPr lang="en-US" altLang="zh-CN"/>
              <a:t>Thread Libraries</a:t>
            </a:r>
          </a:p>
        </p:txBody>
      </p:sp>
      <p:sp>
        <p:nvSpPr>
          <p:cNvPr id="16387" name="Content Placeholder 2"/>
          <p:cNvSpPr>
            <a:spLocks noGrp="1" noChangeArrowheads="1"/>
          </p:cNvSpPr>
          <p:nvPr>
            <p:ph idx="1"/>
          </p:nvPr>
        </p:nvSpPr>
        <p:spPr>
          <a:xfrm>
            <a:off x="217955" y="1233714"/>
            <a:ext cx="8926045" cy="4531179"/>
          </a:xfrm>
        </p:spPr>
        <p:txBody>
          <a:bodyPr>
            <a:normAutofit fontScale="92500" lnSpcReduction="20000"/>
          </a:bodyPr>
          <a:lstStyle/>
          <a:p>
            <a:r>
              <a:rPr lang="en-US" altLang="zh-CN" b="1" dirty="0">
                <a:solidFill>
                  <a:srgbClr val="0000FF"/>
                </a:solidFill>
              </a:rPr>
              <a:t>Thread library</a:t>
            </a:r>
            <a:r>
              <a:rPr lang="en-US" altLang="zh-CN" dirty="0">
                <a:solidFill>
                  <a:srgbClr val="0000FF"/>
                </a:solidFill>
              </a:rPr>
              <a:t> </a:t>
            </a:r>
            <a:r>
              <a:rPr lang="en-US" altLang="zh-CN" dirty="0"/>
              <a:t>provides programmer with API for creating and managing threads</a:t>
            </a:r>
          </a:p>
          <a:p>
            <a:r>
              <a:rPr lang="en-US" altLang="zh-CN" b="1" dirty="0"/>
              <a:t>Two primary ways of implementing:</a:t>
            </a:r>
          </a:p>
          <a:p>
            <a:pPr lvl="1"/>
            <a:r>
              <a:rPr lang="en-US" altLang="zh-CN" b="1" dirty="0">
                <a:solidFill>
                  <a:srgbClr val="0000FF"/>
                </a:solidFill>
              </a:rPr>
              <a:t>Library entirely in user space</a:t>
            </a:r>
          </a:p>
          <a:p>
            <a:pPr lvl="2"/>
            <a:r>
              <a:rPr lang="zh-CN" altLang="en-US" dirty="0">
                <a:latin typeface="黑体" pitchFamily="49" charset="-122"/>
                <a:ea typeface="黑体" pitchFamily="49" charset="-122"/>
              </a:rPr>
              <a:t>在用户空间中提供一个没有内核支持的库。</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此库的所有代码和数据结构都存在于用户空间中。</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调用库中的一个函数只是导致了用户空间中的一个本地函数调用，而不是系统调用</a:t>
            </a:r>
            <a:endParaRPr lang="en-US" altLang="zh-CN" dirty="0">
              <a:latin typeface="黑体" pitchFamily="49" charset="-122"/>
              <a:ea typeface="黑体" pitchFamily="49" charset="-122"/>
            </a:endParaRPr>
          </a:p>
          <a:p>
            <a:pPr lvl="1"/>
            <a:r>
              <a:rPr lang="en-US" altLang="zh-CN" b="1" dirty="0">
                <a:solidFill>
                  <a:srgbClr val="0000FF"/>
                </a:solidFill>
              </a:rPr>
              <a:t>Kernel-level library supported by the OS</a:t>
            </a:r>
          </a:p>
          <a:p>
            <a:pPr lvl="2"/>
            <a:r>
              <a:rPr lang="zh-CN" altLang="en-US" dirty="0">
                <a:latin typeface="黑体" pitchFamily="49" charset="-122"/>
                <a:ea typeface="黑体" pitchFamily="49" charset="-122"/>
              </a:rPr>
              <a:t>执行一个由操作系统直接支持的内核级的库。</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此时，库的代码和数据结构存在于内核空间中。</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调用库中的一个</a:t>
            </a:r>
            <a:r>
              <a:rPr lang="en-US" altLang="zh-CN" dirty="0">
                <a:latin typeface="黑体" pitchFamily="49" charset="-122"/>
                <a:ea typeface="黑体" pitchFamily="49" charset="-122"/>
              </a:rPr>
              <a:t>API</a:t>
            </a:r>
            <a:r>
              <a:rPr lang="zh-CN" altLang="en-US" dirty="0">
                <a:latin typeface="黑体" pitchFamily="49" charset="-122"/>
                <a:ea typeface="黑体" pitchFamily="49" charset="-122"/>
              </a:rPr>
              <a:t>函数通常会导致对内核的系统调用。</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down)">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wipe(down)">
                                      <p:cBhvr>
                                        <p:cTn id="17" dur="500"/>
                                        <p:tgtEl>
                                          <p:spTgt spid="16387">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wipe(down)">
                                      <p:cBhvr>
                                        <p:cTn id="20" dur="500"/>
                                        <p:tgtEl>
                                          <p:spTgt spid="16387">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wipe(down)">
                                      <p:cBhvr>
                                        <p:cTn id="23" dur="500"/>
                                        <p:tgtEl>
                                          <p:spTgt spid="16387">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6387">
                                            <p:txEl>
                                              <p:pRg st="5" end="5"/>
                                            </p:txEl>
                                          </p:spTgt>
                                        </p:tgtEl>
                                        <p:attrNameLst>
                                          <p:attrName>style.visibility</p:attrName>
                                        </p:attrNameLst>
                                      </p:cBhvr>
                                      <p:to>
                                        <p:strVal val="visible"/>
                                      </p:to>
                                    </p:set>
                                    <p:animEffect transition="in" filter="wipe(down)">
                                      <p:cBhvr>
                                        <p:cTn id="26" dur="500"/>
                                        <p:tgtEl>
                                          <p:spTgt spid="1638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animEffect transition="in" filter="wipe(down)">
                                      <p:cBhvr>
                                        <p:cTn id="31" dur="500"/>
                                        <p:tgtEl>
                                          <p:spTgt spid="16387">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16387">
                                            <p:txEl>
                                              <p:pRg st="7" end="7"/>
                                            </p:txEl>
                                          </p:spTgt>
                                        </p:tgtEl>
                                        <p:attrNameLst>
                                          <p:attrName>style.visibility</p:attrName>
                                        </p:attrNameLst>
                                      </p:cBhvr>
                                      <p:to>
                                        <p:strVal val="visible"/>
                                      </p:to>
                                    </p:set>
                                    <p:animEffect transition="in" filter="wipe(down)">
                                      <p:cBhvr>
                                        <p:cTn id="34" dur="500"/>
                                        <p:tgtEl>
                                          <p:spTgt spid="16387">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16387">
                                            <p:txEl>
                                              <p:pRg st="8" end="8"/>
                                            </p:txEl>
                                          </p:spTgt>
                                        </p:tgtEl>
                                        <p:attrNameLst>
                                          <p:attrName>style.visibility</p:attrName>
                                        </p:attrNameLst>
                                      </p:cBhvr>
                                      <p:to>
                                        <p:strVal val="visible"/>
                                      </p:to>
                                    </p:set>
                                    <p:animEffect transition="in" filter="wipe(down)">
                                      <p:cBhvr>
                                        <p:cTn id="37" dur="500"/>
                                        <p:tgtEl>
                                          <p:spTgt spid="16387">
                                            <p:txEl>
                                              <p:pRg st="8" end="8"/>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16387">
                                            <p:txEl>
                                              <p:pRg st="9" end="9"/>
                                            </p:txEl>
                                          </p:spTgt>
                                        </p:tgtEl>
                                        <p:attrNameLst>
                                          <p:attrName>style.visibility</p:attrName>
                                        </p:attrNameLst>
                                      </p:cBhvr>
                                      <p:to>
                                        <p:strVal val="visible"/>
                                      </p:to>
                                    </p:set>
                                    <p:animEffect transition="in" filter="wipe(down)">
                                      <p:cBhvr>
                                        <p:cTn id="40" dur="5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0475" y="173870"/>
            <a:ext cx="8763525" cy="677333"/>
          </a:xfrm>
        </p:spPr>
        <p:txBody>
          <a:bodyPr>
            <a:normAutofit fontScale="90000"/>
          </a:bodyPr>
          <a:lstStyle/>
          <a:p>
            <a:r>
              <a:rPr lang="zh-CN" altLang="en-US" dirty="0">
                <a:latin typeface="黑体" pitchFamily="49" charset="-122"/>
                <a:ea typeface="黑体" pitchFamily="49" charset="-122"/>
              </a:rPr>
              <a:t>用户级线程</a:t>
            </a:r>
          </a:p>
        </p:txBody>
      </p:sp>
      <p:sp>
        <p:nvSpPr>
          <p:cNvPr id="28675" name="Rectangle 33"/>
          <p:cNvSpPr>
            <a:spLocks noChangeArrowheads="1"/>
          </p:cNvSpPr>
          <p:nvPr/>
        </p:nvSpPr>
        <p:spPr bwMode="auto">
          <a:xfrm>
            <a:off x="341420" y="1143000"/>
            <a:ext cx="7921944" cy="864810"/>
          </a:xfrm>
          <a:prstGeom prst="rect">
            <a:avLst/>
          </a:prstGeom>
          <a:noFill/>
          <a:ln w="9525">
            <a:noFill/>
            <a:miter lim="800000"/>
            <a:headEnd/>
            <a:tailEnd/>
          </a:ln>
        </p:spPr>
        <p:txBody>
          <a:bodyPr lIns="91429" tIns="45714" rIns="91429" bIns="45714"/>
          <a:lstStyle/>
          <a:p>
            <a:pPr marL="341883" indent="-341883">
              <a:lnSpc>
                <a:spcPct val="130000"/>
              </a:lnSpc>
              <a:spcBef>
                <a:spcPct val="20000"/>
              </a:spcBef>
              <a:buClr>
                <a:srgbClr val="993300"/>
              </a:buClr>
              <a:buSzPct val="90000"/>
              <a:buFont typeface="Wingdings" pitchFamily="2" charset="2"/>
              <a:buChar char="n"/>
            </a:pPr>
            <a:r>
              <a:rPr lang="zh-CN" altLang="en-US" sz="2700" b="1" dirty="0">
                <a:latin typeface="黑体" pitchFamily="49" charset="-122"/>
                <a:ea typeface="黑体" pitchFamily="49" charset="-122"/>
              </a:rPr>
              <a:t>某个线程在内核阻塞，整个进程阻塞</a:t>
            </a:r>
            <a:r>
              <a:rPr lang="en-US" altLang="zh-CN" sz="2700" b="1" dirty="0">
                <a:latin typeface="黑体" pitchFamily="49" charset="-122"/>
                <a:ea typeface="黑体" pitchFamily="49" charset="-122"/>
              </a:rPr>
              <a:t>!</a:t>
            </a:r>
          </a:p>
        </p:txBody>
      </p:sp>
      <p:grpSp>
        <p:nvGrpSpPr>
          <p:cNvPr id="2" name="Group 160"/>
          <p:cNvGrpSpPr>
            <a:grpSpLocks/>
          </p:cNvGrpSpPr>
          <p:nvPr/>
        </p:nvGrpSpPr>
        <p:grpSpPr bwMode="auto">
          <a:xfrm>
            <a:off x="706777" y="1905000"/>
            <a:ext cx="6798157" cy="4576313"/>
            <a:chOff x="662" y="1200"/>
            <a:chExt cx="4234" cy="2883"/>
          </a:xfrm>
        </p:grpSpPr>
        <p:sp>
          <p:nvSpPr>
            <p:cNvPr id="196655" name="Rectangle 47"/>
            <p:cNvSpPr>
              <a:spLocks noChangeArrowheads="1"/>
            </p:cNvSpPr>
            <p:nvPr/>
          </p:nvSpPr>
          <p:spPr bwMode="auto">
            <a:xfrm>
              <a:off x="3667" y="1495"/>
              <a:ext cx="876" cy="85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zh-CN" altLang="en-US">
                <a:latin typeface="黑体" pitchFamily="49" charset="-122"/>
                <a:ea typeface="黑体" pitchFamily="49" charset="-122"/>
              </a:endParaRPr>
            </a:p>
          </p:txBody>
        </p:sp>
        <p:sp>
          <p:nvSpPr>
            <p:cNvPr id="196656" name="Rectangle 48"/>
            <p:cNvSpPr>
              <a:spLocks noChangeArrowheads="1"/>
            </p:cNvSpPr>
            <p:nvPr/>
          </p:nvSpPr>
          <p:spPr bwMode="auto">
            <a:xfrm>
              <a:off x="1645" y="1495"/>
              <a:ext cx="1541" cy="85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zh-CN" altLang="en-US">
                <a:latin typeface="黑体" pitchFamily="49" charset="-122"/>
                <a:ea typeface="黑体" pitchFamily="49" charset="-122"/>
              </a:endParaRPr>
            </a:p>
          </p:txBody>
        </p:sp>
        <p:sp>
          <p:nvSpPr>
            <p:cNvPr id="28680" name="Line 49"/>
            <p:cNvSpPr>
              <a:spLocks noChangeShapeType="1"/>
            </p:cNvSpPr>
            <p:nvPr/>
          </p:nvSpPr>
          <p:spPr bwMode="auto">
            <a:xfrm>
              <a:off x="723" y="2352"/>
              <a:ext cx="4173" cy="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8681" name="Line 57"/>
            <p:cNvSpPr>
              <a:spLocks noChangeShapeType="1"/>
            </p:cNvSpPr>
            <p:nvPr/>
          </p:nvSpPr>
          <p:spPr bwMode="auto">
            <a:xfrm>
              <a:off x="2382" y="2352"/>
              <a:ext cx="0" cy="528"/>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8682" name="Freeform 60"/>
            <p:cNvSpPr>
              <a:spLocks/>
            </p:cNvSpPr>
            <p:nvPr/>
          </p:nvSpPr>
          <p:spPr bwMode="auto">
            <a:xfrm>
              <a:off x="2236" y="1617"/>
              <a:ext cx="51" cy="240"/>
            </a:xfrm>
            <a:custGeom>
              <a:avLst/>
              <a:gdLst>
                <a:gd name="T0" fmla="*/ 6 w 104"/>
                <a:gd name="T1" fmla="*/ 0 h 192"/>
                <a:gd name="T2" fmla="*/ 11 w 104"/>
                <a:gd name="T3" fmla="*/ 94 h 192"/>
                <a:gd name="T4" fmla="*/ 0 w 104"/>
                <a:gd name="T5" fmla="*/ 188 h 192"/>
                <a:gd name="T6" fmla="*/ 11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p:spPr>
          <p:txBody>
            <a:bodyPr wrap="none" anchor="ctr"/>
            <a:lstStyle/>
            <a:p>
              <a:endParaRPr lang="zh-CN" altLang="en-US"/>
            </a:p>
          </p:txBody>
        </p:sp>
        <p:sp>
          <p:nvSpPr>
            <p:cNvPr id="28683" name="Freeform 64"/>
            <p:cNvSpPr>
              <a:spLocks/>
            </p:cNvSpPr>
            <p:nvPr/>
          </p:nvSpPr>
          <p:spPr bwMode="auto">
            <a:xfrm>
              <a:off x="2563" y="1617"/>
              <a:ext cx="50" cy="240"/>
            </a:xfrm>
            <a:custGeom>
              <a:avLst/>
              <a:gdLst>
                <a:gd name="T0" fmla="*/ 5 w 104"/>
                <a:gd name="T1" fmla="*/ 0 h 192"/>
                <a:gd name="T2" fmla="*/ 11 w 104"/>
                <a:gd name="T3" fmla="*/ 94 h 192"/>
                <a:gd name="T4" fmla="*/ 0 w 104"/>
                <a:gd name="T5" fmla="*/ 188 h 192"/>
                <a:gd name="T6" fmla="*/ 11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p:spPr>
          <p:txBody>
            <a:bodyPr wrap="none" anchor="ctr"/>
            <a:lstStyle/>
            <a:p>
              <a:endParaRPr lang="zh-CN" altLang="en-US"/>
            </a:p>
          </p:txBody>
        </p:sp>
        <p:sp>
          <p:nvSpPr>
            <p:cNvPr id="28684" name="Freeform 65"/>
            <p:cNvSpPr>
              <a:spLocks/>
            </p:cNvSpPr>
            <p:nvPr/>
          </p:nvSpPr>
          <p:spPr bwMode="auto">
            <a:xfrm>
              <a:off x="1901" y="1617"/>
              <a:ext cx="50" cy="240"/>
            </a:xfrm>
            <a:custGeom>
              <a:avLst/>
              <a:gdLst>
                <a:gd name="T0" fmla="*/ 5 w 104"/>
                <a:gd name="T1" fmla="*/ 0 h 192"/>
                <a:gd name="T2" fmla="*/ 11 w 104"/>
                <a:gd name="T3" fmla="*/ 94 h 192"/>
                <a:gd name="T4" fmla="*/ 0 w 104"/>
                <a:gd name="T5" fmla="*/ 188 h 192"/>
                <a:gd name="T6" fmla="*/ 11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p:spPr>
          <p:txBody>
            <a:bodyPr wrap="none" anchor="ctr"/>
            <a:lstStyle/>
            <a:p>
              <a:endParaRPr lang="zh-CN" altLang="en-US"/>
            </a:p>
          </p:txBody>
        </p:sp>
        <p:grpSp>
          <p:nvGrpSpPr>
            <p:cNvPr id="3" name="Group 66"/>
            <p:cNvGrpSpPr>
              <a:grpSpLocks/>
            </p:cNvGrpSpPr>
            <p:nvPr/>
          </p:nvGrpSpPr>
          <p:grpSpPr bwMode="auto">
            <a:xfrm>
              <a:off x="2231" y="2880"/>
              <a:ext cx="302" cy="288"/>
              <a:chOff x="832" y="2920"/>
              <a:chExt cx="288" cy="288"/>
            </a:xfrm>
          </p:grpSpPr>
          <p:sp>
            <p:nvSpPr>
              <p:cNvPr id="28718" name="Oval 67"/>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p:spPr>
            <p:txBody>
              <a:bodyPr wrap="none" anchor="ctr"/>
              <a:lstStyle/>
              <a:p>
                <a:endParaRPr lang="zh-CN" altLang="en-US">
                  <a:latin typeface="黑体" pitchFamily="49" charset="-122"/>
                  <a:ea typeface="黑体" pitchFamily="49" charset="-122"/>
                </a:endParaRPr>
              </a:p>
            </p:txBody>
          </p:sp>
          <p:sp>
            <p:nvSpPr>
              <p:cNvPr id="28719" name="Freeform 68"/>
              <p:cNvSpPr>
                <a:spLocks/>
              </p:cNvSpPr>
              <p:nvPr/>
            </p:nvSpPr>
            <p:spPr bwMode="auto">
              <a:xfrm>
                <a:off x="960" y="2944"/>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p:spPr>
            <p:txBody>
              <a:bodyPr wrap="none" anchor="ctr"/>
              <a:lstStyle/>
              <a:p>
                <a:endParaRPr lang="zh-CN" altLang="en-US"/>
              </a:p>
            </p:txBody>
          </p:sp>
        </p:grpSp>
        <p:sp>
          <p:nvSpPr>
            <p:cNvPr id="28686" name="Freeform 82"/>
            <p:cNvSpPr>
              <a:spLocks/>
            </p:cNvSpPr>
            <p:nvPr/>
          </p:nvSpPr>
          <p:spPr bwMode="auto">
            <a:xfrm>
              <a:off x="2882" y="1617"/>
              <a:ext cx="50" cy="240"/>
            </a:xfrm>
            <a:custGeom>
              <a:avLst/>
              <a:gdLst>
                <a:gd name="T0" fmla="*/ 5 w 104"/>
                <a:gd name="T1" fmla="*/ 0 h 192"/>
                <a:gd name="T2" fmla="*/ 11 w 104"/>
                <a:gd name="T3" fmla="*/ 94 h 192"/>
                <a:gd name="T4" fmla="*/ 0 w 104"/>
                <a:gd name="T5" fmla="*/ 188 h 192"/>
                <a:gd name="T6" fmla="*/ 11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p:spPr>
          <p:txBody>
            <a:bodyPr wrap="none" anchor="ctr"/>
            <a:lstStyle/>
            <a:p>
              <a:endParaRPr lang="zh-CN" altLang="en-US"/>
            </a:p>
          </p:txBody>
        </p:sp>
        <p:sp>
          <p:nvSpPr>
            <p:cNvPr id="28687" name="Line 83"/>
            <p:cNvSpPr>
              <a:spLocks noChangeShapeType="1"/>
            </p:cNvSpPr>
            <p:nvPr/>
          </p:nvSpPr>
          <p:spPr bwMode="auto">
            <a:xfrm>
              <a:off x="1935" y="1865"/>
              <a:ext cx="447" cy="487"/>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8688" name="Line 84"/>
            <p:cNvSpPr>
              <a:spLocks noChangeShapeType="1"/>
            </p:cNvSpPr>
            <p:nvPr/>
          </p:nvSpPr>
          <p:spPr bwMode="auto">
            <a:xfrm>
              <a:off x="2257" y="1857"/>
              <a:ext cx="125" cy="495"/>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8689" name="Line 85"/>
            <p:cNvSpPr>
              <a:spLocks noChangeShapeType="1"/>
            </p:cNvSpPr>
            <p:nvPr/>
          </p:nvSpPr>
          <p:spPr bwMode="auto">
            <a:xfrm flipH="1">
              <a:off x="2382" y="1865"/>
              <a:ext cx="190" cy="487"/>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8690" name="Line 86"/>
            <p:cNvSpPr>
              <a:spLocks noChangeShapeType="1"/>
            </p:cNvSpPr>
            <p:nvPr/>
          </p:nvSpPr>
          <p:spPr bwMode="auto">
            <a:xfrm flipH="1">
              <a:off x="2382" y="1872"/>
              <a:ext cx="503" cy="470"/>
            </a:xfrm>
            <a:prstGeom prst="line">
              <a:avLst/>
            </a:prstGeom>
            <a:noFill/>
            <a:ln w="9525">
              <a:solidFill>
                <a:schemeClr val="tx1"/>
              </a:solidFill>
              <a:round/>
              <a:headEnd type="oval" w="med" len="med"/>
              <a:tailEnd type="oval" w="med" len="med"/>
            </a:ln>
          </p:spPr>
          <p:txBody>
            <a:bodyPr wrap="none" anchor="ctr"/>
            <a:lstStyle/>
            <a:p>
              <a:endParaRPr lang="zh-CN" altLang="en-US"/>
            </a:p>
          </p:txBody>
        </p:sp>
        <p:grpSp>
          <p:nvGrpSpPr>
            <p:cNvPr id="4" name="Group 88"/>
            <p:cNvGrpSpPr>
              <a:grpSpLocks/>
            </p:cNvGrpSpPr>
            <p:nvPr/>
          </p:nvGrpSpPr>
          <p:grpSpPr bwMode="auto">
            <a:xfrm>
              <a:off x="3036" y="3697"/>
              <a:ext cx="285" cy="291"/>
              <a:chOff x="888" y="3472"/>
              <a:chExt cx="272" cy="291"/>
            </a:xfrm>
          </p:grpSpPr>
          <p:sp>
            <p:nvSpPr>
              <p:cNvPr id="28716" name="Rectangle 89"/>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28717" name="Text Box 90"/>
              <p:cNvSpPr txBox="1">
                <a:spLocks noChangeArrowheads="1"/>
              </p:cNvSpPr>
              <p:nvPr/>
            </p:nvSpPr>
            <p:spPr bwMode="auto">
              <a:xfrm>
                <a:off x="913" y="3472"/>
                <a:ext cx="202" cy="291"/>
              </a:xfrm>
              <a:prstGeom prst="rect">
                <a:avLst/>
              </a:prstGeom>
              <a:noFill/>
              <a:ln w="9525">
                <a:noFill/>
                <a:miter lim="800000"/>
                <a:headEnd/>
                <a:tailEnd/>
              </a:ln>
            </p:spPr>
            <p:txBody>
              <a:bodyPr wrap="none">
                <a:spAutoFit/>
              </a:bodyPr>
              <a:lstStyle/>
              <a:p>
                <a:pPr eaLnBrk="0" hangingPunct="0"/>
                <a:r>
                  <a:rPr lang="en-US" altLang="zh-CN" sz="2400" b="1" dirty="0">
                    <a:latin typeface="黑体" pitchFamily="49" charset="-122"/>
                    <a:ea typeface="黑体" pitchFamily="49" charset="-122"/>
                  </a:rPr>
                  <a:t>P</a:t>
                </a:r>
              </a:p>
            </p:txBody>
          </p:sp>
        </p:grpSp>
        <p:grpSp>
          <p:nvGrpSpPr>
            <p:cNvPr id="5" name="Group 91"/>
            <p:cNvGrpSpPr>
              <a:grpSpLocks/>
            </p:cNvGrpSpPr>
            <p:nvPr/>
          </p:nvGrpSpPr>
          <p:grpSpPr bwMode="auto">
            <a:xfrm>
              <a:off x="3790" y="3697"/>
              <a:ext cx="285" cy="291"/>
              <a:chOff x="888" y="3472"/>
              <a:chExt cx="272" cy="291"/>
            </a:xfrm>
          </p:grpSpPr>
          <p:sp>
            <p:nvSpPr>
              <p:cNvPr id="28714" name="Rectangle 92"/>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28715" name="Text Box 93"/>
              <p:cNvSpPr txBox="1">
                <a:spLocks noChangeArrowheads="1"/>
              </p:cNvSpPr>
              <p:nvPr/>
            </p:nvSpPr>
            <p:spPr bwMode="auto">
              <a:xfrm>
                <a:off x="913" y="3472"/>
                <a:ext cx="202" cy="291"/>
              </a:xfrm>
              <a:prstGeom prst="rect">
                <a:avLst/>
              </a:prstGeom>
              <a:noFill/>
              <a:ln w="9525">
                <a:noFill/>
                <a:miter lim="800000"/>
                <a:headEnd/>
                <a:tailEnd/>
              </a:ln>
            </p:spPr>
            <p:txBody>
              <a:bodyPr wrap="none">
                <a:spAutoFit/>
              </a:bodyPr>
              <a:lstStyle/>
              <a:p>
                <a:pPr eaLnBrk="0" hangingPunct="0"/>
                <a:r>
                  <a:rPr lang="en-US" altLang="zh-CN" sz="2400" b="1" dirty="0">
                    <a:latin typeface="黑体" pitchFamily="49" charset="-122"/>
                    <a:ea typeface="黑体" pitchFamily="49" charset="-122"/>
                  </a:rPr>
                  <a:t>P</a:t>
                </a:r>
              </a:p>
            </p:txBody>
          </p:sp>
        </p:grpSp>
        <p:sp>
          <p:nvSpPr>
            <p:cNvPr id="28693" name="Text Box 94"/>
            <p:cNvSpPr txBox="1">
              <a:spLocks noChangeArrowheads="1"/>
            </p:cNvSpPr>
            <p:nvPr/>
          </p:nvSpPr>
          <p:spPr bwMode="auto">
            <a:xfrm>
              <a:off x="1600" y="1200"/>
              <a:ext cx="694" cy="291"/>
            </a:xfrm>
            <a:prstGeom prst="rect">
              <a:avLst/>
            </a:prstGeom>
            <a:noFill/>
            <a:ln w="9525">
              <a:noFill/>
              <a:miter lim="800000"/>
              <a:headEnd/>
              <a:tailEnd/>
            </a:ln>
          </p:spPr>
          <p:txBody>
            <a:bodyPr wrap="none">
              <a:spAutoFit/>
            </a:bodyPr>
            <a:lstStyle/>
            <a:p>
              <a:pPr eaLnBrk="0" hangingPunct="0"/>
              <a:r>
                <a:rPr lang="zh-CN" altLang="en-US" sz="2400" b="1" dirty="0">
                  <a:latin typeface="黑体" pitchFamily="49" charset="-122"/>
                  <a:ea typeface="黑体" pitchFamily="49" charset="-122"/>
                </a:rPr>
                <a:t>进程 </a:t>
              </a:r>
              <a:r>
                <a:rPr lang="en-US" altLang="zh-CN" sz="2400" b="1" dirty="0">
                  <a:latin typeface="黑体" pitchFamily="49" charset="-122"/>
                  <a:ea typeface="黑体" pitchFamily="49" charset="-122"/>
                </a:rPr>
                <a:t>1</a:t>
              </a:r>
            </a:p>
          </p:txBody>
        </p:sp>
        <p:sp>
          <p:nvSpPr>
            <p:cNvPr id="28694" name="Line 95"/>
            <p:cNvSpPr>
              <a:spLocks noChangeShapeType="1"/>
            </p:cNvSpPr>
            <p:nvPr/>
          </p:nvSpPr>
          <p:spPr bwMode="auto">
            <a:xfrm flipV="1">
              <a:off x="723" y="3696"/>
              <a:ext cx="4173" cy="1"/>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8695" name="Text Box 96"/>
            <p:cNvSpPr txBox="1">
              <a:spLocks noChangeArrowheads="1"/>
            </p:cNvSpPr>
            <p:nvPr/>
          </p:nvSpPr>
          <p:spPr bwMode="auto">
            <a:xfrm>
              <a:off x="662" y="2085"/>
              <a:ext cx="500" cy="291"/>
            </a:xfrm>
            <a:prstGeom prst="rect">
              <a:avLst/>
            </a:prstGeom>
            <a:noFill/>
            <a:ln w="9525">
              <a:noFill/>
              <a:miter lim="800000"/>
              <a:headEnd/>
              <a:tailEnd/>
            </a:ln>
          </p:spPr>
          <p:txBody>
            <a:bodyPr wrap="none">
              <a:spAutoFit/>
            </a:bodyPr>
            <a:lstStyle/>
            <a:p>
              <a:pPr eaLnBrk="0" hangingPunct="0"/>
              <a:r>
                <a:rPr lang="zh-CN" altLang="en-US" sz="2400" b="1" dirty="0">
                  <a:latin typeface="黑体" pitchFamily="49" charset="-122"/>
                  <a:ea typeface="黑体" pitchFamily="49" charset="-122"/>
                </a:rPr>
                <a:t>用户</a:t>
              </a:r>
            </a:p>
          </p:txBody>
        </p:sp>
        <p:sp>
          <p:nvSpPr>
            <p:cNvPr id="28696" name="Text Box 97"/>
            <p:cNvSpPr txBox="1">
              <a:spLocks noChangeArrowheads="1"/>
            </p:cNvSpPr>
            <p:nvPr/>
          </p:nvSpPr>
          <p:spPr bwMode="auto">
            <a:xfrm>
              <a:off x="672" y="2844"/>
              <a:ext cx="500" cy="291"/>
            </a:xfrm>
            <a:prstGeom prst="rect">
              <a:avLst/>
            </a:prstGeom>
            <a:noFill/>
            <a:ln w="9525">
              <a:noFill/>
              <a:miter lim="800000"/>
              <a:headEnd/>
              <a:tailEnd/>
            </a:ln>
          </p:spPr>
          <p:txBody>
            <a:bodyPr wrap="none">
              <a:spAutoFit/>
            </a:bodyPr>
            <a:lstStyle/>
            <a:p>
              <a:pPr eaLnBrk="0" hangingPunct="0"/>
              <a:r>
                <a:rPr lang="zh-CN" altLang="en-US" sz="2400" b="1" dirty="0">
                  <a:latin typeface="黑体" pitchFamily="49" charset="-122"/>
                  <a:ea typeface="黑体" pitchFamily="49" charset="-122"/>
                </a:rPr>
                <a:t>核心</a:t>
              </a:r>
            </a:p>
          </p:txBody>
        </p:sp>
        <p:sp>
          <p:nvSpPr>
            <p:cNvPr id="28697" name="Text Box 98"/>
            <p:cNvSpPr txBox="1">
              <a:spLocks noChangeArrowheads="1"/>
            </p:cNvSpPr>
            <p:nvPr/>
          </p:nvSpPr>
          <p:spPr bwMode="auto">
            <a:xfrm>
              <a:off x="672" y="3792"/>
              <a:ext cx="500" cy="291"/>
            </a:xfrm>
            <a:prstGeom prst="rect">
              <a:avLst/>
            </a:prstGeom>
            <a:noFill/>
            <a:ln w="9525">
              <a:noFill/>
              <a:miter lim="800000"/>
              <a:headEnd/>
              <a:tailEnd/>
            </a:ln>
          </p:spPr>
          <p:txBody>
            <a:bodyPr wrap="none">
              <a:spAutoFit/>
            </a:bodyPr>
            <a:lstStyle/>
            <a:p>
              <a:pPr eaLnBrk="0" hangingPunct="0"/>
              <a:r>
                <a:rPr lang="zh-CN" altLang="en-US" sz="2400" b="1" dirty="0">
                  <a:latin typeface="黑体" pitchFamily="49" charset="-122"/>
                  <a:ea typeface="黑体" pitchFamily="49" charset="-122"/>
                </a:rPr>
                <a:t>硬件</a:t>
              </a:r>
            </a:p>
          </p:txBody>
        </p:sp>
        <p:sp>
          <p:nvSpPr>
            <p:cNvPr id="28698" name="Line 99"/>
            <p:cNvSpPr>
              <a:spLocks noChangeShapeType="1"/>
            </p:cNvSpPr>
            <p:nvPr/>
          </p:nvSpPr>
          <p:spPr bwMode="auto">
            <a:xfrm>
              <a:off x="4092" y="2352"/>
              <a:ext cx="0" cy="576"/>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8699" name="Freeform 106"/>
            <p:cNvSpPr>
              <a:spLocks/>
            </p:cNvSpPr>
            <p:nvPr/>
          </p:nvSpPr>
          <p:spPr bwMode="auto">
            <a:xfrm>
              <a:off x="4100" y="1633"/>
              <a:ext cx="50" cy="240"/>
            </a:xfrm>
            <a:custGeom>
              <a:avLst/>
              <a:gdLst>
                <a:gd name="T0" fmla="*/ 5 w 104"/>
                <a:gd name="T1" fmla="*/ 0 h 192"/>
                <a:gd name="T2" fmla="*/ 11 w 104"/>
                <a:gd name="T3" fmla="*/ 94 h 192"/>
                <a:gd name="T4" fmla="*/ 0 w 104"/>
                <a:gd name="T5" fmla="*/ 188 h 192"/>
                <a:gd name="T6" fmla="*/ 11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p:spPr>
          <p:txBody>
            <a:bodyPr wrap="none" anchor="ctr"/>
            <a:lstStyle/>
            <a:p>
              <a:endParaRPr lang="zh-CN" altLang="en-US"/>
            </a:p>
          </p:txBody>
        </p:sp>
        <p:sp>
          <p:nvSpPr>
            <p:cNvPr id="28700" name="Line 107"/>
            <p:cNvSpPr>
              <a:spLocks noChangeShapeType="1"/>
            </p:cNvSpPr>
            <p:nvPr/>
          </p:nvSpPr>
          <p:spPr bwMode="auto">
            <a:xfrm flipH="1">
              <a:off x="4092" y="1872"/>
              <a:ext cx="0" cy="480"/>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8701" name="Text Box 113"/>
            <p:cNvSpPr txBox="1">
              <a:spLocks noChangeArrowheads="1"/>
            </p:cNvSpPr>
            <p:nvPr/>
          </p:nvSpPr>
          <p:spPr bwMode="auto">
            <a:xfrm>
              <a:off x="3617" y="1248"/>
              <a:ext cx="694" cy="291"/>
            </a:xfrm>
            <a:prstGeom prst="rect">
              <a:avLst/>
            </a:prstGeom>
            <a:noFill/>
            <a:ln w="9525">
              <a:noFill/>
              <a:miter lim="800000"/>
              <a:headEnd/>
              <a:tailEnd/>
            </a:ln>
          </p:spPr>
          <p:txBody>
            <a:bodyPr wrap="none">
              <a:spAutoFit/>
            </a:bodyPr>
            <a:lstStyle/>
            <a:p>
              <a:pPr eaLnBrk="0" hangingPunct="0"/>
              <a:r>
                <a:rPr lang="zh-CN" altLang="en-US" sz="2400" b="1" dirty="0">
                  <a:latin typeface="黑体" pitchFamily="49" charset="-122"/>
                  <a:ea typeface="黑体" pitchFamily="49" charset="-122"/>
                </a:rPr>
                <a:t>进程 </a:t>
              </a:r>
              <a:r>
                <a:rPr lang="en-US" altLang="zh-CN" sz="2400" b="1" dirty="0">
                  <a:latin typeface="黑体" pitchFamily="49" charset="-122"/>
                  <a:ea typeface="黑体" pitchFamily="49" charset="-122"/>
                </a:rPr>
                <a:t>2</a:t>
              </a:r>
            </a:p>
          </p:txBody>
        </p:sp>
        <p:sp>
          <p:nvSpPr>
            <p:cNvPr id="28702" name="Line 117"/>
            <p:cNvSpPr>
              <a:spLocks noChangeShapeType="1"/>
            </p:cNvSpPr>
            <p:nvPr/>
          </p:nvSpPr>
          <p:spPr bwMode="auto">
            <a:xfrm flipH="1">
              <a:off x="3186" y="3216"/>
              <a:ext cx="906" cy="480"/>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8703" name="Text Box 146"/>
            <p:cNvSpPr txBox="1">
              <a:spLocks noChangeArrowheads="1"/>
            </p:cNvSpPr>
            <p:nvPr/>
          </p:nvSpPr>
          <p:spPr bwMode="auto">
            <a:xfrm>
              <a:off x="1650" y="2911"/>
              <a:ext cx="598" cy="252"/>
            </a:xfrm>
            <a:prstGeom prst="rect">
              <a:avLst/>
            </a:prstGeom>
            <a:noFill/>
            <a:ln w="9525">
              <a:noFill/>
              <a:miter lim="800000"/>
              <a:headEnd/>
              <a:tailEnd/>
            </a:ln>
          </p:spPr>
          <p:txBody>
            <a:bodyPr wrap="none">
              <a:spAutoFit/>
            </a:bodyPr>
            <a:lstStyle/>
            <a:p>
              <a:pPr eaLnBrk="0" hangingPunct="0"/>
              <a:r>
                <a:rPr lang="zh-CN" altLang="en-US" sz="2000" b="1" dirty="0">
                  <a:solidFill>
                    <a:srgbClr val="FF0000"/>
                  </a:solidFill>
                  <a:latin typeface="黑体" pitchFamily="49" charset="-122"/>
                  <a:ea typeface="黑体" pitchFamily="49" charset="-122"/>
                </a:rPr>
                <a:t>进程 </a:t>
              </a:r>
              <a:r>
                <a:rPr lang="en-US" altLang="zh-CN" sz="2000" b="1" dirty="0">
                  <a:solidFill>
                    <a:srgbClr val="FF0000"/>
                  </a:solidFill>
                  <a:latin typeface="黑体" pitchFamily="49" charset="-122"/>
                  <a:ea typeface="黑体" pitchFamily="49" charset="-122"/>
                </a:rPr>
                <a:t>1</a:t>
              </a:r>
            </a:p>
          </p:txBody>
        </p:sp>
        <p:grpSp>
          <p:nvGrpSpPr>
            <p:cNvPr id="6" name="Group 147"/>
            <p:cNvGrpSpPr>
              <a:grpSpLocks/>
            </p:cNvGrpSpPr>
            <p:nvPr/>
          </p:nvGrpSpPr>
          <p:grpSpPr bwMode="auto">
            <a:xfrm>
              <a:off x="3941" y="2928"/>
              <a:ext cx="301" cy="288"/>
              <a:chOff x="832" y="2920"/>
              <a:chExt cx="288" cy="288"/>
            </a:xfrm>
          </p:grpSpPr>
          <p:sp>
            <p:nvSpPr>
              <p:cNvPr id="28712" name="Oval 148"/>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p:spPr>
            <p:txBody>
              <a:bodyPr wrap="none" anchor="ctr"/>
              <a:lstStyle/>
              <a:p>
                <a:endParaRPr lang="zh-CN" altLang="en-US">
                  <a:latin typeface="黑体" pitchFamily="49" charset="-122"/>
                  <a:ea typeface="黑体" pitchFamily="49" charset="-122"/>
                </a:endParaRPr>
              </a:p>
            </p:txBody>
          </p:sp>
          <p:sp>
            <p:nvSpPr>
              <p:cNvPr id="28713" name="Freeform 149"/>
              <p:cNvSpPr>
                <a:spLocks/>
              </p:cNvSpPr>
              <p:nvPr/>
            </p:nvSpPr>
            <p:spPr bwMode="auto">
              <a:xfrm>
                <a:off x="960" y="2944"/>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p:spPr>
            <p:txBody>
              <a:bodyPr wrap="none" anchor="ctr"/>
              <a:lstStyle/>
              <a:p>
                <a:endParaRPr lang="zh-CN" altLang="en-US"/>
              </a:p>
            </p:txBody>
          </p:sp>
        </p:grpSp>
        <p:sp>
          <p:nvSpPr>
            <p:cNvPr id="28705" name="Text Box 150"/>
            <p:cNvSpPr txBox="1">
              <a:spLocks noChangeArrowheads="1"/>
            </p:cNvSpPr>
            <p:nvPr/>
          </p:nvSpPr>
          <p:spPr bwMode="auto">
            <a:xfrm>
              <a:off x="3360" y="2928"/>
              <a:ext cx="598" cy="252"/>
            </a:xfrm>
            <a:prstGeom prst="rect">
              <a:avLst/>
            </a:prstGeom>
            <a:noFill/>
            <a:ln w="9525">
              <a:noFill/>
              <a:miter lim="800000"/>
              <a:headEnd/>
              <a:tailEnd/>
            </a:ln>
          </p:spPr>
          <p:txBody>
            <a:bodyPr wrap="none">
              <a:spAutoFit/>
            </a:bodyPr>
            <a:lstStyle/>
            <a:p>
              <a:pPr eaLnBrk="0" hangingPunct="0"/>
              <a:r>
                <a:rPr lang="zh-CN" altLang="en-US" sz="2000" b="1" dirty="0">
                  <a:solidFill>
                    <a:srgbClr val="FF0000"/>
                  </a:solidFill>
                  <a:latin typeface="黑体" pitchFamily="49" charset="-122"/>
                  <a:ea typeface="黑体" pitchFamily="49" charset="-122"/>
                </a:rPr>
                <a:t>进程 </a:t>
              </a:r>
              <a:r>
                <a:rPr lang="en-US" altLang="zh-CN" sz="2000" b="1" dirty="0">
                  <a:solidFill>
                    <a:srgbClr val="FF0000"/>
                  </a:solidFill>
                  <a:latin typeface="黑体" pitchFamily="49" charset="-122"/>
                  <a:ea typeface="黑体" pitchFamily="49" charset="-122"/>
                </a:rPr>
                <a:t>2</a:t>
              </a:r>
            </a:p>
          </p:txBody>
        </p:sp>
        <p:sp>
          <p:nvSpPr>
            <p:cNvPr id="28706" name="Line 151"/>
            <p:cNvSpPr>
              <a:spLocks noChangeShapeType="1"/>
            </p:cNvSpPr>
            <p:nvPr/>
          </p:nvSpPr>
          <p:spPr bwMode="auto">
            <a:xfrm>
              <a:off x="2382" y="3168"/>
              <a:ext cx="804" cy="528"/>
            </a:xfrm>
            <a:prstGeom prst="line">
              <a:avLst/>
            </a:prstGeom>
            <a:noFill/>
            <a:ln w="9525">
              <a:solidFill>
                <a:schemeClr val="tx1"/>
              </a:solidFill>
              <a:round/>
              <a:headEnd type="oval" w="med" len="med"/>
              <a:tailEnd type="oval" w="med" len="med"/>
            </a:ln>
          </p:spPr>
          <p:txBody>
            <a:bodyPr wrap="none" anchor="ctr"/>
            <a:lstStyle/>
            <a:p>
              <a:endParaRPr lang="zh-CN" altLang="en-US"/>
            </a:p>
          </p:txBody>
        </p:sp>
        <p:grpSp>
          <p:nvGrpSpPr>
            <p:cNvPr id="7" name="Group 154"/>
            <p:cNvGrpSpPr>
              <a:grpSpLocks/>
            </p:cNvGrpSpPr>
            <p:nvPr/>
          </p:nvGrpSpPr>
          <p:grpSpPr bwMode="auto">
            <a:xfrm>
              <a:off x="2147" y="3696"/>
              <a:ext cx="285" cy="291"/>
              <a:chOff x="888" y="3472"/>
              <a:chExt cx="272" cy="291"/>
            </a:xfrm>
          </p:grpSpPr>
          <p:sp>
            <p:nvSpPr>
              <p:cNvPr id="28710" name="Rectangle 155"/>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28711" name="Text Box 156"/>
              <p:cNvSpPr txBox="1">
                <a:spLocks noChangeArrowheads="1"/>
              </p:cNvSpPr>
              <p:nvPr/>
            </p:nvSpPr>
            <p:spPr bwMode="auto">
              <a:xfrm>
                <a:off x="913" y="3472"/>
                <a:ext cx="202" cy="291"/>
              </a:xfrm>
              <a:prstGeom prst="rect">
                <a:avLst/>
              </a:prstGeom>
              <a:noFill/>
              <a:ln w="9525">
                <a:noFill/>
                <a:miter lim="800000"/>
                <a:headEnd/>
                <a:tailEnd/>
              </a:ln>
            </p:spPr>
            <p:txBody>
              <a:bodyPr wrap="none">
                <a:spAutoFit/>
              </a:bodyPr>
              <a:lstStyle/>
              <a:p>
                <a:pPr eaLnBrk="0" hangingPunct="0"/>
                <a:r>
                  <a:rPr lang="en-US" altLang="zh-CN" sz="2400" b="1" dirty="0">
                    <a:latin typeface="黑体" pitchFamily="49" charset="-122"/>
                    <a:ea typeface="黑体" pitchFamily="49" charset="-122"/>
                  </a:rPr>
                  <a:t>P</a:t>
                </a:r>
              </a:p>
            </p:txBody>
          </p:sp>
        </p:grpSp>
        <p:sp>
          <p:nvSpPr>
            <p:cNvPr id="28708" name="Text Box 158"/>
            <p:cNvSpPr txBox="1">
              <a:spLocks noChangeArrowheads="1"/>
            </p:cNvSpPr>
            <p:nvPr/>
          </p:nvSpPr>
          <p:spPr bwMode="auto">
            <a:xfrm>
              <a:off x="1392" y="1536"/>
              <a:ext cx="598" cy="252"/>
            </a:xfrm>
            <a:prstGeom prst="rect">
              <a:avLst/>
            </a:prstGeom>
            <a:noFill/>
            <a:ln w="9525">
              <a:noFill/>
              <a:miter lim="800000"/>
              <a:headEnd/>
              <a:tailEnd/>
            </a:ln>
          </p:spPr>
          <p:txBody>
            <a:bodyPr wrap="none">
              <a:spAutoFit/>
            </a:bodyPr>
            <a:lstStyle/>
            <a:p>
              <a:pPr eaLnBrk="0" hangingPunct="0"/>
              <a:r>
                <a:rPr lang="zh-CN" altLang="en-US" sz="2000" b="1" dirty="0">
                  <a:solidFill>
                    <a:srgbClr val="FF0000"/>
                  </a:solidFill>
                  <a:latin typeface="黑体" pitchFamily="49" charset="-122"/>
                  <a:ea typeface="黑体" pitchFamily="49" charset="-122"/>
                </a:rPr>
                <a:t>线程 </a:t>
              </a:r>
              <a:r>
                <a:rPr lang="en-US" altLang="zh-CN" sz="2000" b="1" dirty="0">
                  <a:solidFill>
                    <a:srgbClr val="FF0000"/>
                  </a:solidFill>
                  <a:latin typeface="黑体" pitchFamily="49" charset="-122"/>
                  <a:ea typeface="黑体" pitchFamily="49" charset="-122"/>
                </a:rPr>
                <a:t>1</a:t>
              </a:r>
            </a:p>
          </p:txBody>
        </p:sp>
        <p:sp>
          <p:nvSpPr>
            <p:cNvPr id="28709" name="Text Box 159"/>
            <p:cNvSpPr txBox="1">
              <a:spLocks noChangeArrowheads="1"/>
            </p:cNvSpPr>
            <p:nvPr/>
          </p:nvSpPr>
          <p:spPr bwMode="auto">
            <a:xfrm>
              <a:off x="2361" y="1536"/>
              <a:ext cx="598" cy="252"/>
            </a:xfrm>
            <a:prstGeom prst="rect">
              <a:avLst/>
            </a:prstGeom>
            <a:noFill/>
            <a:ln w="9525">
              <a:noFill/>
              <a:miter lim="800000"/>
              <a:headEnd/>
              <a:tailEnd/>
            </a:ln>
          </p:spPr>
          <p:txBody>
            <a:bodyPr wrap="none">
              <a:spAutoFit/>
            </a:bodyPr>
            <a:lstStyle/>
            <a:p>
              <a:pPr eaLnBrk="0" hangingPunct="0"/>
              <a:r>
                <a:rPr lang="zh-CN" altLang="en-US" sz="2000" b="1" dirty="0">
                  <a:solidFill>
                    <a:srgbClr val="FF0000"/>
                  </a:solidFill>
                  <a:latin typeface="黑体" pitchFamily="49" charset="-122"/>
                  <a:ea typeface="黑体" pitchFamily="49" charset="-122"/>
                </a:rPr>
                <a:t>线程 </a:t>
              </a:r>
              <a:r>
                <a:rPr lang="en-US" altLang="zh-CN" sz="2000" b="1" dirty="0">
                  <a:solidFill>
                    <a:srgbClr val="FF0000"/>
                  </a:solidFill>
                  <a:latin typeface="黑体" pitchFamily="49" charset="-122"/>
                  <a:ea typeface="黑体" pitchFamily="49" charset="-122"/>
                </a:rPr>
                <a:t>n</a:t>
              </a:r>
            </a:p>
          </p:txBody>
        </p:sp>
      </p:grpSp>
      <p:pic>
        <p:nvPicPr>
          <p:cNvPr id="131074" name="Picture 2"/>
          <p:cNvPicPr>
            <a:picLocks noChangeAspect="1" noChangeArrowheads="1"/>
          </p:cNvPicPr>
          <p:nvPr/>
        </p:nvPicPr>
        <p:blipFill>
          <a:blip r:embed="rId2" cstate="print"/>
          <a:srcRect/>
          <a:stretch>
            <a:fillRect/>
          </a:stretch>
        </p:blipFill>
        <p:spPr bwMode="auto">
          <a:xfrm>
            <a:off x="7011073" y="920751"/>
            <a:ext cx="2124109" cy="2432654"/>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0475" y="184453"/>
            <a:ext cx="8763525" cy="677333"/>
          </a:xfrm>
        </p:spPr>
        <p:txBody>
          <a:bodyPr>
            <a:normAutofit fontScale="90000"/>
          </a:bodyPr>
          <a:lstStyle/>
          <a:p>
            <a:r>
              <a:rPr lang="zh-CN" altLang="en-US">
                <a:latin typeface="黑体" pitchFamily="49" charset="-122"/>
                <a:ea typeface="黑体" pitchFamily="49" charset="-122"/>
              </a:rPr>
              <a:t>核心级线程</a:t>
            </a:r>
          </a:p>
        </p:txBody>
      </p:sp>
      <p:sp>
        <p:nvSpPr>
          <p:cNvPr id="199683" name="Rectangle 3"/>
          <p:cNvSpPr>
            <a:spLocks noChangeArrowheads="1"/>
          </p:cNvSpPr>
          <p:nvPr/>
        </p:nvSpPr>
        <p:spPr bwMode="auto">
          <a:xfrm>
            <a:off x="685359" y="5993190"/>
            <a:ext cx="8458641" cy="864810"/>
          </a:xfrm>
          <a:prstGeom prst="rect">
            <a:avLst/>
          </a:prstGeom>
          <a:noFill/>
          <a:ln w="9525">
            <a:noFill/>
            <a:miter lim="800000"/>
            <a:headEnd/>
            <a:tailEnd/>
          </a:ln>
        </p:spPr>
        <p:txBody>
          <a:bodyPr lIns="91429" tIns="45714" rIns="91429" bIns="45714"/>
          <a:lstStyle/>
          <a:p>
            <a:pPr marL="341883" indent="-341883">
              <a:lnSpc>
                <a:spcPct val="130000"/>
              </a:lnSpc>
              <a:spcBef>
                <a:spcPct val="20000"/>
              </a:spcBef>
              <a:buClr>
                <a:srgbClr val="993300"/>
              </a:buClr>
              <a:buSzPct val="90000"/>
              <a:buFont typeface="Wingdings" pitchFamily="2" charset="2"/>
              <a:buChar char="n"/>
            </a:pPr>
            <a:r>
              <a:rPr lang="zh-CN" altLang="en-US" sz="2400" b="1" dirty="0">
                <a:solidFill>
                  <a:srgbClr val="FF0000"/>
                </a:solidFill>
                <a:latin typeface="黑体" pitchFamily="49" charset="-122"/>
                <a:ea typeface="黑体" pitchFamily="49" charset="-122"/>
              </a:rPr>
              <a:t>用户创建的就是核心级线程</a:t>
            </a:r>
            <a:r>
              <a:rPr lang="en-US" altLang="zh-CN" sz="2400" b="1" dirty="0">
                <a:solidFill>
                  <a:srgbClr val="FF0000"/>
                </a:solidFill>
                <a:latin typeface="黑体" pitchFamily="49" charset="-122"/>
                <a:ea typeface="黑体" pitchFamily="49" charset="-122"/>
              </a:rPr>
              <a:t>!  </a:t>
            </a:r>
            <a:r>
              <a:rPr lang="en-US" altLang="zh-CN" sz="2400" b="1" dirty="0">
                <a:solidFill>
                  <a:srgbClr val="FF0000"/>
                </a:solidFill>
                <a:latin typeface="黑体" pitchFamily="49" charset="-122"/>
                <a:ea typeface="黑体" pitchFamily="49" charset="-122"/>
                <a:sym typeface="Symbol" pitchFamily="18" charset="2"/>
              </a:rPr>
              <a:t></a:t>
            </a:r>
            <a:r>
              <a:rPr lang="en-US" altLang="zh-CN" sz="2400" b="1" dirty="0">
                <a:solidFill>
                  <a:srgbClr val="FF0000"/>
                </a:solidFill>
                <a:latin typeface="黑体" pitchFamily="49" charset="-122"/>
                <a:ea typeface="黑体" pitchFamily="49" charset="-122"/>
              </a:rPr>
              <a:t> </a:t>
            </a:r>
            <a:r>
              <a:rPr lang="zh-CN" altLang="en-US" sz="2400" b="1" dirty="0">
                <a:solidFill>
                  <a:srgbClr val="FF0000"/>
                </a:solidFill>
                <a:latin typeface="黑体" pitchFamily="49" charset="-122"/>
                <a:ea typeface="黑体" pitchFamily="49" charset="-122"/>
              </a:rPr>
              <a:t>系统调用</a:t>
            </a:r>
          </a:p>
        </p:txBody>
      </p:sp>
      <p:grpSp>
        <p:nvGrpSpPr>
          <p:cNvPr id="2" name="Group 73"/>
          <p:cNvGrpSpPr>
            <a:grpSpLocks/>
          </p:cNvGrpSpPr>
          <p:nvPr/>
        </p:nvGrpSpPr>
        <p:grpSpPr bwMode="auto">
          <a:xfrm>
            <a:off x="307404" y="1327453"/>
            <a:ext cx="6644455" cy="4577812"/>
            <a:chOff x="662" y="720"/>
            <a:chExt cx="4042" cy="2883"/>
          </a:xfrm>
        </p:grpSpPr>
        <p:sp>
          <p:nvSpPr>
            <p:cNvPr id="199685" name="Rectangle 5"/>
            <p:cNvSpPr>
              <a:spLocks noChangeArrowheads="1"/>
            </p:cNvSpPr>
            <p:nvPr/>
          </p:nvSpPr>
          <p:spPr bwMode="auto">
            <a:xfrm>
              <a:off x="3531" y="1015"/>
              <a:ext cx="838" cy="85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zh-CN" altLang="en-US">
                <a:latin typeface="黑体" pitchFamily="49" charset="-122"/>
                <a:ea typeface="黑体" pitchFamily="49" charset="-122"/>
              </a:endParaRPr>
            </a:p>
          </p:txBody>
        </p:sp>
        <p:sp>
          <p:nvSpPr>
            <p:cNvPr id="199686" name="Rectangle 6"/>
            <p:cNvSpPr>
              <a:spLocks noChangeArrowheads="1"/>
            </p:cNvSpPr>
            <p:nvPr/>
          </p:nvSpPr>
          <p:spPr bwMode="auto">
            <a:xfrm>
              <a:off x="1600" y="1015"/>
              <a:ext cx="1472" cy="85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zh-CN" altLang="en-US">
                <a:latin typeface="黑体" pitchFamily="49" charset="-122"/>
                <a:ea typeface="黑体" pitchFamily="49" charset="-122"/>
              </a:endParaRPr>
            </a:p>
          </p:txBody>
        </p:sp>
        <p:sp>
          <p:nvSpPr>
            <p:cNvPr id="29705" name="Line 7"/>
            <p:cNvSpPr>
              <a:spLocks noChangeShapeType="1"/>
            </p:cNvSpPr>
            <p:nvPr/>
          </p:nvSpPr>
          <p:spPr bwMode="auto">
            <a:xfrm>
              <a:off x="720" y="1872"/>
              <a:ext cx="3984" cy="0"/>
            </a:xfrm>
            <a:prstGeom prst="line">
              <a:avLst/>
            </a:prstGeom>
            <a:noFill/>
            <a:ln w="9525" cap="rnd">
              <a:solidFill>
                <a:schemeClr val="tx1"/>
              </a:solidFill>
              <a:prstDash val="sysDot"/>
              <a:round/>
              <a:headEnd/>
              <a:tailEnd/>
            </a:ln>
          </p:spPr>
          <p:txBody>
            <a:bodyPr wrap="none" anchor="ctr"/>
            <a:lstStyle/>
            <a:p>
              <a:endParaRPr lang="zh-CN" altLang="en-US"/>
            </a:p>
          </p:txBody>
        </p:sp>
        <p:grpSp>
          <p:nvGrpSpPr>
            <p:cNvPr id="3" name="Group 12"/>
            <p:cNvGrpSpPr>
              <a:grpSpLocks/>
            </p:cNvGrpSpPr>
            <p:nvPr/>
          </p:nvGrpSpPr>
          <p:grpSpPr bwMode="auto">
            <a:xfrm>
              <a:off x="2304" y="2400"/>
              <a:ext cx="288" cy="288"/>
              <a:chOff x="832" y="2920"/>
              <a:chExt cx="288" cy="288"/>
            </a:xfrm>
          </p:grpSpPr>
          <p:sp>
            <p:nvSpPr>
              <p:cNvPr id="29754" name="Oval 13"/>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p:spPr>
            <p:txBody>
              <a:bodyPr wrap="none" anchor="ctr"/>
              <a:lstStyle/>
              <a:p>
                <a:endParaRPr lang="zh-CN" altLang="en-US">
                  <a:latin typeface="黑体" pitchFamily="49" charset="-122"/>
                  <a:ea typeface="黑体" pitchFamily="49" charset="-122"/>
                </a:endParaRPr>
              </a:p>
            </p:txBody>
          </p:sp>
          <p:sp>
            <p:nvSpPr>
              <p:cNvPr id="29755" name="Freeform 14"/>
              <p:cNvSpPr>
                <a:spLocks/>
              </p:cNvSpPr>
              <p:nvPr/>
            </p:nvSpPr>
            <p:spPr bwMode="auto">
              <a:xfrm>
                <a:off x="960" y="2944"/>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p:spPr>
            <p:txBody>
              <a:bodyPr wrap="none" anchor="ctr"/>
              <a:lstStyle/>
              <a:p>
                <a:endParaRPr lang="zh-CN" altLang="en-US"/>
              </a:p>
            </p:txBody>
          </p:sp>
        </p:grpSp>
        <p:grpSp>
          <p:nvGrpSpPr>
            <p:cNvPr id="4" name="Group 20"/>
            <p:cNvGrpSpPr>
              <a:grpSpLocks/>
            </p:cNvGrpSpPr>
            <p:nvPr/>
          </p:nvGrpSpPr>
          <p:grpSpPr bwMode="auto">
            <a:xfrm>
              <a:off x="2928" y="3217"/>
              <a:ext cx="272" cy="291"/>
              <a:chOff x="888" y="3472"/>
              <a:chExt cx="272" cy="291"/>
            </a:xfrm>
          </p:grpSpPr>
          <p:sp>
            <p:nvSpPr>
              <p:cNvPr id="29752" name="Rectangle 21"/>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29753" name="Text Box 22"/>
              <p:cNvSpPr txBox="1">
                <a:spLocks noChangeArrowheads="1"/>
              </p:cNvSpPr>
              <p:nvPr/>
            </p:nvSpPr>
            <p:spPr bwMode="auto">
              <a:xfrm>
                <a:off x="913" y="3472"/>
                <a:ext cx="207" cy="291"/>
              </a:xfrm>
              <a:prstGeom prst="rect">
                <a:avLst/>
              </a:prstGeom>
              <a:noFill/>
              <a:ln w="9525">
                <a:noFill/>
                <a:miter lim="800000"/>
                <a:headEnd/>
                <a:tailEnd/>
              </a:ln>
            </p:spPr>
            <p:txBody>
              <a:bodyPr wrap="none">
                <a:spAutoFit/>
              </a:bodyPr>
              <a:lstStyle/>
              <a:p>
                <a:pPr eaLnBrk="0" hangingPunct="0"/>
                <a:r>
                  <a:rPr lang="en-US" altLang="zh-CN" sz="2400" b="1" dirty="0">
                    <a:latin typeface="黑体" pitchFamily="49" charset="-122"/>
                    <a:ea typeface="黑体" pitchFamily="49" charset="-122"/>
                  </a:rPr>
                  <a:t>P</a:t>
                </a:r>
              </a:p>
            </p:txBody>
          </p:sp>
        </p:grpSp>
        <p:grpSp>
          <p:nvGrpSpPr>
            <p:cNvPr id="5" name="Group 23"/>
            <p:cNvGrpSpPr>
              <a:grpSpLocks/>
            </p:cNvGrpSpPr>
            <p:nvPr/>
          </p:nvGrpSpPr>
          <p:grpSpPr bwMode="auto">
            <a:xfrm>
              <a:off x="3648" y="3217"/>
              <a:ext cx="272" cy="291"/>
              <a:chOff x="888" y="3472"/>
              <a:chExt cx="272" cy="291"/>
            </a:xfrm>
          </p:grpSpPr>
          <p:sp>
            <p:nvSpPr>
              <p:cNvPr id="29750" name="Rectangle 24"/>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29751" name="Text Box 25"/>
              <p:cNvSpPr txBox="1">
                <a:spLocks noChangeArrowheads="1"/>
              </p:cNvSpPr>
              <p:nvPr/>
            </p:nvSpPr>
            <p:spPr bwMode="auto">
              <a:xfrm>
                <a:off x="913" y="3472"/>
                <a:ext cx="207" cy="291"/>
              </a:xfrm>
              <a:prstGeom prst="rect">
                <a:avLst/>
              </a:prstGeom>
              <a:noFill/>
              <a:ln w="9525">
                <a:noFill/>
                <a:miter lim="800000"/>
                <a:headEnd/>
                <a:tailEnd/>
              </a:ln>
            </p:spPr>
            <p:txBody>
              <a:bodyPr wrap="none">
                <a:spAutoFit/>
              </a:bodyPr>
              <a:lstStyle/>
              <a:p>
                <a:pPr eaLnBrk="0" hangingPunct="0"/>
                <a:r>
                  <a:rPr lang="en-US" altLang="zh-CN" sz="2400" b="1" dirty="0">
                    <a:latin typeface="黑体" pitchFamily="49" charset="-122"/>
                    <a:ea typeface="黑体" pitchFamily="49" charset="-122"/>
                  </a:rPr>
                  <a:t>P</a:t>
                </a:r>
              </a:p>
            </p:txBody>
          </p:sp>
        </p:grpSp>
        <p:sp>
          <p:nvSpPr>
            <p:cNvPr id="29709" name="Text Box 26"/>
            <p:cNvSpPr txBox="1">
              <a:spLocks noChangeArrowheads="1"/>
            </p:cNvSpPr>
            <p:nvPr/>
          </p:nvSpPr>
          <p:spPr bwMode="auto">
            <a:xfrm>
              <a:off x="1557" y="720"/>
              <a:ext cx="678" cy="291"/>
            </a:xfrm>
            <a:prstGeom prst="rect">
              <a:avLst/>
            </a:prstGeom>
            <a:noFill/>
            <a:ln w="9525">
              <a:noFill/>
              <a:miter lim="800000"/>
              <a:headEnd/>
              <a:tailEnd/>
            </a:ln>
          </p:spPr>
          <p:txBody>
            <a:bodyPr wrap="none">
              <a:spAutoFit/>
            </a:bodyPr>
            <a:lstStyle/>
            <a:p>
              <a:pPr eaLnBrk="0" hangingPunct="0"/>
              <a:r>
                <a:rPr lang="zh-CN" altLang="en-US" sz="2400" b="1" dirty="0">
                  <a:latin typeface="黑体" pitchFamily="49" charset="-122"/>
                  <a:ea typeface="黑体" pitchFamily="49" charset="-122"/>
                </a:rPr>
                <a:t>进程 </a:t>
              </a:r>
              <a:r>
                <a:rPr lang="en-US" altLang="zh-CN" sz="2400" b="1" dirty="0">
                  <a:latin typeface="黑体" pitchFamily="49" charset="-122"/>
                  <a:ea typeface="黑体" pitchFamily="49" charset="-122"/>
                </a:rPr>
                <a:t>1</a:t>
              </a:r>
            </a:p>
          </p:txBody>
        </p:sp>
        <p:sp>
          <p:nvSpPr>
            <p:cNvPr id="29710" name="Line 27"/>
            <p:cNvSpPr>
              <a:spLocks noChangeShapeType="1"/>
            </p:cNvSpPr>
            <p:nvPr/>
          </p:nvSpPr>
          <p:spPr bwMode="auto">
            <a:xfrm flipV="1">
              <a:off x="720" y="3216"/>
              <a:ext cx="3984" cy="1"/>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9711" name="Text Box 28"/>
            <p:cNvSpPr txBox="1">
              <a:spLocks noChangeArrowheads="1"/>
            </p:cNvSpPr>
            <p:nvPr/>
          </p:nvSpPr>
          <p:spPr bwMode="auto">
            <a:xfrm>
              <a:off x="662" y="1584"/>
              <a:ext cx="502" cy="291"/>
            </a:xfrm>
            <a:prstGeom prst="rect">
              <a:avLst/>
            </a:prstGeom>
            <a:noFill/>
            <a:ln w="9525">
              <a:noFill/>
              <a:miter lim="800000"/>
              <a:headEnd/>
              <a:tailEnd/>
            </a:ln>
          </p:spPr>
          <p:txBody>
            <a:bodyPr>
              <a:spAutoFit/>
            </a:bodyPr>
            <a:lstStyle/>
            <a:p>
              <a:pPr eaLnBrk="0" hangingPunct="0"/>
              <a:r>
                <a:rPr lang="zh-CN" altLang="en-US" sz="2400" b="1" dirty="0">
                  <a:latin typeface="黑体" pitchFamily="49" charset="-122"/>
                  <a:ea typeface="黑体" pitchFamily="49" charset="-122"/>
                </a:rPr>
                <a:t>用户</a:t>
              </a:r>
            </a:p>
          </p:txBody>
        </p:sp>
        <p:sp>
          <p:nvSpPr>
            <p:cNvPr id="29712" name="Text Box 29"/>
            <p:cNvSpPr txBox="1">
              <a:spLocks noChangeArrowheads="1"/>
            </p:cNvSpPr>
            <p:nvPr/>
          </p:nvSpPr>
          <p:spPr bwMode="auto">
            <a:xfrm>
              <a:off x="672" y="2364"/>
              <a:ext cx="489" cy="291"/>
            </a:xfrm>
            <a:prstGeom prst="rect">
              <a:avLst/>
            </a:prstGeom>
            <a:noFill/>
            <a:ln w="9525">
              <a:noFill/>
              <a:miter lim="800000"/>
              <a:headEnd/>
              <a:tailEnd/>
            </a:ln>
          </p:spPr>
          <p:txBody>
            <a:bodyPr wrap="none">
              <a:spAutoFit/>
            </a:bodyPr>
            <a:lstStyle/>
            <a:p>
              <a:pPr eaLnBrk="0" hangingPunct="0"/>
              <a:r>
                <a:rPr lang="zh-CN" altLang="en-US" sz="2400" b="1" dirty="0">
                  <a:latin typeface="黑体" pitchFamily="49" charset="-122"/>
                  <a:ea typeface="黑体" pitchFamily="49" charset="-122"/>
                </a:rPr>
                <a:t>核心</a:t>
              </a:r>
            </a:p>
          </p:txBody>
        </p:sp>
        <p:sp>
          <p:nvSpPr>
            <p:cNvPr id="29713" name="Text Box 30"/>
            <p:cNvSpPr txBox="1">
              <a:spLocks noChangeArrowheads="1"/>
            </p:cNvSpPr>
            <p:nvPr/>
          </p:nvSpPr>
          <p:spPr bwMode="auto">
            <a:xfrm>
              <a:off x="672" y="3312"/>
              <a:ext cx="489" cy="291"/>
            </a:xfrm>
            <a:prstGeom prst="rect">
              <a:avLst/>
            </a:prstGeom>
            <a:noFill/>
            <a:ln w="9525">
              <a:noFill/>
              <a:miter lim="800000"/>
              <a:headEnd/>
              <a:tailEnd/>
            </a:ln>
          </p:spPr>
          <p:txBody>
            <a:bodyPr wrap="none">
              <a:spAutoFit/>
            </a:bodyPr>
            <a:lstStyle/>
            <a:p>
              <a:pPr eaLnBrk="0" hangingPunct="0"/>
              <a:r>
                <a:rPr lang="zh-CN" altLang="en-US" sz="2400" b="1" dirty="0">
                  <a:latin typeface="黑体" pitchFamily="49" charset="-122"/>
                  <a:ea typeface="黑体" pitchFamily="49" charset="-122"/>
                </a:rPr>
                <a:t>硬件</a:t>
              </a:r>
            </a:p>
          </p:txBody>
        </p:sp>
        <p:sp>
          <p:nvSpPr>
            <p:cNvPr id="29714" name="Text Box 34"/>
            <p:cNvSpPr txBox="1">
              <a:spLocks noChangeArrowheads="1"/>
            </p:cNvSpPr>
            <p:nvPr/>
          </p:nvSpPr>
          <p:spPr bwMode="auto">
            <a:xfrm>
              <a:off x="3483" y="768"/>
              <a:ext cx="678" cy="291"/>
            </a:xfrm>
            <a:prstGeom prst="rect">
              <a:avLst/>
            </a:prstGeom>
            <a:noFill/>
            <a:ln w="9525">
              <a:noFill/>
              <a:miter lim="800000"/>
              <a:headEnd/>
              <a:tailEnd/>
            </a:ln>
          </p:spPr>
          <p:txBody>
            <a:bodyPr wrap="none">
              <a:spAutoFit/>
            </a:bodyPr>
            <a:lstStyle/>
            <a:p>
              <a:pPr eaLnBrk="0" hangingPunct="0"/>
              <a:r>
                <a:rPr lang="zh-CN" altLang="en-US" sz="2400" b="1" dirty="0">
                  <a:latin typeface="黑体" pitchFamily="49" charset="-122"/>
                  <a:ea typeface="黑体" pitchFamily="49" charset="-122"/>
                </a:rPr>
                <a:t>进程 </a:t>
              </a:r>
              <a:r>
                <a:rPr lang="en-US" altLang="zh-CN" sz="2400" b="1" dirty="0">
                  <a:latin typeface="黑体" pitchFamily="49" charset="-122"/>
                  <a:ea typeface="黑体" pitchFamily="49" charset="-122"/>
                </a:rPr>
                <a:t>2</a:t>
              </a:r>
            </a:p>
          </p:txBody>
        </p:sp>
        <p:sp>
          <p:nvSpPr>
            <p:cNvPr id="29715" name="Text Box 36"/>
            <p:cNvSpPr txBox="1">
              <a:spLocks noChangeArrowheads="1"/>
            </p:cNvSpPr>
            <p:nvPr/>
          </p:nvSpPr>
          <p:spPr bwMode="auto">
            <a:xfrm>
              <a:off x="1170" y="2719"/>
              <a:ext cx="584" cy="252"/>
            </a:xfrm>
            <a:prstGeom prst="rect">
              <a:avLst/>
            </a:prstGeom>
            <a:noFill/>
            <a:ln w="9525">
              <a:noFill/>
              <a:miter lim="800000"/>
              <a:headEnd/>
              <a:tailEnd/>
            </a:ln>
          </p:spPr>
          <p:txBody>
            <a:bodyPr wrap="none">
              <a:spAutoFit/>
            </a:bodyPr>
            <a:lstStyle/>
            <a:p>
              <a:pPr eaLnBrk="0" hangingPunct="0"/>
              <a:r>
                <a:rPr lang="zh-CN" altLang="en-US" sz="2000" b="1" dirty="0">
                  <a:solidFill>
                    <a:srgbClr val="FF0000"/>
                  </a:solidFill>
                  <a:latin typeface="黑体" pitchFamily="49" charset="-122"/>
                  <a:ea typeface="黑体" pitchFamily="49" charset="-122"/>
                </a:rPr>
                <a:t>线程 </a:t>
              </a:r>
              <a:r>
                <a:rPr lang="en-US" altLang="zh-CN" sz="2000" b="1" dirty="0">
                  <a:solidFill>
                    <a:srgbClr val="FF0000"/>
                  </a:solidFill>
                  <a:latin typeface="黑体" pitchFamily="49" charset="-122"/>
                  <a:ea typeface="黑体" pitchFamily="49" charset="-122"/>
                </a:rPr>
                <a:t>1</a:t>
              </a:r>
            </a:p>
          </p:txBody>
        </p:sp>
        <p:grpSp>
          <p:nvGrpSpPr>
            <p:cNvPr id="6" name="Group 37"/>
            <p:cNvGrpSpPr>
              <a:grpSpLocks/>
            </p:cNvGrpSpPr>
            <p:nvPr/>
          </p:nvGrpSpPr>
          <p:grpSpPr bwMode="auto">
            <a:xfrm>
              <a:off x="3792" y="2430"/>
              <a:ext cx="288" cy="288"/>
              <a:chOff x="832" y="2920"/>
              <a:chExt cx="288" cy="288"/>
            </a:xfrm>
          </p:grpSpPr>
          <p:sp>
            <p:nvSpPr>
              <p:cNvPr id="29748" name="Oval 38"/>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p:spPr>
            <p:txBody>
              <a:bodyPr wrap="none" anchor="ctr"/>
              <a:lstStyle/>
              <a:p>
                <a:endParaRPr lang="zh-CN" altLang="en-US">
                  <a:latin typeface="黑体" pitchFamily="49" charset="-122"/>
                  <a:ea typeface="黑体" pitchFamily="49" charset="-122"/>
                </a:endParaRPr>
              </a:p>
            </p:txBody>
          </p:sp>
          <p:sp>
            <p:nvSpPr>
              <p:cNvPr id="29749" name="Freeform 39"/>
              <p:cNvSpPr>
                <a:spLocks/>
              </p:cNvSpPr>
              <p:nvPr/>
            </p:nvSpPr>
            <p:spPr bwMode="auto">
              <a:xfrm>
                <a:off x="960" y="2944"/>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p:spPr>
            <p:txBody>
              <a:bodyPr wrap="none" anchor="ctr"/>
              <a:lstStyle/>
              <a:p>
                <a:endParaRPr lang="zh-CN" altLang="en-US"/>
              </a:p>
            </p:txBody>
          </p:sp>
        </p:grpSp>
        <p:grpSp>
          <p:nvGrpSpPr>
            <p:cNvPr id="7" name="Group 42"/>
            <p:cNvGrpSpPr>
              <a:grpSpLocks/>
            </p:cNvGrpSpPr>
            <p:nvPr/>
          </p:nvGrpSpPr>
          <p:grpSpPr bwMode="auto">
            <a:xfrm>
              <a:off x="2080" y="3216"/>
              <a:ext cx="272" cy="291"/>
              <a:chOff x="888" y="3472"/>
              <a:chExt cx="272" cy="291"/>
            </a:xfrm>
          </p:grpSpPr>
          <p:sp>
            <p:nvSpPr>
              <p:cNvPr id="29746" name="Rectangle 43"/>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29747" name="Text Box 44"/>
              <p:cNvSpPr txBox="1">
                <a:spLocks noChangeArrowheads="1"/>
              </p:cNvSpPr>
              <p:nvPr/>
            </p:nvSpPr>
            <p:spPr bwMode="auto">
              <a:xfrm>
                <a:off x="913" y="3472"/>
                <a:ext cx="207" cy="291"/>
              </a:xfrm>
              <a:prstGeom prst="rect">
                <a:avLst/>
              </a:prstGeom>
              <a:noFill/>
              <a:ln w="9525">
                <a:noFill/>
                <a:miter lim="800000"/>
                <a:headEnd/>
                <a:tailEnd/>
              </a:ln>
            </p:spPr>
            <p:txBody>
              <a:bodyPr wrap="none">
                <a:spAutoFit/>
              </a:bodyPr>
              <a:lstStyle/>
              <a:p>
                <a:pPr eaLnBrk="0" hangingPunct="0"/>
                <a:r>
                  <a:rPr lang="en-US" altLang="zh-CN" sz="2400" b="1" dirty="0">
                    <a:latin typeface="黑体" pitchFamily="49" charset="-122"/>
                    <a:ea typeface="黑体" pitchFamily="49" charset="-122"/>
                  </a:rPr>
                  <a:t>P</a:t>
                </a:r>
              </a:p>
            </p:txBody>
          </p:sp>
        </p:grpSp>
        <p:grpSp>
          <p:nvGrpSpPr>
            <p:cNvPr id="8" name="Group 45"/>
            <p:cNvGrpSpPr>
              <a:grpSpLocks/>
            </p:cNvGrpSpPr>
            <p:nvPr/>
          </p:nvGrpSpPr>
          <p:grpSpPr bwMode="auto">
            <a:xfrm>
              <a:off x="1632" y="2400"/>
              <a:ext cx="288" cy="288"/>
              <a:chOff x="832" y="2920"/>
              <a:chExt cx="288" cy="288"/>
            </a:xfrm>
          </p:grpSpPr>
          <p:sp>
            <p:nvSpPr>
              <p:cNvPr id="29744" name="Oval 46"/>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p:spPr>
            <p:txBody>
              <a:bodyPr wrap="none" anchor="ctr"/>
              <a:lstStyle/>
              <a:p>
                <a:endParaRPr lang="zh-CN" altLang="en-US">
                  <a:latin typeface="黑体" pitchFamily="49" charset="-122"/>
                  <a:ea typeface="黑体" pitchFamily="49" charset="-122"/>
                </a:endParaRPr>
              </a:p>
            </p:txBody>
          </p:sp>
          <p:sp>
            <p:nvSpPr>
              <p:cNvPr id="29745" name="Freeform 47"/>
              <p:cNvSpPr>
                <a:spLocks/>
              </p:cNvSpPr>
              <p:nvPr/>
            </p:nvSpPr>
            <p:spPr bwMode="auto">
              <a:xfrm>
                <a:off x="960" y="2944"/>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p:spPr>
            <p:txBody>
              <a:bodyPr wrap="none" anchor="ctr"/>
              <a:lstStyle/>
              <a:p>
                <a:endParaRPr lang="zh-CN" altLang="en-US"/>
              </a:p>
            </p:txBody>
          </p:sp>
        </p:grpSp>
        <p:grpSp>
          <p:nvGrpSpPr>
            <p:cNvPr id="9" name="Group 48"/>
            <p:cNvGrpSpPr>
              <a:grpSpLocks/>
            </p:cNvGrpSpPr>
            <p:nvPr/>
          </p:nvGrpSpPr>
          <p:grpSpPr bwMode="auto">
            <a:xfrm>
              <a:off x="2640" y="2400"/>
              <a:ext cx="288" cy="288"/>
              <a:chOff x="832" y="2920"/>
              <a:chExt cx="288" cy="288"/>
            </a:xfrm>
          </p:grpSpPr>
          <p:sp>
            <p:nvSpPr>
              <p:cNvPr id="29742" name="Oval 49"/>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p:spPr>
            <p:txBody>
              <a:bodyPr wrap="none" anchor="ctr"/>
              <a:lstStyle/>
              <a:p>
                <a:endParaRPr lang="zh-CN" altLang="en-US">
                  <a:latin typeface="黑体" pitchFamily="49" charset="-122"/>
                  <a:ea typeface="黑体" pitchFamily="49" charset="-122"/>
                </a:endParaRPr>
              </a:p>
            </p:txBody>
          </p:sp>
          <p:sp>
            <p:nvSpPr>
              <p:cNvPr id="29743" name="Freeform 50"/>
              <p:cNvSpPr>
                <a:spLocks/>
              </p:cNvSpPr>
              <p:nvPr/>
            </p:nvSpPr>
            <p:spPr bwMode="auto">
              <a:xfrm>
                <a:off x="960" y="2944"/>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p:spPr>
            <p:txBody>
              <a:bodyPr wrap="none" anchor="ctr"/>
              <a:lstStyle/>
              <a:p>
                <a:endParaRPr lang="zh-CN" altLang="en-US"/>
              </a:p>
            </p:txBody>
          </p:sp>
        </p:grpSp>
        <p:grpSp>
          <p:nvGrpSpPr>
            <p:cNvPr id="10" name="Group 51"/>
            <p:cNvGrpSpPr>
              <a:grpSpLocks/>
            </p:cNvGrpSpPr>
            <p:nvPr/>
          </p:nvGrpSpPr>
          <p:grpSpPr bwMode="auto">
            <a:xfrm>
              <a:off x="1968" y="2400"/>
              <a:ext cx="288" cy="288"/>
              <a:chOff x="832" y="2920"/>
              <a:chExt cx="288" cy="288"/>
            </a:xfrm>
          </p:grpSpPr>
          <p:sp>
            <p:nvSpPr>
              <p:cNvPr id="29740" name="Oval 52"/>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p:spPr>
            <p:txBody>
              <a:bodyPr wrap="none" anchor="ctr"/>
              <a:lstStyle/>
              <a:p>
                <a:endParaRPr lang="zh-CN" altLang="en-US">
                  <a:latin typeface="黑体" pitchFamily="49" charset="-122"/>
                  <a:ea typeface="黑体" pitchFamily="49" charset="-122"/>
                </a:endParaRPr>
              </a:p>
            </p:txBody>
          </p:sp>
          <p:sp>
            <p:nvSpPr>
              <p:cNvPr id="29741" name="Freeform 53"/>
              <p:cNvSpPr>
                <a:spLocks/>
              </p:cNvSpPr>
              <p:nvPr/>
            </p:nvSpPr>
            <p:spPr bwMode="auto">
              <a:xfrm>
                <a:off x="960" y="2944"/>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p:spPr>
            <p:txBody>
              <a:bodyPr wrap="none" anchor="ctr"/>
              <a:lstStyle/>
              <a:p>
                <a:endParaRPr lang="zh-CN" altLang="en-US"/>
              </a:p>
            </p:txBody>
          </p:sp>
        </p:grpSp>
        <p:sp>
          <p:nvSpPr>
            <p:cNvPr id="29721" name="Line 41"/>
            <p:cNvSpPr>
              <a:spLocks noChangeShapeType="1"/>
            </p:cNvSpPr>
            <p:nvPr/>
          </p:nvSpPr>
          <p:spPr bwMode="auto">
            <a:xfrm>
              <a:off x="1776" y="2688"/>
              <a:ext cx="1104" cy="240"/>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22" name="Text Box 54"/>
            <p:cNvSpPr txBox="1">
              <a:spLocks noChangeArrowheads="1"/>
            </p:cNvSpPr>
            <p:nvPr/>
          </p:nvSpPr>
          <p:spPr bwMode="auto">
            <a:xfrm>
              <a:off x="3936" y="2719"/>
              <a:ext cx="584" cy="252"/>
            </a:xfrm>
            <a:prstGeom prst="rect">
              <a:avLst/>
            </a:prstGeom>
            <a:noFill/>
            <a:ln w="9525">
              <a:noFill/>
              <a:miter lim="800000"/>
              <a:headEnd/>
              <a:tailEnd/>
            </a:ln>
          </p:spPr>
          <p:txBody>
            <a:bodyPr wrap="none">
              <a:spAutoFit/>
            </a:bodyPr>
            <a:lstStyle/>
            <a:p>
              <a:pPr eaLnBrk="0" hangingPunct="0"/>
              <a:r>
                <a:rPr lang="zh-CN" altLang="en-US" sz="2000" b="1" dirty="0">
                  <a:solidFill>
                    <a:srgbClr val="FF0000"/>
                  </a:solidFill>
                  <a:latin typeface="黑体" pitchFamily="49" charset="-122"/>
                  <a:ea typeface="黑体" pitchFamily="49" charset="-122"/>
                </a:rPr>
                <a:t>线程 </a:t>
              </a:r>
              <a:r>
                <a:rPr lang="en-US" altLang="zh-CN" sz="2000" b="1" dirty="0">
                  <a:solidFill>
                    <a:srgbClr val="FF0000"/>
                  </a:solidFill>
                  <a:latin typeface="黑体" pitchFamily="49" charset="-122"/>
                  <a:ea typeface="黑体" pitchFamily="49" charset="-122"/>
                </a:rPr>
                <a:t>n</a:t>
              </a:r>
            </a:p>
          </p:txBody>
        </p:sp>
        <p:sp>
          <p:nvSpPr>
            <p:cNvPr id="29723" name="Line 35"/>
            <p:cNvSpPr>
              <a:spLocks noChangeShapeType="1"/>
            </p:cNvSpPr>
            <p:nvPr/>
          </p:nvSpPr>
          <p:spPr bwMode="auto">
            <a:xfrm flipH="1">
              <a:off x="2880" y="2736"/>
              <a:ext cx="1056" cy="192"/>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24" name="Freeform 55"/>
            <p:cNvSpPr>
              <a:spLocks/>
            </p:cNvSpPr>
            <p:nvPr/>
          </p:nvSpPr>
          <p:spPr bwMode="auto">
            <a:xfrm>
              <a:off x="2094" y="1131"/>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p:spPr>
          <p:txBody>
            <a:bodyPr wrap="none" anchor="ctr"/>
            <a:lstStyle/>
            <a:p>
              <a:endParaRPr lang="zh-CN" altLang="en-US"/>
            </a:p>
          </p:txBody>
        </p:sp>
        <p:sp>
          <p:nvSpPr>
            <p:cNvPr id="29725" name="Line 56"/>
            <p:cNvSpPr>
              <a:spLocks noChangeShapeType="1"/>
            </p:cNvSpPr>
            <p:nvPr/>
          </p:nvSpPr>
          <p:spPr bwMode="auto">
            <a:xfrm flipH="1">
              <a:off x="2121" y="1379"/>
              <a:ext cx="5" cy="1015"/>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26" name="Freeform 57"/>
            <p:cNvSpPr>
              <a:spLocks/>
            </p:cNvSpPr>
            <p:nvPr/>
          </p:nvSpPr>
          <p:spPr bwMode="auto">
            <a:xfrm>
              <a:off x="2421" y="1131"/>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p:spPr>
          <p:txBody>
            <a:bodyPr wrap="none" anchor="ctr"/>
            <a:lstStyle/>
            <a:p>
              <a:endParaRPr lang="zh-CN" altLang="en-US"/>
            </a:p>
          </p:txBody>
        </p:sp>
        <p:sp>
          <p:nvSpPr>
            <p:cNvPr id="29727" name="Line 58"/>
            <p:cNvSpPr>
              <a:spLocks noChangeShapeType="1"/>
            </p:cNvSpPr>
            <p:nvPr/>
          </p:nvSpPr>
          <p:spPr bwMode="auto">
            <a:xfrm flipH="1">
              <a:off x="2448" y="1379"/>
              <a:ext cx="5" cy="1015"/>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28" name="Freeform 59"/>
            <p:cNvSpPr>
              <a:spLocks/>
            </p:cNvSpPr>
            <p:nvPr/>
          </p:nvSpPr>
          <p:spPr bwMode="auto">
            <a:xfrm>
              <a:off x="2766" y="1143"/>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p:spPr>
          <p:txBody>
            <a:bodyPr wrap="none" anchor="ctr"/>
            <a:lstStyle/>
            <a:p>
              <a:endParaRPr lang="zh-CN" altLang="en-US"/>
            </a:p>
          </p:txBody>
        </p:sp>
        <p:sp>
          <p:nvSpPr>
            <p:cNvPr id="29729" name="Line 60"/>
            <p:cNvSpPr>
              <a:spLocks noChangeShapeType="1"/>
            </p:cNvSpPr>
            <p:nvPr/>
          </p:nvSpPr>
          <p:spPr bwMode="auto">
            <a:xfrm flipH="1">
              <a:off x="2793" y="1391"/>
              <a:ext cx="5" cy="1015"/>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30" name="Freeform 61"/>
            <p:cNvSpPr>
              <a:spLocks/>
            </p:cNvSpPr>
            <p:nvPr/>
          </p:nvSpPr>
          <p:spPr bwMode="auto">
            <a:xfrm>
              <a:off x="1737" y="1137"/>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p:spPr>
          <p:txBody>
            <a:bodyPr wrap="none" anchor="ctr"/>
            <a:lstStyle/>
            <a:p>
              <a:endParaRPr lang="zh-CN" altLang="en-US"/>
            </a:p>
          </p:txBody>
        </p:sp>
        <p:sp>
          <p:nvSpPr>
            <p:cNvPr id="29731" name="Line 62"/>
            <p:cNvSpPr>
              <a:spLocks noChangeShapeType="1"/>
            </p:cNvSpPr>
            <p:nvPr/>
          </p:nvSpPr>
          <p:spPr bwMode="auto">
            <a:xfrm flipH="1">
              <a:off x="1764" y="1385"/>
              <a:ext cx="5" cy="1015"/>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32" name="Freeform 63"/>
            <p:cNvSpPr>
              <a:spLocks/>
            </p:cNvSpPr>
            <p:nvPr/>
          </p:nvSpPr>
          <p:spPr bwMode="auto">
            <a:xfrm>
              <a:off x="3918" y="1144"/>
              <a:ext cx="48" cy="240"/>
            </a:xfrm>
            <a:custGeom>
              <a:avLst/>
              <a:gdLst>
                <a:gd name="T0" fmla="*/ 5 w 104"/>
                <a:gd name="T1" fmla="*/ 0 h 192"/>
                <a:gd name="T2" fmla="*/ 9 w 104"/>
                <a:gd name="T3" fmla="*/ 94 h 192"/>
                <a:gd name="T4" fmla="*/ 0 w 104"/>
                <a:gd name="T5" fmla="*/ 188 h 192"/>
                <a:gd name="T6" fmla="*/ 9 w 104"/>
                <a:gd name="T7" fmla="*/ 281 h 192"/>
                <a:gd name="T8" fmla="*/ 0 w 104"/>
                <a:gd name="T9" fmla="*/ 375 h 192"/>
                <a:gd name="T10" fmla="*/ 0 60000 65536"/>
                <a:gd name="T11" fmla="*/ 0 60000 65536"/>
                <a:gd name="T12" fmla="*/ 0 60000 65536"/>
                <a:gd name="T13" fmla="*/ 0 60000 65536"/>
                <a:gd name="T14" fmla="*/ 0 60000 65536"/>
                <a:gd name="T15" fmla="*/ 0 w 104"/>
                <a:gd name="T16" fmla="*/ 0 h 192"/>
                <a:gd name="T17" fmla="*/ 104 w 104"/>
                <a:gd name="T18" fmla="*/ 192 h 192"/>
              </a:gdLst>
              <a:ahLst/>
              <a:cxnLst>
                <a:cxn ang="T10">
                  <a:pos x="T0" y="T1"/>
                </a:cxn>
                <a:cxn ang="T11">
                  <a:pos x="T2" y="T3"/>
                </a:cxn>
                <a:cxn ang="T12">
                  <a:pos x="T4" y="T5"/>
                </a:cxn>
                <a:cxn ang="T13">
                  <a:pos x="T6" y="T7"/>
                </a:cxn>
                <a:cxn ang="T14">
                  <a:pos x="T8" y="T9"/>
                </a:cxn>
              </a:cxnLst>
              <a:rect l="T15" t="T16" r="T17" b="T18"/>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p:spPr>
          <p:txBody>
            <a:bodyPr wrap="none" anchor="ctr"/>
            <a:lstStyle/>
            <a:p>
              <a:endParaRPr lang="zh-CN" altLang="en-US"/>
            </a:p>
          </p:txBody>
        </p:sp>
        <p:sp>
          <p:nvSpPr>
            <p:cNvPr id="29733" name="Line 64"/>
            <p:cNvSpPr>
              <a:spLocks noChangeShapeType="1"/>
            </p:cNvSpPr>
            <p:nvPr/>
          </p:nvSpPr>
          <p:spPr bwMode="auto">
            <a:xfrm flipH="1">
              <a:off x="3945" y="1392"/>
              <a:ext cx="5" cy="1015"/>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34" name="Line 65"/>
            <p:cNvSpPr>
              <a:spLocks noChangeShapeType="1"/>
            </p:cNvSpPr>
            <p:nvPr/>
          </p:nvSpPr>
          <p:spPr bwMode="auto">
            <a:xfrm>
              <a:off x="2112" y="2688"/>
              <a:ext cx="768" cy="240"/>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35" name="Line 66"/>
            <p:cNvSpPr>
              <a:spLocks noChangeShapeType="1"/>
            </p:cNvSpPr>
            <p:nvPr/>
          </p:nvSpPr>
          <p:spPr bwMode="auto">
            <a:xfrm>
              <a:off x="2448" y="2688"/>
              <a:ext cx="432" cy="240"/>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36" name="Line 67"/>
            <p:cNvSpPr>
              <a:spLocks noChangeShapeType="1"/>
            </p:cNvSpPr>
            <p:nvPr/>
          </p:nvSpPr>
          <p:spPr bwMode="auto">
            <a:xfrm>
              <a:off x="2784" y="2688"/>
              <a:ext cx="96" cy="240"/>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37" name="Line 70"/>
            <p:cNvSpPr>
              <a:spLocks noChangeShapeType="1"/>
            </p:cNvSpPr>
            <p:nvPr/>
          </p:nvSpPr>
          <p:spPr bwMode="auto">
            <a:xfrm flipH="1">
              <a:off x="2160" y="2928"/>
              <a:ext cx="720" cy="288"/>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38" name="Line 71"/>
            <p:cNvSpPr>
              <a:spLocks noChangeShapeType="1"/>
            </p:cNvSpPr>
            <p:nvPr/>
          </p:nvSpPr>
          <p:spPr bwMode="auto">
            <a:xfrm flipH="1" flipV="1">
              <a:off x="2880" y="2928"/>
              <a:ext cx="912" cy="288"/>
            </a:xfrm>
            <a:prstGeom prst="line">
              <a:avLst/>
            </a:prstGeom>
            <a:noFill/>
            <a:ln w="9525">
              <a:solidFill>
                <a:schemeClr val="tx1"/>
              </a:solidFill>
              <a:round/>
              <a:headEnd type="oval" w="med" len="med"/>
              <a:tailEnd type="oval" w="med" len="med"/>
            </a:ln>
          </p:spPr>
          <p:txBody>
            <a:bodyPr wrap="none" anchor="ctr"/>
            <a:lstStyle/>
            <a:p>
              <a:endParaRPr lang="zh-CN" altLang="en-US"/>
            </a:p>
          </p:txBody>
        </p:sp>
        <p:sp>
          <p:nvSpPr>
            <p:cNvPr id="29739" name="Line 72"/>
            <p:cNvSpPr>
              <a:spLocks noChangeShapeType="1"/>
            </p:cNvSpPr>
            <p:nvPr/>
          </p:nvSpPr>
          <p:spPr bwMode="auto">
            <a:xfrm>
              <a:off x="2880" y="2928"/>
              <a:ext cx="144" cy="288"/>
            </a:xfrm>
            <a:prstGeom prst="line">
              <a:avLst/>
            </a:prstGeom>
            <a:noFill/>
            <a:ln w="9525">
              <a:solidFill>
                <a:schemeClr val="tx1"/>
              </a:solidFill>
              <a:round/>
              <a:headEnd type="oval" w="med" len="med"/>
              <a:tailEnd type="oval" w="med" len="med"/>
            </a:ln>
          </p:spPr>
          <p:txBody>
            <a:bodyPr wrap="none" anchor="ctr"/>
            <a:lstStyle/>
            <a:p>
              <a:endParaRPr lang="zh-CN" altLang="en-US"/>
            </a:p>
          </p:txBody>
        </p:sp>
      </p:grpSp>
      <p:sp>
        <p:nvSpPr>
          <p:cNvPr id="58" name="矩形 57"/>
          <p:cNvSpPr/>
          <p:nvPr/>
        </p:nvSpPr>
        <p:spPr>
          <a:xfrm>
            <a:off x="1271190" y="919238"/>
            <a:ext cx="6875008" cy="817571"/>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a:defRPr/>
            </a:pPr>
            <a:r>
              <a:rPr lang="en-US" altLang="zh-CN" sz="2400" b="1" dirty="0" err="1">
                <a:solidFill>
                  <a:srgbClr val="C00000"/>
                </a:solidFill>
                <a:latin typeface="黑体" pitchFamily="49" charset="-122"/>
                <a:ea typeface="黑体" pitchFamily="49" charset="-122"/>
              </a:rPr>
              <a:t>ThreadCreate</a:t>
            </a:r>
            <a:r>
              <a:rPr lang="zh-CN" altLang="en-US" sz="2400" b="1" dirty="0">
                <a:solidFill>
                  <a:srgbClr val="C00000"/>
                </a:solidFill>
                <a:latin typeface="黑体" pitchFamily="49" charset="-122"/>
                <a:ea typeface="黑体" pitchFamily="49" charset="-122"/>
              </a:rPr>
              <a:t>是系统调用，会进入内核，内核知道</a:t>
            </a:r>
            <a:r>
              <a:rPr lang="en-US" altLang="zh-CN" sz="2400" b="1" dirty="0">
                <a:solidFill>
                  <a:srgbClr val="C00000"/>
                </a:solidFill>
                <a:latin typeface="黑体" pitchFamily="49" charset="-122"/>
                <a:ea typeface="黑体" pitchFamily="49" charset="-122"/>
              </a:rPr>
              <a:t>TCB </a:t>
            </a:r>
            <a:endParaRPr lang="zh-CN" altLang="en-US" sz="2400" b="1" dirty="0">
              <a:solidFill>
                <a:srgbClr val="C00000"/>
              </a:solidFill>
              <a:latin typeface="黑体" pitchFamily="49" charset="-122"/>
              <a:ea typeface="黑体" pitchFamily="49" charset="-122"/>
            </a:endParaRPr>
          </a:p>
        </p:txBody>
      </p:sp>
      <p:pic>
        <p:nvPicPr>
          <p:cNvPr id="132098" name="Picture 2"/>
          <p:cNvPicPr>
            <a:picLocks noChangeAspect="1" noChangeArrowheads="1"/>
          </p:cNvPicPr>
          <p:nvPr/>
        </p:nvPicPr>
        <p:blipFill>
          <a:blip r:embed="rId2" cstate="print"/>
          <a:srcRect/>
          <a:stretch>
            <a:fillRect/>
          </a:stretch>
        </p:blipFill>
        <p:spPr bwMode="auto">
          <a:xfrm>
            <a:off x="6566344" y="2340429"/>
            <a:ext cx="2499545" cy="2112131"/>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683"/>
                                        </p:tgtEl>
                                        <p:attrNameLst>
                                          <p:attrName>style.visibility</p:attrName>
                                        </p:attrNameLst>
                                      </p:cBhvr>
                                      <p:to>
                                        <p:strVal val="visible"/>
                                      </p:to>
                                    </p:set>
                                    <p:animEffect transition="in" filter="dissolve">
                                      <p:cBhvr>
                                        <p:cTn id="7" dur="500"/>
                                        <p:tgtEl>
                                          <p:spTgt spid="19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srcRect b="9122"/>
          <a:stretch>
            <a:fillRect/>
          </a:stretch>
        </p:blipFill>
        <p:spPr bwMode="auto">
          <a:xfrm>
            <a:off x="0" y="1268760"/>
            <a:ext cx="9030648" cy="471161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latin typeface="黑体" pitchFamily="49" charset="-122"/>
                <a:ea typeface="黑体" pitchFamily="49" charset="-122"/>
              </a:rPr>
              <a:t>用户级线程</a:t>
            </a:r>
            <a:r>
              <a:rPr lang="en-US" altLang="zh-CN">
                <a:latin typeface="黑体" pitchFamily="49" charset="-122"/>
                <a:ea typeface="黑体" pitchFamily="49" charset="-122"/>
              </a:rPr>
              <a:t>+</a:t>
            </a:r>
            <a:r>
              <a:rPr lang="zh-CN" altLang="en-US">
                <a:latin typeface="黑体" pitchFamily="49" charset="-122"/>
                <a:ea typeface="黑体" pitchFamily="49" charset="-122"/>
              </a:rPr>
              <a:t>核心级线程</a:t>
            </a:r>
          </a:p>
        </p:txBody>
      </p:sp>
      <p:sp>
        <p:nvSpPr>
          <p:cNvPr id="31747" name="内容占位符 2"/>
          <p:cNvSpPr>
            <a:spLocks noGrp="1"/>
          </p:cNvSpPr>
          <p:nvPr>
            <p:ph idx="1"/>
          </p:nvPr>
        </p:nvSpPr>
        <p:spPr/>
        <p:txBody>
          <a:bodyPr/>
          <a:lstStyle/>
          <a:p>
            <a:endParaRPr lang="zh-CN" altLang="en-US"/>
          </a:p>
        </p:txBody>
      </p:sp>
      <p:pic>
        <p:nvPicPr>
          <p:cNvPr id="31748" name="Picture 2"/>
          <p:cNvPicPr>
            <a:picLocks noChangeAspect="1" noChangeArrowheads="1"/>
          </p:cNvPicPr>
          <p:nvPr/>
        </p:nvPicPr>
        <p:blipFill>
          <a:blip r:embed="rId2" cstate="print"/>
          <a:srcRect/>
          <a:stretch>
            <a:fillRect/>
          </a:stretch>
        </p:blipFill>
        <p:spPr bwMode="auto">
          <a:xfrm>
            <a:off x="1600011" y="1291167"/>
            <a:ext cx="6082562" cy="4646084"/>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222250" y="620688"/>
            <a:ext cx="8921750" cy="58039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latin typeface="黑体" pitchFamily="49" charset="-122"/>
                <a:ea typeface="黑体" pitchFamily="49" charset="-122"/>
              </a:rPr>
              <a:t>第五章：</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调度</a:t>
            </a:r>
          </a:p>
        </p:txBody>
      </p:sp>
      <p:sp>
        <p:nvSpPr>
          <p:cNvPr id="171013" name="Rectangle 5"/>
          <p:cNvSpPr>
            <a:spLocks noChangeArrowheads="1"/>
          </p:cNvSpPr>
          <p:nvPr/>
        </p:nvSpPr>
        <p:spPr bwMode="auto">
          <a:xfrm>
            <a:off x="307975" y="1479897"/>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rPr>
              <a:t>并发能提高效率 </a:t>
            </a:r>
            <a:r>
              <a:rPr lang="zh-CN" altLang="en-US" sz="2400" b="1">
                <a:latin typeface="黑体" pitchFamily="49" charset="-122"/>
                <a:ea typeface="黑体" pitchFamily="49" charset="-122"/>
                <a:sym typeface="Symbol" pitchFamily="18" charset="2"/>
              </a:rPr>
              <a:t> 并发的核心是</a:t>
            </a:r>
            <a:r>
              <a:rPr lang="zh-CN" altLang="en-US" sz="2400" b="1">
                <a:latin typeface="黑体" pitchFamily="49" charset="-122"/>
                <a:ea typeface="黑体" pitchFamily="49" charset="-122"/>
              </a:rPr>
              <a:t>进程能让出</a:t>
            </a:r>
            <a:r>
              <a:rPr lang="en-US" altLang="zh-CN" sz="2400" b="1">
                <a:latin typeface="黑体" pitchFamily="49" charset="-122"/>
                <a:ea typeface="黑体" pitchFamily="49" charset="-122"/>
              </a:rPr>
              <a:t>CPU</a:t>
            </a:r>
            <a:r>
              <a:rPr lang="en-US" altLang="zh-CN" sz="2400" b="1">
                <a:solidFill>
                  <a:srgbClr val="FF0000"/>
                </a:solidFill>
                <a:latin typeface="黑体" pitchFamily="49" charset="-122"/>
                <a:ea typeface="黑体" pitchFamily="49" charset="-122"/>
              </a:rPr>
              <a:t> </a:t>
            </a:r>
          </a:p>
        </p:txBody>
      </p:sp>
      <p:sp>
        <p:nvSpPr>
          <p:cNvPr id="171014" name="Rectangle 6"/>
          <p:cNvSpPr>
            <a:spLocks noChangeArrowheads="1"/>
          </p:cNvSpPr>
          <p:nvPr/>
        </p:nvSpPr>
        <p:spPr bwMode="auto">
          <a:xfrm>
            <a:off x="304800" y="20402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进程让出</a:t>
            </a:r>
            <a:r>
              <a:rPr lang="en-US" altLang="zh-CN" sz="2400" b="1">
                <a:latin typeface="黑体" pitchFamily="49" charset="-122"/>
                <a:ea typeface="黑体" pitchFamily="49" charset="-122"/>
                <a:sym typeface="Symbol" pitchFamily="18" charset="2"/>
              </a:rPr>
              <a:t>CPU</a:t>
            </a:r>
            <a:r>
              <a:rPr lang="en-US" altLang="zh-CN" sz="2400" b="1">
                <a:solidFill>
                  <a:srgbClr val="FF0000"/>
                </a:solidFill>
                <a:latin typeface="黑体" pitchFamily="49" charset="-122"/>
                <a:ea typeface="黑体" pitchFamily="49" charset="-122"/>
              </a:rPr>
              <a:t> </a:t>
            </a:r>
            <a:r>
              <a:rPr lang="en-US" altLang="zh-CN" sz="2400" b="1">
                <a:latin typeface="黑体" pitchFamily="49" charset="-122"/>
                <a:ea typeface="黑体" pitchFamily="49" charset="-122"/>
                <a:sym typeface="Symbol" pitchFamily="18" charset="2"/>
              </a:rPr>
              <a:t> </a:t>
            </a:r>
            <a:r>
              <a:rPr lang="zh-CN" altLang="en-US" sz="2400" b="1">
                <a:latin typeface="黑体" pitchFamily="49" charset="-122"/>
                <a:ea typeface="黑体" pitchFamily="49" charset="-122"/>
                <a:sym typeface="Symbol" pitchFamily="18" charset="2"/>
              </a:rPr>
              <a:t>下一个进程使用</a:t>
            </a:r>
            <a:r>
              <a:rPr lang="en-US" altLang="zh-CN" sz="2400" b="1">
                <a:latin typeface="黑体" pitchFamily="49" charset="-122"/>
                <a:ea typeface="黑体" pitchFamily="49" charset="-122"/>
                <a:sym typeface="Symbol" pitchFamily="18" charset="2"/>
              </a:rPr>
              <a:t>CPU  </a:t>
            </a:r>
            <a:r>
              <a:rPr lang="zh-CN" altLang="en-US" sz="2400" b="1">
                <a:latin typeface="黑体" pitchFamily="49" charset="-122"/>
                <a:ea typeface="黑体" pitchFamily="49" charset="-122"/>
                <a:sym typeface="Symbol" pitchFamily="18" charset="2"/>
              </a:rPr>
              <a:t>这个选择就是调度</a:t>
            </a:r>
          </a:p>
        </p:txBody>
      </p:sp>
      <p:sp>
        <p:nvSpPr>
          <p:cNvPr id="171015" name="Rectangle 7"/>
          <p:cNvSpPr>
            <a:spLocks noChangeArrowheads="1"/>
          </p:cNvSpPr>
          <p:nvPr/>
        </p:nvSpPr>
        <p:spPr bwMode="auto">
          <a:xfrm>
            <a:off x="304800" y="25736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latin typeface="黑体" pitchFamily="49" charset="-122"/>
                <a:ea typeface="黑体" pitchFamily="49" charset="-122"/>
                <a:sym typeface="Symbol" pitchFamily="18" charset="2"/>
              </a:rPr>
              <a:t>进程、线程</a:t>
            </a:r>
            <a:r>
              <a:rPr lang="en-US" altLang="zh-CN" sz="2400" b="1" dirty="0">
                <a:latin typeface="黑体" pitchFamily="49" charset="-122"/>
                <a:ea typeface="黑体" pitchFamily="49" charset="-122"/>
                <a:sym typeface="Symbol" pitchFamily="18" charset="2"/>
              </a:rPr>
              <a:t>(</a:t>
            </a:r>
            <a:r>
              <a:rPr lang="zh-CN" altLang="en-US" sz="2400" b="1" dirty="0">
                <a:latin typeface="黑体" pitchFamily="49" charset="-122"/>
                <a:ea typeface="黑体" pitchFamily="49" charset="-122"/>
                <a:sym typeface="Symbol" pitchFamily="18" charset="2"/>
              </a:rPr>
              <a:t>内核级、用户级</a:t>
            </a:r>
            <a:r>
              <a:rPr lang="en-US" altLang="zh-CN" sz="2400" b="1" dirty="0">
                <a:latin typeface="黑体" pitchFamily="49" charset="-122"/>
                <a:ea typeface="黑体" pitchFamily="49" charset="-122"/>
                <a:sym typeface="Symbol" pitchFamily="18" charset="2"/>
              </a:rPr>
              <a:t>)</a:t>
            </a:r>
            <a:r>
              <a:rPr lang="zh-CN" altLang="en-US" sz="2400" b="1" dirty="0">
                <a:latin typeface="黑体" pitchFamily="49" charset="-122"/>
                <a:ea typeface="黑体" pitchFamily="49" charset="-122"/>
                <a:sym typeface="Symbol" pitchFamily="18" charset="2"/>
              </a:rPr>
              <a:t>都能调度  任务调度</a:t>
            </a:r>
          </a:p>
        </p:txBody>
      </p:sp>
      <p:sp>
        <p:nvSpPr>
          <p:cNvPr id="171017" name="Rectangle 9"/>
          <p:cNvSpPr>
            <a:spLocks noChangeArrowheads="1"/>
          </p:cNvSpPr>
          <p:nvPr/>
        </p:nvSpPr>
        <p:spPr bwMode="auto">
          <a:xfrm>
            <a:off x="304800" y="31832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调度任务分类</a:t>
            </a:r>
            <a:r>
              <a:rPr lang="en-US" altLang="zh-CN" sz="2400" b="1">
                <a:latin typeface="黑体" pitchFamily="49" charset="-122"/>
                <a:ea typeface="黑体" pitchFamily="49" charset="-122"/>
                <a:sym typeface="Symbol" pitchFamily="18" charset="2"/>
              </a:rPr>
              <a:t>: </a:t>
            </a:r>
            <a:r>
              <a:rPr lang="zh-CN" altLang="en-US" sz="2400" b="1">
                <a:latin typeface="黑体" pitchFamily="49" charset="-122"/>
                <a:ea typeface="黑体" pitchFamily="49" charset="-122"/>
                <a:sym typeface="Symbol" pitchFamily="18" charset="2"/>
              </a:rPr>
              <a:t>交互式，批处理</a:t>
            </a:r>
          </a:p>
        </p:txBody>
      </p:sp>
      <p:sp>
        <p:nvSpPr>
          <p:cNvPr id="171018" name="Rectangle 10"/>
          <p:cNvSpPr>
            <a:spLocks noChangeArrowheads="1"/>
          </p:cNvSpPr>
          <p:nvPr/>
        </p:nvSpPr>
        <p:spPr bwMode="auto">
          <a:xfrm>
            <a:off x="304800" y="44024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en-US" altLang="zh-CN" sz="2400" b="1">
                <a:latin typeface="黑体" pitchFamily="49" charset="-122"/>
                <a:ea typeface="黑体" pitchFamily="49" charset="-122"/>
                <a:sym typeface="Symbol" pitchFamily="18" charset="2"/>
              </a:rPr>
              <a:t>CPU</a:t>
            </a:r>
            <a:r>
              <a:rPr lang="zh-CN" altLang="en-US" sz="2400" b="1">
                <a:latin typeface="黑体" pitchFamily="49" charset="-122"/>
                <a:ea typeface="黑体" pitchFamily="49" charset="-122"/>
                <a:sym typeface="Symbol" pitchFamily="18" charset="2"/>
              </a:rPr>
              <a:t>调度算法</a:t>
            </a:r>
            <a:r>
              <a:rPr lang="en-US" altLang="zh-CN" sz="2400" b="1">
                <a:latin typeface="黑体" pitchFamily="49" charset="-122"/>
                <a:ea typeface="黑体" pitchFamily="49" charset="-122"/>
                <a:sym typeface="Symbol" pitchFamily="18" charset="2"/>
              </a:rPr>
              <a:t>: FCFS, SJF, Priority(</a:t>
            </a:r>
            <a:r>
              <a:rPr lang="zh-CN" altLang="en-US" sz="2400" b="1">
                <a:latin typeface="黑体" pitchFamily="49" charset="-122"/>
                <a:ea typeface="黑体" pitchFamily="49" charset="-122"/>
                <a:sym typeface="Symbol" pitchFamily="18" charset="2"/>
              </a:rPr>
              <a:t>批处理</a:t>
            </a:r>
            <a:r>
              <a:rPr lang="en-US" altLang="zh-CN" sz="2400" b="1">
                <a:latin typeface="黑体" pitchFamily="49" charset="-122"/>
                <a:ea typeface="黑体" pitchFamily="49" charset="-122"/>
                <a:sym typeface="Symbol" pitchFamily="18" charset="2"/>
              </a:rPr>
              <a:t>); RR(</a:t>
            </a:r>
            <a:r>
              <a:rPr lang="zh-CN" altLang="en-US" sz="2400" b="1">
                <a:latin typeface="黑体" pitchFamily="49" charset="-122"/>
                <a:ea typeface="黑体" pitchFamily="49" charset="-122"/>
                <a:sym typeface="Symbol" pitchFamily="18" charset="2"/>
              </a:rPr>
              <a:t>交互式</a:t>
            </a:r>
            <a:r>
              <a:rPr lang="en-US" altLang="zh-CN" sz="2400" b="1">
                <a:latin typeface="黑体" pitchFamily="49" charset="-122"/>
                <a:ea typeface="黑体" pitchFamily="49" charset="-122"/>
                <a:sym typeface="Symbol" pitchFamily="18" charset="2"/>
              </a:rPr>
              <a:t>)  </a:t>
            </a:r>
          </a:p>
        </p:txBody>
      </p:sp>
      <p:sp>
        <p:nvSpPr>
          <p:cNvPr id="171019" name="Rectangle 11"/>
          <p:cNvSpPr>
            <a:spLocks noChangeArrowheads="1"/>
          </p:cNvSpPr>
          <p:nvPr/>
        </p:nvSpPr>
        <p:spPr bwMode="auto">
          <a:xfrm>
            <a:off x="304800" y="50120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en-US" altLang="zh-CN" sz="2400" b="1">
                <a:latin typeface="黑体" pitchFamily="49" charset="-122"/>
                <a:ea typeface="黑体" pitchFamily="49" charset="-122"/>
                <a:sym typeface="Symbol" pitchFamily="18" charset="2"/>
              </a:rPr>
              <a:t>CPU</a:t>
            </a:r>
            <a:r>
              <a:rPr lang="zh-CN" altLang="en-US" sz="2400" b="1">
                <a:latin typeface="黑体" pitchFamily="49" charset="-122"/>
                <a:ea typeface="黑体" pitchFamily="49" charset="-122"/>
                <a:sym typeface="Symbol" pitchFamily="18" charset="2"/>
              </a:rPr>
              <a:t>调度算法</a:t>
            </a:r>
            <a:r>
              <a:rPr lang="en-US" altLang="zh-CN" sz="2400" b="1">
                <a:latin typeface="黑体" pitchFamily="49" charset="-122"/>
                <a:ea typeface="黑体" pitchFamily="49" charset="-122"/>
                <a:sym typeface="Symbol" pitchFamily="18" charset="2"/>
              </a:rPr>
              <a:t>: </a:t>
            </a:r>
            <a:r>
              <a:rPr lang="zh-CN" altLang="en-US" sz="2400" b="1">
                <a:latin typeface="黑体" pitchFamily="49" charset="-122"/>
                <a:ea typeface="黑体" pitchFamily="49" charset="-122"/>
                <a:sym typeface="Symbol" pitchFamily="18" charset="2"/>
              </a:rPr>
              <a:t>多级队列</a:t>
            </a:r>
            <a:r>
              <a:rPr lang="en-US" altLang="zh-CN" sz="2400" b="1">
                <a:latin typeface="黑体" pitchFamily="49" charset="-122"/>
                <a:ea typeface="黑体" pitchFamily="49" charset="-122"/>
                <a:sym typeface="Symbol" pitchFamily="18" charset="2"/>
              </a:rPr>
              <a:t>, </a:t>
            </a:r>
            <a:r>
              <a:rPr lang="zh-CN" altLang="en-US" sz="2400" b="1">
                <a:latin typeface="黑体" pitchFamily="49" charset="-122"/>
                <a:ea typeface="黑体" pitchFamily="49" charset="-122"/>
                <a:sym typeface="Symbol" pitchFamily="18" charset="2"/>
              </a:rPr>
              <a:t>多级反馈队列</a:t>
            </a:r>
            <a:r>
              <a:rPr lang="en-US" altLang="zh-CN" sz="2400" b="1">
                <a:latin typeface="黑体" pitchFamily="49" charset="-122"/>
                <a:ea typeface="黑体" pitchFamily="49" charset="-122"/>
                <a:sym typeface="Symbol" pitchFamily="18" charset="2"/>
              </a:rPr>
              <a:t>(</a:t>
            </a:r>
            <a:r>
              <a:rPr lang="zh-CN" altLang="en-US" sz="2400" b="1">
                <a:latin typeface="黑体" pitchFamily="49" charset="-122"/>
                <a:ea typeface="黑体" pitchFamily="49" charset="-122"/>
                <a:sym typeface="Symbol" pitchFamily="18" charset="2"/>
              </a:rPr>
              <a:t>混合</a:t>
            </a:r>
            <a:r>
              <a:rPr lang="en-US" altLang="zh-CN" sz="2400" b="1">
                <a:latin typeface="黑体" pitchFamily="49" charset="-122"/>
                <a:ea typeface="黑体" pitchFamily="49" charset="-122"/>
                <a:sym typeface="Symbol" pitchFamily="18" charset="2"/>
              </a:rPr>
              <a:t>)</a:t>
            </a:r>
          </a:p>
        </p:txBody>
      </p:sp>
      <p:sp>
        <p:nvSpPr>
          <p:cNvPr id="171022" name="Rectangle 14"/>
          <p:cNvSpPr>
            <a:spLocks noChangeArrowheads="1"/>
          </p:cNvSpPr>
          <p:nvPr/>
        </p:nvSpPr>
        <p:spPr bwMode="auto">
          <a:xfrm>
            <a:off x="304800" y="3792884"/>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调度时机分类</a:t>
            </a:r>
            <a:r>
              <a:rPr lang="en-US" altLang="zh-CN" sz="2400" b="1">
                <a:latin typeface="黑体" pitchFamily="49" charset="-122"/>
                <a:ea typeface="黑体" pitchFamily="49" charset="-122"/>
                <a:sym typeface="Symbol" pitchFamily="18" charset="2"/>
              </a:rPr>
              <a:t>: </a:t>
            </a:r>
            <a:r>
              <a:rPr lang="zh-CN" altLang="en-US" sz="2400" b="1">
                <a:latin typeface="黑体" pitchFamily="49" charset="-122"/>
                <a:ea typeface="黑体" pitchFamily="49" charset="-122"/>
                <a:sym typeface="Symbol" pitchFamily="18" charset="2"/>
              </a:rPr>
              <a:t>抢占式、非抢占式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326" y="204108"/>
            <a:ext cx="8229348" cy="577548"/>
          </a:xfrm>
        </p:spPr>
        <p:txBody>
          <a:bodyPr>
            <a:normAutofit fontScale="90000"/>
          </a:bodyPr>
          <a:lstStyle/>
          <a:p>
            <a:pPr eaLnBrk="1" hangingPunct="1"/>
            <a:r>
              <a:rPr lang="en-US" altLang="zh-CN">
                <a:ea typeface="宋体" pitchFamily="2" charset="-122"/>
              </a:rPr>
              <a:t>CPU-I/O Burst Cycle</a:t>
            </a:r>
          </a:p>
        </p:txBody>
      </p:sp>
      <p:pic>
        <p:nvPicPr>
          <p:cNvPr id="16387" name="Picture 1" descr="6_01.pdf"/>
          <p:cNvPicPr>
            <a:picLocks noChangeAspect="1"/>
          </p:cNvPicPr>
          <p:nvPr/>
        </p:nvPicPr>
        <p:blipFill>
          <a:blip r:embed="rId3" cstate="print"/>
          <a:srcRect/>
          <a:stretch>
            <a:fillRect/>
          </a:stretch>
        </p:blipFill>
        <p:spPr bwMode="auto">
          <a:xfrm>
            <a:off x="5382084" y="1143001"/>
            <a:ext cx="2359702" cy="4962071"/>
          </a:xfrm>
          <a:prstGeom prst="rect">
            <a:avLst/>
          </a:prstGeom>
          <a:noFill/>
          <a:ln w="9525">
            <a:noFill/>
            <a:miter lim="800000"/>
            <a:headEnd/>
            <a:tailEnd/>
          </a:ln>
        </p:spPr>
      </p:pic>
      <p:sp>
        <p:nvSpPr>
          <p:cNvPr id="6" name="Rectangle 4"/>
          <p:cNvSpPr>
            <a:spLocks noChangeArrowheads="1"/>
          </p:cNvSpPr>
          <p:nvPr/>
        </p:nvSpPr>
        <p:spPr bwMode="auto">
          <a:xfrm>
            <a:off x="226773" y="1835453"/>
            <a:ext cx="4728222" cy="3628571"/>
          </a:xfrm>
          <a:prstGeom prst="rect">
            <a:avLst/>
          </a:prstGeom>
          <a:noFill/>
          <a:ln w="9525">
            <a:noFill/>
            <a:miter lim="800000"/>
            <a:headEnd/>
            <a:tailEnd/>
          </a:ln>
        </p:spPr>
        <p:txBody>
          <a:bodyPr lIns="78145" tIns="39072" rIns="78145" bIns="39072" anchor="ctr"/>
          <a:lstStyle/>
          <a:p>
            <a:pPr>
              <a:lnSpc>
                <a:spcPct val="140000"/>
              </a:lnSpc>
              <a:buClr>
                <a:srgbClr val="CC0000"/>
              </a:buClr>
              <a:buSzPct val="90000"/>
              <a:buFont typeface="Wingdings" pitchFamily="2" charset="2"/>
              <a:buChar char="n"/>
            </a:pPr>
            <a:r>
              <a:rPr lang="en-US" altLang="zh-CN" sz="1700" dirty="0">
                <a:latin typeface="黑体" pitchFamily="49" charset="-122"/>
                <a:ea typeface="黑体" pitchFamily="49" charset="-122"/>
              </a:rPr>
              <a:t> </a:t>
            </a:r>
            <a:r>
              <a:rPr lang="zh-CN" altLang="en-US" sz="1700" dirty="0">
                <a:latin typeface="黑体" pitchFamily="49" charset="-122"/>
                <a:ea typeface="黑体" pitchFamily="49" charset="-122"/>
              </a:rPr>
              <a:t>程序代码可以分为</a:t>
            </a:r>
            <a:r>
              <a:rPr lang="zh-CN" altLang="en-US" sz="1700" dirty="0">
                <a:solidFill>
                  <a:srgbClr val="0000FF"/>
                </a:solidFill>
                <a:latin typeface="黑体" pitchFamily="49" charset="-122"/>
                <a:ea typeface="黑体" pitchFamily="49" charset="-122"/>
              </a:rPr>
              <a:t>计算类代码</a:t>
            </a:r>
            <a:r>
              <a:rPr lang="zh-CN" altLang="en-US" sz="1700" dirty="0">
                <a:latin typeface="黑体" pitchFamily="49" charset="-122"/>
                <a:ea typeface="黑体" pitchFamily="49" charset="-122"/>
              </a:rPr>
              <a:t>和</a:t>
            </a:r>
            <a:r>
              <a:rPr lang="en-US" altLang="zh-CN" sz="1700" dirty="0">
                <a:solidFill>
                  <a:srgbClr val="0000FF"/>
                </a:solidFill>
                <a:latin typeface="黑体" pitchFamily="49" charset="-122"/>
                <a:ea typeface="黑体" pitchFamily="49" charset="-122"/>
              </a:rPr>
              <a:t>I/O</a:t>
            </a:r>
            <a:r>
              <a:rPr lang="zh-CN" altLang="en-US" sz="1700" dirty="0">
                <a:solidFill>
                  <a:srgbClr val="0000FF"/>
                </a:solidFill>
                <a:latin typeface="黑体" pitchFamily="49" charset="-122"/>
                <a:ea typeface="黑体" pitchFamily="49" charset="-122"/>
              </a:rPr>
              <a:t>类代码</a:t>
            </a:r>
          </a:p>
          <a:p>
            <a:pPr>
              <a:lnSpc>
                <a:spcPct val="140000"/>
              </a:lnSpc>
              <a:buClr>
                <a:srgbClr val="CC0000"/>
              </a:buClr>
              <a:buSzPct val="90000"/>
              <a:buFont typeface="Wingdings" pitchFamily="2" charset="2"/>
              <a:buChar char="n"/>
            </a:pPr>
            <a:r>
              <a:rPr lang="zh-CN" altLang="en-US" sz="1700" dirty="0">
                <a:latin typeface="黑体" pitchFamily="49" charset="-122"/>
                <a:ea typeface="黑体" pitchFamily="49" charset="-122"/>
              </a:rPr>
              <a:t> 进程执行过程由</a:t>
            </a:r>
            <a:r>
              <a:rPr lang="en-US" altLang="zh-CN" sz="1700" dirty="0">
                <a:solidFill>
                  <a:srgbClr val="0000FF"/>
                </a:solidFill>
                <a:latin typeface="黑体" pitchFamily="49" charset="-122"/>
                <a:ea typeface="黑体" pitchFamily="49" charset="-122"/>
              </a:rPr>
              <a:t>CPU</a:t>
            </a:r>
            <a:r>
              <a:rPr lang="zh-CN" altLang="en-US" sz="1700" dirty="0">
                <a:solidFill>
                  <a:srgbClr val="0000FF"/>
                </a:solidFill>
                <a:latin typeface="黑体" pitchFamily="49" charset="-122"/>
                <a:ea typeface="黑体" pitchFamily="49" charset="-122"/>
              </a:rPr>
              <a:t>执行</a:t>
            </a:r>
            <a:r>
              <a:rPr lang="zh-CN" altLang="en-US" sz="1700" dirty="0">
                <a:latin typeface="黑体" pitchFamily="49" charset="-122"/>
                <a:ea typeface="黑体" pitchFamily="49" charset="-122"/>
              </a:rPr>
              <a:t>和</a:t>
            </a:r>
            <a:r>
              <a:rPr lang="en-US" altLang="zh-CN" sz="1700" dirty="0">
                <a:solidFill>
                  <a:srgbClr val="0000FF"/>
                </a:solidFill>
                <a:latin typeface="黑体" pitchFamily="49" charset="-122"/>
                <a:ea typeface="黑体" pitchFamily="49" charset="-122"/>
              </a:rPr>
              <a:t>I/O</a:t>
            </a:r>
            <a:r>
              <a:rPr lang="zh-CN" altLang="en-US" sz="1700" dirty="0">
                <a:latin typeface="黑体" pitchFamily="49" charset="-122"/>
                <a:ea typeface="黑体" pitchFamily="49" charset="-122"/>
              </a:rPr>
              <a:t>等待周期组成</a:t>
            </a:r>
          </a:p>
          <a:p>
            <a:pPr>
              <a:lnSpc>
                <a:spcPct val="140000"/>
              </a:lnSpc>
              <a:buClr>
                <a:srgbClr val="CC0000"/>
              </a:buClr>
              <a:buSzPct val="90000"/>
              <a:buFont typeface="Wingdings" pitchFamily="2" charset="2"/>
              <a:buChar char="n"/>
            </a:pPr>
            <a:r>
              <a:rPr lang="zh-CN" altLang="en-US" sz="1700" dirty="0">
                <a:latin typeface="黑体" pitchFamily="49" charset="-122"/>
                <a:ea typeface="黑体" pitchFamily="49" charset="-122"/>
              </a:rPr>
              <a:t> </a:t>
            </a:r>
            <a:r>
              <a:rPr lang="en-US" altLang="zh-CN" sz="1700" dirty="0">
                <a:solidFill>
                  <a:srgbClr val="0000FF"/>
                </a:solidFill>
                <a:latin typeface="黑体" pitchFamily="49" charset="-122"/>
                <a:ea typeface="黑体" pitchFamily="49" charset="-122"/>
              </a:rPr>
              <a:t>CPU</a:t>
            </a:r>
            <a:r>
              <a:rPr lang="zh-CN" altLang="en-US" sz="1700" dirty="0">
                <a:solidFill>
                  <a:srgbClr val="0000FF"/>
                </a:solidFill>
                <a:latin typeface="黑体" pitchFamily="49" charset="-122"/>
                <a:ea typeface="黑体" pitchFamily="49" charset="-122"/>
              </a:rPr>
              <a:t>区间</a:t>
            </a:r>
            <a:r>
              <a:rPr lang="zh-CN" altLang="en-US" sz="1700" dirty="0">
                <a:latin typeface="黑体" pitchFamily="49" charset="-122"/>
                <a:ea typeface="黑体" pitchFamily="49" charset="-122"/>
              </a:rPr>
              <a:t>和</a:t>
            </a:r>
            <a:r>
              <a:rPr lang="en-US" altLang="zh-CN" sz="1700" dirty="0">
                <a:solidFill>
                  <a:srgbClr val="0000FF"/>
                </a:solidFill>
                <a:latin typeface="黑体" pitchFamily="49" charset="-122"/>
                <a:ea typeface="黑体" pitchFamily="49" charset="-122"/>
              </a:rPr>
              <a:t>I/O</a:t>
            </a:r>
            <a:r>
              <a:rPr lang="zh-CN" altLang="en-US" sz="1700" dirty="0">
                <a:solidFill>
                  <a:srgbClr val="0000FF"/>
                </a:solidFill>
                <a:latin typeface="黑体" pitchFamily="49" charset="-122"/>
                <a:ea typeface="黑体" pitchFamily="49" charset="-122"/>
              </a:rPr>
              <a:t>区间</a:t>
            </a:r>
          </a:p>
          <a:p>
            <a:pPr>
              <a:lnSpc>
                <a:spcPct val="140000"/>
              </a:lnSpc>
              <a:buClr>
                <a:srgbClr val="CC0000"/>
              </a:buClr>
              <a:buSzPct val="90000"/>
              <a:buFont typeface="Wingdings" pitchFamily="2" charset="2"/>
              <a:buChar char="n"/>
            </a:pPr>
            <a:r>
              <a:rPr lang="zh-CN" altLang="en-US" sz="1700" dirty="0">
                <a:latin typeface="黑体" pitchFamily="49" charset="-122"/>
                <a:ea typeface="黑体" pitchFamily="49" charset="-122"/>
              </a:rPr>
              <a:t> </a:t>
            </a:r>
            <a:r>
              <a:rPr lang="en-US" altLang="zh-CN" sz="1700" b="1" dirty="0">
                <a:solidFill>
                  <a:srgbClr val="0000FF"/>
                </a:solidFill>
                <a:latin typeface="黑体" pitchFamily="49" charset="-122"/>
                <a:ea typeface="黑体" pitchFamily="49" charset="-122"/>
              </a:rPr>
              <a:t>CPU</a:t>
            </a:r>
            <a:r>
              <a:rPr lang="zh-CN" altLang="en-US" sz="1700" b="1" dirty="0">
                <a:solidFill>
                  <a:srgbClr val="0000FF"/>
                </a:solidFill>
                <a:latin typeface="黑体" pitchFamily="49" charset="-122"/>
                <a:ea typeface="黑体" pitchFamily="49" charset="-122"/>
              </a:rPr>
              <a:t>约束型</a:t>
            </a:r>
            <a:r>
              <a:rPr lang="zh-CN" altLang="en-US" sz="1700" dirty="0">
                <a:latin typeface="黑体" pitchFamily="49" charset="-122"/>
                <a:ea typeface="黑体" pitchFamily="49" charset="-122"/>
              </a:rPr>
              <a:t>程序以计算为主，</a:t>
            </a:r>
            <a:r>
              <a:rPr lang="en-US" altLang="zh-CN" sz="1700" dirty="0">
                <a:latin typeface="黑体" pitchFamily="49" charset="-122"/>
                <a:ea typeface="黑体" pitchFamily="49" charset="-122"/>
              </a:rPr>
              <a:t>CPU</a:t>
            </a:r>
            <a:r>
              <a:rPr lang="zh-CN" altLang="en-US" sz="1700" dirty="0">
                <a:latin typeface="黑体" pitchFamily="49" charset="-122"/>
                <a:ea typeface="黑体" pitchFamily="49" charset="-122"/>
              </a:rPr>
              <a:t>区间会较</a:t>
            </a:r>
            <a:br>
              <a:rPr lang="zh-CN" altLang="en-US" sz="1700" dirty="0">
                <a:latin typeface="黑体" pitchFamily="49" charset="-122"/>
                <a:ea typeface="黑体" pitchFamily="49" charset="-122"/>
              </a:rPr>
            </a:br>
            <a:r>
              <a:rPr lang="zh-CN" altLang="en-US" sz="1700" dirty="0">
                <a:latin typeface="黑体" pitchFamily="49" charset="-122"/>
                <a:ea typeface="黑体" pitchFamily="49" charset="-122"/>
              </a:rPr>
              <a:t>    多，还会有少量长的</a:t>
            </a:r>
            <a:r>
              <a:rPr lang="en-US" altLang="zh-CN" sz="1700" dirty="0">
                <a:latin typeface="黑体" pitchFamily="49" charset="-122"/>
                <a:ea typeface="黑体" pitchFamily="49" charset="-122"/>
              </a:rPr>
              <a:t>CPU</a:t>
            </a:r>
            <a:r>
              <a:rPr lang="zh-CN" altLang="en-US" sz="1700" dirty="0">
                <a:latin typeface="黑体" pitchFamily="49" charset="-122"/>
                <a:ea typeface="黑体" pitchFamily="49" charset="-122"/>
              </a:rPr>
              <a:t>区间</a:t>
            </a:r>
          </a:p>
          <a:p>
            <a:pPr>
              <a:lnSpc>
                <a:spcPct val="140000"/>
              </a:lnSpc>
              <a:buClr>
                <a:srgbClr val="CC0000"/>
              </a:buClr>
              <a:buSzPct val="90000"/>
              <a:buFont typeface="Wingdings" pitchFamily="2" charset="2"/>
              <a:buChar char="n"/>
            </a:pPr>
            <a:r>
              <a:rPr lang="zh-CN" altLang="en-US" sz="1700" dirty="0">
                <a:latin typeface="黑体" pitchFamily="49" charset="-122"/>
                <a:ea typeface="黑体" pitchFamily="49" charset="-122"/>
              </a:rPr>
              <a:t> </a:t>
            </a:r>
            <a:r>
              <a:rPr lang="en-US" altLang="zh-CN" sz="1700" b="1" dirty="0">
                <a:solidFill>
                  <a:srgbClr val="0000FF"/>
                </a:solidFill>
                <a:latin typeface="黑体" pitchFamily="49" charset="-122"/>
                <a:ea typeface="黑体" pitchFamily="49" charset="-122"/>
              </a:rPr>
              <a:t>I/O</a:t>
            </a:r>
            <a:r>
              <a:rPr lang="zh-CN" altLang="en-US" sz="1700" b="1" dirty="0">
                <a:solidFill>
                  <a:srgbClr val="0000FF"/>
                </a:solidFill>
                <a:latin typeface="黑体" pitchFamily="49" charset="-122"/>
                <a:ea typeface="黑体" pitchFamily="49" charset="-122"/>
              </a:rPr>
              <a:t>约束型</a:t>
            </a:r>
            <a:r>
              <a:rPr lang="zh-CN" altLang="en-US" sz="1700" dirty="0">
                <a:latin typeface="黑体" pitchFamily="49" charset="-122"/>
                <a:ea typeface="黑体" pitchFamily="49" charset="-122"/>
              </a:rPr>
              <a:t>程序以</a:t>
            </a:r>
            <a:r>
              <a:rPr lang="en-US" altLang="zh-CN" sz="1700" dirty="0">
                <a:latin typeface="黑体" pitchFamily="49" charset="-122"/>
                <a:ea typeface="黑体" pitchFamily="49" charset="-122"/>
              </a:rPr>
              <a:t>I/O</a:t>
            </a:r>
            <a:r>
              <a:rPr lang="zh-CN" altLang="en-US" sz="1700" dirty="0">
                <a:latin typeface="黑体" pitchFamily="49" charset="-122"/>
                <a:ea typeface="黑体" pitchFamily="49" charset="-122"/>
              </a:rPr>
              <a:t>为主，但配合</a:t>
            </a:r>
            <a:r>
              <a:rPr lang="en-US" altLang="zh-CN" sz="1700" dirty="0">
                <a:latin typeface="黑体" pitchFamily="49" charset="-122"/>
                <a:ea typeface="黑体" pitchFamily="49" charset="-122"/>
              </a:rPr>
              <a:t>I/O</a:t>
            </a:r>
            <a:r>
              <a:rPr lang="zh-CN" altLang="en-US" sz="1700" dirty="0">
                <a:latin typeface="黑体" pitchFamily="49" charset="-122"/>
                <a:ea typeface="黑体" pitchFamily="49" charset="-122"/>
              </a:rPr>
              <a:t>处理会有大量短的</a:t>
            </a:r>
            <a:r>
              <a:rPr lang="en-US" altLang="zh-CN" sz="1700" dirty="0">
                <a:latin typeface="黑体" pitchFamily="49" charset="-122"/>
                <a:ea typeface="黑体" pitchFamily="49" charset="-122"/>
              </a:rPr>
              <a:t>CPU</a:t>
            </a:r>
            <a:r>
              <a:rPr lang="zh-CN" altLang="en-US" sz="1700" dirty="0">
                <a:latin typeface="黑体" pitchFamily="49" charset="-122"/>
                <a:ea typeface="黑体" pitchFamily="49" charset="-122"/>
              </a:rPr>
              <a:t>区间 </a:t>
            </a:r>
            <a:endParaRPr lang="zh-CN" altLang="en-US" sz="1700" dirty="0">
              <a:solidFill>
                <a:srgbClr val="993366"/>
              </a:solidFill>
              <a:latin typeface="黑体" pitchFamily="49" charset="-122"/>
              <a:ea typeface="黑体" pitchFamily="49" charset="-122"/>
            </a:endParaRPr>
          </a:p>
        </p:txBody>
      </p:sp>
      <p:sp>
        <p:nvSpPr>
          <p:cNvPr id="5" name="TextBox 4"/>
          <p:cNvSpPr txBox="1"/>
          <p:nvPr/>
        </p:nvSpPr>
        <p:spPr>
          <a:xfrm>
            <a:off x="4860032" y="2780928"/>
            <a:ext cx="4149725"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ü"/>
              <a:defRPr/>
            </a:pPr>
            <a:r>
              <a:rPr lang="en-US" altLang="zh-CN" dirty="0">
                <a:latin typeface="黑体" pitchFamily="49" charset="-122"/>
                <a:ea typeface="黑体" pitchFamily="49" charset="-122"/>
              </a:rPr>
              <a:t> </a:t>
            </a:r>
            <a:r>
              <a:rPr lang="en-US" altLang="zh-CN" dirty="0">
                <a:solidFill>
                  <a:srgbClr val="C00000"/>
                </a:solidFill>
                <a:latin typeface="黑体" pitchFamily="49" charset="-122"/>
                <a:ea typeface="黑体" pitchFamily="49" charset="-122"/>
              </a:rPr>
              <a:t>IO</a:t>
            </a:r>
            <a:r>
              <a:rPr lang="zh-CN" altLang="en-US" dirty="0">
                <a:solidFill>
                  <a:srgbClr val="C00000"/>
                </a:solidFill>
                <a:latin typeface="黑体" pitchFamily="49" charset="-122"/>
                <a:ea typeface="黑体" pitchFamily="49" charset="-122"/>
              </a:rPr>
              <a:t>约束型任务</a:t>
            </a:r>
            <a:r>
              <a:rPr lang="zh-CN" altLang="en-US" dirty="0">
                <a:latin typeface="黑体" pitchFamily="49" charset="-122"/>
                <a:ea typeface="黑体" pitchFamily="49" charset="-122"/>
              </a:rPr>
              <a:t>每次使用</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的时间短，但是频率高，相应的优先级就得高，这样才能实现</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与</a:t>
            </a:r>
            <a:r>
              <a:rPr lang="en-US" altLang="zh-CN" dirty="0">
                <a:latin typeface="黑体" pitchFamily="49" charset="-122"/>
                <a:ea typeface="黑体" pitchFamily="49" charset="-122"/>
              </a:rPr>
              <a:t>IO</a:t>
            </a:r>
            <a:r>
              <a:rPr lang="zh-CN" altLang="en-US" dirty="0">
                <a:latin typeface="黑体" pitchFamily="49" charset="-122"/>
                <a:ea typeface="黑体" pitchFamily="49" charset="-122"/>
              </a:rPr>
              <a:t>的并行操作。</a:t>
            </a:r>
            <a:endParaRPr lang="en-US" altLang="zh-CN" dirty="0">
              <a:latin typeface="黑体" pitchFamily="49" charset="-122"/>
              <a:ea typeface="黑体" pitchFamily="49" charset="-122"/>
            </a:endParaRPr>
          </a:p>
          <a:p>
            <a:pPr>
              <a:buFont typeface="Wingdings" pitchFamily="2" charset="2"/>
              <a:buChar char="ü"/>
              <a:defRPr/>
            </a:pPr>
            <a:r>
              <a:rPr lang="en-US" altLang="zh-CN" dirty="0">
                <a:latin typeface="黑体" pitchFamily="49" charset="-122"/>
                <a:ea typeface="黑体" pitchFamily="49" charset="-122"/>
              </a:rPr>
              <a:t> </a:t>
            </a:r>
            <a:r>
              <a:rPr lang="en-US" altLang="zh-CN" dirty="0">
                <a:solidFill>
                  <a:srgbClr val="C00000"/>
                </a:solidFill>
                <a:latin typeface="黑体" pitchFamily="49" charset="-122"/>
                <a:ea typeface="黑体" pitchFamily="49" charset="-122"/>
              </a:rPr>
              <a:t>CPU</a:t>
            </a:r>
            <a:r>
              <a:rPr lang="zh-CN" altLang="en-US" dirty="0">
                <a:solidFill>
                  <a:srgbClr val="C00000"/>
                </a:solidFill>
                <a:latin typeface="黑体" pitchFamily="49" charset="-122"/>
                <a:ea typeface="黑体" pitchFamily="49" charset="-122"/>
              </a:rPr>
              <a:t>约束型任务</a:t>
            </a:r>
            <a:r>
              <a:rPr lang="zh-CN" altLang="en-US" dirty="0">
                <a:latin typeface="黑体" pitchFamily="49" charset="-122"/>
                <a:ea typeface="黑体" pitchFamily="49" charset="-122"/>
              </a:rPr>
              <a:t>指每次使用</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的时间都比较长，切换次数少，这样的任务就优先级就相对低一些。</a:t>
            </a:r>
            <a:endParaRPr lang="en-US" altLang="zh-CN" dirty="0">
              <a:latin typeface="黑体" pitchFamily="49" charset="-122"/>
              <a:ea typeface="黑体" pitchFamily="49" charset="-122"/>
            </a:endParaRPr>
          </a:p>
          <a:p>
            <a:pPr>
              <a:buFont typeface="Wingdings" pitchFamily="2" charset="2"/>
              <a:buChar char="ü"/>
              <a:defRPr/>
            </a:pPr>
            <a:r>
              <a:rPr lang="zh-CN" altLang="en-US" dirty="0">
                <a:latin typeface="黑体" pitchFamily="49" charset="-122"/>
                <a:ea typeface="黑体" pitchFamily="49" charset="-122"/>
              </a:rPr>
              <a:t> 前台任务就属于</a:t>
            </a:r>
            <a:r>
              <a:rPr lang="en-US" altLang="zh-CN" dirty="0">
                <a:latin typeface="黑体" pitchFamily="49" charset="-122"/>
                <a:ea typeface="黑体" pitchFamily="49" charset="-122"/>
              </a:rPr>
              <a:t>IO</a:t>
            </a:r>
            <a:r>
              <a:rPr lang="zh-CN" altLang="en-US" dirty="0">
                <a:latin typeface="黑体" pitchFamily="49" charset="-122"/>
                <a:ea typeface="黑体" pitchFamily="49" charset="-122"/>
              </a:rPr>
              <a:t>约束型任务，后台任务属于</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约束型任务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第五章：</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调度</a:t>
            </a:r>
          </a:p>
        </p:txBody>
      </p:sp>
      <p:sp>
        <p:nvSpPr>
          <p:cNvPr id="3" name="内容占位符 2"/>
          <p:cNvSpPr>
            <a:spLocks noGrp="1"/>
          </p:cNvSpPr>
          <p:nvPr>
            <p:ph idx="1"/>
          </p:nvPr>
        </p:nvSpPr>
        <p:spPr/>
        <p:txBody>
          <a:bodyPr>
            <a:normAutofit fontScale="92500" lnSpcReduction="20000"/>
          </a:bodyPr>
          <a:lstStyle/>
          <a:p>
            <a:r>
              <a:rPr lang="en-US" altLang="zh-CN" dirty="0">
                <a:latin typeface="黑体" pitchFamily="49" charset="-122"/>
                <a:ea typeface="黑体" pitchFamily="49" charset="-122"/>
              </a:rPr>
              <a:t>FCFS</a:t>
            </a:r>
          </a:p>
          <a:p>
            <a:r>
              <a:rPr lang="en-US" altLang="zh-CN" dirty="0">
                <a:latin typeface="黑体" pitchFamily="49" charset="-122"/>
                <a:ea typeface="黑体" pitchFamily="49" charset="-122"/>
              </a:rPr>
              <a:t>SJF</a:t>
            </a:r>
          </a:p>
          <a:p>
            <a:pPr lvl="1"/>
            <a:r>
              <a:rPr lang="en-US" altLang="zh-CN" dirty="0">
                <a:latin typeface="黑体" pitchFamily="49" charset="-122"/>
                <a:ea typeface="黑体" pitchFamily="49" charset="-122"/>
              </a:rPr>
              <a:t>SRTF</a:t>
            </a:r>
          </a:p>
          <a:p>
            <a:r>
              <a:rPr lang="en-US" altLang="zh-CN" dirty="0">
                <a:latin typeface="黑体" pitchFamily="49" charset="-122"/>
                <a:ea typeface="黑体" pitchFamily="49" charset="-122"/>
              </a:rPr>
              <a:t>Priority</a:t>
            </a:r>
          </a:p>
          <a:p>
            <a:r>
              <a:rPr lang="en-US" altLang="zh-CN" dirty="0">
                <a:latin typeface="黑体" pitchFamily="49" charset="-122"/>
                <a:ea typeface="黑体" pitchFamily="49" charset="-122"/>
              </a:rPr>
              <a:t>RR</a:t>
            </a:r>
          </a:p>
          <a:p>
            <a:r>
              <a:rPr lang="zh-CN" altLang="en-US" dirty="0">
                <a:latin typeface="黑体" pitchFamily="49" charset="-122"/>
                <a:ea typeface="黑体" pitchFamily="49" charset="-122"/>
              </a:rPr>
              <a:t>多级队列</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多级反馈队列</a:t>
            </a:r>
            <a:endParaRPr lang="en-US" altLang="zh-CN" dirty="0">
              <a:latin typeface="黑体" pitchFamily="49" charset="-122"/>
              <a:ea typeface="黑体" pitchFamily="49" charset="-122"/>
            </a:endParaRPr>
          </a:p>
          <a:p>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几个现象：</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饥饿、老化</a:t>
            </a:r>
          </a:p>
        </p:txBody>
      </p:sp>
      <p:sp>
        <p:nvSpPr>
          <p:cNvPr id="4" name="TextBox 3"/>
          <p:cNvSpPr txBox="1"/>
          <p:nvPr/>
        </p:nvSpPr>
        <p:spPr>
          <a:xfrm>
            <a:off x="3923928" y="2780928"/>
            <a:ext cx="4176464"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掌握每种算法</a:t>
            </a:r>
            <a:endParaRPr lang="en-US" altLang="zh-CN" sz="2400" b="1" dirty="0">
              <a:latin typeface="黑体" pitchFamily="49" charset="-122"/>
              <a:ea typeface="黑体" pitchFamily="49" charset="-122"/>
            </a:endParaRPr>
          </a:p>
          <a:p>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各自特点</a:t>
            </a:r>
            <a:endParaRPr lang="en-US" altLang="zh-CN" sz="2400" b="1" dirty="0">
              <a:latin typeface="黑体" pitchFamily="49" charset="-122"/>
              <a:ea typeface="黑体" pitchFamily="49" charset="-122"/>
            </a:endParaRPr>
          </a:p>
          <a:p>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周转时间、等待时间</a:t>
            </a:r>
            <a:endParaRPr lang="en-US" altLang="zh-CN" sz="2400" b="1" dirty="0">
              <a:latin typeface="黑体" pitchFamily="49" charset="-122"/>
              <a:ea typeface="黑体" pitchFamily="49" charset="-122"/>
            </a:endParaRPr>
          </a:p>
          <a:p>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响应比 </a:t>
            </a:r>
            <a:r>
              <a:rPr lang="en-US" altLang="zh-CN" sz="2400" b="1" dirty="0">
                <a:latin typeface="黑体" pitchFamily="49" charset="-122"/>
                <a:ea typeface="黑体" pitchFamily="49" charset="-122"/>
              </a:rPr>
              <a:t>=</a:t>
            </a:r>
            <a:r>
              <a:rPr lang="zh-CN" altLang="en-US" sz="2400" dirty="0">
                <a:latin typeface="黑体" pitchFamily="49" charset="-122"/>
                <a:ea typeface="黑体" pitchFamily="49" charset="-122"/>
              </a:rPr>
              <a:t>作业周转时间</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作业执行时间</a:t>
            </a:r>
            <a:endParaRPr lang="en-US" altLang="zh-CN" sz="2400" dirty="0">
              <a:latin typeface="黑体" pitchFamily="49" charset="-122"/>
              <a:ea typeface="黑体"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60163" y="45358"/>
            <a:ext cx="8026512" cy="1413631"/>
          </a:xfrm>
        </p:spPr>
        <p:txBody>
          <a:bodyPr>
            <a:noAutofit/>
          </a:bodyPr>
          <a:lstStyle/>
          <a:p>
            <a:pPr eaLnBrk="1" hangingPunct="1"/>
            <a:r>
              <a:rPr lang="zh-CN" altLang="en-US" sz="2400" dirty="0">
                <a:latin typeface="黑体" pitchFamily="49" charset="-122"/>
                <a:ea typeface="黑体" pitchFamily="49" charset="-122"/>
                <a:sym typeface="Symbol" pitchFamily="18" charset="2"/>
              </a:rPr>
              <a:t>更成熟的多级队列调度</a:t>
            </a:r>
            <a:r>
              <a:rPr lang="zh-CN" altLang="en-US" sz="2400" dirty="0">
                <a:ea typeface="宋体" pitchFamily="2" charset="-122"/>
                <a:sym typeface="Symbol" pitchFamily="18" charset="2"/>
              </a:rPr>
              <a:t>： </a:t>
            </a:r>
            <a:br>
              <a:rPr lang="en-US" altLang="zh-CN" sz="2400" dirty="0">
                <a:ea typeface="宋体" pitchFamily="2" charset="-122"/>
                <a:sym typeface="Symbol" pitchFamily="18" charset="2"/>
              </a:rPr>
            </a:br>
            <a:r>
              <a:rPr lang="en-US" altLang="zh-CN" sz="3200" dirty="0">
                <a:ea typeface="宋体" pitchFamily="2" charset="-122"/>
              </a:rPr>
              <a:t>Multilevel Feedback Queue </a:t>
            </a:r>
            <a:r>
              <a:rPr lang="zh-CN" altLang="en-US" sz="3200" dirty="0">
                <a:latin typeface="黑体" pitchFamily="49" charset="-122"/>
                <a:ea typeface="黑体" pitchFamily="49" charset="-122"/>
              </a:rPr>
              <a:t>多级反馈队列</a:t>
            </a:r>
            <a:endParaRPr lang="en-US" altLang="zh-CN" sz="3200" dirty="0">
              <a:latin typeface="黑体" pitchFamily="49" charset="-122"/>
              <a:ea typeface="黑体" pitchFamily="49" charset="-122"/>
            </a:endParaRPr>
          </a:p>
        </p:txBody>
      </p:sp>
      <p:sp>
        <p:nvSpPr>
          <p:cNvPr id="5" name="Rectangle 3"/>
          <p:cNvSpPr txBox="1">
            <a:spLocks noChangeArrowheads="1"/>
          </p:cNvSpPr>
          <p:nvPr/>
        </p:nvSpPr>
        <p:spPr bwMode="auto">
          <a:xfrm>
            <a:off x="826462" y="1427238"/>
            <a:ext cx="6531069" cy="630465"/>
          </a:xfrm>
          <a:prstGeom prst="rect">
            <a:avLst/>
          </a:prstGeom>
          <a:noFill/>
          <a:ln w="9525">
            <a:noFill/>
            <a:miter lim="800000"/>
            <a:headEnd/>
            <a:tailEnd/>
          </a:ln>
        </p:spPr>
        <p:txBody>
          <a:bodyPr lIns="91429" tIns="45714" rIns="91429" bIns="45714"/>
          <a:lstStyle/>
          <a:p>
            <a:pPr marL="343240" indent="-343240" defTabSz="914401">
              <a:lnSpc>
                <a:spcPct val="130000"/>
              </a:lnSpc>
              <a:spcBef>
                <a:spcPct val="35000"/>
              </a:spcBef>
              <a:buClr>
                <a:srgbClr val="993300"/>
              </a:buClr>
              <a:buSzPct val="90000"/>
              <a:buFont typeface="Monotype Sorts" charset="2"/>
              <a:buChar char="n"/>
            </a:pPr>
            <a:r>
              <a:rPr kumimoji="1" lang="zh-CN" altLang="en-US" sz="2100" dirty="0">
                <a:latin typeface="黑体" pitchFamily="49" charset="-122"/>
                <a:ea typeface="黑体" pitchFamily="49" charset="-122"/>
              </a:rPr>
              <a:t>任务可以在队列之间移动，更细致的区分任务</a:t>
            </a:r>
          </a:p>
        </p:txBody>
      </p:sp>
      <p:sp>
        <p:nvSpPr>
          <p:cNvPr id="6" name="Rectangle 52"/>
          <p:cNvSpPr>
            <a:spLocks noChangeArrowheads="1"/>
          </p:cNvSpPr>
          <p:nvPr/>
        </p:nvSpPr>
        <p:spPr bwMode="auto">
          <a:xfrm>
            <a:off x="846620" y="5116286"/>
            <a:ext cx="7367610" cy="122161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78145" tIns="39072" rIns="78145" bIns="39072"/>
          <a:lstStyle/>
          <a:p>
            <a:pPr marL="293042" indent="-293042">
              <a:lnSpc>
                <a:spcPct val="110000"/>
              </a:lnSpc>
              <a:spcBef>
                <a:spcPct val="20000"/>
              </a:spcBef>
              <a:buClr>
                <a:srgbClr val="993300"/>
              </a:buClr>
              <a:buSzPct val="90000"/>
              <a:buFont typeface="Wingdings" pitchFamily="2" charset="2"/>
              <a:buChar char="n"/>
              <a:defRPr/>
            </a:pPr>
            <a:r>
              <a:rPr lang="zh-CN" altLang="en-US" dirty="0">
                <a:solidFill>
                  <a:srgbClr val="FF0000"/>
                </a:solidFill>
                <a:latin typeface="黑体" pitchFamily="49" charset="-122"/>
                <a:ea typeface="黑体" pitchFamily="49" charset="-122"/>
              </a:rPr>
              <a:t>可以根据“享用”</a:t>
            </a:r>
            <a:r>
              <a:rPr lang="en-US" altLang="zh-CN" dirty="0">
                <a:solidFill>
                  <a:srgbClr val="FF0000"/>
                </a:solidFill>
                <a:latin typeface="黑体" pitchFamily="49" charset="-122"/>
                <a:ea typeface="黑体" pitchFamily="49" charset="-122"/>
              </a:rPr>
              <a:t>CPU</a:t>
            </a:r>
            <a:r>
              <a:rPr lang="zh-CN" altLang="en-US" dirty="0">
                <a:solidFill>
                  <a:srgbClr val="FF0000"/>
                </a:solidFill>
                <a:latin typeface="黑体" pitchFamily="49" charset="-122"/>
                <a:ea typeface="黑体" pitchFamily="49" charset="-122"/>
              </a:rPr>
              <a:t>时间多少来移动队列，阻止“饥饿”</a:t>
            </a:r>
          </a:p>
          <a:p>
            <a:pPr marL="293042" indent="-293042">
              <a:lnSpc>
                <a:spcPct val="110000"/>
              </a:lnSpc>
              <a:spcBef>
                <a:spcPct val="20000"/>
              </a:spcBef>
              <a:buClr>
                <a:srgbClr val="993300"/>
              </a:buClr>
              <a:buSzPct val="90000"/>
              <a:buFont typeface="Wingdings" pitchFamily="2" charset="2"/>
              <a:buChar char="n"/>
              <a:defRPr/>
            </a:pPr>
            <a:r>
              <a:rPr lang="zh-CN" altLang="en-US" dirty="0">
                <a:solidFill>
                  <a:srgbClr val="FF0000"/>
                </a:solidFill>
                <a:latin typeface="黑体" pitchFamily="49" charset="-122"/>
                <a:ea typeface="黑体" pitchFamily="49" charset="-122"/>
              </a:rPr>
              <a:t>最通用的调度算法，多数</a:t>
            </a:r>
            <a:r>
              <a:rPr lang="en-US" altLang="zh-CN" dirty="0">
                <a:solidFill>
                  <a:srgbClr val="FF0000"/>
                </a:solidFill>
                <a:latin typeface="黑体" pitchFamily="49" charset="-122"/>
                <a:ea typeface="黑体" pitchFamily="49" charset="-122"/>
              </a:rPr>
              <a:t>OS</a:t>
            </a:r>
            <a:r>
              <a:rPr lang="zh-CN" altLang="en-US" dirty="0">
                <a:solidFill>
                  <a:srgbClr val="FF0000"/>
                </a:solidFill>
                <a:latin typeface="黑体" pitchFamily="49" charset="-122"/>
                <a:ea typeface="黑体" pitchFamily="49" charset="-122"/>
              </a:rPr>
              <a:t>都使用该方法或其变形，如</a:t>
            </a:r>
            <a:r>
              <a:rPr lang="en-US" altLang="zh-CN" dirty="0">
                <a:solidFill>
                  <a:srgbClr val="FF0000"/>
                </a:solidFill>
                <a:latin typeface="黑体" pitchFamily="49" charset="-122"/>
                <a:ea typeface="黑体" pitchFamily="49" charset="-122"/>
              </a:rPr>
              <a:t>UNIX</a:t>
            </a:r>
            <a:r>
              <a:rPr lang="zh-CN" altLang="en-US" dirty="0">
                <a:solidFill>
                  <a:srgbClr val="FF0000"/>
                </a:solidFill>
                <a:latin typeface="黑体" pitchFamily="49" charset="-122"/>
                <a:ea typeface="黑体" pitchFamily="49" charset="-122"/>
              </a:rPr>
              <a:t>、</a:t>
            </a:r>
            <a:r>
              <a:rPr lang="en-US" altLang="zh-CN" dirty="0">
                <a:solidFill>
                  <a:srgbClr val="FF0000"/>
                </a:solidFill>
                <a:latin typeface="黑体" pitchFamily="49" charset="-122"/>
                <a:ea typeface="黑体" pitchFamily="49" charset="-122"/>
              </a:rPr>
              <a:t>Windows</a:t>
            </a:r>
            <a:r>
              <a:rPr lang="zh-CN" altLang="en-US" dirty="0">
                <a:solidFill>
                  <a:srgbClr val="FF0000"/>
                </a:solidFill>
                <a:latin typeface="黑体" pitchFamily="49" charset="-122"/>
                <a:ea typeface="黑体" pitchFamily="49" charset="-122"/>
              </a:rPr>
              <a:t>等。</a:t>
            </a:r>
          </a:p>
        </p:txBody>
      </p:sp>
      <p:sp>
        <p:nvSpPr>
          <p:cNvPr id="7" name="Text Box 54"/>
          <p:cNvSpPr txBox="1">
            <a:spLocks noChangeArrowheads="1"/>
          </p:cNvSpPr>
          <p:nvPr/>
        </p:nvSpPr>
        <p:spPr bwMode="auto">
          <a:xfrm>
            <a:off x="1431191" y="2567215"/>
            <a:ext cx="2600333" cy="355906"/>
          </a:xfrm>
          <a:prstGeom prst="rect">
            <a:avLst/>
          </a:prstGeom>
          <a:noFill/>
          <a:ln w="9525">
            <a:solidFill>
              <a:srgbClr val="FF0000"/>
            </a:solidFill>
            <a:miter lim="800000"/>
            <a:headEnd/>
            <a:tailEnd/>
          </a:ln>
        </p:spPr>
        <p:txBody>
          <a:bodyPr lIns="78145" tIns="39072" rIns="78145" bIns="39072">
            <a:spAutoFit/>
          </a:bodyPr>
          <a:lstStyle/>
          <a:p>
            <a:pPr algn="ctr">
              <a:spcBef>
                <a:spcPct val="50000"/>
              </a:spcBef>
            </a:pPr>
            <a:r>
              <a:rPr lang="zh-CN" altLang="en-US">
                <a:latin typeface="黑体" pitchFamily="49" charset="-122"/>
                <a:ea typeface="黑体" pitchFamily="49" charset="-122"/>
              </a:rPr>
              <a:t>系统任务队列</a:t>
            </a:r>
            <a:r>
              <a:rPr lang="en-US" altLang="zh-CN">
                <a:latin typeface="黑体" pitchFamily="49" charset="-122"/>
                <a:ea typeface="黑体" pitchFamily="49" charset="-122"/>
              </a:rPr>
              <a:t>2</a:t>
            </a:r>
          </a:p>
        </p:txBody>
      </p:sp>
      <p:sp>
        <p:nvSpPr>
          <p:cNvPr id="8" name="Text Box 56"/>
          <p:cNvSpPr txBox="1">
            <a:spLocks noChangeArrowheads="1"/>
          </p:cNvSpPr>
          <p:nvPr/>
        </p:nvSpPr>
        <p:spPr bwMode="auto">
          <a:xfrm>
            <a:off x="1431191" y="3090334"/>
            <a:ext cx="2600333" cy="355906"/>
          </a:xfrm>
          <a:prstGeom prst="rect">
            <a:avLst/>
          </a:prstGeom>
          <a:noFill/>
          <a:ln w="9525">
            <a:solidFill>
              <a:srgbClr val="FF0000"/>
            </a:solidFill>
            <a:miter lim="800000"/>
            <a:headEnd/>
            <a:tailEnd/>
          </a:ln>
        </p:spPr>
        <p:txBody>
          <a:bodyPr lIns="78145" tIns="39072" rIns="78145" bIns="39072">
            <a:spAutoFit/>
          </a:bodyPr>
          <a:lstStyle/>
          <a:p>
            <a:pPr algn="ctr">
              <a:spcBef>
                <a:spcPct val="50000"/>
              </a:spcBef>
            </a:pPr>
            <a:r>
              <a:rPr lang="zh-CN" altLang="en-US">
                <a:latin typeface="黑体" pitchFamily="49" charset="-122"/>
                <a:ea typeface="黑体" pitchFamily="49" charset="-122"/>
              </a:rPr>
              <a:t>用户任务</a:t>
            </a:r>
            <a:r>
              <a:rPr lang="en-US" altLang="zh-CN">
                <a:latin typeface="黑体" pitchFamily="49" charset="-122"/>
                <a:ea typeface="黑体" pitchFamily="49" charset="-122"/>
              </a:rPr>
              <a:t>(</a:t>
            </a:r>
            <a:r>
              <a:rPr lang="zh-CN" altLang="en-US">
                <a:latin typeface="黑体" pitchFamily="49" charset="-122"/>
                <a:ea typeface="黑体" pitchFamily="49" charset="-122"/>
              </a:rPr>
              <a:t>时间片为</a:t>
            </a:r>
            <a:r>
              <a:rPr lang="en-US" altLang="zh-CN">
                <a:latin typeface="黑体" pitchFamily="49" charset="-122"/>
                <a:ea typeface="黑体" pitchFamily="49" charset="-122"/>
              </a:rPr>
              <a:t>8)</a:t>
            </a:r>
          </a:p>
        </p:txBody>
      </p:sp>
      <p:sp>
        <p:nvSpPr>
          <p:cNvPr id="9" name="Text Box 57"/>
          <p:cNvSpPr txBox="1">
            <a:spLocks noChangeArrowheads="1"/>
          </p:cNvSpPr>
          <p:nvPr/>
        </p:nvSpPr>
        <p:spPr bwMode="auto">
          <a:xfrm>
            <a:off x="1431191" y="2118180"/>
            <a:ext cx="2600333" cy="355906"/>
          </a:xfrm>
          <a:prstGeom prst="rect">
            <a:avLst/>
          </a:prstGeom>
          <a:noFill/>
          <a:ln w="9525">
            <a:solidFill>
              <a:srgbClr val="FF0000"/>
            </a:solidFill>
            <a:miter lim="800000"/>
            <a:headEnd/>
            <a:tailEnd/>
          </a:ln>
        </p:spPr>
        <p:txBody>
          <a:bodyPr lIns="78145" tIns="39072" rIns="78145" bIns="39072">
            <a:spAutoFit/>
          </a:bodyPr>
          <a:lstStyle/>
          <a:p>
            <a:pPr algn="ctr">
              <a:spcBef>
                <a:spcPct val="50000"/>
              </a:spcBef>
            </a:pPr>
            <a:r>
              <a:rPr lang="zh-CN" altLang="en-US">
                <a:latin typeface="黑体" pitchFamily="49" charset="-122"/>
                <a:ea typeface="黑体" pitchFamily="49" charset="-122"/>
              </a:rPr>
              <a:t>系统任务队列</a:t>
            </a:r>
            <a:r>
              <a:rPr lang="en-US" altLang="zh-CN">
                <a:latin typeface="黑体" pitchFamily="49" charset="-122"/>
                <a:ea typeface="黑体" pitchFamily="49" charset="-122"/>
              </a:rPr>
              <a:t>1</a:t>
            </a:r>
          </a:p>
        </p:txBody>
      </p:sp>
      <p:sp>
        <p:nvSpPr>
          <p:cNvPr id="10" name="Rectangle 58"/>
          <p:cNvSpPr>
            <a:spLocks noChangeArrowheads="1"/>
          </p:cNvSpPr>
          <p:nvPr/>
        </p:nvSpPr>
        <p:spPr bwMode="auto">
          <a:xfrm>
            <a:off x="4250738" y="2219476"/>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11" name="Rectangle 59"/>
          <p:cNvSpPr>
            <a:spLocks noChangeArrowheads="1"/>
          </p:cNvSpPr>
          <p:nvPr/>
        </p:nvSpPr>
        <p:spPr bwMode="auto">
          <a:xfrm>
            <a:off x="4772316" y="2219476"/>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12" name="Rectangle 60"/>
          <p:cNvSpPr>
            <a:spLocks noChangeArrowheads="1"/>
          </p:cNvSpPr>
          <p:nvPr/>
        </p:nvSpPr>
        <p:spPr bwMode="auto">
          <a:xfrm>
            <a:off x="4250738" y="2654905"/>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13" name="Rectangle 61"/>
          <p:cNvSpPr>
            <a:spLocks noChangeArrowheads="1"/>
          </p:cNvSpPr>
          <p:nvPr/>
        </p:nvSpPr>
        <p:spPr bwMode="auto">
          <a:xfrm>
            <a:off x="4772316" y="2654905"/>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14" name="Rectangle 62"/>
          <p:cNvSpPr>
            <a:spLocks noChangeArrowheads="1"/>
          </p:cNvSpPr>
          <p:nvPr/>
        </p:nvSpPr>
        <p:spPr bwMode="auto">
          <a:xfrm>
            <a:off x="5278777" y="2654905"/>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15" name="Line 64"/>
          <p:cNvSpPr>
            <a:spLocks noChangeShapeType="1"/>
          </p:cNvSpPr>
          <p:nvPr/>
        </p:nvSpPr>
        <p:spPr bwMode="auto">
          <a:xfrm>
            <a:off x="3971051" y="2364619"/>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16" name="Line 65"/>
          <p:cNvSpPr>
            <a:spLocks noChangeShapeType="1"/>
          </p:cNvSpPr>
          <p:nvPr/>
        </p:nvSpPr>
        <p:spPr bwMode="auto">
          <a:xfrm>
            <a:off x="4466173" y="2364619"/>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17" name="Line 66"/>
          <p:cNvSpPr>
            <a:spLocks noChangeShapeType="1"/>
          </p:cNvSpPr>
          <p:nvPr/>
        </p:nvSpPr>
        <p:spPr bwMode="auto">
          <a:xfrm>
            <a:off x="3959713" y="2800048"/>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18" name="Line 68"/>
          <p:cNvSpPr>
            <a:spLocks noChangeShapeType="1"/>
          </p:cNvSpPr>
          <p:nvPr/>
        </p:nvSpPr>
        <p:spPr bwMode="auto">
          <a:xfrm>
            <a:off x="4466173" y="2800048"/>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19" name="Line 69"/>
          <p:cNvSpPr>
            <a:spLocks noChangeShapeType="1"/>
          </p:cNvSpPr>
          <p:nvPr/>
        </p:nvSpPr>
        <p:spPr bwMode="auto">
          <a:xfrm>
            <a:off x="4987751" y="2795512"/>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20" name="Line 73"/>
          <p:cNvSpPr>
            <a:spLocks noChangeShapeType="1"/>
          </p:cNvSpPr>
          <p:nvPr/>
        </p:nvSpPr>
        <p:spPr bwMode="auto">
          <a:xfrm>
            <a:off x="3959713" y="3326190"/>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21" name="Text Box 76"/>
          <p:cNvSpPr txBox="1">
            <a:spLocks noChangeArrowheads="1"/>
          </p:cNvSpPr>
          <p:nvPr/>
        </p:nvSpPr>
        <p:spPr bwMode="auto">
          <a:xfrm>
            <a:off x="1431191" y="3533322"/>
            <a:ext cx="2600333" cy="355906"/>
          </a:xfrm>
          <a:prstGeom prst="rect">
            <a:avLst/>
          </a:prstGeom>
          <a:noFill/>
          <a:ln w="9525">
            <a:solidFill>
              <a:srgbClr val="FF0000"/>
            </a:solidFill>
            <a:miter lim="800000"/>
            <a:headEnd/>
            <a:tailEnd/>
          </a:ln>
        </p:spPr>
        <p:txBody>
          <a:bodyPr lIns="78145" tIns="39072" rIns="78145" bIns="39072">
            <a:spAutoFit/>
          </a:bodyPr>
          <a:lstStyle/>
          <a:p>
            <a:pPr algn="ctr">
              <a:spcBef>
                <a:spcPct val="50000"/>
              </a:spcBef>
            </a:pPr>
            <a:r>
              <a:rPr lang="zh-CN" altLang="en-US">
                <a:latin typeface="黑体" pitchFamily="49" charset="-122"/>
                <a:ea typeface="黑体" pitchFamily="49" charset="-122"/>
              </a:rPr>
              <a:t>用户任务</a:t>
            </a:r>
            <a:r>
              <a:rPr lang="en-US" altLang="zh-CN">
                <a:latin typeface="黑体" pitchFamily="49" charset="-122"/>
                <a:ea typeface="黑体" pitchFamily="49" charset="-122"/>
              </a:rPr>
              <a:t>(</a:t>
            </a:r>
            <a:r>
              <a:rPr lang="zh-CN" altLang="en-US">
                <a:latin typeface="黑体" pitchFamily="49" charset="-122"/>
                <a:ea typeface="黑体" pitchFamily="49" charset="-122"/>
              </a:rPr>
              <a:t>时间片为</a:t>
            </a:r>
            <a:r>
              <a:rPr lang="en-US" altLang="zh-CN">
                <a:latin typeface="黑体" pitchFamily="49" charset="-122"/>
                <a:ea typeface="黑体" pitchFamily="49" charset="-122"/>
              </a:rPr>
              <a:t>16)</a:t>
            </a:r>
          </a:p>
        </p:txBody>
      </p:sp>
      <p:sp>
        <p:nvSpPr>
          <p:cNvPr id="22" name="Text Box 77"/>
          <p:cNvSpPr txBox="1">
            <a:spLocks noChangeArrowheads="1"/>
          </p:cNvSpPr>
          <p:nvPr/>
        </p:nvSpPr>
        <p:spPr bwMode="auto">
          <a:xfrm>
            <a:off x="1431191" y="3982358"/>
            <a:ext cx="2600333" cy="355906"/>
          </a:xfrm>
          <a:prstGeom prst="rect">
            <a:avLst/>
          </a:prstGeom>
          <a:noFill/>
          <a:ln w="9525">
            <a:solidFill>
              <a:srgbClr val="FF0000"/>
            </a:solidFill>
            <a:miter lim="800000"/>
            <a:headEnd/>
            <a:tailEnd/>
          </a:ln>
        </p:spPr>
        <p:txBody>
          <a:bodyPr lIns="78145" tIns="39072" rIns="78145" bIns="39072">
            <a:spAutoFit/>
          </a:bodyPr>
          <a:lstStyle/>
          <a:p>
            <a:pPr algn="ctr">
              <a:spcBef>
                <a:spcPct val="50000"/>
              </a:spcBef>
            </a:pPr>
            <a:r>
              <a:rPr lang="zh-CN" altLang="en-US">
                <a:latin typeface="黑体" pitchFamily="49" charset="-122"/>
                <a:ea typeface="黑体" pitchFamily="49" charset="-122"/>
              </a:rPr>
              <a:t>用户任务</a:t>
            </a:r>
            <a:r>
              <a:rPr lang="en-US" altLang="zh-CN">
                <a:latin typeface="黑体" pitchFamily="49" charset="-122"/>
                <a:ea typeface="黑体" pitchFamily="49" charset="-122"/>
              </a:rPr>
              <a:t>(FCFS)</a:t>
            </a:r>
          </a:p>
        </p:txBody>
      </p:sp>
      <p:sp>
        <p:nvSpPr>
          <p:cNvPr id="23" name="AutoShape 79"/>
          <p:cNvSpPr>
            <a:spLocks noChangeArrowheads="1"/>
          </p:cNvSpPr>
          <p:nvPr/>
        </p:nvSpPr>
        <p:spPr bwMode="auto">
          <a:xfrm rot="5400000" flipH="1">
            <a:off x="360778" y="3277811"/>
            <a:ext cx="1596571" cy="60473"/>
          </a:xfrm>
          <a:prstGeom prst="rightArrow">
            <a:avLst>
              <a:gd name="adj1" fmla="val 50000"/>
              <a:gd name="adj2" fmla="val 550000"/>
            </a:avLst>
          </a:prstGeom>
          <a:solidFill>
            <a:srgbClr val="FF0000"/>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24" name="Text Box 84"/>
          <p:cNvSpPr txBox="1">
            <a:spLocks noChangeArrowheads="1"/>
          </p:cNvSpPr>
          <p:nvPr/>
        </p:nvSpPr>
        <p:spPr bwMode="auto">
          <a:xfrm>
            <a:off x="646137" y="2872619"/>
            <a:ext cx="434815" cy="1088571"/>
          </a:xfrm>
          <a:prstGeom prst="rect">
            <a:avLst/>
          </a:prstGeom>
          <a:noFill/>
          <a:ln w="9525">
            <a:noFill/>
            <a:miter lim="800000"/>
            <a:headEnd/>
            <a:tailEnd/>
          </a:ln>
        </p:spPr>
        <p:txBody>
          <a:bodyPr vert="eaVert" lIns="78145" tIns="39072" rIns="78145" bIns="39072">
            <a:spAutoFit/>
          </a:bodyPr>
          <a:lstStyle/>
          <a:p>
            <a:pPr>
              <a:spcBef>
                <a:spcPct val="50000"/>
              </a:spcBef>
            </a:pPr>
            <a:r>
              <a:rPr lang="zh-CN" altLang="en-US">
                <a:latin typeface="黑体" pitchFamily="49" charset="-122"/>
                <a:ea typeface="黑体" pitchFamily="49" charset="-122"/>
              </a:rPr>
              <a:t>优先权</a:t>
            </a:r>
          </a:p>
        </p:txBody>
      </p:sp>
      <p:sp>
        <p:nvSpPr>
          <p:cNvPr id="25" name="Rectangle 85"/>
          <p:cNvSpPr>
            <a:spLocks noChangeArrowheads="1"/>
          </p:cNvSpPr>
          <p:nvPr/>
        </p:nvSpPr>
        <p:spPr bwMode="auto">
          <a:xfrm>
            <a:off x="4250738" y="3181047"/>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26" name="Rectangle 86"/>
          <p:cNvSpPr>
            <a:spLocks noChangeArrowheads="1"/>
          </p:cNvSpPr>
          <p:nvPr/>
        </p:nvSpPr>
        <p:spPr bwMode="auto">
          <a:xfrm>
            <a:off x="4772316" y="3181047"/>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27" name="Rectangle 87"/>
          <p:cNvSpPr>
            <a:spLocks noChangeArrowheads="1"/>
          </p:cNvSpPr>
          <p:nvPr/>
        </p:nvSpPr>
        <p:spPr bwMode="auto">
          <a:xfrm>
            <a:off x="5278777" y="3181047"/>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28" name="Line 88"/>
          <p:cNvSpPr>
            <a:spLocks noChangeShapeType="1"/>
          </p:cNvSpPr>
          <p:nvPr/>
        </p:nvSpPr>
        <p:spPr bwMode="auto">
          <a:xfrm>
            <a:off x="4466173" y="3326190"/>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29" name="Line 89"/>
          <p:cNvSpPr>
            <a:spLocks noChangeShapeType="1"/>
          </p:cNvSpPr>
          <p:nvPr/>
        </p:nvSpPr>
        <p:spPr bwMode="auto">
          <a:xfrm>
            <a:off x="4987751" y="3321655"/>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30" name="Rectangle 90"/>
          <p:cNvSpPr>
            <a:spLocks noChangeArrowheads="1"/>
          </p:cNvSpPr>
          <p:nvPr/>
        </p:nvSpPr>
        <p:spPr bwMode="auto">
          <a:xfrm>
            <a:off x="5785237" y="3193143"/>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31" name="Line 91"/>
          <p:cNvSpPr>
            <a:spLocks noChangeShapeType="1"/>
          </p:cNvSpPr>
          <p:nvPr/>
        </p:nvSpPr>
        <p:spPr bwMode="auto">
          <a:xfrm>
            <a:off x="5494212" y="3330727"/>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32" name="Line 92"/>
          <p:cNvSpPr>
            <a:spLocks noChangeShapeType="1"/>
          </p:cNvSpPr>
          <p:nvPr/>
        </p:nvSpPr>
        <p:spPr bwMode="auto">
          <a:xfrm>
            <a:off x="3974831" y="3811512"/>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33" name="Rectangle 93"/>
          <p:cNvSpPr>
            <a:spLocks noChangeArrowheads="1"/>
          </p:cNvSpPr>
          <p:nvPr/>
        </p:nvSpPr>
        <p:spPr bwMode="auto">
          <a:xfrm>
            <a:off x="4265856" y="3666369"/>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34" name="Rectangle 94"/>
          <p:cNvSpPr>
            <a:spLocks noChangeArrowheads="1"/>
          </p:cNvSpPr>
          <p:nvPr/>
        </p:nvSpPr>
        <p:spPr bwMode="auto">
          <a:xfrm>
            <a:off x="4787435" y="3666369"/>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35" name="Rectangle 95"/>
          <p:cNvSpPr>
            <a:spLocks noChangeArrowheads="1"/>
          </p:cNvSpPr>
          <p:nvPr/>
        </p:nvSpPr>
        <p:spPr bwMode="auto">
          <a:xfrm>
            <a:off x="4250738" y="4106333"/>
            <a:ext cx="302364" cy="290286"/>
          </a:xfrm>
          <a:prstGeom prst="rect">
            <a:avLst/>
          </a:prstGeom>
          <a:solidFill>
            <a:srgbClr val="FFFFCC"/>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36" name="Line 96"/>
          <p:cNvSpPr>
            <a:spLocks noChangeShapeType="1"/>
          </p:cNvSpPr>
          <p:nvPr/>
        </p:nvSpPr>
        <p:spPr bwMode="auto">
          <a:xfrm>
            <a:off x="4481291" y="3811512"/>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37" name="Line 97"/>
          <p:cNvSpPr>
            <a:spLocks noChangeShapeType="1"/>
          </p:cNvSpPr>
          <p:nvPr/>
        </p:nvSpPr>
        <p:spPr bwMode="auto">
          <a:xfrm>
            <a:off x="3959713" y="4246941"/>
            <a:ext cx="302364"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38" name="Rectangle 100"/>
          <p:cNvSpPr>
            <a:spLocks noChangeArrowheads="1"/>
          </p:cNvSpPr>
          <p:nvPr/>
        </p:nvSpPr>
        <p:spPr bwMode="auto">
          <a:xfrm>
            <a:off x="4250738" y="3185584"/>
            <a:ext cx="302364" cy="290286"/>
          </a:xfrm>
          <a:prstGeom prst="rect">
            <a:avLst/>
          </a:prstGeom>
          <a:solidFill>
            <a:srgbClr val="000099"/>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39" name="Rectangle 101"/>
          <p:cNvSpPr>
            <a:spLocks noChangeArrowheads="1"/>
          </p:cNvSpPr>
          <p:nvPr/>
        </p:nvSpPr>
        <p:spPr bwMode="auto">
          <a:xfrm>
            <a:off x="5361927" y="3655786"/>
            <a:ext cx="302364" cy="290286"/>
          </a:xfrm>
          <a:prstGeom prst="rect">
            <a:avLst/>
          </a:prstGeom>
          <a:solidFill>
            <a:srgbClr val="000099"/>
          </a:solidFill>
          <a:ln w="9525">
            <a:solidFill>
              <a:srgbClr val="FF0000"/>
            </a:solidFill>
            <a:miter lim="800000"/>
            <a:headEnd/>
            <a:tailEnd/>
          </a:ln>
        </p:spPr>
        <p:txBody>
          <a:bodyPr wrap="none" lIns="78145" tIns="39072" rIns="78145" bIns="39072" anchor="ctr"/>
          <a:lstStyle/>
          <a:p>
            <a:endParaRPr lang="zh-CN" altLang="en-US">
              <a:latin typeface="黑体" pitchFamily="49" charset="-122"/>
              <a:ea typeface="黑体" pitchFamily="49" charset="-122"/>
            </a:endParaRPr>
          </a:p>
        </p:txBody>
      </p:sp>
      <p:sp>
        <p:nvSpPr>
          <p:cNvPr id="40" name="Line 102"/>
          <p:cNvSpPr>
            <a:spLocks noChangeShapeType="1"/>
          </p:cNvSpPr>
          <p:nvPr/>
        </p:nvSpPr>
        <p:spPr bwMode="auto">
          <a:xfrm>
            <a:off x="3971051" y="3326190"/>
            <a:ext cx="786147"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sp>
        <p:nvSpPr>
          <p:cNvPr id="41" name="Line 103"/>
          <p:cNvSpPr>
            <a:spLocks noChangeShapeType="1"/>
          </p:cNvSpPr>
          <p:nvPr/>
        </p:nvSpPr>
        <p:spPr bwMode="auto">
          <a:xfrm>
            <a:off x="4999090" y="3811512"/>
            <a:ext cx="362837" cy="0"/>
          </a:xfrm>
          <a:prstGeom prst="line">
            <a:avLst/>
          </a:prstGeom>
          <a:noFill/>
          <a:ln w="9525">
            <a:solidFill>
              <a:srgbClr val="FF0000"/>
            </a:solidFill>
            <a:round/>
            <a:headEnd/>
            <a:tailEnd type="triangle" w="med" len="med"/>
          </a:ln>
        </p:spPr>
        <p:txBody>
          <a:bodyPr lIns="78145" tIns="39072" rIns="78145" bIns="39072"/>
          <a:lstStyle/>
          <a:p>
            <a:endParaRPr lang="zh-CN" altLang="en-US"/>
          </a:p>
        </p:txBody>
      </p:sp>
      <p:grpSp>
        <p:nvGrpSpPr>
          <p:cNvPr id="2" name="Group 107"/>
          <p:cNvGrpSpPr>
            <a:grpSpLocks/>
          </p:cNvGrpSpPr>
          <p:nvPr/>
        </p:nvGrpSpPr>
        <p:grpSpPr bwMode="auto">
          <a:xfrm>
            <a:off x="4273415" y="3701144"/>
            <a:ext cx="3205061" cy="1081013"/>
            <a:chOff x="3168" y="2448"/>
            <a:chExt cx="2544" cy="715"/>
          </a:xfrm>
        </p:grpSpPr>
        <p:sp>
          <p:nvSpPr>
            <p:cNvPr id="57386" name="AutoShape 105"/>
            <p:cNvSpPr>
              <a:spLocks/>
            </p:cNvSpPr>
            <p:nvPr/>
          </p:nvSpPr>
          <p:spPr bwMode="auto">
            <a:xfrm rot="6534687">
              <a:off x="3552" y="2064"/>
              <a:ext cx="240" cy="1008"/>
            </a:xfrm>
            <a:prstGeom prst="rightBrace">
              <a:avLst>
                <a:gd name="adj1" fmla="val 35000"/>
                <a:gd name="adj2" fmla="val 50139"/>
              </a:avLst>
            </a:prstGeom>
            <a:noFill/>
            <a:ln w="9525">
              <a:solidFill>
                <a:schemeClr val="tx1"/>
              </a:solidFill>
              <a:round/>
              <a:headEnd/>
              <a:tailEnd/>
            </a:ln>
          </p:spPr>
          <p:txBody>
            <a:bodyPr wrap="none" anchor="ctr"/>
            <a:lstStyle/>
            <a:p>
              <a:endParaRPr lang="zh-CN" altLang="en-US">
                <a:latin typeface="黑体" pitchFamily="49" charset="-122"/>
                <a:ea typeface="黑体" pitchFamily="49" charset="-122"/>
              </a:endParaRPr>
            </a:p>
          </p:txBody>
        </p:sp>
        <p:sp>
          <p:nvSpPr>
            <p:cNvPr id="57387" name="Rectangle 106"/>
            <p:cNvSpPr>
              <a:spLocks noChangeArrowheads="1"/>
            </p:cNvSpPr>
            <p:nvPr/>
          </p:nvSpPr>
          <p:spPr bwMode="auto">
            <a:xfrm>
              <a:off x="3456" y="2736"/>
              <a:ext cx="2256" cy="427"/>
            </a:xfrm>
            <a:prstGeom prst="rect">
              <a:avLst/>
            </a:prstGeom>
            <a:noFill/>
            <a:ln w="9525">
              <a:solidFill>
                <a:schemeClr val="tx1"/>
              </a:solidFill>
              <a:miter lim="800000"/>
              <a:headEnd/>
              <a:tailEnd/>
            </a:ln>
          </p:spPr>
          <p:txBody>
            <a:bodyPr>
              <a:spAutoFit/>
            </a:bodyPr>
            <a:lstStyle/>
            <a:p>
              <a:r>
                <a:rPr lang="zh-CN" altLang="en-US">
                  <a:latin typeface="黑体" pitchFamily="49" charset="-122"/>
                  <a:ea typeface="黑体" pitchFamily="49" charset="-122"/>
                </a:rPr>
                <a:t>可近似</a:t>
              </a:r>
              <a:r>
                <a:rPr lang="en-US" altLang="zh-CN">
                  <a:latin typeface="黑体" pitchFamily="49" charset="-122"/>
                  <a:ea typeface="黑体" pitchFamily="49" charset="-122"/>
                </a:rPr>
                <a:t>SJF</a:t>
              </a:r>
              <a:r>
                <a:rPr lang="zh-CN" altLang="en-US">
                  <a:latin typeface="黑体" pitchFamily="49" charset="-122"/>
                  <a:ea typeface="黑体" pitchFamily="49" charset="-122"/>
                </a:rPr>
                <a:t>，可使</a:t>
              </a:r>
              <a:r>
                <a:rPr lang="en-US" altLang="zh-CN">
                  <a:latin typeface="黑体" pitchFamily="49" charset="-122"/>
                  <a:ea typeface="黑体" pitchFamily="49" charset="-122"/>
                </a:rPr>
                <a:t>I/O bound</a:t>
              </a:r>
              <a:r>
                <a:rPr lang="zh-CN" altLang="en-US">
                  <a:latin typeface="黑体" pitchFamily="49" charset="-122"/>
                  <a:ea typeface="黑体" pitchFamily="49" charset="-122"/>
                </a:rPr>
                <a:t>停留在高优先级</a:t>
              </a:r>
              <a:r>
                <a:rPr lang="en-US" altLang="zh-CN">
                  <a:latin typeface="黑体" pitchFamily="49" charset="-122"/>
                  <a:ea typeface="黑体" pitchFamily="49" charset="-122"/>
                </a:rPr>
                <a:t>…</a:t>
              </a:r>
            </a:p>
          </p:txBody>
        </p:sp>
      </p:grpSp>
      <p:sp>
        <p:nvSpPr>
          <p:cNvPr id="43" name="矩形 42"/>
          <p:cNvSpPr/>
          <p:nvPr/>
        </p:nvSpPr>
        <p:spPr>
          <a:xfrm>
            <a:off x="6363509" y="1436310"/>
            <a:ext cx="2680963" cy="2571897"/>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a:buFont typeface="Wingdings" pitchFamily="2" charset="2"/>
              <a:buChar char="ü"/>
              <a:defRPr/>
            </a:pPr>
            <a:r>
              <a:rPr lang="zh-CN" altLang="en-US" dirty="0">
                <a:latin typeface="黑体" pitchFamily="49" charset="-122"/>
                <a:ea typeface="黑体" pitchFamily="49" charset="-122"/>
              </a:rPr>
              <a:t>主要思想</a:t>
            </a:r>
            <a:r>
              <a:rPr lang="en-US" altLang="zh-CN" dirty="0">
                <a:latin typeface="黑体" pitchFamily="49" charset="-122"/>
                <a:ea typeface="黑体" pitchFamily="49" charset="-122"/>
              </a:rPr>
              <a:t>: </a:t>
            </a:r>
          </a:p>
          <a:p>
            <a:pPr>
              <a:buFont typeface="Wingdings" pitchFamily="2" charset="2"/>
              <a:buChar char="ü"/>
              <a:defRPr/>
            </a:pPr>
            <a:r>
              <a:rPr lang="zh-CN" altLang="en-US" dirty="0">
                <a:latin typeface="黑体" pitchFamily="49" charset="-122"/>
                <a:ea typeface="黑体" pitchFamily="49" charset="-122"/>
              </a:rPr>
              <a:t>根据不同</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区间的特点以区分进程。</a:t>
            </a:r>
            <a:endParaRPr lang="en-US" altLang="zh-CN" dirty="0">
              <a:latin typeface="黑体" pitchFamily="49" charset="-122"/>
              <a:ea typeface="黑体" pitchFamily="49" charset="-122"/>
            </a:endParaRPr>
          </a:p>
          <a:p>
            <a:pPr>
              <a:buFont typeface="Wingdings" pitchFamily="2" charset="2"/>
              <a:buChar char="ü"/>
              <a:defRPr/>
            </a:pPr>
            <a:r>
              <a:rPr lang="zh-CN" altLang="en-US" dirty="0">
                <a:latin typeface="黑体" pitchFamily="49" charset="-122"/>
                <a:ea typeface="黑体" pitchFamily="49" charset="-122"/>
              </a:rPr>
              <a:t>如果进程使用过多</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时间，那么它会被转移到更低优先级队列</a:t>
            </a:r>
            <a:endParaRPr lang="en-US" altLang="zh-CN" dirty="0">
              <a:latin typeface="黑体" pitchFamily="49" charset="-122"/>
              <a:ea typeface="黑体" pitchFamily="49" charset="-122"/>
            </a:endParaRPr>
          </a:p>
          <a:p>
            <a:pPr>
              <a:buFont typeface="Wingdings" pitchFamily="2" charset="2"/>
              <a:buChar char="ü"/>
              <a:defRPr/>
            </a:pPr>
            <a:r>
              <a:rPr lang="zh-CN" altLang="en-US" dirty="0">
                <a:latin typeface="黑体" pitchFamily="49" charset="-122"/>
                <a:ea typeface="黑体" pitchFamily="49" charset="-122"/>
              </a:rPr>
              <a:t>在较低优先级队列中等待时间过长的进程被转移到更高优先级队列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dissolve">
                                      <p:cBhvr>
                                        <p:cTn id="48" dur="500"/>
                                        <p:tgtEl>
                                          <p:spTgt spid="1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par>
                                <p:cTn id="52" presetID="9"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par>
                                <p:cTn id="55" presetID="9"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dissolve">
                                      <p:cBhvr>
                                        <p:cTn id="63" dur="500"/>
                                        <p:tgtEl>
                                          <p:spTgt spid="24"/>
                                        </p:tgtEl>
                                      </p:cBhvr>
                                    </p:animEffect>
                                  </p:childTnLst>
                                </p:cTn>
                              </p:par>
                              <p:par>
                                <p:cTn id="64" presetID="9"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dissolve">
                                      <p:cBhvr>
                                        <p:cTn id="66" dur="500"/>
                                        <p:tgtEl>
                                          <p:spTgt spid="25"/>
                                        </p:tgtEl>
                                      </p:cBhvr>
                                    </p:animEffect>
                                  </p:childTnLst>
                                </p:cTn>
                              </p:par>
                              <p:par>
                                <p:cTn id="67" presetID="9"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dissolve">
                                      <p:cBhvr>
                                        <p:cTn id="69" dur="500"/>
                                        <p:tgtEl>
                                          <p:spTgt spid="26"/>
                                        </p:tgtEl>
                                      </p:cBhvr>
                                    </p:animEffect>
                                  </p:childTnLst>
                                </p:cTn>
                              </p:par>
                              <p:par>
                                <p:cTn id="70" presetID="9"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dissolve">
                                      <p:cBhvr>
                                        <p:cTn id="72" dur="500"/>
                                        <p:tgtEl>
                                          <p:spTgt spid="27"/>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dissolve">
                                      <p:cBhvr>
                                        <p:cTn id="78" dur="500"/>
                                        <p:tgtEl>
                                          <p:spTgt spid="29"/>
                                        </p:tgtEl>
                                      </p:cBhvr>
                                    </p:animEffect>
                                  </p:childTnLst>
                                </p:cTn>
                              </p:par>
                              <p:par>
                                <p:cTn id="79" presetID="9"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dissolve">
                                      <p:cBhvr>
                                        <p:cTn id="81" dur="500"/>
                                        <p:tgtEl>
                                          <p:spTgt spid="3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dissolve">
                                      <p:cBhvr>
                                        <p:cTn id="84" dur="500"/>
                                        <p:tgtEl>
                                          <p:spTgt spid="31"/>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par>
                                <p:cTn id="88" presetID="9" presetClass="entr" presetSubtype="0" fill="hold"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dissolve">
                                      <p:cBhvr>
                                        <p:cTn id="90" dur="500"/>
                                        <p:tgtEl>
                                          <p:spTgt spid="33"/>
                                        </p:tgtEl>
                                      </p:cBhvr>
                                    </p:animEffect>
                                  </p:childTnLst>
                                </p:cTn>
                              </p:par>
                              <p:par>
                                <p:cTn id="91" presetID="9"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dissolve">
                                      <p:cBhvr>
                                        <p:cTn id="93" dur="500"/>
                                        <p:tgtEl>
                                          <p:spTgt spid="34"/>
                                        </p:tgtEl>
                                      </p:cBhvr>
                                    </p:animEffect>
                                  </p:childTnLst>
                                </p:cTn>
                              </p:par>
                              <p:par>
                                <p:cTn id="94" presetID="9" presetClass="entr" presetSubtype="0"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dissolve">
                                      <p:cBhvr>
                                        <p:cTn id="96" dur="500"/>
                                        <p:tgtEl>
                                          <p:spTgt spid="35"/>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dissolve">
                                      <p:cBhvr>
                                        <p:cTn id="99" dur="500"/>
                                        <p:tgtEl>
                                          <p:spTgt spid="36"/>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dissolve">
                                      <p:cBhvr>
                                        <p:cTn id="102" dur="500"/>
                                        <p:tgtEl>
                                          <p:spTgt spid="3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hidden"/>
                                      </p:to>
                                    </p:se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38"/>
                                        </p:tgtEl>
                                        <p:attrNameLst>
                                          <p:attrName>style.visibility</p:attrName>
                                        </p:attrNameLst>
                                      </p:cBhvr>
                                      <p:to>
                                        <p:strVal val="hidden"/>
                                      </p:to>
                                    </p:set>
                                  </p:childTnLst>
                                </p:cTn>
                              </p:par>
                              <p:par>
                                <p:cTn id="114" presetID="9" presetClass="entr" presetSubtype="0" fill="hold" grpId="0"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dissolve">
                                      <p:cBhvr>
                                        <p:cTn id="116" dur="500"/>
                                        <p:tgtEl>
                                          <p:spTgt spid="3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20"/>
                                        </p:tgtEl>
                                        <p:attrNameLst>
                                          <p:attrName>style.visibility</p:attrName>
                                        </p:attrNameLst>
                                      </p:cBhvr>
                                      <p:to>
                                        <p:strVal val="hidden"/>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0"/>
                                        </p:tgtEl>
                                        <p:attrNameLst>
                                          <p:attrName>style.visibility</p:attrName>
                                        </p:attrNameLst>
                                      </p:cBhvr>
                                      <p:to>
                                        <p:strVal val="visible"/>
                                      </p:to>
                                    </p:set>
                                    <p:animEffect transition="in" filter="dissolve">
                                      <p:cBhvr>
                                        <p:cTn id="129" dur="500"/>
                                        <p:tgtEl>
                                          <p:spTgt spid="40"/>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dissolve">
                                      <p:cBhvr>
                                        <p:cTn id="134" dur="500"/>
                                        <p:tgtEl>
                                          <p:spTgt spid="41"/>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ntr" presetSubtype="0" fill="hold" nodeType="clickEffect">
                                  <p:stCondLst>
                                    <p:cond delay="0"/>
                                  </p:stCondLst>
                                  <p:childTnLst>
                                    <p:set>
                                      <p:cBhvr>
                                        <p:cTn id="138" dur="1" fill="hold">
                                          <p:stCondLst>
                                            <p:cond delay="0"/>
                                          </p:stCondLst>
                                        </p:cTn>
                                        <p:tgtEl>
                                          <p:spTgt spid="2"/>
                                        </p:tgtEl>
                                        <p:attrNameLst>
                                          <p:attrName>style.visibility</p:attrName>
                                        </p:attrNameLst>
                                      </p:cBhvr>
                                      <p:to>
                                        <p:strVal val="visible"/>
                                      </p:to>
                                    </p:set>
                                    <p:animEffect transition="in" filter="dissolve">
                                      <p:cBhvr>
                                        <p:cTn id="139" dur="500"/>
                                        <p:tgtEl>
                                          <p:spTgt spid="2"/>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wipe(down)">
                                      <p:cBhvr>
                                        <p:cTn id="144" dur="500"/>
                                        <p:tgtEl>
                                          <p:spTgt spid="43"/>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6">
                                            <p:bg/>
                                          </p:spTgt>
                                        </p:tgtEl>
                                        <p:attrNameLst>
                                          <p:attrName>style.visibility</p:attrName>
                                        </p:attrNameLst>
                                      </p:cBhvr>
                                      <p:to>
                                        <p:strVal val="visible"/>
                                      </p:to>
                                    </p:set>
                                    <p:animEffect transition="in" filter="dissolve">
                                      <p:cBhvr>
                                        <p:cTn id="149" dur="500"/>
                                        <p:tgtEl>
                                          <p:spTgt spid="6">
                                            <p:bg/>
                                          </p:spTgt>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6">
                                            <p:txEl>
                                              <p:pRg st="0" end="0"/>
                                            </p:txEl>
                                          </p:spTgt>
                                        </p:tgtEl>
                                        <p:attrNameLst>
                                          <p:attrName>style.visibility</p:attrName>
                                        </p:attrNameLst>
                                      </p:cBhvr>
                                      <p:to>
                                        <p:strVal val="visible"/>
                                      </p:to>
                                    </p:set>
                                    <p:animEffect transition="in" filter="dissolve">
                                      <p:cBhvr>
                                        <p:cTn id="154" dur="500"/>
                                        <p:tgtEl>
                                          <p:spTgt spid="6">
                                            <p:txEl>
                                              <p:pRg st="0" end="0"/>
                                            </p:txEl>
                                          </p:spTgt>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6">
                                            <p:txEl>
                                              <p:pRg st="1" end="1"/>
                                            </p:txEl>
                                          </p:spTgt>
                                        </p:tgtEl>
                                        <p:attrNameLst>
                                          <p:attrName>style.visibility</p:attrName>
                                        </p:attrNameLst>
                                      </p:cBhvr>
                                      <p:to>
                                        <p:strVal val="visible"/>
                                      </p:to>
                                    </p:set>
                                    <p:animEffect transition="in" filter="dissolve">
                                      <p:cBhvr>
                                        <p:cTn id="15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P spid="15" grpId="0" animBg="1"/>
      <p:bldP spid="16" grpId="0" animBg="1"/>
      <p:bldP spid="17" grpId="0" animBg="1"/>
      <p:bldP spid="18" grpId="0" animBg="1"/>
      <p:bldP spid="19" grpId="0" animBg="1"/>
      <p:bldP spid="20" grpId="0" animBg="1"/>
      <p:bldP spid="20" grpId="1" animBg="1"/>
      <p:bldP spid="25" grpId="0" animBg="1"/>
      <p:bldP spid="28" grpId="0" animBg="1"/>
      <p:bldP spid="28" grpId="1" animBg="1"/>
      <p:bldP spid="29" grpId="0" animBg="1"/>
      <p:bldP spid="31" grpId="0" animBg="1"/>
      <p:bldP spid="32" grpId="0" animBg="1"/>
      <p:bldP spid="36" grpId="0" animBg="1"/>
      <p:bldP spid="37" grpId="0" animBg="1"/>
      <p:bldP spid="38" grpId="0" animBg="1"/>
      <p:bldP spid="38" grpId="1" animBg="1"/>
      <p:bldP spid="39" grpId="0" animBg="1"/>
      <p:bldP spid="40" grpId="0" animBg="1"/>
      <p:bldP spid="41" grpId="0" animBg="1"/>
      <p:bldP spid="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latin typeface="黑体" pitchFamily="49" charset="-122"/>
                <a:ea typeface="黑体" pitchFamily="49" charset="-122"/>
              </a:rPr>
              <a:t>第六章：进程同步</a:t>
            </a:r>
          </a:p>
        </p:txBody>
      </p:sp>
      <p:sp>
        <p:nvSpPr>
          <p:cNvPr id="171013" name="Rectangle 5"/>
          <p:cNvSpPr>
            <a:spLocks noChangeArrowheads="1"/>
          </p:cNvSpPr>
          <p:nvPr/>
        </p:nvSpPr>
        <p:spPr bwMode="auto">
          <a:xfrm>
            <a:off x="307975" y="1460029"/>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rPr>
              <a:t>并发 </a:t>
            </a:r>
            <a:r>
              <a:rPr lang="zh-CN" altLang="en-US" sz="2400" b="1">
                <a:latin typeface="黑体" pitchFamily="49" charset="-122"/>
                <a:ea typeface="黑体" pitchFamily="49" charset="-122"/>
                <a:sym typeface="Symbol" pitchFamily="18" charset="2"/>
              </a:rPr>
              <a:t></a:t>
            </a:r>
            <a:r>
              <a:rPr lang="zh-CN" altLang="en-US" sz="2400" b="1">
                <a:latin typeface="黑体" pitchFamily="49" charset="-122"/>
                <a:ea typeface="黑体" pitchFamily="49" charset="-122"/>
              </a:rPr>
              <a:t>  多个进程同时存在 </a:t>
            </a:r>
            <a:r>
              <a:rPr lang="zh-CN" altLang="en-US" sz="2400" b="1">
                <a:latin typeface="黑体" pitchFamily="49" charset="-122"/>
                <a:ea typeface="黑体" pitchFamily="49" charset="-122"/>
                <a:sym typeface="Symbol" pitchFamily="18" charset="2"/>
              </a:rPr>
              <a:t></a:t>
            </a:r>
            <a:r>
              <a:rPr lang="zh-CN" altLang="en-US" sz="2400" b="1">
                <a:latin typeface="黑体" pitchFamily="49" charset="-122"/>
                <a:ea typeface="黑体" pitchFamily="49" charset="-122"/>
              </a:rPr>
              <a:t> 相互影响</a:t>
            </a:r>
          </a:p>
        </p:txBody>
      </p:sp>
      <p:sp>
        <p:nvSpPr>
          <p:cNvPr id="171014" name="Rectangle 6"/>
          <p:cNvSpPr>
            <a:spLocks noChangeArrowheads="1"/>
          </p:cNvSpPr>
          <p:nvPr/>
        </p:nvSpPr>
        <p:spPr bwMode="auto">
          <a:xfrm>
            <a:off x="304800" y="2069629"/>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非原子操作共享变量</a:t>
            </a:r>
            <a:r>
              <a:rPr lang="zh-CN" altLang="en-US" sz="2400" b="1">
                <a:solidFill>
                  <a:srgbClr val="FF0000"/>
                </a:solidFill>
                <a:latin typeface="黑体" pitchFamily="49" charset="-122"/>
                <a:ea typeface="黑体" pitchFamily="49" charset="-122"/>
              </a:rPr>
              <a:t> </a:t>
            </a:r>
            <a:r>
              <a:rPr lang="zh-CN" altLang="en-US" sz="2400" b="1">
                <a:latin typeface="黑体" pitchFamily="49" charset="-122"/>
                <a:ea typeface="黑体" pitchFamily="49" charset="-122"/>
                <a:sym typeface="Symbol" pitchFamily="18" charset="2"/>
              </a:rPr>
              <a:t> 出现语义错误  竞争条件 </a:t>
            </a:r>
          </a:p>
        </p:txBody>
      </p:sp>
      <p:sp>
        <p:nvSpPr>
          <p:cNvPr id="171015" name="Rectangle 7"/>
          <p:cNvSpPr>
            <a:spLocks noChangeArrowheads="1"/>
          </p:cNvSpPr>
          <p:nvPr/>
        </p:nvSpPr>
        <p:spPr bwMode="auto">
          <a:xfrm>
            <a:off x="304800" y="2679229"/>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竞争条件  临界区  互斥  临界区进入方法</a:t>
            </a:r>
          </a:p>
        </p:txBody>
      </p:sp>
      <p:sp>
        <p:nvSpPr>
          <p:cNvPr id="171017" name="Rectangle 9"/>
          <p:cNvSpPr>
            <a:spLocks noChangeArrowheads="1"/>
          </p:cNvSpPr>
          <p:nvPr/>
        </p:nvSpPr>
        <p:spPr bwMode="auto">
          <a:xfrm>
            <a:off x="304800" y="3288829"/>
            <a:ext cx="88392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latin typeface="黑体" pitchFamily="49" charset="-122"/>
                <a:ea typeface="黑体" pitchFamily="49" charset="-122"/>
                <a:sym typeface="Symbol" pitchFamily="18" charset="2"/>
              </a:rPr>
              <a:t>复杂的</a:t>
            </a:r>
            <a:r>
              <a:rPr lang="en-US" altLang="zh-CN" sz="2400" b="1" dirty="0" err="1">
                <a:latin typeface="黑体" pitchFamily="49" charset="-122"/>
                <a:ea typeface="黑体" pitchFamily="49" charset="-122"/>
                <a:sym typeface="Symbol" pitchFamily="18" charset="2"/>
              </a:rPr>
              <a:t>peterson</a:t>
            </a:r>
            <a:r>
              <a:rPr lang="zh-CN" altLang="en-US" sz="2400" b="1" dirty="0">
                <a:latin typeface="黑体" pitchFamily="49" charset="-122"/>
                <a:ea typeface="黑体" pitchFamily="49" charset="-122"/>
                <a:sym typeface="Symbol" pitchFamily="18" charset="2"/>
              </a:rPr>
              <a:t>算法强硬的关中断硬件支持的</a:t>
            </a:r>
            <a:r>
              <a:rPr lang="en-US" altLang="zh-CN" sz="2400" b="1" dirty="0" err="1">
                <a:latin typeface="黑体" pitchFamily="49" charset="-122"/>
                <a:ea typeface="黑体" pitchFamily="49" charset="-122"/>
                <a:sym typeface="Symbol" pitchFamily="18" charset="2"/>
              </a:rPr>
              <a:t>TestAndSet</a:t>
            </a:r>
            <a:endParaRPr lang="en-US" altLang="zh-CN" sz="2400" b="1" dirty="0">
              <a:latin typeface="黑体" pitchFamily="49" charset="-122"/>
              <a:ea typeface="黑体" pitchFamily="49" charset="-122"/>
              <a:sym typeface="Symbol" pitchFamily="18" charset="2"/>
            </a:endParaRPr>
          </a:p>
        </p:txBody>
      </p:sp>
      <p:sp>
        <p:nvSpPr>
          <p:cNvPr id="171018" name="Rectangle 10"/>
          <p:cNvSpPr>
            <a:spLocks noChangeArrowheads="1"/>
          </p:cNvSpPr>
          <p:nvPr/>
        </p:nvSpPr>
        <p:spPr bwMode="auto">
          <a:xfrm>
            <a:off x="304800" y="3898429"/>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都不适合用户实现  封装成锁</a:t>
            </a:r>
          </a:p>
        </p:txBody>
      </p:sp>
      <p:sp>
        <p:nvSpPr>
          <p:cNvPr id="171019" name="Rectangle 11"/>
          <p:cNvSpPr>
            <a:spLocks noChangeArrowheads="1"/>
          </p:cNvSpPr>
          <p:nvPr/>
        </p:nvSpPr>
        <p:spPr bwMode="auto">
          <a:xfrm>
            <a:off x="304800" y="4508029"/>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一般的锁会盲等  引入睡眠  将锁一般化为信号量 </a:t>
            </a:r>
          </a:p>
        </p:txBody>
      </p:sp>
      <p:sp>
        <p:nvSpPr>
          <p:cNvPr id="171020" name="Rectangle 12"/>
          <p:cNvSpPr>
            <a:spLocks noChangeArrowheads="1"/>
          </p:cNvSpPr>
          <p:nvPr/>
        </p:nvSpPr>
        <p:spPr bwMode="auto">
          <a:xfrm>
            <a:off x="304800" y="5791200"/>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rgbClr val="FF0000"/>
                </a:solidFill>
                <a:latin typeface="黑体" pitchFamily="49" charset="-122"/>
                <a:ea typeface="黑体" pitchFamily="49" charset="-122"/>
                <a:sym typeface="Symbol" pitchFamily="18" charset="2"/>
              </a:rPr>
              <a:t>所有一切都是为了使用户更容易、使系统更好用</a:t>
            </a:r>
            <a:r>
              <a:rPr lang="en-US" altLang="zh-CN" sz="2400" b="1">
                <a:solidFill>
                  <a:srgbClr val="FF0000"/>
                </a:solidFill>
                <a:latin typeface="黑体" pitchFamily="49" charset="-122"/>
                <a:ea typeface="黑体" pitchFamily="49" charset="-122"/>
                <a:sym typeface="Symbol" pitchFamily="18" charset="2"/>
              </a:rPr>
              <a:t>(</a:t>
            </a:r>
            <a:r>
              <a:rPr lang="zh-CN" altLang="en-US" sz="2400" b="1">
                <a:solidFill>
                  <a:srgbClr val="FF0000"/>
                </a:solidFill>
                <a:latin typeface="黑体" pitchFamily="49" charset="-122"/>
                <a:ea typeface="黑体" pitchFamily="49" charset="-122"/>
                <a:sym typeface="Symbol" pitchFamily="18" charset="2"/>
              </a:rPr>
              <a:t>不出错</a:t>
            </a:r>
            <a:r>
              <a:rPr lang="en-US" altLang="zh-CN" sz="2400" b="1">
                <a:solidFill>
                  <a:srgbClr val="FF0000"/>
                </a:solidFill>
                <a:latin typeface="黑体" pitchFamily="49" charset="-122"/>
                <a:ea typeface="黑体" pitchFamily="49" charset="-122"/>
                <a:sym typeface="Symbol" pitchFamily="18" charset="2"/>
              </a:rPr>
              <a:t>)</a:t>
            </a:r>
            <a:r>
              <a:rPr lang="en-US" altLang="zh-CN" sz="2400" b="1">
                <a:latin typeface="黑体" pitchFamily="49" charset="-122"/>
                <a:ea typeface="黑体" pitchFamily="49" charset="-122"/>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7"/>
                                        </p:tgtEl>
                                        <p:attrNameLst>
                                          <p:attrName>style.visibility</p:attrName>
                                        </p:attrNameLst>
                                      </p:cBhvr>
                                      <p:to>
                                        <p:strVal val="visible"/>
                                      </p:to>
                                    </p:set>
                                    <p:animEffect transition="in" filter="dissolve">
                                      <p:cBhvr>
                                        <p:cTn id="22" dur="500"/>
                                        <p:tgtEl>
                                          <p:spTgt spid="1710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18"/>
                                        </p:tgtEl>
                                        <p:attrNameLst>
                                          <p:attrName>style.visibility</p:attrName>
                                        </p:attrNameLst>
                                      </p:cBhvr>
                                      <p:to>
                                        <p:strVal val="visible"/>
                                      </p:to>
                                    </p:set>
                                    <p:animEffect transition="in" filter="dissolve">
                                      <p:cBhvr>
                                        <p:cTn id="27" dur="500"/>
                                        <p:tgtEl>
                                          <p:spTgt spid="1710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19"/>
                                        </p:tgtEl>
                                        <p:attrNameLst>
                                          <p:attrName>style.visibility</p:attrName>
                                        </p:attrNameLst>
                                      </p:cBhvr>
                                      <p:to>
                                        <p:strVal val="visible"/>
                                      </p:to>
                                    </p:set>
                                    <p:animEffect transition="in" filter="dissolve">
                                      <p:cBhvr>
                                        <p:cTn id="32" dur="500"/>
                                        <p:tgtEl>
                                          <p:spTgt spid="1710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1020"/>
                                        </p:tgtEl>
                                        <p:attrNameLst>
                                          <p:attrName>style.visibility</p:attrName>
                                        </p:attrNameLst>
                                      </p:cBhvr>
                                      <p:to>
                                        <p:strVal val="visible"/>
                                      </p:to>
                                    </p:set>
                                    <p:animEffect transition="in" filter="dissolve">
                                      <p:cBhvr>
                                        <p:cTn id="37" dur="500"/>
                                        <p:tgtEl>
                                          <p:spTgt spid="17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7" grpId="0"/>
      <p:bldP spid="171018" grpId="0"/>
      <p:bldP spid="171019" grpId="0"/>
      <p:bldP spid="1710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第六章：进程同步</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进程的关系：同步、互斥</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进程并发执行</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竞争条件：</a:t>
            </a:r>
            <a:endParaRPr lang="en-US" altLang="zh-CN" dirty="0">
              <a:latin typeface="黑体" pitchFamily="49" charset="-122"/>
              <a:ea typeface="黑体" pitchFamily="49" charset="-122"/>
            </a:endParaRPr>
          </a:p>
          <a:p>
            <a:pPr lvl="1"/>
            <a:r>
              <a:rPr kumimoji="1" lang="zh-CN" altLang="en-US" dirty="0">
                <a:latin typeface="黑体" pitchFamily="49" charset="-122"/>
                <a:ea typeface="黑体" pitchFamily="49" charset="-122"/>
                <a:cs typeface="MS PGothic" pitchFamily="34" charset="-128"/>
              </a:rPr>
              <a:t>和时间有关的共享数据语义错误</a:t>
            </a:r>
            <a:endParaRPr kumimoji="1" lang="en-US" altLang="zh-CN" dirty="0">
              <a:latin typeface="黑体" pitchFamily="49" charset="-122"/>
              <a:ea typeface="黑体" pitchFamily="49" charset="-122"/>
              <a:cs typeface="MS PGothic" pitchFamily="34" charset="-128"/>
            </a:endParaRPr>
          </a:p>
          <a:p>
            <a:pPr lvl="1"/>
            <a:r>
              <a:rPr kumimoji="1" lang="zh-CN" altLang="en-US" dirty="0">
                <a:latin typeface="黑体" pitchFamily="49" charset="-122"/>
                <a:ea typeface="黑体" pitchFamily="49" charset="-122"/>
                <a:cs typeface="MS PGothic" pitchFamily="34" charset="-128"/>
              </a:rPr>
              <a:t>多个进程并发访问和操作同一数据且执行结果与访问发生的特定顺序有关</a:t>
            </a:r>
            <a:endParaRPr kumimoji="1" lang="en-US" altLang="zh-CN" dirty="0">
              <a:latin typeface="黑体" pitchFamily="49" charset="-122"/>
              <a:ea typeface="黑体" pitchFamily="49" charset="-122"/>
              <a:cs typeface="MS PGothic"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326" y="188989"/>
            <a:ext cx="8229348" cy="576035"/>
          </a:xfrm>
        </p:spPr>
        <p:txBody>
          <a:bodyPr>
            <a:normAutofit fontScale="90000"/>
          </a:bodyPr>
          <a:lstStyle/>
          <a:p>
            <a:r>
              <a:rPr lang="en-US" altLang="zh-CN" dirty="0">
                <a:latin typeface="+mn-lt"/>
                <a:ea typeface="黑体" pitchFamily="49" charset="-122"/>
                <a:cs typeface="MS PGothic" pitchFamily="34" charset="-128"/>
              </a:rPr>
              <a:t>Critical Section</a:t>
            </a:r>
          </a:p>
        </p:txBody>
      </p:sp>
      <p:sp>
        <p:nvSpPr>
          <p:cNvPr id="27651" name="Content Placeholder 2"/>
          <p:cNvSpPr>
            <a:spLocks noGrp="1"/>
          </p:cNvSpPr>
          <p:nvPr>
            <p:ph idx="1"/>
          </p:nvPr>
        </p:nvSpPr>
        <p:spPr/>
        <p:txBody>
          <a:bodyPr/>
          <a:lstStyle/>
          <a:p>
            <a:pPr>
              <a:defRPr/>
            </a:pPr>
            <a:r>
              <a:rPr lang="zh-CN" altLang="en-US" sz="2400" dirty="0">
                <a:solidFill>
                  <a:srgbClr val="C00000"/>
                </a:solidFill>
                <a:latin typeface="黑体" pitchFamily="49" charset="-122"/>
                <a:ea typeface="黑体" pitchFamily="49" charset="-122"/>
                <a:cs typeface="MS PGothic" pitchFamily="34" charset="-128"/>
              </a:rPr>
              <a:t>几个容易混淆的问题：</a:t>
            </a:r>
            <a:endParaRPr lang="en-US" altLang="zh-CN" sz="2400" dirty="0">
              <a:solidFill>
                <a:srgbClr val="C00000"/>
              </a:solidFill>
              <a:latin typeface="黑体" pitchFamily="49" charset="-122"/>
              <a:ea typeface="黑体" pitchFamily="49" charset="-122"/>
              <a:cs typeface="MS PGothic" pitchFamily="34" charset="-128"/>
            </a:endParaRPr>
          </a:p>
          <a:p>
            <a:pPr>
              <a:defRPr/>
            </a:pPr>
            <a:r>
              <a:rPr lang="zh-CN" altLang="en-US" sz="2100" dirty="0">
                <a:latin typeface="黑体" pitchFamily="49" charset="-122"/>
                <a:ea typeface="黑体" pitchFamily="49" charset="-122"/>
                <a:cs typeface="MS PGothic" pitchFamily="34" charset="-128"/>
              </a:rPr>
              <a:t>临界区是指进程之间的</a:t>
            </a:r>
            <a:r>
              <a:rPr lang="zh-CN" altLang="en-US" sz="2100" b="1" u="sng" dirty="0">
                <a:solidFill>
                  <a:srgbClr val="0000FF"/>
                </a:solidFill>
                <a:latin typeface="黑体" pitchFamily="49" charset="-122"/>
                <a:ea typeface="黑体" pitchFamily="49" charset="-122"/>
                <a:cs typeface="MS PGothic" pitchFamily="34" charset="-128"/>
              </a:rPr>
              <a:t>共享变量</a:t>
            </a:r>
            <a:r>
              <a:rPr lang="zh-CN" altLang="en-US" sz="2100" dirty="0">
                <a:latin typeface="黑体" pitchFamily="49" charset="-122"/>
                <a:ea typeface="黑体" pitchFamily="49" charset="-122"/>
                <a:cs typeface="MS PGothic" pitchFamily="34" charset="-128"/>
              </a:rPr>
              <a:t>还是</a:t>
            </a:r>
            <a:r>
              <a:rPr lang="zh-CN" altLang="en-US" sz="2100" b="1" u="sng" dirty="0">
                <a:solidFill>
                  <a:srgbClr val="0000FF"/>
                </a:solidFill>
                <a:latin typeface="黑体" pitchFamily="49" charset="-122"/>
                <a:ea typeface="黑体" pitchFamily="49" charset="-122"/>
                <a:cs typeface="MS PGothic" pitchFamily="34" charset="-128"/>
              </a:rPr>
              <a:t>一段代码</a:t>
            </a:r>
            <a:r>
              <a:rPr lang="zh-CN" altLang="en-US" sz="2100" dirty="0">
                <a:latin typeface="黑体" pitchFamily="49" charset="-122"/>
                <a:ea typeface="黑体" pitchFamily="49" charset="-122"/>
                <a:cs typeface="MS PGothic" pitchFamily="34" charset="-128"/>
              </a:rPr>
              <a:t>？</a:t>
            </a:r>
            <a:endParaRPr lang="en-US" altLang="zh-CN" sz="2100" dirty="0">
              <a:latin typeface="黑体" pitchFamily="49" charset="-122"/>
              <a:ea typeface="黑体" pitchFamily="49" charset="-122"/>
              <a:cs typeface="MS PGothic" pitchFamily="34" charset="-128"/>
            </a:endParaRPr>
          </a:p>
          <a:p>
            <a:pPr>
              <a:defRPr/>
            </a:pPr>
            <a:endParaRPr lang="en-US" altLang="zh-CN" sz="2100" dirty="0">
              <a:latin typeface="黑体" pitchFamily="49" charset="-122"/>
              <a:ea typeface="黑体" pitchFamily="49" charset="-122"/>
              <a:cs typeface="MS PGothic" pitchFamily="34" charset="-128"/>
            </a:endParaRPr>
          </a:p>
          <a:p>
            <a:pPr>
              <a:defRPr/>
            </a:pPr>
            <a:r>
              <a:rPr lang="zh-CN" altLang="en-US" sz="2100" dirty="0">
                <a:latin typeface="黑体" pitchFamily="49" charset="-122"/>
                <a:ea typeface="黑体" pitchFamily="49" charset="-122"/>
                <a:cs typeface="MS PGothic" pitchFamily="34" charset="-128"/>
              </a:rPr>
              <a:t>进程之间的共享变量都应该放入临界区？</a:t>
            </a:r>
            <a:endParaRPr lang="en-US" altLang="zh-CN" sz="2100" dirty="0">
              <a:latin typeface="黑体" pitchFamily="49" charset="-122"/>
              <a:ea typeface="黑体" pitchFamily="49" charset="-122"/>
              <a:cs typeface="MS PGothic" pitchFamily="34" charset="-128"/>
            </a:endParaRPr>
          </a:p>
          <a:p>
            <a:pPr lvl="1">
              <a:defRPr/>
            </a:pPr>
            <a:r>
              <a:rPr lang="zh-CN" altLang="en-US" sz="2100" dirty="0">
                <a:latin typeface="黑体" pitchFamily="49" charset="-122"/>
                <a:ea typeface="黑体" pitchFamily="49" charset="-122"/>
                <a:cs typeface="MS PGothic" pitchFamily="34" charset="-128"/>
              </a:rPr>
              <a:t>例如，只读但是不修改变量值的情况</a:t>
            </a:r>
            <a:endParaRPr lang="en-US" altLang="zh-CN" sz="2100" dirty="0">
              <a:latin typeface="黑体" pitchFamily="49" charset="-122"/>
              <a:ea typeface="黑体" pitchFamily="49" charset="-122"/>
              <a:cs typeface="MS PGothic" pitchFamily="34" charset="-128"/>
            </a:endParaRPr>
          </a:p>
          <a:p>
            <a:pPr lvl="1">
              <a:defRPr/>
            </a:pPr>
            <a:endParaRPr lang="en-US" altLang="zh-CN" sz="2100" dirty="0">
              <a:latin typeface="黑体" pitchFamily="49" charset="-122"/>
              <a:ea typeface="黑体" pitchFamily="49" charset="-122"/>
              <a:cs typeface="MS PGothic" pitchFamily="34" charset="-128"/>
            </a:endParaRPr>
          </a:p>
          <a:p>
            <a:pPr>
              <a:defRPr/>
            </a:pPr>
            <a:r>
              <a:rPr lang="zh-CN" altLang="en-US" sz="2100" dirty="0">
                <a:latin typeface="黑体" pitchFamily="49" charset="-122"/>
                <a:ea typeface="黑体" pitchFamily="49" charset="-122"/>
                <a:cs typeface="MS PGothic" pitchFamily="34" charset="-128"/>
              </a:rPr>
              <a:t>一个进程只有一个临界区？</a:t>
            </a:r>
            <a:endParaRPr lang="en-US" altLang="zh-CN" sz="2100" dirty="0">
              <a:latin typeface="黑体" pitchFamily="49" charset="-122"/>
              <a:ea typeface="黑体" pitchFamily="49" charset="-122"/>
              <a:cs typeface="MS PGothic" pitchFamily="34" charset="-128"/>
            </a:endParaRPr>
          </a:p>
          <a:p>
            <a:pPr>
              <a:defRPr/>
            </a:pPr>
            <a:endParaRPr lang="zh-CN" altLang="en-US" sz="2100" dirty="0">
              <a:latin typeface="黑体" pitchFamily="49" charset="-122"/>
              <a:ea typeface="黑体" pitchFamily="49" charset="-122"/>
              <a:cs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wipe(down)">
                                      <p:cBhvr>
                                        <p:cTn id="7" dur="500"/>
                                        <p:tgtEl>
                                          <p:spTgt spid="276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51">
                                            <p:txEl>
                                              <p:pRg st="3" end="3"/>
                                            </p:txEl>
                                          </p:spTgt>
                                        </p:tgtEl>
                                        <p:attrNameLst>
                                          <p:attrName>style.visibility</p:attrName>
                                        </p:attrNameLst>
                                      </p:cBhvr>
                                      <p:to>
                                        <p:strVal val="visible"/>
                                      </p:to>
                                    </p:set>
                                    <p:animEffect transition="in" filter="wipe(down)">
                                      <p:cBhvr>
                                        <p:cTn id="12" dur="500"/>
                                        <p:tgtEl>
                                          <p:spTgt spid="276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animEffect transition="in" filter="wipe(down)">
                                      <p:cBhvr>
                                        <p:cTn id="17" dur="500"/>
                                        <p:tgtEl>
                                          <p:spTgt spid="2765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651">
                                            <p:txEl>
                                              <p:pRg st="6" end="6"/>
                                            </p:txEl>
                                          </p:spTgt>
                                        </p:tgtEl>
                                        <p:attrNameLst>
                                          <p:attrName>style.visibility</p:attrName>
                                        </p:attrNameLst>
                                      </p:cBhvr>
                                      <p:to>
                                        <p:strVal val="visible"/>
                                      </p:to>
                                    </p:set>
                                    <p:animEffect transition="in" filter="wipe(down)">
                                      <p:cBhvr>
                                        <p:cTn id="22"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临界区</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临界资源与临界区 </a:t>
            </a:r>
            <a:r>
              <a:rPr lang="en-US" altLang="zh-CN" dirty="0">
                <a:latin typeface="黑体" pitchFamily="49" charset="-122"/>
                <a:ea typeface="黑体" pitchFamily="49" charset="-122"/>
              </a:rPr>
              <a:t>critical section</a:t>
            </a:r>
          </a:p>
          <a:p>
            <a:pPr lvl="1"/>
            <a:r>
              <a:rPr lang="zh-CN" altLang="en-US" dirty="0">
                <a:latin typeface="黑体" pitchFamily="49" charset="-122"/>
                <a:ea typeface="黑体" pitchFamily="49" charset="-122"/>
              </a:rPr>
              <a:t>临界资源：一次仅允许一个进程使用的共享资源</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临界区：不论是硬件临界资源，还是软件临界资源，多个进程必须互斥地对它进行访问。临界区是每个进程中访问临界资源的那段程序。</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临界区访问原则：每次只允许一个进程进入临界区，进入后不允许其他进程进入。</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操作系统</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操作系统是一种管理硬件资源的软件</a:t>
            </a:r>
            <a:endParaRPr lang="en-US" altLang="zh-CN" dirty="0">
              <a:latin typeface="黑体" pitchFamily="49" charset="-122"/>
              <a:ea typeface="黑体" pitchFamily="49" charset="-122"/>
            </a:endParaRPr>
          </a:p>
          <a:p>
            <a:pPr>
              <a:buNone/>
            </a:pPr>
            <a:endParaRPr lang="en-US" altLang="zh-CN" dirty="0">
              <a:latin typeface="黑体" pitchFamily="49" charset="-122"/>
              <a:ea typeface="黑体" pitchFamily="49" charset="-122"/>
            </a:endParaRPr>
          </a:p>
        </p:txBody>
      </p:sp>
      <p:sp>
        <p:nvSpPr>
          <p:cNvPr id="22" name="TextBox 21"/>
          <p:cNvSpPr txBox="1"/>
          <p:nvPr/>
        </p:nvSpPr>
        <p:spPr>
          <a:xfrm>
            <a:off x="122425" y="3394170"/>
            <a:ext cx="1731542" cy="461653"/>
          </a:xfrm>
          <a:prstGeom prst="rect">
            <a:avLst/>
          </a:prstGeom>
        </p:spPr>
        <p:style>
          <a:lnRef idx="2">
            <a:schemeClr val="accent2"/>
          </a:lnRef>
          <a:fillRef idx="1">
            <a:schemeClr val="lt1"/>
          </a:fillRef>
          <a:effectRef idx="0">
            <a:schemeClr val="accent2"/>
          </a:effectRef>
          <a:fontRef idx="minor">
            <a:schemeClr val="dk1"/>
          </a:fontRef>
        </p:style>
        <p:txBody>
          <a:bodyPr wrap="none" lIns="91429" tIns="45714" rIns="91429" bIns="45714">
            <a:spAutoFit/>
          </a:bodyPr>
          <a:lstStyle/>
          <a:p>
            <a:pPr>
              <a:defRPr/>
            </a:pPr>
            <a:r>
              <a:rPr lang="zh-CN" altLang="en-US" sz="2400" b="1" dirty="0">
                <a:solidFill>
                  <a:srgbClr val="C00000"/>
                </a:solidFill>
              </a:rPr>
              <a:t>多进程结构</a:t>
            </a:r>
          </a:p>
        </p:txBody>
      </p:sp>
      <p:sp>
        <p:nvSpPr>
          <p:cNvPr id="23" name="TextBox 22"/>
          <p:cNvSpPr txBox="1"/>
          <p:nvPr/>
        </p:nvSpPr>
        <p:spPr>
          <a:xfrm>
            <a:off x="2353622" y="3394170"/>
            <a:ext cx="1330791" cy="461653"/>
          </a:xfrm>
          <a:prstGeom prst="rect">
            <a:avLst/>
          </a:prstGeom>
        </p:spPr>
        <p:style>
          <a:lnRef idx="2">
            <a:schemeClr val="accent2"/>
          </a:lnRef>
          <a:fillRef idx="1">
            <a:schemeClr val="lt1"/>
          </a:fillRef>
          <a:effectRef idx="0">
            <a:schemeClr val="accent2"/>
          </a:effectRef>
          <a:fontRef idx="minor">
            <a:schemeClr val="dk1"/>
          </a:fontRef>
        </p:style>
        <p:txBody>
          <a:bodyPr wrap="none" lIns="91429" tIns="45714" rIns="91429" bIns="45714">
            <a:spAutoFit/>
          </a:bodyPr>
          <a:lstStyle/>
          <a:p>
            <a:pPr>
              <a:defRPr/>
            </a:pPr>
            <a:r>
              <a:rPr lang="en-US" altLang="zh-CN" sz="2400" b="1" dirty="0">
                <a:solidFill>
                  <a:srgbClr val="C00000"/>
                </a:solidFill>
              </a:rPr>
              <a:t>CPU</a:t>
            </a:r>
            <a:r>
              <a:rPr lang="zh-CN" altLang="en-US" sz="2400" b="1" dirty="0">
                <a:solidFill>
                  <a:srgbClr val="C00000"/>
                </a:solidFill>
              </a:rPr>
              <a:t>执行</a:t>
            </a:r>
          </a:p>
        </p:txBody>
      </p:sp>
      <p:sp>
        <p:nvSpPr>
          <p:cNvPr id="24" name="右箭头 23"/>
          <p:cNvSpPr/>
          <p:nvPr/>
        </p:nvSpPr>
        <p:spPr>
          <a:xfrm>
            <a:off x="1939131" y="3386611"/>
            <a:ext cx="359058" cy="501952"/>
          </a:xfrm>
          <a:prstGeom prst="rightArrow">
            <a:avLst>
              <a:gd name="adj1" fmla="val 50000"/>
              <a:gd name="adj2" fmla="val 52575"/>
            </a:avLst>
          </a:prstGeom>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defRPr/>
            </a:pPr>
            <a:endParaRPr lang="zh-CN" altLang="en-US"/>
          </a:p>
        </p:txBody>
      </p:sp>
      <p:sp>
        <p:nvSpPr>
          <p:cNvPr id="25" name="左大括号 24"/>
          <p:cNvSpPr/>
          <p:nvPr/>
        </p:nvSpPr>
        <p:spPr>
          <a:xfrm>
            <a:off x="3938515" y="2889194"/>
            <a:ext cx="215434" cy="1368274"/>
          </a:xfrm>
          <a:prstGeom prst="leftBrace">
            <a:avLst/>
          </a:prstGeom>
        </p:spPr>
        <p:style>
          <a:lnRef idx="3">
            <a:schemeClr val="accent2"/>
          </a:lnRef>
          <a:fillRef idx="0">
            <a:schemeClr val="accent2"/>
          </a:fillRef>
          <a:effectRef idx="2">
            <a:schemeClr val="accent2"/>
          </a:effectRef>
          <a:fontRef idx="minor">
            <a:schemeClr val="tx1"/>
          </a:fontRef>
        </p:style>
        <p:txBody>
          <a:bodyPr lIns="91429" tIns="45714" rIns="91429" bIns="45714" anchor="ctr"/>
          <a:lstStyle/>
          <a:p>
            <a:pPr algn="ctr">
              <a:defRPr/>
            </a:pPr>
            <a:endParaRPr lang="zh-CN" altLang="en-US"/>
          </a:p>
        </p:txBody>
      </p:sp>
      <p:sp>
        <p:nvSpPr>
          <p:cNvPr id="26" name="TextBox 7"/>
          <p:cNvSpPr txBox="1">
            <a:spLocks noChangeArrowheads="1"/>
          </p:cNvSpPr>
          <p:nvPr/>
        </p:nvSpPr>
        <p:spPr bwMode="auto">
          <a:xfrm>
            <a:off x="4227021" y="2889193"/>
            <a:ext cx="912407" cy="523208"/>
          </a:xfrm>
          <a:prstGeom prst="rect">
            <a:avLst/>
          </a:prstGeom>
          <a:noFill/>
          <a:ln w="9525">
            <a:noFill/>
            <a:miter lim="800000"/>
            <a:headEnd/>
            <a:tailEnd/>
          </a:ln>
        </p:spPr>
        <p:txBody>
          <a:bodyPr wrap="none" lIns="91429" tIns="45714" rIns="91429" bIns="45714">
            <a:spAutoFit/>
          </a:bodyPr>
          <a:lstStyle/>
          <a:p>
            <a:r>
              <a:rPr lang="zh-CN" altLang="en-US" sz="2800" dirty="0"/>
              <a:t>*</a:t>
            </a:r>
            <a:r>
              <a:rPr lang="en-US" altLang="zh-CN" sz="2800" dirty="0"/>
              <a:t>P=7</a:t>
            </a:r>
            <a:endParaRPr lang="zh-CN" altLang="en-US" sz="2800" dirty="0"/>
          </a:p>
        </p:txBody>
      </p:sp>
      <p:sp>
        <p:nvSpPr>
          <p:cNvPr id="27" name="TextBox 26"/>
          <p:cNvSpPr txBox="1"/>
          <p:nvPr/>
        </p:nvSpPr>
        <p:spPr>
          <a:xfrm>
            <a:off x="5234901" y="2889193"/>
            <a:ext cx="2969060" cy="461653"/>
          </a:xfrm>
          <a:prstGeom prst="rect">
            <a:avLst/>
          </a:prstGeom>
        </p:spPr>
        <p:style>
          <a:lnRef idx="2">
            <a:schemeClr val="accent2"/>
          </a:lnRef>
          <a:fillRef idx="1">
            <a:schemeClr val="lt1"/>
          </a:fillRef>
          <a:effectRef idx="0">
            <a:schemeClr val="accent2"/>
          </a:effectRef>
          <a:fontRef idx="minor">
            <a:schemeClr val="dk1"/>
          </a:fontRef>
        </p:style>
        <p:txBody>
          <a:bodyPr wrap="none" lIns="91429" tIns="45714" rIns="91429" bIns="45714">
            <a:spAutoFit/>
          </a:bodyPr>
          <a:lstStyle/>
          <a:p>
            <a:pPr>
              <a:defRPr/>
            </a:pPr>
            <a:r>
              <a:rPr lang="zh-CN" altLang="en-US" sz="2400" b="1" dirty="0">
                <a:solidFill>
                  <a:srgbClr val="C00000"/>
                </a:solidFill>
              </a:rPr>
              <a:t>内存管理、虚拟内存</a:t>
            </a:r>
          </a:p>
        </p:txBody>
      </p:sp>
      <p:sp>
        <p:nvSpPr>
          <p:cNvPr id="28" name="TextBox 9"/>
          <p:cNvSpPr txBox="1">
            <a:spLocks noChangeArrowheads="1"/>
          </p:cNvSpPr>
          <p:nvPr/>
        </p:nvSpPr>
        <p:spPr bwMode="auto">
          <a:xfrm>
            <a:off x="4298832" y="3754003"/>
            <a:ext cx="1760460" cy="523208"/>
          </a:xfrm>
          <a:prstGeom prst="rect">
            <a:avLst/>
          </a:prstGeom>
          <a:noFill/>
          <a:ln w="9525">
            <a:noFill/>
            <a:miter lim="800000"/>
            <a:headEnd/>
            <a:tailEnd/>
          </a:ln>
        </p:spPr>
        <p:txBody>
          <a:bodyPr wrap="none" lIns="91429" tIns="45714" rIns="91429" bIns="45714">
            <a:spAutoFit/>
          </a:bodyPr>
          <a:lstStyle/>
          <a:p>
            <a:r>
              <a:rPr lang="en-US" altLang="zh-CN" sz="2800" dirty="0"/>
              <a:t>open, read</a:t>
            </a:r>
            <a:endParaRPr lang="zh-CN" altLang="en-US" sz="2800" dirty="0"/>
          </a:p>
        </p:txBody>
      </p:sp>
      <p:sp>
        <p:nvSpPr>
          <p:cNvPr id="29" name="TextBox 28"/>
          <p:cNvSpPr txBox="1"/>
          <p:nvPr/>
        </p:nvSpPr>
        <p:spPr>
          <a:xfrm>
            <a:off x="6228184" y="3796337"/>
            <a:ext cx="2969060" cy="461653"/>
          </a:xfrm>
          <a:prstGeom prst="rect">
            <a:avLst/>
          </a:prstGeom>
        </p:spPr>
        <p:style>
          <a:lnRef idx="2">
            <a:schemeClr val="accent2"/>
          </a:lnRef>
          <a:fillRef idx="1">
            <a:schemeClr val="lt1"/>
          </a:fillRef>
          <a:effectRef idx="0">
            <a:schemeClr val="accent2"/>
          </a:effectRef>
          <a:fontRef idx="minor">
            <a:schemeClr val="dk1"/>
          </a:fontRef>
        </p:style>
        <p:txBody>
          <a:bodyPr wrap="none" lIns="91429" tIns="45714" rIns="91429" bIns="45714">
            <a:spAutoFit/>
          </a:bodyPr>
          <a:lstStyle/>
          <a:p>
            <a:pPr>
              <a:defRPr/>
            </a:pPr>
            <a:r>
              <a:rPr lang="zh-CN" altLang="en-US" sz="2400" b="1" dirty="0">
                <a:solidFill>
                  <a:srgbClr val="C00000"/>
                </a:solidFill>
              </a:rPr>
              <a:t>磁盘、显示器、键盘</a:t>
            </a:r>
          </a:p>
        </p:txBody>
      </p:sp>
      <p:sp>
        <p:nvSpPr>
          <p:cNvPr id="30" name="下箭头 29"/>
          <p:cNvSpPr/>
          <p:nvPr/>
        </p:nvSpPr>
        <p:spPr>
          <a:xfrm>
            <a:off x="2858823" y="4041265"/>
            <a:ext cx="432129" cy="432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defRPr/>
            </a:pPr>
            <a:endParaRPr lang="zh-CN" altLang="en-US"/>
          </a:p>
        </p:txBody>
      </p:sp>
      <p:sp>
        <p:nvSpPr>
          <p:cNvPr id="31" name="右大括号 30"/>
          <p:cNvSpPr/>
          <p:nvPr/>
        </p:nvSpPr>
        <p:spPr>
          <a:xfrm rot="16200000">
            <a:off x="2822524" y="2463469"/>
            <a:ext cx="503465" cy="4669009"/>
          </a:xfrm>
          <a:prstGeom prst="rightBrace">
            <a:avLst/>
          </a:prstGeom>
        </p:spPr>
        <p:style>
          <a:lnRef idx="3">
            <a:schemeClr val="accent2"/>
          </a:lnRef>
          <a:fillRef idx="0">
            <a:schemeClr val="accent2"/>
          </a:fillRef>
          <a:effectRef idx="2">
            <a:schemeClr val="accent2"/>
          </a:effectRef>
          <a:fontRef idx="minor">
            <a:schemeClr val="tx1"/>
          </a:fontRef>
        </p:style>
        <p:txBody>
          <a:bodyPr lIns="91429" tIns="45714" rIns="91429" bIns="45714" anchor="ctr"/>
          <a:lstStyle/>
          <a:p>
            <a:pPr algn="ctr">
              <a:defRPr/>
            </a:pPr>
            <a:endParaRPr lang="zh-CN" altLang="en-US" sz="2400" dirty="0"/>
          </a:p>
        </p:txBody>
      </p:sp>
      <p:sp>
        <p:nvSpPr>
          <p:cNvPr id="32" name="TextBox 31"/>
          <p:cNvSpPr txBox="1"/>
          <p:nvPr/>
        </p:nvSpPr>
        <p:spPr>
          <a:xfrm>
            <a:off x="2184713" y="5093551"/>
            <a:ext cx="507809" cy="1424214"/>
          </a:xfrm>
          <a:prstGeom prst="rect">
            <a:avLst/>
          </a:prstGeom>
        </p:spPr>
        <p:style>
          <a:lnRef idx="2">
            <a:schemeClr val="accent1"/>
          </a:lnRef>
          <a:fillRef idx="1">
            <a:schemeClr val="lt1"/>
          </a:fillRef>
          <a:effectRef idx="0">
            <a:schemeClr val="accent1"/>
          </a:effectRef>
          <a:fontRef idx="minor">
            <a:schemeClr val="dk1"/>
          </a:fontRef>
        </p:style>
        <p:txBody>
          <a:bodyPr vert="eaVert" lIns="91429" tIns="45714" rIns="91429" bIns="45714">
            <a:spAutoFit/>
          </a:bodyPr>
          <a:lstStyle/>
          <a:p>
            <a:pPr algn="ctr">
              <a:defRPr/>
            </a:pPr>
            <a:r>
              <a:rPr lang="en-US" altLang="zh-CN" sz="2100" b="1" dirty="0">
                <a:latin typeface="Times New Roman" pitchFamily="18" charset="0"/>
                <a:cs typeface="Times New Roman" pitchFamily="18" charset="0"/>
              </a:rPr>
              <a:t>CPU</a:t>
            </a:r>
            <a:r>
              <a:rPr lang="zh-CN" altLang="en-US" sz="2100" b="1" dirty="0">
                <a:latin typeface="Times New Roman" pitchFamily="18" charset="0"/>
                <a:cs typeface="Times New Roman" pitchFamily="18" charset="0"/>
              </a:rPr>
              <a:t>调度</a:t>
            </a:r>
          </a:p>
        </p:txBody>
      </p:sp>
      <p:sp>
        <p:nvSpPr>
          <p:cNvPr id="33" name="TextBox 32"/>
          <p:cNvSpPr txBox="1"/>
          <p:nvPr/>
        </p:nvSpPr>
        <p:spPr>
          <a:xfrm>
            <a:off x="950059" y="4993765"/>
            <a:ext cx="507809" cy="1728108"/>
          </a:xfrm>
          <a:prstGeom prst="rect">
            <a:avLst/>
          </a:prstGeom>
        </p:spPr>
        <p:style>
          <a:lnRef idx="2">
            <a:schemeClr val="accent1"/>
          </a:lnRef>
          <a:fillRef idx="1">
            <a:schemeClr val="lt1"/>
          </a:fillRef>
          <a:effectRef idx="0">
            <a:schemeClr val="accent1"/>
          </a:effectRef>
          <a:fontRef idx="minor">
            <a:schemeClr val="dk1"/>
          </a:fontRef>
        </p:style>
        <p:txBody>
          <a:bodyPr vert="eaVert" lIns="91429" tIns="45714" rIns="91429" bIns="45714">
            <a:spAutoFit/>
          </a:bodyPr>
          <a:lstStyle/>
          <a:p>
            <a:pPr>
              <a:defRPr/>
            </a:pPr>
            <a:r>
              <a:rPr lang="zh-CN" altLang="en-US" sz="2100" b="1" dirty="0">
                <a:latin typeface="Times New Roman" pitchFamily="18" charset="0"/>
                <a:cs typeface="Times New Roman" pitchFamily="18" charset="0"/>
              </a:rPr>
              <a:t>进程与线程</a:t>
            </a:r>
          </a:p>
        </p:txBody>
      </p:sp>
      <p:sp>
        <p:nvSpPr>
          <p:cNvPr id="34" name="TextBox 33"/>
          <p:cNvSpPr txBox="1"/>
          <p:nvPr/>
        </p:nvSpPr>
        <p:spPr>
          <a:xfrm>
            <a:off x="3302201" y="5122278"/>
            <a:ext cx="507809" cy="1368273"/>
          </a:xfrm>
          <a:prstGeom prst="rect">
            <a:avLst/>
          </a:prstGeom>
        </p:spPr>
        <p:style>
          <a:lnRef idx="2">
            <a:schemeClr val="accent1"/>
          </a:lnRef>
          <a:fillRef idx="1">
            <a:schemeClr val="lt1"/>
          </a:fillRef>
          <a:effectRef idx="0">
            <a:schemeClr val="accent1"/>
          </a:effectRef>
          <a:fontRef idx="minor">
            <a:schemeClr val="dk1"/>
          </a:fontRef>
        </p:style>
        <p:txBody>
          <a:bodyPr vert="eaVert" lIns="91429" tIns="45714" rIns="91429" bIns="45714">
            <a:spAutoFit/>
          </a:bodyPr>
          <a:lstStyle/>
          <a:p>
            <a:pPr algn="ctr">
              <a:defRPr/>
            </a:pPr>
            <a:r>
              <a:rPr lang="zh-CN" altLang="en-US" sz="2100" b="1" dirty="0">
                <a:latin typeface="Times New Roman" pitchFamily="18" charset="0"/>
                <a:cs typeface="Times New Roman" pitchFamily="18" charset="0"/>
              </a:rPr>
              <a:t>进程同步</a:t>
            </a:r>
          </a:p>
        </p:txBody>
      </p:sp>
      <p:sp>
        <p:nvSpPr>
          <p:cNvPr id="35" name="TextBox 34"/>
          <p:cNvSpPr txBox="1"/>
          <p:nvPr/>
        </p:nvSpPr>
        <p:spPr>
          <a:xfrm>
            <a:off x="4592289" y="5069360"/>
            <a:ext cx="507809" cy="1511905"/>
          </a:xfrm>
          <a:prstGeom prst="rect">
            <a:avLst/>
          </a:prstGeom>
        </p:spPr>
        <p:style>
          <a:lnRef idx="2">
            <a:schemeClr val="accent1"/>
          </a:lnRef>
          <a:fillRef idx="1">
            <a:schemeClr val="lt1"/>
          </a:fillRef>
          <a:effectRef idx="0">
            <a:schemeClr val="accent1"/>
          </a:effectRef>
          <a:fontRef idx="minor">
            <a:schemeClr val="dk1"/>
          </a:fontRef>
        </p:style>
        <p:txBody>
          <a:bodyPr vert="eaVert" lIns="91429" tIns="45714" rIns="91429" bIns="45714">
            <a:spAutoFit/>
          </a:bodyPr>
          <a:lstStyle/>
          <a:p>
            <a:pPr algn="ctr">
              <a:defRPr/>
            </a:pPr>
            <a:r>
              <a:rPr lang="zh-CN" altLang="en-US" sz="2100" b="1" dirty="0">
                <a:latin typeface="Times New Roman" pitchFamily="18" charset="0"/>
                <a:cs typeface="Times New Roman" pitchFamily="18" charset="0"/>
              </a:rPr>
              <a:t>死锁</a:t>
            </a:r>
          </a:p>
        </p:txBody>
      </p:sp>
      <p:sp>
        <p:nvSpPr>
          <p:cNvPr id="36" name="TextBox 35"/>
          <p:cNvSpPr txBox="1"/>
          <p:nvPr/>
        </p:nvSpPr>
        <p:spPr>
          <a:xfrm>
            <a:off x="414711" y="2520289"/>
            <a:ext cx="1216978" cy="400097"/>
          </a:xfrm>
          <a:prstGeom prst="rect">
            <a:avLst/>
          </a:prstGeom>
        </p:spPr>
        <p:style>
          <a:lnRef idx="2">
            <a:schemeClr val="accent2"/>
          </a:lnRef>
          <a:fillRef idx="1">
            <a:schemeClr val="lt1"/>
          </a:fillRef>
          <a:effectRef idx="0">
            <a:schemeClr val="accent2"/>
          </a:effectRef>
          <a:fontRef idx="minor">
            <a:schemeClr val="dk1"/>
          </a:fontRef>
        </p:style>
        <p:txBody>
          <a:bodyPr wrap="none" lIns="91429" tIns="45714" rIns="91429" bIns="45714">
            <a:spAutoFit/>
          </a:bodyPr>
          <a:lstStyle/>
          <a:p>
            <a:pPr>
              <a:defRPr/>
            </a:pPr>
            <a:r>
              <a:rPr lang="zh-CN" altLang="en-US" sz="2000" b="1" dirty="0">
                <a:solidFill>
                  <a:srgbClr val="C00000"/>
                </a:solidFill>
              </a:rPr>
              <a:t>系统启动</a:t>
            </a:r>
          </a:p>
        </p:txBody>
      </p:sp>
      <p:sp>
        <p:nvSpPr>
          <p:cNvPr id="37" name="右箭头 36"/>
          <p:cNvSpPr/>
          <p:nvPr/>
        </p:nvSpPr>
        <p:spPr>
          <a:xfrm rot="5400000">
            <a:off x="717694" y="3014059"/>
            <a:ext cx="393095" cy="288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defRPr/>
            </a:pPr>
            <a:endParaRPr lang="zh-CN" altLang="en-US"/>
          </a:p>
        </p:txBody>
      </p:sp>
      <p:sp>
        <p:nvSpPr>
          <p:cNvPr id="38" name="圆角矩形 37"/>
          <p:cNvSpPr/>
          <p:nvPr/>
        </p:nvSpPr>
        <p:spPr bwMode="auto">
          <a:xfrm>
            <a:off x="35496" y="2276872"/>
            <a:ext cx="1782689" cy="1959429"/>
          </a:xfrm>
          <a:prstGeom prst="roundRect">
            <a:avLst/>
          </a:prstGeom>
          <a:noFill/>
          <a:ln>
            <a:solidFill>
              <a:srgbClr val="3366FF"/>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lIns="78145" tIns="39072" rIns="78145" bIns="39072"/>
          <a:lstStyle/>
          <a:p>
            <a:pPr>
              <a:buFont typeface="Arial" pitchFamily="34" charset="0"/>
              <a:buNone/>
              <a:defRPr/>
            </a:pPr>
            <a:endParaRPr lang="zh-CN" altLang="en-US">
              <a:solidFill>
                <a:schemeClr val="tx1"/>
              </a:solidFill>
              <a:latin typeface="Verdana" pitchFamily="34" charset="0"/>
              <a:ea typeface="MS PGothic" pitchFamily="34" charset="-128"/>
            </a:endParaRPr>
          </a:p>
        </p:txBody>
      </p:sp>
      <p:sp>
        <p:nvSpPr>
          <p:cNvPr id="39" name="圆角矩形 38"/>
          <p:cNvSpPr/>
          <p:nvPr/>
        </p:nvSpPr>
        <p:spPr bwMode="auto">
          <a:xfrm>
            <a:off x="826682" y="4845598"/>
            <a:ext cx="806305" cy="1959429"/>
          </a:xfrm>
          <a:prstGeom prst="roundRect">
            <a:avLst/>
          </a:prstGeom>
          <a:noFill/>
          <a:ln>
            <a:solidFill>
              <a:srgbClr val="3366FF"/>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lIns="78145" tIns="39072" rIns="78145" bIns="39072"/>
          <a:lstStyle/>
          <a:p>
            <a:pPr>
              <a:buFont typeface="Arial" pitchFamily="34" charset="0"/>
              <a:buNone/>
              <a:defRPr/>
            </a:pPr>
            <a:endParaRPr lang="zh-CN" altLang="en-US">
              <a:solidFill>
                <a:schemeClr val="tx1"/>
              </a:solidFill>
              <a:latin typeface="Verdana" pitchFamily="34" charset="0"/>
              <a:ea typeface="MS PGothic" pitchFamily="34" charset="-128"/>
            </a:endParaRPr>
          </a:p>
        </p:txBody>
      </p:sp>
      <p:sp>
        <p:nvSpPr>
          <p:cNvPr id="40" name="圆角矩形 39"/>
          <p:cNvSpPr/>
          <p:nvPr/>
        </p:nvSpPr>
        <p:spPr bwMode="auto">
          <a:xfrm>
            <a:off x="1995825" y="4848622"/>
            <a:ext cx="807564" cy="1959429"/>
          </a:xfrm>
          <a:prstGeom prst="roundRect">
            <a:avLst/>
          </a:prstGeom>
          <a:noFill/>
          <a:ln>
            <a:solidFill>
              <a:srgbClr val="3366FF"/>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lIns="78145" tIns="39072" rIns="78145" bIns="39072"/>
          <a:lstStyle/>
          <a:p>
            <a:pPr>
              <a:buFont typeface="Arial" pitchFamily="34" charset="0"/>
              <a:buNone/>
              <a:defRPr/>
            </a:pPr>
            <a:endParaRPr lang="zh-CN" altLang="en-US">
              <a:solidFill>
                <a:schemeClr val="tx1"/>
              </a:solidFill>
              <a:latin typeface="Verdana" pitchFamily="34" charset="0"/>
              <a:ea typeface="MS PGothic" pitchFamily="34" charset="-128"/>
            </a:endParaRPr>
          </a:p>
        </p:txBody>
      </p:sp>
      <p:sp>
        <p:nvSpPr>
          <p:cNvPr id="41" name="圆角矩形 40"/>
          <p:cNvSpPr/>
          <p:nvPr/>
        </p:nvSpPr>
        <p:spPr bwMode="auto">
          <a:xfrm>
            <a:off x="3205282" y="4827455"/>
            <a:ext cx="807564" cy="1959429"/>
          </a:xfrm>
          <a:prstGeom prst="roundRect">
            <a:avLst/>
          </a:prstGeom>
          <a:noFill/>
          <a:ln>
            <a:solidFill>
              <a:srgbClr val="3366FF"/>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lIns="78145" tIns="39072" rIns="78145" bIns="39072"/>
          <a:lstStyle/>
          <a:p>
            <a:pPr>
              <a:buFont typeface="Arial" pitchFamily="34" charset="0"/>
              <a:buNone/>
              <a:defRPr/>
            </a:pPr>
            <a:endParaRPr lang="zh-CN" altLang="en-US">
              <a:solidFill>
                <a:schemeClr val="tx1"/>
              </a:solidFill>
              <a:latin typeface="Verdana" pitchFamily="34" charset="0"/>
              <a:ea typeface="MS PGothic" pitchFamily="34" charset="-128"/>
            </a:endParaRPr>
          </a:p>
        </p:txBody>
      </p:sp>
      <p:sp>
        <p:nvSpPr>
          <p:cNvPr id="42" name="圆角矩形 41"/>
          <p:cNvSpPr/>
          <p:nvPr/>
        </p:nvSpPr>
        <p:spPr bwMode="auto">
          <a:xfrm>
            <a:off x="4455054" y="4812336"/>
            <a:ext cx="806305" cy="1959429"/>
          </a:xfrm>
          <a:prstGeom prst="roundRect">
            <a:avLst/>
          </a:prstGeom>
          <a:noFill/>
          <a:ln>
            <a:solidFill>
              <a:srgbClr val="3366FF"/>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lIns="78145" tIns="39072" rIns="78145" bIns="39072"/>
          <a:lstStyle/>
          <a:p>
            <a:pPr>
              <a:buFont typeface="Arial" pitchFamily="34" charset="0"/>
              <a:buNone/>
              <a:defRPr/>
            </a:pPr>
            <a:endParaRPr lang="zh-CN" altLang="en-US">
              <a:solidFill>
                <a:schemeClr val="tx1"/>
              </a:solidFill>
              <a:latin typeface="Verdana" pitchFamily="34" charset="0"/>
              <a:ea typeface="MS PGothic" pitchFamily="34" charset="-128"/>
            </a:endParaRPr>
          </a:p>
        </p:txBody>
      </p:sp>
      <p:sp>
        <p:nvSpPr>
          <p:cNvPr id="43" name="圆角矩形 42"/>
          <p:cNvSpPr/>
          <p:nvPr/>
        </p:nvSpPr>
        <p:spPr bwMode="auto">
          <a:xfrm>
            <a:off x="5281517" y="2768242"/>
            <a:ext cx="1222056" cy="728738"/>
          </a:xfrm>
          <a:prstGeom prst="roundRect">
            <a:avLst/>
          </a:prstGeom>
          <a:noFill/>
          <a:ln>
            <a:solidFill>
              <a:srgbClr val="3366FF"/>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lIns="78145" tIns="39072" rIns="78145" bIns="39072"/>
          <a:lstStyle/>
          <a:p>
            <a:pPr>
              <a:buFont typeface="Arial" pitchFamily="34" charset="0"/>
              <a:buNone/>
              <a:defRPr/>
            </a:pPr>
            <a:endParaRPr lang="zh-CN" altLang="en-US">
              <a:solidFill>
                <a:schemeClr val="tx1"/>
              </a:solidFill>
              <a:latin typeface="Verdana" pitchFamily="34" charset="0"/>
              <a:ea typeface="MS PGothic" pitchFamily="34" charset="-128"/>
            </a:endParaRPr>
          </a:p>
        </p:txBody>
      </p:sp>
      <p:sp>
        <p:nvSpPr>
          <p:cNvPr id="44" name="圆角矩形 43"/>
          <p:cNvSpPr/>
          <p:nvPr/>
        </p:nvSpPr>
        <p:spPr bwMode="auto">
          <a:xfrm>
            <a:off x="6687510" y="2781849"/>
            <a:ext cx="1223315" cy="728738"/>
          </a:xfrm>
          <a:prstGeom prst="roundRect">
            <a:avLst/>
          </a:prstGeom>
          <a:noFill/>
          <a:ln>
            <a:solidFill>
              <a:srgbClr val="3366FF"/>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lIns="78145" tIns="39072" rIns="78145" bIns="39072"/>
          <a:lstStyle/>
          <a:p>
            <a:pPr>
              <a:buFont typeface="Arial" pitchFamily="34" charset="0"/>
              <a:buNone/>
              <a:defRPr/>
            </a:pPr>
            <a:endParaRPr lang="zh-CN" altLang="en-US">
              <a:solidFill>
                <a:schemeClr val="tx1"/>
              </a:solidFill>
              <a:latin typeface="Verdana" pitchFamily="34" charset="0"/>
              <a:ea typeface="MS PGothic" pitchFamily="34" charset="-128"/>
            </a:endParaRPr>
          </a:p>
        </p:txBody>
      </p:sp>
      <p:sp>
        <p:nvSpPr>
          <p:cNvPr id="45" name="圆角矩形 44"/>
          <p:cNvSpPr/>
          <p:nvPr/>
        </p:nvSpPr>
        <p:spPr bwMode="auto">
          <a:xfrm>
            <a:off x="6307035" y="3725278"/>
            <a:ext cx="2707420" cy="680357"/>
          </a:xfrm>
          <a:prstGeom prst="roundRect">
            <a:avLst/>
          </a:prstGeom>
          <a:noFill/>
          <a:ln>
            <a:solidFill>
              <a:srgbClr val="3366FF"/>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lIns="78145" tIns="39072" rIns="78145" bIns="39072"/>
          <a:lstStyle/>
          <a:p>
            <a:pPr>
              <a:buFont typeface="Arial" pitchFamily="34" charset="0"/>
              <a:buNone/>
              <a:defRPr/>
            </a:pPr>
            <a:endParaRPr lang="zh-CN" altLang="en-US">
              <a:solidFill>
                <a:schemeClr val="tx1"/>
              </a:solidFill>
              <a:latin typeface="Verdana" pitchFamily="34" charset="0"/>
              <a:ea typeface="MS PGothic"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解决临界区问题的三个条件</a:t>
            </a:r>
          </a:p>
        </p:txBody>
      </p:sp>
      <p:sp>
        <p:nvSpPr>
          <p:cNvPr id="3" name="内容占位符 2"/>
          <p:cNvSpPr>
            <a:spLocks noGrp="1"/>
          </p:cNvSpPr>
          <p:nvPr>
            <p:ph idx="1"/>
          </p:nvPr>
        </p:nvSpPr>
        <p:spPr/>
        <p:txBody>
          <a:bodyPr>
            <a:normAutofit fontScale="77500" lnSpcReduction="20000"/>
          </a:bodyPr>
          <a:lstStyle/>
          <a:p>
            <a:pPr>
              <a:buFont typeface="Monotype Sorts" charset="2"/>
              <a:buNone/>
              <a:defRPr/>
            </a:pPr>
            <a:r>
              <a:rPr lang="en-US" altLang="zh-CN" b="1" dirty="0">
                <a:solidFill>
                  <a:srgbClr val="000000"/>
                </a:solidFill>
                <a:ea typeface="黑体" pitchFamily="49" charset="-122"/>
                <a:cs typeface="MS PGothic" pitchFamily="34" charset="-128"/>
              </a:rPr>
              <a:t>1.   </a:t>
            </a:r>
            <a:r>
              <a:rPr lang="en-US" altLang="zh-CN" b="1" dirty="0">
                <a:solidFill>
                  <a:srgbClr val="0000FF"/>
                </a:solidFill>
                <a:ea typeface="黑体" pitchFamily="49" charset="-122"/>
                <a:cs typeface="MS PGothic" pitchFamily="34" charset="-128"/>
              </a:rPr>
              <a:t>Mutual Exclusion (</a:t>
            </a:r>
            <a:r>
              <a:rPr lang="zh-CN" altLang="en-US" b="1" dirty="0">
                <a:solidFill>
                  <a:srgbClr val="0000FF"/>
                </a:solidFill>
                <a:ea typeface="黑体" pitchFamily="49" charset="-122"/>
                <a:cs typeface="MS PGothic" pitchFamily="34" charset="-128"/>
              </a:rPr>
              <a:t>互斥</a:t>
            </a:r>
            <a:r>
              <a:rPr lang="en-US" altLang="zh-CN" b="1" dirty="0">
                <a:solidFill>
                  <a:srgbClr val="0000FF"/>
                </a:solidFill>
                <a:ea typeface="黑体" pitchFamily="49" charset="-122"/>
                <a:cs typeface="MS PGothic" pitchFamily="34" charset="-128"/>
              </a:rPr>
              <a:t>)</a:t>
            </a:r>
            <a:r>
              <a:rPr lang="en-US" altLang="zh-CN" dirty="0">
                <a:solidFill>
                  <a:srgbClr val="0000FF"/>
                </a:solidFill>
                <a:ea typeface="黑体" pitchFamily="49" charset="-122"/>
                <a:cs typeface="MS PGothic" pitchFamily="34" charset="-128"/>
              </a:rPr>
              <a:t>- </a:t>
            </a:r>
            <a:r>
              <a:rPr lang="en-US" altLang="zh-CN" dirty="0">
                <a:ea typeface="黑体" pitchFamily="49" charset="-122"/>
                <a:cs typeface="MS PGothic" pitchFamily="34" charset="-128"/>
              </a:rPr>
              <a:t>If process </a:t>
            </a:r>
            <a:r>
              <a:rPr lang="en-US" altLang="zh-CN" b="1" i="1" dirty="0">
                <a:ea typeface="黑体" pitchFamily="49" charset="-122"/>
                <a:cs typeface="MS PGothic" pitchFamily="34" charset="-128"/>
              </a:rPr>
              <a:t>P</a:t>
            </a:r>
            <a:r>
              <a:rPr lang="en-US" altLang="zh-CN" b="1" i="1" baseline="-25000" dirty="0">
                <a:ea typeface="黑体" pitchFamily="49" charset="-122"/>
                <a:cs typeface="MS PGothic" pitchFamily="34" charset="-128"/>
              </a:rPr>
              <a:t>i</a:t>
            </a:r>
            <a:r>
              <a:rPr lang="en-US" altLang="zh-CN" b="1" dirty="0">
                <a:ea typeface="黑体" pitchFamily="49" charset="-122"/>
                <a:cs typeface="MS PGothic" pitchFamily="34" charset="-128"/>
              </a:rPr>
              <a:t> </a:t>
            </a:r>
            <a:r>
              <a:rPr lang="en-US" altLang="zh-CN" dirty="0">
                <a:ea typeface="黑体" pitchFamily="49" charset="-122"/>
                <a:cs typeface="MS PGothic" pitchFamily="34" charset="-128"/>
              </a:rPr>
              <a:t>is executing in its critical section, then </a:t>
            </a:r>
            <a:r>
              <a:rPr lang="en-US" altLang="zh-CN" dirty="0">
                <a:solidFill>
                  <a:srgbClr val="FF0000"/>
                </a:solidFill>
                <a:ea typeface="黑体" pitchFamily="49" charset="-122"/>
                <a:cs typeface="MS PGothic" pitchFamily="34" charset="-128"/>
              </a:rPr>
              <a:t>no other processes can</a:t>
            </a:r>
            <a:r>
              <a:rPr lang="en-US" altLang="zh-CN" dirty="0">
                <a:ea typeface="黑体" pitchFamily="49" charset="-122"/>
                <a:cs typeface="MS PGothic" pitchFamily="34" charset="-128"/>
              </a:rPr>
              <a:t> be executing in their critical sections</a:t>
            </a:r>
          </a:p>
          <a:p>
            <a:pPr marL="457200" indent="-457200">
              <a:buFont typeface="Monotype Sorts" charset="2"/>
              <a:buNone/>
              <a:defRPr/>
            </a:pPr>
            <a:r>
              <a:rPr lang="en-US" altLang="zh-CN" b="1" dirty="0">
                <a:ea typeface="黑体" pitchFamily="49" charset="-122"/>
                <a:cs typeface="MS PGothic" pitchFamily="34" charset="-128"/>
              </a:rPr>
              <a:t>2.   </a:t>
            </a:r>
            <a:r>
              <a:rPr lang="en-US" altLang="zh-CN" b="1" dirty="0">
                <a:solidFill>
                  <a:srgbClr val="0000FF"/>
                </a:solidFill>
                <a:ea typeface="黑体" pitchFamily="49" charset="-122"/>
                <a:cs typeface="MS PGothic" pitchFamily="34" charset="-128"/>
              </a:rPr>
              <a:t>Progress (</a:t>
            </a:r>
            <a:r>
              <a:rPr lang="zh-CN" altLang="en-US" b="1" dirty="0">
                <a:solidFill>
                  <a:srgbClr val="0000FF"/>
                </a:solidFill>
                <a:ea typeface="黑体" pitchFamily="49" charset="-122"/>
                <a:cs typeface="MS PGothic" pitchFamily="34" charset="-128"/>
              </a:rPr>
              <a:t>前进</a:t>
            </a:r>
            <a:r>
              <a:rPr lang="en-US" altLang="zh-CN" b="1" dirty="0">
                <a:solidFill>
                  <a:srgbClr val="0000FF"/>
                </a:solidFill>
                <a:ea typeface="黑体" pitchFamily="49" charset="-122"/>
                <a:cs typeface="MS PGothic" pitchFamily="34" charset="-128"/>
              </a:rPr>
              <a:t>)</a:t>
            </a:r>
            <a:r>
              <a:rPr lang="en-US" altLang="zh-CN" b="1" dirty="0">
                <a:ea typeface="黑体" pitchFamily="49" charset="-122"/>
                <a:cs typeface="MS PGothic" pitchFamily="34" charset="-128"/>
              </a:rPr>
              <a:t> </a:t>
            </a:r>
            <a:r>
              <a:rPr lang="en-US" altLang="zh-CN" dirty="0">
                <a:ea typeface="黑体" pitchFamily="49" charset="-122"/>
                <a:cs typeface="MS PGothic" pitchFamily="34" charset="-128"/>
              </a:rPr>
              <a:t>- If no process is executing in its critical section and some processes that wish to enter their critical sections, then only those processes that are not executing in their reminder sections can particulate in the decision on which will enter its critical section next, and this selection cannot be postponed indefinitely</a:t>
            </a:r>
          </a:p>
          <a:p>
            <a:pPr>
              <a:buFont typeface="Monotype Sorts" charset="2"/>
              <a:buNone/>
              <a:defRPr/>
            </a:pPr>
            <a:r>
              <a:rPr lang="en-US" altLang="zh-CN" b="1" dirty="0">
                <a:ea typeface="黑体" pitchFamily="49" charset="-122"/>
                <a:cs typeface="MS PGothic" pitchFamily="34" charset="-128"/>
              </a:rPr>
              <a:t>3.  </a:t>
            </a:r>
            <a:r>
              <a:rPr lang="en-US" altLang="zh-CN" b="1" dirty="0">
                <a:solidFill>
                  <a:srgbClr val="0000FF"/>
                </a:solidFill>
                <a:ea typeface="黑体" pitchFamily="49" charset="-122"/>
                <a:cs typeface="MS PGothic" pitchFamily="34" charset="-128"/>
              </a:rPr>
              <a:t>Bounded Waiting (</a:t>
            </a:r>
            <a:r>
              <a:rPr lang="zh-CN" altLang="en-US" b="1" dirty="0">
                <a:solidFill>
                  <a:srgbClr val="0000FF"/>
                </a:solidFill>
                <a:ea typeface="黑体" pitchFamily="49" charset="-122"/>
                <a:cs typeface="MS PGothic" pitchFamily="34" charset="-128"/>
              </a:rPr>
              <a:t>有限等待</a:t>
            </a:r>
            <a:r>
              <a:rPr lang="en-US" altLang="zh-CN" b="1" dirty="0">
                <a:solidFill>
                  <a:srgbClr val="0000FF"/>
                </a:solidFill>
                <a:ea typeface="黑体" pitchFamily="49" charset="-122"/>
                <a:cs typeface="MS PGothic" pitchFamily="34" charset="-128"/>
              </a:rPr>
              <a:t>) </a:t>
            </a:r>
            <a:r>
              <a:rPr lang="en-US" altLang="zh-CN" dirty="0">
                <a:ea typeface="黑体" pitchFamily="49" charset="-122"/>
                <a:cs typeface="MS PGothic" pitchFamily="34" charset="-128"/>
              </a:rPr>
              <a:t>-  A bound must exist on the number of times that other processes are allowed to enter their critical sections after a process has made a request to enter its critical section and before that request is granted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解决临界区问题的方法</a:t>
            </a:r>
          </a:p>
        </p:txBody>
      </p:sp>
      <p:sp>
        <p:nvSpPr>
          <p:cNvPr id="3" name="内容占位符 2"/>
          <p:cNvSpPr>
            <a:spLocks noGrp="1"/>
          </p:cNvSpPr>
          <p:nvPr>
            <p:ph idx="1"/>
          </p:nvPr>
        </p:nvSpPr>
        <p:spPr/>
        <p:txBody>
          <a:bodyPr/>
          <a:lstStyle/>
          <a:p>
            <a:r>
              <a:rPr lang="en-US" altLang="zh-CN" dirty="0">
                <a:latin typeface="黑体" pitchFamily="49" charset="-122"/>
                <a:ea typeface="黑体" pitchFamily="49" charset="-122"/>
              </a:rPr>
              <a:t>Software: Peterson’s Solution</a:t>
            </a:r>
          </a:p>
          <a:p>
            <a:pPr lvl="1"/>
            <a:r>
              <a:rPr lang="zh-CN" altLang="en-US" dirty="0">
                <a:latin typeface="黑体" pitchFamily="49" charset="-122"/>
                <a:ea typeface="黑体" pitchFamily="49" charset="-122"/>
              </a:rPr>
              <a:t>为什么能解决临界区问题？</a:t>
            </a:r>
            <a:endParaRPr lang="en-US" altLang="zh-CN" dirty="0">
              <a:latin typeface="黑体" pitchFamily="49" charset="-122"/>
              <a:ea typeface="黑体" pitchFamily="49" charset="-122"/>
            </a:endParaRPr>
          </a:p>
          <a:p>
            <a:r>
              <a:rPr lang="en-US" altLang="zh-CN" dirty="0">
                <a:latin typeface="黑体" pitchFamily="49" charset="-122"/>
                <a:ea typeface="黑体" pitchFamily="49" charset="-122"/>
              </a:rPr>
              <a:t>Hardware: Synchronization Hardware</a:t>
            </a:r>
          </a:p>
          <a:p>
            <a:pPr lvl="1"/>
            <a:r>
              <a:rPr lang="zh-CN" altLang="en-US" dirty="0">
                <a:latin typeface="黑体" pitchFamily="49" charset="-122"/>
                <a:ea typeface="黑体" pitchFamily="49" charset="-122"/>
              </a:rPr>
              <a:t>原子指令 </a:t>
            </a:r>
            <a:r>
              <a:rPr lang="en-US" altLang="zh-CN" dirty="0" err="1">
                <a:latin typeface="黑体" pitchFamily="49" charset="-122"/>
                <a:ea typeface="黑体" pitchFamily="49" charset="-122"/>
              </a:rPr>
              <a:t>TestAndSet</a:t>
            </a:r>
            <a:r>
              <a:rPr lang="en-US" altLang="zh-CN" dirty="0">
                <a:latin typeface="黑体" pitchFamily="49" charset="-122"/>
                <a:ea typeface="黑体" pitchFamily="49" charset="-122"/>
              </a:rPr>
              <a:t>, Swap</a:t>
            </a:r>
            <a:r>
              <a:rPr lang="zh-CN" altLang="en-US" dirty="0">
                <a:latin typeface="黑体" pitchFamily="49" charset="-122"/>
                <a:ea typeface="黑体" pitchFamily="49" charset="-122"/>
              </a:rPr>
              <a:t>；有问题吗？</a:t>
            </a:r>
            <a:endParaRPr lang="en-US" altLang="zh-CN" dirty="0">
              <a:latin typeface="黑体" pitchFamily="49" charset="-122"/>
              <a:ea typeface="黑体" pitchFamily="49" charset="-122"/>
            </a:endParaRPr>
          </a:p>
          <a:p>
            <a:r>
              <a:rPr lang="en-US" altLang="zh-CN" dirty="0">
                <a:latin typeface="黑体" pitchFamily="49" charset="-122"/>
                <a:ea typeface="黑体" pitchFamily="49" charset="-122"/>
              </a:rPr>
              <a:t>Semaphores: PV </a:t>
            </a:r>
            <a:r>
              <a:rPr lang="zh-CN" altLang="en-US" dirty="0">
                <a:latin typeface="黑体" pitchFamily="49" charset="-122"/>
                <a:ea typeface="黑体" pitchFamily="49" charset="-122"/>
              </a:rPr>
              <a:t>信号量（</a:t>
            </a:r>
            <a:r>
              <a:rPr lang="en-US" altLang="zh-CN" dirty="0">
                <a:latin typeface="黑体" pitchFamily="49" charset="-122"/>
                <a:ea typeface="黑体" pitchFamily="49" charset="-122"/>
              </a:rPr>
              <a:t>PV</a:t>
            </a:r>
            <a:r>
              <a:rPr lang="zh-CN" altLang="en-US" dirty="0">
                <a:latin typeface="黑体" pitchFamily="49" charset="-122"/>
                <a:ea typeface="黑体" pitchFamily="49" charset="-122"/>
              </a:rPr>
              <a:t>原语）</a:t>
            </a:r>
            <a:endParaRPr lang="en-US" altLang="zh-CN" dirty="0">
              <a:latin typeface="黑体" pitchFamily="49" charset="-122"/>
              <a:ea typeface="黑体" pitchFamily="49" charset="-122"/>
            </a:endParaRPr>
          </a:p>
          <a:p>
            <a:pPr lvl="1"/>
            <a:r>
              <a:rPr lang="en-US" altLang="zh-CN" dirty="0">
                <a:latin typeface="黑体" pitchFamily="49" charset="-122"/>
                <a:ea typeface="黑体" pitchFamily="49" charset="-122"/>
              </a:rPr>
              <a:t>3</a:t>
            </a:r>
            <a:r>
              <a:rPr lang="zh-CN" altLang="en-US" dirty="0">
                <a:latin typeface="黑体" pitchFamily="49" charset="-122"/>
                <a:ea typeface="黑体" pitchFamily="49" charset="-122"/>
              </a:rPr>
              <a:t>个经典问题：生产者</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消费者、读者</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写者、哲学家进餐</a:t>
            </a:r>
          </a:p>
          <a:p>
            <a:endParaRPr lang="zh-CN" altLang="en-US" dirty="0">
              <a:latin typeface="黑体" pitchFamily="49" charset="-122"/>
              <a:ea typeface="黑体" pitchFamily="49" charset="-122"/>
            </a:endParaRPr>
          </a:p>
        </p:txBody>
      </p:sp>
      <p:sp>
        <p:nvSpPr>
          <p:cNvPr id="4" name="TextBox 3"/>
          <p:cNvSpPr txBox="1"/>
          <p:nvPr/>
        </p:nvSpPr>
        <p:spPr>
          <a:xfrm>
            <a:off x="1619672" y="5333146"/>
            <a:ext cx="5184576"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000" dirty="0">
                <a:latin typeface="黑体" pitchFamily="49" charset="-122"/>
                <a:ea typeface="黑体" pitchFamily="49" charset="-122"/>
              </a:rPr>
              <a:t>它们的本质就是：上锁 </a:t>
            </a:r>
            <a:r>
              <a:rPr lang="en-US" altLang="zh-CN" sz="2000" dirty="0">
                <a:latin typeface="黑体" pitchFamily="49" charset="-122"/>
                <a:ea typeface="黑体" pitchFamily="49" charset="-122"/>
              </a:rPr>
              <a:t>– </a:t>
            </a:r>
            <a:r>
              <a:rPr lang="zh-CN" altLang="en-US" sz="2000" dirty="0">
                <a:latin typeface="黑体" pitchFamily="49" charset="-122"/>
                <a:ea typeface="黑体" pitchFamily="49" charset="-122"/>
              </a:rPr>
              <a:t>进入临界区 </a:t>
            </a:r>
            <a:r>
              <a:rPr lang="en-US" altLang="zh-CN" sz="2000" dirty="0">
                <a:latin typeface="黑体" pitchFamily="49" charset="-122"/>
                <a:ea typeface="黑体" pitchFamily="49" charset="-122"/>
              </a:rPr>
              <a:t>– </a:t>
            </a:r>
            <a:r>
              <a:rPr lang="zh-CN" altLang="en-US" sz="2000" dirty="0">
                <a:latin typeface="黑体" pitchFamily="49" charset="-122"/>
                <a:ea typeface="黑体" pitchFamily="49" charset="-122"/>
              </a:rPr>
              <a:t>解锁</a:t>
            </a:r>
          </a:p>
        </p:txBody>
      </p:sp>
      <p:sp>
        <p:nvSpPr>
          <p:cNvPr id="5" name="TextBox 4"/>
          <p:cNvSpPr txBox="1"/>
          <p:nvPr/>
        </p:nvSpPr>
        <p:spPr>
          <a:xfrm>
            <a:off x="1475656" y="5746030"/>
            <a:ext cx="5493812"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latin typeface="黑体" pitchFamily="49" charset="-122"/>
                <a:ea typeface="黑体" pitchFamily="49" charset="-122"/>
              </a:rPr>
              <a:t>还记得我们银行家算法的那个实验吗？</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里面有一个</a:t>
            </a:r>
            <a:r>
              <a:rPr lang="en-US" altLang="zh-CN" dirty="0" err="1">
                <a:latin typeface="黑体" pitchFamily="49" charset="-122"/>
                <a:ea typeface="黑体" pitchFamily="49" charset="-122"/>
              </a:rPr>
              <a:t>mutex</a:t>
            </a:r>
            <a:r>
              <a:rPr lang="zh-CN" altLang="en-US" dirty="0">
                <a:latin typeface="黑体" pitchFamily="49" charset="-122"/>
                <a:ea typeface="黑体" pitchFamily="49" charset="-122"/>
              </a:rPr>
              <a:t>的互斥</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这个就是典型的多线程对同一变量操作的访问问题。</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45156"/>
            <a:ext cx="9144000" cy="6012845"/>
          </a:xfrm>
        </p:spPr>
        <p:txBody>
          <a:bodyPr/>
          <a:lstStyle/>
          <a:p>
            <a:pPr lvl="1">
              <a:defRPr/>
            </a:pPr>
            <a:r>
              <a:rPr lang="zh-CN" altLang="en-US" dirty="0">
                <a:solidFill>
                  <a:srgbClr val="0000FF"/>
                </a:solidFill>
                <a:latin typeface="黑体" pitchFamily="49" charset="-122"/>
                <a:ea typeface="黑体" pitchFamily="49" charset="-122"/>
              </a:rPr>
              <a:t>观察一件案例，首先判断属于：进程同步？互斥？两者都有的混合问题？</a:t>
            </a:r>
            <a:endParaRPr lang="en-US" altLang="zh-CN" dirty="0">
              <a:solidFill>
                <a:srgbClr val="0000FF"/>
              </a:solidFill>
              <a:latin typeface="黑体" pitchFamily="49" charset="-122"/>
              <a:ea typeface="黑体" pitchFamily="49" charset="-122"/>
            </a:endParaRPr>
          </a:p>
          <a:p>
            <a:pPr lvl="2">
              <a:defRPr/>
            </a:pPr>
            <a:r>
              <a:rPr lang="zh-CN" altLang="en-US" sz="1500" dirty="0">
                <a:latin typeface="黑体" pitchFamily="49" charset="-122"/>
                <a:ea typeface="黑体" pitchFamily="49" charset="-122"/>
              </a:rPr>
              <a:t>互斥：是指某一资源同时只允许一个访问者对其进行访问，具有唯一性和排它性。但互斥无法限制访问者对资源的访问顺序，即访问是无序的。 </a:t>
            </a:r>
          </a:p>
          <a:p>
            <a:pPr lvl="2">
              <a:defRPr/>
            </a:pPr>
            <a:r>
              <a:rPr lang="zh-CN" altLang="en-US" sz="1500" dirty="0">
                <a:latin typeface="黑体" pitchFamily="49" charset="-122"/>
                <a:ea typeface="黑体" pitchFamily="49" charset="-122"/>
              </a:rPr>
              <a:t>同步：是指在互斥的基础上（大多数情况），通过其它机制实现访问者对资源的有序访问。在大多数情况下，同步已经实现了互斥，特别是所有写入资源的情况必定是互斥的。少数情况是指可以允许多个访问者同时访问资源。</a:t>
            </a:r>
            <a:endParaRPr lang="en-US" altLang="zh-CN" sz="1500" dirty="0">
              <a:latin typeface="黑体" pitchFamily="49" charset="-122"/>
              <a:ea typeface="黑体" pitchFamily="49" charset="-122"/>
            </a:endParaRPr>
          </a:p>
          <a:p>
            <a:pPr lvl="1">
              <a:defRPr/>
            </a:pPr>
            <a:r>
              <a:rPr lang="zh-CN" altLang="en-US" dirty="0">
                <a:solidFill>
                  <a:srgbClr val="0000FF"/>
                </a:solidFill>
                <a:latin typeface="黑体" pitchFamily="49" charset="-122"/>
                <a:ea typeface="黑体" pitchFamily="49" charset="-122"/>
              </a:rPr>
              <a:t>确定信号量，信号量可能有多个：</a:t>
            </a:r>
            <a:r>
              <a:rPr lang="zh-CN" altLang="en-US" dirty="0">
                <a:solidFill>
                  <a:srgbClr val="FF0000"/>
                </a:solidFill>
                <a:latin typeface="黑体" pitchFamily="49" charset="-122"/>
                <a:ea typeface="黑体" pitchFamily="49" charset="-122"/>
              </a:rPr>
              <a:t>有几个等待</a:t>
            </a:r>
            <a:endParaRPr lang="en-US" altLang="zh-CN" dirty="0">
              <a:solidFill>
                <a:srgbClr val="FF0000"/>
              </a:solidFill>
              <a:latin typeface="黑体" pitchFamily="49" charset="-122"/>
              <a:ea typeface="黑体" pitchFamily="49" charset="-122"/>
            </a:endParaRPr>
          </a:p>
          <a:p>
            <a:pPr lvl="2">
              <a:defRPr/>
            </a:pPr>
            <a:r>
              <a:rPr lang="zh-CN" altLang="en-US" sz="1700" dirty="0">
                <a:latin typeface="黑体" pitchFamily="49" charset="-122"/>
                <a:ea typeface="黑体" pitchFamily="49" charset="-122"/>
              </a:rPr>
              <a:t>互斥：判断进程间是否互斥</a:t>
            </a:r>
            <a:r>
              <a:rPr lang="en-US" altLang="zh-CN" sz="1700" dirty="0">
                <a:latin typeface="黑体" pitchFamily="49" charset="-122"/>
                <a:ea typeface="黑体" pitchFamily="49" charset="-122"/>
              </a:rPr>
              <a:t>,</a:t>
            </a:r>
            <a:r>
              <a:rPr lang="zh-CN" altLang="en-US" sz="1700" dirty="0">
                <a:latin typeface="黑体" pitchFamily="49" charset="-122"/>
                <a:ea typeface="黑体" pitchFamily="49" charset="-122"/>
              </a:rPr>
              <a:t>关键是看进程间是否共享某一公有资源</a:t>
            </a:r>
            <a:r>
              <a:rPr lang="en-US" altLang="zh-CN" sz="1700" dirty="0">
                <a:latin typeface="黑体" pitchFamily="49" charset="-122"/>
                <a:ea typeface="黑体" pitchFamily="49" charset="-122"/>
              </a:rPr>
              <a:t>,</a:t>
            </a:r>
            <a:r>
              <a:rPr lang="zh-CN" altLang="en-US" sz="1700" dirty="0">
                <a:latin typeface="黑体" pitchFamily="49" charset="-122"/>
                <a:ea typeface="黑体" pitchFamily="49" charset="-122"/>
              </a:rPr>
              <a:t>一个公有资源与一个信号量相对应</a:t>
            </a:r>
            <a:endParaRPr lang="en-US" altLang="zh-CN" sz="1700" dirty="0">
              <a:latin typeface="黑体" pitchFamily="49" charset="-122"/>
              <a:ea typeface="黑体" pitchFamily="49" charset="-122"/>
            </a:endParaRPr>
          </a:p>
          <a:p>
            <a:pPr lvl="2">
              <a:defRPr/>
            </a:pPr>
            <a:r>
              <a:rPr lang="zh-CN" altLang="en-US" sz="1700" dirty="0">
                <a:latin typeface="黑体" pitchFamily="49" charset="-122"/>
                <a:ea typeface="黑体" pitchFamily="49" charset="-122"/>
              </a:rPr>
              <a:t>同步：进程同步时的信号量只与制约进程及被制约进程有关而不是与整组并发进程有关</a:t>
            </a:r>
            <a:r>
              <a:rPr lang="en-US" altLang="zh-CN" sz="1700" dirty="0">
                <a:latin typeface="黑体" pitchFamily="49" charset="-122"/>
                <a:ea typeface="黑体" pitchFamily="49" charset="-122"/>
              </a:rPr>
              <a:t>,</a:t>
            </a:r>
            <a:r>
              <a:rPr lang="zh-CN" altLang="en-US" sz="1700" dirty="0">
                <a:latin typeface="黑体" pitchFamily="49" charset="-122"/>
                <a:ea typeface="黑体" pitchFamily="49" charset="-122"/>
              </a:rPr>
              <a:t>所以称该信号量为私有信号量</a:t>
            </a:r>
            <a:endParaRPr lang="en-US" altLang="zh-CN" sz="1700" dirty="0">
              <a:latin typeface="黑体" pitchFamily="49" charset="-122"/>
              <a:ea typeface="黑体" pitchFamily="49" charset="-122"/>
            </a:endParaRPr>
          </a:p>
          <a:p>
            <a:pPr lvl="1">
              <a:defRPr/>
            </a:pPr>
            <a:r>
              <a:rPr lang="zh-CN" altLang="en-US" dirty="0">
                <a:solidFill>
                  <a:srgbClr val="0000FF"/>
                </a:solidFill>
                <a:latin typeface="黑体" pitchFamily="49" charset="-122"/>
                <a:ea typeface="黑体" pitchFamily="49" charset="-122"/>
              </a:rPr>
              <a:t>确定信号量的值</a:t>
            </a:r>
            <a:endParaRPr lang="en-US" altLang="zh-CN" dirty="0">
              <a:solidFill>
                <a:srgbClr val="0000FF"/>
              </a:solidFill>
              <a:latin typeface="黑体" pitchFamily="49" charset="-122"/>
              <a:ea typeface="黑体" pitchFamily="49" charset="-122"/>
            </a:endParaRPr>
          </a:p>
          <a:p>
            <a:pPr lvl="2">
              <a:defRPr/>
            </a:pPr>
            <a:r>
              <a:rPr lang="zh-CN" altLang="en-US" sz="1700" dirty="0">
                <a:latin typeface="黑体" pitchFamily="49" charset="-122"/>
                <a:ea typeface="黑体" pitchFamily="49" charset="-122"/>
              </a:rPr>
              <a:t>可用资源实体数</a:t>
            </a:r>
            <a:endParaRPr lang="en-US" altLang="zh-CN" sz="1700" dirty="0">
              <a:latin typeface="黑体" pitchFamily="49" charset="-122"/>
              <a:ea typeface="黑体" pitchFamily="49" charset="-122"/>
            </a:endParaRPr>
          </a:p>
          <a:p>
            <a:pPr lvl="1">
              <a:defRPr/>
            </a:pPr>
            <a:r>
              <a:rPr lang="zh-CN" altLang="en-US" dirty="0">
                <a:solidFill>
                  <a:srgbClr val="0000FF"/>
                </a:solidFill>
                <a:latin typeface="黑体" pitchFamily="49" charset="-122"/>
                <a:ea typeface="黑体" pitchFamily="49" charset="-122"/>
              </a:rPr>
              <a:t>用</a:t>
            </a:r>
            <a:r>
              <a:rPr lang="en-US" altLang="zh-CN" dirty="0">
                <a:solidFill>
                  <a:srgbClr val="0000FF"/>
                </a:solidFill>
                <a:latin typeface="黑体" pitchFamily="49" charset="-122"/>
                <a:ea typeface="黑体" pitchFamily="49" charset="-122"/>
              </a:rPr>
              <a:t>PV</a:t>
            </a:r>
            <a:r>
              <a:rPr lang="zh-CN" altLang="en-US" dirty="0">
                <a:solidFill>
                  <a:srgbClr val="0000FF"/>
                </a:solidFill>
                <a:latin typeface="黑体" pitchFamily="49" charset="-122"/>
                <a:ea typeface="黑体" pitchFamily="49" charset="-122"/>
              </a:rPr>
              <a:t>原语实现同步或互斥</a:t>
            </a:r>
            <a:endParaRPr lang="en-US" altLang="zh-CN" dirty="0">
              <a:solidFill>
                <a:srgbClr val="0000FF"/>
              </a:solidFill>
              <a:latin typeface="黑体" pitchFamily="49" charset="-122"/>
              <a:ea typeface="黑体" pitchFamily="49" charset="-122"/>
            </a:endParaRPr>
          </a:p>
        </p:txBody>
      </p:sp>
      <p:sp>
        <p:nvSpPr>
          <p:cNvPr id="51203" name="标题 1"/>
          <p:cNvSpPr>
            <a:spLocks noGrp="1"/>
          </p:cNvSpPr>
          <p:nvPr>
            <p:ph type="title"/>
          </p:nvPr>
        </p:nvSpPr>
        <p:spPr>
          <a:xfrm>
            <a:off x="457200" y="274638"/>
            <a:ext cx="8229600" cy="634082"/>
          </a:xfrm>
        </p:spPr>
        <p:txBody>
          <a:bodyPr>
            <a:normAutofit fontScale="90000"/>
          </a:bodyPr>
          <a:lstStyle/>
          <a:p>
            <a:r>
              <a:rPr lang="en-US" altLang="zh-CN" dirty="0">
                <a:latin typeface="黑体" pitchFamily="49" charset="-122"/>
                <a:ea typeface="黑体" pitchFamily="49" charset="-122"/>
                <a:cs typeface="MS PGothic" pitchFamily="34" charset="-128"/>
              </a:rPr>
              <a:t>PV </a:t>
            </a:r>
            <a:r>
              <a:rPr lang="en-US" altLang="zh-CN" sz="3400" dirty="0">
                <a:latin typeface="黑体" pitchFamily="49" charset="-122"/>
                <a:ea typeface="黑体" pitchFamily="49" charset="-122"/>
                <a:cs typeface="MS PGothic" pitchFamily="34" charset="-128"/>
              </a:rPr>
              <a:t>Semaphore</a:t>
            </a:r>
            <a:r>
              <a:rPr lang="en-US" altLang="zh-CN" dirty="0">
                <a:latin typeface="黑体" pitchFamily="49" charset="-122"/>
                <a:ea typeface="黑体" pitchFamily="49" charset="-122"/>
                <a:cs typeface="MS PGothic" pitchFamily="34" charset="-128"/>
              </a:rPr>
              <a:t> </a:t>
            </a:r>
            <a:endParaRPr lang="zh-CN" altLang="en-US" dirty="0">
              <a:latin typeface="黑体" pitchFamily="49" charset="-122"/>
              <a:ea typeface="黑体" pitchFamily="49" charset="-122"/>
              <a:cs typeface="MS PGothic" pitchFamily="34"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latin typeface="黑体" pitchFamily="49" charset="-122"/>
                <a:ea typeface="黑体" pitchFamily="49" charset="-122"/>
              </a:rPr>
              <a:t>第七章：死锁</a:t>
            </a:r>
          </a:p>
        </p:txBody>
      </p:sp>
      <p:sp>
        <p:nvSpPr>
          <p:cNvPr id="171013" name="Rectangle 5"/>
          <p:cNvSpPr>
            <a:spLocks noChangeArrowheads="1"/>
          </p:cNvSpPr>
          <p:nvPr/>
        </p:nvSpPr>
        <p:spPr bwMode="auto">
          <a:xfrm>
            <a:off x="307975" y="1412776"/>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rPr>
              <a:t>进程竞争资源 </a:t>
            </a:r>
            <a:r>
              <a:rPr lang="zh-CN" altLang="en-US" sz="2400" b="1">
                <a:latin typeface="黑体" pitchFamily="49" charset="-122"/>
                <a:ea typeface="黑体" pitchFamily="49" charset="-122"/>
                <a:sym typeface="Symbol" pitchFamily="18" charset="2"/>
              </a:rPr>
              <a:t> 有可能形成循环竞争  死锁</a:t>
            </a:r>
          </a:p>
        </p:txBody>
      </p:sp>
      <p:sp>
        <p:nvSpPr>
          <p:cNvPr id="171014" name="Rectangle 6"/>
          <p:cNvSpPr>
            <a:spLocks noChangeArrowheads="1"/>
          </p:cNvSpPr>
          <p:nvPr/>
        </p:nvSpPr>
        <p:spPr bwMode="auto">
          <a:xfrm>
            <a:off x="304800" y="2095525"/>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死锁需要处理</a:t>
            </a:r>
            <a:r>
              <a:rPr lang="zh-CN" altLang="en-US" sz="2400" b="1">
                <a:solidFill>
                  <a:srgbClr val="FF0000"/>
                </a:solidFill>
                <a:latin typeface="黑体" pitchFamily="49" charset="-122"/>
                <a:ea typeface="黑体" pitchFamily="49" charset="-122"/>
              </a:rPr>
              <a:t> </a:t>
            </a:r>
            <a:r>
              <a:rPr lang="zh-CN" altLang="en-US" sz="2400" b="1">
                <a:latin typeface="黑体" pitchFamily="49" charset="-122"/>
                <a:ea typeface="黑体" pitchFamily="49" charset="-122"/>
                <a:sym typeface="Symbol" pitchFamily="18" charset="2"/>
              </a:rPr>
              <a:t> 死锁分析  死锁的必要条件</a:t>
            </a:r>
          </a:p>
        </p:txBody>
      </p:sp>
      <p:sp>
        <p:nvSpPr>
          <p:cNvPr id="171015" name="Rectangle 7"/>
          <p:cNvSpPr>
            <a:spLocks noChangeArrowheads="1"/>
          </p:cNvSpPr>
          <p:nvPr/>
        </p:nvSpPr>
        <p:spPr bwMode="auto">
          <a:xfrm>
            <a:off x="304800" y="2754337"/>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死锁处理   预防、避免、检测</a:t>
            </a:r>
            <a:r>
              <a:rPr lang="en-US" altLang="zh-CN" sz="2400" b="1">
                <a:latin typeface="黑体" pitchFamily="49" charset="-122"/>
                <a:ea typeface="黑体" pitchFamily="49" charset="-122"/>
                <a:sym typeface="Symbol" pitchFamily="18" charset="2"/>
              </a:rPr>
              <a:t>+</a:t>
            </a:r>
            <a:r>
              <a:rPr lang="zh-CN" altLang="en-US" sz="2400" b="1">
                <a:latin typeface="黑体" pitchFamily="49" charset="-122"/>
                <a:ea typeface="黑体" pitchFamily="49" charset="-122"/>
                <a:sym typeface="Symbol" pitchFamily="18" charset="2"/>
              </a:rPr>
              <a:t>恢复、忽略</a:t>
            </a:r>
          </a:p>
        </p:txBody>
      </p:sp>
      <p:sp>
        <p:nvSpPr>
          <p:cNvPr id="171017" name="Rectangle 9"/>
          <p:cNvSpPr>
            <a:spLocks noChangeArrowheads="1"/>
          </p:cNvSpPr>
          <p:nvPr/>
        </p:nvSpPr>
        <p:spPr bwMode="auto">
          <a:xfrm>
            <a:off x="304800" y="3413150"/>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死锁预防</a:t>
            </a:r>
            <a:r>
              <a:rPr lang="en-US" altLang="zh-CN" sz="2400" b="1">
                <a:latin typeface="黑体" pitchFamily="49" charset="-122"/>
                <a:ea typeface="黑体" pitchFamily="49" charset="-122"/>
                <a:sym typeface="Symbol" pitchFamily="18" charset="2"/>
              </a:rPr>
              <a:t>: </a:t>
            </a:r>
            <a:r>
              <a:rPr lang="zh-CN" altLang="en-US" sz="2400" b="1">
                <a:latin typeface="黑体" pitchFamily="49" charset="-122"/>
                <a:ea typeface="黑体" pitchFamily="49" charset="-122"/>
                <a:sym typeface="Symbol" pitchFamily="18" charset="2"/>
              </a:rPr>
              <a:t>破除必要条件  引入了不合理因素</a:t>
            </a:r>
          </a:p>
        </p:txBody>
      </p:sp>
      <p:sp>
        <p:nvSpPr>
          <p:cNvPr id="171018" name="Rectangle 10"/>
          <p:cNvSpPr>
            <a:spLocks noChangeArrowheads="1"/>
          </p:cNvSpPr>
          <p:nvPr/>
        </p:nvSpPr>
        <p:spPr bwMode="auto">
          <a:xfrm>
            <a:off x="304800" y="4049737"/>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死锁避免</a:t>
            </a:r>
            <a:r>
              <a:rPr lang="en-US" altLang="zh-CN" sz="2400" b="1">
                <a:latin typeface="黑体" pitchFamily="49" charset="-122"/>
                <a:ea typeface="黑体" pitchFamily="49" charset="-122"/>
                <a:sym typeface="Symbol" pitchFamily="18" charset="2"/>
              </a:rPr>
              <a:t>: </a:t>
            </a:r>
            <a:r>
              <a:rPr lang="zh-CN" altLang="en-US" sz="2400" b="1">
                <a:latin typeface="黑体" pitchFamily="49" charset="-122"/>
                <a:ea typeface="黑体" pitchFamily="49" charset="-122"/>
                <a:sym typeface="Symbol" pitchFamily="18" charset="2"/>
              </a:rPr>
              <a:t>用银行家算法找安全序列  效率太低 </a:t>
            </a:r>
          </a:p>
        </p:txBody>
      </p:sp>
      <p:sp>
        <p:nvSpPr>
          <p:cNvPr id="171019" name="Rectangle 11"/>
          <p:cNvSpPr>
            <a:spLocks noChangeArrowheads="1"/>
          </p:cNvSpPr>
          <p:nvPr/>
        </p:nvSpPr>
        <p:spPr bwMode="auto">
          <a:xfrm>
            <a:off x="304800" y="4686325"/>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latin typeface="黑体" pitchFamily="49" charset="-122"/>
                <a:ea typeface="黑体" pitchFamily="49" charset="-122"/>
                <a:sym typeface="Symbol" pitchFamily="18" charset="2"/>
              </a:rPr>
              <a:t>死锁检测恢复</a:t>
            </a:r>
            <a:r>
              <a:rPr lang="en-US" altLang="zh-CN" sz="2400" b="1" dirty="0">
                <a:latin typeface="黑体" pitchFamily="49" charset="-122"/>
                <a:ea typeface="黑体" pitchFamily="49" charset="-122"/>
                <a:sym typeface="Symbol" pitchFamily="18" charset="2"/>
              </a:rPr>
              <a:t>: </a:t>
            </a:r>
            <a:r>
              <a:rPr lang="zh-CN" altLang="en-US" sz="2400" b="1" dirty="0">
                <a:latin typeface="黑体" pitchFamily="49" charset="-122"/>
                <a:ea typeface="黑体" pitchFamily="49" charset="-122"/>
                <a:sym typeface="Symbol" pitchFamily="18" charset="2"/>
              </a:rPr>
              <a:t>银行家算法找死锁进程组并恢复  实现较难 </a:t>
            </a:r>
          </a:p>
        </p:txBody>
      </p:sp>
      <p:sp>
        <p:nvSpPr>
          <p:cNvPr id="171020" name="Rectangle 12"/>
          <p:cNvSpPr>
            <a:spLocks noChangeArrowheads="1"/>
          </p:cNvSpPr>
          <p:nvPr/>
        </p:nvSpPr>
        <p:spPr bwMode="auto">
          <a:xfrm>
            <a:off x="304800" y="5372125"/>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latin typeface="黑体" pitchFamily="49" charset="-122"/>
                <a:ea typeface="黑体" pitchFamily="49" charset="-122"/>
                <a:sym typeface="Symbol" pitchFamily="18" charset="2"/>
              </a:rPr>
              <a:t>死锁忽略</a:t>
            </a:r>
            <a:r>
              <a:rPr lang="en-US" altLang="zh-CN" sz="2400" b="1">
                <a:latin typeface="黑体" pitchFamily="49" charset="-122"/>
                <a:ea typeface="黑体" pitchFamily="49" charset="-122"/>
                <a:sym typeface="Symbol" pitchFamily="18" charset="2"/>
              </a:rPr>
              <a:t>: </a:t>
            </a:r>
            <a:r>
              <a:rPr lang="zh-CN" altLang="en-US" sz="2400" b="1">
                <a:latin typeface="黑体" pitchFamily="49" charset="-122"/>
                <a:ea typeface="黑体" pitchFamily="49" charset="-122"/>
                <a:sym typeface="Symbol" pitchFamily="18" charset="2"/>
              </a:rPr>
              <a:t>就好像没有死锁  现在用的最多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7"/>
                                        </p:tgtEl>
                                        <p:attrNameLst>
                                          <p:attrName>style.visibility</p:attrName>
                                        </p:attrNameLst>
                                      </p:cBhvr>
                                      <p:to>
                                        <p:strVal val="visible"/>
                                      </p:to>
                                    </p:set>
                                    <p:animEffect transition="in" filter="dissolve">
                                      <p:cBhvr>
                                        <p:cTn id="22" dur="500"/>
                                        <p:tgtEl>
                                          <p:spTgt spid="1710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18"/>
                                        </p:tgtEl>
                                        <p:attrNameLst>
                                          <p:attrName>style.visibility</p:attrName>
                                        </p:attrNameLst>
                                      </p:cBhvr>
                                      <p:to>
                                        <p:strVal val="visible"/>
                                      </p:to>
                                    </p:set>
                                    <p:animEffect transition="in" filter="dissolve">
                                      <p:cBhvr>
                                        <p:cTn id="27" dur="500"/>
                                        <p:tgtEl>
                                          <p:spTgt spid="1710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19"/>
                                        </p:tgtEl>
                                        <p:attrNameLst>
                                          <p:attrName>style.visibility</p:attrName>
                                        </p:attrNameLst>
                                      </p:cBhvr>
                                      <p:to>
                                        <p:strVal val="visible"/>
                                      </p:to>
                                    </p:set>
                                    <p:animEffect transition="in" filter="dissolve">
                                      <p:cBhvr>
                                        <p:cTn id="32" dur="500"/>
                                        <p:tgtEl>
                                          <p:spTgt spid="1710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1020"/>
                                        </p:tgtEl>
                                        <p:attrNameLst>
                                          <p:attrName>style.visibility</p:attrName>
                                        </p:attrNameLst>
                                      </p:cBhvr>
                                      <p:to>
                                        <p:strVal val="visible"/>
                                      </p:to>
                                    </p:set>
                                    <p:animEffect transition="in" filter="dissolve">
                                      <p:cBhvr>
                                        <p:cTn id="37" dur="500"/>
                                        <p:tgtEl>
                                          <p:spTgt spid="17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7" grpId="0"/>
      <p:bldP spid="171018" grpId="0"/>
      <p:bldP spid="171019" grpId="0"/>
      <p:bldP spid="1710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第七章：死锁</a:t>
            </a:r>
          </a:p>
        </p:txBody>
      </p:sp>
      <p:sp>
        <p:nvSpPr>
          <p:cNvPr id="3" name="内容占位符 2"/>
          <p:cNvSpPr>
            <a:spLocks noGrp="1"/>
          </p:cNvSpPr>
          <p:nvPr>
            <p:ph idx="1"/>
          </p:nvPr>
        </p:nvSpPr>
        <p:spPr>
          <a:xfrm>
            <a:off x="395536" y="1340768"/>
            <a:ext cx="8229600" cy="5112568"/>
          </a:xfrm>
        </p:spPr>
        <p:txBody>
          <a:bodyPr>
            <a:noAutofit/>
          </a:bodyPr>
          <a:lstStyle/>
          <a:p>
            <a:pPr>
              <a:lnSpc>
                <a:spcPct val="120000"/>
              </a:lnSpc>
            </a:pPr>
            <a:r>
              <a:rPr lang="zh-CN" altLang="en-US" sz="2400" dirty="0">
                <a:latin typeface="黑体" pitchFamily="49" charset="-122"/>
                <a:ea typeface="黑体" pitchFamily="49" charset="-122"/>
              </a:rPr>
              <a:t>死锁</a:t>
            </a:r>
            <a:r>
              <a:rPr lang="en-US" altLang="zh-CN" sz="2400" dirty="0">
                <a:latin typeface="黑体" pitchFamily="49" charset="-122"/>
                <a:ea typeface="黑体" pitchFamily="49" charset="-122"/>
              </a:rPr>
              <a:t>:</a:t>
            </a:r>
          </a:p>
          <a:p>
            <a:pPr lvl="1">
              <a:lnSpc>
                <a:spcPct val="120000"/>
              </a:lnSpc>
            </a:pPr>
            <a:r>
              <a:rPr lang="zh-CN" altLang="en-US" sz="2000" dirty="0">
                <a:latin typeface="黑体" pitchFamily="49" charset="-122"/>
                <a:ea typeface="黑体" pitchFamily="49" charset="-122"/>
              </a:rPr>
              <a:t>多个进程因循环等待资源而造成无法执行的现象</a:t>
            </a:r>
            <a:endParaRPr lang="en-US" altLang="zh-CN" sz="2000" dirty="0">
              <a:latin typeface="黑体" pitchFamily="49" charset="-122"/>
              <a:ea typeface="黑体" pitchFamily="49" charset="-122"/>
            </a:endParaRPr>
          </a:p>
          <a:p>
            <a:pPr>
              <a:lnSpc>
                <a:spcPct val="120000"/>
              </a:lnSpc>
            </a:pPr>
            <a:r>
              <a:rPr lang="zh-CN" altLang="en-US" sz="2400" dirty="0">
                <a:latin typeface="黑体" pitchFamily="49" charset="-122"/>
                <a:ea typeface="黑体" pitchFamily="49" charset="-122"/>
              </a:rPr>
              <a:t>发生死锁的必要条件</a:t>
            </a:r>
            <a:endParaRPr lang="en-US" altLang="zh-CN" sz="2400" dirty="0">
              <a:latin typeface="黑体" pitchFamily="49" charset="-122"/>
              <a:ea typeface="黑体" pitchFamily="49" charset="-122"/>
            </a:endParaRPr>
          </a:p>
          <a:p>
            <a:pPr lvl="1">
              <a:lnSpc>
                <a:spcPct val="120000"/>
              </a:lnSpc>
            </a:pPr>
            <a:r>
              <a:rPr lang="en-US" altLang="zh-CN" sz="2000" b="1" dirty="0">
                <a:solidFill>
                  <a:srgbClr val="1104BC"/>
                </a:solidFill>
              </a:rPr>
              <a:t>Mutual exclusion</a:t>
            </a:r>
            <a:r>
              <a:rPr lang="en-US" altLang="zh-CN" sz="2000" b="1" dirty="0"/>
              <a:t>:</a:t>
            </a:r>
            <a:r>
              <a:rPr lang="en-US" altLang="zh-CN" sz="2000" dirty="0"/>
              <a:t>  only one process at a time can use a resource</a:t>
            </a:r>
            <a:endParaRPr lang="en-US" altLang="zh-CN" sz="500" dirty="0"/>
          </a:p>
          <a:p>
            <a:pPr lvl="1">
              <a:lnSpc>
                <a:spcPct val="120000"/>
              </a:lnSpc>
            </a:pPr>
            <a:r>
              <a:rPr lang="en-US" altLang="zh-CN" sz="2000" b="1" dirty="0">
                <a:solidFill>
                  <a:srgbClr val="1104BC"/>
                </a:solidFill>
              </a:rPr>
              <a:t>Hold and wait</a:t>
            </a:r>
            <a:r>
              <a:rPr lang="en-US" altLang="zh-CN" sz="2000" dirty="0"/>
              <a:t>(</a:t>
            </a:r>
            <a:r>
              <a:rPr lang="zh-CN" altLang="en-US" sz="2000" dirty="0">
                <a:latin typeface="黑体" pitchFamily="49" charset="-122"/>
                <a:ea typeface="黑体" pitchFamily="49" charset="-122"/>
              </a:rPr>
              <a:t>占有并等待</a:t>
            </a:r>
            <a:r>
              <a:rPr lang="en-US" altLang="zh-CN" sz="2000" dirty="0"/>
              <a:t>)</a:t>
            </a:r>
            <a:r>
              <a:rPr lang="en-US" altLang="zh-CN" sz="2000" b="1" dirty="0"/>
              <a:t>:</a:t>
            </a:r>
            <a:r>
              <a:rPr lang="en-US" altLang="zh-CN" sz="2000" dirty="0"/>
              <a:t>  a process holding at least one resource is waiting to acquire additional resources held by other processes</a:t>
            </a:r>
            <a:endParaRPr lang="en-US" altLang="zh-CN" sz="500" dirty="0"/>
          </a:p>
          <a:p>
            <a:pPr lvl="1">
              <a:lnSpc>
                <a:spcPct val="120000"/>
              </a:lnSpc>
            </a:pPr>
            <a:r>
              <a:rPr lang="en-US" altLang="zh-CN" sz="2000" b="1" dirty="0">
                <a:solidFill>
                  <a:srgbClr val="1104BC"/>
                </a:solidFill>
              </a:rPr>
              <a:t>No preemption</a:t>
            </a:r>
            <a:r>
              <a:rPr lang="en-US" altLang="zh-CN" sz="2000" b="1" dirty="0"/>
              <a:t>:</a:t>
            </a:r>
            <a:r>
              <a:rPr lang="en-US" altLang="zh-CN" sz="2000" dirty="0"/>
              <a:t>  a resource can be released only </a:t>
            </a:r>
            <a:r>
              <a:rPr lang="en-US" altLang="zh-CN" sz="2000" dirty="0">
                <a:solidFill>
                  <a:srgbClr val="030CBD"/>
                </a:solidFill>
              </a:rPr>
              <a:t>voluntarily</a:t>
            </a:r>
            <a:r>
              <a:rPr lang="en-US" altLang="zh-CN" sz="2000" dirty="0"/>
              <a:t> by the process holding it, after that process has completed its task</a:t>
            </a:r>
            <a:endParaRPr lang="en-US" altLang="zh-CN" sz="500" dirty="0"/>
          </a:p>
          <a:p>
            <a:pPr lvl="1">
              <a:lnSpc>
                <a:spcPct val="120000"/>
              </a:lnSpc>
            </a:pPr>
            <a:r>
              <a:rPr lang="en-US" altLang="zh-CN" sz="2000" b="1" dirty="0">
                <a:solidFill>
                  <a:srgbClr val="1104BC"/>
                </a:solidFill>
              </a:rPr>
              <a:t>Circular wait </a:t>
            </a:r>
            <a:r>
              <a:rPr lang="en-US" altLang="zh-CN" sz="2000" dirty="0"/>
              <a:t>(</a:t>
            </a:r>
            <a:r>
              <a:rPr lang="zh-CN" altLang="en-US" sz="2000" dirty="0">
                <a:latin typeface="黑体" pitchFamily="49" charset="-122"/>
                <a:ea typeface="黑体" pitchFamily="49" charset="-122"/>
              </a:rPr>
              <a:t>循环等待</a:t>
            </a:r>
            <a:r>
              <a:rPr lang="en-US" altLang="zh-CN" sz="2000" dirty="0"/>
              <a:t>) </a:t>
            </a:r>
            <a:r>
              <a:rPr lang="en-US" altLang="zh-CN" sz="2000" b="1" dirty="0"/>
              <a:t>:</a:t>
            </a:r>
            <a:r>
              <a:rPr lang="en-US" altLang="zh-CN" sz="2000" dirty="0"/>
              <a:t>  there exists a set {</a:t>
            </a:r>
            <a:r>
              <a:rPr lang="en-US" altLang="zh-CN" sz="2000" i="1" dirty="0"/>
              <a:t>P</a:t>
            </a:r>
            <a:r>
              <a:rPr lang="en-US" altLang="zh-CN" sz="2000" baseline="-25000" dirty="0"/>
              <a:t>0</a:t>
            </a:r>
            <a:r>
              <a:rPr lang="en-US" altLang="zh-CN" sz="2000" dirty="0"/>
              <a:t>, </a:t>
            </a:r>
            <a:r>
              <a:rPr lang="en-US" altLang="zh-CN" sz="2000" i="1" dirty="0"/>
              <a:t>P</a:t>
            </a:r>
            <a:r>
              <a:rPr lang="en-US" altLang="zh-CN" sz="2000" baseline="-25000" dirty="0"/>
              <a:t>1</a:t>
            </a:r>
            <a:r>
              <a:rPr lang="en-US" altLang="zh-CN" sz="2000" dirty="0"/>
              <a:t>, …, </a:t>
            </a:r>
            <a:r>
              <a:rPr lang="en-US" altLang="zh-CN" sz="2000" i="1" dirty="0" err="1"/>
              <a:t>P</a:t>
            </a:r>
            <a:r>
              <a:rPr lang="en-US" altLang="zh-CN" sz="2000" baseline="-25000" dirty="0" err="1"/>
              <a:t>n</a:t>
            </a:r>
            <a:r>
              <a:rPr lang="en-US" altLang="zh-CN" sz="2000" dirty="0"/>
              <a:t>} of waiting processes such that </a:t>
            </a:r>
            <a:r>
              <a:rPr lang="en-US" altLang="zh-CN" sz="2000" i="1" dirty="0"/>
              <a:t>P</a:t>
            </a:r>
            <a:r>
              <a:rPr lang="en-US" altLang="zh-CN" sz="2000" baseline="-25000" dirty="0"/>
              <a:t>0 </a:t>
            </a:r>
            <a:r>
              <a:rPr lang="en-US" altLang="zh-CN" sz="2000" dirty="0"/>
              <a:t>is waiting for a resource that is held by </a:t>
            </a:r>
            <a:r>
              <a:rPr lang="en-US" altLang="zh-CN" sz="2000" i="1" dirty="0"/>
              <a:t>P</a:t>
            </a:r>
            <a:r>
              <a:rPr lang="en-US" altLang="zh-CN" sz="2000" baseline="-25000" dirty="0"/>
              <a:t>1</a:t>
            </a:r>
            <a:r>
              <a:rPr lang="en-US" altLang="zh-CN" sz="2000" dirty="0"/>
              <a:t>, </a:t>
            </a:r>
            <a:r>
              <a:rPr lang="en-US" altLang="zh-CN" sz="2000" i="1" dirty="0"/>
              <a:t>P</a:t>
            </a:r>
            <a:r>
              <a:rPr lang="en-US" altLang="zh-CN" sz="2000" baseline="-25000" dirty="0"/>
              <a:t>1</a:t>
            </a:r>
            <a:r>
              <a:rPr lang="en-US" altLang="zh-CN" sz="2000" dirty="0"/>
              <a:t> is waiting for a resource that is held by </a:t>
            </a:r>
            <a:r>
              <a:rPr lang="en-US" altLang="zh-CN" sz="2000" i="1" dirty="0"/>
              <a:t>P</a:t>
            </a:r>
            <a:r>
              <a:rPr lang="en-US" altLang="zh-CN" sz="2000" baseline="-25000" dirty="0"/>
              <a:t>2</a:t>
            </a:r>
            <a:r>
              <a:rPr lang="en-US" altLang="zh-CN" sz="2000" dirty="0"/>
              <a:t>, …, </a:t>
            </a:r>
            <a:r>
              <a:rPr lang="en-US" altLang="zh-CN" sz="2000" i="1" dirty="0"/>
              <a:t>P</a:t>
            </a:r>
            <a:r>
              <a:rPr lang="en-US" altLang="zh-CN" sz="2000" i="1" baseline="-25000" dirty="0"/>
              <a:t>n</a:t>
            </a:r>
            <a:r>
              <a:rPr lang="en-US" altLang="zh-CN" sz="2000" baseline="-25000" dirty="0"/>
              <a:t>–1</a:t>
            </a:r>
            <a:r>
              <a:rPr lang="en-US" altLang="zh-CN" sz="2000" dirty="0"/>
              <a:t> is waiting for a resource that is held by </a:t>
            </a:r>
            <a:r>
              <a:rPr lang="en-US" altLang="zh-CN" sz="2000" i="1" dirty="0" err="1"/>
              <a:t>P</a:t>
            </a:r>
            <a:r>
              <a:rPr lang="en-US" altLang="zh-CN" sz="2000" baseline="-25000" dirty="0" err="1"/>
              <a:t>n</a:t>
            </a:r>
            <a:r>
              <a:rPr lang="en-US" altLang="zh-CN" sz="2000" dirty="0"/>
              <a:t>, and </a:t>
            </a:r>
            <a:r>
              <a:rPr lang="en-US" altLang="zh-CN" sz="2000" i="1" dirty="0" err="1"/>
              <a:t>P</a:t>
            </a:r>
            <a:r>
              <a:rPr lang="en-US" altLang="zh-CN" sz="2000" baseline="-25000" dirty="0" err="1"/>
              <a:t>n</a:t>
            </a:r>
            <a:r>
              <a:rPr lang="en-US" altLang="zh-CN" sz="2000" dirty="0"/>
              <a:t> is waiting for a resource that is held by </a:t>
            </a:r>
            <a:r>
              <a:rPr lang="en-US" altLang="zh-CN" sz="2000" i="1" dirty="0"/>
              <a:t>P</a:t>
            </a:r>
            <a:r>
              <a:rPr lang="en-US" altLang="zh-CN" sz="2000" baseline="-25000" dirty="0"/>
              <a:t>0</a:t>
            </a:r>
            <a:r>
              <a:rPr lang="en-US" altLang="zh-CN" sz="2000"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黑体" pitchFamily="49" charset="-122"/>
              <a:ea typeface="黑体" pitchFamily="49" charset="-122"/>
            </a:endParaRPr>
          </a:p>
        </p:txBody>
      </p:sp>
      <p:sp>
        <p:nvSpPr>
          <p:cNvPr id="3" name="内容占位符 2"/>
          <p:cNvSpPr>
            <a:spLocks noGrp="1"/>
          </p:cNvSpPr>
          <p:nvPr>
            <p:ph idx="1"/>
          </p:nvPr>
        </p:nvSpPr>
        <p:spPr/>
        <p:txBody>
          <a:bodyPr>
            <a:normAutofit fontScale="85000" lnSpcReduction="20000"/>
          </a:bodyPr>
          <a:lstStyle/>
          <a:p>
            <a:r>
              <a:rPr lang="zh-CN" altLang="en-US" dirty="0">
                <a:latin typeface="黑体" pitchFamily="49" charset="-122"/>
                <a:ea typeface="黑体" pitchFamily="49" charset="-122"/>
              </a:rPr>
              <a:t>死锁预防</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破坏发生死锁的</a:t>
            </a:r>
            <a:r>
              <a:rPr lang="zh-CN" altLang="en-US" dirty="0">
                <a:highlight>
                  <a:srgbClr val="FFFF00"/>
                </a:highlight>
                <a:latin typeface="黑体" pitchFamily="49" charset="-122"/>
                <a:ea typeface="黑体" pitchFamily="49" charset="-122"/>
              </a:rPr>
              <a:t>四个条件之一</a:t>
            </a:r>
            <a:endParaRPr lang="en-US" altLang="zh-CN" dirty="0">
              <a:highlight>
                <a:srgbClr val="FFFF00"/>
              </a:highlight>
              <a:latin typeface="黑体" pitchFamily="49" charset="-122"/>
              <a:ea typeface="黑体" pitchFamily="49" charset="-122"/>
            </a:endParaRPr>
          </a:p>
          <a:p>
            <a:r>
              <a:rPr lang="zh-CN" altLang="en-US" dirty="0">
                <a:latin typeface="黑体" pitchFamily="49" charset="-122"/>
                <a:ea typeface="黑体" pitchFamily="49" charset="-122"/>
              </a:rPr>
              <a:t>死锁避免</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保证系统始终处于安全状态</a:t>
            </a:r>
            <a:endParaRPr lang="en-US" altLang="zh-CN" dirty="0">
              <a:latin typeface="黑体" pitchFamily="49" charset="-122"/>
              <a:ea typeface="黑体" pitchFamily="49" charset="-122"/>
            </a:endParaRPr>
          </a:p>
          <a:p>
            <a:r>
              <a:rPr lang="zh-CN" altLang="en-US" dirty="0">
                <a:highlight>
                  <a:srgbClr val="FFFF00"/>
                </a:highlight>
                <a:latin typeface="黑体" pitchFamily="49" charset="-122"/>
                <a:ea typeface="黑体" pitchFamily="49" charset="-122"/>
              </a:rPr>
              <a:t>资源分配图</a:t>
            </a:r>
            <a:endParaRPr lang="en-US" altLang="zh-CN" dirty="0">
              <a:highlight>
                <a:srgbClr val="FFFF00"/>
              </a:highlight>
              <a:latin typeface="黑体" pitchFamily="49" charset="-122"/>
              <a:ea typeface="黑体" pitchFamily="49" charset="-122"/>
            </a:endParaRPr>
          </a:p>
          <a:p>
            <a:pPr lvl="1"/>
            <a:r>
              <a:rPr lang="zh-CN" altLang="en-US" dirty="0">
                <a:latin typeface="黑体" pitchFamily="49" charset="-122"/>
                <a:ea typeface="黑体" pitchFamily="49" charset="-122"/>
              </a:rPr>
              <a:t>有环、无环</a:t>
            </a:r>
          </a:p>
          <a:p>
            <a:r>
              <a:rPr lang="zh-CN" altLang="en-US" dirty="0">
                <a:highlight>
                  <a:srgbClr val="FFFF00"/>
                </a:highlight>
                <a:latin typeface="黑体" pitchFamily="49" charset="-122"/>
                <a:ea typeface="黑体" pitchFamily="49" charset="-122"/>
              </a:rPr>
              <a:t>银行家算法</a:t>
            </a:r>
            <a:endParaRPr lang="en-US" altLang="zh-CN" dirty="0">
              <a:highlight>
                <a:srgbClr val="FFFF00"/>
              </a:highlight>
              <a:latin typeface="黑体" pitchFamily="49" charset="-122"/>
              <a:ea typeface="黑体" pitchFamily="49" charset="-122"/>
            </a:endParaRPr>
          </a:p>
          <a:p>
            <a:pPr lvl="1"/>
            <a:r>
              <a:rPr lang="zh-CN" altLang="en-US" dirty="0">
                <a:latin typeface="黑体" pitchFamily="49" charset="-122"/>
                <a:ea typeface="黑体" pitchFamily="49" charset="-122"/>
              </a:rPr>
              <a:t>步骤、复杂度</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死锁检测</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什么是死锁检测？</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方法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dirty="0">
                <a:latin typeface="黑体" pitchFamily="49" charset="-122"/>
                <a:ea typeface="黑体" pitchFamily="49" charset="-122"/>
              </a:rPr>
              <a:t>第八章：内存</a:t>
            </a:r>
          </a:p>
        </p:txBody>
      </p:sp>
      <p:sp>
        <p:nvSpPr>
          <p:cNvPr id="171013" name="Rectangle 5"/>
          <p:cNvSpPr>
            <a:spLocks noChangeArrowheads="1"/>
          </p:cNvSpPr>
          <p:nvPr/>
        </p:nvSpPr>
        <p:spPr bwMode="auto">
          <a:xfrm>
            <a:off x="307975" y="1509241"/>
            <a:ext cx="7921625"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rPr>
              <a:t>内存的根本目的 </a:t>
            </a:r>
            <a:r>
              <a:rPr lang="zh-CN" altLang="en-US" sz="2400" b="1">
                <a:solidFill>
                  <a:schemeClr val="tx1"/>
                </a:solidFill>
                <a:latin typeface="黑体" pitchFamily="49" charset="-122"/>
                <a:ea typeface="黑体" pitchFamily="49" charset="-122"/>
                <a:sym typeface="Symbol" pitchFamily="18" charset="2"/>
              </a:rPr>
              <a:t> 把程序放在内存并让其执行</a:t>
            </a:r>
            <a:endParaRPr lang="zh-CN" altLang="en-US" sz="2400" b="1">
              <a:latin typeface="黑体" pitchFamily="49" charset="-122"/>
              <a:ea typeface="黑体" pitchFamily="49" charset="-122"/>
            </a:endParaRPr>
          </a:p>
        </p:txBody>
      </p:sp>
      <p:sp>
        <p:nvSpPr>
          <p:cNvPr id="171014" name="Rectangle 6"/>
          <p:cNvSpPr>
            <a:spLocks noChangeArrowheads="1"/>
          </p:cNvSpPr>
          <p:nvPr/>
        </p:nvSpPr>
        <p:spPr bwMode="auto">
          <a:xfrm>
            <a:off x="304800" y="2069628"/>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sym typeface="Symbol" pitchFamily="18" charset="2"/>
              </a:rPr>
              <a:t>程序执行需要重定位</a:t>
            </a:r>
            <a:r>
              <a:rPr lang="zh-CN" altLang="en-US" sz="2400" b="1">
                <a:latin typeface="黑体" pitchFamily="49" charset="-122"/>
                <a:ea typeface="黑体" pitchFamily="49" charset="-122"/>
              </a:rPr>
              <a:t> </a:t>
            </a:r>
            <a:r>
              <a:rPr lang="zh-CN" altLang="en-US" sz="2400" b="1">
                <a:solidFill>
                  <a:schemeClr val="tx1"/>
                </a:solidFill>
                <a:latin typeface="黑体" pitchFamily="49" charset="-122"/>
                <a:ea typeface="黑体" pitchFamily="49" charset="-122"/>
                <a:sym typeface="Symbol" pitchFamily="18" charset="2"/>
              </a:rPr>
              <a:t> 编译、载入和运行三种定位时刻</a:t>
            </a:r>
          </a:p>
        </p:txBody>
      </p:sp>
      <p:sp>
        <p:nvSpPr>
          <p:cNvPr id="171015" name="Rectangle 7"/>
          <p:cNvSpPr>
            <a:spLocks noChangeArrowheads="1"/>
          </p:cNvSpPr>
          <p:nvPr/>
        </p:nvSpPr>
        <p:spPr bwMode="auto">
          <a:xfrm>
            <a:off x="304800" y="2679228"/>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sym typeface="Symbol" pitchFamily="18" charset="2"/>
              </a:rPr>
              <a:t>运行时重定位最成熟  </a:t>
            </a:r>
            <a:r>
              <a:rPr lang="zh-CN" altLang="en-US" sz="2400" b="1">
                <a:latin typeface="黑体" pitchFamily="49" charset="-122"/>
                <a:ea typeface="黑体" pitchFamily="49" charset="-122"/>
                <a:sym typeface="Symbol" pitchFamily="18" charset="2"/>
              </a:rPr>
              <a:t>从逻辑地址到物理地址的翻译</a:t>
            </a:r>
          </a:p>
        </p:txBody>
      </p:sp>
      <p:sp>
        <p:nvSpPr>
          <p:cNvPr id="171017" name="Rectangle 9"/>
          <p:cNvSpPr>
            <a:spLocks noChangeArrowheads="1"/>
          </p:cNvSpPr>
          <p:nvPr/>
        </p:nvSpPr>
        <p:spPr bwMode="auto">
          <a:xfrm>
            <a:off x="304800" y="3288828"/>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sym typeface="Symbol" pitchFamily="18" charset="2"/>
              </a:rPr>
              <a:t>内存如何管理  连续内存分配</a:t>
            </a:r>
            <a:r>
              <a:rPr lang="en-US" altLang="zh-CN" sz="2400" b="1">
                <a:latin typeface="黑体" pitchFamily="49" charset="-122"/>
                <a:ea typeface="黑体" pitchFamily="49" charset="-122"/>
                <a:sym typeface="Symbol" pitchFamily="18" charset="2"/>
              </a:rPr>
              <a:t>(</a:t>
            </a:r>
            <a:r>
              <a:rPr lang="zh-CN" altLang="en-US" sz="2400" b="1">
                <a:latin typeface="黑体" pitchFamily="49" charset="-122"/>
                <a:ea typeface="黑体" pitchFamily="49" charset="-122"/>
                <a:sym typeface="Symbol" pitchFamily="18" charset="2"/>
              </a:rPr>
              <a:t>分区</a:t>
            </a:r>
            <a:r>
              <a:rPr lang="en-US" altLang="zh-CN" sz="2400" b="1">
                <a:latin typeface="黑体" pitchFamily="49" charset="-122"/>
                <a:ea typeface="黑体" pitchFamily="49" charset="-122"/>
                <a:sym typeface="Symbol" pitchFamily="18" charset="2"/>
              </a:rPr>
              <a:t>)</a:t>
            </a:r>
            <a:r>
              <a:rPr lang="zh-CN" altLang="en-US" sz="2400" b="1">
                <a:solidFill>
                  <a:schemeClr val="tx1"/>
                </a:solidFill>
                <a:latin typeface="黑体" pitchFamily="49" charset="-122"/>
                <a:ea typeface="黑体" pitchFamily="49" charset="-122"/>
                <a:sym typeface="Symbol" pitchFamily="18" charset="2"/>
              </a:rPr>
              <a:t>最直观</a:t>
            </a:r>
          </a:p>
        </p:txBody>
      </p:sp>
      <p:sp>
        <p:nvSpPr>
          <p:cNvPr id="171018" name="Rectangle 10"/>
          <p:cNvSpPr>
            <a:spLocks noChangeArrowheads="1"/>
          </p:cNvSpPr>
          <p:nvPr/>
        </p:nvSpPr>
        <p:spPr bwMode="auto">
          <a:xfrm>
            <a:off x="304800" y="387144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sym typeface="Symbol" pitchFamily="18" charset="2"/>
              </a:rPr>
              <a:t>程序由若干段组成  以段为单位的内存分区策略  </a:t>
            </a:r>
            <a:r>
              <a:rPr lang="zh-CN" altLang="en-US" sz="2400" b="1">
                <a:latin typeface="黑体" pitchFamily="49" charset="-122"/>
                <a:ea typeface="黑体" pitchFamily="49" charset="-122"/>
                <a:sym typeface="Symbol" pitchFamily="18" charset="2"/>
              </a:rPr>
              <a:t>分段</a:t>
            </a:r>
            <a:r>
              <a:rPr lang="zh-CN" altLang="en-US" sz="2400" b="1">
                <a:solidFill>
                  <a:schemeClr val="tx1"/>
                </a:solidFill>
                <a:latin typeface="黑体" pitchFamily="49" charset="-122"/>
                <a:ea typeface="黑体" pitchFamily="49" charset="-122"/>
                <a:sym typeface="Symbol" pitchFamily="18" charset="2"/>
              </a:rPr>
              <a:t> </a:t>
            </a:r>
          </a:p>
        </p:txBody>
      </p:sp>
      <p:sp>
        <p:nvSpPr>
          <p:cNvPr id="171019" name="Rectangle 11"/>
          <p:cNvSpPr>
            <a:spLocks noChangeArrowheads="1"/>
          </p:cNvSpPr>
          <p:nvPr/>
        </p:nvSpPr>
        <p:spPr bwMode="auto">
          <a:xfrm>
            <a:off x="304800" y="4508028"/>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olidFill>
                  <a:schemeClr val="tx1"/>
                </a:solidFill>
                <a:latin typeface="黑体" pitchFamily="49" charset="-122"/>
                <a:ea typeface="黑体" pitchFamily="49" charset="-122"/>
                <a:sym typeface="Symbol" pitchFamily="18" charset="2"/>
              </a:rPr>
              <a:t>分段对程序员自然，但会造成内存碎片 </a:t>
            </a:r>
            <a:r>
              <a:rPr lang="zh-CN" altLang="en-US" sz="2400" b="1" dirty="0">
                <a:latin typeface="黑体" pitchFamily="49" charset="-122"/>
                <a:ea typeface="黑体" pitchFamily="49" charset="-122"/>
                <a:sym typeface="Symbol" pitchFamily="18" charset="2"/>
              </a:rPr>
              <a:t>分页</a:t>
            </a:r>
            <a:r>
              <a:rPr lang="zh-CN" altLang="en-US" sz="2400" b="1" dirty="0">
                <a:solidFill>
                  <a:schemeClr val="tx1"/>
                </a:solidFill>
                <a:latin typeface="黑体" pitchFamily="49" charset="-122"/>
                <a:ea typeface="黑体" pitchFamily="49" charset="-122"/>
                <a:sym typeface="Symbol" pitchFamily="18" charset="2"/>
              </a:rPr>
              <a:t>  </a:t>
            </a:r>
            <a:r>
              <a:rPr lang="zh-CN" altLang="en-US" sz="2400" b="1" dirty="0">
                <a:latin typeface="黑体" pitchFamily="49" charset="-122"/>
                <a:ea typeface="黑体" pitchFamily="49" charset="-122"/>
                <a:sym typeface="Symbol" pitchFamily="18" charset="2"/>
              </a:rPr>
              <a:t>段页结合</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第八章：内存</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重定位</a:t>
            </a:r>
            <a:r>
              <a:rPr lang="en-US" altLang="zh-CN" dirty="0">
                <a:latin typeface="黑体" pitchFamily="49" charset="-122"/>
                <a:ea typeface="黑体" pitchFamily="49" charset="-122"/>
              </a:rPr>
              <a:t>bind</a:t>
            </a:r>
          </a:p>
          <a:p>
            <a:pPr lvl="1"/>
            <a:r>
              <a:rPr lang="zh-CN" altLang="en-US" dirty="0">
                <a:latin typeface="黑体" pitchFamily="49" charset="-122"/>
                <a:ea typeface="黑体" pitchFamily="49" charset="-122"/>
              </a:rPr>
              <a:t>什么是重定位</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重定位的时机，每个时机有什么特点</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动态链接、静态链接、动态加载</a:t>
            </a:r>
            <a:endParaRPr lang="en-US" altLang="zh-CN" dirty="0">
              <a:latin typeface="黑体" pitchFamily="49" charset="-122"/>
              <a:ea typeface="黑体" pitchFamily="49" charset="-122"/>
            </a:endParaRPr>
          </a:p>
          <a:p>
            <a:r>
              <a:rPr lang="en-US" altLang="zh-CN" dirty="0">
                <a:latin typeface="黑体" pitchFamily="49" charset="-122"/>
                <a:ea typeface="黑体" pitchFamily="49" charset="-122"/>
              </a:rPr>
              <a:t>MMU</a:t>
            </a:r>
          </a:p>
          <a:p>
            <a:pPr lvl="1"/>
            <a:r>
              <a:rPr lang="zh-CN" altLang="en-US" dirty="0">
                <a:latin typeface="黑体" pitchFamily="49" charset="-122"/>
                <a:ea typeface="黑体" pitchFamily="49" charset="-122"/>
              </a:rPr>
              <a:t>内存管理单元</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作用？</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为什么要用</a:t>
            </a:r>
            <a:r>
              <a:rPr lang="en-US" altLang="zh-CN" dirty="0">
                <a:latin typeface="黑体" pitchFamily="49" charset="-122"/>
                <a:ea typeface="黑体" pitchFamily="49" charset="-122"/>
              </a:rPr>
              <a:t>MMU</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lvl="1"/>
            <a:endParaRPr lang="en-US" altLang="zh-CN" dirty="0">
              <a:latin typeface="黑体" pitchFamily="49" charset="-122"/>
              <a:ea typeface="黑体" pitchFamily="49" charset="-122"/>
            </a:endParaRPr>
          </a:p>
          <a:p>
            <a:endParaRPr lang="zh-CN" altLang="en-US" dirty="0">
              <a:latin typeface="黑体" pitchFamily="49" charset="-122"/>
              <a:ea typeface="黑体"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a:latin typeface="黑体" pitchFamily="49" charset="-122"/>
                <a:ea typeface="黑体" pitchFamily="49" charset="-122"/>
              </a:rPr>
              <a:t>内存分配方案</a:t>
            </a:r>
          </a:p>
        </p:txBody>
      </p:sp>
      <p:sp>
        <p:nvSpPr>
          <p:cNvPr id="18435" name="内容占位符 2"/>
          <p:cNvSpPr>
            <a:spLocks noGrp="1"/>
          </p:cNvSpPr>
          <p:nvPr>
            <p:ph idx="1"/>
          </p:nvPr>
        </p:nvSpPr>
        <p:spPr/>
        <p:txBody>
          <a:bodyPr>
            <a:normAutofit fontScale="85000" lnSpcReduction="20000"/>
          </a:bodyPr>
          <a:lstStyle/>
          <a:p>
            <a:pPr eaLnBrk="1" hangingPunct="1"/>
            <a:r>
              <a:rPr lang="zh-CN" altLang="en-US" dirty="0">
                <a:latin typeface="黑体" pitchFamily="49" charset="-122"/>
                <a:ea typeface="黑体" pitchFamily="49" charset="-122"/>
              </a:rPr>
              <a:t>最简单最直接：</a:t>
            </a:r>
            <a:endParaRPr lang="en-US" altLang="zh-CN" dirty="0">
              <a:latin typeface="黑体" pitchFamily="49" charset="-122"/>
              <a:ea typeface="黑体" pitchFamily="49" charset="-122"/>
            </a:endParaRPr>
          </a:p>
          <a:p>
            <a:pPr lvl="1" eaLnBrk="1" hangingPunct="1"/>
            <a:r>
              <a:rPr lang="zh-CN" altLang="en-US" dirty="0">
                <a:latin typeface="黑体" pitchFamily="49" charset="-122"/>
                <a:ea typeface="黑体" pitchFamily="49" charset="-122"/>
              </a:rPr>
              <a:t>连续分配：动态内存分配</a:t>
            </a:r>
            <a:endParaRPr lang="en-US" altLang="zh-CN" dirty="0">
              <a:latin typeface="黑体" pitchFamily="49" charset="-122"/>
              <a:ea typeface="黑体" pitchFamily="49" charset="-122"/>
            </a:endParaRPr>
          </a:p>
          <a:p>
            <a:pPr lvl="1" eaLnBrk="1" hangingPunct="1"/>
            <a:r>
              <a:rPr lang="zh-CN" altLang="en-US" dirty="0">
                <a:latin typeface="黑体" pitchFamily="49" charset="-122"/>
                <a:ea typeface="黑体" pitchFamily="49" charset="-122"/>
              </a:rPr>
              <a:t>连续分配：分段</a:t>
            </a:r>
            <a:endParaRPr lang="en-US" altLang="zh-CN" dirty="0">
              <a:latin typeface="黑体" pitchFamily="49" charset="-122"/>
              <a:ea typeface="黑体" pitchFamily="49" charset="-122"/>
            </a:endParaRPr>
          </a:p>
          <a:p>
            <a:pPr lvl="1" eaLnBrk="1" hangingPunct="1"/>
            <a:r>
              <a:rPr lang="zh-CN" altLang="en-US" dirty="0">
                <a:latin typeface="黑体" pitchFamily="49" charset="-122"/>
                <a:ea typeface="黑体" pitchFamily="49" charset="-122"/>
              </a:rPr>
              <a:t>典型：首次适应、最佳适应、最差适应</a:t>
            </a:r>
            <a:endParaRPr lang="en-US" altLang="zh-CN" dirty="0">
              <a:latin typeface="黑体" pitchFamily="49" charset="-122"/>
              <a:ea typeface="黑体" pitchFamily="49" charset="-122"/>
            </a:endParaRPr>
          </a:p>
          <a:p>
            <a:pPr lvl="1" eaLnBrk="1" hangingPunct="1"/>
            <a:r>
              <a:rPr lang="zh-CN" altLang="en-US" dirty="0">
                <a:latin typeface="黑体" pitchFamily="49" charset="-122"/>
                <a:ea typeface="黑体" pitchFamily="49" charset="-122"/>
              </a:rPr>
              <a:t>问题：碎片</a:t>
            </a:r>
            <a:r>
              <a:rPr lang="en-US" altLang="zh-CN" dirty="0">
                <a:latin typeface="黑体" pitchFamily="49" charset="-122"/>
                <a:ea typeface="黑体" pitchFamily="49" charset="-122"/>
              </a:rPr>
              <a:t>-&gt;</a:t>
            </a:r>
            <a:r>
              <a:rPr lang="zh-CN" altLang="en-US" dirty="0">
                <a:latin typeface="黑体" pitchFamily="49" charset="-122"/>
                <a:ea typeface="黑体" pitchFamily="49" charset="-122"/>
              </a:rPr>
              <a:t>紧缩（条件）</a:t>
            </a:r>
            <a:endParaRPr lang="en-US" altLang="zh-CN" dirty="0">
              <a:latin typeface="黑体" pitchFamily="49" charset="-122"/>
              <a:ea typeface="黑体" pitchFamily="49" charset="-122"/>
            </a:endParaRPr>
          </a:p>
          <a:p>
            <a:pPr eaLnBrk="1" hangingPunct="1"/>
            <a:r>
              <a:rPr lang="zh-CN" altLang="en-US" dirty="0">
                <a:latin typeface="黑体" pitchFamily="49" charset="-122"/>
                <a:ea typeface="黑体" pitchFamily="49" charset="-122"/>
              </a:rPr>
              <a:t>不连续分配：分段、分页各自的优缺点</a:t>
            </a:r>
            <a:endParaRPr lang="en-US" altLang="zh-CN" dirty="0">
              <a:latin typeface="黑体" pitchFamily="49" charset="-122"/>
              <a:ea typeface="黑体" pitchFamily="49" charset="-122"/>
            </a:endParaRPr>
          </a:p>
          <a:p>
            <a:pPr lvl="1" eaLnBrk="1" hangingPunct="1"/>
            <a:r>
              <a:rPr lang="zh-CN" altLang="en-US" dirty="0">
                <a:latin typeface="黑体" pitchFamily="49" charset="-122"/>
                <a:ea typeface="黑体" pitchFamily="49" charset="-122"/>
              </a:rPr>
              <a:t>分段：</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优缺点</a:t>
            </a:r>
            <a:endParaRPr lang="en-US" altLang="zh-CN" dirty="0">
              <a:latin typeface="黑体" pitchFamily="49" charset="-122"/>
              <a:ea typeface="黑体" pitchFamily="49" charset="-122"/>
            </a:endParaRPr>
          </a:p>
          <a:p>
            <a:pPr lvl="1" eaLnBrk="1" hangingPunct="1"/>
            <a:r>
              <a:rPr lang="zh-CN" altLang="en-US" dirty="0">
                <a:latin typeface="黑体" pitchFamily="49" charset="-122"/>
                <a:ea typeface="黑体" pitchFamily="49" charset="-122"/>
              </a:rPr>
              <a:t>分页：</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逻辑地址转物理地址，反之也应该会计算</a:t>
            </a:r>
            <a:endParaRPr lang="en-US" altLang="zh-CN" dirty="0">
              <a:latin typeface="黑体" pitchFamily="49" charset="-122"/>
              <a:ea typeface="黑体" pitchFamily="49" charset="-122"/>
            </a:endParaRPr>
          </a:p>
          <a:p>
            <a:pPr lvl="1" eaLnBrk="1" hangingPunct="1"/>
            <a:r>
              <a:rPr lang="zh-CN" altLang="en-US" dirty="0">
                <a:latin typeface="黑体" pitchFamily="49" charset="-122"/>
                <a:ea typeface="黑体" pitchFamily="49" charset="-122"/>
              </a:rPr>
              <a:t>段页结合</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描述该方法</a:t>
            </a:r>
            <a:endParaRPr lang="en-US" altLang="zh-CN" dirty="0">
              <a:latin typeface="黑体" pitchFamily="49" charset="-122"/>
              <a:ea typeface="黑体" pitchFamily="49" charset="-122"/>
            </a:endParaRPr>
          </a:p>
          <a:p>
            <a:pPr eaLnBrk="1" hangingPunct="1"/>
            <a:endParaRPr lang="zh-CN" altLang="en-US" dirty="0">
              <a:latin typeface="黑体" pitchFamily="49" charset="-122"/>
              <a:ea typeface="黑体"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a:t>An Example</a:t>
            </a:r>
            <a:endParaRPr lang="zh-CN" altLang="en-US"/>
          </a:p>
        </p:txBody>
      </p:sp>
      <p:sp>
        <p:nvSpPr>
          <p:cNvPr id="33795" name="内容占位符 2"/>
          <p:cNvSpPr>
            <a:spLocks noGrp="1"/>
          </p:cNvSpPr>
          <p:nvPr>
            <p:ph idx="1"/>
          </p:nvPr>
        </p:nvSpPr>
        <p:spPr>
          <a:xfrm>
            <a:off x="220474" y="1124744"/>
            <a:ext cx="8923526" cy="1353155"/>
          </a:xfrm>
        </p:spPr>
        <p:txBody>
          <a:bodyPr>
            <a:normAutofit fontScale="70000" lnSpcReduction="20000"/>
          </a:bodyPr>
          <a:lstStyle/>
          <a:p>
            <a:r>
              <a:rPr lang="en-US" altLang="zh-CN" dirty="0"/>
              <a:t>Given five memory partitions of 100 KB, 500 KB, 200 KB, 300 KB, and 600 KB (in order), how would each of the first-fit, best-fit, and worst-fit algorithms place processes of 212 KB, 417 KB, 112 KB, and 426 KB (in order)? Which algorithm makes the most efficient use of memory?</a:t>
            </a:r>
          </a:p>
          <a:p>
            <a:endParaRPr lang="en-US" altLang="zh-CN" dirty="0"/>
          </a:p>
        </p:txBody>
      </p:sp>
      <p:sp>
        <p:nvSpPr>
          <p:cNvPr id="4" name="TextBox 3"/>
          <p:cNvSpPr txBox="1"/>
          <p:nvPr/>
        </p:nvSpPr>
        <p:spPr>
          <a:xfrm>
            <a:off x="1503003" y="2648857"/>
            <a:ext cx="7429342" cy="909904"/>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marL="0" lvl="1">
              <a:defRPr/>
            </a:pPr>
            <a:r>
              <a:rPr lang="en-US" altLang="zh-CN" b="1" dirty="0">
                <a:solidFill>
                  <a:srgbClr val="FF0000"/>
                </a:solidFill>
                <a:ea typeface="黑体" pitchFamily="49" charset="-122"/>
              </a:rPr>
              <a:t>first-fit  </a:t>
            </a:r>
            <a:r>
              <a:rPr lang="en-US" altLang="zh-CN" dirty="0">
                <a:ea typeface="黑体" pitchFamily="49" charset="-122"/>
              </a:rPr>
              <a:t> 212KB</a:t>
            </a:r>
            <a:r>
              <a:rPr lang="zh-CN" altLang="en-US" dirty="0">
                <a:ea typeface="黑体" pitchFamily="49" charset="-122"/>
              </a:rPr>
              <a:t>选中分区</a:t>
            </a:r>
            <a:r>
              <a:rPr lang="en-US" altLang="zh-CN" dirty="0">
                <a:ea typeface="黑体" pitchFamily="49" charset="-122"/>
              </a:rPr>
              <a:t>2</a:t>
            </a:r>
            <a:r>
              <a:rPr lang="zh-CN" altLang="en-US" dirty="0">
                <a:ea typeface="黑体" pitchFamily="49" charset="-122"/>
              </a:rPr>
              <a:t>，这时分区</a:t>
            </a:r>
            <a:r>
              <a:rPr lang="en-US" altLang="zh-CN" dirty="0">
                <a:ea typeface="黑体" pitchFamily="49" charset="-122"/>
              </a:rPr>
              <a:t>2</a:t>
            </a:r>
            <a:r>
              <a:rPr lang="zh-CN" altLang="en-US" dirty="0">
                <a:ea typeface="黑体" pitchFamily="49" charset="-122"/>
              </a:rPr>
              <a:t>还剩</a:t>
            </a:r>
            <a:r>
              <a:rPr lang="en-US" altLang="zh-CN" dirty="0">
                <a:ea typeface="黑体" pitchFamily="49" charset="-122"/>
              </a:rPr>
              <a:t>288KB</a:t>
            </a:r>
            <a:r>
              <a:rPr lang="zh-CN" altLang="en-US" dirty="0">
                <a:ea typeface="黑体" pitchFamily="49" charset="-122"/>
              </a:rPr>
              <a:t>。</a:t>
            </a:r>
            <a:r>
              <a:rPr lang="en-US" altLang="zh-CN" dirty="0">
                <a:ea typeface="黑体" pitchFamily="49" charset="-122"/>
              </a:rPr>
              <a:t>417KB</a:t>
            </a:r>
            <a:r>
              <a:rPr lang="zh-CN" altLang="en-US" dirty="0">
                <a:ea typeface="黑体" pitchFamily="49" charset="-122"/>
              </a:rPr>
              <a:t>选中分区</a:t>
            </a:r>
            <a:r>
              <a:rPr lang="en-US" altLang="zh-CN" dirty="0">
                <a:ea typeface="黑体" pitchFamily="49" charset="-122"/>
              </a:rPr>
              <a:t>5</a:t>
            </a:r>
            <a:r>
              <a:rPr lang="zh-CN" altLang="en-US" dirty="0">
                <a:ea typeface="黑体" pitchFamily="49" charset="-122"/>
              </a:rPr>
              <a:t>，这时分区</a:t>
            </a:r>
            <a:r>
              <a:rPr lang="en-US" altLang="zh-CN" dirty="0">
                <a:ea typeface="黑体" pitchFamily="49" charset="-122"/>
              </a:rPr>
              <a:t>5</a:t>
            </a:r>
            <a:r>
              <a:rPr lang="zh-CN" altLang="en-US" dirty="0">
                <a:ea typeface="黑体" pitchFamily="49" charset="-122"/>
              </a:rPr>
              <a:t>还剩</a:t>
            </a:r>
            <a:r>
              <a:rPr lang="en-US" altLang="zh-CN" dirty="0">
                <a:ea typeface="黑体" pitchFamily="49" charset="-122"/>
              </a:rPr>
              <a:t>183KB</a:t>
            </a:r>
            <a:r>
              <a:rPr lang="zh-CN" altLang="en-US" dirty="0">
                <a:ea typeface="黑体" pitchFamily="49" charset="-122"/>
              </a:rPr>
              <a:t>。</a:t>
            </a:r>
            <a:r>
              <a:rPr lang="en-US" altLang="zh-CN" dirty="0">
                <a:ea typeface="黑体" pitchFamily="49" charset="-122"/>
              </a:rPr>
              <a:t>112KB</a:t>
            </a:r>
            <a:r>
              <a:rPr lang="zh-CN" altLang="en-US" dirty="0">
                <a:ea typeface="黑体" pitchFamily="49" charset="-122"/>
              </a:rPr>
              <a:t>选中分区</a:t>
            </a:r>
            <a:r>
              <a:rPr lang="en-US" altLang="zh-CN" dirty="0">
                <a:ea typeface="黑体" pitchFamily="49" charset="-122"/>
              </a:rPr>
              <a:t>2</a:t>
            </a:r>
            <a:r>
              <a:rPr lang="zh-CN" altLang="en-US" dirty="0">
                <a:ea typeface="黑体" pitchFamily="49" charset="-122"/>
              </a:rPr>
              <a:t>，这时分区</a:t>
            </a:r>
            <a:r>
              <a:rPr lang="en-US" altLang="zh-CN" dirty="0">
                <a:ea typeface="黑体" pitchFamily="49" charset="-122"/>
              </a:rPr>
              <a:t>2</a:t>
            </a:r>
            <a:r>
              <a:rPr lang="zh-CN" altLang="en-US" dirty="0">
                <a:ea typeface="黑体" pitchFamily="49" charset="-122"/>
              </a:rPr>
              <a:t>还剩</a:t>
            </a:r>
            <a:r>
              <a:rPr lang="en-US" altLang="zh-CN" dirty="0">
                <a:ea typeface="黑体" pitchFamily="49" charset="-122"/>
              </a:rPr>
              <a:t>176KB</a:t>
            </a:r>
            <a:r>
              <a:rPr lang="zh-CN" altLang="en-US" dirty="0">
                <a:ea typeface="黑体" pitchFamily="49" charset="-122"/>
              </a:rPr>
              <a:t>。</a:t>
            </a:r>
            <a:r>
              <a:rPr lang="en-US" altLang="zh-CN" dirty="0">
                <a:ea typeface="黑体" pitchFamily="49" charset="-122"/>
              </a:rPr>
              <a:t>426KB</a:t>
            </a:r>
            <a:r>
              <a:rPr lang="zh-CN" altLang="en-US" dirty="0">
                <a:ea typeface="黑体" pitchFamily="49" charset="-122"/>
              </a:rPr>
              <a:t>无分区能满足，应该等待。 </a:t>
            </a:r>
          </a:p>
        </p:txBody>
      </p:sp>
      <p:sp>
        <p:nvSpPr>
          <p:cNvPr id="5" name="TextBox 4"/>
          <p:cNvSpPr txBox="1"/>
          <p:nvPr/>
        </p:nvSpPr>
        <p:spPr>
          <a:xfrm>
            <a:off x="1513082" y="3937000"/>
            <a:ext cx="7450760" cy="909904"/>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marL="0" lvl="1">
              <a:defRPr/>
            </a:pPr>
            <a:r>
              <a:rPr lang="en-US" altLang="zh-CN" b="1" dirty="0">
                <a:solidFill>
                  <a:srgbClr val="FF0000"/>
                </a:solidFill>
                <a:ea typeface="黑体" pitchFamily="49" charset="-122"/>
              </a:rPr>
              <a:t>best-fit  </a:t>
            </a:r>
            <a:r>
              <a:rPr lang="en-US" altLang="zh-CN" dirty="0">
                <a:ea typeface="黑体" pitchFamily="49" charset="-122"/>
              </a:rPr>
              <a:t>  212KB</a:t>
            </a:r>
            <a:r>
              <a:rPr lang="zh-CN" altLang="en-US" dirty="0">
                <a:ea typeface="黑体" pitchFamily="49" charset="-122"/>
              </a:rPr>
              <a:t>选中分区</a:t>
            </a:r>
            <a:r>
              <a:rPr lang="en-US" altLang="zh-CN" dirty="0">
                <a:ea typeface="黑体" pitchFamily="49" charset="-122"/>
              </a:rPr>
              <a:t>4</a:t>
            </a:r>
            <a:r>
              <a:rPr lang="zh-CN" altLang="en-US" dirty="0">
                <a:ea typeface="黑体" pitchFamily="49" charset="-122"/>
              </a:rPr>
              <a:t>，这时分区</a:t>
            </a:r>
            <a:r>
              <a:rPr lang="en-US" altLang="zh-CN" dirty="0">
                <a:ea typeface="黑体" pitchFamily="49" charset="-122"/>
              </a:rPr>
              <a:t>4</a:t>
            </a:r>
            <a:r>
              <a:rPr lang="zh-CN" altLang="en-US" dirty="0">
                <a:ea typeface="黑体" pitchFamily="49" charset="-122"/>
              </a:rPr>
              <a:t>还剩</a:t>
            </a:r>
            <a:r>
              <a:rPr lang="en-US" altLang="zh-CN" dirty="0">
                <a:ea typeface="黑体" pitchFamily="49" charset="-122"/>
              </a:rPr>
              <a:t>88KB</a:t>
            </a:r>
            <a:r>
              <a:rPr lang="zh-CN" altLang="en-US" dirty="0">
                <a:ea typeface="黑体" pitchFamily="49" charset="-122"/>
              </a:rPr>
              <a:t>。</a:t>
            </a:r>
            <a:r>
              <a:rPr lang="en-US" altLang="zh-CN" dirty="0">
                <a:ea typeface="黑体" pitchFamily="49" charset="-122"/>
              </a:rPr>
              <a:t>417KB</a:t>
            </a:r>
            <a:r>
              <a:rPr lang="zh-CN" altLang="en-US" dirty="0">
                <a:ea typeface="黑体" pitchFamily="49" charset="-122"/>
              </a:rPr>
              <a:t>选中分区</a:t>
            </a:r>
            <a:r>
              <a:rPr lang="en-US" altLang="zh-CN" dirty="0">
                <a:ea typeface="黑体" pitchFamily="49" charset="-122"/>
              </a:rPr>
              <a:t>2</a:t>
            </a:r>
            <a:r>
              <a:rPr lang="zh-CN" altLang="en-US" dirty="0">
                <a:ea typeface="黑体" pitchFamily="49" charset="-122"/>
              </a:rPr>
              <a:t>，这时分区</a:t>
            </a:r>
            <a:r>
              <a:rPr lang="en-US" altLang="zh-CN" dirty="0">
                <a:ea typeface="黑体" pitchFamily="49" charset="-122"/>
              </a:rPr>
              <a:t>2</a:t>
            </a:r>
            <a:r>
              <a:rPr lang="zh-CN" altLang="en-US" dirty="0">
                <a:ea typeface="黑体" pitchFamily="49" charset="-122"/>
              </a:rPr>
              <a:t>还剩</a:t>
            </a:r>
            <a:r>
              <a:rPr lang="en-US" altLang="zh-CN" dirty="0">
                <a:ea typeface="黑体" pitchFamily="49" charset="-122"/>
              </a:rPr>
              <a:t>83KB</a:t>
            </a:r>
            <a:r>
              <a:rPr lang="zh-CN" altLang="en-US" dirty="0">
                <a:ea typeface="黑体" pitchFamily="49" charset="-122"/>
              </a:rPr>
              <a:t>。</a:t>
            </a:r>
            <a:r>
              <a:rPr lang="en-US" altLang="zh-CN" dirty="0">
                <a:ea typeface="黑体" pitchFamily="49" charset="-122"/>
              </a:rPr>
              <a:t>112KB</a:t>
            </a:r>
            <a:r>
              <a:rPr lang="zh-CN" altLang="en-US" dirty="0">
                <a:ea typeface="黑体" pitchFamily="49" charset="-122"/>
              </a:rPr>
              <a:t>选中分区</a:t>
            </a:r>
            <a:r>
              <a:rPr lang="en-US" altLang="zh-CN" dirty="0">
                <a:ea typeface="黑体" pitchFamily="49" charset="-122"/>
              </a:rPr>
              <a:t>3</a:t>
            </a:r>
            <a:r>
              <a:rPr lang="zh-CN" altLang="en-US" dirty="0">
                <a:ea typeface="黑体" pitchFamily="49" charset="-122"/>
              </a:rPr>
              <a:t>，这时分区</a:t>
            </a:r>
            <a:r>
              <a:rPr lang="en-US" altLang="zh-CN" dirty="0">
                <a:ea typeface="黑体" pitchFamily="49" charset="-122"/>
              </a:rPr>
              <a:t>3</a:t>
            </a:r>
            <a:r>
              <a:rPr lang="zh-CN" altLang="en-US" dirty="0">
                <a:ea typeface="黑体" pitchFamily="49" charset="-122"/>
              </a:rPr>
              <a:t>还剩</a:t>
            </a:r>
            <a:r>
              <a:rPr lang="en-US" altLang="zh-CN" dirty="0">
                <a:ea typeface="黑体" pitchFamily="49" charset="-122"/>
              </a:rPr>
              <a:t>88KB</a:t>
            </a:r>
            <a:r>
              <a:rPr lang="zh-CN" altLang="en-US" dirty="0">
                <a:ea typeface="黑体" pitchFamily="49" charset="-122"/>
              </a:rPr>
              <a:t>。</a:t>
            </a:r>
            <a:r>
              <a:rPr lang="en-US" altLang="zh-CN" dirty="0">
                <a:ea typeface="黑体" pitchFamily="49" charset="-122"/>
              </a:rPr>
              <a:t>426KB</a:t>
            </a:r>
            <a:r>
              <a:rPr lang="zh-CN" altLang="en-US" dirty="0">
                <a:ea typeface="黑体" pitchFamily="49" charset="-122"/>
              </a:rPr>
              <a:t>选中分区</a:t>
            </a:r>
            <a:r>
              <a:rPr lang="en-US" altLang="zh-CN" dirty="0">
                <a:ea typeface="黑体" pitchFamily="49" charset="-122"/>
              </a:rPr>
              <a:t>5</a:t>
            </a:r>
            <a:r>
              <a:rPr lang="zh-CN" altLang="en-US" dirty="0">
                <a:ea typeface="黑体" pitchFamily="49" charset="-122"/>
              </a:rPr>
              <a:t>，这时分区</a:t>
            </a:r>
            <a:r>
              <a:rPr lang="en-US" altLang="zh-CN" dirty="0">
                <a:ea typeface="黑体" pitchFamily="49" charset="-122"/>
              </a:rPr>
              <a:t>5</a:t>
            </a:r>
            <a:r>
              <a:rPr lang="zh-CN" altLang="en-US" dirty="0">
                <a:ea typeface="黑体" pitchFamily="49" charset="-122"/>
              </a:rPr>
              <a:t>还剩</a:t>
            </a:r>
            <a:r>
              <a:rPr lang="en-US" altLang="zh-CN" dirty="0">
                <a:ea typeface="黑体" pitchFamily="49" charset="-122"/>
              </a:rPr>
              <a:t>174KB</a:t>
            </a:r>
            <a:r>
              <a:rPr lang="zh-CN" altLang="en-US" dirty="0">
                <a:ea typeface="黑体" pitchFamily="49" charset="-122"/>
              </a:rPr>
              <a:t>。</a:t>
            </a:r>
          </a:p>
        </p:txBody>
      </p:sp>
      <p:sp>
        <p:nvSpPr>
          <p:cNvPr id="6" name="TextBox 5"/>
          <p:cNvSpPr txBox="1"/>
          <p:nvPr/>
        </p:nvSpPr>
        <p:spPr>
          <a:xfrm>
            <a:off x="1523161" y="5311322"/>
            <a:ext cx="7450760" cy="909904"/>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marL="0" lvl="1">
              <a:defRPr/>
            </a:pPr>
            <a:r>
              <a:rPr lang="en-US" altLang="zh-CN" b="1" dirty="0">
                <a:solidFill>
                  <a:srgbClr val="FF0000"/>
                </a:solidFill>
                <a:ea typeface="黑体" pitchFamily="49" charset="-122"/>
              </a:rPr>
              <a:t>worst-fit </a:t>
            </a:r>
            <a:r>
              <a:rPr lang="en-US" altLang="zh-CN" dirty="0">
                <a:ea typeface="黑体" pitchFamily="49" charset="-122"/>
              </a:rPr>
              <a:t>  212KB</a:t>
            </a:r>
            <a:r>
              <a:rPr lang="zh-CN" altLang="en-US" dirty="0">
                <a:ea typeface="黑体" pitchFamily="49" charset="-122"/>
              </a:rPr>
              <a:t>选中分区</a:t>
            </a:r>
            <a:r>
              <a:rPr lang="en-US" altLang="zh-CN" dirty="0">
                <a:ea typeface="黑体" pitchFamily="49" charset="-122"/>
              </a:rPr>
              <a:t>5</a:t>
            </a:r>
            <a:r>
              <a:rPr lang="zh-CN" altLang="en-US" dirty="0">
                <a:ea typeface="黑体" pitchFamily="49" charset="-122"/>
              </a:rPr>
              <a:t>，这时分区</a:t>
            </a:r>
            <a:r>
              <a:rPr lang="en-US" altLang="zh-CN" dirty="0">
                <a:ea typeface="黑体" pitchFamily="49" charset="-122"/>
              </a:rPr>
              <a:t>5</a:t>
            </a:r>
            <a:r>
              <a:rPr lang="zh-CN" altLang="en-US" dirty="0">
                <a:ea typeface="黑体" pitchFamily="49" charset="-122"/>
              </a:rPr>
              <a:t>还剩</a:t>
            </a:r>
            <a:r>
              <a:rPr lang="en-US" altLang="zh-CN" dirty="0">
                <a:ea typeface="黑体" pitchFamily="49" charset="-122"/>
              </a:rPr>
              <a:t>388KB</a:t>
            </a:r>
            <a:r>
              <a:rPr lang="zh-CN" altLang="en-US" dirty="0">
                <a:ea typeface="黑体" pitchFamily="49" charset="-122"/>
              </a:rPr>
              <a:t>。</a:t>
            </a:r>
            <a:r>
              <a:rPr lang="en-US" altLang="zh-CN" dirty="0">
                <a:ea typeface="黑体" pitchFamily="49" charset="-122"/>
              </a:rPr>
              <a:t>417KB</a:t>
            </a:r>
            <a:r>
              <a:rPr lang="zh-CN" altLang="en-US" dirty="0">
                <a:ea typeface="黑体" pitchFamily="49" charset="-122"/>
              </a:rPr>
              <a:t>选中分区</a:t>
            </a:r>
            <a:r>
              <a:rPr lang="en-US" altLang="zh-CN" dirty="0">
                <a:ea typeface="黑体" pitchFamily="49" charset="-122"/>
              </a:rPr>
              <a:t>2</a:t>
            </a:r>
            <a:r>
              <a:rPr lang="zh-CN" altLang="en-US" dirty="0">
                <a:ea typeface="黑体" pitchFamily="49" charset="-122"/>
              </a:rPr>
              <a:t>，这时分区</a:t>
            </a:r>
            <a:r>
              <a:rPr lang="en-US" altLang="zh-CN" dirty="0">
                <a:ea typeface="黑体" pitchFamily="49" charset="-122"/>
              </a:rPr>
              <a:t>2</a:t>
            </a:r>
            <a:r>
              <a:rPr lang="zh-CN" altLang="en-US" dirty="0">
                <a:ea typeface="黑体" pitchFamily="49" charset="-122"/>
              </a:rPr>
              <a:t>还剩</a:t>
            </a:r>
            <a:r>
              <a:rPr lang="en-US" altLang="zh-CN" dirty="0">
                <a:ea typeface="黑体" pitchFamily="49" charset="-122"/>
              </a:rPr>
              <a:t>83KB</a:t>
            </a:r>
            <a:r>
              <a:rPr lang="zh-CN" altLang="en-US" dirty="0">
                <a:ea typeface="黑体" pitchFamily="49" charset="-122"/>
              </a:rPr>
              <a:t>。</a:t>
            </a:r>
            <a:r>
              <a:rPr lang="en-US" altLang="zh-CN" dirty="0">
                <a:ea typeface="黑体" pitchFamily="49" charset="-122"/>
              </a:rPr>
              <a:t>112KB</a:t>
            </a:r>
            <a:r>
              <a:rPr lang="zh-CN" altLang="en-US" dirty="0">
                <a:ea typeface="黑体" pitchFamily="49" charset="-122"/>
              </a:rPr>
              <a:t>选中分区</a:t>
            </a:r>
            <a:r>
              <a:rPr lang="en-US" altLang="zh-CN" dirty="0">
                <a:ea typeface="黑体" pitchFamily="49" charset="-122"/>
              </a:rPr>
              <a:t>5</a:t>
            </a:r>
            <a:r>
              <a:rPr lang="zh-CN" altLang="en-US" dirty="0">
                <a:ea typeface="黑体" pitchFamily="49" charset="-122"/>
              </a:rPr>
              <a:t>，这时分区</a:t>
            </a:r>
            <a:r>
              <a:rPr lang="en-US" altLang="zh-CN" dirty="0">
                <a:ea typeface="黑体" pitchFamily="49" charset="-122"/>
              </a:rPr>
              <a:t>5</a:t>
            </a:r>
            <a:r>
              <a:rPr lang="zh-CN" altLang="en-US" dirty="0">
                <a:ea typeface="黑体" pitchFamily="49" charset="-122"/>
              </a:rPr>
              <a:t>还剩</a:t>
            </a:r>
            <a:r>
              <a:rPr lang="en-US" altLang="zh-CN" dirty="0">
                <a:ea typeface="黑体" pitchFamily="49" charset="-122"/>
              </a:rPr>
              <a:t>176KB</a:t>
            </a:r>
            <a:r>
              <a:rPr lang="zh-CN" altLang="en-US" dirty="0">
                <a:ea typeface="黑体" pitchFamily="49" charset="-122"/>
              </a:rPr>
              <a:t>。</a:t>
            </a:r>
            <a:r>
              <a:rPr lang="en-US" altLang="zh-CN" dirty="0">
                <a:ea typeface="黑体" pitchFamily="49" charset="-122"/>
              </a:rPr>
              <a:t>426KB</a:t>
            </a:r>
            <a:r>
              <a:rPr lang="zh-CN" altLang="en-US" dirty="0">
                <a:ea typeface="黑体" pitchFamily="49" charset="-122"/>
              </a:rPr>
              <a:t>无分区能满足，应该等待。</a:t>
            </a:r>
            <a:endParaRPr lang="zh-CN" altLang="en-US" dirty="0"/>
          </a:p>
        </p:txBody>
      </p:sp>
      <p:sp>
        <p:nvSpPr>
          <p:cNvPr id="7" name="TextBox 6"/>
          <p:cNvSpPr txBox="1"/>
          <p:nvPr/>
        </p:nvSpPr>
        <p:spPr>
          <a:xfrm>
            <a:off x="183938" y="3471334"/>
            <a:ext cx="1205678" cy="1740901"/>
          </a:xfrm>
          <a:prstGeom prst="rect">
            <a:avLst/>
          </a:prstGeom>
        </p:spPr>
        <p:style>
          <a:lnRef idx="1">
            <a:schemeClr val="accent1"/>
          </a:lnRef>
          <a:fillRef idx="2">
            <a:schemeClr val="accent1"/>
          </a:fillRef>
          <a:effectRef idx="1">
            <a:schemeClr val="accent1"/>
          </a:effectRef>
          <a:fontRef idx="minor">
            <a:schemeClr val="dk1"/>
          </a:fontRef>
        </p:style>
        <p:txBody>
          <a:bodyPr lIns="78145" tIns="39072" rIns="78145" bIns="39072">
            <a:spAutoFit/>
          </a:bodyPr>
          <a:lstStyle/>
          <a:p>
            <a:pPr>
              <a:defRPr/>
            </a:pPr>
            <a:r>
              <a:rPr lang="zh-CN" altLang="en-US" b="1" dirty="0"/>
              <a:t>分区：</a:t>
            </a:r>
            <a:endParaRPr lang="en-US" altLang="zh-CN" b="1" dirty="0"/>
          </a:p>
          <a:p>
            <a:pPr>
              <a:defRPr/>
            </a:pPr>
            <a:r>
              <a:rPr lang="en-US" altLang="zh-CN" b="1" dirty="0"/>
              <a:t>1. 100 KB,</a:t>
            </a:r>
          </a:p>
          <a:p>
            <a:pPr>
              <a:defRPr/>
            </a:pPr>
            <a:r>
              <a:rPr lang="en-US" altLang="zh-CN" b="1" dirty="0"/>
              <a:t>2. 500 KB, </a:t>
            </a:r>
          </a:p>
          <a:p>
            <a:pPr>
              <a:defRPr/>
            </a:pPr>
            <a:r>
              <a:rPr lang="en-US" altLang="zh-CN" b="1" dirty="0"/>
              <a:t>3. 200 KB, </a:t>
            </a:r>
          </a:p>
          <a:p>
            <a:pPr>
              <a:defRPr/>
            </a:pPr>
            <a:r>
              <a:rPr lang="en-US" altLang="zh-CN" b="1" dirty="0"/>
              <a:t>4. 300 KB,</a:t>
            </a:r>
          </a:p>
          <a:p>
            <a:pPr>
              <a:defRPr/>
            </a:pPr>
            <a:r>
              <a:rPr lang="en-US" altLang="zh-CN" b="1" dirty="0"/>
              <a:t>5. 600 KB</a:t>
            </a:r>
            <a:endParaRPr lang="zh-CN" altLang="en-US" b="1" dirty="0"/>
          </a:p>
        </p:txBody>
      </p:sp>
    </p:spTree>
    <p:extLst>
      <p:ext uri="{BB962C8B-B14F-4D97-AF65-F5344CB8AC3E}">
        <p14:creationId xmlns:p14="http://schemas.microsoft.com/office/powerpoint/2010/main" val="180434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第一章</a:t>
            </a:r>
          </a:p>
        </p:txBody>
      </p:sp>
      <p:sp>
        <p:nvSpPr>
          <p:cNvPr id="3" name="内容占位符 2"/>
          <p:cNvSpPr>
            <a:spLocks noGrp="1"/>
          </p:cNvSpPr>
          <p:nvPr>
            <p:ph idx="1"/>
          </p:nvPr>
        </p:nvSpPr>
        <p:spPr>
          <a:xfrm>
            <a:off x="0" y="1340768"/>
            <a:ext cx="9144000" cy="4968552"/>
          </a:xfrm>
        </p:spPr>
        <p:txBody>
          <a:bodyPr>
            <a:noAutofit/>
          </a:bodyPr>
          <a:lstStyle/>
          <a:p>
            <a:pPr>
              <a:lnSpc>
                <a:spcPct val="120000"/>
              </a:lnSpc>
            </a:pPr>
            <a:r>
              <a:rPr lang="zh-CN" altLang="en-US" sz="2000" dirty="0">
                <a:latin typeface="黑体" pitchFamily="49" charset="-122"/>
                <a:ea typeface="黑体" pitchFamily="49" charset="-122"/>
              </a:rPr>
              <a:t>操作系统作用</a:t>
            </a:r>
            <a:endParaRPr lang="en-US" altLang="zh-CN" sz="2000" dirty="0">
              <a:latin typeface="黑体" pitchFamily="49" charset="-122"/>
              <a:ea typeface="黑体" pitchFamily="49" charset="-122"/>
            </a:endParaRPr>
          </a:p>
          <a:p>
            <a:pPr>
              <a:lnSpc>
                <a:spcPct val="120000"/>
              </a:lnSpc>
            </a:pPr>
            <a:r>
              <a:rPr lang="zh-CN" altLang="en-US" sz="2000" dirty="0">
                <a:latin typeface="黑体" pitchFamily="49" charset="-122"/>
                <a:ea typeface="黑体" pitchFamily="49" charset="-122"/>
              </a:rPr>
              <a:t>操作系统的基本特征：并发、资源共享</a:t>
            </a:r>
            <a:endParaRPr lang="en-US" altLang="zh-CN" sz="2000" dirty="0">
              <a:latin typeface="黑体" pitchFamily="49" charset="-122"/>
              <a:ea typeface="黑体" pitchFamily="49" charset="-122"/>
            </a:endParaRPr>
          </a:p>
          <a:p>
            <a:pPr lvl="1">
              <a:lnSpc>
                <a:spcPct val="120000"/>
              </a:lnSpc>
            </a:pPr>
            <a:r>
              <a:rPr lang="zh-CN" altLang="en-US" sz="1800" dirty="0">
                <a:latin typeface="黑体" pitchFamily="49" charset="-122"/>
                <a:ea typeface="黑体" pitchFamily="49" charset="-122"/>
              </a:rPr>
              <a:t>哪些是资源？</a:t>
            </a:r>
            <a:endParaRPr lang="en-US" altLang="zh-CN" sz="1800" dirty="0">
              <a:latin typeface="黑体" pitchFamily="49" charset="-122"/>
              <a:ea typeface="黑体" pitchFamily="49" charset="-122"/>
            </a:endParaRPr>
          </a:p>
          <a:p>
            <a:pPr>
              <a:lnSpc>
                <a:spcPct val="120000"/>
              </a:lnSpc>
            </a:pPr>
            <a:r>
              <a:rPr lang="zh-CN" altLang="en-US" sz="2000" dirty="0">
                <a:latin typeface="黑体" pitchFamily="49" charset="-122"/>
                <a:ea typeface="黑体" pitchFamily="49" charset="-122"/>
              </a:rPr>
              <a:t>中断：</a:t>
            </a:r>
            <a:endParaRPr lang="en-US" altLang="zh-CN" sz="2000" dirty="0">
              <a:latin typeface="黑体" pitchFamily="49" charset="-122"/>
              <a:ea typeface="黑体" pitchFamily="49" charset="-122"/>
            </a:endParaRPr>
          </a:p>
          <a:p>
            <a:pPr lvl="1">
              <a:lnSpc>
                <a:spcPct val="120000"/>
              </a:lnSpc>
            </a:pPr>
            <a:r>
              <a:rPr lang="zh-CN" altLang="en-US" sz="1800" dirty="0">
                <a:latin typeface="黑体" pitchFamily="49" charset="-122"/>
                <a:ea typeface="黑体" pitchFamily="49" charset="-122"/>
              </a:rPr>
              <a:t>在计算机执行期间，系统内发生任何非寻常的或非预期的急需处理事件使得</a:t>
            </a:r>
            <a:r>
              <a:rPr lang="en-US" altLang="zh-CN" sz="1800" dirty="0">
                <a:latin typeface="黑体" pitchFamily="49" charset="-122"/>
                <a:ea typeface="黑体" pitchFamily="49" charset="-122"/>
              </a:rPr>
              <a:t>CPU</a:t>
            </a:r>
            <a:r>
              <a:rPr lang="zh-CN" altLang="en-US" sz="1800" dirty="0">
                <a:latin typeface="黑体" pitchFamily="49" charset="-122"/>
                <a:ea typeface="黑体" pitchFamily="49" charset="-122"/>
              </a:rPr>
              <a:t>暂时中断当前正在执行的程序而，转去执行相应的时间处理程序。待处理完毕后又返回原来被中断处继续执行或调度新的进程执行的过程。</a:t>
            </a:r>
            <a:endParaRPr lang="en-US" altLang="zh-CN" sz="1800" dirty="0">
              <a:latin typeface="黑体" pitchFamily="49" charset="-122"/>
              <a:ea typeface="黑体" pitchFamily="49" charset="-122"/>
            </a:endParaRPr>
          </a:p>
          <a:p>
            <a:pPr lvl="1">
              <a:lnSpc>
                <a:spcPct val="120000"/>
              </a:lnSpc>
            </a:pPr>
            <a:r>
              <a:rPr lang="zh-CN" altLang="en-US" sz="1800" dirty="0">
                <a:latin typeface="黑体" pitchFamily="49" charset="-122"/>
                <a:ea typeface="黑体" pitchFamily="49" charset="-122"/>
              </a:rPr>
              <a:t>外部中断、</a:t>
            </a:r>
            <a:r>
              <a:rPr lang="en-US" altLang="zh-CN" sz="1800" dirty="0">
                <a:latin typeface="黑体" pitchFamily="49" charset="-122"/>
                <a:ea typeface="黑体" pitchFamily="49" charset="-122"/>
              </a:rPr>
              <a:t>trap</a:t>
            </a:r>
            <a:r>
              <a:rPr lang="zh-CN" altLang="en-US" sz="1800" dirty="0">
                <a:latin typeface="黑体" pitchFamily="49" charset="-122"/>
                <a:ea typeface="黑体" pitchFamily="49" charset="-122"/>
              </a:rPr>
              <a:t>、</a:t>
            </a:r>
            <a:r>
              <a:rPr lang="en-US" altLang="zh-CN" sz="1800" dirty="0">
                <a:latin typeface="黑体" pitchFamily="49" charset="-122"/>
                <a:ea typeface="黑体" pitchFamily="49" charset="-122"/>
              </a:rPr>
              <a:t>exception </a:t>
            </a:r>
            <a:r>
              <a:rPr lang="zh-CN" altLang="en-US" sz="1800" dirty="0">
                <a:latin typeface="黑体" pitchFamily="49" charset="-122"/>
                <a:ea typeface="黑体" pitchFamily="49" charset="-122"/>
              </a:rPr>
              <a:t>他们三者的区别</a:t>
            </a:r>
            <a:endParaRPr lang="en-US" altLang="zh-CN" sz="1800" dirty="0">
              <a:latin typeface="黑体" pitchFamily="49" charset="-122"/>
              <a:ea typeface="黑体" pitchFamily="49" charset="-122"/>
            </a:endParaRPr>
          </a:p>
          <a:p>
            <a:pPr>
              <a:lnSpc>
                <a:spcPct val="120000"/>
              </a:lnSpc>
            </a:pPr>
            <a:r>
              <a:rPr lang="zh-CN" altLang="en-US" sz="2000" dirty="0">
                <a:latin typeface="黑体" pitchFamily="49" charset="-122"/>
                <a:ea typeface="黑体" pitchFamily="49" charset="-122"/>
              </a:rPr>
              <a:t>直接内存访问：</a:t>
            </a:r>
            <a:endParaRPr lang="en-US" altLang="zh-CN" sz="2000" dirty="0">
              <a:latin typeface="黑体" pitchFamily="49" charset="-122"/>
              <a:ea typeface="黑体" pitchFamily="49" charset="-122"/>
            </a:endParaRPr>
          </a:p>
          <a:p>
            <a:pPr lvl="1">
              <a:lnSpc>
                <a:spcPct val="120000"/>
              </a:lnSpc>
            </a:pPr>
            <a:r>
              <a:rPr lang="en-US" altLang="zh-CN" sz="1800" dirty="0">
                <a:latin typeface="黑体" pitchFamily="49" charset="-122"/>
                <a:ea typeface="黑体" pitchFamily="49" charset="-122"/>
              </a:rPr>
              <a:t>Direct Memory Access (DMA)</a:t>
            </a:r>
          </a:p>
          <a:p>
            <a:pPr lvl="1">
              <a:lnSpc>
                <a:spcPct val="120000"/>
              </a:lnSpc>
            </a:pPr>
            <a:r>
              <a:rPr lang="zh-CN" altLang="en-US" sz="1800" dirty="0">
                <a:latin typeface="黑体" pitchFamily="49" charset="-122"/>
                <a:ea typeface="黑体" pitchFamily="49" charset="-122"/>
              </a:rPr>
              <a:t>允许外围设备和主内存之间直接传输它们的</a:t>
            </a:r>
            <a:r>
              <a:rPr lang="en-US" altLang="zh-CN" sz="1800" dirty="0">
                <a:latin typeface="黑体" pitchFamily="49" charset="-122"/>
                <a:ea typeface="黑体" pitchFamily="49" charset="-122"/>
              </a:rPr>
              <a:t>I/O</a:t>
            </a:r>
            <a:r>
              <a:rPr lang="zh-CN" altLang="en-US" sz="1800" dirty="0">
                <a:latin typeface="黑体" pitchFamily="49" charset="-122"/>
                <a:ea typeface="黑体" pitchFamily="49" charset="-122"/>
              </a:rPr>
              <a:t>数据，而不需要系统处理器的参与。</a:t>
            </a:r>
            <a:endParaRPr lang="en-US" altLang="zh-CN" sz="1800" dirty="0">
              <a:latin typeface="黑体" pitchFamily="49" charset="-122"/>
              <a:ea typeface="黑体" pitchFamily="49" charset="-122"/>
            </a:endParaRPr>
          </a:p>
          <a:p>
            <a:pPr>
              <a:lnSpc>
                <a:spcPct val="120000"/>
              </a:lnSpc>
            </a:pPr>
            <a:r>
              <a:rPr lang="zh-CN" altLang="en-US" sz="2000" dirty="0">
                <a:latin typeface="黑体" pitchFamily="49" charset="-122"/>
                <a:ea typeface="黑体" pitchFamily="49" charset="-122"/>
              </a:rPr>
              <a:t>中断与</a:t>
            </a:r>
            <a:r>
              <a:rPr lang="en-US" altLang="zh-CN" sz="2000" dirty="0">
                <a:latin typeface="黑体" pitchFamily="49" charset="-122"/>
                <a:ea typeface="黑体" pitchFamily="49" charset="-122"/>
              </a:rPr>
              <a:t>DMA</a:t>
            </a:r>
            <a:r>
              <a:rPr lang="zh-CN" altLang="en-US" sz="2000" dirty="0">
                <a:latin typeface="黑体" pitchFamily="49" charset="-122"/>
                <a:ea typeface="黑体" pitchFamily="49" charset="-122"/>
              </a:rPr>
              <a:t>的区别</a:t>
            </a:r>
          </a:p>
        </p:txBody>
      </p:sp>
      <p:pic>
        <p:nvPicPr>
          <p:cNvPr id="7" name="图片 6">
            <a:extLst>
              <a:ext uri="{FF2B5EF4-FFF2-40B4-BE49-F238E27FC236}">
                <a16:creationId xmlns:a16="http://schemas.microsoft.com/office/drawing/2014/main" id="{CD43F3D5-BD25-4DF2-A202-A69763E13C42}"/>
              </a:ext>
            </a:extLst>
          </p:cNvPr>
          <p:cNvPicPr>
            <a:picLocks noChangeAspect="1"/>
          </p:cNvPicPr>
          <p:nvPr/>
        </p:nvPicPr>
        <p:blipFill>
          <a:blip r:embed="rId3"/>
          <a:stretch>
            <a:fillRect/>
          </a:stretch>
        </p:blipFill>
        <p:spPr>
          <a:xfrm>
            <a:off x="5004048" y="1124744"/>
            <a:ext cx="5707875" cy="185182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页表很大怎么办？</a:t>
            </a:r>
          </a:p>
        </p:txBody>
      </p:sp>
      <p:sp>
        <p:nvSpPr>
          <p:cNvPr id="3" name="内容占位符 2"/>
          <p:cNvSpPr>
            <a:spLocks noGrp="1"/>
          </p:cNvSpPr>
          <p:nvPr>
            <p:ph idx="1"/>
          </p:nvPr>
        </p:nvSpPr>
        <p:spPr/>
        <p:txBody>
          <a:bodyPr>
            <a:normAutofit fontScale="92500" lnSpcReduction="10000"/>
          </a:bodyPr>
          <a:lstStyle/>
          <a:p>
            <a:r>
              <a:rPr lang="en-US" altLang="zh-CN" dirty="0">
                <a:solidFill>
                  <a:srgbClr val="0070C0"/>
                </a:solidFill>
                <a:latin typeface="黑体" pitchFamily="49" charset="-122"/>
                <a:ea typeface="黑体" pitchFamily="49" charset="-122"/>
              </a:rPr>
              <a:t>Hierarchical Paging (</a:t>
            </a:r>
            <a:r>
              <a:rPr lang="zh-CN" altLang="en-US" dirty="0">
                <a:solidFill>
                  <a:srgbClr val="0070C0"/>
                </a:solidFill>
                <a:latin typeface="黑体" pitchFamily="49" charset="-122"/>
                <a:ea typeface="黑体" pitchFamily="49" charset="-122"/>
              </a:rPr>
              <a:t>层次页表</a:t>
            </a:r>
            <a:r>
              <a:rPr lang="en-US" altLang="zh-CN" dirty="0">
                <a:solidFill>
                  <a:srgbClr val="0070C0"/>
                </a:solidFill>
                <a:latin typeface="黑体" pitchFamily="49" charset="-122"/>
                <a:ea typeface="黑体" pitchFamily="49" charset="-122"/>
              </a:rPr>
              <a:t>/</a:t>
            </a:r>
            <a:r>
              <a:rPr lang="zh-CN" altLang="en-US" dirty="0">
                <a:solidFill>
                  <a:srgbClr val="0070C0"/>
                </a:solidFill>
                <a:latin typeface="黑体" pitchFamily="49" charset="-122"/>
                <a:ea typeface="黑体" pitchFamily="49" charset="-122"/>
              </a:rPr>
              <a:t>多级页表</a:t>
            </a:r>
            <a:r>
              <a:rPr lang="en-US" altLang="zh-CN" dirty="0">
                <a:solidFill>
                  <a:srgbClr val="0070C0"/>
                </a:solidFill>
                <a:latin typeface="黑体" pitchFamily="49" charset="-122"/>
                <a:ea typeface="黑体" pitchFamily="49" charset="-122"/>
              </a:rPr>
              <a:t>)</a:t>
            </a:r>
          </a:p>
          <a:p>
            <a:pPr lvl="1"/>
            <a:r>
              <a:rPr lang="zh-CN" altLang="en-US" dirty="0">
                <a:latin typeface="黑体" pitchFamily="49" charset="-122"/>
                <a:ea typeface="黑体" pitchFamily="49" charset="-122"/>
              </a:rPr>
              <a:t>地址翻译效率很低，要提高效率</a:t>
            </a:r>
            <a:endParaRPr lang="en-US" altLang="zh-CN" dirty="0">
              <a:latin typeface="黑体" pitchFamily="49" charset="-122"/>
              <a:ea typeface="黑体" pitchFamily="49" charset="-122"/>
            </a:endParaRPr>
          </a:p>
          <a:p>
            <a:pPr lvl="1"/>
            <a:r>
              <a:rPr lang="en-US" altLang="zh-CN" dirty="0">
                <a:latin typeface="黑体" pitchFamily="49" charset="-122"/>
                <a:ea typeface="黑体" pitchFamily="49" charset="-122"/>
              </a:rPr>
              <a:t>TLB(Translation Look-aside Buffer)</a:t>
            </a:r>
            <a:r>
              <a:rPr lang="zh-CN" altLang="en-US" dirty="0">
                <a:latin typeface="黑体" pitchFamily="49" charset="-122"/>
                <a:ea typeface="黑体" pitchFamily="49" charset="-122"/>
              </a:rPr>
              <a:t>是一组相联快速内存：快表</a:t>
            </a:r>
          </a:p>
          <a:p>
            <a:pPr lvl="1"/>
            <a:endParaRPr lang="en-US" altLang="zh-CN" dirty="0">
              <a:latin typeface="黑体" pitchFamily="49" charset="-122"/>
              <a:ea typeface="黑体" pitchFamily="49" charset="-122"/>
            </a:endParaRPr>
          </a:p>
          <a:p>
            <a:r>
              <a:rPr lang="en-US" altLang="zh-CN" dirty="0">
                <a:solidFill>
                  <a:srgbClr val="0070C0"/>
                </a:solidFill>
                <a:latin typeface="黑体" pitchFamily="49" charset="-122"/>
                <a:ea typeface="黑体" pitchFamily="49" charset="-122"/>
              </a:rPr>
              <a:t>Hashed Page Tables (</a:t>
            </a:r>
            <a:r>
              <a:rPr lang="zh-CN" altLang="en-US" dirty="0">
                <a:solidFill>
                  <a:srgbClr val="0070C0"/>
                </a:solidFill>
                <a:latin typeface="黑体" pitchFamily="49" charset="-122"/>
                <a:ea typeface="黑体" pitchFamily="49" charset="-122"/>
              </a:rPr>
              <a:t>哈希页表</a:t>
            </a:r>
            <a:r>
              <a:rPr lang="en-US" altLang="zh-CN" dirty="0">
                <a:solidFill>
                  <a:srgbClr val="0070C0"/>
                </a:solidFill>
                <a:latin typeface="黑体" pitchFamily="49" charset="-122"/>
                <a:ea typeface="黑体" pitchFamily="49" charset="-122"/>
              </a:rPr>
              <a:t>)</a:t>
            </a:r>
          </a:p>
          <a:p>
            <a:r>
              <a:rPr lang="en-US" altLang="zh-CN" dirty="0">
                <a:solidFill>
                  <a:srgbClr val="0070C0"/>
                </a:solidFill>
                <a:latin typeface="黑体" pitchFamily="49" charset="-122"/>
                <a:ea typeface="黑体" pitchFamily="49" charset="-122"/>
              </a:rPr>
              <a:t>Inverted Page Tables (</a:t>
            </a:r>
            <a:r>
              <a:rPr lang="zh-CN" altLang="en-US" dirty="0">
                <a:solidFill>
                  <a:srgbClr val="0070C0"/>
                </a:solidFill>
                <a:latin typeface="黑体" pitchFamily="49" charset="-122"/>
                <a:ea typeface="黑体" pitchFamily="49" charset="-122"/>
              </a:rPr>
              <a:t>反向页表</a:t>
            </a:r>
            <a:r>
              <a:rPr lang="en-US" altLang="zh-CN" dirty="0">
                <a:solidFill>
                  <a:srgbClr val="0070C0"/>
                </a:solidFill>
                <a:latin typeface="黑体" pitchFamily="49" charset="-122"/>
                <a:ea typeface="黑体" pitchFamily="49" charset="-122"/>
              </a:rPr>
              <a:t>)</a:t>
            </a:r>
          </a:p>
          <a:p>
            <a:endParaRPr lang="en-US" altLang="zh-CN" dirty="0">
              <a:solidFill>
                <a:srgbClr val="0070C0"/>
              </a:solidFill>
              <a:latin typeface="黑体" pitchFamily="49" charset="-122"/>
              <a:ea typeface="黑体" pitchFamily="49" charset="-122"/>
            </a:endParaRPr>
          </a:p>
          <a:p>
            <a:r>
              <a:rPr lang="zh-CN" altLang="en-US" dirty="0">
                <a:solidFill>
                  <a:srgbClr val="0070C0"/>
                </a:solidFill>
                <a:latin typeface="黑体" pitchFamily="49" charset="-122"/>
                <a:ea typeface="黑体" pitchFamily="49" charset="-122"/>
              </a:rPr>
              <a:t>掌握上述三种方法的思路，各自特点</a:t>
            </a:r>
            <a:endParaRPr lang="en-US" altLang="zh-CN" dirty="0">
              <a:solidFill>
                <a:srgbClr val="0070C0"/>
              </a:solidFill>
              <a:latin typeface="黑体" pitchFamily="49" charset="-122"/>
              <a:ea typeface="黑体" pitchFamily="49" charset="-122"/>
            </a:endParaRPr>
          </a:p>
          <a:p>
            <a:endParaRPr lang="zh-CN" altLang="en-US" dirty="0">
              <a:latin typeface="黑体" pitchFamily="49" charset="-122"/>
              <a:ea typeface="黑体"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304800"/>
            <a:ext cx="8229600" cy="676275"/>
          </a:xfrm>
        </p:spPr>
        <p:txBody>
          <a:bodyPr>
            <a:normAutofit fontScale="90000"/>
          </a:bodyPr>
          <a:lstStyle/>
          <a:p>
            <a:pPr eaLnBrk="1" hangingPunct="1"/>
            <a:r>
              <a:rPr lang="en-US" altLang="zh-CN" dirty="0">
                <a:latin typeface="黑体" pitchFamily="49" charset="-122"/>
                <a:ea typeface="黑体" pitchFamily="49" charset="-122"/>
                <a:sym typeface="Symbol" pitchFamily="18" charset="2"/>
              </a:rPr>
              <a:t>TLB</a:t>
            </a:r>
            <a:r>
              <a:rPr lang="zh-CN" altLang="en-US" dirty="0">
                <a:latin typeface="黑体" pitchFamily="49" charset="-122"/>
                <a:ea typeface="黑体" pitchFamily="49" charset="-122"/>
                <a:sym typeface="Symbol" pitchFamily="18" charset="2"/>
              </a:rPr>
              <a:t>（快表）得以发挥作用的原因</a:t>
            </a:r>
            <a:endParaRPr lang="zh-CN" altLang="zh-CN" dirty="0">
              <a:latin typeface="黑体" pitchFamily="49" charset="-122"/>
              <a:ea typeface="黑体" pitchFamily="49" charset="-122"/>
              <a:sym typeface="Symbol" pitchFamily="18" charset="2"/>
            </a:endParaRPr>
          </a:p>
        </p:txBody>
      </p:sp>
      <p:sp>
        <p:nvSpPr>
          <p:cNvPr id="242756" name="Rectangle 68"/>
          <p:cNvSpPr>
            <a:spLocks noChangeArrowheads="1"/>
          </p:cNvSpPr>
          <p:nvPr/>
        </p:nvSpPr>
        <p:spPr bwMode="auto">
          <a:xfrm>
            <a:off x="765175" y="1158875"/>
            <a:ext cx="8074025" cy="865188"/>
          </a:xfrm>
          <a:prstGeom prst="rect">
            <a:avLst/>
          </a:prstGeom>
          <a:noFill/>
          <a:ln w="9525">
            <a:noFill/>
            <a:miter lim="800000"/>
            <a:headEnd/>
            <a:tailEnd/>
          </a:ln>
        </p:spPr>
        <p:txBody>
          <a:bodyPr/>
          <a:lstStyle/>
          <a:p>
            <a:pPr marL="342900" indent="-342900">
              <a:lnSpc>
                <a:spcPct val="130000"/>
              </a:lnSpc>
              <a:spcBef>
                <a:spcPct val="20000"/>
              </a:spcBef>
              <a:buClr>
                <a:srgbClr val="993300"/>
              </a:buClr>
              <a:buSzPct val="90000"/>
              <a:buFont typeface="Wingdings" pitchFamily="2" charset="2"/>
              <a:buChar char="n"/>
            </a:pPr>
            <a:r>
              <a:rPr lang="en-US" altLang="zh-CN" sz="2800" b="1">
                <a:solidFill>
                  <a:schemeClr val="tx1"/>
                </a:solidFill>
                <a:latin typeface="黑体" pitchFamily="49" charset="-122"/>
                <a:ea typeface="黑体" pitchFamily="49" charset="-122"/>
              </a:rPr>
              <a:t>TLB</a:t>
            </a:r>
            <a:r>
              <a:rPr lang="zh-CN" altLang="en-US" sz="2800" b="1">
                <a:solidFill>
                  <a:schemeClr val="tx1"/>
                </a:solidFill>
                <a:latin typeface="黑体" pitchFamily="49" charset="-122"/>
                <a:ea typeface="黑体" pitchFamily="49" charset="-122"/>
              </a:rPr>
              <a:t>命中时效率会很高，未命中效率会降低，平均后仍表现良好。  用数字来说明</a:t>
            </a:r>
            <a:r>
              <a:rPr lang="en-US" altLang="zh-CN" sz="2800" b="1">
                <a:solidFill>
                  <a:schemeClr val="tx1"/>
                </a:solidFill>
                <a:latin typeface="黑体" pitchFamily="49" charset="-122"/>
                <a:ea typeface="黑体" pitchFamily="49" charset="-122"/>
              </a:rPr>
              <a:t>:</a:t>
            </a:r>
          </a:p>
        </p:txBody>
      </p:sp>
      <p:sp>
        <p:nvSpPr>
          <p:cNvPr id="242757" name="Text Box 69"/>
          <p:cNvSpPr txBox="1">
            <a:spLocks noChangeArrowheads="1"/>
          </p:cNvSpPr>
          <p:nvPr/>
        </p:nvSpPr>
        <p:spPr bwMode="auto">
          <a:xfrm>
            <a:off x="533400" y="2505075"/>
            <a:ext cx="8458200" cy="466725"/>
          </a:xfrm>
          <a:prstGeom prst="rect">
            <a:avLst/>
          </a:prstGeom>
          <a:noFill/>
          <a:ln w="9525">
            <a:solidFill>
              <a:srgbClr val="FF0000"/>
            </a:solidFill>
            <a:miter lim="800000"/>
            <a:headEnd/>
            <a:tailEnd/>
          </a:ln>
        </p:spPr>
        <p:txBody>
          <a:bodyPr>
            <a:spAutoFit/>
          </a:bodyPr>
          <a:lstStyle/>
          <a:p>
            <a:pPr algn="ctr"/>
            <a:r>
              <a:rPr lang="zh-CN" altLang="en-US" sz="2400" b="1">
                <a:latin typeface="黑体" pitchFamily="49" charset="-122"/>
                <a:ea typeface="黑体" pitchFamily="49" charset="-122"/>
              </a:rPr>
              <a:t>有效访问时间 </a:t>
            </a:r>
            <a:r>
              <a:rPr lang="en-US" altLang="zh-CN" sz="2400" b="1">
                <a:latin typeface="黑体" pitchFamily="49" charset="-122"/>
                <a:ea typeface="黑体" pitchFamily="49" charset="-122"/>
              </a:rPr>
              <a:t>= HitR</a:t>
            </a:r>
            <a:r>
              <a:rPr lang="en-US" altLang="zh-CN" sz="2400" b="1">
                <a:latin typeface="黑体" pitchFamily="49" charset="-122"/>
                <a:ea typeface="黑体" pitchFamily="49" charset="-122"/>
                <a:sym typeface="Symbol" pitchFamily="18" charset="2"/>
              </a:rPr>
              <a:t>(TLB+MA) + (1-HitR)(TLB+2MA)</a:t>
            </a:r>
            <a:endParaRPr lang="zh-CN" altLang="zh-CN" sz="2400" b="1">
              <a:latin typeface="黑体" pitchFamily="49" charset="-122"/>
              <a:ea typeface="黑体" pitchFamily="49" charset="-122"/>
              <a:sym typeface="Symbol" pitchFamily="18" charset="2"/>
            </a:endParaRPr>
          </a:p>
        </p:txBody>
      </p:sp>
      <p:sp>
        <p:nvSpPr>
          <p:cNvPr id="242758" name="AutoShape 70"/>
          <p:cNvSpPr>
            <a:spLocks noChangeArrowheads="1"/>
          </p:cNvSpPr>
          <p:nvPr/>
        </p:nvSpPr>
        <p:spPr bwMode="auto">
          <a:xfrm rot="10800000">
            <a:off x="3200400" y="3124200"/>
            <a:ext cx="1371600" cy="533400"/>
          </a:xfrm>
          <a:prstGeom prst="wedgeRoundRectCallout">
            <a:avLst>
              <a:gd name="adj1" fmla="val 34954"/>
              <a:gd name="adj2" fmla="val 96426"/>
              <a:gd name="adj3" fmla="val 16667"/>
            </a:avLst>
          </a:prstGeom>
          <a:solidFill>
            <a:schemeClr val="bg1"/>
          </a:solidFill>
          <a:ln w="9525">
            <a:solidFill>
              <a:schemeClr val="tx1"/>
            </a:solidFill>
            <a:miter lim="800000"/>
            <a:headEnd/>
            <a:tailEnd/>
          </a:ln>
        </p:spPr>
        <p:txBody>
          <a:bodyPr rot="10800000"/>
          <a:lstStyle/>
          <a:p>
            <a:pPr algn="ctr"/>
            <a:r>
              <a:rPr lang="zh-CN" altLang="en-US" sz="2400" b="1">
                <a:solidFill>
                  <a:schemeClr val="tx1"/>
                </a:solidFill>
                <a:latin typeface="黑体" pitchFamily="49" charset="-122"/>
                <a:ea typeface="黑体" pitchFamily="49" charset="-122"/>
              </a:rPr>
              <a:t>命中率</a:t>
            </a:r>
            <a:r>
              <a:rPr lang="en-US" altLang="zh-CN" sz="2400" b="1">
                <a:solidFill>
                  <a:schemeClr val="tx1"/>
                </a:solidFill>
                <a:latin typeface="黑体" pitchFamily="49" charset="-122"/>
                <a:ea typeface="黑体" pitchFamily="49" charset="-122"/>
              </a:rPr>
              <a:t>!</a:t>
            </a:r>
          </a:p>
        </p:txBody>
      </p:sp>
      <p:sp>
        <p:nvSpPr>
          <p:cNvPr id="242759" name="AutoShape 71"/>
          <p:cNvSpPr>
            <a:spLocks noChangeArrowheads="1"/>
          </p:cNvSpPr>
          <p:nvPr/>
        </p:nvSpPr>
        <p:spPr bwMode="auto">
          <a:xfrm rot="10800000">
            <a:off x="4648200" y="3124200"/>
            <a:ext cx="2286000" cy="533400"/>
          </a:xfrm>
          <a:prstGeom prst="wedgeRoundRectCallout">
            <a:avLst>
              <a:gd name="adj1" fmla="val 32917"/>
              <a:gd name="adj2" fmla="val 92259"/>
              <a:gd name="adj3" fmla="val 16667"/>
            </a:avLst>
          </a:prstGeom>
          <a:solidFill>
            <a:schemeClr val="bg1"/>
          </a:solidFill>
          <a:ln w="9525">
            <a:solidFill>
              <a:schemeClr val="tx1"/>
            </a:solidFill>
            <a:miter lim="800000"/>
            <a:headEnd/>
            <a:tailEnd/>
          </a:ln>
        </p:spPr>
        <p:txBody>
          <a:bodyPr rot="10800000"/>
          <a:lstStyle/>
          <a:p>
            <a:pPr algn="ctr"/>
            <a:r>
              <a:rPr lang="zh-CN" altLang="en-US" sz="2400" b="1">
                <a:solidFill>
                  <a:schemeClr val="tx1"/>
                </a:solidFill>
                <a:latin typeface="黑体" pitchFamily="49" charset="-122"/>
                <a:ea typeface="黑体" pitchFamily="49" charset="-122"/>
              </a:rPr>
              <a:t>内存访问时间</a:t>
            </a:r>
            <a:r>
              <a:rPr lang="en-US" altLang="zh-CN" sz="2400" b="1">
                <a:solidFill>
                  <a:schemeClr val="tx1"/>
                </a:solidFill>
                <a:latin typeface="黑体" pitchFamily="49" charset="-122"/>
                <a:ea typeface="黑体" pitchFamily="49" charset="-122"/>
              </a:rPr>
              <a:t>!</a:t>
            </a:r>
          </a:p>
        </p:txBody>
      </p:sp>
      <p:sp>
        <p:nvSpPr>
          <p:cNvPr id="242760" name="AutoShape 72"/>
          <p:cNvSpPr>
            <a:spLocks noChangeArrowheads="1"/>
          </p:cNvSpPr>
          <p:nvPr/>
        </p:nvSpPr>
        <p:spPr bwMode="auto">
          <a:xfrm rot="10800000">
            <a:off x="7010400" y="3124200"/>
            <a:ext cx="1905000" cy="533400"/>
          </a:xfrm>
          <a:prstGeom prst="wedgeRoundRectCallout">
            <a:avLst>
              <a:gd name="adj1" fmla="val 36000"/>
              <a:gd name="adj2" fmla="val 94343"/>
              <a:gd name="adj3" fmla="val 16667"/>
            </a:avLst>
          </a:prstGeom>
          <a:solidFill>
            <a:schemeClr val="bg1"/>
          </a:solidFill>
          <a:ln w="9525">
            <a:solidFill>
              <a:schemeClr val="tx1"/>
            </a:solidFill>
            <a:miter lim="800000"/>
            <a:headEnd/>
            <a:tailEnd/>
          </a:ln>
        </p:spPr>
        <p:txBody>
          <a:bodyPr rot="10800000"/>
          <a:lstStyle/>
          <a:p>
            <a:pPr algn="ctr"/>
            <a:r>
              <a:rPr lang="en-US" altLang="zh-CN" sz="2400" b="1">
                <a:solidFill>
                  <a:schemeClr val="tx1"/>
                </a:solidFill>
                <a:latin typeface="黑体" pitchFamily="49" charset="-122"/>
                <a:ea typeface="黑体" pitchFamily="49" charset="-122"/>
              </a:rPr>
              <a:t>TLB</a:t>
            </a:r>
            <a:r>
              <a:rPr lang="zh-CN" altLang="en-US" sz="2400" b="1">
                <a:solidFill>
                  <a:schemeClr val="tx1"/>
                </a:solidFill>
                <a:latin typeface="黑体" pitchFamily="49" charset="-122"/>
                <a:ea typeface="黑体" pitchFamily="49" charset="-122"/>
              </a:rPr>
              <a:t>时间</a:t>
            </a:r>
            <a:r>
              <a:rPr lang="en-US" altLang="zh-CN" sz="2400" b="1">
                <a:solidFill>
                  <a:schemeClr val="tx1"/>
                </a:solidFill>
                <a:latin typeface="黑体" pitchFamily="49" charset="-122"/>
                <a:ea typeface="黑体" pitchFamily="49" charset="-122"/>
              </a:rPr>
              <a:t>!</a:t>
            </a:r>
          </a:p>
        </p:txBody>
      </p:sp>
      <p:sp>
        <p:nvSpPr>
          <p:cNvPr id="242761" name="Text Box 73"/>
          <p:cNvSpPr txBox="1">
            <a:spLocks noChangeArrowheads="1"/>
          </p:cNvSpPr>
          <p:nvPr/>
        </p:nvSpPr>
        <p:spPr bwMode="auto">
          <a:xfrm>
            <a:off x="533400" y="3800475"/>
            <a:ext cx="8458200" cy="406400"/>
          </a:xfrm>
          <a:prstGeom prst="rect">
            <a:avLst/>
          </a:prstGeom>
          <a:noFill/>
          <a:ln w="9525">
            <a:solidFill>
              <a:srgbClr val="FF0000"/>
            </a:solidFill>
            <a:miter lim="800000"/>
            <a:headEnd/>
            <a:tailEnd/>
          </a:ln>
        </p:spPr>
        <p:txBody>
          <a:bodyPr>
            <a:spAutoFit/>
          </a:bodyPr>
          <a:lstStyle/>
          <a:p>
            <a:pPr algn="ctr"/>
            <a:r>
              <a:rPr lang="zh-CN" altLang="en-US" sz="2000" b="1">
                <a:latin typeface="黑体" pitchFamily="49" charset="-122"/>
                <a:ea typeface="黑体" pitchFamily="49" charset="-122"/>
              </a:rPr>
              <a:t>有效访问时间</a:t>
            </a:r>
            <a:r>
              <a:rPr lang="en-US" altLang="zh-CN" sz="2000" b="1">
                <a:latin typeface="黑体" pitchFamily="49" charset="-122"/>
                <a:ea typeface="黑体" pitchFamily="49" charset="-122"/>
              </a:rPr>
              <a:t>=80%</a:t>
            </a:r>
            <a:r>
              <a:rPr lang="en-US" altLang="zh-CN" sz="2000" b="1">
                <a:latin typeface="黑体" pitchFamily="49" charset="-122"/>
                <a:ea typeface="黑体" pitchFamily="49" charset="-122"/>
                <a:sym typeface="Symbol" pitchFamily="18" charset="2"/>
              </a:rPr>
              <a:t>(20ns+100ns) + 20%(20ns+200ns)=144ns</a:t>
            </a:r>
            <a:endParaRPr lang="zh-CN" altLang="zh-CN" sz="2000" b="1">
              <a:latin typeface="黑体" pitchFamily="49" charset="-122"/>
              <a:ea typeface="黑体" pitchFamily="49" charset="-122"/>
              <a:sym typeface="Symbol" pitchFamily="18" charset="2"/>
            </a:endParaRPr>
          </a:p>
        </p:txBody>
      </p:sp>
      <p:sp>
        <p:nvSpPr>
          <p:cNvPr id="242762" name="Text Box 74"/>
          <p:cNvSpPr txBox="1">
            <a:spLocks noChangeArrowheads="1"/>
          </p:cNvSpPr>
          <p:nvPr/>
        </p:nvSpPr>
        <p:spPr bwMode="auto">
          <a:xfrm>
            <a:off x="533400" y="4343400"/>
            <a:ext cx="8458200" cy="406400"/>
          </a:xfrm>
          <a:prstGeom prst="rect">
            <a:avLst/>
          </a:prstGeom>
          <a:noFill/>
          <a:ln w="9525">
            <a:solidFill>
              <a:srgbClr val="FF0000"/>
            </a:solidFill>
            <a:miter lim="800000"/>
            <a:headEnd/>
            <a:tailEnd/>
          </a:ln>
        </p:spPr>
        <p:txBody>
          <a:bodyPr>
            <a:spAutoFit/>
          </a:bodyPr>
          <a:lstStyle/>
          <a:p>
            <a:pPr algn="ctr"/>
            <a:r>
              <a:rPr lang="zh-CN" altLang="en-US" sz="2000" b="1">
                <a:latin typeface="黑体" pitchFamily="49" charset="-122"/>
                <a:ea typeface="黑体" pitchFamily="49" charset="-122"/>
              </a:rPr>
              <a:t>有效访问时间</a:t>
            </a:r>
            <a:r>
              <a:rPr lang="en-US" altLang="zh-CN" sz="2000" b="1">
                <a:latin typeface="黑体" pitchFamily="49" charset="-122"/>
                <a:ea typeface="黑体" pitchFamily="49" charset="-122"/>
              </a:rPr>
              <a:t>=98%</a:t>
            </a:r>
            <a:r>
              <a:rPr lang="en-US" altLang="zh-CN" sz="2000" b="1">
                <a:latin typeface="黑体" pitchFamily="49" charset="-122"/>
                <a:ea typeface="黑体" pitchFamily="49" charset="-122"/>
                <a:sym typeface="Symbol" pitchFamily="18" charset="2"/>
              </a:rPr>
              <a:t>(20ns+100ns) + 2%(20ns+200ns)=122ns</a:t>
            </a:r>
            <a:endParaRPr lang="zh-CN" altLang="zh-CN" sz="2000" b="1">
              <a:latin typeface="黑体" pitchFamily="49" charset="-122"/>
              <a:ea typeface="黑体" pitchFamily="49" charset="-122"/>
              <a:sym typeface="Symbol" pitchFamily="18" charset="2"/>
            </a:endParaRPr>
          </a:p>
        </p:txBody>
      </p:sp>
      <p:sp>
        <p:nvSpPr>
          <p:cNvPr id="242763" name="AutoShape 75"/>
          <p:cNvSpPr>
            <a:spLocks noChangeArrowheads="1"/>
          </p:cNvSpPr>
          <p:nvPr/>
        </p:nvSpPr>
        <p:spPr bwMode="auto">
          <a:xfrm rot="10800000">
            <a:off x="7162800" y="4953000"/>
            <a:ext cx="1905000" cy="533400"/>
          </a:xfrm>
          <a:prstGeom prst="wedgeRoundRectCallout">
            <a:avLst>
              <a:gd name="adj1" fmla="val 12829"/>
              <a:gd name="adj2" fmla="val 104463"/>
              <a:gd name="adj3" fmla="val 16667"/>
            </a:avLst>
          </a:prstGeom>
          <a:solidFill>
            <a:schemeClr val="bg1"/>
          </a:solidFill>
          <a:ln w="9525">
            <a:solidFill>
              <a:schemeClr val="tx1"/>
            </a:solidFill>
            <a:miter lim="800000"/>
            <a:headEnd/>
            <a:tailEnd/>
          </a:ln>
        </p:spPr>
        <p:txBody>
          <a:bodyPr rot="10800000"/>
          <a:lstStyle/>
          <a:p>
            <a:pPr algn="ctr"/>
            <a:r>
              <a:rPr lang="zh-CN" altLang="en-US" sz="2400" b="1">
                <a:solidFill>
                  <a:schemeClr val="tx1"/>
                </a:solidFill>
                <a:latin typeface="黑体" pitchFamily="49" charset="-122"/>
                <a:ea typeface="黑体" pitchFamily="49" charset="-122"/>
              </a:rPr>
              <a:t>慢了</a:t>
            </a:r>
            <a:r>
              <a:rPr lang="en-US" altLang="zh-CN" sz="2400" b="1">
                <a:solidFill>
                  <a:schemeClr val="tx1"/>
                </a:solidFill>
                <a:latin typeface="黑体" pitchFamily="49" charset="-122"/>
                <a:ea typeface="黑体" pitchFamily="49" charset="-122"/>
              </a:rPr>
              <a:t>22%!</a:t>
            </a:r>
          </a:p>
        </p:txBody>
      </p:sp>
      <p:grpSp>
        <p:nvGrpSpPr>
          <p:cNvPr id="2" name="Group 76"/>
          <p:cNvGrpSpPr>
            <a:grpSpLocks/>
          </p:cNvGrpSpPr>
          <p:nvPr/>
        </p:nvGrpSpPr>
        <p:grpSpPr bwMode="auto">
          <a:xfrm>
            <a:off x="914400" y="5035550"/>
            <a:ext cx="7399338" cy="609600"/>
            <a:chOff x="571" y="2656"/>
            <a:chExt cx="4661" cy="384"/>
          </a:xfrm>
        </p:grpSpPr>
        <p:sp>
          <p:nvSpPr>
            <p:cNvPr id="32783" name="Rectangle 77"/>
            <p:cNvSpPr>
              <a:spLocks noChangeArrowheads="1"/>
            </p:cNvSpPr>
            <p:nvPr/>
          </p:nvSpPr>
          <p:spPr bwMode="auto">
            <a:xfrm>
              <a:off x="571" y="2656"/>
              <a:ext cx="4661" cy="384"/>
            </a:xfrm>
            <a:prstGeom prst="rect">
              <a:avLst/>
            </a:prstGeom>
            <a:noFill/>
            <a:ln w="9525">
              <a:noFill/>
              <a:miter lim="800000"/>
              <a:headEnd/>
              <a:tailEnd/>
            </a:ln>
          </p:spPr>
          <p:txBody>
            <a:bodyPr>
              <a:spAutoFit/>
            </a:bodyPr>
            <a:lstStyle/>
            <a:p>
              <a:pPr lvl="1">
                <a:lnSpc>
                  <a:spcPct val="140000"/>
                </a:lnSpc>
                <a:spcBef>
                  <a:spcPct val="0"/>
                </a:spcBef>
              </a:pPr>
              <a:r>
                <a:rPr lang="en-US" altLang="zh-CN" sz="2400" b="1">
                  <a:solidFill>
                    <a:schemeClr val="tx1"/>
                  </a:solidFill>
                  <a:latin typeface="黑体" pitchFamily="49" charset="-122"/>
                  <a:ea typeface="黑体" pitchFamily="49" charset="-122"/>
                  <a:sym typeface="Symbol" pitchFamily="18" charset="2"/>
                </a:rPr>
                <a:t>TLB</a:t>
              </a:r>
              <a:r>
                <a:rPr lang="zh-CN" altLang="en-US" sz="2400" b="1">
                  <a:solidFill>
                    <a:schemeClr val="tx1"/>
                  </a:solidFill>
                  <a:latin typeface="黑体" pitchFamily="49" charset="-122"/>
                  <a:ea typeface="黑体" pitchFamily="49" charset="-122"/>
                  <a:sym typeface="Symbol" pitchFamily="18" charset="2"/>
                </a:rPr>
                <a:t>要想发挥作用，命中率应尽量高</a:t>
              </a:r>
            </a:p>
          </p:txBody>
        </p:sp>
        <p:pic>
          <p:nvPicPr>
            <p:cNvPr id="32784" name="Picture 78" descr="j0115835"/>
            <p:cNvPicPr>
              <a:picLocks noChangeAspect="1" noChangeArrowheads="1"/>
            </p:cNvPicPr>
            <p:nvPr/>
          </p:nvPicPr>
          <p:blipFill>
            <a:blip r:embed="rId2" cstate="print"/>
            <a:srcRect/>
            <a:stretch>
              <a:fillRect/>
            </a:stretch>
          </p:blipFill>
          <p:spPr bwMode="auto">
            <a:xfrm>
              <a:off x="736" y="2799"/>
              <a:ext cx="119" cy="121"/>
            </a:xfrm>
            <a:prstGeom prst="rect">
              <a:avLst/>
            </a:prstGeom>
            <a:noFill/>
            <a:ln w="9525">
              <a:noFill/>
              <a:miter lim="800000"/>
              <a:headEnd/>
              <a:tailEnd/>
            </a:ln>
          </p:spPr>
        </p:pic>
      </p:grpSp>
      <p:grpSp>
        <p:nvGrpSpPr>
          <p:cNvPr id="3" name="Group 79"/>
          <p:cNvGrpSpPr>
            <a:grpSpLocks/>
          </p:cNvGrpSpPr>
          <p:nvPr/>
        </p:nvGrpSpPr>
        <p:grpSpPr bwMode="auto">
          <a:xfrm>
            <a:off x="914400" y="5638800"/>
            <a:ext cx="7399338" cy="609600"/>
            <a:chOff x="571" y="2656"/>
            <a:chExt cx="4661" cy="384"/>
          </a:xfrm>
        </p:grpSpPr>
        <p:sp>
          <p:nvSpPr>
            <p:cNvPr id="32781" name="Rectangle 80"/>
            <p:cNvSpPr>
              <a:spLocks noChangeArrowheads="1"/>
            </p:cNvSpPr>
            <p:nvPr/>
          </p:nvSpPr>
          <p:spPr bwMode="auto">
            <a:xfrm>
              <a:off x="571" y="2656"/>
              <a:ext cx="4661" cy="384"/>
            </a:xfrm>
            <a:prstGeom prst="rect">
              <a:avLst/>
            </a:prstGeom>
            <a:noFill/>
            <a:ln w="9525">
              <a:noFill/>
              <a:miter lim="800000"/>
              <a:headEnd/>
              <a:tailEnd/>
            </a:ln>
          </p:spPr>
          <p:txBody>
            <a:bodyPr>
              <a:spAutoFit/>
            </a:bodyPr>
            <a:lstStyle/>
            <a:p>
              <a:pPr lvl="1">
                <a:lnSpc>
                  <a:spcPct val="140000"/>
                </a:lnSpc>
                <a:spcBef>
                  <a:spcPct val="0"/>
                </a:spcBef>
              </a:pPr>
              <a:r>
                <a:rPr lang="en-US" altLang="zh-CN" sz="2400" b="1">
                  <a:solidFill>
                    <a:schemeClr val="tx1"/>
                  </a:solidFill>
                  <a:latin typeface="黑体" pitchFamily="49" charset="-122"/>
                  <a:ea typeface="黑体" pitchFamily="49" charset="-122"/>
                  <a:sym typeface="Symbol" pitchFamily="18" charset="2"/>
                </a:rPr>
                <a:t>TLB</a:t>
              </a:r>
              <a:r>
                <a:rPr lang="zh-CN" altLang="en-US" sz="2400" b="1">
                  <a:solidFill>
                    <a:schemeClr val="tx1"/>
                  </a:solidFill>
                  <a:latin typeface="黑体" pitchFamily="49" charset="-122"/>
                  <a:ea typeface="黑体" pitchFamily="49" charset="-122"/>
                  <a:sym typeface="Symbol" pitchFamily="18" charset="2"/>
                </a:rPr>
                <a:t>越大越好，但</a:t>
              </a:r>
              <a:r>
                <a:rPr lang="en-US" altLang="zh-CN" sz="2400" b="1">
                  <a:solidFill>
                    <a:schemeClr val="tx1"/>
                  </a:solidFill>
                  <a:latin typeface="黑体" pitchFamily="49" charset="-122"/>
                  <a:ea typeface="黑体" pitchFamily="49" charset="-122"/>
                  <a:sym typeface="Symbol" pitchFamily="18" charset="2"/>
                </a:rPr>
                <a:t>TLB</a:t>
              </a:r>
              <a:r>
                <a:rPr lang="zh-CN" altLang="en-US" sz="2400" b="1">
                  <a:solidFill>
                    <a:schemeClr val="tx1"/>
                  </a:solidFill>
                  <a:latin typeface="黑体" pitchFamily="49" charset="-122"/>
                  <a:ea typeface="黑体" pitchFamily="49" charset="-122"/>
                  <a:sym typeface="Symbol" pitchFamily="18" charset="2"/>
                </a:rPr>
                <a:t>价格昂贵，通常</a:t>
              </a:r>
              <a:r>
                <a:rPr lang="en-US" altLang="zh-CN" sz="2400" b="1">
                  <a:latin typeface="黑体" pitchFamily="49" charset="-122"/>
                  <a:ea typeface="黑体" pitchFamily="49" charset="-122"/>
                  <a:sym typeface="Symbol" pitchFamily="18" charset="2"/>
                </a:rPr>
                <a:t>[64, 1024]</a:t>
              </a:r>
            </a:p>
          </p:txBody>
        </p:sp>
        <p:pic>
          <p:nvPicPr>
            <p:cNvPr id="32782" name="Picture 81" descr="j0115835"/>
            <p:cNvPicPr>
              <a:picLocks noChangeAspect="1" noChangeArrowheads="1"/>
            </p:cNvPicPr>
            <p:nvPr/>
          </p:nvPicPr>
          <p:blipFill>
            <a:blip r:embed="rId2" cstate="print"/>
            <a:srcRect/>
            <a:stretch>
              <a:fillRect/>
            </a:stretch>
          </p:blipFill>
          <p:spPr bwMode="auto">
            <a:xfrm>
              <a:off x="736" y="2799"/>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2756"/>
                                        </p:tgtEl>
                                        <p:attrNameLst>
                                          <p:attrName>style.visibility</p:attrName>
                                        </p:attrNameLst>
                                      </p:cBhvr>
                                      <p:to>
                                        <p:strVal val="visible"/>
                                      </p:to>
                                    </p:set>
                                    <p:animEffect transition="in" filter="dissolve">
                                      <p:cBhvr>
                                        <p:cTn id="7" dur="500"/>
                                        <p:tgtEl>
                                          <p:spTgt spid="2427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2757"/>
                                        </p:tgtEl>
                                        <p:attrNameLst>
                                          <p:attrName>style.visibility</p:attrName>
                                        </p:attrNameLst>
                                      </p:cBhvr>
                                      <p:to>
                                        <p:strVal val="visible"/>
                                      </p:to>
                                    </p:set>
                                    <p:animEffect transition="in" filter="dissolve">
                                      <p:cBhvr>
                                        <p:cTn id="12" dur="500"/>
                                        <p:tgtEl>
                                          <p:spTgt spid="2427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2758"/>
                                        </p:tgtEl>
                                        <p:attrNameLst>
                                          <p:attrName>style.visibility</p:attrName>
                                        </p:attrNameLst>
                                      </p:cBhvr>
                                      <p:to>
                                        <p:strVal val="visible"/>
                                      </p:to>
                                    </p:set>
                                    <p:animEffect transition="in" filter="dissolve">
                                      <p:cBhvr>
                                        <p:cTn id="17" dur="500"/>
                                        <p:tgtEl>
                                          <p:spTgt spid="24275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2759"/>
                                        </p:tgtEl>
                                        <p:attrNameLst>
                                          <p:attrName>style.visibility</p:attrName>
                                        </p:attrNameLst>
                                      </p:cBhvr>
                                      <p:to>
                                        <p:strVal val="visible"/>
                                      </p:to>
                                    </p:set>
                                    <p:animEffect transition="in" filter="dissolve">
                                      <p:cBhvr>
                                        <p:cTn id="22" dur="500"/>
                                        <p:tgtEl>
                                          <p:spTgt spid="2427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760"/>
                                        </p:tgtEl>
                                        <p:attrNameLst>
                                          <p:attrName>style.visibility</p:attrName>
                                        </p:attrNameLst>
                                      </p:cBhvr>
                                      <p:to>
                                        <p:strVal val="visible"/>
                                      </p:to>
                                    </p:set>
                                    <p:animEffect transition="in" filter="dissolve">
                                      <p:cBhvr>
                                        <p:cTn id="27" dur="500"/>
                                        <p:tgtEl>
                                          <p:spTgt spid="24276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2761"/>
                                        </p:tgtEl>
                                        <p:attrNameLst>
                                          <p:attrName>style.visibility</p:attrName>
                                        </p:attrNameLst>
                                      </p:cBhvr>
                                      <p:to>
                                        <p:strVal val="visible"/>
                                      </p:to>
                                    </p:set>
                                    <p:animEffect transition="in" filter="dissolve">
                                      <p:cBhvr>
                                        <p:cTn id="32" dur="500"/>
                                        <p:tgtEl>
                                          <p:spTgt spid="2427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2762"/>
                                        </p:tgtEl>
                                        <p:attrNameLst>
                                          <p:attrName>style.visibility</p:attrName>
                                        </p:attrNameLst>
                                      </p:cBhvr>
                                      <p:to>
                                        <p:strVal val="visible"/>
                                      </p:to>
                                    </p:set>
                                    <p:animEffect transition="in" filter="dissolve">
                                      <p:cBhvr>
                                        <p:cTn id="37" dur="500"/>
                                        <p:tgtEl>
                                          <p:spTgt spid="24276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2763"/>
                                        </p:tgtEl>
                                        <p:attrNameLst>
                                          <p:attrName>style.visibility</p:attrName>
                                        </p:attrNameLst>
                                      </p:cBhvr>
                                      <p:to>
                                        <p:strVal val="visible"/>
                                      </p:to>
                                    </p:set>
                                    <p:animEffect transition="in" filter="dissolve">
                                      <p:cBhvr>
                                        <p:cTn id="42" dur="500"/>
                                        <p:tgtEl>
                                          <p:spTgt spid="24276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ssolve">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56" grpId="0"/>
      <p:bldP spid="242757" grpId="0" animBg="1"/>
      <p:bldP spid="242758" grpId="0" animBg="1"/>
      <p:bldP spid="242759" grpId="0" animBg="1"/>
      <p:bldP spid="242760" grpId="0" animBg="1"/>
      <p:bldP spid="242761" grpId="0" animBg="1"/>
      <p:bldP spid="242762" grpId="0" animBg="1"/>
      <p:bldP spid="24276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图片 2"/>
          <p:cNvPicPr>
            <a:picLocks noChangeAspect="1" noChangeArrowheads="1"/>
          </p:cNvPicPr>
          <p:nvPr/>
        </p:nvPicPr>
        <p:blipFill>
          <a:blip r:embed="rId2" cstate="print"/>
          <a:srcRect/>
          <a:stretch>
            <a:fillRect/>
          </a:stretch>
        </p:blipFill>
        <p:spPr bwMode="auto">
          <a:xfrm>
            <a:off x="1763688" y="1340768"/>
            <a:ext cx="5734041" cy="432048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5534" y="278191"/>
            <a:ext cx="4724442" cy="576036"/>
          </a:xfrm>
          <a:solidFill>
            <a:schemeClr val="accent5">
              <a:lumMod val="75000"/>
            </a:schemeClr>
          </a:solidFill>
        </p:spPr>
        <p:txBody>
          <a:bodyPr>
            <a:normAutofit fontScale="90000"/>
          </a:bodyPr>
          <a:lstStyle/>
          <a:p>
            <a:pPr>
              <a:defRPr/>
            </a:pPr>
            <a:r>
              <a:rPr lang="zh-CN" altLang="en-US" dirty="0">
                <a:solidFill>
                  <a:srgbClr val="C00000"/>
                </a:solidFill>
                <a:latin typeface="黑体" pitchFamily="49" charset="-122"/>
                <a:ea typeface="黑体" pitchFamily="49" charset="-122"/>
              </a:rPr>
              <a:t>我刷了存在感，很高兴</a:t>
            </a:r>
          </a:p>
        </p:txBody>
      </p:sp>
      <p:pic>
        <p:nvPicPr>
          <p:cNvPr id="131075" name="Picture 2"/>
          <p:cNvPicPr>
            <a:picLocks noChangeAspect="1" noChangeArrowheads="1"/>
          </p:cNvPicPr>
          <p:nvPr/>
        </p:nvPicPr>
        <p:blipFill>
          <a:blip r:embed="rId2" cstate="print"/>
          <a:srcRect/>
          <a:stretch>
            <a:fillRect/>
          </a:stretch>
        </p:blipFill>
        <p:spPr bwMode="auto">
          <a:xfrm>
            <a:off x="965046" y="1593548"/>
            <a:ext cx="7196270" cy="4318000"/>
          </a:xfrm>
          <a:prstGeom prst="rect">
            <a:avLst/>
          </a:prstGeom>
          <a:noFill/>
          <a:ln w="9525">
            <a:noFill/>
            <a:miter lim="800000"/>
            <a:headEnd/>
            <a:tailEnd/>
          </a:ln>
        </p:spPr>
      </p:pic>
      <p:sp>
        <p:nvSpPr>
          <p:cNvPr id="5" name="右箭头 4"/>
          <p:cNvSpPr>
            <a:spLocks noChangeArrowheads="1"/>
          </p:cNvSpPr>
          <p:nvPr/>
        </p:nvSpPr>
        <p:spPr bwMode="auto">
          <a:xfrm>
            <a:off x="3139549" y="2541513"/>
            <a:ext cx="699218" cy="638024"/>
          </a:xfrm>
          <a:prstGeom prst="rightArrow">
            <a:avLst>
              <a:gd name="adj1" fmla="val 50000"/>
              <a:gd name="adj2" fmla="val 49915"/>
            </a:avLst>
          </a:prstGeom>
          <a:solidFill>
            <a:schemeClr val="accent1"/>
          </a:solidFill>
          <a:ln w="9525" algn="ctr">
            <a:solidFill>
              <a:schemeClr val="tx1"/>
            </a:solidFill>
            <a:round/>
            <a:headEnd/>
            <a:tailEnd/>
          </a:ln>
        </p:spPr>
        <p:txBody>
          <a:bodyPr wrap="none" lIns="78145" tIns="39072" rIns="78145" bIns="39072"/>
          <a:lstStyle/>
          <a:p>
            <a:endParaRPr lang="zh-CN" altLang="en-US" sz="1500" dirty="0"/>
          </a:p>
        </p:txBody>
      </p:sp>
      <p:sp>
        <p:nvSpPr>
          <p:cNvPr id="6" name="TextBox 5"/>
          <p:cNvSpPr txBox="1"/>
          <p:nvPr/>
        </p:nvSpPr>
        <p:spPr>
          <a:xfrm>
            <a:off x="287246" y="2289024"/>
            <a:ext cx="3158638" cy="909904"/>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none" lIns="78145" tIns="39072" rIns="78145" bIns="39072">
            <a:spAutoFit/>
          </a:bodyPr>
          <a:lstStyle/>
          <a:p>
            <a:pPr>
              <a:defRPr/>
            </a:pPr>
            <a:r>
              <a:rPr lang="zh-CN" altLang="en-US" dirty="0">
                <a:solidFill>
                  <a:srgbClr val="C00000"/>
                </a:solidFill>
                <a:latin typeface="黑体" pitchFamily="49" charset="-122"/>
                <a:ea typeface="黑体" pitchFamily="49" charset="-122"/>
              </a:rPr>
              <a:t>从用户角度看，按段管理地址</a:t>
            </a:r>
            <a:endParaRPr lang="en-US" altLang="zh-CN" dirty="0">
              <a:solidFill>
                <a:srgbClr val="C00000"/>
              </a:solidFill>
              <a:latin typeface="黑体" pitchFamily="49" charset="-122"/>
              <a:ea typeface="黑体" pitchFamily="49" charset="-122"/>
            </a:endParaRPr>
          </a:p>
          <a:p>
            <a:pPr>
              <a:defRPr/>
            </a:pPr>
            <a:r>
              <a:rPr lang="zh-CN" altLang="en-US" dirty="0">
                <a:solidFill>
                  <a:srgbClr val="C00000"/>
                </a:solidFill>
                <a:latin typeface="黑体" pitchFamily="49" charset="-122"/>
                <a:ea typeface="黑体" pitchFamily="49" charset="-122"/>
              </a:rPr>
              <a:t>直观、方便编程</a:t>
            </a:r>
            <a:endParaRPr lang="en-US" altLang="zh-CN" dirty="0">
              <a:solidFill>
                <a:srgbClr val="C00000"/>
              </a:solidFill>
              <a:latin typeface="黑体" pitchFamily="49" charset="-122"/>
              <a:ea typeface="黑体" pitchFamily="49" charset="-122"/>
            </a:endParaRPr>
          </a:p>
          <a:p>
            <a:pPr>
              <a:defRPr/>
            </a:pPr>
            <a:r>
              <a:rPr lang="zh-CN" altLang="en-US" dirty="0">
                <a:solidFill>
                  <a:srgbClr val="C00000"/>
                </a:solidFill>
                <a:latin typeface="黑体" pitchFamily="49" charset="-122"/>
                <a:ea typeface="黑体" pitchFamily="49" charset="-122"/>
              </a:rPr>
              <a:t>仿佛我拥有了整个内存</a:t>
            </a:r>
          </a:p>
        </p:txBody>
      </p:sp>
      <p:sp>
        <p:nvSpPr>
          <p:cNvPr id="7" name="右箭头 6"/>
          <p:cNvSpPr>
            <a:spLocks noChangeArrowheads="1"/>
          </p:cNvSpPr>
          <p:nvPr/>
        </p:nvSpPr>
        <p:spPr bwMode="auto">
          <a:xfrm rot="10800000">
            <a:off x="5994372" y="1927679"/>
            <a:ext cx="520319" cy="638024"/>
          </a:xfrm>
          <a:prstGeom prst="rightArrow">
            <a:avLst>
              <a:gd name="adj1" fmla="val 50000"/>
              <a:gd name="adj2" fmla="val 50000"/>
            </a:avLst>
          </a:prstGeom>
          <a:solidFill>
            <a:schemeClr val="accent1"/>
          </a:solidFill>
          <a:ln w="9525" algn="ctr">
            <a:solidFill>
              <a:schemeClr val="tx1"/>
            </a:solidFill>
            <a:round/>
            <a:headEnd/>
            <a:tailEnd/>
          </a:ln>
        </p:spPr>
        <p:txBody>
          <a:bodyPr wrap="none" lIns="78145" tIns="39072" rIns="78145" bIns="39072"/>
          <a:lstStyle/>
          <a:p>
            <a:endParaRPr lang="zh-CN" altLang="en-US" sz="1500" dirty="0"/>
          </a:p>
        </p:txBody>
      </p:sp>
      <p:sp>
        <p:nvSpPr>
          <p:cNvPr id="8" name="TextBox 7"/>
          <p:cNvSpPr txBox="1"/>
          <p:nvPr/>
        </p:nvSpPr>
        <p:spPr>
          <a:xfrm>
            <a:off x="6522250" y="1542143"/>
            <a:ext cx="2621750" cy="1186903"/>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a:defRPr/>
            </a:pPr>
            <a:r>
              <a:rPr lang="zh-CN" altLang="en-US" dirty="0">
                <a:solidFill>
                  <a:srgbClr val="C00000"/>
                </a:solidFill>
                <a:latin typeface="黑体" pitchFamily="49" charset="-122"/>
                <a:ea typeface="黑体" pitchFamily="49" charset="-122"/>
              </a:rPr>
              <a:t>从内存角度看，按页管理</a:t>
            </a:r>
            <a:endParaRPr lang="en-US" altLang="zh-CN" dirty="0">
              <a:solidFill>
                <a:srgbClr val="C00000"/>
              </a:solidFill>
              <a:latin typeface="黑体" pitchFamily="49" charset="-122"/>
              <a:ea typeface="黑体" pitchFamily="49" charset="-122"/>
            </a:endParaRPr>
          </a:p>
          <a:p>
            <a:pPr>
              <a:defRPr/>
            </a:pPr>
            <a:r>
              <a:rPr lang="zh-CN" altLang="en-US" dirty="0">
                <a:solidFill>
                  <a:srgbClr val="C00000"/>
                </a:solidFill>
                <a:latin typeface="黑体" pitchFamily="49" charset="-122"/>
                <a:ea typeface="黑体" pitchFamily="49" charset="-122"/>
              </a:rPr>
              <a:t>内存利用率高</a:t>
            </a:r>
            <a:endParaRPr lang="en-US" altLang="zh-CN" dirty="0">
              <a:solidFill>
                <a:srgbClr val="C00000"/>
              </a:solidFill>
              <a:latin typeface="黑体" pitchFamily="49" charset="-122"/>
              <a:ea typeface="黑体" pitchFamily="49" charset="-122"/>
            </a:endParaRPr>
          </a:p>
          <a:p>
            <a:pPr>
              <a:defRPr/>
            </a:pPr>
            <a:r>
              <a:rPr lang="zh-CN" altLang="en-US" dirty="0">
                <a:solidFill>
                  <a:srgbClr val="C00000"/>
                </a:solidFill>
                <a:latin typeface="黑体" pitchFamily="49" charset="-122"/>
                <a:ea typeface="黑体" pitchFamily="49" charset="-122"/>
              </a:rPr>
              <a:t>内存很欣慰</a:t>
            </a:r>
          </a:p>
        </p:txBody>
      </p:sp>
      <p:sp>
        <p:nvSpPr>
          <p:cNvPr id="9" name="椭圆 8"/>
          <p:cNvSpPr/>
          <p:nvPr/>
        </p:nvSpPr>
        <p:spPr bwMode="auto">
          <a:xfrm>
            <a:off x="4607277" y="1366762"/>
            <a:ext cx="1417332" cy="780143"/>
          </a:xfrm>
          <a:prstGeom prst="ellipse">
            <a:avLst/>
          </a:prstGeom>
          <a:noFill/>
          <a:ln w="38100">
            <a:solidFill>
              <a:srgbClr val="FF0000"/>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78145" tIns="39072" rIns="78145" bIns="39072"/>
          <a:lstStyle/>
          <a:p>
            <a:pPr>
              <a:defRPr/>
            </a:pPr>
            <a:endParaRPr lang="zh-CN" altLang="en-US" sz="1500" dirty="0">
              <a:solidFill>
                <a:schemeClr val="tx1"/>
              </a:solidFill>
              <a:latin typeface="Verdana" charset="0"/>
            </a:endParaRPr>
          </a:p>
        </p:txBody>
      </p:sp>
      <p:sp>
        <p:nvSpPr>
          <p:cNvPr id="10" name="右箭头 9"/>
          <p:cNvSpPr>
            <a:spLocks noChangeArrowheads="1"/>
          </p:cNvSpPr>
          <p:nvPr/>
        </p:nvSpPr>
        <p:spPr bwMode="auto">
          <a:xfrm rot="-5400000">
            <a:off x="5067990" y="847308"/>
            <a:ext cx="495905" cy="422051"/>
          </a:xfrm>
          <a:prstGeom prst="rightArrow">
            <a:avLst>
              <a:gd name="adj1" fmla="val 50000"/>
              <a:gd name="adj2" fmla="val 50000"/>
            </a:avLst>
          </a:prstGeom>
          <a:solidFill>
            <a:schemeClr val="accent1"/>
          </a:solidFill>
          <a:ln w="9525" algn="ctr">
            <a:solidFill>
              <a:schemeClr val="tx1"/>
            </a:solidFill>
            <a:round/>
            <a:headEnd/>
            <a:tailEnd/>
          </a:ln>
        </p:spPr>
        <p:txBody>
          <a:bodyPr wrap="none" lIns="78145" tIns="39072" rIns="78145" bIns="39072"/>
          <a:lstStyle/>
          <a:p>
            <a:endParaRPr lang="zh-CN" altLang="en-US" sz="1500" dirty="0"/>
          </a:p>
        </p:txBody>
      </p:sp>
      <p:sp>
        <p:nvSpPr>
          <p:cNvPr id="131082" name="TextBox 10"/>
          <p:cNvSpPr txBox="1">
            <a:spLocks noChangeArrowheads="1"/>
          </p:cNvSpPr>
          <p:nvPr/>
        </p:nvSpPr>
        <p:spPr bwMode="auto">
          <a:xfrm>
            <a:off x="4801293" y="5944809"/>
            <a:ext cx="1087558" cy="355906"/>
          </a:xfrm>
          <a:prstGeom prst="rect">
            <a:avLst/>
          </a:prstGeom>
          <a:noFill/>
          <a:ln w="9525">
            <a:noFill/>
            <a:miter lim="800000"/>
            <a:headEnd/>
            <a:tailEnd/>
          </a:ln>
        </p:spPr>
        <p:txBody>
          <a:bodyPr wrap="none" lIns="78145" tIns="39072" rIns="78145" bIns="39072">
            <a:spAutoFit/>
          </a:bodyPr>
          <a:lstStyle/>
          <a:p>
            <a:r>
              <a:rPr lang="zh-CN" altLang="en-US" b="1">
                <a:solidFill>
                  <a:srgbClr val="041AEA"/>
                </a:solidFill>
                <a:latin typeface="黑体" pitchFamily="49" charset="-122"/>
                <a:ea typeface="黑体" pitchFamily="49" charset="-122"/>
              </a:rPr>
              <a:t>虚拟地址</a:t>
            </a:r>
          </a:p>
        </p:txBody>
      </p:sp>
      <p:pic>
        <p:nvPicPr>
          <p:cNvPr id="12" name="Picture 2"/>
          <p:cNvPicPr>
            <a:picLocks noChangeAspect="1" noChangeArrowheads="1"/>
          </p:cNvPicPr>
          <p:nvPr/>
        </p:nvPicPr>
        <p:blipFill>
          <a:blip r:embed="rId3" cstate="print"/>
          <a:srcRect/>
          <a:stretch>
            <a:fillRect/>
          </a:stretch>
        </p:blipFill>
        <p:spPr bwMode="auto">
          <a:xfrm>
            <a:off x="590871" y="4833561"/>
            <a:ext cx="1097330" cy="1749273"/>
          </a:xfrm>
          <a:prstGeom prst="rect">
            <a:avLst/>
          </a:prstGeom>
          <a:noFill/>
          <a:ln w="9525">
            <a:noFill/>
            <a:miter lim="800000"/>
            <a:headEnd/>
            <a:tailEnd/>
          </a:ln>
        </p:spPr>
      </p:pic>
      <p:pic>
        <p:nvPicPr>
          <p:cNvPr id="13" name="Picture 3"/>
          <p:cNvPicPr>
            <a:picLocks noChangeAspect="1" noChangeArrowheads="1"/>
          </p:cNvPicPr>
          <p:nvPr/>
        </p:nvPicPr>
        <p:blipFill>
          <a:blip r:embed="rId4" cstate="print"/>
          <a:srcRect/>
          <a:stretch>
            <a:fillRect/>
          </a:stretch>
        </p:blipFill>
        <p:spPr bwMode="auto">
          <a:xfrm>
            <a:off x="7380208" y="5507870"/>
            <a:ext cx="1763792" cy="1350130"/>
          </a:xfrm>
          <a:prstGeom prst="rect">
            <a:avLst/>
          </a:prstGeom>
          <a:noFill/>
          <a:ln w="9525">
            <a:noFill/>
            <a:miter lim="800000"/>
            <a:headEnd/>
            <a:tailEnd/>
          </a:ln>
        </p:spPr>
      </p:pic>
      <p:sp>
        <p:nvSpPr>
          <p:cNvPr id="3" name="内容占位符 2"/>
          <p:cNvSpPr>
            <a:spLocks noGrp="1"/>
          </p:cNvSpPr>
          <p:nvPr>
            <p:ph idx="1"/>
          </p:nvPr>
        </p:nvSpPr>
        <p:spPr>
          <a:xfrm>
            <a:off x="459846" y="1245810"/>
            <a:ext cx="2721279" cy="597203"/>
          </a:xfrm>
          <a:ln w="28575">
            <a:solidFill>
              <a:srgbClr val="FF0000"/>
            </a:solidFill>
          </a:ln>
        </p:spPr>
        <p:txBody>
          <a:bodyPr/>
          <a:lstStyle/>
          <a:p>
            <a:pPr algn="ctr">
              <a:buFont typeface="Monotype Sorts" charset="2"/>
              <a:buNone/>
            </a:pPr>
            <a:r>
              <a:rPr lang="en-US" altLang="zh-CN" sz="2400" b="1" dirty="0">
                <a:solidFill>
                  <a:srgbClr val="FF0000"/>
                </a:solidFill>
              </a:rPr>
              <a:t>Happy Ending!</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bg/>
                                          </p:spTgt>
                                        </p:tgtEl>
                                        <p:attrNameLst>
                                          <p:attrName>style.visibility</p:attrName>
                                        </p:attrNameLst>
                                      </p:cBhvr>
                                      <p:to>
                                        <p:strVal val="visible"/>
                                      </p:to>
                                    </p:set>
                                    <p:animEffect transition="in" filter="wipe(down)">
                                      <p:cBhvr>
                                        <p:cTn id="40" dur="500"/>
                                        <p:tgtEl>
                                          <p:spTgt spid="3">
                                            <p:bg/>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down)">
                                      <p:cBhvr>
                                        <p:cTn id="4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3"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0476" y="175381"/>
            <a:ext cx="8535492" cy="675822"/>
          </a:xfrm>
        </p:spPr>
        <p:txBody>
          <a:bodyPr>
            <a:normAutofit fontScale="90000"/>
          </a:bodyPr>
          <a:lstStyle/>
          <a:p>
            <a:pPr eaLnBrk="1" hangingPunct="1"/>
            <a:r>
              <a:rPr lang="zh-CN" altLang="en-US">
                <a:latin typeface="黑体" pitchFamily="49" charset="-122"/>
                <a:ea typeface="黑体" pitchFamily="49" charset="-122"/>
                <a:sym typeface="Symbol" pitchFamily="18" charset="2"/>
              </a:rPr>
              <a:t>段页式内存管理的基本视图</a:t>
            </a:r>
            <a:endParaRPr lang="zh-CN" altLang="zh-CN">
              <a:latin typeface="黑体" pitchFamily="49" charset="-122"/>
              <a:ea typeface="黑体" pitchFamily="49" charset="-122"/>
              <a:sym typeface="Symbol" pitchFamily="18" charset="2"/>
            </a:endParaRPr>
          </a:p>
        </p:txBody>
      </p:sp>
      <p:pic>
        <p:nvPicPr>
          <p:cNvPr id="250904" name="Picture 24" descr="j0292020"/>
          <p:cNvPicPr>
            <a:picLocks noChangeAspect="1" noChangeArrowheads="1"/>
          </p:cNvPicPr>
          <p:nvPr/>
        </p:nvPicPr>
        <p:blipFill>
          <a:blip r:embed="rId2" cstate="print"/>
          <a:srcRect/>
          <a:stretch>
            <a:fillRect/>
          </a:stretch>
        </p:blipFill>
        <p:spPr bwMode="auto">
          <a:xfrm>
            <a:off x="228034" y="3429000"/>
            <a:ext cx="991502" cy="940405"/>
          </a:xfrm>
          <a:prstGeom prst="rect">
            <a:avLst/>
          </a:prstGeom>
          <a:noFill/>
          <a:ln w="9525">
            <a:noFill/>
            <a:miter lim="800000"/>
            <a:headEnd/>
            <a:tailEnd/>
          </a:ln>
        </p:spPr>
      </p:pic>
      <p:sp>
        <p:nvSpPr>
          <p:cNvPr id="250908" name="Text Box 28"/>
          <p:cNvSpPr txBox="1">
            <a:spLocks noChangeArrowheads="1"/>
          </p:cNvSpPr>
          <p:nvPr/>
        </p:nvSpPr>
        <p:spPr bwMode="auto">
          <a:xfrm>
            <a:off x="914652" y="4191001"/>
            <a:ext cx="990243" cy="461653"/>
          </a:xfrm>
          <a:prstGeom prst="rect">
            <a:avLst/>
          </a:prstGeom>
          <a:noFill/>
          <a:ln w="9525">
            <a:noFill/>
            <a:miter lim="800000"/>
            <a:headEnd/>
            <a:tailEnd/>
          </a:ln>
        </p:spPr>
        <p:txBody>
          <a:bodyPr lIns="91429" tIns="45714" rIns="91429" bIns="45714">
            <a:spAutoFit/>
          </a:bodyPr>
          <a:lstStyle/>
          <a:p>
            <a:pPr>
              <a:defRPr/>
            </a:pPr>
            <a:r>
              <a:rPr lang="en-US" altLang="zh-CN" sz="2400" b="1" dirty="0" err="1">
                <a:latin typeface="+mj-lt"/>
                <a:ea typeface="黑体" pitchFamily="49" charset="-122"/>
              </a:rPr>
              <a:t>cs:ip</a:t>
            </a:r>
            <a:endParaRPr lang="en-US" altLang="zh-CN" sz="2400" b="1" dirty="0">
              <a:latin typeface="+mj-lt"/>
              <a:ea typeface="黑体" pitchFamily="49" charset="-122"/>
            </a:endParaRPr>
          </a:p>
        </p:txBody>
      </p:sp>
      <p:sp>
        <p:nvSpPr>
          <p:cNvPr id="250921" name="Line 41"/>
          <p:cNvSpPr>
            <a:spLocks noChangeShapeType="1"/>
          </p:cNvSpPr>
          <p:nvPr/>
        </p:nvSpPr>
        <p:spPr bwMode="auto">
          <a:xfrm flipV="1">
            <a:off x="4419558" y="3657298"/>
            <a:ext cx="1219536" cy="0"/>
          </a:xfrm>
          <a:prstGeom prst="line">
            <a:avLst/>
          </a:prstGeom>
          <a:noFill/>
          <a:ln w="38100">
            <a:solidFill>
              <a:srgbClr val="FF0000"/>
            </a:solidFill>
            <a:round/>
            <a:headEnd/>
            <a:tailEnd type="triangle" w="med" len="med"/>
          </a:ln>
        </p:spPr>
        <p:txBody>
          <a:bodyPr lIns="91429" tIns="45714" rIns="91429" bIns="45714"/>
          <a:lstStyle/>
          <a:p>
            <a:pPr>
              <a:defRPr/>
            </a:pPr>
            <a:endParaRPr lang="zh-CN" altLang="en-US">
              <a:latin typeface="+mj-lt"/>
              <a:ea typeface="黑体" pitchFamily="49" charset="-122"/>
            </a:endParaRPr>
          </a:p>
        </p:txBody>
      </p:sp>
      <p:sp>
        <p:nvSpPr>
          <p:cNvPr id="250922" name="AutoShape 42"/>
          <p:cNvSpPr>
            <a:spLocks noChangeArrowheads="1"/>
          </p:cNvSpPr>
          <p:nvPr/>
        </p:nvSpPr>
        <p:spPr bwMode="auto">
          <a:xfrm rot="10800000">
            <a:off x="152442" y="4800299"/>
            <a:ext cx="1676862" cy="533702"/>
          </a:xfrm>
          <a:prstGeom prst="wedgeRoundRectCallout">
            <a:avLst>
              <a:gd name="adj1" fmla="val -17806"/>
              <a:gd name="adj2" fmla="val 86903"/>
              <a:gd name="adj3" fmla="val 16667"/>
            </a:avLst>
          </a:prstGeom>
          <a:solidFill>
            <a:schemeClr val="bg1"/>
          </a:solidFill>
          <a:ln w="9525">
            <a:solidFill>
              <a:schemeClr val="tx1"/>
            </a:solidFill>
            <a:miter lim="800000"/>
            <a:headEnd/>
            <a:tailEnd/>
          </a:ln>
        </p:spPr>
        <p:txBody>
          <a:bodyPr rot="10800000" lIns="91429" tIns="45714" rIns="91429" bIns="45714"/>
          <a:lstStyle/>
          <a:p>
            <a:pPr algn="ctr">
              <a:defRPr/>
            </a:pPr>
            <a:r>
              <a:rPr lang="zh-CN" altLang="en-US" sz="2400" b="1" dirty="0">
                <a:solidFill>
                  <a:srgbClr val="0315BD"/>
                </a:solidFill>
                <a:latin typeface="+mj-lt"/>
                <a:ea typeface="黑体" pitchFamily="49" charset="-122"/>
              </a:rPr>
              <a:t>逻辑地址</a:t>
            </a:r>
          </a:p>
        </p:txBody>
      </p:sp>
      <p:grpSp>
        <p:nvGrpSpPr>
          <p:cNvPr id="2" name="Group 66"/>
          <p:cNvGrpSpPr>
            <a:grpSpLocks/>
          </p:cNvGrpSpPr>
          <p:nvPr/>
        </p:nvGrpSpPr>
        <p:grpSpPr bwMode="auto">
          <a:xfrm>
            <a:off x="4419558" y="3810000"/>
            <a:ext cx="1981746" cy="1067405"/>
            <a:chOff x="2784" y="2400"/>
            <a:chExt cx="1248" cy="672"/>
          </a:xfrm>
        </p:grpSpPr>
        <p:sp>
          <p:nvSpPr>
            <p:cNvPr id="54309" name="Text Box 39"/>
            <p:cNvSpPr txBox="1">
              <a:spLocks noChangeArrowheads="1"/>
            </p:cNvSpPr>
            <p:nvPr/>
          </p:nvSpPr>
          <p:spPr bwMode="auto">
            <a:xfrm>
              <a:off x="2784" y="2400"/>
              <a:ext cx="1248" cy="252"/>
            </a:xfrm>
            <a:prstGeom prst="rect">
              <a:avLst/>
            </a:prstGeom>
            <a:noFill/>
            <a:ln w="9525">
              <a:noFill/>
              <a:miter lim="800000"/>
              <a:headEnd/>
              <a:tailEnd/>
            </a:ln>
          </p:spPr>
          <p:txBody>
            <a:bodyPr>
              <a:spAutoFit/>
            </a:bodyPr>
            <a:lstStyle/>
            <a:p>
              <a:pPr>
                <a:defRPr/>
              </a:pPr>
              <a:r>
                <a:rPr lang="en-US" altLang="zh-CN" sz="2000" b="1" dirty="0">
                  <a:latin typeface="+mj-lt"/>
                  <a:ea typeface="黑体" pitchFamily="49" charset="-122"/>
                </a:rPr>
                <a:t>0x00345008</a:t>
              </a:r>
            </a:p>
          </p:txBody>
        </p:sp>
        <p:sp>
          <p:nvSpPr>
            <p:cNvPr id="54310" name="AutoShape 43"/>
            <p:cNvSpPr>
              <a:spLocks noChangeArrowheads="1"/>
            </p:cNvSpPr>
            <p:nvPr/>
          </p:nvSpPr>
          <p:spPr bwMode="auto">
            <a:xfrm rot="10800000">
              <a:off x="2976" y="2736"/>
              <a:ext cx="1056" cy="336"/>
            </a:xfrm>
            <a:prstGeom prst="wedgeRoundRectCallout">
              <a:avLst>
                <a:gd name="adj1" fmla="val 10319"/>
                <a:gd name="adj2" fmla="val 92259"/>
                <a:gd name="adj3" fmla="val 16667"/>
              </a:avLst>
            </a:prstGeom>
            <a:solidFill>
              <a:schemeClr val="bg1"/>
            </a:solidFill>
            <a:ln w="9525">
              <a:solidFill>
                <a:schemeClr val="tx1"/>
              </a:solidFill>
              <a:miter lim="800000"/>
              <a:headEnd/>
              <a:tailEnd/>
            </a:ln>
          </p:spPr>
          <p:txBody>
            <a:bodyPr rot="10800000"/>
            <a:lstStyle/>
            <a:p>
              <a:pPr algn="ctr">
                <a:defRPr/>
              </a:pPr>
              <a:r>
                <a:rPr lang="zh-CN" altLang="en-US" sz="2400" b="1" dirty="0">
                  <a:solidFill>
                    <a:srgbClr val="0315BD"/>
                  </a:solidFill>
                  <a:latin typeface="+mj-lt"/>
                  <a:ea typeface="黑体" pitchFamily="49" charset="-122"/>
                </a:rPr>
                <a:t>虚拟地址</a:t>
              </a:r>
            </a:p>
          </p:txBody>
        </p:sp>
      </p:grpSp>
      <p:grpSp>
        <p:nvGrpSpPr>
          <p:cNvPr id="3" name="Group 68"/>
          <p:cNvGrpSpPr>
            <a:grpSpLocks/>
          </p:cNvGrpSpPr>
          <p:nvPr/>
        </p:nvGrpSpPr>
        <p:grpSpPr bwMode="auto">
          <a:xfrm>
            <a:off x="7009812" y="1599596"/>
            <a:ext cx="1753713" cy="4425112"/>
            <a:chOff x="4416" y="1008"/>
            <a:chExt cx="1104" cy="2787"/>
          </a:xfrm>
        </p:grpSpPr>
        <p:sp>
          <p:nvSpPr>
            <p:cNvPr id="54304" name="Rectangle 45"/>
            <p:cNvSpPr>
              <a:spLocks noChangeArrowheads="1"/>
            </p:cNvSpPr>
            <p:nvPr/>
          </p:nvSpPr>
          <p:spPr bwMode="auto">
            <a:xfrm>
              <a:off x="4416" y="1008"/>
              <a:ext cx="1104" cy="2496"/>
            </a:xfrm>
            <a:prstGeom prst="rect">
              <a:avLst/>
            </a:prstGeom>
            <a:noFill/>
            <a:ln w="28575">
              <a:solidFill>
                <a:schemeClr val="tx1"/>
              </a:solidFill>
              <a:miter lim="800000"/>
              <a:headEnd/>
              <a:tailEnd/>
            </a:ln>
          </p:spPr>
          <p:txBody>
            <a:bodyPr wrap="none" anchor="ctr"/>
            <a:lstStyle/>
            <a:p>
              <a:pPr>
                <a:defRPr/>
              </a:pPr>
              <a:endParaRPr lang="zh-CN" altLang="en-US">
                <a:latin typeface="+mj-lt"/>
                <a:ea typeface="黑体" pitchFamily="49" charset="-122"/>
              </a:endParaRPr>
            </a:p>
          </p:txBody>
        </p:sp>
        <p:sp>
          <p:nvSpPr>
            <p:cNvPr id="54305" name="Rectangle 47"/>
            <p:cNvSpPr>
              <a:spLocks noChangeArrowheads="1"/>
            </p:cNvSpPr>
            <p:nvPr/>
          </p:nvSpPr>
          <p:spPr bwMode="auto">
            <a:xfrm>
              <a:off x="4416" y="1776"/>
              <a:ext cx="1104" cy="189"/>
            </a:xfrm>
            <a:prstGeom prst="rect">
              <a:avLst/>
            </a:prstGeom>
            <a:solidFill>
              <a:srgbClr val="FF66CC"/>
            </a:solidFill>
            <a:ln w="28575">
              <a:solidFill>
                <a:schemeClr val="tx1"/>
              </a:solidFill>
              <a:miter lim="800000"/>
              <a:headEnd/>
              <a:tailEnd/>
            </a:ln>
          </p:spPr>
          <p:txBody>
            <a:bodyPr wrap="none" anchor="ctr"/>
            <a:lstStyle/>
            <a:p>
              <a:pPr>
                <a:defRPr/>
              </a:pPr>
              <a:endParaRPr lang="zh-CN" altLang="en-US">
                <a:latin typeface="+mj-lt"/>
                <a:ea typeface="黑体" pitchFamily="49" charset="-122"/>
              </a:endParaRPr>
            </a:p>
          </p:txBody>
        </p:sp>
        <p:sp>
          <p:nvSpPr>
            <p:cNvPr id="54306" name="Rectangle 53"/>
            <p:cNvSpPr>
              <a:spLocks noChangeArrowheads="1"/>
            </p:cNvSpPr>
            <p:nvPr/>
          </p:nvSpPr>
          <p:spPr bwMode="auto">
            <a:xfrm>
              <a:off x="4416" y="1488"/>
              <a:ext cx="1104" cy="192"/>
            </a:xfrm>
            <a:prstGeom prst="rect">
              <a:avLst/>
            </a:prstGeom>
            <a:solidFill>
              <a:srgbClr val="FF66CC"/>
            </a:solidFill>
            <a:ln w="28575">
              <a:solidFill>
                <a:schemeClr val="tx1"/>
              </a:solidFill>
              <a:miter lim="800000"/>
              <a:headEnd/>
              <a:tailEnd/>
            </a:ln>
          </p:spPr>
          <p:txBody>
            <a:bodyPr wrap="none" anchor="ctr"/>
            <a:lstStyle/>
            <a:p>
              <a:pPr>
                <a:defRPr/>
              </a:pPr>
              <a:endParaRPr lang="zh-CN" altLang="en-US">
                <a:latin typeface="+mj-lt"/>
                <a:ea typeface="黑体" pitchFamily="49" charset="-122"/>
              </a:endParaRPr>
            </a:p>
          </p:txBody>
        </p:sp>
        <p:sp>
          <p:nvSpPr>
            <p:cNvPr id="54307" name="Rectangle 54"/>
            <p:cNvSpPr>
              <a:spLocks noChangeArrowheads="1"/>
            </p:cNvSpPr>
            <p:nvPr/>
          </p:nvSpPr>
          <p:spPr bwMode="auto">
            <a:xfrm>
              <a:off x="4416" y="2880"/>
              <a:ext cx="1104" cy="192"/>
            </a:xfrm>
            <a:prstGeom prst="rect">
              <a:avLst/>
            </a:prstGeom>
            <a:solidFill>
              <a:srgbClr val="FF66CC"/>
            </a:solidFill>
            <a:ln w="28575">
              <a:solidFill>
                <a:schemeClr val="tx1"/>
              </a:solidFill>
              <a:miter lim="800000"/>
              <a:headEnd/>
              <a:tailEnd/>
            </a:ln>
          </p:spPr>
          <p:txBody>
            <a:bodyPr wrap="none" anchor="ctr"/>
            <a:lstStyle/>
            <a:p>
              <a:pPr>
                <a:defRPr/>
              </a:pPr>
              <a:endParaRPr lang="zh-CN" altLang="en-US">
                <a:latin typeface="+mj-lt"/>
                <a:ea typeface="黑体" pitchFamily="49" charset="-122"/>
              </a:endParaRPr>
            </a:p>
          </p:txBody>
        </p:sp>
        <p:sp>
          <p:nvSpPr>
            <p:cNvPr id="54308" name="Text Box 55"/>
            <p:cNvSpPr txBox="1">
              <a:spLocks noChangeArrowheads="1"/>
            </p:cNvSpPr>
            <p:nvPr/>
          </p:nvSpPr>
          <p:spPr bwMode="auto">
            <a:xfrm>
              <a:off x="4416" y="3504"/>
              <a:ext cx="1104" cy="291"/>
            </a:xfrm>
            <a:prstGeom prst="rect">
              <a:avLst/>
            </a:prstGeom>
            <a:noFill/>
            <a:ln w="9525">
              <a:noFill/>
              <a:miter lim="800000"/>
              <a:headEnd/>
              <a:tailEnd/>
            </a:ln>
          </p:spPr>
          <p:txBody>
            <a:bodyPr>
              <a:spAutoFit/>
            </a:bodyPr>
            <a:lstStyle/>
            <a:p>
              <a:pPr algn="ctr">
                <a:defRPr/>
              </a:pPr>
              <a:r>
                <a:rPr lang="zh-CN" altLang="en-US" sz="2400" b="1" dirty="0">
                  <a:latin typeface="+mj-lt"/>
                  <a:ea typeface="黑体" pitchFamily="49" charset="-122"/>
                </a:rPr>
                <a:t>内存</a:t>
              </a:r>
            </a:p>
          </p:txBody>
        </p:sp>
      </p:grpSp>
      <p:grpSp>
        <p:nvGrpSpPr>
          <p:cNvPr id="4" name="Group 65"/>
          <p:cNvGrpSpPr>
            <a:grpSpLocks/>
          </p:cNvGrpSpPr>
          <p:nvPr/>
        </p:nvGrpSpPr>
        <p:grpSpPr bwMode="auto">
          <a:xfrm>
            <a:off x="762210" y="1295703"/>
            <a:ext cx="3657348" cy="5338312"/>
            <a:chOff x="480" y="816"/>
            <a:chExt cx="2304" cy="3363"/>
          </a:xfrm>
        </p:grpSpPr>
        <p:sp>
          <p:nvSpPr>
            <p:cNvPr id="54291" name="Rectangle 27"/>
            <p:cNvSpPr>
              <a:spLocks noChangeArrowheads="1"/>
            </p:cNvSpPr>
            <p:nvPr/>
          </p:nvSpPr>
          <p:spPr bwMode="auto">
            <a:xfrm>
              <a:off x="1296" y="816"/>
              <a:ext cx="1488" cy="576"/>
            </a:xfrm>
            <a:prstGeom prst="rect">
              <a:avLst/>
            </a:prstGeom>
            <a:solidFill>
              <a:srgbClr val="FFFFCC"/>
            </a:solidFill>
            <a:ln w="28575">
              <a:solidFill>
                <a:schemeClr val="tx1"/>
              </a:solidFill>
              <a:miter lim="800000"/>
              <a:headEnd/>
              <a:tailEnd/>
            </a:ln>
          </p:spPr>
          <p:txBody>
            <a:bodyPr wrap="none" anchor="ctr"/>
            <a:lstStyle/>
            <a:p>
              <a:pPr>
                <a:defRPr/>
              </a:pPr>
              <a:endParaRPr lang="zh-CN" altLang="en-US">
                <a:latin typeface="+mj-lt"/>
                <a:ea typeface="黑体" pitchFamily="49" charset="-122"/>
              </a:endParaRPr>
            </a:p>
          </p:txBody>
        </p:sp>
        <p:sp>
          <p:nvSpPr>
            <p:cNvPr id="54292" name="Rectangle 26"/>
            <p:cNvSpPr>
              <a:spLocks noChangeArrowheads="1"/>
            </p:cNvSpPr>
            <p:nvPr/>
          </p:nvSpPr>
          <p:spPr bwMode="auto">
            <a:xfrm>
              <a:off x="1296" y="816"/>
              <a:ext cx="1488" cy="3024"/>
            </a:xfrm>
            <a:prstGeom prst="rect">
              <a:avLst/>
            </a:prstGeom>
            <a:noFill/>
            <a:ln w="28575">
              <a:solidFill>
                <a:schemeClr val="tx1"/>
              </a:solidFill>
              <a:miter lim="800000"/>
              <a:headEnd/>
              <a:tailEnd/>
            </a:ln>
          </p:spPr>
          <p:txBody>
            <a:bodyPr wrap="none" anchor="ctr"/>
            <a:lstStyle/>
            <a:p>
              <a:pPr>
                <a:defRPr/>
              </a:pPr>
              <a:endParaRPr lang="zh-CN" altLang="en-US">
                <a:latin typeface="+mj-lt"/>
                <a:ea typeface="黑体" pitchFamily="49" charset="-122"/>
              </a:endParaRPr>
            </a:p>
          </p:txBody>
        </p:sp>
        <p:sp>
          <p:nvSpPr>
            <p:cNvPr id="54293" name="Text Box 29"/>
            <p:cNvSpPr txBox="1">
              <a:spLocks noChangeArrowheads="1"/>
            </p:cNvSpPr>
            <p:nvPr/>
          </p:nvSpPr>
          <p:spPr bwMode="auto">
            <a:xfrm>
              <a:off x="1488" y="960"/>
              <a:ext cx="1152" cy="291"/>
            </a:xfrm>
            <a:prstGeom prst="rect">
              <a:avLst/>
            </a:prstGeom>
            <a:noFill/>
            <a:ln w="9525">
              <a:noFill/>
              <a:miter lim="800000"/>
              <a:headEnd/>
              <a:tailEnd/>
            </a:ln>
          </p:spPr>
          <p:txBody>
            <a:bodyPr>
              <a:spAutoFit/>
            </a:bodyPr>
            <a:lstStyle/>
            <a:p>
              <a:pPr>
                <a:defRPr/>
              </a:pPr>
              <a:r>
                <a:rPr lang="zh-CN" altLang="en-US" sz="2400" b="1" dirty="0">
                  <a:latin typeface="+mj-lt"/>
                  <a:ea typeface="黑体" pitchFamily="49" charset="-122"/>
                </a:rPr>
                <a:t>操作系统段</a:t>
              </a:r>
            </a:p>
          </p:txBody>
        </p:sp>
        <p:sp>
          <p:nvSpPr>
            <p:cNvPr id="54294" name="Text Box 30"/>
            <p:cNvSpPr txBox="1">
              <a:spLocks noChangeArrowheads="1"/>
            </p:cNvSpPr>
            <p:nvPr/>
          </p:nvSpPr>
          <p:spPr bwMode="auto">
            <a:xfrm>
              <a:off x="1056" y="3648"/>
              <a:ext cx="240" cy="291"/>
            </a:xfrm>
            <a:prstGeom prst="rect">
              <a:avLst/>
            </a:prstGeom>
            <a:noFill/>
            <a:ln w="9525">
              <a:noFill/>
              <a:miter lim="800000"/>
              <a:headEnd/>
              <a:tailEnd/>
            </a:ln>
          </p:spPr>
          <p:txBody>
            <a:bodyPr>
              <a:spAutoFit/>
            </a:bodyPr>
            <a:lstStyle/>
            <a:p>
              <a:pPr>
                <a:defRPr/>
              </a:pPr>
              <a:r>
                <a:rPr lang="en-US" altLang="zh-CN" sz="2400" b="1" dirty="0">
                  <a:latin typeface="+mj-lt"/>
                  <a:ea typeface="黑体" pitchFamily="49" charset="-122"/>
                </a:rPr>
                <a:t>0</a:t>
              </a:r>
            </a:p>
          </p:txBody>
        </p:sp>
        <p:sp>
          <p:nvSpPr>
            <p:cNvPr id="54295" name="Text Box 31"/>
            <p:cNvSpPr txBox="1">
              <a:spLocks noChangeArrowheads="1"/>
            </p:cNvSpPr>
            <p:nvPr/>
          </p:nvSpPr>
          <p:spPr bwMode="auto">
            <a:xfrm>
              <a:off x="480" y="912"/>
              <a:ext cx="816" cy="291"/>
            </a:xfrm>
            <a:prstGeom prst="rect">
              <a:avLst/>
            </a:prstGeom>
            <a:noFill/>
            <a:ln w="9525">
              <a:noFill/>
              <a:miter lim="800000"/>
              <a:headEnd/>
              <a:tailEnd/>
            </a:ln>
          </p:spPr>
          <p:txBody>
            <a:bodyPr>
              <a:spAutoFit/>
            </a:bodyPr>
            <a:lstStyle/>
            <a:p>
              <a:pPr algn="r">
                <a:defRPr/>
              </a:pPr>
              <a:r>
                <a:rPr lang="en-US" altLang="zh-CN" sz="2400" b="1" dirty="0">
                  <a:latin typeface="+mj-lt"/>
                  <a:ea typeface="黑体" pitchFamily="49" charset="-122"/>
                </a:rPr>
                <a:t>4G</a:t>
              </a:r>
            </a:p>
          </p:txBody>
        </p:sp>
        <p:sp>
          <p:nvSpPr>
            <p:cNvPr id="54296" name="Rectangle 32"/>
            <p:cNvSpPr>
              <a:spLocks noChangeArrowheads="1"/>
            </p:cNvSpPr>
            <p:nvPr/>
          </p:nvSpPr>
          <p:spPr bwMode="auto">
            <a:xfrm>
              <a:off x="1296" y="1920"/>
              <a:ext cx="1488" cy="576"/>
            </a:xfrm>
            <a:prstGeom prst="rect">
              <a:avLst/>
            </a:prstGeom>
            <a:solidFill>
              <a:srgbClr val="FF66CC"/>
            </a:solidFill>
            <a:ln w="28575">
              <a:solidFill>
                <a:schemeClr val="tx1"/>
              </a:solidFill>
              <a:miter lim="800000"/>
              <a:headEnd/>
              <a:tailEnd/>
            </a:ln>
          </p:spPr>
          <p:txBody>
            <a:bodyPr wrap="none" anchor="ctr"/>
            <a:lstStyle/>
            <a:p>
              <a:pPr>
                <a:defRPr/>
              </a:pPr>
              <a:endParaRPr lang="zh-CN" altLang="en-US">
                <a:latin typeface="+mj-lt"/>
                <a:ea typeface="黑体" pitchFamily="49" charset="-122"/>
              </a:endParaRPr>
            </a:p>
          </p:txBody>
        </p:sp>
        <p:sp>
          <p:nvSpPr>
            <p:cNvPr id="54297" name="Text Box 33"/>
            <p:cNvSpPr txBox="1">
              <a:spLocks noChangeArrowheads="1"/>
            </p:cNvSpPr>
            <p:nvPr/>
          </p:nvSpPr>
          <p:spPr bwMode="auto">
            <a:xfrm>
              <a:off x="1488" y="2064"/>
              <a:ext cx="1152" cy="291"/>
            </a:xfrm>
            <a:prstGeom prst="rect">
              <a:avLst/>
            </a:prstGeom>
            <a:noFill/>
            <a:ln w="9525">
              <a:noFill/>
              <a:miter lim="800000"/>
              <a:headEnd/>
              <a:tailEnd/>
            </a:ln>
          </p:spPr>
          <p:txBody>
            <a:bodyPr>
              <a:spAutoFit/>
            </a:bodyPr>
            <a:lstStyle/>
            <a:p>
              <a:pPr>
                <a:defRPr/>
              </a:pPr>
              <a:r>
                <a:rPr lang="zh-CN" altLang="en-US" sz="2400" b="1" dirty="0">
                  <a:latin typeface="+mj-lt"/>
                  <a:ea typeface="黑体" pitchFamily="49" charset="-122"/>
                </a:rPr>
                <a:t>用户代码段</a:t>
              </a:r>
            </a:p>
          </p:txBody>
        </p:sp>
        <p:sp>
          <p:nvSpPr>
            <p:cNvPr id="54298" name="Rectangle 34"/>
            <p:cNvSpPr>
              <a:spLocks noChangeArrowheads="1"/>
            </p:cNvSpPr>
            <p:nvPr/>
          </p:nvSpPr>
          <p:spPr bwMode="auto">
            <a:xfrm>
              <a:off x="1296" y="2640"/>
              <a:ext cx="1488" cy="480"/>
            </a:xfrm>
            <a:prstGeom prst="rect">
              <a:avLst/>
            </a:prstGeom>
            <a:solidFill>
              <a:schemeClr val="accent1"/>
            </a:solidFill>
            <a:ln w="28575">
              <a:solidFill>
                <a:schemeClr val="tx1"/>
              </a:solidFill>
              <a:miter lim="800000"/>
              <a:headEnd/>
              <a:tailEnd/>
            </a:ln>
          </p:spPr>
          <p:txBody>
            <a:bodyPr wrap="none" anchor="ctr"/>
            <a:lstStyle/>
            <a:p>
              <a:pPr>
                <a:defRPr/>
              </a:pPr>
              <a:endParaRPr lang="zh-CN" altLang="en-US">
                <a:latin typeface="+mj-lt"/>
                <a:ea typeface="黑体" pitchFamily="49" charset="-122"/>
              </a:endParaRPr>
            </a:p>
          </p:txBody>
        </p:sp>
        <p:sp>
          <p:nvSpPr>
            <p:cNvPr id="54299" name="Text Box 35"/>
            <p:cNvSpPr txBox="1">
              <a:spLocks noChangeArrowheads="1"/>
            </p:cNvSpPr>
            <p:nvPr/>
          </p:nvSpPr>
          <p:spPr bwMode="auto">
            <a:xfrm>
              <a:off x="1488" y="2736"/>
              <a:ext cx="1152" cy="291"/>
            </a:xfrm>
            <a:prstGeom prst="rect">
              <a:avLst/>
            </a:prstGeom>
            <a:noFill/>
            <a:ln w="9525">
              <a:noFill/>
              <a:miter lim="800000"/>
              <a:headEnd/>
              <a:tailEnd/>
            </a:ln>
          </p:spPr>
          <p:txBody>
            <a:bodyPr>
              <a:spAutoFit/>
            </a:bodyPr>
            <a:lstStyle/>
            <a:p>
              <a:pPr>
                <a:defRPr/>
              </a:pPr>
              <a:r>
                <a:rPr lang="zh-CN" altLang="en-US" sz="2400" b="1" dirty="0">
                  <a:latin typeface="+mj-lt"/>
                  <a:ea typeface="黑体" pitchFamily="49" charset="-122"/>
                </a:rPr>
                <a:t>用户数据段</a:t>
              </a:r>
            </a:p>
          </p:txBody>
        </p:sp>
        <p:sp>
          <p:nvSpPr>
            <p:cNvPr id="54300" name="Rectangle 36"/>
            <p:cNvSpPr>
              <a:spLocks noChangeArrowheads="1"/>
            </p:cNvSpPr>
            <p:nvPr/>
          </p:nvSpPr>
          <p:spPr bwMode="auto">
            <a:xfrm>
              <a:off x="1296" y="3456"/>
              <a:ext cx="1488" cy="384"/>
            </a:xfrm>
            <a:prstGeom prst="rect">
              <a:avLst/>
            </a:prstGeom>
            <a:solidFill>
              <a:srgbClr val="33CC33"/>
            </a:solidFill>
            <a:ln w="28575">
              <a:solidFill>
                <a:schemeClr val="tx1"/>
              </a:solidFill>
              <a:miter lim="800000"/>
              <a:headEnd/>
              <a:tailEnd/>
            </a:ln>
          </p:spPr>
          <p:txBody>
            <a:bodyPr wrap="none" anchor="ctr"/>
            <a:lstStyle/>
            <a:p>
              <a:pPr>
                <a:defRPr/>
              </a:pPr>
              <a:endParaRPr lang="zh-CN" altLang="en-US">
                <a:latin typeface="+mj-lt"/>
                <a:ea typeface="黑体" pitchFamily="49" charset="-122"/>
              </a:endParaRPr>
            </a:p>
          </p:txBody>
        </p:sp>
        <p:sp>
          <p:nvSpPr>
            <p:cNvPr id="54301" name="Text Box 37"/>
            <p:cNvSpPr txBox="1">
              <a:spLocks noChangeArrowheads="1"/>
            </p:cNvSpPr>
            <p:nvPr/>
          </p:nvSpPr>
          <p:spPr bwMode="auto">
            <a:xfrm>
              <a:off x="1488" y="3504"/>
              <a:ext cx="1152" cy="291"/>
            </a:xfrm>
            <a:prstGeom prst="rect">
              <a:avLst/>
            </a:prstGeom>
            <a:noFill/>
            <a:ln w="9525">
              <a:noFill/>
              <a:miter lim="800000"/>
              <a:headEnd/>
              <a:tailEnd/>
            </a:ln>
          </p:spPr>
          <p:txBody>
            <a:bodyPr>
              <a:spAutoFit/>
            </a:bodyPr>
            <a:lstStyle/>
            <a:p>
              <a:pPr algn="ctr">
                <a:defRPr/>
              </a:pPr>
              <a:r>
                <a:rPr lang="zh-CN" altLang="en-US" sz="2400" b="1" dirty="0">
                  <a:latin typeface="+mj-lt"/>
                  <a:ea typeface="黑体" pitchFamily="49" charset="-122"/>
                </a:rPr>
                <a:t>用户栈段</a:t>
              </a:r>
            </a:p>
          </p:txBody>
        </p:sp>
        <p:sp>
          <p:nvSpPr>
            <p:cNvPr id="54302" name="Line 38"/>
            <p:cNvSpPr>
              <a:spLocks noChangeShapeType="1"/>
            </p:cNvSpPr>
            <p:nvPr/>
          </p:nvSpPr>
          <p:spPr bwMode="auto">
            <a:xfrm flipV="1">
              <a:off x="864" y="2304"/>
              <a:ext cx="432" cy="384"/>
            </a:xfrm>
            <a:prstGeom prst="line">
              <a:avLst/>
            </a:prstGeom>
            <a:noFill/>
            <a:ln w="38100">
              <a:solidFill>
                <a:srgbClr val="FF0000"/>
              </a:solidFill>
              <a:round/>
              <a:headEnd/>
              <a:tailEnd type="triangle" w="med" len="med"/>
            </a:ln>
          </p:spPr>
          <p:txBody>
            <a:bodyPr/>
            <a:lstStyle/>
            <a:p>
              <a:pPr>
                <a:defRPr/>
              </a:pPr>
              <a:endParaRPr lang="zh-CN" altLang="en-US">
                <a:latin typeface="+mj-lt"/>
                <a:ea typeface="黑体" pitchFamily="49" charset="-122"/>
              </a:endParaRPr>
            </a:p>
          </p:txBody>
        </p:sp>
        <p:sp>
          <p:nvSpPr>
            <p:cNvPr id="54303" name="Text Box 56"/>
            <p:cNvSpPr txBox="1">
              <a:spLocks noChangeArrowheads="1"/>
            </p:cNvSpPr>
            <p:nvPr/>
          </p:nvSpPr>
          <p:spPr bwMode="auto">
            <a:xfrm>
              <a:off x="1270" y="3888"/>
              <a:ext cx="1504" cy="291"/>
            </a:xfrm>
            <a:prstGeom prst="rect">
              <a:avLst/>
            </a:prstGeom>
            <a:noFill/>
            <a:ln w="9525">
              <a:noFill/>
              <a:miter lim="800000"/>
              <a:headEnd/>
              <a:tailEnd/>
            </a:ln>
          </p:spPr>
          <p:txBody>
            <a:bodyPr>
              <a:spAutoFit/>
            </a:bodyPr>
            <a:lstStyle/>
            <a:p>
              <a:pPr algn="ctr">
                <a:defRPr/>
              </a:pPr>
              <a:r>
                <a:rPr lang="zh-CN" altLang="en-US" sz="2400" b="1" dirty="0">
                  <a:latin typeface="+mj-lt"/>
                  <a:ea typeface="黑体" pitchFamily="49" charset="-122"/>
                </a:rPr>
                <a:t>虚拟内存</a:t>
              </a:r>
            </a:p>
          </p:txBody>
        </p:sp>
      </p:grpSp>
      <p:sp>
        <p:nvSpPr>
          <p:cNvPr id="250937" name="Rectangle 57"/>
          <p:cNvSpPr>
            <a:spLocks noChangeArrowheads="1"/>
          </p:cNvSpPr>
          <p:nvPr/>
        </p:nvSpPr>
        <p:spPr bwMode="auto">
          <a:xfrm>
            <a:off x="5639094" y="3353405"/>
            <a:ext cx="685359" cy="532190"/>
          </a:xfrm>
          <a:prstGeom prst="rect">
            <a:avLst/>
          </a:prstGeom>
          <a:solidFill>
            <a:srgbClr val="FFCC99"/>
          </a:solidFill>
          <a:ln w="9525">
            <a:solidFill>
              <a:schemeClr val="tx1"/>
            </a:solidFill>
            <a:miter lim="800000"/>
            <a:headEnd/>
            <a:tailEnd/>
          </a:ln>
        </p:spPr>
        <p:txBody>
          <a:bodyPr wrap="none" lIns="91429" tIns="45714" rIns="91429" bIns="45714" anchor="ctr"/>
          <a:lstStyle/>
          <a:p>
            <a:pPr>
              <a:defRPr/>
            </a:pPr>
            <a:endParaRPr lang="zh-CN" altLang="en-US">
              <a:latin typeface="+mj-lt"/>
              <a:ea typeface="黑体" pitchFamily="49" charset="-122"/>
            </a:endParaRPr>
          </a:p>
        </p:txBody>
      </p:sp>
      <p:sp>
        <p:nvSpPr>
          <p:cNvPr id="250939" name="Line 59"/>
          <p:cNvSpPr>
            <a:spLocks noChangeShapeType="1"/>
          </p:cNvSpPr>
          <p:nvPr/>
        </p:nvSpPr>
        <p:spPr bwMode="auto">
          <a:xfrm flipV="1">
            <a:off x="6324453" y="3048001"/>
            <a:ext cx="685359" cy="609298"/>
          </a:xfrm>
          <a:prstGeom prst="line">
            <a:avLst/>
          </a:prstGeom>
          <a:noFill/>
          <a:ln w="38100">
            <a:solidFill>
              <a:srgbClr val="FF0000"/>
            </a:solidFill>
            <a:round/>
            <a:headEnd/>
            <a:tailEnd type="triangle" w="med" len="med"/>
          </a:ln>
        </p:spPr>
        <p:txBody>
          <a:bodyPr lIns="91429" tIns="45714" rIns="91429" bIns="45714"/>
          <a:lstStyle/>
          <a:p>
            <a:pPr>
              <a:defRPr/>
            </a:pPr>
            <a:endParaRPr lang="zh-CN" altLang="en-US">
              <a:latin typeface="+mj-lt"/>
              <a:ea typeface="黑体" pitchFamily="49" charset="-122"/>
            </a:endParaRPr>
          </a:p>
        </p:txBody>
      </p:sp>
      <p:grpSp>
        <p:nvGrpSpPr>
          <p:cNvPr id="5" name="Group 67"/>
          <p:cNvGrpSpPr>
            <a:grpSpLocks/>
          </p:cNvGrpSpPr>
          <p:nvPr/>
        </p:nvGrpSpPr>
        <p:grpSpPr bwMode="auto">
          <a:xfrm>
            <a:off x="5181768" y="2133299"/>
            <a:ext cx="1904895" cy="1010239"/>
            <a:chOff x="3264" y="1344"/>
            <a:chExt cx="1200" cy="636"/>
          </a:xfrm>
        </p:grpSpPr>
        <p:sp>
          <p:nvSpPr>
            <p:cNvPr id="54289" name="AutoShape 60"/>
            <p:cNvSpPr>
              <a:spLocks noChangeArrowheads="1"/>
            </p:cNvSpPr>
            <p:nvPr/>
          </p:nvSpPr>
          <p:spPr bwMode="auto">
            <a:xfrm rot="10800000">
              <a:off x="3264" y="1344"/>
              <a:ext cx="1056" cy="336"/>
            </a:xfrm>
            <a:prstGeom prst="wedgeRoundRectCallout">
              <a:avLst>
                <a:gd name="adj1" fmla="val -22255"/>
                <a:gd name="adj2" fmla="val -79167"/>
                <a:gd name="adj3" fmla="val 16667"/>
              </a:avLst>
            </a:prstGeom>
            <a:solidFill>
              <a:schemeClr val="bg1"/>
            </a:solidFill>
            <a:ln w="9525">
              <a:solidFill>
                <a:schemeClr val="tx1"/>
              </a:solidFill>
              <a:miter lim="800000"/>
              <a:headEnd/>
              <a:tailEnd/>
            </a:ln>
          </p:spPr>
          <p:txBody>
            <a:bodyPr rot="10800000"/>
            <a:lstStyle/>
            <a:p>
              <a:pPr algn="ctr">
                <a:defRPr/>
              </a:pPr>
              <a:r>
                <a:rPr lang="zh-CN" altLang="en-US" sz="2400" b="1" dirty="0">
                  <a:solidFill>
                    <a:srgbClr val="0315BD"/>
                  </a:solidFill>
                  <a:latin typeface="+mj-lt"/>
                  <a:ea typeface="黑体" pitchFamily="49" charset="-122"/>
                </a:rPr>
                <a:t>物理地址</a:t>
              </a:r>
            </a:p>
          </p:txBody>
        </p:sp>
        <p:sp>
          <p:nvSpPr>
            <p:cNvPr id="54290" name="Text Box 61"/>
            <p:cNvSpPr txBox="1">
              <a:spLocks noChangeArrowheads="1"/>
            </p:cNvSpPr>
            <p:nvPr/>
          </p:nvSpPr>
          <p:spPr bwMode="auto">
            <a:xfrm>
              <a:off x="3744" y="1728"/>
              <a:ext cx="720" cy="252"/>
            </a:xfrm>
            <a:prstGeom prst="rect">
              <a:avLst/>
            </a:prstGeom>
            <a:noFill/>
            <a:ln w="9525">
              <a:noFill/>
              <a:miter lim="800000"/>
              <a:headEnd/>
              <a:tailEnd/>
            </a:ln>
          </p:spPr>
          <p:txBody>
            <a:bodyPr>
              <a:spAutoFit/>
            </a:bodyPr>
            <a:lstStyle/>
            <a:p>
              <a:pPr>
                <a:defRPr/>
              </a:pPr>
              <a:r>
                <a:rPr lang="en-US" altLang="zh-CN" sz="2000" b="1" dirty="0">
                  <a:latin typeface="+mj-lt"/>
                  <a:ea typeface="黑体" pitchFamily="49" charset="-122"/>
                </a:rPr>
                <a:t>0x7008</a:t>
              </a:r>
            </a:p>
          </p:txBody>
        </p:sp>
      </p:grpSp>
      <p:sp>
        <p:nvSpPr>
          <p:cNvPr id="250942" name="Line 62"/>
          <p:cNvSpPr>
            <a:spLocks noChangeShapeType="1"/>
          </p:cNvSpPr>
          <p:nvPr/>
        </p:nvSpPr>
        <p:spPr bwMode="auto">
          <a:xfrm>
            <a:off x="4481291" y="1067405"/>
            <a:ext cx="0" cy="5562298"/>
          </a:xfrm>
          <a:prstGeom prst="line">
            <a:avLst/>
          </a:prstGeom>
          <a:noFill/>
          <a:ln w="76200" cmpd="tri">
            <a:solidFill>
              <a:srgbClr val="FF0000"/>
            </a:solidFill>
            <a:round/>
            <a:headEnd/>
            <a:tailEnd/>
          </a:ln>
        </p:spPr>
        <p:txBody>
          <a:bodyPr lIns="91429" tIns="45714" rIns="91429" bIns="45714"/>
          <a:lstStyle/>
          <a:p>
            <a:pPr>
              <a:defRPr/>
            </a:pPr>
            <a:endParaRPr lang="zh-CN" altLang="en-US">
              <a:latin typeface="+mj-lt"/>
              <a:ea typeface="黑体" pitchFamily="49" charset="-122"/>
            </a:endParaRPr>
          </a:p>
        </p:txBody>
      </p:sp>
      <p:cxnSp>
        <p:nvCxnSpPr>
          <p:cNvPr id="40" name="直接箭头连接符 39"/>
          <p:cNvCxnSpPr>
            <a:cxnSpLocks noChangeShapeType="1"/>
          </p:cNvCxnSpPr>
          <p:nvPr/>
        </p:nvCxnSpPr>
        <p:spPr bwMode="auto">
          <a:xfrm flipH="1" flipV="1">
            <a:off x="531657" y="3261179"/>
            <a:ext cx="624886" cy="1062869"/>
          </a:xfrm>
          <a:prstGeom prst="straightConnector1">
            <a:avLst/>
          </a:prstGeom>
          <a:noFill/>
          <a:ln w="38100" algn="ctr">
            <a:solidFill>
              <a:srgbClr val="041AEA"/>
            </a:solidFill>
            <a:prstDash val="sysDot"/>
            <a:round/>
            <a:headEnd/>
            <a:tailEnd type="arrow" w="med" len="med"/>
          </a:ln>
        </p:spPr>
      </p:cxnSp>
      <p:cxnSp>
        <p:nvCxnSpPr>
          <p:cNvPr id="43" name="直接箭头连接符 42"/>
          <p:cNvCxnSpPr>
            <a:cxnSpLocks noChangeShapeType="1"/>
            <a:endCxn id="46" idx="2"/>
          </p:cNvCxnSpPr>
          <p:nvPr/>
        </p:nvCxnSpPr>
        <p:spPr bwMode="auto">
          <a:xfrm flipH="1" flipV="1">
            <a:off x="1280597" y="3204335"/>
            <a:ext cx="229966" cy="1059237"/>
          </a:xfrm>
          <a:prstGeom prst="straightConnector1">
            <a:avLst/>
          </a:prstGeom>
          <a:noFill/>
          <a:ln w="38100" algn="ctr">
            <a:solidFill>
              <a:srgbClr val="041AEA"/>
            </a:solidFill>
            <a:prstDash val="sysDot"/>
            <a:round/>
            <a:headEnd/>
            <a:tailEnd type="arrow" w="med" len="med"/>
          </a:ln>
        </p:spPr>
      </p:cxnSp>
      <p:sp>
        <p:nvSpPr>
          <p:cNvPr id="45" name="TextBox 44"/>
          <p:cNvSpPr txBox="1">
            <a:spLocks noChangeArrowheads="1"/>
          </p:cNvSpPr>
          <p:nvPr/>
        </p:nvSpPr>
        <p:spPr bwMode="auto">
          <a:xfrm>
            <a:off x="177640" y="2845405"/>
            <a:ext cx="850314" cy="355906"/>
          </a:xfrm>
          <a:prstGeom prst="rect">
            <a:avLst/>
          </a:prstGeom>
          <a:noFill/>
          <a:ln w="9525">
            <a:noFill/>
            <a:miter lim="800000"/>
            <a:headEnd/>
            <a:tailEnd/>
          </a:ln>
        </p:spPr>
        <p:txBody>
          <a:bodyPr wrap="none" lIns="78145" tIns="39072" rIns="78145" bIns="39072">
            <a:spAutoFit/>
          </a:bodyPr>
          <a:lstStyle/>
          <a:p>
            <a:r>
              <a:rPr lang="zh-CN" altLang="en-US">
                <a:latin typeface="黑体" pitchFamily="49" charset="-122"/>
                <a:ea typeface="黑体" pitchFamily="49" charset="-122"/>
              </a:rPr>
              <a:t>基地址</a:t>
            </a:r>
          </a:p>
        </p:txBody>
      </p:sp>
      <p:sp>
        <p:nvSpPr>
          <p:cNvPr id="46" name="TextBox 45"/>
          <p:cNvSpPr txBox="1">
            <a:spLocks noChangeArrowheads="1"/>
          </p:cNvSpPr>
          <p:nvPr/>
        </p:nvSpPr>
        <p:spPr bwMode="auto">
          <a:xfrm>
            <a:off x="855440" y="2848429"/>
            <a:ext cx="850314" cy="355906"/>
          </a:xfrm>
          <a:prstGeom prst="rect">
            <a:avLst/>
          </a:prstGeom>
          <a:noFill/>
          <a:ln w="9525">
            <a:noFill/>
            <a:miter lim="800000"/>
            <a:headEnd/>
            <a:tailEnd/>
          </a:ln>
        </p:spPr>
        <p:txBody>
          <a:bodyPr wrap="none" lIns="78145" tIns="39072" rIns="78145" bIns="39072">
            <a:spAutoFit/>
          </a:bodyPr>
          <a:lstStyle/>
          <a:p>
            <a:r>
              <a:rPr lang="zh-CN" altLang="en-US">
                <a:latin typeface="黑体" pitchFamily="49" charset="-122"/>
                <a:ea typeface="黑体" pitchFamily="49" charset="-122"/>
              </a:rPr>
              <a:t>偏移量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0904"/>
                                        </p:tgtEl>
                                        <p:attrNameLst>
                                          <p:attrName>style.visibility</p:attrName>
                                        </p:attrNameLst>
                                      </p:cBhvr>
                                      <p:to>
                                        <p:strVal val="visible"/>
                                      </p:to>
                                    </p:set>
                                    <p:animEffect transition="in" filter="dissolve">
                                      <p:cBhvr>
                                        <p:cTn id="7" dur="500"/>
                                        <p:tgtEl>
                                          <p:spTgt spid="2509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0908"/>
                                        </p:tgtEl>
                                        <p:attrNameLst>
                                          <p:attrName>style.visibility</p:attrName>
                                        </p:attrNameLst>
                                      </p:cBhvr>
                                      <p:to>
                                        <p:strVal val="visible"/>
                                      </p:to>
                                    </p:set>
                                    <p:animEffect transition="in" filter="dissolve">
                                      <p:cBhvr>
                                        <p:cTn id="12" dur="500"/>
                                        <p:tgtEl>
                                          <p:spTgt spid="2509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down)">
                                      <p:cBhvr>
                                        <p:cTn id="17" dur="500"/>
                                        <p:tgtEl>
                                          <p:spTgt spid="4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down)">
                                      <p:cBhvr>
                                        <p:cTn id="20" dur="500"/>
                                        <p:tgtEl>
                                          <p:spTgt spid="46"/>
                                        </p:tgtEl>
                                      </p:cBhvr>
                                    </p:animEffect>
                                  </p:childTnLst>
                                </p:cTn>
                              </p:par>
                              <p:par>
                                <p:cTn id="21" presetID="22" presetClass="entr" presetSubtype="4"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down)">
                                      <p:cBhvr>
                                        <p:cTn id="23" dur="500"/>
                                        <p:tgtEl>
                                          <p:spTgt spid="43"/>
                                        </p:tgtEl>
                                      </p:cBhvr>
                                    </p:animEffect>
                                  </p:childTnLst>
                                </p:cTn>
                              </p:par>
                              <p:par>
                                <p:cTn id="24" presetID="22" presetClass="entr" presetSubtype="4"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down)">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50922"/>
                                        </p:tgtEl>
                                        <p:attrNameLst>
                                          <p:attrName>style.visibility</p:attrName>
                                        </p:attrNameLst>
                                      </p:cBhvr>
                                      <p:to>
                                        <p:strVal val="visible"/>
                                      </p:to>
                                    </p:set>
                                    <p:animEffect transition="in" filter="dissolve">
                                      <p:cBhvr>
                                        <p:cTn id="31" dur="500"/>
                                        <p:tgtEl>
                                          <p:spTgt spid="25092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dissolve">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nodeType="clickEffect">
                                  <p:stCondLst>
                                    <p:cond delay="0"/>
                                  </p:stCondLst>
                                  <p:childTnLst>
                                    <p:set>
                                      <p:cBhvr>
                                        <p:cTn id="45" dur="1" fill="hold">
                                          <p:stCondLst>
                                            <p:cond delay="0"/>
                                          </p:stCondLst>
                                        </p:cTn>
                                        <p:tgtEl>
                                          <p:spTgt spid="250921"/>
                                        </p:tgtEl>
                                        <p:attrNameLst>
                                          <p:attrName>style.visibility</p:attrName>
                                        </p:attrNameLst>
                                      </p:cBhvr>
                                      <p:to>
                                        <p:strVal val="visible"/>
                                      </p:to>
                                    </p:set>
                                    <p:anim calcmode="lin" valueType="num">
                                      <p:cBhvr>
                                        <p:cTn id="46" dur="500" fill="hold"/>
                                        <p:tgtEl>
                                          <p:spTgt spid="250921"/>
                                        </p:tgtEl>
                                        <p:attrNameLst>
                                          <p:attrName>ppt_x</p:attrName>
                                        </p:attrNameLst>
                                      </p:cBhvr>
                                      <p:tavLst>
                                        <p:tav tm="0">
                                          <p:val>
                                            <p:strVal val="#ppt_x-#ppt_w/2"/>
                                          </p:val>
                                        </p:tav>
                                        <p:tav tm="100000">
                                          <p:val>
                                            <p:strVal val="#ppt_x"/>
                                          </p:val>
                                        </p:tav>
                                      </p:tavLst>
                                    </p:anim>
                                    <p:anim calcmode="lin" valueType="num">
                                      <p:cBhvr>
                                        <p:cTn id="47" dur="500" fill="hold"/>
                                        <p:tgtEl>
                                          <p:spTgt spid="250921"/>
                                        </p:tgtEl>
                                        <p:attrNameLst>
                                          <p:attrName>ppt_y</p:attrName>
                                        </p:attrNameLst>
                                      </p:cBhvr>
                                      <p:tavLst>
                                        <p:tav tm="0">
                                          <p:val>
                                            <p:strVal val="#ppt_y"/>
                                          </p:val>
                                        </p:tav>
                                        <p:tav tm="100000">
                                          <p:val>
                                            <p:strVal val="#ppt_y"/>
                                          </p:val>
                                        </p:tav>
                                      </p:tavLst>
                                    </p:anim>
                                    <p:anim calcmode="lin" valueType="num">
                                      <p:cBhvr>
                                        <p:cTn id="48" dur="500" fill="hold"/>
                                        <p:tgtEl>
                                          <p:spTgt spid="250921"/>
                                        </p:tgtEl>
                                        <p:attrNameLst>
                                          <p:attrName>ppt_w</p:attrName>
                                        </p:attrNameLst>
                                      </p:cBhvr>
                                      <p:tavLst>
                                        <p:tav tm="0">
                                          <p:val>
                                            <p:fltVal val="0"/>
                                          </p:val>
                                        </p:tav>
                                        <p:tav tm="100000">
                                          <p:val>
                                            <p:strVal val="#ppt_w"/>
                                          </p:val>
                                        </p:tav>
                                      </p:tavLst>
                                    </p:anim>
                                    <p:anim calcmode="lin" valueType="num">
                                      <p:cBhvr>
                                        <p:cTn id="49" dur="500" fill="hold"/>
                                        <p:tgtEl>
                                          <p:spTgt spid="250921"/>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0937"/>
                                        </p:tgtEl>
                                        <p:attrNameLst>
                                          <p:attrName>style.visibility</p:attrName>
                                        </p:attrNameLst>
                                      </p:cBhvr>
                                      <p:to>
                                        <p:strVal val="visible"/>
                                      </p:to>
                                    </p:set>
                                    <p:animEffect transition="in" filter="dissolve">
                                      <p:cBhvr>
                                        <p:cTn id="54" dur="500"/>
                                        <p:tgtEl>
                                          <p:spTgt spid="250937"/>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250939"/>
                                        </p:tgtEl>
                                        <p:attrNameLst>
                                          <p:attrName>style.visibility</p:attrName>
                                        </p:attrNameLst>
                                      </p:cBhvr>
                                      <p:to>
                                        <p:strVal val="visible"/>
                                      </p:to>
                                    </p:set>
                                    <p:anim calcmode="lin" valueType="num">
                                      <p:cBhvr>
                                        <p:cTn id="59" dur="500" fill="hold"/>
                                        <p:tgtEl>
                                          <p:spTgt spid="250939"/>
                                        </p:tgtEl>
                                        <p:attrNameLst>
                                          <p:attrName>ppt_x</p:attrName>
                                        </p:attrNameLst>
                                      </p:cBhvr>
                                      <p:tavLst>
                                        <p:tav tm="0">
                                          <p:val>
                                            <p:strVal val="#ppt_x-#ppt_w/2"/>
                                          </p:val>
                                        </p:tav>
                                        <p:tav tm="100000">
                                          <p:val>
                                            <p:strVal val="#ppt_x"/>
                                          </p:val>
                                        </p:tav>
                                      </p:tavLst>
                                    </p:anim>
                                    <p:anim calcmode="lin" valueType="num">
                                      <p:cBhvr>
                                        <p:cTn id="60" dur="500" fill="hold"/>
                                        <p:tgtEl>
                                          <p:spTgt spid="250939"/>
                                        </p:tgtEl>
                                        <p:attrNameLst>
                                          <p:attrName>ppt_y</p:attrName>
                                        </p:attrNameLst>
                                      </p:cBhvr>
                                      <p:tavLst>
                                        <p:tav tm="0">
                                          <p:val>
                                            <p:strVal val="#ppt_y"/>
                                          </p:val>
                                        </p:tav>
                                        <p:tav tm="100000">
                                          <p:val>
                                            <p:strVal val="#ppt_y"/>
                                          </p:val>
                                        </p:tav>
                                      </p:tavLst>
                                    </p:anim>
                                    <p:anim calcmode="lin" valueType="num">
                                      <p:cBhvr>
                                        <p:cTn id="61" dur="500" fill="hold"/>
                                        <p:tgtEl>
                                          <p:spTgt spid="250939"/>
                                        </p:tgtEl>
                                        <p:attrNameLst>
                                          <p:attrName>ppt_w</p:attrName>
                                        </p:attrNameLst>
                                      </p:cBhvr>
                                      <p:tavLst>
                                        <p:tav tm="0">
                                          <p:val>
                                            <p:fltVal val="0"/>
                                          </p:val>
                                        </p:tav>
                                        <p:tav tm="100000">
                                          <p:val>
                                            <p:strVal val="#ppt_w"/>
                                          </p:val>
                                        </p:tav>
                                      </p:tavLst>
                                    </p:anim>
                                    <p:anim calcmode="lin" valueType="num">
                                      <p:cBhvr>
                                        <p:cTn id="62" dur="500" fill="hold"/>
                                        <p:tgtEl>
                                          <p:spTgt spid="250939"/>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dissolv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dissolv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1" fill="hold" nodeType="clickEffect">
                                  <p:stCondLst>
                                    <p:cond delay="0"/>
                                  </p:stCondLst>
                                  <p:childTnLst>
                                    <p:set>
                                      <p:cBhvr>
                                        <p:cTn id="76" dur="1" fill="hold">
                                          <p:stCondLst>
                                            <p:cond delay="0"/>
                                          </p:stCondLst>
                                        </p:cTn>
                                        <p:tgtEl>
                                          <p:spTgt spid="250942"/>
                                        </p:tgtEl>
                                        <p:attrNameLst>
                                          <p:attrName>style.visibility</p:attrName>
                                        </p:attrNameLst>
                                      </p:cBhvr>
                                      <p:to>
                                        <p:strVal val="visible"/>
                                      </p:to>
                                    </p:set>
                                    <p:anim calcmode="lin" valueType="num">
                                      <p:cBhvr>
                                        <p:cTn id="77" dur="500" fill="hold"/>
                                        <p:tgtEl>
                                          <p:spTgt spid="250942"/>
                                        </p:tgtEl>
                                        <p:attrNameLst>
                                          <p:attrName>ppt_x</p:attrName>
                                        </p:attrNameLst>
                                      </p:cBhvr>
                                      <p:tavLst>
                                        <p:tav tm="0">
                                          <p:val>
                                            <p:strVal val="#ppt_x"/>
                                          </p:val>
                                        </p:tav>
                                        <p:tav tm="100000">
                                          <p:val>
                                            <p:strVal val="#ppt_x"/>
                                          </p:val>
                                        </p:tav>
                                      </p:tavLst>
                                    </p:anim>
                                    <p:anim calcmode="lin" valueType="num">
                                      <p:cBhvr>
                                        <p:cTn id="78" dur="500" fill="hold"/>
                                        <p:tgtEl>
                                          <p:spTgt spid="250942"/>
                                        </p:tgtEl>
                                        <p:attrNameLst>
                                          <p:attrName>ppt_y</p:attrName>
                                        </p:attrNameLst>
                                      </p:cBhvr>
                                      <p:tavLst>
                                        <p:tav tm="0">
                                          <p:val>
                                            <p:strVal val="#ppt_y-#ppt_h/2"/>
                                          </p:val>
                                        </p:tav>
                                        <p:tav tm="100000">
                                          <p:val>
                                            <p:strVal val="#ppt_y"/>
                                          </p:val>
                                        </p:tav>
                                      </p:tavLst>
                                    </p:anim>
                                    <p:anim calcmode="lin" valueType="num">
                                      <p:cBhvr>
                                        <p:cTn id="79" dur="500" fill="hold"/>
                                        <p:tgtEl>
                                          <p:spTgt spid="250942"/>
                                        </p:tgtEl>
                                        <p:attrNameLst>
                                          <p:attrName>ppt_w</p:attrName>
                                        </p:attrNameLst>
                                      </p:cBhvr>
                                      <p:tavLst>
                                        <p:tav tm="0">
                                          <p:val>
                                            <p:strVal val="#ppt_w"/>
                                          </p:val>
                                        </p:tav>
                                        <p:tav tm="100000">
                                          <p:val>
                                            <p:strVal val="#ppt_w"/>
                                          </p:val>
                                        </p:tav>
                                      </p:tavLst>
                                    </p:anim>
                                    <p:anim calcmode="lin" valueType="num">
                                      <p:cBhvr>
                                        <p:cTn id="80" dur="500" fill="hold"/>
                                        <p:tgtEl>
                                          <p:spTgt spid="2509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08" grpId="0"/>
      <p:bldP spid="250922" grpId="0" animBg="1"/>
      <p:bldP spid="250937" grpId="0" animBg="1"/>
      <p:bldP spid="45" grpId="0"/>
      <p:bldP spid="4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80476" y="175381"/>
            <a:ext cx="8535492" cy="979714"/>
          </a:xfrm>
        </p:spPr>
        <p:txBody>
          <a:bodyPr>
            <a:normAutofit fontScale="90000"/>
          </a:bodyPr>
          <a:lstStyle/>
          <a:p>
            <a:pPr eaLnBrk="1" hangingPunct="1"/>
            <a:r>
              <a:rPr lang="zh-CN" altLang="en-US">
                <a:solidFill>
                  <a:srgbClr val="C00000"/>
                </a:solidFill>
                <a:latin typeface="黑体" pitchFamily="49" charset="-122"/>
                <a:ea typeface="黑体" pitchFamily="49" charset="-122"/>
                <a:sym typeface="Symbol" pitchFamily="18" charset="2"/>
              </a:rPr>
              <a:t>让段面向用户、让页面向硬件</a:t>
            </a:r>
            <a:br>
              <a:rPr lang="en-US" altLang="zh-CN">
                <a:solidFill>
                  <a:srgbClr val="C00000"/>
                </a:solidFill>
                <a:latin typeface="黑体" pitchFamily="49" charset="-122"/>
                <a:ea typeface="黑体" pitchFamily="49" charset="-122"/>
                <a:sym typeface="Symbol" pitchFamily="18" charset="2"/>
              </a:rPr>
            </a:br>
            <a:r>
              <a:rPr lang="zh-CN" altLang="en-US">
                <a:solidFill>
                  <a:srgbClr val="C00000"/>
                </a:solidFill>
                <a:latin typeface="黑体" pitchFamily="49" charset="-122"/>
                <a:ea typeface="黑体" pitchFamily="49" charset="-122"/>
                <a:sym typeface="Symbol" pitchFamily="18" charset="2"/>
              </a:rPr>
              <a:t>段、页同时存在的重定位</a:t>
            </a:r>
            <a:endParaRPr lang="zh-CN" altLang="zh-CN">
              <a:solidFill>
                <a:srgbClr val="C00000"/>
              </a:solidFill>
              <a:latin typeface="黑体" pitchFamily="49" charset="-122"/>
              <a:ea typeface="黑体" pitchFamily="49" charset="-122"/>
              <a:sym typeface="Symbol" pitchFamily="18" charset="2"/>
            </a:endParaRPr>
          </a:p>
        </p:txBody>
      </p:sp>
      <p:grpSp>
        <p:nvGrpSpPr>
          <p:cNvPr id="2" name="Group 120"/>
          <p:cNvGrpSpPr>
            <a:grpSpLocks/>
          </p:cNvGrpSpPr>
          <p:nvPr/>
        </p:nvGrpSpPr>
        <p:grpSpPr bwMode="auto">
          <a:xfrm>
            <a:off x="4161289" y="4572000"/>
            <a:ext cx="2392457" cy="1905000"/>
            <a:chOff x="2621" y="2880"/>
            <a:chExt cx="1411" cy="1200"/>
          </a:xfrm>
        </p:grpSpPr>
        <p:sp>
          <p:nvSpPr>
            <p:cNvPr id="53301" name="Rectangle 21"/>
            <p:cNvSpPr>
              <a:spLocks noChangeArrowheads="1"/>
            </p:cNvSpPr>
            <p:nvPr/>
          </p:nvSpPr>
          <p:spPr bwMode="auto">
            <a:xfrm>
              <a:off x="2621" y="2880"/>
              <a:ext cx="940" cy="269"/>
            </a:xfrm>
            <a:prstGeom prst="rect">
              <a:avLst/>
            </a:prstGeom>
            <a:solidFill>
              <a:schemeClr val="bg1"/>
            </a:solid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zh-CN" altLang="en-US" sz="2000" b="1" dirty="0">
                  <a:latin typeface="+mj-lt"/>
                  <a:ea typeface="黑体" pitchFamily="49" charset="-122"/>
                </a:rPr>
                <a:t>页框号</a:t>
              </a:r>
            </a:p>
          </p:txBody>
        </p:sp>
        <p:sp>
          <p:nvSpPr>
            <p:cNvPr id="53302" name="Rectangle 22"/>
            <p:cNvSpPr>
              <a:spLocks noChangeArrowheads="1"/>
            </p:cNvSpPr>
            <p:nvPr/>
          </p:nvSpPr>
          <p:spPr bwMode="auto">
            <a:xfrm>
              <a:off x="3528" y="2880"/>
              <a:ext cx="504" cy="269"/>
            </a:xfrm>
            <a:prstGeom prst="rect">
              <a:avLst/>
            </a:prstGeom>
            <a:solidFill>
              <a:schemeClr val="bg1"/>
            </a:solid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zh-CN" altLang="en-US" sz="2000" b="1" dirty="0">
                  <a:latin typeface="+mj-lt"/>
                  <a:ea typeface="黑体" pitchFamily="49" charset="-122"/>
                </a:rPr>
                <a:t>保护</a:t>
              </a:r>
            </a:p>
          </p:txBody>
        </p:sp>
        <p:sp>
          <p:nvSpPr>
            <p:cNvPr id="53303" name="Rectangle 24"/>
            <p:cNvSpPr>
              <a:spLocks noChangeArrowheads="1"/>
            </p:cNvSpPr>
            <p:nvPr/>
          </p:nvSpPr>
          <p:spPr bwMode="auto">
            <a:xfrm>
              <a:off x="2621" y="3139"/>
              <a:ext cx="940" cy="221"/>
            </a:xfrm>
            <a:prstGeom prst="rect">
              <a:avLst/>
            </a:prstGeom>
            <a:solidFill>
              <a:schemeClr val="bg1"/>
            </a:solid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5</a:t>
              </a:r>
            </a:p>
          </p:txBody>
        </p:sp>
        <p:sp>
          <p:nvSpPr>
            <p:cNvPr id="53304" name="Rectangle 25"/>
            <p:cNvSpPr>
              <a:spLocks noChangeArrowheads="1"/>
            </p:cNvSpPr>
            <p:nvPr/>
          </p:nvSpPr>
          <p:spPr bwMode="auto">
            <a:xfrm>
              <a:off x="3528" y="3139"/>
              <a:ext cx="504" cy="221"/>
            </a:xfrm>
            <a:prstGeom prst="rect">
              <a:avLst/>
            </a:prstGeom>
            <a:solidFill>
              <a:schemeClr val="bg1"/>
            </a:solid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R</a:t>
              </a:r>
            </a:p>
          </p:txBody>
        </p:sp>
        <p:sp>
          <p:nvSpPr>
            <p:cNvPr id="53305" name="Rectangle 27"/>
            <p:cNvSpPr>
              <a:spLocks noChangeArrowheads="1"/>
            </p:cNvSpPr>
            <p:nvPr/>
          </p:nvSpPr>
          <p:spPr bwMode="auto">
            <a:xfrm>
              <a:off x="2621" y="3360"/>
              <a:ext cx="940" cy="240"/>
            </a:xfrm>
            <a:prstGeom prst="rect">
              <a:avLst/>
            </a:prstGeom>
            <a:solidFill>
              <a:schemeClr val="bg1"/>
            </a:solid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1</a:t>
              </a:r>
            </a:p>
          </p:txBody>
        </p:sp>
        <p:sp>
          <p:nvSpPr>
            <p:cNvPr id="53306" name="Rectangle 28"/>
            <p:cNvSpPr>
              <a:spLocks noChangeArrowheads="1"/>
            </p:cNvSpPr>
            <p:nvPr/>
          </p:nvSpPr>
          <p:spPr bwMode="auto">
            <a:xfrm>
              <a:off x="3528" y="3360"/>
              <a:ext cx="504" cy="240"/>
            </a:xfrm>
            <a:prstGeom prst="rect">
              <a:avLst/>
            </a:prstGeom>
            <a:solidFill>
              <a:schemeClr val="bg1"/>
            </a:solid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R/W</a:t>
              </a:r>
            </a:p>
          </p:txBody>
        </p:sp>
        <p:sp>
          <p:nvSpPr>
            <p:cNvPr id="53307" name="Rectangle 30"/>
            <p:cNvSpPr>
              <a:spLocks noChangeArrowheads="1"/>
            </p:cNvSpPr>
            <p:nvPr/>
          </p:nvSpPr>
          <p:spPr bwMode="auto">
            <a:xfrm>
              <a:off x="2621" y="3600"/>
              <a:ext cx="940" cy="240"/>
            </a:xfrm>
            <a:prstGeom prst="rect">
              <a:avLst/>
            </a:prstGeom>
            <a:solidFill>
              <a:schemeClr val="bg1"/>
            </a:solid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solidFill>
                    <a:srgbClr val="C00000"/>
                  </a:solidFill>
                  <a:latin typeface="+mj-lt"/>
                  <a:ea typeface="黑体" pitchFamily="49" charset="-122"/>
                </a:rPr>
                <a:t>3</a:t>
              </a:r>
            </a:p>
          </p:txBody>
        </p:sp>
        <p:sp>
          <p:nvSpPr>
            <p:cNvPr id="53308" name="Rectangle 31"/>
            <p:cNvSpPr>
              <a:spLocks noChangeArrowheads="1"/>
            </p:cNvSpPr>
            <p:nvPr/>
          </p:nvSpPr>
          <p:spPr bwMode="auto">
            <a:xfrm>
              <a:off x="3528" y="3600"/>
              <a:ext cx="504" cy="240"/>
            </a:xfrm>
            <a:prstGeom prst="rect">
              <a:avLst/>
            </a:prstGeom>
            <a:solidFill>
              <a:schemeClr val="bg1"/>
            </a:solid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R/W</a:t>
              </a:r>
            </a:p>
          </p:txBody>
        </p:sp>
        <p:sp>
          <p:nvSpPr>
            <p:cNvPr id="53309" name="Rectangle 33"/>
            <p:cNvSpPr>
              <a:spLocks noChangeArrowheads="1"/>
            </p:cNvSpPr>
            <p:nvPr/>
          </p:nvSpPr>
          <p:spPr bwMode="auto">
            <a:xfrm>
              <a:off x="2621" y="3840"/>
              <a:ext cx="940" cy="240"/>
            </a:xfrm>
            <a:prstGeom prst="rect">
              <a:avLst/>
            </a:prstGeom>
            <a:solidFill>
              <a:schemeClr val="bg1"/>
            </a:solid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7</a:t>
              </a:r>
            </a:p>
          </p:txBody>
        </p:sp>
        <p:sp>
          <p:nvSpPr>
            <p:cNvPr id="53310" name="Rectangle 34"/>
            <p:cNvSpPr>
              <a:spLocks noChangeArrowheads="1"/>
            </p:cNvSpPr>
            <p:nvPr/>
          </p:nvSpPr>
          <p:spPr bwMode="auto">
            <a:xfrm>
              <a:off x="3528" y="3840"/>
              <a:ext cx="504" cy="240"/>
            </a:xfrm>
            <a:prstGeom prst="rect">
              <a:avLst/>
            </a:prstGeom>
            <a:solidFill>
              <a:schemeClr val="bg1"/>
            </a:solid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R</a:t>
              </a:r>
            </a:p>
          </p:txBody>
        </p:sp>
      </p:grpSp>
      <p:sp>
        <p:nvSpPr>
          <p:cNvPr id="248892" name="AutoShape 60"/>
          <p:cNvSpPr>
            <a:spLocks noChangeArrowheads="1"/>
          </p:cNvSpPr>
          <p:nvPr/>
        </p:nvSpPr>
        <p:spPr bwMode="auto">
          <a:xfrm rot="10800000">
            <a:off x="7273122" y="4496405"/>
            <a:ext cx="1603790" cy="577548"/>
          </a:xfrm>
          <a:prstGeom prst="wedgeRoundRectCallout">
            <a:avLst>
              <a:gd name="adj1" fmla="val 30625"/>
              <a:gd name="adj2" fmla="val 83930"/>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rot="10800000" lIns="91429" tIns="45714" rIns="91429" bIns="45714"/>
          <a:lstStyle/>
          <a:p>
            <a:pPr algn="ctr">
              <a:defRPr/>
            </a:pPr>
            <a:r>
              <a:rPr lang="zh-CN" altLang="en-US" sz="2400" b="1" dirty="0">
                <a:solidFill>
                  <a:srgbClr val="041AEA"/>
                </a:solidFill>
                <a:latin typeface="+mj-lt"/>
                <a:ea typeface="黑体" pitchFamily="49" charset="-122"/>
              </a:rPr>
              <a:t>虚拟地址</a:t>
            </a:r>
          </a:p>
        </p:txBody>
      </p:sp>
      <p:grpSp>
        <p:nvGrpSpPr>
          <p:cNvPr id="3" name="Group 61"/>
          <p:cNvGrpSpPr>
            <a:grpSpLocks/>
          </p:cNvGrpSpPr>
          <p:nvPr/>
        </p:nvGrpSpPr>
        <p:grpSpPr bwMode="auto">
          <a:xfrm>
            <a:off x="4405700" y="1371298"/>
            <a:ext cx="4724442" cy="1917095"/>
            <a:chOff x="2640" y="761"/>
            <a:chExt cx="2935" cy="1207"/>
          </a:xfrm>
        </p:grpSpPr>
        <p:sp>
          <p:nvSpPr>
            <p:cNvPr id="53281" name="Rectangle 62"/>
            <p:cNvSpPr>
              <a:spLocks noChangeArrowheads="1"/>
            </p:cNvSpPr>
            <p:nvPr/>
          </p:nvSpPr>
          <p:spPr bwMode="auto">
            <a:xfrm>
              <a:off x="3226" y="761"/>
              <a:ext cx="909" cy="269"/>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zh-CN" altLang="en-US" sz="2000" b="1" dirty="0">
                  <a:latin typeface="+mj-lt"/>
                  <a:ea typeface="黑体" pitchFamily="49" charset="-122"/>
                </a:rPr>
                <a:t>基址</a:t>
              </a:r>
            </a:p>
          </p:txBody>
        </p:sp>
        <p:sp>
          <p:nvSpPr>
            <p:cNvPr id="53282" name="Rectangle 63"/>
            <p:cNvSpPr>
              <a:spLocks noChangeArrowheads="1"/>
            </p:cNvSpPr>
            <p:nvPr/>
          </p:nvSpPr>
          <p:spPr bwMode="auto">
            <a:xfrm>
              <a:off x="4135" y="761"/>
              <a:ext cx="952" cy="269"/>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zh-CN" altLang="en-US" sz="2000" b="1" dirty="0">
                  <a:latin typeface="+mj-lt"/>
                  <a:ea typeface="黑体" pitchFamily="49" charset="-122"/>
                </a:rPr>
                <a:t>长度</a:t>
              </a:r>
            </a:p>
          </p:txBody>
        </p:sp>
        <p:sp>
          <p:nvSpPr>
            <p:cNvPr id="53283" name="Rectangle 64"/>
            <p:cNvSpPr>
              <a:spLocks noChangeArrowheads="1"/>
            </p:cNvSpPr>
            <p:nvPr/>
          </p:nvSpPr>
          <p:spPr bwMode="auto">
            <a:xfrm>
              <a:off x="5087" y="761"/>
              <a:ext cx="488" cy="269"/>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zh-CN" altLang="en-US" sz="2000" b="1" dirty="0">
                  <a:latin typeface="+mj-lt"/>
                  <a:ea typeface="黑体" pitchFamily="49" charset="-122"/>
                </a:rPr>
                <a:t>保护</a:t>
              </a:r>
            </a:p>
          </p:txBody>
        </p:sp>
        <p:sp>
          <p:nvSpPr>
            <p:cNvPr id="53284" name="Rectangle 65"/>
            <p:cNvSpPr>
              <a:spLocks noChangeArrowheads="1"/>
            </p:cNvSpPr>
            <p:nvPr/>
          </p:nvSpPr>
          <p:spPr bwMode="auto">
            <a:xfrm>
              <a:off x="2640" y="761"/>
              <a:ext cx="586" cy="269"/>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zh-CN" altLang="en-US" sz="2000" b="1" dirty="0">
                  <a:latin typeface="+mj-lt"/>
                  <a:ea typeface="黑体" pitchFamily="49" charset="-122"/>
                </a:rPr>
                <a:t>段号</a:t>
              </a:r>
            </a:p>
          </p:txBody>
        </p:sp>
        <p:sp>
          <p:nvSpPr>
            <p:cNvPr id="53285" name="Rectangle 66"/>
            <p:cNvSpPr>
              <a:spLocks noChangeArrowheads="1"/>
            </p:cNvSpPr>
            <p:nvPr/>
          </p:nvSpPr>
          <p:spPr bwMode="auto">
            <a:xfrm>
              <a:off x="3226" y="1027"/>
              <a:ext cx="909" cy="228"/>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0x4000</a:t>
              </a:r>
            </a:p>
          </p:txBody>
        </p:sp>
        <p:sp>
          <p:nvSpPr>
            <p:cNvPr id="53286" name="Rectangle 67"/>
            <p:cNvSpPr>
              <a:spLocks noChangeArrowheads="1"/>
            </p:cNvSpPr>
            <p:nvPr/>
          </p:nvSpPr>
          <p:spPr bwMode="auto">
            <a:xfrm>
              <a:off x="4135" y="1027"/>
              <a:ext cx="952" cy="228"/>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0x0800</a:t>
              </a:r>
            </a:p>
          </p:txBody>
        </p:sp>
        <p:sp>
          <p:nvSpPr>
            <p:cNvPr id="53287" name="Rectangle 68"/>
            <p:cNvSpPr>
              <a:spLocks noChangeArrowheads="1"/>
            </p:cNvSpPr>
            <p:nvPr/>
          </p:nvSpPr>
          <p:spPr bwMode="auto">
            <a:xfrm>
              <a:off x="5087" y="1027"/>
              <a:ext cx="488" cy="228"/>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R</a:t>
              </a:r>
            </a:p>
          </p:txBody>
        </p:sp>
        <p:sp>
          <p:nvSpPr>
            <p:cNvPr id="53288" name="Rectangle 69"/>
            <p:cNvSpPr>
              <a:spLocks noChangeArrowheads="1"/>
            </p:cNvSpPr>
            <p:nvPr/>
          </p:nvSpPr>
          <p:spPr bwMode="auto">
            <a:xfrm>
              <a:off x="2640" y="1027"/>
              <a:ext cx="586" cy="228"/>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0</a:t>
              </a:r>
            </a:p>
          </p:txBody>
        </p:sp>
        <p:sp>
          <p:nvSpPr>
            <p:cNvPr id="53289" name="Rectangle 70"/>
            <p:cNvSpPr>
              <a:spLocks noChangeArrowheads="1"/>
            </p:cNvSpPr>
            <p:nvPr/>
          </p:nvSpPr>
          <p:spPr bwMode="auto">
            <a:xfrm>
              <a:off x="3226" y="1248"/>
              <a:ext cx="909"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solidFill>
                    <a:srgbClr val="C00000"/>
                  </a:solidFill>
                  <a:latin typeface="+mj-lt"/>
                  <a:ea typeface="黑体" pitchFamily="49" charset="-122"/>
                </a:rPr>
                <a:t>0x4800</a:t>
              </a:r>
            </a:p>
          </p:txBody>
        </p:sp>
        <p:sp>
          <p:nvSpPr>
            <p:cNvPr id="53290" name="Rectangle 71"/>
            <p:cNvSpPr>
              <a:spLocks noChangeArrowheads="1"/>
            </p:cNvSpPr>
            <p:nvPr/>
          </p:nvSpPr>
          <p:spPr bwMode="auto">
            <a:xfrm>
              <a:off x="4135" y="1248"/>
              <a:ext cx="952"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0x1400</a:t>
              </a:r>
            </a:p>
          </p:txBody>
        </p:sp>
        <p:sp>
          <p:nvSpPr>
            <p:cNvPr id="53291" name="Rectangle 72"/>
            <p:cNvSpPr>
              <a:spLocks noChangeArrowheads="1"/>
            </p:cNvSpPr>
            <p:nvPr/>
          </p:nvSpPr>
          <p:spPr bwMode="auto">
            <a:xfrm>
              <a:off x="5087" y="1248"/>
              <a:ext cx="488"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R/W</a:t>
              </a:r>
            </a:p>
          </p:txBody>
        </p:sp>
        <p:sp>
          <p:nvSpPr>
            <p:cNvPr id="53292" name="Rectangle 73"/>
            <p:cNvSpPr>
              <a:spLocks noChangeArrowheads="1"/>
            </p:cNvSpPr>
            <p:nvPr/>
          </p:nvSpPr>
          <p:spPr bwMode="auto">
            <a:xfrm>
              <a:off x="2640" y="1248"/>
              <a:ext cx="586"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1</a:t>
              </a:r>
            </a:p>
          </p:txBody>
        </p:sp>
        <p:sp>
          <p:nvSpPr>
            <p:cNvPr id="53293" name="Rectangle 74"/>
            <p:cNvSpPr>
              <a:spLocks noChangeArrowheads="1"/>
            </p:cNvSpPr>
            <p:nvPr/>
          </p:nvSpPr>
          <p:spPr bwMode="auto">
            <a:xfrm>
              <a:off x="3226" y="1488"/>
              <a:ext cx="909"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0xF000</a:t>
              </a:r>
            </a:p>
          </p:txBody>
        </p:sp>
        <p:sp>
          <p:nvSpPr>
            <p:cNvPr id="53294" name="Rectangle 75"/>
            <p:cNvSpPr>
              <a:spLocks noChangeArrowheads="1"/>
            </p:cNvSpPr>
            <p:nvPr/>
          </p:nvSpPr>
          <p:spPr bwMode="auto">
            <a:xfrm>
              <a:off x="4135" y="1488"/>
              <a:ext cx="952"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0x1000</a:t>
              </a:r>
            </a:p>
          </p:txBody>
        </p:sp>
        <p:sp>
          <p:nvSpPr>
            <p:cNvPr id="53295" name="Rectangle 76"/>
            <p:cNvSpPr>
              <a:spLocks noChangeArrowheads="1"/>
            </p:cNvSpPr>
            <p:nvPr/>
          </p:nvSpPr>
          <p:spPr bwMode="auto">
            <a:xfrm>
              <a:off x="5087" y="1488"/>
              <a:ext cx="488"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R/W</a:t>
              </a:r>
            </a:p>
          </p:txBody>
        </p:sp>
        <p:sp>
          <p:nvSpPr>
            <p:cNvPr id="53296" name="Rectangle 77"/>
            <p:cNvSpPr>
              <a:spLocks noChangeArrowheads="1"/>
            </p:cNvSpPr>
            <p:nvPr/>
          </p:nvSpPr>
          <p:spPr bwMode="auto">
            <a:xfrm>
              <a:off x="2640" y="1488"/>
              <a:ext cx="586"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2</a:t>
              </a:r>
            </a:p>
          </p:txBody>
        </p:sp>
        <p:sp>
          <p:nvSpPr>
            <p:cNvPr id="53297" name="Rectangle 78"/>
            <p:cNvSpPr>
              <a:spLocks noChangeArrowheads="1"/>
            </p:cNvSpPr>
            <p:nvPr/>
          </p:nvSpPr>
          <p:spPr bwMode="auto">
            <a:xfrm>
              <a:off x="3226" y="1728"/>
              <a:ext cx="909"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0x0000</a:t>
              </a:r>
            </a:p>
          </p:txBody>
        </p:sp>
        <p:sp>
          <p:nvSpPr>
            <p:cNvPr id="53298" name="Rectangle 79"/>
            <p:cNvSpPr>
              <a:spLocks noChangeArrowheads="1"/>
            </p:cNvSpPr>
            <p:nvPr/>
          </p:nvSpPr>
          <p:spPr bwMode="auto">
            <a:xfrm>
              <a:off x="4135" y="1728"/>
              <a:ext cx="952"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0x3000</a:t>
              </a:r>
            </a:p>
          </p:txBody>
        </p:sp>
        <p:sp>
          <p:nvSpPr>
            <p:cNvPr id="53299" name="Rectangle 80"/>
            <p:cNvSpPr>
              <a:spLocks noChangeArrowheads="1"/>
            </p:cNvSpPr>
            <p:nvPr/>
          </p:nvSpPr>
          <p:spPr bwMode="auto">
            <a:xfrm>
              <a:off x="5087" y="1728"/>
              <a:ext cx="488"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R</a:t>
              </a:r>
            </a:p>
          </p:txBody>
        </p:sp>
        <p:sp>
          <p:nvSpPr>
            <p:cNvPr id="53300" name="Rectangle 81"/>
            <p:cNvSpPr>
              <a:spLocks noChangeArrowheads="1"/>
            </p:cNvSpPr>
            <p:nvPr/>
          </p:nvSpPr>
          <p:spPr bwMode="auto">
            <a:xfrm>
              <a:off x="2640" y="1728"/>
              <a:ext cx="586" cy="240"/>
            </a:xfrm>
            <a:prstGeom prst="rect">
              <a:avLst/>
            </a:prstGeom>
            <a:noFill/>
            <a:ln w="12700"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en-US" altLang="zh-CN" sz="2000" b="1" dirty="0">
                  <a:latin typeface="+mj-lt"/>
                  <a:ea typeface="黑体" pitchFamily="49" charset="-122"/>
                </a:rPr>
                <a:t>3</a:t>
              </a:r>
            </a:p>
          </p:txBody>
        </p:sp>
      </p:grpSp>
      <p:sp>
        <p:nvSpPr>
          <p:cNvPr id="248914" name="AutoShape 82"/>
          <p:cNvSpPr>
            <a:spLocks noChangeArrowheads="1"/>
          </p:cNvSpPr>
          <p:nvPr/>
        </p:nvSpPr>
        <p:spPr bwMode="auto">
          <a:xfrm>
            <a:off x="1447570" y="1524000"/>
            <a:ext cx="304884" cy="152703"/>
          </a:xfrm>
          <a:prstGeom prst="rightArrow">
            <a:avLst>
              <a:gd name="adj1" fmla="val 50000"/>
              <a:gd name="adj2" fmla="val 50000"/>
            </a:avLst>
          </a:prstGeom>
          <a:solidFill>
            <a:srgbClr val="FF0000"/>
          </a:solidFill>
          <a:ln w="9525">
            <a:solidFill>
              <a:srgbClr val="FF0000"/>
            </a:solidFill>
            <a:miter lim="800000"/>
            <a:headEnd/>
            <a:tailEnd/>
          </a:ln>
        </p:spPr>
        <p:txBody>
          <a:bodyPr wrap="none" lIns="91429" tIns="45714" rIns="91429" bIns="45714" anchor="ctr"/>
          <a:lstStyle/>
          <a:p>
            <a:pPr>
              <a:defRPr/>
            </a:pPr>
            <a:endParaRPr lang="zh-CN" altLang="en-US">
              <a:latin typeface="+mj-lt"/>
              <a:ea typeface="黑体" pitchFamily="49" charset="-122"/>
            </a:endParaRPr>
          </a:p>
        </p:txBody>
      </p:sp>
      <p:sp>
        <p:nvSpPr>
          <p:cNvPr id="248918" name="Rectangle 86"/>
          <p:cNvSpPr>
            <a:spLocks noChangeArrowheads="1"/>
          </p:cNvSpPr>
          <p:nvPr/>
        </p:nvSpPr>
        <p:spPr bwMode="auto">
          <a:xfrm>
            <a:off x="1829304" y="1371298"/>
            <a:ext cx="2514663" cy="461653"/>
          </a:xfrm>
          <a:prstGeom prst="rect">
            <a:avLst/>
          </a:prstGeom>
          <a:solidFill>
            <a:schemeClr val="bg1"/>
          </a:solidFill>
          <a:ln w="9525">
            <a:solidFill>
              <a:srgbClr val="FF0000"/>
            </a:solidFill>
            <a:miter lim="800000"/>
            <a:headEnd/>
            <a:tailEnd/>
          </a:ln>
        </p:spPr>
        <p:txBody>
          <a:bodyPr lIns="91429" tIns="45714" rIns="91429" bIns="45714">
            <a:spAutoFit/>
          </a:bodyPr>
          <a:lstStyle/>
          <a:p>
            <a:pPr algn="ctr">
              <a:defRPr/>
            </a:pPr>
            <a:r>
              <a:rPr lang="zh-CN" altLang="en-US" sz="2400" b="1" dirty="0">
                <a:latin typeface="+mj-lt"/>
                <a:ea typeface="黑体" pitchFamily="49" charset="-122"/>
              </a:rPr>
              <a:t>段号</a:t>
            </a:r>
            <a:r>
              <a:rPr lang="en-US" altLang="zh-CN" sz="2400" b="1" dirty="0">
                <a:latin typeface="+mj-lt"/>
                <a:ea typeface="黑体" pitchFamily="49" charset="-122"/>
              </a:rPr>
              <a:t>+</a:t>
            </a:r>
            <a:r>
              <a:rPr lang="zh-CN" altLang="en-US" sz="2400" b="1" dirty="0">
                <a:latin typeface="+mj-lt"/>
                <a:ea typeface="黑体" pitchFamily="49" charset="-122"/>
              </a:rPr>
              <a:t>偏移</a:t>
            </a:r>
            <a:r>
              <a:rPr lang="en-US" altLang="zh-CN" sz="2400" b="1" dirty="0">
                <a:latin typeface="+mj-lt"/>
                <a:ea typeface="黑体" pitchFamily="49" charset="-122"/>
              </a:rPr>
              <a:t>(</a:t>
            </a:r>
            <a:r>
              <a:rPr lang="en-US" altLang="zh-CN" sz="2400" b="1" dirty="0" err="1">
                <a:latin typeface="+mj-lt"/>
                <a:ea typeface="黑体" pitchFamily="49" charset="-122"/>
              </a:rPr>
              <a:t>cs:ip</a:t>
            </a:r>
            <a:r>
              <a:rPr lang="en-US" altLang="zh-CN" sz="2400" b="1" dirty="0">
                <a:latin typeface="+mj-lt"/>
                <a:ea typeface="黑体" pitchFamily="49" charset="-122"/>
              </a:rPr>
              <a:t>)</a:t>
            </a:r>
          </a:p>
        </p:txBody>
      </p:sp>
      <p:pic>
        <p:nvPicPr>
          <p:cNvPr id="248936" name="Picture 104" descr="j0292020"/>
          <p:cNvPicPr>
            <a:picLocks noChangeAspect="1" noChangeArrowheads="1"/>
          </p:cNvPicPr>
          <p:nvPr/>
        </p:nvPicPr>
        <p:blipFill>
          <a:blip r:embed="rId2" cstate="print"/>
          <a:srcRect/>
          <a:stretch>
            <a:fillRect/>
          </a:stretch>
        </p:blipFill>
        <p:spPr bwMode="auto">
          <a:xfrm>
            <a:off x="304884" y="1143000"/>
            <a:ext cx="990243" cy="940405"/>
          </a:xfrm>
          <a:prstGeom prst="rect">
            <a:avLst/>
          </a:prstGeom>
          <a:noFill/>
          <a:ln w="9525">
            <a:noFill/>
            <a:miter lim="800000"/>
            <a:headEnd/>
            <a:tailEnd/>
          </a:ln>
        </p:spPr>
      </p:pic>
      <p:pic>
        <p:nvPicPr>
          <p:cNvPr id="248937" name="Picture 105" descr="j0292982"/>
          <p:cNvPicPr>
            <a:picLocks noChangeAspect="1" noChangeArrowheads="1"/>
          </p:cNvPicPr>
          <p:nvPr/>
        </p:nvPicPr>
        <p:blipFill>
          <a:blip r:embed="rId3" cstate="print"/>
          <a:srcRect/>
          <a:stretch>
            <a:fillRect/>
          </a:stretch>
        </p:blipFill>
        <p:spPr bwMode="auto">
          <a:xfrm>
            <a:off x="380476" y="5117799"/>
            <a:ext cx="1067094" cy="1053797"/>
          </a:xfrm>
          <a:prstGeom prst="rect">
            <a:avLst/>
          </a:prstGeom>
          <a:noFill/>
          <a:ln w="9525">
            <a:noFill/>
            <a:miter lim="800000"/>
            <a:headEnd/>
            <a:tailEnd/>
          </a:ln>
        </p:spPr>
      </p:pic>
      <p:sp>
        <p:nvSpPr>
          <p:cNvPr id="248939" name="Freeform 107"/>
          <p:cNvSpPr>
            <a:spLocks/>
          </p:cNvSpPr>
          <p:nvPr/>
        </p:nvSpPr>
        <p:spPr bwMode="auto">
          <a:xfrm>
            <a:off x="3657348" y="1829405"/>
            <a:ext cx="1067094" cy="545798"/>
          </a:xfrm>
          <a:custGeom>
            <a:avLst/>
            <a:gdLst>
              <a:gd name="T0" fmla="*/ 0 w 672"/>
              <a:gd name="T1" fmla="*/ 0 h 344"/>
              <a:gd name="T2" fmla="*/ 144 w 672"/>
              <a:gd name="T3" fmla="*/ 288 h 344"/>
              <a:gd name="T4" fmla="*/ 672 w 672"/>
              <a:gd name="T5" fmla="*/ 336 h 344"/>
              <a:gd name="T6" fmla="*/ 0 60000 65536"/>
              <a:gd name="T7" fmla="*/ 0 60000 65536"/>
              <a:gd name="T8" fmla="*/ 0 60000 65536"/>
              <a:gd name="T9" fmla="*/ 0 w 672"/>
              <a:gd name="T10" fmla="*/ 0 h 344"/>
              <a:gd name="T11" fmla="*/ 672 w 672"/>
              <a:gd name="T12" fmla="*/ 344 h 344"/>
            </a:gdLst>
            <a:ahLst/>
            <a:cxnLst>
              <a:cxn ang="T6">
                <a:pos x="T0" y="T1"/>
              </a:cxn>
              <a:cxn ang="T7">
                <a:pos x="T2" y="T3"/>
              </a:cxn>
              <a:cxn ang="T8">
                <a:pos x="T4" y="T5"/>
              </a:cxn>
            </a:cxnLst>
            <a:rect l="T9" t="T10" r="T11" b="T12"/>
            <a:pathLst>
              <a:path w="672" h="344">
                <a:moveTo>
                  <a:pt x="0" y="0"/>
                </a:moveTo>
                <a:cubicBezTo>
                  <a:pt x="16" y="116"/>
                  <a:pt x="32" y="232"/>
                  <a:pt x="144" y="288"/>
                </a:cubicBezTo>
                <a:cubicBezTo>
                  <a:pt x="256" y="344"/>
                  <a:pt x="464" y="340"/>
                  <a:pt x="672" y="336"/>
                </a:cubicBezTo>
              </a:path>
            </a:pathLst>
          </a:custGeom>
          <a:noFill/>
          <a:ln w="28575" cmpd="sng">
            <a:solidFill>
              <a:srgbClr val="FF0000"/>
            </a:solidFill>
            <a:round/>
            <a:headEnd type="none" w="med" len="med"/>
            <a:tailEnd type="triangle" w="med" len="med"/>
          </a:ln>
        </p:spPr>
        <p:txBody>
          <a:bodyPr lIns="91429" tIns="45714" rIns="91429" bIns="45714"/>
          <a:lstStyle/>
          <a:p>
            <a:pPr>
              <a:defRPr/>
            </a:pPr>
            <a:endParaRPr lang="zh-CN" altLang="en-US">
              <a:latin typeface="+mj-lt"/>
              <a:ea typeface="黑体" pitchFamily="49" charset="-122"/>
            </a:endParaRPr>
          </a:p>
        </p:txBody>
      </p:sp>
      <p:sp>
        <p:nvSpPr>
          <p:cNvPr id="248940" name="Freeform 108"/>
          <p:cNvSpPr>
            <a:spLocks/>
          </p:cNvSpPr>
          <p:nvPr/>
        </p:nvSpPr>
        <p:spPr bwMode="auto">
          <a:xfrm>
            <a:off x="3962232" y="1829405"/>
            <a:ext cx="1829304" cy="1827893"/>
          </a:xfrm>
          <a:custGeom>
            <a:avLst/>
            <a:gdLst>
              <a:gd name="T0" fmla="*/ 0 w 912"/>
              <a:gd name="T1" fmla="*/ 0 h 1008"/>
              <a:gd name="T2" fmla="*/ 48 w 912"/>
              <a:gd name="T3" fmla="*/ 96 h 1008"/>
              <a:gd name="T4" fmla="*/ 192 w 912"/>
              <a:gd name="T5" fmla="*/ 576 h 1008"/>
              <a:gd name="T6" fmla="*/ 912 w 912"/>
              <a:gd name="T7" fmla="*/ 1008 h 1008"/>
              <a:gd name="T8" fmla="*/ 0 60000 65536"/>
              <a:gd name="T9" fmla="*/ 0 60000 65536"/>
              <a:gd name="T10" fmla="*/ 0 60000 65536"/>
              <a:gd name="T11" fmla="*/ 0 60000 65536"/>
              <a:gd name="T12" fmla="*/ 0 w 912"/>
              <a:gd name="T13" fmla="*/ 0 h 1008"/>
              <a:gd name="T14" fmla="*/ 912 w 912"/>
              <a:gd name="T15" fmla="*/ 1008 h 1008"/>
            </a:gdLst>
            <a:ahLst/>
            <a:cxnLst>
              <a:cxn ang="T8">
                <a:pos x="T0" y="T1"/>
              </a:cxn>
              <a:cxn ang="T9">
                <a:pos x="T2" y="T3"/>
              </a:cxn>
              <a:cxn ang="T10">
                <a:pos x="T4" y="T5"/>
              </a:cxn>
              <a:cxn ang="T11">
                <a:pos x="T6" y="T7"/>
              </a:cxn>
            </a:cxnLst>
            <a:rect l="T12" t="T13" r="T14" b="T15"/>
            <a:pathLst>
              <a:path w="912" h="1008">
                <a:moveTo>
                  <a:pt x="0" y="0"/>
                </a:moveTo>
                <a:cubicBezTo>
                  <a:pt x="8" y="0"/>
                  <a:pt x="16" y="0"/>
                  <a:pt x="48" y="96"/>
                </a:cubicBezTo>
                <a:cubicBezTo>
                  <a:pt x="80" y="192"/>
                  <a:pt x="48" y="424"/>
                  <a:pt x="192" y="576"/>
                </a:cubicBezTo>
                <a:cubicBezTo>
                  <a:pt x="336" y="728"/>
                  <a:pt x="624" y="868"/>
                  <a:pt x="912" y="1008"/>
                </a:cubicBezTo>
              </a:path>
            </a:pathLst>
          </a:custGeom>
          <a:noFill/>
          <a:ln w="28575" cmpd="sng">
            <a:solidFill>
              <a:srgbClr val="FF0000"/>
            </a:solidFill>
            <a:round/>
            <a:headEnd type="none" w="med" len="med"/>
            <a:tailEnd type="triangle" w="med" len="med"/>
          </a:ln>
        </p:spPr>
        <p:txBody>
          <a:bodyPr lIns="91429" tIns="45714" rIns="91429" bIns="45714"/>
          <a:lstStyle/>
          <a:p>
            <a:pPr>
              <a:defRPr/>
            </a:pPr>
            <a:endParaRPr lang="zh-CN" altLang="en-US">
              <a:latin typeface="+mj-lt"/>
              <a:ea typeface="黑体" pitchFamily="49" charset="-122"/>
            </a:endParaRPr>
          </a:p>
        </p:txBody>
      </p:sp>
      <p:grpSp>
        <p:nvGrpSpPr>
          <p:cNvPr id="4" name="Group 119"/>
          <p:cNvGrpSpPr>
            <a:grpSpLocks/>
          </p:cNvGrpSpPr>
          <p:nvPr/>
        </p:nvGrpSpPr>
        <p:grpSpPr bwMode="auto">
          <a:xfrm>
            <a:off x="1339222" y="1883834"/>
            <a:ext cx="4909640" cy="2231571"/>
            <a:chOff x="843" y="1186"/>
            <a:chExt cx="3093" cy="1406"/>
          </a:xfrm>
        </p:grpSpPr>
        <p:sp>
          <p:nvSpPr>
            <p:cNvPr id="53278" name="Rectangle 48"/>
            <p:cNvSpPr>
              <a:spLocks noChangeArrowheads="1"/>
            </p:cNvSpPr>
            <p:nvPr/>
          </p:nvSpPr>
          <p:spPr bwMode="auto">
            <a:xfrm>
              <a:off x="843" y="1381"/>
              <a:ext cx="896" cy="291"/>
            </a:xfrm>
            <a:prstGeom prst="rect">
              <a:avLst/>
            </a:prstGeom>
            <a:noFill/>
            <a:ln w="9525">
              <a:noFill/>
              <a:miter lim="800000"/>
              <a:headEnd/>
              <a:tailEnd/>
            </a:ln>
          </p:spPr>
          <p:txBody>
            <a:bodyPr wrap="none">
              <a:spAutoFit/>
            </a:bodyPr>
            <a:lstStyle/>
            <a:p>
              <a:pPr>
                <a:defRPr/>
              </a:pPr>
              <a:r>
                <a:rPr lang="zh-CN" altLang="en-US" sz="2400" b="1" dirty="0">
                  <a:solidFill>
                    <a:srgbClr val="0315BD"/>
                  </a:solidFill>
                  <a:latin typeface="+mj-lt"/>
                  <a:ea typeface="黑体" pitchFamily="49" charset="-122"/>
                </a:rPr>
                <a:t>逻辑地址</a:t>
              </a:r>
            </a:p>
          </p:txBody>
        </p:sp>
        <p:sp>
          <p:nvSpPr>
            <p:cNvPr id="53279" name="Line 109"/>
            <p:cNvSpPr>
              <a:spLocks noChangeShapeType="1"/>
            </p:cNvSpPr>
            <p:nvPr/>
          </p:nvSpPr>
          <p:spPr bwMode="auto">
            <a:xfrm flipV="1">
              <a:off x="1291" y="1186"/>
              <a:ext cx="517" cy="210"/>
            </a:xfrm>
            <a:prstGeom prst="line">
              <a:avLst/>
            </a:prstGeom>
            <a:noFill/>
            <a:ln w="28575">
              <a:solidFill>
                <a:srgbClr val="FF0000"/>
              </a:solidFill>
              <a:round/>
              <a:headEnd/>
              <a:tailEnd type="triangle" w="med" len="med"/>
            </a:ln>
          </p:spPr>
          <p:txBody>
            <a:bodyPr/>
            <a:lstStyle/>
            <a:p>
              <a:pPr>
                <a:defRPr/>
              </a:pPr>
              <a:endParaRPr lang="zh-CN" altLang="en-US">
                <a:latin typeface="+mj-lt"/>
                <a:ea typeface="黑体" pitchFamily="49" charset="-122"/>
              </a:endParaRPr>
            </a:p>
          </p:txBody>
        </p:sp>
        <p:sp>
          <p:nvSpPr>
            <p:cNvPr id="53280" name="Line 110"/>
            <p:cNvSpPr>
              <a:spLocks noChangeShapeType="1"/>
            </p:cNvSpPr>
            <p:nvPr/>
          </p:nvSpPr>
          <p:spPr bwMode="auto">
            <a:xfrm>
              <a:off x="1824" y="2064"/>
              <a:ext cx="2112" cy="528"/>
            </a:xfrm>
            <a:prstGeom prst="line">
              <a:avLst/>
            </a:prstGeom>
            <a:noFill/>
            <a:ln w="28575">
              <a:solidFill>
                <a:srgbClr val="FF0000"/>
              </a:solidFill>
              <a:round/>
              <a:headEnd/>
              <a:tailEnd type="triangle" w="med" len="med"/>
            </a:ln>
          </p:spPr>
          <p:txBody>
            <a:bodyPr/>
            <a:lstStyle/>
            <a:p>
              <a:pPr>
                <a:defRPr/>
              </a:pPr>
              <a:endParaRPr lang="zh-CN" altLang="en-US">
                <a:latin typeface="+mj-lt"/>
                <a:ea typeface="黑体" pitchFamily="49" charset="-122"/>
              </a:endParaRPr>
            </a:p>
          </p:txBody>
        </p:sp>
      </p:grpSp>
      <p:sp>
        <p:nvSpPr>
          <p:cNvPr id="248945" name="Line 113"/>
          <p:cNvSpPr>
            <a:spLocks noChangeShapeType="1"/>
          </p:cNvSpPr>
          <p:nvPr/>
        </p:nvSpPr>
        <p:spPr bwMode="auto">
          <a:xfrm>
            <a:off x="6019569" y="2438703"/>
            <a:ext cx="0" cy="990297"/>
          </a:xfrm>
          <a:prstGeom prst="line">
            <a:avLst/>
          </a:prstGeom>
          <a:noFill/>
          <a:ln w="28575">
            <a:solidFill>
              <a:srgbClr val="FF0000"/>
            </a:solidFill>
            <a:round/>
            <a:headEnd/>
            <a:tailEnd type="triangle" w="med" len="med"/>
          </a:ln>
        </p:spPr>
        <p:txBody>
          <a:bodyPr lIns="91429" tIns="45714" rIns="91429" bIns="45714"/>
          <a:lstStyle/>
          <a:p>
            <a:pPr>
              <a:defRPr/>
            </a:pPr>
            <a:endParaRPr lang="zh-CN" altLang="en-US">
              <a:latin typeface="+mj-lt"/>
              <a:ea typeface="黑体" pitchFamily="49" charset="-122"/>
            </a:endParaRPr>
          </a:p>
        </p:txBody>
      </p:sp>
      <p:grpSp>
        <p:nvGrpSpPr>
          <p:cNvPr id="5" name="Group 114"/>
          <p:cNvGrpSpPr>
            <a:grpSpLocks/>
          </p:cNvGrpSpPr>
          <p:nvPr/>
        </p:nvGrpSpPr>
        <p:grpSpPr bwMode="auto">
          <a:xfrm>
            <a:off x="5791536" y="3441096"/>
            <a:ext cx="457326" cy="444500"/>
            <a:chOff x="2832" y="2312"/>
            <a:chExt cx="624" cy="576"/>
          </a:xfrm>
        </p:grpSpPr>
        <p:sp>
          <p:nvSpPr>
            <p:cNvPr id="53275" name="Oval 115"/>
            <p:cNvSpPr>
              <a:spLocks noChangeArrowheads="1"/>
            </p:cNvSpPr>
            <p:nvPr/>
          </p:nvSpPr>
          <p:spPr bwMode="auto">
            <a:xfrm>
              <a:off x="2832" y="2312"/>
              <a:ext cx="624" cy="576"/>
            </a:xfrm>
            <a:prstGeom prst="ellipse">
              <a:avLst/>
            </a:prstGeom>
            <a:solidFill>
              <a:schemeClr val="bg1"/>
            </a:solidFill>
            <a:ln w="28575" algn="ctr">
              <a:solidFill>
                <a:schemeClr val="tx1"/>
              </a:solidFill>
              <a:round/>
              <a:headEnd/>
              <a:tailEnd/>
            </a:ln>
          </p:spPr>
          <p:txBody>
            <a:bodyPr wrap="none" lIns="90478" tIns="44445" rIns="90478" bIns="44445" anchor="ctr"/>
            <a:lstStyle/>
            <a:p>
              <a:pPr algn="ctr">
                <a:lnSpc>
                  <a:spcPct val="80000"/>
                </a:lnSpc>
                <a:spcBef>
                  <a:spcPct val="20000"/>
                </a:spcBef>
                <a:buSzPct val="100000"/>
                <a:defRPr/>
              </a:pPr>
              <a:endParaRPr lang="zh-CN" altLang="zh-CN" sz="2000" b="1" dirty="0">
                <a:solidFill>
                  <a:srgbClr val="00FFFF"/>
                </a:solidFill>
                <a:latin typeface="+mj-lt"/>
                <a:ea typeface="黑体" pitchFamily="49" charset="-122"/>
              </a:endParaRPr>
            </a:p>
          </p:txBody>
        </p:sp>
        <p:sp>
          <p:nvSpPr>
            <p:cNvPr id="53276" name="Line 116"/>
            <p:cNvSpPr>
              <a:spLocks noChangeShapeType="1"/>
            </p:cNvSpPr>
            <p:nvPr/>
          </p:nvSpPr>
          <p:spPr bwMode="auto">
            <a:xfrm>
              <a:off x="2976" y="2600"/>
              <a:ext cx="351" cy="2"/>
            </a:xfrm>
            <a:prstGeom prst="line">
              <a:avLst/>
            </a:prstGeom>
            <a:noFill/>
            <a:ln w="76200">
              <a:solidFill>
                <a:srgbClr val="FF0000"/>
              </a:solidFill>
              <a:round/>
              <a:headEnd/>
              <a:tailEnd/>
            </a:ln>
          </p:spPr>
          <p:txBody>
            <a:bodyPr/>
            <a:lstStyle/>
            <a:p>
              <a:pPr>
                <a:defRPr/>
              </a:pPr>
              <a:endParaRPr lang="zh-CN" altLang="en-US">
                <a:latin typeface="+mj-lt"/>
                <a:ea typeface="黑体" pitchFamily="49" charset="-122"/>
              </a:endParaRPr>
            </a:p>
          </p:txBody>
        </p:sp>
        <p:sp>
          <p:nvSpPr>
            <p:cNvPr id="53277" name="Line 117"/>
            <p:cNvSpPr>
              <a:spLocks noChangeShapeType="1"/>
            </p:cNvSpPr>
            <p:nvPr/>
          </p:nvSpPr>
          <p:spPr bwMode="auto">
            <a:xfrm flipV="1">
              <a:off x="3150" y="2435"/>
              <a:ext cx="2" cy="329"/>
            </a:xfrm>
            <a:prstGeom prst="line">
              <a:avLst/>
            </a:prstGeom>
            <a:noFill/>
            <a:ln w="76200">
              <a:solidFill>
                <a:srgbClr val="FF0000"/>
              </a:solidFill>
              <a:round/>
              <a:headEnd/>
              <a:tailEnd/>
            </a:ln>
          </p:spPr>
          <p:txBody>
            <a:bodyPr/>
            <a:lstStyle/>
            <a:p>
              <a:pPr>
                <a:defRPr/>
              </a:pPr>
              <a:endParaRPr lang="zh-CN" altLang="en-US">
                <a:latin typeface="+mj-lt"/>
                <a:ea typeface="黑体" pitchFamily="49" charset="-122"/>
              </a:endParaRPr>
            </a:p>
          </p:txBody>
        </p:sp>
      </p:grpSp>
      <p:grpSp>
        <p:nvGrpSpPr>
          <p:cNvPr id="6" name="Group 129"/>
          <p:cNvGrpSpPr>
            <a:grpSpLocks/>
          </p:cNvGrpSpPr>
          <p:nvPr/>
        </p:nvGrpSpPr>
        <p:grpSpPr bwMode="auto">
          <a:xfrm>
            <a:off x="6172012" y="3800929"/>
            <a:ext cx="2819547" cy="460982"/>
            <a:chOff x="3888" y="2394"/>
            <a:chExt cx="1776" cy="291"/>
          </a:xfrm>
        </p:grpSpPr>
        <p:sp>
          <p:nvSpPr>
            <p:cNvPr id="53272" name="Rectangle 111"/>
            <p:cNvSpPr>
              <a:spLocks noChangeArrowheads="1"/>
            </p:cNvSpPr>
            <p:nvPr/>
          </p:nvSpPr>
          <p:spPr bwMode="auto">
            <a:xfrm>
              <a:off x="4032" y="2394"/>
              <a:ext cx="768" cy="291"/>
            </a:xfrm>
            <a:prstGeom prst="rect">
              <a:avLst/>
            </a:prstGeom>
            <a:solidFill>
              <a:schemeClr val="bg1"/>
            </a:solidFill>
            <a:ln w="9525">
              <a:solidFill>
                <a:srgbClr val="FF0000"/>
              </a:solidFill>
              <a:miter lim="800000"/>
              <a:headEnd/>
              <a:tailEnd/>
            </a:ln>
          </p:spPr>
          <p:txBody>
            <a:bodyPr>
              <a:spAutoFit/>
            </a:bodyPr>
            <a:lstStyle/>
            <a:p>
              <a:pPr algn="ctr">
                <a:defRPr/>
              </a:pPr>
              <a:r>
                <a:rPr lang="zh-CN" altLang="en-US" sz="2400" b="1" dirty="0">
                  <a:latin typeface="+mj-lt"/>
                  <a:ea typeface="黑体" pitchFamily="49" charset="-122"/>
                </a:rPr>
                <a:t>页号</a:t>
              </a:r>
            </a:p>
          </p:txBody>
        </p:sp>
        <p:sp>
          <p:nvSpPr>
            <p:cNvPr id="53273" name="Rectangle 112"/>
            <p:cNvSpPr>
              <a:spLocks noChangeArrowheads="1"/>
            </p:cNvSpPr>
            <p:nvPr/>
          </p:nvSpPr>
          <p:spPr bwMode="auto">
            <a:xfrm>
              <a:off x="4800" y="2394"/>
              <a:ext cx="864" cy="291"/>
            </a:xfrm>
            <a:prstGeom prst="rect">
              <a:avLst/>
            </a:prstGeom>
            <a:solidFill>
              <a:schemeClr val="bg1"/>
            </a:solidFill>
            <a:ln w="9525">
              <a:solidFill>
                <a:srgbClr val="FF0000"/>
              </a:solidFill>
              <a:miter lim="800000"/>
              <a:headEnd/>
              <a:tailEnd/>
            </a:ln>
          </p:spPr>
          <p:txBody>
            <a:bodyPr>
              <a:spAutoFit/>
            </a:bodyPr>
            <a:lstStyle/>
            <a:p>
              <a:pPr algn="ctr">
                <a:defRPr/>
              </a:pPr>
              <a:r>
                <a:rPr lang="zh-CN" altLang="en-US" sz="2400" b="1" dirty="0">
                  <a:latin typeface="+mj-lt"/>
                  <a:ea typeface="黑体" pitchFamily="49" charset="-122"/>
                </a:rPr>
                <a:t>偏移</a:t>
              </a:r>
            </a:p>
          </p:txBody>
        </p:sp>
        <p:sp>
          <p:nvSpPr>
            <p:cNvPr id="53274" name="Line 118"/>
            <p:cNvSpPr>
              <a:spLocks noChangeShapeType="1"/>
            </p:cNvSpPr>
            <p:nvPr/>
          </p:nvSpPr>
          <p:spPr bwMode="auto">
            <a:xfrm>
              <a:off x="3888" y="2448"/>
              <a:ext cx="144" cy="136"/>
            </a:xfrm>
            <a:prstGeom prst="line">
              <a:avLst/>
            </a:prstGeom>
            <a:noFill/>
            <a:ln w="28575">
              <a:solidFill>
                <a:srgbClr val="FF0000"/>
              </a:solidFill>
              <a:round/>
              <a:headEnd/>
              <a:tailEnd type="triangle" w="med" len="med"/>
            </a:ln>
          </p:spPr>
          <p:txBody>
            <a:bodyPr/>
            <a:lstStyle/>
            <a:p>
              <a:pPr>
                <a:defRPr/>
              </a:pPr>
              <a:endParaRPr lang="zh-CN" altLang="en-US">
                <a:latin typeface="+mj-lt"/>
                <a:ea typeface="黑体" pitchFamily="49" charset="-122"/>
              </a:endParaRPr>
            </a:p>
          </p:txBody>
        </p:sp>
      </p:grpSp>
      <p:sp>
        <p:nvSpPr>
          <p:cNvPr id="248953" name="Freeform 121"/>
          <p:cNvSpPr>
            <a:spLocks/>
          </p:cNvSpPr>
          <p:nvPr/>
        </p:nvSpPr>
        <p:spPr bwMode="auto">
          <a:xfrm>
            <a:off x="5181768" y="4266595"/>
            <a:ext cx="1752453" cy="1676703"/>
          </a:xfrm>
          <a:custGeom>
            <a:avLst/>
            <a:gdLst>
              <a:gd name="T0" fmla="*/ 1104 w 1104"/>
              <a:gd name="T1" fmla="*/ 0 h 1056"/>
              <a:gd name="T2" fmla="*/ 864 w 1104"/>
              <a:gd name="T3" fmla="*/ 816 h 1056"/>
              <a:gd name="T4" fmla="*/ 0 w 1104"/>
              <a:gd name="T5" fmla="*/ 1056 h 1056"/>
              <a:gd name="T6" fmla="*/ 0 60000 65536"/>
              <a:gd name="T7" fmla="*/ 0 60000 65536"/>
              <a:gd name="T8" fmla="*/ 0 60000 65536"/>
              <a:gd name="T9" fmla="*/ 0 w 1104"/>
              <a:gd name="T10" fmla="*/ 0 h 1056"/>
              <a:gd name="T11" fmla="*/ 1104 w 1104"/>
              <a:gd name="T12" fmla="*/ 1056 h 1056"/>
            </a:gdLst>
            <a:ahLst/>
            <a:cxnLst>
              <a:cxn ang="T6">
                <a:pos x="T0" y="T1"/>
              </a:cxn>
              <a:cxn ang="T7">
                <a:pos x="T2" y="T3"/>
              </a:cxn>
              <a:cxn ang="T8">
                <a:pos x="T4" y="T5"/>
              </a:cxn>
            </a:cxnLst>
            <a:rect l="T9" t="T10" r="T11" b="T12"/>
            <a:pathLst>
              <a:path w="1104" h="1056">
                <a:moveTo>
                  <a:pt x="1104" y="0"/>
                </a:moveTo>
                <a:cubicBezTo>
                  <a:pt x="1076" y="320"/>
                  <a:pt x="1048" y="640"/>
                  <a:pt x="864" y="816"/>
                </a:cubicBezTo>
                <a:cubicBezTo>
                  <a:pt x="680" y="992"/>
                  <a:pt x="340" y="1024"/>
                  <a:pt x="0" y="1056"/>
                </a:cubicBezTo>
              </a:path>
            </a:pathLst>
          </a:custGeom>
          <a:noFill/>
          <a:ln w="28575" cmpd="sng">
            <a:solidFill>
              <a:srgbClr val="FF0000"/>
            </a:solidFill>
            <a:round/>
            <a:headEnd type="none" w="med" len="med"/>
            <a:tailEnd type="triangle" w="med" len="med"/>
          </a:ln>
        </p:spPr>
        <p:txBody>
          <a:bodyPr lIns="91429" tIns="45714" rIns="91429" bIns="45714"/>
          <a:lstStyle/>
          <a:p>
            <a:pPr>
              <a:defRPr/>
            </a:pPr>
            <a:endParaRPr lang="zh-CN" altLang="en-US">
              <a:latin typeface="+mj-lt"/>
              <a:ea typeface="黑体" pitchFamily="49" charset="-122"/>
            </a:endParaRPr>
          </a:p>
        </p:txBody>
      </p:sp>
      <p:grpSp>
        <p:nvGrpSpPr>
          <p:cNvPr id="7" name="Group 130"/>
          <p:cNvGrpSpPr>
            <a:grpSpLocks/>
          </p:cNvGrpSpPr>
          <p:nvPr/>
        </p:nvGrpSpPr>
        <p:grpSpPr bwMode="auto">
          <a:xfrm>
            <a:off x="837802" y="3962704"/>
            <a:ext cx="3201281" cy="1065892"/>
            <a:chOff x="528" y="2496"/>
            <a:chExt cx="1968" cy="672"/>
          </a:xfrm>
        </p:grpSpPr>
        <p:sp>
          <p:nvSpPr>
            <p:cNvPr id="53269" name="Rectangle 56"/>
            <p:cNvSpPr>
              <a:spLocks noChangeArrowheads="1"/>
            </p:cNvSpPr>
            <p:nvPr/>
          </p:nvSpPr>
          <p:spPr bwMode="auto">
            <a:xfrm>
              <a:off x="1511" y="2832"/>
              <a:ext cx="985" cy="336"/>
            </a:xfrm>
            <a:prstGeom prst="rect">
              <a:avLst/>
            </a:prstGeom>
            <a:solidFill>
              <a:schemeClr val="bg1"/>
            </a:solidFill>
            <a:ln w="28575"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zh-CN" altLang="en-US" sz="2400" b="1" dirty="0">
                  <a:latin typeface="+mj-lt"/>
                  <a:ea typeface="黑体" pitchFamily="49" charset="-122"/>
                </a:rPr>
                <a:t>偏移</a:t>
              </a:r>
            </a:p>
          </p:txBody>
        </p:sp>
        <p:sp>
          <p:nvSpPr>
            <p:cNvPr id="53270" name="Text Box 124"/>
            <p:cNvSpPr txBox="1">
              <a:spLocks noChangeArrowheads="1"/>
            </p:cNvSpPr>
            <p:nvPr/>
          </p:nvSpPr>
          <p:spPr bwMode="auto">
            <a:xfrm>
              <a:off x="528" y="2496"/>
              <a:ext cx="1056" cy="291"/>
            </a:xfrm>
            <a:prstGeom prst="rect">
              <a:avLst/>
            </a:prstGeom>
            <a:noFill/>
            <a:ln w="9525">
              <a:noFill/>
              <a:miter lim="800000"/>
              <a:headEnd/>
              <a:tailEnd/>
            </a:ln>
          </p:spPr>
          <p:txBody>
            <a:bodyPr>
              <a:spAutoFit/>
            </a:bodyPr>
            <a:lstStyle/>
            <a:p>
              <a:pPr>
                <a:defRPr/>
              </a:pPr>
              <a:r>
                <a:rPr lang="zh-CN" altLang="en-US" sz="2400" b="1" dirty="0">
                  <a:solidFill>
                    <a:srgbClr val="0315BD"/>
                  </a:solidFill>
                  <a:latin typeface="+mj-lt"/>
                  <a:ea typeface="黑体" pitchFamily="49" charset="-122"/>
                </a:rPr>
                <a:t>物理地址</a:t>
              </a:r>
            </a:p>
          </p:txBody>
        </p:sp>
        <p:sp>
          <p:nvSpPr>
            <p:cNvPr id="53271" name="Rectangle 126"/>
            <p:cNvSpPr>
              <a:spLocks noChangeArrowheads="1"/>
            </p:cNvSpPr>
            <p:nvPr/>
          </p:nvSpPr>
          <p:spPr bwMode="auto">
            <a:xfrm>
              <a:off x="530" y="2832"/>
              <a:ext cx="984" cy="336"/>
            </a:xfrm>
            <a:prstGeom prst="rect">
              <a:avLst/>
            </a:prstGeom>
            <a:solidFill>
              <a:schemeClr val="bg1"/>
            </a:solidFill>
            <a:ln w="28575" algn="ctr">
              <a:solidFill>
                <a:schemeClr val="tx1"/>
              </a:solidFill>
              <a:miter lim="800000"/>
              <a:headEnd/>
              <a:tailEnd/>
            </a:ln>
          </p:spPr>
          <p:txBody>
            <a:bodyPr wrap="none" lIns="90478" tIns="44445" rIns="90478" bIns="44445" anchor="ctr"/>
            <a:lstStyle/>
            <a:p>
              <a:pPr algn="ctr">
                <a:lnSpc>
                  <a:spcPct val="80000"/>
                </a:lnSpc>
                <a:spcBef>
                  <a:spcPct val="20000"/>
                </a:spcBef>
                <a:buSzPct val="100000"/>
                <a:defRPr/>
              </a:pPr>
              <a:r>
                <a:rPr lang="zh-CN" altLang="en-US" sz="2400" b="1" dirty="0">
                  <a:latin typeface="+mj-lt"/>
                  <a:ea typeface="黑体" pitchFamily="49" charset="-122"/>
                </a:rPr>
                <a:t>物理页号</a:t>
              </a:r>
            </a:p>
          </p:txBody>
        </p:sp>
      </p:grpSp>
      <p:sp>
        <p:nvSpPr>
          <p:cNvPr id="248954" name="Freeform 122"/>
          <p:cNvSpPr>
            <a:spLocks/>
          </p:cNvSpPr>
          <p:nvPr/>
        </p:nvSpPr>
        <p:spPr bwMode="auto">
          <a:xfrm>
            <a:off x="2057337" y="4953000"/>
            <a:ext cx="2362221" cy="978203"/>
          </a:xfrm>
          <a:custGeom>
            <a:avLst/>
            <a:gdLst>
              <a:gd name="T0" fmla="*/ 1488 w 1488"/>
              <a:gd name="T1" fmla="*/ 768 h 808"/>
              <a:gd name="T2" fmla="*/ 864 w 1488"/>
              <a:gd name="T3" fmla="*/ 768 h 808"/>
              <a:gd name="T4" fmla="*/ 288 w 1488"/>
              <a:gd name="T5" fmla="*/ 528 h 808"/>
              <a:gd name="T6" fmla="*/ 0 w 1488"/>
              <a:gd name="T7" fmla="*/ 0 h 808"/>
              <a:gd name="T8" fmla="*/ 0 60000 65536"/>
              <a:gd name="T9" fmla="*/ 0 60000 65536"/>
              <a:gd name="T10" fmla="*/ 0 60000 65536"/>
              <a:gd name="T11" fmla="*/ 0 60000 65536"/>
              <a:gd name="T12" fmla="*/ 0 w 1488"/>
              <a:gd name="T13" fmla="*/ 0 h 808"/>
              <a:gd name="T14" fmla="*/ 1488 w 1488"/>
              <a:gd name="T15" fmla="*/ 808 h 808"/>
            </a:gdLst>
            <a:ahLst/>
            <a:cxnLst>
              <a:cxn ang="T8">
                <a:pos x="T0" y="T1"/>
              </a:cxn>
              <a:cxn ang="T9">
                <a:pos x="T2" y="T3"/>
              </a:cxn>
              <a:cxn ang="T10">
                <a:pos x="T4" y="T5"/>
              </a:cxn>
              <a:cxn ang="T11">
                <a:pos x="T6" y="T7"/>
              </a:cxn>
            </a:cxnLst>
            <a:rect l="T12" t="T13" r="T14" b="T15"/>
            <a:pathLst>
              <a:path w="1488" h="808">
                <a:moveTo>
                  <a:pt x="1488" y="768"/>
                </a:moveTo>
                <a:cubicBezTo>
                  <a:pt x="1276" y="788"/>
                  <a:pt x="1064" y="808"/>
                  <a:pt x="864" y="768"/>
                </a:cubicBezTo>
                <a:cubicBezTo>
                  <a:pt x="664" y="728"/>
                  <a:pt x="432" y="656"/>
                  <a:pt x="288" y="528"/>
                </a:cubicBezTo>
                <a:cubicBezTo>
                  <a:pt x="144" y="400"/>
                  <a:pt x="72" y="200"/>
                  <a:pt x="0" y="0"/>
                </a:cubicBezTo>
              </a:path>
            </a:pathLst>
          </a:custGeom>
          <a:noFill/>
          <a:ln w="28575" cmpd="sng">
            <a:solidFill>
              <a:srgbClr val="FF0000"/>
            </a:solidFill>
            <a:round/>
            <a:headEnd type="none" w="med" len="med"/>
            <a:tailEnd type="triangle" w="med" len="med"/>
          </a:ln>
        </p:spPr>
        <p:txBody>
          <a:bodyPr lIns="91429" tIns="45714" rIns="91429" bIns="45714"/>
          <a:lstStyle/>
          <a:p>
            <a:pPr>
              <a:defRPr/>
            </a:pPr>
            <a:endParaRPr lang="zh-CN" altLang="en-US">
              <a:latin typeface="+mj-lt"/>
              <a:ea typeface="黑体" pitchFamily="49" charset="-122"/>
            </a:endParaRPr>
          </a:p>
        </p:txBody>
      </p:sp>
      <p:sp>
        <p:nvSpPr>
          <p:cNvPr id="248959" name="Freeform 127"/>
          <p:cNvSpPr>
            <a:spLocks/>
          </p:cNvSpPr>
          <p:nvPr/>
        </p:nvSpPr>
        <p:spPr bwMode="auto">
          <a:xfrm>
            <a:off x="3809790" y="3962703"/>
            <a:ext cx="4114674" cy="762000"/>
          </a:xfrm>
          <a:custGeom>
            <a:avLst/>
            <a:gdLst>
              <a:gd name="T0" fmla="*/ 2592 w 2592"/>
              <a:gd name="T1" fmla="*/ 0 h 480"/>
              <a:gd name="T2" fmla="*/ 2112 w 2592"/>
              <a:gd name="T3" fmla="*/ 192 h 480"/>
              <a:gd name="T4" fmla="*/ 624 w 2592"/>
              <a:gd name="T5" fmla="*/ 384 h 480"/>
              <a:gd name="T6" fmla="*/ 0 w 2592"/>
              <a:gd name="T7" fmla="*/ 480 h 480"/>
              <a:gd name="T8" fmla="*/ 0 60000 65536"/>
              <a:gd name="T9" fmla="*/ 0 60000 65536"/>
              <a:gd name="T10" fmla="*/ 0 60000 65536"/>
              <a:gd name="T11" fmla="*/ 0 60000 65536"/>
              <a:gd name="T12" fmla="*/ 0 w 2592"/>
              <a:gd name="T13" fmla="*/ 0 h 480"/>
              <a:gd name="T14" fmla="*/ 2592 w 2592"/>
              <a:gd name="T15" fmla="*/ 480 h 480"/>
            </a:gdLst>
            <a:ahLst/>
            <a:cxnLst>
              <a:cxn ang="T8">
                <a:pos x="T0" y="T1"/>
              </a:cxn>
              <a:cxn ang="T9">
                <a:pos x="T2" y="T3"/>
              </a:cxn>
              <a:cxn ang="T10">
                <a:pos x="T4" y="T5"/>
              </a:cxn>
              <a:cxn ang="T11">
                <a:pos x="T6" y="T7"/>
              </a:cxn>
            </a:cxnLst>
            <a:rect l="T12" t="T13" r="T14" b="T15"/>
            <a:pathLst>
              <a:path w="2592" h="480">
                <a:moveTo>
                  <a:pt x="2592" y="0"/>
                </a:moveTo>
                <a:cubicBezTo>
                  <a:pt x="2516" y="64"/>
                  <a:pt x="2440" y="128"/>
                  <a:pt x="2112" y="192"/>
                </a:cubicBezTo>
                <a:cubicBezTo>
                  <a:pt x="1784" y="256"/>
                  <a:pt x="976" y="336"/>
                  <a:pt x="624" y="384"/>
                </a:cubicBezTo>
                <a:cubicBezTo>
                  <a:pt x="272" y="432"/>
                  <a:pt x="136" y="456"/>
                  <a:pt x="0" y="480"/>
                </a:cubicBezTo>
              </a:path>
            </a:pathLst>
          </a:custGeom>
          <a:noFill/>
          <a:ln w="28575" cmpd="sng">
            <a:solidFill>
              <a:srgbClr val="FF0000"/>
            </a:solidFill>
            <a:round/>
            <a:headEnd type="none" w="med" len="med"/>
            <a:tailEnd type="triangle" w="med" len="med"/>
          </a:ln>
        </p:spPr>
        <p:txBody>
          <a:bodyPr lIns="91429" tIns="45714" rIns="91429" bIns="45714"/>
          <a:lstStyle/>
          <a:p>
            <a:pPr>
              <a:defRPr/>
            </a:pPr>
            <a:endParaRPr lang="zh-CN" altLang="en-US">
              <a:latin typeface="+mj-lt"/>
              <a:ea typeface="黑体" pitchFamily="49" charset="-122"/>
            </a:endParaRPr>
          </a:p>
        </p:txBody>
      </p:sp>
      <p:sp>
        <p:nvSpPr>
          <p:cNvPr id="248960" name="AutoShape 128"/>
          <p:cNvSpPr>
            <a:spLocks noChangeArrowheads="1"/>
          </p:cNvSpPr>
          <p:nvPr/>
        </p:nvSpPr>
        <p:spPr bwMode="auto">
          <a:xfrm>
            <a:off x="532918" y="2210405"/>
            <a:ext cx="76851" cy="2742595"/>
          </a:xfrm>
          <a:prstGeom prst="downArrow">
            <a:avLst>
              <a:gd name="adj1" fmla="val 50000"/>
              <a:gd name="adj2" fmla="val 900000"/>
            </a:avLst>
          </a:prstGeom>
          <a:solidFill>
            <a:schemeClr val="tx1"/>
          </a:solidFill>
          <a:ln w="9525">
            <a:solidFill>
              <a:schemeClr val="tx1"/>
            </a:solidFill>
            <a:miter lim="800000"/>
            <a:headEnd/>
            <a:tailEnd/>
          </a:ln>
        </p:spPr>
        <p:txBody>
          <a:bodyPr vert="eaVert" wrap="none" lIns="91429" tIns="45714" rIns="91429" bIns="45714" anchor="ctr"/>
          <a:lstStyle/>
          <a:p>
            <a:pPr>
              <a:defRPr/>
            </a:pPr>
            <a:endParaRPr lang="zh-CN" altLang="en-US">
              <a:latin typeface="+mj-lt"/>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8936"/>
                                        </p:tgtEl>
                                        <p:attrNameLst>
                                          <p:attrName>style.visibility</p:attrName>
                                        </p:attrNameLst>
                                      </p:cBhvr>
                                      <p:to>
                                        <p:strVal val="visible"/>
                                      </p:to>
                                    </p:set>
                                    <p:animEffect transition="in" filter="dissolve">
                                      <p:cBhvr>
                                        <p:cTn id="7" dur="500"/>
                                        <p:tgtEl>
                                          <p:spTgt spid="24893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48914"/>
                                        </p:tgtEl>
                                        <p:attrNameLst>
                                          <p:attrName>style.visibility</p:attrName>
                                        </p:attrNameLst>
                                      </p:cBhvr>
                                      <p:to>
                                        <p:strVal val="visible"/>
                                      </p:to>
                                    </p:set>
                                    <p:anim calcmode="lin" valueType="num">
                                      <p:cBhvr>
                                        <p:cTn id="12" dur="500" fill="hold"/>
                                        <p:tgtEl>
                                          <p:spTgt spid="248914"/>
                                        </p:tgtEl>
                                        <p:attrNameLst>
                                          <p:attrName>ppt_x</p:attrName>
                                        </p:attrNameLst>
                                      </p:cBhvr>
                                      <p:tavLst>
                                        <p:tav tm="0">
                                          <p:val>
                                            <p:strVal val="#ppt_x-#ppt_w/2"/>
                                          </p:val>
                                        </p:tav>
                                        <p:tav tm="100000">
                                          <p:val>
                                            <p:strVal val="#ppt_x"/>
                                          </p:val>
                                        </p:tav>
                                      </p:tavLst>
                                    </p:anim>
                                    <p:anim calcmode="lin" valueType="num">
                                      <p:cBhvr>
                                        <p:cTn id="13" dur="500" fill="hold"/>
                                        <p:tgtEl>
                                          <p:spTgt spid="248914"/>
                                        </p:tgtEl>
                                        <p:attrNameLst>
                                          <p:attrName>ppt_y</p:attrName>
                                        </p:attrNameLst>
                                      </p:cBhvr>
                                      <p:tavLst>
                                        <p:tav tm="0">
                                          <p:val>
                                            <p:strVal val="#ppt_y"/>
                                          </p:val>
                                        </p:tav>
                                        <p:tav tm="100000">
                                          <p:val>
                                            <p:strVal val="#ppt_y"/>
                                          </p:val>
                                        </p:tav>
                                      </p:tavLst>
                                    </p:anim>
                                    <p:anim calcmode="lin" valueType="num">
                                      <p:cBhvr>
                                        <p:cTn id="14" dur="500" fill="hold"/>
                                        <p:tgtEl>
                                          <p:spTgt spid="248914"/>
                                        </p:tgtEl>
                                        <p:attrNameLst>
                                          <p:attrName>ppt_w</p:attrName>
                                        </p:attrNameLst>
                                      </p:cBhvr>
                                      <p:tavLst>
                                        <p:tav tm="0">
                                          <p:val>
                                            <p:fltVal val="0"/>
                                          </p:val>
                                        </p:tav>
                                        <p:tav tm="100000">
                                          <p:val>
                                            <p:strVal val="#ppt_w"/>
                                          </p:val>
                                        </p:tav>
                                      </p:tavLst>
                                    </p:anim>
                                    <p:anim calcmode="lin" valueType="num">
                                      <p:cBhvr>
                                        <p:cTn id="15" dur="500" fill="hold"/>
                                        <p:tgtEl>
                                          <p:spTgt spid="248914"/>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48918"/>
                                        </p:tgtEl>
                                        <p:attrNameLst>
                                          <p:attrName>style.visibility</p:attrName>
                                        </p:attrNameLst>
                                      </p:cBhvr>
                                      <p:to>
                                        <p:strVal val="visible"/>
                                      </p:to>
                                    </p:set>
                                    <p:animEffect transition="in" filter="dissolve">
                                      <p:cBhvr>
                                        <p:cTn id="20" dur="500"/>
                                        <p:tgtEl>
                                          <p:spTgt spid="2489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248939"/>
                                        </p:tgtEl>
                                        <p:attrNameLst>
                                          <p:attrName>style.visibility</p:attrName>
                                        </p:attrNameLst>
                                      </p:cBhvr>
                                      <p:to>
                                        <p:strVal val="visible"/>
                                      </p:to>
                                    </p:set>
                                    <p:anim calcmode="lin" valueType="num">
                                      <p:cBhvr>
                                        <p:cTn id="30" dur="500" fill="hold"/>
                                        <p:tgtEl>
                                          <p:spTgt spid="248939"/>
                                        </p:tgtEl>
                                        <p:attrNameLst>
                                          <p:attrName>ppt_x</p:attrName>
                                        </p:attrNameLst>
                                      </p:cBhvr>
                                      <p:tavLst>
                                        <p:tav tm="0">
                                          <p:val>
                                            <p:strVal val="#ppt_x-#ppt_w/2"/>
                                          </p:val>
                                        </p:tav>
                                        <p:tav tm="100000">
                                          <p:val>
                                            <p:strVal val="#ppt_x"/>
                                          </p:val>
                                        </p:tav>
                                      </p:tavLst>
                                    </p:anim>
                                    <p:anim calcmode="lin" valueType="num">
                                      <p:cBhvr>
                                        <p:cTn id="31" dur="500" fill="hold"/>
                                        <p:tgtEl>
                                          <p:spTgt spid="248939"/>
                                        </p:tgtEl>
                                        <p:attrNameLst>
                                          <p:attrName>ppt_y</p:attrName>
                                        </p:attrNameLst>
                                      </p:cBhvr>
                                      <p:tavLst>
                                        <p:tav tm="0">
                                          <p:val>
                                            <p:strVal val="#ppt_y"/>
                                          </p:val>
                                        </p:tav>
                                        <p:tav tm="100000">
                                          <p:val>
                                            <p:strVal val="#ppt_y"/>
                                          </p:val>
                                        </p:tav>
                                      </p:tavLst>
                                    </p:anim>
                                    <p:anim calcmode="lin" valueType="num">
                                      <p:cBhvr>
                                        <p:cTn id="32" dur="500" fill="hold"/>
                                        <p:tgtEl>
                                          <p:spTgt spid="248939"/>
                                        </p:tgtEl>
                                        <p:attrNameLst>
                                          <p:attrName>ppt_w</p:attrName>
                                        </p:attrNameLst>
                                      </p:cBhvr>
                                      <p:tavLst>
                                        <p:tav tm="0">
                                          <p:val>
                                            <p:fltVal val="0"/>
                                          </p:val>
                                        </p:tav>
                                        <p:tav tm="100000">
                                          <p:val>
                                            <p:strVal val="#ppt_w"/>
                                          </p:val>
                                        </p:tav>
                                      </p:tavLst>
                                    </p:anim>
                                    <p:anim calcmode="lin" valueType="num">
                                      <p:cBhvr>
                                        <p:cTn id="33" dur="500" fill="hold"/>
                                        <p:tgtEl>
                                          <p:spTgt spid="248939"/>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 fill="hold" nodeType="clickEffect">
                                  <p:stCondLst>
                                    <p:cond delay="0"/>
                                  </p:stCondLst>
                                  <p:childTnLst>
                                    <p:set>
                                      <p:cBhvr>
                                        <p:cTn id="37" dur="1" fill="hold">
                                          <p:stCondLst>
                                            <p:cond delay="0"/>
                                          </p:stCondLst>
                                        </p:cTn>
                                        <p:tgtEl>
                                          <p:spTgt spid="248945"/>
                                        </p:tgtEl>
                                        <p:attrNameLst>
                                          <p:attrName>style.visibility</p:attrName>
                                        </p:attrNameLst>
                                      </p:cBhvr>
                                      <p:to>
                                        <p:strVal val="visible"/>
                                      </p:to>
                                    </p:set>
                                    <p:anim calcmode="lin" valueType="num">
                                      <p:cBhvr>
                                        <p:cTn id="38" dur="500" fill="hold"/>
                                        <p:tgtEl>
                                          <p:spTgt spid="248945"/>
                                        </p:tgtEl>
                                        <p:attrNameLst>
                                          <p:attrName>ppt_x</p:attrName>
                                        </p:attrNameLst>
                                      </p:cBhvr>
                                      <p:tavLst>
                                        <p:tav tm="0">
                                          <p:val>
                                            <p:strVal val="#ppt_x"/>
                                          </p:val>
                                        </p:tav>
                                        <p:tav tm="100000">
                                          <p:val>
                                            <p:strVal val="#ppt_x"/>
                                          </p:val>
                                        </p:tav>
                                      </p:tavLst>
                                    </p:anim>
                                    <p:anim calcmode="lin" valueType="num">
                                      <p:cBhvr>
                                        <p:cTn id="39" dur="500" fill="hold"/>
                                        <p:tgtEl>
                                          <p:spTgt spid="248945"/>
                                        </p:tgtEl>
                                        <p:attrNameLst>
                                          <p:attrName>ppt_y</p:attrName>
                                        </p:attrNameLst>
                                      </p:cBhvr>
                                      <p:tavLst>
                                        <p:tav tm="0">
                                          <p:val>
                                            <p:strVal val="#ppt_y-#ppt_h/2"/>
                                          </p:val>
                                        </p:tav>
                                        <p:tav tm="100000">
                                          <p:val>
                                            <p:strVal val="#ppt_y"/>
                                          </p:val>
                                        </p:tav>
                                      </p:tavLst>
                                    </p:anim>
                                    <p:anim calcmode="lin" valueType="num">
                                      <p:cBhvr>
                                        <p:cTn id="40" dur="500" fill="hold"/>
                                        <p:tgtEl>
                                          <p:spTgt spid="248945"/>
                                        </p:tgtEl>
                                        <p:attrNameLst>
                                          <p:attrName>ppt_w</p:attrName>
                                        </p:attrNameLst>
                                      </p:cBhvr>
                                      <p:tavLst>
                                        <p:tav tm="0">
                                          <p:val>
                                            <p:strVal val="#ppt_w"/>
                                          </p:val>
                                        </p:tav>
                                        <p:tav tm="100000">
                                          <p:val>
                                            <p:strVal val="#ppt_w"/>
                                          </p:val>
                                        </p:tav>
                                      </p:tavLst>
                                    </p:anim>
                                    <p:anim calcmode="lin" valueType="num">
                                      <p:cBhvr>
                                        <p:cTn id="41" dur="500" fill="hold"/>
                                        <p:tgtEl>
                                          <p:spTgt spid="248945"/>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nodeType="clickEffect">
                                  <p:stCondLst>
                                    <p:cond delay="0"/>
                                  </p:stCondLst>
                                  <p:childTnLst>
                                    <p:set>
                                      <p:cBhvr>
                                        <p:cTn id="45" dur="1" fill="hold">
                                          <p:stCondLst>
                                            <p:cond delay="0"/>
                                          </p:stCondLst>
                                        </p:cTn>
                                        <p:tgtEl>
                                          <p:spTgt spid="248940"/>
                                        </p:tgtEl>
                                        <p:attrNameLst>
                                          <p:attrName>style.visibility</p:attrName>
                                        </p:attrNameLst>
                                      </p:cBhvr>
                                      <p:to>
                                        <p:strVal val="visible"/>
                                      </p:to>
                                    </p:set>
                                    <p:anim calcmode="lin" valueType="num">
                                      <p:cBhvr>
                                        <p:cTn id="46" dur="500" fill="hold"/>
                                        <p:tgtEl>
                                          <p:spTgt spid="248940"/>
                                        </p:tgtEl>
                                        <p:attrNameLst>
                                          <p:attrName>ppt_x</p:attrName>
                                        </p:attrNameLst>
                                      </p:cBhvr>
                                      <p:tavLst>
                                        <p:tav tm="0">
                                          <p:val>
                                            <p:strVal val="#ppt_x-#ppt_w/2"/>
                                          </p:val>
                                        </p:tav>
                                        <p:tav tm="100000">
                                          <p:val>
                                            <p:strVal val="#ppt_x"/>
                                          </p:val>
                                        </p:tav>
                                      </p:tavLst>
                                    </p:anim>
                                    <p:anim calcmode="lin" valueType="num">
                                      <p:cBhvr>
                                        <p:cTn id="47" dur="500" fill="hold"/>
                                        <p:tgtEl>
                                          <p:spTgt spid="248940"/>
                                        </p:tgtEl>
                                        <p:attrNameLst>
                                          <p:attrName>ppt_y</p:attrName>
                                        </p:attrNameLst>
                                      </p:cBhvr>
                                      <p:tavLst>
                                        <p:tav tm="0">
                                          <p:val>
                                            <p:strVal val="#ppt_y"/>
                                          </p:val>
                                        </p:tav>
                                        <p:tav tm="100000">
                                          <p:val>
                                            <p:strVal val="#ppt_y"/>
                                          </p:val>
                                        </p:tav>
                                      </p:tavLst>
                                    </p:anim>
                                    <p:anim calcmode="lin" valueType="num">
                                      <p:cBhvr>
                                        <p:cTn id="48" dur="500" fill="hold"/>
                                        <p:tgtEl>
                                          <p:spTgt spid="248940"/>
                                        </p:tgtEl>
                                        <p:attrNameLst>
                                          <p:attrName>ppt_w</p:attrName>
                                        </p:attrNameLst>
                                      </p:cBhvr>
                                      <p:tavLst>
                                        <p:tav tm="0">
                                          <p:val>
                                            <p:fltVal val="0"/>
                                          </p:val>
                                        </p:tav>
                                        <p:tav tm="100000">
                                          <p:val>
                                            <p:strVal val="#ppt_w"/>
                                          </p:val>
                                        </p:tav>
                                      </p:tavLst>
                                    </p:anim>
                                    <p:anim calcmode="lin" valueType="num">
                                      <p:cBhvr>
                                        <p:cTn id="49" dur="500" fill="hold"/>
                                        <p:tgtEl>
                                          <p:spTgt spid="248940"/>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dissolv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48892"/>
                                        </p:tgtEl>
                                        <p:attrNameLst>
                                          <p:attrName>style.visibility</p:attrName>
                                        </p:attrNameLst>
                                      </p:cBhvr>
                                      <p:to>
                                        <p:strVal val="visible"/>
                                      </p:to>
                                    </p:set>
                                    <p:animEffect transition="in" filter="dissolve">
                                      <p:cBhvr>
                                        <p:cTn id="69" dur="500"/>
                                        <p:tgtEl>
                                          <p:spTgt spid="24889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dissolve">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2" fill="hold" nodeType="clickEffect">
                                  <p:stCondLst>
                                    <p:cond delay="0"/>
                                  </p:stCondLst>
                                  <p:childTnLst>
                                    <p:set>
                                      <p:cBhvr>
                                        <p:cTn id="78" dur="1" fill="hold">
                                          <p:stCondLst>
                                            <p:cond delay="0"/>
                                          </p:stCondLst>
                                        </p:cTn>
                                        <p:tgtEl>
                                          <p:spTgt spid="248953"/>
                                        </p:tgtEl>
                                        <p:attrNameLst>
                                          <p:attrName>style.visibility</p:attrName>
                                        </p:attrNameLst>
                                      </p:cBhvr>
                                      <p:to>
                                        <p:strVal val="visible"/>
                                      </p:to>
                                    </p:set>
                                    <p:anim calcmode="lin" valueType="num">
                                      <p:cBhvr>
                                        <p:cTn id="79" dur="500" fill="hold"/>
                                        <p:tgtEl>
                                          <p:spTgt spid="248953"/>
                                        </p:tgtEl>
                                        <p:attrNameLst>
                                          <p:attrName>ppt_x</p:attrName>
                                        </p:attrNameLst>
                                      </p:cBhvr>
                                      <p:tavLst>
                                        <p:tav tm="0">
                                          <p:val>
                                            <p:strVal val="#ppt_x+#ppt_w/2"/>
                                          </p:val>
                                        </p:tav>
                                        <p:tav tm="100000">
                                          <p:val>
                                            <p:strVal val="#ppt_x"/>
                                          </p:val>
                                        </p:tav>
                                      </p:tavLst>
                                    </p:anim>
                                    <p:anim calcmode="lin" valueType="num">
                                      <p:cBhvr>
                                        <p:cTn id="80" dur="500" fill="hold"/>
                                        <p:tgtEl>
                                          <p:spTgt spid="248953"/>
                                        </p:tgtEl>
                                        <p:attrNameLst>
                                          <p:attrName>ppt_y</p:attrName>
                                        </p:attrNameLst>
                                      </p:cBhvr>
                                      <p:tavLst>
                                        <p:tav tm="0">
                                          <p:val>
                                            <p:strVal val="#ppt_y"/>
                                          </p:val>
                                        </p:tav>
                                        <p:tav tm="100000">
                                          <p:val>
                                            <p:strVal val="#ppt_y"/>
                                          </p:val>
                                        </p:tav>
                                      </p:tavLst>
                                    </p:anim>
                                    <p:anim calcmode="lin" valueType="num">
                                      <p:cBhvr>
                                        <p:cTn id="81" dur="500" fill="hold"/>
                                        <p:tgtEl>
                                          <p:spTgt spid="248953"/>
                                        </p:tgtEl>
                                        <p:attrNameLst>
                                          <p:attrName>ppt_w</p:attrName>
                                        </p:attrNameLst>
                                      </p:cBhvr>
                                      <p:tavLst>
                                        <p:tav tm="0">
                                          <p:val>
                                            <p:fltVal val="0"/>
                                          </p:val>
                                        </p:tav>
                                        <p:tav tm="100000">
                                          <p:val>
                                            <p:strVal val="#ppt_w"/>
                                          </p:val>
                                        </p:tav>
                                      </p:tavLst>
                                    </p:anim>
                                    <p:anim calcmode="lin" valueType="num">
                                      <p:cBhvr>
                                        <p:cTn id="82" dur="500" fill="hold"/>
                                        <p:tgtEl>
                                          <p:spTgt spid="248953"/>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2" fill="hold" nodeType="clickEffect">
                                  <p:stCondLst>
                                    <p:cond delay="0"/>
                                  </p:stCondLst>
                                  <p:childTnLst>
                                    <p:set>
                                      <p:cBhvr>
                                        <p:cTn id="86" dur="1" fill="hold">
                                          <p:stCondLst>
                                            <p:cond delay="0"/>
                                          </p:stCondLst>
                                        </p:cTn>
                                        <p:tgtEl>
                                          <p:spTgt spid="248954"/>
                                        </p:tgtEl>
                                        <p:attrNameLst>
                                          <p:attrName>style.visibility</p:attrName>
                                        </p:attrNameLst>
                                      </p:cBhvr>
                                      <p:to>
                                        <p:strVal val="visible"/>
                                      </p:to>
                                    </p:set>
                                    <p:anim calcmode="lin" valueType="num">
                                      <p:cBhvr>
                                        <p:cTn id="87" dur="500" fill="hold"/>
                                        <p:tgtEl>
                                          <p:spTgt spid="248954"/>
                                        </p:tgtEl>
                                        <p:attrNameLst>
                                          <p:attrName>ppt_x</p:attrName>
                                        </p:attrNameLst>
                                      </p:cBhvr>
                                      <p:tavLst>
                                        <p:tav tm="0">
                                          <p:val>
                                            <p:strVal val="#ppt_x+#ppt_w/2"/>
                                          </p:val>
                                        </p:tav>
                                        <p:tav tm="100000">
                                          <p:val>
                                            <p:strVal val="#ppt_x"/>
                                          </p:val>
                                        </p:tav>
                                      </p:tavLst>
                                    </p:anim>
                                    <p:anim calcmode="lin" valueType="num">
                                      <p:cBhvr>
                                        <p:cTn id="88" dur="500" fill="hold"/>
                                        <p:tgtEl>
                                          <p:spTgt spid="248954"/>
                                        </p:tgtEl>
                                        <p:attrNameLst>
                                          <p:attrName>ppt_y</p:attrName>
                                        </p:attrNameLst>
                                      </p:cBhvr>
                                      <p:tavLst>
                                        <p:tav tm="0">
                                          <p:val>
                                            <p:strVal val="#ppt_y"/>
                                          </p:val>
                                        </p:tav>
                                        <p:tav tm="100000">
                                          <p:val>
                                            <p:strVal val="#ppt_y"/>
                                          </p:val>
                                        </p:tav>
                                      </p:tavLst>
                                    </p:anim>
                                    <p:anim calcmode="lin" valueType="num">
                                      <p:cBhvr>
                                        <p:cTn id="89" dur="500" fill="hold"/>
                                        <p:tgtEl>
                                          <p:spTgt spid="248954"/>
                                        </p:tgtEl>
                                        <p:attrNameLst>
                                          <p:attrName>ppt_w</p:attrName>
                                        </p:attrNameLst>
                                      </p:cBhvr>
                                      <p:tavLst>
                                        <p:tav tm="0">
                                          <p:val>
                                            <p:fltVal val="0"/>
                                          </p:val>
                                        </p:tav>
                                        <p:tav tm="100000">
                                          <p:val>
                                            <p:strVal val="#ppt_w"/>
                                          </p:val>
                                        </p:tav>
                                      </p:tavLst>
                                    </p:anim>
                                    <p:anim calcmode="lin" valueType="num">
                                      <p:cBhvr>
                                        <p:cTn id="90" dur="500" fill="hold"/>
                                        <p:tgtEl>
                                          <p:spTgt spid="248954"/>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2" fill="hold" nodeType="clickEffect">
                                  <p:stCondLst>
                                    <p:cond delay="0"/>
                                  </p:stCondLst>
                                  <p:childTnLst>
                                    <p:set>
                                      <p:cBhvr>
                                        <p:cTn id="94" dur="1" fill="hold">
                                          <p:stCondLst>
                                            <p:cond delay="0"/>
                                          </p:stCondLst>
                                        </p:cTn>
                                        <p:tgtEl>
                                          <p:spTgt spid="248959"/>
                                        </p:tgtEl>
                                        <p:attrNameLst>
                                          <p:attrName>style.visibility</p:attrName>
                                        </p:attrNameLst>
                                      </p:cBhvr>
                                      <p:to>
                                        <p:strVal val="visible"/>
                                      </p:to>
                                    </p:set>
                                    <p:anim calcmode="lin" valueType="num">
                                      <p:cBhvr>
                                        <p:cTn id="95" dur="500" fill="hold"/>
                                        <p:tgtEl>
                                          <p:spTgt spid="248959"/>
                                        </p:tgtEl>
                                        <p:attrNameLst>
                                          <p:attrName>ppt_x</p:attrName>
                                        </p:attrNameLst>
                                      </p:cBhvr>
                                      <p:tavLst>
                                        <p:tav tm="0">
                                          <p:val>
                                            <p:strVal val="#ppt_x+#ppt_w/2"/>
                                          </p:val>
                                        </p:tav>
                                        <p:tav tm="100000">
                                          <p:val>
                                            <p:strVal val="#ppt_x"/>
                                          </p:val>
                                        </p:tav>
                                      </p:tavLst>
                                    </p:anim>
                                    <p:anim calcmode="lin" valueType="num">
                                      <p:cBhvr>
                                        <p:cTn id="96" dur="500" fill="hold"/>
                                        <p:tgtEl>
                                          <p:spTgt spid="248959"/>
                                        </p:tgtEl>
                                        <p:attrNameLst>
                                          <p:attrName>ppt_y</p:attrName>
                                        </p:attrNameLst>
                                      </p:cBhvr>
                                      <p:tavLst>
                                        <p:tav tm="0">
                                          <p:val>
                                            <p:strVal val="#ppt_y"/>
                                          </p:val>
                                        </p:tav>
                                        <p:tav tm="100000">
                                          <p:val>
                                            <p:strVal val="#ppt_y"/>
                                          </p:val>
                                        </p:tav>
                                      </p:tavLst>
                                    </p:anim>
                                    <p:anim calcmode="lin" valueType="num">
                                      <p:cBhvr>
                                        <p:cTn id="97" dur="500" fill="hold"/>
                                        <p:tgtEl>
                                          <p:spTgt spid="248959"/>
                                        </p:tgtEl>
                                        <p:attrNameLst>
                                          <p:attrName>ppt_w</p:attrName>
                                        </p:attrNameLst>
                                      </p:cBhvr>
                                      <p:tavLst>
                                        <p:tav tm="0">
                                          <p:val>
                                            <p:fltVal val="0"/>
                                          </p:val>
                                        </p:tav>
                                        <p:tav tm="100000">
                                          <p:val>
                                            <p:strVal val="#ppt_w"/>
                                          </p:val>
                                        </p:tav>
                                      </p:tavLst>
                                    </p:anim>
                                    <p:anim calcmode="lin" valueType="num">
                                      <p:cBhvr>
                                        <p:cTn id="98" dur="500" fill="hold"/>
                                        <p:tgtEl>
                                          <p:spTgt spid="248959"/>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dissolve">
                                      <p:cBhvr>
                                        <p:cTn id="103" dur="500"/>
                                        <p:tgtEl>
                                          <p:spTgt spid="7"/>
                                        </p:tgtEl>
                                      </p:cBhvr>
                                    </p:animEffect>
                                  </p:childTnLst>
                                </p:cTn>
                              </p:par>
                            </p:childTnLst>
                          </p:cTn>
                        </p:par>
                      </p:childTnLst>
                    </p:cTn>
                  </p:par>
                  <p:par>
                    <p:cTn id="104" fill="hold">
                      <p:stCondLst>
                        <p:cond delay="indefinite"/>
                      </p:stCondLst>
                      <p:childTnLst>
                        <p:par>
                          <p:cTn id="105" fill="hold">
                            <p:stCondLst>
                              <p:cond delay="0"/>
                            </p:stCondLst>
                            <p:childTnLst>
                              <p:par>
                                <p:cTn id="106" presetID="17" presetClass="entr" presetSubtype="1" fill="hold" grpId="0" nodeType="clickEffect">
                                  <p:stCondLst>
                                    <p:cond delay="0"/>
                                  </p:stCondLst>
                                  <p:childTnLst>
                                    <p:set>
                                      <p:cBhvr>
                                        <p:cTn id="107" dur="1" fill="hold">
                                          <p:stCondLst>
                                            <p:cond delay="0"/>
                                          </p:stCondLst>
                                        </p:cTn>
                                        <p:tgtEl>
                                          <p:spTgt spid="248960"/>
                                        </p:tgtEl>
                                        <p:attrNameLst>
                                          <p:attrName>style.visibility</p:attrName>
                                        </p:attrNameLst>
                                      </p:cBhvr>
                                      <p:to>
                                        <p:strVal val="visible"/>
                                      </p:to>
                                    </p:set>
                                    <p:anim calcmode="lin" valueType="num">
                                      <p:cBhvr>
                                        <p:cTn id="108" dur="500" fill="hold"/>
                                        <p:tgtEl>
                                          <p:spTgt spid="248960"/>
                                        </p:tgtEl>
                                        <p:attrNameLst>
                                          <p:attrName>ppt_x</p:attrName>
                                        </p:attrNameLst>
                                      </p:cBhvr>
                                      <p:tavLst>
                                        <p:tav tm="0">
                                          <p:val>
                                            <p:strVal val="#ppt_x"/>
                                          </p:val>
                                        </p:tav>
                                        <p:tav tm="100000">
                                          <p:val>
                                            <p:strVal val="#ppt_x"/>
                                          </p:val>
                                        </p:tav>
                                      </p:tavLst>
                                    </p:anim>
                                    <p:anim calcmode="lin" valueType="num">
                                      <p:cBhvr>
                                        <p:cTn id="109" dur="500" fill="hold"/>
                                        <p:tgtEl>
                                          <p:spTgt spid="248960"/>
                                        </p:tgtEl>
                                        <p:attrNameLst>
                                          <p:attrName>ppt_y</p:attrName>
                                        </p:attrNameLst>
                                      </p:cBhvr>
                                      <p:tavLst>
                                        <p:tav tm="0">
                                          <p:val>
                                            <p:strVal val="#ppt_y-#ppt_h/2"/>
                                          </p:val>
                                        </p:tav>
                                        <p:tav tm="100000">
                                          <p:val>
                                            <p:strVal val="#ppt_y"/>
                                          </p:val>
                                        </p:tav>
                                      </p:tavLst>
                                    </p:anim>
                                    <p:anim calcmode="lin" valueType="num">
                                      <p:cBhvr>
                                        <p:cTn id="110" dur="500" fill="hold"/>
                                        <p:tgtEl>
                                          <p:spTgt spid="248960"/>
                                        </p:tgtEl>
                                        <p:attrNameLst>
                                          <p:attrName>ppt_w</p:attrName>
                                        </p:attrNameLst>
                                      </p:cBhvr>
                                      <p:tavLst>
                                        <p:tav tm="0">
                                          <p:val>
                                            <p:strVal val="#ppt_w"/>
                                          </p:val>
                                        </p:tav>
                                        <p:tav tm="100000">
                                          <p:val>
                                            <p:strVal val="#ppt_w"/>
                                          </p:val>
                                        </p:tav>
                                      </p:tavLst>
                                    </p:anim>
                                    <p:anim calcmode="lin" valueType="num">
                                      <p:cBhvr>
                                        <p:cTn id="111" dur="500" fill="hold"/>
                                        <p:tgtEl>
                                          <p:spTgt spid="248960"/>
                                        </p:tgtEl>
                                        <p:attrNameLst>
                                          <p:attrName>ppt_h</p:attrName>
                                        </p:attrNameLst>
                                      </p:cBhvr>
                                      <p:tavLst>
                                        <p:tav tm="0">
                                          <p:val>
                                            <p:fltVal val="0"/>
                                          </p:val>
                                        </p:tav>
                                        <p:tav tm="100000">
                                          <p:val>
                                            <p:strVal val="#ppt_h"/>
                                          </p:val>
                                        </p:tav>
                                      </p:tavLst>
                                    </p:anim>
                                  </p:childTnLst>
                                </p:cTn>
                              </p:par>
                              <p:par>
                                <p:cTn id="112" presetID="9" presetClass="entr" presetSubtype="0" fill="hold" nodeType="withEffect">
                                  <p:stCondLst>
                                    <p:cond delay="0"/>
                                  </p:stCondLst>
                                  <p:childTnLst>
                                    <p:set>
                                      <p:cBhvr>
                                        <p:cTn id="113" dur="1" fill="hold">
                                          <p:stCondLst>
                                            <p:cond delay="0"/>
                                          </p:stCondLst>
                                        </p:cTn>
                                        <p:tgtEl>
                                          <p:spTgt spid="248937"/>
                                        </p:tgtEl>
                                        <p:attrNameLst>
                                          <p:attrName>style.visibility</p:attrName>
                                        </p:attrNameLst>
                                      </p:cBhvr>
                                      <p:to>
                                        <p:strVal val="visible"/>
                                      </p:to>
                                    </p:set>
                                    <p:animEffect transition="in" filter="dissolve">
                                      <p:cBhvr>
                                        <p:cTn id="114" dur="500"/>
                                        <p:tgtEl>
                                          <p:spTgt spid="248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92" grpId="0" animBg="1"/>
      <p:bldP spid="248914" grpId="0" animBg="1"/>
      <p:bldP spid="248918" grpId="0" animBg="1"/>
      <p:bldP spid="24896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274638"/>
            <a:ext cx="8229600" cy="994122"/>
          </a:xfrm>
        </p:spPr>
        <p:txBody>
          <a:bodyPr/>
          <a:lstStyle/>
          <a:p>
            <a:r>
              <a:rPr lang="zh-CN" altLang="en-US" dirty="0">
                <a:latin typeface="黑体" pitchFamily="49" charset="-122"/>
                <a:ea typeface="黑体" pitchFamily="49" charset="-122"/>
              </a:rPr>
              <a:t>第九章：虚拟内存</a:t>
            </a:r>
          </a:p>
        </p:txBody>
      </p:sp>
      <p:sp>
        <p:nvSpPr>
          <p:cNvPr id="171013" name="Rectangle 5"/>
          <p:cNvSpPr>
            <a:spLocks noChangeArrowheads="1"/>
          </p:cNvSpPr>
          <p:nvPr/>
        </p:nvSpPr>
        <p:spPr bwMode="auto">
          <a:xfrm>
            <a:off x="307975" y="1547713"/>
            <a:ext cx="7921625"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rPr>
              <a:t>内存的根本目的 </a:t>
            </a:r>
            <a:r>
              <a:rPr lang="zh-CN" altLang="en-US" sz="2400" b="1">
                <a:solidFill>
                  <a:schemeClr val="tx1"/>
                </a:solidFill>
                <a:latin typeface="黑体" pitchFamily="49" charset="-122"/>
                <a:ea typeface="黑体" pitchFamily="49" charset="-122"/>
                <a:sym typeface="Symbol" pitchFamily="18" charset="2"/>
              </a:rPr>
              <a:t> 把程序放在内存并让其执行</a:t>
            </a:r>
            <a:endParaRPr lang="zh-CN" altLang="en-US" sz="2400" b="1">
              <a:latin typeface="黑体" pitchFamily="49" charset="-122"/>
              <a:ea typeface="黑体" pitchFamily="49" charset="-122"/>
            </a:endParaRPr>
          </a:p>
        </p:txBody>
      </p:sp>
      <p:sp>
        <p:nvSpPr>
          <p:cNvPr id="171014" name="Rectangle 6"/>
          <p:cNvSpPr>
            <a:spLocks noChangeArrowheads="1"/>
          </p:cNvSpPr>
          <p:nvPr/>
        </p:nvSpPr>
        <p:spPr bwMode="auto">
          <a:xfrm>
            <a:off x="304800" y="210810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sym typeface="Symbol" pitchFamily="18" charset="2"/>
              </a:rPr>
              <a:t>只要将部分程序放进内存即可执行  内存利用率高</a:t>
            </a:r>
            <a:endParaRPr lang="zh-CN" altLang="zh-CN" sz="2400" b="1">
              <a:solidFill>
                <a:schemeClr val="tx1"/>
              </a:solidFill>
              <a:latin typeface="黑体" pitchFamily="49" charset="-122"/>
              <a:ea typeface="黑体" pitchFamily="49" charset="-122"/>
              <a:sym typeface="Symbol" pitchFamily="18" charset="2"/>
            </a:endParaRPr>
          </a:p>
        </p:txBody>
      </p:sp>
      <p:sp>
        <p:nvSpPr>
          <p:cNvPr id="171015" name="Rectangle 7"/>
          <p:cNvSpPr>
            <a:spLocks noChangeArrowheads="1"/>
          </p:cNvSpPr>
          <p:nvPr/>
        </p:nvSpPr>
        <p:spPr bwMode="auto">
          <a:xfrm>
            <a:off x="304800" y="271770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sym typeface="Symbol" pitchFamily="18" charset="2"/>
              </a:rPr>
              <a:t>可编写比内存大的程序  使用一个大地址空间</a:t>
            </a:r>
            <a:r>
              <a:rPr lang="en-US" altLang="zh-CN" sz="2400" b="1">
                <a:solidFill>
                  <a:schemeClr val="tx1"/>
                </a:solidFill>
                <a:latin typeface="黑体" pitchFamily="49" charset="-122"/>
                <a:ea typeface="黑体" pitchFamily="49" charset="-122"/>
                <a:sym typeface="Symbol" pitchFamily="18" charset="2"/>
              </a:rPr>
              <a:t>(</a:t>
            </a:r>
            <a:r>
              <a:rPr lang="zh-CN" altLang="en-US" sz="2400" b="1">
                <a:latin typeface="黑体" pitchFamily="49" charset="-122"/>
                <a:ea typeface="黑体" pitchFamily="49" charset="-122"/>
                <a:sym typeface="Symbol" pitchFamily="18" charset="2"/>
              </a:rPr>
              <a:t>虚拟内存</a:t>
            </a:r>
            <a:r>
              <a:rPr lang="en-US" altLang="zh-CN" sz="2400" b="1">
                <a:solidFill>
                  <a:schemeClr val="tx1"/>
                </a:solidFill>
                <a:latin typeface="黑体" pitchFamily="49" charset="-122"/>
                <a:ea typeface="黑体" pitchFamily="49" charset="-122"/>
                <a:sym typeface="Symbol" pitchFamily="18" charset="2"/>
              </a:rPr>
              <a:t>)</a:t>
            </a:r>
            <a:endParaRPr lang="en-US" altLang="zh-CN" sz="2400" b="1">
              <a:latin typeface="黑体" pitchFamily="49" charset="-122"/>
              <a:ea typeface="黑体" pitchFamily="49" charset="-122"/>
              <a:sym typeface="Symbol" pitchFamily="18" charset="2"/>
            </a:endParaRPr>
          </a:p>
        </p:txBody>
      </p:sp>
      <p:sp>
        <p:nvSpPr>
          <p:cNvPr id="171017" name="Rectangle 9"/>
          <p:cNvSpPr>
            <a:spLocks noChangeArrowheads="1"/>
          </p:cNvSpPr>
          <p:nvPr/>
        </p:nvSpPr>
        <p:spPr bwMode="auto">
          <a:xfrm>
            <a:off x="304800" y="332730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sym typeface="Symbol" pitchFamily="18" charset="2"/>
              </a:rPr>
              <a:t>部分程序在内存  其他部分在磁盘  需要的时候调入内存</a:t>
            </a:r>
            <a:endParaRPr lang="zh-CN" altLang="zh-CN" sz="2400" b="1">
              <a:solidFill>
                <a:schemeClr val="tx1"/>
              </a:solidFill>
              <a:latin typeface="黑体" pitchFamily="49" charset="-122"/>
              <a:ea typeface="黑体" pitchFamily="49" charset="-122"/>
              <a:sym typeface="Symbol" pitchFamily="18" charset="2"/>
            </a:endParaRPr>
          </a:p>
        </p:txBody>
      </p:sp>
      <p:sp>
        <p:nvSpPr>
          <p:cNvPr id="171018" name="Rectangle 10"/>
          <p:cNvSpPr>
            <a:spLocks noChangeArrowheads="1"/>
          </p:cNvSpPr>
          <p:nvPr/>
        </p:nvSpPr>
        <p:spPr bwMode="auto">
          <a:xfrm>
            <a:off x="304800" y="3909913"/>
            <a:ext cx="8610600" cy="865188"/>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sym typeface="Symbol" pitchFamily="18" charset="2"/>
              </a:rPr>
              <a:t>页表项存在</a:t>
            </a:r>
            <a:r>
              <a:rPr lang="en-US" altLang="zh-CN" sz="2400" b="1">
                <a:solidFill>
                  <a:schemeClr val="tx1"/>
                </a:solidFill>
                <a:latin typeface="黑体" pitchFamily="49" charset="-122"/>
                <a:ea typeface="黑体" pitchFamily="49" charset="-122"/>
                <a:sym typeface="Symbol" pitchFamily="18" charset="2"/>
              </a:rPr>
              <a:t>P</a:t>
            </a:r>
            <a:r>
              <a:rPr lang="zh-CN" altLang="en-US" sz="2400" b="1">
                <a:solidFill>
                  <a:schemeClr val="tx1"/>
                </a:solidFill>
                <a:latin typeface="黑体" pitchFamily="49" charset="-122"/>
                <a:ea typeface="黑体" pitchFamily="49" charset="-122"/>
                <a:sym typeface="Symbol" pitchFamily="18" charset="2"/>
              </a:rPr>
              <a:t>位  缺页产生中断  中断处理完成页面调入 </a:t>
            </a:r>
          </a:p>
        </p:txBody>
      </p:sp>
      <p:sp>
        <p:nvSpPr>
          <p:cNvPr id="171019" name="Rectangle 11"/>
          <p:cNvSpPr>
            <a:spLocks noChangeArrowheads="1"/>
          </p:cNvSpPr>
          <p:nvPr/>
        </p:nvSpPr>
        <p:spPr bwMode="auto">
          <a:xfrm>
            <a:off x="304800" y="454650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a:solidFill>
                  <a:schemeClr val="tx1"/>
                </a:solidFill>
                <a:latin typeface="黑体" pitchFamily="49" charset="-122"/>
                <a:ea typeface="黑体" pitchFamily="49" charset="-122"/>
                <a:sym typeface="Symbol" pitchFamily="18" charset="2"/>
              </a:rPr>
              <a:t>调入页面需要一个空闲页框  如果没有空闲页框  </a:t>
            </a:r>
            <a:r>
              <a:rPr lang="zh-CN" altLang="en-US" sz="2400" b="1">
                <a:latin typeface="黑体" pitchFamily="49" charset="-122"/>
                <a:ea typeface="黑体" pitchFamily="49" charset="-122"/>
                <a:sym typeface="Symbol" pitchFamily="18" charset="2"/>
              </a:rPr>
              <a:t>置换</a:t>
            </a:r>
          </a:p>
        </p:txBody>
      </p:sp>
      <p:sp>
        <p:nvSpPr>
          <p:cNvPr id="171022" name="Rectangle 14"/>
          <p:cNvSpPr>
            <a:spLocks noChangeArrowheads="1"/>
          </p:cNvSpPr>
          <p:nvPr/>
        </p:nvSpPr>
        <p:spPr bwMode="auto">
          <a:xfrm>
            <a:off x="304800" y="5156101"/>
            <a:ext cx="8610600" cy="865187"/>
          </a:xfrm>
          <a:prstGeom prst="rect">
            <a:avLst/>
          </a:prstGeom>
          <a:noFill/>
          <a:ln w="9525">
            <a:noFill/>
            <a:miter lim="800000"/>
            <a:headEnd/>
            <a:tailEnd/>
          </a:ln>
          <a:effectLst/>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400" b="1" dirty="0">
                <a:solidFill>
                  <a:schemeClr val="tx1"/>
                </a:solidFill>
                <a:latin typeface="黑体" pitchFamily="49" charset="-122"/>
                <a:ea typeface="黑体" pitchFamily="49" charset="-122"/>
                <a:sym typeface="Symbol" pitchFamily="18" charset="2"/>
              </a:rPr>
              <a:t>置换方法  </a:t>
            </a:r>
            <a:r>
              <a:rPr lang="en-US" altLang="zh-CN" sz="2400" b="1" dirty="0" err="1">
                <a:latin typeface="黑体" pitchFamily="49" charset="-122"/>
                <a:ea typeface="黑体" pitchFamily="49" charset="-122"/>
                <a:sym typeface="Symbol" pitchFamily="18" charset="2"/>
              </a:rPr>
              <a:t>FIFO</a:t>
            </a:r>
            <a:r>
              <a:rPr lang="en-US" altLang="zh-CN" sz="2400" b="1" dirty="0" err="1">
                <a:latin typeface="黑体" pitchFamily="49" charset="-122"/>
                <a:ea typeface="黑体" pitchFamily="49" charset="-122"/>
                <a:sym typeface="Wingdings" pitchFamily="2" charset="2"/>
              </a:rPr>
              <a:t>MINLRUClock</a:t>
            </a:r>
            <a:endParaRPr lang="en-US" altLang="zh-CN" sz="2400" b="1" dirty="0">
              <a:latin typeface="黑体" pitchFamily="49" charset="-122"/>
              <a:ea typeface="黑体" pitchFamily="49" charset="-122"/>
              <a:sym typeface="Symbol" pitchFamily="18" charset="2"/>
            </a:endParaRPr>
          </a:p>
        </p:txBody>
      </p:sp>
      <p:sp>
        <p:nvSpPr>
          <p:cNvPr id="10" name="TextBox 9"/>
          <p:cNvSpPr txBox="1"/>
          <p:nvPr/>
        </p:nvSpPr>
        <p:spPr>
          <a:xfrm>
            <a:off x="1187624" y="5877272"/>
            <a:ext cx="5982728" cy="646331"/>
          </a:xfrm>
          <a:prstGeom prst="rect">
            <a:avLst/>
          </a:prstGeom>
          <a:noFill/>
        </p:spPr>
        <p:txBody>
          <a:bodyPr wrap="none" rtlCol="0">
            <a:spAutoFit/>
          </a:bodyPr>
          <a:lstStyle/>
          <a:p>
            <a:r>
              <a:rPr lang="zh-CN" altLang="en-US" sz="3600" b="1" dirty="0">
                <a:solidFill>
                  <a:srgbClr val="FF0000"/>
                </a:solidFill>
                <a:latin typeface="黑体" pitchFamily="49" charset="-122"/>
                <a:ea typeface="黑体" pitchFamily="49" charset="-122"/>
              </a:rPr>
              <a:t>注意：上课我们用</a:t>
            </a:r>
            <a:r>
              <a:rPr lang="en-US" altLang="zh-CN" sz="3600" b="1" dirty="0">
                <a:solidFill>
                  <a:srgbClr val="FF0000"/>
                </a:solidFill>
                <a:latin typeface="黑体" pitchFamily="49" charset="-122"/>
                <a:ea typeface="黑体" pitchFamily="49" charset="-122"/>
              </a:rPr>
              <a:t>MIN</a:t>
            </a:r>
            <a:r>
              <a:rPr lang="zh-CN" altLang="en-US" sz="3600" b="1" dirty="0">
                <a:solidFill>
                  <a:srgbClr val="FF0000"/>
                </a:solidFill>
                <a:latin typeface="黑体" pitchFamily="49" charset="-122"/>
                <a:ea typeface="黑体" pitchFamily="49" charset="-122"/>
              </a:rPr>
              <a:t> </a:t>
            </a:r>
            <a:r>
              <a:rPr lang="en-US" altLang="zh-CN" sz="3600" b="1" dirty="0">
                <a:solidFill>
                  <a:srgbClr val="FF0000"/>
                </a:solidFill>
                <a:latin typeface="黑体" pitchFamily="49" charset="-122"/>
                <a:ea typeface="黑体" pitchFamily="49" charset="-122"/>
              </a:rPr>
              <a:t>= OPT</a:t>
            </a:r>
            <a:endParaRPr lang="zh-CN" altLang="en-US" sz="3600" b="1"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7"/>
                                        </p:tgtEl>
                                        <p:attrNameLst>
                                          <p:attrName>style.visibility</p:attrName>
                                        </p:attrNameLst>
                                      </p:cBhvr>
                                      <p:to>
                                        <p:strVal val="visible"/>
                                      </p:to>
                                    </p:set>
                                    <p:animEffect transition="in" filter="dissolve">
                                      <p:cBhvr>
                                        <p:cTn id="22" dur="500"/>
                                        <p:tgtEl>
                                          <p:spTgt spid="1710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18"/>
                                        </p:tgtEl>
                                        <p:attrNameLst>
                                          <p:attrName>style.visibility</p:attrName>
                                        </p:attrNameLst>
                                      </p:cBhvr>
                                      <p:to>
                                        <p:strVal val="visible"/>
                                      </p:to>
                                    </p:set>
                                    <p:animEffect transition="in" filter="dissolve">
                                      <p:cBhvr>
                                        <p:cTn id="27" dur="500"/>
                                        <p:tgtEl>
                                          <p:spTgt spid="1710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19"/>
                                        </p:tgtEl>
                                        <p:attrNameLst>
                                          <p:attrName>style.visibility</p:attrName>
                                        </p:attrNameLst>
                                      </p:cBhvr>
                                      <p:to>
                                        <p:strVal val="visible"/>
                                      </p:to>
                                    </p:set>
                                    <p:animEffect transition="in" filter="dissolve">
                                      <p:cBhvr>
                                        <p:cTn id="32" dur="500"/>
                                        <p:tgtEl>
                                          <p:spTgt spid="1710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1022"/>
                                        </p:tgtEl>
                                        <p:attrNameLst>
                                          <p:attrName>style.visibility</p:attrName>
                                        </p:attrNameLst>
                                      </p:cBhvr>
                                      <p:to>
                                        <p:strVal val="visible"/>
                                      </p:to>
                                    </p:set>
                                    <p:animEffect transition="in" filter="dissolve">
                                      <p:cBhvr>
                                        <p:cTn id="37" dur="500"/>
                                        <p:tgtEl>
                                          <p:spTgt spid="17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7" grpId="0"/>
      <p:bldP spid="171018" grpId="0"/>
      <p:bldP spid="171019" grpId="0"/>
      <p:bldP spid="1710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latin typeface="黑体" pitchFamily="49" charset="-122"/>
                <a:ea typeface="黑体" pitchFamily="49" charset="-122"/>
              </a:rPr>
              <a:t>第九章：虚拟内存</a:t>
            </a:r>
          </a:p>
        </p:txBody>
      </p:sp>
      <p:grpSp>
        <p:nvGrpSpPr>
          <p:cNvPr id="2" name="Group 57"/>
          <p:cNvGrpSpPr>
            <a:grpSpLocks/>
          </p:cNvGrpSpPr>
          <p:nvPr/>
        </p:nvGrpSpPr>
        <p:grpSpPr bwMode="auto">
          <a:xfrm>
            <a:off x="5257800" y="1143000"/>
            <a:ext cx="3595688" cy="2490788"/>
            <a:chOff x="1431" y="720"/>
            <a:chExt cx="2265" cy="1569"/>
          </a:xfrm>
        </p:grpSpPr>
        <p:sp>
          <p:nvSpPr>
            <p:cNvPr id="6171" name="Rectangle 35"/>
            <p:cNvSpPr>
              <a:spLocks noChangeArrowheads="1"/>
            </p:cNvSpPr>
            <p:nvPr/>
          </p:nvSpPr>
          <p:spPr bwMode="auto">
            <a:xfrm>
              <a:off x="3111" y="1050"/>
              <a:ext cx="344" cy="565"/>
            </a:xfrm>
            <a:prstGeom prst="rect">
              <a:avLst/>
            </a:prstGeom>
            <a:solidFill>
              <a:srgbClr val="CCFF66"/>
            </a:solidFill>
            <a:ln w="28575">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6172" name="Text Box 39"/>
            <p:cNvSpPr txBox="1">
              <a:spLocks noChangeArrowheads="1"/>
            </p:cNvSpPr>
            <p:nvPr/>
          </p:nvSpPr>
          <p:spPr bwMode="auto">
            <a:xfrm>
              <a:off x="2905" y="1615"/>
              <a:ext cx="791" cy="250"/>
            </a:xfrm>
            <a:prstGeom prst="rect">
              <a:avLst/>
            </a:prstGeom>
            <a:noFill/>
            <a:ln w="9525">
              <a:noFill/>
              <a:miter lim="800000"/>
              <a:headEnd/>
              <a:tailEnd/>
            </a:ln>
          </p:spPr>
          <p:txBody>
            <a:bodyPr>
              <a:spAutoFit/>
            </a:bodyPr>
            <a:lstStyle/>
            <a:p>
              <a:pPr algn="ctr"/>
              <a:r>
                <a:rPr lang="zh-CN" altLang="en-US" sz="2000" b="1">
                  <a:solidFill>
                    <a:schemeClr val="tx1"/>
                  </a:solidFill>
                  <a:latin typeface="黑体" pitchFamily="49" charset="-122"/>
                  <a:ea typeface="黑体" pitchFamily="49" charset="-122"/>
                </a:rPr>
                <a:t>内存</a:t>
              </a:r>
            </a:p>
          </p:txBody>
        </p:sp>
        <p:sp>
          <p:nvSpPr>
            <p:cNvPr id="6173" name="Rectangle 42"/>
            <p:cNvSpPr>
              <a:spLocks noChangeArrowheads="1"/>
            </p:cNvSpPr>
            <p:nvPr/>
          </p:nvSpPr>
          <p:spPr bwMode="auto">
            <a:xfrm>
              <a:off x="1977" y="803"/>
              <a:ext cx="619" cy="1236"/>
            </a:xfrm>
            <a:prstGeom prst="rect">
              <a:avLst/>
            </a:prstGeom>
            <a:solidFill>
              <a:srgbClr val="FF0066"/>
            </a:solidFill>
            <a:ln w="28575">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6174" name="Text Box 44"/>
            <p:cNvSpPr txBox="1">
              <a:spLocks noChangeArrowheads="1"/>
            </p:cNvSpPr>
            <p:nvPr/>
          </p:nvSpPr>
          <p:spPr bwMode="auto">
            <a:xfrm>
              <a:off x="1776" y="1872"/>
              <a:ext cx="172" cy="250"/>
            </a:xfrm>
            <a:prstGeom prst="rect">
              <a:avLst/>
            </a:prstGeom>
            <a:noFill/>
            <a:ln w="9525">
              <a:noFill/>
              <a:miter lim="800000"/>
              <a:headEnd/>
              <a:tailEnd/>
            </a:ln>
          </p:spPr>
          <p:txBody>
            <a:bodyPr>
              <a:spAutoFit/>
            </a:bodyPr>
            <a:lstStyle/>
            <a:p>
              <a:r>
                <a:rPr lang="en-US" altLang="zh-CN" sz="2000" b="1">
                  <a:solidFill>
                    <a:schemeClr val="tx1"/>
                  </a:solidFill>
                  <a:latin typeface="黑体" pitchFamily="49" charset="-122"/>
                  <a:ea typeface="黑体" pitchFamily="49" charset="-122"/>
                </a:rPr>
                <a:t>0</a:t>
              </a:r>
            </a:p>
          </p:txBody>
        </p:sp>
        <p:sp>
          <p:nvSpPr>
            <p:cNvPr id="6175" name="Text Box 45"/>
            <p:cNvSpPr txBox="1">
              <a:spLocks noChangeArrowheads="1"/>
            </p:cNvSpPr>
            <p:nvPr/>
          </p:nvSpPr>
          <p:spPr bwMode="auto">
            <a:xfrm>
              <a:off x="1431" y="720"/>
              <a:ext cx="585" cy="250"/>
            </a:xfrm>
            <a:prstGeom prst="rect">
              <a:avLst/>
            </a:prstGeom>
            <a:noFill/>
            <a:ln w="9525">
              <a:noFill/>
              <a:miter lim="800000"/>
              <a:headEnd/>
              <a:tailEnd/>
            </a:ln>
          </p:spPr>
          <p:txBody>
            <a:bodyPr>
              <a:spAutoFit/>
            </a:bodyPr>
            <a:lstStyle/>
            <a:p>
              <a:pPr algn="r"/>
              <a:r>
                <a:rPr lang="en-US" altLang="zh-CN" sz="2000" b="1">
                  <a:solidFill>
                    <a:schemeClr val="tx1"/>
                  </a:solidFill>
                  <a:latin typeface="黑体" pitchFamily="49" charset="-122"/>
                  <a:ea typeface="黑体" pitchFamily="49" charset="-122"/>
                </a:rPr>
                <a:t>4G</a:t>
              </a:r>
            </a:p>
          </p:txBody>
        </p:sp>
        <p:sp>
          <p:nvSpPr>
            <p:cNvPr id="6176" name="Text Box 53"/>
            <p:cNvSpPr txBox="1">
              <a:spLocks noChangeArrowheads="1"/>
            </p:cNvSpPr>
            <p:nvPr/>
          </p:nvSpPr>
          <p:spPr bwMode="auto">
            <a:xfrm>
              <a:off x="1909" y="2039"/>
              <a:ext cx="790" cy="250"/>
            </a:xfrm>
            <a:prstGeom prst="rect">
              <a:avLst/>
            </a:prstGeom>
            <a:noFill/>
            <a:ln w="9525">
              <a:noFill/>
              <a:miter lim="800000"/>
              <a:headEnd/>
              <a:tailEnd/>
            </a:ln>
          </p:spPr>
          <p:txBody>
            <a:bodyPr>
              <a:spAutoFit/>
            </a:bodyPr>
            <a:lstStyle/>
            <a:p>
              <a:pPr algn="ctr"/>
              <a:r>
                <a:rPr lang="zh-CN" altLang="en-US" sz="2000" b="1">
                  <a:solidFill>
                    <a:schemeClr val="tx1"/>
                  </a:solidFill>
                  <a:latin typeface="黑体" pitchFamily="49" charset="-122"/>
                  <a:ea typeface="黑体" pitchFamily="49" charset="-122"/>
                </a:rPr>
                <a:t>地址空间</a:t>
              </a:r>
            </a:p>
          </p:txBody>
        </p:sp>
        <p:sp>
          <p:nvSpPr>
            <p:cNvPr id="6177" name="Line 54"/>
            <p:cNvSpPr>
              <a:spLocks noChangeShapeType="1"/>
            </p:cNvSpPr>
            <p:nvPr/>
          </p:nvSpPr>
          <p:spPr bwMode="auto">
            <a:xfrm>
              <a:off x="2596" y="803"/>
              <a:ext cx="515" cy="247"/>
            </a:xfrm>
            <a:prstGeom prst="line">
              <a:avLst/>
            </a:prstGeom>
            <a:noFill/>
            <a:ln w="28575">
              <a:solidFill>
                <a:srgbClr val="FF0000"/>
              </a:solidFill>
              <a:round/>
              <a:headEnd type="oval" w="med" len="med"/>
              <a:tailEnd type="triangle" w="med" len="med"/>
            </a:ln>
          </p:spPr>
          <p:txBody>
            <a:bodyPr/>
            <a:lstStyle/>
            <a:p>
              <a:endParaRPr lang="zh-CN" altLang="en-US">
                <a:latin typeface="黑体" pitchFamily="49" charset="-122"/>
                <a:ea typeface="黑体" pitchFamily="49" charset="-122"/>
              </a:endParaRPr>
            </a:p>
          </p:txBody>
        </p:sp>
        <p:sp>
          <p:nvSpPr>
            <p:cNvPr id="6178" name="Line 55"/>
            <p:cNvSpPr>
              <a:spLocks noChangeShapeType="1"/>
            </p:cNvSpPr>
            <p:nvPr/>
          </p:nvSpPr>
          <p:spPr bwMode="auto">
            <a:xfrm flipV="1">
              <a:off x="2596" y="1615"/>
              <a:ext cx="515" cy="424"/>
            </a:xfrm>
            <a:prstGeom prst="line">
              <a:avLst/>
            </a:prstGeom>
            <a:noFill/>
            <a:ln w="28575">
              <a:solidFill>
                <a:srgbClr val="FF0000"/>
              </a:solidFill>
              <a:round/>
              <a:headEnd type="oval" w="med" len="med"/>
              <a:tailEnd type="triangle" w="med" len="med"/>
            </a:ln>
          </p:spPr>
          <p:txBody>
            <a:bodyPr/>
            <a:lstStyle/>
            <a:p>
              <a:endParaRPr lang="zh-CN" altLang="en-US">
                <a:latin typeface="黑体" pitchFamily="49" charset="-122"/>
                <a:ea typeface="黑体" pitchFamily="49" charset="-122"/>
              </a:endParaRPr>
            </a:p>
          </p:txBody>
        </p:sp>
      </p:grpSp>
      <p:sp>
        <p:nvSpPr>
          <p:cNvPr id="285754" name="Rectangle 58"/>
          <p:cNvSpPr>
            <a:spLocks noChangeArrowheads="1"/>
          </p:cNvSpPr>
          <p:nvPr/>
        </p:nvSpPr>
        <p:spPr bwMode="auto">
          <a:xfrm>
            <a:off x="765175" y="1219200"/>
            <a:ext cx="7921625" cy="865188"/>
          </a:xfrm>
          <a:prstGeom prst="rect">
            <a:avLst/>
          </a:prstGeom>
          <a:noFill/>
          <a:ln w="9525">
            <a:noFill/>
            <a:miter lim="800000"/>
            <a:headEnd/>
            <a:tailEnd/>
          </a:ln>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800" b="1">
                <a:latin typeface="黑体" pitchFamily="49" charset="-122"/>
                <a:ea typeface="黑体" pitchFamily="49" charset="-122"/>
              </a:rPr>
              <a:t>优点</a:t>
            </a:r>
            <a:r>
              <a:rPr lang="en-US" altLang="zh-CN" sz="2800" b="1">
                <a:latin typeface="黑体" pitchFamily="49" charset="-122"/>
                <a:ea typeface="黑体" pitchFamily="49" charset="-122"/>
              </a:rPr>
              <a:t>1: </a:t>
            </a:r>
            <a:r>
              <a:rPr lang="zh-CN" altLang="en-US" sz="2800" b="1">
                <a:latin typeface="黑体" pitchFamily="49" charset="-122"/>
                <a:ea typeface="黑体" pitchFamily="49" charset="-122"/>
              </a:rPr>
              <a:t>地址空间</a:t>
            </a:r>
            <a:r>
              <a:rPr lang="en-US" altLang="zh-CN" sz="2800" b="1">
                <a:latin typeface="黑体" pitchFamily="49" charset="-122"/>
                <a:ea typeface="黑体" pitchFamily="49" charset="-122"/>
              </a:rPr>
              <a:t>&gt;</a:t>
            </a:r>
            <a:r>
              <a:rPr lang="zh-CN" altLang="en-US" sz="2800" b="1">
                <a:latin typeface="黑体" pitchFamily="49" charset="-122"/>
                <a:ea typeface="黑体" pitchFamily="49" charset="-122"/>
              </a:rPr>
              <a:t>物理内存</a:t>
            </a:r>
          </a:p>
        </p:txBody>
      </p:sp>
      <p:grpSp>
        <p:nvGrpSpPr>
          <p:cNvPr id="3" name="Group 59"/>
          <p:cNvGrpSpPr>
            <a:grpSpLocks/>
          </p:cNvGrpSpPr>
          <p:nvPr/>
        </p:nvGrpSpPr>
        <p:grpSpPr bwMode="auto">
          <a:xfrm>
            <a:off x="990600" y="1828800"/>
            <a:ext cx="7543800" cy="609600"/>
            <a:chOff x="624" y="3680"/>
            <a:chExt cx="4752" cy="384"/>
          </a:xfrm>
        </p:grpSpPr>
        <p:sp>
          <p:nvSpPr>
            <p:cNvPr id="6169" name="Rectangle 60"/>
            <p:cNvSpPr>
              <a:spLocks noChangeArrowheads="1"/>
            </p:cNvSpPr>
            <p:nvPr/>
          </p:nvSpPr>
          <p:spPr bwMode="auto">
            <a:xfrm>
              <a:off x="624" y="3680"/>
              <a:ext cx="4752" cy="384"/>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latin typeface="黑体" pitchFamily="49" charset="-122"/>
                  <a:ea typeface="黑体" pitchFamily="49" charset="-122"/>
                </a:rPr>
                <a:t>用户可以编写比内存大的程序 </a:t>
              </a:r>
            </a:p>
          </p:txBody>
        </p:sp>
        <p:pic>
          <p:nvPicPr>
            <p:cNvPr id="6170" name="Picture 61"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grpSp>
        <p:nvGrpSpPr>
          <p:cNvPr id="4" name="Group 62"/>
          <p:cNvGrpSpPr>
            <a:grpSpLocks/>
          </p:cNvGrpSpPr>
          <p:nvPr/>
        </p:nvGrpSpPr>
        <p:grpSpPr bwMode="auto">
          <a:xfrm>
            <a:off x="990600" y="2368550"/>
            <a:ext cx="7543800" cy="609600"/>
            <a:chOff x="624" y="3680"/>
            <a:chExt cx="4752" cy="384"/>
          </a:xfrm>
        </p:grpSpPr>
        <p:sp>
          <p:nvSpPr>
            <p:cNvPr id="6167" name="Rectangle 63"/>
            <p:cNvSpPr>
              <a:spLocks noChangeArrowheads="1"/>
            </p:cNvSpPr>
            <p:nvPr/>
          </p:nvSpPr>
          <p:spPr bwMode="auto">
            <a:xfrm>
              <a:off x="624" y="3680"/>
              <a:ext cx="4752" cy="384"/>
            </a:xfrm>
            <a:prstGeom prst="rect">
              <a:avLst/>
            </a:prstGeom>
            <a:noFill/>
            <a:ln w="9525">
              <a:noFill/>
              <a:miter lim="800000"/>
              <a:headEnd/>
              <a:tailEnd/>
            </a:ln>
          </p:spPr>
          <p:txBody>
            <a:bodyPr>
              <a:spAutoFit/>
            </a:bodyPr>
            <a:lstStyle/>
            <a:p>
              <a:pPr lvl="1">
                <a:lnSpc>
                  <a:spcPct val="140000"/>
                </a:lnSpc>
                <a:spcBef>
                  <a:spcPct val="0"/>
                </a:spcBef>
              </a:pPr>
              <a:r>
                <a:rPr lang="en-US" altLang="zh-CN" sz="2400" b="1">
                  <a:solidFill>
                    <a:schemeClr val="tx1"/>
                  </a:solidFill>
                  <a:latin typeface="黑体" pitchFamily="49" charset="-122"/>
                  <a:ea typeface="黑体" pitchFamily="49" charset="-122"/>
                </a:rPr>
                <a:t>4G</a:t>
              </a:r>
              <a:r>
                <a:rPr lang="zh-CN" altLang="en-US" sz="2400" b="1">
                  <a:solidFill>
                    <a:schemeClr val="tx1"/>
                  </a:solidFill>
                  <a:latin typeface="黑体" pitchFamily="49" charset="-122"/>
                  <a:ea typeface="黑体" pitchFamily="49" charset="-122"/>
                </a:rPr>
                <a:t>空间可以使用，简化编程 </a:t>
              </a:r>
            </a:p>
          </p:txBody>
        </p:sp>
        <p:pic>
          <p:nvPicPr>
            <p:cNvPr id="6168" name="Picture 64"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sp>
        <p:nvSpPr>
          <p:cNvPr id="285761" name="Rectangle 65"/>
          <p:cNvSpPr>
            <a:spLocks noChangeArrowheads="1"/>
          </p:cNvSpPr>
          <p:nvPr/>
        </p:nvSpPr>
        <p:spPr bwMode="auto">
          <a:xfrm>
            <a:off x="762000" y="3200400"/>
            <a:ext cx="7921625" cy="865188"/>
          </a:xfrm>
          <a:prstGeom prst="rect">
            <a:avLst/>
          </a:prstGeom>
          <a:noFill/>
          <a:ln w="9525">
            <a:noFill/>
            <a:miter lim="800000"/>
            <a:headEnd/>
            <a:tailEnd/>
          </a:ln>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800" b="1">
                <a:latin typeface="黑体" pitchFamily="49" charset="-122"/>
                <a:ea typeface="黑体" pitchFamily="49" charset="-122"/>
              </a:rPr>
              <a:t>优点</a:t>
            </a:r>
            <a:r>
              <a:rPr lang="en-US" altLang="zh-CN" sz="2800" b="1">
                <a:latin typeface="黑体" pitchFamily="49" charset="-122"/>
                <a:ea typeface="黑体" pitchFamily="49" charset="-122"/>
              </a:rPr>
              <a:t>2: </a:t>
            </a:r>
            <a:r>
              <a:rPr lang="zh-CN" altLang="en-US" sz="2800" b="1">
                <a:latin typeface="黑体" pitchFamily="49" charset="-122"/>
                <a:ea typeface="黑体" pitchFamily="49" charset="-122"/>
              </a:rPr>
              <a:t>部分程序放入物理内存</a:t>
            </a:r>
          </a:p>
        </p:txBody>
      </p:sp>
      <p:grpSp>
        <p:nvGrpSpPr>
          <p:cNvPr id="5" name="Group 66"/>
          <p:cNvGrpSpPr>
            <a:grpSpLocks/>
          </p:cNvGrpSpPr>
          <p:nvPr/>
        </p:nvGrpSpPr>
        <p:grpSpPr bwMode="auto">
          <a:xfrm>
            <a:off x="987425" y="3810000"/>
            <a:ext cx="7543800" cy="609600"/>
            <a:chOff x="624" y="3680"/>
            <a:chExt cx="4752" cy="384"/>
          </a:xfrm>
        </p:grpSpPr>
        <p:sp>
          <p:nvSpPr>
            <p:cNvPr id="6165" name="Rectangle 67"/>
            <p:cNvSpPr>
              <a:spLocks noChangeArrowheads="1"/>
            </p:cNvSpPr>
            <p:nvPr/>
          </p:nvSpPr>
          <p:spPr bwMode="auto">
            <a:xfrm>
              <a:off x="624" y="3680"/>
              <a:ext cx="4752" cy="384"/>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latin typeface="黑体" pitchFamily="49" charset="-122"/>
                  <a:ea typeface="黑体" pitchFamily="49" charset="-122"/>
                </a:rPr>
                <a:t>内存中可以放更多进程，并发度好，效率高</a:t>
              </a:r>
            </a:p>
          </p:txBody>
        </p:sp>
        <p:pic>
          <p:nvPicPr>
            <p:cNvPr id="6166" name="Picture 68"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grpSp>
        <p:nvGrpSpPr>
          <p:cNvPr id="6" name="Group 69"/>
          <p:cNvGrpSpPr>
            <a:grpSpLocks/>
          </p:cNvGrpSpPr>
          <p:nvPr/>
        </p:nvGrpSpPr>
        <p:grpSpPr bwMode="auto">
          <a:xfrm>
            <a:off x="987425" y="4349750"/>
            <a:ext cx="7543800" cy="1127125"/>
            <a:chOff x="624" y="3680"/>
            <a:chExt cx="4752" cy="710"/>
          </a:xfrm>
        </p:grpSpPr>
        <p:sp>
          <p:nvSpPr>
            <p:cNvPr id="6163" name="Rectangle 70"/>
            <p:cNvSpPr>
              <a:spLocks noChangeArrowheads="1"/>
            </p:cNvSpPr>
            <p:nvPr/>
          </p:nvSpPr>
          <p:spPr bwMode="auto">
            <a:xfrm>
              <a:off x="624" y="3680"/>
              <a:ext cx="4752" cy="710"/>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latin typeface="黑体" pitchFamily="49" charset="-122"/>
                  <a:ea typeface="黑体" pitchFamily="49" charset="-122"/>
                </a:rPr>
                <a:t>将需要的部分放入内存，有些用不到的部分从来不放入内存，内存利用率高 </a:t>
              </a:r>
            </a:p>
          </p:txBody>
        </p:sp>
        <p:pic>
          <p:nvPicPr>
            <p:cNvPr id="6164" name="Picture 71"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sp>
        <p:nvSpPr>
          <p:cNvPr id="285768" name="AutoShape 72"/>
          <p:cNvSpPr>
            <a:spLocks noChangeArrowheads="1"/>
          </p:cNvSpPr>
          <p:nvPr/>
        </p:nvSpPr>
        <p:spPr bwMode="auto">
          <a:xfrm rot="10800000">
            <a:off x="6019800" y="5105400"/>
            <a:ext cx="2438400" cy="838200"/>
          </a:xfrm>
          <a:prstGeom prst="wedgeRoundRectCallout">
            <a:avLst>
              <a:gd name="adj1" fmla="val 30532"/>
              <a:gd name="adj2" fmla="val 79162"/>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zh-CN" altLang="en-US" sz="2400" b="1">
                <a:solidFill>
                  <a:schemeClr val="tx1"/>
                </a:solidFill>
                <a:latin typeface="黑体" pitchFamily="49" charset="-122"/>
                <a:ea typeface="黑体" pitchFamily="49" charset="-122"/>
              </a:rPr>
              <a:t>如一些处理异常的代码</a:t>
            </a:r>
            <a:r>
              <a:rPr lang="en-US" altLang="zh-CN" sz="2400" b="1">
                <a:solidFill>
                  <a:schemeClr val="tx1"/>
                </a:solidFill>
                <a:latin typeface="黑体" pitchFamily="49" charset="-122"/>
                <a:ea typeface="黑体" pitchFamily="49" charset="-122"/>
              </a:rPr>
              <a:t>!</a:t>
            </a:r>
          </a:p>
        </p:txBody>
      </p:sp>
      <p:grpSp>
        <p:nvGrpSpPr>
          <p:cNvPr id="7" name="Group 73"/>
          <p:cNvGrpSpPr>
            <a:grpSpLocks/>
          </p:cNvGrpSpPr>
          <p:nvPr/>
        </p:nvGrpSpPr>
        <p:grpSpPr bwMode="auto">
          <a:xfrm>
            <a:off x="990600" y="5362575"/>
            <a:ext cx="7543800" cy="609600"/>
            <a:chOff x="624" y="3680"/>
            <a:chExt cx="4752" cy="384"/>
          </a:xfrm>
        </p:grpSpPr>
        <p:sp>
          <p:nvSpPr>
            <p:cNvPr id="6161" name="Rectangle 74"/>
            <p:cNvSpPr>
              <a:spLocks noChangeArrowheads="1"/>
            </p:cNvSpPr>
            <p:nvPr/>
          </p:nvSpPr>
          <p:spPr bwMode="auto">
            <a:xfrm>
              <a:off x="624" y="3680"/>
              <a:ext cx="4752" cy="384"/>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latin typeface="黑体" pitchFamily="49" charset="-122"/>
                  <a:ea typeface="黑体" pitchFamily="49" charset="-122"/>
                </a:rPr>
                <a:t>程序开始执行、响应时间等更快 </a:t>
              </a:r>
            </a:p>
          </p:txBody>
        </p:sp>
        <p:pic>
          <p:nvPicPr>
            <p:cNvPr id="6162" name="Picture 75"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grpSp>
        <p:nvGrpSpPr>
          <p:cNvPr id="8" name="Group 79"/>
          <p:cNvGrpSpPr>
            <a:grpSpLocks/>
          </p:cNvGrpSpPr>
          <p:nvPr/>
        </p:nvGrpSpPr>
        <p:grpSpPr bwMode="auto">
          <a:xfrm>
            <a:off x="139700" y="1752600"/>
            <a:ext cx="7632700" cy="4810125"/>
            <a:chOff x="88" y="1104"/>
            <a:chExt cx="4808" cy="3030"/>
          </a:xfrm>
        </p:grpSpPr>
        <p:sp>
          <p:nvSpPr>
            <p:cNvPr id="6158" name="Text Box 76"/>
            <p:cNvSpPr txBox="1">
              <a:spLocks noChangeArrowheads="1"/>
            </p:cNvSpPr>
            <p:nvPr/>
          </p:nvSpPr>
          <p:spPr bwMode="auto">
            <a:xfrm>
              <a:off x="816" y="3840"/>
              <a:ext cx="4080" cy="294"/>
            </a:xfrm>
            <a:prstGeom prst="rect">
              <a:avLst/>
            </a:prstGeom>
            <a:noFill/>
            <a:ln w="9525" algn="ctr">
              <a:solidFill>
                <a:srgbClr val="FF0000"/>
              </a:solidFill>
              <a:miter lim="800000"/>
              <a:headEnd/>
              <a:tailEnd/>
            </a:ln>
          </p:spPr>
          <p:txBody>
            <a:bodyPr>
              <a:spAutoFit/>
            </a:bodyPr>
            <a:lstStyle/>
            <a:p>
              <a:r>
                <a:rPr lang="zh-CN" altLang="en-US" sz="2400" b="1">
                  <a:latin typeface="黑体" pitchFamily="49" charset="-122"/>
                  <a:ea typeface="黑体" pitchFamily="49" charset="-122"/>
                </a:rPr>
                <a:t>虚拟内存思想既有利于系统，又有利于用户</a:t>
              </a:r>
            </a:p>
          </p:txBody>
        </p:sp>
        <p:sp>
          <p:nvSpPr>
            <p:cNvPr id="6159" name="Freeform 77"/>
            <p:cNvSpPr>
              <a:spLocks/>
            </p:cNvSpPr>
            <p:nvPr/>
          </p:nvSpPr>
          <p:spPr bwMode="auto">
            <a:xfrm>
              <a:off x="288" y="2352"/>
              <a:ext cx="528" cy="1584"/>
            </a:xfrm>
            <a:custGeom>
              <a:avLst/>
              <a:gdLst>
                <a:gd name="T0" fmla="*/ 528 w 528"/>
                <a:gd name="T1" fmla="*/ 1584 h 1584"/>
                <a:gd name="T2" fmla="*/ 0 w 528"/>
                <a:gd name="T3" fmla="*/ 864 h 1584"/>
                <a:gd name="T4" fmla="*/ 528 w 528"/>
                <a:gd name="T5" fmla="*/ 0 h 1584"/>
                <a:gd name="T6" fmla="*/ 0 60000 65536"/>
                <a:gd name="T7" fmla="*/ 0 60000 65536"/>
                <a:gd name="T8" fmla="*/ 0 60000 65536"/>
                <a:gd name="T9" fmla="*/ 0 w 528"/>
                <a:gd name="T10" fmla="*/ 0 h 1584"/>
                <a:gd name="T11" fmla="*/ 528 w 528"/>
                <a:gd name="T12" fmla="*/ 1584 h 1584"/>
              </a:gdLst>
              <a:ahLst/>
              <a:cxnLst>
                <a:cxn ang="T6">
                  <a:pos x="T0" y="T1"/>
                </a:cxn>
                <a:cxn ang="T7">
                  <a:pos x="T2" y="T3"/>
                </a:cxn>
                <a:cxn ang="T8">
                  <a:pos x="T4" y="T5"/>
                </a:cxn>
              </a:cxnLst>
              <a:rect l="T9" t="T10" r="T11" b="T12"/>
              <a:pathLst>
                <a:path w="528" h="1584">
                  <a:moveTo>
                    <a:pt x="528" y="1584"/>
                  </a:moveTo>
                  <a:cubicBezTo>
                    <a:pt x="264" y="1356"/>
                    <a:pt x="0" y="1128"/>
                    <a:pt x="0" y="864"/>
                  </a:cubicBezTo>
                  <a:cubicBezTo>
                    <a:pt x="0" y="600"/>
                    <a:pt x="264" y="300"/>
                    <a:pt x="528" y="0"/>
                  </a:cubicBezTo>
                </a:path>
              </a:pathLst>
            </a:custGeom>
            <a:noFill/>
            <a:ln w="28575">
              <a:solidFill>
                <a:srgbClr val="FF0000"/>
              </a:solidFill>
              <a:prstDash val="dash"/>
              <a:round/>
              <a:headEnd type="oval" w="med" len="med"/>
              <a:tailEnd type="triangle" w="med" len="med"/>
            </a:ln>
          </p:spPr>
          <p:txBody>
            <a:bodyPr/>
            <a:lstStyle/>
            <a:p>
              <a:endParaRPr lang="zh-CN" altLang="en-US">
                <a:latin typeface="黑体" pitchFamily="49" charset="-122"/>
                <a:ea typeface="黑体" pitchFamily="49" charset="-122"/>
              </a:endParaRPr>
            </a:p>
          </p:txBody>
        </p:sp>
        <p:sp>
          <p:nvSpPr>
            <p:cNvPr id="6160" name="Freeform 78"/>
            <p:cNvSpPr>
              <a:spLocks/>
            </p:cNvSpPr>
            <p:nvPr/>
          </p:nvSpPr>
          <p:spPr bwMode="auto">
            <a:xfrm>
              <a:off x="88" y="1104"/>
              <a:ext cx="728" cy="2880"/>
            </a:xfrm>
            <a:custGeom>
              <a:avLst/>
              <a:gdLst>
                <a:gd name="T0" fmla="*/ 728 w 728"/>
                <a:gd name="T1" fmla="*/ 2880 h 2880"/>
                <a:gd name="T2" fmla="*/ 104 w 728"/>
                <a:gd name="T3" fmla="*/ 2496 h 2880"/>
                <a:gd name="T4" fmla="*/ 104 w 728"/>
                <a:gd name="T5" fmla="*/ 1536 h 2880"/>
                <a:gd name="T6" fmla="*/ 296 w 728"/>
                <a:gd name="T7" fmla="*/ 432 h 2880"/>
                <a:gd name="T8" fmla="*/ 728 w 728"/>
                <a:gd name="T9" fmla="*/ 0 h 2880"/>
                <a:gd name="T10" fmla="*/ 0 60000 65536"/>
                <a:gd name="T11" fmla="*/ 0 60000 65536"/>
                <a:gd name="T12" fmla="*/ 0 60000 65536"/>
                <a:gd name="T13" fmla="*/ 0 60000 65536"/>
                <a:gd name="T14" fmla="*/ 0 60000 65536"/>
                <a:gd name="T15" fmla="*/ 0 w 728"/>
                <a:gd name="T16" fmla="*/ 0 h 2880"/>
                <a:gd name="T17" fmla="*/ 728 w 728"/>
                <a:gd name="T18" fmla="*/ 2880 h 2880"/>
              </a:gdLst>
              <a:ahLst/>
              <a:cxnLst>
                <a:cxn ang="T10">
                  <a:pos x="T0" y="T1"/>
                </a:cxn>
                <a:cxn ang="T11">
                  <a:pos x="T2" y="T3"/>
                </a:cxn>
                <a:cxn ang="T12">
                  <a:pos x="T4" y="T5"/>
                </a:cxn>
                <a:cxn ang="T13">
                  <a:pos x="T6" y="T7"/>
                </a:cxn>
                <a:cxn ang="T14">
                  <a:pos x="T8" y="T9"/>
                </a:cxn>
              </a:cxnLst>
              <a:rect l="T15" t="T16" r="T17" b="T18"/>
              <a:pathLst>
                <a:path w="728" h="2880">
                  <a:moveTo>
                    <a:pt x="728" y="2880"/>
                  </a:moveTo>
                  <a:cubicBezTo>
                    <a:pt x="468" y="2800"/>
                    <a:pt x="208" y="2720"/>
                    <a:pt x="104" y="2496"/>
                  </a:cubicBezTo>
                  <a:cubicBezTo>
                    <a:pt x="0" y="2272"/>
                    <a:pt x="72" y="1880"/>
                    <a:pt x="104" y="1536"/>
                  </a:cubicBezTo>
                  <a:cubicBezTo>
                    <a:pt x="136" y="1192"/>
                    <a:pt x="192" y="688"/>
                    <a:pt x="296" y="432"/>
                  </a:cubicBezTo>
                  <a:cubicBezTo>
                    <a:pt x="400" y="176"/>
                    <a:pt x="564" y="88"/>
                    <a:pt x="728" y="0"/>
                  </a:cubicBezTo>
                </a:path>
              </a:pathLst>
            </a:custGeom>
            <a:noFill/>
            <a:ln w="28575">
              <a:solidFill>
                <a:srgbClr val="FF0000"/>
              </a:solidFill>
              <a:prstDash val="dash"/>
              <a:round/>
              <a:headEnd type="oval" w="med" len="med"/>
              <a:tailEnd type="triangle" w="med" len="med"/>
            </a:ln>
          </p:spPr>
          <p:txBody>
            <a:bodyPr/>
            <a:lstStyle/>
            <a:p>
              <a:endParaRPr lang="zh-CN" altLang="en-US">
                <a:latin typeface="黑体" pitchFamily="49" charset="-122"/>
                <a:ea typeface="黑体" pitchFamily="49" charset="-122"/>
              </a:endParaRPr>
            </a:p>
          </p:txBody>
        </p:sp>
      </p:grpSp>
      <p:sp>
        <p:nvSpPr>
          <p:cNvPr id="35" name="内容占位符 34"/>
          <p:cNvSpPr>
            <a:spLocks noGrp="1"/>
          </p:cNvSpPr>
          <p:nvPr>
            <p:ph idx="1"/>
          </p:nvPr>
        </p:nvSpPr>
        <p:spPr/>
        <p:txBody>
          <a:bodyPr/>
          <a:lstStyle/>
          <a:p>
            <a:endParaRPr lang="zh-CN" altLang="en-US">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5754"/>
                                        </p:tgtEl>
                                        <p:attrNameLst>
                                          <p:attrName>style.visibility</p:attrName>
                                        </p:attrNameLst>
                                      </p:cBhvr>
                                      <p:to>
                                        <p:strVal val="visible"/>
                                      </p:to>
                                    </p:set>
                                    <p:animEffect transition="in" filter="dissolve">
                                      <p:cBhvr>
                                        <p:cTn id="12" dur="500"/>
                                        <p:tgtEl>
                                          <p:spTgt spid="2857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5761"/>
                                        </p:tgtEl>
                                        <p:attrNameLst>
                                          <p:attrName>style.visibility</p:attrName>
                                        </p:attrNameLst>
                                      </p:cBhvr>
                                      <p:to>
                                        <p:strVal val="visible"/>
                                      </p:to>
                                    </p:set>
                                    <p:animEffect transition="in" filter="dissolve">
                                      <p:cBhvr>
                                        <p:cTn id="27" dur="500"/>
                                        <p:tgtEl>
                                          <p:spTgt spid="2857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5768"/>
                                        </p:tgtEl>
                                        <p:attrNameLst>
                                          <p:attrName>style.visibility</p:attrName>
                                        </p:attrNameLst>
                                      </p:cBhvr>
                                      <p:to>
                                        <p:strVal val="visible"/>
                                      </p:to>
                                    </p:set>
                                    <p:animEffect transition="in" filter="dissolve">
                                      <p:cBhvr>
                                        <p:cTn id="42" dur="500"/>
                                        <p:tgtEl>
                                          <p:spTgt spid="2857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54" grpId="0"/>
      <p:bldP spid="285761" grpId="0"/>
      <p:bldP spid="28576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3016250" y="1981200"/>
            <a:ext cx="5594350" cy="4024313"/>
            <a:chOff x="1900" y="1248"/>
            <a:chExt cx="3524" cy="2535"/>
          </a:xfrm>
        </p:grpSpPr>
        <p:sp>
          <p:nvSpPr>
            <p:cNvPr id="11296" name="Rectangle 4"/>
            <p:cNvSpPr>
              <a:spLocks noChangeArrowheads="1"/>
            </p:cNvSpPr>
            <p:nvPr/>
          </p:nvSpPr>
          <p:spPr bwMode="auto">
            <a:xfrm>
              <a:off x="1920" y="2064"/>
              <a:ext cx="480" cy="240"/>
            </a:xfrm>
            <a:prstGeom prst="rect">
              <a:avLst/>
            </a:prstGeom>
            <a:no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297" name="Oval 5"/>
            <p:cNvSpPr>
              <a:spLocks noChangeArrowheads="1"/>
            </p:cNvSpPr>
            <p:nvPr/>
          </p:nvSpPr>
          <p:spPr bwMode="auto">
            <a:xfrm>
              <a:off x="4128" y="1587"/>
              <a:ext cx="1296" cy="327"/>
            </a:xfrm>
            <a:prstGeom prst="ellipse">
              <a:avLst/>
            </a:prstGeom>
            <a:noFill/>
            <a:ln w="12700">
              <a:solidFill>
                <a:srgbClr val="000000"/>
              </a:solidFill>
              <a:round/>
              <a:headEnd/>
              <a:tailEnd/>
            </a:ln>
          </p:spPr>
          <p:txBody>
            <a:bodyPr anchor="ctr">
              <a:spAutoFit/>
            </a:bodyPr>
            <a:lstStyle/>
            <a:p>
              <a:endParaRPr lang="zh-CN" altLang="en-US">
                <a:latin typeface="黑体" pitchFamily="49" charset="-122"/>
                <a:ea typeface="黑体" pitchFamily="49" charset="-122"/>
              </a:endParaRPr>
            </a:p>
          </p:txBody>
        </p:sp>
        <p:sp>
          <p:nvSpPr>
            <p:cNvPr id="11298" name="Oval 6"/>
            <p:cNvSpPr>
              <a:spLocks noChangeArrowheads="1"/>
            </p:cNvSpPr>
            <p:nvPr/>
          </p:nvSpPr>
          <p:spPr bwMode="auto">
            <a:xfrm>
              <a:off x="4128" y="2690"/>
              <a:ext cx="1296" cy="327"/>
            </a:xfrm>
            <a:prstGeom prst="ellipse">
              <a:avLst/>
            </a:prstGeom>
            <a:noFill/>
            <a:ln w="12700">
              <a:solidFill>
                <a:srgbClr val="000000"/>
              </a:solidFill>
              <a:round/>
              <a:headEnd/>
              <a:tailEnd/>
            </a:ln>
          </p:spPr>
          <p:txBody>
            <a:bodyPr anchor="ctr">
              <a:spAutoFit/>
            </a:bodyPr>
            <a:lstStyle/>
            <a:p>
              <a:endParaRPr lang="zh-CN" altLang="en-US">
                <a:latin typeface="黑体" pitchFamily="49" charset="-122"/>
                <a:ea typeface="黑体" pitchFamily="49" charset="-122"/>
              </a:endParaRPr>
            </a:p>
          </p:txBody>
        </p:sp>
        <p:sp>
          <p:nvSpPr>
            <p:cNvPr id="11299" name="Line 7"/>
            <p:cNvSpPr>
              <a:spLocks noChangeShapeType="1"/>
            </p:cNvSpPr>
            <p:nvPr/>
          </p:nvSpPr>
          <p:spPr bwMode="auto">
            <a:xfrm flipH="1">
              <a:off x="4128" y="1771"/>
              <a:ext cx="0" cy="1103"/>
            </a:xfrm>
            <a:prstGeom prst="line">
              <a:avLst/>
            </a:prstGeom>
            <a:noFill/>
            <a:ln w="12700">
              <a:solidFill>
                <a:srgbClr val="000000"/>
              </a:solidFill>
              <a:round/>
              <a:headEnd/>
              <a:tailEnd/>
            </a:ln>
          </p:spPr>
          <p:txBody>
            <a:bodyPr anchor="ctr">
              <a:spAutoFit/>
            </a:bodyPr>
            <a:lstStyle/>
            <a:p>
              <a:endParaRPr lang="zh-CN" altLang="en-US">
                <a:latin typeface="黑体" pitchFamily="49" charset="-122"/>
                <a:ea typeface="黑体" pitchFamily="49" charset="-122"/>
              </a:endParaRPr>
            </a:p>
          </p:txBody>
        </p:sp>
        <p:sp>
          <p:nvSpPr>
            <p:cNvPr id="11300" name="Line 8"/>
            <p:cNvSpPr>
              <a:spLocks noChangeShapeType="1"/>
            </p:cNvSpPr>
            <p:nvPr/>
          </p:nvSpPr>
          <p:spPr bwMode="auto">
            <a:xfrm flipH="1">
              <a:off x="5424" y="1728"/>
              <a:ext cx="0" cy="1103"/>
            </a:xfrm>
            <a:prstGeom prst="line">
              <a:avLst/>
            </a:prstGeom>
            <a:noFill/>
            <a:ln w="12700">
              <a:solidFill>
                <a:srgbClr val="000000"/>
              </a:solidFill>
              <a:round/>
              <a:headEnd/>
              <a:tailEnd/>
            </a:ln>
          </p:spPr>
          <p:txBody>
            <a:bodyPr anchor="ctr">
              <a:spAutoFit/>
            </a:bodyPr>
            <a:lstStyle/>
            <a:p>
              <a:endParaRPr lang="zh-CN" altLang="en-US">
                <a:latin typeface="黑体" pitchFamily="49" charset="-122"/>
                <a:ea typeface="黑体" pitchFamily="49" charset="-122"/>
              </a:endParaRPr>
            </a:p>
          </p:txBody>
        </p:sp>
        <p:sp>
          <p:nvSpPr>
            <p:cNvPr id="11301" name="Rectangle 11"/>
            <p:cNvSpPr>
              <a:spLocks noChangeArrowheads="1"/>
            </p:cNvSpPr>
            <p:nvPr/>
          </p:nvSpPr>
          <p:spPr bwMode="auto">
            <a:xfrm>
              <a:off x="4272" y="2088"/>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02" name="Rectangle 12"/>
            <p:cNvSpPr>
              <a:spLocks noChangeArrowheads="1"/>
            </p:cNvSpPr>
            <p:nvPr/>
          </p:nvSpPr>
          <p:spPr bwMode="auto">
            <a:xfrm>
              <a:off x="4368" y="2167"/>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03" name="Rectangle 13"/>
            <p:cNvSpPr>
              <a:spLocks noChangeArrowheads="1"/>
            </p:cNvSpPr>
            <p:nvPr/>
          </p:nvSpPr>
          <p:spPr bwMode="auto">
            <a:xfrm>
              <a:off x="4464" y="2245"/>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04" name="Rectangle 14"/>
            <p:cNvSpPr>
              <a:spLocks noChangeArrowheads="1"/>
            </p:cNvSpPr>
            <p:nvPr/>
          </p:nvSpPr>
          <p:spPr bwMode="auto">
            <a:xfrm>
              <a:off x="4656" y="1891"/>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05" name="Rectangle 15"/>
            <p:cNvSpPr>
              <a:spLocks noChangeArrowheads="1"/>
            </p:cNvSpPr>
            <p:nvPr/>
          </p:nvSpPr>
          <p:spPr bwMode="auto">
            <a:xfrm>
              <a:off x="4656" y="2403"/>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06" name="Rectangle 16"/>
            <p:cNvSpPr>
              <a:spLocks noChangeArrowheads="1"/>
            </p:cNvSpPr>
            <p:nvPr/>
          </p:nvSpPr>
          <p:spPr bwMode="auto">
            <a:xfrm>
              <a:off x="4752" y="1970"/>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07" name="Rectangle 17"/>
            <p:cNvSpPr>
              <a:spLocks noChangeArrowheads="1"/>
            </p:cNvSpPr>
            <p:nvPr/>
          </p:nvSpPr>
          <p:spPr bwMode="auto">
            <a:xfrm>
              <a:off x="4848" y="2048"/>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08" name="Rectangle 18"/>
            <p:cNvSpPr>
              <a:spLocks noChangeArrowheads="1"/>
            </p:cNvSpPr>
            <p:nvPr/>
          </p:nvSpPr>
          <p:spPr bwMode="auto">
            <a:xfrm>
              <a:off x="4944" y="2127"/>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09" name="Rectangle 19"/>
            <p:cNvSpPr>
              <a:spLocks noChangeArrowheads="1"/>
            </p:cNvSpPr>
            <p:nvPr/>
          </p:nvSpPr>
          <p:spPr bwMode="auto">
            <a:xfrm>
              <a:off x="5040" y="2206"/>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10" name="Rectangle 20"/>
            <p:cNvSpPr>
              <a:spLocks noChangeArrowheads="1"/>
            </p:cNvSpPr>
            <p:nvPr/>
          </p:nvSpPr>
          <p:spPr bwMode="auto">
            <a:xfrm>
              <a:off x="5136" y="2285"/>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11" name="Rectangle 23"/>
            <p:cNvSpPr>
              <a:spLocks noChangeArrowheads="1"/>
            </p:cNvSpPr>
            <p:nvPr/>
          </p:nvSpPr>
          <p:spPr bwMode="auto">
            <a:xfrm>
              <a:off x="4560" y="2323"/>
              <a:ext cx="116" cy="233"/>
            </a:xfrm>
            <a:prstGeom prst="rect">
              <a:avLst/>
            </a:prstGeom>
            <a:noFill/>
            <a:ln w="12700">
              <a:solidFill>
                <a:srgbClr val="000000"/>
              </a:solidFill>
              <a:miter lim="800000"/>
              <a:headEnd/>
              <a:tailEnd/>
            </a:ln>
          </p:spPr>
          <p:txBody>
            <a:bodyPr wrap="none" anchor="ctr">
              <a:spAutoFit/>
            </a:bodyPr>
            <a:lstStyle/>
            <a:p>
              <a:endParaRPr lang="zh-CN" altLang="en-US">
                <a:latin typeface="黑体" pitchFamily="49" charset="-122"/>
                <a:ea typeface="黑体" pitchFamily="49" charset="-122"/>
              </a:endParaRPr>
            </a:p>
          </p:txBody>
        </p:sp>
        <p:sp>
          <p:nvSpPr>
            <p:cNvPr id="11312" name="Text Box 25"/>
            <p:cNvSpPr txBox="1">
              <a:spLocks noChangeArrowheads="1"/>
            </p:cNvSpPr>
            <p:nvPr/>
          </p:nvSpPr>
          <p:spPr bwMode="auto">
            <a:xfrm>
              <a:off x="4512" y="1248"/>
              <a:ext cx="506" cy="291"/>
            </a:xfrm>
            <a:prstGeom prst="rect">
              <a:avLst/>
            </a:prstGeom>
            <a:noFill/>
            <a:ln w="38100">
              <a:noFill/>
              <a:miter lim="800000"/>
              <a:headEnd/>
              <a:tailEnd/>
            </a:ln>
          </p:spPr>
          <p:txBody>
            <a:bodyPr wrap="none">
              <a:spAutoFit/>
            </a:bodyPr>
            <a:lstStyle/>
            <a:p>
              <a:r>
                <a:rPr lang="zh-CN" altLang="en-US" sz="2400" b="1">
                  <a:solidFill>
                    <a:schemeClr val="tx1"/>
                  </a:solidFill>
                  <a:latin typeface="黑体" pitchFamily="49" charset="-122"/>
                  <a:ea typeface="黑体" pitchFamily="49" charset="-122"/>
                </a:rPr>
                <a:t>磁盘</a:t>
              </a:r>
            </a:p>
          </p:txBody>
        </p:sp>
        <p:sp>
          <p:nvSpPr>
            <p:cNvPr id="11313" name="Text Box 26"/>
            <p:cNvSpPr txBox="1">
              <a:spLocks noChangeArrowheads="1"/>
            </p:cNvSpPr>
            <p:nvPr/>
          </p:nvSpPr>
          <p:spPr bwMode="auto">
            <a:xfrm>
              <a:off x="1900" y="1488"/>
              <a:ext cx="506" cy="291"/>
            </a:xfrm>
            <a:prstGeom prst="rect">
              <a:avLst/>
            </a:prstGeom>
            <a:noFill/>
            <a:ln w="38100">
              <a:noFill/>
              <a:miter lim="800000"/>
              <a:headEnd/>
              <a:tailEnd/>
            </a:ln>
          </p:spPr>
          <p:txBody>
            <a:bodyPr wrap="none">
              <a:spAutoFit/>
            </a:bodyPr>
            <a:lstStyle/>
            <a:p>
              <a:r>
                <a:rPr lang="zh-CN" altLang="en-US" sz="2400" b="1">
                  <a:solidFill>
                    <a:schemeClr val="tx1"/>
                  </a:solidFill>
                  <a:latin typeface="黑体" pitchFamily="49" charset="-122"/>
                  <a:ea typeface="黑体" pitchFamily="49" charset="-122"/>
                </a:rPr>
                <a:t>页表</a:t>
              </a:r>
            </a:p>
          </p:txBody>
        </p:sp>
        <p:sp>
          <p:nvSpPr>
            <p:cNvPr id="11314" name="Rectangle 27"/>
            <p:cNvSpPr>
              <a:spLocks noChangeArrowheads="1"/>
            </p:cNvSpPr>
            <p:nvPr/>
          </p:nvSpPr>
          <p:spPr bwMode="auto">
            <a:xfrm>
              <a:off x="1920" y="1826"/>
              <a:ext cx="480" cy="233"/>
            </a:xfrm>
            <a:prstGeom prst="rect">
              <a:avLst/>
            </a:prstGeom>
            <a:no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315" name="Rectangle 28"/>
            <p:cNvSpPr>
              <a:spLocks noChangeArrowheads="1"/>
            </p:cNvSpPr>
            <p:nvPr/>
          </p:nvSpPr>
          <p:spPr bwMode="auto">
            <a:xfrm>
              <a:off x="1920" y="2553"/>
              <a:ext cx="480" cy="240"/>
            </a:xfrm>
            <a:prstGeom prst="rect">
              <a:avLst/>
            </a:prstGeom>
            <a:no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316" name="Rectangle 29"/>
            <p:cNvSpPr>
              <a:spLocks noChangeArrowheads="1"/>
            </p:cNvSpPr>
            <p:nvPr/>
          </p:nvSpPr>
          <p:spPr bwMode="auto">
            <a:xfrm>
              <a:off x="1920" y="2315"/>
              <a:ext cx="480" cy="233"/>
            </a:xfrm>
            <a:prstGeom prst="rect">
              <a:avLst/>
            </a:prstGeom>
            <a:solidFill>
              <a:srgbClr val="CCFF66"/>
            </a:solid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317" name="Rectangle 30"/>
            <p:cNvSpPr>
              <a:spLocks noChangeArrowheads="1"/>
            </p:cNvSpPr>
            <p:nvPr/>
          </p:nvSpPr>
          <p:spPr bwMode="auto">
            <a:xfrm>
              <a:off x="1920" y="3045"/>
              <a:ext cx="480" cy="240"/>
            </a:xfrm>
            <a:prstGeom prst="rect">
              <a:avLst/>
            </a:prstGeom>
            <a:no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318" name="Rectangle 31"/>
            <p:cNvSpPr>
              <a:spLocks noChangeArrowheads="1"/>
            </p:cNvSpPr>
            <p:nvPr/>
          </p:nvSpPr>
          <p:spPr bwMode="auto">
            <a:xfrm>
              <a:off x="1920" y="2807"/>
              <a:ext cx="480" cy="233"/>
            </a:xfrm>
            <a:prstGeom prst="rect">
              <a:avLst/>
            </a:prstGeom>
            <a:solidFill>
              <a:srgbClr val="FF66CC"/>
            </a:solid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319" name="Rectangle 32"/>
            <p:cNvSpPr>
              <a:spLocks noChangeArrowheads="1"/>
            </p:cNvSpPr>
            <p:nvPr/>
          </p:nvSpPr>
          <p:spPr bwMode="auto">
            <a:xfrm>
              <a:off x="1920" y="3543"/>
              <a:ext cx="480" cy="240"/>
            </a:xfrm>
            <a:prstGeom prst="rect">
              <a:avLst/>
            </a:prstGeom>
            <a:no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320" name="Rectangle 33"/>
            <p:cNvSpPr>
              <a:spLocks noChangeArrowheads="1"/>
            </p:cNvSpPr>
            <p:nvPr/>
          </p:nvSpPr>
          <p:spPr bwMode="auto">
            <a:xfrm>
              <a:off x="1920" y="3296"/>
              <a:ext cx="480" cy="233"/>
            </a:xfrm>
            <a:prstGeom prst="rect">
              <a:avLst/>
            </a:prstGeom>
            <a:no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321" name="Line 34"/>
            <p:cNvSpPr>
              <a:spLocks noChangeShapeType="1"/>
            </p:cNvSpPr>
            <p:nvPr/>
          </p:nvSpPr>
          <p:spPr bwMode="auto">
            <a:xfrm flipV="1">
              <a:off x="2256" y="2544"/>
              <a:ext cx="748" cy="336"/>
            </a:xfrm>
            <a:prstGeom prst="line">
              <a:avLst/>
            </a:prstGeom>
            <a:noFill/>
            <a:ln w="28575">
              <a:solidFill>
                <a:schemeClr val="tx1"/>
              </a:solidFill>
              <a:round/>
              <a:headEnd type="oval" w="med" len="med"/>
              <a:tailEnd type="triangle" w="med" len="med"/>
            </a:ln>
          </p:spPr>
          <p:txBody>
            <a:bodyPr anchor="ctr">
              <a:spAutoFit/>
            </a:bodyPr>
            <a:lstStyle/>
            <a:p>
              <a:endParaRPr lang="zh-CN" altLang="en-US">
                <a:latin typeface="黑体" pitchFamily="49" charset="-122"/>
                <a:ea typeface="黑体" pitchFamily="49" charset="-122"/>
              </a:endParaRPr>
            </a:p>
          </p:txBody>
        </p:sp>
        <p:sp>
          <p:nvSpPr>
            <p:cNvPr id="11322" name="Line 35"/>
            <p:cNvSpPr>
              <a:spLocks noChangeShapeType="1"/>
            </p:cNvSpPr>
            <p:nvPr/>
          </p:nvSpPr>
          <p:spPr bwMode="auto">
            <a:xfrm>
              <a:off x="2256" y="2448"/>
              <a:ext cx="748" cy="624"/>
            </a:xfrm>
            <a:prstGeom prst="line">
              <a:avLst/>
            </a:prstGeom>
            <a:noFill/>
            <a:ln w="28575">
              <a:solidFill>
                <a:schemeClr val="tx1"/>
              </a:solidFill>
              <a:round/>
              <a:headEnd type="oval" w="med" len="med"/>
              <a:tailEnd type="triangle" w="med" len="med"/>
            </a:ln>
          </p:spPr>
          <p:txBody>
            <a:bodyPr anchor="ctr">
              <a:spAutoFit/>
            </a:bodyPr>
            <a:lstStyle/>
            <a:p>
              <a:endParaRPr lang="zh-CN" altLang="en-US">
                <a:latin typeface="黑体" pitchFamily="49" charset="-122"/>
                <a:ea typeface="黑体" pitchFamily="49" charset="-122"/>
              </a:endParaRPr>
            </a:p>
          </p:txBody>
        </p:sp>
        <p:sp>
          <p:nvSpPr>
            <p:cNvPr id="11323" name="Text Box 40"/>
            <p:cNvSpPr txBox="1">
              <a:spLocks noChangeArrowheads="1"/>
            </p:cNvSpPr>
            <p:nvPr/>
          </p:nvSpPr>
          <p:spPr bwMode="auto">
            <a:xfrm>
              <a:off x="2764" y="3440"/>
              <a:ext cx="896" cy="291"/>
            </a:xfrm>
            <a:prstGeom prst="rect">
              <a:avLst/>
            </a:prstGeom>
            <a:noFill/>
            <a:ln w="38100">
              <a:noFill/>
              <a:miter lim="800000"/>
              <a:headEnd/>
              <a:tailEnd/>
            </a:ln>
          </p:spPr>
          <p:txBody>
            <a:bodyPr wrap="none">
              <a:spAutoFit/>
            </a:bodyPr>
            <a:lstStyle/>
            <a:p>
              <a:r>
                <a:rPr lang="zh-CN" altLang="en-US" sz="2400" b="1">
                  <a:solidFill>
                    <a:schemeClr val="tx1"/>
                  </a:solidFill>
                  <a:latin typeface="黑体" pitchFamily="49" charset="-122"/>
                  <a:ea typeface="黑体" pitchFamily="49" charset="-122"/>
                </a:rPr>
                <a:t>物理内存</a:t>
              </a:r>
            </a:p>
          </p:txBody>
        </p:sp>
        <p:sp>
          <p:nvSpPr>
            <p:cNvPr id="11324" name="Rectangle 42"/>
            <p:cNvSpPr>
              <a:spLocks noChangeArrowheads="1"/>
            </p:cNvSpPr>
            <p:nvPr/>
          </p:nvSpPr>
          <p:spPr bwMode="auto">
            <a:xfrm>
              <a:off x="3004" y="3168"/>
              <a:ext cx="480" cy="240"/>
            </a:xfrm>
            <a:prstGeom prst="rect">
              <a:avLst/>
            </a:prstGeom>
            <a:no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325" name="Rectangle 43"/>
            <p:cNvSpPr>
              <a:spLocks noChangeArrowheads="1"/>
            </p:cNvSpPr>
            <p:nvPr/>
          </p:nvSpPr>
          <p:spPr bwMode="auto">
            <a:xfrm>
              <a:off x="3004" y="2930"/>
              <a:ext cx="480" cy="233"/>
            </a:xfrm>
            <a:prstGeom prst="rect">
              <a:avLst/>
            </a:prstGeom>
            <a:solidFill>
              <a:srgbClr val="CCFF66"/>
            </a:solid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326" name="Rectangle 44"/>
            <p:cNvSpPr>
              <a:spLocks noChangeArrowheads="1"/>
            </p:cNvSpPr>
            <p:nvPr/>
          </p:nvSpPr>
          <p:spPr bwMode="auto">
            <a:xfrm>
              <a:off x="3004" y="2679"/>
              <a:ext cx="480" cy="240"/>
            </a:xfrm>
            <a:prstGeom prst="rect">
              <a:avLst/>
            </a:prstGeom>
            <a:solidFill>
              <a:schemeClr val="bg1"/>
            </a:solid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11327" name="Rectangle 45"/>
            <p:cNvSpPr>
              <a:spLocks noChangeArrowheads="1"/>
            </p:cNvSpPr>
            <p:nvPr/>
          </p:nvSpPr>
          <p:spPr bwMode="auto">
            <a:xfrm>
              <a:off x="3004" y="2441"/>
              <a:ext cx="480" cy="233"/>
            </a:xfrm>
            <a:prstGeom prst="rect">
              <a:avLst/>
            </a:prstGeom>
            <a:solidFill>
              <a:srgbClr val="FF66CC"/>
            </a:solid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grpSp>
      <p:sp>
        <p:nvSpPr>
          <p:cNvPr id="11267" name="Rectangle 46"/>
          <p:cNvSpPr>
            <a:spLocks noGrp="1" noChangeArrowheads="1"/>
          </p:cNvSpPr>
          <p:nvPr>
            <p:ph type="title"/>
          </p:nvPr>
        </p:nvSpPr>
        <p:spPr>
          <a:xfrm>
            <a:off x="381000" y="304800"/>
            <a:ext cx="8229600" cy="676275"/>
          </a:xfrm>
        </p:spPr>
        <p:txBody>
          <a:bodyPr>
            <a:normAutofit fontScale="90000"/>
          </a:bodyPr>
          <a:lstStyle/>
          <a:p>
            <a:pPr eaLnBrk="1" hangingPunct="1"/>
            <a:r>
              <a:rPr lang="zh-CN" altLang="en-US">
                <a:latin typeface="黑体" pitchFamily="49" charset="-122"/>
                <a:ea typeface="黑体" pitchFamily="49" charset="-122"/>
                <a:sym typeface="Symbol" pitchFamily="18" charset="2"/>
              </a:rPr>
              <a:t>请求调页过程</a:t>
            </a:r>
            <a:endParaRPr lang="zh-CN" altLang="zh-CN">
              <a:latin typeface="黑体" pitchFamily="49" charset="-122"/>
              <a:ea typeface="黑体" pitchFamily="49" charset="-122"/>
              <a:sym typeface="Symbol" pitchFamily="18" charset="2"/>
            </a:endParaRPr>
          </a:p>
        </p:txBody>
      </p:sp>
      <p:grpSp>
        <p:nvGrpSpPr>
          <p:cNvPr id="3" name="Group 47"/>
          <p:cNvGrpSpPr>
            <a:grpSpLocks/>
          </p:cNvGrpSpPr>
          <p:nvPr/>
        </p:nvGrpSpPr>
        <p:grpSpPr bwMode="auto">
          <a:xfrm>
            <a:off x="7620000" y="66675"/>
            <a:ext cx="1470025" cy="1152525"/>
            <a:chOff x="3756" y="1018"/>
            <a:chExt cx="1070" cy="870"/>
          </a:xfrm>
        </p:grpSpPr>
        <p:sp>
          <p:nvSpPr>
            <p:cNvPr id="11292" name="Rectangle 48"/>
            <p:cNvSpPr>
              <a:spLocks noChangeArrowheads="1"/>
            </p:cNvSpPr>
            <p:nvPr/>
          </p:nvSpPr>
          <p:spPr bwMode="auto">
            <a:xfrm>
              <a:off x="4577" y="1192"/>
              <a:ext cx="249" cy="398"/>
            </a:xfrm>
            <a:prstGeom prst="rect">
              <a:avLst/>
            </a:prstGeom>
            <a:solidFill>
              <a:srgbClr val="CCFF66"/>
            </a:solidFill>
            <a:ln w="28575">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11293" name="Rectangle 49"/>
            <p:cNvSpPr>
              <a:spLocks noChangeArrowheads="1"/>
            </p:cNvSpPr>
            <p:nvPr/>
          </p:nvSpPr>
          <p:spPr bwMode="auto">
            <a:xfrm>
              <a:off x="3756" y="1018"/>
              <a:ext cx="448" cy="870"/>
            </a:xfrm>
            <a:prstGeom prst="rect">
              <a:avLst/>
            </a:prstGeom>
            <a:solidFill>
              <a:srgbClr val="FF0066"/>
            </a:solidFill>
            <a:ln w="28575">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11294" name="Line 50"/>
            <p:cNvSpPr>
              <a:spLocks noChangeShapeType="1"/>
            </p:cNvSpPr>
            <p:nvPr/>
          </p:nvSpPr>
          <p:spPr bwMode="auto">
            <a:xfrm>
              <a:off x="4204" y="1018"/>
              <a:ext cx="373" cy="174"/>
            </a:xfrm>
            <a:prstGeom prst="line">
              <a:avLst/>
            </a:prstGeom>
            <a:noFill/>
            <a:ln w="28575">
              <a:solidFill>
                <a:srgbClr val="FF0000"/>
              </a:solidFill>
              <a:round/>
              <a:headEnd type="oval" w="med" len="med"/>
              <a:tailEnd type="triangle" w="med" len="med"/>
            </a:ln>
          </p:spPr>
          <p:txBody>
            <a:bodyPr/>
            <a:lstStyle/>
            <a:p>
              <a:endParaRPr lang="zh-CN" altLang="en-US">
                <a:latin typeface="黑体" pitchFamily="49" charset="-122"/>
                <a:ea typeface="黑体" pitchFamily="49" charset="-122"/>
              </a:endParaRPr>
            </a:p>
          </p:txBody>
        </p:sp>
        <p:sp>
          <p:nvSpPr>
            <p:cNvPr id="11295" name="Line 51"/>
            <p:cNvSpPr>
              <a:spLocks noChangeShapeType="1"/>
            </p:cNvSpPr>
            <p:nvPr/>
          </p:nvSpPr>
          <p:spPr bwMode="auto">
            <a:xfrm flipV="1">
              <a:off x="4204" y="1590"/>
              <a:ext cx="373" cy="298"/>
            </a:xfrm>
            <a:prstGeom prst="line">
              <a:avLst/>
            </a:prstGeom>
            <a:noFill/>
            <a:ln w="28575">
              <a:solidFill>
                <a:srgbClr val="FF0000"/>
              </a:solidFill>
              <a:round/>
              <a:headEnd type="oval" w="med" len="med"/>
              <a:tailEnd type="triangle" w="med" len="med"/>
            </a:ln>
          </p:spPr>
          <p:txBody>
            <a:bodyPr/>
            <a:lstStyle/>
            <a:p>
              <a:endParaRPr lang="zh-CN" altLang="en-US">
                <a:latin typeface="黑体" pitchFamily="49" charset="-122"/>
                <a:ea typeface="黑体" pitchFamily="49" charset="-122"/>
              </a:endParaRPr>
            </a:p>
          </p:txBody>
        </p:sp>
      </p:grpSp>
      <p:sp>
        <p:nvSpPr>
          <p:cNvPr id="286772" name="Rectangle 52"/>
          <p:cNvSpPr>
            <a:spLocks noChangeArrowheads="1"/>
          </p:cNvSpPr>
          <p:nvPr/>
        </p:nvSpPr>
        <p:spPr bwMode="auto">
          <a:xfrm>
            <a:off x="765175" y="1219200"/>
            <a:ext cx="7921625" cy="865188"/>
          </a:xfrm>
          <a:prstGeom prst="rect">
            <a:avLst/>
          </a:prstGeom>
          <a:noFill/>
          <a:ln w="9525">
            <a:noFill/>
            <a:miter lim="800000"/>
            <a:headEnd/>
            <a:tailEnd/>
          </a:ln>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800" b="1" dirty="0">
                <a:solidFill>
                  <a:schemeClr val="tx1"/>
                </a:solidFill>
                <a:latin typeface="黑体" pitchFamily="49" charset="-122"/>
                <a:ea typeface="黑体" pitchFamily="49" charset="-122"/>
              </a:rPr>
              <a:t>当访问没有映射的线性地址时</a:t>
            </a:r>
            <a:r>
              <a:rPr lang="en-US" altLang="zh-CN" sz="2800" b="1" dirty="0">
                <a:solidFill>
                  <a:schemeClr val="tx1"/>
                </a:solidFill>
                <a:latin typeface="黑体" pitchFamily="49" charset="-122"/>
                <a:ea typeface="黑体" pitchFamily="49" charset="-122"/>
              </a:rPr>
              <a:t>…</a:t>
            </a:r>
            <a:endParaRPr lang="en-US" altLang="zh-CN" sz="2800" b="1" dirty="0">
              <a:latin typeface="黑体" pitchFamily="49" charset="-122"/>
              <a:ea typeface="黑体" pitchFamily="49" charset="-122"/>
            </a:endParaRPr>
          </a:p>
        </p:txBody>
      </p:sp>
      <p:sp>
        <p:nvSpPr>
          <p:cNvPr id="286773" name="Text Box 53"/>
          <p:cNvSpPr txBox="1">
            <a:spLocks noChangeArrowheads="1"/>
          </p:cNvSpPr>
          <p:nvPr/>
        </p:nvSpPr>
        <p:spPr bwMode="auto">
          <a:xfrm>
            <a:off x="457200" y="3248025"/>
            <a:ext cx="1676400" cy="830997"/>
          </a:xfrm>
          <a:prstGeom prst="rect">
            <a:avLst/>
          </a:prstGeom>
          <a:noFill/>
          <a:ln w="9525" algn="ctr">
            <a:solidFill>
              <a:srgbClr val="FF0000"/>
            </a:solidFill>
            <a:miter lim="800000"/>
            <a:headEnd/>
            <a:tailEnd/>
          </a:ln>
        </p:spPr>
        <p:txBody>
          <a:bodyPr>
            <a:spAutoFit/>
          </a:bodyPr>
          <a:lstStyle/>
          <a:p>
            <a:r>
              <a:rPr lang="en-US" altLang="zh-CN" sz="2400" b="1">
                <a:latin typeface="黑体" pitchFamily="49" charset="-122"/>
                <a:ea typeface="黑体" pitchFamily="49" charset="-122"/>
              </a:rPr>
              <a:t>load [addr]</a:t>
            </a:r>
          </a:p>
        </p:txBody>
      </p:sp>
      <p:sp>
        <p:nvSpPr>
          <p:cNvPr id="286775" name="Line 55"/>
          <p:cNvSpPr>
            <a:spLocks noChangeShapeType="1"/>
          </p:cNvSpPr>
          <p:nvPr/>
        </p:nvSpPr>
        <p:spPr bwMode="auto">
          <a:xfrm>
            <a:off x="2133600" y="3476625"/>
            <a:ext cx="1066800" cy="0"/>
          </a:xfrm>
          <a:prstGeom prst="line">
            <a:avLst/>
          </a:prstGeom>
          <a:noFill/>
          <a:ln w="28575">
            <a:solidFill>
              <a:srgbClr val="FF0000"/>
            </a:solidFill>
            <a:round/>
            <a:headEnd type="oval" w="med" len="med"/>
            <a:tailEnd type="triangle" w="med" len="med"/>
          </a:ln>
        </p:spPr>
        <p:txBody>
          <a:bodyPr/>
          <a:lstStyle/>
          <a:p>
            <a:endParaRPr lang="zh-CN" altLang="en-US">
              <a:latin typeface="黑体" pitchFamily="49" charset="-122"/>
              <a:ea typeface="黑体" pitchFamily="49" charset="-122"/>
            </a:endParaRPr>
          </a:p>
        </p:txBody>
      </p:sp>
      <p:grpSp>
        <p:nvGrpSpPr>
          <p:cNvPr id="4" name="Group 58"/>
          <p:cNvGrpSpPr>
            <a:grpSpLocks/>
          </p:cNvGrpSpPr>
          <p:nvPr/>
        </p:nvGrpSpPr>
        <p:grpSpPr bwMode="auto">
          <a:xfrm>
            <a:off x="3429000" y="3213100"/>
            <a:ext cx="381000" cy="457200"/>
            <a:chOff x="2160" y="2016"/>
            <a:chExt cx="240" cy="297"/>
          </a:xfrm>
        </p:grpSpPr>
        <p:sp>
          <p:nvSpPr>
            <p:cNvPr id="11290" name="Rectangle 56"/>
            <p:cNvSpPr>
              <a:spLocks noChangeArrowheads="1"/>
            </p:cNvSpPr>
            <p:nvPr/>
          </p:nvSpPr>
          <p:spPr bwMode="auto">
            <a:xfrm>
              <a:off x="2160" y="2064"/>
              <a:ext cx="240" cy="240"/>
            </a:xfrm>
            <a:prstGeom prst="rect">
              <a:avLst/>
            </a:prstGeom>
            <a:solidFill>
              <a:schemeClr val="bg1"/>
            </a:solidFill>
            <a:ln w="9525" algn="ctr">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11291" name="Text Box 57"/>
            <p:cNvSpPr txBox="1">
              <a:spLocks noChangeArrowheads="1"/>
            </p:cNvSpPr>
            <p:nvPr/>
          </p:nvSpPr>
          <p:spPr bwMode="auto">
            <a:xfrm>
              <a:off x="2208" y="2016"/>
              <a:ext cx="192" cy="297"/>
            </a:xfrm>
            <a:prstGeom prst="rect">
              <a:avLst/>
            </a:prstGeom>
            <a:noFill/>
            <a:ln w="9525" algn="ctr">
              <a:noFill/>
              <a:miter lim="800000"/>
              <a:headEnd/>
              <a:tailEnd/>
            </a:ln>
          </p:spPr>
          <p:txBody>
            <a:bodyPr>
              <a:spAutoFit/>
            </a:bodyPr>
            <a:lstStyle/>
            <a:p>
              <a:r>
                <a:rPr lang="en-US" altLang="zh-CN" sz="2400" b="1">
                  <a:latin typeface="黑体" pitchFamily="49" charset="-122"/>
                  <a:ea typeface="黑体" pitchFamily="49" charset="-122"/>
                </a:rPr>
                <a:t>i</a:t>
              </a:r>
            </a:p>
          </p:txBody>
        </p:sp>
      </p:grpSp>
      <p:sp>
        <p:nvSpPr>
          <p:cNvPr id="286780" name="Text Box 60"/>
          <p:cNvSpPr txBox="1">
            <a:spLocks noChangeArrowheads="1"/>
          </p:cNvSpPr>
          <p:nvPr/>
        </p:nvSpPr>
        <p:spPr bwMode="auto">
          <a:xfrm>
            <a:off x="4191000" y="2133600"/>
            <a:ext cx="1600200" cy="831850"/>
          </a:xfrm>
          <a:prstGeom prst="rect">
            <a:avLst/>
          </a:prstGeom>
          <a:noFill/>
          <a:ln w="9525" algn="ctr">
            <a:solidFill>
              <a:srgbClr val="FF0000"/>
            </a:solidFill>
            <a:miter lim="800000"/>
            <a:headEnd/>
            <a:tailEnd/>
          </a:ln>
        </p:spPr>
        <p:txBody>
          <a:bodyPr>
            <a:spAutoFit/>
          </a:bodyPr>
          <a:lstStyle/>
          <a:p>
            <a:pPr algn="ctr"/>
            <a:r>
              <a:rPr lang="zh-CN" altLang="en-US" sz="2400" b="1">
                <a:latin typeface="黑体" pitchFamily="49" charset="-122"/>
                <a:ea typeface="黑体" pitchFamily="49" charset="-122"/>
              </a:rPr>
              <a:t>页错误处理程序</a:t>
            </a:r>
          </a:p>
        </p:txBody>
      </p:sp>
      <p:sp>
        <p:nvSpPr>
          <p:cNvPr id="286781" name="Freeform 61"/>
          <p:cNvSpPr>
            <a:spLocks/>
          </p:cNvSpPr>
          <p:nvPr/>
        </p:nvSpPr>
        <p:spPr bwMode="auto">
          <a:xfrm>
            <a:off x="3733800" y="2971800"/>
            <a:ext cx="609600" cy="457200"/>
          </a:xfrm>
          <a:custGeom>
            <a:avLst/>
            <a:gdLst>
              <a:gd name="T0" fmla="*/ 0 w 384"/>
              <a:gd name="T1" fmla="*/ 2147483647 h 288"/>
              <a:gd name="T2" fmla="*/ 2147483647 w 384"/>
              <a:gd name="T3" fmla="*/ 2147483647 h 288"/>
              <a:gd name="T4" fmla="*/ 2147483647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cubicBezTo>
                  <a:pt x="88" y="264"/>
                  <a:pt x="176" y="240"/>
                  <a:pt x="240" y="192"/>
                </a:cubicBezTo>
                <a:cubicBezTo>
                  <a:pt x="304" y="144"/>
                  <a:pt x="344" y="72"/>
                  <a:pt x="384" y="0"/>
                </a:cubicBezTo>
              </a:path>
            </a:pathLst>
          </a:custGeom>
          <a:noFill/>
          <a:ln w="28575">
            <a:solidFill>
              <a:srgbClr val="FF0000"/>
            </a:solidFill>
            <a:round/>
            <a:headEnd type="oval" w="med" len="med"/>
            <a:tailEnd type="triangle" w="med" len="med"/>
          </a:ln>
        </p:spPr>
        <p:txBody>
          <a:bodyPr/>
          <a:lstStyle/>
          <a:p>
            <a:endParaRPr lang="zh-CN" altLang="en-US">
              <a:latin typeface="黑体" pitchFamily="49" charset="-122"/>
              <a:ea typeface="黑体" pitchFamily="49" charset="-122"/>
            </a:endParaRPr>
          </a:p>
        </p:txBody>
      </p:sp>
      <p:sp>
        <p:nvSpPr>
          <p:cNvPr id="286782" name="Freeform 62"/>
          <p:cNvSpPr>
            <a:spLocks/>
          </p:cNvSpPr>
          <p:nvPr/>
        </p:nvSpPr>
        <p:spPr bwMode="auto">
          <a:xfrm>
            <a:off x="5638800" y="2743200"/>
            <a:ext cx="2057400" cy="685800"/>
          </a:xfrm>
          <a:custGeom>
            <a:avLst/>
            <a:gdLst>
              <a:gd name="T0" fmla="*/ 0 w 816"/>
              <a:gd name="T1" fmla="*/ 0 h 576"/>
              <a:gd name="T2" fmla="*/ 2147483647 w 816"/>
              <a:gd name="T3" fmla="*/ 2147483647 h 576"/>
              <a:gd name="T4" fmla="*/ 2147483647 w 816"/>
              <a:gd name="T5" fmla="*/ 2147483647 h 576"/>
              <a:gd name="T6" fmla="*/ 0 60000 65536"/>
              <a:gd name="T7" fmla="*/ 0 60000 65536"/>
              <a:gd name="T8" fmla="*/ 0 60000 65536"/>
              <a:gd name="T9" fmla="*/ 0 w 816"/>
              <a:gd name="T10" fmla="*/ 0 h 576"/>
              <a:gd name="T11" fmla="*/ 816 w 816"/>
              <a:gd name="T12" fmla="*/ 576 h 576"/>
            </a:gdLst>
            <a:ahLst/>
            <a:cxnLst>
              <a:cxn ang="T6">
                <a:pos x="T0" y="T1"/>
              </a:cxn>
              <a:cxn ang="T7">
                <a:pos x="T2" y="T3"/>
              </a:cxn>
              <a:cxn ang="T8">
                <a:pos x="T4" y="T5"/>
              </a:cxn>
            </a:cxnLst>
            <a:rect l="T9" t="T10" r="T11" b="T12"/>
            <a:pathLst>
              <a:path w="816" h="576">
                <a:moveTo>
                  <a:pt x="0" y="0"/>
                </a:moveTo>
                <a:cubicBezTo>
                  <a:pt x="52" y="120"/>
                  <a:pt x="104" y="240"/>
                  <a:pt x="240" y="336"/>
                </a:cubicBezTo>
                <a:cubicBezTo>
                  <a:pt x="376" y="432"/>
                  <a:pt x="720" y="536"/>
                  <a:pt x="816" y="576"/>
                </a:cubicBezTo>
              </a:path>
            </a:pathLst>
          </a:custGeom>
          <a:noFill/>
          <a:ln w="28575">
            <a:solidFill>
              <a:srgbClr val="FF0000"/>
            </a:solidFill>
            <a:round/>
            <a:headEnd type="oval" w="med" len="med"/>
            <a:tailEnd type="triangle" w="med" len="med"/>
          </a:ln>
        </p:spPr>
        <p:txBody>
          <a:bodyPr/>
          <a:lstStyle/>
          <a:p>
            <a:endParaRPr lang="zh-CN" altLang="en-US">
              <a:latin typeface="黑体" pitchFamily="49" charset="-122"/>
              <a:ea typeface="黑体" pitchFamily="49" charset="-122"/>
            </a:endParaRPr>
          </a:p>
        </p:txBody>
      </p:sp>
      <p:sp>
        <p:nvSpPr>
          <p:cNvPr id="286785" name="Rectangle 65"/>
          <p:cNvSpPr>
            <a:spLocks noChangeArrowheads="1"/>
          </p:cNvSpPr>
          <p:nvPr/>
        </p:nvSpPr>
        <p:spPr bwMode="auto">
          <a:xfrm>
            <a:off x="4767263" y="5029200"/>
            <a:ext cx="762000" cy="381000"/>
          </a:xfrm>
          <a:prstGeom prst="rect">
            <a:avLst/>
          </a:prstGeom>
          <a:solidFill>
            <a:schemeClr val="hlink"/>
          </a:solid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286784" name="Freeform 64"/>
          <p:cNvSpPr>
            <a:spLocks/>
          </p:cNvSpPr>
          <p:nvPr/>
        </p:nvSpPr>
        <p:spPr bwMode="auto">
          <a:xfrm>
            <a:off x="5410200" y="3429000"/>
            <a:ext cx="2286000" cy="1828800"/>
          </a:xfrm>
          <a:custGeom>
            <a:avLst/>
            <a:gdLst>
              <a:gd name="T0" fmla="*/ 2147483647 w 1392"/>
              <a:gd name="T1" fmla="*/ 0 h 1152"/>
              <a:gd name="T2" fmla="*/ 2147483647 w 1392"/>
              <a:gd name="T3" fmla="*/ 2147483647 h 1152"/>
              <a:gd name="T4" fmla="*/ 0 w 1392"/>
              <a:gd name="T5" fmla="*/ 2147483647 h 1152"/>
              <a:gd name="T6" fmla="*/ 0 60000 65536"/>
              <a:gd name="T7" fmla="*/ 0 60000 65536"/>
              <a:gd name="T8" fmla="*/ 0 60000 65536"/>
              <a:gd name="T9" fmla="*/ 0 w 1392"/>
              <a:gd name="T10" fmla="*/ 0 h 1152"/>
              <a:gd name="T11" fmla="*/ 1392 w 1392"/>
              <a:gd name="T12" fmla="*/ 1152 h 1152"/>
            </a:gdLst>
            <a:ahLst/>
            <a:cxnLst>
              <a:cxn ang="T6">
                <a:pos x="T0" y="T1"/>
              </a:cxn>
              <a:cxn ang="T7">
                <a:pos x="T2" y="T3"/>
              </a:cxn>
              <a:cxn ang="T8">
                <a:pos x="T4" y="T5"/>
              </a:cxn>
            </a:cxnLst>
            <a:rect l="T9" t="T10" r="T11" b="T12"/>
            <a:pathLst>
              <a:path w="1392" h="1152">
                <a:moveTo>
                  <a:pt x="1392" y="0"/>
                </a:moveTo>
                <a:cubicBezTo>
                  <a:pt x="1292" y="240"/>
                  <a:pt x="1192" y="480"/>
                  <a:pt x="960" y="672"/>
                </a:cubicBezTo>
                <a:cubicBezTo>
                  <a:pt x="728" y="864"/>
                  <a:pt x="364" y="1008"/>
                  <a:pt x="0" y="1152"/>
                </a:cubicBezTo>
              </a:path>
            </a:pathLst>
          </a:custGeom>
          <a:noFill/>
          <a:ln w="28575">
            <a:solidFill>
              <a:srgbClr val="FF0000"/>
            </a:solidFill>
            <a:round/>
            <a:headEnd type="oval" w="med" len="med"/>
            <a:tailEnd type="triangle" w="med" len="med"/>
          </a:ln>
        </p:spPr>
        <p:txBody>
          <a:bodyPr/>
          <a:lstStyle/>
          <a:p>
            <a:endParaRPr lang="zh-CN" altLang="en-US">
              <a:latin typeface="黑体" pitchFamily="49" charset="-122"/>
              <a:ea typeface="黑体" pitchFamily="49" charset="-122"/>
            </a:endParaRPr>
          </a:p>
        </p:txBody>
      </p:sp>
      <p:sp>
        <p:nvSpPr>
          <p:cNvPr id="286787" name="Rectangle 67"/>
          <p:cNvSpPr>
            <a:spLocks noChangeArrowheads="1"/>
          </p:cNvSpPr>
          <p:nvPr/>
        </p:nvSpPr>
        <p:spPr bwMode="auto">
          <a:xfrm>
            <a:off x="3048000" y="3287196"/>
            <a:ext cx="762000" cy="369332"/>
          </a:xfrm>
          <a:prstGeom prst="rect">
            <a:avLst/>
          </a:prstGeom>
          <a:solidFill>
            <a:schemeClr val="hlink"/>
          </a:solidFill>
          <a:ln w="12700">
            <a:solidFill>
              <a:srgbClr val="000000"/>
            </a:solidFill>
            <a:miter lim="800000"/>
            <a:headEnd/>
            <a:tailEnd/>
          </a:ln>
        </p:spPr>
        <p:txBody>
          <a:bodyPr anchor="ctr">
            <a:spAutoFit/>
          </a:bodyPr>
          <a:lstStyle/>
          <a:p>
            <a:endParaRPr lang="zh-CN" altLang="en-US">
              <a:latin typeface="黑体" pitchFamily="49" charset="-122"/>
              <a:ea typeface="黑体" pitchFamily="49" charset="-122"/>
            </a:endParaRPr>
          </a:p>
        </p:txBody>
      </p:sp>
      <p:sp>
        <p:nvSpPr>
          <p:cNvPr id="286789" name="Freeform 69"/>
          <p:cNvSpPr>
            <a:spLocks/>
          </p:cNvSpPr>
          <p:nvPr/>
        </p:nvSpPr>
        <p:spPr bwMode="auto">
          <a:xfrm>
            <a:off x="2057400" y="3581400"/>
            <a:ext cx="1066800" cy="266700"/>
          </a:xfrm>
          <a:custGeom>
            <a:avLst/>
            <a:gdLst>
              <a:gd name="T0" fmla="*/ 2147483647 w 624"/>
              <a:gd name="T1" fmla="*/ 0 h 168"/>
              <a:gd name="T2" fmla="*/ 2147483647 w 624"/>
              <a:gd name="T3" fmla="*/ 2147483647 h 168"/>
              <a:gd name="T4" fmla="*/ 2147483647 w 624"/>
              <a:gd name="T5" fmla="*/ 2147483647 h 168"/>
              <a:gd name="T6" fmla="*/ 0 w 624"/>
              <a:gd name="T7" fmla="*/ 2147483647 h 168"/>
              <a:gd name="T8" fmla="*/ 0 60000 65536"/>
              <a:gd name="T9" fmla="*/ 0 60000 65536"/>
              <a:gd name="T10" fmla="*/ 0 60000 65536"/>
              <a:gd name="T11" fmla="*/ 0 60000 65536"/>
              <a:gd name="T12" fmla="*/ 0 w 624"/>
              <a:gd name="T13" fmla="*/ 0 h 168"/>
              <a:gd name="T14" fmla="*/ 624 w 624"/>
              <a:gd name="T15" fmla="*/ 168 h 168"/>
            </a:gdLst>
            <a:ahLst/>
            <a:cxnLst>
              <a:cxn ang="T8">
                <a:pos x="T0" y="T1"/>
              </a:cxn>
              <a:cxn ang="T9">
                <a:pos x="T2" y="T3"/>
              </a:cxn>
              <a:cxn ang="T10">
                <a:pos x="T4" y="T5"/>
              </a:cxn>
              <a:cxn ang="T11">
                <a:pos x="T6" y="T7"/>
              </a:cxn>
            </a:cxnLst>
            <a:rect l="T12" t="T13" r="T14" b="T15"/>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a:solidFill>
              <a:srgbClr val="FF0000"/>
            </a:solidFill>
            <a:round/>
            <a:headEnd type="oval" w="med" len="med"/>
            <a:tailEnd type="triangle" w="med" len="med"/>
          </a:ln>
        </p:spPr>
        <p:txBody>
          <a:bodyPr/>
          <a:lstStyle/>
          <a:p>
            <a:endParaRPr lang="zh-CN" altLang="en-US">
              <a:latin typeface="黑体" pitchFamily="49" charset="-122"/>
              <a:ea typeface="黑体" pitchFamily="49" charset="-122"/>
            </a:endParaRPr>
          </a:p>
        </p:txBody>
      </p:sp>
      <p:sp>
        <p:nvSpPr>
          <p:cNvPr id="286791" name="Line 71"/>
          <p:cNvSpPr>
            <a:spLocks noChangeShapeType="1"/>
          </p:cNvSpPr>
          <p:nvPr/>
        </p:nvSpPr>
        <p:spPr bwMode="auto">
          <a:xfrm>
            <a:off x="3581400" y="3429000"/>
            <a:ext cx="1219200" cy="1828800"/>
          </a:xfrm>
          <a:prstGeom prst="line">
            <a:avLst/>
          </a:prstGeom>
          <a:noFill/>
          <a:ln w="28575">
            <a:solidFill>
              <a:srgbClr val="FF0000"/>
            </a:solidFill>
            <a:round/>
            <a:headEnd type="oval" w="med" len="med"/>
            <a:tailEnd type="triangle" w="med" len="med"/>
          </a:ln>
        </p:spPr>
        <p:txBody>
          <a:bodyPr/>
          <a:lstStyle/>
          <a:p>
            <a:endParaRPr lang="zh-CN" altLang="en-US">
              <a:latin typeface="黑体" pitchFamily="49" charset="-122"/>
              <a:ea typeface="黑体" pitchFamily="49" charset="-122"/>
            </a:endParaRPr>
          </a:p>
        </p:txBody>
      </p:sp>
      <p:grpSp>
        <p:nvGrpSpPr>
          <p:cNvPr id="5" name="Group 79"/>
          <p:cNvGrpSpPr>
            <a:grpSpLocks/>
          </p:cNvGrpSpPr>
          <p:nvPr/>
        </p:nvGrpSpPr>
        <p:grpSpPr bwMode="auto">
          <a:xfrm>
            <a:off x="2286000" y="2667000"/>
            <a:ext cx="4343400" cy="2301875"/>
            <a:chOff x="1440" y="1680"/>
            <a:chExt cx="2736" cy="1450"/>
          </a:xfrm>
        </p:grpSpPr>
        <p:sp>
          <p:nvSpPr>
            <p:cNvPr id="11284" name="Text Box 72"/>
            <p:cNvSpPr txBox="1">
              <a:spLocks noChangeArrowheads="1"/>
            </p:cNvSpPr>
            <p:nvPr/>
          </p:nvSpPr>
          <p:spPr bwMode="auto">
            <a:xfrm>
              <a:off x="1440" y="1958"/>
              <a:ext cx="432" cy="250"/>
            </a:xfrm>
            <a:prstGeom prst="rect">
              <a:avLst/>
            </a:prstGeom>
            <a:noFill/>
            <a:ln w="9525" algn="ctr">
              <a:noFill/>
              <a:miter lim="800000"/>
              <a:headEnd/>
              <a:tailEnd/>
            </a:ln>
          </p:spPr>
          <p:txBody>
            <a:bodyPr>
              <a:spAutoFit/>
            </a:bodyPr>
            <a:lstStyle/>
            <a:p>
              <a:r>
                <a:rPr lang="en-US" altLang="zh-CN" sz="2000" b="1">
                  <a:solidFill>
                    <a:schemeClr val="accent2"/>
                  </a:solidFill>
                  <a:latin typeface="黑体" pitchFamily="49" charset="-122"/>
                  <a:ea typeface="黑体" pitchFamily="49" charset="-122"/>
                </a:rPr>
                <a:t>(1)</a:t>
              </a:r>
            </a:p>
          </p:txBody>
        </p:sp>
        <p:sp>
          <p:nvSpPr>
            <p:cNvPr id="11285" name="Text Box 74"/>
            <p:cNvSpPr txBox="1">
              <a:spLocks noChangeArrowheads="1"/>
            </p:cNvSpPr>
            <p:nvPr/>
          </p:nvSpPr>
          <p:spPr bwMode="auto">
            <a:xfrm>
              <a:off x="2352" y="1824"/>
              <a:ext cx="432" cy="250"/>
            </a:xfrm>
            <a:prstGeom prst="rect">
              <a:avLst/>
            </a:prstGeom>
            <a:noFill/>
            <a:ln w="9525" algn="ctr">
              <a:noFill/>
              <a:miter lim="800000"/>
              <a:headEnd/>
              <a:tailEnd/>
            </a:ln>
          </p:spPr>
          <p:txBody>
            <a:bodyPr>
              <a:spAutoFit/>
            </a:bodyPr>
            <a:lstStyle/>
            <a:p>
              <a:r>
                <a:rPr lang="en-US" altLang="zh-CN" sz="2000" b="1">
                  <a:solidFill>
                    <a:schemeClr val="accent2"/>
                  </a:solidFill>
                  <a:latin typeface="黑体" pitchFamily="49" charset="-122"/>
                  <a:ea typeface="黑体" pitchFamily="49" charset="-122"/>
                </a:rPr>
                <a:t>(2)</a:t>
              </a:r>
            </a:p>
          </p:txBody>
        </p:sp>
        <p:sp>
          <p:nvSpPr>
            <p:cNvPr id="11286" name="Text Box 75"/>
            <p:cNvSpPr txBox="1">
              <a:spLocks noChangeArrowheads="1"/>
            </p:cNvSpPr>
            <p:nvPr/>
          </p:nvSpPr>
          <p:spPr bwMode="auto">
            <a:xfrm>
              <a:off x="3744" y="1680"/>
              <a:ext cx="432" cy="250"/>
            </a:xfrm>
            <a:prstGeom prst="rect">
              <a:avLst/>
            </a:prstGeom>
            <a:noFill/>
            <a:ln w="9525" algn="ctr">
              <a:noFill/>
              <a:miter lim="800000"/>
              <a:headEnd/>
              <a:tailEnd/>
            </a:ln>
          </p:spPr>
          <p:txBody>
            <a:bodyPr>
              <a:spAutoFit/>
            </a:bodyPr>
            <a:lstStyle/>
            <a:p>
              <a:r>
                <a:rPr lang="en-US" altLang="zh-CN" sz="2000" b="1">
                  <a:solidFill>
                    <a:schemeClr val="accent2"/>
                  </a:solidFill>
                  <a:latin typeface="黑体" pitchFamily="49" charset="-122"/>
                  <a:ea typeface="黑体" pitchFamily="49" charset="-122"/>
                </a:rPr>
                <a:t>(3)</a:t>
              </a:r>
            </a:p>
          </p:txBody>
        </p:sp>
        <p:sp>
          <p:nvSpPr>
            <p:cNvPr id="11287" name="Text Box 76"/>
            <p:cNvSpPr txBox="1">
              <a:spLocks noChangeArrowheads="1"/>
            </p:cNvSpPr>
            <p:nvPr/>
          </p:nvSpPr>
          <p:spPr bwMode="auto">
            <a:xfrm>
              <a:off x="3696" y="2880"/>
              <a:ext cx="432" cy="250"/>
            </a:xfrm>
            <a:prstGeom prst="rect">
              <a:avLst/>
            </a:prstGeom>
            <a:noFill/>
            <a:ln w="9525" algn="ctr">
              <a:noFill/>
              <a:miter lim="800000"/>
              <a:headEnd/>
              <a:tailEnd/>
            </a:ln>
          </p:spPr>
          <p:txBody>
            <a:bodyPr>
              <a:spAutoFit/>
            </a:bodyPr>
            <a:lstStyle/>
            <a:p>
              <a:r>
                <a:rPr lang="en-US" altLang="zh-CN" sz="2000" b="1">
                  <a:solidFill>
                    <a:schemeClr val="accent2"/>
                  </a:solidFill>
                  <a:latin typeface="黑体" pitchFamily="49" charset="-122"/>
                  <a:ea typeface="黑体" pitchFamily="49" charset="-122"/>
                </a:rPr>
                <a:t>(4)</a:t>
              </a:r>
            </a:p>
          </p:txBody>
        </p:sp>
        <p:sp>
          <p:nvSpPr>
            <p:cNvPr id="11288" name="Text Box 77"/>
            <p:cNvSpPr txBox="1">
              <a:spLocks noChangeArrowheads="1"/>
            </p:cNvSpPr>
            <p:nvPr/>
          </p:nvSpPr>
          <p:spPr bwMode="auto">
            <a:xfrm>
              <a:off x="2496" y="2352"/>
              <a:ext cx="432" cy="250"/>
            </a:xfrm>
            <a:prstGeom prst="rect">
              <a:avLst/>
            </a:prstGeom>
            <a:noFill/>
            <a:ln w="9525" algn="ctr">
              <a:noFill/>
              <a:miter lim="800000"/>
              <a:headEnd/>
              <a:tailEnd/>
            </a:ln>
          </p:spPr>
          <p:txBody>
            <a:bodyPr>
              <a:spAutoFit/>
            </a:bodyPr>
            <a:lstStyle/>
            <a:p>
              <a:r>
                <a:rPr lang="en-US" altLang="zh-CN" sz="2000" b="1">
                  <a:solidFill>
                    <a:schemeClr val="accent2"/>
                  </a:solidFill>
                  <a:latin typeface="黑体" pitchFamily="49" charset="-122"/>
                  <a:ea typeface="黑体" pitchFamily="49" charset="-122"/>
                </a:rPr>
                <a:t>(5)</a:t>
              </a:r>
            </a:p>
          </p:txBody>
        </p:sp>
        <p:sp>
          <p:nvSpPr>
            <p:cNvPr id="11289" name="Text Box 78"/>
            <p:cNvSpPr txBox="1">
              <a:spLocks noChangeArrowheads="1"/>
            </p:cNvSpPr>
            <p:nvPr/>
          </p:nvSpPr>
          <p:spPr bwMode="auto">
            <a:xfrm>
              <a:off x="1440" y="2400"/>
              <a:ext cx="432" cy="250"/>
            </a:xfrm>
            <a:prstGeom prst="rect">
              <a:avLst/>
            </a:prstGeom>
            <a:noFill/>
            <a:ln w="9525" algn="ctr">
              <a:noFill/>
              <a:miter lim="800000"/>
              <a:headEnd/>
              <a:tailEnd/>
            </a:ln>
          </p:spPr>
          <p:txBody>
            <a:bodyPr>
              <a:spAutoFit/>
            </a:bodyPr>
            <a:lstStyle/>
            <a:p>
              <a:r>
                <a:rPr lang="en-US" altLang="zh-CN" sz="2000" b="1">
                  <a:solidFill>
                    <a:schemeClr val="accent2"/>
                  </a:solidFill>
                  <a:latin typeface="黑体" pitchFamily="49" charset="-122"/>
                  <a:ea typeface="黑体" pitchFamily="49" charset="-122"/>
                </a:rPr>
                <a:t>(6)</a:t>
              </a:r>
            </a:p>
          </p:txBody>
        </p:sp>
      </p:grpSp>
      <p:sp>
        <p:nvSpPr>
          <p:cNvPr id="286800" name="AutoShape 80"/>
          <p:cNvSpPr>
            <a:spLocks noChangeArrowheads="1"/>
          </p:cNvSpPr>
          <p:nvPr/>
        </p:nvSpPr>
        <p:spPr bwMode="auto">
          <a:xfrm rot="10800000">
            <a:off x="228600" y="4419600"/>
            <a:ext cx="2743200" cy="1600200"/>
          </a:xfrm>
          <a:prstGeom prst="wedgeRoundRectCallout">
            <a:avLst>
              <a:gd name="adj1" fmla="val -31486"/>
              <a:gd name="adj2" fmla="val 68551"/>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zh-CN" altLang="en-US" sz="2400" b="1">
                <a:solidFill>
                  <a:schemeClr val="tx1"/>
                </a:solidFill>
                <a:latin typeface="黑体" pitchFamily="49" charset="-122"/>
                <a:ea typeface="黑体" pitchFamily="49" charset="-122"/>
              </a:rPr>
              <a:t>但完成这个过程很费时间</a:t>
            </a:r>
            <a:r>
              <a:rPr lang="en-US" altLang="zh-CN" sz="2400" b="1">
                <a:solidFill>
                  <a:schemeClr val="tx1"/>
                </a:solidFill>
                <a:latin typeface="黑体" pitchFamily="49" charset="-122"/>
                <a:ea typeface="黑体" pitchFamily="49" charset="-122"/>
              </a:rPr>
              <a:t>(</a:t>
            </a:r>
            <a:r>
              <a:rPr lang="zh-CN" altLang="en-US" sz="2400" b="1">
                <a:solidFill>
                  <a:schemeClr val="tx1"/>
                </a:solidFill>
                <a:latin typeface="黑体" pitchFamily="49" charset="-122"/>
                <a:ea typeface="黑体" pitchFamily="49" charset="-122"/>
              </a:rPr>
              <a:t>有时候一条指令会引起几次调页</a:t>
            </a:r>
            <a:r>
              <a:rPr lang="en-US" altLang="zh-CN" sz="2400" b="1">
                <a:solidFill>
                  <a:schemeClr val="tx1"/>
                </a:solidFill>
                <a:latin typeface="黑体" pitchFamily="49" charset="-122"/>
                <a:ea typeface="黑体" pitchFamily="49" charset="-122"/>
              </a:rPr>
              <a:t>)!</a:t>
            </a:r>
          </a:p>
        </p:txBody>
      </p:sp>
      <p:sp>
        <p:nvSpPr>
          <p:cNvPr id="286801" name="AutoShape 81"/>
          <p:cNvSpPr>
            <a:spLocks noChangeArrowheads="1"/>
          </p:cNvSpPr>
          <p:nvPr/>
        </p:nvSpPr>
        <p:spPr bwMode="auto">
          <a:xfrm rot="10800000">
            <a:off x="228600" y="2057400"/>
            <a:ext cx="2743200" cy="914400"/>
          </a:xfrm>
          <a:prstGeom prst="wedgeRoundRectCallout">
            <a:avLst>
              <a:gd name="adj1" fmla="val -26389"/>
              <a:gd name="adj2" fmla="val -75870"/>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zh-CN" altLang="en-US" sz="2400" b="1">
                <a:solidFill>
                  <a:schemeClr val="tx1"/>
                </a:solidFill>
                <a:latin typeface="黑体" pitchFamily="49" charset="-122"/>
                <a:ea typeface="黑体" pitchFamily="49" charset="-122"/>
              </a:rPr>
              <a:t>显然是一个很好理解的过程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72"/>
                                        </p:tgtEl>
                                        <p:attrNameLst>
                                          <p:attrName>style.visibility</p:attrName>
                                        </p:attrNameLst>
                                      </p:cBhvr>
                                      <p:to>
                                        <p:strVal val="visible"/>
                                      </p:to>
                                    </p:set>
                                    <p:animEffect transition="in" filter="dissolve">
                                      <p:cBhvr>
                                        <p:cTn id="7" dur="500"/>
                                        <p:tgtEl>
                                          <p:spTgt spid="286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6773"/>
                                        </p:tgtEl>
                                        <p:attrNameLst>
                                          <p:attrName>style.visibility</p:attrName>
                                        </p:attrNameLst>
                                      </p:cBhvr>
                                      <p:to>
                                        <p:strVal val="visible"/>
                                      </p:to>
                                    </p:set>
                                    <p:animEffect transition="in" filter="dissolve">
                                      <p:cBhvr>
                                        <p:cTn id="17" dur="500"/>
                                        <p:tgtEl>
                                          <p:spTgt spid="2867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286775"/>
                                        </p:tgtEl>
                                        <p:attrNameLst>
                                          <p:attrName>style.visibility</p:attrName>
                                        </p:attrNameLst>
                                      </p:cBhvr>
                                      <p:to>
                                        <p:strVal val="visible"/>
                                      </p:to>
                                    </p:set>
                                    <p:anim calcmode="lin" valueType="num">
                                      <p:cBhvr>
                                        <p:cTn id="22" dur="500" fill="hold"/>
                                        <p:tgtEl>
                                          <p:spTgt spid="286775"/>
                                        </p:tgtEl>
                                        <p:attrNameLst>
                                          <p:attrName>ppt_x</p:attrName>
                                        </p:attrNameLst>
                                      </p:cBhvr>
                                      <p:tavLst>
                                        <p:tav tm="0">
                                          <p:val>
                                            <p:strVal val="#ppt_x-#ppt_w/2"/>
                                          </p:val>
                                        </p:tav>
                                        <p:tav tm="100000">
                                          <p:val>
                                            <p:strVal val="#ppt_x"/>
                                          </p:val>
                                        </p:tav>
                                      </p:tavLst>
                                    </p:anim>
                                    <p:anim calcmode="lin" valueType="num">
                                      <p:cBhvr>
                                        <p:cTn id="23" dur="500" fill="hold"/>
                                        <p:tgtEl>
                                          <p:spTgt spid="286775"/>
                                        </p:tgtEl>
                                        <p:attrNameLst>
                                          <p:attrName>ppt_y</p:attrName>
                                        </p:attrNameLst>
                                      </p:cBhvr>
                                      <p:tavLst>
                                        <p:tav tm="0">
                                          <p:val>
                                            <p:strVal val="#ppt_y"/>
                                          </p:val>
                                        </p:tav>
                                        <p:tav tm="100000">
                                          <p:val>
                                            <p:strVal val="#ppt_y"/>
                                          </p:val>
                                        </p:tav>
                                      </p:tavLst>
                                    </p:anim>
                                    <p:anim calcmode="lin" valueType="num">
                                      <p:cBhvr>
                                        <p:cTn id="24" dur="500" fill="hold"/>
                                        <p:tgtEl>
                                          <p:spTgt spid="286775"/>
                                        </p:tgtEl>
                                        <p:attrNameLst>
                                          <p:attrName>ppt_w</p:attrName>
                                        </p:attrNameLst>
                                      </p:cBhvr>
                                      <p:tavLst>
                                        <p:tav tm="0">
                                          <p:val>
                                            <p:fltVal val="0"/>
                                          </p:val>
                                        </p:tav>
                                        <p:tav tm="100000">
                                          <p:val>
                                            <p:strVal val="#ppt_w"/>
                                          </p:val>
                                        </p:tav>
                                      </p:tavLst>
                                    </p:anim>
                                    <p:anim calcmode="lin" valueType="num">
                                      <p:cBhvr>
                                        <p:cTn id="25" dur="500" fill="hold"/>
                                        <p:tgtEl>
                                          <p:spTgt spid="286775"/>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286781"/>
                                        </p:tgtEl>
                                        <p:attrNameLst>
                                          <p:attrName>style.visibility</p:attrName>
                                        </p:attrNameLst>
                                      </p:cBhvr>
                                      <p:to>
                                        <p:strVal val="visible"/>
                                      </p:to>
                                    </p:set>
                                    <p:anim calcmode="lin" valueType="num">
                                      <p:cBhvr>
                                        <p:cTn id="35" dur="500" fill="hold"/>
                                        <p:tgtEl>
                                          <p:spTgt spid="286781"/>
                                        </p:tgtEl>
                                        <p:attrNameLst>
                                          <p:attrName>ppt_x</p:attrName>
                                        </p:attrNameLst>
                                      </p:cBhvr>
                                      <p:tavLst>
                                        <p:tav tm="0">
                                          <p:val>
                                            <p:strVal val="#ppt_x-#ppt_w/2"/>
                                          </p:val>
                                        </p:tav>
                                        <p:tav tm="100000">
                                          <p:val>
                                            <p:strVal val="#ppt_x"/>
                                          </p:val>
                                        </p:tav>
                                      </p:tavLst>
                                    </p:anim>
                                    <p:anim calcmode="lin" valueType="num">
                                      <p:cBhvr>
                                        <p:cTn id="36" dur="500" fill="hold"/>
                                        <p:tgtEl>
                                          <p:spTgt spid="286781"/>
                                        </p:tgtEl>
                                        <p:attrNameLst>
                                          <p:attrName>ppt_y</p:attrName>
                                        </p:attrNameLst>
                                      </p:cBhvr>
                                      <p:tavLst>
                                        <p:tav tm="0">
                                          <p:val>
                                            <p:strVal val="#ppt_y"/>
                                          </p:val>
                                        </p:tav>
                                        <p:tav tm="100000">
                                          <p:val>
                                            <p:strVal val="#ppt_y"/>
                                          </p:val>
                                        </p:tav>
                                      </p:tavLst>
                                    </p:anim>
                                    <p:anim calcmode="lin" valueType="num">
                                      <p:cBhvr>
                                        <p:cTn id="37" dur="500" fill="hold"/>
                                        <p:tgtEl>
                                          <p:spTgt spid="286781"/>
                                        </p:tgtEl>
                                        <p:attrNameLst>
                                          <p:attrName>ppt_w</p:attrName>
                                        </p:attrNameLst>
                                      </p:cBhvr>
                                      <p:tavLst>
                                        <p:tav tm="0">
                                          <p:val>
                                            <p:fltVal val="0"/>
                                          </p:val>
                                        </p:tav>
                                        <p:tav tm="100000">
                                          <p:val>
                                            <p:strVal val="#ppt_w"/>
                                          </p:val>
                                        </p:tav>
                                      </p:tavLst>
                                    </p:anim>
                                    <p:anim calcmode="lin" valueType="num">
                                      <p:cBhvr>
                                        <p:cTn id="38" dur="500" fill="hold"/>
                                        <p:tgtEl>
                                          <p:spTgt spid="286781"/>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86780"/>
                                        </p:tgtEl>
                                        <p:attrNameLst>
                                          <p:attrName>style.visibility</p:attrName>
                                        </p:attrNameLst>
                                      </p:cBhvr>
                                      <p:to>
                                        <p:strVal val="visible"/>
                                      </p:to>
                                    </p:set>
                                    <p:animEffect transition="in" filter="dissolve">
                                      <p:cBhvr>
                                        <p:cTn id="43" dur="500"/>
                                        <p:tgtEl>
                                          <p:spTgt spid="28678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286782"/>
                                        </p:tgtEl>
                                        <p:attrNameLst>
                                          <p:attrName>style.visibility</p:attrName>
                                        </p:attrNameLst>
                                      </p:cBhvr>
                                      <p:to>
                                        <p:strVal val="visible"/>
                                      </p:to>
                                    </p:set>
                                    <p:anim calcmode="lin" valueType="num">
                                      <p:cBhvr>
                                        <p:cTn id="48" dur="500" fill="hold"/>
                                        <p:tgtEl>
                                          <p:spTgt spid="286782"/>
                                        </p:tgtEl>
                                        <p:attrNameLst>
                                          <p:attrName>ppt_x</p:attrName>
                                        </p:attrNameLst>
                                      </p:cBhvr>
                                      <p:tavLst>
                                        <p:tav tm="0">
                                          <p:val>
                                            <p:strVal val="#ppt_x-#ppt_w/2"/>
                                          </p:val>
                                        </p:tav>
                                        <p:tav tm="100000">
                                          <p:val>
                                            <p:strVal val="#ppt_x"/>
                                          </p:val>
                                        </p:tav>
                                      </p:tavLst>
                                    </p:anim>
                                    <p:anim calcmode="lin" valueType="num">
                                      <p:cBhvr>
                                        <p:cTn id="49" dur="500" fill="hold"/>
                                        <p:tgtEl>
                                          <p:spTgt spid="286782"/>
                                        </p:tgtEl>
                                        <p:attrNameLst>
                                          <p:attrName>ppt_y</p:attrName>
                                        </p:attrNameLst>
                                      </p:cBhvr>
                                      <p:tavLst>
                                        <p:tav tm="0">
                                          <p:val>
                                            <p:strVal val="#ppt_y"/>
                                          </p:val>
                                        </p:tav>
                                        <p:tav tm="100000">
                                          <p:val>
                                            <p:strVal val="#ppt_y"/>
                                          </p:val>
                                        </p:tav>
                                      </p:tavLst>
                                    </p:anim>
                                    <p:anim calcmode="lin" valueType="num">
                                      <p:cBhvr>
                                        <p:cTn id="50" dur="500" fill="hold"/>
                                        <p:tgtEl>
                                          <p:spTgt spid="286782"/>
                                        </p:tgtEl>
                                        <p:attrNameLst>
                                          <p:attrName>ppt_w</p:attrName>
                                        </p:attrNameLst>
                                      </p:cBhvr>
                                      <p:tavLst>
                                        <p:tav tm="0">
                                          <p:val>
                                            <p:fltVal val="0"/>
                                          </p:val>
                                        </p:tav>
                                        <p:tav tm="100000">
                                          <p:val>
                                            <p:strVal val="#ppt_w"/>
                                          </p:val>
                                        </p:tav>
                                      </p:tavLst>
                                    </p:anim>
                                    <p:anim calcmode="lin" valueType="num">
                                      <p:cBhvr>
                                        <p:cTn id="51" dur="500" fill="hold"/>
                                        <p:tgtEl>
                                          <p:spTgt spid="286782"/>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2" fill="hold" grpId="0" nodeType="clickEffect">
                                  <p:stCondLst>
                                    <p:cond delay="0"/>
                                  </p:stCondLst>
                                  <p:childTnLst>
                                    <p:set>
                                      <p:cBhvr>
                                        <p:cTn id="55" dur="1" fill="hold">
                                          <p:stCondLst>
                                            <p:cond delay="0"/>
                                          </p:stCondLst>
                                        </p:cTn>
                                        <p:tgtEl>
                                          <p:spTgt spid="286784"/>
                                        </p:tgtEl>
                                        <p:attrNameLst>
                                          <p:attrName>style.visibility</p:attrName>
                                        </p:attrNameLst>
                                      </p:cBhvr>
                                      <p:to>
                                        <p:strVal val="visible"/>
                                      </p:to>
                                    </p:set>
                                    <p:anim calcmode="lin" valueType="num">
                                      <p:cBhvr>
                                        <p:cTn id="56" dur="500" fill="hold"/>
                                        <p:tgtEl>
                                          <p:spTgt spid="286784"/>
                                        </p:tgtEl>
                                        <p:attrNameLst>
                                          <p:attrName>ppt_x</p:attrName>
                                        </p:attrNameLst>
                                      </p:cBhvr>
                                      <p:tavLst>
                                        <p:tav tm="0">
                                          <p:val>
                                            <p:strVal val="#ppt_x+#ppt_w/2"/>
                                          </p:val>
                                        </p:tav>
                                        <p:tav tm="100000">
                                          <p:val>
                                            <p:strVal val="#ppt_x"/>
                                          </p:val>
                                        </p:tav>
                                      </p:tavLst>
                                    </p:anim>
                                    <p:anim calcmode="lin" valueType="num">
                                      <p:cBhvr>
                                        <p:cTn id="57" dur="500" fill="hold"/>
                                        <p:tgtEl>
                                          <p:spTgt spid="286784"/>
                                        </p:tgtEl>
                                        <p:attrNameLst>
                                          <p:attrName>ppt_y</p:attrName>
                                        </p:attrNameLst>
                                      </p:cBhvr>
                                      <p:tavLst>
                                        <p:tav tm="0">
                                          <p:val>
                                            <p:strVal val="#ppt_y"/>
                                          </p:val>
                                        </p:tav>
                                        <p:tav tm="100000">
                                          <p:val>
                                            <p:strVal val="#ppt_y"/>
                                          </p:val>
                                        </p:tav>
                                      </p:tavLst>
                                    </p:anim>
                                    <p:anim calcmode="lin" valueType="num">
                                      <p:cBhvr>
                                        <p:cTn id="58" dur="500" fill="hold"/>
                                        <p:tgtEl>
                                          <p:spTgt spid="286784"/>
                                        </p:tgtEl>
                                        <p:attrNameLst>
                                          <p:attrName>ppt_w</p:attrName>
                                        </p:attrNameLst>
                                      </p:cBhvr>
                                      <p:tavLst>
                                        <p:tav tm="0">
                                          <p:val>
                                            <p:fltVal val="0"/>
                                          </p:val>
                                        </p:tav>
                                        <p:tav tm="100000">
                                          <p:val>
                                            <p:strVal val="#ppt_w"/>
                                          </p:val>
                                        </p:tav>
                                      </p:tavLst>
                                    </p:anim>
                                    <p:anim calcmode="lin" valueType="num">
                                      <p:cBhvr>
                                        <p:cTn id="59" dur="500" fill="hold"/>
                                        <p:tgtEl>
                                          <p:spTgt spid="286784"/>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86785"/>
                                        </p:tgtEl>
                                        <p:attrNameLst>
                                          <p:attrName>style.visibility</p:attrName>
                                        </p:attrNameLst>
                                      </p:cBhvr>
                                      <p:to>
                                        <p:strVal val="visible"/>
                                      </p:to>
                                    </p:set>
                                    <p:animEffect transition="in" filter="dissolve">
                                      <p:cBhvr>
                                        <p:cTn id="64" dur="500"/>
                                        <p:tgtEl>
                                          <p:spTgt spid="28678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86787"/>
                                        </p:tgtEl>
                                        <p:attrNameLst>
                                          <p:attrName>style.visibility</p:attrName>
                                        </p:attrNameLst>
                                      </p:cBhvr>
                                      <p:to>
                                        <p:strVal val="visible"/>
                                      </p:to>
                                    </p:set>
                                    <p:animEffect transition="in" filter="dissolve">
                                      <p:cBhvr>
                                        <p:cTn id="69" dur="500"/>
                                        <p:tgtEl>
                                          <p:spTgt spid="2867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7" presetClass="entr" presetSubtype="8" fill="hold" grpId="0" nodeType="clickEffect">
                                  <p:stCondLst>
                                    <p:cond delay="0"/>
                                  </p:stCondLst>
                                  <p:childTnLst>
                                    <p:set>
                                      <p:cBhvr>
                                        <p:cTn id="73" dur="1" fill="hold">
                                          <p:stCondLst>
                                            <p:cond delay="0"/>
                                          </p:stCondLst>
                                        </p:cTn>
                                        <p:tgtEl>
                                          <p:spTgt spid="286791"/>
                                        </p:tgtEl>
                                        <p:attrNameLst>
                                          <p:attrName>style.visibility</p:attrName>
                                        </p:attrNameLst>
                                      </p:cBhvr>
                                      <p:to>
                                        <p:strVal val="visible"/>
                                      </p:to>
                                    </p:set>
                                    <p:anim calcmode="lin" valueType="num">
                                      <p:cBhvr>
                                        <p:cTn id="74" dur="500" fill="hold"/>
                                        <p:tgtEl>
                                          <p:spTgt spid="286791"/>
                                        </p:tgtEl>
                                        <p:attrNameLst>
                                          <p:attrName>ppt_x</p:attrName>
                                        </p:attrNameLst>
                                      </p:cBhvr>
                                      <p:tavLst>
                                        <p:tav tm="0">
                                          <p:val>
                                            <p:strVal val="#ppt_x-#ppt_w/2"/>
                                          </p:val>
                                        </p:tav>
                                        <p:tav tm="100000">
                                          <p:val>
                                            <p:strVal val="#ppt_x"/>
                                          </p:val>
                                        </p:tav>
                                      </p:tavLst>
                                    </p:anim>
                                    <p:anim calcmode="lin" valueType="num">
                                      <p:cBhvr>
                                        <p:cTn id="75" dur="500" fill="hold"/>
                                        <p:tgtEl>
                                          <p:spTgt spid="286791"/>
                                        </p:tgtEl>
                                        <p:attrNameLst>
                                          <p:attrName>ppt_y</p:attrName>
                                        </p:attrNameLst>
                                      </p:cBhvr>
                                      <p:tavLst>
                                        <p:tav tm="0">
                                          <p:val>
                                            <p:strVal val="#ppt_y"/>
                                          </p:val>
                                        </p:tav>
                                        <p:tav tm="100000">
                                          <p:val>
                                            <p:strVal val="#ppt_y"/>
                                          </p:val>
                                        </p:tav>
                                      </p:tavLst>
                                    </p:anim>
                                    <p:anim calcmode="lin" valueType="num">
                                      <p:cBhvr>
                                        <p:cTn id="76" dur="500" fill="hold"/>
                                        <p:tgtEl>
                                          <p:spTgt spid="286791"/>
                                        </p:tgtEl>
                                        <p:attrNameLst>
                                          <p:attrName>ppt_w</p:attrName>
                                        </p:attrNameLst>
                                      </p:cBhvr>
                                      <p:tavLst>
                                        <p:tav tm="0">
                                          <p:val>
                                            <p:fltVal val="0"/>
                                          </p:val>
                                        </p:tav>
                                        <p:tav tm="100000">
                                          <p:val>
                                            <p:strVal val="#ppt_w"/>
                                          </p:val>
                                        </p:tav>
                                      </p:tavLst>
                                    </p:anim>
                                    <p:anim calcmode="lin" valueType="num">
                                      <p:cBhvr>
                                        <p:cTn id="77" dur="500" fill="hold"/>
                                        <p:tgtEl>
                                          <p:spTgt spid="286791"/>
                                        </p:tgtEl>
                                        <p:attrNameLst>
                                          <p:attrName>ppt_h</p:attrName>
                                        </p:attrNameLst>
                                      </p:cBhvr>
                                      <p:tavLst>
                                        <p:tav tm="0">
                                          <p:val>
                                            <p:strVal val="#ppt_h"/>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17" presetClass="entr" presetSubtype="2" fill="hold" grpId="0" nodeType="clickEffect">
                                  <p:stCondLst>
                                    <p:cond delay="0"/>
                                  </p:stCondLst>
                                  <p:childTnLst>
                                    <p:set>
                                      <p:cBhvr>
                                        <p:cTn id="81" dur="1" fill="hold">
                                          <p:stCondLst>
                                            <p:cond delay="0"/>
                                          </p:stCondLst>
                                        </p:cTn>
                                        <p:tgtEl>
                                          <p:spTgt spid="286789"/>
                                        </p:tgtEl>
                                        <p:attrNameLst>
                                          <p:attrName>style.visibility</p:attrName>
                                        </p:attrNameLst>
                                      </p:cBhvr>
                                      <p:to>
                                        <p:strVal val="visible"/>
                                      </p:to>
                                    </p:set>
                                    <p:anim calcmode="lin" valueType="num">
                                      <p:cBhvr>
                                        <p:cTn id="82" dur="500" fill="hold"/>
                                        <p:tgtEl>
                                          <p:spTgt spid="286789"/>
                                        </p:tgtEl>
                                        <p:attrNameLst>
                                          <p:attrName>ppt_x</p:attrName>
                                        </p:attrNameLst>
                                      </p:cBhvr>
                                      <p:tavLst>
                                        <p:tav tm="0">
                                          <p:val>
                                            <p:strVal val="#ppt_x+#ppt_w/2"/>
                                          </p:val>
                                        </p:tav>
                                        <p:tav tm="100000">
                                          <p:val>
                                            <p:strVal val="#ppt_x"/>
                                          </p:val>
                                        </p:tav>
                                      </p:tavLst>
                                    </p:anim>
                                    <p:anim calcmode="lin" valueType="num">
                                      <p:cBhvr>
                                        <p:cTn id="83" dur="500" fill="hold"/>
                                        <p:tgtEl>
                                          <p:spTgt spid="286789"/>
                                        </p:tgtEl>
                                        <p:attrNameLst>
                                          <p:attrName>ppt_y</p:attrName>
                                        </p:attrNameLst>
                                      </p:cBhvr>
                                      <p:tavLst>
                                        <p:tav tm="0">
                                          <p:val>
                                            <p:strVal val="#ppt_y"/>
                                          </p:val>
                                        </p:tav>
                                        <p:tav tm="100000">
                                          <p:val>
                                            <p:strVal val="#ppt_y"/>
                                          </p:val>
                                        </p:tav>
                                      </p:tavLst>
                                    </p:anim>
                                    <p:anim calcmode="lin" valueType="num">
                                      <p:cBhvr>
                                        <p:cTn id="84" dur="500" fill="hold"/>
                                        <p:tgtEl>
                                          <p:spTgt spid="286789"/>
                                        </p:tgtEl>
                                        <p:attrNameLst>
                                          <p:attrName>ppt_w</p:attrName>
                                        </p:attrNameLst>
                                      </p:cBhvr>
                                      <p:tavLst>
                                        <p:tav tm="0">
                                          <p:val>
                                            <p:fltVal val="0"/>
                                          </p:val>
                                        </p:tav>
                                        <p:tav tm="100000">
                                          <p:val>
                                            <p:strVal val="#ppt_w"/>
                                          </p:val>
                                        </p:tav>
                                      </p:tavLst>
                                    </p:anim>
                                    <p:anim calcmode="lin" valueType="num">
                                      <p:cBhvr>
                                        <p:cTn id="85" dur="500" fill="hold"/>
                                        <p:tgtEl>
                                          <p:spTgt spid="286789"/>
                                        </p:tgtEl>
                                        <p:attrNameLst>
                                          <p:attrName>ppt_h</p:attrName>
                                        </p:attrNameLst>
                                      </p:cBhvr>
                                      <p:tavLst>
                                        <p:tav tm="0">
                                          <p:val>
                                            <p:strVal val="#ppt_h"/>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dissolve">
                                      <p:cBhvr>
                                        <p:cTn id="90" dur="500"/>
                                        <p:tgtEl>
                                          <p:spTgt spid="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286801"/>
                                        </p:tgtEl>
                                        <p:attrNameLst>
                                          <p:attrName>style.visibility</p:attrName>
                                        </p:attrNameLst>
                                      </p:cBhvr>
                                      <p:to>
                                        <p:strVal val="visible"/>
                                      </p:to>
                                    </p:set>
                                    <p:animEffect transition="in" filter="dissolve">
                                      <p:cBhvr>
                                        <p:cTn id="95" dur="500"/>
                                        <p:tgtEl>
                                          <p:spTgt spid="28680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86800"/>
                                        </p:tgtEl>
                                        <p:attrNameLst>
                                          <p:attrName>style.visibility</p:attrName>
                                        </p:attrNameLst>
                                      </p:cBhvr>
                                      <p:to>
                                        <p:strVal val="visible"/>
                                      </p:to>
                                    </p:set>
                                    <p:animEffect transition="in" filter="dissolve">
                                      <p:cBhvr>
                                        <p:cTn id="100" dur="500"/>
                                        <p:tgtEl>
                                          <p:spTgt spid="286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2" grpId="0"/>
      <p:bldP spid="286773" grpId="0" animBg="1"/>
      <p:bldP spid="286775" grpId="0" animBg="1"/>
      <p:bldP spid="286780" grpId="0" animBg="1"/>
      <p:bldP spid="286781" grpId="0" animBg="1"/>
      <p:bldP spid="286782" grpId="0" animBg="1"/>
      <p:bldP spid="286785" grpId="0" animBg="1"/>
      <p:bldP spid="286784" grpId="0" animBg="1"/>
      <p:bldP spid="286787" grpId="0" animBg="1"/>
      <p:bldP spid="286789" grpId="0" animBg="1"/>
      <p:bldP spid="286791" grpId="0" animBg="1"/>
      <p:bldP spid="286800" grpId="0" animBg="1"/>
      <p:bldP spid="28680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304800"/>
            <a:ext cx="4911080" cy="676275"/>
          </a:xfrm>
        </p:spPr>
        <p:txBody>
          <a:bodyPr>
            <a:normAutofit fontScale="90000"/>
          </a:bodyPr>
          <a:lstStyle/>
          <a:p>
            <a:pPr eaLnBrk="1" hangingPunct="1"/>
            <a:r>
              <a:rPr lang="zh-CN" altLang="en-US" dirty="0">
                <a:latin typeface="黑体" pitchFamily="49" charset="-122"/>
                <a:ea typeface="黑体" pitchFamily="49" charset="-122"/>
                <a:sym typeface="Symbol" pitchFamily="18" charset="2"/>
              </a:rPr>
              <a:t>如何选一个空闲页框</a:t>
            </a:r>
            <a:r>
              <a:rPr lang="en-US" altLang="zh-CN" dirty="0">
                <a:latin typeface="黑体" pitchFamily="49" charset="-122"/>
                <a:ea typeface="黑体" pitchFamily="49" charset="-122"/>
                <a:sym typeface="Symbol" pitchFamily="18" charset="2"/>
              </a:rPr>
              <a:t>?</a:t>
            </a:r>
            <a:endParaRPr lang="zh-CN" altLang="zh-CN" dirty="0">
              <a:latin typeface="黑体" pitchFamily="49" charset="-122"/>
              <a:ea typeface="黑体" pitchFamily="49" charset="-122"/>
              <a:sym typeface="Symbol" pitchFamily="18" charset="2"/>
            </a:endParaRPr>
          </a:p>
        </p:txBody>
      </p:sp>
      <p:sp>
        <p:nvSpPr>
          <p:cNvPr id="290819" name="Rectangle 3"/>
          <p:cNvSpPr>
            <a:spLocks noChangeArrowheads="1"/>
          </p:cNvSpPr>
          <p:nvPr/>
        </p:nvSpPr>
        <p:spPr bwMode="auto">
          <a:xfrm>
            <a:off x="765175" y="1192213"/>
            <a:ext cx="7921625" cy="865187"/>
          </a:xfrm>
          <a:prstGeom prst="rect">
            <a:avLst/>
          </a:prstGeom>
          <a:noFill/>
          <a:ln w="9525">
            <a:noFill/>
            <a:miter lim="800000"/>
            <a:headEnd/>
            <a:tailEnd/>
          </a:ln>
        </p:spPr>
        <p:txBody>
          <a:bodyPr/>
          <a:lstStyle/>
          <a:p>
            <a:pPr marL="342900" indent="-342900">
              <a:lnSpc>
                <a:spcPct val="130000"/>
              </a:lnSpc>
              <a:spcBef>
                <a:spcPct val="20000"/>
              </a:spcBef>
              <a:buClr>
                <a:srgbClr val="993300"/>
              </a:buClr>
              <a:buSzPct val="90000"/>
              <a:buFont typeface="Wingdings" pitchFamily="2" charset="2"/>
              <a:buChar char="n"/>
            </a:pPr>
            <a:r>
              <a:rPr lang="zh-CN" altLang="en-US" sz="2800" b="1">
                <a:latin typeface="黑体" pitchFamily="49" charset="-122"/>
                <a:ea typeface="黑体" pitchFamily="49" charset="-122"/>
              </a:rPr>
              <a:t>没有空闲页框怎么办</a:t>
            </a:r>
            <a:r>
              <a:rPr lang="en-US" altLang="zh-CN" sz="2800" b="1">
                <a:latin typeface="黑体" pitchFamily="49" charset="-122"/>
                <a:ea typeface="黑体" pitchFamily="49" charset="-122"/>
              </a:rPr>
              <a:t>? </a:t>
            </a:r>
            <a:r>
              <a:rPr lang="zh-CN" altLang="en-US" sz="2800" b="1">
                <a:solidFill>
                  <a:schemeClr val="tx1"/>
                </a:solidFill>
                <a:latin typeface="黑体" pitchFamily="49" charset="-122"/>
                <a:ea typeface="黑体" pitchFamily="49" charset="-122"/>
              </a:rPr>
              <a:t>分配的页框数是有限的</a:t>
            </a:r>
          </a:p>
        </p:txBody>
      </p:sp>
      <p:sp>
        <p:nvSpPr>
          <p:cNvPr id="290820" name="Text Box 4"/>
          <p:cNvSpPr txBox="1">
            <a:spLocks noChangeArrowheads="1"/>
          </p:cNvSpPr>
          <p:nvPr/>
        </p:nvSpPr>
        <p:spPr bwMode="auto">
          <a:xfrm>
            <a:off x="5364088" y="332656"/>
            <a:ext cx="3352800" cy="641350"/>
          </a:xfrm>
          <a:prstGeom prst="rect">
            <a:avLst/>
          </a:prstGeom>
          <a:noFill/>
          <a:ln w="9525" algn="ctr">
            <a:noFill/>
            <a:miter lim="800000"/>
            <a:headEnd/>
            <a:tailEnd/>
          </a:ln>
        </p:spPr>
        <p:txBody>
          <a:bodyPr>
            <a:spAutoFit/>
          </a:bodyPr>
          <a:lstStyle/>
          <a:p>
            <a:r>
              <a:rPr lang="zh-CN" altLang="en-US" sz="3600" b="1" dirty="0">
                <a:latin typeface="黑体" pitchFamily="49" charset="-122"/>
                <a:ea typeface="黑体" pitchFamily="49" charset="-122"/>
              </a:rPr>
              <a:t>页面淘汰</a:t>
            </a:r>
            <a:r>
              <a:rPr lang="en-US" altLang="zh-CN" sz="3600" b="1" dirty="0">
                <a:latin typeface="黑体" pitchFamily="49" charset="-122"/>
                <a:ea typeface="黑体" pitchFamily="49" charset="-122"/>
              </a:rPr>
              <a:t>(</a:t>
            </a:r>
            <a:r>
              <a:rPr lang="zh-CN" altLang="en-US" sz="3600" b="1" dirty="0">
                <a:latin typeface="黑体" pitchFamily="49" charset="-122"/>
                <a:ea typeface="黑体" pitchFamily="49" charset="-122"/>
              </a:rPr>
              <a:t>置换</a:t>
            </a:r>
            <a:r>
              <a:rPr lang="en-US" altLang="zh-CN" sz="3600" b="1" dirty="0">
                <a:latin typeface="黑体" pitchFamily="49" charset="-122"/>
                <a:ea typeface="黑体" pitchFamily="49" charset="-122"/>
              </a:rPr>
              <a:t>)</a:t>
            </a:r>
          </a:p>
        </p:txBody>
      </p:sp>
      <p:grpSp>
        <p:nvGrpSpPr>
          <p:cNvPr id="2" name="Group 5"/>
          <p:cNvGrpSpPr>
            <a:grpSpLocks/>
          </p:cNvGrpSpPr>
          <p:nvPr/>
        </p:nvGrpSpPr>
        <p:grpSpPr bwMode="auto">
          <a:xfrm>
            <a:off x="987425" y="1828800"/>
            <a:ext cx="7543800" cy="609600"/>
            <a:chOff x="624" y="3680"/>
            <a:chExt cx="4752" cy="384"/>
          </a:xfrm>
        </p:grpSpPr>
        <p:sp>
          <p:nvSpPr>
            <p:cNvPr id="15381" name="Rectangle 6"/>
            <p:cNvSpPr>
              <a:spLocks noChangeArrowheads="1"/>
            </p:cNvSpPr>
            <p:nvPr/>
          </p:nvSpPr>
          <p:spPr bwMode="auto">
            <a:xfrm>
              <a:off x="624" y="3680"/>
              <a:ext cx="4752" cy="384"/>
            </a:xfrm>
            <a:prstGeom prst="rect">
              <a:avLst/>
            </a:prstGeom>
            <a:noFill/>
            <a:ln w="9525">
              <a:noFill/>
              <a:miter lim="800000"/>
              <a:headEnd/>
              <a:tailEnd/>
            </a:ln>
          </p:spPr>
          <p:txBody>
            <a:bodyPr>
              <a:spAutoFit/>
            </a:bodyPr>
            <a:lstStyle/>
            <a:p>
              <a:pPr lvl="1">
                <a:lnSpc>
                  <a:spcPct val="140000"/>
                </a:lnSpc>
                <a:spcBef>
                  <a:spcPct val="0"/>
                </a:spcBef>
              </a:pPr>
              <a:r>
                <a:rPr lang="zh-CN" altLang="en-US" sz="2400" b="1" dirty="0">
                  <a:solidFill>
                    <a:schemeClr val="tx1"/>
                  </a:solidFill>
                  <a:latin typeface="黑体" pitchFamily="49" charset="-122"/>
                  <a:ea typeface="黑体" pitchFamily="49" charset="-122"/>
                </a:rPr>
                <a:t>需要选择一页淘汰</a:t>
              </a:r>
              <a:endParaRPr lang="zh-CN" altLang="en-US" sz="2400" b="1" dirty="0">
                <a:latin typeface="黑体" pitchFamily="49" charset="-122"/>
                <a:ea typeface="黑体" pitchFamily="49" charset="-122"/>
              </a:endParaRPr>
            </a:p>
          </p:txBody>
        </p:sp>
        <p:pic>
          <p:nvPicPr>
            <p:cNvPr id="15382" name="Picture 7"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grpSp>
        <p:nvGrpSpPr>
          <p:cNvPr id="3" name="Group 11"/>
          <p:cNvGrpSpPr>
            <a:grpSpLocks/>
          </p:cNvGrpSpPr>
          <p:nvPr/>
        </p:nvGrpSpPr>
        <p:grpSpPr bwMode="auto">
          <a:xfrm>
            <a:off x="977900" y="2381250"/>
            <a:ext cx="7937500" cy="609600"/>
            <a:chOff x="616" y="1500"/>
            <a:chExt cx="5000" cy="384"/>
          </a:xfrm>
        </p:grpSpPr>
        <p:sp>
          <p:nvSpPr>
            <p:cNvPr id="15379" name="Rectangle 9"/>
            <p:cNvSpPr>
              <a:spLocks noChangeArrowheads="1"/>
            </p:cNvSpPr>
            <p:nvPr/>
          </p:nvSpPr>
          <p:spPr bwMode="auto">
            <a:xfrm>
              <a:off x="616" y="1500"/>
              <a:ext cx="5000" cy="384"/>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latin typeface="黑体" pitchFamily="49" charset="-122"/>
                  <a:ea typeface="黑体" pitchFamily="49" charset="-122"/>
                </a:rPr>
                <a:t>有多种淘汰选择。如果某页刚淘汰出去马上又要用</a:t>
              </a:r>
              <a:r>
                <a:rPr lang="en-US" altLang="zh-CN" sz="2400" b="1">
                  <a:solidFill>
                    <a:schemeClr val="tx1"/>
                  </a:solidFill>
                  <a:latin typeface="黑体" pitchFamily="49" charset="-122"/>
                  <a:ea typeface="黑体" pitchFamily="49" charset="-122"/>
                </a:rPr>
                <a:t>…</a:t>
              </a:r>
              <a:endParaRPr lang="en-US" altLang="zh-CN" sz="2400" b="1">
                <a:latin typeface="黑体" pitchFamily="49" charset="-122"/>
                <a:ea typeface="黑体" pitchFamily="49" charset="-122"/>
              </a:endParaRPr>
            </a:p>
          </p:txBody>
        </p:sp>
        <p:pic>
          <p:nvPicPr>
            <p:cNvPr id="15380" name="Picture 10" descr="j0115835"/>
            <p:cNvPicPr>
              <a:picLocks noChangeAspect="1" noChangeArrowheads="1"/>
            </p:cNvPicPr>
            <p:nvPr/>
          </p:nvPicPr>
          <p:blipFill>
            <a:blip r:embed="rId2" cstate="print"/>
            <a:srcRect/>
            <a:stretch>
              <a:fillRect/>
            </a:stretch>
          </p:blipFill>
          <p:spPr bwMode="auto">
            <a:xfrm>
              <a:off x="781" y="1655"/>
              <a:ext cx="119" cy="121"/>
            </a:xfrm>
            <a:prstGeom prst="rect">
              <a:avLst/>
            </a:prstGeom>
            <a:noFill/>
            <a:ln w="9525">
              <a:noFill/>
              <a:miter lim="800000"/>
              <a:headEnd/>
              <a:tailEnd/>
            </a:ln>
          </p:spPr>
        </p:pic>
      </p:grpSp>
      <p:grpSp>
        <p:nvGrpSpPr>
          <p:cNvPr id="4" name="Group 12"/>
          <p:cNvGrpSpPr>
            <a:grpSpLocks/>
          </p:cNvGrpSpPr>
          <p:nvPr/>
        </p:nvGrpSpPr>
        <p:grpSpPr bwMode="auto">
          <a:xfrm>
            <a:off x="990600" y="3352800"/>
            <a:ext cx="7937500" cy="609600"/>
            <a:chOff x="616" y="1500"/>
            <a:chExt cx="5000" cy="384"/>
          </a:xfrm>
        </p:grpSpPr>
        <p:sp>
          <p:nvSpPr>
            <p:cNvPr id="15377" name="Rectangle 13"/>
            <p:cNvSpPr>
              <a:spLocks noChangeArrowheads="1"/>
            </p:cNvSpPr>
            <p:nvPr/>
          </p:nvSpPr>
          <p:spPr bwMode="auto">
            <a:xfrm>
              <a:off x="616" y="1500"/>
              <a:ext cx="5000" cy="384"/>
            </a:xfrm>
            <a:prstGeom prst="rect">
              <a:avLst/>
            </a:prstGeom>
            <a:noFill/>
            <a:ln w="9525">
              <a:noFill/>
              <a:miter lim="800000"/>
              <a:headEnd/>
              <a:tailEnd/>
            </a:ln>
          </p:spPr>
          <p:txBody>
            <a:bodyPr>
              <a:spAutoFit/>
            </a:bodyPr>
            <a:lstStyle/>
            <a:p>
              <a:pPr lvl="1">
                <a:lnSpc>
                  <a:spcPct val="140000"/>
                </a:lnSpc>
                <a:spcBef>
                  <a:spcPct val="0"/>
                </a:spcBef>
              </a:pPr>
              <a:r>
                <a:rPr lang="en-US" altLang="zh-CN" sz="2400" b="1">
                  <a:latin typeface="黑体" pitchFamily="49" charset="-122"/>
                  <a:ea typeface="黑体" pitchFamily="49" charset="-122"/>
                </a:rPr>
                <a:t>FIFO</a:t>
              </a:r>
              <a:r>
                <a:rPr lang="zh-CN" altLang="en-US" sz="2400" b="1">
                  <a:latin typeface="黑体" pitchFamily="49" charset="-122"/>
                  <a:ea typeface="黑体" pitchFamily="49" charset="-122"/>
                </a:rPr>
                <a:t>，</a:t>
              </a:r>
              <a:r>
                <a:rPr lang="zh-CN" altLang="en-US" sz="2400" b="1">
                  <a:solidFill>
                    <a:schemeClr val="tx1"/>
                  </a:solidFill>
                  <a:latin typeface="黑体" pitchFamily="49" charset="-122"/>
                  <a:ea typeface="黑体" pitchFamily="49" charset="-122"/>
                </a:rPr>
                <a:t>最容易想到，怎么评价</a:t>
              </a:r>
              <a:r>
                <a:rPr lang="en-US" altLang="zh-CN" sz="2400" b="1">
                  <a:solidFill>
                    <a:schemeClr val="tx1"/>
                  </a:solidFill>
                  <a:latin typeface="黑体" pitchFamily="49" charset="-122"/>
                  <a:ea typeface="黑体" pitchFamily="49" charset="-122"/>
                </a:rPr>
                <a:t>?</a:t>
              </a:r>
            </a:p>
          </p:txBody>
        </p:sp>
        <p:pic>
          <p:nvPicPr>
            <p:cNvPr id="15378" name="Picture 14" descr="j0115835"/>
            <p:cNvPicPr>
              <a:picLocks noChangeAspect="1" noChangeArrowheads="1"/>
            </p:cNvPicPr>
            <p:nvPr/>
          </p:nvPicPr>
          <p:blipFill>
            <a:blip r:embed="rId2" cstate="print"/>
            <a:srcRect/>
            <a:stretch>
              <a:fillRect/>
            </a:stretch>
          </p:blipFill>
          <p:spPr bwMode="auto">
            <a:xfrm>
              <a:off x="781" y="1655"/>
              <a:ext cx="119" cy="121"/>
            </a:xfrm>
            <a:prstGeom prst="rect">
              <a:avLst/>
            </a:prstGeom>
            <a:noFill/>
            <a:ln w="9525">
              <a:noFill/>
              <a:miter lim="800000"/>
              <a:headEnd/>
              <a:tailEnd/>
            </a:ln>
          </p:spPr>
        </p:pic>
      </p:grpSp>
      <p:grpSp>
        <p:nvGrpSpPr>
          <p:cNvPr id="5" name="Group 15"/>
          <p:cNvGrpSpPr>
            <a:grpSpLocks/>
          </p:cNvGrpSpPr>
          <p:nvPr/>
        </p:nvGrpSpPr>
        <p:grpSpPr bwMode="auto">
          <a:xfrm>
            <a:off x="990600" y="3886200"/>
            <a:ext cx="7937500" cy="609600"/>
            <a:chOff x="616" y="1500"/>
            <a:chExt cx="5000" cy="384"/>
          </a:xfrm>
        </p:grpSpPr>
        <p:sp>
          <p:nvSpPr>
            <p:cNvPr id="15375" name="Rectangle 16"/>
            <p:cNvSpPr>
              <a:spLocks noChangeArrowheads="1"/>
            </p:cNvSpPr>
            <p:nvPr/>
          </p:nvSpPr>
          <p:spPr bwMode="auto">
            <a:xfrm>
              <a:off x="616" y="1500"/>
              <a:ext cx="5000" cy="384"/>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latin typeface="黑体" pitchFamily="49" charset="-122"/>
                  <a:ea typeface="黑体" pitchFamily="49" charset="-122"/>
                </a:rPr>
                <a:t>有没有最优的淘汰方法，</a:t>
              </a:r>
              <a:r>
                <a:rPr lang="en-US" altLang="zh-CN" sz="2400" b="1">
                  <a:latin typeface="黑体" pitchFamily="49" charset="-122"/>
                  <a:ea typeface="黑体" pitchFamily="49" charset="-122"/>
                </a:rPr>
                <a:t>OPT</a:t>
              </a:r>
            </a:p>
          </p:txBody>
        </p:sp>
        <p:pic>
          <p:nvPicPr>
            <p:cNvPr id="15376" name="Picture 17" descr="j0115835"/>
            <p:cNvPicPr>
              <a:picLocks noChangeAspect="1" noChangeArrowheads="1"/>
            </p:cNvPicPr>
            <p:nvPr/>
          </p:nvPicPr>
          <p:blipFill>
            <a:blip r:embed="rId2" cstate="print"/>
            <a:srcRect/>
            <a:stretch>
              <a:fillRect/>
            </a:stretch>
          </p:blipFill>
          <p:spPr bwMode="auto">
            <a:xfrm>
              <a:off x="781" y="1655"/>
              <a:ext cx="119" cy="121"/>
            </a:xfrm>
            <a:prstGeom prst="rect">
              <a:avLst/>
            </a:prstGeom>
            <a:noFill/>
            <a:ln w="9525">
              <a:noFill/>
              <a:miter lim="800000"/>
              <a:headEnd/>
              <a:tailEnd/>
            </a:ln>
          </p:spPr>
        </p:pic>
      </p:grpSp>
      <p:grpSp>
        <p:nvGrpSpPr>
          <p:cNvPr id="6" name="Group 18"/>
          <p:cNvGrpSpPr>
            <a:grpSpLocks/>
          </p:cNvGrpSpPr>
          <p:nvPr/>
        </p:nvGrpSpPr>
        <p:grpSpPr bwMode="auto">
          <a:xfrm>
            <a:off x="990600" y="4425950"/>
            <a:ext cx="7937500" cy="609600"/>
            <a:chOff x="616" y="1500"/>
            <a:chExt cx="5000" cy="384"/>
          </a:xfrm>
        </p:grpSpPr>
        <p:sp>
          <p:nvSpPr>
            <p:cNvPr id="15373" name="Rectangle 19"/>
            <p:cNvSpPr>
              <a:spLocks noChangeArrowheads="1"/>
            </p:cNvSpPr>
            <p:nvPr/>
          </p:nvSpPr>
          <p:spPr bwMode="auto">
            <a:xfrm>
              <a:off x="616" y="1500"/>
              <a:ext cx="5000" cy="384"/>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latin typeface="黑体" pitchFamily="49" charset="-122"/>
                  <a:ea typeface="黑体" pitchFamily="49" charset="-122"/>
                </a:rPr>
                <a:t>最优淘汰方法能不能实现，能否借鉴思想，</a:t>
              </a:r>
              <a:r>
                <a:rPr lang="en-US" altLang="zh-CN" sz="2400" b="1">
                  <a:latin typeface="黑体" pitchFamily="49" charset="-122"/>
                  <a:ea typeface="黑体" pitchFamily="49" charset="-122"/>
                </a:rPr>
                <a:t>LRU</a:t>
              </a:r>
            </a:p>
          </p:txBody>
        </p:sp>
        <p:pic>
          <p:nvPicPr>
            <p:cNvPr id="15374" name="Picture 20" descr="j0115835"/>
            <p:cNvPicPr>
              <a:picLocks noChangeAspect="1" noChangeArrowheads="1"/>
            </p:cNvPicPr>
            <p:nvPr/>
          </p:nvPicPr>
          <p:blipFill>
            <a:blip r:embed="rId2" cstate="print"/>
            <a:srcRect/>
            <a:stretch>
              <a:fillRect/>
            </a:stretch>
          </p:blipFill>
          <p:spPr bwMode="auto">
            <a:xfrm>
              <a:off x="781" y="1655"/>
              <a:ext cx="119" cy="121"/>
            </a:xfrm>
            <a:prstGeom prst="rect">
              <a:avLst/>
            </a:prstGeom>
            <a:noFill/>
            <a:ln w="9525">
              <a:noFill/>
              <a:miter lim="800000"/>
              <a:headEnd/>
              <a:tailEnd/>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p:cNvGrpSpPr>
          <p:nvPr/>
        </p:nvGrpSpPr>
        <p:grpSpPr bwMode="auto">
          <a:xfrm>
            <a:off x="510241" y="376465"/>
            <a:ext cx="8100843" cy="6103559"/>
            <a:chOff x="642257" y="395288"/>
            <a:chExt cx="10208306" cy="6408737"/>
          </a:xfrm>
        </p:grpSpPr>
        <p:pic>
          <p:nvPicPr>
            <p:cNvPr id="19468" name="Picture 2"/>
            <p:cNvPicPr>
              <a:picLocks noChangeAspect="1" noChangeArrowheads="1"/>
            </p:cNvPicPr>
            <p:nvPr/>
          </p:nvPicPr>
          <p:blipFill>
            <a:blip r:embed="rId2" cstate="print"/>
            <a:srcRect/>
            <a:stretch>
              <a:fillRect/>
            </a:stretch>
          </p:blipFill>
          <p:spPr bwMode="auto">
            <a:xfrm>
              <a:off x="669925" y="395288"/>
              <a:ext cx="10180638" cy="6408737"/>
            </a:xfrm>
            <a:prstGeom prst="rect">
              <a:avLst/>
            </a:prstGeom>
            <a:noFill/>
            <a:ln w="9525">
              <a:noFill/>
              <a:miter lim="800000"/>
              <a:headEnd/>
              <a:tailEnd/>
            </a:ln>
          </p:spPr>
        </p:pic>
        <p:sp>
          <p:nvSpPr>
            <p:cNvPr id="3" name="矩形 2"/>
            <p:cNvSpPr/>
            <p:nvPr/>
          </p:nvSpPr>
          <p:spPr>
            <a:xfrm>
              <a:off x="642257" y="6149975"/>
              <a:ext cx="1916240" cy="642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6183002" y="6557963"/>
              <a:ext cx="1719377" cy="246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7" name="矩形 6"/>
          <p:cNvSpPr/>
          <p:nvPr/>
        </p:nvSpPr>
        <p:spPr>
          <a:xfrm>
            <a:off x="3783334" y="3734405"/>
            <a:ext cx="3809790" cy="2735036"/>
          </a:xfrm>
          <a:prstGeom prst="rect">
            <a:avLst/>
          </a:prstGeom>
          <a:noFill/>
          <a:ln w="28575">
            <a:solidFill>
              <a:srgbClr val="0000FF"/>
            </a:solidFill>
            <a:prstDash val="sysDash"/>
          </a:ln>
        </p:spPr>
        <p:style>
          <a:lnRef idx="2">
            <a:schemeClr val="accent2"/>
          </a:lnRef>
          <a:fillRef idx="1">
            <a:schemeClr val="lt1"/>
          </a:fillRef>
          <a:effectRef idx="0">
            <a:schemeClr val="accent2"/>
          </a:effectRef>
          <a:fontRef idx="minor">
            <a:schemeClr val="dk1"/>
          </a:fontRef>
        </p:style>
        <p:txBody>
          <a:bodyPr lIns="78145" tIns="39072" rIns="78145" bIns="39072" anchor="ctr"/>
          <a:lstStyle/>
          <a:p>
            <a:pPr algn="ctr">
              <a:defRPr/>
            </a:pPr>
            <a:endParaRPr lang="zh-CN" altLang="en-US"/>
          </a:p>
        </p:txBody>
      </p:sp>
      <p:sp>
        <p:nvSpPr>
          <p:cNvPr id="8" name="TextBox 7"/>
          <p:cNvSpPr txBox="1">
            <a:spLocks noChangeArrowheads="1"/>
          </p:cNvSpPr>
          <p:nvPr/>
        </p:nvSpPr>
        <p:spPr bwMode="auto">
          <a:xfrm>
            <a:off x="7740526" y="4405690"/>
            <a:ext cx="1166622" cy="1186903"/>
          </a:xfrm>
          <a:prstGeom prst="rect">
            <a:avLst/>
          </a:prstGeom>
          <a:noFill/>
          <a:ln w="9525">
            <a:noFill/>
            <a:miter lim="800000"/>
            <a:headEnd/>
            <a:tailEnd/>
          </a:ln>
        </p:spPr>
        <p:txBody>
          <a:bodyPr lIns="78145" tIns="39072" rIns="78145" bIns="39072">
            <a:spAutoFit/>
          </a:bodyPr>
          <a:lstStyle/>
          <a:p>
            <a:pPr algn="ctr"/>
            <a:r>
              <a:rPr lang="zh-CN" altLang="en-US">
                <a:solidFill>
                  <a:srgbClr val="0000FF"/>
                </a:solidFill>
                <a:latin typeface="黑体" pitchFamily="49" charset="-122"/>
                <a:ea typeface="黑体" pitchFamily="49" charset="-122"/>
              </a:rPr>
              <a:t>内存与</a:t>
            </a:r>
            <a:r>
              <a:rPr lang="en-US" altLang="zh-CN">
                <a:solidFill>
                  <a:srgbClr val="0000FF"/>
                </a:solidFill>
                <a:latin typeface="黑体" pitchFamily="49" charset="-122"/>
                <a:ea typeface="黑体" pitchFamily="49" charset="-122"/>
              </a:rPr>
              <a:t>USB</a:t>
            </a:r>
            <a:r>
              <a:rPr lang="zh-CN" altLang="en-US">
                <a:solidFill>
                  <a:srgbClr val="0000FF"/>
                </a:solidFill>
                <a:latin typeface="黑体" pitchFamily="49" charset="-122"/>
                <a:ea typeface="黑体" pitchFamily="49" charset="-122"/>
              </a:rPr>
              <a:t>外设不直接连接</a:t>
            </a:r>
          </a:p>
        </p:txBody>
      </p:sp>
      <p:sp>
        <p:nvSpPr>
          <p:cNvPr id="9" name="矩形 8"/>
          <p:cNvSpPr/>
          <p:nvPr/>
        </p:nvSpPr>
        <p:spPr>
          <a:xfrm>
            <a:off x="691659" y="766537"/>
            <a:ext cx="2184582" cy="2240643"/>
          </a:xfrm>
          <a:prstGeom prst="rect">
            <a:avLst/>
          </a:prstGeom>
          <a:noFill/>
          <a:ln w="28575">
            <a:solidFill>
              <a:schemeClr val="accent6">
                <a:lumMod val="75000"/>
              </a:schemeClr>
            </a:solidFill>
            <a:prstDash val="sysDash"/>
          </a:ln>
        </p:spPr>
        <p:style>
          <a:lnRef idx="2">
            <a:schemeClr val="accent2"/>
          </a:lnRef>
          <a:fillRef idx="1">
            <a:schemeClr val="lt1"/>
          </a:fillRef>
          <a:effectRef idx="0">
            <a:schemeClr val="accent2"/>
          </a:effectRef>
          <a:fontRef idx="minor">
            <a:schemeClr val="dk1"/>
          </a:fontRef>
        </p:style>
        <p:txBody>
          <a:bodyPr lIns="78145" tIns="39072" rIns="78145" bIns="39072" anchor="ctr"/>
          <a:lstStyle/>
          <a:p>
            <a:pPr algn="ctr">
              <a:defRPr/>
            </a:pPr>
            <a:endParaRPr lang="zh-CN" altLang="en-US"/>
          </a:p>
        </p:txBody>
      </p:sp>
      <p:sp>
        <p:nvSpPr>
          <p:cNvPr id="10" name="TextBox 9"/>
          <p:cNvSpPr txBox="1"/>
          <p:nvPr/>
        </p:nvSpPr>
        <p:spPr>
          <a:xfrm>
            <a:off x="103308" y="4032250"/>
            <a:ext cx="1166622" cy="1463902"/>
          </a:xfrm>
          <a:prstGeom prst="rect">
            <a:avLst/>
          </a:prstGeom>
          <a:noFill/>
        </p:spPr>
        <p:txBody>
          <a:bodyPr lIns="78145" tIns="39072" rIns="78145" bIns="39072">
            <a:spAutoFit/>
          </a:bodyPr>
          <a:lstStyle/>
          <a:p>
            <a:pPr algn="ctr">
              <a:defRPr/>
            </a:pPr>
            <a:r>
              <a:rPr lang="zh-CN" altLang="en-US" dirty="0">
                <a:solidFill>
                  <a:schemeClr val="accent6">
                    <a:lumMod val="75000"/>
                  </a:schemeClr>
                </a:solidFill>
                <a:latin typeface="黑体" pitchFamily="49" charset="-122"/>
                <a:ea typeface="黑体" pitchFamily="49" charset="-122"/>
              </a:rPr>
              <a:t>内存与</a:t>
            </a:r>
            <a:r>
              <a:rPr lang="en-US" altLang="zh-CN" dirty="0">
                <a:solidFill>
                  <a:schemeClr val="accent6">
                    <a:lumMod val="75000"/>
                  </a:schemeClr>
                </a:solidFill>
                <a:latin typeface="黑体" pitchFamily="49" charset="-122"/>
                <a:ea typeface="黑体" pitchFamily="49" charset="-122"/>
              </a:rPr>
              <a:t>Graphic</a:t>
            </a:r>
            <a:r>
              <a:rPr lang="zh-CN" altLang="en-US" dirty="0">
                <a:solidFill>
                  <a:schemeClr val="accent6">
                    <a:lumMod val="75000"/>
                  </a:schemeClr>
                </a:solidFill>
                <a:latin typeface="黑体" pitchFamily="49" charset="-122"/>
                <a:ea typeface="黑体" pitchFamily="49" charset="-122"/>
              </a:rPr>
              <a:t>和</a:t>
            </a:r>
            <a:r>
              <a:rPr lang="en-US" altLang="zh-CN" dirty="0">
                <a:solidFill>
                  <a:schemeClr val="accent6">
                    <a:lumMod val="75000"/>
                  </a:schemeClr>
                </a:solidFill>
                <a:latin typeface="黑体" pitchFamily="49" charset="-122"/>
                <a:ea typeface="黑体" pitchFamily="49" charset="-122"/>
              </a:rPr>
              <a:t>Disk</a:t>
            </a:r>
            <a:r>
              <a:rPr lang="zh-CN" altLang="en-US" dirty="0">
                <a:solidFill>
                  <a:schemeClr val="accent6">
                    <a:lumMod val="75000"/>
                  </a:schemeClr>
                </a:solidFill>
                <a:latin typeface="黑体" pitchFamily="49" charset="-122"/>
                <a:ea typeface="黑体" pitchFamily="49" charset="-122"/>
              </a:rPr>
              <a:t>通过</a:t>
            </a:r>
            <a:r>
              <a:rPr lang="en-US" altLang="zh-CN" dirty="0">
                <a:solidFill>
                  <a:schemeClr val="accent6">
                    <a:lumMod val="75000"/>
                  </a:schemeClr>
                </a:solidFill>
                <a:latin typeface="黑体" pitchFamily="49" charset="-122"/>
                <a:ea typeface="黑体" pitchFamily="49" charset="-122"/>
              </a:rPr>
              <a:t>DMA</a:t>
            </a:r>
            <a:r>
              <a:rPr lang="zh-CN" altLang="en-US" dirty="0">
                <a:solidFill>
                  <a:schemeClr val="accent6">
                    <a:lumMod val="75000"/>
                  </a:schemeClr>
                </a:solidFill>
                <a:latin typeface="黑体" pitchFamily="49" charset="-122"/>
                <a:ea typeface="黑体" pitchFamily="49" charset="-122"/>
              </a:rPr>
              <a:t>的方式连接</a:t>
            </a:r>
          </a:p>
        </p:txBody>
      </p:sp>
      <p:sp>
        <p:nvSpPr>
          <p:cNvPr id="11" name="矩形 10"/>
          <p:cNvSpPr/>
          <p:nvPr/>
        </p:nvSpPr>
        <p:spPr>
          <a:xfrm>
            <a:off x="1356861" y="3835704"/>
            <a:ext cx="2184582" cy="2239130"/>
          </a:xfrm>
          <a:prstGeom prst="rect">
            <a:avLst/>
          </a:prstGeom>
          <a:noFill/>
          <a:ln w="28575">
            <a:solidFill>
              <a:schemeClr val="accent6">
                <a:lumMod val="75000"/>
              </a:schemeClr>
            </a:solidFill>
            <a:prstDash val="sysDash"/>
          </a:ln>
        </p:spPr>
        <p:style>
          <a:lnRef idx="2">
            <a:schemeClr val="accent2"/>
          </a:lnRef>
          <a:fillRef idx="1">
            <a:schemeClr val="lt1"/>
          </a:fillRef>
          <a:effectRef idx="0">
            <a:schemeClr val="accent2"/>
          </a:effectRef>
          <a:fontRef idx="minor">
            <a:schemeClr val="dk1"/>
          </a:fontRef>
        </p:style>
        <p:txBody>
          <a:bodyPr lIns="78145" tIns="39072" rIns="78145" bIns="39072" anchor="ctr"/>
          <a:lstStyle/>
          <a:p>
            <a:pPr algn="ctr">
              <a:defRPr/>
            </a:pPr>
            <a:endParaRPr lang="zh-CN" altLang="en-US"/>
          </a:p>
        </p:txBody>
      </p:sp>
      <p:sp>
        <p:nvSpPr>
          <p:cNvPr id="12" name="右箭头 11"/>
          <p:cNvSpPr/>
          <p:nvPr/>
        </p:nvSpPr>
        <p:spPr>
          <a:xfrm rot="20269473">
            <a:off x="2233717" y="1865691"/>
            <a:ext cx="889455" cy="176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78145" tIns="39072" rIns="78145" bIns="39072" anchor="ctr"/>
          <a:lstStyle/>
          <a:p>
            <a:pPr algn="ctr">
              <a:defRPr/>
            </a:pPr>
            <a:endParaRPr lang="zh-CN" altLang="en-US"/>
          </a:p>
        </p:txBody>
      </p:sp>
      <p:sp>
        <p:nvSpPr>
          <p:cNvPr id="13" name="右箭头 12"/>
          <p:cNvSpPr/>
          <p:nvPr/>
        </p:nvSpPr>
        <p:spPr>
          <a:xfrm rot="17359077" flipV="1">
            <a:off x="2286064" y="2887492"/>
            <a:ext cx="2266345" cy="201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78145" tIns="39072" rIns="78145" bIns="39072" anchor="ctr"/>
          <a:lstStyle/>
          <a:p>
            <a:pPr algn="ctr">
              <a:defRPr/>
            </a:pPr>
            <a:endParaRPr lang="zh-CN" altLang="en-US"/>
          </a:p>
        </p:txBody>
      </p:sp>
      <p:sp>
        <p:nvSpPr>
          <p:cNvPr id="14" name="右箭头 13"/>
          <p:cNvSpPr/>
          <p:nvPr/>
        </p:nvSpPr>
        <p:spPr>
          <a:xfrm rot="9272097">
            <a:off x="4444755" y="876905"/>
            <a:ext cx="524098" cy="222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78145" tIns="39072" rIns="78145" bIns="39072" anchor="ctr"/>
          <a:lstStyle/>
          <a:p>
            <a:pPr algn="ctr">
              <a:defRPr/>
            </a:pPr>
            <a:endParaRPr lang="zh-CN" altLang="en-US"/>
          </a:p>
        </p:txBody>
      </p:sp>
      <p:sp>
        <p:nvSpPr>
          <p:cNvPr id="15" name="TextBox 14"/>
          <p:cNvSpPr txBox="1"/>
          <p:nvPr/>
        </p:nvSpPr>
        <p:spPr>
          <a:xfrm>
            <a:off x="3135770" y="860274"/>
            <a:ext cx="1287568" cy="863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8145" tIns="39072" rIns="78145" bIns="39072">
            <a:spAutoFit/>
          </a:bodyPr>
          <a:lstStyle/>
          <a:p>
            <a:pPr algn="ctr">
              <a:defRPr/>
            </a:pPr>
            <a:r>
              <a:rPr lang="zh-CN" altLang="en-US" sz="1700" dirty="0">
                <a:latin typeface="黑体" pitchFamily="49" charset="-122"/>
                <a:ea typeface="黑体" pitchFamily="49" charset="-122"/>
              </a:rPr>
              <a:t>同一组地址、数据、控制总线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animBg="1"/>
      <p:bldP spid="13" grpId="0" animBg="1"/>
      <p:bldP spid="14"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几个现象</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抖动</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为什么会抖动？</a:t>
            </a:r>
            <a:endParaRPr lang="en-US" altLang="zh-CN" dirty="0">
              <a:latin typeface="黑体" pitchFamily="49" charset="-122"/>
              <a:ea typeface="黑体" pitchFamily="49" charset="-122"/>
            </a:endParaRPr>
          </a:p>
          <a:p>
            <a:endParaRPr lang="zh-CN" altLang="en-US" dirty="0">
              <a:latin typeface="黑体" pitchFamily="49" charset="-122"/>
              <a:ea typeface="黑体" pitchFamily="49" charset="-122"/>
            </a:endParaRPr>
          </a:p>
        </p:txBody>
      </p:sp>
      <p:grpSp>
        <p:nvGrpSpPr>
          <p:cNvPr id="4" name="Group 29"/>
          <p:cNvGrpSpPr>
            <a:grpSpLocks/>
          </p:cNvGrpSpPr>
          <p:nvPr/>
        </p:nvGrpSpPr>
        <p:grpSpPr bwMode="auto">
          <a:xfrm>
            <a:off x="2696617" y="3116560"/>
            <a:ext cx="3921125" cy="1752600"/>
            <a:chOff x="2954" y="3072"/>
            <a:chExt cx="2470" cy="1104"/>
          </a:xfrm>
        </p:grpSpPr>
        <p:grpSp>
          <p:nvGrpSpPr>
            <p:cNvPr id="5" name="Group 19"/>
            <p:cNvGrpSpPr>
              <a:grpSpLocks/>
            </p:cNvGrpSpPr>
            <p:nvPr/>
          </p:nvGrpSpPr>
          <p:grpSpPr bwMode="auto">
            <a:xfrm>
              <a:off x="2954" y="3072"/>
              <a:ext cx="2374" cy="1104"/>
              <a:chOff x="2954" y="3072"/>
              <a:chExt cx="2374" cy="1104"/>
            </a:xfrm>
          </p:grpSpPr>
          <p:sp>
            <p:nvSpPr>
              <p:cNvPr id="10" name="Freeform 20"/>
              <p:cNvSpPr>
                <a:spLocks/>
              </p:cNvSpPr>
              <p:nvPr/>
            </p:nvSpPr>
            <p:spPr bwMode="auto">
              <a:xfrm>
                <a:off x="3216" y="3096"/>
                <a:ext cx="1776" cy="840"/>
              </a:xfrm>
              <a:custGeom>
                <a:avLst/>
                <a:gdLst>
                  <a:gd name="T0" fmla="*/ 0 w 1776"/>
                  <a:gd name="T1" fmla="*/ 840 h 840"/>
                  <a:gd name="T2" fmla="*/ 672 w 1776"/>
                  <a:gd name="T3" fmla="*/ 216 h 840"/>
                  <a:gd name="T4" fmla="*/ 1344 w 1776"/>
                  <a:gd name="T5" fmla="*/ 72 h 840"/>
                  <a:gd name="T6" fmla="*/ 1584 w 1776"/>
                  <a:gd name="T7" fmla="*/ 648 h 840"/>
                  <a:gd name="T8" fmla="*/ 1776 w 1776"/>
                  <a:gd name="T9" fmla="*/ 840 h 840"/>
                  <a:gd name="T10" fmla="*/ 0 60000 65536"/>
                  <a:gd name="T11" fmla="*/ 0 60000 65536"/>
                  <a:gd name="T12" fmla="*/ 0 60000 65536"/>
                  <a:gd name="T13" fmla="*/ 0 60000 65536"/>
                  <a:gd name="T14" fmla="*/ 0 60000 65536"/>
                  <a:gd name="T15" fmla="*/ 0 w 1776"/>
                  <a:gd name="T16" fmla="*/ 0 h 840"/>
                  <a:gd name="T17" fmla="*/ 1776 w 1776"/>
                  <a:gd name="T18" fmla="*/ 840 h 840"/>
                </a:gdLst>
                <a:ahLst/>
                <a:cxnLst>
                  <a:cxn ang="T10">
                    <a:pos x="T0" y="T1"/>
                  </a:cxn>
                  <a:cxn ang="T11">
                    <a:pos x="T2" y="T3"/>
                  </a:cxn>
                  <a:cxn ang="T12">
                    <a:pos x="T4" y="T5"/>
                  </a:cxn>
                  <a:cxn ang="T13">
                    <a:pos x="T6" y="T7"/>
                  </a:cxn>
                  <a:cxn ang="T14">
                    <a:pos x="T8" y="T9"/>
                  </a:cxn>
                </a:cxnLst>
                <a:rect l="T15" t="T16" r="T17" b="T18"/>
                <a:pathLst>
                  <a:path w="1776" h="840">
                    <a:moveTo>
                      <a:pt x="0" y="840"/>
                    </a:moveTo>
                    <a:cubicBezTo>
                      <a:pt x="224" y="592"/>
                      <a:pt x="448" y="344"/>
                      <a:pt x="672" y="216"/>
                    </a:cubicBezTo>
                    <a:cubicBezTo>
                      <a:pt x="896" y="88"/>
                      <a:pt x="1192" y="0"/>
                      <a:pt x="1344" y="72"/>
                    </a:cubicBezTo>
                    <a:cubicBezTo>
                      <a:pt x="1496" y="144"/>
                      <a:pt x="1512" y="520"/>
                      <a:pt x="1584" y="648"/>
                    </a:cubicBezTo>
                    <a:cubicBezTo>
                      <a:pt x="1656" y="776"/>
                      <a:pt x="1716" y="808"/>
                      <a:pt x="1776" y="840"/>
                    </a:cubicBezTo>
                  </a:path>
                </a:pathLst>
              </a:custGeom>
              <a:noFill/>
              <a:ln w="28575" cap="flat" cmpd="sng">
                <a:solidFill>
                  <a:srgbClr val="FF3300"/>
                </a:solidFill>
                <a:prstDash val="solid"/>
                <a:round/>
                <a:headEnd/>
                <a:tailEnd/>
              </a:ln>
            </p:spPr>
            <p:txBody>
              <a:bodyPr/>
              <a:lstStyle/>
              <a:p>
                <a:endParaRPr lang="zh-CN" altLang="en-US">
                  <a:latin typeface="黑体" pitchFamily="49" charset="-122"/>
                  <a:ea typeface="黑体" pitchFamily="49" charset="-122"/>
                </a:endParaRPr>
              </a:p>
            </p:txBody>
          </p:sp>
          <p:sp>
            <p:nvSpPr>
              <p:cNvPr id="11" name="Line 21"/>
              <p:cNvSpPr>
                <a:spLocks noChangeShapeType="1"/>
              </p:cNvSpPr>
              <p:nvPr/>
            </p:nvSpPr>
            <p:spPr bwMode="auto">
              <a:xfrm>
                <a:off x="2976" y="3936"/>
                <a:ext cx="2352" cy="0"/>
              </a:xfrm>
              <a:prstGeom prst="line">
                <a:avLst/>
              </a:prstGeom>
              <a:noFill/>
              <a:ln w="28575">
                <a:solidFill>
                  <a:schemeClr val="tx1"/>
                </a:solidFill>
                <a:round/>
                <a:headEnd/>
                <a:tailEnd type="triangle" w="med" len="med"/>
              </a:ln>
            </p:spPr>
            <p:txBody>
              <a:bodyPr/>
              <a:lstStyle/>
              <a:p>
                <a:endParaRPr lang="zh-CN" altLang="en-US">
                  <a:latin typeface="黑体" pitchFamily="49" charset="-122"/>
                  <a:ea typeface="黑体" pitchFamily="49" charset="-122"/>
                </a:endParaRPr>
              </a:p>
            </p:txBody>
          </p:sp>
          <p:sp>
            <p:nvSpPr>
              <p:cNvPr id="12" name="Line 22"/>
              <p:cNvSpPr>
                <a:spLocks noChangeShapeType="1"/>
              </p:cNvSpPr>
              <p:nvPr/>
            </p:nvSpPr>
            <p:spPr bwMode="auto">
              <a:xfrm flipV="1">
                <a:off x="3216" y="3072"/>
                <a:ext cx="0" cy="1056"/>
              </a:xfrm>
              <a:prstGeom prst="line">
                <a:avLst/>
              </a:prstGeom>
              <a:noFill/>
              <a:ln w="28575">
                <a:solidFill>
                  <a:schemeClr val="tx1"/>
                </a:solidFill>
                <a:round/>
                <a:headEnd/>
                <a:tailEnd type="triangle" w="med" len="med"/>
              </a:ln>
            </p:spPr>
            <p:txBody>
              <a:bodyPr/>
              <a:lstStyle/>
              <a:p>
                <a:endParaRPr lang="zh-CN" altLang="en-US">
                  <a:latin typeface="黑体" pitchFamily="49" charset="-122"/>
                  <a:ea typeface="黑体" pitchFamily="49" charset="-122"/>
                </a:endParaRPr>
              </a:p>
            </p:txBody>
          </p:sp>
          <p:sp>
            <p:nvSpPr>
              <p:cNvPr id="13" name="Text Box 23"/>
              <p:cNvSpPr txBox="1">
                <a:spLocks noChangeArrowheads="1"/>
              </p:cNvSpPr>
              <p:nvPr/>
            </p:nvSpPr>
            <p:spPr bwMode="auto">
              <a:xfrm>
                <a:off x="4272" y="3936"/>
                <a:ext cx="1056" cy="231"/>
              </a:xfrm>
              <a:prstGeom prst="rect">
                <a:avLst/>
              </a:prstGeom>
              <a:noFill/>
              <a:ln w="9525" algn="ctr">
                <a:noFill/>
                <a:miter lim="800000"/>
                <a:headEnd/>
                <a:tailEnd/>
              </a:ln>
            </p:spPr>
            <p:txBody>
              <a:bodyPr>
                <a:spAutoFit/>
              </a:bodyPr>
              <a:lstStyle/>
              <a:p>
                <a:r>
                  <a:rPr lang="zh-CN" altLang="en-US" b="1" dirty="0">
                    <a:solidFill>
                      <a:schemeClr val="accent2"/>
                    </a:solidFill>
                    <a:latin typeface="黑体" pitchFamily="49" charset="-122"/>
                    <a:ea typeface="黑体" pitchFamily="49" charset="-122"/>
                  </a:rPr>
                  <a:t>多道程序程度</a:t>
                </a:r>
              </a:p>
            </p:txBody>
          </p:sp>
          <p:sp>
            <p:nvSpPr>
              <p:cNvPr id="14" name="Text Box 24"/>
              <p:cNvSpPr txBox="1">
                <a:spLocks noChangeArrowheads="1"/>
              </p:cNvSpPr>
              <p:nvPr/>
            </p:nvSpPr>
            <p:spPr bwMode="auto">
              <a:xfrm>
                <a:off x="2954" y="3072"/>
                <a:ext cx="310" cy="1104"/>
              </a:xfrm>
              <a:prstGeom prst="rect">
                <a:avLst/>
              </a:prstGeom>
              <a:noFill/>
              <a:ln w="9525" algn="ctr">
                <a:noFill/>
                <a:miter lim="800000"/>
                <a:headEnd/>
                <a:tailEnd/>
              </a:ln>
            </p:spPr>
            <p:txBody>
              <a:bodyPr vert="eaVert">
                <a:spAutoFit/>
              </a:bodyPr>
              <a:lstStyle/>
              <a:p>
                <a:r>
                  <a:rPr lang="en-US" altLang="zh-CN" sz="2000" b="1">
                    <a:solidFill>
                      <a:schemeClr val="accent2"/>
                    </a:solidFill>
                    <a:latin typeface="黑体" pitchFamily="49" charset="-122"/>
                    <a:ea typeface="黑体" pitchFamily="49" charset="-122"/>
                  </a:rPr>
                  <a:t>CPU</a:t>
                </a:r>
                <a:r>
                  <a:rPr lang="zh-CN" altLang="en-US" sz="2000" b="1">
                    <a:solidFill>
                      <a:schemeClr val="accent2"/>
                    </a:solidFill>
                    <a:latin typeface="黑体" pitchFamily="49" charset="-122"/>
                    <a:ea typeface="黑体" pitchFamily="49" charset="-122"/>
                  </a:rPr>
                  <a:t>利用率</a:t>
                </a:r>
              </a:p>
            </p:txBody>
          </p:sp>
        </p:grpSp>
        <p:grpSp>
          <p:nvGrpSpPr>
            <p:cNvPr id="6" name="Group 25"/>
            <p:cNvGrpSpPr>
              <a:grpSpLocks/>
            </p:cNvGrpSpPr>
            <p:nvPr/>
          </p:nvGrpSpPr>
          <p:grpSpPr bwMode="auto">
            <a:xfrm>
              <a:off x="4512" y="3168"/>
              <a:ext cx="912" cy="768"/>
              <a:chOff x="4512" y="3168"/>
              <a:chExt cx="912" cy="768"/>
            </a:xfrm>
          </p:grpSpPr>
          <p:sp>
            <p:nvSpPr>
              <p:cNvPr id="7" name="Line 26"/>
              <p:cNvSpPr>
                <a:spLocks noChangeShapeType="1"/>
              </p:cNvSpPr>
              <p:nvPr/>
            </p:nvSpPr>
            <p:spPr bwMode="auto">
              <a:xfrm flipV="1">
                <a:off x="4512" y="3168"/>
                <a:ext cx="0" cy="768"/>
              </a:xfrm>
              <a:prstGeom prst="line">
                <a:avLst/>
              </a:prstGeom>
              <a:noFill/>
              <a:ln w="38100">
                <a:solidFill>
                  <a:schemeClr val="tx1"/>
                </a:solidFill>
                <a:prstDash val="dash"/>
                <a:round/>
                <a:headEnd/>
                <a:tailEnd/>
              </a:ln>
            </p:spPr>
            <p:txBody>
              <a:bodyPr/>
              <a:lstStyle/>
              <a:p>
                <a:endParaRPr lang="zh-CN" altLang="en-US">
                  <a:latin typeface="黑体" pitchFamily="49" charset="-122"/>
                  <a:ea typeface="黑体" pitchFamily="49" charset="-122"/>
                </a:endParaRPr>
              </a:p>
            </p:txBody>
          </p:sp>
          <p:sp>
            <p:nvSpPr>
              <p:cNvPr id="8" name="AutoShape 27"/>
              <p:cNvSpPr>
                <a:spLocks noChangeArrowheads="1"/>
              </p:cNvSpPr>
              <p:nvPr/>
            </p:nvSpPr>
            <p:spPr bwMode="auto">
              <a:xfrm>
                <a:off x="4512" y="3504"/>
                <a:ext cx="192" cy="96"/>
              </a:xfrm>
              <a:prstGeom prst="rightArrow">
                <a:avLst>
                  <a:gd name="adj1" fmla="val 50000"/>
                  <a:gd name="adj2" fmla="val 50000"/>
                </a:avLst>
              </a:prstGeom>
              <a:solidFill>
                <a:schemeClr val="tx1"/>
              </a:solidFill>
              <a:ln w="9525" algn="ctr">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9" name="Text Box 28"/>
              <p:cNvSpPr txBox="1">
                <a:spLocks noChangeArrowheads="1"/>
              </p:cNvSpPr>
              <p:nvPr/>
            </p:nvSpPr>
            <p:spPr bwMode="auto">
              <a:xfrm>
                <a:off x="4656" y="3312"/>
                <a:ext cx="768" cy="231"/>
              </a:xfrm>
              <a:prstGeom prst="rect">
                <a:avLst/>
              </a:prstGeom>
              <a:noFill/>
              <a:ln w="9525" algn="ctr">
                <a:noFill/>
                <a:miter lim="800000"/>
                <a:headEnd/>
                <a:tailEnd/>
              </a:ln>
            </p:spPr>
            <p:txBody>
              <a:bodyPr>
                <a:spAutoFit/>
              </a:bodyPr>
              <a:lstStyle/>
              <a:p>
                <a:pPr algn="ctr"/>
                <a:r>
                  <a:rPr lang="zh-CN" altLang="en-US" b="1">
                    <a:solidFill>
                      <a:schemeClr val="accent2"/>
                    </a:solidFill>
                    <a:latin typeface="黑体" pitchFamily="49" charset="-122"/>
                    <a:ea typeface="黑体" pitchFamily="49" charset="-122"/>
                  </a:rPr>
                  <a:t>急剧下降</a:t>
                </a:r>
              </a:p>
            </p:txBody>
          </p:sp>
        </p:gr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304800"/>
            <a:ext cx="8229600" cy="676275"/>
          </a:xfrm>
        </p:spPr>
        <p:txBody>
          <a:bodyPr>
            <a:normAutofit fontScale="90000"/>
          </a:bodyPr>
          <a:lstStyle/>
          <a:p>
            <a:r>
              <a:rPr lang="zh-CN" altLang="zh-CN">
                <a:latin typeface="黑体" pitchFamily="49" charset="-122"/>
                <a:ea typeface="黑体" pitchFamily="49" charset="-122"/>
                <a:sym typeface="Symbol" pitchFamily="18" charset="2"/>
              </a:rPr>
              <a:t>CPU利用率急剧下降的原因</a:t>
            </a:r>
          </a:p>
        </p:txBody>
      </p:sp>
      <p:grpSp>
        <p:nvGrpSpPr>
          <p:cNvPr id="2" name="Group 30"/>
          <p:cNvGrpSpPr>
            <a:grpSpLocks/>
          </p:cNvGrpSpPr>
          <p:nvPr/>
        </p:nvGrpSpPr>
        <p:grpSpPr bwMode="auto">
          <a:xfrm>
            <a:off x="250826" y="1052513"/>
            <a:ext cx="4800600" cy="3711575"/>
            <a:chOff x="686" y="1815"/>
            <a:chExt cx="3024" cy="2338"/>
          </a:xfrm>
        </p:grpSpPr>
        <p:sp>
          <p:nvSpPr>
            <p:cNvPr id="47127" name="Rectangle 16"/>
            <p:cNvSpPr>
              <a:spLocks noChangeArrowheads="1"/>
            </p:cNvSpPr>
            <p:nvPr/>
          </p:nvSpPr>
          <p:spPr bwMode="auto">
            <a:xfrm>
              <a:off x="686" y="1815"/>
              <a:ext cx="3024" cy="2338"/>
            </a:xfrm>
            <a:prstGeom prst="rect">
              <a:avLst/>
            </a:prstGeom>
            <a:noFill/>
            <a:ln w="9525">
              <a:noFill/>
              <a:miter lim="800000"/>
              <a:headEnd/>
              <a:tailEnd/>
            </a:ln>
          </p:spPr>
          <p:txBody>
            <a:bodyPr>
              <a:spAutoFit/>
            </a:bodyPr>
            <a:lstStyle/>
            <a:p>
              <a:pPr lvl="1">
                <a:lnSpc>
                  <a:spcPct val="140000"/>
                </a:lnSpc>
                <a:spcBef>
                  <a:spcPct val="0"/>
                </a:spcBef>
              </a:pPr>
              <a:r>
                <a:rPr lang="zh-CN" altLang="en-US" sz="2400" b="1" dirty="0">
                  <a:solidFill>
                    <a:schemeClr val="tx1"/>
                  </a:solidFill>
                  <a:latin typeface="黑体" pitchFamily="49" charset="-122"/>
                  <a:ea typeface="黑体" pitchFamily="49" charset="-122"/>
                </a:rPr>
                <a:t>系统内进程增多 </a:t>
              </a:r>
              <a:r>
                <a:rPr lang="zh-CN" altLang="en-US" sz="2400" b="1" dirty="0">
                  <a:solidFill>
                    <a:schemeClr val="tx1"/>
                  </a:solidFill>
                  <a:latin typeface="黑体" pitchFamily="49" charset="-122"/>
                  <a:ea typeface="黑体" pitchFamily="49" charset="-122"/>
                  <a:sym typeface="Symbol" pitchFamily="18" charset="2"/>
                </a:rPr>
                <a:t> </a:t>
              </a:r>
              <a:r>
                <a:rPr lang="zh-CN" altLang="en-US" sz="2400" b="1" dirty="0">
                  <a:solidFill>
                    <a:schemeClr val="tx1"/>
                  </a:solidFill>
                  <a:latin typeface="黑体" pitchFamily="49" charset="-122"/>
                  <a:ea typeface="黑体" pitchFamily="49" charset="-122"/>
                </a:rPr>
                <a:t>每个进程的缺页率增大 </a:t>
              </a:r>
              <a:r>
                <a:rPr lang="zh-CN" altLang="en-US" sz="2400" b="1" dirty="0">
                  <a:solidFill>
                    <a:schemeClr val="tx1"/>
                  </a:solidFill>
                  <a:latin typeface="黑体" pitchFamily="49" charset="-122"/>
                  <a:ea typeface="黑体" pitchFamily="49" charset="-122"/>
                  <a:sym typeface="Symbol" pitchFamily="18" charset="2"/>
                </a:rPr>
                <a:t> </a:t>
              </a:r>
              <a:r>
                <a:rPr lang="zh-CN" altLang="en-US" sz="2400" b="1" dirty="0">
                  <a:latin typeface="黑体" pitchFamily="49" charset="-122"/>
                  <a:ea typeface="黑体" pitchFamily="49" charset="-122"/>
                  <a:sym typeface="Symbol" pitchFamily="18" charset="2"/>
                </a:rPr>
                <a:t>缺页率增大到一定程度，进程总等待调页完成</a:t>
              </a:r>
              <a:r>
                <a:rPr lang="zh-CN" altLang="en-US" sz="2400" b="1" dirty="0">
                  <a:solidFill>
                    <a:schemeClr val="tx1"/>
                  </a:solidFill>
                  <a:latin typeface="黑体" pitchFamily="49" charset="-122"/>
                  <a:ea typeface="黑体" pitchFamily="49" charset="-122"/>
                  <a:sym typeface="Symbol" pitchFamily="18" charset="2"/>
                </a:rPr>
                <a:t>  调页要启动磁盘  大家都等着 </a:t>
              </a:r>
              <a:r>
                <a:rPr lang="zh-CN" altLang="en-US" sz="2400" dirty="0">
                  <a:latin typeface="黑体" pitchFamily="49" charset="-122"/>
                  <a:ea typeface="黑体" pitchFamily="49" charset="-122"/>
                  <a:sym typeface="Symbol" pitchFamily="18" charset="2"/>
                </a:rPr>
                <a:t> </a:t>
              </a:r>
              <a:r>
                <a:rPr lang="en-US" altLang="zh-CN" sz="2400" b="1" dirty="0">
                  <a:solidFill>
                    <a:schemeClr val="tx1"/>
                  </a:solidFill>
                  <a:latin typeface="黑体" pitchFamily="49" charset="-122"/>
                  <a:ea typeface="黑体" pitchFamily="49" charset="-122"/>
                  <a:sym typeface="Symbol" pitchFamily="18" charset="2"/>
                </a:rPr>
                <a:t>CPU</a:t>
              </a:r>
              <a:r>
                <a:rPr lang="zh-CN" altLang="en-US" sz="2400" b="1" dirty="0">
                  <a:solidFill>
                    <a:schemeClr val="tx1"/>
                  </a:solidFill>
                  <a:latin typeface="黑体" pitchFamily="49" charset="-122"/>
                  <a:ea typeface="黑体" pitchFamily="49" charset="-122"/>
                  <a:sym typeface="Symbol" pitchFamily="18" charset="2"/>
                </a:rPr>
                <a:t>利用率降低  进程进一步增多，缺页率更大 </a:t>
              </a:r>
              <a:r>
                <a:rPr lang="en-US" altLang="zh-CN" sz="2400" b="1" dirty="0">
                  <a:solidFill>
                    <a:schemeClr val="tx1"/>
                  </a:solidFill>
                  <a:latin typeface="黑体" pitchFamily="49" charset="-122"/>
                  <a:ea typeface="黑体" pitchFamily="49" charset="-122"/>
                  <a:sym typeface="Symbol" pitchFamily="18" charset="2"/>
                </a:rPr>
                <a:t>…</a:t>
              </a:r>
              <a:endParaRPr lang="zh-CN" altLang="zh-CN" sz="2400" b="1" dirty="0">
                <a:solidFill>
                  <a:schemeClr val="tx1"/>
                </a:solidFill>
                <a:latin typeface="黑体" pitchFamily="49" charset="-122"/>
                <a:ea typeface="黑体" pitchFamily="49" charset="-122"/>
                <a:sym typeface="Symbol" pitchFamily="18" charset="2"/>
              </a:endParaRPr>
            </a:p>
          </p:txBody>
        </p:sp>
        <p:pic>
          <p:nvPicPr>
            <p:cNvPr id="47128" name="Picture 17" descr="j0115835"/>
            <p:cNvPicPr>
              <a:picLocks noChangeAspect="1" noChangeArrowheads="1"/>
            </p:cNvPicPr>
            <p:nvPr/>
          </p:nvPicPr>
          <p:blipFill>
            <a:blip r:embed="rId2" cstate="print"/>
            <a:srcRect/>
            <a:stretch>
              <a:fillRect/>
            </a:stretch>
          </p:blipFill>
          <p:spPr bwMode="auto">
            <a:xfrm>
              <a:off x="768" y="1968"/>
              <a:ext cx="119" cy="121"/>
            </a:xfrm>
            <a:prstGeom prst="rect">
              <a:avLst/>
            </a:prstGeom>
            <a:noFill/>
            <a:ln w="9525">
              <a:noFill/>
              <a:miter lim="800000"/>
              <a:headEnd/>
              <a:tailEnd/>
            </a:ln>
          </p:spPr>
        </p:pic>
      </p:grpSp>
      <p:grpSp>
        <p:nvGrpSpPr>
          <p:cNvPr id="3" name="Group 29"/>
          <p:cNvGrpSpPr>
            <a:grpSpLocks/>
          </p:cNvGrpSpPr>
          <p:nvPr/>
        </p:nvGrpSpPr>
        <p:grpSpPr bwMode="auto">
          <a:xfrm>
            <a:off x="5407025" y="1143000"/>
            <a:ext cx="3921125" cy="1752600"/>
            <a:chOff x="2954" y="3072"/>
            <a:chExt cx="2470" cy="1104"/>
          </a:xfrm>
        </p:grpSpPr>
        <p:grpSp>
          <p:nvGrpSpPr>
            <p:cNvPr id="4" name="Group 19"/>
            <p:cNvGrpSpPr>
              <a:grpSpLocks/>
            </p:cNvGrpSpPr>
            <p:nvPr/>
          </p:nvGrpSpPr>
          <p:grpSpPr bwMode="auto">
            <a:xfrm>
              <a:off x="2954" y="3072"/>
              <a:ext cx="2374" cy="1104"/>
              <a:chOff x="2954" y="3072"/>
              <a:chExt cx="2374" cy="1104"/>
            </a:xfrm>
          </p:grpSpPr>
          <p:sp>
            <p:nvSpPr>
              <p:cNvPr id="47122" name="Freeform 20"/>
              <p:cNvSpPr>
                <a:spLocks/>
              </p:cNvSpPr>
              <p:nvPr/>
            </p:nvSpPr>
            <p:spPr bwMode="auto">
              <a:xfrm>
                <a:off x="3216" y="3096"/>
                <a:ext cx="1776" cy="840"/>
              </a:xfrm>
              <a:custGeom>
                <a:avLst/>
                <a:gdLst>
                  <a:gd name="T0" fmla="*/ 0 w 1776"/>
                  <a:gd name="T1" fmla="*/ 840 h 840"/>
                  <a:gd name="T2" fmla="*/ 672 w 1776"/>
                  <a:gd name="T3" fmla="*/ 216 h 840"/>
                  <a:gd name="T4" fmla="*/ 1344 w 1776"/>
                  <a:gd name="T5" fmla="*/ 72 h 840"/>
                  <a:gd name="T6" fmla="*/ 1584 w 1776"/>
                  <a:gd name="T7" fmla="*/ 648 h 840"/>
                  <a:gd name="T8" fmla="*/ 1776 w 1776"/>
                  <a:gd name="T9" fmla="*/ 840 h 840"/>
                  <a:gd name="T10" fmla="*/ 0 60000 65536"/>
                  <a:gd name="T11" fmla="*/ 0 60000 65536"/>
                  <a:gd name="T12" fmla="*/ 0 60000 65536"/>
                  <a:gd name="T13" fmla="*/ 0 60000 65536"/>
                  <a:gd name="T14" fmla="*/ 0 60000 65536"/>
                  <a:gd name="T15" fmla="*/ 0 w 1776"/>
                  <a:gd name="T16" fmla="*/ 0 h 840"/>
                  <a:gd name="T17" fmla="*/ 1776 w 1776"/>
                  <a:gd name="T18" fmla="*/ 840 h 840"/>
                </a:gdLst>
                <a:ahLst/>
                <a:cxnLst>
                  <a:cxn ang="T10">
                    <a:pos x="T0" y="T1"/>
                  </a:cxn>
                  <a:cxn ang="T11">
                    <a:pos x="T2" y="T3"/>
                  </a:cxn>
                  <a:cxn ang="T12">
                    <a:pos x="T4" y="T5"/>
                  </a:cxn>
                  <a:cxn ang="T13">
                    <a:pos x="T6" y="T7"/>
                  </a:cxn>
                  <a:cxn ang="T14">
                    <a:pos x="T8" y="T9"/>
                  </a:cxn>
                </a:cxnLst>
                <a:rect l="T15" t="T16" r="T17" b="T18"/>
                <a:pathLst>
                  <a:path w="1776" h="840">
                    <a:moveTo>
                      <a:pt x="0" y="840"/>
                    </a:moveTo>
                    <a:cubicBezTo>
                      <a:pt x="224" y="592"/>
                      <a:pt x="448" y="344"/>
                      <a:pt x="672" y="216"/>
                    </a:cubicBezTo>
                    <a:cubicBezTo>
                      <a:pt x="896" y="88"/>
                      <a:pt x="1192" y="0"/>
                      <a:pt x="1344" y="72"/>
                    </a:cubicBezTo>
                    <a:cubicBezTo>
                      <a:pt x="1496" y="144"/>
                      <a:pt x="1512" y="520"/>
                      <a:pt x="1584" y="648"/>
                    </a:cubicBezTo>
                    <a:cubicBezTo>
                      <a:pt x="1656" y="776"/>
                      <a:pt x="1716" y="808"/>
                      <a:pt x="1776" y="840"/>
                    </a:cubicBezTo>
                  </a:path>
                </a:pathLst>
              </a:custGeom>
              <a:noFill/>
              <a:ln w="28575" cap="flat" cmpd="sng">
                <a:solidFill>
                  <a:srgbClr val="FF3300"/>
                </a:solidFill>
                <a:prstDash val="solid"/>
                <a:round/>
                <a:headEnd/>
                <a:tailEnd/>
              </a:ln>
            </p:spPr>
            <p:txBody>
              <a:bodyPr/>
              <a:lstStyle/>
              <a:p>
                <a:endParaRPr lang="zh-CN" altLang="en-US">
                  <a:latin typeface="黑体" pitchFamily="49" charset="-122"/>
                  <a:ea typeface="黑体" pitchFamily="49" charset="-122"/>
                </a:endParaRPr>
              </a:p>
            </p:txBody>
          </p:sp>
          <p:sp>
            <p:nvSpPr>
              <p:cNvPr id="47123" name="Line 21"/>
              <p:cNvSpPr>
                <a:spLocks noChangeShapeType="1"/>
              </p:cNvSpPr>
              <p:nvPr/>
            </p:nvSpPr>
            <p:spPr bwMode="auto">
              <a:xfrm>
                <a:off x="2976" y="3936"/>
                <a:ext cx="2352" cy="0"/>
              </a:xfrm>
              <a:prstGeom prst="line">
                <a:avLst/>
              </a:prstGeom>
              <a:noFill/>
              <a:ln w="28575">
                <a:solidFill>
                  <a:schemeClr val="tx1"/>
                </a:solidFill>
                <a:round/>
                <a:headEnd/>
                <a:tailEnd type="triangle" w="med" len="med"/>
              </a:ln>
            </p:spPr>
            <p:txBody>
              <a:bodyPr/>
              <a:lstStyle/>
              <a:p>
                <a:endParaRPr lang="zh-CN" altLang="en-US">
                  <a:latin typeface="黑体" pitchFamily="49" charset="-122"/>
                  <a:ea typeface="黑体" pitchFamily="49" charset="-122"/>
                </a:endParaRPr>
              </a:p>
            </p:txBody>
          </p:sp>
          <p:sp>
            <p:nvSpPr>
              <p:cNvPr id="47124" name="Line 22"/>
              <p:cNvSpPr>
                <a:spLocks noChangeShapeType="1"/>
              </p:cNvSpPr>
              <p:nvPr/>
            </p:nvSpPr>
            <p:spPr bwMode="auto">
              <a:xfrm flipV="1">
                <a:off x="3216" y="3072"/>
                <a:ext cx="0" cy="1056"/>
              </a:xfrm>
              <a:prstGeom prst="line">
                <a:avLst/>
              </a:prstGeom>
              <a:noFill/>
              <a:ln w="28575">
                <a:solidFill>
                  <a:schemeClr val="tx1"/>
                </a:solidFill>
                <a:round/>
                <a:headEnd/>
                <a:tailEnd type="triangle" w="med" len="med"/>
              </a:ln>
            </p:spPr>
            <p:txBody>
              <a:bodyPr/>
              <a:lstStyle/>
              <a:p>
                <a:endParaRPr lang="zh-CN" altLang="en-US">
                  <a:latin typeface="黑体" pitchFamily="49" charset="-122"/>
                  <a:ea typeface="黑体" pitchFamily="49" charset="-122"/>
                </a:endParaRPr>
              </a:p>
            </p:txBody>
          </p:sp>
          <p:sp>
            <p:nvSpPr>
              <p:cNvPr id="47125" name="Text Box 23"/>
              <p:cNvSpPr txBox="1">
                <a:spLocks noChangeArrowheads="1"/>
              </p:cNvSpPr>
              <p:nvPr/>
            </p:nvSpPr>
            <p:spPr bwMode="auto">
              <a:xfrm>
                <a:off x="4272" y="3936"/>
                <a:ext cx="1056" cy="231"/>
              </a:xfrm>
              <a:prstGeom prst="rect">
                <a:avLst/>
              </a:prstGeom>
              <a:noFill/>
              <a:ln w="9525" algn="ctr">
                <a:noFill/>
                <a:miter lim="800000"/>
                <a:headEnd/>
                <a:tailEnd/>
              </a:ln>
            </p:spPr>
            <p:txBody>
              <a:bodyPr>
                <a:spAutoFit/>
              </a:bodyPr>
              <a:lstStyle/>
              <a:p>
                <a:r>
                  <a:rPr lang="zh-CN" altLang="en-US" b="1">
                    <a:solidFill>
                      <a:schemeClr val="accent2"/>
                    </a:solidFill>
                    <a:latin typeface="黑体" pitchFamily="49" charset="-122"/>
                    <a:ea typeface="黑体" pitchFamily="49" charset="-122"/>
                  </a:rPr>
                  <a:t>多道程序程度</a:t>
                </a:r>
              </a:p>
            </p:txBody>
          </p:sp>
          <p:sp>
            <p:nvSpPr>
              <p:cNvPr id="47126" name="Text Box 24"/>
              <p:cNvSpPr txBox="1">
                <a:spLocks noChangeArrowheads="1"/>
              </p:cNvSpPr>
              <p:nvPr/>
            </p:nvSpPr>
            <p:spPr bwMode="auto">
              <a:xfrm>
                <a:off x="2954" y="3072"/>
                <a:ext cx="310" cy="1104"/>
              </a:xfrm>
              <a:prstGeom prst="rect">
                <a:avLst/>
              </a:prstGeom>
              <a:noFill/>
              <a:ln w="9525" algn="ctr">
                <a:noFill/>
                <a:miter lim="800000"/>
                <a:headEnd/>
                <a:tailEnd/>
              </a:ln>
            </p:spPr>
            <p:txBody>
              <a:bodyPr vert="eaVert">
                <a:spAutoFit/>
              </a:bodyPr>
              <a:lstStyle/>
              <a:p>
                <a:r>
                  <a:rPr lang="en-US" altLang="zh-CN" sz="2000" b="1">
                    <a:solidFill>
                      <a:schemeClr val="accent2"/>
                    </a:solidFill>
                    <a:latin typeface="黑体" pitchFamily="49" charset="-122"/>
                    <a:ea typeface="黑体" pitchFamily="49" charset="-122"/>
                  </a:rPr>
                  <a:t>CPU</a:t>
                </a:r>
                <a:r>
                  <a:rPr lang="zh-CN" altLang="en-US" sz="2000" b="1">
                    <a:solidFill>
                      <a:schemeClr val="accent2"/>
                    </a:solidFill>
                    <a:latin typeface="黑体" pitchFamily="49" charset="-122"/>
                    <a:ea typeface="黑体" pitchFamily="49" charset="-122"/>
                  </a:rPr>
                  <a:t>利用率</a:t>
                </a:r>
              </a:p>
            </p:txBody>
          </p:sp>
        </p:grpSp>
        <p:grpSp>
          <p:nvGrpSpPr>
            <p:cNvPr id="5" name="Group 25"/>
            <p:cNvGrpSpPr>
              <a:grpSpLocks/>
            </p:cNvGrpSpPr>
            <p:nvPr/>
          </p:nvGrpSpPr>
          <p:grpSpPr bwMode="auto">
            <a:xfrm>
              <a:off x="4512" y="3168"/>
              <a:ext cx="912" cy="768"/>
              <a:chOff x="4512" y="3168"/>
              <a:chExt cx="912" cy="768"/>
            </a:xfrm>
          </p:grpSpPr>
          <p:sp>
            <p:nvSpPr>
              <p:cNvPr id="47119" name="Line 26"/>
              <p:cNvSpPr>
                <a:spLocks noChangeShapeType="1"/>
              </p:cNvSpPr>
              <p:nvPr/>
            </p:nvSpPr>
            <p:spPr bwMode="auto">
              <a:xfrm flipV="1">
                <a:off x="4512" y="3168"/>
                <a:ext cx="0" cy="768"/>
              </a:xfrm>
              <a:prstGeom prst="line">
                <a:avLst/>
              </a:prstGeom>
              <a:noFill/>
              <a:ln w="38100">
                <a:solidFill>
                  <a:schemeClr val="tx1"/>
                </a:solidFill>
                <a:prstDash val="dash"/>
                <a:round/>
                <a:headEnd/>
                <a:tailEnd/>
              </a:ln>
            </p:spPr>
            <p:txBody>
              <a:bodyPr/>
              <a:lstStyle/>
              <a:p>
                <a:endParaRPr lang="zh-CN" altLang="en-US">
                  <a:latin typeface="黑体" pitchFamily="49" charset="-122"/>
                  <a:ea typeface="黑体" pitchFamily="49" charset="-122"/>
                </a:endParaRPr>
              </a:p>
            </p:txBody>
          </p:sp>
          <p:sp>
            <p:nvSpPr>
              <p:cNvPr id="47120" name="AutoShape 27"/>
              <p:cNvSpPr>
                <a:spLocks noChangeArrowheads="1"/>
              </p:cNvSpPr>
              <p:nvPr/>
            </p:nvSpPr>
            <p:spPr bwMode="auto">
              <a:xfrm>
                <a:off x="4512" y="3504"/>
                <a:ext cx="192" cy="96"/>
              </a:xfrm>
              <a:prstGeom prst="rightArrow">
                <a:avLst>
                  <a:gd name="adj1" fmla="val 50000"/>
                  <a:gd name="adj2" fmla="val 50000"/>
                </a:avLst>
              </a:prstGeom>
              <a:solidFill>
                <a:schemeClr val="tx1"/>
              </a:solidFill>
              <a:ln w="9525" algn="ctr">
                <a:solidFill>
                  <a:schemeClr val="tx1"/>
                </a:solidFill>
                <a:miter lim="800000"/>
                <a:headEnd/>
                <a:tailEnd/>
              </a:ln>
            </p:spPr>
            <p:txBody>
              <a:bodyPr wrap="none" anchor="ctr"/>
              <a:lstStyle/>
              <a:p>
                <a:endParaRPr lang="zh-CN" altLang="en-US">
                  <a:latin typeface="黑体" pitchFamily="49" charset="-122"/>
                  <a:ea typeface="黑体" pitchFamily="49" charset="-122"/>
                </a:endParaRPr>
              </a:p>
            </p:txBody>
          </p:sp>
          <p:sp>
            <p:nvSpPr>
              <p:cNvPr id="47121" name="Text Box 28"/>
              <p:cNvSpPr txBox="1">
                <a:spLocks noChangeArrowheads="1"/>
              </p:cNvSpPr>
              <p:nvPr/>
            </p:nvSpPr>
            <p:spPr bwMode="auto">
              <a:xfrm>
                <a:off x="4656" y="3312"/>
                <a:ext cx="768" cy="231"/>
              </a:xfrm>
              <a:prstGeom prst="rect">
                <a:avLst/>
              </a:prstGeom>
              <a:noFill/>
              <a:ln w="9525" algn="ctr">
                <a:noFill/>
                <a:miter lim="800000"/>
                <a:headEnd/>
                <a:tailEnd/>
              </a:ln>
            </p:spPr>
            <p:txBody>
              <a:bodyPr>
                <a:spAutoFit/>
              </a:bodyPr>
              <a:lstStyle/>
              <a:p>
                <a:pPr algn="ctr"/>
                <a:r>
                  <a:rPr lang="zh-CN" altLang="en-US" b="1">
                    <a:solidFill>
                      <a:schemeClr val="accent2"/>
                    </a:solidFill>
                    <a:latin typeface="黑体" pitchFamily="49" charset="-122"/>
                    <a:ea typeface="黑体" pitchFamily="49" charset="-122"/>
                  </a:rPr>
                  <a:t>急剧下降</a:t>
                </a:r>
              </a:p>
            </p:txBody>
          </p:sp>
        </p:grpSp>
      </p:grpSp>
      <p:sp>
        <p:nvSpPr>
          <p:cNvPr id="304159" name="AutoShape 31"/>
          <p:cNvSpPr>
            <a:spLocks noChangeArrowheads="1"/>
          </p:cNvSpPr>
          <p:nvPr/>
        </p:nvSpPr>
        <p:spPr bwMode="auto">
          <a:xfrm rot="10800000">
            <a:off x="5257800" y="2971800"/>
            <a:ext cx="3657600" cy="1676400"/>
          </a:xfrm>
          <a:prstGeom prst="wedgeRoundRectCallout">
            <a:avLst>
              <a:gd name="adj1" fmla="val 56856"/>
              <a:gd name="adj2" fmla="val 87685"/>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zh-CN" altLang="en-US" sz="2400" b="1">
                <a:solidFill>
                  <a:schemeClr val="tx1"/>
                </a:solidFill>
                <a:latin typeface="黑体" pitchFamily="49" charset="-122"/>
                <a:ea typeface="黑体" pitchFamily="49" charset="-122"/>
                <a:sym typeface="Symbol" pitchFamily="18" charset="2"/>
              </a:rPr>
              <a:t>此时</a:t>
            </a:r>
            <a:r>
              <a:rPr lang="en-US" altLang="zh-CN" sz="2400" b="1">
                <a:solidFill>
                  <a:schemeClr val="tx1"/>
                </a:solidFill>
                <a:latin typeface="黑体" pitchFamily="49" charset="-122"/>
                <a:ea typeface="黑体" pitchFamily="49" charset="-122"/>
                <a:sym typeface="Symbol" pitchFamily="18" charset="2"/>
              </a:rPr>
              <a:t>: </a:t>
            </a:r>
            <a:r>
              <a:rPr lang="zh-CN" altLang="en-US" sz="2400" b="1">
                <a:solidFill>
                  <a:schemeClr val="tx1"/>
                </a:solidFill>
                <a:latin typeface="黑体" pitchFamily="49" charset="-122"/>
                <a:ea typeface="黑体" pitchFamily="49" charset="-122"/>
                <a:sym typeface="Symbol" pitchFamily="18" charset="2"/>
              </a:rPr>
              <a:t>进程调入一页，需将一页淘汰出去，刚淘汰出去的页马上要需要调入，就这样</a:t>
            </a:r>
            <a:r>
              <a:rPr lang="en-US" altLang="zh-CN" sz="2400" b="1">
                <a:solidFill>
                  <a:schemeClr val="tx1"/>
                </a:solidFill>
                <a:latin typeface="黑体" pitchFamily="49" charset="-122"/>
                <a:ea typeface="黑体" pitchFamily="49" charset="-122"/>
                <a:sym typeface="Symbol" pitchFamily="18" charset="2"/>
              </a:rPr>
              <a:t>……</a:t>
            </a:r>
          </a:p>
        </p:txBody>
      </p:sp>
      <p:grpSp>
        <p:nvGrpSpPr>
          <p:cNvPr id="6" name="Group 32"/>
          <p:cNvGrpSpPr>
            <a:grpSpLocks/>
          </p:cNvGrpSpPr>
          <p:nvPr/>
        </p:nvGrpSpPr>
        <p:grpSpPr bwMode="auto">
          <a:xfrm>
            <a:off x="250825" y="4581525"/>
            <a:ext cx="4800600" cy="1173163"/>
            <a:chOff x="686" y="2137"/>
            <a:chExt cx="3024" cy="739"/>
          </a:xfrm>
        </p:grpSpPr>
        <p:sp>
          <p:nvSpPr>
            <p:cNvPr id="47115" name="Rectangle 33"/>
            <p:cNvSpPr>
              <a:spLocks noChangeArrowheads="1"/>
            </p:cNvSpPr>
            <p:nvPr/>
          </p:nvSpPr>
          <p:spPr bwMode="auto">
            <a:xfrm>
              <a:off x="686" y="2137"/>
              <a:ext cx="3024" cy="335"/>
            </a:xfrm>
            <a:prstGeom prst="rect">
              <a:avLst/>
            </a:prstGeom>
            <a:noFill/>
            <a:ln w="9525">
              <a:noFill/>
              <a:miter lim="800000"/>
              <a:headEnd/>
              <a:tailEnd/>
            </a:ln>
          </p:spPr>
          <p:txBody>
            <a:bodyPr>
              <a:spAutoFit/>
            </a:bodyPr>
            <a:lstStyle/>
            <a:p>
              <a:pPr lvl="1">
                <a:lnSpc>
                  <a:spcPct val="140000"/>
                </a:lnSpc>
                <a:spcBef>
                  <a:spcPct val="0"/>
                </a:spcBef>
              </a:pPr>
              <a:r>
                <a:rPr lang="zh-CN" altLang="en-US" sz="2400" b="1" dirty="0">
                  <a:solidFill>
                    <a:schemeClr val="tx1"/>
                  </a:solidFill>
                  <a:latin typeface="黑体" pitchFamily="49" charset="-122"/>
                  <a:ea typeface="黑体" pitchFamily="49" charset="-122"/>
                </a:rPr>
                <a:t>抖动或者颠簸</a:t>
              </a:r>
              <a:r>
                <a:rPr lang="en-US" altLang="zh-CN" sz="2400" b="1" dirty="0">
                  <a:latin typeface="黑体" pitchFamily="49" charset="-122"/>
                  <a:ea typeface="黑体" pitchFamily="49" charset="-122"/>
                </a:rPr>
                <a:t>(thrashing)</a:t>
              </a:r>
              <a:endParaRPr lang="zh-CN" altLang="zh-CN" sz="2400" b="1" dirty="0">
                <a:latin typeface="黑体" pitchFamily="49" charset="-122"/>
                <a:ea typeface="黑体" pitchFamily="49" charset="-122"/>
                <a:sym typeface="Symbol" pitchFamily="18" charset="2"/>
              </a:endParaRPr>
            </a:p>
          </p:txBody>
        </p:sp>
        <p:pic>
          <p:nvPicPr>
            <p:cNvPr id="47116" name="Picture 34" descr="j0115835"/>
            <p:cNvPicPr>
              <a:picLocks noChangeAspect="1" noChangeArrowheads="1"/>
            </p:cNvPicPr>
            <p:nvPr/>
          </p:nvPicPr>
          <p:blipFill>
            <a:blip r:embed="rId2" cstate="print"/>
            <a:srcRect/>
            <a:stretch>
              <a:fillRect/>
            </a:stretch>
          </p:blipFill>
          <p:spPr bwMode="auto">
            <a:xfrm>
              <a:off x="768" y="2755"/>
              <a:ext cx="119" cy="121"/>
            </a:xfrm>
            <a:prstGeom prst="rect">
              <a:avLst/>
            </a:prstGeom>
            <a:noFill/>
            <a:ln w="9525">
              <a:noFill/>
              <a:miter lim="800000"/>
              <a:headEnd/>
              <a:tailEnd/>
            </a:ln>
          </p:spPr>
        </p:pic>
      </p:grpSp>
      <p:grpSp>
        <p:nvGrpSpPr>
          <p:cNvPr id="7" name="Group 38"/>
          <p:cNvGrpSpPr>
            <a:grpSpLocks/>
          </p:cNvGrpSpPr>
          <p:nvPr/>
        </p:nvGrpSpPr>
        <p:grpSpPr bwMode="auto">
          <a:xfrm>
            <a:off x="76200" y="4797425"/>
            <a:ext cx="4800600" cy="1663700"/>
            <a:chOff x="192" y="2978"/>
            <a:chExt cx="3024" cy="1048"/>
          </a:xfrm>
        </p:grpSpPr>
        <p:sp>
          <p:nvSpPr>
            <p:cNvPr id="47113" name="Rectangle 36"/>
            <p:cNvSpPr>
              <a:spLocks noChangeArrowheads="1"/>
            </p:cNvSpPr>
            <p:nvPr/>
          </p:nvSpPr>
          <p:spPr bwMode="auto">
            <a:xfrm>
              <a:off x="192" y="3316"/>
              <a:ext cx="3024" cy="710"/>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latin typeface="黑体" pitchFamily="49" charset="-122"/>
                  <a:ea typeface="黑体" pitchFamily="49" charset="-122"/>
                </a:rPr>
                <a:t>显然，防止的根本手段给进程</a:t>
              </a:r>
              <a:r>
                <a:rPr lang="zh-CN" altLang="en-US" sz="2400" b="1">
                  <a:latin typeface="黑体" pitchFamily="49" charset="-122"/>
                  <a:ea typeface="黑体" pitchFamily="49" charset="-122"/>
                </a:rPr>
                <a:t>分配足够多的</a:t>
              </a:r>
              <a:r>
                <a:rPr lang="zh-CN" altLang="en-US" sz="2400" b="1">
                  <a:latin typeface="黑体" pitchFamily="49" charset="-122"/>
                  <a:ea typeface="黑体" pitchFamily="49" charset="-122"/>
                  <a:sym typeface="Symbol" pitchFamily="18" charset="2"/>
                </a:rPr>
                <a:t>帧</a:t>
              </a:r>
              <a:endParaRPr lang="zh-CN" altLang="zh-CN" sz="2400" b="1">
                <a:latin typeface="黑体" pitchFamily="49" charset="-122"/>
                <a:ea typeface="黑体" pitchFamily="49" charset="-122"/>
                <a:sym typeface="Symbol" pitchFamily="18" charset="2"/>
              </a:endParaRPr>
            </a:p>
          </p:txBody>
        </p:sp>
        <p:pic>
          <p:nvPicPr>
            <p:cNvPr id="47114" name="Picture 37" descr="j0115835"/>
            <p:cNvPicPr>
              <a:picLocks noChangeAspect="1" noChangeArrowheads="1"/>
            </p:cNvPicPr>
            <p:nvPr/>
          </p:nvPicPr>
          <p:blipFill>
            <a:blip r:embed="rId2" cstate="print"/>
            <a:srcRect/>
            <a:stretch>
              <a:fillRect/>
            </a:stretch>
          </p:blipFill>
          <p:spPr bwMode="auto">
            <a:xfrm>
              <a:off x="439" y="2978"/>
              <a:ext cx="119" cy="121"/>
            </a:xfrm>
            <a:prstGeom prst="rect">
              <a:avLst/>
            </a:prstGeom>
            <a:noFill/>
            <a:ln w="9525">
              <a:noFill/>
              <a:miter lim="800000"/>
              <a:headEnd/>
              <a:tailEnd/>
            </a:ln>
          </p:spPr>
        </p:pic>
      </p:grpSp>
      <p:sp>
        <p:nvSpPr>
          <p:cNvPr id="304172" name="AutoShape 44"/>
          <p:cNvSpPr>
            <a:spLocks noChangeArrowheads="1"/>
          </p:cNvSpPr>
          <p:nvPr/>
        </p:nvSpPr>
        <p:spPr bwMode="auto">
          <a:xfrm rot="10800000">
            <a:off x="5029200" y="5562600"/>
            <a:ext cx="3657600" cy="990600"/>
          </a:xfrm>
          <a:prstGeom prst="wedgeRoundRectCallout">
            <a:avLst>
              <a:gd name="adj1" fmla="val 58648"/>
              <a:gd name="adj2" fmla="val 9866"/>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zh-CN" altLang="en-US" sz="2400" b="1" dirty="0">
                <a:solidFill>
                  <a:schemeClr val="tx1"/>
                </a:solidFill>
                <a:latin typeface="黑体" pitchFamily="49" charset="-122"/>
                <a:ea typeface="黑体" pitchFamily="49" charset="-122"/>
                <a:sym typeface="Symbol" pitchFamily="18" charset="2"/>
              </a:rPr>
              <a:t>问题时怎么确定进程需要多少帧才能不颠簸</a:t>
            </a:r>
            <a:r>
              <a:rPr lang="en-US" altLang="zh-CN" sz="2400" b="1" dirty="0">
                <a:solidFill>
                  <a:schemeClr val="tx1"/>
                </a:solidFill>
                <a:latin typeface="黑体" pitchFamily="49" charset="-122"/>
                <a:ea typeface="黑体" pitchFamily="49"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4159"/>
                                        </p:tgtEl>
                                        <p:attrNameLst>
                                          <p:attrName>style.visibility</p:attrName>
                                        </p:attrNameLst>
                                      </p:cBhvr>
                                      <p:to>
                                        <p:strVal val="visible"/>
                                      </p:to>
                                    </p:set>
                                    <p:animEffect transition="in" filter="dissolve">
                                      <p:cBhvr>
                                        <p:cTn id="12" dur="500"/>
                                        <p:tgtEl>
                                          <p:spTgt spid="3041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4172"/>
                                        </p:tgtEl>
                                        <p:attrNameLst>
                                          <p:attrName>style.visibility</p:attrName>
                                        </p:attrNameLst>
                                      </p:cBhvr>
                                      <p:to>
                                        <p:strVal val="visible"/>
                                      </p:to>
                                    </p:set>
                                    <p:animEffect transition="in" filter="dissolve">
                                      <p:cBhvr>
                                        <p:cTn id="27" dur="500"/>
                                        <p:tgtEl>
                                          <p:spTgt spid="304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59" grpId="0" animBg="1"/>
      <p:bldP spid="30417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304800"/>
            <a:ext cx="8229600" cy="676275"/>
          </a:xfrm>
        </p:spPr>
        <p:txBody>
          <a:bodyPr>
            <a:normAutofit fontScale="90000"/>
          </a:bodyPr>
          <a:lstStyle/>
          <a:p>
            <a:pPr eaLnBrk="1" hangingPunct="1"/>
            <a:r>
              <a:rPr lang="zh-CN" altLang="zh-CN" dirty="0">
                <a:latin typeface="黑体" pitchFamily="49" charset="-122"/>
                <a:ea typeface="黑体" pitchFamily="49" charset="-122"/>
                <a:sym typeface="Symbol" pitchFamily="18" charset="2"/>
              </a:rPr>
              <a:t>Belady异常</a:t>
            </a:r>
          </a:p>
        </p:txBody>
      </p:sp>
      <p:grpSp>
        <p:nvGrpSpPr>
          <p:cNvPr id="2" name="Group 37"/>
          <p:cNvGrpSpPr>
            <a:grpSpLocks/>
          </p:cNvGrpSpPr>
          <p:nvPr/>
        </p:nvGrpSpPr>
        <p:grpSpPr bwMode="auto">
          <a:xfrm>
            <a:off x="990600" y="1752600"/>
            <a:ext cx="7543800" cy="609600"/>
            <a:chOff x="624" y="3680"/>
            <a:chExt cx="4752" cy="384"/>
          </a:xfrm>
        </p:grpSpPr>
        <p:sp>
          <p:nvSpPr>
            <p:cNvPr id="21600" name="Rectangle 38"/>
            <p:cNvSpPr>
              <a:spLocks noChangeArrowheads="1"/>
            </p:cNvSpPr>
            <p:nvPr/>
          </p:nvSpPr>
          <p:spPr bwMode="auto">
            <a:xfrm>
              <a:off x="624" y="3680"/>
              <a:ext cx="4752" cy="384"/>
            </a:xfrm>
            <a:prstGeom prst="rect">
              <a:avLst/>
            </a:prstGeom>
            <a:noFill/>
            <a:ln w="9525">
              <a:noFill/>
              <a:miter lim="800000"/>
              <a:headEnd/>
              <a:tailEnd/>
            </a:ln>
          </p:spPr>
          <p:txBody>
            <a:bodyPr>
              <a:spAutoFit/>
            </a:bodyPr>
            <a:lstStyle/>
            <a:p>
              <a:pPr lvl="1">
                <a:lnSpc>
                  <a:spcPct val="140000"/>
                </a:lnSpc>
                <a:spcBef>
                  <a:spcPct val="0"/>
                </a:spcBef>
              </a:pPr>
              <a:r>
                <a:rPr lang="zh-CN" altLang="en-US" sz="2400" b="1">
                  <a:solidFill>
                    <a:schemeClr val="tx1"/>
                  </a:solidFill>
                  <a:latin typeface="黑体" pitchFamily="49" charset="-122"/>
                  <a:ea typeface="黑体" pitchFamily="49" charset="-122"/>
                  <a:sym typeface="Symbol" pitchFamily="18" charset="2"/>
                </a:rPr>
                <a:t>引用序列</a:t>
              </a:r>
              <a:r>
                <a:rPr lang="en-US" altLang="zh-CN" sz="2400" b="1">
                  <a:solidFill>
                    <a:schemeClr val="tx1"/>
                  </a:solidFill>
                  <a:latin typeface="黑体" pitchFamily="49" charset="-122"/>
                  <a:ea typeface="黑体" pitchFamily="49" charset="-122"/>
                  <a:sym typeface="Symbol" pitchFamily="18" charset="2"/>
                </a:rPr>
                <a:t>1</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2</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3</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4</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1</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2</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5</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1</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2</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3</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4</a:t>
              </a:r>
              <a:r>
                <a:rPr lang="zh-CN" altLang="en-US" sz="2400" b="1">
                  <a:solidFill>
                    <a:schemeClr val="tx1"/>
                  </a:solidFill>
                  <a:latin typeface="黑体" pitchFamily="49" charset="-122"/>
                  <a:ea typeface="黑体" pitchFamily="49" charset="-122"/>
                  <a:sym typeface="Symbol" pitchFamily="18" charset="2"/>
                </a:rPr>
                <a:t>，</a:t>
              </a:r>
              <a:r>
                <a:rPr lang="en-US" altLang="zh-CN" sz="2400" b="1">
                  <a:solidFill>
                    <a:schemeClr val="tx1"/>
                  </a:solidFill>
                  <a:latin typeface="黑体" pitchFamily="49" charset="-122"/>
                  <a:ea typeface="黑体" pitchFamily="49" charset="-122"/>
                  <a:sym typeface="Symbol" pitchFamily="18" charset="2"/>
                </a:rPr>
                <a:t>5 </a:t>
              </a:r>
            </a:p>
          </p:txBody>
        </p:sp>
        <p:pic>
          <p:nvPicPr>
            <p:cNvPr id="21601" name="Picture 39" descr="j0115835"/>
            <p:cNvPicPr>
              <a:picLocks noChangeAspect="1" noChangeArrowheads="1"/>
            </p:cNvPicPr>
            <p:nvPr/>
          </p:nvPicPr>
          <p:blipFill>
            <a:blip r:embed="rId2" cstate="print"/>
            <a:srcRect/>
            <a:stretch>
              <a:fillRect/>
            </a:stretch>
          </p:blipFill>
          <p:spPr bwMode="auto">
            <a:xfrm>
              <a:off x="789" y="3843"/>
              <a:ext cx="119" cy="121"/>
            </a:xfrm>
            <a:prstGeom prst="rect">
              <a:avLst/>
            </a:prstGeom>
            <a:noFill/>
            <a:ln w="9525">
              <a:noFill/>
              <a:miter lim="800000"/>
              <a:headEnd/>
              <a:tailEnd/>
            </a:ln>
          </p:spPr>
        </p:pic>
      </p:grpSp>
      <p:sp>
        <p:nvSpPr>
          <p:cNvPr id="308265" name="Text Box 41"/>
          <p:cNvSpPr txBox="1">
            <a:spLocks noChangeArrowheads="1"/>
          </p:cNvSpPr>
          <p:nvPr/>
        </p:nvSpPr>
        <p:spPr bwMode="auto">
          <a:xfrm>
            <a:off x="457200" y="2438400"/>
            <a:ext cx="1828800" cy="466725"/>
          </a:xfrm>
          <a:prstGeom prst="rect">
            <a:avLst/>
          </a:prstGeom>
          <a:noFill/>
          <a:ln w="9525" algn="ctr">
            <a:solidFill>
              <a:srgbClr val="FF0000"/>
            </a:solidFill>
            <a:miter lim="800000"/>
            <a:headEnd/>
            <a:tailEnd/>
          </a:ln>
        </p:spPr>
        <p:txBody>
          <a:bodyPr>
            <a:spAutoFit/>
          </a:bodyPr>
          <a:lstStyle/>
          <a:p>
            <a:r>
              <a:rPr lang="en-US" altLang="zh-CN" sz="2400" b="1">
                <a:latin typeface="黑体" pitchFamily="49" charset="-122"/>
                <a:ea typeface="黑体" pitchFamily="49" charset="-122"/>
              </a:rPr>
              <a:t>FIFO</a:t>
            </a:r>
            <a:r>
              <a:rPr lang="zh-CN" altLang="en-US" sz="2400" b="1">
                <a:latin typeface="黑体" pitchFamily="49" charset="-122"/>
                <a:ea typeface="黑体" pitchFamily="49" charset="-122"/>
              </a:rPr>
              <a:t>页置换</a:t>
            </a:r>
          </a:p>
        </p:txBody>
      </p:sp>
      <p:grpSp>
        <p:nvGrpSpPr>
          <p:cNvPr id="3" name="Group 44"/>
          <p:cNvGrpSpPr>
            <a:grpSpLocks/>
          </p:cNvGrpSpPr>
          <p:nvPr/>
        </p:nvGrpSpPr>
        <p:grpSpPr bwMode="auto">
          <a:xfrm>
            <a:off x="2667000" y="2514600"/>
            <a:ext cx="381000" cy="1381125"/>
            <a:chOff x="1680" y="1584"/>
            <a:chExt cx="240" cy="870"/>
          </a:xfrm>
        </p:grpSpPr>
        <p:sp>
          <p:nvSpPr>
            <p:cNvPr id="21597" name="Text Box 40"/>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98" name="Text Box 42"/>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endParaRPr lang="zh-CN" altLang="zh-CN" sz="2400">
                <a:latin typeface="黑体" pitchFamily="49" charset="-122"/>
                <a:ea typeface="黑体" pitchFamily="49" charset="-122"/>
              </a:endParaRPr>
            </a:p>
          </p:txBody>
        </p:sp>
        <p:sp>
          <p:nvSpPr>
            <p:cNvPr id="21599" name="Text Box 43"/>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endParaRPr lang="zh-CN" altLang="zh-CN" sz="2400">
                <a:latin typeface="黑体" pitchFamily="49" charset="-122"/>
                <a:ea typeface="黑体" pitchFamily="49" charset="-122"/>
              </a:endParaRPr>
            </a:p>
          </p:txBody>
        </p:sp>
      </p:grpSp>
      <p:sp>
        <p:nvSpPr>
          <p:cNvPr id="308269" name="Text Box 45"/>
          <p:cNvSpPr txBox="1">
            <a:spLocks noChangeArrowheads="1"/>
          </p:cNvSpPr>
          <p:nvPr/>
        </p:nvSpPr>
        <p:spPr bwMode="auto">
          <a:xfrm>
            <a:off x="1219200" y="2971800"/>
            <a:ext cx="1219200" cy="396875"/>
          </a:xfrm>
          <a:prstGeom prst="rect">
            <a:avLst/>
          </a:prstGeom>
          <a:noFill/>
          <a:ln w="9525" algn="ctr">
            <a:noFill/>
            <a:miter lim="800000"/>
            <a:headEnd/>
            <a:tailEnd/>
          </a:ln>
        </p:spPr>
        <p:txBody>
          <a:bodyPr>
            <a:spAutoFit/>
          </a:bodyPr>
          <a:lstStyle/>
          <a:p>
            <a:r>
              <a:rPr lang="en-US" altLang="zh-CN" sz="2000" b="1">
                <a:solidFill>
                  <a:schemeClr val="tx1"/>
                </a:solidFill>
                <a:latin typeface="黑体" pitchFamily="49" charset="-122"/>
                <a:ea typeface="黑体" pitchFamily="49" charset="-122"/>
              </a:rPr>
              <a:t>3frame</a:t>
            </a:r>
          </a:p>
        </p:txBody>
      </p:sp>
      <p:grpSp>
        <p:nvGrpSpPr>
          <p:cNvPr id="4" name="Group 46"/>
          <p:cNvGrpSpPr>
            <a:grpSpLocks/>
          </p:cNvGrpSpPr>
          <p:nvPr/>
        </p:nvGrpSpPr>
        <p:grpSpPr bwMode="auto">
          <a:xfrm>
            <a:off x="3152775" y="2514600"/>
            <a:ext cx="381000" cy="1381125"/>
            <a:chOff x="1680" y="1584"/>
            <a:chExt cx="240" cy="870"/>
          </a:xfrm>
        </p:grpSpPr>
        <p:sp>
          <p:nvSpPr>
            <p:cNvPr id="21594" name="Text Box 47"/>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95" name="Text Box 48"/>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96" name="Text Box 49"/>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endParaRPr lang="zh-CN" altLang="zh-CN" sz="2400">
                <a:latin typeface="黑体" pitchFamily="49" charset="-122"/>
                <a:ea typeface="黑体" pitchFamily="49" charset="-122"/>
              </a:endParaRPr>
            </a:p>
          </p:txBody>
        </p:sp>
      </p:grpSp>
      <p:grpSp>
        <p:nvGrpSpPr>
          <p:cNvPr id="5" name="Group 50"/>
          <p:cNvGrpSpPr>
            <a:grpSpLocks/>
          </p:cNvGrpSpPr>
          <p:nvPr/>
        </p:nvGrpSpPr>
        <p:grpSpPr bwMode="auto">
          <a:xfrm>
            <a:off x="3657600" y="2514600"/>
            <a:ext cx="381000" cy="1381125"/>
            <a:chOff x="1680" y="1584"/>
            <a:chExt cx="240" cy="870"/>
          </a:xfrm>
        </p:grpSpPr>
        <p:sp>
          <p:nvSpPr>
            <p:cNvPr id="21591" name="Text Box 51"/>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92" name="Text Box 52"/>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93" name="Text Box 53"/>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grpSp>
      <p:grpSp>
        <p:nvGrpSpPr>
          <p:cNvPr id="6" name="Group 54"/>
          <p:cNvGrpSpPr>
            <a:grpSpLocks/>
          </p:cNvGrpSpPr>
          <p:nvPr/>
        </p:nvGrpSpPr>
        <p:grpSpPr bwMode="auto">
          <a:xfrm>
            <a:off x="4143375" y="2514600"/>
            <a:ext cx="381000" cy="1381125"/>
            <a:chOff x="1680" y="1584"/>
            <a:chExt cx="240" cy="870"/>
          </a:xfrm>
        </p:grpSpPr>
        <p:sp>
          <p:nvSpPr>
            <p:cNvPr id="21588" name="Text Box 55"/>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4</a:t>
              </a:r>
            </a:p>
          </p:txBody>
        </p:sp>
        <p:sp>
          <p:nvSpPr>
            <p:cNvPr id="21589" name="Text Box 56"/>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90" name="Text Box 57"/>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grpSp>
      <p:grpSp>
        <p:nvGrpSpPr>
          <p:cNvPr id="7" name="Group 58"/>
          <p:cNvGrpSpPr>
            <a:grpSpLocks/>
          </p:cNvGrpSpPr>
          <p:nvPr/>
        </p:nvGrpSpPr>
        <p:grpSpPr bwMode="auto">
          <a:xfrm>
            <a:off x="4600575" y="2514600"/>
            <a:ext cx="381000" cy="1381125"/>
            <a:chOff x="1680" y="1584"/>
            <a:chExt cx="240" cy="870"/>
          </a:xfrm>
        </p:grpSpPr>
        <p:sp>
          <p:nvSpPr>
            <p:cNvPr id="21585" name="Text Box 59"/>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4</a:t>
              </a:r>
            </a:p>
          </p:txBody>
        </p:sp>
        <p:sp>
          <p:nvSpPr>
            <p:cNvPr id="21586" name="Text Box 60"/>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87" name="Text Box 61"/>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grpSp>
      <p:grpSp>
        <p:nvGrpSpPr>
          <p:cNvPr id="8" name="Group 62"/>
          <p:cNvGrpSpPr>
            <a:grpSpLocks/>
          </p:cNvGrpSpPr>
          <p:nvPr/>
        </p:nvGrpSpPr>
        <p:grpSpPr bwMode="auto">
          <a:xfrm>
            <a:off x="5057775" y="2514600"/>
            <a:ext cx="381000" cy="1381125"/>
            <a:chOff x="1680" y="1584"/>
            <a:chExt cx="240" cy="870"/>
          </a:xfrm>
        </p:grpSpPr>
        <p:sp>
          <p:nvSpPr>
            <p:cNvPr id="21582" name="Text Box 63"/>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4</a:t>
              </a:r>
            </a:p>
          </p:txBody>
        </p:sp>
        <p:sp>
          <p:nvSpPr>
            <p:cNvPr id="21583" name="Text Box 64"/>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84" name="Text Box 65"/>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grpSp>
      <p:grpSp>
        <p:nvGrpSpPr>
          <p:cNvPr id="9" name="Group 66"/>
          <p:cNvGrpSpPr>
            <a:grpSpLocks/>
          </p:cNvGrpSpPr>
          <p:nvPr/>
        </p:nvGrpSpPr>
        <p:grpSpPr bwMode="auto">
          <a:xfrm>
            <a:off x="5514975" y="2514600"/>
            <a:ext cx="381000" cy="1381125"/>
            <a:chOff x="1680" y="1584"/>
            <a:chExt cx="240" cy="870"/>
          </a:xfrm>
        </p:grpSpPr>
        <p:sp>
          <p:nvSpPr>
            <p:cNvPr id="21579" name="Text Box 67"/>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5</a:t>
              </a:r>
            </a:p>
          </p:txBody>
        </p:sp>
        <p:sp>
          <p:nvSpPr>
            <p:cNvPr id="21580" name="Text Box 68"/>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81" name="Text Box 69"/>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grpSp>
      <p:grpSp>
        <p:nvGrpSpPr>
          <p:cNvPr id="10" name="Group 70"/>
          <p:cNvGrpSpPr>
            <a:grpSpLocks/>
          </p:cNvGrpSpPr>
          <p:nvPr/>
        </p:nvGrpSpPr>
        <p:grpSpPr bwMode="auto">
          <a:xfrm>
            <a:off x="6934200" y="2514600"/>
            <a:ext cx="381000" cy="1381125"/>
            <a:chOff x="1680" y="1584"/>
            <a:chExt cx="240" cy="870"/>
          </a:xfrm>
        </p:grpSpPr>
        <p:sp>
          <p:nvSpPr>
            <p:cNvPr id="21576" name="Text Box 71"/>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5</a:t>
              </a:r>
            </a:p>
          </p:txBody>
        </p:sp>
        <p:sp>
          <p:nvSpPr>
            <p:cNvPr id="21577" name="Text Box 72"/>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sp>
          <p:nvSpPr>
            <p:cNvPr id="21578" name="Text Box 73"/>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grpSp>
      <p:grpSp>
        <p:nvGrpSpPr>
          <p:cNvPr id="11" name="Group 74"/>
          <p:cNvGrpSpPr>
            <a:grpSpLocks/>
          </p:cNvGrpSpPr>
          <p:nvPr/>
        </p:nvGrpSpPr>
        <p:grpSpPr bwMode="auto">
          <a:xfrm>
            <a:off x="7419975" y="2514600"/>
            <a:ext cx="381000" cy="1381125"/>
            <a:chOff x="1680" y="1584"/>
            <a:chExt cx="240" cy="870"/>
          </a:xfrm>
        </p:grpSpPr>
        <p:sp>
          <p:nvSpPr>
            <p:cNvPr id="21573" name="Text Box 75"/>
            <p:cNvSpPr txBox="1">
              <a:spLocks noChangeArrowheads="1"/>
            </p:cNvSpPr>
            <p:nvPr/>
          </p:nvSpPr>
          <p:spPr bwMode="auto">
            <a:xfrm>
              <a:off x="1680" y="1584"/>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5</a:t>
              </a:r>
            </a:p>
          </p:txBody>
        </p:sp>
        <p:sp>
          <p:nvSpPr>
            <p:cNvPr id="21574" name="Text Box 76"/>
            <p:cNvSpPr txBox="1">
              <a:spLocks noChangeArrowheads="1"/>
            </p:cNvSpPr>
            <p:nvPr/>
          </p:nvSpPr>
          <p:spPr bwMode="auto">
            <a:xfrm>
              <a:off x="1680" y="1872"/>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sp>
          <p:nvSpPr>
            <p:cNvPr id="21575" name="Text Box 77"/>
            <p:cNvSpPr txBox="1">
              <a:spLocks noChangeArrowheads="1"/>
            </p:cNvSpPr>
            <p:nvPr/>
          </p:nvSpPr>
          <p:spPr bwMode="auto">
            <a:xfrm>
              <a:off x="1680" y="216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4</a:t>
              </a:r>
            </a:p>
          </p:txBody>
        </p:sp>
      </p:grpSp>
      <p:sp>
        <p:nvSpPr>
          <p:cNvPr id="308302" name="AutoShape 78"/>
          <p:cNvSpPr>
            <a:spLocks noChangeArrowheads="1"/>
          </p:cNvSpPr>
          <p:nvPr/>
        </p:nvSpPr>
        <p:spPr bwMode="auto">
          <a:xfrm rot="10800000">
            <a:off x="990600" y="3733800"/>
            <a:ext cx="1524000" cy="533400"/>
          </a:xfrm>
          <a:prstGeom prst="wedgeRoundRectCallout">
            <a:avLst>
              <a:gd name="adj1" fmla="val 625"/>
              <a:gd name="adj2" fmla="val 128866"/>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en-US" altLang="zh-CN" sz="2400" b="1">
                <a:solidFill>
                  <a:schemeClr val="tx1"/>
                </a:solidFill>
                <a:latin typeface="黑体" pitchFamily="49" charset="-122"/>
                <a:ea typeface="黑体" pitchFamily="49" charset="-122"/>
                <a:sym typeface="Symbol" pitchFamily="18" charset="2"/>
              </a:rPr>
              <a:t>9faults</a:t>
            </a:r>
          </a:p>
        </p:txBody>
      </p:sp>
      <p:sp>
        <p:nvSpPr>
          <p:cNvPr id="308303" name="Text Box 79"/>
          <p:cNvSpPr txBox="1">
            <a:spLocks noChangeArrowheads="1"/>
          </p:cNvSpPr>
          <p:nvPr/>
        </p:nvSpPr>
        <p:spPr bwMode="auto">
          <a:xfrm>
            <a:off x="1219200" y="4632325"/>
            <a:ext cx="1219200" cy="396875"/>
          </a:xfrm>
          <a:prstGeom prst="rect">
            <a:avLst/>
          </a:prstGeom>
          <a:noFill/>
          <a:ln w="9525" algn="ctr">
            <a:noFill/>
            <a:miter lim="800000"/>
            <a:headEnd/>
            <a:tailEnd/>
          </a:ln>
        </p:spPr>
        <p:txBody>
          <a:bodyPr>
            <a:spAutoFit/>
          </a:bodyPr>
          <a:lstStyle/>
          <a:p>
            <a:r>
              <a:rPr lang="en-US" altLang="zh-CN" sz="2000" b="1">
                <a:solidFill>
                  <a:schemeClr val="tx1"/>
                </a:solidFill>
                <a:latin typeface="黑体" pitchFamily="49" charset="-122"/>
                <a:ea typeface="黑体" pitchFamily="49" charset="-122"/>
              </a:rPr>
              <a:t>4frame</a:t>
            </a:r>
          </a:p>
        </p:txBody>
      </p:sp>
      <p:grpSp>
        <p:nvGrpSpPr>
          <p:cNvPr id="12" name="Group 85"/>
          <p:cNvGrpSpPr>
            <a:grpSpLocks/>
          </p:cNvGrpSpPr>
          <p:nvPr/>
        </p:nvGrpSpPr>
        <p:grpSpPr bwMode="auto">
          <a:xfrm>
            <a:off x="2638425" y="4714875"/>
            <a:ext cx="381000" cy="1847850"/>
            <a:chOff x="1680" y="2970"/>
            <a:chExt cx="240" cy="1164"/>
          </a:xfrm>
        </p:grpSpPr>
        <p:sp>
          <p:nvSpPr>
            <p:cNvPr id="21569" name="Text Box 81"/>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70" name="Text Box 82"/>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endParaRPr lang="zh-CN" altLang="zh-CN" sz="2400">
                <a:latin typeface="黑体" pitchFamily="49" charset="-122"/>
                <a:ea typeface="黑体" pitchFamily="49" charset="-122"/>
              </a:endParaRPr>
            </a:p>
          </p:txBody>
        </p:sp>
        <p:sp>
          <p:nvSpPr>
            <p:cNvPr id="21571" name="Text Box 83"/>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endParaRPr lang="zh-CN" altLang="zh-CN" sz="2400">
                <a:latin typeface="黑体" pitchFamily="49" charset="-122"/>
                <a:ea typeface="黑体" pitchFamily="49" charset="-122"/>
              </a:endParaRPr>
            </a:p>
          </p:txBody>
        </p:sp>
        <p:sp>
          <p:nvSpPr>
            <p:cNvPr id="21572" name="Text Box 84"/>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endParaRPr lang="zh-CN" altLang="zh-CN" sz="2400">
                <a:latin typeface="黑体" pitchFamily="49" charset="-122"/>
                <a:ea typeface="黑体" pitchFamily="49" charset="-122"/>
              </a:endParaRPr>
            </a:p>
          </p:txBody>
        </p:sp>
      </p:grpSp>
      <p:grpSp>
        <p:nvGrpSpPr>
          <p:cNvPr id="13" name="Group 86"/>
          <p:cNvGrpSpPr>
            <a:grpSpLocks/>
          </p:cNvGrpSpPr>
          <p:nvPr/>
        </p:nvGrpSpPr>
        <p:grpSpPr bwMode="auto">
          <a:xfrm>
            <a:off x="3124200" y="4724400"/>
            <a:ext cx="381000" cy="1847850"/>
            <a:chOff x="1680" y="2970"/>
            <a:chExt cx="240" cy="1164"/>
          </a:xfrm>
        </p:grpSpPr>
        <p:sp>
          <p:nvSpPr>
            <p:cNvPr id="21565" name="Text Box 87"/>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66" name="Text Box 88"/>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67" name="Text Box 89"/>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endParaRPr lang="zh-CN" altLang="zh-CN" sz="2400">
                <a:latin typeface="黑体" pitchFamily="49" charset="-122"/>
                <a:ea typeface="黑体" pitchFamily="49" charset="-122"/>
              </a:endParaRPr>
            </a:p>
          </p:txBody>
        </p:sp>
        <p:sp>
          <p:nvSpPr>
            <p:cNvPr id="21568" name="Text Box 90"/>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endParaRPr lang="zh-CN" altLang="zh-CN" sz="2400">
                <a:latin typeface="黑体" pitchFamily="49" charset="-122"/>
                <a:ea typeface="黑体" pitchFamily="49" charset="-122"/>
              </a:endParaRPr>
            </a:p>
          </p:txBody>
        </p:sp>
      </p:grpSp>
      <p:grpSp>
        <p:nvGrpSpPr>
          <p:cNvPr id="14" name="Group 91"/>
          <p:cNvGrpSpPr>
            <a:grpSpLocks/>
          </p:cNvGrpSpPr>
          <p:nvPr/>
        </p:nvGrpSpPr>
        <p:grpSpPr bwMode="auto">
          <a:xfrm>
            <a:off x="3609975" y="4724400"/>
            <a:ext cx="381000" cy="1847850"/>
            <a:chOff x="1680" y="2970"/>
            <a:chExt cx="240" cy="1164"/>
          </a:xfrm>
        </p:grpSpPr>
        <p:sp>
          <p:nvSpPr>
            <p:cNvPr id="21561" name="Text Box 92"/>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62" name="Text Box 93"/>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63" name="Text Box 94"/>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sp>
          <p:nvSpPr>
            <p:cNvPr id="21564" name="Text Box 95"/>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endParaRPr lang="zh-CN" altLang="zh-CN" sz="2400">
                <a:latin typeface="黑体" pitchFamily="49" charset="-122"/>
                <a:ea typeface="黑体" pitchFamily="49" charset="-122"/>
              </a:endParaRPr>
            </a:p>
          </p:txBody>
        </p:sp>
      </p:grpSp>
      <p:grpSp>
        <p:nvGrpSpPr>
          <p:cNvPr id="15" name="Group 96"/>
          <p:cNvGrpSpPr>
            <a:grpSpLocks/>
          </p:cNvGrpSpPr>
          <p:nvPr/>
        </p:nvGrpSpPr>
        <p:grpSpPr bwMode="auto">
          <a:xfrm>
            <a:off x="4114800" y="4724400"/>
            <a:ext cx="381000" cy="1847850"/>
            <a:chOff x="1680" y="2970"/>
            <a:chExt cx="240" cy="1164"/>
          </a:xfrm>
        </p:grpSpPr>
        <p:sp>
          <p:nvSpPr>
            <p:cNvPr id="21557" name="Text Box 97"/>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58" name="Text Box 98"/>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59" name="Text Box 99"/>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sp>
          <p:nvSpPr>
            <p:cNvPr id="21560" name="Text Box 100"/>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4</a:t>
              </a:r>
            </a:p>
          </p:txBody>
        </p:sp>
      </p:grpSp>
      <p:grpSp>
        <p:nvGrpSpPr>
          <p:cNvPr id="16" name="Group 101"/>
          <p:cNvGrpSpPr>
            <a:grpSpLocks/>
          </p:cNvGrpSpPr>
          <p:nvPr/>
        </p:nvGrpSpPr>
        <p:grpSpPr bwMode="auto">
          <a:xfrm>
            <a:off x="5562600" y="4724400"/>
            <a:ext cx="381000" cy="1847850"/>
            <a:chOff x="1680" y="2970"/>
            <a:chExt cx="240" cy="1164"/>
          </a:xfrm>
        </p:grpSpPr>
        <p:sp>
          <p:nvSpPr>
            <p:cNvPr id="21553" name="Text Box 102"/>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5</a:t>
              </a:r>
            </a:p>
          </p:txBody>
        </p:sp>
        <p:sp>
          <p:nvSpPr>
            <p:cNvPr id="21554" name="Text Box 103"/>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55" name="Text Box 104"/>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sp>
          <p:nvSpPr>
            <p:cNvPr id="21556" name="Text Box 105"/>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4</a:t>
              </a:r>
            </a:p>
          </p:txBody>
        </p:sp>
      </p:grpSp>
      <p:grpSp>
        <p:nvGrpSpPr>
          <p:cNvPr id="17" name="Group 106"/>
          <p:cNvGrpSpPr>
            <a:grpSpLocks/>
          </p:cNvGrpSpPr>
          <p:nvPr/>
        </p:nvGrpSpPr>
        <p:grpSpPr bwMode="auto">
          <a:xfrm>
            <a:off x="6053138" y="4724400"/>
            <a:ext cx="381000" cy="1847850"/>
            <a:chOff x="1680" y="2970"/>
            <a:chExt cx="240" cy="1164"/>
          </a:xfrm>
        </p:grpSpPr>
        <p:sp>
          <p:nvSpPr>
            <p:cNvPr id="21549" name="Text Box 107"/>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5</a:t>
              </a:r>
            </a:p>
          </p:txBody>
        </p:sp>
        <p:sp>
          <p:nvSpPr>
            <p:cNvPr id="21550" name="Text Box 108"/>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51" name="Text Box 109"/>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sp>
          <p:nvSpPr>
            <p:cNvPr id="21552" name="Text Box 110"/>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4</a:t>
              </a:r>
            </a:p>
          </p:txBody>
        </p:sp>
      </p:grpSp>
      <p:grpSp>
        <p:nvGrpSpPr>
          <p:cNvPr id="18" name="Group 111"/>
          <p:cNvGrpSpPr>
            <a:grpSpLocks/>
          </p:cNvGrpSpPr>
          <p:nvPr/>
        </p:nvGrpSpPr>
        <p:grpSpPr bwMode="auto">
          <a:xfrm>
            <a:off x="6553200" y="4724400"/>
            <a:ext cx="381000" cy="1847850"/>
            <a:chOff x="1680" y="2970"/>
            <a:chExt cx="240" cy="1164"/>
          </a:xfrm>
        </p:grpSpPr>
        <p:sp>
          <p:nvSpPr>
            <p:cNvPr id="21545" name="Text Box 112"/>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5</a:t>
              </a:r>
            </a:p>
          </p:txBody>
        </p:sp>
        <p:sp>
          <p:nvSpPr>
            <p:cNvPr id="21546" name="Text Box 113"/>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47" name="Text Box 114"/>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48" name="Text Box 115"/>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4</a:t>
              </a:r>
            </a:p>
          </p:txBody>
        </p:sp>
      </p:grpSp>
      <p:grpSp>
        <p:nvGrpSpPr>
          <p:cNvPr id="19" name="Group 116"/>
          <p:cNvGrpSpPr>
            <a:grpSpLocks/>
          </p:cNvGrpSpPr>
          <p:nvPr/>
        </p:nvGrpSpPr>
        <p:grpSpPr bwMode="auto">
          <a:xfrm>
            <a:off x="7010400" y="4724400"/>
            <a:ext cx="381000" cy="1847850"/>
            <a:chOff x="1680" y="2970"/>
            <a:chExt cx="240" cy="1164"/>
          </a:xfrm>
        </p:grpSpPr>
        <p:sp>
          <p:nvSpPr>
            <p:cNvPr id="21541" name="Text Box 117"/>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5</a:t>
              </a:r>
            </a:p>
          </p:txBody>
        </p:sp>
        <p:sp>
          <p:nvSpPr>
            <p:cNvPr id="21542" name="Text Box 118"/>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43" name="Text Box 119"/>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44" name="Text Box 120"/>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grpSp>
      <p:grpSp>
        <p:nvGrpSpPr>
          <p:cNvPr id="20" name="Group 121"/>
          <p:cNvGrpSpPr>
            <a:grpSpLocks/>
          </p:cNvGrpSpPr>
          <p:nvPr/>
        </p:nvGrpSpPr>
        <p:grpSpPr bwMode="auto">
          <a:xfrm>
            <a:off x="7467600" y="4724400"/>
            <a:ext cx="381000" cy="1847850"/>
            <a:chOff x="1680" y="2970"/>
            <a:chExt cx="240" cy="1164"/>
          </a:xfrm>
        </p:grpSpPr>
        <p:sp>
          <p:nvSpPr>
            <p:cNvPr id="21537" name="Text Box 122"/>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4</a:t>
              </a:r>
            </a:p>
          </p:txBody>
        </p:sp>
        <p:sp>
          <p:nvSpPr>
            <p:cNvPr id="21538" name="Text Box 123"/>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1</a:t>
              </a:r>
            </a:p>
          </p:txBody>
        </p:sp>
        <p:sp>
          <p:nvSpPr>
            <p:cNvPr id="21539" name="Text Box 124"/>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40" name="Text Box 125"/>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grpSp>
      <p:grpSp>
        <p:nvGrpSpPr>
          <p:cNvPr id="21" name="Group 126"/>
          <p:cNvGrpSpPr>
            <a:grpSpLocks/>
          </p:cNvGrpSpPr>
          <p:nvPr/>
        </p:nvGrpSpPr>
        <p:grpSpPr bwMode="auto">
          <a:xfrm>
            <a:off x="7939088" y="4719638"/>
            <a:ext cx="381000" cy="1847850"/>
            <a:chOff x="1680" y="2970"/>
            <a:chExt cx="240" cy="1164"/>
          </a:xfrm>
        </p:grpSpPr>
        <p:sp>
          <p:nvSpPr>
            <p:cNvPr id="21533" name="Text Box 127"/>
            <p:cNvSpPr txBox="1">
              <a:spLocks noChangeArrowheads="1"/>
            </p:cNvSpPr>
            <p:nvPr/>
          </p:nvSpPr>
          <p:spPr bwMode="auto">
            <a:xfrm>
              <a:off x="1680" y="297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4</a:t>
              </a:r>
            </a:p>
          </p:txBody>
        </p:sp>
        <p:sp>
          <p:nvSpPr>
            <p:cNvPr id="21534" name="Text Box 128"/>
            <p:cNvSpPr txBox="1">
              <a:spLocks noChangeArrowheads="1"/>
            </p:cNvSpPr>
            <p:nvPr/>
          </p:nvSpPr>
          <p:spPr bwMode="auto">
            <a:xfrm>
              <a:off x="1680" y="3258"/>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5</a:t>
              </a:r>
            </a:p>
          </p:txBody>
        </p:sp>
        <p:sp>
          <p:nvSpPr>
            <p:cNvPr id="21535" name="Text Box 129"/>
            <p:cNvSpPr txBox="1">
              <a:spLocks noChangeArrowheads="1"/>
            </p:cNvSpPr>
            <p:nvPr/>
          </p:nvSpPr>
          <p:spPr bwMode="auto">
            <a:xfrm>
              <a:off x="1680" y="3546"/>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2</a:t>
              </a:r>
            </a:p>
          </p:txBody>
        </p:sp>
        <p:sp>
          <p:nvSpPr>
            <p:cNvPr id="21536" name="Text Box 130"/>
            <p:cNvSpPr txBox="1">
              <a:spLocks noChangeArrowheads="1"/>
            </p:cNvSpPr>
            <p:nvPr/>
          </p:nvSpPr>
          <p:spPr bwMode="auto">
            <a:xfrm>
              <a:off x="1680" y="3840"/>
              <a:ext cx="240" cy="294"/>
            </a:xfrm>
            <a:prstGeom prst="rect">
              <a:avLst/>
            </a:prstGeom>
            <a:noFill/>
            <a:ln w="9525" algn="ctr">
              <a:solidFill>
                <a:srgbClr val="FF0000"/>
              </a:solidFill>
              <a:miter lim="800000"/>
              <a:headEnd/>
              <a:tailEnd/>
            </a:ln>
          </p:spPr>
          <p:txBody>
            <a:bodyPr>
              <a:spAutoFit/>
            </a:bodyPr>
            <a:lstStyle/>
            <a:p>
              <a:r>
                <a:rPr lang="en-US" altLang="zh-CN" sz="2400">
                  <a:latin typeface="黑体" pitchFamily="49" charset="-122"/>
                  <a:ea typeface="黑体" pitchFamily="49" charset="-122"/>
                </a:rPr>
                <a:t>3</a:t>
              </a:r>
            </a:p>
          </p:txBody>
        </p:sp>
      </p:grpSp>
      <p:sp>
        <p:nvSpPr>
          <p:cNvPr id="308356" name="AutoShape 132"/>
          <p:cNvSpPr>
            <a:spLocks noChangeArrowheads="1"/>
          </p:cNvSpPr>
          <p:nvPr/>
        </p:nvSpPr>
        <p:spPr bwMode="auto">
          <a:xfrm rot="10800000">
            <a:off x="990600" y="5410200"/>
            <a:ext cx="1524000" cy="533400"/>
          </a:xfrm>
          <a:prstGeom prst="wedgeRoundRectCallout">
            <a:avLst>
              <a:gd name="adj1" fmla="val 625"/>
              <a:gd name="adj2" fmla="val 128866"/>
              <a:gd name="adj3" fmla="val 16667"/>
            </a:avLst>
          </a:prstGeom>
          <a:solidFill>
            <a:schemeClr val="bg1"/>
          </a:solidFill>
          <a:ln w="9525">
            <a:solidFill>
              <a:schemeClr val="tx1"/>
            </a:solidFill>
            <a:miter lim="800000"/>
            <a:headEnd/>
            <a:tailEnd/>
          </a:ln>
        </p:spPr>
        <p:txBody>
          <a:bodyPr rot="10800000"/>
          <a:lstStyle/>
          <a:p>
            <a:pPr algn="ctr">
              <a:spcBef>
                <a:spcPct val="0"/>
              </a:spcBef>
            </a:pPr>
            <a:r>
              <a:rPr lang="en-US" altLang="zh-CN" sz="2400" b="1">
                <a:solidFill>
                  <a:schemeClr val="tx1"/>
                </a:solidFill>
                <a:latin typeface="黑体" pitchFamily="49" charset="-122"/>
                <a:ea typeface="黑体" pitchFamily="49" charset="-122"/>
                <a:sym typeface="Symbol" pitchFamily="18" charset="2"/>
              </a:rPr>
              <a:t>10faults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itchFamily="49" charset="-122"/>
                <a:ea typeface="黑体" pitchFamily="49" charset="-122"/>
              </a:rPr>
              <a:t>LRU</a:t>
            </a:r>
            <a:r>
              <a:rPr lang="zh-CN" altLang="en-US" dirty="0">
                <a:latin typeface="黑体" pitchFamily="49" charset="-122"/>
                <a:ea typeface="黑体" pitchFamily="49" charset="-122"/>
              </a:rPr>
              <a:t>的近似实现</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二次机会算法，</a:t>
            </a:r>
            <a:r>
              <a:rPr lang="en-US" altLang="zh-CN" dirty="0">
                <a:latin typeface="黑体" pitchFamily="49" charset="-122"/>
                <a:ea typeface="黑体" pitchFamily="49" charset="-122"/>
              </a:rPr>
              <a:t>CLOCK</a:t>
            </a:r>
            <a:r>
              <a:rPr lang="zh-CN" altLang="en-US" dirty="0">
                <a:latin typeface="黑体" pitchFamily="49" charset="-122"/>
                <a:ea typeface="黑体" pitchFamily="49" charset="-122"/>
              </a:rPr>
              <a:t>算法</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最近</a:t>
            </a:r>
            <a:r>
              <a:rPr lang="zh-CN" altLang="en-US" dirty="0">
                <a:solidFill>
                  <a:srgbClr val="041AEA"/>
                </a:solidFill>
                <a:latin typeface="黑体" pitchFamily="49" charset="-122"/>
                <a:ea typeface="黑体" pitchFamily="49" charset="-122"/>
              </a:rPr>
              <a:t>是否使用</a:t>
            </a:r>
            <a:r>
              <a:rPr lang="zh-CN" altLang="en-US" dirty="0">
                <a:latin typeface="黑体" pitchFamily="49" charset="-122"/>
                <a:ea typeface="黑体" pitchFamily="49" charset="-122"/>
              </a:rPr>
              <a:t>近似最近</a:t>
            </a:r>
            <a:r>
              <a:rPr lang="zh-CN" altLang="en-US" dirty="0">
                <a:solidFill>
                  <a:srgbClr val="041AEA"/>
                </a:solidFill>
                <a:latin typeface="黑体" pitchFamily="49" charset="-122"/>
                <a:ea typeface="黑体" pitchFamily="49" charset="-122"/>
              </a:rPr>
              <a:t>最少使用</a:t>
            </a:r>
            <a:endParaRPr lang="en-US" altLang="zh-CN" dirty="0">
              <a:solidFill>
                <a:srgbClr val="041AEA"/>
              </a:solidFill>
              <a:latin typeface="黑体" pitchFamily="49" charset="-122"/>
              <a:ea typeface="黑体" pitchFamily="49" charset="-122"/>
            </a:endParaRPr>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第十章：磁盘与文件</a:t>
            </a:r>
          </a:p>
        </p:txBody>
      </p:sp>
      <p:sp>
        <p:nvSpPr>
          <p:cNvPr id="3" name="内容占位符 2"/>
          <p:cNvSpPr>
            <a:spLocks noGrp="1"/>
          </p:cNvSpPr>
          <p:nvPr>
            <p:ph idx="1"/>
          </p:nvPr>
        </p:nvSpPr>
        <p:spPr/>
        <p:txBody>
          <a:bodyPr>
            <a:normAutofit fontScale="85000" lnSpcReduction="10000"/>
          </a:bodyPr>
          <a:lstStyle/>
          <a:p>
            <a:r>
              <a:rPr lang="zh-CN" altLang="en-US" dirty="0">
                <a:latin typeface="黑体" pitchFamily="49" charset="-122"/>
                <a:ea typeface="黑体" pitchFamily="49" charset="-122"/>
              </a:rPr>
              <a:t>认真阅读：</a:t>
            </a:r>
            <a:endParaRPr lang="en-US" altLang="zh-CN" dirty="0">
              <a:latin typeface="黑体" pitchFamily="49" charset="-122"/>
              <a:ea typeface="黑体" pitchFamily="49" charset="-122"/>
            </a:endParaRPr>
          </a:p>
          <a:p>
            <a:r>
              <a:rPr lang="zh-CN" altLang="en-US" dirty="0">
                <a:solidFill>
                  <a:srgbClr val="FF0000"/>
                </a:solidFill>
                <a:highlight>
                  <a:srgbClr val="FFFF00"/>
                </a:highlight>
                <a:latin typeface="黑体" pitchFamily="49" charset="-122"/>
                <a:ea typeface="黑体" pitchFamily="49" charset="-122"/>
              </a:rPr>
              <a:t>实验</a:t>
            </a:r>
            <a:r>
              <a:rPr lang="en-US" altLang="zh-CN" dirty="0">
                <a:solidFill>
                  <a:srgbClr val="FF0000"/>
                </a:solidFill>
                <a:highlight>
                  <a:srgbClr val="FFFF00"/>
                </a:highlight>
                <a:latin typeface="黑体" pitchFamily="49" charset="-122"/>
                <a:ea typeface="黑体" pitchFamily="49" charset="-122"/>
              </a:rPr>
              <a:t>1-linux</a:t>
            </a:r>
            <a:r>
              <a:rPr lang="zh-CN" altLang="en-US" dirty="0">
                <a:solidFill>
                  <a:srgbClr val="FF0000"/>
                </a:solidFill>
                <a:highlight>
                  <a:srgbClr val="FFFF00"/>
                </a:highlight>
                <a:latin typeface="黑体" pitchFamily="49" charset="-122"/>
                <a:ea typeface="黑体" pitchFamily="49" charset="-122"/>
              </a:rPr>
              <a:t>基本操作</a:t>
            </a:r>
            <a:endParaRPr lang="en-US" altLang="zh-CN" dirty="0">
              <a:solidFill>
                <a:srgbClr val="FF0000"/>
              </a:solidFill>
              <a:highlight>
                <a:srgbClr val="FFFF00"/>
              </a:highlight>
              <a:latin typeface="黑体" pitchFamily="49" charset="-122"/>
              <a:ea typeface="黑体" pitchFamily="49" charset="-122"/>
            </a:endParaRPr>
          </a:p>
          <a:p>
            <a:r>
              <a:rPr lang="zh-CN" altLang="en-US" dirty="0">
                <a:solidFill>
                  <a:srgbClr val="FF0000"/>
                </a:solidFill>
                <a:highlight>
                  <a:srgbClr val="FFFF00"/>
                </a:highlight>
                <a:latin typeface="黑体" pitchFamily="49" charset="-122"/>
                <a:ea typeface="黑体" pitchFamily="49" charset="-122"/>
              </a:rPr>
              <a:t>实验</a:t>
            </a:r>
            <a:r>
              <a:rPr lang="en-US" altLang="zh-CN" dirty="0">
                <a:solidFill>
                  <a:srgbClr val="FF0000"/>
                </a:solidFill>
                <a:highlight>
                  <a:srgbClr val="FFFF00"/>
                </a:highlight>
                <a:latin typeface="黑体" pitchFamily="49" charset="-122"/>
                <a:ea typeface="黑体" pitchFamily="49" charset="-122"/>
              </a:rPr>
              <a:t>2-linux</a:t>
            </a:r>
            <a:r>
              <a:rPr lang="zh-CN" altLang="en-US" dirty="0">
                <a:solidFill>
                  <a:srgbClr val="FF0000"/>
                </a:solidFill>
                <a:highlight>
                  <a:srgbClr val="FFFF00"/>
                </a:highlight>
                <a:latin typeface="黑体" pitchFamily="49" charset="-122"/>
                <a:ea typeface="黑体" pitchFamily="49" charset="-122"/>
              </a:rPr>
              <a:t>文件目录权限</a:t>
            </a:r>
            <a:endParaRPr lang="en-US" altLang="zh-CN" dirty="0">
              <a:solidFill>
                <a:srgbClr val="FF0000"/>
              </a:solidFill>
              <a:highlight>
                <a:srgbClr val="FFFF00"/>
              </a:highlight>
              <a:latin typeface="黑体" pitchFamily="49" charset="-122"/>
              <a:ea typeface="黑体" pitchFamily="49" charset="-122"/>
            </a:endParaRPr>
          </a:p>
          <a:p>
            <a:r>
              <a:rPr lang="en-US" altLang="zh-CN" dirty="0">
                <a:latin typeface="黑体" pitchFamily="49" charset="-122"/>
                <a:ea typeface="黑体" pitchFamily="49" charset="-122"/>
              </a:rPr>
              <a:t>Linux</a:t>
            </a:r>
            <a:r>
              <a:rPr lang="zh-CN" altLang="en-US" dirty="0">
                <a:latin typeface="黑体" pitchFamily="49" charset="-122"/>
                <a:ea typeface="黑体" pitchFamily="49" charset="-122"/>
              </a:rPr>
              <a:t>的文件系统和</a:t>
            </a:r>
            <a:r>
              <a:rPr lang="en-US" altLang="zh-CN" dirty="0">
                <a:latin typeface="黑体" pitchFamily="49" charset="-122"/>
                <a:ea typeface="黑体" pitchFamily="49" charset="-122"/>
              </a:rPr>
              <a:t>MS-Windows</a:t>
            </a:r>
            <a:r>
              <a:rPr lang="zh-CN" altLang="en-US" dirty="0">
                <a:latin typeface="黑体" pitchFamily="49" charset="-122"/>
                <a:ea typeface="黑体" pitchFamily="49" charset="-122"/>
              </a:rPr>
              <a:t>的文件系统有很大的不同，它没有“分区”的概念，也即它不会将文件存储位置指定为磁盘驱动器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D</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E</a:t>
            </a:r>
            <a:r>
              <a:rPr lang="zh-CN" altLang="en-US" dirty="0">
                <a:latin typeface="黑体" pitchFamily="49" charset="-122"/>
                <a:ea typeface="黑体" pitchFamily="49" charset="-122"/>
              </a:rPr>
              <a:t>等。</a:t>
            </a:r>
          </a:p>
          <a:p>
            <a:r>
              <a:rPr lang="en-US" altLang="zh-CN" dirty="0">
                <a:latin typeface="黑体" pitchFamily="49" charset="-122"/>
                <a:ea typeface="黑体" pitchFamily="49" charset="-122"/>
              </a:rPr>
              <a:t>Linux</a:t>
            </a:r>
            <a:r>
              <a:rPr lang="zh-CN" altLang="en-US" dirty="0">
                <a:latin typeface="黑体" pitchFamily="49" charset="-122"/>
                <a:ea typeface="黑体" pitchFamily="49" charset="-122"/>
              </a:rPr>
              <a:t>的文件系统从整体来看是一个树型结构，一般称这样的结构为</a:t>
            </a:r>
            <a:r>
              <a:rPr lang="zh-CN" altLang="en-US" dirty="0">
                <a:solidFill>
                  <a:srgbClr val="FF0000"/>
                </a:solidFill>
                <a:latin typeface="黑体" pitchFamily="49" charset="-122"/>
                <a:ea typeface="黑体" pitchFamily="49" charset="-122"/>
              </a:rPr>
              <a:t>目录树</a:t>
            </a:r>
            <a:r>
              <a:rPr lang="zh-CN" altLang="en-US" dirty="0">
                <a:latin typeface="黑体" pitchFamily="49" charset="-122"/>
                <a:ea typeface="黑体" pitchFamily="49" charset="-122"/>
              </a:rPr>
              <a:t>。整个文件系统是以一个树</a:t>
            </a:r>
            <a:r>
              <a:rPr lang="zh-CN" altLang="en-US" dirty="0">
                <a:solidFill>
                  <a:srgbClr val="FF0000"/>
                </a:solidFill>
                <a:latin typeface="黑体" pitchFamily="49" charset="-122"/>
                <a:ea typeface="黑体" pitchFamily="49" charset="-122"/>
              </a:rPr>
              <a:t>根</a:t>
            </a:r>
            <a:r>
              <a:rPr lang="zh-CN" altLang="en-US" dirty="0">
                <a:latin typeface="黑体" pitchFamily="49" charset="-122"/>
                <a:ea typeface="黑体" pitchFamily="49" charset="-122"/>
              </a:rPr>
              <a:t>“</a:t>
            </a:r>
            <a:r>
              <a:rPr lang="en-US" altLang="zh-CN" dirty="0">
                <a:solidFill>
                  <a:srgbClr val="FF0000"/>
                </a:solidFill>
                <a:latin typeface="黑体" pitchFamily="49" charset="-122"/>
                <a:ea typeface="黑体" pitchFamily="49" charset="-122"/>
              </a:rPr>
              <a:t>/</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为起点的，所有的文件和外部设备都以文件的形式挂结在这个目录树上，包括硬盘、软盘、光驱、调制解调器等</a:t>
            </a:r>
            <a:endParaRPr lang="en-US" altLang="zh-CN" dirty="0">
              <a:latin typeface="黑体" pitchFamily="49" charset="-122"/>
              <a:ea typeface="黑体" pitchFamily="49" charset="-122"/>
            </a:endParaRPr>
          </a:p>
          <a:p>
            <a:endParaRPr lang="en-US" altLang="zh-CN" dirty="0">
              <a:latin typeface="黑体" pitchFamily="49" charset="-122"/>
              <a:ea typeface="黑体" pitchFamily="49" charset="-122"/>
            </a:endParaRPr>
          </a:p>
          <a:p>
            <a:endParaRPr lang="en-US" altLang="zh-CN" dirty="0">
              <a:latin typeface="黑体" pitchFamily="49" charset="-122"/>
              <a:ea typeface="黑体"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a:latin typeface="黑体" pitchFamily="49" charset="-122"/>
                <a:ea typeface="黑体" pitchFamily="49" charset="-122"/>
              </a:rPr>
              <a:t>磁盘的使用 </a:t>
            </a:r>
            <a:r>
              <a:rPr lang="en-US" altLang="zh-CN">
                <a:latin typeface="黑体" pitchFamily="49" charset="-122"/>
                <a:ea typeface="黑体" pitchFamily="49" charset="-122"/>
              </a:rPr>
              <a:t>– </a:t>
            </a:r>
            <a:r>
              <a:rPr lang="zh-CN" altLang="en-US">
                <a:latin typeface="黑体" pitchFamily="49" charset="-122"/>
                <a:ea typeface="黑体" pitchFamily="49" charset="-122"/>
              </a:rPr>
              <a:t>四层抽象映射</a:t>
            </a:r>
          </a:p>
        </p:txBody>
      </p:sp>
      <p:sp>
        <p:nvSpPr>
          <p:cNvPr id="48131" name="内容占位符 2"/>
          <p:cNvSpPr>
            <a:spLocks noGrp="1"/>
          </p:cNvSpPr>
          <p:nvPr>
            <p:ph idx="1"/>
          </p:nvPr>
        </p:nvSpPr>
        <p:spPr>
          <a:xfrm>
            <a:off x="0" y="1981200"/>
            <a:ext cx="9144000" cy="3584575"/>
          </a:xfrm>
        </p:spPr>
        <p:txBody>
          <a:bodyPr>
            <a:normAutofit fontScale="85000" lnSpcReduction="10000"/>
          </a:bodyPr>
          <a:lstStyle/>
          <a:p>
            <a:r>
              <a:rPr lang="zh-CN" altLang="en-US" dirty="0">
                <a:latin typeface="黑体" pitchFamily="49" charset="-122"/>
                <a:ea typeface="黑体" pitchFamily="49" charset="-122"/>
              </a:rPr>
              <a:t>读磁盘的过程</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发出请求到读磁盘</a:t>
            </a:r>
            <a:endParaRPr lang="en-US" altLang="zh-CN" dirty="0">
              <a:latin typeface="黑体" pitchFamily="49" charset="-122"/>
              <a:ea typeface="黑体" pitchFamily="49" charset="-122"/>
            </a:endParaRPr>
          </a:p>
          <a:p>
            <a:endParaRPr lang="en-US" altLang="zh-CN" sz="3200" dirty="0">
              <a:latin typeface="黑体" pitchFamily="49" charset="-122"/>
              <a:ea typeface="黑体" pitchFamily="49" charset="-122"/>
            </a:endParaRPr>
          </a:p>
          <a:p>
            <a:endParaRPr lang="en-US" altLang="zh-CN" dirty="0">
              <a:latin typeface="黑体" pitchFamily="49" charset="-122"/>
              <a:ea typeface="黑体" pitchFamily="49" charset="-122"/>
            </a:endParaRPr>
          </a:p>
          <a:p>
            <a:r>
              <a:rPr lang="zh-CN" altLang="en-US" sz="3200" dirty="0">
                <a:latin typeface="黑体" pitchFamily="49" charset="-122"/>
                <a:ea typeface="黑体" pitchFamily="49" charset="-122"/>
              </a:rPr>
              <a:t>第一层映射：通过盘块号来访问硬盘</a:t>
            </a:r>
            <a:endParaRPr lang="en-US" altLang="zh-CN" sz="3200" dirty="0">
              <a:latin typeface="黑体" pitchFamily="49" charset="-122"/>
              <a:ea typeface="黑体" pitchFamily="49" charset="-122"/>
            </a:endParaRPr>
          </a:p>
          <a:p>
            <a:r>
              <a:rPr lang="zh-CN" altLang="en-US" sz="3200" dirty="0">
                <a:latin typeface="黑体" pitchFamily="49" charset="-122"/>
                <a:ea typeface="黑体" pitchFamily="49" charset="-122"/>
              </a:rPr>
              <a:t>第二层映射：多个进程通过队列使用磁盘</a:t>
            </a:r>
            <a:endParaRPr lang="en-US" altLang="zh-CN" sz="3200" dirty="0">
              <a:latin typeface="黑体" pitchFamily="49" charset="-122"/>
              <a:ea typeface="黑体" pitchFamily="49" charset="-122"/>
            </a:endParaRPr>
          </a:p>
          <a:p>
            <a:r>
              <a:rPr lang="zh-CN" altLang="en-US" sz="3200" dirty="0">
                <a:latin typeface="黑体" pitchFamily="49" charset="-122"/>
                <a:ea typeface="黑体" pitchFamily="49" charset="-122"/>
              </a:rPr>
              <a:t>第三层映射：文件字符流到盘块集合的映射</a:t>
            </a:r>
            <a:endParaRPr lang="en-US" altLang="zh-CN" sz="3200" dirty="0">
              <a:latin typeface="黑体" pitchFamily="49" charset="-122"/>
              <a:ea typeface="黑体" pitchFamily="49" charset="-122"/>
            </a:endParaRPr>
          </a:p>
          <a:p>
            <a:r>
              <a:rPr lang="zh-CN" altLang="en-US" sz="3200" dirty="0">
                <a:latin typeface="黑体" pitchFamily="49" charset="-122"/>
                <a:ea typeface="黑体" pitchFamily="49" charset="-122"/>
              </a:rPr>
              <a:t>第四层映射：文件系统抽象整个磁盘</a:t>
            </a:r>
          </a:p>
        </p:txBody>
      </p:sp>
      <p:sp>
        <p:nvSpPr>
          <p:cNvPr id="4" name="上箭头 3"/>
          <p:cNvSpPr/>
          <p:nvPr/>
        </p:nvSpPr>
        <p:spPr bwMode="auto">
          <a:xfrm>
            <a:off x="7812360" y="3140968"/>
            <a:ext cx="1066800" cy="2667000"/>
          </a:xfrm>
          <a:prstGeom prst="upArrow">
            <a:avLst/>
          </a:prstGeom>
          <a:solidFill>
            <a:srgbClr val="FF0000"/>
          </a:solid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rgbClr val="FF0000"/>
              </a:solidFill>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endParaRPr lang="zh-CN" altLang="en-US"/>
          </a:p>
        </p:txBody>
      </p:sp>
      <p:sp>
        <p:nvSpPr>
          <p:cNvPr id="49155" name="内容占位符 2"/>
          <p:cNvSpPr>
            <a:spLocks noGrp="1"/>
          </p:cNvSpPr>
          <p:nvPr>
            <p:ph idx="1"/>
          </p:nvPr>
        </p:nvSpPr>
        <p:spPr/>
        <p:txBody>
          <a:bodyPr/>
          <a:lstStyle/>
          <a:p>
            <a:endParaRPr lang="zh-CN" altLang="en-US"/>
          </a:p>
        </p:txBody>
      </p:sp>
      <p:pic>
        <p:nvPicPr>
          <p:cNvPr id="49156" name="Picture 2"/>
          <p:cNvPicPr>
            <a:picLocks noChangeAspect="1" noChangeArrowheads="1"/>
          </p:cNvPicPr>
          <p:nvPr/>
        </p:nvPicPr>
        <p:blipFill>
          <a:blip r:embed="rId2" cstate="print"/>
          <a:srcRect/>
          <a:stretch>
            <a:fillRect/>
          </a:stretch>
        </p:blipFill>
        <p:spPr bwMode="auto">
          <a:xfrm>
            <a:off x="0" y="304800"/>
            <a:ext cx="9144000" cy="6254750"/>
          </a:xfrm>
          <a:prstGeom prst="rect">
            <a:avLst/>
          </a:prstGeom>
          <a:noFill/>
          <a:ln w="9525" algn="ctr">
            <a:noFill/>
            <a:miter lim="800000"/>
            <a:headEnd/>
            <a:tailEnd/>
          </a:ln>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注意几点</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看课件，关注课件上的复习题目</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实验</a:t>
            </a:r>
            <a:r>
              <a:rPr lang="en-US" altLang="zh-CN" dirty="0">
                <a:latin typeface="黑体" pitchFamily="49" charset="-122"/>
                <a:ea typeface="黑体" pitchFamily="49" charset="-122"/>
              </a:rPr>
              <a:t>PPT</a:t>
            </a:r>
            <a:r>
              <a:rPr lang="zh-CN" altLang="en-US" dirty="0">
                <a:latin typeface="黑体" pitchFamily="49" charset="-122"/>
                <a:ea typeface="黑体" pitchFamily="49" charset="-122"/>
              </a:rPr>
              <a:t>，尤其是</a:t>
            </a:r>
            <a:r>
              <a:rPr lang="en-US" altLang="zh-CN" dirty="0">
                <a:latin typeface="黑体" pitchFamily="49" charset="-122"/>
                <a:ea typeface="黑体" pitchFamily="49" charset="-122"/>
              </a:rPr>
              <a:t>Linux</a:t>
            </a:r>
            <a:r>
              <a:rPr lang="zh-CN" altLang="en-US" dirty="0">
                <a:latin typeface="黑体" pitchFamily="49" charset="-122"/>
                <a:ea typeface="黑体" pitchFamily="49" charset="-122"/>
              </a:rPr>
              <a:t>的基本知识</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考试务必仔细认真，计算题要有步骤</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564904"/>
            <a:ext cx="8229600" cy="1143000"/>
          </a:xfrm>
        </p:spPr>
        <p:txBody>
          <a:bodyPr/>
          <a:lstStyle/>
          <a:p>
            <a:r>
              <a:rPr lang="zh-CN" altLang="en-US" dirty="0"/>
              <a:t>计算题</a:t>
            </a:r>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E4A76-001B-4B40-904E-7DD6CA2A28A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62F330C-BCEF-4532-AC34-D8EB671D1795}"/>
              </a:ext>
            </a:extLst>
          </p:cNvPr>
          <p:cNvSpPr>
            <a:spLocks noGrp="1"/>
          </p:cNvSpPr>
          <p:nvPr>
            <p:ph idx="1"/>
          </p:nvPr>
        </p:nvSpPr>
        <p:spPr/>
        <p:txBody>
          <a:bodyPr/>
          <a:lstStyle/>
          <a:p>
            <a:pPr algn="l"/>
            <a:r>
              <a:rPr lang="zh-CN" altLang="en-US" b="0" i="0" dirty="0">
                <a:solidFill>
                  <a:srgbClr val="202020"/>
                </a:solidFill>
                <a:effectLst/>
                <a:latin typeface="Microsoft Yahei" panose="020B0503020204020204" pitchFamily="34" charset="-122"/>
                <a:ea typeface="Microsoft Yahei" panose="020B0503020204020204" pitchFamily="34" charset="-122"/>
              </a:rPr>
              <a:t>有两个程序</a:t>
            </a:r>
            <a:r>
              <a:rPr lang="en-US" altLang="zh-CN" b="0" i="0" dirty="0">
                <a:solidFill>
                  <a:srgbClr val="202020"/>
                </a:solidFill>
                <a:effectLst/>
                <a:latin typeface="Microsoft Yahei" panose="020B0503020204020204" pitchFamily="34" charset="-122"/>
                <a:ea typeface="Microsoft Yahei" panose="020B0503020204020204" pitchFamily="34" charset="-122"/>
              </a:rPr>
              <a:t>A</a:t>
            </a:r>
            <a:r>
              <a:rPr lang="zh-CN" altLang="en-US" b="0" i="0" dirty="0">
                <a:solidFill>
                  <a:srgbClr val="202020"/>
                </a:solidFill>
                <a:effectLst/>
                <a:latin typeface="Microsoft Yahei" panose="020B0503020204020204" pitchFamily="34" charset="-122"/>
                <a:ea typeface="Microsoft Yahei" panose="020B0503020204020204" pitchFamily="34" charset="-122"/>
              </a:rPr>
              <a:t>和</a:t>
            </a:r>
            <a:r>
              <a:rPr lang="en-US" altLang="zh-CN" b="0" i="0" dirty="0">
                <a:solidFill>
                  <a:srgbClr val="202020"/>
                </a:solidFill>
                <a:effectLst/>
                <a:latin typeface="Microsoft Yahei" panose="020B0503020204020204" pitchFamily="34" charset="-122"/>
                <a:ea typeface="Microsoft Yahei" panose="020B0503020204020204" pitchFamily="34" charset="-122"/>
              </a:rPr>
              <a:t>B</a:t>
            </a:r>
            <a:r>
              <a:rPr lang="zh-CN" altLang="en-US" b="0" i="0" dirty="0">
                <a:solidFill>
                  <a:srgbClr val="202020"/>
                </a:solidFill>
                <a:effectLst/>
                <a:latin typeface="Microsoft Yahei" panose="020B0503020204020204" pitchFamily="34" charset="-122"/>
                <a:ea typeface="Microsoft Yahei" panose="020B0503020204020204" pitchFamily="34" charset="-122"/>
              </a:rPr>
              <a:t>。程序</a:t>
            </a:r>
            <a:r>
              <a:rPr lang="en-US" altLang="zh-CN" b="0" i="0" dirty="0">
                <a:solidFill>
                  <a:srgbClr val="202020"/>
                </a:solidFill>
                <a:effectLst/>
                <a:latin typeface="Microsoft Yahei" panose="020B0503020204020204" pitchFamily="34" charset="-122"/>
                <a:ea typeface="Microsoft Yahei" panose="020B0503020204020204" pitchFamily="34" charset="-122"/>
              </a:rPr>
              <a:t>A</a:t>
            </a:r>
            <a:r>
              <a:rPr lang="zh-CN" altLang="en-US" b="0" i="0" dirty="0">
                <a:solidFill>
                  <a:srgbClr val="202020"/>
                </a:solidFill>
                <a:effectLst/>
                <a:latin typeface="Microsoft Yahei" panose="020B0503020204020204" pitchFamily="34" charset="-122"/>
                <a:ea typeface="Microsoft Yahei" panose="020B0503020204020204" pitchFamily="34" charset="-122"/>
              </a:rPr>
              <a:t>依次使用</a:t>
            </a:r>
            <a:r>
              <a:rPr lang="en-US" altLang="zh-CN" b="0" i="0" dirty="0">
                <a:solidFill>
                  <a:srgbClr val="202020"/>
                </a:solidFill>
                <a:effectLst/>
                <a:latin typeface="Microsoft Yahei" panose="020B0503020204020204" pitchFamily="34" charset="-122"/>
                <a:ea typeface="Microsoft Yahei" panose="020B0503020204020204" pitchFamily="34" charset="-122"/>
              </a:rPr>
              <a:t>CPU</a:t>
            </a:r>
            <a:r>
              <a:rPr lang="zh-CN" altLang="en-US" b="0" i="0" dirty="0">
                <a:solidFill>
                  <a:srgbClr val="202020"/>
                </a:solidFill>
                <a:effectLst/>
                <a:latin typeface="Microsoft Yahei" panose="020B0503020204020204" pitchFamily="34" charset="-122"/>
                <a:ea typeface="Microsoft Yahei" panose="020B0503020204020204" pitchFamily="34" charset="-122"/>
              </a:rPr>
              <a:t>计</a:t>
            </a:r>
            <a:r>
              <a:rPr lang="en-US" altLang="zh-CN" b="0" i="0" dirty="0">
                <a:solidFill>
                  <a:srgbClr val="202020"/>
                </a:solidFill>
                <a:effectLst/>
                <a:latin typeface="Microsoft Yahei" panose="020B0503020204020204" pitchFamily="34" charset="-122"/>
                <a:ea typeface="Microsoft Yahei" panose="020B0503020204020204" pitchFamily="34" charset="-122"/>
              </a:rPr>
              <a:t>10ms</a:t>
            </a:r>
            <a:r>
              <a:rPr lang="zh-CN" altLang="en-US" b="0" i="0" dirty="0">
                <a:solidFill>
                  <a:srgbClr val="202020"/>
                </a:solidFill>
                <a:effectLst/>
                <a:latin typeface="Microsoft Yahei" panose="020B0503020204020204" pitchFamily="34" charset="-122"/>
                <a:ea typeface="Microsoft Yahei" panose="020B0503020204020204" pitchFamily="34" charset="-122"/>
              </a:rPr>
              <a:t>、设备甲计</a:t>
            </a:r>
            <a:r>
              <a:rPr lang="en-US" altLang="zh-CN" b="0" i="0" dirty="0">
                <a:solidFill>
                  <a:srgbClr val="202020"/>
                </a:solidFill>
                <a:effectLst/>
                <a:latin typeface="Microsoft Yahei" panose="020B0503020204020204" pitchFamily="34" charset="-122"/>
                <a:ea typeface="Microsoft Yahei" panose="020B0503020204020204" pitchFamily="34" charset="-122"/>
              </a:rPr>
              <a:t>5ms</a:t>
            </a:r>
            <a:r>
              <a:rPr lang="zh-CN" altLang="en-US" b="0" i="0" dirty="0">
                <a:solidFill>
                  <a:srgbClr val="202020"/>
                </a:solidFill>
                <a:effectLst/>
                <a:latin typeface="Microsoft Yahei" panose="020B0503020204020204" pitchFamily="34" charset="-122"/>
                <a:ea typeface="Microsoft Yahei" panose="020B0503020204020204" pitchFamily="34" charset="-122"/>
              </a:rPr>
              <a:t>、</a:t>
            </a:r>
            <a:r>
              <a:rPr lang="en-US" altLang="zh-CN" b="0" i="0" dirty="0">
                <a:solidFill>
                  <a:srgbClr val="202020"/>
                </a:solidFill>
                <a:effectLst/>
                <a:latin typeface="Microsoft Yahei" panose="020B0503020204020204" pitchFamily="34" charset="-122"/>
                <a:ea typeface="Microsoft Yahei" panose="020B0503020204020204" pitchFamily="34" charset="-122"/>
              </a:rPr>
              <a:t>CPU</a:t>
            </a:r>
            <a:r>
              <a:rPr lang="zh-CN" altLang="en-US" b="0" i="0" dirty="0">
                <a:solidFill>
                  <a:srgbClr val="202020"/>
                </a:solidFill>
                <a:effectLst/>
                <a:latin typeface="Microsoft Yahei" panose="020B0503020204020204" pitchFamily="34" charset="-122"/>
                <a:ea typeface="Microsoft Yahei" panose="020B0503020204020204" pitchFamily="34" charset="-122"/>
              </a:rPr>
              <a:t>计</a:t>
            </a:r>
            <a:r>
              <a:rPr lang="en-US" altLang="zh-CN" b="0" i="0" dirty="0">
                <a:solidFill>
                  <a:srgbClr val="202020"/>
                </a:solidFill>
                <a:effectLst/>
                <a:latin typeface="Microsoft Yahei" panose="020B0503020204020204" pitchFamily="34" charset="-122"/>
                <a:ea typeface="Microsoft Yahei" panose="020B0503020204020204" pitchFamily="34" charset="-122"/>
              </a:rPr>
              <a:t>5ms</a:t>
            </a:r>
            <a:r>
              <a:rPr lang="zh-CN" altLang="en-US" b="0" i="0" dirty="0">
                <a:solidFill>
                  <a:srgbClr val="202020"/>
                </a:solidFill>
                <a:effectLst/>
                <a:latin typeface="Microsoft Yahei" panose="020B0503020204020204" pitchFamily="34" charset="-122"/>
                <a:ea typeface="Microsoft Yahei" panose="020B0503020204020204" pitchFamily="34" charset="-122"/>
              </a:rPr>
              <a:t>、设备乙计</a:t>
            </a:r>
            <a:r>
              <a:rPr lang="en-US" altLang="zh-CN" b="0" i="0" dirty="0">
                <a:solidFill>
                  <a:srgbClr val="202020"/>
                </a:solidFill>
                <a:effectLst/>
                <a:latin typeface="Microsoft Yahei" panose="020B0503020204020204" pitchFamily="34" charset="-122"/>
                <a:ea typeface="Microsoft Yahei" panose="020B0503020204020204" pitchFamily="34" charset="-122"/>
              </a:rPr>
              <a:t>10ms</a:t>
            </a:r>
            <a:r>
              <a:rPr lang="zh-CN" altLang="en-US" b="0" i="0" dirty="0">
                <a:solidFill>
                  <a:srgbClr val="202020"/>
                </a:solidFill>
                <a:effectLst/>
                <a:latin typeface="Microsoft Yahei" panose="020B0503020204020204" pitchFamily="34" charset="-122"/>
                <a:ea typeface="Microsoft Yahei" panose="020B0503020204020204" pitchFamily="34" charset="-122"/>
              </a:rPr>
              <a:t>、</a:t>
            </a:r>
            <a:r>
              <a:rPr lang="en-US" altLang="zh-CN" b="0" i="0" dirty="0">
                <a:solidFill>
                  <a:srgbClr val="202020"/>
                </a:solidFill>
                <a:effectLst/>
                <a:latin typeface="Microsoft Yahei" panose="020B0503020204020204" pitchFamily="34" charset="-122"/>
                <a:ea typeface="Microsoft Yahei" panose="020B0503020204020204" pitchFamily="34" charset="-122"/>
              </a:rPr>
              <a:t>CPU</a:t>
            </a:r>
            <a:r>
              <a:rPr lang="zh-CN" altLang="en-US" b="0" i="0" dirty="0">
                <a:solidFill>
                  <a:srgbClr val="202020"/>
                </a:solidFill>
                <a:effectLst/>
                <a:latin typeface="Microsoft Yahei" panose="020B0503020204020204" pitchFamily="34" charset="-122"/>
                <a:ea typeface="Microsoft Yahei" panose="020B0503020204020204" pitchFamily="34" charset="-122"/>
              </a:rPr>
              <a:t>计</a:t>
            </a:r>
            <a:r>
              <a:rPr lang="en-US" altLang="zh-CN" b="0" i="0" dirty="0">
                <a:solidFill>
                  <a:srgbClr val="202020"/>
                </a:solidFill>
                <a:effectLst/>
                <a:latin typeface="Microsoft Yahei" panose="020B0503020204020204" pitchFamily="34" charset="-122"/>
                <a:ea typeface="Microsoft Yahei" panose="020B0503020204020204" pitchFamily="34" charset="-122"/>
              </a:rPr>
              <a:t>10ms</a:t>
            </a:r>
            <a:r>
              <a:rPr lang="zh-CN" altLang="en-US" b="0" i="0" dirty="0">
                <a:solidFill>
                  <a:srgbClr val="202020"/>
                </a:solidFill>
                <a:effectLst/>
                <a:latin typeface="Microsoft Yahei" panose="020B0503020204020204" pitchFamily="34" charset="-122"/>
                <a:ea typeface="Microsoft Yahei" panose="020B0503020204020204" pitchFamily="34" charset="-122"/>
              </a:rPr>
              <a:t>；程序</a:t>
            </a:r>
            <a:r>
              <a:rPr lang="en-US" altLang="zh-CN" b="0" i="0" dirty="0">
                <a:solidFill>
                  <a:srgbClr val="202020"/>
                </a:solidFill>
                <a:effectLst/>
                <a:latin typeface="Microsoft Yahei" panose="020B0503020204020204" pitchFamily="34" charset="-122"/>
                <a:ea typeface="Microsoft Yahei" panose="020B0503020204020204" pitchFamily="34" charset="-122"/>
              </a:rPr>
              <a:t>B</a:t>
            </a:r>
            <a:r>
              <a:rPr lang="zh-CN" altLang="en-US" b="0" i="0" dirty="0">
                <a:solidFill>
                  <a:srgbClr val="202020"/>
                </a:solidFill>
                <a:effectLst/>
                <a:latin typeface="Microsoft Yahei" panose="020B0503020204020204" pitchFamily="34" charset="-122"/>
                <a:ea typeface="Microsoft Yahei" panose="020B0503020204020204" pitchFamily="34" charset="-122"/>
              </a:rPr>
              <a:t>依次使用设备甲计</a:t>
            </a:r>
            <a:r>
              <a:rPr lang="en-US" altLang="zh-CN" b="0" i="0" dirty="0">
                <a:solidFill>
                  <a:srgbClr val="202020"/>
                </a:solidFill>
                <a:effectLst/>
                <a:latin typeface="Microsoft Yahei" panose="020B0503020204020204" pitchFamily="34" charset="-122"/>
                <a:ea typeface="Microsoft Yahei" panose="020B0503020204020204" pitchFamily="34" charset="-122"/>
              </a:rPr>
              <a:t>10ms</a:t>
            </a:r>
            <a:r>
              <a:rPr lang="zh-CN" altLang="en-US" b="0" i="0" dirty="0">
                <a:solidFill>
                  <a:srgbClr val="202020"/>
                </a:solidFill>
                <a:effectLst/>
                <a:latin typeface="Microsoft Yahei" panose="020B0503020204020204" pitchFamily="34" charset="-122"/>
                <a:ea typeface="Microsoft Yahei" panose="020B0503020204020204" pitchFamily="34" charset="-122"/>
              </a:rPr>
              <a:t>、</a:t>
            </a:r>
            <a:r>
              <a:rPr lang="en-US" altLang="zh-CN" b="0" i="0" dirty="0">
                <a:solidFill>
                  <a:srgbClr val="202020"/>
                </a:solidFill>
                <a:effectLst/>
                <a:latin typeface="Microsoft Yahei" panose="020B0503020204020204" pitchFamily="34" charset="-122"/>
                <a:ea typeface="Microsoft Yahei" panose="020B0503020204020204" pitchFamily="34" charset="-122"/>
              </a:rPr>
              <a:t>CPU</a:t>
            </a:r>
            <a:r>
              <a:rPr lang="zh-CN" altLang="en-US" b="0" i="0" dirty="0">
                <a:solidFill>
                  <a:srgbClr val="202020"/>
                </a:solidFill>
                <a:effectLst/>
                <a:latin typeface="Microsoft Yahei" panose="020B0503020204020204" pitchFamily="34" charset="-122"/>
                <a:ea typeface="Microsoft Yahei" panose="020B0503020204020204" pitchFamily="34" charset="-122"/>
              </a:rPr>
              <a:t>计</a:t>
            </a:r>
            <a:r>
              <a:rPr lang="en-US" altLang="zh-CN" b="0" i="0" dirty="0">
                <a:solidFill>
                  <a:srgbClr val="202020"/>
                </a:solidFill>
                <a:effectLst/>
                <a:latin typeface="Microsoft Yahei" panose="020B0503020204020204" pitchFamily="34" charset="-122"/>
                <a:ea typeface="Microsoft Yahei" panose="020B0503020204020204" pitchFamily="34" charset="-122"/>
              </a:rPr>
              <a:t>10ms</a:t>
            </a:r>
            <a:r>
              <a:rPr lang="zh-CN" altLang="en-US" b="0" i="0" dirty="0">
                <a:solidFill>
                  <a:srgbClr val="202020"/>
                </a:solidFill>
                <a:effectLst/>
                <a:latin typeface="Microsoft Yahei" panose="020B0503020204020204" pitchFamily="34" charset="-122"/>
                <a:ea typeface="Microsoft Yahei" panose="020B0503020204020204" pitchFamily="34" charset="-122"/>
              </a:rPr>
              <a:t>、设备乙计</a:t>
            </a:r>
            <a:r>
              <a:rPr lang="en-US" altLang="zh-CN" b="0" i="0" dirty="0">
                <a:solidFill>
                  <a:srgbClr val="202020"/>
                </a:solidFill>
                <a:effectLst/>
                <a:latin typeface="Microsoft Yahei" panose="020B0503020204020204" pitchFamily="34" charset="-122"/>
                <a:ea typeface="Microsoft Yahei" panose="020B0503020204020204" pitchFamily="34" charset="-122"/>
              </a:rPr>
              <a:t>5ms</a:t>
            </a:r>
            <a:r>
              <a:rPr lang="zh-CN" altLang="en-US" b="0" i="0" dirty="0">
                <a:solidFill>
                  <a:srgbClr val="202020"/>
                </a:solidFill>
                <a:effectLst/>
                <a:latin typeface="Microsoft Yahei" panose="020B0503020204020204" pitchFamily="34" charset="-122"/>
                <a:ea typeface="Microsoft Yahei" panose="020B0503020204020204" pitchFamily="34" charset="-122"/>
              </a:rPr>
              <a:t>、</a:t>
            </a:r>
            <a:r>
              <a:rPr lang="en-US" altLang="zh-CN" b="0" i="0" dirty="0">
                <a:solidFill>
                  <a:srgbClr val="202020"/>
                </a:solidFill>
                <a:effectLst/>
                <a:latin typeface="Microsoft Yahei" panose="020B0503020204020204" pitchFamily="34" charset="-122"/>
                <a:ea typeface="Microsoft Yahei" panose="020B0503020204020204" pitchFamily="34" charset="-122"/>
              </a:rPr>
              <a:t>CPU</a:t>
            </a:r>
            <a:r>
              <a:rPr lang="zh-CN" altLang="en-US" b="0" i="0" dirty="0">
                <a:solidFill>
                  <a:srgbClr val="202020"/>
                </a:solidFill>
                <a:effectLst/>
                <a:latin typeface="Microsoft Yahei" panose="020B0503020204020204" pitchFamily="34" charset="-122"/>
                <a:ea typeface="Microsoft Yahei" panose="020B0503020204020204" pitchFamily="34" charset="-122"/>
              </a:rPr>
              <a:t>计</a:t>
            </a:r>
            <a:r>
              <a:rPr lang="en-US" altLang="zh-CN" b="0" i="0" dirty="0">
                <a:solidFill>
                  <a:srgbClr val="202020"/>
                </a:solidFill>
                <a:effectLst/>
                <a:latin typeface="Microsoft Yahei" panose="020B0503020204020204" pitchFamily="34" charset="-122"/>
                <a:ea typeface="Microsoft Yahei" panose="020B0503020204020204" pitchFamily="34" charset="-122"/>
              </a:rPr>
              <a:t>5ms</a:t>
            </a:r>
            <a:r>
              <a:rPr lang="zh-CN" altLang="en-US" b="0" i="0" dirty="0">
                <a:solidFill>
                  <a:srgbClr val="202020"/>
                </a:solidFill>
                <a:effectLst/>
                <a:latin typeface="Microsoft Yahei" panose="020B0503020204020204" pitchFamily="34" charset="-122"/>
                <a:ea typeface="Microsoft Yahei" panose="020B0503020204020204" pitchFamily="34" charset="-122"/>
              </a:rPr>
              <a:t>、设备乙计</a:t>
            </a:r>
            <a:r>
              <a:rPr lang="en-US" altLang="zh-CN" b="0" i="0" dirty="0">
                <a:solidFill>
                  <a:srgbClr val="202020"/>
                </a:solidFill>
                <a:effectLst/>
                <a:latin typeface="Microsoft Yahei" panose="020B0503020204020204" pitchFamily="34" charset="-122"/>
                <a:ea typeface="Microsoft Yahei" panose="020B0503020204020204" pitchFamily="34" charset="-122"/>
              </a:rPr>
              <a:t>10ms</a:t>
            </a:r>
            <a:r>
              <a:rPr lang="zh-CN" altLang="en-US" b="0" i="0" dirty="0">
                <a:solidFill>
                  <a:srgbClr val="202020"/>
                </a:solidFill>
                <a:effectLst/>
                <a:latin typeface="Microsoft Yahei" panose="020B0503020204020204" pitchFamily="34" charset="-122"/>
                <a:ea typeface="Microsoft Yahei" panose="020B0503020204020204" pitchFamily="34" charset="-122"/>
              </a:rPr>
              <a:t>。</a:t>
            </a:r>
          </a:p>
          <a:p>
            <a:pPr algn="l"/>
            <a:r>
              <a:rPr lang="zh-CN" altLang="en-US" b="0" i="0" dirty="0">
                <a:solidFill>
                  <a:srgbClr val="202020"/>
                </a:solidFill>
                <a:effectLst/>
                <a:latin typeface="Microsoft Yahei" panose="020B0503020204020204" pitchFamily="34" charset="-122"/>
                <a:ea typeface="Microsoft Yahei" panose="020B0503020204020204" pitchFamily="34" charset="-122"/>
              </a:rPr>
              <a:t>问：在单道和多道程序设计环境下，先执行</a:t>
            </a:r>
            <a:r>
              <a:rPr lang="en-US" altLang="zh-CN" b="0" i="0" dirty="0">
                <a:solidFill>
                  <a:srgbClr val="202020"/>
                </a:solidFill>
                <a:effectLst/>
                <a:latin typeface="Microsoft Yahei" panose="020B0503020204020204" pitchFamily="34" charset="-122"/>
                <a:ea typeface="Microsoft Yahei" panose="020B0503020204020204" pitchFamily="34" charset="-122"/>
              </a:rPr>
              <a:t>A</a:t>
            </a:r>
            <a:r>
              <a:rPr lang="zh-CN" altLang="en-US" b="0" i="0" dirty="0">
                <a:solidFill>
                  <a:srgbClr val="202020"/>
                </a:solidFill>
                <a:effectLst/>
                <a:latin typeface="Microsoft Yahei" panose="020B0503020204020204" pitchFamily="34" charset="-122"/>
                <a:ea typeface="Microsoft Yahei" panose="020B0503020204020204" pitchFamily="34" charset="-122"/>
              </a:rPr>
              <a:t>，</a:t>
            </a:r>
            <a:r>
              <a:rPr lang="en-US" altLang="zh-CN" b="0" i="0" dirty="0">
                <a:solidFill>
                  <a:srgbClr val="202020"/>
                </a:solidFill>
                <a:effectLst/>
                <a:latin typeface="Microsoft Yahei" panose="020B0503020204020204" pitchFamily="34" charset="-122"/>
                <a:ea typeface="Microsoft Yahei" panose="020B0503020204020204" pitchFamily="34" charset="-122"/>
              </a:rPr>
              <a:t>CPU</a:t>
            </a:r>
            <a:r>
              <a:rPr lang="zh-CN" altLang="en-US" b="0" i="0" dirty="0">
                <a:solidFill>
                  <a:srgbClr val="202020"/>
                </a:solidFill>
                <a:effectLst/>
                <a:latin typeface="Microsoft Yahei" panose="020B0503020204020204" pitchFamily="34" charset="-122"/>
                <a:ea typeface="Microsoft Yahei" panose="020B0503020204020204" pitchFamily="34" charset="-122"/>
              </a:rPr>
              <a:t>的利用率是多少？</a:t>
            </a:r>
          </a:p>
          <a:p>
            <a:endParaRPr lang="zh-CN" altLang="en-US" dirty="0"/>
          </a:p>
        </p:txBody>
      </p:sp>
    </p:spTree>
    <p:extLst>
      <p:ext uri="{BB962C8B-B14F-4D97-AF65-F5344CB8AC3E}">
        <p14:creationId xmlns:p14="http://schemas.microsoft.com/office/powerpoint/2010/main" val="23246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多</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、多核区别</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多道程序设计系统</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工作图</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分时系统</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操作系统双重模式</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用户模式</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内核模式</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模式之间的切换</a:t>
            </a:r>
            <a:endParaRPr lang="en-US" altLang="zh-CN" dirty="0">
              <a:latin typeface="黑体" pitchFamily="49" charset="-122"/>
              <a:ea typeface="黑体" pitchFamily="49" charset="-122"/>
            </a:endParaRPr>
          </a:p>
          <a:p>
            <a:endParaRPr lang="zh-CN" altLang="en-US" dirty="0">
              <a:latin typeface="黑体" pitchFamily="49" charset="-122"/>
              <a:ea typeface="黑体" pitchFamily="49" charset="-122"/>
            </a:endParaRPr>
          </a:p>
        </p:txBody>
      </p:sp>
      <p:pic>
        <p:nvPicPr>
          <p:cNvPr id="4" name="Picture 5"/>
          <p:cNvPicPr>
            <a:picLocks noChangeAspect="1" noChangeArrowheads="1"/>
          </p:cNvPicPr>
          <p:nvPr/>
        </p:nvPicPr>
        <p:blipFill>
          <a:blip r:embed="rId2" cstate="print"/>
          <a:srcRect/>
          <a:stretch>
            <a:fillRect/>
          </a:stretch>
        </p:blipFill>
        <p:spPr bwMode="auto">
          <a:xfrm>
            <a:off x="0" y="3933056"/>
            <a:ext cx="9144000" cy="23762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352425" y="600075"/>
            <a:ext cx="8437563" cy="5657850"/>
          </a:xfrm>
          <a:prstGeom prst="rect">
            <a:avLst/>
          </a:prstGeom>
          <a:noFill/>
          <a:ln w="9525">
            <a:noFill/>
            <a:miter lim="800000"/>
            <a:headEnd/>
            <a:tailEnd/>
          </a:ln>
        </p:spPr>
      </p:pic>
    </p:spTree>
    <p:extLst>
      <p:ext uri="{BB962C8B-B14F-4D97-AF65-F5344CB8AC3E}">
        <p14:creationId xmlns:p14="http://schemas.microsoft.com/office/powerpoint/2010/main" val="974959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endParaRPr lang="zh-CN" altLang="en-US"/>
          </a:p>
        </p:txBody>
      </p:sp>
      <p:sp>
        <p:nvSpPr>
          <p:cNvPr id="76803" name="内容占位符 2"/>
          <p:cNvSpPr>
            <a:spLocks noGrp="1"/>
          </p:cNvSpPr>
          <p:nvPr>
            <p:ph idx="1"/>
          </p:nvPr>
        </p:nvSpPr>
        <p:spPr/>
        <p:txBody>
          <a:bodyPr/>
          <a:lstStyle/>
          <a:p>
            <a:endParaRPr lang="zh-CN" altLang="en-US"/>
          </a:p>
        </p:txBody>
      </p:sp>
      <p:pic>
        <p:nvPicPr>
          <p:cNvPr id="76804" name="Picture 2"/>
          <p:cNvPicPr>
            <a:picLocks noChangeAspect="1" noChangeArrowheads="1"/>
          </p:cNvPicPr>
          <p:nvPr/>
        </p:nvPicPr>
        <p:blipFill>
          <a:blip r:embed="rId2" cstate="print"/>
          <a:srcRect/>
          <a:stretch>
            <a:fillRect/>
          </a:stretch>
        </p:blipFill>
        <p:spPr bwMode="auto">
          <a:xfrm>
            <a:off x="216695" y="337155"/>
            <a:ext cx="8705572" cy="2883202"/>
          </a:xfrm>
          <a:prstGeom prst="rect">
            <a:avLst/>
          </a:prstGeom>
          <a:noFill/>
          <a:ln w="9525">
            <a:noFill/>
            <a:miter lim="800000"/>
            <a:headEnd/>
            <a:tailEnd/>
          </a:ln>
        </p:spPr>
      </p:pic>
      <p:pic>
        <p:nvPicPr>
          <p:cNvPr id="76805" name="Picture 3"/>
          <p:cNvPicPr>
            <a:picLocks noChangeAspect="1" noChangeArrowheads="1"/>
          </p:cNvPicPr>
          <p:nvPr/>
        </p:nvPicPr>
        <p:blipFill>
          <a:blip r:embed="rId3" cstate="print"/>
          <a:srcRect/>
          <a:stretch>
            <a:fillRect/>
          </a:stretch>
        </p:blipFill>
        <p:spPr bwMode="auto">
          <a:xfrm>
            <a:off x="190239" y="3696608"/>
            <a:ext cx="8776123" cy="2540000"/>
          </a:xfrm>
          <a:prstGeom prst="rect">
            <a:avLst/>
          </a:prstGeom>
          <a:noFill/>
          <a:ln w="9525">
            <a:noFill/>
            <a:miter lim="800000"/>
            <a:headEnd/>
            <a:tailEnd/>
          </a:ln>
        </p:spPr>
      </p:pic>
      <p:cxnSp>
        <p:nvCxnSpPr>
          <p:cNvPr id="5" name="直接连接符 4"/>
          <p:cNvCxnSpPr/>
          <p:nvPr/>
        </p:nvCxnSpPr>
        <p:spPr>
          <a:xfrm flipH="1">
            <a:off x="5763820" y="5955393"/>
            <a:ext cx="1296386"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4540504" y="5039179"/>
            <a:ext cx="2262136" cy="369320"/>
          </a:xfrm>
          <a:prstGeom prst="rect">
            <a:avLst/>
          </a:prstGeom>
        </p:spPr>
        <p:style>
          <a:lnRef idx="2">
            <a:schemeClr val="accent2"/>
          </a:lnRef>
          <a:fillRef idx="1">
            <a:schemeClr val="lt1"/>
          </a:fillRef>
          <a:effectRef idx="0">
            <a:schemeClr val="accent2"/>
          </a:effectRef>
          <a:fontRef idx="minor">
            <a:schemeClr val="dk1"/>
          </a:fontRef>
        </p:style>
        <p:txBody>
          <a:bodyPr wrap="none" lIns="91429" tIns="45714" rIns="91429" bIns="45714">
            <a:spAutoFit/>
          </a:bodyPr>
          <a:lstStyle/>
          <a:p>
            <a:pPr>
              <a:defRPr/>
            </a:pPr>
            <a:r>
              <a:rPr lang="zh-CN" altLang="en-US" dirty="0">
                <a:latin typeface="黑体" pitchFamily="49" charset="-122"/>
                <a:ea typeface="黑体" pitchFamily="49" charset="-122"/>
              </a:rPr>
              <a:t>一定要写出安全序列</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107504" y="1447800"/>
            <a:ext cx="8928992" cy="4572000"/>
          </a:xfrm>
        </p:spPr>
        <p:txBody>
          <a:bodyPr>
            <a:normAutofit fontScale="55000" lnSpcReduction="20000"/>
          </a:bodyPr>
          <a:lstStyle/>
          <a:p>
            <a:pPr>
              <a:lnSpc>
                <a:spcPct val="120000"/>
              </a:lnSpc>
            </a:pPr>
            <a:r>
              <a:rPr lang="zh-CN" altLang="zh-CN" dirty="0"/>
              <a:t>某系统由</a:t>
            </a:r>
            <a:r>
              <a:rPr lang="en-US" altLang="zh-CN" dirty="0"/>
              <a:t>R1</a:t>
            </a:r>
            <a:r>
              <a:rPr lang="zh-CN" altLang="zh-CN" dirty="0"/>
              <a:t>、</a:t>
            </a:r>
            <a:r>
              <a:rPr lang="en-US" altLang="zh-CN" dirty="0"/>
              <a:t>R2</a:t>
            </a:r>
            <a:r>
              <a:rPr lang="zh-CN" altLang="zh-CN" dirty="0"/>
              <a:t>和</a:t>
            </a:r>
            <a:r>
              <a:rPr lang="en-US" altLang="zh-CN" dirty="0"/>
              <a:t>R3</a:t>
            </a:r>
            <a:r>
              <a:rPr lang="zh-CN" altLang="zh-CN" dirty="0"/>
              <a:t>共三种资源，在</a:t>
            </a:r>
            <a:r>
              <a:rPr lang="en-US" altLang="zh-CN" dirty="0"/>
              <a:t>T0</a:t>
            </a:r>
            <a:r>
              <a:rPr lang="zh-CN" altLang="zh-CN" dirty="0"/>
              <a:t>时刻</a:t>
            </a:r>
            <a:r>
              <a:rPr lang="en-US" altLang="zh-CN" dirty="0"/>
              <a:t>P1</a:t>
            </a:r>
            <a:r>
              <a:rPr lang="zh-CN" altLang="zh-CN" dirty="0"/>
              <a:t>、</a:t>
            </a:r>
            <a:r>
              <a:rPr lang="en-US" altLang="zh-CN" dirty="0"/>
              <a:t>P2</a:t>
            </a:r>
            <a:r>
              <a:rPr lang="zh-CN" altLang="zh-CN" dirty="0"/>
              <a:t>、</a:t>
            </a:r>
            <a:r>
              <a:rPr lang="en-US" altLang="zh-CN" dirty="0"/>
              <a:t>P3</a:t>
            </a:r>
            <a:r>
              <a:rPr lang="zh-CN" altLang="zh-CN" dirty="0"/>
              <a:t>和</a:t>
            </a:r>
            <a:r>
              <a:rPr lang="en-US" altLang="zh-CN" dirty="0"/>
              <a:t>P4</a:t>
            </a:r>
            <a:r>
              <a:rPr lang="zh-CN" altLang="zh-CN" dirty="0"/>
              <a:t>这四个进程对资源的占用和需求情况见下表，此时系统可用资源为</a:t>
            </a:r>
            <a:r>
              <a:rPr lang="en-US" altLang="zh-CN" dirty="0"/>
              <a:t>(2</a:t>
            </a:r>
            <a:r>
              <a:rPr lang="zh-CN" altLang="zh-CN" dirty="0"/>
              <a:t>，</a:t>
            </a:r>
            <a:r>
              <a:rPr lang="en-US" altLang="zh-CN" dirty="0"/>
              <a:t>1</a:t>
            </a:r>
            <a:r>
              <a:rPr lang="zh-CN" altLang="zh-CN" dirty="0"/>
              <a:t>，</a:t>
            </a:r>
            <a:r>
              <a:rPr lang="en-US" altLang="zh-CN" dirty="0"/>
              <a:t>2)</a:t>
            </a:r>
            <a:r>
              <a:rPr lang="zh-CN" altLang="en-US" dirty="0"/>
              <a:t>。</a:t>
            </a:r>
            <a:r>
              <a:rPr lang="zh-CN" altLang="zh-CN" dirty="0"/>
              <a:t>试问： </a:t>
            </a:r>
          </a:p>
          <a:p>
            <a:pPr marL="514350" indent="-514350">
              <a:lnSpc>
                <a:spcPct val="120000"/>
              </a:lnSpc>
              <a:buAutoNum type="arabicParenBoth"/>
            </a:pPr>
            <a:endParaRPr lang="en-US" altLang="zh-CN" dirty="0"/>
          </a:p>
          <a:p>
            <a:pPr marL="514350" indent="-514350">
              <a:lnSpc>
                <a:spcPct val="120000"/>
              </a:lnSpc>
              <a:buAutoNum type="arabicParenBoth"/>
            </a:pPr>
            <a:endParaRPr lang="en-US" altLang="zh-CN" dirty="0"/>
          </a:p>
          <a:p>
            <a:pPr marL="514350" indent="-514350">
              <a:lnSpc>
                <a:spcPct val="120000"/>
              </a:lnSpc>
              <a:buAutoNum type="arabicParenBoth"/>
            </a:pPr>
            <a:endParaRPr lang="en-US" altLang="zh-CN" dirty="0"/>
          </a:p>
          <a:p>
            <a:pPr marL="514350" indent="-514350">
              <a:lnSpc>
                <a:spcPct val="120000"/>
              </a:lnSpc>
              <a:buAutoNum type="arabicParenBoth"/>
            </a:pPr>
            <a:endParaRPr lang="en-US" altLang="zh-CN" dirty="0"/>
          </a:p>
          <a:p>
            <a:pPr marL="514350" indent="-514350">
              <a:lnSpc>
                <a:spcPct val="120000"/>
              </a:lnSpc>
              <a:buAutoNum type="arabicParenBoth"/>
            </a:pPr>
            <a:endParaRPr lang="en-US" altLang="zh-CN" dirty="0"/>
          </a:p>
          <a:p>
            <a:pPr marL="514350" indent="-514350">
              <a:lnSpc>
                <a:spcPct val="120000"/>
              </a:lnSpc>
              <a:buAutoNum type="arabicParenBoth"/>
            </a:pPr>
            <a:endParaRPr lang="en-US" altLang="zh-CN" dirty="0"/>
          </a:p>
          <a:p>
            <a:pPr marL="514350" indent="-514350">
              <a:lnSpc>
                <a:spcPct val="120000"/>
              </a:lnSpc>
              <a:buAutoNum type="arabicParenBoth"/>
            </a:pPr>
            <a:r>
              <a:rPr lang="zh-CN" altLang="zh-CN" dirty="0"/>
              <a:t>系统中各种资源总数和此刻各进程对各资源的需求数目用矩阵表示出来。</a:t>
            </a:r>
            <a:endParaRPr lang="en-US" altLang="zh-CN" dirty="0"/>
          </a:p>
          <a:p>
            <a:pPr marL="514350" indent="-514350">
              <a:lnSpc>
                <a:spcPct val="120000"/>
              </a:lnSpc>
              <a:buAutoNum type="arabicParenBoth"/>
            </a:pPr>
            <a:r>
              <a:rPr lang="zh-CN" altLang="zh-CN" dirty="0"/>
              <a:t>如果进程</a:t>
            </a:r>
            <a:r>
              <a:rPr lang="en-US" altLang="zh-CN" dirty="0"/>
              <a:t>P1</a:t>
            </a:r>
            <a:r>
              <a:rPr lang="zh-CN" altLang="zh-CN" dirty="0"/>
              <a:t>发出资源请求（</a:t>
            </a:r>
            <a:r>
              <a:rPr lang="en-US" altLang="zh-CN" dirty="0"/>
              <a:t>1</a:t>
            </a:r>
            <a:r>
              <a:rPr lang="zh-CN" altLang="zh-CN" dirty="0"/>
              <a:t>，</a:t>
            </a:r>
            <a:r>
              <a:rPr lang="en-US" altLang="zh-CN" dirty="0"/>
              <a:t>0</a:t>
            </a:r>
            <a:r>
              <a:rPr lang="zh-CN" altLang="zh-CN" dirty="0"/>
              <a:t>，</a:t>
            </a:r>
            <a:r>
              <a:rPr lang="en-US" altLang="zh-CN" dirty="0"/>
              <a:t>1</a:t>
            </a:r>
            <a:r>
              <a:rPr lang="zh-CN" altLang="zh-CN" dirty="0"/>
              <a:t>），为了保证系统的安全性，能否分配资源给这个进程？说明所采用策略的原因。如果能够分配，请写出安全序列。</a:t>
            </a:r>
            <a:endParaRPr lang="en-US" altLang="zh-CN" dirty="0"/>
          </a:p>
          <a:p>
            <a:pPr marL="514350" indent="-514350">
              <a:lnSpc>
                <a:spcPct val="120000"/>
              </a:lnSpc>
              <a:buAutoNum type="arabicParenBoth"/>
            </a:pPr>
            <a:r>
              <a:rPr lang="zh-CN" altLang="zh-CN" dirty="0"/>
              <a:t>如果进程</a:t>
            </a:r>
            <a:r>
              <a:rPr lang="en-US" altLang="zh-CN" dirty="0"/>
              <a:t>P2</a:t>
            </a:r>
            <a:r>
              <a:rPr lang="zh-CN" altLang="zh-CN" dirty="0"/>
              <a:t>发出资源请求（</a:t>
            </a:r>
            <a:r>
              <a:rPr lang="en-US" altLang="zh-CN" dirty="0"/>
              <a:t>1</a:t>
            </a:r>
            <a:r>
              <a:rPr lang="zh-CN" altLang="zh-CN" dirty="0"/>
              <a:t>，</a:t>
            </a:r>
            <a:r>
              <a:rPr lang="en-US" altLang="zh-CN" dirty="0"/>
              <a:t>0</a:t>
            </a:r>
            <a:r>
              <a:rPr lang="zh-CN" altLang="zh-CN" dirty="0"/>
              <a:t>，</a:t>
            </a:r>
            <a:r>
              <a:rPr lang="en-US" altLang="zh-CN" dirty="0"/>
              <a:t>1</a:t>
            </a:r>
            <a:r>
              <a:rPr lang="zh-CN" altLang="zh-CN" dirty="0"/>
              <a:t>），为了保证系统的安全性，能否分配资源给这个进程？说明所采用策略的原因。如果能够分配，请写出安全序列。</a:t>
            </a: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267744" y="2204864"/>
            <a:ext cx="4652181" cy="1763052"/>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endParaRPr lang="zh-CN" altLang="en-US" dirty="0">
              <a:ea typeface="宋体" pitchFamily="2" charset="-122"/>
            </a:endParaRPr>
          </a:p>
        </p:txBody>
      </p:sp>
      <p:sp>
        <p:nvSpPr>
          <p:cNvPr id="60419" name="内容占位符 2"/>
          <p:cNvSpPr>
            <a:spLocks noGrp="1"/>
          </p:cNvSpPr>
          <p:nvPr>
            <p:ph idx="1"/>
          </p:nvPr>
        </p:nvSpPr>
        <p:spPr/>
        <p:txBody>
          <a:bodyPr/>
          <a:lstStyle/>
          <a:p>
            <a:r>
              <a:rPr lang="zh-CN" altLang="zh-CN" sz="2100" dirty="0">
                <a:latin typeface="黑体" pitchFamily="49" charset="-122"/>
                <a:ea typeface="黑体" pitchFamily="49" charset="-122"/>
              </a:rPr>
              <a:t>假定在单</a:t>
            </a:r>
            <a:r>
              <a:rPr lang="en-US" altLang="zh-CN" sz="2100" dirty="0">
                <a:latin typeface="黑体" pitchFamily="49" charset="-122"/>
                <a:ea typeface="黑体" pitchFamily="49" charset="-122"/>
              </a:rPr>
              <a:t>CPU</a:t>
            </a:r>
            <a:r>
              <a:rPr lang="zh-CN" altLang="zh-CN" sz="2100" dirty="0">
                <a:latin typeface="黑体" pitchFamily="49" charset="-122"/>
                <a:ea typeface="黑体" pitchFamily="49" charset="-122"/>
              </a:rPr>
              <a:t>条件下有下列要执行的作业：</a:t>
            </a:r>
            <a:endParaRPr lang="en-US" altLang="zh-CN" sz="2100" dirty="0">
              <a:latin typeface="黑体" pitchFamily="49" charset="-122"/>
              <a:ea typeface="黑体" pitchFamily="49" charset="-122"/>
            </a:endParaRPr>
          </a:p>
          <a:p>
            <a:endParaRPr lang="en-US" altLang="zh-CN" sz="2100" dirty="0">
              <a:latin typeface="黑体" pitchFamily="49" charset="-122"/>
              <a:ea typeface="黑体" pitchFamily="49" charset="-122"/>
            </a:endParaRPr>
          </a:p>
          <a:p>
            <a:endParaRPr lang="en-US" altLang="zh-CN" sz="2100" dirty="0">
              <a:latin typeface="黑体" pitchFamily="49" charset="-122"/>
              <a:ea typeface="黑体" pitchFamily="49" charset="-122"/>
            </a:endParaRPr>
          </a:p>
          <a:p>
            <a:endParaRPr lang="en-US" altLang="zh-CN" sz="2100" dirty="0">
              <a:latin typeface="黑体" pitchFamily="49" charset="-122"/>
              <a:ea typeface="黑体" pitchFamily="49" charset="-122"/>
            </a:endParaRPr>
          </a:p>
          <a:p>
            <a:endParaRPr lang="en-US" altLang="zh-CN" sz="2100" dirty="0">
              <a:latin typeface="黑体" pitchFamily="49" charset="-122"/>
              <a:ea typeface="黑体" pitchFamily="49" charset="-122"/>
            </a:endParaRPr>
          </a:p>
          <a:p>
            <a:r>
              <a:rPr lang="zh-CN" altLang="zh-CN" sz="2100" dirty="0">
                <a:latin typeface="黑体" pitchFamily="49" charset="-122"/>
                <a:ea typeface="黑体" pitchFamily="49" charset="-122"/>
              </a:rPr>
              <a:t>作业到来的时间是按作业编号顺序进行的</a:t>
            </a:r>
            <a:r>
              <a:rPr lang="zh-CN" altLang="en-US" sz="2100" dirty="0">
                <a:latin typeface="黑体" pitchFamily="49" charset="-122"/>
                <a:ea typeface="黑体" pitchFamily="49" charset="-122"/>
              </a:rPr>
              <a:t>，</a:t>
            </a:r>
            <a:r>
              <a:rPr lang="zh-CN" altLang="zh-CN" sz="2100" dirty="0">
                <a:latin typeface="黑体" pitchFamily="49" charset="-122"/>
                <a:ea typeface="黑体" pitchFamily="49" charset="-122"/>
              </a:rPr>
              <a:t>即后面作业依次比前一个作业迟到一个时间单位。</a:t>
            </a:r>
            <a:endParaRPr lang="en-US" altLang="zh-CN" sz="2100" dirty="0">
              <a:latin typeface="黑体" pitchFamily="49" charset="-122"/>
              <a:ea typeface="黑体" pitchFamily="49" charset="-122"/>
            </a:endParaRPr>
          </a:p>
          <a:p>
            <a:r>
              <a:rPr lang="zh-CN" altLang="en-US" sz="2100" dirty="0">
                <a:latin typeface="黑体" pitchFamily="49" charset="-122"/>
                <a:ea typeface="黑体" pitchFamily="49" charset="-122"/>
              </a:rPr>
              <a:t>请画出下面各种调度算法下作业调度</a:t>
            </a:r>
            <a:r>
              <a:rPr lang="zh-CN" altLang="zh-CN" sz="2100" dirty="0">
                <a:latin typeface="黑体" pitchFamily="49" charset="-122"/>
                <a:ea typeface="黑体" pitchFamily="49" charset="-122"/>
              </a:rPr>
              <a:t>情况：</a:t>
            </a:r>
            <a:r>
              <a:rPr lang="en-US" altLang="zh-CN" sz="2100" dirty="0">
                <a:latin typeface="黑体" pitchFamily="49" charset="-122"/>
                <a:ea typeface="黑体" pitchFamily="49" charset="-122"/>
              </a:rPr>
              <a:t>1) </a:t>
            </a:r>
            <a:r>
              <a:rPr lang="zh-CN" altLang="zh-CN" sz="2100" dirty="0">
                <a:latin typeface="黑体" pitchFamily="49" charset="-122"/>
                <a:ea typeface="黑体" pitchFamily="49" charset="-122"/>
              </a:rPr>
              <a:t>先来先服务</a:t>
            </a:r>
            <a:r>
              <a:rPr lang="zh-CN" altLang="en-US" sz="2100" dirty="0">
                <a:latin typeface="黑体" pitchFamily="49" charset="-122"/>
                <a:ea typeface="黑体" pitchFamily="49" charset="-122"/>
              </a:rPr>
              <a:t>，</a:t>
            </a:r>
            <a:r>
              <a:rPr lang="en-US" altLang="zh-CN" sz="2100" dirty="0">
                <a:latin typeface="黑体" pitchFamily="49" charset="-122"/>
                <a:ea typeface="黑体" pitchFamily="49" charset="-122"/>
              </a:rPr>
              <a:t>2) </a:t>
            </a:r>
            <a:r>
              <a:rPr lang="zh-CN" altLang="en-US" sz="2100" dirty="0">
                <a:latin typeface="黑体" pitchFamily="49" charset="-122"/>
                <a:ea typeface="黑体" pitchFamily="49" charset="-122"/>
              </a:rPr>
              <a:t>非抢占的短作业优先，</a:t>
            </a:r>
            <a:r>
              <a:rPr lang="en-US" altLang="zh-CN" sz="2100" dirty="0">
                <a:latin typeface="黑体" pitchFamily="49" charset="-122"/>
                <a:ea typeface="黑体" pitchFamily="49" charset="-122"/>
              </a:rPr>
              <a:t>3) </a:t>
            </a:r>
            <a:r>
              <a:rPr lang="zh-CN" altLang="en-US" sz="2100" dirty="0">
                <a:latin typeface="黑体" pitchFamily="49" charset="-122"/>
                <a:ea typeface="黑体" pitchFamily="49" charset="-122"/>
              </a:rPr>
              <a:t>抢占的短作业优先，</a:t>
            </a:r>
            <a:r>
              <a:rPr lang="en-US" altLang="zh-CN" sz="2100" dirty="0">
                <a:latin typeface="黑体" pitchFamily="49" charset="-122"/>
                <a:ea typeface="黑体" pitchFamily="49" charset="-122"/>
              </a:rPr>
              <a:t>4) </a:t>
            </a:r>
            <a:r>
              <a:rPr lang="zh-CN" altLang="zh-CN" sz="2100" dirty="0">
                <a:latin typeface="黑体" pitchFamily="49" charset="-122"/>
                <a:ea typeface="黑体" pitchFamily="49" charset="-122"/>
              </a:rPr>
              <a:t>抢占式优先级。</a:t>
            </a:r>
          </a:p>
          <a:p>
            <a:r>
              <a:rPr lang="zh-CN" altLang="zh-CN" sz="2100" dirty="0">
                <a:latin typeface="黑体" pitchFamily="49" charset="-122"/>
                <a:ea typeface="黑体" pitchFamily="49" charset="-122"/>
              </a:rPr>
              <a:t>对于上述每种算法的</a:t>
            </a:r>
            <a:r>
              <a:rPr lang="zh-CN" altLang="en-US" sz="2100" dirty="0">
                <a:latin typeface="黑体" pitchFamily="49" charset="-122"/>
                <a:ea typeface="黑体" pitchFamily="49" charset="-122"/>
              </a:rPr>
              <a:t>平均</a:t>
            </a:r>
            <a:r>
              <a:rPr lang="zh-CN" altLang="zh-CN" sz="2100" dirty="0">
                <a:latin typeface="黑体" pitchFamily="49" charset="-122"/>
                <a:ea typeface="黑体" pitchFamily="49" charset="-122"/>
              </a:rPr>
              <a:t>周转时间是多少</a:t>
            </a:r>
            <a:r>
              <a:rPr lang="en-US" altLang="zh-CN" sz="2100" dirty="0">
                <a:latin typeface="黑体" pitchFamily="49" charset="-122"/>
                <a:ea typeface="黑体" pitchFamily="49" charset="-122"/>
              </a:rPr>
              <a:t>?</a:t>
            </a:r>
            <a:r>
              <a:rPr lang="zh-CN" altLang="zh-CN" sz="2100" dirty="0">
                <a:latin typeface="黑体" pitchFamily="49" charset="-122"/>
                <a:ea typeface="黑体" pitchFamily="49" charset="-122"/>
              </a:rPr>
              <a:t>平均</a:t>
            </a:r>
            <a:r>
              <a:rPr lang="zh-CN" altLang="en-US" sz="2100" dirty="0">
                <a:latin typeface="黑体" pitchFamily="49" charset="-122"/>
                <a:ea typeface="黑体" pitchFamily="49" charset="-122"/>
              </a:rPr>
              <a:t>等待</a:t>
            </a:r>
            <a:r>
              <a:rPr lang="zh-CN" altLang="zh-CN" sz="2100" dirty="0">
                <a:latin typeface="黑体" pitchFamily="49" charset="-122"/>
                <a:ea typeface="黑体" pitchFamily="49" charset="-122"/>
              </a:rPr>
              <a:t>时间是多少</a:t>
            </a:r>
            <a:r>
              <a:rPr lang="en-US" altLang="zh-CN" sz="2100" dirty="0">
                <a:latin typeface="黑体" pitchFamily="49" charset="-122"/>
                <a:ea typeface="黑体" pitchFamily="49" charset="-122"/>
              </a:rPr>
              <a:t>?</a:t>
            </a:r>
            <a:endParaRPr lang="zh-CN" altLang="zh-CN" sz="2100" dirty="0">
              <a:latin typeface="黑体" pitchFamily="49" charset="-122"/>
              <a:ea typeface="黑体" pitchFamily="49" charset="-122"/>
            </a:endParaRPr>
          </a:p>
          <a:p>
            <a:endParaRPr lang="zh-CN" altLang="en-US" sz="2100" dirty="0">
              <a:latin typeface="黑体" pitchFamily="49" charset="-122"/>
              <a:ea typeface="黑体" pitchFamily="49" charset="-122"/>
            </a:endParaRPr>
          </a:p>
        </p:txBody>
      </p:sp>
      <p:graphicFrame>
        <p:nvGraphicFramePr>
          <p:cNvPr id="4" name="表格 3"/>
          <p:cNvGraphicFramePr>
            <a:graphicFrameLocks noGrp="1"/>
          </p:cNvGraphicFramePr>
          <p:nvPr/>
        </p:nvGraphicFramePr>
        <p:xfrm>
          <a:off x="2267744" y="2060848"/>
          <a:ext cx="4114335" cy="1451430"/>
        </p:xfrm>
        <a:graphic>
          <a:graphicData uri="http://schemas.openxmlformats.org/drawingml/2006/table">
            <a:tbl>
              <a:tblPr/>
              <a:tblGrid>
                <a:gridCol w="1725554">
                  <a:extLst>
                    <a:ext uri="{9D8B030D-6E8A-4147-A177-3AD203B41FA5}">
                      <a16:colId xmlns:a16="http://schemas.microsoft.com/office/drawing/2014/main" val="20000"/>
                    </a:ext>
                  </a:extLst>
                </a:gridCol>
                <a:gridCol w="1082260">
                  <a:extLst>
                    <a:ext uri="{9D8B030D-6E8A-4147-A177-3AD203B41FA5}">
                      <a16:colId xmlns:a16="http://schemas.microsoft.com/office/drawing/2014/main" val="20001"/>
                    </a:ext>
                  </a:extLst>
                </a:gridCol>
                <a:gridCol w="1306521">
                  <a:extLst>
                    <a:ext uri="{9D8B030D-6E8A-4147-A177-3AD203B41FA5}">
                      <a16:colId xmlns:a16="http://schemas.microsoft.com/office/drawing/2014/main" val="20002"/>
                    </a:ext>
                  </a:extLst>
                </a:gridCol>
              </a:tblGrid>
              <a:tr h="290286">
                <a:tc>
                  <a:txBody>
                    <a:bodyPr/>
                    <a:lstStyle/>
                    <a:p>
                      <a:pPr algn="ctr">
                        <a:spcAft>
                          <a:spcPts val="0"/>
                        </a:spcAft>
                      </a:pPr>
                      <a:r>
                        <a:rPr lang="zh-CN" sz="1900" b="1" kern="0" dirty="0">
                          <a:solidFill>
                            <a:srgbClr val="000000"/>
                          </a:solidFill>
                          <a:latin typeface="Times New Roman"/>
                          <a:ea typeface="宋体"/>
                          <a:cs typeface="宋体"/>
                        </a:rPr>
                        <a:t>作业</a:t>
                      </a:r>
                      <a:endParaRPr lang="zh-CN" sz="1900" b="1" kern="100" dirty="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900" b="1" kern="0">
                          <a:solidFill>
                            <a:srgbClr val="000000"/>
                          </a:solidFill>
                          <a:latin typeface="Times New Roman"/>
                          <a:ea typeface="宋体"/>
                          <a:cs typeface="宋体"/>
                        </a:rPr>
                        <a:t>运行时间</a:t>
                      </a:r>
                      <a:endParaRPr lang="zh-CN" sz="1900" b="1" kern="10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900" b="1" kern="0">
                          <a:solidFill>
                            <a:srgbClr val="000000"/>
                          </a:solidFill>
                          <a:latin typeface="Times New Roman"/>
                          <a:ea typeface="宋体"/>
                          <a:cs typeface="宋体"/>
                        </a:rPr>
                        <a:t>优先级</a:t>
                      </a:r>
                      <a:endParaRPr lang="zh-CN" sz="1900" b="1" kern="10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90286">
                <a:tc>
                  <a:txBody>
                    <a:bodyPr/>
                    <a:lstStyle/>
                    <a:p>
                      <a:pPr algn="ctr">
                        <a:spcAft>
                          <a:spcPts val="0"/>
                        </a:spcAft>
                      </a:pPr>
                      <a:r>
                        <a:rPr lang="en-US" sz="1900" b="1" kern="0" dirty="0">
                          <a:solidFill>
                            <a:srgbClr val="000000"/>
                          </a:solidFill>
                          <a:latin typeface="宋体"/>
                          <a:ea typeface="宋体"/>
                          <a:cs typeface="宋体"/>
                        </a:rPr>
                        <a:t>1</a:t>
                      </a:r>
                      <a:endParaRPr lang="zh-CN" sz="1900" b="1" kern="100" dirty="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900" b="1" kern="0" dirty="0">
                          <a:solidFill>
                            <a:srgbClr val="000000"/>
                          </a:solidFill>
                          <a:latin typeface="宋体"/>
                          <a:ea typeface="宋体"/>
                          <a:cs typeface="宋体"/>
                        </a:rPr>
                        <a:t>10</a:t>
                      </a:r>
                      <a:endParaRPr lang="zh-CN" sz="1900" b="1" kern="100" dirty="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900" b="1" kern="0" dirty="0">
                          <a:solidFill>
                            <a:srgbClr val="000000"/>
                          </a:solidFill>
                          <a:latin typeface="宋体"/>
                          <a:ea typeface="宋体"/>
                          <a:cs typeface="宋体"/>
                        </a:rPr>
                        <a:t>4</a:t>
                      </a:r>
                      <a:endParaRPr lang="zh-CN" sz="1900" b="1" kern="100" dirty="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290286">
                <a:tc>
                  <a:txBody>
                    <a:bodyPr/>
                    <a:lstStyle/>
                    <a:p>
                      <a:pPr algn="ctr">
                        <a:spcAft>
                          <a:spcPts val="0"/>
                        </a:spcAft>
                      </a:pPr>
                      <a:r>
                        <a:rPr lang="en-US" sz="1900" b="1" kern="0">
                          <a:solidFill>
                            <a:srgbClr val="000000"/>
                          </a:solidFill>
                          <a:latin typeface="宋体"/>
                          <a:ea typeface="宋体"/>
                          <a:cs typeface="宋体"/>
                        </a:rPr>
                        <a:t>2</a:t>
                      </a:r>
                      <a:endParaRPr lang="zh-CN" sz="1900" b="1" kern="10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900" b="1" kern="0" dirty="0">
                          <a:solidFill>
                            <a:srgbClr val="000000"/>
                          </a:solidFill>
                          <a:latin typeface="宋体"/>
                          <a:ea typeface="宋体"/>
                          <a:cs typeface="宋体"/>
                        </a:rPr>
                        <a:t>1</a:t>
                      </a:r>
                      <a:endParaRPr lang="zh-CN" sz="1900" b="1" kern="100" dirty="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900" b="1" kern="0" dirty="0">
                          <a:solidFill>
                            <a:srgbClr val="000000"/>
                          </a:solidFill>
                          <a:latin typeface="宋体"/>
                          <a:ea typeface="宋体"/>
                          <a:cs typeface="宋体"/>
                        </a:rPr>
                        <a:t>1</a:t>
                      </a:r>
                      <a:endParaRPr lang="zh-CN" sz="1900" b="1" kern="100" dirty="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290286">
                <a:tc>
                  <a:txBody>
                    <a:bodyPr/>
                    <a:lstStyle/>
                    <a:p>
                      <a:pPr algn="ctr">
                        <a:spcAft>
                          <a:spcPts val="0"/>
                        </a:spcAft>
                      </a:pPr>
                      <a:r>
                        <a:rPr lang="en-US" sz="1900" b="1" kern="0">
                          <a:solidFill>
                            <a:srgbClr val="000000"/>
                          </a:solidFill>
                          <a:latin typeface="宋体"/>
                          <a:ea typeface="宋体"/>
                          <a:cs typeface="宋体"/>
                        </a:rPr>
                        <a:t>3</a:t>
                      </a:r>
                      <a:endParaRPr lang="zh-CN" sz="1900" b="1" kern="10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900" b="1" kern="0">
                          <a:solidFill>
                            <a:srgbClr val="000000"/>
                          </a:solidFill>
                          <a:latin typeface="宋体"/>
                          <a:ea typeface="宋体"/>
                          <a:cs typeface="宋体"/>
                        </a:rPr>
                        <a:t>4</a:t>
                      </a:r>
                      <a:endParaRPr lang="zh-CN" sz="1900" b="1" kern="10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900" b="1" kern="0" dirty="0">
                          <a:solidFill>
                            <a:srgbClr val="000000"/>
                          </a:solidFill>
                          <a:latin typeface="宋体"/>
                          <a:ea typeface="宋体"/>
                          <a:cs typeface="宋体"/>
                        </a:rPr>
                        <a:t>3</a:t>
                      </a:r>
                      <a:endParaRPr lang="zh-CN" sz="1900" b="1" kern="100" dirty="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290286">
                <a:tc>
                  <a:txBody>
                    <a:bodyPr/>
                    <a:lstStyle/>
                    <a:p>
                      <a:pPr algn="ctr">
                        <a:spcAft>
                          <a:spcPts val="0"/>
                        </a:spcAft>
                      </a:pPr>
                      <a:r>
                        <a:rPr lang="en-US" altLang="zh-CN" sz="1900" b="1" kern="100" dirty="0">
                          <a:latin typeface="Times New Roman"/>
                          <a:ea typeface="宋体"/>
                        </a:rPr>
                        <a:t>4</a:t>
                      </a:r>
                      <a:endParaRPr lang="zh-CN" sz="1900" b="1" kern="100" dirty="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altLang="zh-CN" sz="1900" b="1" kern="100" dirty="0">
                          <a:latin typeface="Times New Roman"/>
                          <a:ea typeface="宋体"/>
                        </a:rPr>
                        <a:t>2</a:t>
                      </a:r>
                      <a:endParaRPr lang="zh-CN" sz="1900" b="1" kern="100" dirty="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altLang="zh-CN" sz="1900" b="1" kern="100" dirty="0">
                          <a:latin typeface="Times New Roman"/>
                          <a:ea typeface="宋体"/>
                        </a:rPr>
                        <a:t>2</a:t>
                      </a:r>
                      <a:endParaRPr lang="zh-CN" sz="1900" b="1" kern="100" dirty="0">
                        <a:latin typeface="Times New Roman"/>
                        <a:ea typeface="宋体"/>
                      </a:endParaRPr>
                    </a:p>
                  </a:txBody>
                  <a:tcPr marL="54426" marR="544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endParaRPr lang="zh-CN" altLang="en-US" dirty="0"/>
          </a:p>
        </p:txBody>
      </p:sp>
      <p:sp>
        <p:nvSpPr>
          <p:cNvPr id="52227" name="内容占位符 2"/>
          <p:cNvSpPr>
            <a:spLocks noGrp="1"/>
          </p:cNvSpPr>
          <p:nvPr>
            <p:ph idx="1"/>
          </p:nvPr>
        </p:nvSpPr>
        <p:spPr>
          <a:xfrm>
            <a:off x="0" y="1268413"/>
            <a:ext cx="8458200" cy="4525962"/>
          </a:xfrm>
        </p:spPr>
        <p:txBody>
          <a:bodyPr/>
          <a:lstStyle/>
          <a:p>
            <a:r>
              <a:rPr lang="zh-CN" altLang="en-US" b="0" dirty="0">
                <a:latin typeface="黑体" pitchFamily="49" charset="-122"/>
                <a:ea typeface="黑体" pitchFamily="49" charset="-122"/>
              </a:rPr>
              <a:t>考虑下述页面走向：</a:t>
            </a:r>
            <a:endParaRPr lang="en-US" altLang="zh-CN" b="0" dirty="0">
              <a:latin typeface="黑体" pitchFamily="49" charset="-122"/>
              <a:ea typeface="黑体" pitchFamily="49" charset="-122"/>
            </a:endParaRPr>
          </a:p>
          <a:p>
            <a:pPr>
              <a:buFont typeface="Wingdings" pitchFamily="2" charset="2"/>
              <a:buNone/>
            </a:pPr>
            <a:r>
              <a:rPr lang="en-US" altLang="zh-CN" b="0" dirty="0">
                <a:latin typeface="黑体" pitchFamily="49" charset="-122"/>
                <a:ea typeface="黑体" pitchFamily="49" charset="-122"/>
              </a:rPr>
              <a:t>     1</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2</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3</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4</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2</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1</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5</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6</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2</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1</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2</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3</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7</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6</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3</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2</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1</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2</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3</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6</a:t>
            </a:r>
          </a:p>
          <a:p>
            <a:pPr>
              <a:buFont typeface="Wingdings" pitchFamily="2" charset="2"/>
              <a:buNone/>
            </a:pPr>
            <a:endParaRPr lang="en-US" altLang="zh-CN" b="0" dirty="0">
              <a:latin typeface="黑体" pitchFamily="49" charset="-122"/>
              <a:ea typeface="黑体" pitchFamily="49" charset="-122"/>
            </a:endParaRPr>
          </a:p>
          <a:p>
            <a:pPr>
              <a:buFont typeface="Wingdings" pitchFamily="2" charset="2"/>
              <a:buNone/>
            </a:pPr>
            <a:r>
              <a:rPr lang="zh-CN" altLang="en-US" b="0" dirty="0">
                <a:latin typeface="黑体" pitchFamily="49" charset="-122"/>
                <a:ea typeface="黑体" pitchFamily="49" charset="-122"/>
              </a:rPr>
              <a:t>  当内存块数量分别为</a:t>
            </a:r>
            <a:r>
              <a:rPr lang="en-US" altLang="zh-CN" b="0" dirty="0">
                <a:latin typeface="黑体" pitchFamily="49" charset="-122"/>
                <a:ea typeface="黑体" pitchFamily="49" charset="-122"/>
              </a:rPr>
              <a:t>3</a:t>
            </a:r>
            <a:r>
              <a:rPr lang="zh-CN" altLang="en-US" b="0" dirty="0">
                <a:latin typeface="黑体" pitchFamily="49" charset="-122"/>
                <a:ea typeface="黑体" pitchFamily="49" charset="-122"/>
              </a:rPr>
              <a:t>时（或者说是页框数是</a:t>
            </a:r>
            <a:r>
              <a:rPr lang="en-US" altLang="zh-CN" b="0" dirty="0">
                <a:latin typeface="黑体" pitchFamily="49" charset="-122"/>
                <a:ea typeface="黑体" pitchFamily="49" charset="-122"/>
              </a:rPr>
              <a:t>3</a:t>
            </a:r>
            <a:r>
              <a:rPr lang="zh-CN" altLang="en-US" b="0" dirty="0">
                <a:latin typeface="黑体" pitchFamily="49" charset="-122"/>
                <a:ea typeface="黑体" pitchFamily="49" charset="-122"/>
              </a:rPr>
              <a:t>，或者说帧数是</a:t>
            </a:r>
            <a:r>
              <a:rPr lang="en-US" altLang="zh-CN" b="0" dirty="0">
                <a:latin typeface="黑体" pitchFamily="49" charset="-122"/>
                <a:ea typeface="黑体" pitchFamily="49" charset="-122"/>
              </a:rPr>
              <a:t>3</a:t>
            </a:r>
            <a:r>
              <a:rPr lang="zh-CN" altLang="en-US" b="0" dirty="0">
                <a:latin typeface="黑体" pitchFamily="49" charset="-122"/>
                <a:ea typeface="黑体" pitchFamily="49" charset="-122"/>
              </a:rPr>
              <a:t>），试问</a:t>
            </a:r>
            <a:r>
              <a:rPr lang="en-US" altLang="zh-CN" b="0" dirty="0">
                <a:latin typeface="黑体" pitchFamily="49" charset="-122"/>
                <a:ea typeface="黑体" pitchFamily="49" charset="-122"/>
              </a:rPr>
              <a:t>FIFO</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LRU</a:t>
            </a:r>
            <a:r>
              <a:rPr lang="zh-CN" altLang="en-US" b="0" dirty="0">
                <a:latin typeface="黑体" pitchFamily="49" charset="-122"/>
                <a:ea typeface="黑体" pitchFamily="49" charset="-122"/>
              </a:rPr>
              <a:t>、</a:t>
            </a:r>
            <a:r>
              <a:rPr lang="en-US" altLang="zh-CN" b="0" dirty="0">
                <a:latin typeface="黑体" pitchFamily="49" charset="-122"/>
                <a:ea typeface="黑体" pitchFamily="49" charset="-122"/>
              </a:rPr>
              <a:t>OPT</a:t>
            </a:r>
            <a:r>
              <a:rPr lang="zh-CN" altLang="en-US" b="0" dirty="0">
                <a:latin typeface="黑体" pitchFamily="49" charset="-122"/>
                <a:ea typeface="黑体" pitchFamily="49" charset="-122"/>
              </a:rPr>
              <a:t>这三种置换算法的缺页次数各是多少，缺页中断率是多少？</a:t>
            </a:r>
          </a:p>
          <a:p>
            <a:endParaRPr lang="zh-CN" altLang="en-US" b="0" dirty="0">
              <a:latin typeface="黑体" pitchFamily="49" charset="-122"/>
              <a:ea typeface="黑体"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457326" y="152703"/>
            <a:ext cx="8229348" cy="576035"/>
          </a:xfrm>
        </p:spPr>
        <p:txBody>
          <a:bodyPr>
            <a:normAutofit fontScale="90000"/>
          </a:bodyPr>
          <a:lstStyle/>
          <a:p>
            <a:pPr eaLnBrk="1" hangingPunct="1"/>
            <a:r>
              <a:rPr lang="en-US" altLang="zh-CN" dirty="0"/>
              <a:t>Effective Access Time (</a:t>
            </a:r>
            <a:r>
              <a:rPr lang="zh-CN" altLang="en-US" dirty="0">
                <a:latin typeface="黑体" pitchFamily="49" charset="-122"/>
                <a:ea typeface="黑体" pitchFamily="49" charset="-122"/>
              </a:rPr>
              <a:t>有效访问时间</a:t>
            </a:r>
            <a:r>
              <a:rPr lang="en-US" altLang="zh-CN" dirty="0"/>
              <a:t>)</a:t>
            </a:r>
          </a:p>
        </p:txBody>
      </p:sp>
      <p:sp>
        <p:nvSpPr>
          <p:cNvPr id="58371" name="Rectangle 3"/>
          <p:cNvSpPr>
            <a:spLocks noGrp="1" noChangeArrowheads="1"/>
          </p:cNvSpPr>
          <p:nvPr>
            <p:ph type="body" idx="4294967295"/>
          </p:nvPr>
        </p:nvSpPr>
        <p:spPr>
          <a:xfrm>
            <a:off x="214175" y="1084036"/>
            <a:ext cx="8929825" cy="5048250"/>
          </a:xfrm>
        </p:spPr>
        <p:txBody>
          <a:bodyPr/>
          <a:lstStyle/>
          <a:p>
            <a:pPr>
              <a:lnSpc>
                <a:spcPct val="90000"/>
              </a:lnSpc>
              <a:tabLst>
                <a:tab pos="2062150" algn="l"/>
                <a:tab pos="2566834" algn="l"/>
              </a:tabLst>
            </a:pPr>
            <a:r>
              <a:rPr lang="zh-CN" altLang="en-US" dirty="0">
                <a:solidFill>
                  <a:srgbClr val="C00000"/>
                </a:solidFill>
                <a:latin typeface="黑体" pitchFamily="49" charset="-122"/>
                <a:ea typeface="黑体" pitchFamily="49" charset="-122"/>
                <a:sym typeface="Symbol" pitchFamily="18" charset="2"/>
              </a:rPr>
              <a:t>有效访问时间</a:t>
            </a:r>
            <a:endParaRPr lang="en-US" altLang="zh-CN" dirty="0">
              <a:solidFill>
                <a:srgbClr val="C00000"/>
              </a:solidFill>
              <a:latin typeface="黑体" pitchFamily="49" charset="-122"/>
              <a:ea typeface="黑体" pitchFamily="49" charset="-122"/>
              <a:sym typeface="Symbol" pitchFamily="18" charset="2"/>
            </a:endParaRPr>
          </a:p>
          <a:p>
            <a:pPr>
              <a:lnSpc>
                <a:spcPct val="90000"/>
              </a:lnSpc>
              <a:tabLst>
                <a:tab pos="2062150" algn="l"/>
                <a:tab pos="2566834" algn="l"/>
              </a:tabLst>
            </a:pPr>
            <a:endParaRPr lang="en-US" altLang="zh-CN" dirty="0">
              <a:sym typeface="Symbol" pitchFamily="18" charset="2"/>
            </a:endParaRPr>
          </a:p>
          <a:p>
            <a:pPr>
              <a:lnSpc>
                <a:spcPct val="90000"/>
              </a:lnSpc>
              <a:tabLst>
                <a:tab pos="2062150" algn="l"/>
                <a:tab pos="2566834" algn="l"/>
              </a:tabLst>
            </a:pPr>
            <a:r>
              <a:rPr lang="en-US" altLang="zh-CN" dirty="0">
                <a:sym typeface="Symbol" pitchFamily="18" charset="2"/>
              </a:rPr>
              <a:t>Consider 80% hit ratio, 20ns for TLB search, 100ns for memory access</a:t>
            </a:r>
          </a:p>
          <a:p>
            <a:pPr lvl="1">
              <a:lnSpc>
                <a:spcPct val="90000"/>
              </a:lnSpc>
              <a:tabLst>
                <a:tab pos="2062150" algn="l"/>
                <a:tab pos="2566834" algn="l"/>
              </a:tabLst>
            </a:pPr>
            <a:r>
              <a:rPr lang="en-US" altLang="zh-CN" dirty="0">
                <a:sym typeface="Symbol" pitchFamily="18" charset="2"/>
              </a:rPr>
              <a:t>EAT (</a:t>
            </a:r>
            <a:r>
              <a:rPr lang="en-US" altLang="zh-CN" b="1" dirty="0">
                <a:solidFill>
                  <a:srgbClr val="C00000"/>
                </a:solidFill>
                <a:sym typeface="Symbol" pitchFamily="18" charset="2"/>
              </a:rPr>
              <a:t>E</a:t>
            </a:r>
            <a:r>
              <a:rPr lang="en-US" altLang="zh-CN" dirty="0">
                <a:sym typeface="Symbol" pitchFamily="18" charset="2"/>
              </a:rPr>
              <a:t>ffective </a:t>
            </a:r>
            <a:r>
              <a:rPr lang="en-US" altLang="zh-CN" b="1" dirty="0">
                <a:solidFill>
                  <a:srgbClr val="C00000"/>
                </a:solidFill>
                <a:sym typeface="Symbol" pitchFamily="18" charset="2"/>
              </a:rPr>
              <a:t>A</a:t>
            </a:r>
            <a:r>
              <a:rPr lang="en-US" altLang="zh-CN" dirty="0">
                <a:sym typeface="Symbol" pitchFamily="18" charset="2"/>
              </a:rPr>
              <a:t>ccess </a:t>
            </a:r>
            <a:r>
              <a:rPr lang="en-US" altLang="zh-CN" b="1" dirty="0">
                <a:solidFill>
                  <a:srgbClr val="C00000"/>
                </a:solidFill>
                <a:sym typeface="Symbol" pitchFamily="18" charset="2"/>
              </a:rPr>
              <a:t>T</a:t>
            </a:r>
            <a:r>
              <a:rPr lang="en-US" altLang="zh-CN" dirty="0">
                <a:sym typeface="Symbol" pitchFamily="18" charset="2"/>
              </a:rPr>
              <a:t>ime) = ? </a:t>
            </a:r>
          </a:p>
          <a:p>
            <a:pPr lvl="1">
              <a:lnSpc>
                <a:spcPct val="90000"/>
              </a:lnSpc>
              <a:tabLst>
                <a:tab pos="2062150" algn="l"/>
                <a:tab pos="2566834" algn="l"/>
              </a:tabLst>
            </a:pPr>
            <a:r>
              <a:rPr lang="en-US" altLang="zh-CN" b="1" dirty="0">
                <a:solidFill>
                  <a:srgbClr val="041AEA"/>
                </a:solidFill>
                <a:sym typeface="Symbol" pitchFamily="18" charset="2"/>
              </a:rPr>
              <a:t>0.80 x (20+100) + 0.20 x (20+100*2)=140ns</a:t>
            </a:r>
          </a:p>
          <a:p>
            <a:pPr lvl="1">
              <a:lnSpc>
                <a:spcPct val="90000"/>
              </a:lnSpc>
              <a:tabLst>
                <a:tab pos="2062150" algn="l"/>
                <a:tab pos="2566834" algn="l"/>
              </a:tabLst>
            </a:pPr>
            <a:endParaRPr lang="en-US" altLang="zh-CN" dirty="0">
              <a:sym typeface="Symbol" pitchFamily="18" charset="2"/>
            </a:endParaRPr>
          </a:p>
          <a:p>
            <a:pPr>
              <a:lnSpc>
                <a:spcPct val="90000"/>
              </a:lnSpc>
              <a:tabLst>
                <a:tab pos="2062150" algn="l"/>
                <a:tab pos="2566834" algn="l"/>
              </a:tabLst>
            </a:pPr>
            <a:r>
              <a:rPr lang="en-US" altLang="zh-CN" dirty="0">
                <a:sym typeface="Symbol" pitchFamily="18" charset="2"/>
              </a:rPr>
              <a:t>Consider more realistic hit ratio 98%</a:t>
            </a:r>
          </a:p>
          <a:p>
            <a:pPr lvl="1">
              <a:lnSpc>
                <a:spcPct val="90000"/>
              </a:lnSpc>
              <a:tabLst>
                <a:tab pos="2062150" algn="l"/>
                <a:tab pos="2566834" algn="l"/>
              </a:tabLst>
            </a:pPr>
            <a:r>
              <a:rPr lang="en-US" altLang="zh-CN" dirty="0">
                <a:sym typeface="Symbol" pitchFamily="18" charset="2"/>
              </a:rPr>
              <a:t>EAT = 0.98 x 120 + 0.02 x 220 = 122ns</a:t>
            </a:r>
          </a:p>
          <a:p>
            <a:pPr lvl="1">
              <a:lnSpc>
                <a:spcPct val="90000"/>
              </a:lnSpc>
              <a:tabLst>
                <a:tab pos="2062150" algn="l"/>
                <a:tab pos="2566834" algn="l"/>
              </a:tabLst>
            </a:pPr>
            <a:endParaRPr lang="en-US" altLang="zh-CN" dirty="0">
              <a:sym typeface="Symbol" pitchFamily="18" charset="2"/>
            </a:endParaRPr>
          </a:p>
          <a:p>
            <a:pPr>
              <a:lnSpc>
                <a:spcPct val="90000"/>
              </a:lnSpc>
              <a:buNone/>
              <a:tabLst>
                <a:tab pos="2062150" algn="l"/>
                <a:tab pos="2566834" algn="l"/>
              </a:tabLst>
            </a:pPr>
            <a:endParaRPr lang="en-US" altLang="zh-CN" dirty="0"/>
          </a:p>
        </p:txBody>
      </p:sp>
      <p:sp>
        <p:nvSpPr>
          <p:cNvPr id="58372" name="Text Box 5"/>
          <p:cNvSpPr txBox="1">
            <a:spLocks noChangeArrowheads="1"/>
          </p:cNvSpPr>
          <p:nvPr/>
        </p:nvSpPr>
        <p:spPr bwMode="auto">
          <a:xfrm>
            <a:off x="755576" y="5661248"/>
            <a:ext cx="7669974" cy="77140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algn="ctr" defTabSz="914401">
              <a:spcBef>
                <a:spcPct val="50000"/>
              </a:spcBef>
              <a:defRPr/>
            </a:pPr>
            <a:r>
              <a:rPr lang="en-US" altLang="zh-CN" dirty="0"/>
              <a:t>40% and 22% slow down compared with original </a:t>
            </a:r>
            <a:r>
              <a:rPr lang="en-US" altLang="zh-CN" dirty="0" err="1"/>
              <a:t>mem</a:t>
            </a:r>
            <a:r>
              <a:rPr lang="en-US" altLang="zh-CN" dirty="0"/>
              <a:t> access time</a:t>
            </a:r>
          </a:p>
          <a:p>
            <a:pPr algn="ctr" defTabSz="914401">
              <a:spcBef>
                <a:spcPct val="50000"/>
              </a:spcBef>
              <a:defRPr/>
            </a:pPr>
            <a:r>
              <a:rPr lang="zh-CN" altLang="en-US" dirty="0">
                <a:latin typeface="黑体" pitchFamily="49" charset="-122"/>
                <a:ea typeface="黑体" pitchFamily="49" charset="-122"/>
              </a:rPr>
              <a:t>和不做分页直接访问内存相比慢了</a:t>
            </a:r>
            <a:r>
              <a:rPr lang="en-US" altLang="zh-CN" dirty="0">
                <a:latin typeface="黑体" pitchFamily="49" charset="-122"/>
                <a:ea typeface="黑体" pitchFamily="49" charset="-122"/>
              </a:rPr>
              <a:t>40%</a:t>
            </a:r>
            <a:r>
              <a:rPr lang="zh-CN" altLang="en-US" dirty="0">
                <a:latin typeface="黑体" pitchFamily="49" charset="-122"/>
                <a:ea typeface="黑体" pitchFamily="49" charset="-122"/>
              </a:rPr>
              <a:t>和</a:t>
            </a:r>
            <a:r>
              <a:rPr lang="en-US" altLang="zh-CN" dirty="0">
                <a:latin typeface="黑体" pitchFamily="49" charset="-122"/>
                <a:ea typeface="黑体" pitchFamily="49" charset="-122"/>
              </a:rPr>
              <a:t>22%</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371">
                                            <p:txEl>
                                              <p:pRg st="4" end="4"/>
                                            </p:txEl>
                                          </p:spTgt>
                                        </p:tgtEl>
                                        <p:attrNameLst>
                                          <p:attrName>style.visibility</p:attrName>
                                        </p:attrNameLst>
                                      </p:cBhvr>
                                      <p:to>
                                        <p:strVal val="visible"/>
                                      </p:to>
                                    </p:set>
                                    <p:animEffect transition="in" filter="wipe(down)">
                                      <p:cBhvr>
                                        <p:cTn id="7" dur="500"/>
                                        <p:tgtEl>
                                          <p:spTgt spid="5837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1">
                                            <p:txEl>
                                              <p:pRg st="6" end="6"/>
                                            </p:txEl>
                                          </p:spTgt>
                                        </p:tgtEl>
                                        <p:attrNameLst>
                                          <p:attrName>style.visibility</p:attrName>
                                        </p:attrNameLst>
                                      </p:cBhvr>
                                      <p:to>
                                        <p:strVal val="visible"/>
                                      </p:to>
                                    </p:set>
                                    <p:animEffect transition="in" filter="wipe(down)">
                                      <p:cBhvr>
                                        <p:cTn id="12" dur="500"/>
                                        <p:tgtEl>
                                          <p:spTgt spid="58371">
                                            <p:txEl>
                                              <p:pRg st="6" end="6"/>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8371">
                                            <p:txEl>
                                              <p:pRg st="7" end="7"/>
                                            </p:txEl>
                                          </p:spTgt>
                                        </p:tgtEl>
                                        <p:attrNameLst>
                                          <p:attrName>style.visibility</p:attrName>
                                        </p:attrNameLst>
                                      </p:cBhvr>
                                      <p:to>
                                        <p:strVal val="visible"/>
                                      </p:to>
                                    </p:set>
                                    <p:animEffect transition="in" filter="wipe(down)">
                                      <p:cBhvr>
                                        <p:cTn id="15" dur="500"/>
                                        <p:tgtEl>
                                          <p:spTgt spid="58371">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8372"/>
                                        </p:tgtEl>
                                        <p:attrNameLst>
                                          <p:attrName>style.visibility</p:attrName>
                                        </p:attrNameLst>
                                      </p:cBhvr>
                                      <p:to>
                                        <p:strVal val="visible"/>
                                      </p:to>
                                    </p:set>
                                    <p:animEffect transition="in" filter="wipe(down)">
                                      <p:cBhvr>
                                        <p:cTn id="20"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4807" y="1029608"/>
            <a:ext cx="8456121" cy="1048403"/>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a:defRPr/>
            </a:pPr>
            <a:r>
              <a:rPr lang="zh-CN" altLang="en-US" sz="2100" b="1" dirty="0">
                <a:latin typeface="黑体" pitchFamily="49" charset="-122"/>
                <a:ea typeface="黑体" pitchFamily="49" charset="-122"/>
              </a:rPr>
              <a:t>某虚拟存储器的用户编程空间共</a:t>
            </a:r>
            <a:r>
              <a:rPr lang="en-US" sz="2100" b="1" dirty="0">
                <a:latin typeface="黑体" pitchFamily="49" charset="-122"/>
                <a:ea typeface="黑体" pitchFamily="49" charset="-122"/>
              </a:rPr>
              <a:t>32</a:t>
            </a:r>
            <a:r>
              <a:rPr lang="zh-CN" altLang="en-US" sz="2100" b="1" dirty="0">
                <a:latin typeface="黑体" pitchFamily="49" charset="-122"/>
                <a:ea typeface="黑体" pitchFamily="49" charset="-122"/>
              </a:rPr>
              <a:t>个页面，每个页面大小为</a:t>
            </a:r>
            <a:r>
              <a:rPr lang="en-US" sz="2100" b="1" dirty="0">
                <a:latin typeface="黑体" pitchFamily="49" charset="-122"/>
                <a:ea typeface="黑体" pitchFamily="49" charset="-122"/>
              </a:rPr>
              <a:t>1KB</a:t>
            </a:r>
            <a:r>
              <a:rPr lang="zh-CN" altLang="en-US" sz="2100" b="1" dirty="0">
                <a:latin typeface="黑体" pitchFamily="49" charset="-122"/>
                <a:ea typeface="黑体" pitchFamily="49" charset="-122"/>
              </a:rPr>
              <a:t>，内存大小为</a:t>
            </a:r>
            <a:r>
              <a:rPr lang="en-US" sz="2100" b="1" dirty="0">
                <a:latin typeface="黑体" pitchFamily="49" charset="-122"/>
                <a:ea typeface="黑体" pitchFamily="49" charset="-122"/>
              </a:rPr>
              <a:t>16KB</a:t>
            </a:r>
            <a:r>
              <a:rPr lang="zh-CN" altLang="en-US" sz="2100" b="1" dirty="0">
                <a:latin typeface="黑体" pitchFamily="49" charset="-122"/>
                <a:ea typeface="黑体" pitchFamily="49" charset="-122"/>
              </a:rPr>
              <a:t>，假设某一时刻用户页表中已调入内存的页面对应的物理块号如下表，求逻辑地址</a:t>
            </a:r>
            <a:r>
              <a:rPr lang="en-US" altLang="zh-CN" sz="2100" b="1">
                <a:latin typeface="黑体" pitchFamily="49" charset="-122"/>
                <a:ea typeface="黑体" pitchFamily="49" charset="-122"/>
              </a:rPr>
              <a:t>0A6D</a:t>
            </a:r>
            <a:r>
              <a:rPr lang="en-US" sz="2100" b="1">
                <a:latin typeface="黑体" pitchFamily="49" charset="-122"/>
                <a:ea typeface="黑体" pitchFamily="49" charset="-122"/>
              </a:rPr>
              <a:t>H</a:t>
            </a:r>
            <a:r>
              <a:rPr lang="zh-CN" altLang="en-US" sz="2100" b="1" dirty="0">
                <a:latin typeface="黑体" pitchFamily="49" charset="-122"/>
                <a:ea typeface="黑体" pitchFamily="49" charset="-122"/>
              </a:rPr>
              <a:t>所对应的逻辑地址。</a:t>
            </a:r>
          </a:p>
        </p:txBody>
      </p:sp>
      <p:pic>
        <p:nvPicPr>
          <p:cNvPr id="67587" name="Picture 3"/>
          <p:cNvPicPr>
            <a:picLocks noChangeAspect="1" noChangeArrowheads="1"/>
          </p:cNvPicPr>
          <p:nvPr/>
        </p:nvPicPr>
        <p:blipFill>
          <a:blip r:embed="rId3" cstate="print"/>
          <a:srcRect/>
          <a:stretch>
            <a:fillRect/>
          </a:stretch>
        </p:blipFill>
        <p:spPr bwMode="auto">
          <a:xfrm>
            <a:off x="442208" y="2521857"/>
            <a:ext cx="2706160" cy="2413000"/>
          </a:xfrm>
          <a:prstGeom prst="rect">
            <a:avLst/>
          </a:prstGeom>
          <a:noFill/>
          <a:ln w="9525">
            <a:noFill/>
            <a:miter lim="800000"/>
            <a:headEnd/>
            <a:tailEnd/>
          </a:ln>
        </p:spPr>
      </p:pic>
      <p:sp>
        <p:nvSpPr>
          <p:cNvPr id="6" name="TextBox 5"/>
          <p:cNvSpPr txBox="1"/>
          <p:nvPr/>
        </p:nvSpPr>
        <p:spPr>
          <a:xfrm>
            <a:off x="3831209" y="2662465"/>
            <a:ext cx="4818930" cy="2987396"/>
          </a:xfrm>
          <a:prstGeom prst="rect">
            <a:avLst/>
          </a:prstGeom>
        </p:spPr>
        <p:style>
          <a:lnRef idx="2">
            <a:schemeClr val="accent1"/>
          </a:lnRef>
          <a:fillRef idx="1">
            <a:schemeClr val="lt1"/>
          </a:fillRef>
          <a:effectRef idx="0">
            <a:schemeClr val="accent1"/>
          </a:effectRef>
          <a:fontRef idx="minor">
            <a:schemeClr val="dk1"/>
          </a:fontRef>
        </p:style>
        <p:txBody>
          <a:bodyPr lIns="78145" tIns="39072" rIns="78145" bIns="39072">
            <a:spAutoFit/>
          </a:bodyPr>
          <a:lstStyle/>
          <a:p>
            <a:pPr>
              <a:defRPr/>
            </a:pPr>
            <a:r>
              <a:rPr lang="zh-CN" altLang="en-US" sz="2100" b="1" dirty="0">
                <a:latin typeface="Times New Roman" pitchFamily="18" charset="0"/>
              </a:rPr>
              <a:t>页号占</a:t>
            </a:r>
            <a:r>
              <a:rPr lang="en-US" altLang="zh-CN" sz="2100" b="1" dirty="0">
                <a:latin typeface="Times New Roman" pitchFamily="18" charset="0"/>
              </a:rPr>
              <a:t>5</a:t>
            </a:r>
            <a:r>
              <a:rPr lang="zh-CN" altLang="en-US" sz="2100" b="1" dirty="0">
                <a:latin typeface="Times New Roman" pitchFamily="18" charset="0"/>
              </a:rPr>
              <a:t>位</a:t>
            </a:r>
            <a:r>
              <a:rPr lang="en-US" altLang="zh-CN" sz="2100" b="1" dirty="0">
                <a:latin typeface="Times New Roman" pitchFamily="18" charset="0"/>
              </a:rPr>
              <a:t>(2</a:t>
            </a:r>
            <a:r>
              <a:rPr lang="en-US" altLang="zh-CN" sz="2100" b="1" baseline="30000" dirty="0">
                <a:latin typeface="Times New Roman" pitchFamily="18" charset="0"/>
              </a:rPr>
              <a:t>5</a:t>
            </a:r>
            <a:r>
              <a:rPr lang="en-US" altLang="zh-CN" sz="2100" b="1" dirty="0">
                <a:latin typeface="Times New Roman" pitchFamily="18" charset="0"/>
              </a:rPr>
              <a:t>=32)</a:t>
            </a:r>
            <a:r>
              <a:rPr lang="zh-CN" altLang="en-US" sz="2100" b="1" dirty="0">
                <a:latin typeface="Times New Roman" pitchFamily="18" charset="0"/>
              </a:rPr>
              <a:t>，</a:t>
            </a:r>
            <a:endParaRPr lang="en-US" altLang="zh-CN" sz="2100" b="1" dirty="0">
              <a:latin typeface="Times New Roman" pitchFamily="18" charset="0"/>
            </a:endParaRPr>
          </a:p>
          <a:p>
            <a:pPr>
              <a:defRPr/>
            </a:pPr>
            <a:r>
              <a:rPr lang="zh-CN" altLang="en-US" sz="2100" b="1" dirty="0">
                <a:latin typeface="Times New Roman" pitchFamily="18" charset="0"/>
              </a:rPr>
              <a:t>偏移占</a:t>
            </a:r>
            <a:r>
              <a:rPr lang="en-US" altLang="zh-CN" sz="2100" b="1" dirty="0">
                <a:latin typeface="Times New Roman" pitchFamily="18" charset="0"/>
              </a:rPr>
              <a:t>10</a:t>
            </a:r>
            <a:r>
              <a:rPr lang="zh-CN" altLang="en-US" sz="2100" b="1" dirty="0">
                <a:latin typeface="Times New Roman" pitchFamily="18" charset="0"/>
              </a:rPr>
              <a:t>位</a:t>
            </a:r>
            <a:r>
              <a:rPr lang="en-US" altLang="zh-CN" sz="2100" b="1" dirty="0">
                <a:latin typeface="Times New Roman" pitchFamily="18" charset="0"/>
              </a:rPr>
              <a:t>(2</a:t>
            </a:r>
            <a:r>
              <a:rPr lang="en-US" altLang="zh-CN" sz="2100" b="1" baseline="30000" dirty="0">
                <a:latin typeface="Times New Roman" pitchFamily="18" charset="0"/>
              </a:rPr>
              <a:t>10</a:t>
            </a:r>
            <a:r>
              <a:rPr lang="en-US" altLang="zh-CN" sz="2100" b="1" dirty="0">
                <a:latin typeface="Times New Roman" pitchFamily="18" charset="0"/>
              </a:rPr>
              <a:t>=1024)</a:t>
            </a:r>
          </a:p>
          <a:p>
            <a:pPr>
              <a:defRPr/>
            </a:pPr>
            <a:endParaRPr lang="zh-CN" altLang="en-US" sz="2100" b="1" dirty="0">
              <a:latin typeface="Times New Roman" pitchFamily="18" charset="0"/>
            </a:endParaRPr>
          </a:p>
          <a:p>
            <a:pPr>
              <a:defRPr/>
            </a:pPr>
            <a:r>
              <a:rPr lang="en-US" altLang="zh-CN" sz="2100" b="1" dirty="0">
                <a:latin typeface="Times New Roman" pitchFamily="18" charset="0"/>
              </a:rPr>
              <a:t>0A6D</a:t>
            </a:r>
            <a:r>
              <a:rPr lang="zh-CN" altLang="en-US" sz="2100" b="1" dirty="0">
                <a:latin typeface="Times New Roman" pitchFamily="18" charset="0"/>
              </a:rPr>
              <a:t>＝</a:t>
            </a:r>
            <a:r>
              <a:rPr lang="en-US" altLang="zh-CN" sz="2100" b="1" dirty="0">
                <a:latin typeface="Times New Roman" pitchFamily="18" charset="0"/>
              </a:rPr>
              <a:t>0</a:t>
            </a:r>
            <a:r>
              <a:rPr lang="en-US" altLang="zh-CN" sz="2100" b="1" u="sng" dirty="0">
                <a:solidFill>
                  <a:srgbClr val="041AEA"/>
                </a:solidFill>
                <a:latin typeface="Times New Roman" pitchFamily="18" charset="0"/>
              </a:rPr>
              <a:t>000,10 </a:t>
            </a:r>
            <a:r>
              <a:rPr lang="en-US" altLang="zh-CN" sz="2100" b="1" u="sng" dirty="0">
                <a:solidFill>
                  <a:srgbClr val="C00000"/>
                </a:solidFill>
                <a:latin typeface="Times New Roman" pitchFamily="18" charset="0"/>
              </a:rPr>
              <a:t>10,0110,1101</a:t>
            </a:r>
          </a:p>
          <a:p>
            <a:pPr>
              <a:defRPr/>
            </a:pPr>
            <a:endParaRPr lang="zh-CN" altLang="en-US" sz="2100" b="1" u="sng" dirty="0">
              <a:solidFill>
                <a:srgbClr val="C00000"/>
              </a:solidFill>
              <a:latin typeface="Times New Roman" pitchFamily="18" charset="0"/>
            </a:endParaRPr>
          </a:p>
          <a:p>
            <a:pPr>
              <a:defRPr/>
            </a:pPr>
            <a:r>
              <a:rPr lang="zh-CN" altLang="en-US" sz="2100" b="1" dirty="0">
                <a:latin typeface="Times New Roman" pitchFamily="18" charset="0"/>
              </a:rPr>
              <a:t>页号为</a:t>
            </a:r>
            <a:r>
              <a:rPr lang="en-US" altLang="zh-CN" sz="2100" b="1" dirty="0">
                <a:latin typeface="Times New Roman" pitchFamily="18" charset="0"/>
              </a:rPr>
              <a:t>2</a:t>
            </a:r>
            <a:r>
              <a:rPr lang="zh-CN" altLang="en-US" sz="2100" b="1" dirty="0">
                <a:latin typeface="Times New Roman" pitchFamily="18" charset="0"/>
              </a:rPr>
              <a:t>，对应块号为</a:t>
            </a:r>
            <a:r>
              <a:rPr lang="en-US" altLang="zh-CN" sz="2100" b="1" dirty="0">
                <a:latin typeface="Times New Roman" pitchFamily="18" charset="0"/>
              </a:rPr>
              <a:t>4</a:t>
            </a:r>
            <a:r>
              <a:rPr lang="zh-CN" altLang="en-US" sz="2100" b="1" dirty="0">
                <a:latin typeface="Times New Roman" pitchFamily="18" charset="0"/>
              </a:rPr>
              <a:t>，</a:t>
            </a:r>
            <a:endParaRPr lang="en-US" altLang="zh-CN" sz="2100" b="1" dirty="0">
              <a:latin typeface="Times New Roman" pitchFamily="18" charset="0"/>
            </a:endParaRPr>
          </a:p>
          <a:p>
            <a:pPr>
              <a:defRPr/>
            </a:pPr>
            <a:endParaRPr lang="zh-CN" altLang="en-US" sz="2100" b="1" dirty="0">
              <a:latin typeface="Times New Roman" pitchFamily="18" charset="0"/>
            </a:endParaRPr>
          </a:p>
          <a:p>
            <a:pPr>
              <a:defRPr/>
            </a:pPr>
            <a:r>
              <a:rPr lang="zh-CN" altLang="en-US" sz="2100" b="1" dirty="0">
                <a:latin typeface="Times New Roman" pitchFamily="18" charset="0"/>
              </a:rPr>
              <a:t>物理地址：</a:t>
            </a:r>
            <a:r>
              <a:rPr lang="en-US" altLang="zh-CN" sz="2100" b="1" dirty="0">
                <a:latin typeface="Times New Roman" pitchFamily="18" charset="0"/>
              </a:rPr>
              <a:t>00</a:t>
            </a:r>
            <a:r>
              <a:rPr lang="en-US" altLang="zh-CN" sz="2100" b="1" u="sng" dirty="0">
                <a:solidFill>
                  <a:srgbClr val="041AEA"/>
                </a:solidFill>
                <a:latin typeface="Times New Roman" pitchFamily="18" charset="0"/>
              </a:rPr>
              <a:t>01,00</a:t>
            </a:r>
            <a:r>
              <a:rPr lang="en-US" altLang="zh-CN" sz="2100" b="1" u="sng" dirty="0">
                <a:solidFill>
                  <a:srgbClr val="C00000"/>
                </a:solidFill>
                <a:latin typeface="Times New Roman" pitchFamily="18" charset="0"/>
              </a:rPr>
              <a:t>10,0110,1101</a:t>
            </a:r>
            <a:endParaRPr lang="zh-CN" altLang="en-US" sz="2100" b="1" u="sng" dirty="0">
              <a:solidFill>
                <a:srgbClr val="C00000"/>
              </a:solidFill>
              <a:latin typeface="Times New Roman" pitchFamily="18" charset="0"/>
            </a:endParaRPr>
          </a:p>
          <a:p>
            <a:pPr>
              <a:defRPr/>
            </a:pPr>
            <a:r>
              <a:rPr lang="zh-CN" altLang="en-US" sz="2100" b="1" dirty="0">
                <a:latin typeface="Times New Roman" pitchFamily="18" charset="0"/>
              </a:rPr>
              <a:t>即：</a:t>
            </a:r>
            <a:r>
              <a:rPr lang="en-US" altLang="zh-CN" sz="2100" b="1" dirty="0">
                <a:latin typeface="Times New Roman" pitchFamily="18" charset="0"/>
              </a:rPr>
              <a:t>126DH</a:t>
            </a:r>
            <a:endParaRPr lang="zh-CN" altLang="en-US" sz="21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4509120"/>
            <a:ext cx="8229600" cy="1617043"/>
          </a:xfrm>
        </p:spPr>
        <p:txBody>
          <a:bodyPr>
            <a:normAutofit/>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79512" y="1556792"/>
            <a:ext cx="8820472" cy="2823946"/>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连续内存分配：</a:t>
            </a:r>
            <a:endParaRPr lang="en-US" altLang="zh-CN" b="1" dirty="0"/>
          </a:p>
          <a:p>
            <a:pPr lvl="1"/>
            <a:r>
              <a:rPr lang="zh-CN" altLang="en-US" dirty="0"/>
              <a:t>当进程所需要的空间超过预留空间时，应该为整个进程重新分配内存，即在内存里重新找到一块能满足进程当前需求的空闲区域。</a:t>
            </a:r>
          </a:p>
          <a:p>
            <a:endParaRPr lang="zh-CN" altLang="en-US"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p:txBody>
          <a:bodyPr>
            <a:normAutofit/>
          </a:bodyPr>
          <a:lstStyle/>
          <a:p>
            <a:r>
              <a:rPr lang="zh-CN" altLang="en-US" b="1" dirty="0"/>
              <a:t>段式内存分配：</a:t>
            </a:r>
            <a:endParaRPr lang="en-US" altLang="zh-CN" b="1" dirty="0"/>
          </a:p>
          <a:p>
            <a:pPr lvl="1"/>
            <a:r>
              <a:rPr lang="zh-CN" altLang="en-US" dirty="0"/>
              <a:t>按照进程的段进行内存分配，只有堆与栈会动态增长，当堆或栈超过预留空间时，只需要为堆或栈重新分配内存，即在内存里重新找到一块能满足进程的堆或栈需求的空闲区域。</a:t>
            </a:r>
            <a:endParaRPr lang="en-US" altLang="zh-CN" dirty="0"/>
          </a:p>
          <a:p>
            <a:r>
              <a:rPr lang="zh-CN" altLang="en-US" b="1" dirty="0"/>
              <a:t>页式内存管理：</a:t>
            </a:r>
            <a:endParaRPr lang="en-US" altLang="zh-CN" b="1" dirty="0"/>
          </a:p>
          <a:p>
            <a:pPr lvl="1"/>
            <a:r>
              <a:rPr lang="zh-CN" altLang="en-US" dirty="0"/>
              <a:t>不需要重新进行内存分配，对于该进程来说，只是页表项上多了几页。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995283" y="4699000"/>
            <a:ext cx="1460168" cy="483810"/>
          </a:xfrm>
          <a:prstGeom prst="rect">
            <a:avLst/>
          </a:prstGeom>
          <a:solidFill>
            <a:srgbClr val="CCFFFF"/>
          </a:solidFill>
          <a:ln w="19050" algn="ctr">
            <a:solidFill>
              <a:srgbClr val="FF0000"/>
            </a:solidFill>
            <a:round/>
            <a:headEnd/>
            <a:tailEnd/>
          </a:ln>
        </p:spPr>
        <p:txBody>
          <a:bodyPr wrap="none" lIns="78145" tIns="39072" rIns="78145" bIns="39072"/>
          <a:lstStyle/>
          <a:p>
            <a:endParaRPr lang="zh-CN" altLang="en-US" sz="1500" dirty="0"/>
          </a:p>
        </p:txBody>
      </p:sp>
      <p:sp>
        <p:nvSpPr>
          <p:cNvPr id="23555" name="Rectangle 46"/>
          <p:cNvSpPr>
            <a:spLocks noChangeArrowheads="1"/>
          </p:cNvSpPr>
          <p:nvPr/>
        </p:nvSpPr>
        <p:spPr bwMode="auto">
          <a:xfrm>
            <a:off x="1016701" y="2434167"/>
            <a:ext cx="7464618" cy="686405"/>
          </a:xfrm>
          <a:prstGeom prst="rect">
            <a:avLst/>
          </a:prstGeom>
          <a:noFill/>
          <a:ln w="9525">
            <a:noFill/>
            <a:miter lim="800000"/>
            <a:headEnd/>
            <a:tailEnd/>
          </a:ln>
        </p:spPr>
        <p:txBody>
          <a:bodyPr lIns="91429" tIns="45714" rIns="91429" bIns="45714"/>
          <a:lstStyle/>
          <a:p>
            <a:pPr marL="341883" indent="-341883">
              <a:lnSpc>
                <a:spcPct val="130000"/>
              </a:lnSpc>
              <a:spcBef>
                <a:spcPct val="20000"/>
              </a:spcBef>
              <a:buClr>
                <a:srgbClr val="993300"/>
              </a:buClr>
              <a:buSzPct val="90000"/>
              <a:buFont typeface="Wingdings" pitchFamily="2" charset="2"/>
              <a:buChar char="l"/>
            </a:pPr>
            <a:endParaRPr lang="zh-CN" altLang="en-US" sz="2100" dirty="0">
              <a:latin typeface="黑体" pitchFamily="49" charset="-122"/>
              <a:ea typeface="黑体" pitchFamily="49" charset="-122"/>
            </a:endParaRPr>
          </a:p>
        </p:txBody>
      </p:sp>
      <p:sp>
        <p:nvSpPr>
          <p:cNvPr id="4" name="Line 3"/>
          <p:cNvSpPr>
            <a:spLocks noChangeShapeType="1"/>
          </p:cNvSpPr>
          <p:nvPr/>
        </p:nvSpPr>
        <p:spPr bwMode="auto">
          <a:xfrm>
            <a:off x="2578916" y="5135941"/>
            <a:ext cx="5242240" cy="3024"/>
          </a:xfrm>
          <a:prstGeom prst="line">
            <a:avLst/>
          </a:prstGeom>
          <a:noFill/>
          <a:ln w="28575">
            <a:solidFill>
              <a:schemeClr val="tx1"/>
            </a:solidFill>
            <a:round/>
            <a:headEnd/>
            <a:tailEnd type="triangle" w="med" len="med"/>
          </a:ln>
        </p:spPr>
        <p:txBody>
          <a:bodyPr wrap="none" lIns="91429" tIns="45714" rIns="91429" bIns="45714"/>
          <a:lstStyle/>
          <a:p>
            <a:pPr>
              <a:defRPr/>
            </a:pPr>
            <a:endParaRPr lang="zh-CN" altLang="en-US" sz="1400" dirty="0">
              <a:latin typeface="+mj-lt"/>
            </a:endParaRPr>
          </a:p>
        </p:txBody>
      </p:sp>
      <p:sp>
        <p:nvSpPr>
          <p:cNvPr id="5" name="Text Box 4"/>
          <p:cNvSpPr txBox="1">
            <a:spLocks noChangeArrowheads="1"/>
          </p:cNvSpPr>
          <p:nvPr/>
        </p:nvSpPr>
        <p:spPr bwMode="auto">
          <a:xfrm>
            <a:off x="1628988" y="2512786"/>
            <a:ext cx="1060795" cy="307764"/>
          </a:xfrm>
          <a:prstGeom prst="rect">
            <a:avLst/>
          </a:prstGeom>
          <a:noFill/>
          <a:ln w="9525">
            <a:noFill/>
            <a:miter lim="800000"/>
            <a:headEnd/>
            <a:tailEnd/>
          </a:ln>
        </p:spPr>
        <p:txBody>
          <a:bodyPr lIns="91429" tIns="45714" rIns="91429" bIns="45714">
            <a:spAutoFit/>
          </a:bodyPr>
          <a:lstStyle/>
          <a:p>
            <a:pPr>
              <a:defRPr/>
            </a:pPr>
            <a:r>
              <a:rPr lang="en-US" altLang="zh-CN" sz="1400" dirty="0">
                <a:latin typeface="+mj-lt"/>
                <a:ea typeface="黑体" pitchFamily="49" charset="-122"/>
              </a:rPr>
              <a:t>Process A</a:t>
            </a:r>
          </a:p>
        </p:txBody>
      </p:sp>
      <p:sp>
        <p:nvSpPr>
          <p:cNvPr id="6" name="Text Box 5"/>
          <p:cNvSpPr txBox="1">
            <a:spLocks noChangeArrowheads="1"/>
          </p:cNvSpPr>
          <p:nvPr/>
        </p:nvSpPr>
        <p:spPr bwMode="auto">
          <a:xfrm>
            <a:off x="1640327" y="4776108"/>
            <a:ext cx="874337" cy="307764"/>
          </a:xfrm>
          <a:prstGeom prst="rect">
            <a:avLst/>
          </a:prstGeom>
          <a:noFill/>
          <a:ln w="9525">
            <a:noFill/>
            <a:miter lim="800000"/>
            <a:headEnd/>
            <a:tailEnd/>
          </a:ln>
        </p:spPr>
        <p:txBody>
          <a:bodyPr lIns="91429" tIns="45714" rIns="91429" bIns="45714">
            <a:spAutoFit/>
          </a:bodyPr>
          <a:lstStyle/>
          <a:p>
            <a:pPr algn="ctr">
              <a:defRPr/>
            </a:pPr>
            <a:r>
              <a:rPr lang="en-US" altLang="zh-CN" sz="1400" dirty="0">
                <a:latin typeface="+mj-lt"/>
                <a:ea typeface="黑体" pitchFamily="49" charset="-122"/>
              </a:rPr>
              <a:t>Schedule</a:t>
            </a:r>
            <a:endParaRPr lang="zh-CN" altLang="en-US" sz="1400" dirty="0">
              <a:latin typeface="+mj-lt"/>
              <a:ea typeface="黑体" pitchFamily="49" charset="-122"/>
            </a:endParaRPr>
          </a:p>
        </p:txBody>
      </p:sp>
      <p:sp>
        <p:nvSpPr>
          <p:cNvPr id="7" name="Line 7"/>
          <p:cNvSpPr>
            <a:spLocks noChangeShapeType="1"/>
          </p:cNvSpPr>
          <p:nvPr/>
        </p:nvSpPr>
        <p:spPr bwMode="auto">
          <a:xfrm flipH="1">
            <a:off x="3861445" y="3199191"/>
            <a:ext cx="55433" cy="1762881"/>
          </a:xfrm>
          <a:prstGeom prst="line">
            <a:avLst/>
          </a:prstGeom>
          <a:noFill/>
          <a:ln w="28575">
            <a:solidFill>
              <a:schemeClr val="tx1"/>
            </a:solidFill>
            <a:prstDash val="dash"/>
            <a:round/>
            <a:headEnd/>
            <a:tailEnd/>
          </a:ln>
        </p:spPr>
        <p:txBody>
          <a:bodyPr wrap="none" lIns="91429" tIns="45714" rIns="91429" bIns="45714"/>
          <a:lstStyle/>
          <a:p>
            <a:pPr algn="ctr">
              <a:defRPr/>
            </a:pPr>
            <a:endParaRPr lang="zh-CN" altLang="en-US" sz="1000" dirty="0">
              <a:latin typeface="+mj-lt"/>
            </a:endParaRPr>
          </a:p>
        </p:txBody>
      </p:sp>
      <p:sp>
        <p:nvSpPr>
          <p:cNvPr id="8" name="Text Box 8"/>
          <p:cNvSpPr txBox="1">
            <a:spLocks noChangeArrowheads="1"/>
          </p:cNvSpPr>
          <p:nvPr/>
        </p:nvSpPr>
        <p:spPr bwMode="auto">
          <a:xfrm>
            <a:off x="4320030" y="5566834"/>
            <a:ext cx="1959068" cy="523208"/>
          </a:xfrm>
          <a:prstGeom prst="rect">
            <a:avLst/>
          </a:prstGeom>
          <a:noFill/>
          <a:ln w="9525">
            <a:noFill/>
            <a:miter lim="800000"/>
            <a:headEnd/>
            <a:tailEnd/>
          </a:ln>
        </p:spPr>
        <p:txBody>
          <a:bodyPr lIns="91429" tIns="45714" rIns="91429" bIns="45714">
            <a:spAutoFit/>
          </a:bodyPr>
          <a:lstStyle/>
          <a:p>
            <a:pPr>
              <a:defRPr/>
            </a:pPr>
            <a:r>
              <a:rPr lang="zh-CN" altLang="en-US" sz="1400" b="1" dirty="0">
                <a:latin typeface="+mj-lt"/>
                <a:ea typeface="黑体" pitchFamily="49" charset="-122"/>
              </a:rPr>
              <a:t>举例：四道程序运行情况</a:t>
            </a:r>
          </a:p>
        </p:txBody>
      </p:sp>
      <p:sp>
        <p:nvSpPr>
          <p:cNvPr id="9" name="Text Box 9"/>
          <p:cNvSpPr txBox="1">
            <a:spLocks noChangeArrowheads="1"/>
          </p:cNvSpPr>
          <p:nvPr/>
        </p:nvSpPr>
        <p:spPr bwMode="auto">
          <a:xfrm>
            <a:off x="1628988" y="3060096"/>
            <a:ext cx="1116228" cy="307764"/>
          </a:xfrm>
          <a:prstGeom prst="rect">
            <a:avLst/>
          </a:prstGeom>
          <a:noFill/>
          <a:ln w="9525">
            <a:noFill/>
            <a:miter lim="800000"/>
            <a:headEnd/>
            <a:tailEnd/>
          </a:ln>
        </p:spPr>
        <p:txBody>
          <a:bodyPr lIns="91429" tIns="45714" rIns="91429" bIns="45714">
            <a:spAutoFit/>
          </a:bodyPr>
          <a:lstStyle/>
          <a:p>
            <a:pPr>
              <a:defRPr/>
            </a:pPr>
            <a:r>
              <a:rPr lang="en-US" altLang="zh-CN" sz="1400" dirty="0">
                <a:latin typeface="+mj-lt"/>
                <a:ea typeface="黑体" pitchFamily="49" charset="-122"/>
              </a:rPr>
              <a:t>Process B</a:t>
            </a:r>
          </a:p>
        </p:txBody>
      </p:sp>
      <p:sp>
        <p:nvSpPr>
          <p:cNvPr id="10" name="Text Box 10"/>
          <p:cNvSpPr txBox="1">
            <a:spLocks noChangeArrowheads="1"/>
          </p:cNvSpPr>
          <p:nvPr/>
        </p:nvSpPr>
        <p:spPr bwMode="auto">
          <a:xfrm>
            <a:off x="1628988" y="3616477"/>
            <a:ext cx="1116228" cy="307764"/>
          </a:xfrm>
          <a:prstGeom prst="rect">
            <a:avLst/>
          </a:prstGeom>
          <a:noFill/>
          <a:ln w="9525">
            <a:noFill/>
            <a:miter lim="800000"/>
            <a:headEnd/>
            <a:tailEnd/>
          </a:ln>
        </p:spPr>
        <p:txBody>
          <a:bodyPr lIns="91429" tIns="45714" rIns="91429" bIns="45714">
            <a:spAutoFit/>
          </a:bodyPr>
          <a:lstStyle/>
          <a:p>
            <a:pPr>
              <a:defRPr/>
            </a:pPr>
            <a:r>
              <a:rPr lang="en-US" altLang="zh-CN" sz="1400" dirty="0">
                <a:latin typeface="+mj-lt"/>
                <a:ea typeface="黑体" pitchFamily="49" charset="-122"/>
              </a:rPr>
              <a:t>Process C</a:t>
            </a:r>
          </a:p>
        </p:txBody>
      </p:sp>
      <p:sp>
        <p:nvSpPr>
          <p:cNvPr id="11" name="Text Box 11"/>
          <p:cNvSpPr txBox="1">
            <a:spLocks noChangeArrowheads="1"/>
          </p:cNvSpPr>
          <p:nvPr/>
        </p:nvSpPr>
        <p:spPr bwMode="auto">
          <a:xfrm>
            <a:off x="1628988" y="4219727"/>
            <a:ext cx="1172921" cy="307764"/>
          </a:xfrm>
          <a:prstGeom prst="rect">
            <a:avLst/>
          </a:prstGeom>
          <a:noFill/>
          <a:ln w="9525">
            <a:noFill/>
            <a:miter lim="800000"/>
            <a:headEnd/>
            <a:tailEnd/>
          </a:ln>
        </p:spPr>
        <p:txBody>
          <a:bodyPr lIns="91429" tIns="45714" rIns="91429" bIns="45714">
            <a:spAutoFit/>
          </a:bodyPr>
          <a:lstStyle/>
          <a:p>
            <a:pPr>
              <a:defRPr/>
            </a:pPr>
            <a:r>
              <a:rPr lang="en-US" altLang="zh-CN" sz="1400" dirty="0">
                <a:latin typeface="+mj-lt"/>
                <a:ea typeface="黑体" pitchFamily="49" charset="-122"/>
              </a:rPr>
              <a:t>Process D</a:t>
            </a:r>
          </a:p>
        </p:txBody>
      </p:sp>
      <p:sp>
        <p:nvSpPr>
          <p:cNvPr id="12" name="Line 12"/>
          <p:cNvSpPr>
            <a:spLocks noChangeShapeType="1"/>
          </p:cNvSpPr>
          <p:nvPr/>
        </p:nvSpPr>
        <p:spPr bwMode="auto">
          <a:xfrm>
            <a:off x="2801909" y="2642810"/>
            <a:ext cx="278428"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400" dirty="0">
              <a:latin typeface="+mj-lt"/>
            </a:endParaRPr>
          </a:p>
        </p:txBody>
      </p:sp>
      <p:sp>
        <p:nvSpPr>
          <p:cNvPr id="13" name="Line 13"/>
          <p:cNvSpPr>
            <a:spLocks noChangeShapeType="1"/>
          </p:cNvSpPr>
          <p:nvPr/>
        </p:nvSpPr>
        <p:spPr bwMode="auto">
          <a:xfrm>
            <a:off x="3080337" y="2642810"/>
            <a:ext cx="0" cy="2319262"/>
          </a:xfrm>
          <a:prstGeom prst="line">
            <a:avLst/>
          </a:prstGeom>
          <a:noFill/>
          <a:ln w="28575">
            <a:solidFill>
              <a:schemeClr val="tx1"/>
            </a:solidFill>
            <a:prstDash val="dash"/>
            <a:round/>
            <a:headEnd/>
            <a:tailEnd/>
          </a:ln>
        </p:spPr>
        <p:txBody>
          <a:bodyPr wrap="none" lIns="91429" tIns="45714" rIns="91429" bIns="45714"/>
          <a:lstStyle/>
          <a:p>
            <a:pPr algn="ctr">
              <a:defRPr/>
            </a:pPr>
            <a:endParaRPr lang="zh-CN" altLang="en-US" sz="1400" dirty="0">
              <a:latin typeface="+mj-lt"/>
            </a:endParaRPr>
          </a:p>
        </p:txBody>
      </p:sp>
      <p:sp>
        <p:nvSpPr>
          <p:cNvPr id="14" name="Line 14"/>
          <p:cNvSpPr>
            <a:spLocks noChangeShapeType="1"/>
          </p:cNvSpPr>
          <p:nvPr/>
        </p:nvSpPr>
        <p:spPr bwMode="auto">
          <a:xfrm>
            <a:off x="3080337" y="4962071"/>
            <a:ext cx="167560"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400" dirty="0">
              <a:latin typeface="+mj-lt"/>
            </a:endParaRPr>
          </a:p>
        </p:txBody>
      </p:sp>
      <p:sp>
        <p:nvSpPr>
          <p:cNvPr id="15" name="Line 15"/>
          <p:cNvSpPr>
            <a:spLocks noChangeShapeType="1"/>
          </p:cNvSpPr>
          <p:nvPr/>
        </p:nvSpPr>
        <p:spPr bwMode="auto">
          <a:xfrm flipV="1">
            <a:off x="3247896" y="2642810"/>
            <a:ext cx="0" cy="2319262"/>
          </a:xfrm>
          <a:prstGeom prst="line">
            <a:avLst/>
          </a:prstGeom>
          <a:noFill/>
          <a:ln w="28575">
            <a:solidFill>
              <a:schemeClr val="tx1"/>
            </a:solidFill>
            <a:prstDash val="dash"/>
            <a:round/>
            <a:headEnd/>
            <a:tailEnd/>
          </a:ln>
        </p:spPr>
        <p:txBody>
          <a:bodyPr wrap="none" lIns="91429" tIns="45714" rIns="91429" bIns="45714"/>
          <a:lstStyle/>
          <a:p>
            <a:pPr algn="ctr">
              <a:defRPr/>
            </a:pPr>
            <a:endParaRPr lang="zh-CN" altLang="en-US" sz="1400" dirty="0">
              <a:latin typeface="+mj-lt"/>
            </a:endParaRPr>
          </a:p>
        </p:txBody>
      </p:sp>
      <p:sp>
        <p:nvSpPr>
          <p:cNvPr id="16" name="Line 16"/>
          <p:cNvSpPr>
            <a:spLocks noChangeShapeType="1"/>
          </p:cNvSpPr>
          <p:nvPr/>
        </p:nvSpPr>
        <p:spPr bwMode="auto">
          <a:xfrm>
            <a:off x="3247897" y="3199190"/>
            <a:ext cx="668981"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400" dirty="0">
              <a:latin typeface="+mj-lt"/>
            </a:endParaRPr>
          </a:p>
        </p:txBody>
      </p:sp>
      <p:sp>
        <p:nvSpPr>
          <p:cNvPr id="17" name="Line 18"/>
          <p:cNvSpPr>
            <a:spLocks noChangeShapeType="1"/>
          </p:cNvSpPr>
          <p:nvPr/>
        </p:nvSpPr>
        <p:spPr bwMode="auto">
          <a:xfrm>
            <a:off x="3861444" y="4962071"/>
            <a:ext cx="221734"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000" dirty="0">
              <a:latin typeface="+mj-lt"/>
            </a:endParaRPr>
          </a:p>
        </p:txBody>
      </p:sp>
      <p:sp>
        <p:nvSpPr>
          <p:cNvPr id="18" name="Line 19"/>
          <p:cNvSpPr>
            <a:spLocks noChangeShapeType="1"/>
          </p:cNvSpPr>
          <p:nvPr/>
        </p:nvSpPr>
        <p:spPr bwMode="auto">
          <a:xfrm flipV="1">
            <a:off x="4083178" y="3199191"/>
            <a:ext cx="0" cy="1762881"/>
          </a:xfrm>
          <a:prstGeom prst="line">
            <a:avLst/>
          </a:prstGeom>
          <a:noFill/>
          <a:ln w="28575">
            <a:solidFill>
              <a:schemeClr val="tx1"/>
            </a:solidFill>
            <a:prstDash val="dash"/>
            <a:round/>
            <a:headEnd/>
            <a:tailEnd/>
          </a:ln>
        </p:spPr>
        <p:txBody>
          <a:bodyPr wrap="none" lIns="91429" tIns="45714" rIns="91429" bIns="45714"/>
          <a:lstStyle/>
          <a:p>
            <a:pPr algn="ctr">
              <a:defRPr/>
            </a:pPr>
            <a:endParaRPr lang="zh-CN" altLang="en-US" sz="1000" dirty="0">
              <a:latin typeface="+mj-lt"/>
            </a:endParaRPr>
          </a:p>
        </p:txBody>
      </p:sp>
      <p:sp>
        <p:nvSpPr>
          <p:cNvPr id="19" name="Line 20"/>
          <p:cNvSpPr>
            <a:spLocks noChangeShapeType="1"/>
          </p:cNvSpPr>
          <p:nvPr/>
        </p:nvSpPr>
        <p:spPr bwMode="auto">
          <a:xfrm>
            <a:off x="4083178" y="3755571"/>
            <a:ext cx="670241"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000" dirty="0">
              <a:latin typeface="+mj-lt"/>
            </a:endParaRPr>
          </a:p>
        </p:txBody>
      </p:sp>
      <p:sp>
        <p:nvSpPr>
          <p:cNvPr id="20" name="Line 22"/>
          <p:cNvSpPr>
            <a:spLocks noChangeShapeType="1"/>
          </p:cNvSpPr>
          <p:nvPr/>
        </p:nvSpPr>
        <p:spPr bwMode="auto">
          <a:xfrm>
            <a:off x="4753419" y="3755572"/>
            <a:ext cx="0" cy="1206500"/>
          </a:xfrm>
          <a:prstGeom prst="line">
            <a:avLst/>
          </a:prstGeom>
          <a:noFill/>
          <a:ln w="28575">
            <a:solidFill>
              <a:schemeClr val="tx1"/>
            </a:solidFill>
            <a:prstDash val="dash"/>
            <a:round/>
            <a:headEnd/>
            <a:tailEnd/>
          </a:ln>
        </p:spPr>
        <p:txBody>
          <a:bodyPr wrap="none" lIns="91429" tIns="45714" rIns="91429" bIns="45714"/>
          <a:lstStyle/>
          <a:p>
            <a:pPr algn="ctr">
              <a:defRPr/>
            </a:pPr>
            <a:endParaRPr lang="zh-CN" altLang="en-US" sz="1000" dirty="0">
              <a:latin typeface="+mj-lt"/>
            </a:endParaRPr>
          </a:p>
        </p:txBody>
      </p:sp>
      <p:sp>
        <p:nvSpPr>
          <p:cNvPr id="21" name="Line 23"/>
          <p:cNvSpPr>
            <a:spLocks noChangeShapeType="1"/>
          </p:cNvSpPr>
          <p:nvPr/>
        </p:nvSpPr>
        <p:spPr bwMode="auto">
          <a:xfrm>
            <a:off x="4753419" y="4962071"/>
            <a:ext cx="222993"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000" dirty="0">
              <a:latin typeface="+mj-lt"/>
            </a:endParaRPr>
          </a:p>
        </p:txBody>
      </p:sp>
      <p:sp>
        <p:nvSpPr>
          <p:cNvPr id="22" name="Line 24"/>
          <p:cNvSpPr>
            <a:spLocks noChangeShapeType="1"/>
          </p:cNvSpPr>
          <p:nvPr/>
        </p:nvSpPr>
        <p:spPr bwMode="auto">
          <a:xfrm flipV="1">
            <a:off x="4976412" y="3755572"/>
            <a:ext cx="0" cy="1206500"/>
          </a:xfrm>
          <a:prstGeom prst="line">
            <a:avLst/>
          </a:prstGeom>
          <a:noFill/>
          <a:ln w="28575">
            <a:solidFill>
              <a:schemeClr val="tx1"/>
            </a:solidFill>
            <a:prstDash val="dash"/>
            <a:round/>
            <a:headEnd/>
            <a:tailEnd/>
          </a:ln>
        </p:spPr>
        <p:txBody>
          <a:bodyPr wrap="none" lIns="91429" tIns="45714" rIns="91429" bIns="45714"/>
          <a:lstStyle/>
          <a:p>
            <a:pPr algn="ctr">
              <a:defRPr/>
            </a:pPr>
            <a:endParaRPr lang="zh-CN" altLang="en-US" sz="1000" dirty="0">
              <a:latin typeface="+mj-lt"/>
            </a:endParaRPr>
          </a:p>
        </p:txBody>
      </p:sp>
      <p:sp>
        <p:nvSpPr>
          <p:cNvPr id="23" name="Line 25"/>
          <p:cNvSpPr>
            <a:spLocks noChangeShapeType="1"/>
          </p:cNvSpPr>
          <p:nvPr/>
        </p:nvSpPr>
        <p:spPr bwMode="auto">
          <a:xfrm>
            <a:off x="4976413" y="4313465"/>
            <a:ext cx="667721"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000" dirty="0">
              <a:latin typeface="+mj-lt"/>
            </a:endParaRPr>
          </a:p>
        </p:txBody>
      </p:sp>
      <p:sp>
        <p:nvSpPr>
          <p:cNvPr id="24" name="Line 27"/>
          <p:cNvSpPr>
            <a:spLocks noChangeShapeType="1"/>
          </p:cNvSpPr>
          <p:nvPr/>
        </p:nvSpPr>
        <p:spPr bwMode="auto">
          <a:xfrm>
            <a:off x="5644133" y="4311953"/>
            <a:ext cx="0" cy="650119"/>
          </a:xfrm>
          <a:prstGeom prst="line">
            <a:avLst/>
          </a:prstGeom>
          <a:noFill/>
          <a:ln w="28575">
            <a:solidFill>
              <a:schemeClr val="tx1"/>
            </a:solidFill>
            <a:prstDash val="dash"/>
            <a:round/>
            <a:headEnd/>
            <a:tailEnd/>
          </a:ln>
        </p:spPr>
        <p:txBody>
          <a:bodyPr wrap="none" lIns="91429" tIns="45714" rIns="91429" bIns="45714"/>
          <a:lstStyle/>
          <a:p>
            <a:pPr algn="ctr">
              <a:defRPr/>
            </a:pPr>
            <a:endParaRPr lang="zh-CN" altLang="en-US" sz="1000" dirty="0">
              <a:latin typeface="+mj-lt"/>
            </a:endParaRPr>
          </a:p>
        </p:txBody>
      </p:sp>
      <p:sp>
        <p:nvSpPr>
          <p:cNvPr id="25" name="Line 28"/>
          <p:cNvSpPr>
            <a:spLocks noChangeShapeType="1"/>
          </p:cNvSpPr>
          <p:nvPr/>
        </p:nvSpPr>
        <p:spPr bwMode="auto">
          <a:xfrm>
            <a:off x="5644134" y="4962071"/>
            <a:ext cx="225514"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000" dirty="0">
              <a:latin typeface="+mj-lt"/>
            </a:endParaRPr>
          </a:p>
        </p:txBody>
      </p:sp>
      <p:sp>
        <p:nvSpPr>
          <p:cNvPr id="26" name="Line 29"/>
          <p:cNvSpPr>
            <a:spLocks noChangeShapeType="1"/>
          </p:cNvSpPr>
          <p:nvPr/>
        </p:nvSpPr>
        <p:spPr bwMode="auto">
          <a:xfrm flipV="1">
            <a:off x="5869647" y="4311953"/>
            <a:ext cx="0" cy="650119"/>
          </a:xfrm>
          <a:prstGeom prst="line">
            <a:avLst/>
          </a:prstGeom>
          <a:noFill/>
          <a:ln w="28575">
            <a:solidFill>
              <a:schemeClr val="tx1"/>
            </a:solidFill>
            <a:round/>
            <a:headEnd/>
            <a:tailEnd/>
          </a:ln>
        </p:spPr>
        <p:txBody>
          <a:bodyPr wrap="none" lIns="91429" tIns="45714" rIns="91429" bIns="45714"/>
          <a:lstStyle/>
          <a:p>
            <a:pPr algn="ctr">
              <a:defRPr/>
            </a:pPr>
            <a:endParaRPr lang="zh-CN" altLang="en-US" sz="1000" dirty="0">
              <a:latin typeface="+mj-lt"/>
            </a:endParaRPr>
          </a:p>
        </p:txBody>
      </p:sp>
      <p:sp>
        <p:nvSpPr>
          <p:cNvPr id="27" name="Line 30"/>
          <p:cNvSpPr>
            <a:spLocks noChangeShapeType="1"/>
          </p:cNvSpPr>
          <p:nvPr/>
        </p:nvSpPr>
        <p:spPr bwMode="auto">
          <a:xfrm>
            <a:off x="5869647" y="4311952"/>
            <a:ext cx="1560955" cy="0"/>
          </a:xfrm>
          <a:prstGeom prst="line">
            <a:avLst/>
          </a:prstGeom>
          <a:noFill/>
          <a:ln w="28575">
            <a:solidFill>
              <a:schemeClr val="tx1"/>
            </a:solidFill>
            <a:round/>
            <a:headEnd/>
            <a:tailEnd/>
          </a:ln>
        </p:spPr>
        <p:txBody>
          <a:bodyPr wrap="none" lIns="91429" tIns="45714" rIns="91429" bIns="45714"/>
          <a:lstStyle/>
          <a:p>
            <a:pPr algn="ctr">
              <a:defRPr/>
            </a:pPr>
            <a:endParaRPr lang="zh-CN" altLang="en-US" sz="1000" dirty="0">
              <a:latin typeface="+mj-lt"/>
            </a:endParaRPr>
          </a:p>
        </p:txBody>
      </p:sp>
      <p:sp>
        <p:nvSpPr>
          <p:cNvPr id="28" name="Line 31"/>
          <p:cNvSpPr>
            <a:spLocks noChangeShapeType="1"/>
          </p:cNvSpPr>
          <p:nvPr/>
        </p:nvSpPr>
        <p:spPr bwMode="auto">
          <a:xfrm>
            <a:off x="3247897" y="2642810"/>
            <a:ext cx="2120330" cy="0"/>
          </a:xfrm>
          <a:prstGeom prst="line">
            <a:avLst/>
          </a:prstGeom>
          <a:noFill/>
          <a:ln w="28575">
            <a:solidFill>
              <a:schemeClr val="tx1"/>
            </a:solidFill>
            <a:round/>
            <a:headEnd/>
            <a:tailEnd/>
          </a:ln>
        </p:spPr>
        <p:txBody>
          <a:bodyPr wrap="none" lIns="91429" tIns="45714" rIns="91429" bIns="45714"/>
          <a:lstStyle/>
          <a:p>
            <a:pPr algn="ctr">
              <a:defRPr/>
            </a:pPr>
            <a:endParaRPr lang="zh-CN" altLang="en-US" sz="1400" dirty="0">
              <a:latin typeface="+mj-lt"/>
            </a:endParaRPr>
          </a:p>
        </p:txBody>
      </p:sp>
      <p:sp>
        <p:nvSpPr>
          <p:cNvPr id="29" name="Line 33"/>
          <p:cNvSpPr>
            <a:spLocks noChangeShapeType="1"/>
          </p:cNvSpPr>
          <p:nvPr/>
        </p:nvSpPr>
        <p:spPr bwMode="auto">
          <a:xfrm>
            <a:off x="4083178" y="3199190"/>
            <a:ext cx="2901437" cy="0"/>
          </a:xfrm>
          <a:prstGeom prst="line">
            <a:avLst/>
          </a:prstGeom>
          <a:noFill/>
          <a:ln w="28575">
            <a:solidFill>
              <a:schemeClr val="tx1"/>
            </a:solidFill>
            <a:round/>
            <a:headEnd/>
            <a:tailEnd/>
          </a:ln>
        </p:spPr>
        <p:txBody>
          <a:bodyPr wrap="none" lIns="91429" tIns="45714" rIns="91429" bIns="45714"/>
          <a:lstStyle/>
          <a:p>
            <a:pPr algn="ctr">
              <a:defRPr/>
            </a:pPr>
            <a:endParaRPr lang="zh-CN" altLang="en-US" sz="1000" dirty="0">
              <a:latin typeface="+mj-lt"/>
            </a:endParaRPr>
          </a:p>
        </p:txBody>
      </p:sp>
      <p:sp>
        <p:nvSpPr>
          <p:cNvPr id="30" name="Line 35"/>
          <p:cNvSpPr>
            <a:spLocks noChangeShapeType="1"/>
          </p:cNvSpPr>
          <p:nvPr/>
        </p:nvSpPr>
        <p:spPr bwMode="auto">
          <a:xfrm>
            <a:off x="5812954" y="2642810"/>
            <a:ext cx="558114"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000" dirty="0">
              <a:latin typeface="+mj-lt"/>
            </a:endParaRPr>
          </a:p>
        </p:txBody>
      </p:sp>
      <p:sp>
        <p:nvSpPr>
          <p:cNvPr id="31" name="Line 36"/>
          <p:cNvSpPr>
            <a:spLocks noChangeShapeType="1"/>
          </p:cNvSpPr>
          <p:nvPr/>
        </p:nvSpPr>
        <p:spPr bwMode="auto">
          <a:xfrm>
            <a:off x="6537369" y="3755571"/>
            <a:ext cx="1004101"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000" dirty="0">
              <a:latin typeface="+mj-lt"/>
            </a:endParaRPr>
          </a:p>
        </p:txBody>
      </p:sp>
      <p:sp>
        <p:nvSpPr>
          <p:cNvPr id="32" name="Line 37"/>
          <p:cNvSpPr>
            <a:spLocks noChangeShapeType="1"/>
          </p:cNvSpPr>
          <p:nvPr/>
        </p:nvSpPr>
        <p:spPr bwMode="auto">
          <a:xfrm>
            <a:off x="4976412" y="3755571"/>
            <a:ext cx="1114969" cy="0"/>
          </a:xfrm>
          <a:prstGeom prst="line">
            <a:avLst/>
          </a:prstGeom>
          <a:noFill/>
          <a:ln w="28575">
            <a:solidFill>
              <a:schemeClr val="tx1"/>
            </a:solidFill>
            <a:round/>
            <a:headEnd/>
            <a:tailEnd/>
          </a:ln>
        </p:spPr>
        <p:txBody>
          <a:bodyPr wrap="none" lIns="91429" tIns="45714" rIns="91429" bIns="45714"/>
          <a:lstStyle/>
          <a:p>
            <a:pPr algn="ctr">
              <a:defRPr/>
            </a:pPr>
            <a:endParaRPr lang="zh-CN" altLang="en-US" sz="1000" dirty="0">
              <a:latin typeface="+mj-lt"/>
            </a:endParaRPr>
          </a:p>
        </p:txBody>
      </p:sp>
      <p:sp>
        <p:nvSpPr>
          <p:cNvPr id="33" name="Line 40"/>
          <p:cNvSpPr>
            <a:spLocks noChangeShapeType="1"/>
          </p:cNvSpPr>
          <p:nvPr/>
        </p:nvSpPr>
        <p:spPr bwMode="auto">
          <a:xfrm>
            <a:off x="2337024" y="5778500"/>
            <a:ext cx="668981" cy="0"/>
          </a:xfrm>
          <a:prstGeom prst="line">
            <a:avLst/>
          </a:prstGeom>
          <a:noFill/>
          <a:ln w="28575">
            <a:solidFill>
              <a:srgbClr val="FF0000"/>
            </a:solidFill>
            <a:round/>
            <a:headEnd/>
            <a:tailEnd/>
          </a:ln>
        </p:spPr>
        <p:txBody>
          <a:bodyPr wrap="none" lIns="91429" tIns="45714" rIns="91429" bIns="45714"/>
          <a:lstStyle/>
          <a:p>
            <a:pPr>
              <a:defRPr/>
            </a:pPr>
            <a:endParaRPr lang="zh-CN" altLang="en-US" sz="1400" dirty="0">
              <a:latin typeface="+mj-lt"/>
            </a:endParaRPr>
          </a:p>
        </p:txBody>
      </p:sp>
      <p:sp>
        <p:nvSpPr>
          <p:cNvPr id="34" name="Text Box 41"/>
          <p:cNvSpPr txBox="1">
            <a:spLocks noChangeArrowheads="1"/>
          </p:cNvSpPr>
          <p:nvPr/>
        </p:nvSpPr>
        <p:spPr bwMode="auto">
          <a:xfrm>
            <a:off x="3057659" y="5584977"/>
            <a:ext cx="973865" cy="307764"/>
          </a:xfrm>
          <a:prstGeom prst="rect">
            <a:avLst/>
          </a:prstGeom>
          <a:noFill/>
          <a:ln w="9525">
            <a:noFill/>
            <a:miter lim="800000"/>
            <a:headEnd/>
            <a:tailEnd/>
          </a:ln>
        </p:spPr>
        <p:txBody>
          <a:bodyPr lIns="91429" tIns="45714" rIns="91429" bIns="45714">
            <a:spAutoFit/>
          </a:bodyPr>
          <a:lstStyle/>
          <a:p>
            <a:pPr>
              <a:defRPr/>
            </a:pPr>
            <a:r>
              <a:rPr lang="zh-CN" altLang="en-US" sz="1400" dirty="0">
                <a:latin typeface="+mj-lt"/>
                <a:ea typeface="黑体" pitchFamily="49" charset="-122"/>
              </a:rPr>
              <a:t>获得</a:t>
            </a:r>
            <a:r>
              <a:rPr lang="en-US" altLang="zh-CN" sz="1400" dirty="0">
                <a:latin typeface="+mj-lt"/>
                <a:ea typeface="黑体" pitchFamily="49" charset="-122"/>
              </a:rPr>
              <a:t>CPU</a:t>
            </a:r>
          </a:p>
        </p:txBody>
      </p:sp>
      <p:sp>
        <p:nvSpPr>
          <p:cNvPr id="35" name="Line 42"/>
          <p:cNvSpPr>
            <a:spLocks noChangeShapeType="1"/>
          </p:cNvSpPr>
          <p:nvPr/>
        </p:nvSpPr>
        <p:spPr bwMode="auto">
          <a:xfrm>
            <a:off x="6371068" y="2642810"/>
            <a:ext cx="0" cy="0"/>
          </a:xfrm>
          <a:prstGeom prst="line">
            <a:avLst/>
          </a:prstGeom>
          <a:noFill/>
          <a:ln w="9525">
            <a:solidFill>
              <a:schemeClr val="tx1"/>
            </a:solidFill>
            <a:round/>
            <a:headEnd/>
            <a:tailEnd/>
          </a:ln>
        </p:spPr>
        <p:txBody>
          <a:bodyPr wrap="none" lIns="91429" tIns="45714" rIns="91429" bIns="45714"/>
          <a:lstStyle/>
          <a:p>
            <a:pPr algn="ctr">
              <a:defRPr/>
            </a:pPr>
            <a:endParaRPr lang="zh-CN" altLang="en-US" sz="1000" dirty="0">
              <a:latin typeface="+mj-lt"/>
            </a:endParaRPr>
          </a:p>
        </p:txBody>
      </p:sp>
      <p:sp>
        <p:nvSpPr>
          <p:cNvPr id="36" name="Line 43"/>
          <p:cNvSpPr>
            <a:spLocks noChangeShapeType="1"/>
          </p:cNvSpPr>
          <p:nvPr/>
        </p:nvSpPr>
        <p:spPr bwMode="auto">
          <a:xfrm>
            <a:off x="6371068" y="2642810"/>
            <a:ext cx="0" cy="2319262"/>
          </a:xfrm>
          <a:prstGeom prst="line">
            <a:avLst/>
          </a:prstGeom>
          <a:noFill/>
          <a:ln w="28575">
            <a:solidFill>
              <a:schemeClr val="tx1"/>
            </a:solidFill>
            <a:prstDash val="dash"/>
            <a:round/>
            <a:headEnd/>
            <a:tailEnd/>
          </a:ln>
        </p:spPr>
        <p:txBody>
          <a:bodyPr wrap="none" lIns="91429" tIns="45714" rIns="91429" bIns="45714"/>
          <a:lstStyle/>
          <a:p>
            <a:pPr algn="ctr">
              <a:defRPr/>
            </a:pPr>
            <a:endParaRPr lang="zh-CN" altLang="en-US" sz="1000" dirty="0">
              <a:latin typeface="+mj-lt"/>
            </a:endParaRPr>
          </a:p>
        </p:txBody>
      </p:sp>
      <p:sp>
        <p:nvSpPr>
          <p:cNvPr id="37" name="Line 44"/>
          <p:cNvSpPr>
            <a:spLocks noChangeShapeType="1"/>
          </p:cNvSpPr>
          <p:nvPr/>
        </p:nvSpPr>
        <p:spPr bwMode="auto">
          <a:xfrm flipV="1">
            <a:off x="6537368" y="3755572"/>
            <a:ext cx="0" cy="1206500"/>
          </a:xfrm>
          <a:prstGeom prst="line">
            <a:avLst/>
          </a:prstGeom>
          <a:noFill/>
          <a:ln w="28575">
            <a:solidFill>
              <a:schemeClr val="tx1"/>
            </a:solidFill>
            <a:prstDash val="dash"/>
            <a:round/>
            <a:headEnd/>
            <a:tailEnd/>
          </a:ln>
        </p:spPr>
        <p:txBody>
          <a:bodyPr wrap="none" lIns="91429" tIns="45714" rIns="91429" bIns="45714"/>
          <a:lstStyle/>
          <a:p>
            <a:pPr algn="ctr">
              <a:defRPr/>
            </a:pPr>
            <a:endParaRPr lang="zh-CN" altLang="en-US" sz="1000" dirty="0">
              <a:latin typeface="+mj-lt"/>
            </a:endParaRPr>
          </a:p>
        </p:txBody>
      </p:sp>
      <p:sp>
        <p:nvSpPr>
          <p:cNvPr id="38" name="Line 45"/>
          <p:cNvSpPr>
            <a:spLocks noChangeShapeType="1"/>
          </p:cNvSpPr>
          <p:nvPr/>
        </p:nvSpPr>
        <p:spPr bwMode="auto">
          <a:xfrm>
            <a:off x="6371068" y="4962071"/>
            <a:ext cx="168820" cy="0"/>
          </a:xfrm>
          <a:prstGeom prst="line">
            <a:avLst/>
          </a:prstGeom>
          <a:noFill/>
          <a:ln w="28575">
            <a:solidFill>
              <a:srgbClr val="FF0000"/>
            </a:solidFill>
            <a:round/>
            <a:headEnd/>
            <a:tailEnd/>
          </a:ln>
        </p:spPr>
        <p:txBody>
          <a:bodyPr wrap="none" lIns="91429" tIns="45714" rIns="91429" bIns="45714"/>
          <a:lstStyle/>
          <a:p>
            <a:pPr algn="ctr">
              <a:defRPr/>
            </a:pPr>
            <a:endParaRPr lang="zh-CN" altLang="en-US" sz="1000" dirty="0">
              <a:latin typeface="+mj-lt"/>
            </a:endParaRPr>
          </a:p>
        </p:txBody>
      </p:sp>
      <p:sp>
        <p:nvSpPr>
          <p:cNvPr id="39" name="矩形标注 38"/>
          <p:cNvSpPr/>
          <p:nvPr/>
        </p:nvSpPr>
        <p:spPr bwMode="auto">
          <a:xfrm>
            <a:off x="2956872" y="2248204"/>
            <a:ext cx="481263" cy="232833"/>
          </a:xfrm>
          <a:prstGeom prst="wedgeRectCallout">
            <a:avLst>
              <a:gd name="adj1" fmla="val -26078"/>
              <a:gd name="adj2" fmla="val 11137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78145" tIns="39072" rIns="78145" bIns="39072"/>
          <a:lstStyle/>
          <a:p>
            <a:pPr algn="ctr">
              <a:defRPr/>
            </a:pPr>
            <a:r>
              <a:rPr lang="en-US" altLang="zh-CN" sz="1000" dirty="0">
                <a:latin typeface="+mj-lt"/>
                <a:ea typeface="黑体" pitchFamily="49" charset="-122"/>
              </a:rPr>
              <a:t>I/O</a:t>
            </a:r>
            <a:r>
              <a:rPr lang="zh-CN" altLang="en-US" sz="1000" dirty="0">
                <a:latin typeface="+mj-lt"/>
                <a:ea typeface="黑体" pitchFamily="49" charset="-122"/>
              </a:rPr>
              <a:t>请求</a:t>
            </a:r>
          </a:p>
        </p:txBody>
      </p:sp>
      <p:sp>
        <p:nvSpPr>
          <p:cNvPr id="40" name="矩形标注 39"/>
          <p:cNvSpPr/>
          <p:nvPr/>
        </p:nvSpPr>
        <p:spPr bwMode="auto">
          <a:xfrm>
            <a:off x="3846326" y="2816679"/>
            <a:ext cx="525358" cy="257024"/>
          </a:xfrm>
          <a:prstGeom prst="wedgeRectCallout">
            <a:avLst>
              <a:gd name="adj1" fmla="val -29803"/>
              <a:gd name="adj2" fmla="val 12056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78145" tIns="39072" rIns="78145" bIns="39072"/>
          <a:lstStyle/>
          <a:p>
            <a:pPr algn="ctr">
              <a:defRPr/>
            </a:pPr>
            <a:r>
              <a:rPr lang="en-US" altLang="zh-CN" sz="1000" dirty="0">
                <a:latin typeface="+mj-lt"/>
                <a:ea typeface="黑体" pitchFamily="49" charset="-122"/>
              </a:rPr>
              <a:t>I/O</a:t>
            </a:r>
            <a:r>
              <a:rPr lang="zh-CN" altLang="en-US" sz="1000" dirty="0">
                <a:latin typeface="+mj-lt"/>
                <a:ea typeface="黑体" pitchFamily="49" charset="-122"/>
              </a:rPr>
              <a:t>请求</a:t>
            </a:r>
          </a:p>
        </p:txBody>
      </p:sp>
      <p:sp>
        <p:nvSpPr>
          <p:cNvPr id="41" name="矩形标注 40"/>
          <p:cNvSpPr/>
          <p:nvPr/>
        </p:nvSpPr>
        <p:spPr bwMode="auto">
          <a:xfrm>
            <a:off x="4661450" y="3376085"/>
            <a:ext cx="526618" cy="255511"/>
          </a:xfrm>
          <a:prstGeom prst="wedgeRectCallout">
            <a:avLst>
              <a:gd name="adj1" fmla="val -29803"/>
              <a:gd name="adj2" fmla="val 12056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78145" tIns="39072" rIns="78145" bIns="39072"/>
          <a:lstStyle/>
          <a:p>
            <a:pPr algn="ctr">
              <a:defRPr/>
            </a:pPr>
            <a:r>
              <a:rPr lang="en-US" altLang="zh-CN" sz="1000" dirty="0">
                <a:latin typeface="+mj-lt"/>
                <a:ea typeface="黑体" pitchFamily="49" charset="-122"/>
              </a:rPr>
              <a:t>I/O</a:t>
            </a:r>
            <a:r>
              <a:rPr lang="zh-CN" altLang="en-US" sz="1000" dirty="0">
                <a:latin typeface="+mj-lt"/>
                <a:ea typeface="黑体" pitchFamily="49" charset="-122"/>
              </a:rPr>
              <a:t>请求</a:t>
            </a:r>
          </a:p>
        </p:txBody>
      </p:sp>
      <p:sp>
        <p:nvSpPr>
          <p:cNvPr id="42" name="矩形标注 41"/>
          <p:cNvSpPr/>
          <p:nvPr/>
        </p:nvSpPr>
        <p:spPr bwMode="auto">
          <a:xfrm>
            <a:off x="5571062" y="3956655"/>
            <a:ext cx="512760" cy="235857"/>
          </a:xfrm>
          <a:prstGeom prst="wedgeRectCallout">
            <a:avLst>
              <a:gd name="adj1" fmla="val -29803"/>
              <a:gd name="adj2" fmla="val 12056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78145" tIns="39072" rIns="78145" bIns="39072"/>
          <a:lstStyle/>
          <a:p>
            <a:pPr algn="ctr">
              <a:defRPr/>
            </a:pPr>
            <a:r>
              <a:rPr lang="en-US" altLang="zh-CN" sz="1000" dirty="0">
                <a:latin typeface="+mj-lt"/>
                <a:ea typeface="黑体" pitchFamily="49" charset="-122"/>
              </a:rPr>
              <a:t>I/O</a:t>
            </a:r>
            <a:r>
              <a:rPr lang="zh-CN" altLang="en-US" sz="1000" dirty="0">
                <a:latin typeface="+mj-lt"/>
                <a:ea typeface="黑体" pitchFamily="49" charset="-122"/>
              </a:rPr>
              <a:t>请求</a:t>
            </a:r>
          </a:p>
        </p:txBody>
      </p:sp>
      <p:sp>
        <p:nvSpPr>
          <p:cNvPr id="43" name="矩形标注 42"/>
          <p:cNvSpPr/>
          <p:nvPr/>
        </p:nvSpPr>
        <p:spPr bwMode="auto">
          <a:xfrm>
            <a:off x="5276257" y="2279953"/>
            <a:ext cx="529138" cy="232833"/>
          </a:xfrm>
          <a:prstGeom prst="wedgeRectCallout">
            <a:avLst>
              <a:gd name="adj1" fmla="val -29803"/>
              <a:gd name="adj2" fmla="val 12056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78145" tIns="39072" rIns="78145" bIns="39072"/>
          <a:lstStyle/>
          <a:p>
            <a:pPr algn="ctr">
              <a:defRPr/>
            </a:pPr>
            <a:r>
              <a:rPr lang="en-US" altLang="zh-CN" sz="1000" dirty="0">
                <a:latin typeface="+mj-lt"/>
                <a:ea typeface="黑体" pitchFamily="49" charset="-122"/>
              </a:rPr>
              <a:t>I/O</a:t>
            </a:r>
            <a:r>
              <a:rPr lang="zh-CN" altLang="en-US" sz="1000" dirty="0">
                <a:latin typeface="+mj-lt"/>
                <a:ea typeface="黑体" pitchFamily="49" charset="-122"/>
              </a:rPr>
              <a:t>完成</a:t>
            </a:r>
          </a:p>
        </p:txBody>
      </p:sp>
      <p:sp>
        <p:nvSpPr>
          <p:cNvPr id="44" name="矩形标注 43"/>
          <p:cNvSpPr/>
          <p:nvPr/>
        </p:nvSpPr>
        <p:spPr bwMode="auto">
          <a:xfrm>
            <a:off x="6862410" y="2828775"/>
            <a:ext cx="546775" cy="255511"/>
          </a:xfrm>
          <a:prstGeom prst="wedgeRectCallout">
            <a:avLst>
              <a:gd name="adj1" fmla="val -35161"/>
              <a:gd name="adj2" fmla="val 89124"/>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78145" tIns="39072" rIns="78145" bIns="39072"/>
          <a:lstStyle/>
          <a:p>
            <a:pPr algn="ctr">
              <a:defRPr/>
            </a:pPr>
            <a:r>
              <a:rPr lang="en-US" altLang="zh-CN" sz="1000" dirty="0">
                <a:latin typeface="+mj-lt"/>
                <a:ea typeface="黑体" pitchFamily="49" charset="-122"/>
              </a:rPr>
              <a:t>I/O</a:t>
            </a:r>
            <a:r>
              <a:rPr lang="zh-CN" altLang="en-US" sz="1000" dirty="0">
                <a:latin typeface="+mj-lt"/>
                <a:ea typeface="黑体" pitchFamily="49" charset="-122"/>
              </a:rPr>
              <a:t>完成</a:t>
            </a:r>
          </a:p>
        </p:txBody>
      </p:sp>
      <p:sp>
        <p:nvSpPr>
          <p:cNvPr id="45" name="矩形标注 44"/>
          <p:cNvSpPr/>
          <p:nvPr/>
        </p:nvSpPr>
        <p:spPr bwMode="auto">
          <a:xfrm>
            <a:off x="5975475" y="3386667"/>
            <a:ext cx="501421" cy="244929"/>
          </a:xfrm>
          <a:prstGeom prst="wedgeRectCallout">
            <a:avLst>
              <a:gd name="adj1" fmla="val -29803"/>
              <a:gd name="adj2" fmla="val 12056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78145" tIns="39072" rIns="78145" bIns="39072"/>
          <a:lstStyle/>
          <a:p>
            <a:pPr algn="ctr">
              <a:defRPr/>
            </a:pPr>
            <a:r>
              <a:rPr lang="en-US" altLang="zh-CN" sz="1000" dirty="0">
                <a:latin typeface="+mj-lt"/>
                <a:ea typeface="黑体" pitchFamily="49" charset="-122"/>
              </a:rPr>
              <a:t>I/O</a:t>
            </a:r>
            <a:r>
              <a:rPr lang="zh-CN" altLang="en-US" sz="1000" dirty="0">
                <a:latin typeface="+mj-lt"/>
                <a:ea typeface="黑体" pitchFamily="49" charset="-122"/>
              </a:rPr>
              <a:t>完成</a:t>
            </a:r>
          </a:p>
        </p:txBody>
      </p:sp>
      <p:sp>
        <p:nvSpPr>
          <p:cNvPr id="46" name="矩形标注 45"/>
          <p:cNvSpPr/>
          <p:nvPr/>
        </p:nvSpPr>
        <p:spPr bwMode="auto">
          <a:xfrm>
            <a:off x="6284138" y="2252739"/>
            <a:ext cx="529138" cy="232833"/>
          </a:xfrm>
          <a:prstGeom prst="wedgeRectCallout">
            <a:avLst>
              <a:gd name="adj1" fmla="val -29803"/>
              <a:gd name="adj2" fmla="val 12056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78145" tIns="39072" rIns="78145" bIns="39072"/>
          <a:lstStyle/>
          <a:p>
            <a:pPr algn="ctr">
              <a:defRPr/>
            </a:pPr>
            <a:r>
              <a:rPr lang="en-US" altLang="zh-CN" sz="1000" dirty="0">
                <a:latin typeface="+mj-lt"/>
                <a:ea typeface="黑体" pitchFamily="49" charset="-122"/>
              </a:rPr>
              <a:t>A</a:t>
            </a:r>
            <a:r>
              <a:rPr lang="zh-CN" altLang="en-US" sz="1000" dirty="0">
                <a:latin typeface="+mj-lt"/>
                <a:ea typeface="黑体" pitchFamily="49" charset="-122"/>
              </a:rPr>
              <a:t>完成</a:t>
            </a:r>
          </a:p>
        </p:txBody>
      </p:sp>
      <p:sp>
        <p:nvSpPr>
          <p:cNvPr id="47" name="TextBox 46"/>
          <p:cNvSpPr txBox="1">
            <a:spLocks noChangeArrowheads="1"/>
          </p:cNvSpPr>
          <p:nvPr/>
        </p:nvSpPr>
        <p:spPr bwMode="auto">
          <a:xfrm>
            <a:off x="7212649" y="5161643"/>
            <a:ext cx="492844" cy="294351"/>
          </a:xfrm>
          <a:prstGeom prst="rect">
            <a:avLst/>
          </a:prstGeom>
          <a:noFill/>
          <a:ln w="9525">
            <a:noFill/>
            <a:miter lim="800000"/>
            <a:headEnd/>
            <a:tailEnd/>
          </a:ln>
        </p:spPr>
        <p:txBody>
          <a:bodyPr wrap="none" lIns="78145" tIns="39072" rIns="78145" bIns="39072">
            <a:spAutoFit/>
          </a:bodyPr>
          <a:lstStyle/>
          <a:p>
            <a:r>
              <a:rPr lang="en-US" altLang="zh-CN" sz="1400" dirty="0"/>
              <a:t>time</a:t>
            </a:r>
            <a:endParaRPr lang="zh-CN" altLang="en-US" sz="1400" dirty="0"/>
          </a:p>
        </p:txBody>
      </p:sp>
      <p:sp>
        <p:nvSpPr>
          <p:cNvPr id="48" name="TextBox 47"/>
          <p:cNvSpPr txBox="1">
            <a:spLocks noChangeArrowheads="1"/>
          </p:cNvSpPr>
          <p:nvPr/>
        </p:nvSpPr>
        <p:spPr bwMode="auto">
          <a:xfrm>
            <a:off x="997802" y="4709584"/>
            <a:ext cx="574492" cy="632905"/>
          </a:xfrm>
          <a:prstGeom prst="rect">
            <a:avLst/>
          </a:prstGeom>
          <a:noFill/>
          <a:ln w="9525">
            <a:noFill/>
            <a:miter lim="800000"/>
            <a:headEnd/>
            <a:tailEnd/>
          </a:ln>
        </p:spPr>
        <p:txBody>
          <a:bodyPr lIns="78145" tIns="39072" rIns="78145" bIns="39072">
            <a:spAutoFit/>
          </a:bodyPr>
          <a:lstStyle/>
          <a:p>
            <a:r>
              <a:rPr lang="zh-CN" altLang="en-US">
                <a:latin typeface="黑体" pitchFamily="49" charset="-122"/>
                <a:ea typeface="黑体" pitchFamily="49" charset="-122"/>
              </a:rPr>
              <a:t>调度</a:t>
            </a:r>
          </a:p>
        </p:txBody>
      </p:sp>
      <p:pic>
        <p:nvPicPr>
          <p:cNvPr id="49" name="Picture 53"/>
          <p:cNvPicPr>
            <a:picLocks noChangeAspect="1" noChangeArrowheads="1"/>
          </p:cNvPicPr>
          <p:nvPr/>
        </p:nvPicPr>
        <p:blipFill>
          <a:blip r:embed="rId2" cstate="print"/>
          <a:srcRect/>
          <a:stretch>
            <a:fillRect/>
          </a:stretch>
        </p:blipFill>
        <p:spPr bwMode="auto">
          <a:xfrm>
            <a:off x="1351821" y="2462894"/>
            <a:ext cx="306143" cy="418797"/>
          </a:xfrm>
          <a:prstGeom prst="rect">
            <a:avLst/>
          </a:prstGeom>
          <a:noFill/>
          <a:ln w="9525">
            <a:noFill/>
            <a:miter lim="800000"/>
            <a:headEnd/>
            <a:tailEnd/>
          </a:ln>
        </p:spPr>
      </p:pic>
      <p:pic>
        <p:nvPicPr>
          <p:cNvPr id="50" name="Picture 54"/>
          <p:cNvPicPr>
            <a:picLocks noChangeAspect="1" noChangeArrowheads="1"/>
          </p:cNvPicPr>
          <p:nvPr/>
        </p:nvPicPr>
        <p:blipFill>
          <a:blip r:embed="rId3" cstate="print"/>
          <a:srcRect/>
          <a:stretch>
            <a:fillRect/>
          </a:stretch>
        </p:blipFill>
        <p:spPr bwMode="auto">
          <a:xfrm>
            <a:off x="1230876" y="2845405"/>
            <a:ext cx="445987" cy="607786"/>
          </a:xfrm>
          <a:prstGeom prst="rect">
            <a:avLst/>
          </a:prstGeom>
          <a:noFill/>
          <a:ln w="9525">
            <a:noFill/>
            <a:miter lim="800000"/>
            <a:headEnd/>
            <a:tailEnd/>
          </a:ln>
        </p:spPr>
      </p:pic>
      <p:pic>
        <p:nvPicPr>
          <p:cNvPr id="51" name="Picture 55"/>
          <p:cNvPicPr>
            <a:picLocks noChangeAspect="1" noChangeArrowheads="1"/>
          </p:cNvPicPr>
          <p:nvPr/>
        </p:nvPicPr>
        <p:blipFill>
          <a:blip r:embed="rId4" cstate="print"/>
          <a:srcRect/>
          <a:stretch>
            <a:fillRect/>
          </a:stretch>
        </p:blipFill>
        <p:spPr bwMode="auto">
          <a:xfrm>
            <a:off x="1281270" y="3518203"/>
            <a:ext cx="360317" cy="449035"/>
          </a:xfrm>
          <a:prstGeom prst="rect">
            <a:avLst/>
          </a:prstGeom>
          <a:noFill/>
          <a:ln w="9525">
            <a:noFill/>
            <a:miter lim="800000"/>
            <a:headEnd/>
            <a:tailEnd/>
          </a:ln>
        </p:spPr>
      </p:pic>
      <p:pic>
        <p:nvPicPr>
          <p:cNvPr id="52" name="Picture 57"/>
          <p:cNvPicPr>
            <a:picLocks noChangeAspect="1" noChangeArrowheads="1"/>
          </p:cNvPicPr>
          <p:nvPr/>
        </p:nvPicPr>
        <p:blipFill>
          <a:blip r:embed="rId5" cstate="print"/>
          <a:srcRect/>
          <a:stretch>
            <a:fillRect/>
          </a:stretch>
        </p:blipFill>
        <p:spPr bwMode="auto">
          <a:xfrm>
            <a:off x="1254812" y="4118429"/>
            <a:ext cx="433389" cy="512536"/>
          </a:xfrm>
          <a:prstGeom prst="rect">
            <a:avLst/>
          </a:prstGeom>
          <a:noFill/>
          <a:ln w="9525">
            <a:noFill/>
            <a:miter lim="800000"/>
            <a:headEnd/>
            <a:tailEnd/>
          </a:ln>
        </p:spPr>
      </p:pic>
      <p:sp>
        <p:nvSpPr>
          <p:cNvPr id="23605" name="矩形 52"/>
          <p:cNvSpPr>
            <a:spLocks noChangeArrowheads="1"/>
          </p:cNvSpPr>
          <p:nvPr/>
        </p:nvSpPr>
        <p:spPr bwMode="auto">
          <a:xfrm>
            <a:off x="3318449" y="414262"/>
            <a:ext cx="2632853" cy="448239"/>
          </a:xfrm>
          <a:prstGeom prst="rect">
            <a:avLst/>
          </a:prstGeom>
          <a:noFill/>
          <a:ln w="9525">
            <a:noFill/>
            <a:miter lim="800000"/>
            <a:headEnd/>
            <a:tailEnd/>
          </a:ln>
        </p:spPr>
        <p:txBody>
          <a:bodyPr wrap="none" lIns="78145" tIns="39072" rIns="78145" bIns="39072">
            <a:spAutoFit/>
          </a:bodyPr>
          <a:lstStyle/>
          <a:p>
            <a:r>
              <a:rPr lang="zh-CN" altLang="en-US" sz="2400" b="1" dirty="0">
                <a:latin typeface="黑体" pitchFamily="49" charset="-122"/>
                <a:ea typeface="黑体" pitchFamily="49" charset="-122"/>
              </a:rPr>
              <a:t>多道程序运行实例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dissolve">
                                      <p:cBhvr>
                                        <p:cTn id="124" dur="500"/>
                                        <p:tgtEl>
                                          <p:spTgt spid="4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dissolve">
                                      <p:cBhvr>
                                        <p:cTn id="127" dur="500"/>
                                        <p:tgtEl>
                                          <p:spTgt spid="4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dissolve">
                                      <p:cBhvr>
                                        <p:cTn id="130" dur="500"/>
                                        <p:tgtEl>
                                          <p:spTgt spid="4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dissolve">
                                      <p:cBhvr>
                                        <p:cTn id="133" dur="500"/>
                                        <p:tgtEl>
                                          <p:spTgt spid="4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dissolve">
                                      <p:cBhvr>
                                        <p:cTn id="136" dur="500"/>
                                        <p:tgtEl>
                                          <p:spTgt spid="47"/>
                                        </p:tgtEl>
                                      </p:cBhvr>
                                    </p:animEffect>
                                  </p:childTnLst>
                                </p:cTn>
                              </p:par>
                              <p:par>
                                <p:cTn id="137" presetID="9" presetClass="entr" presetSubtype="0" fill="hold"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dissolve">
                                      <p:cBhvr>
                                        <p:cTn id="139" dur="500"/>
                                        <p:tgtEl>
                                          <p:spTgt spid="49"/>
                                        </p:tgtEl>
                                      </p:cBhvr>
                                    </p:animEffect>
                                  </p:childTnLst>
                                </p:cTn>
                              </p:par>
                              <p:par>
                                <p:cTn id="140" presetID="9" presetClass="entr" presetSubtype="0" fill="hold"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dissolve">
                                      <p:cBhvr>
                                        <p:cTn id="142" dur="500"/>
                                        <p:tgtEl>
                                          <p:spTgt spid="50"/>
                                        </p:tgtEl>
                                      </p:cBhvr>
                                    </p:animEffect>
                                  </p:childTnLst>
                                </p:cTn>
                              </p:par>
                              <p:par>
                                <p:cTn id="143" presetID="9" presetClass="entr" presetSubtype="0"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animEffect transition="in" filter="dissolve">
                                      <p:cBhvr>
                                        <p:cTn id="145" dur="500"/>
                                        <p:tgtEl>
                                          <p:spTgt spid="51"/>
                                        </p:tgtEl>
                                      </p:cBhvr>
                                    </p:animEffect>
                                  </p:childTnLst>
                                </p:cTn>
                              </p:par>
                              <p:par>
                                <p:cTn id="146" presetID="9" presetClass="entr" presetSubtype="0" fill="hold" nodeType="withEffect">
                                  <p:stCondLst>
                                    <p:cond delay="0"/>
                                  </p:stCondLst>
                                  <p:childTnLst>
                                    <p:set>
                                      <p:cBhvr>
                                        <p:cTn id="147" dur="1" fill="hold">
                                          <p:stCondLst>
                                            <p:cond delay="0"/>
                                          </p:stCondLst>
                                        </p:cTn>
                                        <p:tgtEl>
                                          <p:spTgt spid="52"/>
                                        </p:tgtEl>
                                        <p:attrNameLst>
                                          <p:attrName>style.visibility</p:attrName>
                                        </p:attrNameLst>
                                      </p:cBhvr>
                                      <p:to>
                                        <p:strVal val="visible"/>
                                      </p:to>
                                    </p:set>
                                    <p:animEffect transition="in" filter="dissolve">
                                      <p:cBhvr>
                                        <p:cTn id="148" dur="500"/>
                                        <p:tgtEl>
                                          <p:spTgt spid="52"/>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48"/>
                                        </p:tgtEl>
                                        <p:attrNameLst>
                                          <p:attrName>style.visibility</p:attrName>
                                        </p:attrNameLst>
                                      </p:cBhvr>
                                      <p:to>
                                        <p:strVal val="visible"/>
                                      </p:to>
                                    </p:set>
                                    <p:animEffect transition="in" filter="wipe(left)">
                                      <p:cBhvr>
                                        <p:cTn id="153" dur="500"/>
                                        <p:tgtEl>
                                          <p:spTgt spid="48"/>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2"/>
                                        </p:tgtEl>
                                        <p:attrNameLst>
                                          <p:attrName>style.visibility</p:attrName>
                                        </p:attrNameLst>
                                      </p:cBhvr>
                                      <p:to>
                                        <p:strVal val="visible"/>
                                      </p:to>
                                    </p:set>
                                    <p:animEffect transition="in" filter="wipe(left)">
                                      <p:cBhvr>
                                        <p:cTn id="15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P spid="8" grpId="0"/>
      <p:bldP spid="9" grpId="0"/>
      <p:bldP spid="10" grpId="0"/>
      <p:bldP spid="11" grpId="0"/>
      <p:bldP spid="34" grpId="0"/>
      <p:bldP spid="39" grpId="0" animBg="1"/>
      <p:bldP spid="40" grpId="0" animBg="1"/>
      <p:bldP spid="41" grpId="0" animBg="1"/>
      <p:bldP spid="42" grpId="0" animBg="1"/>
      <p:bldP spid="43" grpId="0" animBg="1"/>
      <p:bldP spid="44" grpId="0" animBg="1"/>
      <p:bldP spid="45" grpId="0" animBg="1"/>
      <p:bldP spid="46" grpId="0" animBg="1"/>
      <p:bldP spid="47" grpId="0"/>
      <p:bldP spid="4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endParaRPr lang="en-US" altLang="zh-CN" dirty="0"/>
          </a:p>
          <a:p>
            <a:pPr>
              <a:buNone/>
            </a:pPr>
            <a:endParaRPr lang="en-US" altLang="zh-CN" dirty="0"/>
          </a:p>
          <a:p>
            <a:pPr algn="ctr">
              <a:buNone/>
            </a:pPr>
            <a:r>
              <a:rPr lang="en-US" altLang="zh-CN" sz="4000" dirty="0"/>
              <a:t>PV</a:t>
            </a:r>
            <a:r>
              <a:rPr lang="zh-CN" altLang="en-US" sz="4000" dirty="0"/>
              <a:t>操作题</a:t>
            </a:r>
            <a:endParaRPr lang="en-US" altLang="zh-CN" sz="4000" dirty="0"/>
          </a:p>
          <a:p>
            <a:pPr algn="ctr">
              <a:buNone/>
            </a:pPr>
            <a:r>
              <a:rPr lang="zh-CN" altLang="en-US" dirty="0"/>
              <a:t>老师</a:t>
            </a:r>
            <a:r>
              <a:rPr lang="en-US" altLang="zh-CN" dirty="0"/>
              <a:t>PPT</a:t>
            </a:r>
            <a:r>
              <a:rPr lang="zh-CN" altLang="en-US" dirty="0"/>
              <a:t>上的题目都要会做</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457326" y="152703"/>
            <a:ext cx="8229348" cy="576035"/>
          </a:xfrm>
        </p:spPr>
        <p:txBody>
          <a:bodyPr>
            <a:normAutofit fontScale="90000"/>
          </a:bodyPr>
          <a:lstStyle/>
          <a:p>
            <a:pPr eaLnBrk="1" hangingPunct="1"/>
            <a:r>
              <a:rPr lang="zh-CN" altLang="en-US" dirty="0"/>
              <a:t>理发师问题</a:t>
            </a:r>
            <a:endParaRPr lang="en-US" altLang="zh-CN" dirty="0"/>
          </a:p>
        </p:txBody>
      </p:sp>
      <p:sp>
        <p:nvSpPr>
          <p:cNvPr id="58371" name="Rectangle 3"/>
          <p:cNvSpPr>
            <a:spLocks noGrp="1" noChangeArrowheads="1"/>
          </p:cNvSpPr>
          <p:nvPr>
            <p:ph type="body" idx="4294967295"/>
          </p:nvPr>
        </p:nvSpPr>
        <p:spPr>
          <a:xfrm>
            <a:off x="214175" y="1084036"/>
            <a:ext cx="8929825" cy="5048250"/>
          </a:xfrm>
        </p:spPr>
        <p:txBody>
          <a:bodyPr>
            <a:normAutofit lnSpcReduction="10000"/>
          </a:bodyPr>
          <a:lstStyle/>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店里有理发师，一把理发椅和</a:t>
            </a:r>
            <a:r>
              <a:rPr lang="en-US" altLang="zh-CN" dirty="0">
                <a:latin typeface="黑体" pitchFamily="49" charset="-122"/>
                <a:ea typeface="黑体" pitchFamily="49" charset="-122"/>
                <a:sym typeface="Symbol" pitchFamily="18" charset="2"/>
              </a:rPr>
              <a:t>n</a:t>
            </a:r>
            <a:r>
              <a:rPr lang="zh-CN" altLang="en-US" dirty="0">
                <a:latin typeface="黑体" pitchFamily="49" charset="-122"/>
                <a:ea typeface="黑体" pitchFamily="49" charset="-122"/>
                <a:sym typeface="Symbol" pitchFamily="18" charset="2"/>
              </a:rPr>
              <a:t>把等候理发的顾客做的椅子。</a:t>
            </a:r>
            <a:endParaRPr lang="en-US" altLang="zh-CN" dirty="0">
              <a:latin typeface="黑体" pitchFamily="49" charset="-122"/>
              <a:ea typeface="黑体" pitchFamily="49" charset="-122"/>
              <a:sym typeface="Symbol" pitchFamily="18" charset="2"/>
            </a:endParaRPr>
          </a:p>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若没有顾客，理发师就在理发椅上睡觉。</a:t>
            </a:r>
            <a:endParaRPr lang="en-US" altLang="zh-CN" dirty="0">
              <a:latin typeface="黑体" pitchFamily="49" charset="-122"/>
              <a:ea typeface="黑体" pitchFamily="49" charset="-122"/>
              <a:sym typeface="Symbol" pitchFamily="18" charset="2"/>
            </a:endParaRPr>
          </a:p>
          <a:p>
            <a:pPr lvl="1">
              <a:lnSpc>
                <a:spcPct val="90000"/>
              </a:lnSpc>
              <a:tabLst>
                <a:tab pos="2062150" algn="l"/>
                <a:tab pos="2566834" algn="l"/>
              </a:tabLst>
            </a:pPr>
            <a:r>
              <a:rPr lang="zh-CN" altLang="en-US" dirty="0">
                <a:solidFill>
                  <a:srgbClr val="0070C0"/>
                </a:solidFill>
                <a:latin typeface="黑体" pitchFamily="49" charset="-122"/>
                <a:ea typeface="黑体" pitchFamily="49" charset="-122"/>
                <a:sym typeface="Symbol" pitchFamily="18" charset="2"/>
              </a:rPr>
              <a:t>申请不到顾客，理发师进程就阻塞</a:t>
            </a:r>
            <a:endParaRPr lang="en-US" altLang="zh-CN" dirty="0">
              <a:solidFill>
                <a:srgbClr val="0070C0"/>
              </a:solidFill>
              <a:latin typeface="黑体" pitchFamily="49" charset="-122"/>
              <a:ea typeface="黑体" pitchFamily="49" charset="-122"/>
              <a:sym typeface="Symbol" pitchFamily="18" charset="2"/>
            </a:endParaRPr>
          </a:p>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有顾客到来时，顾客叫醒理发师。</a:t>
            </a:r>
            <a:endParaRPr lang="en-US" altLang="zh-CN" dirty="0">
              <a:latin typeface="黑体" pitchFamily="49" charset="-122"/>
              <a:ea typeface="黑体" pitchFamily="49" charset="-122"/>
              <a:sym typeface="Symbol" pitchFamily="18" charset="2"/>
            </a:endParaRPr>
          </a:p>
          <a:p>
            <a:pPr lvl="1">
              <a:lnSpc>
                <a:spcPct val="90000"/>
              </a:lnSpc>
              <a:tabLst>
                <a:tab pos="2062150" algn="l"/>
                <a:tab pos="2566834" algn="l"/>
              </a:tabLst>
            </a:pPr>
            <a:r>
              <a:rPr lang="zh-CN" altLang="en-US" dirty="0">
                <a:solidFill>
                  <a:srgbClr val="0070C0"/>
                </a:solidFill>
                <a:latin typeface="黑体" pitchFamily="49" charset="-122"/>
                <a:ea typeface="黑体" pitchFamily="49" charset="-122"/>
                <a:sym typeface="Symbol" pitchFamily="18" charset="2"/>
              </a:rPr>
              <a:t>有顾客时，某一个理发师进程被唤醒</a:t>
            </a:r>
            <a:endParaRPr lang="en-US" altLang="zh-CN" dirty="0">
              <a:solidFill>
                <a:srgbClr val="0070C0"/>
              </a:solidFill>
              <a:latin typeface="黑体" pitchFamily="49" charset="-122"/>
              <a:ea typeface="黑体" pitchFamily="49" charset="-122"/>
              <a:sym typeface="Symbol" pitchFamily="18" charset="2"/>
            </a:endParaRPr>
          </a:p>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若理发师正在理发时又有顾客到来：</a:t>
            </a:r>
            <a:endParaRPr lang="en-US" altLang="zh-CN" dirty="0">
              <a:latin typeface="黑体" pitchFamily="49" charset="-122"/>
              <a:ea typeface="黑体" pitchFamily="49" charset="-122"/>
              <a:sym typeface="Symbol" pitchFamily="18" charset="2"/>
            </a:endParaRPr>
          </a:p>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若有空椅子可以坐，则坐下来等待</a:t>
            </a:r>
            <a:endParaRPr lang="en-US" altLang="zh-CN" dirty="0">
              <a:latin typeface="黑体" pitchFamily="49" charset="-122"/>
              <a:ea typeface="黑体" pitchFamily="49" charset="-122"/>
              <a:sym typeface="Symbol" pitchFamily="18" charset="2"/>
            </a:endParaRPr>
          </a:p>
          <a:p>
            <a:pPr lvl="1">
              <a:lnSpc>
                <a:spcPct val="90000"/>
              </a:lnSpc>
              <a:tabLst>
                <a:tab pos="2062150" algn="l"/>
                <a:tab pos="2566834" algn="l"/>
              </a:tabLst>
            </a:pPr>
            <a:r>
              <a:rPr lang="zh-CN" altLang="en-US" dirty="0">
                <a:solidFill>
                  <a:srgbClr val="C00000"/>
                </a:solidFill>
                <a:latin typeface="黑体" pitchFamily="49" charset="-122"/>
                <a:ea typeface="黑体" pitchFamily="49" charset="-122"/>
                <a:sym typeface="Symbol" pitchFamily="18" charset="2"/>
              </a:rPr>
              <a:t>能申请到椅子，坐下来</a:t>
            </a:r>
            <a:endParaRPr lang="en-US" altLang="zh-CN" dirty="0">
              <a:solidFill>
                <a:srgbClr val="C00000"/>
              </a:solidFill>
              <a:latin typeface="黑体" pitchFamily="49" charset="-122"/>
              <a:ea typeface="黑体" pitchFamily="49" charset="-122"/>
              <a:sym typeface="Symbol" pitchFamily="18" charset="2"/>
            </a:endParaRPr>
          </a:p>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否则就离开</a:t>
            </a:r>
            <a:endParaRPr lang="en-US" altLang="zh-CN" dirty="0">
              <a:latin typeface="黑体" pitchFamily="49" charset="-122"/>
              <a:ea typeface="黑体" pitchFamily="49" charset="-122"/>
              <a:sym typeface="Symbol" pitchFamily="18" charset="2"/>
            </a:endParaRPr>
          </a:p>
          <a:p>
            <a:pPr lvl="1">
              <a:lnSpc>
                <a:spcPct val="90000"/>
              </a:lnSpc>
              <a:tabLst>
                <a:tab pos="2062150" algn="l"/>
                <a:tab pos="2566834" algn="l"/>
              </a:tabLst>
            </a:pPr>
            <a:r>
              <a:rPr lang="zh-CN" altLang="en-US" dirty="0">
                <a:solidFill>
                  <a:srgbClr val="C00000"/>
                </a:solidFill>
                <a:latin typeface="黑体" pitchFamily="49" charset="-122"/>
                <a:ea typeface="黑体" pitchFamily="49" charset="-122"/>
                <a:sym typeface="Symbol" pitchFamily="18" charset="2"/>
              </a:rPr>
              <a:t>申请不到椅子，离开</a:t>
            </a:r>
            <a:endParaRPr lang="en-US" altLang="zh-CN" dirty="0">
              <a:solidFill>
                <a:srgbClr val="C00000"/>
              </a:solidFill>
              <a:latin typeface="黑体" pitchFamily="49" charset="-122"/>
              <a:ea typeface="黑体" pitchFamily="49" charset="-122"/>
              <a:sym typeface="Symbol" pitchFamily="18" charset="2"/>
            </a:endParaRPr>
          </a:p>
          <a:p>
            <a:pPr>
              <a:lnSpc>
                <a:spcPct val="90000"/>
              </a:lnSpc>
              <a:buNone/>
              <a:tabLst>
                <a:tab pos="2062150" algn="l"/>
                <a:tab pos="2566834" algn="l"/>
              </a:tabLst>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Effect transition="in" filter="wipe(down)">
                                      <p:cBhvr>
                                        <p:cTn id="7" dur="500"/>
                                        <p:tgtEl>
                                          <p:spTgt spid="583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1">
                                            <p:txEl>
                                              <p:pRg st="4" end="4"/>
                                            </p:txEl>
                                          </p:spTgt>
                                        </p:tgtEl>
                                        <p:attrNameLst>
                                          <p:attrName>style.visibility</p:attrName>
                                        </p:attrNameLst>
                                      </p:cBhvr>
                                      <p:to>
                                        <p:strVal val="visible"/>
                                      </p:to>
                                    </p:set>
                                    <p:animEffect transition="in" filter="wipe(down)">
                                      <p:cBhvr>
                                        <p:cTn id="12" dur="500"/>
                                        <p:tgtEl>
                                          <p:spTgt spid="5837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371">
                                            <p:txEl>
                                              <p:pRg st="7" end="7"/>
                                            </p:txEl>
                                          </p:spTgt>
                                        </p:tgtEl>
                                        <p:attrNameLst>
                                          <p:attrName>style.visibility</p:attrName>
                                        </p:attrNameLst>
                                      </p:cBhvr>
                                      <p:to>
                                        <p:strVal val="visible"/>
                                      </p:to>
                                    </p:set>
                                    <p:animEffect transition="in" filter="wipe(down)">
                                      <p:cBhvr>
                                        <p:cTn id="17" dur="500"/>
                                        <p:tgtEl>
                                          <p:spTgt spid="5837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8371">
                                            <p:txEl>
                                              <p:pRg st="9" end="9"/>
                                            </p:txEl>
                                          </p:spTgt>
                                        </p:tgtEl>
                                        <p:attrNameLst>
                                          <p:attrName>style.visibility</p:attrName>
                                        </p:attrNameLst>
                                      </p:cBhvr>
                                      <p:to>
                                        <p:strVal val="visible"/>
                                      </p:to>
                                    </p:set>
                                    <p:animEffect transition="in" filter="wipe(down)">
                                      <p:cBhvr>
                                        <p:cTn id="22" dur="500"/>
                                        <p:tgtEl>
                                          <p:spTgt spid="583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76672"/>
            <a:ext cx="4572000" cy="1089529"/>
          </a:xfrm>
          <a:prstGeom prst="rect">
            <a:avLst/>
          </a:prstGeom>
        </p:spPr>
        <p:txBody>
          <a:bodyPr>
            <a:spAutoFit/>
          </a:bodyPr>
          <a:lstStyle/>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若没有顾客，理发师就在理发椅上睡觉。</a:t>
            </a:r>
            <a:endParaRPr lang="en-US" altLang="zh-CN" dirty="0">
              <a:latin typeface="黑体" pitchFamily="49" charset="-122"/>
              <a:ea typeface="黑体" pitchFamily="49" charset="-122"/>
              <a:sym typeface="Symbol" pitchFamily="18" charset="2"/>
            </a:endParaRPr>
          </a:p>
          <a:p>
            <a:pPr lvl="1">
              <a:lnSpc>
                <a:spcPct val="90000"/>
              </a:lnSpc>
              <a:tabLst>
                <a:tab pos="2062150" algn="l"/>
                <a:tab pos="2566834" algn="l"/>
              </a:tabLst>
            </a:pPr>
            <a:r>
              <a:rPr lang="zh-CN" altLang="en-US" dirty="0">
                <a:solidFill>
                  <a:srgbClr val="0070C0"/>
                </a:solidFill>
                <a:latin typeface="黑体" pitchFamily="49" charset="-122"/>
                <a:ea typeface="黑体" pitchFamily="49" charset="-122"/>
                <a:sym typeface="Symbol" pitchFamily="18" charset="2"/>
              </a:rPr>
              <a:t>申请不到顾客，理发师进程就阻塞</a:t>
            </a:r>
            <a:endParaRPr lang="en-US" altLang="zh-CN" dirty="0">
              <a:solidFill>
                <a:srgbClr val="0070C0"/>
              </a:solidFill>
              <a:latin typeface="黑体" pitchFamily="49" charset="-122"/>
              <a:ea typeface="黑体" pitchFamily="49" charset="-122"/>
              <a:sym typeface="Symbol" pitchFamily="18" charset="2"/>
            </a:endParaRPr>
          </a:p>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有顾客到来时，顾客叫醒理发师。</a:t>
            </a:r>
            <a:endParaRPr lang="en-US" altLang="zh-CN" dirty="0">
              <a:latin typeface="黑体" pitchFamily="49" charset="-122"/>
              <a:ea typeface="黑体" pitchFamily="49" charset="-122"/>
              <a:sym typeface="Symbol" pitchFamily="18" charset="2"/>
            </a:endParaRPr>
          </a:p>
          <a:p>
            <a:pPr lvl="1">
              <a:lnSpc>
                <a:spcPct val="90000"/>
              </a:lnSpc>
              <a:tabLst>
                <a:tab pos="2062150" algn="l"/>
                <a:tab pos="2566834" algn="l"/>
              </a:tabLst>
            </a:pPr>
            <a:r>
              <a:rPr lang="zh-CN" altLang="en-US" dirty="0">
                <a:solidFill>
                  <a:srgbClr val="0070C0"/>
                </a:solidFill>
                <a:latin typeface="黑体" pitchFamily="49" charset="-122"/>
                <a:ea typeface="黑体" pitchFamily="49" charset="-122"/>
                <a:sym typeface="Symbol" pitchFamily="18" charset="2"/>
              </a:rPr>
              <a:t>有顾客时，理发师进程被唤醒</a:t>
            </a:r>
            <a:endParaRPr lang="en-US" altLang="zh-CN" dirty="0">
              <a:solidFill>
                <a:srgbClr val="0070C0"/>
              </a:solidFill>
              <a:latin typeface="黑体" pitchFamily="49" charset="-122"/>
              <a:ea typeface="黑体" pitchFamily="49" charset="-122"/>
              <a:sym typeface="Symbol" pitchFamily="18" charset="2"/>
            </a:endParaRPr>
          </a:p>
        </p:txBody>
      </p:sp>
      <p:sp>
        <p:nvSpPr>
          <p:cNvPr id="3" name="TextBox 2"/>
          <p:cNvSpPr txBox="1"/>
          <p:nvPr/>
        </p:nvSpPr>
        <p:spPr>
          <a:xfrm>
            <a:off x="1115616" y="2204864"/>
            <a:ext cx="1805302"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b="1" dirty="0">
                <a:solidFill>
                  <a:srgbClr val="0070C0"/>
                </a:solidFill>
              </a:rPr>
              <a:t>Barber:</a:t>
            </a:r>
          </a:p>
          <a:p>
            <a:r>
              <a:rPr lang="en-US" altLang="zh-CN" sz="2400" dirty="0"/>
              <a:t>P(customer);</a:t>
            </a:r>
          </a:p>
          <a:p>
            <a:endParaRPr lang="en-US" altLang="zh-CN" sz="2400" dirty="0"/>
          </a:p>
          <a:p>
            <a:r>
              <a:rPr lang="en-US" altLang="zh-CN" sz="2400" dirty="0"/>
              <a:t>V(barber);</a:t>
            </a:r>
          </a:p>
          <a:p>
            <a:endParaRPr lang="en-US" altLang="zh-CN" sz="2400" dirty="0"/>
          </a:p>
          <a:p>
            <a:r>
              <a:rPr lang="zh-CN" altLang="en-US" sz="2400" dirty="0"/>
              <a:t>开始剪头发</a:t>
            </a:r>
            <a:r>
              <a:rPr lang="en-US" altLang="zh-CN" sz="2400" dirty="0"/>
              <a:t>;</a:t>
            </a:r>
            <a:endParaRPr lang="zh-CN" altLang="en-US" sz="2400" dirty="0"/>
          </a:p>
        </p:txBody>
      </p:sp>
      <p:sp>
        <p:nvSpPr>
          <p:cNvPr id="4" name="矩形 3"/>
          <p:cNvSpPr/>
          <p:nvPr/>
        </p:nvSpPr>
        <p:spPr>
          <a:xfrm>
            <a:off x="4572000" y="332656"/>
            <a:ext cx="4572000" cy="1338828"/>
          </a:xfrm>
          <a:prstGeom prst="rect">
            <a:avLst/>
          </a:prstGeom>
        </p:spPr>
        <p:txBody>
          <a:bodyPr>
            <a:spAutoFit/>
          </a:bodyPr>
          <a:lstStyle/>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若理发师正在理发时又有顾客到来：</a:t>
            </a:r>
            <a:endParaRPr lang="en-US" altLang="zh-CN" dirty="0">
              <a:latin typeface="黑体" pitchFamily="49" charset="-122"/>
              <a:ea typeface="黑体" pitchFamily="49" charset="-122"/>
              <a:sym typeface="Symbol" pitchFamily="18" charset="2"/>
            </a:endParaRPr>
          </a:p>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若有空椅子可以坐，则坐下来等待</a:t>
            </a:r>
            <a:endParaRPr lang="en-US" altLang="zh-CN" dirty="0">
              <a:latin typeface="黑体" pitchFamily="49" charset="-122"/>
              <a:ea typeface="黑体" pitchFamily="49" charset="-122"/>
              <a:sym typeface="Symbol" pitchFamily="18" charset="2"/>
            </a:endParaRPr>
          </a:p>
          <a:p>
            <a:pPr lvl="1">
              <a:lnSpc>
                <a:spcPct val="90000"/>
              </a:lnSpc>
              <a:tabLst>
                <a:tab pos="2062150" algn="l"/>
                <a:tab pos="2566834" algn="l"/>
              </a:tabLst>
            </a:pPr>
            <a:r>
              <a:rPr lang="zh-CN" altLang="en-US" dirty="0">
                <a:solidFill>
                  <a:srgbClr val="C00000"/>
                </a:solidFill>
                <a:latin typeface="黑体" pitchFamily="49" charset="-122"/>
                <a:ea typeface="黑体" pitchFamily="49" charset="-122"/>
                <a:sym typeface="Symbol" pitchFamily="18" charset="2"/>
              </a:rPr>
              <a:t>能申请到椅子，坐下来</a:t>
            </a:r>
            <a:endParaRPr lang="en-US" altLang="zh-CN" dirty="0">
              <a:solidFill>
                <a:srgbClr val="C00000"/>
              </a:solidFill>
              <a:latin typeface="黑体" pitchFamily="49" charset="-122"/>
              <a:ea typeface="黑体" pitchFamily="49" charset="-122"/>
              <a:sym typeface="Symbol" pitchFamily="18" charset="2"/>
            </a:endParaRPr>
          </a:p>
          <a:p>
            <a:pPr>
              <a:lnSpc>
                <a:spcPct val="90000"/>
              </a:lnSpc>
              <a:tabLst>
                <a:tab pos="2062150" algn="l"/>
                <a:tab pos="2566834" algn="l"/>
              </a:tabLst>
            </a:pPr>
            <a:r>
              <a:rPr lang="zh-CN" altLang="en-US" dirty="0">
                <a:latin typeface="黑体" pitchFamily="49" charset="-122"/>
                <a:ea typeface="黑体" pitchFamily="49" charset="-122"/>
                <a:sym typeface="Symbol" pitchFamily="18" charset="2"/>
              </a:rPr>
              <a:t>否则就离开</a:t>
            </a:r>
            <a:endParaRPr lang="en-US" altLang="zh-CN" dirty="0">
              <a:latin typeface="黑体" pitchFamily="49" charset="-122"/>
              <a:ea typeface="黑体" pitchFamily="49" charset="-122"/>
              <a:sym typeface="Symbol" pitchFamily="18" charset="2"/>
            </a:endParaRPr>
          </a:p>
          <a:p>
            <a:pPr lvl="1">
              <a:lnSpc>
                <a:spcPct val="90000"/>
              </a:lnSpc>
              <a:tabLst>
                <a:tab pos="2062150" algn="l"/>
                <a:tab pos="2566834" algn="l"/>
              </a:tabLst>
            </a:pPr>
            <a:r>
              <a:rPr lang="zh-CN" altLang="en-US" b="1" u="sng" dirty="0">
                <a:solidFill>
                  <a:srgbClr val="C00000"/>
                </a:solidFill>
                <a:latin typeface="黑体" pitchFamily="49" charset="-122"/>
                <a:ea typeface="黑体" pitchFamily="49" charset="-122"/>
                <a:sym typeface="Symbol" pitchFamily="18" charset="2"/>
              </a:rPr>
              <a:t>申请不到椅子，离开</a:t>
            </a:r>
            <a:endParaRPr lang="en-US" altLang="zh-CN" b="1" u="sng" dirty="0">
              <a:solidFill>
                <a:srgbClr val="C00000"/>
              </a:solidFill>
              <a:latin typeface="黑体" pitchFamily="49" charset="-122"/>
              <a:ea typeface="黑体" pitchFamily="49" charset="-122"/>
              <a:sym typeface="Symbol" pitchFamily="18" charset="2"/>
            </a:endParaRPr>
          </a:p>
        </p:txBody>
      </p:sp>
      <p:sp>
        <p:nvSpPr>
          <p:cNvPr id="5" name="TextBox 4"/>
          <p:cNvSpPr txBox="1"/>
          <p:nvPr/>
        </p:nvSpPr>
        <p:spPr>
          <a:xfrm>
            <a:off x="4860032" y="2204864"/>
            <a:ext cx="3672408"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solidFill>
                  <a:srgbClr val="C00000"/>
                </a:solidFill>
              </a:rPr>
              <a:t>Customer:</a:t>
            </a:r>
          </a:p>
          <a:p>
            <a:r>
              <a:rPr lang="en-US" altLang="zh-CN" sz="2400" dirty="0"/>
              <a:t>P(chair);</a:t>
            </a:r>
          </a:p>
          <a:p>
            <a:r>
              <a:rPr lang="en-US" altLang="zh-CN" sz="2400" dirty="0"/>
              <a:t>V(customer);</a:t>
            </a:r>
          </a:p>
          <a:p>
            <a:r>
              <a:rPr lang="en-US" altLang="zh-CN" sz="2400" dirty="0"/>
              <a:t>P(barber);</a:t>
            </a:r>
          </a:p>
          <a:p>
            <a:r>
              <a:rPr lang="en-US" altLang="zh-CN" sz="2400" dirty="0"/>
              <a:t>V(chair)</a:t>
            </a:r>
          </a:p>
          <a:p>
            <a:r>
              <a:rPr lang="zh-CN" altLang="en-US" sz="2400" dirty="0"/>
              <a:t>可以剪头发了</a:t>
            </a:r>
            <a:r>
              <a:rPr lang="en-US" altLang="zh-CN" sz="2400"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80728"/>
            <a:ext cx="3672408"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Customer:</a:t>
            </a:r>
          </a:p>
          <a:p>
            <a:r>
              <a:rPr lang="en-US" altLang="zh-CN" sz="2400" dirty="0">
                <a:solidFill>
                  <a:srgbClr val="0000FF"/>
                </a:solidFill>
              </a:rPr>
              <a:t>P(</a:t>
            </a:r>
            <a:r>
              <a:rPr lang="en-US" altLang="zh-CN" sz="2400" dirty="0" err="1">
                <a:solidFill>
                  <a:srgbClr val="0000FF"/>
                </a:solidFill>
              </a:rPr>
              <a:t>mutex</a:t>
            </a:r>
            <a:r>
              <a:rPr lang="en-US" altLang="zh-CN" sz="2400" dirty="0">
                <a:solidFill>
                  <a:srgbClr val="0000FF"/>
                </a:solidFill>
              </a:rPr>
              <a:t>);</a:t>
            </a:r>
          </a:p>
          <a:p>
            <a:r>
              <a:rPr lang="en-US" altLang="zh-CN" sz="2400" dirty="0">
                <a:solidFill>
                  <a:srgbClr val="C00000"/>
                </a:solidFill>
              </a:rPr>
              <a:t>If(waiting&lt;chairs){</a:t>
            </a:r>
          </a:p>
          <a:p>
            <a:r>
              <a:rPr lang="en-US" altLang="zh-CN" sz="2400" dirty="0">
                <a:solidFill>
                  <a:srgbClr val="C00000"/>
                </a:solidFill>
              </a:rPr>
              <a:t>    waiting = waiting+1; </a:t>
            </a:r>
          </a:p>
          <a:p>
            <a:r>
              <a:rPr lang="en-US" altLang="zh-CN" sz="2400" dirty="0"/>
              <a:t>    V(customer);</a:t>
            </a:r>
          </a:p>
          <a:p>
            <a:r>
              <a:rPr lang="en-US" altLang="zh-CN" sz="2400" dirty="0"/>
              <a:t>     P(barber);</a:t>
            </a:r>
          </a:p>
          <a:p>
            <a:r>
              <a:rPr lang="en-US" altLang="zh-CN" sz="2400" dirty="0"/>
              <a:t>}</a:t>
            </a:r>
          </a:p>
          <a:p>
            <a:r>
              <a:rPr lang="en-US" altLang="zh-CN" sz="2400" dirty="0"/>
              <a:t>else </a:t>
            </a:r>
            <a:r>
              <a:rPr lang="en-US" altLang="zh-CN" sz="2400" dirty="0">
                <a:solidFill>
                  <a:srgbClr val="00B050"/>
                </a:solidFill>
              </a:rPr>
              <a:t>//waiting &gt; chairs</a:t>
            </a:r>
          </a:p>
          <a:p>
            <a:r>
              <a:rPr lang="en-US" altLang="zh-CN" sz="2400" dirty="0"/>
              <a:t>{</a:t>
            </a:r>
            <a:endParaRPr lang="en-US" altLang="zh-CN" sz="2400" dirty="0">
              <a:solidFill>
                <a:srgbClr val="C00000"/>
              </a:solidFill>
            </a:endParaRPr>
          </a:p>
          <a:p>
            <a:r>
              <a:rPr lang="en-US" altLang="zh-CN" sz="2400" dirty="0"/>
              <a:t>      </a:t>
            </a:r>
            <a:r>
              <a:rPr lang="zh-CN" altLang="en-US" sz="2400" dirty="0"/>
              <a:t>离开</a:t>
            </a:r>
            <a:r>
              <a:rPr lang="en-US" altLang="zh-CN" sz="2400" dirty="0"/>
              <a:t>;</a:t>
            </a:r>
          </a:p>
          <a:p>
            <a:r>
              <a:rPr lang="en-US" altLang="zh-CN" sz="2400" dirty="0"/>
              <a:t>}</a:t>
            </a:r>
          </a:p>
          <a:p>
            <a:r>
              <a:rPr lang="en-US" altLang="zh-CN" sz="2400" dirty="0">
                <a:solidFill>
                  <a:srgbClr val="0000FF"/>
                </a:solidFill>
              </a:rPr>
              <a:t>V(</a:t>
            </a:r>
            <a:r>
              <a:rPr lang="en-US" altLang="zh-CN" sz="2400" dirty="0" err="1">
                <a:solidFill>
                  <a:srgbClr val="0000FF"/>
                </a:solidFill>
              </a:rPr>
              <a:t>mutex</a:t>
            </a:r>
            <a:r>
              <a:rPr lang="en-US" altLang="zh-CN" sz="2400" dirty="0">
                <a:solidFill>
                  <a:srgbClr val="0000FF"/>
                </a:solidFill>
              </a:rPr>
              <a:t>);</a:t>
            </a:r>
            <a:endParaRPr lang="zh-CN" altLang="en-US" sz="2400" dirty="0"/>
          </a:p>
        </p:txBody>
      </p:sp>
      <p:sp>
        <p:nvSpPr>
          <p:cNvPr id="3" name="TextBox 2"/>
          <p:cNvSpPr txBox="1"/>
          <p:nvPr/>
        </p:nvSpPr>
        <p:spPr>
          <a:xfrm>
            <a:off x="4644008" y="764704"/>
            <a:ext cx="3672408" cy="489364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Customer:</a:t>
            </a:r>
          </a:p>
          <a:p>
            <a:r>
              <a:rPr lang="en-US" altLang="zh-CN" sz="2400" dirty="0">
                <a:solidFill>
                  <a:srgbClr val="0000FF"/>
                </a:solidFill>
              </a:rPr>
              <a:t>P(</a:t>
            </a:r>
            <a:r>
              <a:rPr lang="en-US" altLang="zh-CN" sz="2400" dirty="0" err="1">
                <a:solidFill>
                  <a:srgbClr val="0000FF"/>
                </a:solidFill>
              </a:rPr>
              <a:t>mutex</a:t>
            </a:r>
            <a:r>
              <a:rPr lang="en-US" altLang="zh-CN" sz="2400" dirty="0">
                <a:solidFill>
                  <a:srgbClr val="0000FF"/>
                </a:solidFill>
              </a:rPr>
              <a:t>);</a:t>
            </a:r>
          </a:p>
          <a:p>
            <a:r>
              <a:rPr lang="en-US" altLang="zh-CN" sz="2400" dirty="0">
                <a:solidFill>
                  <a:srgbClr val="C00000"/>
                </a:solidFill>
              </a:rPr>
              <a:t>If(waiting&lt;chairs){</a:t>
            </a:r>
          </a:p>
          <a:p>
            <a:r>
              <a:rPr lang="en-US" altLang="zh-CN" sz="2400" dirty="0">
                <a:solidFill>
                  <a:srgbClr val="C00000"/>
                </a:solidFill>
              </a:rPr>
              <a:t>    waiting = waiting+1; </a:t>
            </a:r>
          </a:p>
          <a:p>
            <a:r>
              <a:rPr lang="en-US" altLang="zh-CN" sz="2400" dirty="0">
                <a:solidFill>
                  <a:srgbClr val="C00000"/>
                </a:solidFill>
              </a:rPr>
              <a:t>     </a:t>
            </a:r>
            <a:r>
              <a:rPr lang="en-US" altLang="zh-CN" sz="2400" dirty="0">
                <a:solidFill>
                  <a:srgbClr val="0000FF"/>
                </a:solidFill>
              </a:rPr>
              <a:t>V(</a:t>
            </a:r>
            <a:r>
              <a:rPr lang="en-US" altLang="zh-CN" sz="2400" dirty="0" err="1">
                <a:solidFill>
                  <a:srgbClr val="0000FF"/>
                </a:solidFill>
              </a:rPr>
              <a:t>mutex</a:t>
            </a:r>
            <a:r>
              <a:rPr lang="en-US" altLang="zh-CN" sz="2400" dirty="0">
                <a:solidFill>
                  <a:srgbClr val="0000FF"/>
                </a:solidFill>
              </a:rPr>
              <a:t>);</a:t>
            </a:r>
            <a:endParaRPr lang="en-US" altLang="zh-CN" sz="2400" dirty="0">
              <a:solidFill>
                <a:srgbClr val="C00000"/>
              </a:solidFill>
            </a:endParaRPr>
          </a:p>
          <a:p>
            <a:r>
              <a:rPr lang="en-US" altLang="zh-CN" sz="2400" dirty="0"/>
              <a:t>     V(customer);</a:t>
            </a:r>
          </a:p>
          <a:p>
            <a:r>
              <a:rPr lang="en-US" altLang="zh-CN" sz="2400" dirty="0"/>
              <a:t>     P(barber);</a:t>
            </a:r>
          </a:p>
          <a:p>
            <a:r>
              <a:rPr lang="en-US" altLang="zh-CN" sz="2400" dirty="0"/>
              <a:t>}</a:t>
            </a:r>
          </a:p>
          <a:p>
            <a:r>
              <a:rPr lang="en-US" altLang="zh-CN" sz="2400" dirty="0"/>
              <a:t>else </a:t>
            </a:r>
            <a:r>
              <a:rPr lang="en-US" altLang="zh-CN" sz="2400" dirty="0">
                <a:solidFill>
                  <a:srgbClr val="00B050"/>
                </a:solidFill>
              </a:rPr>
              <a:t>//waiting &gt; chairs</a:t>
            </a:r>
          </a:p>
          <a:p>
            <a:r>
              <a:rPr lang="en-US" altLang="zh-CN" sz="2400" dirty="0"/>
              <a:t>{</a:t>
            </a:r>
          </a:p>
          <a:p>
            <a:r>
              <a:rPr lang="en-US" altLang="zh-CN" sz="2400" dirty="0"/>
              <a:t>     </a:t>
            </a:r>
            <a:r>
              <a:rPr lang="en-US" altLang="zh-CN" sz="2400" dirty="0">
                <a:solidFill>
                  <a:srgbClr val="0000FF"/>
                </a:solidFill>
              </a:rPr>
              <a:t>V(</a:t>
            </a:r>
            <a:r>
              <a:rPr lang="en-US" altLang="zh-CN" sz="2400" dirty="0" err="1">
                <a:solidFill>
                  <a:srgbClr val="0000FF"/>
                </a:solidFill>
              </a:rPr>
              <a:t>mutex</a:t>
            </a:r>
            <a:r>
              <a:rPr lang="en-US" altLang="zh-CN" sz="2400" dirty="0">
                <a:solidFill>
                  <a:srgbClr val="0000FF"/>
                </a:solidFill>
              </a:rPr>
              <a:t>);</a:t>
            </a:r>
            <a:endParaRPr lang="en-US" altLang="zh-CN" sz="2400" dirty="0">
              <a:solidFill>
                <a:srgbClr val="C00000"/>
              </a:solidFill>
            </a:endParaRPr>
          </a:p>
          <a:p>
            <a:r>
              <a:rPr lang="en-US" altLang="zh-CN" sz="2400" dirty="0"/>
              <a:t>      </a:t>
            </a:r>
            <a:r>
              <a:rPr lang="zh-CN" altLang="en-US" sz="2400" dirty="0"/>
              <a:t>离开</a:t>
            </a:r>
            <a:r>
              <a:rPr lang="en-US" altLang="zh-CN" sz="2400" dirty="0"/>
              <a:t>;</a:t>
            </a:r>
          </a:p>
          <a:p>
            <a:r>
              <a:rPr lang="en-US" altLang="zh-CN"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1" end="11"/>
                                            </p:txEl>
                                          </p:spTgt>
                                        </p:tgtEl>
                                        <p:attrNameLst>
                                          <p:attrName>style.visibility</p:attrName>
                                        </p:attrNameLst>
                                      </p:cBhvr>
                                      <p:to>
                                        <p:strVal val="visible"/>
                                      </p:to>
                                    </p:set>
                                    <p:animEffect transition="in" filter="wipe(down)">
                                      <p:cBhvr>
                                        <p:cTn id="12" dur="500"/>
                                        <p:tgtEl>
                                          <p:spTgt spid="2">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wipe(down)">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2348880"/>
            <a:ext cx="2841932" cy="267765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2400" dirty="0"/>
              <a:t>Barber:</a:t>
            </a:r>
          </a:p>
          <a:p>
            <a:r>
              <a:rPr lang="en-US" altLang="zh-CN" sz="2400" dirty="0"/>
              <a:t>P(customer);</a:t>
            </a:r>
          </a:p>
          <a:p>
            <a:r>
              <a:rPr lang="en-US" altLang="zh-CN" sz="2400" dirty="0">
                <a:solidFill>
                  <a:srgbClr val="C00000"/>
                </a:solidFill>
              </a:rPr>
              <a:t>P(</a:t>
            </a:r>
            <a:r>
              <a:rPr lang="en-US" altLang="zh-CN" sz="2400" dirty="0" err="1">
                <a:solidFill>
                  <a:srgbClr val="C00000"/>
                </a:solidFill>
              </a:rPr>
              <a:t>mutex</a:t>
            </a:r>
            <a:r>
              <a:rPr lang="en-US" altLang="zh-CN" sz="2400" dirty="0">
                <a:solidFill>
                  <a:srgbClr val="C00000"/>
                </a:solidFill>
              </a:rPr>
              <a:t>);</a:t>
            </a:r>
          </a:p>
          <a:p>
            <a:r>
              <a:rPr lang="en-US" altLang="zh-CN" sz="2400" dirty="0">
                <a:solidFill>
                  <a:srgbClr val="C00000"/>
                </a:solidFill>
              </a:rPr>
              <a:t>  waiting = waiting -1;</a:t>
            </a:r>
          </a:p>
          <a:p>
            <a:r>
              <a:rPr lang="en-US" altLang="zh-CN" sz="2400" dirty="0">
                <a:solidFill>
                  <a:srgbClr val="C00000"/>
                </a:solidFill>
              </a:rPr>
              <a:t>V(</a:t>
            </a:r>
            <a:r>
              <a:rPr lang="en-US" altLang="zh-CN" sz="2400" dirty="0" err="1">
                <a:solidFill>
                  <a:srgbClr val="C00000"/>
                </a:solidFill>
              </a:rPr>
              <a:t>mutex</a:t>
            </a:r>
            <a:r>
              <a:rPr lang="en-US" altLang="zh-CN" sz="2400" dirty="0">
                <a:solidFill>
                  <a:srgbClr val="C00000"/>
                </a:solidFill>
              </a:rPr>
              <a:t>);</a:t>
            </a:r>
          </a:p>
          <a:p>
            <a:r>
              <a:rPr lang="en-US" altLang="zh-CN" sz="2400" dirty="0"/>
              <a:t>V(barber);</a:t>
            </a:r>
          </a:p>
          <a:p>
            <a:r>
              <a:rPr lang="zh-CN" altLang="en-US" sz="2400" dirty="0"/>
              <a:t>开始剪头发</a:t>
            </a:r>
            <a:r>
              <a:rPr lang="en-US" altLang="zh-CN" sz="2400" dirty="0"/>
              <a:t>;</a:t>
            </a:r>
            <a:endParaRPr lang="zh-CN" altLang="en-US" sz="2400" dirty="0"/>
          </a:p>
        </p:txBody>
      </p:sp>
      <p:sp>
        <p:nvSpPr>
          <p:cNvPr id="3" name="TextBox 2"/>
          <p:cNvSpPr txBox="1"/>
          <p:nvPr/>
        </p:nvSpPr>
        <p:spPr>
          <a:xfrm>
            <a:off x="4499992" y="692696"/>
            <a:ext cx="3672408" cy="489364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Customer:</a:t>
            </a:r>
          </a:p>
          <a:p>
            <a:r>
              <a:rPr lang="en-US" altLang="zh-CN" sz="2400" dirty="0">
                <a:solidFill>
                  <a:srgbClr val="C00000"/>
                </a:solidFill>
              </a:rPr>
              <a:t>P(</a:t>
            </a:r>
            <a:r>
              <a:rPr lang="en-US" altLang="zh-CN" sz="2400" dirty="0" err="1">
                <a:solidFill>
                  <a:srgbClr val="C00000"/>
                </a:solidFill>
              </a:rPr>
              <a:t>mutex</a:t>
            </a:r>
            <a:r>
              <a:rPr lang="en-US" altLang="zh-CN" sz="2400" dirty="0">
                <a:solidFill>
                  <a:srgbClr val="C00000"/>
                </a:solidFill>
              </a:rPr>
              <a:t>);</a:t>
            </a:r>
          </a:p>
          <a:p>
            <a:r>
              <a:rPr lang="en-US" altLang="zh-CN" sz="2400" dirty="0">
                <a:solidFill>
                  <a:srgbClr val="C00000"/>
                </a:solidFill>
              </a:rPr>
              <a:t>If(waiting&lt;chairs){</a:t>
            </a:r>
          </a:p>
          <a:p>
            <a:r>
              <a:rPr lang="en-US" altLang="zh-CN" sz="2400" dirty="0">
                <a:solidFill>
                  <a:srgbClr val="C00000"/>
                </a:solidFill>
              </a:rPr>
              <a:t>    waiting = waiting+1; </a:t>
            </a:r>
          </a:p>
          <a:p>
            <a:r>
              <a:rPr lang="en-US" altLang="zh-CN" sz="2400" dirty="0">
                <a:solidFill>
                  <a:srgbClr val="C00000"/>
                </a:solidFill>
              </a:rPr>
              <a:t>     V(</a:t>
            </a:r>
            <a:r>
              <a:rPr lang="en-US" altLang="zh-CN" sz="2400" dirty="0" err="1">
                <a:solidFill>
                  <a:srgbClr val="C00000"/>
                </a:solidFill>
              </a:rPr>
              <a:t>mutex</a:t>
            </a:r>
            <a:r>
              <a:rPr lang="en-US" altLang="zh-CN" sz="2400" dirty="0">
                <a:solidFill>
                  <a:srgbClr val="C00000"/>
                </a:solidFill>
              </a:rPr>
              <a:t>);</a:t>
            </a:r>
          </a:p>
          <a:p>
            <a:r>
              <a:rPr lang="en-US" altLang="zh-CN" sz="2400" dirty="0"/>
              <a:t>     V(customer);</a:t>
            </a:r>
          </a:p>
          <a:p>
            <a:r>
              <a:rPr lang="en-US" altLang="zh-CN" sz="2400" dirty="0"/>
              <a:t>     P(barber);</a:t>
            </a:r>
          </a:p>
          <a:p>
            <a:r>
              <a:rPr lang="en-US" altLang="zh-CN" sz="2400" dirty="0"/>
              <a:t>}</a:t>
            </a:r>
          </a:p>
          <a:p>
            <a:r>
              <a:rPr lang="en-US" altLang="zh-CN" sz="2400" dirty="0"/>
              <a:t>else</a:t>
            </a:r>
          </a:p>
          <a:p>
            <a:r>
              <a:rPr lang="en-US" altLang="zh-CN" sz="2400" dirty="0"/>
              <a:t>{</a:t>
            </a:r>
          </a:p>
          <a:p>
            <a:r>
              <a:rPr lang="en-US" altLang="zh-CN" sz="2400" dirty="0"/>
              <a:t>     </a:t>
            </a:r>
            <a:r>
              <a:rPr lang="en-US" altLang="zh-CN" sz="2400" dirty="0">
                <a:solidFill>
                  <a:srgbClr val="C00000"/>
                </a:solidFill>
              </a:rPr>
              <a:t>V(</a:t>
            </a:r>
            <a:r>
              <a:rPr lang="en-US" altLang="zh-CN" sz="2400" dirty="0" err="1">
                <a:solidFill>
                  <a:srgbClr val="C00000"/>
                </a:solidFill>
              </a:rPr>
              <a:t>mutex</a:t>
            </a:r>
            <a:r>
              <a:rPr lang="en-US" altLang="zh-CN" sz="2400" dirty="0">
                <a:solidFill>
                  <a:srgbClr val="C00000"/>
                </a:solidFill>
              </a:rPr>
              <a:t>);</a:t>
            </a:r>
          </a:p>
          <a:p>
            <a:r>
              <a:rPr lang="en-US" altLang="zh-CN" sz="2400" dirty="0"/>
              <a:t>      </a:t>
            </a:r>
            <a:r>
              <a:rPr lang="zh-CN" altLang="en-US" sz="2400" dirty="0"/>
              <a:t>离开</a:t>
            </a:r>
            <a:r>
              <a:rPr lang="en-US" altLang="zh-CN" sz="2400" dirty="0"/>
              <a:t>;</a:t>
            </a:r>
          </a:p>
          <a:p>
            <a:r>
              <a:rPr lang="en-US" altLang="zh-CN" sz="2400" dirty="0"/>
              <a:t>}</a:t>
            </a:r>
            <a:endParaRPr lang="zh-CN" altLang="en-US" sz="2400" dirty="0"/>
          </a:p>
        </p:txBody>
      </p:sp>
      <p:sp>
        <p:nvSpPr>
          <p:cNvPr id="4" name="TextBox 3"/>
          <p:cNvSpPr txBox="1"/>
          <p:nvPr/>
        </p:nvSpPr>
        <p:spPr>
          <a:xfrm>
            <a:off x="971600" y="404664"/>
            <a:ext cx="2880320" cy="1938992"/>
          </a:xfrm>
          <a:prstGeom prst="rect">
            <a:avLst/>
          </a:prstGeom>
          <a:noFill/>
        </p:spPr>
        <p:txBody>
          <a:bodyPr wrap="square" rtlCol="0">
            <a:spAutoFit/>
          </a:bodyPr>
          <a:lstStyle/>
          <a:p>
            <a:r>
              <a:rPr lang="zh-CN" altLang="en-US" sz="2000" dirty="0"/>
              <a:t>信号量定义：</a:t>
            </a:r>
            <a:endParaRPr lang="en-US" altLang="zh-CN" sz="2000" dirty="0"/>
          </a:p>
          <a:p>
            <a:r>
              <a:rPr lang="en-US" altLang="zh-CN" sz="2000" dirty="0"/>
              <a:t>Customer = 0;</a:t>
            </a:r>
          </a:p>
          <a:p>
            <a:r>
              <a:rPr lang="en-US" altLang="zh-CN" sz="2000" dirty="0"/>
              <a:t>Barber = 0;</a:t>
            </a:r>
          </a:p>
          <a:p>
            <a:r>
              <a:rPr lang="en-US" altLang="zh-CN" sz="2000" dirty="0" err="1"/>
              <a:t>mutex</a:t>
            </a:r>
            <a:r>
              <a:rPr lang="en-US" altLang="zh-CN" sz="2000" dirty="0"/>
              <a:t> = 1;</a:t>
            </a:r>
          </a:p>
          <a:p>
            <a:r>
              <a:rPr lang="en-US" altLang="zh-CN" sz="2000" dirty="0"/>
              <a:t>chairs = n;</a:t>
            </a:r>
          </a:p>
          <a:p>
            <a:r>
              <a:rPr lang="en-US" altLang="zh-CN" sz="2000" dirty="0"/>
              <a:t>Waiting = 0;</a:t>
            </a:r>
            <a:endParaRPr lang="zh-CN" alt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endParaRPr lang="en-US" altLang="zh-CN" sz="3600" b="1" dirty="0">
              <a:solidFill>
                <a:srgbClr val="C00000"/>
              </a:solidFill>
            </a:endParaRPr>
          </a:p>
          <a:p>
            <a:pPr algn="ctr"/>
            <a:endParaRPr lang="en-US" altLang="zh-CN" sz="3600" b="1" dirty="0">
              <a:solidFill>
                <a:srgbClr val="C00000"/>
              </a:solidFill>
            </a:endParaRPr>
          </a:p>
          <a:p>
            <a:pPr algn="ctr"/>
            <a:r>
              <a:rPr lang="zh-CN" altLang="en-US" sz="3600" b="1" dirty="0">
                <a:solidFill>
                  <a:srgbClr val="C00000"/>
                </a:solidFill>
              </a:rPr>
              <a:t>祝各位好运！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850106"/>
          </a:xfrm>
        </p:spPr>
        <p:txBody>
          <a:bodyPr/>
          <a:lstStyle/>
          <a:p>
            <a:r>
              <a:rPr lang="zh-CN" altLang="en-US" dirty="0">
                <a:latin typeface="黑体" pitchFamily="49" charset="-122"/>
                <a:ea typeface="黑体" pitchFamily="49" charset="-122"/>
              </a:rPr>
              <a:t>第二章：操作系统概述</a:t>
            </a:r>
          </a:p>
        </p:txBody>
      </p:sp>
      <p:sp>
        <p:nvSpPr>
          <p:cNvPr id="171013" name="Rectangle 5"/>
          <p:cNvSpPr>
            <a:spLocks noChangeArrowheads="1"/>
          </p:cNvSpPr>
          <p:nvPr/>
        </p:nvSpPr>
        <p:spPr bwMode="auto">
          <a:xfrm>
            <a:off x="307975" y="1341784"/>
            <a:ext cx="7921625"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dirty="0">
                <a:solidFill>
                  <a:schemeClr val="tx1"/>
                </a:solidFill>
                <a:latin typeface="黑体" pitchFamily="49" charset="-122"/>
                <a:ea typeface="黑体" pitchFamily="49" charset="-122"/>
              </a:rPr>
              <a:t>对于用户来说 </a:t>
            </a:r>
            <a:r>
              <a:rPr lang="zh-CN" altLang="en-US" sz="2400" dirty="0">
                <a:solidFill>
                  <a:schemeClr val="tx1"/>
                </a:solidFill>
                <a:latin typeface="黑体" pitchFamily="49" charset="-122"/>
                <a:ea typeface="黑体" pitchFamily="49" charset="-122"/>
                <a:sym typeface="Symbol" pitchFamily="18" charset="2"/>
              </a:rPr>
              <a:t> 操作系统是个“黑盒子”</a:t>
            </a:r>
            <a:endParaRPr lang="zh-CN" altLang="en-US" sz="2400" dirty="0">
              <a:latin typeface="黑体" pitchFamily="49" charset="-122"/>
              <a:ea typeface="黑体" pitchFamily="49" charset="-122"/>
            </a:endParaRPr>
          </a:p>
        </p:txBody>
      </p:sp>
      <p:sp>
        <p:nvSpPr>
          <p:cNvPr id="171015" name="Rectangle 7"/>
          <p:cNvSpPr>
            <a:spLocks noChangeArrowheads="1"/>
          </p:cNvSpPr>
          <p:nvPr/>
        </p:nvSpPr>
        <p:spPr bwMode="auto">
          <a:xfrm>
            <a:off x="304800" y="1964084"/>
            <a:ext cx="8610600"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dirty="0">
                <a:solidFill>
                  <a:schemeClr val="tx1"/>
                </a:solidFill>
                <a:latin typeface="黑体" pitchFamily="49" charset="-122"/>
                <a:ea typeface="黑体" pitchFamily="49" charset="-122"/>
                <a:sym typeface="Symbol" pitchFamily="18" charset="2"/>
              </a:rPr>
              <a:t>要打开这个盒子  先得找到“盒子的入口”  系统接口</a:t>
            </a:r>
          </a:p>
        </p:txBody>
      </p:sp>
      <p:sp>
        <p:nvSpPr>
          <p:cNvPr id="171017" name="Rectangle 9"/>
          <p:cNvSpPr>
            <a:spLocks noChangeArrowheads="1"/>
          </p:cNvSpPr>
          <p:nvPr/>
        </p:nvSpPr>
        <p:spPr bwMode="auto">
          <a:xfrm>
            <a:off x="304800" y="2573684"/>
            <a:ext cx="8610600"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dirty="0">
                <a:solidFill>
                  <a:schemeClr val="tx1"/>
                </a:solidFill>
                <a:latin typeface="黑体" pitchFamily="49" charset="-122"/>
                <a:ea typeface="黑体" pitchFamily="49" charset="-122"/>
                <a:sym typeface="Symbol" pitchFamily="18" charset="2"/>
              </a:rPr>
              <a:t>接口</a:t>
            </a:r>
            <a:r>
              <a:rPr lang="en-US" altLang="zh-CN" sz="2400" dirty="0">
                <a:solidFill>
                  <a:schemeClr val="tx1"/>
                </a:solidFill>
                <a:latin typeface="黑体" pitchFamily="49" charset="-122"/>
                <a:ea typeface="黑体" pitchFamily="49" charset="-122"/>
                <a:sym typeface="Symbol" pitchFamily="18" charset="2"/>
              </a:rPr>
              <a:t>: </a:t>
            </a:r>
            <a:r>
              <a:rPr lang="zh-CN" altLang="en-US" sz="2400" dirty="0">
                <a:solidFill>
                  <a:schemeClr val="tx1"/>
                </a:solidFill>
                <a:latin typeface="黑体" pitchFamily="49" charset="-122"/>
                <a:ea typeface="黑体" pitchFamily="49" charset="-122"/>
                <a:sym typeface="Symbol" pitchFamily="18" charset="2"/>
              </a:rPr>
              <a:t>连接两个设备并转换数据  系统接口连接用户和</a:t>
            </a:r>
            <a:r>
              <a:rPr lang="en-US" altLang="zh-CN" sz="2400" dirty="0">
                <a:solidFill>
                  <a:schemeClr val="tx1"/>
                </a:solidFill>
                <a:latin typeface="黑体" pitchFamily="49" charset="-122"/>
                <a:ea typeface="黑体" pitchFamily="49" charset="-122"/>
                <a:sym typeface="Symbol" pitchFamily="18" charset="2"/>
              </a:rPr>
              <a:t>OS</a:t>
            </a:r>
            <a:endParaRPr lang="zh-CN" altLang="zh-CN" sz="2400" dirty="0">
              <a:solidFill>
                <a:schemeClr val="tx1"/>
              </a:solidFill>
              <a:latin typeface="黑体" pitchFamily="49" charset="-122"/>
              <a:ea typeface="黑体" pitchFamily="49" charset="-122"/>
              <a:sym typeface="Symbol" pitchFamily="18" charset="2"/>
            </a:endParaRPr>
          </a:p>
        </p:txBody>
      </p:sp>
      <p:sp>
        <p:nvSpPr>
          <p:cNvPr id="171018" name="Rectangle 10"/>
          <p:cNvSpPr>
            <a:spLocks noChangeArrowheads="1"/>
          </p:cNvSpPr>
          <p:nvPr/>
        </p:nvSpPr>
        <p:spPr bwMode="auto">
          <a:xfrm>
            <a:off x="304800" y="3156297"/>
            <a:ext cx="8610600" cy="865187"/>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dirty="0">
                <a:solidFill>
                  <a:schemeClr val="tx1"/>
                </a:solidFill>
                <a:latin typeface="黑体" pitchFamily="49" charset="-122"/>
                <a:ea typeface="黑体" pitchFamily="49" charset="-122"/>
                <a:sym typeface="Symbol" pitchFamily="18" charset="2"/>
              </a:rPr>
              <a:t>学习转换  转换之前</a:t>
            </a:r>
            <a:r>
              <a:rPr lang="en-US" altLang="zh-CN" sz="2400" dirty="0">
                <a:solidFill>
                  <a:schemeClr val="tx1"/>
                </a:solidFill>
                <a:latin typeface="黑体" pitchFamily="49" charset="-122"/>
                <a:ea typeface="黑体" pitchFamily="49" charset="-122"/>
                <a:sym typeface="Symbol" pitchFamily="18" charset="2"/>
              </a:rPr>
              <a:t>:</a:t>
            </a:r>
            <a:r>
              <a:rPr lang="zh-CN" altLang="en-US" sz="2400" dirty="0">
                <a:solidFill>
                  <a:schemeClr val="tx1"/>
                </a:solidFill>
                <a:latin typeface="黑体" pitchFamily="49" charset="-122"/>
                <a:ea typeface="黑体" pitchFamily="49" charset="-122"/>
                <a:sym typeface="Symbol" pitchFamily="18" charset="2"/>
              </a:rPr>
              <a:t>用户如何使用计算机</a:t>
            </a:r>
            <a:r>
              <a:rPr lang="en-US" altLang="zh-CN" sz="2400" dirty="0">
                <a:solidFill>
                  <a:schemeClr val="tx1"/>
                </a:solidFill>
                <a:latin typeface="黑体" pitchFamily="49" charset="-122"/>
                <a:ea typeface="黑体" pitchFamily="49" charset="-122"/>
                <a:sym typeface="Symbol" pitchFamily="18" charset="2"/>
              </a:rPr>
              <a:t>?</a:t>
            </a:r>
          </a:p>
        </p:txBody>
      </p:sp>
      <p:sp>
        <p:nvSpPr>
          <p:cNvPr id="171019" name="Rectangle 11"/>
          <p:cNvSpPr>
            <a:spLocks noChangeArrowheads="1"/>
          </p:cNvSpPr>
          <p:nvPr/>
        </p:nvSpPr>
        <p:spPr bwMode="auto">
          <a:xfrm>
            <a:off x="304800" y="3792884"/>
            <a:ext cx="8610600"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a:solidFill>
                  <a:schemeClr val="tx1"/>
                </a:solidFill>
                <a:latin typeface="黑体" pitchFamily="49" charset="-122"/>
                <a:ea typeface="黑体" pitchFamily="49" charset="-122"/>
                <a:sym typeface="Symbol" pitchFamily="18" charset="2"/>
              </a:rPr>
              <a:t>命令、</a:t>
            </a:r>
            <a:r>
              <a:rPr lang="en-US" altLang="zh-CN" sz="2400">
                <a:solidFill>
                  <a:schemeClr val="tx1"/>
                </a:solidFill>
                <a:latin typeface="黑体" pitchFamily="49" charset="-122"/>
                <a:ea typeface="黑体" pitchFamily="49" charset="-122"/>
                <a:sym typeface="Symbol" pitchFamily="18" charset="2"/>
              </a:rPr>
              <a:t>GUI</a:t>
            </a:r>
            <a:r>
              <a:rPr lang="zh-CN" altLang="en-US" sz="2400">
                <a:solidFill>
                  <a:schemeClr val="tx1"/>
                </a:solidFill>
                <a:latin typeface="黑体" pitchFamily="49" charset="-122"/>
                <a:ea typeface="黑体" pitchFamily="49" charset="-122"/>
                <a:sym typeface="Symbol" pitchFamily="18" charset="2"/>
              </a:rPr>
              <a:t>、</a:t>
            </a:r>
            <a:r>
              <a:rPr lang="en-US" altLang="zh-CN" sz="2400">
                <a:solidFill>
                  <a:schemeClr val="tx1"/>
                </a:solidFill>
                <a:latin typeface="黑体" pitchFamily="49" charset="-122"/>
                <a:ea typeface="黑体" pitchFamily="49" charset="-122"/>
                <a:sym typeface="Symbol" pitchFamily="18" charset="2"/>
              </a:rPr>
              <a:t>Apps  </a:t>
            </a:r>
            <a:r>
              <a:rPr lang="zh-CN" altLang="en-US" sz="2400">
                <a:solidFill>
                  <a:schemeClr val="tx1"/>
                </a:solidFill>
                <a:latin typeface="黑体" pitchFamily="49" charset="-122"/>
                <a:ea typeface="黑体" pitchFamily="49" charset="-122"/>
                <a:sym typeface="Symbol" pitchFamily="18" charset="2"/>
              </a:rPr>
              <a:t>都是应用</a:t>
            </a:r>
            <a:r>
              <a:rPr lang="en-US" altLang="zh-CN" sz="2400">
                <a:solidFill>
                  <a:schemeClr val="tx1"/>
                </a:solidFill>
                <a:latin typeface="黑体" pitchFamily="49" charset="-122"/>
                <a:ea typeface="黑体" pitchFamily="49" charset="-122"/>
                <a:sym typeface="Symbol" pitchFamily="18" charset="2"/>
              </a:rPr>
              <a:t>OS</a:t>
            </a:r>
            <a:r>
              <a:rPr lang="zh-CN" altLang="en-US" sz="2400">
                <a:solidFill>
                  <a:schemeClr val="tx1"/>
                </a:solidFill>
                <a:latin typeface="黑体" pitchFamily="49" charset="-122"/>
                <a:ea typeface="黑体" pitchFamily="49" charset="-122"/>
                <a:sym typeface="Symbol" pitchFamily="18" charset="2"/>
              </a:rPr>
              <a:t>提供的函数接口编程序</a:t>
            </a:r>
            <a:endParaRPr lang="zh-CN" altLang="en-US" sz="2400">
              <a:latin typeface="黑体" pitchFamily="49" charset="-122"/>
              <a:ea typeface="黑体" pitchFamily="49" charset="-122"/>
              <a:sym typeface="Symbol" pitchFamily="18" charset="2"/>
            </a:endParaRPr>
          </a:p>
        </p:txBody>
      </p:sp>
      <p:sp>
        <p:nvSpPr>
          <p:cNvPr id="171020" name="Rectangle 12"/>
          <p:cNvSpPr>
            <a:spLocks noChangeArrowheads="1"/>
          </p:cNvSpPr>
          <p:nvPr/>
        </p:nvSpPr>
        <p:spPr bwMode="auto">
          <a:xfrm>
            <a:off x="304800" y="5012084"/>
            <a:ext cx="8610600"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zh-CN" altLang="en-US" sz="2400" dirty="0">
                <a:solidFill>
                  <a:schemeClr val="tx1"/>
                </a:solidFill>
                <a:latin typeface="黑体" pitchFamily="49" charset="-122"/>
                <a:ea typeface="黑体" pitchFamily="49" charset="-122"/>
                <a:sym typeface="Symbol" pitchFamily="18" charset="2"/>
              </a:rPr>
              <a:t>系统调用有哪些</a:t>
            </a:r>
            <a:r>
              <a:rPr lang="en-US" altLang="zh-CN" sz="2400" dirty="0">
                <a:solidFill>
                  <a:schemeClr val="tx1"/>
                </a:solidFill>
                <a:latin typeface="黑体" pitchFamily="49" charset="-122"/>
                <a:ea typeface="黑体" pitchFamily="49" charset="-122"/>
                <a:sym typeface="Symbol" pitchFamily="18" charset="2"/>
              </a:rPr>
              <a:t>?  </a:t>
            </a:r>
            <a:r>
              <a:rPr lang="en-US" altLang="zh-CN" sz="2400" dirty="0">
                <a:latin typeface="黑体" pitchFamily="49" charset="-122"/>
                <a:ea typeface="黑体" pitchFamily="49" charset="-122"/>
                <a:sym typeface="Symbol" pitchFamily="18" charset="2"/>
              </a:rPr>
              <a:t>POSIX</a:t>
            </a:r>
          </a:p>
        </p:txBody>
      </p:sp>
      <p:sp>
        <p:nvSpPr>
          <p:cNvPr id="171022" name="Rectangle 14"/>
          <p:cNvSpPr>
            <a:spLocks noChangeArrowheads="1"/>
          </p:cNvSpPr>
          <p:nvPr/>
        </p:nvSpPr>
        <p:spPr bwMode="auto">
          <a:xfrm>
            <a:off x="304800" y="4402484"/>
            <a:ext cx="8610600" cy="865188"/>
          </a:xfrm>
          <a:prstGeom prst="rect">
            <a:avLst/>
          </a:prstGeom>
          <a:noFill/>
          <a:ln w="9525">
            <a:noFill/>
            <a:miter lim="800000"/>
            <a:headEnd/>
            <a:tailEnd/>
          </a:ln>
          <a:effectLst/>
        </p:spPr>
        <p:txBody>
          <a:bodyPr/>
          <a:lstStyle/>
          <a:p>
            <a:pPr marL="342900" indent="-342900" eaLnBrk="1" hangingPunct="1">
              <a:lnSpc>
                <a:spcPct val="130000"/>
              </a:lnSpc>
              <a:spcBef>
                <a:spcPct val="20000"/>
              </a:spcBef>
              <a:buClr>
                <a:srgbClr val="993300"/>
              </a:buClr>
              <a:buSzPct val="90000"/>
              <a:buFont typeface="Wingdings" pitchFamily="2" charset="2"/>
              <a:buChar char="n"/>
            </a:pPr>
            <a:r>
              <a:rPr lang="en-US" altLang="zh-CN" sz="2400" dirty="0">
                <a:solidFill>
                  <a:schemeClr val="tx1"/>
                </a:solidFill>
                <a:latin typeface="黑体" pitchFamily="49" charset="-122"/>
                <a:ea typeface="黑体" pitchFamily="49" charset="-122"/>
                <a:sym typeface="Symbol" pitchFamily="18" charset="2"/>
              </a:rPr>
              <a:t>OS</a:t>
            </a:r>
            <a:r>
              <a:rPr lang="zh-CN" altLang="en-US" sz="2400" dirty="0">
                <a:solidFill>
                  <a:schemeClr val="tx1"/>
                </a:solidFill>
                <a:latin typeface="黑体" pitchFamily="49" charset="-122"/>
                <a:ea typeface="黑体" pitchFamily="49" charset="-122"/>
                <a:sym typeface="Symbol" pitchFamily="18" charset="2"/>
              </a:rPr>
              <a:t>提供的函数  </a:t>
            </a:r>
            <a:r>
              <a:rPr lang="zh-CN" altLang="en-US" sz="2400" dirty="0">
                <a:latin typeface="黑体" pitchFamily="49" charset="-122"/>
                <a:ea typeface="黑体" pitchFamily="49" charset="-122"/>
                <a:sym typeface="Symbol" pitchFamily="18" charset="2"/>
              </a:rPr>
              <a:t>系统调用 </a:t>
            </a:r>
            <a:r>
              <a:rPr lang="zh-CN" altLang="en-US" sz="2400" dirty="0">
                <a:solidFill>
                  <a:schemeClr val="tx1"/>
                </a:solidFill>
                <a:latin typeface="黑体" pitchFamily="49" charset="-122"/>
                <a:ea typeface="黑体" pitchFamily="49" charset="-122"/>
                <a:sym typeface="Symbol" pitchFamily="18" charset="2"/>
              </a:rPr>
              <a:t> 系统调用有哪些</a:t>
            </a:r>
            <a:r>
              <a:rPr lang="en-US" altLang="zh-CN" sz="2400" dirty="0">
                <a:solidFill>
                  <a:schemeClr val="tx1"/>
                </a:solidFill>
                <a:latin typeface="黑体" pitchFamily="49" charset="-122"/>
                <a:ea typeface="黑体" pitchFamily="49" charset="-122"/>
                <a:sym typeface="Symbol" pitchFamily="18" charset="2"/>
              </a:rPr>
              <a:t>?</a:t>
            </a:r>
            <a:r>
              <a:rPr lang="zh-CN" altLang="en-US" sz="2400" dirty="0">
                <a:solidFill>
                  <a:schemeClr val="tx1"/>
                </a:solidFill>
                <a:latin typeface="黑体" pitchFamily="49" charset="-122"/>
                <a:ea typeface="黑体" pitchFamily="49" charset="-122"/>
                <a:sym typeface="Symbol" pitchFamily="18" charset="2"/>
              </a:rPr>
              <a:t>怎么做</a:t>
            </a:r>
            <a:r>
              <a:rPr lang="en-US" altLang="zh-CN" sz="2400" dirty="0">
                <a:solidFill>
                  <a:schemeClr val="tx1"/>
                </a:solidFill>
                <a:latin typeface="黑体" pitchFamily="49" charset="-122"/>
                <a:ea typeface="黑体" pitchFamily="49" charset="-122"/>
                <a:sym typeface="Symbol" pitchFamily="18" charset="2"/>
              </a:rPr>
              <a:t>?</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8328</TotalTime>
  <Words>6961</Words>
  <Application>Microsoft Office PowerPoint</Application>
  <PresentationFormat>全屏显示(4:3)</PresentationFormat>
  <Paragraphs>808</Paragraphs>
  <Slides>85</Slides>
  <Notes>14</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85</vt:i4>
      </vt:variant>
    </vt:vector>
  </HeadingPairs>
  <TitlesOfParts>
    <vt:vector size="96" baseType="lpstr">
      <vt:lpstr>Monotype Sorts</vt:lpstr>
      <vt:lpstr>黑体</vt:lpstr>
      <vt:lpstr>宋体</vt:lpstr>
      <vt:lpstr>Microsoft Yahei</vt:lpstr>
      <vt:lpstr>Arial</vt:lpstr>
      <vt:lpstr>Calibri</vt:lpstr>
      <vt:lpstr>Helvetica</vt:lpstr>
      <vt:lpstr>Times New Roman</vt:lpstr>
      <vt:lpstr>Verdana</vt:lpstr>
      <vt:lpstr>Wingdings</vt:lpstr>
      <vt:lpstr>Office 主题</vt:lpstr>
      <vt:lpstr>操作系统课程 期末复习</vt:lpstr>
      <vt:lpstr>考试试卷形式</vt:lpstr>
      <vt:lpstr>PowerPoint 演示文稿</vt:lpstr>
      <vt:lpstr>操作系统</vt:lpstr>
      <vt:lpstr>第一章</vt:lpstr>
      <vt:lpstr>PowerPoint 演示文稿</vt:lpstr>
      <vt:lpstr>PowerPoint 演示文稿</vt:lpstr>
      <vt:lpstr>PowerPoint 演示文稿</vt:lpstr>
      <vt:lpstr>第二章：操作系统概述</vt:lpstr>
      <vt:lpstr>第二章：操作系统概述</vt:lpstr>
      <vt:lpstr>PowerPoint 演示文稿</vt:lpstr>
      <vt:lpstr>操作系统的4种典型结构</vt:lpstr>
      <vt:lpstr>第三章：进程</vt:lpstr>
      <vt:lpstr>第三章：进程</vt:lpstr>
      <vt:lpstr>PowerPoint 演示文稿</vt:lpstr>
      <vt:lpstr>进程与线程的比较</vt:lpstr>
      <vt:lpstr>PowerPoint 演示文稿</vt:lpstr>
      <vt:lpstr>进程调度</vt:lpstr>
      <vt:lpstr>PowerPoint 演示文稿</vt:lpstr>
      <vt:lpstr>PowerPoint 演示文稿</vt:lpstr>
      <vt:lpstr>PowerPoint 演示文稿</vt:lpstr>
      <vt:lpstr>第四章：线程</vt:lpstr>
      <vt:lpstr>第四章：线程</vt:lpstr>
      <vt:lpstr>Single and Multithreaded Processes</vt:lpstr>
      <vt:lpstr>Benefits</vt:lpstr>
      <vt:lpstr>PowerPoint 演示文稿</vt:lpstr>
      <vt:lpstr>Thread Libraries</vt:lpstr>
      <vt:lpstr>用户级线程</vt:lpstr>
      <vt:lpstr>核心级线程</vt:lpstr>
      <vt:lpstr>用户级线程+核心级线程</vt:lpstr>
      <vt:lpstr>PowerPoint 演示文稿</vt:lpstr>
      <vt:lpstr>第五章：CPU调度</vt:lpstr>
      <vt:lpstr>CPU-I/O Burst Cycle</vt:lpstr>
      <vt:lpstr>第五章：CPU调度</vt:lpstr>
      <vt:lpstr>更成熟的多级队列调度：  Multilevel Feedback Queue 多级反馈队列</vt:lpstr>
      <vt:lpstr>第六章：进程同步</vt:lpstr>
      <vt:lpstr>第六章：进程同步</vt:lpstr>
      <vt:lpstr>Critical Section</vt:lpstr>
      <vt:lpstr>临界区</vt:lpstr>
      <vt:lpstr>解决临界区问题的三个条件</vt:lpstr>
      <vt:lpstr>解决临界区问题的方法</vt:lpstr>
      <vt:lpstr>PV Semaphore </vt:lpstr>
      <vt:lpstr>第七章：死锁</vt:lpstr>
      <vt:lpstr>第七章：死锁</vt:lpstr>
      <vt:lpstr>PowerPoint 演示文稿</vt:lpstr>
      <vt:lpstr>第八章：内存</vt:lpstr>
      <vt:lpstr>第八章：内存</vt:lpstr>
      <vt:lpstr>内存分配方案</vt:lpstr>
      <vt:lpstr>An Example</vt:lpstr>
      <vt:lpstr>页表很大怎么办？</vt:lpstr>
      <vt:lpstr>TLB（快表）得以发挥作用的原因</vt:lpstr>
      <vt:lpstr>PowerPoint 演示文稿</vt:lpstr>
      <vt:lpstr>我刷了存在感，很高兴</vt:lpstr>
      <vt:lpstr>段页式内存管理的基本视图</vt:lpstr>
      <vt:lpstr>让段面向用户、让页面向硬件 段、页同时存在的重定位</vt:lpstr>
      <vt:lpstr>第九章：虚拟内存</vt:lpstr>
      <vt:lpstr>第九章：虚拟内存</vt:lpstr>
      <vt:lpstr>请求调页过程</vt:lpstr>
      <vt:lpstr>如何选一个空闲页框?</vt:lpstr>
      <vt:lpstr>几个现象</vt:lpstr>
      <vt:lpstr>CPU利用率急剧下降的原因</vt:lpstr>
      <vt:lpstr>Belady异常</vt:lpstr>
      <vt:lpstr>LRU的近似实现</vt:lpstr>
      <vt:lpstr>第十章：磁盘与文件</vt:lpstr>
      <vt:lpstr>磁盘的使用 – 四层抽象映射</vt:lpstr>
      <vt:lpstr>PowerPoint 演示文稿</vt:lpstr>
      <vt:lpstr>注意几点</vt:lpstr>
      <vt:lpstr>计算题</vt:lpstr>
      <vt:lpstr>PowerPoint 演示文稿</vt:lpstr>
      <vt:lpstr>PowerPoint 演示文稿</vt:lpstr>
      <vt:lpstr>PowerPoint 演示文稿</vt:lpstr>
      <vt:lpstr>PowerPoint 演示文稿</vt:lpstr>
      <vt:lpstr>PowerPoint 演示文稿</vt:lpstr>
      <vt:lpstr>PowerPoint 演示文稿</vt:lpstr>
      <vt:lpstr>Effective Access Time (有效访问时间)</vt:lpstr>
      <vt:lpstr>PowerPoint 演示文稿</vt:lpstr>
      <vt:lpstr>PowerPoint 演示文稿</vt:lpstr>
      <vt:lpstr>PowerPoint 演示文稿</vt:lpstr>
      <vt:lpstr>PowerPoint 演示文稿</vt:lpstr>
      <vt:lpstr>PowerPoint 演示文稿</vt:lpstr>
      <vt:lpstr>理发师问题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操作系统课程 期末复习提纲</dc:title>
  <dc:creator>Administrator</dc:creator>
  <cp:lastModifiedBy>陈 亮亮</cp:lastModifiedBy>
  <cp:revision>600</cp:revision>
  <dcterms:created xsi:type="dcterms:W3CDTF">2016-12-26T05:53:35Z</dcterms:created>
  <dcterms:modified xsi:type="dcterms:W3CDTF">2021-06-24T15:05:19Z</dcterms:modified>
</cp:coreProperties>
</file>