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64" r:id="rId11"/>
    <p:sldId id="265" r:id="rId12"/>
    <p:sldId id="266" r:id="rId13"/>
    <p:sldId id="269" r:id="rId14"/>
    <p:sldId id="267" r:id="rId15"/>
    <p:sldId id="278" r:id="rId16"/>
    <p:sldId id="279" r:id="rId17"/>
    <p:sldId id="274" r:id="rId18"/>
    <p:sldId id="275" r:id="rId19"/>
    <p:sldId id="284" r:id="rId20"/>
    <p:sldId id="285" r:id="rId21"/>
    <p:sldId id="289" r:id="rId22"/>
    <p:sldId id="277" r:id="rId23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5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使用及编程实践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命令的使用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e.</a:t>
            </a:r>
            <a:r>
              <a:rPr lang="zh-CN" altLang="zh-CN" sz="1800" b="1" dirty="0"/>
              <a:t>查看表</a:t>
            </a:r>
            <a:r>
              <a:rPr lang="en-US" altLang="zh-CN" sz="1800" b="1" dirty="0"/>
              <a:t>scores</a:t>
            </a:r>
            <a:r>
              <a:rPr lang="zh-CN" altLang="zh-CN" sz="1800" b="1" dirty="0"/>
              <a:t>中的</a:t>
            </a:r>
            <a:r>
              <a:rPr lang="en-US" altLang="zh-CN" sz="1800" b="1" dirty="0" err="1"/>
              <a:t>course:english</a:t>
            </a:r>
            <a:r>
              <a:rPr lang="zh-CN" altLang="zh-CN" sz="1800" b="1" dirty="0"/>
              <a:t>列的数据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 err="1"/>
              <a:t>hbase</a:t>
            </a:r>
            <a:r>
              <a:rPr lang="en-US" altLang="zh-CN" sz="1800" b="1" dirty="0"/>
              <a:t>(main):019:0&gt; scan 'scores',{COLUMN=&gt;'</a:t>
            </a:r>
            <a:r>
              <a:rPr lang="en-US" altLang="zh-CN" sz="1800" b="1" dirty="0" err="1"/>
              <a:t>course:english</a:t>
            </a:r>
            <a:r>
              <a:rPr lang="en-US" altLang="zh-CN" sz="1800" b="1" dirty="0"/>
              <a:t>'}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ROW                   COLUMN+CELL                                             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Jim                  column=</a:t>
            </a:r>
            <a:r>
              <a:rPr lang="en-US" altLang="zh-CN" sz="1800" b="1" dirty="0" err="1"/>
              <a:t>course:english</a:t>
            </a:r>
            <a:r>
              <a:rPr lang="en-US" altLang="zh-CN" sz="1800" b="1" dirty="0"/>
              <a:t>, timestamp=1464871467549, value=80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Tom                  column=</a:t>
            </a:r>
            <a:r>
              <a:rPr lang="en-US" altLang="zh-CN" sz="1800" b="1" dirty="0" err="1"/>
              <a:t>course:english</a:t>
            </a:r>
            <a:r>
              <a:rPr lang="en-US" altLang="zh-CN" sz="1800" b="1" dirty="0"/>
              <a:t>, timestamp=1464871325997, value=80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2 row(s) in 0.0260 seconds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 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f.</a:t>
            </a:r>
            <a:r>
              <a:rPr lang="zh-CN" altLang="zh-CN" sz="1800" b="1" dirty="0"/>
              <a:t>统计表</a:t>
            </a:r>
            <a:r>
              <a:rPr lang="en-US" altLang="zh-CN" sz="1800" b="1" dirty="0"/>
              <a:t>scores</a:t>
            </a:r>
            <a:r>
              <a:rPr lang="zh-CN" altLang="zh-CN" sz="1800" b="1" dirty="0"/>
              <a:t>的行数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 err="1"/>
              <a:t>hbase</a:t>
            </a:r>
            <a:r>
              <a:rPr lang="en-US" altLang="zh-CN" sz="1800" b="1" dirty="0"/>
              <a:t>(main):020:0&gt; count 'scores'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2 row(s) in 0.0890 seconds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 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=&gt; 2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b="1" dirty="0"/>
              <a:t> 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命令的使用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3.</a:t>
            </a:r>
            <a:r>
              <a:rPr lang="zh-CN" altLang="zh-CN" sz="1800" b="1" dirty="0"/>
              <a:t>修改数据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a.</a:t>
            </a:r>
            <a:r>
              <a:rPr lang="zh-CN" altLang="zh-CN" sz="1800" b="1" dirty="0"/>
              <a:t>修改</a:t>
            </a:r>
            <a:r>
              <a:rPr lang="en-US" altLang="zh-CN" sz="1800" b="1" dirty="0"/>
              <a:t>scores</a:t>
            </a:r>
            <a:r>
              <a:rPr lang="zh-CN" altLang="zh-CN" sz="1800" b="1" dirty="0"/>
              <a:t>表中的</a:t>
            </a:r>
            <a:r>
              <a:rPr lang="en-US" altLang="zh-CN" sz="1800" b="1" dirty="0"/>
              <a:t>Tom</a:t>
            </a:r>
            <a:r>
              <a:rPr lang="zh-CN" altLang="zh-CN" sz="1800" b="1" dirty="0"/>
              <a:t>的</a:t>
            </a:r>
            <a:r>
              <a:rPr lang="en-US" altLang="zh-CN" sz="1800" b="1" dirty="0"/>
              <a:t>math</a:t>
            </a:r>
            <a:r>
              <a:rPr lang="zh-CN" altLang="zh-CN" sz="1800" b="1" dirty="0"/>
              <a:t>值为</a:t>
            </a:r>
            <a:r>
              <a:rPr lang="en-US" altLang="zh-CN" sz="1800" b="1" dirty="0"/>
              <a:t>100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 err="1"/>
              <a:t>hbase</a:t>
            </a:r>
            <a:r>
              <a:rPr lang="en-US" altLang="zh-CN" sz="1800" b="1" dirty="0"/>
              <a:t>(main):021:0&gt; put 'scores','Tom','course:math','100'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0 row(s) in 0.0140 seconds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 </a:t>
            </a:r>
            <a:endParaRPr lang="zh-CN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命令的使用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472608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1800" b="1" dirty="0"/>
              <a:t>b.</a:t>
            </a:r>
            <a:r>
              <a:rPr lang="zh-CN" altLang="zh-CN" sz="1800" b="1" dirty="0"/>
              <a:t>修改</a:t>
            </a:r>
            <a:r>
              <a:rPr lang="en-US" altLang="zh-CN" sz="1800" b="1" dirty="0"/>
              <a:t>scores</a:t>
            </a:r>
            <a:r>
              <a:rPr lang="zh-CN" altLang="zh-CN" sz="1800" b="1" dirty="0"/>
              <a:t>表中列族</a:t>
            </a:r>
            <a:r>
              <a:rPr lang="en-US" altLang="zh-CN" sz="1800" b="1" dirty="0"/>
              <a:t>course</a:t>
            </a:r>
            <a:r>
              <a:rPr lang="zh-CN" altLang="zh-CN" sz="1800" b="1" dirty="0"/>
              <a:t>的</a:t>
            </a:r>
            <a:r>
              <a:rPr lang="en-US" altLang="zh-CN" sz="1800" b="1" dirty="0"/>
              <a:t>VERSIONS=&gt;3</a:t>
            </a:r>
            <a:endParaRPr lang="zh-CN" altLang="en-US" sz="1800" b="1" dirty="0"/>
          </a:p>
          <a:p>
            <a:pPr marL="0" indent="0">
              <a:buNone/>
            </a:pPr>
            <a:r>
              <a:rPr lang="en-US" altLang="zh-CN" sz="1800" b="1" dirty="0" err="1"/>
              <a:t>hbase</a:t>
            </a:r>
            <a:r>
              <a:rPr lang="en-US" altLang="zh-CN" sz="1800" b="1" dirty="0"/>
              <a:t>(main):022:0&gt; alter 'scores',{NAME=&gt;'</a:t>
            </a:r>
            <a:r>
              <a:rPr lang="en-US" altLang="zh-CN" sz="1800" b="1" dirty="0" err="1"/>
              <a:t>course',VERSIONS</a:t>
            </a:r>
            <a:r>
              <a:rPr lang="en-US" altLang="zh-CN" sz="1800" b="1" dirty="0"/>
              <a:t>=&gt;3}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Updating all regions with the new schema...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0/1 regions updated.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1/1 regions updated.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Done.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0 row(s) in 2.2190 seconds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 </a:t>
            </a:r>
            <a:r>
              <a:rPr lang="zh-CN" altLang="zh-CN" sz="1800" b="1" dirty="0"/>
              <a:t>再进行修改</a:t>
            </a:r>
            <a:r>
              <a:rPr lang="en-US" altLang="zh-CN" sz="1800" b="1" dirty="0"/>
              <a:t>cores</a:t>
            </a:r>
            <a:r>
              <a:rPr lang="zh-CN" altLang="zh-CN" sz="1800" b="1" dirty="0"/>
              <a:t>表中的</a:t>
            </a:r>
            <a:r>
              <a:rPr lang="en-US" altLang="zh-CN" sz="1800" b="1" dirty="0"/>
              <a:t>Tom</a:t>
            </a:r>
            <a:r>
              <a:rPr lang="zh-CN" altLang="zh-CN" sz="1800" b="1" dirty="0"/>
              <a:t>的</a:t>
            </a:r>
            <a:r>
              <a:rPr lang="en-US" altLang="zh-CN" sz="1800" b="1" dirty="0"/>
              <a:t>math</a:t>
            </a:r>
            <a:r>
              <a:rPr lang="zh-CN" altLang="zh-CN" sz="1800" b="1" dirty="0"/>
              <a:t>值为</a:t>
            </a:r>
            <a:r>
              <a:rPr lang="en-US" altLang="zh-CN" sz="1800" b="1" dirty="0"/>
              <a:t>90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80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70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 err="1"/>
              <a:t>hbase</a:t>
            </a:r>
            <a:r>
              <a:rPr lang="en-US" altLang="zh-CN" sz="1800" b="1" dirty="0"/>
              <a:t>(main):023:0&gt; put 'scores','Tom','course:math','100'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.......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0 row(s) in 0.0490 seconds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 </a:t>
            </a:r>
            <a:r>
              <a:rPr lang="zh-CN" altLang="zh-CN" sz="1800" b="1" dirty="0"/>
              <a:t>再按</a:t>
            </a:r>
            <a:r>
              <a:rPr lang="en-US" altLang="zh-CN" sz="1800" b="1" dirty="0"/>
              <a:t>VERSIONS=&gt;3</a:t>
            </a:r>
            <a:r>
              <a:rPr lang="zh-CN" altLang="zh-CN" sz="1800" b="1" dirty="0"/>
              <a:t>查看该表中</a:t>
            </a:r>
            <a:r>
              <a:rPr lang="en-US" altLang="zh-CN" sz="1800" b="1" dirty="0" err="1"/>
              <a:t>course:math</a:t>
            </a:r>
            <a:r>
              <a:rPr lang="zh-CN" altLang="zh-CN" sz="1800" b="1" dirty="0"/>
              <a:t>的值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 err="1"/>
              <a:t>hbase</a:t>
            </a:r>
            <a:r>
              <a:rPr lang="en-US" altLang="zh-CN" sz="1800" b="1" dirty="0"/>
              <a:t>(main):025:0&gt; get '</a:t>
            </a:r>
            <a:r>
              <a:rPr lang="en-US" altLang="zh-CN" sz="1800" b="1" dirty="0" err="1"/>
              <a:t>scores','Tom</a:t>
            </a:r>
            <a:r>
              <a:rPr lang="en-US" altLang="zh-CN" sz="1800" b="1" dirty="0"/>
              <a:t>',{COLUMN=&gt;'</a:t>
            </a:r>
            <a:r>
              <a:rPr lang="en-US" altLang="zh-CN" sz="1800" b="1" dirty="0" err="1"/>
              <a:t>course:math</a:t>
            </a:r>
            <a:r>
              <a:rPr lang="en-US" altLang="zh-CN" sz="1800" b="1" dirty="0"/>
              <a:t>',VERSIONS=&gt;3}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COLUMN                CELL                                                    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 err="1"/>
              <a:t>course:math</a:t>
            </a:r>
            <a:r>
              <a:rPr lang="en-US" altLang="zh-CN" sz="1800" b="1" dirty="0"/>
              <a:t>          timestamp=1464872264511, value=70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 err="1">
                <a:sym typeface="+mn-ea"/>
              </a:rPr>
              <a:t>course:math</a:t>
            </a:r>
            <a:r>
              <a:rPr lang="en-US" altLang="zh-CN" sz="1800" b="1" dirty="0">
                <a:sym typeface="+mn-ea"/>
              </a:rPr>
              <a:t>          timestamp=1464872264509, value=80</a:t>
            </a:r>
            <a:endParaRPr lang="en-US" altLang="zh-CN" sz="1800" b="1" dirty="0">
              <a:sym typeface="+mn-ea"/>
            </a:endParaRPr>
          </a:p>
          <a:p>
            <a:pPr marL="0" indent="0">
              <a:buNone/>
            </a:pPr>
            <a:r>
              <a:rPr lang="en-US" altLang="zh-CN" sz="1800" b="1" dirty="0" err="1">
                <a:sym typeface="+mn-ea"/>
              </a:rPr>
              <a:t>course:math</a:t>
            </a:r>
            <a:r>
              <a:rPr lang="en-US" altLang="zh-CN" sz="1800" b="1" dirty="0">
                <a:sym typeface="+mn-ea"/>
              </a:rPr>
              <a:t>          timestamp=1464872264507, value=90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b="1" dirty="0"/>
              <a:t> 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命令的使用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4.</a:t>
            </a:r>
            <a:r>
              <a:rPr lang="zh-CN" altLang="zh-CN" sz="2000" b="1" dirty="0"/>
              <a:t>删除数据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a.</a:t>
            </a:r>
            <a:r>
              <a:rPr lang="zh-CN" altLang="zh-CN" sz="2000" b="1" dirty="0"/>
              <a:t>删除</a:t>
            </a:r>
            <a:r>
              <a:rPr lang="en-US" altLang="zh-CN" sz="2000" b="1" dirty="0"/>
              <a:t>scores</a:t>
            </a:r>
            <a:r>
              <a:rPr lang="zh-CN" altLang="zh-CN" sz="2000" b="1" dirty="0"/>
              <a:t>表</a:t>
            </a:r>
            <a:r>
              <a:rPr lang="en-US" altLang="zh-CN" sz="2000" b="1" dirty="0"/>
              <a:t>Jim</a:t>
            </a:r>
            <a:r>
              <a:rPr lang="zh-CN" altLang="zh-CN" sz="2000" b="1" dirty="0"/>
              <a:t>的</a:t>
            </a:r>
            <a:r>
              <a:rPr lang="en-US" altLang="zh-CN" sz="2000" b="1" dirty="0" err="1"/>
              <a:t>course:chinese</a:t>
            </a:r>
            <a:r>
              <a:rPr lang="zh-CN" altLang="zh-CN" sz="2000" b="1" dirty="0"/>
              <a:t>的值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 err="1"/>
              <a:t>hbase</a:t>
            </a:r>
            <a:r>
              <a:rPr lang="en-US" altLang="zh-CN" sz="2000" b="1" dirty="0"/>
              <a:t>(main):027:0&gt; delete 'scores','Jim','</a:t>
            </a:r>
            <a:r>
              <a:rPr lang="en-US" altLang="zh-CN" sz="2000" b="1" dirty="0" err="1"/>
              <a:t>course:chinese</a:t>
            </a:r>
            <a:r>
              <a:rPr lang="en-US" altLang="zh-CN" sz="2000" b="1" dirty="0"/>
              <a:t>'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 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b.</a:t>
            </a:r>
            <a:r>
              <a:rPr lang="zh-CN" altLang="zh-CN" sz="2000" b="1" dirty="0"/>
              <a:t>删除</a:t>
            </a:r>
            <a:r>
              <a:rPr lang="en-US" altLang="zh-CN" sz="2000" b="1" dirty="0"/>
              <a:t>scores</a:t>
            </a:r>
            <a:r>
              <a:rPr lang="zh-CN" altLang="zh-CN" sz="2000" b="1" dirty="0"/>
              <a:t>表</a:t>
            </a:r>
            <a:r>
              <a:rPr lang="en-US" altLang="zh-CN" sz="2000" b="1" dirty="0"/>
              <a:t>Tom</a:t>
            </a:r>
            <a:r>
              <a:rPr lang="zh-CN" altLang="zh-CN" sz="2000" b="1" dirty="0"/>
              <a:t>的</a:t>
            </a:r>
            <a:r>
              <a:rPr lang="en-US" altLang="zh-CN" sz="2000" b="1" dirty="0" err="1"/>
              <a:t>course:english</a:t>
            </a:r>
            <a:r>
              <a:rPr lang="zh-CN" altLang="zh-CN" sz="2000" b="1" dirty="0"/>
              <a:t>的值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 err="1"/>
              <a:t>hbase</a:t>
            </a:r>
            <a:r>
              <a:rPr lang="en-US" altLang="zh-CN" sz="2000" b="1" dirty="0"/>
              <a:t>(main):029:0&gt; delete 'scores','Tom','</a:t>
            </a:r>
            <a:r>
              <a:rPr lang="en-US" altLang="zh-CN" sz="2000" b="1" dirty="0" err="1"/>
              <a:t>course:english</a:t>
            </a:r>
            <a:r>
              <a:rPr lang="en-US" altLang="zh-CN" sz="2000" b="1" dirty="0"/>
              <a:t>'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 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c.</a:t>
            </a:r>
            <a:r>
              <a:rPr lang="zh-CN" altLang="zh-CN" sz="2000" b="1" dirty="0"/>
              <a:t>删除</a:t>
            </a:r>
            <a:r>
              <a:rPr lang="en-US" altLang="zh-CN" sz="2000" b="1" dirty="0"/>
              <a:t>scores</a:t>
            </a:r>
            <a:r>
              <a:rPr lang="zh-CN" altLang="zh-CN" sz="2000" b="1" dirty="0"/>
              <a:t>表</a:t>
            </a:r>
            <a:r>
              <a:rPr lang="en-US" altLang="zh-CN" sz="2000" b="1" dirty="0"/>
              <a:t>Tom</a:t>
            </a:r>
            <a:r>
              <a:rPr lang="zh-CN" altLang="zh-CN" sz="2000" b="1" dirty="0"/>
              <a:t>一行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 err="1"/>
              <a:t>hbase</a:t>
            </a:r>
            <a:r>
              <a:rPr lang="en-US" altLang="zh-CN" sz="2000" b="1" dirty="0"/>
              <a:t>(main):032:0&gt; </a:t>
            </a:r>
            <a:r>
              <a:rPr lang="en-US" altLang="zh-CN" sz="2000" b="1" dirty="0" err="1"/>
              <a:t>deleteall</a:t>
            </a:r>
            <a:r>
              <a:rPr lang="en-US" altLang="zh-CN" sz="2000" b="1" dirty="0"/>
              <a:t> '</a:t>
            </a:r>
            <a:r>
              <a:rPr lang="en-US" altLang="zh-CN" sz="2000" b="1" dirty="0" err="1"/>
              <a:t>scores','Tom</a:t>
            </a:r>
            <a:r>
              <a:rPr lang="en-US" altLang="zh-CN" sz="2000" b="1" dirty="0"/>
              <a:t>'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 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d.</a:t>
            </a:r>
            <a:r>
              <a:rPr lang="zh-CN" altLang="zh-CN" sz="2000" b="1" dirty="0"/>
              <a:t>清空</a:t>
            </a:r>
            <a:r>
              <a:rPr lang="en-US" altLang="zh-CN" sz="2000" b="1" dirty="0"/>
              <a:t>scores</a:t>
            </a:r>
            <a:r>
              <a:rPr lang="zh-CN" altLang="zh-CN" sz="2000" b="1" dirty="0"/>
              <a:t>表中的内容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 err="1"/>
              <a:t>hbase</a:t>
            </a:r>
            <a:r>
              <a:rPr lang="en-US" altLang="zh-CN" sz="2000" b="1" dirty="0"/>
              <a:t>(main):031:0&gt; truncate 'scores'</a:t>
            </a:r>
            <a:endParaRPr lang="zh-CN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（二）（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HBase</a:t>
            </a:r>
            <a:r>
              <a:rPr lang="zh-CN" altLang="en-US">
                <a:sym typeface="+mn-ea"/>
              </a:rPr>
              <a:t>表设计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Student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34795" y="2555875"/>
          <a:ext cx="6242050" cy="288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260"/>
                <a:gridCol w="2079625"/>
                <a:gridCol w="2082165"/>
              </a:tblGrid>
              <a:tr h="805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Row_Key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CF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CF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3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info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course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S_No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Info:S_Name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Info:S_Sex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Info:S_Age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course:&lt;C_No&gt;=Score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（二）（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HBase</a:t>
            </a:r>
            <a:r>
              <a:rPr lang="zh-CN" altLang="en-US">
                <a:sym typeface="+mn-ea"/>
              </a:rPr>
              <a:t>表设计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Course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79220" y="2596515"/>
          <a:ext cx="6339205" cy="274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010"/>
                <a:gridCol w="2112010"/>
                <a:gridCol w="2115185"/>
              </a:tblGrid>
              <a:tr h="6559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Row_Key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CF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CF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0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info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student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C_No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Info:C_Name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Info:C_Credit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student:&lt;S_No&gt;=Score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（二）（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HBase</a:t>
            </a:r>
            <a:r>
              <a:rPr lang="zh-CN" altLang="en-US"/>
              <a:t>表设计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Student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表（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列名及个数不固定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401445" y="2389505"/>
          <a:ext cx="65913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550"/>
                <a:gridCol w="1098550"/>
                <a:gridCol w="1098550"/>
                <a:gridCol w="1098550"/>
                <a:gridCol w="1098550"/>
                <a:gridCol w="1098550"/>
              </a:tblGrid>
              <a:tr h="451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Row_Key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info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course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45148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2015001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S_Name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S_Sex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S_Age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123001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123003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33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Zhangsan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male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2015002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S_Name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S_Sex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S_Age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123002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123003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Mary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female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77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2015003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S_Name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S_Sex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S_Age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123001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123002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Lisi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male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（二）（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HBase</a:t>
            </a:r>
            <a:r>
              <a:rPr lang="zh-CN" altLang="en-US"/>
              <a:t>表设计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Course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494790" y="2553970"/>
          <a:ext cx="6467475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495"/>
                <a:gridCol w="1293495"/>
                <a:gridCol w="1293495"/>
                <a:gridCol w="1293495"/>
                <a:gridCol w="1293495"/>
              </a:tblGrid>
              <a:tr h="5168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Row_Key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info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student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42735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123001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C_Name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C_Credit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2015001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2015003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Math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2.0 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123002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C_Name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C_Credit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2015002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2015003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56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Computer Science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5.0 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77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5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123003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C_Name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C_Credit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2015001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2015002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English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3.0 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（二）（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HBase</a:t>
            </a:r>
            <a:r>
              <a:rPr lang="zh-CN" altLang="en-US"/>
              <a:t>表设计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Student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表的创建及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录入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348865"/>
            <a:ext cx="8596630" cy="381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（三）</a:t>
            </a:r>
            <a:r>
              <a:rPr lang="zh-CN" altLang="en-US">
                <a:latin typeface="Calibri" panose="020F0502020204030204" charset="0"/>
                <a:sym typeface="+mn-ea"/>
              </a:rPr>
              <a:t>②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addRecord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556385"/>
            <a:ext cx="8670925" cy="49917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public static void addRecord(String tableName,String row,String[] fields,String[] values) throws IOException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init();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Table table = connection.getTable(TableName.valueOf(tableName));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for(int i = 0;i != fields.length;i++){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    Put put = new Put(row.getBytes());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    String[] cols = fields[i].split(":");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    put.addColumn(cols[0].getBytes(), cols[1].getBytes(), values[i].getBytes());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    table.put(put);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table.close();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close();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}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sz="2665"/>
              <a:t>（一）操作参考</a:t>
            </a:r>
            <a:r>
              <a:rPr sz="2660">
                <a:sym typeface="+mn-ea"/>
              </a:rPr>
              <a:t>http://dblab.xmu.edu.cn/blog/</a:t>
            </a:r>
            <a:r>
              <a:rPr lang="en-US" sz="2660">
                <a:sym typeface="+mn-ea"/>
              </a:rPr>
              <a:t>2442</a:t>
            </a:r>
            <a:r>
              <a:rPr sz="2660">
                <a:sym typeface="+mn-ea"/>
              </a:rPr>
              <a:t>-2/</a:t>
            </a:r>
            <a:r>
              <a:rPr lang="zh-CN" sz="2660">
                <a:sym typeface="+mn-ea"/>
              </a:rPr>
              <a:t>（</a:t>
            </a:r>
            <a:r>
              <a:rPr lang="en-US" altLang="zh-CN" sz="2660">
                <a:sym typeface="+mn-ea"/>
              </a:rPr>
              <a:t>HBase1.1</a:t>
            </a:r>
            <a:r>
              <a:rPr lang="zh-CN" altLang="en-US" sz="2660">
                <a:sym typeface="+mn-ea"/>
              </a:rPr>
              <a:t>版本源代码见钉钉群</a:t>
            </a:r>
            <a:r>
              <a:rPr lang="zh-CN" sz="2665"/>
              <a:t>）</a:t>
            </a:r>
            <a:r>
              <a:rPr sz="2665"/>
              <a:t>，练习Shell命令部分及Java编程部分内容</a:t>
            </a:r>
            <a:endParaRPr sz="2665"/>
          </a:p>
          <a:p>
            <a:pPr marL="0" indent="0">
              <a:lnSpc>
                <a:spcPct val="120000"/>
              </a:lnSpc>
              <a:buNone/>
            </a:pPr>
            <a:r>
              <a:rPr sz="2665"/>
              <a:t>（二）练习使用Shell命令</a:t>
            </a:r>
            <a:endParaRPr sz="2665"/>
          </a:p>
          <a:p>
            <a:pPr marL="0" indent="0">
              <a:lnSpc>
                <a:spcPct val="120000"/>
              </a:lnSpc>
              <a:buNone/>
            </a:pPr>
            <a:r>
              <a:rPr sz="2665"/>
              <a:t>（1）练习score</a:t>
            </a:r>
            <a:r>
              <a:rPr lang="en-US" sz="2665"/>
              <a:t>s</a:t>
            </a:r>
            <a:r>
              <a:rPr sz="2665"/>
              <a:t>表相关命令（参见附录）</a:t>
            </a:r>
            <a:endParaRPr sz="2665"/>
          </a:p>
          <a:p>
            <a:pPr marL="0" indent="0">
              <a:lnSpc>
                <a:spcPct val="120000"/>
              </a:lnSpc>
              <a:buNone/>
            </a:pPr>
            <a:r>
              <a:rPr sz="2665"/>
              <a:t>（2）把书上P9</a:t>
            </a:r>
            <a:r>
              <a:rPr lang="en-US" sz="2665"/>
              <a:t>6-97</a:t>
            </a:r>
            <a:r>
              <a:rPr sz="2665"/>
              <a:t>的三张表（表4-2</a:t>
            </a:r>
            <a:r>
              <a:rPr lang="en-US" sz="2665"/>
              <a:t>2</a:t>
            </a:r>
            <a:r>
              <a:rPr sz="2665"/>
              <a:t>、表4-2</a:t>
            </a:r>
            <a:r>
              <a:rPr lang="en-US" sz="2665"/>
              <a:t>3</a:t>
            </a:r>
            <a:r>
              <a:rPr sz="2665"/>
              <a:t>、表4-2</a:t>
            </a:r>
            <a:r>
              <a:rPr lang="en-US" sz="2665"/>
              <a:t>4</a:t>
            </a:r>
            <a:r>
              <a:rPr sz="2665"/>
              <a:t>）设计成适合H</a:t>
            </a:r>
            <a:r>
              <a:rPr lang="en-US" sz="2665"/>
              <a:t>B</a:t>
            </a:r>
            <a:r>
              <a:rPr sz="2665"/>
              <a:t>ase存储的表结构，建表并录入数据</a:t>
            </a:r>
            <a:endParaRPr sz="2665"/>
          </a:p>
          <a:p>
            <a:pPr marL="0" indent="0">
              <a:lnSpc>
                <a:spcPct val="120000"/>
              </a:lnSpc>
              <a:buNone/>
            </a:pPr>
            <a:r>
              <a:rPr sz="2665"/>
              <a:t>（三）针对书上P9</a:t>
            </a:r>
            <a:r>
              <a:rPr lang="en-US" sz="2665"/>
              <a:t>6-97</a:t>
            </a:r>
            <a:r>
              <a:rPr sz="2665"/>
              <a:t>的三张表设计的H</a:t>
            </a:r>
            <a:r>
              <a:rPr lang="en-US" sz="2665"/>
              <a:t>B</a:t>
            </a:r>
            <a:r>
              <a:rPr sz="2665"/>
              <a:t>ase表，实现书上</a:t>
            </a:r>
            <a:r>
              <a:rPr lang="en-US" sz="2665"/>
              <a:t>P97</a:t>
            </a:r>
            <a:r>
              <a:rPr sz="2665"/>
              <a:t>指定的</a:t>
            </a:r>
            <a:r>
              <a:rPr lang="en-US" sz="2665"/>
              <a:t>(1)</a:t>
            </a:r>
            <a:r>
              <a:rPr lang="zh-CN" altLang="en-US" sz="2665"/>
              <a:t>、</a:t>
            </a:r>
            <a:r>
              <a:rPr lang="en-US" sz="2665"/>
              <a:t>(2)</a:t>
            </a:r>
            <a:r>
              <a:rPr lang="zh-CN" altLang="en-US" sz="2665"/>
              <a:t>、</a:t>
            </a:r>
            <a:r>
              <a:rPr lang="en-US" sz="2665"/>
              <a:t>(3)</a:t>
            </a:r>
            <a:r>
              <a:rPr lang="zh-CN" altLang="en-US" sz="2665"/>
              <a:t>、</a:t>
            </a:r>
            <a:r>
              <a:rPr lang="en-US" sz="2665"/>
              <a:t>(5)</a:t>
            </a:r>
            <a:r>
              <a:rPr lang="zh-CN" altLang="en-US" sz="2665"/>
              <a:t>的</a:t>
            </a:r>
            <a:r>
              <a:rPr sz="2665"/>
              <a:t>功能</a:t>
            </a:r>
            <a:endParaRPr sz="2665"/>
          </a:p>
          <a:p>
            <a:pPr marL="0" indent="0">
              <a:lnSpc>
                <a:spcPct val="120000"/>
              </a:lnSpc>
              <a:buNone/>
            </a:pPr>
            <a:endParaRPr sz="266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（三）</a:t>
            </a:r>
            <a:r>
              <a:rPr lang="zh-CN" altLang="en-US">
                <a:latin typeface="Calibri" panose="020F0502020204030204" charset="0"/>
                <a:sym typeface="+mn-ea"/>
              </a:rPr>
              <a:t>③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scanColumn的实现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public static void scanColumn(String tableName,String column)throws  IOException{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init();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Table table = connection.getTable(TableName.valueOf(tableName));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Scan scan = new Scan();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scan.addFamily(column.getBytes("UTF8"));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ResultScanner scanner = table.getScanner(scan);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for (Result result = scanner.next(); result != null; result = scanner.next()){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showCell(result);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table.close();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close();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（三）</a:t>
            </a:r>
            <a:r>
              <a:rPr lang="zh-CN" altLang="en-US">
                <a:latin typeface="Calibri" panose="020F0502020204030204" charset="0"/>
                <a:sym typeface="+mn-ea"/>
              </a:rPr>
              <a:t>③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scanColumn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805545" cy="5257165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 //格式化输出</a:t>
            </a:r>
            <a:endParaRPr lang="zh-CN" altLang="en-US" sz="20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    public static void showCell(Result result){</a:t>
            </a:r>
            <a:endParaRPr lang="zh-CN" altLang="en-US" sz="20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        Cell[] cells = result.rawCells();</a:t>
            </a:r>
            <a:endParaRPr lang="zh-CN" altLang="en-US" sz="20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        for(Cell cell:cells){</a:t>
            </a:r>
            <a:endParaRPr lang="zh-CN" altLang="en-US" sz="20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            System.out.println("RowName:"+new String(CellUtil.cloneRow(cell))+" ");</a:t>
            </a:r>
            <a:endParaRPr lang="zh-CN" altLang="en-US" sz="20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            System.out.println("Timetamp:"+cell.getTimestamp()+" ");</a:t>
            </a:r>
            <a:endParaRPr lang="zh-CN" altLang="en-US" sz="20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            System.out.println("column Family:"+new String(CellUtil.cloneFamily(cell))+" ");</a:t>
            </a:r>
            <a:endParaRPr lang="zh-CN" altLang="en-US" sz="20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            System.out.println("column Name:"+new String(CellUtil.cloneQualifier(cell))+" ");</a:t>
            </a:r>
            <a:endParaRPr lang="zh-CN" altLang="en-US" sz="20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            System.out.println("value:"+new String(CellUtil.cloneValue(cell))+" ");</a:t>
            </a:r>
            <a:endParaRPr lang="zh-CN" altLang="en-US" sz="20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        }</a:t>
            </a:r>
            <a:endParaRPr lang="zh-CN" altLang="en-US" sz="20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    }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命令的使用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820472" cy="45693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b="1" dirty="0"/>
              <a:t>一、表结构操作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1.</a:t>
            </a:r>
            <a:r>
              <a:rPr lang="zh-CN" altLang="zh-CN" b="1" dirty="0"/>
              <a:t>建立一个表</a:t>
            </a:r>
            <a:r>
              <a:rPr lang="en-US" altLang="zh-CN" b="1" dirty="0"/>
              <a:t>scores</a:t>
            </a:r>
            <a:r>
              <a:rPr lang="zh-CN" altLang="zh-CN" b="1" dirty="0"/>
              <a:t>，有两个列族</a:t>
            </a:r>
            <a:r>
              <a:rPr lang="en-US" altLang="zh-CN" b="1" dirty="0" smtClean="0"/>
              <a:t>grade</a:t>
            </a:r>
            <a:r>
              <a:rPr lang="zh-CN" altLang="zh-CN" b="1" dirty="0" smtClean="0"/>
              <a:t>和</a:t>
            </a:r>
            <a:r>
              <a:rPr lang="en-US" altLang="zh-CN" b="1" dirty="0"/>
              <a:t>course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err="1" smtClean="0"/>
              <a:t>hbase</a:t>
            </a:r>
            <a:r>
              <a:rPr lang="en-US" altLang="zh-CN" b="1" dirty="0" smtClean="0"/>
              <a:t>(main</a:t>
            </a:r>
            <a:r>
              <a:rPr lang="en-US" altLang="zh-CN" b="1" dirty="0"/>
              <a:t>):006:0&gt; create '</a:t>
            </a:r>
            <a:r>
              <a:rPr lang="en-US" altLang="zh-CN" b="1" dirty="0" err="1"/>
              <a:t>scores','grade',</a:t>
            </a:r>
            <a:r>
              <a:rPr lang="en-US" altLang="zh-CN" b="1" dirty="0" err="1" smtClean="0"/>
              <a:t>'course'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en-US" altLang="zh-CN" b="1" dirty="0"/>
              <a:t>.</a:t>
            </a:r>
            <a:r>
              <a:rPr lang="zh-CN" altLang="zh-CN" b="1" dirty="0"/>
              <a:t>查看</a:t>
            </a:r>
            <a:r>
              <a:rPr lang="en-US" altLang="zh-CN" b="1" dirty="0" err="1"/>
              <a:t>Hbase</a:t>
            </a:r>
            <a:r>
              <a:rPr lang="zh-CN" altLang="zh-CN" b="1" dirty="0"/>
              <a:t>中的所有表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err="1"/>
              <a:t>hbase</a:t>
            </a:r>
            <a:r>
              <a:rPr lang="en-US" altLang="zh-CN" b="1" dirty="0"/>
              <a:t>(main):007:0&gt; </a:t>
            </a:r>
            <a:r>
              <a:rPr lang="en-US" altLang="zh-CN" b="1" dirty="0" smtClean="0"/>
              <a:t>list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3.</a:t>
            </a:r>
            <a:r>
              <a:rPr lang="zh-CN" altLang="zh-CN" b="1" dirty="0"/>
              <a:t>查看</a:t>
            </a:r>
            <a:r>
              <a:rPr lang="en-US" altLang="zh-CN" b="1" dirty="0"/>
              <a:t>scores</a:t>
            </a:r>
            <a:r>
              <a:rPr lang="zh-CN" altLang="zh-CN" b="1" dirty="0"/>
              <a:t>表结构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err="1"/>
              <a:t>hbase</a:t>
            </a:r>
            <a:r>
              <a:rPr lang="en-US" altLang="zh-CN" b="1" dirty="0"/>
              <a:t>(main):008:0&gt; </a:t>
            </a:r>
            <a:r>
              <a:rPr lang="en-US" altLang="zh-CN" b="1" dirty="0" err="1"/>
              <a:t>desc</a:t>
            </a:r>
            <a:r>
              <a:rPr lang="en-US" altLang="zh-CN" b="1" dirty="0"/>
              <a:t> </a:t>
            </a:r>
            <a:r>
              <a:rPr lang="en-US" altLang="zh-CN" b="1" dirty="0" smtClean="0"/>
              <a:t>'scores‘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4.</a:t>
            </a:r>
            <a:r>
              <a:rPr lang="zh-CN" altLang="zh-CN" b="1" dirty="0"/>
              <a:t>查询表</a:t>
            </a:r>
            <a:r>
              <a:rPr lang="en-US" altLang="zh-CN" b="1" dirty="0"/>
              <a:t>scores</a:t>
            </a:r>
            <a:r>
              <a:rPr lang="zh-CN" altLang="zh-CN" b="1" dirty="0"/>
              <a:t>是否存在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err="1"/>
              <a:t>hbase</a:t>
            </a:r>
            <a:r>
              <a:rPr lang="en-US" altLang="zh-CN" b="1" dirty="0"/>
              <a:t>(main):009:0&gt; exists 'scores'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命令的使用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5.</a:t>
            </a:r>
            <a:r>
              <a:rPr lang="zh-CN" altLang="zh-CN" b="1" dirty="0"/>
              <a:t>判断表</a:t>
            </a:r>
            <a:r>
              <a:rPr lang="en-US" altLang="zh-CN" b="1" dirty="0"/>
              <a:t>scores</a:t>
            </a:r>
            <a:r>
              <a:rPr lang="zh-CN" altLang="zh-CN" b="1" dirty="0"/>
              <a:t>是否</a:t>
            </a:r>
            <a:r>
              <a:rPr lang="en-US" altLang="zh-CN" b="1" dirty="0"/>
              <a:t>enable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err="1"/>
              <a:t>hbase</a:t>
            </a:r>
            <a:r>
              <a:rPr lang="en-US" altLang="zh-CN" b="1" dirty="0"/>
              <a:t>(main):010:0&gt; </a:t>
            </a:r>
            <a:r>
              <a:rPr lang="en-US" altLang="zh-CN" b="1" dirty="0" err="1"/>
              <a:t>is_enabled</a:t>
            </a:r>
            <a:r>
              <a:rPr lang="en-US" altLang="zh-CN" b="1" dirty="0"/>
              <a:t> 'scores'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smtClean="0"/>
              <a:t>6</a:t>
            </a:r>
            <a:r>
              <a:rPr lang="en-US" altLang="zh-CN" b="1" dirty="0"/>
              <a:t>.</a:t>
            </a:r>
            <a:r>
              <a:rPr lang="zh-CN" altLang="zh-CN" b="1" dirty="0"/>
              <a:t>判断表</a:t>
            </a:r>
            <a:r>
              <a:rPr lang="en-US" altLang="zh-CN" b="1" dirty="0"/>
              <a:t>scores</a:t>
            </a:r>
            <a:r>
              <a:rPr lang="zh-CN" altLang="zh-CN" b="1" dirty="0"/>
              <a:t>是否</a:t>
            </a:r>
            <a:r>
              <a:rPr lang="en-US" altLang="zh-CN" b="1" dirty="0"/>
              <a:t>disable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err="1"/>
              <a:t>hbase</a:t>
            </a:r>
            <a:r>
              <a:rPr lang="en-US" altLang="zh-CN" b="1" dirty="0"/>
              <a:t>(main):011:0&gt; </a:t>
            </a:r>
            <a:r>
              <a:rPr lang="en-US" altLang="zh-CN" b="1" dirty="0" err="1"/>
              <a:t>is_disabled</a:t>
            </a:r>
            <a:r>
              <a:rPr lang="en-US" altLang="zh-CN" b="1" dirty="0"/>
              <a:t> 'scores'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smtClean="0"/>
              <a:t>7</a:t>
            </a:r>
            <a:r>
              <a:rPr lang="en-US" altLang="zh-CN" b="1" dirty="0"/>
              <a:t>.</a:t>
            </a:r>
            <a:r>
              <a:rPr lang="zh-CN" altLang="zh-CN" b="1" dirty="0"/>
              <a:t>使表</a:t>
            </a:r>
            <a:r>
              <a:rPr lang="en-US" altLang="zh-CN" b="1" dirty="0"/>
              <a:t>scores</a:t>
            </a:r>
            <a:r>
              <a:rPr lang="zh-CN" altLang="zh-CN" b="1" dirty="0"/>
              <a:t>不可用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err="1"/>
              <a:t>hbase</a:t>
            </a:r>
            <a:r>
              <a:rPr lang="en-US" altLang="zh-CN" b="1" dirty="0"/>
              <a:t>(main):012:0&gt; disable 'scores'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smtClean="0"/>
              <a:t>8</a:t>
            </a:r>
            <a:r>
              <a:rPr lang="en-US" altLang="zh-CN" b="1" dirty="0"/>
              <a:t>.</a:t>
            </a:r>
            <a:r>
              <a:rPr lang="zh-CN" altLang="zh-CN" b="1" dirty="0"/>
              <a:t>恢复表</a:t>
            </a:r>
            <a:r>
              <a:rPr lang="en-US" altLang="zh-CN" b="1" dirty="0"/>
              <a:t>scores</a:t>
            </a:r>
            <a:r>
              <a:rPr lang="zh-CN" altLang="zh-CN" b="1" dirty="0"/>
              <a:t>可用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err="1"/>
              <a:t>hbase</a:t>
            </a:r>
            <a:r>
              <a:rPr lang="en-US" altLang="zh-CN" b="1" dirty="0"/>
              <a:t>(main):013:0&gt; enable 'scores'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命令的使用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990" y="1600200"/>
            <a:ext cx="8385810" cy="4968240"/>
          </a:xfrm>
        </p:spPr>
        <p:txBody>
          <a:bodyPr>
            <a:normAutofit fontScale="87500" lnSpcReduction="10000"/>
          </a:bodyPr>
          <a:lstStyle/>
          <a:p>
            <a:pPr marL="0" indent="0">
              <a:buNone/>
            </a:pPr>
            <a:r>
              <a:rPr lang="en-US" altLang="zh-CN" sz="2800" b="1" dirty="0"/>
              <a:t>9.</a:t>
            </a:r>
            <a:r>
              <a:rPr lang="zh-CN" altLang="zh-CN" sz="2800" b="1" dirty="0"/>
              <a:t>增加一个</a:t>
            </a:r>
            <a:r>
              <a:rPr lang="en-US" altLang="zh-CN" sz="2800" b="1" dirty="0"/>
              <a:t>school</a:t>
            </a:r>
            <a:r>
              <a:rPr lang="zh-CN" altLang="zh-CN" sz="2800" b="1" dirty="0"/>
              <a:t>列族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b="1" dirty="0" err="1"/>
              <a:t>hbase</a:t>
            </a:r>
            <a:r>
              <a:rPr lang="en-US" altLang="zh-CN" sz="2800" b="1" dirty="0"/>
              <a:t>(main):002:0&gt; alter 'scores',{NAME=&gt;'</a:t>
            </a:r>
            <a:r>
              <a:rPr lang="en-US" altLang="zh-CN" sz="2800" b="1" dirty="0" err="1"/>
              <a:t>school',</a:t>
            </a:r>
            <a:r>
              <a:rPr lang="en-US" altLang="zh-CN" sz="2800" b="1" dirty="0" err="1">
                <a:solidFill>
                  <a:srgbClr val="FF0000"/>
                </a:solidFill>
              </a:rPr>
              <a:t>VERSIONS</a:t>
            </a:r>
            <a:r>
              <a:rPr lang="en-US" altLang="zh-CN" sz="2800" b="1" dirty="0">
                <a:solidFill>
                  <a:srgbClr val="FF0000"/>
                </a:solidFill>
              </a:rPr>
              <a:t>=&gt;3</a:t>
            </a:r>
            <a:r>
              <a:rPr lang="en-US" altLang="zh-CN" sz="2800" b="1" dirty="0"/>
              <a:t>}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b="1" dirty="0"/>
              <a:t> </a:t>
            </a:r>
            <a:r>
              <a:rPr lang="en-US" altLang="zh-CN" sz="2800" b="1" dirty="0" smtClean="0"/>
              <a:t>10</a:t>
            </a:r>
            <a:r>
              <a:rPr lang="en-US" altLang="zh-CN" sz="2800" b="1" dirty="0"/>
              <a:t>.</a:t>
            </a:r>
            <a:r>
              <a:rPr lang="zh-CN" altLang="zh-CN" sz="2800" b="1" dirty="0"/>
              <a:t>删除一个</a:t>
            </a:r>
            <a:r>
              <a:rPr lang="en-US" altLang="zh-CN" sz="2800" b="1" dirty="0"/>
              <a:t>school</a:t>
            </a:r>
            <a:r>
              <a:rPr lang="zh-CN" altLang="zh-CN" sz="2800" b="1" dirty="0"/>
              <a:t>列族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b="1" dirty="0" err="1"/>
              <a:t>hbase</a:t>
            </a:r>
            <a:r>
              <a:rPr lang="en-US" altLang="zh-CN" sz="2800" b="1" dirty="0"/>
              <a:t>(main):005:0&gt; alter 'scores',{NAME=&gt;'</a:t>
            </a:r>
            <a:r>
              <a:rPr lang="en-US" altLang="zh-CN" sz="2800" b="1" dirty="0" err="1"/>
              <a:t>school',METHOD</a:t>
            </a:r>
            <a:r>
              <a:rPr lang="en-US" altLang="zh-CN" sz="2800" b="1" dirty="0"/>
              <a:t>=&gt;'delete'}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b="1" dirty="0"/>
              <a:t> </a:t>
            </a:r>
            <a:r>
              <a:rPr lang="en-US" altLang="zh-CN" sz="2800" b="1" dirty="0" smtClean="0"/>
              <a:t>11</a:t>
            </a:r>
            <a:r>
              <a:rPr lang="en-US" altLang="zh-CN" sz="2800" b="1" dirty="0"/>
              <a:t>.</a:t>
            </a:r>
            <a:r>
              <a:rPr lang="zh-CN" altLang="zh-CN" sz="2800" b="1" dirty="0"/>
              <a:t>删除表</a:t>
            </a:r>
            <a:r>
              <a:rPr lang="en-US" altLang="zh-CN" sz="2800" b="1" dirty="0"/>
              <a:t>scores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b="1" dirty="0"/>
              <a:t>操作步骤：先禁用表，再删除表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b="1" dirty="0" err="1"/>
              <a:t>hbase</a:t>
            </a:r>
            <a:r>
              <a:rPr lang="en-US" altLang="zh-CN" sz="2800" b="1" dirty="0"/>
              <a:t>(main):004:0&gt; disable </a:t>
            </a:r>
            <a:r>
              <a:rPr lang="en-US" altLang="zh-CN" sz="2800" b="1" dirty="0" smtClean="0"/>
              <a:t>'scores'     #</a:t>
            </a:r>
            <a:r>
              <a:rPr lang="zh-CN" altLang="zh-CN" sz="2800" b="1" dirty="0"/>
              <a:t>先将</a:t>
            </a:r>
            <a:r>
              <a:rPr lang="en-US" altLang="zh-CN" sz="2800" b="1" dirty="0"/>
              <a:t>scores</a:t>
            </a:r>
            <a:r>
              <a:rPr lang="zh-CN" altLang="zh-CN" sz="2800" b="1" dirty="0"/>
              <a:t>表改为</a:t>
            </a:r>
            <a:r>
              <a:rPr lang="en-US" altLang="zh-CN" sz="2800" b="1" dirty="0"/>
              <a:t>offline</a:t>
            </a:r>
            <a:r>
              <a:rPr lang="zh-CN" altLang="zh-CN" sz="2800" b="1" dirty="0"/>
              <a:t>状态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b="1" dirty="0"/>
              <a:t> </a:t>
            </a:r>
            <a:r>
              <a:rPr lang="en-US" altLang="zh-CN" sz="2800" b="1" dirty="0" err="1" smtClean="0"/>
              <a:t>hbase</a:t>
            </a:r>
            <a:r>
              <a:rPr lang="en-US" altLang="zh-CN" sz="2800" b="1" dirty="0" smtClean="0"/>
              <a:t>(main</a:t>
            </a:r>
            <a:r>
              <a:rPr lang="en-US" altLang="zh-CN" sz="2800" b="1" dirty="0"/>
              <a:t>):005:0&gt; drop 'scores'       #</a:t>
            </a:r>
            <a:r>
              <a:rPr lang="zh-CN" altLang="zh-CN" sz="2800" b="1" dirty="0"/>
              <a:t>再删除表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b="1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命令的使用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710" y="1343025"/>
            <a:ext cx="8702675" cy="5313045"/>
          </a:xfrm>
        </p:spPr>
        <p:txBody>
          <a:bodyPr>
            <a:normAutofit fontScale="85000"/>
          </a:bodyPr>
          <a:lstStyle/>
          <a:p>
            <a:pPr marL="0" indent="0">
              <a:buNone/>
            </a:pPr>
            <a:r>
              <a:rPr lang="zh-CN" altLang="zh-CN" sz="2400" b="1" dirty="0"/>
              <a:t>二、</a:t>
            </a:r>
            <a:r>
              <a:rPr lang="en-US" altLang="zh-CN" sz="2400" b="1" dirty="0"/>
              <a:t>DML</a:t>
            </a:r>
            <a:r>
              <a:rPr lang="zh-CN" altLang="zh-CN" sz="2400" b="1" dirty="0"/>
              <a:t>操作（数据操纵）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000" b="1" dirty="0"/>
              <a:t>1.</a:t>
            </a:r>
            <a:r>
              <a:rPr lang="zh-CN" altLang="zh-CN" sz="2000" b="1" dirty="0"/>
              <a:t>添加</a:t>
            </a:r>
            <a:r>
              <a:rPr lang="en-US" altLang="zh-CN" sz="2000" b="1" dirty="0"/>
              <a:t>scores</a:t>
            </a:r>
            <a:r>
              <a:rPr lang="zh-CN" altLang="zh-CN" sz="2000" b="1" dirty="0"/>
              <a:t>数据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b="1" dirty="0"/>
              <a:t>其</a:t>
            </a:r>
            <a:r>
              <a:rPr lang="en-US" altLang="zh-CN" sz="2000" b="1" dirty="0"/>
              <a:t>scores</a:t>
            </a:r>
            <a:r>
              <a:rPr lang="zh-CN" altLang="zh-CN" sz="2000" b="1" dirty="0"/>
              <a:t>表数据如下：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Tom grade:           5                                         </a:t>
            </a:r>
            <a:r>
              <a:rPr lang="en-US" altLang="zh-CN" sz="2000" b="1" dirty="0">
                <a:sym typeface="+mn-ea"/>
              </a:rPr>
              <a:t>Jim grade:           4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Tom </a:t>
            </a:r>
            <a:r>
              <a:rPr lang="en-US" altLang="zh-CN" sz="2000" b="1" dirty="0" err="1"/>
              <a:t>course:math</a:t>
            </a:r>
            <a:r>
              <a:rPr lang="en-US" altLang="zh-CN" sz="2000" b="1" dirty="0"/>
              <a:t>     97                                 </a:t>
            </a:r>
            <a:r>
              <a:rPr lang="en-US" altLang="zh-CN" sz="2000" b="1" dirty="0">
                <a:sym typeface="+mn-ea"/>
              </a:rPr>
              <a:t>Jim </a:t>
            </a:r>
            <a:r>
              <a:rPr lang="en-US" altLang="zh-CN" sz="2000" b="1" dirty="0" err="1">
                <a:sym typeface="+mn-ea"/>
              </a:rPr>
              <a:t>course:chinese</a:t>
            </a:r>
            <a:r>
              <a:rPr lang="en-US" altLang="zh-CN" sz="2000" b="1" dirty="0">
                <a:sym typeface="+mn-ea"/>
              </a:rPr>
              <a:t>  89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Tom </a:t>
            </a:r>
            <a:r>
              <a:rPr lang="en-US" altLang="zh-CN" sz="2000" b="1" dirty="0" err="1"/>
              <a:t>course:art</a:t>
            </a:r>
            <a:r>
              <a:rPr lang="en-US" altLang="zh-CN" sz="2000" b="1" dirty="0"/>
              <a:t>      87                                    </a:t>
            </a:r>
            <a:r>
              <a:rPr lang="en-US" altLang="zh-CN" sz="2000" b="1" dirty="0">
                <a:sym typeface="+mn-ea"/>
              </a:rPr>
              <a:t>Jim </a:t>
            </a:r>
            <a:r>
              <a:rPr lang="en-US" altLang="zh-CN" sz="2000" b="1" dirty="0" err="1">
                <a:sym typeface="+mn-ea"/>
              </a:rPr>
              <a:t>course:english</a:t>
            </a:r>
            <a:r>
              <a:rPr lang="en-US" altLang="zh-CN" sz="2000" b="1" dirty="0">
                <a:sym typeface="+mn-ea"/>
              </a:rPr>
              <a:t>  80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Tom </a:t>
            </a:r>
            <a:r>
              <a:rPr lang="en-US" altLang="zh-CN" sz="2000" b="1" dirty="0" err="1"/>
              <a:t>course:english</a:t>
            </a:r>
            <a:r>
              <a:rPr lang="en-US" altLang="zh-CN" sz="2000" b="1" dirty="0"/>
              <a:t>  80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 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err="1" smtClean="0"/>
              <a:t>hbase</a:t>
            </a:r>
            <a:r>
              <a:rPr lang="en-US" altLang="zh-CN" sz="2000" b="1" dirty="0" smtClean="0"/>
              <a:t>(main</a:t>
            </a:r>
            <a:r>
              <a:rPr lang="en-US" altLang="zh-CN" sz="2000" b="1" dirty="0"/>
              <a:t>):006:0&gt; put 'scores','Tom','grade','5'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 err="1" smtClean="0"/>
              <a:t>hbase</a:t>
            </a:r>
            <a:r>
              <a:rPr lang="en-US" altLang="zh-CN" sz="2000" b="1" dirty="0" smtClean="0"/>
              <a:t>(main</a:t>
            </a:r>
            <a:r>
              <a:rPr lang="en-US" altLang="zh-CN" sz="2000" b="1" dirty="0"/>
              <a:t>):007:0&gt; put 'scores','Tom','course:math','97'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 err="1" smtClean="0"/>
              <a:t>hbase</a:t>
            </a:r>
            <a:r>
              <a:rPr lang="en-US" altLang="zh-CN" sz="2000" b="1" dirty="0" smtClean="0"/>
              <a:t>(main</a:t>
            </a:r>
            <a:r>
              <a:rPr lang="en-US" altLang="zh-CN" sz="2000" b="1" dirty="0"/>
              <a:t>):009:0&gt; put 'scores','Tom','course:art','87'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 err="1" smtClean="0"/>
              <a:t>hbase</a:t>
            </a:r>
            <a:r>
              <a:rPr lang="en-US" altLang="zh-CN" sz="2000" b="1" dirty="0" smtClean="0"/>
              <a:t>(main</a:t>
            </a:r>
            <a:r>
              <a:rPr lang="en-US" altLang="zh-CN" sz="2000" b="1" dirty="0"/>
              <a:t>):010:0&gt; put 'scores','Tom','course:english','80'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 err="1" smtClean="0"/>
              <a:t>hbase</a:t>
            </a:r>
            <a:r>
              <a:rPr lang="en-US" altLang="zh-CN" sz="2000" b="1" dirty="0" smtClean="0"/>
              <a:t>(main</a:t>
            </a:r>
            <a:r>
              <a:rPr lang="en-US" altLang="zh-CN" sz="2000" b="1" dirty="0"/>
              <a:t>):012:0&gt; put 'scores','Jim','grade','4'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 err="1" smtClean="0"/>
              <a:t>hbase</a:t>
            </a:r>
            <a:r>
              <a:rPr lang="en-US" altLang="zh-CN" sz="2000" b="1" dirty="0" smtClean="0"/>
              <a:t>(main</a:t>
            </a:r>
            <a:r>
              <a:rPr lang="en-US" altLang="zh-CN" sz="2000" b="1" dirty="0"/>
              <a:t>):013:0&gt; put 'scores','Jim','course:chinese','89'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 err="1" smtClean="0"/>
              <a:t>hbase</a:t>
            </a:r>
            <a:r>
              <a:rPr lang="en-US" altLang="zh-CN" sz="2000" b="1" dirty="0" smtClean="0"/>
              <a:t>(main</a:t>
            </a:r>
            <a:r>
              <a:rPr lang="en-US" altLang="zh-CN" sz="2000" b="1" dirty="0"/>
              <a:t>):014:0&gt; put 'scores','Jim','course:english','80'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b="1" dirty="0"/>
              <a:t> 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命令的使用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2.</a:t>
            </a:r>
            <a:r>
              <a:rPr lang="zh-CN" altLang="zh-CN" sz="2000" b="1" dirty="0"/>
              <a:t>查看数据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a.</a:t>
            </a:r>
            <a:r>
              <a:rPr lang="zh-CN" altLang="zh-CN" sz="2000" b="1" dirty="0"/>
              <a:t>全表</a:t>
            </a:r>
            <a:r>
              <a:rPr lang="en-US" altLang="zh-CN" sz="2000" b="1" dirty="0"/>
              <a:t>scores</a:t>
            </a:r>
            <a:r>
              <a:rPr lang="zh-CN" altLang="zh-CN" sz="2000" b="1" dirty="0"/>
              <a:t>扫描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 err="1"/>
              <a:t>hbase</a:t>
            </a:r>
            <a:r>
              <a:rPr lang="en-US" altLang="zh-CN" sz="2000" b="1" dirty="0"/>
              <a:t>(main):015:0&gt; scan 'scores'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ROW                   COLUMN+CELL                                             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 Jim                  column=</a:t>
            </a:r>
            <a:r>
              <a:rPr lang="en-US" altLang="zh-CN" sz="2000" b="1" dirty="0" err="1"/>
              <a:t>course:chinese</a:t>
            </a:r>
            <a:r>
              <a:rPr lang="en-US" altLang="zh-CN" sz="2000" b="1" dirty="0"/>
              <a:t>, timestamp=1464871444954, value=89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 Jim                  column=</a:t>
            </a:r>
            <a:r>
              <a:rPr lang="en-US" altLang="zh-CN" sz="2000" b="1" dirty="0" err="1"/>
              <a:t>course:english</a:t>
            </a:r>
            <a:r>
              <a:rPr lang="en-US" altLang="zh-CN" sz="2000" b="1" dirty="0"/>
              <a:t>, timestamp=1464871467549, value=80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 Jim                  column=grade:, timestamp=1464871414324, value=5         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 Tom                  column=</a:t>
            </a:r>
            <a:r>
              <a:rPr lang="en-US" altLang="zh-CN" sz="2000" b="1" dirty="0" err="1"/>
              <a:t>course:art</a:t>
            </a:r>
            <a:r>
              <a:rPr lang="en-US" altLang="zh-CN" sz="2000" b="1" dirty="0"/>
              <a:t>, timestamp=1464871299895, value=87    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 Tom                  column=</a:t>
            </a:r>
            <a:r>
              <a:rPr lang="en-US" altLang="zh-CN" sz="2000" b="1" dirty="0" err="1"/>
              <a:t>course:english</a:t>
            </a:r>
            <a:r>
              <a:rPr lang="en-US" altLang="zh-CN" sz="2000" b="1" dirty="0"/>
              <a:t>, timestamp=1464871325997, value=80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 Tom                  column=</a:t>
            </a:r>
            <a:r>
              <a:rPr lang="en-US" altLang="zh-CN" sz="2000" b="1" dirty="0" err="1"/>
              <a:t>course:math</a:t>
            </a:r>
            <a:r>
              <a:rPr lang="en-US" altLang="zh-CN" sz="2000" b="1" dirty="0"/>
              <a:t>, timestamp=1464871198158, value=97   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 Tom                  column=grade:, timestamp=1464871151963, value=5 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命令的使用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b.</a:t>
            </a:r>
            <a:r>
              <a:rPr lang="zh-CN" altLang="zh-CN" sz="2000" b="1" dirty="0"/>
              <a:t>查看表</a:t>
            </a:r>
            <a:r>
              <a:rPr lang="en-US" altLang="zh-CN" sz="2000" b="1" dirty="0"/>
              <a:t>scores</a:t>
            </a:r>
            <a:r>
              <a:rPr lang="zh-CN" altLang="zh-CN" sz="2000" b="1" dirty="0"/>
              <a:t>中</a:t>
            </a:r>
            <a:r>
              <a:rPr lang="en-US" altLang="zh-CN" sz="2000" b="1" dirty="0"/>
              <a:t>Jim</a:t>
            </a:r>
            <a:r>
              <a:rPr lang="zh-CN" altLang="zh-CN" sz="2000" b="1" dirty="0"/>
              <a:t>的一行的数据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 err="1">
                <a:sym typeface="+mn-ea"/>
              </a:rPr>
              <a:t>hbase</a:t>
            </a:r>
            <a:r>
              <a:rPr lang="en-US" altLang="zh-CN" sz="2000" b="1" dirty="0">
                <a:sym typeface="+mn-ea"/>
              </a:rPr>
              <a:t>(main):015:0&gt; get 'scores','Jim'</a:t>
            </a:r>
            <a:endParaRPr lang="en-US" altLang="zh-CN" sz="2000" b="1" dirty="0">
              <a:sym typeface="+mn-ea"/>
            </a:endParaRPr>
          </a:p>
          <a:p>
            <a:pPr marL="0" indent="0">
              <a:buNone/>
            </a:pPr>
            <a:r>
              <a:rPr lang="zh-CN" altLang="zh-CN" sz="2000" b="1" dirty="0"/>
              <a:t>COLUMN                CELL                                                      </a:t>
            </a:r>
            <a:endParaRPr lang="zh-CN" altLang="zh-CN" sz="2000" b="1" dirty="0"/>
          </a:p>
          <a:p>
            <a:pPr marL="0" indent="0">
              <a:buNone/>
            </a:pPr>
            <a:r>
              <a:rPr lang="zh-CN" altLang="zh-CN" sz="2000" b="1" dirty="0"/>
              <a:t> course:chinese       timestamp=1525517153708, value=89                         </a:t>
            </a:r>
            <a:endParaRPr lang="zh-CN" altLang="zh-CN" sz="2000" b="1" dirty="0"/>
          </a:p>
          <a:p>
            <a:pPr marL="0" indent="0">
              <a:buNone/>
            </a:pPr>
            <a:r>
              <a:rPr lang="zh-CN" altLang="zh-CN" sz="2000" b="1" dirty="0"/>
              <a:t> course:english       timestamp=1525517175237, value=80                         </a:t>
            </a:r>
            <a:endParaRPr lang="zh-CN" altLang="zh-CN" sz="2000" b="1" dirty="0"/>
          </a:p>
          <a:p>
            <a:pPr marL="0" indent="0">
              <a:buNone/>
            </a:pPr>
            <a:r>
              <a:rPr lang="zh-CN" altLang="zh-CN" sz="2000" b="1" dirty="0"/>
              <a:t> grade:               timestamp=1525517135348, value=5  </a:t>
            </a:r>
            <a:endParaRPr lang="zh-CN" altLang="zh-CN" sz="2000" b="1" dirty="0"/>
          </a:p>
          <a:p>
            <a:pPr marL="0" indent="0">
              <a:buNone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命令的使用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b="1" dirty="0"/>
              <a:t>c.</a:t>
            </a:r>
            <a:r>
              <a:rPr lang="zh-CN" altLang="zh-CN" sz="1800" b="1" dirty="0"/>
              <a:t>查看一个单元格的数据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 err="1"/>
              <a:t>hbase</a:t>
            </a:r>
            <a:r>
              <a:rPr lang="en-US" altLang="zh-CN" sz="1800" b="1" dirty="0"/>
              <a:t>(main):016:0&gt; get '</a:t>
            </a:r>
            <a:r>
              <a:rPr lang="en-US" altLang="zh-CN" sz="1800" b="1" dirty="0" err="1"/>
              <a:t>scores','Tom</a:t>
            </a:r>
            <a:r>
              <a:rPr lang="en-US" altLang="zh-CN" sz="1800" b="1" dirty="0"/>
              <a:t>',{COLUMN=&gt;'</a:t>
            </a:r>
            <a:r>
              <a:rPr lang="en-US" altLang="zh-CN" sz="1800" b="1" dirty="0" err="1"/>
              <a:t>course:math</a:t>
            </a:r>
            <a:r>
              <a:rPr lang="en-US" altLang="zh-CN" sz="1800" b="1" dirty="0"/>
              <a:t>'}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COLUMN                CELL                                                    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err="1"/>
              <a:t>course:math</a:t>
            </a:r>
            <a:r>
              <a:rPr lang="en-US" altLang="zh-CN" sz="1800" b="1" dirty="0"/>
              <a:t>          timestamp=1464871198158, value=97                       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1 row(s) in 0.0900 seconds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 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d.</a:t>
            </a:r>
            <a:r>
              <a:rPr lang="zh-CN" altLang="zh-CN" sz="1800" b="1" dirty="0"/>
              <a:t>查看一个</a:t>
            </a:r>
            <a:r>
              <a:rPr lang="en-US" altLang="zh-CN" sz="1800" b="1" dirty="0"/>
              <a:t>course</a:t>
            </a:r>
            <a:r>
              <a:rPr lang="zh-CN" altLang="zh-CN" sz="1800" b="1" dirty="0"/>
              <a:t>列族的数据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 err="1"/>
              <a:t>hbase</a:t>
            </a:r>
            <a:r>
              <a:rPr lang="en-US" altLang="zh-CN" sz="1800" b="1" dirty="0"/>
              <a:t>(main):017:0&gt; scan 'scores',{COLUMN=&gt;'course'}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ROW                   COLUMN+CELL                                             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Jim                  column=</a:t>
            </a:r>
            <a:r>
              <a:rPr lang="en-US" altLang="zh-CN" sz="1800" b="1" dirty="0" err="1"/>
              <a:t>course:chinese</a:t>
            </a:r>
            <a:r>
              <a:rPr lang="en-US" altLang="zh-CN" sz="1800" b="1" dirty="0"/>
              <a:t>, timestamp=1464871444954, value=89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Jim                  column=</a:t>
            </a:r>
            <a:r>
              <a:rPr lang="en-US" altLang="zh-CN" sz="1800" b="1" dirty="0" err="1"/>
              <a:t>course:english</a:t>
            </a:r>
            <a:r>
              <a:rPr lang="en-US" altLang="zh-CN" sz="1800" b="1" dirty="0"/>
              <a:t>, timestamp=1464871467549, value=80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Tom                  column=</a:t>
            </a:r>
            <a:r>
              <a:rPr lang="en-US" altLang="zh-CN" sz="1800" b="1" dirty="0" err="1"/>
              <a:t>course:art</a:t>
            </a:r>
            <a:r>
              <a:rPr lang="en-US" altLang="zh-CN" sz="1800" b="1" dirty="0"/>
              <a:t>, timestamp=1464871299895, value=87    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Tom                  column=</a:t>
            </a:r>
            <a:r>
              <a:rPr lang="en-US" altLang="zh-CN" sz="1800" b="1" dirty="0" err="1"/>
              <a:t>course:english</a:t>
            </a:r>
            <a:r>
              <a:rPr lang="en-US" altLang="zh-CN" sz="1800" b="1" dirty="0"/>
              <a:t>, timestamp=1464871325997, value=80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Tom                  column=</a:t>
            </a:r>
            <a:r>
              <a:rPr lang="en-US" altLang="zh-CN" sz="1800" b="1" dirty="0" err="1"/>
              <a:t>course:math</a:t>
            </a:r>
            <a:r>
              <a:rPr lang="en-US" altLang="zh-CN" sz="1800" b="1" dirty="0"/>
              <a:t>, timestamp=1464871198158, value=97   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2 row(s) in 0.0170 seconds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b="1" dirty="0"/>
              <a:t> 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8813b44-bdc8-4d1e-ba5d-ad312edbdc35}"/>
</p:tagLst>
</file>

<file path=ppt/tags/tag2.xml><?xml version="1.0" encoding="utf-8"?>
<p:tagLst xmlns:p="http://schemas.openxmlformats.org/presentationml/2006/main">
  <p:tag name="KSO_WM_UNIT_TABLE_BEAUTIFY" val="smartTable{1407d26b-03e5-41ff-af5b-8b1f393a55c0}"/>
</p:tagLst>
</file>

<file path=ppt/tags/tag3.xml><?xml version="1.0" encoding="utf-8"?>
<p:tagLst xmlns:p="http://schemas.openxmlformats.org/presentationml/2006/main">
  <p:tag name="KSO_WM_UNIT_TABLE_BEAUTIFY" val="smartTable{93fd432f-abec-41c0-8f1d-6d871c7231af}"/>
</p:tagLst>
</file>

<file path=ppt/tags/tag4.xml><?xml version="1.0" encoding="utf-8"?>
<p:tagLst xmlns:p="http://schemas.openxmlformats.org/presentationml/2006/main">
  <p:tag name="KSO_WM_UNIT_TABLE_BEAUTIFY" val="smartTable{6fedd1d1-b2bc-40a3-ba5e-6393d0d19a28}"/>
</p:tagLst>
</file>

<file path=ppt/tags/tag5.xml><?xml version="1.0" encoding="utf-8"?>
<p:tagLst xmlns:p="http://schemas.openxmlformats.org/presentationml/2006/main">
  <p:tag name="KSO_WPP_MARK_KEY" val="29c654e6-6a27-4853-9985-769433981331"/>
  <p:tag name="COMMONDATA" val="eyJoZGlkIjoiM2U3ZjdmY2I0NDU2MWZmMGI2ZGYzYmExZDZhMjE3NW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7433</Words>
  <Application>WPS 演示</Application>
  <PresentationFormat>全屏显示(4:3)</PresentationFormat>
  <Paragraphs>440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华文楷体</vt:lpstr>
      <vt:lpstr>Office 主题</vt:lpstr>
      <vt:lpstr>实验4：Hbase使用及编程实践</vt:lpstr>
      <vt:lpstr>实验内容</vt:lpstr>
      <vt:lpstr>Shell命令的使用</vt:lpstr>
      <vt:lpstr>Shell命令的使用</vt:lpstr>
      <vt:lpstr>Shell命令的使用</vt:lpstr>
      <vt:lpstr>Shell命令的使用</vt:lpstr>
      <vt:lpstr>Shell命令的使用</vt:lpstr>
      <vt:lpstr>Shell命令的使用</vt:lpstr>
      <vt:lpstr>Shell命令的使用</vt:lpstr>
      <vt:lpstr>Shell命令的使用</vt:lpstr>
      <vt:lpstr>Shell命令的使用</vt:lpstr>
      <vt:lpstr>Shell命令的使用</vt:lpstr>
      <vt:lpstr>Shell命令的使用</vt:lpstr>
      <vt:lpstr>（二）（2）HBase表设计</vt:lpstr>
      <vt:lpstr>（二）（2）HBase表设计</vt:lpstr>
      <vt:lpstr>（二）（2）HBase表设计</vt:lpstr>
      <vt:lpstr>（二）（2）HBase表设计</vt:lpstr>
      <vt:lpstr>（二）（2）HBase表设计</vt:lpstr>
      <vt:lpstr>（三）② addRecord的实现</vt:lpstr>
      <vt:lpstr>PowerPoint 演示文稿</vt:lpstr>
      <vt:lpstr>（三）③ scanColumn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实验4：Hbase使用及编程实践</dc:title>
  <dc:creator>pub</dc:creator>
  <cp:lastModifiedBy>王竹萍</cp:lastModifiedBy>
  <cp:revision>33</cp:revision>
  <dcterms:created xsi:type="dcterms:W3CDTF">2018-05-03T12:25:00Z</dcterms:created>
  <dcterms:modified xsi:type="dcterms:W3CDTF">2022-11-01T07:10:58Z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45AAD407D17C4F4E86B7245B772D52B3</vt:lpwstr>
  </property>
</Properties>
</file>