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9"/>
  </p:notesMasterIdLst>
  <p:sldIdLst>
    <p:sldId id="256" r:id="rId6"/>
    <p:sldId id="258" r:id="rId7"/>
    <p:sldId id="261" r:id="rId8"/>
    <p:sldId id="263" r:id="rId10"/>
    <p:sldId id="271" r:id="rId11"/>
    <p:sldId id="260" r:id="rId12"/>
    <p:sldId id="277" r:id="rId13"/>
    <p:sldId id="272" r:id="rId14"/>
    <p:sldId id="273" r:id="rId15"/>
    <p:sldId id="274" r:id="rId16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3073"/>
          <p:cNvSpPr>
            <a:spLocks noGrp="1"/>
          </p:cNvSpPr>
          <p:nvPr>
            <p:ph type="ctrTitle"/>
          </p:nvPr>
        </p:nvSpPr>
        <p:spPr>
          <a:xfrm>
            <a:off x="611188" y="2133600"/>
            <a:ext cx="7772400" cy="1470025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lang="zh-CN" altLang="en-US" sz="4400" kern="1200" dirty="0">
                <a:latin typeface="+mj-lt"/>
                <a:ea typeface="+mj-ea"/>
                <a:cs typeface="+mj-cs"/>
              </a:rPr>
              <a:t>数据库应用技术</a:t>
            </a:r>
            <a:br>
              <a:rPr lang="en-US" altLang="zh-CN" sz="4400" kern="1200" dirty="0">
                <a:latin typeface="+mj-lt"/>
                <a:ea typeface="+mj-ea"/>
                <a:cs typeface="+mj-cs"/>
              </a:rPr>
            </a:br>
            <a:r>
              <a:rPr lang="zh-CN" altLang="en-US" sz="4400" kern="1200" dirty="0">
                <a:latin typeface="+mj-lt"/>
                <a:ea typeface="+mj-ea"/>
                <a:cs typeface="+mj-cs"/>
              </a:rPr>
              <a:t>期末复习要点</a:t>
            </a:r>
            <a:endParaRPr lang="zh-CN" altLang="en-US" sz="4400" kern="1200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2"/>
          <p:cNvSpPr>
            <a:spLocks noGrp="1"/>
          </p:cNvSpPr>
          <p:nvPr>
            <p:ph idx="1"/>
          </p:nvPr>
        </p:nvSpPr>
        <p:spPr>
          <a:xfrm>
            <a:off x="457200" y="576263"/>
            <a:ext cx="8616950" cy="5967412"/>
          </a:xfrm>
        </p:spPr>
        <p:txBody>
          <a:bodyPr anchor="t" anchorCtr="0"/>
          <a:p>
            <a:pPr marL="0" indent="0">
              <a:buNone/>
            </a:pPr>
            <a:r>
              <a:rPr lang="zh-CN" altLang="en-US" sz="2400"/>
              <a:t>create Trigger SumCredit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on TB_Grade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after insert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as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declare @credit real,@grade real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set @grade=(select TotalScore from inserted)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if (@grade&gt;=60)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begin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set @credit=(select CourseGrade from TB_Course where    CourseID=(select CourseID from INSERTED))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update TB_Student set TotalCredit=TotalCredit+@credit where StuID=(select StuID from INSERTED)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end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占位符 5122"/>
          <p:cNvSpPr>
            <a:spLocks noGrp="1"/>
          </p:cNvSpPr>
          <p:nvPr>
            <p:ph idx="1"/>
          </p:nvPr>
        </p:nvSpPr>
        <p:spPr>
          <a:xfrm>
            <a:off x="250825" y="404813"/>
            <a:ext cx="8569325" cy="597693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90000"/>
              </a:lnSpc>
            </a:pPr>
            <a:r>
              <a:rPr lang="zh-CN" altLang="en-US" sz="3600" dirty="0"/>
              <a:t>题型及分值：</a:t>
            </a:r>
            <a:endParaRPr lang="zh-CN" altLang="en-US" sz="3600" dirty="0"/>
          </a:p>
          <a:p>
            <a:pPr lvl="1" eaLnBrk="1" hangingPunct="1">
              <a:lnSpc>
                <a:spcPct val="190000"/>
              </a:lnSpc>
            </a:pPr>
            <a:r>
              <a:rPr lang="zh-CN" altLang="en-US" dirty="0"/>
              <a:t>选择题（</a:t>
            </a:r>
            <a:r>
              <a:rPr lang="en-US" altLang="zh-CN" dirty="0"/>
              <a:t>10*2=20</a:t>
            </a:r>
            <a:r>
              <a:rPr lang="zh-CN" altLang="en-US" dirty="0"/>
              <a:t>分）</a:t>
            </a:r>
            <a:endParaRPr lang="zh-CN" altLang="zh-CN" dirty="0"/>
          </a:p>
          <a:p>
            <a:pPr lvl="1" eaLnBrk="1" hangingPunct="1">
              <a:lnSpc>
                <a:spcPct val="190000"/>
              </a:lnSpc>
            </a:pPr>
            <a:r>
              <a:rPr lang="zh-CN" altLang="en-US" dirty="0"/>
              <a:t>对错题（</a:t>
            </a:r>
            <a:r>
              <a:rPr lang="en-US" altLang="zh-CN" dirty="0"/>
              <a:t>10*1=10</a:t>
            </a:r>
            <a:r>
              <a:rPr lang="zh-CN" altLang="en-US" dirty="0"/>
              <a:t>分）</a:t>
            </a:r>
            <a:endParaRPr lang="zh-CN" altLang="en-US" dirty="0"/>
          </a:p>
          <a:p>
            <a:pPr lvl="1" eaLnBrk="1" hangingPunct="1">
              <a:lnSpc>
                <a:spcPct val="190000"/>
              </a:lnSpc>
            </a:pPr>
            <a:r>
              <a:rPr lang="zh-CN" altLang="en-US" dirty="0"/>
              <a:t>设计</a:t>
            </a:r>
            <a:r>
              <a:rPr lang="zh-CN" altLang="en-US" dirty="0"/>
              <a:t>题（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zh-CN" altLang="en-US" dirty="0"/>
          </a:p>
          <a:p>
            <a:pPr lvl="1" eaLnBrk="1" hangingPunct="1">
              <a:lnSpc>
                <a:spcPct val="190000"/>
              </a:lnSpc>
            </a:pPr>
            <a:r>
              <a:rPr lang="zh-CN" altLang="en-US" dirty="0"/>
              <a:t>简答题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10*3=30</a:t>
            </a:r>
            <a:r>
              <a:rPr lang="zh-CN" altLang="en-US" dirty="0">
                <a:sym typeface="+mn-ea"/>
              </a:rPr>
              <a:t>分）</a:t>
            </a:r>
            <a:endParaRPr lang="zh-CN" altLang="en-US" dirty="0"/>
          </a:p>
          <a:p>
            <a:pPr lvl="1" eaLnBrk="1" hangingPunct="1">
              <a:lnSpc>
                <a:spcPct val="190000"/>
              </a:lnSpc>
            </a:pPr>
            <a:r>
              <a:rPr lang="zh-CN" altLang="en-US" dirty="0"/>
              <a:t>编程题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3*10=30</a:t>
            </a:r>
            <a:r>
              <a:rPr lang="zh-CN" altLang="en-US" dirty="0">
                <a:sym typeface="+mn-ea"/>
              </a:rPr>
              <a:t>分）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占位符 5122"/>
          <p:cNvSpPr>
            <a:spLocks noGrp="1"/>
          </p:cNvSpPr>
          <p:nvPr>
            <p:ph idx="1"/>
          </p:nvPr>
        </p:nvSpPr>
        <p:spPr>
          <a:xfrm>
            <a:off x="390525" y="1202055"/>
            <a:ext cx="8569325" cy="546798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/>
              <a:t>SQL Server数据文件的存储结构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数据库文件的后缀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管理数据库相关</a:t>
            </a:r>
            <a:r>
              <a:rPr lang="zh-CN" altLang="en-US" sz="2400" dirty="0"/>
              <a:t>命令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能够在服务器之间迁移数据库的操作是</a:t>
            </a:r>
            <a:r>
              <a:rPr lang="zh-CN" altLang="en-US" sz="2400" dirty="0"/>
              <a:t>什么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局部变量标识符的</a:t>
            </a:r>
            <a:r>
              <a:rPr lang="zh-CN" altLang="en-US" sz="2400" dirty="0"/>
              <a:t>定义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了解系统函数的</a:t>
            </a:r>
            <a:r>
              <a:rPr lang="zh-CN" altLang="en-US" sz="2400" dirty="0"/>
              <a:t>使用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在游标的执行过程中，@@FETCH_STATUS变量返回值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两种特殊的表：INSERTED表和DELETED表的相关</a:t>
            </a:r>
            <a:r>
              <a:rPr lang="zh-CN" altLang="en-US" sz="2400" dirty="0"/>
              <a:t>内容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如何创建数据库用户</a:t>
            </a:r>
            <a:r>
              <a:rPr lang="zh-CN" altLang="en-US" sz="2400" dirty="0"/>
              <a:t>名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备份</a:t>
            </a:r>
            <a:r>
              <a:rPr lang="zh-CN" altLang="en-US" sz="2400" dirty="0"/>
              <a:t>语句</a:t>
            </a:r>
            <a:endParaRPr lang="zh-CN" altLang="en-US" sz="2400" dirty="0"/>
          </a:p>
        </p:txBody>
      </p:sp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选择题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占位符 5122"/>
          <p:cNvSpPr>
            <a:spLocks noGrp="1"/>
          </p:cNvSpPr>
          <p:nvPr>
            <p:ph idx="1"/>
          </p:nvPr>
        </p:nvSpPr>
        <p:spPr>
          <a:xfrm>
            <a:off x="390525" y="1171575"/>
            <a:ext cx="8569325" cy="549783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zh-CN" altLang="en-US" sz="2400" dirty="0"/>
              <a:t>SQL Server 数据库包含哪些操作系统文件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文件组的</a:t>
            </a:r>
            <a:r>
              <a:rPr lang="zh-CN" altLang="en-US" sz="2400" dirty="0"/>
              <a:t>作用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数据库快照可以由谁</a:t>
            </a:r>
            <a:r>
              <a:rPr lang="zh-CN" altLang="en-US" sz="2400" dirty="0"/>
              <a:t>创建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如何对多个变量</a:t>
            </a:r>
            <a:r>
              <a:rPr lang="zh-CN" altLang="en-US" sz="2400" dirty="0"/>
              <a:t>赋值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简单CASE语句和搜索CASE语句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各种函数返回的</a:t>
            </a:r>
            <a:r>
              <a:rPr lang="zh-CN" altLang="en-US" sz="2400" dirty="0"/>
              <a:t>值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输出</a:t>
            </a:r>
            <a:r>
              <a:rPr lang="zh-CN" altLang="en-US" sz="2400" dirty="0"/>
              <a:t>参数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登录名与数据库用户的</a:t>
            </a:r>
            <a:r>
              <a:rPr lang="zh-CN" altLang="en-US" sz="2400" dirty="0"/>
              <a:t>关系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权限管理相关</a:t>
            </a:r>
            <a:r>
              <a:rPr lang="zh-CN" altLang="en-US" sz="2400" dirty="0"/>
              <a:t>语句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临时备份与永久备份的</a:t>
            </a:r>
            <a:r>
              <a:rPr lang="zh-CN" altLang="en-US" sz="2400" dirty="0"/>
              <a:t>差异</a:t>
            </a:r>
            <a:endParaRPr lang="zh-CN" altLang="en-US" sz="2400" dirty="0"/>
          </a:p>
        </p:txBody>
      </p:sp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对错题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占位符 5122"/>
          <p:cNvSpPr>
            <a:spLocks noGrp="1"/>
          </p:cNvSpPr>
          <p:nvPr>
            <p:ph idx="1"/>
          </p:nvPr>
        </p:nvSpPr>
        <p:spPr>
          <a:xfrm>
            <a:off x="390525" y="1171575"/>
            <a:ext cx="8569325" cy="5976938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sz="2800" dirty="0"/>
              <a:t>E-R</a:t>
            </a:r>
            <a:r>
              <a:rPr lang="zh-CN" altLang="en-US" sz="2800" dirty="0"/>
              <a:t>图</a:t>
            </a:r>
            <a:r>
              <a:rPr lang="zh-CN" altLang="en-US" sz="2800" dirty="0"/>
              <a:t>设计</a:t>
            </a:r>
            <a:endParaRPr lang="zh-CN" altLang="en-US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E-R</a:t>
            </a:r>
            <a:r>
              <a:rPr lang="zh-CN" altLang="en-US" sz="2800" dirty="0"/>
              <a:t>图</a:t>
            </a:r>
            <a:r>
              <a:rPr lang="en-US" altLang="zh-CN" sz="2800" dirty="0"/>
              <a:t>-&gt;</a:t>
            </a:r>
            <a:r>
              <a:rPr lang="zh-CN" altLang="en-US" sz="2800" dirty="0"/>
              <a:t>关系</a:t>
            </a:r>
            <a:r>
              <a:rPr lang="zh-CN" altLang="en-US" sz="2800" dirty="0"/>
              <a:t>模型</a:t>
            </a:r>
            <a:endParaRPr lang="zh-CN" altLang="en-US" sz="2800" dirty="0"/>
          </a:p>
        </p:txBody>
      </p:sp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设计</a:t>
            </a:r>
            <a:r>
              <a:rPr lang="zh-CN" altLang="en-US" dirty="0"/>
              <a:t>题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简答题</a:t>
            </a:r>
            <a:endParaRPr lang="zh-CN" altLang="en-US" dirty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229600" cy="4525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T-SQL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改表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查询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权限</a:t>
            </a:r>
            <a:r>
              <a:rPr lang="zh-CN" altLang="en-US" dirty="0"/>
              <a:t>管理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备份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229600" cy="4525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存储过程（含游标）：</a:t>
            </a:r>
            <a:r>
              <a:rPr lang="zh-CN" altLang="en-US" dirty="0">
                <a:sym typeface="+mn-ea"/>
              </a:rPr>
              <a:t>例子（</a:t>
            </a:r>
            <a:r>
              <a:rPr lang="zh-CN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SP_GradeProc</a:t>
            </a:r>
            <a:r>
              <a:rPr lang="zh-CN" altLang="en-US" dirty="0">
                <a:sym typeface="+mn-ea"/>
              </a:rPr>
              <a:t>）要理解，存储</a:t>
            </a:r>
            <a:r>
              <a:rPr lang="zh-CN" altLang="en-US" dirty="0">
                <a:sym typeface="+mn-ea"/>
              </a:rPr>
              <a:t>过程定义格式要注意</a:t>
            </a:r>
            <a:endParaRPr lang="zh-CN" altLang="en-US" dirty="0"/>
          </a:p>
          <a:p>
            <a:pPr eaLnBrk="1" hangingPunct="1"/>
            <a:r>
              <a:rPr lang="zh-CN" altLang="en-US" dirty="0"/>
              <a:t>函数：例子要理解，函数定义格式要注意</a:t>
            </a:r>
            <a:endParaRPr lang="zh-CN" altLang="en-US" dirty="0"/>
          </a:p>
          <a:p>
            <a:pPr eaLnBrk="1" hangingPunct="1"/>
            <a:r>
              <a:rPr lang="zh-CN" altLang="en-US" dirty="0"/>
              <a:t>触发器：把</a:t>
            </a:r>
            <a:r>
              <a:rPr lang="en-US" altLang="zh-CN" dirty="0"/>
              <a:t>after</a:t>
            </a:r>
            <a:r>
              <a:rPr lang="zh-CN" altLang="en-US" dirty="0"/>
              <a:t>行触发器的几个例子理解透彻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2800">
                <a:solidFill>
                  <a:srgbClr val="FF0000"/>
                </a:solidFill>
              </a:rPr>
              <a:t>D5-5</a:t>
            </a:r>
            <a:r>
              <a:rPr lang="zh-CN" altLang="en-US" sz="2800">
                <a:solidFill>
                  <a:srgbClr val="FF0000"/>
                </a:solidFill>
              </a:rPr>
              <a:t>：编一函数，要求输入学生姓名，返回该学生的选课门数。（见第</a:t>
            </a:r>
            <a:r>
              <a:rPr lang="en-US" altLang="zh-CN" sz="2800">
                <a:solidFill>
                  <a:srgbClr val="FF0000"/>
                </a:solidFill>
              </a:rPr>
              <a:t>6</a:t>
            </a:r>
            <a:r>
              <a:rPr lang="zh-CN" altLang="en-US" sz="2800">
                <a:solidFill>
                  <a:srgbClr val="FF0000"/>
                </a:solidFill>
              </a:rPr>
              <a:t>章</a:t>
            </a:r>
            <a:r>
              <a:rPr lang="en-US" altLang="zh-CN" sz="2800">
                <a:solidFill>
                  <a:srgbClr val="FF0000"/>
                </a:solidFill>
              </a:rPr>
              <a:t>PPT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400"/>
              <a:t>create function CourseCount(@sname char(8)) </a:t>
            </a:r>
            <a:endParaRPr lang="zh-CN" altLang="en-US" sz="2400"/>
          </a:p>
          <a:p>
            <a:r>
              <a:rPr lang="zh-CN" altLang="en-US" sz="2400"/>
              <a:t>   returns int                                   </a:t>
            </a:r>
            <a:endParaRPr lang="zh-CN" altLang="en-US" sz="2400"/>
          </a:p>
          <a:p>
            <a:r>
              <a:rPr lang="zh-CN" altLang="en-US" sz="2400"/>
              <a:t>as</a:t>
            </a:r>
            <a:endParaRPr lang="zh-CN" altLang="en-US" sz="2400"/>
          </a:p>
          <a:p>
            <a:r>
              <a:rPr lang="zh-CN" altLang="en-US" sz="2400"/>
              <a:t>begin</a:t>
            </a:r>
            <a:endParaRPr lang="zh-CN" altLang="en-US" sz="2400"/>
          </a:p>
          <a:p>
            <a:r>
              <a:rPr lang="zh-CN" altLang="en-US" sz="2400"/>
              <a:t>   Return(select count(*) from TB_SelectCourse TBSC join TB_Student TBS on TBSC.StuID=TBS.StuID </a:t>
            </a:r>
            <a:endParaRPr lang="zh-CN" altLang="en-US" sz="2400"/>
          </a:p>
          <a:p>
            <a:r>
              <a:rPr lang="zh-CN" altLang="en-US" sz="2400"/>
              <a:t>       where StuName=@sname)                    </a:t>
            </a:r>
            <a:endParaRPr lang="zh-CN" altLang="en-US" sz="2400"/>
          </a:p>
          <a:p>
            <a:r>
              <a:rPr lang="zh-CN" altLang="en-US" sz="2400"/>
              <a:t>End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触发器</a:t>
            </a:r>
            <a:endParaRPr lang="zh-CN" altLang="en-US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>
              <a:lnSpc>
                <a:spcPct val="130000"/>
              </a:lnSpc>
            </a:pPr>
            <a:r>
              <a:rPr lang="en-US" altLang="zh-CN" sz="2800"/>
              <a:t>D10-1</a:t>
            </a:r>
            <a:r>
              <a:rPr lang="zh-CN" altLang="en-US" sz="2800"/>
              <a:t>：</a:t>
            </a:r>
            <a:r>
              <a:rPr lang="zh-CN" altLang="en-US" sz="2800" dirty="0">
                <a:latin typeface="宋体" panose="02010600030101010101" pitchFamily="2" charset="-122"/>
              </a:rPr>
              <a:t>在</a:t>
            </a:r>
            <a:r>
              <a:rPr lang="en-US" altLang="zh-CN" sz="2800" dirty="0">
                <a:latin typeface="宋体" panose="02010600030101010101" pitchFamily="2" charset="-122"/>
              </a:rPr>
              <a:t>TB_Student</a:t>
            </a:r>
            <a:r>
              <a:rPr lang="zh-CN" altLang="en-US" sz="2800" dirty="0">
                <a:latin typeface="宋体" panose="02010600030101010101" pitchFamily="2" charset="-122"/>
              </a:rPr>
              <a:t>中加一字段</a:t>
            </a:r>
            <a:r>
              <a:rPr lang="en-US" altLang="zh-CN" sz="2800" dirty="0">
                <a:latin typeface="宋体" panose="02010600030101010101" pitchFamily="2" charset="-122"/>
              </a:rPr>
              <a:t>TotalCredit</a:t>
            </a:r>
            <a:r>
              <a:rPr lang="zh-CN" altLang="en-US" sz="2800" dirty="0">
                <a:latin typeface="宋体" panose="02010600030101010101" pitchFamily="2" charset="-122"/>
              </a:rPr>
              <a:t>，设计一触发器，要求在</a:t>
            </a:r>
            <a:r>
              <a:rPr lang="en-US" altLang="zh-CN" sz="2800" dirty="0">
                <a:latin typeface="宋体" panose="02010600030101010101" pitchFamily="2" charset="-122"/>
              </a:rPr>
              <a:t>TB_Grade</a:t>
            </a:r>
            <a:r>
              <a:rPr lang="zh-CN" altLang="en-US" sz="2800" dirty="0">
                <a:latin typeface="宋体" panose="02010600030101010101" pitchFamily="2" charset="-122"/>
              </a:rPr>
              <a:t>中插入成绩时，如果成绩大于等于</a:t>
            </a:r>
            <a:r>
              <a:rPr lang="en-US" altLang="zh-CN" sz="2800" dirty="0">
                <a:latin typeface="宋体" panose="02010600030101010101" pitchFamily="2" charset="-122"/>
              </a:rPr>
              <a:t>60</a:t>
            </a:r>
            <a:r>
              <a:rPr lang="zh-CN" altLang="en-US" sz="2800" dirty="0">
                <a:latin typeface="宋体" panose="02010600030101010101" pitchFamily="2" charset="-122"/>
              </a:rPr>
              <a:t>分则在该学生的</a:t>
            </a:r>
            <a:r>
              <a:rPr lang="en-US" altLang="zh-CN" sz="2800" dirty="0">
                <a:latin typeface="宋体" panose="02010600030101010101" pitchFamily="2" charset="-122"/>
              </a:rPr>
              <a:t>TotalCredit</a:t>
            </a:r>
            <a:r>
              <a:rPr lang="zh-CN" altLang="en-US" sz="2800" dirty="0">
                <a:latin typeface="宋体" panose="02010600030101010101" pitchFamily="2" charset="-122"/>
              </a:rPr>
              <a:t>中自动加上相应课程的学分（</a:t>
            </a:r>
            <a:r>
              <a:rPr lang="en-US" altLang="zh-CN" sz="2800" dirty="0">
                <a:latin typeface="宋体" panose="02010600030101010101" pitchFamily="2" charset="-122"/>
              </a:rPr>
              <a:t>TB_Course</a:t>
            </a:r>
            <a:r>
              <a:rPr lang="zh-CN" altLang="en-US" sz="2800" dirty="0">
                <a:latin typeface="宋体" panose="02010600030101010101" pitchFamily="2" charset="-122"/>
              </a:rPr>
              <a:t>表中的</a:t>
            </a:r>
            <a:r>
              <a:rPr lang="en-US" altLang="zh-CN" sz="2800" dirty="0">
                <a:latin typeface="宋体" panose="02010600030101010101" pitchFamily="2" charset="-122"/>
              </a:rPr>
              <a:t>CourseGrade</a:t>
            </a:r>
            <a:r>
              <a:rPr lang="zh-CN" altLang="en-US" sz="2800" dirty="0">
                <a:latin typeface="宋体" panose="02010600030101010101" pitchFamily="2" charset="-122"/>
              </a:rPr>
              <a:t>）（见实验</a:t>
            </a:r>
            <a:r>
              <a:rPr lang="en-US" altLang="zh-CN" sz="2800" dirty="0">
                <a:latin typeface="宋体" panose="02010600030101010101" pitchFamily="2" charset="-122"/>
              </a:rPr>
              <a:t>9.PPT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endParaRPr lang="zh-CN" altLang="en-US" sz="2800"/>
          </a:p>
          <a:p>
            <a:pPr>
              <a:lnSpc>
                <a:spcPct val="13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COMMONDATA" val="eyJoZGlkIjoiM2U3ZjdmY2I0NDU2MWZmMGI2ZGYzYmExZDZhMjE3NWY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WPS 演示</Application>
  <PresentationFormat>全屏显示(4:3)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3_默认设计模板</vt:lpstr>
      <vt:lpstr>4_默认设计模板</vt:lpstr>
      <vt:lpstr>数据库应用技术 期末复习要点</vt:lpstr>
      <vt:lpstr>PowerPoint 演示文稿</vt:lpstr>
      <vt:lpstr>选择题</vt:lpstr>
      <vt:lpstr>对错题</vt:lpstr>
      <vt:lpstr>设计题</vt:lpstr>
      <vt:lpstr>简答题</vt:lpstr>
      <vt:lpstr>编程题</vt:lpstr>
      <vt:lpstr>函数</vt:lpstr>
      <vt:lpstr>触发器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期末复习要点</dc:title>
  <dc:creator>wzp</dc:creator>
  <cp:lastModifiedBy>王竹萍</cp:lastModifiedBy>
  <cp:revision>49</cp:revision>
  <dcterms:created xsi:type="dcterms:W3CDTF">2014-12-15T07:45:00Z</dcterms:created>
  <dcterms:modified xsi:type="dcterms:W3CDTF">2022-05-31T02:53:39Z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37BA5BF75BE94E7BBF0E1E2C9BB8104A</vt:lpwstr>
  </property>
</Properties>
</file>