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13" r:id="rId2"/>
    <p:sldId id="414" r:id="rId3"/>
    <p:sldId id="415" r:id="rId4"/>
    <p:sldId id="416" r:id="rId5"/>
    <p:sldId id="417" r:id="rId6"/>
    <p:sldId id="422" r:id="rId7"/>
    <p:sldId id="418" r:id="rId8"/>
    <p:sldId id="419" r:id="rId9"/>
    <p:sldId id="420" r:id="rId10"/>
    <p:sldId id="421" r:id="rId11"/>
  </p:sldIdLst>
  <p:sldSz cx="12192000" cy="6858000"/>
  <p:notesSz cx="6669088" cy="9926638"/>
  <p:defaultTextStyle>
    <a:defPPr>
      <a:defRPr lang="en-US"/>
    </a:defPPr>
    <a:lvl1pPr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FF"/>
    <a:srgbClr val="CC0000"/>
    <a:srgbClr val="FF0000"/>
    <a:srgbClr val="B2B2B2"/>
    <a:srgbClr val="969696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2" autoAdjust="0"/>
    <p:restoredTop sz="84724" autoAdjust="0"/>
  </p:normalViewPr>
  <p:slideViewPr>
    <p:cSldViewPr snapToGrid="0">
      <p:cViewPr varScale="1">
        <p:scale>
          <a:sx n="80" d="100"/>
          <a:sy n="80" d="100"/>
        </p:scale>
        <p:origin x="60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477" y="-86"/>
      </p:cViewPr>
      <p:guideLst>
        <p:guide orient="horz" pos="3126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8E3F2733-9BB8-4064-9314-2ADEF8FA81EF}" type="datetime1">
              <a:rPr lang="zh-CN" altLang="en-US"/>
              <a:pPr>
                <a:defRPr/>
              </a:pPr>
              <a:t>2021/9/21</a:t>
            </a:fld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7DF4052E-B9ED-408F-9626-45E6566A6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66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98726098-D1C5-406C-BC1F-14CED1640491}" type="datetime1">
              <a:rPr lang="zh-CN" altLang="en-US"/>
              <a:pPr>
                <a:defRPr/>
              </a:pPr>
              <a:t>2021/9/21</a:t>
            </a:fld>
            <a:endParaRPr lang="en-US" altLang="zh-CN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16C97A23-31E5-469B-81A4-91B0E96C7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70824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public class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HelloWorld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public static void main(String[]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args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第一个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程序，输出字符串：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Hello World!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("Hello World!");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Chapter 2 Entity-Relationship Model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8726098-D1C5-406C-BC1F-14CED1640491}" type="datetime1">
              <a:rPr lang="zh-CN" altLang="en-US" smtClean="0"/>
              <a:pPr>
                <a:defRPr/>
              </a:pPr>
              <a:t>2021/9/21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97A23-31E5-469B-81A4-91B0E96C79C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4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import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java.util.Scanner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public class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TwoNumber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public static void main(String[]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args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double x, y;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Scanner input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new Scanner(System.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请输入两个数：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input.nextDouble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input.nextDouble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和：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(x + y));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积：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(x * y));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input.close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Chapter 2 Entity-Relationship Model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8726098-D1C5-406C-BC1F-14CED1640491}" type="datetime1">
              <a:rPr lang="zh-CN" altLang="en-US" smtClean="0"/>
              <a:pPr>
                <a:defRPr/>
              </a:pPr>
              <a:t>2021/9/21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97A23-31E5-469B-81A4-91B0E96C79C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B1454-E76A-4ED0-AC1D-F2FF580D7734}" type="datetime1">
              <a:rPr lang="zh-CN" altLang="en-US"/>
              <a:pPr>
                <a:defRPr/>
              </a:pPr>
              <a:t>2021/9/21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719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EEC7-0A31-48E3-9C82-9A5D4C134434}" type="datetime1">
              <a:rPr lang="zh-CN" altLang="en-US"/>
              <a:pPr>
                <a:defRPr/>
              </a:pPr>
              <a:t>2021/9/21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54902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89484" y="385763"/>
            <a:ext cx="2885016" cy="5605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385763"/>
            <a:ext cx="8458200" cy="5605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3E493-9AB7-4F6D-A140-F915F085C374}" type="datetime1">
              <a:rPr lang="zh-CN" altLang="en-US"/>
              <a:pPr>
                <a:defRPr/>
              </a:pPr>
              <a:t>2021/9/21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8252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585" y="385763"/>
            <a:ext cx="1021291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8085" y="1114425"/>
            <a:ext cx="5581649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2934" y="1114425"/>
            <a:ext cx="5583767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F263-0584-455A-8440-5736CC324397}" type="datetime1">
              <a:rPr lang="zh-CN" altLang="en-US"/>
              <a:pPr>
                <a:defRPr/>
              </a:pPr>
              <a:t>2021/9/21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1946556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632952" y="0"/>
            <a:ext cx="2559049" cy="287338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9335D9F-1989-4CB5-B388-8B9DD648A56B}" type="datetime1">
              <a:rPr lang="zh-CN" altLang="en-US"/>
              <a:pPr>
                <a:defRPr/>
              </a:pPr>
              <a:t>2021/9/21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9383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DAC39-EFC0-4CDC-B867-8A89F1BEDFEB}" type="datetime1">
              <a:rPr lang="zh-CN" altLang="en-US"/>
              <a:pPr>
                <a:defRPr/>
              </a:pPr>
              <a:t>2021/9/21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12235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085" y="1114425"/>
            <a:ext cx="558164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2934" y="1114425"/>
            <a:ext cx="55837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49465-5310-42A9-A9B0-B346CBE3F838}" type="datetime1">
              <a:rPr lang="zh-CN" altLang="en-US"/>
              <a:pPr>
                <a:defRPr/>
              </a:pPr>
              <a:t>2021/9/21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72215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79141"/>
            <a:ext cx="10972800" cy="103849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00710-F3FD-4AFD-8D88-5372409210CE}" type="datetime1">
              <a:rPr lang="zh-CN" altLang="en-US"/>
              <a:pPr>
                <a:defRPr/>
              </a:pPr>
              <a:t>2021/9/21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1589596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8D08D-5A72-4F63-9931-CC49FC2D0D21}" type="datetime1">
              <a:rPr lang="zh-CN" altLang="en-US"/>
              <a:pPr>
                <a:defRPr/>
              </a:pPr>
              <a:t>2021/9/21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623803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72385-E1A9-4832-A56E-384495E79250}" type="datetime1">
              <a:rPr lang="zh-CN" altLang="en-US"/>
              <a:pPr>
                <a:defRPr/>
              </a:pPr>
              <a:t>2021/9/21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632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390293"/>
            <a:ext cx="6815667" cy="57358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9F2CA-94AE-455C-A157-B327DCD501EF}" type="datetime1">
              <a:rPr lang="zh-CN" altLang="en-US"/>
              <a:pPr>
                <a:defRPr/>
              </a:pPr>
              <a:t>2021/9/21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888884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Wingdings" pitchFamily="2" charset="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A8B07-FF1A-4429-BAE0-7E92DD1D2ECF}" type="datetime1">
              <a:rPr lang="zh-CN" altLang="en-US"/>
              <a:pPr>
                <a:defRPr/>
              </a:pPr>
              <a:t>2021/9/21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50063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084" y="1114425"/>
            <a:ext cx="1136861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ym typeface="Wingdings" pitchFamily="2" charset="2"/>
              </a:rPr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32952" y="39689"/>
            <a:ext cx="2559049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FontTx/>
              <a:buNone/>
              <a:defRPr kumimoji="0" sz="1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7D86D4F-245B-423E-8A13-9C9EC19A5100}" type="datetime1">
              <a:rPr lang="zh-CN" altLang="en-US"/>
              <a:pPr>
                <a:defRPr/>
              </a:pPr>
              <a:t>2021/9/21</a:t>
            </a:fld>
            <a:endParaRPr lang="en-US" altLang="zh-CN" dirty="0"/>
          </a:p>
        </p:txBody>
      </p:sp>
      <p:sp>
        <p:nvSpPr>
          <p:cNvPr id="1028" name="Text Box 41"/>
          <p:cNvSpPr txBox="1">
            <a:spLocks noChangeArrowheads="1"/>
          </p:cNvSpPr>
          <p:nvPr/>
        </p:nvSpPr>
        <p:spPr bwMode="auto">
          <a:xfrm>
            <a:off x="3868732" y="6583364"/>
            <a:ext cx="46217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清华大学出版社 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《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新概念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Java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程序设计大学教程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第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版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)》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第</a:t>
            </a:r>
            <a:fld id="{8F576773-6D69-4665-8E16-799E54E69532}" type="slidenum">
              <a:rPr kumimoji="0" lang="en-US" altLang="zh-CN" sz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pPr algn="ctr">
                <a:spcBef>
                  <a:spcPct val="50000"/>
                </a:spcBef>
                <a:buClrTx/>
                <a:buFontTx/>
                <a:buNone/>
                <a:defRPr/>
              </a:pPr>
              <a:t>‹#›</a:t>
            </a:fld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页</a:t>
            </a:r>
            <a:endParaRPr kumimoji="0" lang="en-US" altLang="zh-CN" sz="1200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661585" y="385763"/>
            <a:ext cx="1021291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Text Box 43"/>
          <p:cNvSpPr txBox="1">
            <a:spLocks noChangeArrowheads="1"/>
          </p:cNvSpPr>
          <p:nvPr/>
        </p:nvSpPr>
        <p:spPr bwMode="auto">
          <a:xfrm>
            <a:off x="1852084" y="1"/>
            <a:ext cx="432646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kumimoji="0" lang="zh-CN" altLang="en-US" sz="1800" dirty="0" smtClean="0">
                <a:solidFill>
                  <a:schemeClr val="bg2"/>
                </a:solidFill>
                <a:ea typeface="宋体" pitchFamily="2" charset="-122"/>
              </a:rPr>
              <a:t>第一个</a:t>
            </a:r>
            <a:r>
              <a:rPr kumimoji="0"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Java</a:t>
            </a:r>
            <a:r>
              <a:rPr kumimoji="0" lang="zh-CN" altLang="en-US" sz="1800" dirty="0" smtClean="0">
                <a:solidFill>
                  <a:schemeClr val="bg2"/>
                </a:solidFill>
                <a:ea typeface="宋体" pitchFamily="2" charset="-122"/>
              </a:rPr>
              <a:t>程序</a:t>
            </a:r>
          </a:p>
        </p:txBody>
      </p:sp>
      <p:sp>
        <p:nvSpPr>
          <p:cNvPr id="1031" name="Line 44"/>
          <p:cNvSpPr>
            <a:spLocks noChangeShapeType="1"/>
          </p:cNvSpPr>
          <p:nvPr userDrawn="1"/>
        </p:nvSpPr>
        <p:spPr bwMode="auto">
          <a:xfrm flipV="1">
            <a:off x="1756833" y="333375"/>
            <a:ext cx="9950451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/>
          </a:p>
        </p:txBody>
      </p:sp>
      <p:sp>
        <p:nvSpPr>
          <p:cNvPr id="1032" name="Rectangle 47"/>
          <p:cNvSpPr>
            <a:spLocks noChangeArrowheads="1"/>
          </p:cNvSpPr>
          <p:nvPr userDrawn="1"/>
        </p:nvSpPr>
        <p:spPr bwMode="auto">
          <a:xfrm>
            <a:off x="5245100" y="2867025"/>
            <a:ext cx="1219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160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52384" y="327026"/>
            <a:ext cx="364134" cy="643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5"/>
        </a:buBlip>
        <a:defRPr kumimoji="1" sz="2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  <a:sym typeface="Wingdings" pitchFamily="2" charset="2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Font typeface="Monotype Sorts" pitchFamily="2" charset="2"/>
        <a:buBlip>
          <a:blip r:embed="rId16"/>
        </a:buBlip>
        <a:defRPr kumimoji="1" sz="2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Font typeface="Monotype Sorts" pitchFamily="2" charset="2"/>
        <a:buBlip>
          <a:blip r:embed="rId17"/>
        </a:buBlip>
        <a:defRPr kumimoji="1" sz="2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Blip>
          <a:blip r:embed="rId18"/>
        </a:buBlip>
        <a:defRPr kumimoji="1" sz="2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956708" y="2198914"/>
            <a:ext cx="86582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kumimoji="0" lang="zh-CN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第一个</a:t>
            </a:r>
            <a:r>
              <a:rPr kumimoji="0" lang="en-US" altLang="zh-CN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Java</a:t>
            </a:r>
            <a:r>
              <a:rPr kumimoji="0" lang="zh-CN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程序</a:t>
            </a:r>
            <a:endParaRPr kumimoji="0" lang="zh-CN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从键盘输入数据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892" y="1114424"/>
            <a:ext cx="4182956" cy="4876800"/>
          </a:xfrm>
        </p:spPr>
        <p:txBody>
          <a:bodyPr/>
          <a:lstStyle/>
          <a:p>
            <a:r>
              <a:rPr lang="zh-CN" altLang="en-US" sz="2200" dirty="0" smtClean="0"/>
              <a:t>第</a:t>
            </a:r>
            <a:r>
              <a:rPr lang="en-US" altLang="zh-CN" sz="2200" dirty="0" smtClean="0"/>
              <a:t>8</a:t>
            </a:r>
            <a:r>
              <a:rPr lang="zh-CN" altLang="en-US" sz="2200" dirty="0" smtClean="0"/>
              <a:t>行：从</a:t>
            </a:r>
            <a:r>
              <a:rPr lang="zh-CN" altLang="en-US" sz="2200" dirty="0"/>
              <a:t>键盘读入一个输入。用户键入一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浮点数</a:t>
            </a:r>
            <a:r>
              <a:rPr lang="zh-CN" altLang="en-US" sz="2200" dirty="0" smtClean="0"/>
              <a:t>数</a:t>
            </a:r>
            <a:r>
              <a:rPr lang="zh-CN" altLang="en-US" sz="2200" dirty="0"/>
              <a:t>然后单击回车键之后，该数值就被读入并赋值给</a:t>
            </a:r>
            <a:r>
              <a:rPr lang="zh-CN" altLang="en-US" sz="2200" dirty="0" smtClean="0"/>
              <a:t>变量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读入整型数</a:t>
            </a:r>
            <a:r>
              <a:rPr lang="zh-CN" altLang="en-US" sz="2000" dirty="0"/>
              <a:t>调用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对象的</a:t>
            </a:r>
            <a:r>
              <a:rPr lang="en-US" altLang="zh-CN" sz="2000" dirty="0" err="1" smtClean="0"/>
              <a:t>next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方法，读入字符串调用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对象的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方法或</a:t>
            </a:r>
            <a:r>
              <a:rPr lang="en-US" altLang="zh-CN" sz="2000" dirty="0" err="1"/>
              <a:t>nextLine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200" dirty="0" smtClean="0"/>
              <a:t>第</a:t>
            </a:r>
            <a:r>
              <a:rPr lang="en-US" altLang="zh-CN" sz="2200" dirty="0" smtClean="0"/>
              <a:t>12</a:t>
            </a:r>
            <a:r>
              <a:rPr lang="zh-CN" altLang="en-US" sz="2200" dirty="0" smtClean="0"/>
              <a:t>行：关闭</a:t>
            </a:r>
            <a:r>
              <a:rPr lang="zh-CN" altLang="en-US" sz="2200" dirty="0"/>
              <a:t>输入的流，释放内存。输入流使用完后要及时关闭。</a:t>
            </a:r>
          </a:p>
          <a:p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2021/9/21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730496" y="1222956"/>
            <a:ext cx="7339584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import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java.util.Scanner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	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public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TwoNumber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		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main(String[] </a:t>
            </a:r>
            <a:r>
              <a:rPr lang="en-US" altLang="zh-CN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			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			Scanner 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Scanner(System.</a:t>
            </a:r>
            <a:r>
              <a:rPr lang="en-US" altLang="zh-CN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			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请输入两个数：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			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.nextDouble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			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.nextDouble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			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和：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(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			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积：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(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			</a:t>
            </a:r>
            <a:r>
              <a:rPr lang="en-US" altLang="zh-CN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.close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		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14	}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961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HelloWorld.java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383" y="3541852"/>
            <a:ext cx="11368616" cy="2869834"/>
          </a:xfrm>
        </p:spPr>
        <p:txBody>
          <a:bodyPr/>
          <a:lstStyle/>
          <a:p>
            <a:r>
              <a:rPr lang="zh-CN" altLang="en-US" sz="2200" dirty="0"/>
              <a:t>请</a:t>
            </a:r>
            <a:r>
              <a:rPr lang="zh-CN" altLang="en-US" sz="2200" dirty="0" smtClean="0"/>
              <a:t>注意：代码</a:t>
            </a:r>
            <a:r>
              <a:rPr lang="zh-CN" altLang="en-US" sz="2200" dirty="0"/>
              <a:t>中的</a:t>
            </a:r>
            <a:r>
              <a:rPr lang="zh-CN" altLang="en-US" sz="2200" dirty="0">
                <a:solidFill>
                  <a:srgbClr val="FF0000"/>
                </a:solidFill>
              </a:rPr>
              <a:t>行号</a:t>
            </a:r>
            <a:r>
              <a:rPr lang="zh-CN" altLang="en-US" sz="2200" dirty="0"/>
              <a:t>并不是程序的一部分，所以不要在程序中输入行号。</a:t>
            </a:r>
          </a:p>
          <a:p>
            <a:r>
              <a:rPr lang="zh-CN" altLang="en-US" sz="2200" dirty="0"/>
              <a:t>第</a:t>
            </a:r>
            <a:r>
              <a:rPr lang="en-US" altLang="zh-CN" sz="2200" dirty="0"/>
              <a:t>1</a:t>
            </a:r>
            <a:r>
              <a:rPr lang="zh-CN" altLang="en-US" sz="2200" dirty="0" smtClean="0"/>
              <a:t>行：定义</a:t>
            </a:r>
            <a:r>
              <a:rPr lang="zh-CN" altLang="en-US" sz="2200" dirty="0"/>
              <a:t>了一个类。每个</a:t>
            </a:r>
            <a:r>
              <a:rPr lang="en-US" altLang="zh-CN" sz="2200" dirty="0"/>
              <a:t>Java</a:t>
            </a:r>
            <a:r>
              <a:rPr lang="zh-CN" altLang="en-US" sz="2200" dirty="0"/>
              <a:t>程序至少有一个类。每个类都有一个名字，即类名。一般情况下，组成类名的每个单词的首字母大写，其它字母小写。如本例中，类名为“</a:t>
            </a:r>
            <a:r>
              <a:rPr lang="en-US" altLang="zh-CN" sz="2200" dirty="0" err="1"/>
              <a:t>HelloWorld</a:t>
            </a:r>
            <a:r>
              <a:rPr lang="en-US" altLang="zh-CN" sz="2200" dirty="0"/>
              <a:t>”</a:t>
            </a:r>
            <a:r>
              <a:rPr lang="zh-CN" altLang="en-US" sz="2200" dirty="0"/>
              <a:t>。 </a:t>
            </a:r>
            <a:r>
              <a:rPr lang="en-US" altLang="zh-CN" sz="2200" dirty="0" err="1"/>
              <a:t>HelloWorld</a:t>
            </a:r>
            <a:r>
              <a:rPr lang="zh-CN" altLang="en-US" sz="2200" dirty="0"/>
              <a:t>类从第</a:t>
            </a:r>
            <a:r>
              <a:rPr lang="en-US" altLang="zh-CN" sz="2200" dirty="0"/>
              <a:t>1</a:t>
            </a:r>
            <a:r>
              <a:rPr lang="zh-CN" altLang="en-US" sz="2200" dirty="0"/>
              <a:t>行开始到第</a:t>
            </a:r>
            <a:r>
              <a:rPr lang="en-US" altLang="zh-CN" sz="2200" dirty="0"/>
              <a:t>6</a:t>
            </a:r>
            <a:r>
              <a:rPr lang="zh-CN" altLang="en-US" sz="2200" dirty="0"/>
              <a:t>行结束，“</a:t>
            </a:r>
            <a:r>
              <a:rPr lang="en-US" altLang="zh-CN" sz="2200" dirty="0"/>
              <a:t>{”</a:t>
            </a:r>
            <a:r>
              <a:rPr lang="zh-CN" altLang="en-US" sz="2200" dirty="0"/>
              <a:t>是开始标志，“</a:t>
            </a:r>
            <a:r>
              <a:rPr lang="en-US" altLang="zh-CN" sz="2200" dirty="0"/>
              <a:t>}”</a:t>
            </a:r>
            <a:r>
              <a:rPr lang="zh-CN" altLang="en-US" sz="2200" dirty="0"/>
              <a:t>是结束标志。</a:t>
            </a:r>
          </a:p>
          <a:p>
            <a:r>
              <a:rPr lang="en-US" altLang="zh-CN" sz="2200" dirty="0"/>
              <a:t>class</a:t>
            </a:r>
            <a:r>
              <a:rPr lang="zh-CN" altLang="en-US" sz="2200" dirty="0"/>
              <a:t>是定义类的关键词。</a:t>
            </a:r>
            <a:r>
              <a:rPr lang="en-US" altLang="zh-CN" sz="2200" dirty="0"/>
              <a:t>public</a:t>
            </a:r>
            <a:r>
              <a:rPr lang="zh-CN" altLang="en-US" sz="2200" dirty="0"/>
              <a:t>是类的访问修饰符，一个</a:t>
            </a:r>
            <a:r>
              <a:rPr lang="en-US" altLang="zh-CN" sz="2200" dirty="0"/>
              <a:t>Java</a:t>
            </a:r>
            <a:r>
              <a:rPr lang="zh-CN" altLang="en-US" sz="2200" dirty="0"/>
              <a:t>源文件里可以定义多个类，但最多只能定义一个 </a:t>
            </a:r>
            <a:r>
              <a:rPr lang="en-US" altLang="zh-CN" sz="2200" dirty="0"/>
              <a:t>public </a:t>
            </a:r>
            <a:r>
              <a:rPr lang="zh-CN" altLang="en-US" sz="2200" dirty="0"/>
              <a:t>类。</a:t>
            </a:r>
          </a:p>
          <a:p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2021/9/21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06683" y="1096965"/>
            <a:ext cx="8561407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		</a:t>
            </a:r>
            <a:r>
              <a:rPr lang="en-US" altLang="zh-CN" sz="180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main(String[]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			</a:t>
            </a:r>
            <a:r>
              <a:rPr lang="en-US" altLang="zh-CN" sz="18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8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第一个</a:t>
            </a:r>
            <a:r>
              <a:rPr lang="en-US" altLang="zh-CN" sz="18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程序，输出字符串：</a:t>
            </a:r>
            <a:r>
              <a:rPr lang="en-US" altLang="zh-CN" sz="18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 World!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			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180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 World!"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		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	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511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HelloWorld.java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398" y="3217882"/>
            <a:ext cx="11368616" cy="3270004"/>
          </a:xfrm>
        </p:spPr>
        <p:txBody>
          <a:bodyPr/>
          <a:lstStyle/>
          <a:p>
            <a:r>
              <a:rPr lang="zh-CN" altLang="en-US" sz="2200" dirty="0"/>
              <a:t>第</a:t>
            </a:r>
            <a:r>
              <a:rPr lang="en-US" altLang="zh-CN" sz="2200" dirty="0"/>
              <a:t>2</a:t>
            </a:r>
            <a:r>
              <a:rPr lang="zh-CN" altLang="en-US" sz="2200" dirty="0" smtClean="0"/>
              <a:t>行：定义</a:t>
            </a:r>
            <a:r>
              <a:rPr lang="zh-CN" altLang="en-US" sz="2200" dirty="0"/>
              <a:t>了一个主方法。一个类可以定义多个方法，</a:t>
            </a:r>
            <a:r>
              <a:rPr lang="en-US" altLang="zh-CN" sz="2200" dirty="0">
                <a:solidFill>
                  <a:srgbClr val="FF0000"/>
                </a:solidFill>
              </a:rPr>
              <a:t>main</a:t>
            </a:r>
            <a:r>
              <a:rPr lang="zh-CN" altLang="en-US" sz="2200" dirty="0">
                <a:solidFill>
                  <a:srgbClr val="FF0000"/>
                </a:solidFill>
              </a:rPr>
              <a:t>方法是程序执行的入口</a:t>
            </a:r>
            <a:r>
              <a:rPr lang="zh-CN" altLang="en-US" sz="2200" dirty="0"/>
              <a:t>，也是程序结束的</a:t>
            </a:r>
            <a:r>
              <a:rPr lang="zh-CN" altLang="en-US" sz="2200" dirty="0">
                <a:solidFill>
                  <a:srgbClr val="FF0000"/>
                </a:solidFill>
              </a:rPr>
              <a:t>终点</a:t>
            </a:r>
            <a:r>
              <a:rPr lang="zh-CN" altLang="en-US" sz="2200" dirty="0"/>
              <a:t>。</a:t>
            </a:r>
            <a:r>
              <a:rPr lang="en-US" altLang="zh-CN" sz="2200" dirty="0"/>
              <a:t>main</a:t>
            </a:r>
            <a:r>
              <a:rPr lang="zh-CN" altLang="en-US" sz="2200" dirty="0"/>
              <a:t>方法从第</a:t>
            </a:r>
            <a:r>
              <a:rPr lang="en-US" altLang="zh-CN" sz="2200" dirty="0"/>
              <a:t>2</a:t>
            </a:r>
            <a:r>
              <a:rPr lang="zh-CN" altLang="en-US" sz="2200" dirty="0"/>
              <a:t>行开始到第</a:t>
            </a:r>
            <a:r>
              <a:rPr lang="en-US" altLang="zh-CN" sz="2200" dirty="0"/>
              <a:t>5</a:t>
            </a:r>
            <a:r>
              <a:rPr lang="zh-CN" altLang="en-US" sz="2200" dirty="0"/>
              <a:t>行结束，也是以“</a:t>
            </a:r>
            <a:r>
              <a:rPr lang="en-US" altLang="zh-CN" sz="2200" dirty="0"/>
              <a:t>{”</a:t>
            </a:r>
            <a:r>
              <a:rPr lang="zh-CN" altLang="en-US" sz="2200" dirty="0"/>
              <a:t>作为开始标志，以“</a:t>
            </a:r>
            <a:r>
              <a:rPr lang="en-US" altLang="zh-CN" sz="2200" dirty="0"/>
              <a:t>}”</a:t>
            </a:r>
            <a:r>
              <a:rPr lang="zh-CN" altLang="en-US" sz="2200" dirty="0"/>
              <a:t>作为结束标志。</a:t>
            </a:r>
          </a:p>
          <a:p>
            <a:r>
              <a:rPr lang="zh-CN" altLang="en-US" sz="2200" dirty="0"/>
              <a:t>方法是执行一定功能，且可复用的代码块。可执行 </a:t>
            </a:r>
            <a:r>
              <a:rPr lang="en-US" altLang="zh-CN" sz="2200" dirty="0"/>
              <a:t>Java </a:t>
            </a:r>
            <a:r>
              <a:rPr lang="zh-CN" altLang="en-US" sz="2200" dirty="0"/>
              <a:t>的程序，必须有一个且只能有一个</a:t>
            </a:r>
            <a:r>
              <a:rPr lang="en-US" altLang="zh-CN" sz="2200" dirty="0"/>
              <a:t>main</a:t>
            </a:r>
            <a:r>
              <a:rPr lang="zh-CN" altLang="en-US" sz="2200" dirty="0"/>
              <a:t>方法。</a:t>
            </a:r>
            <a:r>
              <a:rPr lang="en-US" altLang="zh-CN" sz="2200" dirty="0"/>
              <a:t>main</a:t>
            </a:r>
            <a:r>
              <a:rPr lang="zh-CN" altLang="en-US" sz="2200" dirty="0"/>
              <a:t>方法定义的格式是固定的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200" dirty="0"/>
              <a:t>第</a:t>
            </a:r>
            <a:r>
              <a:rPr lang="en-US" altLang="zh-CN" sz="2200" dirty="0"/>
              <a:t>3</a:t>
            </a:r>
            <a:r>
              <a:rPr lang="zh-CN" altLang="en-US" sz="2200" dirty="0"/>
              <a:t>行是注释。“</a:t>
            </a:r>
            <a:r>
              <a:rPr lang="en-US" altLang="zh-CN" sz="2200" dirty="0"/>
              <a:t>//”</a:t>
            </a:r>
            <a:r>
              <a:rPr lang="zh-CN" altLang="en-US" sz="2200" dirty="0"/>
              <a:t>开头的内容是注释，程序执行时会忽略注释部分，不执行。</a:t>
            </a:r>
          </a:p>
          <a:p>
            <a:r>
              <a:rPr lang="zh-CN" altLang="en-US" sz="2200" dirty="0"/>
              <a:t>第</a:t>
            </a:r>
            <a:r>
              <a:rPr lang="en-US" altLang="zh-CN" sz="2200" dirty="0"/>
              <a:t>4</a:t>
            </a:r>
            <a:r>
              <a:rPr lang="zh-CN" altLang="en-US" sz="2200" dirty="0"/>
              <a:t>行是输出语句。其作用是在控制台输出信息“</a:t>
            </a:r>
            <a:r>
              <a:rPr lang="en-US" altLang="zh-CN" sz="2200" dirty="0"/>
              <a:t>Hello World!”</a:t>
            </a:r>
            <a:r>
              <a:rPr lang="zh-CN" altLang="en-US" sz="2200" dirty="0"/>
              <a:t>，并换行，这也是本例中</a:t>
            </a:r>
            <a:r>
              <a:rPr lang="en-US" altLang="zh-CN" sz="2200" dirty="0"/>
              <a:t>main</a:t>
            </a:r>
            <a:r>
              <a:rPr lang="zh-CN" altLang="en-US" sz="2200" dirty="0"/>
              <a:t>方法的功能。语句以分号作为结束标志。</a:t>
            </a:r>
          </a:p>
          <a:p>
            <a:endParaRPr lang="zh-CN" altLang="en-US" sz="2200" dirty="0"/>
          </a:p>
          <a:p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2021/9/21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71998" y="978808"/>
            <a:ext cx="8561407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		</a:t>
            </a:r>
            <a:r>
              <a:rPr lang="en-US" altLang="zh-CN" sz="180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main(String[] </a:t>
            </a:r>
            <a:r>
              <a:rPr lang="en-US" altLang="zh-CN" sz="180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			</a:t>
            </a:r>
            <a:r>
              <a:rPr lang="en-US" altLang="zh-CN" sz="18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8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第一个</a:t>
            </a:r>
            <a:r>
              <a:rPr lang="en-US" altLang="zh-CN" sz="18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程序，输出字符串：</a:t>
            </a:r>
            <a:r>
              <a:rPr lang="en-US" altLang="zh-CN" sz="180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 World!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			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180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 World!"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		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	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17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源文件命名的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Java </a:t>
            </a:r>
            <a:r>
              <a:rPr lang="zh-CN" altLang="en-US" dirty="0"/>
              <a:t>程序源文件的后缀必须是 </a:t>
            </a:r>
            <a:r>
              <a:rPr lang="en-US" altLang="zh-CN" dirty="0"/>
              <a:t>.java</a:t>
            </a:r>
            <a:r>
              <a:rPr lang="zh-CN" altLang="en-US" dirty="0"/>
              <a:t>，不能是其他文件后缀名。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 </a:t>
            </a:r>
            <a:r>
              <a:rPr lang="en-US" altLang="zh-CN" dirty="0"/>
              <a:t>Java </a:t>
            </a:r>
            <a:r>
              <a:rPr lang="zh-CN" altLang="en-US" dirty="0"/>
              <a:t>程序源代码里定义了一个 </a:t>
            </a:r>
            <a:r>
              <a:rPr lang="en-US" altLang="zh-CN" dirty="0"/>
              <a:t>public </a:t>
            </a:r>
            <a:r>
              <a:rPr lang="zh-CN" altLang="en-US" dirty="0"/>
              <a:t>类（公共类），则该源文件的主文件名必须与该 </a:t>
            </a:r>
            <a:r>
              <a:rPr lang="en-US" altLang="zh-CN" dirty="0"/>
              <a:t>public </a:t>
            </a:r>
            <a:r>
              <a:rPr lang="zh-CN" altLang="en-US" dirty="0"/>
              <a:t>类（也就是该类定义使用了 </a:t>
            </a:r>
            <a:r>
              <a:rPr lang="en-US" altLang="zh-CN" dirty="0"/>
              <a:t>public </a:t>
            </a:r>
            <a:r>
              <a:rPr lang="zh-CN" altLang="en-US" dirty="0"/>
              <a:t>关键字修饰）的类名相同。例如，代码</a:t>
            </a:r>
            <a:r>
              <a:rPr lang="en-US" altLang="zh-CN" dirty="0"/>
              <a:t>1</a:t>
            </a:r>
            <a:r>
              <a:rPr lang="zh-CN" altLang="en-US" dirty="0"/>
              <a:t>中</a:t>
            </a:r>
            <a:r>
              <a:rPr lang="en-US" altLang="zh-CN" dirty="0"/>
              <a:t>public</a:t>
            </a:r>
            <a:r>
              <a:rPr lang="zh-CN" altLang="en-US" dirty="0"/>
              <a:t>类的类名为</a:t>
            </a:r>
            <a:r>
              <a:rPr lang="en-US" altLang="zh-CN" dirty="0" err="1"/>
              <a:t>HelloWorld</a:t>
            </a:r>
            <a:r>
              <a:rPr lang="zh-CN" altLang="en-US" dirty="0"/>
              <a:t>，所以其文件必须命名为</a:t>
            </a:r>
            <a:r>
              <a:rPr lang="en-US" altLang="zh-CN" dirty="0"/>
              <a:t>HelloWorld.java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）如果 </a:t>
            </a:r>
            <a:r>
              <a:rPr lang="en-US" altLang="zh-CN" dirty="0"/>
              <a:t>Java </a:t>
            </a:r>
            <a:r>
              <a:rPr lang="zh-CN" altLang="en-US" dirty="0"/>
              <a:t>程序源代码里没有定义任何 </a:t>
            </a:r>
            <a:r>
              <a:rPr lang="en-US" altLang="zh-CN" dirty="0"/>
              <a:t>public </a:t>
            </a:r>
            <a:r>
              <a:rPr lang="zh-CN" altLang="en-US" dirty="0"/>
              <a:t>类，那么 </a:t>
            </a:r>
            <a:r>
              <a:rPr lang="en-US" altLang="zh-CN" dirty="0"/>
              <a:t>Java </a:t>
            </a:r>
            <a:r>
              <a:rPr lang="zh-CN" altLang="en-US" dirty="0"/>
              <a:t>程序源程序的主文件名可以是任意的。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2021/9/21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86838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输出语句的其它用法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2021/9/21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850570" y="4674097"/>
            <a:ext cx="609600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800" dirty="0"/>
              <a:t>Hello </a:t>
            </a:r>
            <a:r>
              <a:rPr lang="en-US" altLang="zh-CN" sz="1800" dirty="0" err="1"/>
              <a:t>World!Hello</a:t>
            </a:r>
            <a:r>
              <a:rPr lang="en-US" altLang="zh-CN" sz="1800" dirty="0"/>
              <a:t> World!</a:t>
            </a:r>
          </a:p>
          <a:p>
            <a:pPr>
              <a:buNone/>
            </a:pPr>
            <a:r>
              <a:rPr lang="en-US" altLang="zh-CN" sz="1800" dirty="0"/>
              <a:t>12</a:t>
            </a:r>
          </a:p>
          <a:p>
            <a:pPr>
              <a:buNone/>
            </a:pPr>
            <a:r>
              <a:rPr lang="zh-CN" altLang="en-US" sz="1800" dirty="0"/>
              <a:t>和：</a:t>
            </a:r>
            <a:r>
              <a:rPr lang="en-US" altLang="zh-CN" sz="1800" dirty="0"/>
              <a:t>12</a:t>
            </a:r>
          </a:p>
          <a:p>
            <a:pPr>
              <a:buNone/>
            </a:pPr>
            <a:r>
              <a:rPr lang="zh-CN" altLang="en-US" sz="1800" dirty="0"/>
              <a:t>和：</a:t>
            </a:r>
            <a:r>
              <a:rPr lang="en-US" altLang="zh-CN" sz="1800" dirty="0"/>
              <a:t>345</a:t>
            </a:r>
          </a:p>
          <a:p>
            <a:pPr>
              <a:buNone/>
            </a:pPr>
            <a:r>
              <a:rPr lang="zh-CN" altLang="en-US" sz="1800" dirty="0"/>
              <a:t>积：</a:t>
            </a:r>
            <a:r>
              <a:rPr lang="en-US" altLang="zh-CN" sz="1800" dirty="0"/>
              <a:t>60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650698" y="4181543"/>
            <a:ext cx="1915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dirty="0" smtClean="0"/>
              <a:t>输出结果：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661585" y="1165221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buNone/>
            </a:pP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 World!"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 World!\n"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(3+4+5);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和：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+(3+4+5));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和：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+3+4+5);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=3*4*5;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积：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061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084" y="1114425"/>
            <a:ext cx="11368616" cy="773752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也支持</a:t>
            </a:r>
            <a:r>
              <a:rPr lang="en-US" altLang="zh-CN" dirty="0" err="1" smtClean="0"/>
              <a:t>print</a:t>
            </a:r>
            <a:r>
              <a:rPr lang="en-US" altLang="zh-CN" dirty="0" err="1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/>
              <a:t>，格式化输出</a:t>
            </a:r>
            <a:endParaRPr lang="en-US" altLang="zh-CN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2021/9/21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575459" y="1795236"/>
            <a:ext cx="737853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None/>
            </a:pPr>
            <a:r>
              <a:rPr lang="en-US" altLang="zh-CN" sz="200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=12;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=2.67f;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=23.5;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.printf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"a=%</a:t>
            </a:r>
            <a:r>
              <a:rPr lang="en-US" altLang="zh-CN" sz="200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d,c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=%</a:t>
            </a:r>
            <a:r>
              <a:rPr lang="en-US" altLang="zh-CN" sz="200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f,d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=%f\n"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"hello"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sz="20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.printf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00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:%</a:t>
            </a:r>
            <a:r>
              <a:rPr lang="en-US" altLang="zh-CN" sz="200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c,str</a:t>
            </a:r>
            <a:r>
              <a:rPr lang="en-US" altLang="zh-CN" sz="200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:%s"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392" y="5193014"/>
            <a:ext cx="4866816" cy="7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2339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从键盘输入数据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385" y="933966"/>
            <a:ext cx="6808807" cy="5579609"/>
          </a:xfrm>
        </p:spPr>
        <p:txBody>
          <a:bodyPr/>
          <a:lstStyle/>
          <a:p>
            <a:r>
              <a:rPr lang="zh-CN" altLang="en-US" dirty="0" smtClean="0"/>
              <a:t>基本数据类型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</a:t>
            </a:r>
          </a:p>
          <a:p>
            <a:pPr lvl="2"/>
            <a:r>
              <a:rPr lang="en-US" altLang="zh-CN" dirty="0" smtClean="0"/>
              <a:t>int x=12;</a:t>
            </a:r>
          </a:p>
          <a:p>
            <a:pPr lvl="1"/>
            <a:r>
              <a:rPr lang="en-US" altLang="zh-CN" dirty="0" smtClean="0"/>
              <a:t>long</a:t>
            </a:r>
          </a:p>
          <a:p>
            <a:pPr lvl="2"/>
            <a:r>
              <a:rPr lang="en-US" altLang="zh-CN" dirty="0" smtClean="0"/>
              <a:t>long a=23;</a:t>
            </a:r>
          </a:p>
          <a:p>
            <a:pPr lvl="1"/>
            <a:r>
              <a:rPr lang="en-US" altLang="zh-CN" dirty="0" smtClean="0"/>
              <a:t>char</a:t>
            </a:r>
          </a:p>
          <a:p>
            <a:pPr lvl="2"/>
            <a:r>
              <a:rPr lang="en-US" altLang="zh-CN" dirty="0" smtClean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='A';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float</a:t>
            </a:r>
          </a:p>
          <a:p>
            <a:pPr lvl="2"/>
            <a:r>
              <a:rPr lang="en-US" altLang="zh-CN" dirty="0" smtClean="0"/>
              <a:t>float y=12.3f;</a:t>
            </a:r>
          </a:p>
          <a:p>
            <a:pPr lvl="1"/>
            <a:r>
              <a:rPr lang="en-US" altLang="zh-CN" dirty="0" smtClean="0"/>
              <a:t>double</a:t>
            </a:r>
          </a:p>
          <a:p>
            <a:pPr lvl="2"/>
            <a:r>
              <a:rPr lang="en-US" altLang="zh-CN" dirty="0" smtClean="0"/>
              <a:t>double z=45.6;</a:t>
            </a:r>
          </a:p>
          <a:p>
            <a:r>
              <a:rPr lang="zh-CN" altLang="en-US" dirty="0" smtClean="0"/>
              <a:t>算术运算符：</a:t>
            </a:r>
            <a:r>
              <a:rPr lang="en-US" altLang="zh-CN" dirty="0" smtClean="0"/>
              <a:t>+(</a:t>
            </a:r>
            <a:r>
              <a:rPr lang="zh-CN" altLang="en-US" dirty="0" smtClean="0"/>
              <a:t>加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*(</a:t>
            </a:r>
            <a:r>
              <a:rPr lang="zh-CN" altLang="en-US" dirty="0" smtClean="0"/>
              <a:t>乘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en-US" altLang="zh-CN" dirty="0"/>
              <a:t>(</a:t>
            </a:r>
            <a:r>
              <a:rPr lang="zh-CN" altLang="en-US" dirty="0" smtClean="0"/>
              <a:t>除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2021/9/21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32461" y="1007555"/>
            <a:ext cx="6342040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Font typeface="Monotype Sorts" pitchFamily="2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Font typeface="Monotype Sorts" pitchFamily="2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b="0" kern="0" dirty="0" smtClean="0"/>
              <a:t>字符串类型</a:t>
            </a:r>
            <a:endParaRPr lang="en-US" altLang="zh-CN" b="0" kern="0" dirty="0" smtClean="0"/>
          </a:p>
          <a:p>
            <a:pPr lvl="1"/>
            <a:r>
              <a:rPr lang="en-US" altLang="zh-CN" b="0" kern="0" dirty="0" smtClean="0"/>
              <a:t>String</a:t>
            </a:r>
          </a:p>
          <a:p>
            <a:pPr lvl="2"/>
            <a:r>
              <a:rPr lang="en-US" altLang="zh-CN" b="0" kern="0" dirty="0"/>
              <a:t>String </a:t>
            </a:r>
            <a:r>
              <a:rPr lang="en-US" altLang="zh-CN" b="0" kern="0" dirty="0" err="1"/>
              <a:t>str</a:t>
            </a:r>
            <a:r>
              <a:rPr lang="en-US" altLang="zh-CN" b="0" kern="0" dirty="0"/>
              <a:t>="hello</a:t>
            </a:r>
            <a:r>
              <a:rPr lang="en-US" altLang="zh-CN" b="0" kern="0" dirty="0" smtClean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4061884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从键盘</a:t>
            </a:r>
            <a:r>
              <a:rPr lang="zh-CN" altLang="en-US" dirty="0" smtClean="0"/>
              <a:t>输入数据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从键盘输入两个数，并输出两个数的和、积。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：定义两个变量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：输入两个数存储到两个变量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Step3</a:t>
            </a:r>
            <a:r>
              <a:rPr lang="zh-CN" altLang="en-US" dirty="0" smtClean="0"/>
              <a:t>：输出两个数的和、积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2021/9/21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55650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从键盘输入数据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08" y="1316736"/>
            <a:ext cx="4219532" cy="4486655"/>
          </a:xfrm>
        </p:spPr>
        <p:txBody>
          <a:bodyPr/>
          <a:lstStyle/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行：从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包导入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类，</a:t>
            </a:r>
            <a:r>
              <a:rPr lang="en-US" altLang="zh-CN" sz="2000" dirty="0"/>
              <a:t>Java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类从控制台输入数据。</a:t>
            </a:r>
          </a:p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行：创建</a:t>
            </a:r>
            <a:r>
              <a:rPr lang="zh-CN" altLang="en-US" sz="2000" dirty="0"/>
              <a:t>一个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对象，以读取来自</a:t>
            </a:r>
            <a:r>
              <a:rPr lang="en-US" altLang="zh-CN" sz="2000" dirty="0"/>
              <a:t>System.in</a:t>
            </a:r>
            <a:r>
              <a:rPr lang="zh-CN" altLang="en-US" sz="2000" dirty="0"/>
              <a:t>的输入。</a:t>
            </a:r>
            <a:r>
              <a:rPr lang="en-US" altLang="zh-CN" sz="2000" dirty="0"/>
              <a:t>Java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System.out</a:t>
            </a:r>
            <a:r>
              <a:rPr lang="zh-CN" altLang="en-US" sz="2000" dirty="0"/>
              <a:t>表示标准输出设备，用</a:t>
            </a:r>
            <a:r>
              <a:rPr lang="en-US" altLang="zh-CN" sz="2000" dirty="0"/>
              <a:t>System.in</a:t>
            </a:r>
            <a:r>
              <a:rPr lang="zh-CN" altLang="en-US" sz="2000" dirty="0"/>
              <a:t>表示标准输入设备。默认情况下输出设备是显示器，输入设备是键盘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2021/9/21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693920" y="1316737"/>
            <a:ext cx="7339584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import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java.util.Scanner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	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public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TwoNumber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		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main(String[] </a:t>
            </a:r>
            <a:r>
              <a:rPr lang="en-US" altLang="zh-CN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			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			Scanner 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Scanner(System.</a:t>
            </a:r>
            <a:r>
              <a:rPr lang="en-US" altLang="zh-CN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			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请输入两个数：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			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.nextDouble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			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.nextDouble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			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和：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(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			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积：</a:t>
            </a:r>
            <a:r>
              <a:rPr lang="en-US" altLang="zh-CN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(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			</a:t>
            </a:r>
            <a:r>
              <a:rPr lang="en-US" altLang="zh-CN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.close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		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14	}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221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FF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F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13010</TotalTime>
  <Words>913</Words>
  <Application>Microsoft Office PowerPoint</Application>
  <PresentationFormat>宽屏</PresentationFormat>
  <Paragraphs>141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Monotype Sorts</vt:lpstr>
      <vt:lpstr>楷体_GB2312</vt:lpstr>
      <vt:lpstr>宋体</vt:lpstr>
      <vt:lpstr>Calibri</vt:lpstr>
      <vt:lpstr>Consolas</vt:lpstr>
      <vt:lpstr>Helvetica</vt:lpstr>
      <vt:lpstr>Times New Roman</vt:lpstr>
      <vt:lpstr>Wingdings</vt:lpstr>
      <vt:lpstr>db-book</vt:lpstr>
      <vt:lpstr>PowerPoint 演示文稿</vt:lpstr>
      <vt:lpstr>HelloWorld.java</vt:lpstr>
      <vt:lpstr>HelloWorld.java</vt:lpstr>
      <vt:lpstr>Java源文件命名的规则</vt:lpstr>
      <vt:lpstr>输出语句的其它用法</vt:lpstr>
      <vt:lpstr>printf</vt:lpstr>
      <vt:lpstr>从键盘输入数据</vt:lpstr>
      <vt:lpstr>从键盘输入数据(续)</vt:lpstr>
      <vt:lpstr>从键盘输入数据(续)</vt:lpstr>
      <vt:lpstr>从键盘输入数据(续)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rabbit8848</dc:creator>
  <cp:lastModifiedBy>tlm</cp:lastModifiedBy>
  <cp:revision>1563</cp:revision>
  <cp:lastPrinted>2001-02-09T15:35:27Z</cp:lastPrinted>
  <dcterms:created xsi:type="dcterms:W3CDTF">1999-11-04T20:50:09Z</dcterms:created>
  <dcterms:modified xsi:type="dcterms:W3CDTF">2021-09-21T01:39:37Z</dcterms:modified>
</cp:coreProperties>
</file>