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9"/>
  </p:notesMasterIdLst>
  <p:handoutMasterIdLst>
    <p:handoutMasterId r:id="rId80"/>
  </p:handoutMasterIdLst>
  <p:sldIdLst>
    <p:sldId id="413" r:id="rId2"/>
    <p:sldId id="522" r:id="rId3"/>
    <p:sldId id="523" r:id="rId4"/>
    <p:sldId id="525" r:id="rId5"/>
    <p:sldId id="526" r:id="rId6"/>
    <p:sldId id="527" r:id="rId7"/>
    <p:sldId id="528" r:id="rId8"/>
    <p:sldId id="529" r:id="rId9"/>
    <p:sldId id="530" r:id="rId10"/>
    <p:sldId id="531" r:id="rId11"/>
    <p:sldId id="532" r:id="rId12"/>
    <p:sldId id="533" r:id="rId13"/>
    <p:sldId id="534" r:id="rId14"/>
    <p:sldId id="535" r:id="rId15"/>
    <p:sldId id="536" r:id="rId16"/>
    <p:sldId id="537" r:id="rId17"/>
    <p:sldId id="579" r:id="rId18"/>
    <p:sldId id="572" r:id="rId19"/>
    <p:sldId id="575" r:id="rId20"/>
    <p:sldId id="538" r:id="rId21"/>
    <p:sldId id="540" r:id="rId22"/>
    <p:sldId id="541" r:id="rId23"/>
    <p:sldId id="542" r:id="rId24"/>
    <p:sldId id="543" r:id="rId25"/>
    <p:sldId id="544" r:id="rId26"/>
    <p:sldId id="569" r:id="rId27"/>
    <p:sldId id="570" r:id="rId28"/>
    <p:sldId id="571" r:id="rId29"/>
    <p:sldId id="545" r:id="rId30"/>
    <p:sldId id="546" r:id="rId31"/>
    <p:sldId id="547" r:id="rId32"/>
    <p:sldId id="567" r:id="rId33"/>
    <p:sldId id="593" r:id="rId34"/>
    <p:sldId id="548" r:id="rId35"/>
    <p:sldId id="549" r:id="rId36"/>
    <p:sldId id="550" r:id="rId37"/>
    <p:sldId id="551" r:id="rId38"/>
    <p:sldId id="552" r:id="rId39"/>
    <p:sldId id="553" r:id="rId40"/>
    <p:sldId id="554" r:id="rId41"/>
    <p:sldId id="555" r:id="rId42"/>
    <p:sldId id="556" r:id="rId43"/>
    <p:sldId id="557" r:id="rId44"/>
    <p:sldId id="558" r:id="rId45"/>
    <p:sldId id="592" r:id="rId46"/>
    <p:sldId id="602" r:id="rId47"/>
    <p:sldId id="559" r:id="rId48"/>
    <p:sldId id="576" r:id="rId49"/>
    <p:sldId id="577" r:id="rId50"/>
    <p:sldId id="578" r:id="rId51"/>
    <p:sldId id="594" r:id="rId52"/>
    <p:sldId id="580" r:id="rId53"/>
    <p:sldId id="582" r:id="rId54"/>
    <p:sldId id="581" r:id="rId55"/>
    <p:sldId id="583" r:id="rId56"/>
    <p:sldId id="584" r:id="rId57"/>
    <p:sldId id="585" r:id="rId58"/>
    <p:sldId id="586" r:id="rId59"/>
    <p:sldId id="560" r:id="rId60"/>
    <p:sldId id="561" r:id="rId61"/>
    <p:sldId id="568" r:id="rId62"/>
    <p:sldId id="562" r:id="rId63"/>
    <p:sldId id="563" r:id="rId64"/>
    <p:sldId id="564" r:id="rId65"/>
    <p:sldId id="565" r:id="rId66"/>
    <p:sldId id="566" r:id="rId67"/>
    <p:sldId id="587" r:id="rId68"/>
    <p:sldId id="588" r:id="rId69"/>
    <p:sldId id="590" r:id="rId70"/>
    <p:sldId id="591" r:id="rId71"/>
    <p:sldId id="595" r:id="rId72"/>
    <p:sldId id="596" r:id="rId73"/>
    <p:sldId id="597" r:id="rId74"/>
    <p:sldId id="598" r:id="rId75"/>
    <p:sldId id="599" r:id="rId76"/>
    <p:sldId id="600" r:id="rId77"/>
    <p:sldId id="601" r:id="rId78"/>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FF"/>
    <a:srgbClr val="CC0000"/>
    <a:srgbClr val="FF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61" autoAdjust="0"/>
    <p:restoredTop sz="89895" autoAdjust="0"/>
  </p:normalViewPr>
  <p:slideViewPr>
    <p:cSldViewPr snapToGrid="0">
      <p:cViewPr varScale="1">
        <p:scale>
          <a:sx n="89" d="100"/>
          <a:sy n="89" d="100"/>
        </p:scale>
        <p:origin x="66"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2021/10/8</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2021/10/8</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Chapter 2 Entity-Relationship Model</a:t>
            </a:r>
            <a:endParaRPr lang="zh-CN" altLang="en-US"/>
          </a:p>
        </p:txBody>
      </p:sp>
      <p:sp>
        <p:nvSpPr>
          <p:cNvPr id="5" name="日期占位符 4"/>
          <p:cNvSpPr>
            <a:spLocks noGrp="1"/>
          </p:cNvSpPr>
          <p:nvPr>
            <p:ph type="dt" idx="11"/>
          </p:nvPr>
        </p:nvSpPr>
        <p:spPr/>
        <p:txBody>
          <a:bodyPr/>
          <a:lstStyle/>
          <a:p>
            <a:pPr>
              <a:defRPr/>
            </a:pPr>
            <a:fld id="{98726098-D1C5-406C-BC1F-14CED1640491}" type="datetime1">
              <a:rPr lang="zh-CN" altLang="en-US" smtClean="0"/>
              <a:pPr>
                <a:defRPr/>
              </a:pPr>
              <a:t>2021/10/8</a:t>
            </a:fld>
            <a:endParaRPr lang="en-US" altLang="zh-CN"/>
          </a:p>
        </p:txBody>
      </p:sp>
      <p:sp>
        <p:nvSpPr>
          <p:cNvPr id="6" name="灯片编号占位符 5"/>
          <p:cNvSpPr>
            <a:spLocks noGrp="1"/>
          </p:cNvSpPr>
          <p:nvPr>
            <p:ph type="sldNum" sz="quarter" idx="12"/>
          </p:nvPr>
        </p:nvSpPr>
        <p:spPr/>
        <p:txBody>
          <a:bodyPr/>
          <a:lstStyle/>
          <a:p>
            <a:pPr>
              <a:defRPr/>
            </a:pPr>
            <a:fld id="{16C97A23-31E5-469B-81A4-91B0E96C79C3}" type="slidenum">
              <a:rPr lang="zh-CN" altLang="en-US" smtClean="0"/>
              <a:pPr>
                <a:defRPr/>
              </a:pPr>
              <a:t>40</a:t>
            </a:fld>
            <a:endParaRPr lang="en-US" altLang="zh-CN"/>
          </a:p>
        </p:txBody>
      </p:sp>
    </p:spTree>
    <p:extLst>
      <p:ext uri="{BB962C8B-B14F-4D97-AF65-F5344CB8AC3E}">
        <p14:creationId xmlns:p14="http://schemas.microsoft.com/office/powerpoint/2010/main" val="192521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endParaRPr lang="en-US" altLang="zh-CN" dirty="0" smtClean="0"/>
          </a:p>
          <a:p>
            <a:r>
              <a:rPr lang="en-US" altLang="zh-CN" dirty="0" smtClean="0"/>
              <a:t>1</a:t>
            </a:r>
            <a:r>
              <a:rPr lang="zh-CN" altLang="en-US" dirty="0" smtClean="0"/>
              <a:t>、频道、音量的范围。</a:t>
            </a:r>
            <a:endParaRPr lang="en-US" altLang="zh-CN" dirty="0" smtClean="0"/>
          </a:p>
          <a:p>
            <a:r>
              <a:rPr lang="en-US" altLang="zh-CN" dirty="0" smtClean="0"/>
              <a:t>2</a:t>
            </a:r>
            <a:r>
              <a:rPr lang="zh-CN" altLang="en-US" dirty="0" smtClean="0"/>
              <a:t>、</a:t>
            </a:r>
            <a:r>
              <a:rPr lang="en-US" altLang="zh-CN" dirty="0" smtClean="0"/>
              <a:t>on</a:t>
            </a:r>
            <a:r>
              <a:rPr lang="zh-CN" altLang="en-US" dirty="0" smtClean="0"/>
              <a:t>为</a:t>
            </a:r>
            <a:r>
              <a:rPr lang="en-US" altLang="zh-CN" dirty="0" smtClean="0"/>
              <a:t>true</a:t>
            </a:r>
            <a:r>
              <a:rPr lang="zh-CN" altLang="en-US" dirty="0" smtClean="0"/>
              <a:t>才能调频道及</a:t>
            </a:r>
            <a:r>
              <a:rPr lang="zh-CN" altLang="en-US" baseline="0" dirty="0" smtClean="0"/>
              <a:t>音量。</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Chapter 2 Entity-Relationship Model</a:t>
            </a:r>
            <a:endParaRPr lang="zh-CN" altLang="en-US"/>
          </a:p>
        </p:txBody>
      </p:sp>
      <p:sp>
        <p:nvSpPr>
          <p:cNvPr id="5" name="日期占位符 4"/>
          <p:cNvSpPr>
            <a:spLocks noGrp="1"/>
          </p:cNvSpPr>
          <p:nvPr>
            <p:ph type="dt" idx="11"/>
          </p:nvPr>
        </p:nvSpPr>
        <p:spPr/>
        <p:txBody>
          <a:bodyPr/>
          <a:lstStyle/>
          <a:p>
            <a:pPr>
              <a:defRPr/>
            </a:pPr>
            <a:fld id="{98726098-D1C5-406C-BC1F-14CED1640491}" type="datetime1">
              <a:rPr lang="zh-CN" altLang="en-US" smtClean="0"/>
              <a:pPr>
                <a:defRPr/>
              </a:pPr>
              <a:t>2021/10/8</a:t>
            </a:fld>
            <a:endParaRPr lang="en-US" altLang="zh-CN"/>
          </a:p>
        </p:txBody>
      </p:sp>
      <p:sp>
        <p:nvSpPr>
          <p:cNvPr id="6" name="灯片编号占位符 5"/>
          <p:cNvSpPr>
            <a:spLocks noGrp="1"/>
          </p:cNvSpPr>
          <p:nvPr>
            <p:ph type="sldNum" sz="quarter" idx="12"/>
          </p:nvPr>
        </p:nvSpPr>
        <p:spPr/>
        <p:txBody>
          <a:bodyPr/>
          <a:lstStyle/>
          <a:p>
            <a:pPr>
              <a:defRPr/>
            </a:pPr>
            <a:fld id="{16C97A23-31E5-469B-81A4-91B0E96C79C3}" type="slidenum">
              <a:rPr lang="zh-CN" altLang="en-US" smtClean="0"/>
              <a:pPr>
                <a:defRPr/>
              </a:pPr>
              <a:t>46</a:t>
            </a:fld>
            <a:endParaRPr lang="en-US" altLang="zh-CN"/>
          </a:p>
        </p:txBody>
      </p:sp>
    </p:spTree>
    <p:extLst>
      <p:ext uri="{BB962C8B-B14F-4D97-AF65-F5344CB8AC3E}">
        <p14:creationId xmlns:p14="http://schemas.microsoft.com/office/powerpoint/2010/main" val="216485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2021/10/8</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2021/10/8</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2021/10/8</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2021/10/8</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2021/10/8</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2021/10/8</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2021/10/8</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2021/10/8</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2021/10/8</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2021/10/8</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2021/10/8</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2021/10/8</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8084"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2021/10/8</a:t>
            </a:fld>
            <a:endParaRPr lang="en-US" altLang="zh-CN" dirty="0"/>
          </a:p>
        </p:txBody>
      </p:sp>
      <p:sp>
        <p:nvSpPr>
          <p:cNvPr id="1028" name="Text Box 41"/>
          <p:cNvSpPr txBox="1">
            <a:spLocks noChangeArrowheads="1"/>
          </p:cNvSpPr>
          <p:nvPr/>
        </p:nvSpPr>
        <p:spPr bwMode="auto">
          <a:xfrm>
            <a:off x="3827854" y="6583364"/>
            <a:ext cx="63209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3</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dirty="0" smtClean="0">
                <a:solidFill>
                  <a:schemeClr val="bg2"/>
                </a:solidFill>
                <a:latin typeface="Times New Roman" pitchFamily="18" charset="0"/>
                <a:ea typeface="宋体" pitchFamily="2" charset="-122"/>
              </a:rPr>
              <a:t>页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1</a:t>
            </a:r>
            <a:r>
              <a:rPr kumimoji="0" lang="zh-CN" altLang="en-US" sz="1800" dirty="0" smtClean="0">
                <a:solidFill>
                  <a:schemeClr val="bg2"/>
                </a:solidFill>
                <a:ea typeface="宋体" pitchFamily="2" charset="-122"/>
              </a:rPr>
              <a:t>单元 职员类：对象与类</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package" Target="../embeddings/Microsoft_Visio___2.vsdx"/></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DSC01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205" y="401934"/>
            <a:ext cx="9980126" cy="619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1726205" y="4969795"/>
            <a:ext cx="9980126" cy="1470025"/>
          </a:xfrm>
          <a:prstGeom prst="rect">
            <a:avLst/>
          </a:prstGeom>
          <a:solidFill>
            <a:srgbClr val="33CCCC">
              <a:alpha val="7059"/>
            </a:srgbClr>
          </a:solid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eaLnBrk="1" hangingPunct="1">
              <a:buClrTx/>
              <a:buNone/>
            </a:pPr>
            <a:r>
              <a:rPr lang="zh-CN" altLang="en-US" sz="6000" kern="0" dirty="0" smtClean="0">
                <a:solidFill>
                  <a:srgbClr val="66FFFF"/>
                </a:solidFill>
              </a:rPr>
              <a:t>第</a:t>
            </a:r>
            <a:r>
              <a:rPr lang="en-US" altLang="zh-CN" sz="6000" kern="0" dirty="0" smtClean="0">
                <a:solidFill>
                  <a:srgbClr val="66FFFF"/>
                </a:solidFill>
              </a:rPr>
              <a:t>1</a:t>
            </a:r>
            <a:r>
              <a:rPr lang="zh-CN" altLang="en-US" sz="6000" kern="0" dirty="0" smtClean="0">
                <a:solidFill>
                  <a:srgbClr val="66FFFF"/>
                </a:solidFill>
              </a:rPr>
              <a:t>篇  入门篇</a:t>
            </a:r>
            <a:endParaRPr lang="zh-CN" altLang="en-US" sz="6000" kern="0" dirty="0">
              <a:solidFill>
                <a:srgbClr val="66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843" y="74417"/>
            <a:ext cx="6347710" cy="6583341"/>
          </a:xfrm>
          <a:prstGeom prst="rect">
            <a:avLst/>
          </a:prstGeom>
          <a:solidFill>
            <a:srgbClr val="FFFFFF"/>
          </a:solidFill>
        </p:spPr>
        <p:txBody>
          <a:bodyPr wrap="square">
            <a:spAutoFit/>
          </a:bodyPr>
          <a:lstStyle/>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	</a:t>
            </a:r>
            <a:endParaRPr lang="zh-CN" altLang="zh-CN" sz="200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smtClean="0">
                <a:solidFill>
                  <a:srgbClr val="000000"/>
                </a:solidFill>
                <a:latin typeface="Consolas" panose="020B0609020204030204" pitchFamily="49" charset="0"/>
                <a:ea typeface="宋体" panose="02010600030101010101" pitchFamily="2" charset="-122"/>
              </a:rPr>
              <a:t>24		</a:t>
            </a:r>
            <a:r>
              <a:rPr lang="en-US" altLang="zh-CN" sz="1200" kern="0" dirty="0" smtClean="0">
                <a:solidFill>
                  <a:srgbClr val="3F5FBF"/>
                </a:solidFill>
                <a:latin typeface="Consolas" panose="020B0609020204030204" pitchFamily="49" charset="0"/>
                <a:ea typeface="宋体" panose="02010600030101010101" pitchFamily="2" charset="-122"/>
              </a:rPr>
              <a:t>/** </a:t>
            </a:r>
            <a:r>
              <a:rPr lang="zh-CN" altLang="zh-CN" sz="1200" kern="0" dirty="0" smtClean="0">
                <a:solidFill>
                  <a:srgbClr val="3F5FBF"/>
                </a:solidFill>
                <a:latin typeface="Consolas" panose="020B0609020204030204" pitchFamily="49" charset="0"/>
                <a:ea typeface="宋体" panose="02010600030101010101" pitchFamily="2" charset="-122"/>
                <a:cs typeface="Consolas" panose="020B0609020204030204" pitchFamily="49" charset="0"/>
              </a:rPr>
              <a:t>设置职员姓名</a:t>
            </a:r>
            <a:r>
              <a:rPr lang="en-US" altLang="zh-CN" sz="1200" kern="0" dirty="0" smtClean="0">
                <a:solidFill>
                  <a:srgbClr val="3F5FBF"/>
                </a:solidFill>
                <a:latin typeface="Consolas" panose="020B0609020204030204" pitchFamily="49" charset="0"/>
                <a:ea typeface="宋体" panose="02010600030101010101" pitchFamily="2" charset="-122"/>
              </a:rPr>
              <a:t> */</a:t>
            </a:r>
            <a:endParaRPr lang="zh-CN" altLang="zh-CN" sz="200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smtClean="0">
                <a:solidFill>
                  <a:srgbClr val="000000"/>
                </a:solidFill>
                <a:latin typeface="Consolas" panose="020B0609020204030204" pitchFamily="49" charset="0"/>
                <a:ea typeface="宋体" panose="02010600030101010101" pitchFamily="2" charset="-122"/>
              </a:rPr>
              <a:t>25</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void</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setEmplName</a:t>
            </a:r>
            <a:r>
              <a:rPr lang="en-US" altLang="zh-CN" sz="1200" kern="0" dirty="0">
                <a:solidFill>
                  <a:srgbClr val="000000"/>
                </a:solidFill>
                <a:latin typeface="Consolas" panose="020B0609020204030204" pitchFamily="49" charset="0"/>
                <a:ea typeface="宋体" panose="02010600030101010101" pitchFamily="2" charset="-122"/>
              </a:rPr>
              <a:t>(String </a:t>
            </a:r>
            <a:r>
              <a:rPr lang="en-US" altLang="zh-CN" sz="1200" kern="0" dirty="0">
                <a:solidFill>
                  <a:srgbClr val="6A3E3E"/>
                </a:solidFill>
                <a:latin typeface="Consolas" panose="020B0609020204030204" pitchFamily="49" charset="0"/>
                <a:ea typeface="宋体" panose="02010600030101010101" pitchFamily="2" charset="-122"/>
              </a:rPr>
              <a:t>name</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26			</a:t>
            </a:r>
            <a:r>
              <a:rPr lang="en-US" altLang="zh-CN" sz="1200" kern="0" dirty="0" err="1">
                <a:solidFill>
                  <a:srgbClr val="0000C0"/>
                </a:solidFill>
                <a:latin typeface="Consolas" panose="020B0609020204030204" pitchFamily="49" charset="0"/>
                <a:ea typeface="宋体" panose="02010600030101010101" pitchFamily="2" charset="-122"/>
              </a:rPr>
              <a:t>emplName</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name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27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28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29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设置职员年龄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30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void</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setEmplAge</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err="1">
                <a:solidFill>
                  <a:srgbClr val="7F0055"/>
                </a:solidFill>
                <a:latin typeface="Consolas" panose="020B0609020204030204" pitchFamily="49" charset="0"/>
                <a:ea typeface="宋体" panose="02010600030101010101" pitchFamily="2" charset="-122"/>
              </a:rPr>
              <a:t>int</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6A3E3E"/>
                </a:solidFill>
                <a:latin typeface="Consolas" panose="020B0609020204030204" pitchFamily="49" charset="0"/>
                <a:ea typeface="宋体" panose="02010600030101010101" pitchFamily="2" charset="-122"/>
              </a:rPr>
              <a:t>age</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31			</a:t>
            </a:r>
            <a:r>
              <a:rPr lang="en-US" altLang="zh-CN" sz="1200" kern="0" dirty="0" err="1">
                <a:solidFill>
                  <a:srgbClr val="0000C0"/>
                </a:solidFill>
                <a:latin typeface="Consolas" panose="020B0609020204030204" pitchFamily="49" charset="0"/>
                <a:ea typeface="宋体" panose="02010600030101010101" pitchFamily="2" charset="-122"/>
              </a:rPr>
              <a:t>emplAge</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age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32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33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34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设置职员性别</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35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void</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setEmplSex</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7F0055"/>
                </a:solidFill>
                <a:latin typeface="Consolas" panose="020B0609020204030204" pitchFamily="49" charset="0"/>
                <a:ea typeface="宋体" panose="02010600030101010101" pitchFamily="2" charset="-122"/>
              </a:rPr>
              <a:t>char</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6A3E3E"/>
                </a:solidFill>
                <a:latin typeface="Consolas" panose="020B0609020204030204" pitchFamily="49" charset="0"/>
                <a:ea typeface="宋体" panose="02010600030101010101" pitchFamily="2" charset="-122"/>
              </a:rPr>
              <a:t>sex</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36			</a:t>
            </a:r>
            <a:r>
              <a:rPr lang="en-US" altLang="zh-CN" sz="1200" kern="0" dirty="0" err="1">
                <a:solidFill>
                  <a:srgbClr val="0000C0"/>
                </a:solidFill>
                <a:latin typeface="Consolas" panose="020B0609020204030204" pitchFamily="49" charset="0"/>
                <a:ea typeface="宋体" panose="02010600030101010101" pitchFamily="2" charset="-122"/>
              </a:rPr>
              <a:t>emplSex</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sex</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37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38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39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设置基本工资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40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void</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setEmplBaseSalary</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7F0055"/>
                </a:solidFill>
                <a:latin typeface="Consolas" panose="020B0609020204030204" pitchFamily="49" charset="0"/>
                <a:ea typeface="宋体" panose="02010600030101010101" pitchFamily="2" charset="-122"/>
              </a:rPr>
              <a:t>double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6A3E3E"/>
                </a:solidFill>
                <a:latin typeface="Consolas" panose="020B0609020204030204" pitchFamily="49" charset="0"/>
                <a:ea typeface="宋体" panose="02010600030101010101" pitchFamily="2" charset="-122"/>
              </a:rPr>
              <a:t>baseSalary</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41			</a:t>
            </a:r>
            <a:r>
              <a:rPr lang="en-US" altLang="zh-CN" sz="1200" kern="0" dirty="0" err="1">
                <a:solidFill>
                  <a:srgbClr val="0000C0"/>
                </a:solidFill>
                <a:latin typeface="Consolas" panose="020B0609020204030204" pitchFamily="49" charset="0"/>
                <a:ea typeface="宋体" panose="02010600030101010101" pitchFamily="2" charset="-122"/>
              </a:rPr>
              <a:t>emplBaseSalary</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err="1">
                <a:solidFill>
                  <a:srgbClr val="6A3E3E"/>
                </a:solidFill>
                <a:latin typeface="Consolas" panose="020B0609020204030204" pitchFamily="49" charset="0"/>
                <a:ea typeface="宋体" panose="02010600030101010101" pitchFamily="2" charset="-122"/>
              </a:rPr>
              <a:t>baseSalary</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42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43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44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获取职员姓名</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45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String </a:t>
            </a:r>
            <a:r>
              <a:rPr lang="en-US" altLang="zh-CN" sz="1200" kern="0" dirty="0" err="1">
                <a:solidFill>
                  <a:srgbClr val="000000"/>
                </a:solidFill>
                <a:latin typeface="Consolas" panose="020B0609020204030204" pitchFamily="49" charset="0"/>
                <a:ea typeface="宋体" panose="02010600030101010101" pitchFamily="2" charset="-122"/>
              </a:rPr>
              <a:t>getEmplName</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46			</a:t>
            </a:r>
            <a:r>
              <a:rPr lang="en-US" altLang="zh-CN" sz="1200" kern="0" dirty="0">
                <a:solidFill>
                  <a:srgbClr val="7F0055"/>
                </a:solidFill>
                <a:latin typeface="Consolas" panose="020B0609020204030204" pitchFamily="49" charset="0"/>
                <a:ea typeface="宋体" panose="02010600030101010101" pitchFamily="2" charset="-122"/>
              </a:rPr>
              <a:t>return</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emplName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47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48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49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获取职员年龄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50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7F0055"/>
                </a:solidFill>
                <a:latin typeface="Consolas" panose="020B0609020204030204" pitchFamily="49" charset="0"/>
                <a:ea typeface="宋体" panose="02010600030101010101" pitchFamily="2" charset="-122"/>
              </a:rPr>
              <a:t>int</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getEmplAge</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51			</a:t>
            </a:r>
            <a:r>
              <a:rPr lang="en-US" altLang="zh-CN" sz="1200" kern="0" dirty="0">
                <a:solidFill>
                  <a:srgbClr val="7F0055"/>
                </a:solidFill>
                <a:latin typeface="Consolas" panose="020B0609020204030204" pitchFamily="49" charset="0"/>
                <a:ea typeface="宋体" panose="02010600030101010101" pitchFamily="2" charset="-122"/>
              </a:rPr>
              <a:t>return</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emplAge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52		</a:t>
            </a:r>
            <a:r>
              <a:rPr lang="en-US" altLang="zh-CN" sz="1200" kern="0" dirty="0" smtClean="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
        <p:nvSpPr>
          <p:cNvPr id="6" name="矩形 5"/>
          <p:cNvSpPr/>
          <p:nvPr/>
        </p:nvSpPr>
        <p:spPr>
          <a:xfrm>
            <a:off x="6581555" y="63789"/>
            <a:ext cx="5124966" cy="2680734"/>
          </a:xfrm>
          <a:prstGeom prst="rect">
            <a:avLst/>
          </a:prstGeom>
          <a:solidFill>
            <a:srgbClr val="FFFFFF"/>
          </a:solidFill>
        </p:spPr>
        <p:txBody>
          <a:bodyPr wrap="square">
            <a:spAutoFit/>
          </a:bodyPr>
          <a:lstStyle/>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53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54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获取职员性别</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55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char</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getEmplSex</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56			</a:t>
            </a:r>
            <a:r>
              <a:rPr lang="en-US" altLang="zh-CN" sz="1200" kern="0" dirty="0">
                <a:solidFill>
                  <a:srgbClr val="7F0055"/>
                </a:solidFill>
                <a:latin typeface="Consolas" panose="020B0609020204030204" pitchFamily="49" charset="0"/>
                <a:ea typeface="宋体" panose="02010600030101010101" pitchFamily="2" charset="-122"/>
              </a:rPr>
              <a:t>return</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emplSex</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57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58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59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获取基本工资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60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double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00"/>
                </a:solidFill>
                <a:latin typeface="Consolas" panose="020B0609020204030204" pitchFamily="49" charset="0"/>
                <a:ea typeface="宋体" panose="02010600030101010101" pitchFamily="2" charset="-122"/>
              </a:rPr>
              <a:t>getEmplBaseSalary</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61			</a:t>
            </a:r>
            <a:r>
              <a:rPr lang="en-US" altLang="zh-CN" sz="1200" kern="0" dirty="0">
                <a:solidFill>
                  <a:srgbClr val="7F0055"/>
                </a:solidFill>
                <a:latin typeface="Consolas" panose="020B0609020204030204" pitchFamily="49" charset="0"/>
                <a:ea typeface="宋体" panose="02010600030101010101" pitchFamily="2" charset="-122"/>
              </a:rPr>
              <a:t>return</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emplBaseSalary</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62		}</a:t>
            </a:r>
            <a:endParaRPr lang="zh-CN" altLang="zh-CN" sz="2000" kern="100" dirty="0">
              <a:latin typeface="Times New Roman" panose="02020603050405020304" pitchFamily="18" charset="0"/>
              <a:ea typeface="宋体" panose="02010600030101010101" pitchFamily="2" charset="-122"/>
            </a:endParaRPr>
          </a:p>
          <a:p>
            <a:pPr>
              <a:buNone/>
            </a:pPr>
            <a:r>
              <a:rPr lang="en-US" altLang="zh-CN" sz="1200" dirty="0">
                <a:solidFill>
                  <a:srgbClr val="000000"/>
                </a:solidFill>
                <a:latin typeface="Consolas" panose="020B0609020204030204" pitchFamily="49" charset="0"/>
                <a:ea typeface="宋体" panose="02010600030101010101" pitchFamily="2" charset="-122"/>
              </a:rPr>
              <a:t>63	}</a:t>
            </a:r>
            <a:endParaRPr lang="zh-CN" altLang="en-US" sz="3600" dirty="0"/>
          </a:p>
        </p:txBody>
      </p:sp>
    </p:spTree>
    <p:extLst>
      <p:ext uri="{BB962C8B-B14F-4D97-AF65-F5344CB8AC3E}">
        <p14:creationId xmlns:p14="http://schemas.microsoft.com/office/powerpoint/2010/main" val="2594593431"/>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 </a:t>
            </a:r>
            <a:r>
              <a:rPr lang="zh-CN" altLang="zh-CN" dirty="0">
                <a:effectLst/>
              </a:rPr>
              <a:t>关于</a:t>
            </a:r>
            <a:r>
              <a:rPr lang="en-US" altLang="zh-CN" dirty="0">
                <a:effectLst/>
              </a:rPr>
              <a:t>Java</a:t>
            </a:r>
            <a:r>
              <a:rPr lang="zh-CN" altLang="zh-CN" dirty="0">
                <a:effectLst/>
              </a:rPr>
              <a:t>类代码的</a:t>
            </a:r>
            <a:r>
              <a:rPr lang="zh-CN" altLang="zh-CN" dirty="0" smtClean="0">
                <a:effectLst/>
              </a:rPr>
              <a:t>说明</a:t>
            </a:r>
            <a:endParaRPr lang="zh-CN" altLang="en-US" dirty="0"/>
          </a:p>
        </p:txBody>
      </p:sp>
      <p:sp>
        <p:nvSpPr>
          <p:cNvPr id="3" name="内容占位符 2"/>
          <p:cNvSpPr>
            <a:spLocks noGrp="1"/>
          </p:cNvSpPr>
          <p:nvPr>
            <p:ph idx="1"/>
          </p:nvPr>
        </p:nvSpPr>
        <p:spPr/>
        <p:txBody>
          <a:bodyPr/>
          <a:lstStyle/>
          <a:p>
            <a:r>
              <a:rPr lang="en-US" altLang="zh-CN" dirty="0"/>
              <a:t>1. Java</a:t>
            </a:r>
            <a:r>
              <a:rPr lang="zh-CN" altLang="zh-CN" dirty="0" smtClean="0"/>
              <a:t>类结构</a:t>
            </a:r>
            <a:endParaRPr lang="en-US" altLang="zh-CN" dirty="0" smtClean="0"/>
          </a:p>
          <a:p>
            <a:pPr lvl="1"/>
            <a:r>
              <a:rPr lang="zh-CN" altLang="zh-CN" dirty="0"/>
              <a:t>一个</a:t>
            </a:r>
            <a:r>
              <a:rPr lang="en-US" altLang="zh-CN" dirty="0"/>
              <a:t>Java</a:t>
            </a:r>
            <a:r>
              <a:rPr lang="zh-CN" altLang="zh-CN" dirty="0"/>
              <a:t>类由类头和类体两部分组成，格式为</a:t>
            </a:r>
            <a:r>
              <a:rPr lang="zh-CN" altLang="zh-CN" dirty="0" smtClean="0"/>
              <a:t>：</a:t>
            </a:r>
            <a:endParaRPr lang="en-US" altLang="zh-CN" dirty="0" smtClean="0"/>
          </a:p>
          <a:p>
            <a:endParaRPr lang="en-US" altLang="zh-CN" b="1" dirty="0" smtClean="0"/>
          </a:p>
          <a:p>
            <a:endParaRPr lang="en-US" altLang="zh-CN" b="1" dirty="0"/>
          </a:p>
          <a:p>
            <a:endParaRPr lang="en-US" altLang="zh-CN" b="1" dirty="0"/>
          </a:p>
          <a:p>
            <a:pPr lvl="1"/>
            <a:r>
              <a:rPr lang="zh-CN" altLang="zh-CN" dirty="0"/>
              <a:t>类头由关键词</a:t>
            </a:r>
            <a:r>
              <a:rPr lang="en-US" altLang="zh-CN" dirty="0"/>
              <a:t>class</a:t>
            </a:r>
            <a:r>
              <a:rPr lang="zh-CN" altLang="zh-CN" dirty="0"/>
              <a:t>和一个类名标识符组成。类体是括在一对花括号中的类成员组成。类成员分为三部分</a:t>
            </a:r>
            <a:r>
              <a:rPr lang="zh-CN" altLang="zh-CN" dirty="0" smtClean="0"/>
              <a:t>：</a:t>
            </a:r>
            <a:endParaRPr lang="en-US" altLang="zh-CN" dirty="0" smtClean="0"/>
          </a:p>
          <a:p>
            <a:pPr lvl="2"/>
            <a:r>
              <a:rPr lang="zh-CN" altLang="zh-CN" dirty="0" smtClean="0"/>
              <a:t>成员变量</a:t>
            </a:r>
            <a:r>
              <a:rPr lang="zh-CN" altLang="en-US" dirty="0" smtClean="0"/>
              <a:t>：</a:t>
            </a:r>
            <a:r>
              <a:rPr lang="zh-CN" altLang="zh-CN" dirty="0" smtClean="0"/>
              <a:t>用于</a:t>
            </a:r>
            <a:r>
              <a:rPr lang="zh-CN" altLang="zh-CN" dirty="0"/>
              <a:t>描述属性，也称</a:t>
            </a:r>
            <a:r>
              <a:rPr lang="zh-CN" altLang="zh-CN" dirty="0" smtClean="0"/>
              <a:t>字段</a:t>
            </a:r>
            <a:endParaRPr lang="en-US" altLang="zh-CN" dirty="0" smtClean="0"/>
          </a:p>
          <a:p>
            <a:pPr lvl="2"/>
            <a:r>
              <a:rPr lang="zh-CN" altLang="zh-CN" dirty="0"/>
              <a:t>成员</a:t>
            </a:r>
            <a:r>
              <a:rPr lang="zh-CN" altLang="zh-CN" dirty="0" smtClean="0"/>
              <a:t>方法</a:t>
            </a:r>
            <a:r>
              <a:rPr lang="zh-CN" altLang="en-US" dirty="0" smtClean="0"/>
              <a:t>：</a:t>
            </a:r>
            <a:r>
              <a:rPr lang="zh-CN" altLang="zh-CN" dirty="0" smtClean="0"/>
              <a:t>用于</a:t>
            </a:r>
            <a:r>
              <a:rPr lang="zh-CN" altLang="zh-CN" dirty="0"/>
              <a:t>描述</a:t>
            </a:r>
            <a:r>
              <a:rPr lang="zh-CN" altLang="zh-CN" dirty="0" smtClean="0"/>
              <a:t>行为</a:t>
            </a:r>
            <a:endParaRPr lang="en-US" altLang="zh-CN" dirty="0" smtClean="0"/>
          </a:p>
          <a:p>
            <a:pPr lvl="2"/>
            <a:r>
              <a:rPr lang="zh-CN" altLang="zh-CN" dirty="0"/>
              <a:t>构造</a:t>
            </a:r>
            <a:r>
              <a:rPr lang="zh-CN" altLang="zh-CN" dirty="0" smtClean="0"/>
              <a:t>器</a:t>
            </a:r>
            <a:r>
              <a:rPr lang="zh-CN" altLang="en-US" dirty="0"/>
              <a:t>：用于</a:t>
            </a:r>
            <a:r>
              <a:rPr lang="zh-CN" altLang="en-US" dirty="0" smtClean="0"/>
              <a:t>初始化对象的属性</a:t>
            </a:r>
            <a:endParaRPr lang="zh-CN" altLang="zh-CN" b="1"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6933797" y="1443370"/>
            <a:ext cx="4762903" cy="2033476"/>
          </a:xfrm>
          <a:prstGeom prst="rect">
            <a:avLst/>
          </a:prstGeom>
        </p:spPr>
      </p:pic>
    </p:spTree>
    <p:extLst>
      <p:ext uri="{BB962C8B-B14F-4D97-AF65-F5344CB8AC3E}">
        <p14:creationId xmlns:p14="http://schemas.microsoft.com/office/powerpoint/2010/main" val="2303217136"/>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 </a:t>
            </a:r>
            <a:r>
              <a:rPr lang="zh-CN" altLang="zh-CN" dirty="0">
                <a:effectLst/>
              </a:rPr>
              <a:t>关于</a:t>
            </a:r>
            <a:r>
              <a:rPr lang="en-US" altLang="zh-CN" dirty="0">
                <a:effectLst/>
              </a:rPr>
              <a:t>Java</a:t>
            </a:r>
            <a:r>
              <a:rPr lang="zh-CN" altLang="zh-CN" dirty="0">
                <a:effectLst/>
              </a:rPr>
              <a:t>类代码的</a:t>
            </a:r>
            <a:r>
              <a:rPr lang="zh-CN" altLang="zh-CN" dirty="0" smtClean="0">
                <a:effectLst/>
              </a:rPr>
              <a:t>说明</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p:txBody>
          <a:bodyPr/>
          <a:lstStyle/>
          <a:p>
            <a:r>
              <a:rPr lang="en-US" altLang="zh-CN" dirty="0"/>
              <a:t>2. </a:t>
            </a:r>
            <a:r>
              <a:rPr lang="zh-CN" altLang="zh-CN" dirty="0"/>
              <a:t>类的数据成员</a:t>
            </a:r>
            <a:endParaRPr lang="zh-CN" altLang="zh-CN" b="1" dirty="0"/>
          </a:p>
          <a:p>
            <a:pPr lvl="1"/>
            <a:r>
              <a:rPr lang="zh-CN" altLang="zh-CN" dirty="0"/>
              <a:t>类的每个数据成员都要用两部分描述：数据类型</a:t>
            </a:r>
            <a:r>
              <a:rPr lang="en-US" altLang="zh-CN" dirty="0"/>
              <a:t> + </a:t>
            </a:r>
            <a:r>
              <a:rPr lang="zh-CN" altLang="zh-CN" dirty="0"/>
              <a:t>数据成员标识符。数据类型决定了一种数据的存储方式、空间大小、可操作方式等</a:t>
            </a:r>
            <a:r>
              <a:rPr lang="zh-CN" altLang="zh-CN" dirty="0" smtClean="0"/>
              <a:t>。</a:t>
            </a:r>
            <a:endParaRPr lang="en-US" altLang="zh-CN" dirty="0" smtClean="0"/>
          </a:p>
          <a:p>
            <a:pPr lvl="1"/>
            <a:r>
              <a:rPr lang="zh-CN" altLang="zh-CN" dirty="0" smtClean="0"/>
              <a:t>在</a:t>
            </a:r>
            <a:r>
              <a:rPr lang="en-US" altLang="zh-CN" dirty="0"/>
              <a:t>Java</a:t>
            </a:r>
            <a:r>
              <a:rPr lang="zh-CN" altLang="zh-CN" dirty="0"/>
              <a:t>程序中，每一个数据都属于一个类型，在使用一个数据前必须声明它是什么类型。</a:t>
            </a:r>
            <a:r>
              <a:rPr lang="en-US" altLang="zh-CN" dirty="0"/>
              <a:t>String</a:t>
            </a:r>
            <a:r>
              <a:rPr lang="zh-CN" altLang="zh-CN" dirty="0"/>
              <a:t>、</a:t>
            </a:r>
            <a:r>
              <a:rPr lang="en-US" altLang="zh-CN" dirty="0" err="1"/>
              <a:t>int</a:t>
            </a:r>
            <a:r>
              <a:rPr lang="zh-CN" altLang="zh-CN" dirty="0"/>
              <a:t>、</a:t>
            </a:r>
            <a:r>
              <a:rPr lang="en-US" altLang="zh-CN" dirty="0"/>
              <a:t>char</a:t>
            </a:r>
            <a:r>
              <a:rPr lang="zh-CN" altLang="zh-CN" dirty="0"/>
              <a:t>和</a:t>
            </a:r>
            <a:r>
              <a:rPr lang="en-US" altLang="zh-CN" dirty="0"/>
              <a:t>double</a:t>
            </a:r>
            <a:r>
              <a:rPr lang="zh-CN" altLang="zh-CN" dirty="0"/>
              <a:t>是</a:t>
            </a:r>
            <a:r>
              <a:rPr lang="en-US" altLang="zh-CN" dirty="0"/>
              <a:t>Java</a:t>
            </a:r>
            <a:r>
              <a:rPr lang="zh-CN" altLang="zh-CN" dirty="0"/>
              <a:t>的</a:t>
            </a:r>
            <a:r>
              <a:rPr lang="en-US" altLang="zh-CN" dirty="0"/>
              <a:t>4 </a:t>
            </a:r>
            <a:r>
              <a:rPr lang="zh-CN" altLang="zh-CN" dirty="0"/>
              <a:t>种数据类型，分别用于描述字符串数据</a:t>
            </a:r>
            <a:r>
              <a:rPr lang="zh-CN" altLang="zh-CN" dirty="0" smtClean="0"/>
              <a:t>、整数</a:t>
            </a:r>
            <a:r>
              <a:rPr lang="zh-CN" altLang="zh-CN" dirty="0"/>
              <a:t>、字符和浮点数</a:t>
            </a:r>
            <a:r>
              <a:rPr lang="zh-CN" altLang="zh-CN" dirty="0" smtClean="0"/>
              <a:t>。</a:t>
            </a:r>
            <a:endParaRPr lang="en-US" altLang="zh-CN" dirty="0" smtClean="0"/>
          </a:p>
          <a:p>
            <a:r>
              <a:rPr lang="en-US" altLang="zh-CN" dirty="0"/>
              <a:t>3. </a:t>
            </a:r>
            <a:r>
              <a:rPr lang="zh-CN" altLang="zh-CN" dirty="0"/>
              <a:t>类的方法成员</a:t>
            </a:r>
            <a:endParaRPr lang="zh-CN" altLang="zh-CN" b="1" dirty="0"/>
          </a:p>
          <a:p>
            <a:pPr lvl="1"/>
            <a:r>
              <a:rPr lang="zh-CN" altLang="zh-CN" dirty="0"/>
              <a:t>类的方法用于描述计算机操作行为的实现过程，用返回类型</a:t>
            </a:r>
            <a:r>
              <a:rPr lang="en-US" altLang="zh-CN" dirty="0"/>
              <a:t> + </a:t>
            </a:r>
            <a:r>
              <a:rPr lang="zh-CN" altLang="zh-CN" dirty="0"/>
              <a:t>方法名</a:t>
            </a:r>
            <a:r>
              <a:rPr lang="en-US" altLang="zh-CN" dirty="0"/>
              <a:t> + </a:t>
            </a:r>
            <a:r>
              <a:rPr lang="zh-CN" altLang="zh-CN" dirty="0"/>
              <a:t>（参数列表）表示。关于每一部分的意义将在下一课介绍。</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1412515810"/>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 </a:t>
            </a:r>
            <a:r>
              <a:rPr lang="zh-CN" altLang="zh-CN" dirty="0">
                <a:effectLst/>
              </a:rPr>
              <a:t>关于</a:t>
            </a:r>
            <a:r>
              <a:rPr lang="en-US" altLang="zh-CN" dirty="0">
                <a:effectLst/>
              </a:rPr>
              <a:t>Java</a:t>
            </a:r>
            <a:r>
              <a:rPr lang="zh-CN" altLang="zh-CN" dirty="0">
                <a:effectLst/>
              </a:rPr>
              <a:t>类代码的说明</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a:xfrm>
            <a:off x="359981" y="1005996"/>
            <a:ext cx="11622912" cy="5458600"/>
          </a:xfrm>
        </p:spPr>
        <p:txBody>
          <a:bodyPr/>
          <a:lstStyle/>
          <a:p>
            <a:r>
              <a:rPr lang="en-US" altLang="zh-CN" dirty="0"/>
              <a:t>4. </a:t>
            </a:r>
            <a:r>
              <a:rPr lang="zh-CN" altLang="zh-CN" dirty="0"/>
              <a:t>构造器（</a:t>
            </a:r>
            <a:r>
              <a:rPr lang="en-US" altLang="zh-CN" dirty="0"/>
              <a:t>constructor</a:t>
            </a:r>
            <a:r>
              <a:rPr lang="zh-CN" altLang="zh-CN" dirty="0"/>
              <a:t>）</a:t>
            </a:r>
            <a:endParaRPr lang="zh-CN" altLang="zh-CN" b="1" dirty="0"/>
          </a:p>
          <a:p>
            <a:pPr lvl="1"/>
            <a:r>
              <a:rPr lang="zh-CN" altLang="zh-CN" dirty="0"/>
              <a:t>构造器用于在生成对象时对于对象属性初始化。它是类的一种特殊行为。其特殊之处在于：</a:t>
            </a:r>
          </a:p>
          <a:p>
            <a:pPr lvl="1"/>
            <a:r>
              <a:rPr lang="zh-CN" altLang="zh-CN" dirty="0"/>
              <a:t>（</a:t>
            </a:r>
            <a:r>
              <a:rPr lang="en-US" altLang="zh-CN" dirty="0"/>
              <a:t>1</a:t>
            </a:r>
            <a:r>
              <a:rPr lang="zh-CN" altLang="zh-CN" dirty="0"/>
              <a:t>）不需要标注返回类型。</a:t>
            </a:r>
          </a:p>
          <a:p>
            <a:pPr lvl="1"/>
            <a:r>
              <a:rPr lang="zh-CN" altLang="zh-CN" dirty="0"/>
              <a:t>（</a:t>
            </a:r>
            <a:r>
              <a:rPr lang="en-US" altLang="zh-CN" dirty="0"/>
              <a:t>2</a:t>
            </a:r>
            <a:r>
              <a:rPr lang="zh-CN" altLang="zh-CN" dirty="0"/>
              <a:t>）构造器与类同名。例如，</a:t>
            </a:r>
            <a:r>
              <a:rPr lang="en-US" altLang="zh-CN" dirty="0"/>
              <a:t>Employee()</a:t>
            </a:r>
            <a:r>
              <a:rPr lang="zh-CN" altLang="zh-CN" dirty="0"/>
              <a:t>和</a:t>
            </a:r>
            <a:r>
              <a:rPr lang="en-US" altLang="zh-CN" dirty="0"/>
              <a:t>Employee (String </a:t>
            </a:r>
            <a:r>
              <a:rPr lang="en-US" altLang="zh-CN" dirty="0" err="1"/>
              <a:t>name,</a:t>
            </a:r>
            <a:r>
              <a:rPr lang="en-US" altLang="zh-CN" b="1" dirty="0" err="1"/>
              <a:t>int</a:t>
            </a:r>
            <a:r>
              <a:rPr lang="en-US" altLang="zh-CN" dirty="0"/>
              <a:t> </a:t>
            </a:r>
            <a:r>
              <a:rPr lang="en-US" altLang="zh-CN" dirty="0" err="1"/>
              <a:t>age,</a:t>
            </a:r>
            <a:r>
              <a:rPr lang="en-US" altLang="zh-CN" b="1" dirty="0" err="1"/>
              <a:t>char</a:t>
            </a:r>
            <a:r>
              <a:rPr lang="en-US" altLang="zh-CN" dirty="0"/>
              <a:t> sex, </a:t>
            </a:r>
            <a:r>
              <a:rPr lang="en-US" altLang="zh-CN" b="1" dirty="0"/>
              <a:t>double</a:t>
            </a:r>
            <a:r>
              <a:rPr lang="en-US" altLang="zh-CN" dirty="0"/>
              <a:t> </a:t>
            </a:r>
            <a:r>
              <a:rPr lang="en-US" altLang="zh-CN" dirty="0" err="1"/>
              <a:t>baseSalary</a:t>
            </a:r>
            <a:r>
              <a:rPr lang="en-US" altLang="zh-CN" dirty="0"/>
              <a:t>)</a:t>
            </a:r>
            <a:r>
              <a:rPr lang="zh-CN" altLang="zh-CN" dirty="0"/>
              <a:t>都可以是类</a:t>
            </a:r>
            <a:r>
              <a:rPr lang="en-US" altLang="zh-CN" dirty="0"/>
              <a:t>Employee </a:t>
            </a:r>
            <a:r>
              <a:rPr lang="zh-CN" altLang="zh-CN" dirty="0"/>
              <a:t>的构造器。</a:t>
            </a:r>
          </a:p>
          <a:p>
            <a:r>
              <a:rPr lang="en-US" altLang="zh-CN" dirty="0"/>
              <a:t>5. private</a:t>
            </a:r>
            <a:r>
              <a:rPr lang="zh-CN" altLang="zh-CN" dirty="0"/>
              <a:t>和</a:t>
            </a:r>
            <a:r>
              <a:rPr lang="en-US" altLang="zh-CN" dirty="0"/>
              <a:t>public</a:t>
            </a:r>
            <a:endParaRPr lang="zh-CN" altLang="zh-CN" b="1" dirty="0"/>
          </a:p>
          <a:p>
            <a:pPr lvl="1"/>
            <a:r>
              <a:rPr lang="zh-CN" altLang="zh-CN" dirty="0"/>
              <a:t>现代程序设计提倡对数据的私密性保护，在数据操作上有了内外有别的规定。于是在设计类时，使用了两个访问权限控制关键词</a:t>
            </a:r>
            <a:r>
              <a:rPr lang="en-US" altLang="zh-CN" dirty="0"/>
              <a:t>private</a:t>
            </a:r>
            <a:r>
              <a:rPr lang="zh-CN" altLang="zh-CN" dirty="0"/>
              <a:t>和</a:t>
            </a:r>
            <a:r>
              <a:rPr lang="en-US" altLang="zh-CN" dirty="0"/>
              <a:t>public</a:t>
            </a:r>
            <a:r>
              <a:rPr lang="zh-CN" altLang="zh-CN" dirty="0" smtClean="0"/>
              <a:t>：</a:t>
            </a:r>
            <a:endParaRPr lang="en-US" altLang="zh-CN" dirty="0" smtClean="0"/>
          </a:p>
          <a:p>
            <a:pPr lvl="2"/>
            <a:r>
              <a:rPr lang="zh-CN" altLang="zh-CN" dirty="0" smtClean="0"/>
              <a:t>凡是</a:t>
            </a:r>
            <a:r>
              <a:rPr lang="zh-CN" altLang="zh-CN" dirty="0"/>
              <a:t>只能被类内部访问的成员，都认为是私密成员，用关键词</a:t>
            </a:r>
            <a:r>
              <a:rPr lang="en-US" altLang="zh-CN" dirty="0"/>
              <a:t>private</a:t>
            </a:r>
            <a:r>
              <a:rPr lang="zh-CN" altLang="zh-CN" dirty="0"/>
              <a:t>标记；其他允许被外部访问的成员成为公开成员，用关键词</a:t>
            </a:r>
            <a:r>
              <a:rPr lang="en-US" altLang="zh-CN" dirty="0"/>
              <a:t>public</a:t>
            </a:r>
            <a:r>
              <a:rPr lang="zh-CN" altLang="zh-CN" dirty="0"/>
              <a:t>标记</a:t>
            </a:r>
            <a:r>
              <a:rPr lang="zh-CN" altLang="zh-CN" dirty="0" smtClean="0"/>
              <a:t>。</a:t>
            </a:r>
            <a:endParaRPr lang="en-US" altLang="zh-CN" dirty="0" smtClean="0"/>
          </a:p>
          <a:p>
            <a:pPr lvl="1"/>
            <a:r>
              <a:rPr lang="zh-CN" altLang="zh-CN" dirty="0"/>
              <a:t>由于构造器必须供外部调用，所以构造器必须公开。另外，一般数据成员都要默认为私密，外部需要调用时，只能通过某些公开的方法（如</a:t>
            </a:r>
            <a:r>
              <a:rPr lang="en-US" altLang="zh-CN" dirty="0" err="1"/>
              <a:t>setxxx</a:t>
            </a:r>
            <a:r>
              <a:rPr lang="en-US" altLang="zh-CN" dirty="0"/>
              <a:t>()</a:t>
            </a:r>
            <a:r>
              <a:rPr lang="zh-CN" altLang="zh-CN" dirty="0"/>
              <a:t>、</a:t>
            </a:r>
            <a:r>
              <a:rPr lang="en-US" altLang="zh-CN" dirty="0" err="1"/>
              <a:t>getxxx</a:t>
            </a:r>
            <a:r>
              <a:rPr lang="en-US" altLang="zh-CN" dirty="0"/>
              <a:t>()</a:t>
            </a:r>
            <a:r>
              <a:rPr lang="zh-CN" altLang="zh-CN" dirty="0"/>
              <a:t>等）使用。</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909403254"/>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 </a:t>
            </a:r>
            <a:r>
              <a:rPr lang="zh-CN" altLang="zh-CN" dirty="0">
                <a:effectLst/>
              </a:rPr>
              <a:t>关于</a:t>
            </a:r>
            <a:r>
              <a:rPr lang="en-US" altLang="zh-CN" dirty="0">
                <a:effectLst/>
              </a:rPr>
              <a:t>Java</a:t>
            </a:r>
            <a:r>
              <a:rPr lang="zh-CN" altLang="zh-CN" dirty="0">
                <a:effectLst/>
              </a:rPr>
              <a:t>类代码的说明</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a:xfrm>
            <a:off x="370614" y="869875"/>
            <a:ext cx="11368616" cy="5711677"/>
          </a:xfrm>
        </p:spPr>
        <p:txBody>
          <a:bodyPr/>
          <a:lstStyle/>
          <a:p>
            <a:r>
              <a:rPr lang="en-US" altLang="zh-CN" dirty="0"/>
              <a:t>6. </a:t>
            </a:r>
            <a:r>
              <a:rPr lang="zh-CN" altLang="zh-CN" dirty="0"/>
              <a:t>关键词与标识符</a:t>
            </a:r>
            <a:endParaRPr lang="zh-CN" altLang="zh-CN" b="1" dirty="0"/>
          </a:p>
          <a:p>
            <a:pPr lvl="1"/>
            <a:r>
              <a:rPr lang="zh-CN" altLang="zh-CN" dirty="0"/>
              <a:t>关键词（</a:t>
            </a:r>
            <a:r>
              <a:rPr lang="en-US" altLang="zh-CN" dirty="0"/>
              <a:t>keyword</a:t>
            </a:r>
            <a:r>
              <a:rPr lang="zh-CN" altLang="zh-CN" dirty="0"/>
              <a:t>）也称保留字，是对</a:t>
            </a:r>
            <a:r>
              <a:rPr lang="en-US" altLang="zh-CN" dirty="0"/>
              <a:t>Java</a:t>
            </a:r>
            <a:r>
              <a:rPr lang="zh-CN" altLang="zh-CN" dirty="0"/>
              <a:t>编译器有特殊意义的词。例如，</a:t>
            </a:r>
            <a:r>
              <a:rPr lang="en-US" altLang="zh-CN" dirty="0" err="1"/>
              <a:t>int</a:t>
            </a:r>
            <a:r>
              <a:rPr lang="zh-CN" altLang="zh-CN" dirty="0"/>
              <a:t>、</a:t>
            </a:r>
            <a:r>
              <a:rPr lang="en-US" altLang="zh-CN" dirty="0"/>
              <a:t>String</a:t>
            </a:r>
            <a:r>
              <a:rPr lang="zh-CN" altLang="zh-CN" dirty="0"/>
              <a:t>、</a:t>
            </a:r>
            <a:r>
              <a:rPr lang="en-US" altLang="zh-CN" dirty="0"/>
              <a:t>private</a:t>
            </a:r>
            <a:r>
              <a:rPr lang="zh-CN" altLang="zh-CN" dirty="0"/>
              <a:t>、</a:t>
            </a:r>
            <a:r>
              <a:rPr lang="en-US" altLang="zh-CN" dirty="0"/>
              <a:t>public</a:t>
            </a:r>
            <a:r>
              <a:rPr lang="zh-CN" altLang="zh-CN" dirty="0"/>
              <a:t>及</a:t>
            </a:r>
            <a:r>
              <a:rPr lang="en-US" altLang="zh-CN" dirty="0"/>
              <a:t>void</a:t>
            </a:r>
            <a:r>
              <a:rPr lang="zh-CN" altLang="zh-CN" dirty="0"/>
              <a:t>等。</a:t>
            </a:r>
          </a:p>
          <a:p>
            <a:pPr lvl="1"/>
            <a:r>
              <a:rPr lang="zh-CN" altLang="zh-CN" dirty="0"/>
              <a:t>标识符（</a:t>
            </a:r>
            <a:r>
              <a:rPr lang="en-US" altLang="zh-CN" dirty="0"/>
              <a:t>identifier</a:t>
            </a:r>
            <a:r>
              <a:rPr lang="zh-CN" altLang="zh-CN" dirty="0"/>
              <a:t>）是程序员对程序中的各个元素（如变量、方法、类或标号等）加以命名时使用的命名记号。各种程序设计语言都有自己关于使用标识符的规则。</a:t>
            </a:r>
            <a:r>
              <a:rPr lang="en-US" altLang="zh-CN" dirty="0"/>
              <a:t>Java</a:t>
            </a:r>
            <a:r>
              <a:rPr lang="zh-CN" altLang="zh-CN" dirty="0"/>
              <a:t>语言中，标识符是一个字符序列，在语法上有如下使用限制：</a:t>
            </a:r>
          </a:p>
          <a:p>
            <a:pPr lvl="2"/>
            <a:r>
              <a:rPr lang="zh-CN" altLang="zh-CN" dirty="0"/>
              <a:t>（</a:t>
            </a:r>
            <a:r>
              <a:rPr lang="en-US" altLang="zh-CN" dirty="0"/>
              <a:t>1</a:t>
            </a:r>
            <a:r>
              <a:rPr lang="zh-CN" altLang="zh-CN" dirty="0"/>
              <a:t>）必须要以字母、下划线（</a:t>
            </a:r>
            <a:r>
              <a:rPr lang="en-US" altLang="zh-CN" dirty="0"/>
              <a:t>_</a:t>
            </a:r>
            <a:r>
              <a:rPr lang="zh-CN" altLang="zh-CN" dirty="0"/>
              <a:t>）或美元符</a:t>
            </a:r>
            <a:r>
              <a:rPr lang="en-US" altLang="zh-CN" dirty="0"/>
              <a:t> ($)</a:t>
            </a:r>
            <a:r>
              <a:rPr lang="zh-CN" altLang="zh-CN" dirty="0"/>
              <a:t>开头，后面可以跟字母、下划线、美元符或数字。</a:t>
            </a:r>
          </a:p>
          <a:p>
            <a:pPr lvl="2"/>
            <a:r>
              <a:rPr lang="zh-CN" altLang="zh-CN" dirty="0"/>
              <a:t>（</a:t>
            </a:r>
            <a:r>
              <a:rPr lang="en-US" altLang="zh-CN" dirty="0"/>
              <a:t>2</a:t>
            </a:r>
            <a:r>
              <a:rPr lang="zh-CN" altLang="zh-CN" dirty="0"/>
              <a:t>）</a:t>
            </a:r>
            <a:r>
              <a:rPr lang="en-US" altLang="zh-CN" dirty="0"/>
              <a:t>Java</a:t>
            </a:r>
            <a:r>
              <a:rPr lang="zh-CN" altLang="zh-CN" dirty="0"/>
              <a:t>是区分字母大小写的，如</a:t>
            </a:r>
            <a:r>
              <a:rPr lang="en-US" altLang="zh-CN" dirty="0"/>
              <a:t>name</a:t>
            </a:r>
            <a:r>
              <a:rPr lang="zh-CN" altLang="zh-CN" dirty="0"/>
              <a:t>和</a:t>
            </a:r>
            <a:r>
              <a:rPr lang="en-US" altLang="zh-CN" dirty="0"/>
              <a:t>Name</a:t>
            </a:r>
            <a:r>
              <a:rPr lang="zh-CN" altLang="zh-CN" dirty="0"/>
              <a:t>就代表两个不同的标识符。</a:t>
            </a:r>
          </a:p>
          <a:p>
            <a:pPr lvl="2"/>
            <a:r>
              <a:rPr lang="zh-CN" altLang="zh-CN" dirty="0"/>
              <a:t>（</a:t>
            </a:r>
            <a:r>
              <a:rPr lang="en-US" altLang="zh-CN" dirty="0"/>
              <a:t>3</a:t>
            </a:r>
            <a:r>
              <a:rPr lang="zh-CN" altLang="zh-CN" dirty="0"/>
              <a:t>）不可以将关键词（或保留字）单独作为标识符。例如：</a:t>
            </a:r>
          </a:p>
          <a:p>
            <a:pPr lvl="3"/>
            <a:r>
              <a:rPr lang="zh-CN" altLang="zh-CN" dirty="0"/>
              <a:t>合法标识符实例：</a:t>
            </a:r>
            <a:r>
              <a:rPr lang="en-US" altLang="zh-CN" dirty="0" err="1"/>
              <a:t>userName</a:t>
            </a:r>
            <a:r>
              <a:rPr lang="zh-CN" altLang="zh-CN" dirty="0"/>
              <a:t>、</a:t>
            </a:r>
            <a:r>
              <a:rPr lang="en-US" altLang="zh-CN" dirty="0" err="1"/>
              <a:t>User_Name</a:t>
            </a:r>
            <a:r>
              <a:rPr lang="zh-CN" altLang="zh-CN" dirty="0"/>
              <a:t>、</a:t>
            </a:r>
            <a:r>
              <a:rPr lang="en-US" altLang="zh-CN" dirty="0"/>
              <a:t>_</a:t>
            </a:r>
            <a:r>
              <a:rPr lang="en-US" altLang="zh-CN" dirty="0" err="1"/>
              <a:t>sys_val</a:t>
            </a:r>
            <a:r>
              <a:rPr lang="zh-CN" altLang="zh-CN" dirty="0"/>
              <a:t>、</a:t>
            </a:r>
            <a:r>
              <a:rPr lang="en-US" altLang="zh-CN" dirty="0"/>
              <a:t>$change</a:t>
            </a:r>
            <a:r>
              <a:rPr lang="zh-CN" altLang="zh-CN" dirty="0"/>
              <a:t>、</a:t>
            </a:r>
            <a:r>
              <a:rPr lang="en-US" altLang="zh-CN" dirty="0"/>
              <a:t>class8</a:t>
            </a:r>
            <a:r>
              <a:rPr lang="zh-CN" altLang="zh-CN" dirty="0"/>
              <a:t>。</a:t>
            </a:r>
          </a:p>
          <a:p>
            <a:pPr lvl="3"/>
            <a:r>
              <a:rPr lang="zh-CN" altLang="zh-CN" dirty="0"/>
              <a:t>非法标识符实例：</a:t>
            </a:r>
            <a:r>
              <a:rPr lang="en-US" altLang="zh-CN" dirty="0"/>
              <a:t>2mail</a:t>
            </a:r>
            <a:r>
              <a:rPr lang="zh-CN" altLang="zh-CN" dirty="0"/>
              <a:t>、</a:t>
            </a:r>
            <a:r>
              <a:rPr lang="en-US" altLang="zh-CN" dirty="0"/>
              <a:t>#room</a:t>
            </a:r>
            <a:r>
              <a:rPr lang="zh-CN" altLang="zh-CN" dirty="0"/>
              <a:t>、</a:t>
            </a:r>
            <a:r>
              <a:rPr lang="en-US" altLang="zh-CN" dirty="0"/>
              <a:t>class</a:t>
            </a:r>
            <a:r>
              <a:rPr lang="zh-CN" altLang="zh-CN" dirty="0"/>
              <a:t>。</a:t>
            </a:r>
          </a:p>
          <a:p>
            <a:pPr lvl="2"/>
            <a:r>
              <a:rPr lang="zh-CN" altLang="zh-CN" dirty="0"/>
              <a:t>（</a:t>
            </a:r>
            <a:r>
              <a:rPr lang="en-US" altLang="zh-CN" dirty="0"/>
              <a:t>4</a:t>
            </a:r>
            <a:r>
              <a:rPr lang="zh-CN" altLang="zh-CN" dirty="0"/>
              <a:t>）在一个作用域（一对花括号）中，必须是唯一的。即在一对花括号中，不允许有相同名字的标识符</a:t>
            </a:r>
            <a:r>
              <a:rPr lang="zh-CN" altLang="zh-CN" dirty="0" smtClean="0"/>
              <a:t>。</a:t>
            </a:r>
            <a:endParaRPr lang="zh-CN" altLang="zh-CN"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671893433"/>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 </a:t>
            </a:r>
            <a:r>
              <a:rPr lang="zh-CN" altLang="zh-CN" dirty="0">
                <a:effectLst/>
              </a:rPr>
              <a:t>关于</a:t>
            </a:r>
            <a:r>
              <a:rPr lang="en-US" altLang="zh-CN" dirty="0">
                <a:effectLst/>
              </a:rPr>
              <a:t>Java</a:t>
            </a:r>
            <a:r>
              <a:rPr lang="zh-CN" altLang="zh-CN" dirty="0">
                <a:effectLst/>
              </a:rPr>
              <a:t>类代码的说明</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r>
              <a:rPr lang="en-US" altLang="zh-CN" dirty="0"/>
              <a:t>7. </a:t>
            </a:r>
            <a:r>
              <a:rPr lang="zh-CN" altLang="zh-CN" dirty="0"/>
              <a:t>注释</a:t>
            </a:r>
            <a:endParaRPr lang="zh-CN" altLang="zh-CN" b="1" dirty="0"/>
          </a:p>
          <a:p>
            <a:pPr lvl="1"/>
            <a:r>
              <a:rPr lang="zh-CN" altLang="zh-CN" dirty="0"/>
              <a:t>在代码</a:t>
            </a:r>
            <a:r>
              <a:rPr lang="en-US" altLang="zh-CN" dirty="0"/>
              <a:t>1-1</a:t>
            </a:r>
            <a:r>
              <a:rPr lang="zh-CN" altLang="zh-CN" dirty="0"/>
              <a:t>中，“</a:t>
            </a:r>
            <a:r>
              <a:rPr lang="en-US" altLang="zh-CN" dirty="0"/>
              <a:t>/**</a:t>
            </a:r>
            <a:r>
              <a:rPr lang="zh-CN" altLang="zh-CN" dirty="0"/>
              <a:t>”和“</a:t>
            </a:r>
            <a:r>
              <a:rPr lang="en-US" altLang="zh-CN" dirty="0"/>
              <a:t>*/</a:t>
            </a:r>
            <a:r>
              <a:rPr lang="zh-CN" altLang="zh-CN" dirty="0"/>
              <a:t>”及其中间的内容称为注释，是程序编写者给程序阅读者留下的关于代码的一些说明。程序在被编译时，将会忽略这些内容。在程序代码编写时，加上充分而必要的注释是良好程序设计风格的一部分。</a:t>
            </a:r>
          </a:p>
          <a:p>
            <a:r>
              <a:rPr lang="en-US" altLang="zh-CN" dirty="0"/>
              <a:t>8. Java</a:t>
            </a:r>
            <a:r>
              <a:rPr lang="zh-CN" altLang="zh-CN" dirty="0"/>
              <a:t>代码格式</a:t>
            </a:r>
            <a:endParaRPr lang="zh-CN" altLang="zh-CN" b="1" dirty="0"/>
          </a:p>
          <a:p>
            <a:pPr lvl="1"/>
            <a:r>
              <a:rPr lang="zh-CN" altLang="zh-CN" dirty="0"/>
              <a:t>（</a:t>
            </a:r>
            <a:r>
              <a:rPr lang="en-US" altLang="zh-CN" dirty="0"/>
              <a:t>1</a:t>
            </a:r>
            <a:r>
              <a:rPr lang="zh-CN" altLang="zh-CN" dirty="0"/>
              <a:t>）在键入程序时，从顶层开始，每一层缩进一定的位置（一般是</a:t>
            </a:r>
            <a:r>
              <a:rPr lang="en-US" altLang="zh-CN" dirty="0"/>
              <a:t>4</a:t>
            </a:r>
            <a:r>
              <a:rPr lang="zh-CN" altLang="zh-CN" dirty="0"/>
              <a:t>个字符），可以使程序非常清晰，便于阅读、查错。</a:t>
            </a:r>
          </a:p>
          <a:p>
            <a:pPr lvl="1"/>
            <a:r>
              <a:rPr lang="zh-CN" altLang="zh-CN" dirty="0"/>
              <a:t>（</a:t>
            </a:r>
            <a:r>
              <a:rPr lang="en-US" altLang="zh-CN" dirty="0"/>
              <a:t>2</a:t>
            </a:r>
            <a:r>
              <a:rPr lang="zh-CN" altLang="zh-CN" dirty="0"/>
              <a:t>）加上适当注释，便于程序阅读、维护。类、类成员变量、类成员方法的注释使用</a:t>
            </a:r>
            <a:r>
              <a:rPr lang="en-US" altLang="zh-CN" dirty="0"/>
              <a:t> </a:t>
            </a:r>
            <a:r>
              <a:rPr lang="en-US" altLang="zh-CN" dirty="0" err="1"/>
              <a:t>Javadoc</a:t>
            </a:r>
            <a:r>
              <a:rPr lang="en-US" altLang="zh-CN" dirty="0"/>
              <a:t> </a:t>
            </a:r>
            <a:r>
              <a:rPr lang="zh-CN" altLang="zh-CN" dirty="0"/>
              <a:t>规范，即</a:t>
            </a:r>
            <a:r>
              <a:rPr lang="en-US" altLang="zh-CN" dirty="0"/>
              <a:t>/**</a:t>
            </a:r>
            <a:r>
              <a:rPr lang="zh-CN" altLang="zh-CN" dirty="0"/>
              <a:t>内容</a:t>
            </a:r>
            <a:r>
              <a:rPr lang="en-US" altLang="zh-CN" dirty="0"/>
              <a:t>*/</a:t>
            </a:r>
            <a:r>
              <a:rPr lang="zh-CN" altLang="zh-CN" dirty="0"/>
              <a:t>格式的注释。方法内部单行注释，在被注释语句上方另起一行，使用</a:t>
            </a:r>
            <a:r>
              <a:rPr lang="en-US" altLang="zh-CN" dirty="0"/>
              <a:t>//</a:t>
            </a:r>
            <a:r>
              <a:rPr lang="zh-CN" altLang="zh-CN" dirty="0"/>
              <a:t>注释。方法内部多行注释使用</a:t>
            </a:r>
            <a:r>
              <a:rPr lang="en-US" altLang="zh-CN" dirty="0"/>
              <a:t>/* */</a:t>
            </a:r>
            <a:r>
              <a:rPr lang="zh-CN" altLang="zh-CN" dirty="0"/>
              <a:t>注释。</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3140892900"/>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知识链接</a:t>
            </a:r>
            <a:endParaRPr lang="zh-CN" altLang="en-US" dirty="0"/>
          </a:p>
        </p:txBody>
      </p:sp>
      <p:sp>
        <p:nvSpPr>
          <p:cNvPr id="3" name="内容占位符 2"/>
          <p:cNvSpPr>
            <a:spLocks noGrp="1"/>
          </p:cNvSpPr>
          <p:nvPr>
            <p:ph idx="1"/>
          </p:nvPr>
        </p:nvSpPr>
        <p:spPr>
          <a:xfrm>
            <a:off x="371121" y="1202192"/>
            <a:ext cx="11368616" cy="4491037"/>
          </a:xfrm>
        </p:spPr>
        <p:txBody>
          <a:bodyPr/>
          <a:lstStyle/>
          <a:p>
            <a:r>
              <a:rPr lang="zh-CN" altLang="en-US" dirty="0"/>
              <a:t>链</a:t>
            </a:r>
            <a:r>
              <a:rPr lang="en-US" altLang="zh-CN" dirty="0"/>
              <a:t>1.1 Java</a:t>
            </a:r>
            <a:r>
              <a:rPr lang="zh-CN" altLang="en-US" dirty="0"/>
              <a:t>语言的</a:t>
            </a:r>
            <a:r>
              <a:rPr lang="zh-CN" altLang="en-US" dirty="0" smtClean="0"/>
              <a:t>特点</a:t>
            </a:r>
            <a:endParaRPr lang="en-US" altLang="zh-CN" dirty="0" smtClean="0"/>
          </a:p>
          <a:p>
            <a:endParaRPr lang="en-US" altLang="zh-CN" dirty="0" smtClean="0"/>
          </a:p>
          <a:p>
            <a:r>
              <a:rPr lang="zh-CN" altLang="zh-CN" dirty="0" smtClean="0"/>
              <a:t>链</a:t>
            </a:r>
            <a:r>
              <a:rPr lang="en-US" altLang="zh-CN" dirty="0" smtClean="0"/>
              <a:t>1.2 </a:t>
            </a:r>
            <a:r>
              <a:rPr lang="en-US" altLang="zh-CN" dirty="0"/>
              <a:t>Java</a:t>
            </a:r>
            <a:r>
              <a:rPr lang="zh-CN" altLang="zh-CN" dirty="0" smtClean="0"/>
              <a:t>数据类型</a:t>
            </a:r>
            <a:endParaRPr lang="en-US" altLang="zh-CN" dirty="0" smtClean="0"/>
          </a:p>
          <a:p>
            <a:endParaRPr lang="zh-CN" altLang="zh-CN" dirty="0"/>
          </a:p>
          <a:p>
            <a:r>
              <a:rPr lang="zh-CN" altLang="zh-CN" dirty="0" smtClean="0"/>
              <a:t>链</a:t>
            </a:r>
            <a:r>
              <a:rPr lang="en-US" altLang="zh-CN" dirty="0" smtClean="0"/>
              <a:t>1.3 </a:t>
            </a:r>
            <a:r>
              <a:rPr lang="en-US" altLang="zh-CN" dirty="0"/>
              <a:t>Java</a:t>
            </a:r>
            <a:r>
              <a:rPr lang="zh-CN" altLang="zh-CN" dirty="0"/>
              <a:t>关键词与</a:t>
            </a:r>
            <a:r>
              <a:rPr lang="zh-CN" altLang="zh-CN" dirty="0" smtClean="0"/>
              <a:t>标识符</a:t>
            </a:r>
            <a:endParaRPr lang="en-US" altLang="zh-CN" dirty="0" smtClean="0"/>
          </a:p>
          <a:p>
            <a:endParaRPr lang="zh-CN" altLang="zh-CN" dirty="0"/>
          </a:p>
          <a:p>
            <a:r>
              <a:rPr lang="zh-CN" altLang="zh-CN" dirty="0" smtClean="0"/>
              <a:t>链</a:t>
            </a:r>
            <a:r>
              <a:rPr lang="en-US" altLang="zh-CN" dirty="0" smtClean="0"/>
              <a:t>1.4 </a:t>
            </a:r>
            <a:r>
              <a:rPr lang="en-US" altLang="zh-CN" dirty="0"/>
              <a:t>Java</a:t>
            </a:r>
            <a:r>
              <a:rPr lang="zh-CN" altLang="zh-CN" dirty="0" smtClean="0"/>
              <a:t>注释</a:t>
            </a:r>
            <a:endParaRPr lang="en-US" altLang="zh-CN" dirty="0" smtClean="0"/>
          </a:p>
          <a:p>
            <a:endParaRPr lang="zh-CN" altLang="zh-CN" dirty="0"/>
          </a:p>
          <a:p>
            <a:r>
              <a:rPr lang="zh-CN" altLang="zh-CN" dirty="0" smtClean="0"/>
              <a:t>链</a:t>
            </a:r>
            <a:r>
              <a:rPr lang="en-US" altLang="zh-CN" dirty="0" smtClean="0"/>
              <a:t>1.5 </a:t>
            </a:r>
            <a:r>
              <a:rPr lang="en-US" altLang="zh-CN" dirty="0"/>
              <a:t>Java</a:t>
            </a:r>
            <a:r>
              <a:rPr lang="zh-CN" altLang="zh-CN" dirty="0"/>
              <a:t>开发工具包</a:t>
            </a:r>
            <a:r>
              <a:rPr lang="en-US" altLang="zh-CN" dirty="0"/>
              <a:t>JDK</a:t>
            </a:r>
            <a:endParaRPr lang="zh-CN" altLang="zh-CN" dirty="0"/>
          </a:p>
          <a:p>
            <a:pPr marL="457200" lvl="1" indent="0">
              <a:buNone/>
            </a:pP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84" y="3065601"/>
            <a:ext cx="5014311" cy="346041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8119812" y="494167"/>
            <a:ext cx="2060869" cy="2123957"/>
          </a:xfrm>
          <a:prstGeom prst="rect">
            <a:avLst/>
          </a:prstGeom>
        </p:spPr>
      </p:pic>
    </p:spTree>
    <p:extLst>
      <p:ext uri="{BB962C8B-B14F-4D97-AF65-F5344CB8AC3E}">
        <p14:creationId xmlns:p14="http://schemas.microsoft.com/office/powerpoint/2010/main" val="3835689403"/>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 Java</a:t>
            </a:r>
            <a:r>
              <a:rPr lang="zh-CN" altLang="en-US" dirty="0"/>
              <a:t>语言的</a:t>
            </a:r>
            <a:r>
              <a:rPr lang="zh-CN" altLang="en-US" dirty="0" smtClean="0"/>
              <a:t>特点</a:t>
            </a:r>
            <a:endParaRPr lang="zh-CN" altLang="en-US" dirty="0"/>
          </a:p>
        </p:txBody>
      </p:sp>
      <p:sp>
        <p:nvSpPr>
          <p:cNvPr id="3" name="内容占位符 2"/>
          <p:cNvSpPr>
            <a:spLocks noGrp="1"/>
          </p:cNvSpPr>
          <p:nvPr>
            <p:ph idx="1"/>
          </p:nvPr>
        </p:nvSpPr>
        <p:spPr>
          <a:xfrm>
            <a:off x="328084" y="995363"/>
            <a:ext cx="11368616" cy="5514294"/>
          </a:xfrm>
        </p:spPr>
        <p:txBody>
          <a:bodyPr/>
          <a:lstStyle/>
          <a:p>
            <a:r>
              <a:rPr lang="zh-CN" altLang="en-US" sz="2000" dirty="0" smtClean="0"/>
              <a:t>一</a:t>
            </a:r>
            <a:r>
              <a:rPr lang="zh-CN" altLang="en-US" sz="2000" dirty="0"/>
              <a:t>次编译，到处运行</a:t>
            </a:r>
          </a:p>
          <a:p>
            <a:pPr lvl="1"/>
            <a:r>
              <a:rPr lang="en-US" altLang="zh-CN" sz="2000" dirty="0"/>
              <a:t>Java</a:t>
            </a:r>
            <a:r>
              <a:rPr lang="zh-CN" altLang="en-US" sz="2000" dirty="0"/>
              <a:t>语言经编译后生成与计算机硬件结构无关的字节代码</a:t>
            </a:r>
            <a:r>
              <a:rPr lang="en-US" altLang="zh-CN" sz="2000" dirty="0"/>
              <a:t>(byte code)</a:t>
            </a:r>
            <a:r>
              <a:rPr lang="zh-CN" altLang="en-US" sz="2000" dirty="0"/>
              <a:t>，这些字节代码被定义为不依赖任何硬件平台和操作系统，具有很强的可移植性</a:t>
            </a:r>
            <a:r>
              <a:rPr lang="en-US" altLang="zh-CN" sz="2000" dirty="0"/>
              <a:t>,</a:t>
            </a:r>
            <a:r>
              <a:rPr lang="zh-CN" altLang="en-US" sz="2000" dirty="0"/>
              <a:t>特别适合在网络环境下应用。</a:t>
            </a:r>
          </a:p>
          <a:p>
            <a:r>
              <a:rPr lang="zh-CN" altLang="en-US" sz="2000" dirty="0" smtClean="0">
                <a:solidFill>
                  <a:srgbClr val="FF0000"/>
                </a:solidFill>
              </a:rPr>
              <a:t>完全</a:t>
            </a:r>
            <a:r>
              <a:rPr lang="zh-CN" altLang="en-US" sz="2000" dirty="0" smtClean="0"/>
              <a:t>的</a:t>
            </a:r>
            <a:r>
              <a:rPr lang="zh-CN" altLang="en-US" sz="2000" dirty="0"/>
              <a:t>面向对象 </a:t>
            </a:r>
          </a:p>
          <a:p>
            <a:pPr lvl="1"/>
            <a:r>
              <a:rPr lang="en-US" altLang="zh-CN" sz="2000" dirty="0"/>
              <a:t>Java</a:t>
            </a:r>
            <a:r>
              <a:rPr lang="zh-CN" altLang="en-US" sz="2000" dirty="0"/>
              <a:t>语言面向对象的特点可以概括为“一切皆对象，一切来自类”。</a:t>
            </a:r>
            <a:r>
              <a:rPr lang="en-US" altLang="zh-CN" sz="2000" dirty="0"/>
              <a:t>Java</a:t>
            </a:r>
            <a:r>
              <a:rPr lang="zh-CN" altLang="en-US" sz="2000" dirty="0"/>
              <a:t>程序代码充分体现了类机制，它以类的形式组织，用类来定义对象的各种行为，并且提供了接口机制，使面向对象的优越性得以充分体现。此外</a:t>
            </a:r>
            <a:r>
              <a:rPr lang="en-US" altLang="zh-CN" sz="2000" dirty="0"/>
              <a:t>,</a:t>
            </a:r>
            <a:r>
              <a:rPr lang="zh-CN" altLang="en-US" sz="2000" dirty="0"/>
              <a:t>其丰富的类库为基于</a:t>
            </a:r>
            <a:r>
              <a:rPr lang="en-US" altLang="zh-CN" sz="2000" dirty="0"/>
              <a:t>API</a:t>
            </a:r>
            <a:r>
              <a:rPr lang="zh-CN" altLang="en-US" sz="2000" dirty="0"/>
              <a:t>的开发提供了极大支持，比面向过程更适合组织大型程序</a:t>
            </a:r>
            <a:r>
              <a:rPr lang="zh-CN" altLang="en-US" sz="2000" dirty="0" smtClean="0"/>
              <a:t>。</a:t>
            </a:r>
            <a:endParaRPr lang="en-US" altLang="zh-CN" sz="2000" dirty="0" smtClean="0"/>
          </a:p>
          <a:p>
            <a:pPr lvl="1"/>
            <a:r>
              <a:rPr lang="zh-CN" altLang="en-US" sz="2000" dirty="0" smtClean="0"/>
              <a:t>其它面向对象程序设计语言：</a:t>
            </a:r>
            <a:r>
              <a:rPr lang="en-US" altLang="zh-CN" sz="2000" dirty="0" smtClean="0"/>
              <a:t>C++</a:t>
            </a:r>
            <a:r>
              <a:rPr lang="zh-CN" altLang="en-US" sz="2000" dirty="0" smtClean="0"/>
              <a:t>、</a:t>
            </a:r>
            <a:r>
              <a:rPr lang="en-US" altLang="zh-CN" sz="2000" dirty="0" smtClean="0"/>
              <a:t>C#</a:t>
            </a:r>
            <a:r>
              <a:rPr lang="zh-CN" altLang="en-US" sz="2000" dirty="0" smtClean="0"/>
              <a:t>、</a:t>
            </a:r>
            <a:r>
              <a:rPr lang="en-US" altLang="zh-CN" sz="2000" dirty="0" smtClean="0"/>
              <a:t>python</a:t>
            </a:r>
            <a:r>
              <a:rPr lang="zh-CN" altLang="en-US" sz="2000" dirty="0" smtClean="0"/>
              <a:t>、</a:t>
            </a:r>
            <a:r>
              <a:rPr lang="en-US" altLang="zh-CN" sz="2000" dirty="0" err="1" smtClean="0"/>
              <a:t>Golang</a:t>
            </a:r>
            <a:r>
              <a:rPr lang="zh-CN" altLang="en-US" sz="2000" dirty="0" smtClean="0"/>
              <a:t>等。</a:t>
            </a:r>
            <a:endParaRPr lang="zh-CN" altLang="en-US" sz="2000" dirty="0"/>
          </a:p>
          <a:p>
            <a:r>
              <a:rPr lang="zh-CN" altLang="en-US" sz="2000" dirty="0" smtClean="0"/>
              <a:t>动态</a:t>
            </a:r>
            <a:r>
              <a:rPr lang="zh-CN" altLang="en-US" sz="2000" dirty="0"/>
              <a:t>内存管理机制</a:t>
            </a:r>
          </a:p>
          <a:p>
            <a:pPr lvl="1"/>
            <a:r>
              <a:rPr lang="en-US" altLang="zh-CN" sz="2000" dirty="0"/>
              <a:t>Java</a:t>
            </a:r>
            <a:r>
              <a:rPr lang="zh-CN" altLang="en-US" sz="2000" dirty="0"/>
              <a:t>具有自动垃圾回收（</a:t>
            </a:r>
            <a:r>
              <a:rPr lang="en-US" altLang="zh-CN" sz="2000" dirty="0"/>
              <a:t>Garbage Collection</a:t>
            </a:r>
            <a:r>
              <a:rPr lang="zh-CN" altLang="en-US" sz="2000" dirty="0"/>
              <a:t>，简称</a:t>
            </a:r>
            <a:r>
              <a:rPr lang="en-US" altLang="zh-CN" sz="2000" dirty="0"/>
              <a:t>GC</a:t>
            </a:r>
            <a:r>
              <a:rPr lang="zh-CN" altLang="en-US" sz="2000" dirty="0"/>
              <a:t>，垃圾收集或垃圾回收）管理机制。在</a:t>
            </a:r>
            <a:r>
              <a:rPr lang="en-US" altLang="zh-CN" sz="2000" dirty="0"/>
              <a:t>Java</a:t>
            </a:r>
            <a:r>
              <a:rPr lang="zh-CN" altLang="en-US" sz="2000" dirty="0"/>
              <a:t>系统中包括了一个自动垃圾回收程序，它可以自动、安全地回收不再使用的内存块，这样程序员在编程时就无需担心内存的管理问题，从而使</a:t>
            </a:r>
            <a:r>
              <a:rPr lang="en-US" altLang="zh-CN" sz="2000" dirty="0"/>
              <a:t>Java</a:t>
            </a:r>
            <a:r>
              <a:rPr lang="zh-CN" altLang="en-US" sz="2000" dirty="0"/>
              <a:t>程序的编写变得简单，同时也减少了内存管理方面出错的可能性。</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173654313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a:t>
            </a:r>
            <a:r>
              <a:rPr lang="en-US" altLang="zh-CN" dirty="0" smtClean="0"/>
              <a:t>1.2 </a:t>
            </a:r>
            <a:r>
              <a:rPr lang="en-US" altLang="zh-CN" dirty="0"/>
              <a:t>Java</a:t>
            </a:r>
            <a:r>
              <a:rPr lang="zh-CN" altLang="zh-CN" dirty="0" smtClean="0"/>
              <a:t>数据类型</a:t>
            </a:r>
            <a:endParaRPr lang="zh-CN" altLang="en-US" dirty="0"/>
          </a:p>
        </p:txBody>
      </p:sp>
      <p:sp>
        <p:nvSpPr>
          <p:cNvPr id="3" name="内容占位符 2"/>
          <p:cNvSpPr>
            <a:spLocks noGrp="1"/>
          </p:cNvSpPr>
          <p:nvPr>
            <p:ph idx="1"/>
          </p:nvPr>
        </p:nvSpPr>
        <p:spPr>
          <a:xfrm>
            <a:off x="328084" y="1066347"/>
            <a:ext cx="11368616" cy="4876800"/>
          </a:xfrm>
        </p:spPr>
        <p:txBody>
          <a:bodyPr/>
          <a:lstStyle/>
          <a:p>
            <a:r>
              <a:rPr lang="en-US" altLang="zh-CN" sz="2200" dirty="0"/>
              <a:t>Java</a:t>
            </a:r>
            <a:r>
              <a:rPr lang="zh-CN" altLang="zh-CN" sz="2200" dirty="0"/>
              <a:t>语言是一种强类型语言，在</a:t>
            </a:r>
            <a:r>
              <a:rPr lang="en-US" altLang="zh-CN" sz="2200" dirty="0"/>
              <a:t>Java</a:t>
            </a:r>
            <a:r>
              <a:rPr lang="zh-CN" altLang="zh-CN" sz="2200" dirty="0"/>
              <a:t>语言中数据类型分为基本类型（</a:t>
            </a:r>
            <a:r>
              <a:rPr lang="en-US" altLang="zh-CN" sz="2200" dirty="0"/>
              <a:t>primitive type</a:t>
            </a:r>
            <a:r>
              <a:rPr lang="zh-CN" altLang="zh-CN" sz="2200" dirty="0"/>
              <a:t>）和引用类型（</a:t>
            </a:r>
            <a:r>
              <a:rPr lang="en-US" altLang="zh-CN" sz="2200" dirty="0"/>
              <a:t>reference type</a:t>
            </a:r>
            <a:r>
              <a:rPr lang="zh-CN" altLang="zh-CN" sz="2200" dirty="0"/>
              <a:t>）两大</a:t>
            </a:r>
            <a:r>
              <a:rPr lang="zh-CN" altLang="zh-CN" sz="2200" dirty="0" smtClean="0"/>
              <a:t>类</a:t>
            </a:r>
            <a:r>
              <a:rPr lang="zh-CN" altLang="en-US" sz="2200" dirty="0" smtClean="0"/>
              <a:t>。</a:t>
            </a:r>
            <a:endParaRPr lang="en-US" altLang="zh-CN" sz="2200" dirty="0" smtClean="0"/>
          </a:p>
          <a:p>
            <a:endParaRPr lang="en-US" altLang="zh-CN" sz="2200" dirty="0"/>
          </a:p>
          <a:p>
            <a:endParaRPr lang="en-US" altLang="zh-CN" sz="2200" dirty="0" smtClean="0"/>
          </a:p>
          <a:p>
            <a:endParaRPr lang="en-US" altLang="zh-CN" sz="2200" dirty="0"/>
          </a:p>
          <a:p>
            <a:endParaRPr lang="en-US" altLang="zh-CN" sz="2200" dirty="0" smtClean="0"/>
          </a:p>
          <a:p>
            <a:endParaRPr lang="en-US" altLang="zh-CN" sz="2200" dirty="0"/>
          </a:p>
          <a:p>
            <a:pPr marL="0" indent="0">
              <a:buNone/>
            </a:pPr>
            <a:endParaRPr lang="en-US" altLang="zh-CN" sz="2200" dirty="0" smtClean="0"/>
          </a:p>
          <a:p>
            <a:endParaRPr lang="en-US" altLang="zh-CN" sz="2200" dirty="0"/>
          </a:p>
          <a:p>
            <a:r>
              <a:rPr lang="zh-CN" altLang="en-US" sz="2200" dirty="0"/>
              <a:t>字符串属于引用类型，用</a:t>
            </a:r>
            <a:r>
              <a:rPr lang="en-US" altLang="zh-CN" sz="2200" dirty="0"/>
              <a:t>String</a:t>
            </a:r>
            <a:r>
              <a:rPr lang="zh-CN" altLang="en-US" sz="2200" dirty="0"/>
              <a:t>类表示。引用类型的默认值为</a:t>
            </a:r>
            <a:r>
              <a:rPr lang="en-US" altLang="zh-CN" sz="2200" dirty="0"/>
              <a:t>null</a:t>
            </a:r>
            <a:r>
              <a:rPr lang="zh-CN" altLang="en-US" sz="2200" dirty="0" smtClean="0"/>
              <a:t>。</a:t>
            </a:r>
            <a:endParaRPr lang="en-US" altLang="zh-CN" sz="2200" dirty="0" smtClean="0"/>
          </a:p>
          <a:p>
            <a:r>
              <a:rPr lang="en-US" altLang="zh-CN" sz="2200" dirty="0" err="1"/>
              <a:t>boolean</a:t>
            </a:r>
            <a:r>
              <a:rPr lang="zh-CN" altLang="en-US" sz="2200" dirty="0"/>
              <a:t>类型。用于表示一个命题（用关系表达式或布尔表达式描述）是否成立。它只有两个值：</a:t>
            </a:r>
            <a:r>
              <a:rPr lang="en-US" altLang="zh-CN" sz="2200" dirty="0"/>
              <a:t>true</a:t>
            </a:r>
            <a:r>
              <a:rPr lang="zh-CN" altLang="en-US" sz="2200" dirty="0"/>
              <a:t>（真）和</a:t>
            </a:r>
            <a:r>
              <a:rPr lang="en-US" altLang="zh-CN" sz="2200" dirty="0"/>
              <a:t>false</a:t>
            </a:r>
            <a:r>
              <a:rPr lang="zh-CN" altLang="en-US" sz="2200" dirty="0"/>
              <a:t>（假）。</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6" name="图片 55"/>
          <p:cNvPicPr>
            <a:picLocks noChangeAspect="1"/>
          </p:cNvPicPr>
          <p:nvPr/>
        </p:nvPicPr>
        <p:blipFill>
          <a:blip r:embed="rId2"/>
          <a:stretch>
            <a:fillRect/>
          </a:stretch>
        </p:blipFill>
        <p:spPr>
          <a:xfrm>
            <a:off x="3195304" y="1880137"/>
            <a:ext cx="6776944" cy="3249220"/>
          </a:xfrm>
          <a:prstGeom prst="rect">
            <a:avLst/>
          </a:prstGeom>
        </p:spPr>
      </p:pic>
    </p:spTree>
    <p:extLst>
      <p:ext uri="{BB962C8B-B14F-4D97-AF65-F5344CB8AC3E}">
        <p14:creationId xmlns:p14="http://schemas.microsoft.com/office/powerpoint/2010/main" val="2470335818"/>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smtClean="0"/>
              <a:t>1.5 </a:t>
            </a:r>
            <a:r>
              <a:rPr lang="en-US" altLang="zh-CN" dirty="0"/>
              <a:t>Java</a:t>
            </a:r>
            <a:r>
              <a:rPr lang="zh-CN" altLang="en-US" dirty="0"/>
              <a:t>开发工具包</a:t>
            </a:r>
            <a:r>
              <a:rPr lang="en-US" altLang="zh-CN" dirty="0" smtClean="0"/>
              <a:t>JDK</a:t>
            </a:r>
            <a:endParaRPr lang="zh-CN" altLang="en-US" dirty="0"/>
          </a:p>
        </p:txBody>
      </p:sp>
      <p:sp>
        <p:nvSpPr>
          <p:cNvPr id="3" name="内容占位符 2"/>
          <p:cNvSpPr>
            <a:spLocks noGrp="1"/>
          </p:cNvSpPr>
          <p:nvPr>
            <p:ph idx="1"/>
          </p:nvPr>
        </p:nvSpPr>
        <p:spPr/>
        <p:txBody>
          <a:bodyPr/>
          <a:lstStyle/>
          <a:p>
            <a:r>
              <a:rPr lang="en-US" altLang="zh-CN" dirty="0"/>
              <a:t>J2SDK</a:t>
            </a:r>
            <a:r>
              <a:rPr lang="zh-CN" altLang="en-US" dirty="0"/>
              <a:t>（</a:t>
            </a:r>
            <a:r>
              <a:rPr lang="en-US" altLang="zh-CN" dirty="0"/>
              <a:t>Java 2 software development kits</a:t>
            </a:r>
            <a:r>
              <a:rPr lang="zh-CN" altLang="en-US" dirty="0"/>
              <a:t>，</a:t>
            </a:r>
            <a:r>
              <a:rPr lang="en-US" altLang="zh-CN" dirty="0"/>
              <a:t>Java 2</a:t>
            </a:r>
            <a:r>
              <a:rPr lang="zh-CN" altLang="en-US" dirty="0"/>
              <a:t>集成开发工具集），通称</a:t>
            </a:r>
            <a:r>
              <a:rPr lang="en-US" altLang="zh-CN" dirty="0"/>
              <a:t>JDK</a:t>
            </a:r>
            <a:r>
              <a:rPr lang="zh-CN" altLang="en-US" dirty="0"/>
              <a:t>（</a:t>
            </a:r>
            <a:r>
              <a:rPr lang="en-US" altLang="zh-CN" dirty="0"/>
              <a:t>Java development kits</a:t>
            </a:r>
            <a:r>
              <a:rPr lang="zh-CN" altLang="en-US" dirty="0"/>
              <a:t>），它提供了</a:t>
            </a:r>
            <a:r>
              <a:rPr lang="en-US" altLang="zh-CN" dirty="0"/>
              <a:t>Java</a:t>
            </a:r>
            <a:r>
              <a:rPr lang="zh-CN" altLang="en-US" dirty="0"/>
              <a:t>程序员开发时所需要的一系列</a:t>
            </a:r>
            <a:r>
              <a:rPr lang="zh-CN" altLang="en-US" dirty="0" smtClean="0"/>
              <a:t>工具。</a:t>
            </a:r>
            <a:endParaRPr lang="en-US" altLang="zh-CN" dirty="0" smtClean="0"/>
          </a:p>
          <a:p>
            <a:pPr lvl="1"/>
            <a:r>
              <a:rPr lang="en-US" altLang="zh-CN" dirty="0" err="1" smtClean="0"/>
              <a:t>javac</a:t>
            </a:r>
            <a:r>
              <a:rPr lang="zh-CN" altLang="en-US" dirty="0"/>
              <a:t>：编译器，将</a:t>
            </a:r>
            <a:r>
              <a:rPr lang="en-US" altLang="zh-CN" dirty="0"/>
              <a:t>Java</a:t>
            </a:r>
            <a:r>
              <a:rPr lang="zh-CN" altLang="en-US" dirty="0"/>
              <a:t>源代码编译成字节码。</a:t>
            </a:r>
          </a:p>
          <a:p>
            <a:pPr lvl="1"/>
            <a:r>
              <a:rPr lang="en-US" altLang="zh-CN" dirty="0" smtClean="0"/>
              <a:t>java</a:t>
            </a:r>
            <a:r>
              <a:rPr lang="zh-CN" altLang="en-US" dirty="0"/>
              <a:t>：字节码解释器，直接从类文件执行</a:t>
            </a:r>
            <a:r>
              <a:rPr lang="en-US" altLang="zh-CN" dirty="0"/>
              <a:t>Java</a:t>
            </a:r>
            <a:r>
              <a:rPr lang="zh-CN" altLang="en-US" dirty="0"/>
              <a:t>应用程序字节代码。</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772078142"/>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7555" y="4693935"/>
            <a:ext cx="7753721" cy="609600"/>
          </a:xfrm>
        </p:spPr>
        <p:txBody>
          <a:bodyPr/>
          <a:lstStyle/>
          <a:p>
            <a:r>
              <a:rPr lang="zh-CN" altLang="en-US" dirty="0" smtClean="0"/>
              <a:t>第</a:t>
            </a:r>
            <a:r>
              <a:rPr lang="en-US" altLang="zh-CN" dirty="0" smtClean="0"/>
              <a:t>1</a:t>
            </a:r>
            <a:r>
              <a:rPr lang="zh-CN" altLang="en-US" dirty="0" smtClean="0"/>
              <a:t>单元  职员类：对象与类</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Picture 786" descr="827912465868968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40" y="618825"/>
            <a:ext cx="4824412"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95191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7427" y="1310796"/>
            <a:ext cx="10212916" cy="609600"/>
          </a:xfrm>
        </p:spPr>
        <p:txBody>
          <a:bodyPr/>
          <a:lstStyle/>
          <a:p>
            <a:r>
              <a:rPr lang="zh-CN" altLang="zh-CN" dirty="0">
                <a:effectLst/>
              </a:rPr>
              <a:t>第</a:t>
            </a:r>
            <a:r>
              <a:rPr lang="en-US" altLang="zh-CN" dirty="0">
                <a:effectLst/>
              </a:rPr>
              <a:t>1.2</a:t>
            </a:r>
            <a:r>
              <a:rPr lang="zh-CN" altLang="zh-CN" dirty="0">
                <a:effectLst/>
              </a:rPr>
              <a:t>课 </a:t>
            </a:r>
            <a:r>
              <a:rPr lang="en-US" altLang="zh-CN" dirty="0" smtClean="0">
                <a:effectLst/>
              </a:rPr>
              <a:t> Java</a:t>
            </a:r>
            <a:r>
              <a:rPr lang="zh-CN" altLang="zh-CN" dirty="0">
                <a:effectLst/>
              </a:rPr>
              <a:t>类的方法设计</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内容占位符 2"/>
          <p:cNvSpPr>
            <a:spLocks noGrp="1"/>
          </p:cNvSpPr>
          <p:nvPr>
            <p:ph idx="1"/>
          </p:nvPr>
        </p:nvSpPr>
        <p:spPr>
          <a:xfrm>
            <a:off x="584005" y="2604976"/>
            <a:ext cx="11368616" cy="3694593"/>
          </a:xfrm>
        </p:spPr>
        <p:txBody>
          <a:bodyPr/>
          <a:lstStyle/>
          <a:p>
            <a:r>
              <a:rPr lang="zh-CN" altLang="zh-CN" dirty="0"/>
              <a:t>一个</a:t>
            </a:r>
            <a:r>
              <a:rPr lang="en-US" altLang="zh-CN" dirty="0"/>
              <a:t>Java</a:t>
            </a:r>
            <a:r>
              <a:rPr lang="zh-CN" altLang="zh-CN" dirty="0"/>
              <a:t>类方法是类中一段用名字定义的程序代码，用于描述类的一个行为。定义好后，就可以用名字进行调用。</a:t>
            </a:r>
            <a:endParaRPr lang="zh-CN" altLang="en-US" dirty="0"/>
          </a:p>
        </p:txBody>
      </p:sp>
    </p:spTree>
    <p:extLst>
      <p:ext uri="{BB962C8B-B14F-4D97-AF65-F5344CB8AC3E}">
        <p14:creationId xmlns:p14="http://schemas.microsoft.com/office/powerpoint/2010/main" val="137648353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1.2.1 </a:t>
            </a:r>
            <a:r>
              <a:rPr lang="zh-CN" altLang="zh-CN" dirty="0">
                <a:effectLst/>
              </a:rPr>
              <a:t>方法</a:t>
            </a:r>
            <a:r>
              <a:rPr lang="zh-CN" altLang="zh-CN" dirty="0" smtClean="0">
                <a:effectLst/>
              </a:rPr>
              <a:t>结构</a:t>
            </a:r>
            <a:endParaRPr lang="zh-CN" altLang="en-US" dirty="0"/>
          </a:p>
        </p:txBody>
      </p:sp>
      <p:sp>
        <p:nvSpPr>
          <p:cNvPr id="3" name="内容占位符 2"/>
          <p:cNvSpPr>
            <a:spLocks noGrp="1"/>
          </p:cNvSpPr>
          <p:nvPr>
            <p:ph idx="1"/>
          </p:nvPr>
        </p:nvSpPr>
        <p:spPr>
          <a:xfrm>
            <a:off x="385305" y="3025697"/>
            <a:ext cx="11572234" cy="3636932"/>
          </a:xfrm>
        </p:spPr>
        <p:txBody>
          <a:bodyPr/>
          <a:lstStyle/>
          <a:p>
            <a:pPr lvl="1"/>
            <a:r>
              <a:rPr lang="zh-CN" altLang="zh-CN" sz="1800" dirty="0"/>
              <a:t>（</a:t>
            </a:r>
            <a:r>
              <a:rPr lang="en-US" altLang="zh-CN" sz="1800" dirty="0"/>
              <a:t>1</a:t>
            </a:r>
            <a:r>
              <a:rPr lang="zh-CN" altLang="zh-CN" sz="1800" dirty="0"/>
              <a:t>）方法名：方法的名称，如</a:t>
            </a:r>
            <a:r>
              <a:rPr lang="en-US" altLang="zh-CN" sz="1800" dirty="0" err="1"/>
              <a:t>getEmplAge</a:t>
            </a:r>
            <a:r>
              <a:rPr lang="zh-CN" altLang="zh-CN" sz="1800" dirty="0"/>
              <a:t>、</a:t>
            </a:r>
            <a:r>
              <a:rPr lang="en-US" altLang="zh-CN" sz="1800" dirty="0" err="1"/>
              <a:t>getEmplSex</a:t>
            </a:r>
            <a:r>
              <a:rPr lang="zh-CN" altLang="zh-CN" sz="1800" dirty="0"/>
              <a:t>、</a:t>
            </a:r>
            <a:r>
              <a:rPr lang="en-US" altLang="zh-CN" sz="1800" dirty="0" err="1"/>
              <a:t>getEmplBaseSalary</a:t>
            </a:r>
            <a:r>
              <a:rPr lang="zh-CN" altLang="zh-CN" sz="1800" dirty="0"/>
              <a:t>、</a:t>
            </a:r>
            <a:r>
              <a:rPr lang="en-US" altLang="zh-CN" sz="1800" dirty="0" err="1"/>
              <a:t>getEmplName</a:t>
            </a:r>
            <a:r>
              <a:rPr lang="zh-CN" altLang="zh-CN" sz="1800" dirty="0"/>
              <a:t>。每一个方法名都应当是一个合法的</a:t>
            </a:r>
            <a:r>
              <a:rPr lang="en-US" altLang="zh-CN" sz="1800" dirty="0"/>
              <a:t>Java</a:t>
            </a:r>
            <a:r>
              <a:rPr lang="zh-CN" altLang="zh-CN" sz="1800" dirty="0"/>
              <a:t>关键词。</a:t>
            </a:r>
          </a:p>
          <a:p>
            <a:pPr lvl="1"/>
            <a:r>
              <a:rPr lang="zh-CN" altLang="zh-CN" sz="1800" dirty="0"/>
              <a:t>（</a:t>
            </a:r>
            <a:r>
              <a:rPr lang="en-US" altLang="zh-CN" sz="1800" dirty="0"/>
              <a:t>2</a:t>
            </a:r>
            <a:r>
              <a:rPr lang="zh-CN" altLang="zh-CN" sz="1800" dirty="0"/>
              <a:t>）参数列表：参数列表指明方法的参数类型、顺序和参数的个数。参数类型用于限定调用方法时传入参数的数据类型；参数名是一个变量，用于接收调用方法时传入的数据。方法名和参数列表共同构成方法签名。</a:t>
            </a:r>
          </a:p>
          <a:p>
            <a:pPr lvl="1"/>
            <a:r>
              <a:rPr lang="zh-CN" altLang="zh-CN" sz="1800" dirty="0"/>
              <a:t>（</a:t>
            </a:r>
            <a:r>
              <a:rPr lang="en-US" altLang="zh-CN" sz="1800" dirty="0"/>
              <a:t>3</a:t>
            </a:r>
            <a:r>
              <a:rPr lang="zh-CN" altLang="zh-CN" sz="1800" dirty="0"/>
              <a:t>）返回值类型：用于限定方法返回值的数据类型。</a:t>
            </a:r>
          </a:p>
          <a:p>
            <a:pPr lvl="1"/>
            <a:r>
              <a:rPr lang="zh-CN" altLang="zh-CN" sz="1800" dirty="0"/>
              <a:t>（</a:t>
            </a:r>
            <a:r>
              <a:rPr lang="en-US" altLang="zh-CN" sz="1800" dirty="0"/>
              <a:t>4</a:t>
            </a:r>
            <a:r>
              <a:rPr lang="zh-CN" altLang="zh-CN" sz="1800" dirty="0"/>
              <a:t>）修饰符：修饰符告诉编译器如何调用该方法，如前面介绍过的</a:t>
            </a:r>
            <a:r>
              <a:rPr lang="en-US" altLang="zh-CN" sz="1800" dirty="0"/>
              <a:t>public</a:t>
            </a:r>
            <a:r>
              <a:rPr lang="zh-CN" altLang="zh-CN" sz="1800" dirty="0"/>
              <a:t>和</a:t>
            </a:r>
            <a:r>
              <a:rPr lang="en-US" altLang="zh-CN" sz="1800" dirty="0"/>
              <a:t>private</a:t>
            </a:r>
            <a:r>
              <a:rPr lang="zh-CN" altLang="zh-CN" sz="1800" dirty="0"/>
              <a:t>是对方法访问权限的限定。除此之外，还有一些其他修饰符，将在后面陆续介绍。</a:t>
            </a:r>
          </a:p>
          <a:p>
            <a:pPr lvl="1"/>
            <a:r>
              <a:rPr lang="zh-CN" altLang="zh-CN" sz="1800" dirty="0"/>
              <a:t>（</a:t>
            </a:r>
            <a:r>
              <a:rPr lang="en-US" altLang="zh-CN" sz="1800" dirty="0"/>
              <a:t>5</a:t>
            </a:r>
            <a:r>
              <a:rPr lang="zh-CN" altLang="zh-CN" sz="1800" dirty="0"/>
              <a:t>）圆括号是方法的标志，即使没有参数，但方法定义时也必须在方法明后有一对圆括号。</a:t>
            </a:r>
          </a:p>
          <a:p>
            <a:pPr lvl="1"/>
            <a:r>
              <a:rPr lang="zh-CN" altLang="zh-CN" sz="1800" dirty="0"/>
              <a:t>（</a:t>
            </a:r>
            <a:r>
              <a:rPr lang="en-US" altLang="zh-CN" sz="1800" dirty="0"/>
              <a:t>6</a:t>
            </a:r>
            <a:r>
              <a:rPr lang="zh-CN" altLang="zh-CN" sz="1800" dirty="0"/>
              <a:t>）一对花括号是函数体的标志，即使方法体内容为空，但方法定义时也必须在方法头后有一对花括号。</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821236" y="1093788"/>
            <a:ext cx="8712211" cy="1951434"/>
          </a:xfrm>
          <a:prstGeom prst="rect">
            <a:avLst/>
          </a:prstGeom>
        </p:spPr>
      </p:pic>
    </p:spTree>
    <p:extLst>
      <p:ext uri="{BB962C8B-B14F-4D97-AF65-F5344CB8AC3E}">
        <p14:creationId xmlns:p14="http://schemas.microsoft.com/office/powerpoint/2010/main" val="1832948860"/>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1.2.2 </a:t>
            </a:r>
            <a:r>
              <a:rPr lang="zh-CN" altLang="zh-CN" dirty="0">
                <a:effectLst/>
              </a:rPr>
              <a:t>方法参数</a:t>
            </a:r>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）参数由类型定义符和参数名两部分组成。类型定义符可以是基本类型关键词，也可以是类名或其他类型名。参数名应当是合法的标识符。</a:t>
            </a:r>
          </a:p>
          <a:p>
            <a:r>
              <a:rPr lang="zh-CN" altLang="zh-CN" dirty="0"/>
              <a:t>（</a:t>
            </a:r>
            <a:r>
              <a:rPr lang="en-US" altLang="zh-CN" dirty="0"/>
              <a:t>2</a:t>
            </a:r>
            <a:r>
              <a:rPr lang="zh-CN" altLang="zh-CN" dirty="0"/>
              <a:t>）一个方法，可以有多个参数，也可以没有</a:t>
            </a:r>
            <a:r>
              <a:rPr lang="zh-CN" altLang="zh-CN" dirty="0" smtClean="0"/>
              <a:t>参数</a:t>
            </a:r>
            <a:r>
              <a:rPr lang="zh-CN" altLang="zh-CN" dirty="0"/>
              <a:t>，例如，代码</a:t>
            </a:r>
            <a:r>
              <a:rPr lang="en-US" altLang="zh-CN" dirty="0"/>
              <a:t>1-1</a:t>
            </a:r>
            <a:r>
              <a:rPr lang="zh-CN" altLang="zh-CN" dirty="0"/>
              <a:t>中职员类的方法</a:t>
            </a:r>
            <a:r>
              <a:rPr lang="en-US" altLang="zh-CN" dirty="0" err="1"/>
              <a:t>getAgEmple</a:t>
            </a:r>
            <a:r>
              <a:rPr lang="en-US" altLang="zh-CN" dirty="0"/>
              <a:t>( )</a:t>
            </a:r>
            <a:r>
              <a:rPr lang="zh-CN" altLang="zh-CN" dirty="0"/>
              <a:t>、</a:t>
            </a:r>
            <a:r>
              <a:rPr lang="en-US" altLang="zh-CN" dirty="0" err="1"/>
              <a:t>getEmplSex</a:t>
            </a:r>
            <a:r>
              <a:rPr lang="en-US" altLang="zh-CN" dirty="0"/>
              <a:t>( )</a:t>
            </a:r>
            <a:r>
              <a:rPr lang="zh-CN" altLang="zh-CN" dirty="0"/>
              <a:t>、</a:t>
            </a:r>
            <a:r>
              <a:rPr lang="en-US" altLang="zh-CN" dirty="0" err="1"/>
              <a:t>getEmplBaseSalary</a:t>
            </a:r>
            <a:r>
              <a:rPr lang="en-US" altLang="zh-CN" dirty="0"/>
              <a:t>( )</a:t>
            </a:r>
            <a:r>
              <a:rPr lang="zh-CN" altLang="zh-CN" dirty="0"/>
              <a:t>、</a:t>
            </a:r>
            <a:r>
              <a:rPr lang="en-US" altLang="zh-CN" dirty="0" err="1"/>
              <a:t>getEmplName</a:t>
            </a:r>
            <a:r>
              <a:rPr lang="en-US" altLang="zh-CN" dirty="0"/>
              <a:t>( )</a:t>
            </a:r>
            <a:r>
              <a:rPr lang="zh-CN" altLang="zh-CN" dirty="0"/>
              <a:t>没有参数。如果方法不需要接收任何参数，则参数列表为空，即</a:t>
            </a:r>
            <a:r>
              <a:rPr lang="en-US" altLang="zh-CN" dirty="0"/>
              <a:t>( )</a:t>
            </a:r>
            <a:r>
              <a:rPr lang="zh-CN" altLang="zh-CN" dirty="0"/>
              <a:t>内不写任何内容。</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356717784"/>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1.2.3 </a:t>
            </a:r>
            <a:r>
              <a:rPr lang="zh-CN" altLang="zh-CN" dirty="0">
                <a:effectLst/>
              </a:rPr>
              <a:t>方法调用与方法</a:t>
            </a:r>
            <a:r>
              <a:rPr lang="zh-CN" altLang="zh-CN" dirty="0" smtClean="0">
                <a:effectLst/>
              </a:rPr>
              <a:t>返回</a:t>
            </a:r>
            <a:endParaRPr lang="zh-CN" altLang="en-US" dirty="0"/>
          </a:p>
        </p:txBody>
      </p:sp>
      <p:sp>
        <p:nvSpPr>
          <p:cNvPr id="3" name="内容占位符 2"/>
          <p:cNvSpPr>
            <a:spLocks noGrp="1"/>
          </p:cNvSpPr>
          <p:nvPr>
            <p:ph idx="1"/>
          </p:nvPr>
        </p:nvSpPr>
        <p:spPr/>
        <p:txBody>
          <a:bodyPr/>
          <a:lstStyle/>
          <a:p>
            <a:r>
              <a:rPr lang="en-US" altLang="zh-CN" b="1" dirty="0"/>
              <a:t>1. </a:t>
            </a:r>
            <a:r>
              <a:rPr lang="zh-CN" altLang="zh-CN" b="1" dirty="0"/>
              <a:t>方法调用</a:t>
            </a:r>
            <a:endParaRPr lang="zh-CN" altLang="zh-CN" dirty="0"/>
          </a:p>
          <a:p>
            <a:pPr lvl="1"/>
            <a:r>
              <a:rPr lang="zh-CN" altLang="zh-CN" dirty="0"/>
              <a:t>方法调用的基本格式为：</a:t>
            </a:r>
          </a:p>
          <a:p>
            <a:pPr lvl="2"/>
            <a:r>
              <a:rPr lang="zh-CN" altLang="zh-CN" u="sng" dirty="0"/>
              <a:t>方法名</a:t>
            </a:r>
            <a:r>
              <a:rPr lang="en-US" altLang="zh-CN" dirty="0"/>
              <a:t>( </a:t>
            </a:r>
            <a:r>
              <a:rPr lang="zh-CN" altLang="zh-CN" u="sng" dirty="0"/>
              <a:t>实际参数列表</a:t>
            </a:r>
            <a:r>
              <a:rPr lang="en-US" altLang="zh-CN" dirty="0"/>
              <a:t>)</a:t>
            </a:r>
            <a:endParaRPr lang="zh-CN" altLang="zh-CN" dirty="0"/>
          </a:p>
          <a:p>
            <a:pPr lvl="1"/>
            <a:r>
              <a:rPr lang="zh-CN" altLang="zh-CN" dirty="0"/>
              <a:t>方法调用执行</a:t>
            </a:r>
            <a:r>
              <a:rPr lang="en-US" altLang="zh-CN" dirty="0"/>
              <a:t>2</a:t>
            </a:r>
            <a:r>
              <a:rPr lang="zh-CN" altLang="zh-CN" dirty="0"/>
              <a:t>个操作：</a:t>
            </a:r>
          </a:p>
          <a:p>
            <a:pPr lvl="2"/>
            <a:r>
              <a:rPr lang="zh-CN" altLang="zh-CN" dirty="0"/>
              <a:t>（</a:t>
            </a:r>
            <a:r>
              <a:rPr lang="en-US" altLang="zh-CN" dirty="0" smtClean="0"/>
              <a:t>1</a:t>
            </a:r>
            <a:r>
              <a:rPr lang="zh-CN" altLang="zh-CN" dirty="0" smtClean="0"/>
              <a:t>）</a:t>
            </a:r>
            <a:r>
              <a:rPr lang="zh-CN" altLang="zh-CN" dirty="0"/>
              <a:t>流程</a:t>
            </a:r>
            <a:r>
              <a:rPr lang="zh-CN" altLang="zh-CN" dirty="0" smtClean="0"/>
              <a:t>转移</a:t>
            </a:r>
            <a:endParaRPr lang="en-US" altLang="zh-CN" dirty="0" smtClean="0"/>
          </a:p>
          <a:p>
            <a:pPr lvl="2"/>
            <a:r>
              <a:rPr lang="zh-CN" altLang="zh-CN" dirty="0"/>
              <a:t>（</a:t>
            </a:r>
            <a:r>
              <a:rPr lang="en-US" altLang="zh-CN" dirty="0"/>
              <a:t>2</a:t>
            </a:r>
            <a:r>
              <a:rPr lang="zh-CN" altLang="zh-CN" dirty="0"/>
              <a:t>）参数传递</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Rectangle 2"/>
          <p:cNvSpPr>
            <a:spLocks noChangeArrowheads="1"/>
          </p:cNvSpPr>
          <p:nvPr/>
        </p:nvSpPr>
        <p:spPr bwMode="auto">
          <a:xfrm>
            <a:off x="4582048" y="3135084"/>
            <a:ext cx="154123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4647322"/>
              </p:ext>
            </p:extLst>
          </p:nvPr>
        </p:nvGraphicFramePr>
        <p:xfrm>
          <a:off x="3952751" y="2824475"/>
          <a:ext cx="7743949" cy="3285812"/>
        </p:xfrm>
        <a:graphic>
          <a:graphicData uri="http://schemas.openxmlformats.org/presentationml/2006/ole">
            <mc:AlternateContent xmlns:mc="http://schemas.openxmlformats.org/markup-compatibility/2006">
              <mc:Choice xmlns:v="urn:schemas-microsoft-com:vml" Requires="v">
                <p:oleObj spid="_x0000_s1178" name="Visio" r:id="rId3" imgW="4467337" imgH="1895372" progId="Visio.Drawing.15">
                  <p:embed/>
                </p:oleObj>
              </mc:Choice>
              <mc:Fallback>
                <p:oleObj name="Visio" r:id="rId3" imgW="4467337" imgH="189537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751" y="2824475"/>
                        <a:ext cx="7743949" cy="3285812"/>
                      </a:xfrm>
                      <a:prstGeom prst="rect">
                        <a:avLst/>
                      </a:prstGeom>
                      <a:noFill/>
                    </p:spPr>
                  </p:pic>
                </p:oleObj>
              </mc:Fallback>
            </mc:AlternateContent>
          </a:graphicData>
        </a:graphic>
      </p:graphicFrame>
    </p:spTree>
    <p:extLst>
      <p:ext uri="{BB962C8B-B14F-4D97-AF65-F5344CB8AC3E}">
        <p14:creationId xmlns:p14="http://schemas.microsoft.com/office/powerpoint/2010/main" val="1268707804"/>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1.2.3 </a:t>
            </a:r>
            <a:r>
              <a:rPr lang="zh-CN" altLang="zh-CN" dirty="0">
                <a:effectLst/>
              </a:rPr>
              <a:t>方法调用与方法</a:t>
            </a:r>
            <a:r>
              <a:rPr lang="zh-CN" altLang="zh-CN" dirty="0" smtClean="0">
                <a:effectLst/>
              </a:rPr>
              <a:t>返回</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a:xfrm>
            <a:off x="349349" y="995362"/>
            <a:ext cx="11368616" cy="5511763"/>
          </a:xfrm>
        </p:spPr>
        <p:txBody>
          <a:bodyPr/>
          <a:lstStyle/>
          <a:p>
            <a:r>
              <a:rPr lang="en-US" altLang="zh-CN" b="1" dirty="0"/>
              <a:t>2. </a:t>
            </a:r>
            <a:r>
              <a:rPr lang="zh-CN" altLang="zh-CN" b="1" dirty="0"/>
              <a:t>方法返回与</a:t>
            </a:r>
            <a:r>
              <a:rPr lang="en-US" altLang="zh-CN" b="1" dirty="0"/>
              <a:t>return</a:t>
            </a:r>
            <a:endParaRPr lang="zh-CN" altLang="zh-CN" dirty="0"/>
          </a:p>
          <a:p>
            <a:pPr lvl="1"/>
            <a:r>
              <a:rPr lang="en-US" altLang="zh-CN" dirty="0"/>
              <a:t>1</a:t>
            </a:r>
            <a:r>
              <a:rPr lang="zh-CN" altLang="zh-CN" dirty="0"/>
              <a:t>）方法返回的操作</a:t>
            </a:r>
          </a:p>
          <a:p>
            <a:pPr lvl="2"/>
            <a:r>
              <a:rPr lang="zh-CN" altLang="zh-CN" dirty="0"/>
              <a:t>（</a:t>
            </a:r>
            <a:r>
              <a:rPr lang="en-US" altLang="zh-CN" dirty="0"/>
              <a:t>1</a:t>
            </a:r>
            <a:r>
              <a:rPr lang="zh-CN" altLang="zh-CN" dirty="0"/>
              <a:t>）</a:t>
            </a:r>
            <a:r>
              <a:rPr lang="zh-CN" altLang="zh-CN" dirty="0" smtClean="0"/>
              <a:t>值返回</a:t>
            </a:r>
            <a:endParaRPr lang="en-US" altLang="zh-CN" dirty="0" smtClean="0"/>
          </a:p>
          <a:p>
            <a:pPr lvl="2"/>
            <a:r>
              <a:rPr lang="zh-CN" altLang="zh-CN" dirty="0"/>
              <a:t>（</a:t>
            </a:r>
            <a:r>
              <a:rPr lang="en-US" altLang="zh-CN" dirty="0"/>
              <a:t>2</a:t>
            </a:r>
            <a:r>
              <a:rPr lang="zh-CN" altLang="zh-CN" dirty="0"/>
              <a:t>）撤销在执行</a:t>
            </a:r>
            <a:r>
              <a:rPr lang="zh-CN" altLang="zh-CN" dirty="0" smtClean="0"/>
              <a:t>方法过程</a:t>
            </a:r>
            <a:r>
              <a:rPr lang="zh-CN" altLang="zh-CN" dirty="0"/>
              <a:t>中创建的所有</a:t>
            </a:r>
            <a:r>
              <a:rPr lang="zh-CN" altLang="zh-CN" dirty="0" smtClean="0"/>
              <a:t>对象</a:t>
            </a:r>
            <a:endParaRPr lang="en-US" altLang="zh-CN" dirty="0"/>
          </a:p>
          <a:p>
            <a:pPr lvl="2"/>
            <a:r>
              <a:rPr lang="zh-CN" altLang="zh-CN" dirty="0"/>
              <a:t>（</a:t>
            </a:r>
            <a:r>
              <a:rPr lang="en-US" altLang="zh-CN" dirty="0"/>
              <a:t>3</a:t>
            </a:r>
            <a:r>
              <a:rPr lang="zh-CN" altLang="zh-CN" dirty="0"/>
              <a:t>）流程</a:t>
            </a:r>
            <a:r>
              <a:rPr lang="zh-CN" altLang="zh-CN" dirty="0" smtClean="0"/>
              <a:t>返回</a:t>
            </a:r>
            <a:endParaRPr lang="en-US" altLang="zh-CN" dirty="0" smtClean="0"/>
          </a:p>
          <a:p>
            <a:pPr lvl="1"/>
            <a:r>
              <a:rPr lang="en-US" altLang="zh-CN" dirty="0"/>
              <a:t>2</a:t>
            </a:r>
            <a:r>
              <a:rPr lang="zh-CN" altLang="zh-CN" dirty="0"/>
              <a:t>）</a:t>
            </a:r>
            <a:r>
              <a:rPr lang="en-US" altLang="zh-CN" dirty="0"/>
              <a:t>return</a:t>
            </a:r>
            <a:r>
              <a:rPr lang="zh-CN" altLang="zh-CN" dirty="0"/>
              <a:t>语句</a:t>
            </a:r>
          </a:p>
          <a:p>
            <a:pPr lvl="2"/>
            <a:r>
              <a:rPr lang="en-US" altLang="zh-CN" dirty="0"/>
              <a:t>return  </a:t>
            </a:r>
            <a:r>
              <a:rPr lang="zh-CN" altLang="zh-CN" u="sng" dirty="0"/>
              <a:t>返回表达式</a:t>
            </a:r>
            <a:r>
              <a:rPr lang="en-US" altLang="zh-CN" dirty="0"/>
              <a:t>;</a:t>
            </a:r>
            <a:endParaRPr lang="zh-CN" altLang="zh-CN" dirty="0"/>
          </a:p>
          <a:p>
            <a:pPr lvl="2"/>
            <a:r>
              <a:rPr lang="en-US" altLang="zh-CN" dirty="0"/>
              <a:t>return ;</a:t>
            </a:r>
            <a:endParaRPr lang="zh-CN" altLang="zh-CN" dirty="0"/>
          </a:p>
          <a:p>
            <a:pPr lvl="1"/>
            <a:r>
              <a:rPr lang="en-US" altLang="zh-CN" dirty="0"/>
              <a:t>3</a:t>
            </a:r>
            <a:r>
              <a:rPr lang="zh-CN" altLang="zh-CN" dirty="0"/>
              <a:t>）方法的返回类型</a:t>
            </a:r>
          </a:p>
          <a:p>
            <a:pPr lvl="2"/>
            <a:r>
              <a:rPr lang="zh-CN" altLang="zh-CN" dirty="0"/>
              <a:t>在方法定义的前部所声明的方法的返回类型表示要求该方法返回值的类型。因此，</a:t>
            </a:r>
            <a:r>
              <a:rPr lang="en-US" altLang="zh-CN" dirty="0"/>
              <a:t>return</a:t>
            </a:r>
            <a:r>
              <a:rPr lang="zh-CN" altLang="zh-CN" dirty="0"/>
              <a:t>后面的返回表达式的类型必须与方法的返回类型兼容</a:t>
            </a:r>
            <a:r>
              <a:rPr lang="zh-CN" altLang="zh-CN" dirty="0" smtClean="0"/>
              <a:t>。</a:t>
            </a:r>
            <a:endParaRPr lang="en-US" altLang="zh-CN" dirty="0" smtClean="0"/>
          </a:p>
          <a:p>
            <a:pPr lvl="2"/>
            <a:r>
              <a:rPr lang="zh-CN" altLang="zh-CN" dirty="0"/>
              <a:t>如果不需要该方法返回一个值，则返回值类型应声明为</a:t>
            </a:r>
            <a:r>
              <a:rPr lang="en-US" altLang="zh-CN" dirty="0"/>
              <a:t>void</a:t>
            </a:r>
            <a:r>
              <a:rPr lang="zh-CN" altLang="zh-CN" dirty="0"/>
              <a:t>。</a:t>
            </a:r>
          </a:p>
          <a:p>
            <a:pPr marL="857250" lvl="2" indent="0">
              <a:buNone/>
            </a:pP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2418277385"/>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知识链接</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zh-CN" dirty="0" smtClean="0"/>
              <a:t>链</a:t>
            </a:r>
            <a:r>
              <a:rPr lang="en-US" altLang="zh-CN" dirty="0" smtClean="0"/>
              <a:t>1.6 </a:t>
            </a:r>
            <a:r>
              <a:rPr lang="zh-CN" altLang="zh-CN" dirty="0"/>
              <a:t>方法</a:t>
            </a:r>
            <a:r>
              <a:rPr lang="zh-CN" altLang="zh-CN" dirty="0" smtClean="0"/>
              <a:t>重载</a:t>
            </a:r>
            <a:endParaRPr lang="en-US" altLang="zh-CN" dirty="0" smtClean="0"/>
          </a:p>
          <a:p>
            <a:endParaRPr lang="zh-CN" altLang="zh-CN" dirty="0"/>
          </a:p>
          <a:p>
            <a:r>
              <a:rPr lang="zh-CN" altLang="zh-CN" dirty="0" smtClean="0"/>
              <a:t>链</a:t>
            </a:r>
            <a:r>
              <a:rPr lang="en-US" altLang="zh-CN" dirty="0" smtClean="0"/>
              <a:t>1.7 </a:t>
            </a:r>
            <a:r>
              <a:rPr lang="zh-CN" altLang="zh-CN" dirty="0" smtClean="0"/>
              <a:t>基本</a:t>
            </a:r>
            <a:r>
              <a:rPr lang="zh-CN" altLang="zh-CN" dirty="0"/>
              <a:t>数据类型</a:t>
            </a:r>
            <a:r>
              <a:rPr lang="zh-CN" altLang="zh-CN" dirty="0" smtClean="0"/>
              <a:t>转换</a:t>
            </a:r>
            <a:endParaRPr lang="zh-CN" altLang="zh-CN"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508" y="3134565"/>
            <a:ext cx="4311968" cy="297572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8119812" y="494167"/>
            <a:ext cx="2060869" cy="2123957"/>
          </a:xfrm>
          <a:prstGeom prst="rect">
            <a:avLst/>
          </a:prstGeom>
        </p:spPr>
      </p:pic>
    </p:spTree>
    <p:extLst>
      <p:ext uri="{BB962C8B-B14F-4D97-AF65-F5344CB8AC3E}">
        <p14:creationId xmlns:p14="http://schemas.microsoft.com/office/powerpoint/2010/main" val="4053927838"/>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a:t>
            </a:r>
            <a:r>
              <a:rPr lang="en-US" altLang="zh-CN" dirty="0" smtClean="0"/>
              <a:t>1.6 </a:t>
            </a:r>
            <a:r>
              <a:rPr lang="zh-CN" altLang="zh-CN" dirty="0"/>
              <a:t>方法</a:t>
            </a:r>
            <a:r>
              <a:rPr lang="zh-CN" altLang="zh-CN" dirty="0" smtClean="0"/>
              <a:t>重载</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1241727" y="1271415"/>
            <a:ext cx="8479216" cy="4482766"/>
          </a:xfrm>
          <a:prstGeom prst="rect">
            <a:avLst/>
          </a:prstGeom>
        </p:spPr>
        <p:txBody>
          <a:bodyPr wrap="square">
            <a:spAutoFit/>
          </a:bodyPr>
          <a:lstStyle/>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	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TestMethodOverload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2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8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3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i="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add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(5, 6));</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4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i="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add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(5, 6.0));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5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i="1"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add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(5, 6, 7));</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6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7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8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add(</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9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int,int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10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11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12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15020203"/>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a:t>
            </a:r>
            <a:r>
              <a:rPr lang="en-US" altLang="zh-CN" dirty="0" smtClean="0"/>
              <a:t>1.6 </a:t>
            </a:r>
            <a:r>
              <a:rPr lang="zh-CN" altLang="zh-CN" dirty="0"/>
              <a:t>方法</a:t>
            </a:r>
            <a:r>
              <a:rPr lang="zh-CN" altLang="zh-CN" dirty="0" smtClean="0"/>
              <a:t>重载</a:t>
            </a:r>
            <a:r>
              <a:rPr lang="en-US" altLang="zh-CN" dirty="0" smtClean="0"/>
              <a:t>(</a:t>
            </a:r>
            <a:r>
              <a:rPr lang="zh-CN" altLang="en-US" dirty="0" smtClean="0"/>
              <a:t>续</a:t>
            </a:r>
            <a:r>
              <a:rPr lang="en-US" altLang="zh-CN"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1328056" y="727983"/>
            <a:ext cx="8839200" cy="4108817"/>
          </a:xfrm>
          <a:prstGeom prst="rect">
            <a:avLst/>
          </a:prstGeom>
        </p:spPr>
        <p:txBody>
          <a:bodyPr wrap="square">
            <a:spAutoFit/>
          </a:bodyPr>
          <a:lstStyle/>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13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add(</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14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int,double</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15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16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17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18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add(</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19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int,int,int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20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b</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21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buNone/>
            </a:pPr>
            <a:r>
              <a:rPr lang="en-US" altLang="zh-CN" sz="1800" kern="0" dirty="0">
                <a:solidFill>
                  <a:srgbClr val="000000"/>
                </a:solidFill>
                <a:latin typeface="Consolas" panose="020B0609020204030204" pitchFamily="49" charset="0"/>
                <a:ea typeface="宋体" panose="02010600030101010101" pitchFamily="2" charset="-122"/>
              </a:rPr>
              <a:t>22	}</a:t>
            </a:r>
            <a:endParaRPr lang="zh-CN" altLang="en-US" sz="1800" dirty="0"/>
          </a:p>
        </p:txBody>
      </p:sp>
      <p:sp>
        <p:nvSpPr>
          <p:cNvPr id="6" name="内容占位符 2"/>
          <p:cNvSpPr>
            <a:spLocks noGrp="1"/>
          </p:cNvSpPr>
          <p:nvPr>
            <p:ph idx="1"/>
          </p:nvPr>
        </p:nvSpPr>
        <p:spPr>
          <a:xfrm>
            <a:off x="838576" y="4963432"/>
            <a:ext cx="10820024" cy="1513566"/>
          </a:xfrm>
        </p:spPr>
        <p:txBody>
          <a:bodyPr/>
          <a:lstStyle/>
          <a:p>
            <a:r>
              <a:rPr lang="zh-CN" altLang="zh-CN" sz="2200" dirty="0"/>
              <a:t>在</a:t>
            </a:r>
            <a:r>
              <a:rPr lang="en-US" altLang="zh-CN" sz="2200" dirty="0"/>
              <a:t>Java</a:t>
            </a:r>
            <a:r>
              <a:rPr lang="zh-CN" altLang="zh-CN" sz="2200" dirty="0"/>
              <a:t>中，同一个类中的多个方法可以有</a:t>
            </a:r>
            <a:r>
              <a:rPr lang="zh-CN" altLang="zh-CN" sz="2200" dirty="0">
                <a:solidFill>
                  <a:srgbClr val="FF0000"/>
                </a:solidFill>
              </a:rPr>
              <a:t>相同的方法名称</a:t>
            </a:r>
            <a:r>
              <a:rPr lang="zh-CN" altLang="zh-CN" sz="2200" dirty="0"/>
              <a:t>，但是有</a:t>
            </a:r>
            <a:r>
              <a:rPr lang="zh-CN" altLang="zh-CN" sz="2200" dirty="0">
                <a:solidFill>
                  <a:srgbClr val="FF0000"/>
                </a:solidFill>
              </a:rPr>
              <a:t>不同的参数列表</a:t>
            </a:r>
            <a:r>
              <a:rPr lang="zh-CN" altLang="zh-CN" sz="2200" dirty="0"/>
              <a:t>，这就称为</a:t>
            </a:r>
            <a:r>
              <a:rPr lang="zh-CN" altLang="zh-CN" sz="2200" dirty="0">
                <a:solidFill>
                  <a:srgbClr val="FF0000"/>
                </a:solidFill>
              </a:rPr>
              <a:t>方法重载（</a:t>
            </a:r>
            <a:r>
              <a:rPr lang="en-US" altLang="zh-CN" sz="2200" dirty="0">
                <a:solidFill>
                  <a:srgbClr val="FF0000"/>
                </a:solidFill>
              </a:rPr>
              <a:t>method overloading</a:t>
            </a:r>
            <a:r>
              <a:rPr lang="zh-CN" altLang="zh-CN" sz="2200" dirty="0">
                <a:solidFill>
                  <a:srgbClr val="FF0000"/>
                </a:solidFill>
              </a:rPr>
              <a:t>）</a:t>
            </a:r>
            <a:r>
              <a:rPr lang="zh-CN" altLang="zh-CN" sz="2200" dirty="0"/>
              <a:t>。参数列表又叫参数签名，包括</a:t>
            </a:r>
            <a:r>
              <a:rPr lang="zh-CN" altLang="zh-CN" sz="2200" dirty="0">
                <a:solidFill>
                  <a:srgbClr val="FF0000"/>
                </a:solidFill>
              </a:rPr>
              <a:t>参数的类型、参数的个数、参数的顺序</a:t>
            </a:r>
            <a:r>
              <a:rPr lang="zh-CN" altLang="zh-CN" sz="2200" dirty="0"/>
              <a:t>，只要有一个不同就叫做参数列表不同。</a:t>
            </a:r>
          </a:p>
          <a:p>
            <a:endParaRPr lang="zh-CN" altLang="en-US" sz="2200" dirty="0"/>
          </a:p>
        </p:txBody>
      </p:sp>
    </p:spTree>
    <p:extLst>
      <p:ext uri="{BB962C8B-B14F-4D97-AF65-F5344CB8AC3E}">
        <p14:creationId xmlns:p14="http://schemas.microsoft.com/office/powerpoint/2010/main" val="263319016"/>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a:t>
            </a:r>
            <a:r>
              <a:rPr lang="en-US" altLang="zh-CN" dirty="0" smtClean="0"/>
              <a:t>1.6 </a:t>
            </a:r>
            <a:r>
              <a:rPr lang="zh-CN" altLang="zh-CN" dirty="0"/>
              <a:t>方法重载</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方法重载是多态性的一种</a:t>
            </a:r>
            <a:r>
              <a:rPr lang="zh-CN" altLang="en-US" dirty="0" smtClean="0"/>
              <a:t>。</a:t>
            </a:r>
            <a:endParaRPr lang="en-US" altLang="zh-CN" dirty="0" smtClean="0"/>
          </a:p>
          <a:p>
            <a:r>
              <a:rPr lang="zh-CN" altLang="en-US" dirty="0" smtClean="0"/>
              <a:t>方法</a:t>
            </a:r>
            <a:r>
              <a:rPr lang="zh-CN" altLang="en-US" dirty="0"/>
              <a:t>的重载的规则如下：</a:t>
            </a:r>
          </a:p>
          <a:p>
            <a:pPr lvl="1"/>
            <a:r>
              <a:rPr lang="zh-CN" altLang="en-US" dirty="0" smtClean="0"/>
              <a:t>方法</a:t>
            </a:r>
            <a:r>
              <a:rPr lang="zh-CN" altLang="en-US" dirty="0"/>
              <a:t>名称必须相同。</a:t>
            </a:r>
          </a:p>
          <a:p>
            <a:pPr lvl="1"/>
            <a:r>
              <a:rPr lang="zh-CN" altLang="en-US" dirty="0" smtClean="0"/>
              <a:t>方法</a:t>
            </a:r>
            <a:r>
              <a:rPr lang="zh-CN" altLang="en-US" dirty="0"/>
              <a:t>的参数的个数、顺序或类型不同。</a:t>
            </a:r>
          </a:p>
          <a:p>
            <a:pPr lvl="1"/>
            <a:r>
              <a:rPr lang="zh-CN" altLang="en-US" dirty="0" smtClean="0"/>
              <a:t>方法</a:t>
            </a:r>
            <a:r>
              <a:rPr lang="zh-CN" altLang="en-US" dirty="0"/>
              <a:t>的返回类型可以相同也可以不相同。</a:t>
            </a:r>
          </a:p>
          <a:p>
            <a:pPr lvl="1"/>
            <a:r>
              <a:rPr lang="zh-CN" altLang="en-US" dirty="0" smtClean="0"/>
              <a:t>仅仅</a:t>
            </a:r>
            <a:r>
              <a:rPr lang="zh-CN" altLang="en-US" dirty="0"/>
              <a:t>返回类型不同不足以称为方法的重载。</a:t>
            </a:r>
          </a:p>
          <a:p>
            <a:r>
              <a:rPr lang="zh-CN" altLang="en-US" dirty="0" smtClean="0"/>
              <a:t>调用</a:t>
            </a:r>
            <a:r>
              <a:rPr lang="zh-CN" altLang="en-US" dirty="0"/>
              <a:t>重载方法时，</a:t>
            </a:r>
            <a:r>
              <a:rPr lang="en-US" altLang="zh-CN" dirty="0"/>
              <a:t>Java</a:t>
            </a:r>
            <a:r>
              <a:rPr lang="zh-CN" altLang="en-US" dirty="0"/>
              <a:t>编译器能通过检查调用的方法的参数类型和个数选择一个恰当的方法。</a:t>
            </a:r>
          </a:p>
          <a:p>
            <a:r>
              <a:rPr lang="zh-CN" altLang="en-US" dirty="0"/>
              <a:t>方法重载常用于构造方法。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1657452273"/>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5139" y="608732"/>
            <a:ext cx="10212916" cy="609600"/>
          </a:xfrm>
        </p:spPr>
        <p:txBody>
          <a:bodyPr/>
          <a:lstStyle/>
          <a:p>
            <a:r>
              <a:rPr lang="zh-CN" altLang="zh-CN" dirty="0">
                <a:effectLst/>
              </a:rPr>
              <a:t>第</a:t>
            </a:r>
            <a:r>
              <a:rPr lang="en-US" altLang="zh-CN" dirty="0">
                <a:effectLst/>
              </a:rPr>
              <a:t>1.3</a:t>
            </a:r>
            <a:r>
              <a:rPr lang="zh-CN" altLang="zh-CN" dirty="0">
                <a:effectLst/>
              </a:rPr>
              <a:t>课 主方法与类的</a:t>
            </a:r>
            <a:r>
              <a:rPr lang="zh-CN" altLang="zh-CN" dirty="0" smtClean="0">
                <a:effectLst/>
              </a:rPr>
              <a:t>测试</a:t>
            </a:r>
            <a:endParaRPr lang="zh-CN" altLang="en-US" dirty="0"/>
          </a:p>
        </p:txBody>
      </p:sp>
      <p:sp>
        <p:nvSpPr>
          <p:cNvPr id="3" name="内容占位符 2"/>
          <p:cNvSpPr>
            <a:spLocks noGrp="1"/>
          </p:cNvSpPr>
          <p:nvPr>
            <p:ph idx="1"/>
          </p:nvPr>
        </p:nvSpPr>
        <p:spPr>
          <a:xfrm>
            <a:off x="413144" y="1539727"/>
            <a:ext cx="11368616" cy="4876800"/>
          </a:xfrm>
        </p:spPr>
        <p:txBody>
          <a:bodyPr/>
          <a:lstStyle/>
          <a:p>
            <a:r>
              <a:rPr lang="zh-CN" altLang="zh-CN" dirty="0"/>
              <a:t>仅仅定义类并不是程序设计的最终目的，面向对象程序设计的最终目的是要用对象的运动和状态来模拟问题及其题解空间。简单地说，实际问题的求解是通过具体对象（也称类的实例——</a:t>
            </a:r>
            <a:r>
              <a:rPr lang="en-US" altLang="zh-CN" dirty="0"/>
              <a:t>instance)</a:t>
            </a:r>
            <a:r>
              <a:rPr lang="zh-CN" altLang="zh-CN" dirty="0"/>
              <a:t>的活动表现的。此外，类的设计是否正确也要通过对象的活动和状态是否正确来判断</a:t>
            </a:r>
            <a:r>
              <a:rPr lang="zh-CN" altLang="zh-CN" dirty="0" smtClean="0"/>
              <a:t>。</a:t>
            </a:r>
            <a:endParaRPr lang="en-US" altLang="zh-CN" dirty="0" smtClean="0"/>
          </a:p>
          <a:p>
            <a:r>
              <a:rPr lang="zh-CN" altLang="zh-CN" dirty="0"/>
              <a:t>类定义之后，接下来就可以使用该类做如下事情：</a:t>
            </a:r>
          </a:p>
          <a:p>
            <a:pPr lvl="1"/>
            <a:r>
              <a:rPr lang="zh-CN" altLang="zh-CN" dirty="0" smtClean="0"/>
              <a:t>定义</a:t>
            </a:r>
            <a:r>
              <a:rPr lang="zh-CN" altLang="zh-CN" dirty="0"/>
              <a:t>类类型的变量：可以把类看成是一种自定义的数据类型。</a:t>
            </a:r>
          </a:p>
          <a:p>
            <a:pPr lvl="1"/>
            <a:r>
              <a:rPr lang="zh-CN" altLang="zh-CN" dirty="0" smtClean="0"/>
              <a:t>创建</a:t>
            </a:r>
            <a:r>
              <a:rPr lang="zh-CN" altLang="zh-CN" dirty="0"/>
              <a:t>对象：类是一个模板。</a:t>
            </a:r>
          </a:p>
          <a:p>
            <a:pPr lvl="1"/>
            <a:r>
              <a:rPr lang="zh-CN" altLang="zh-CN" dirty="0" smtClean="0"/>
              <a:t>调用</a:t>
            </a:r>
            <a:r>
              <a:rPr lang="zh-CN" altLang="zh-CN" dirty="0"/>
              <a:t>类的类方法或访问类的类变量：类方法、类变量属于类，而不是属于某个对象。</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28208781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面向对象程序设计认为世界是由各种</a:t>
            </a:r>
            <a:r>
              <a:rPr lang="zh-CN" altLang="zh-CN" dirty="0">
                <a:solidFill>
                  <a:srgbClr val="FF0000"/>
                </a:solidFill>
              </a:rPr>
              <a:t>对象</a:t>
            </a:r>
            <a:r>
              <a:rPr lang="zh-CN" altLang="zh-CN" dirty="0"/>
              <a:t>所组成，任何一个问题的求解，都是该问题域中的对象间相互作用和运动的结果</a:t>
            </a:r>
            <a:r>
              <a:rPr lang="zh-CN" altLang="zh-CN" dirty="0" smtClean="0"/>
              <a:t>。</a:t>
            </a:r>
            <a:endParaRPr lang="en-US" altLang="zh-CN" dirty="0" smtClean="0"/>
          </a:p>
          <a:p>
            <a:r>
              <a:rPr lang="zh-CN" altLang="en-US" dirty="0"/>
              <a:t>面向对象程序设计的基本过程</a:t>
            </a:r>
            <a:r>
              <a:rPr lang="zh-CN" altLang="zh-CN" dirty="0" smtClean="0"/>
              <a:t>：</a:t>
            </a:r>
            <a:endParaRPr lang="en-US" altLang="zh-CN" dirty="0" smtClean="0"/>
          </a:p>
          <a:p>
            <a:pPr lvl="1"/>
            <a:r>
              <a:rPr lang="zh-CN" altLang="en-US" dirty="0"/>
              <a:t>（</a:t>
            </a:r>
            <a:r>
              <a:rPr lang="en-US" altLang="zh-CN" dirty="0"/>
              <a:t>1</a:t>
            </a:r>
            <a:r>
              <a:rPr lang="zh-CN" altLang="en-US" dirty="0"/>
              <a:t>）分析问题域中的</a:t>
            </a:r>
            <a:r>
              <a:rPr lang="zh-CN" altLang="en-US" dirty="0">
                <a:solidFill>
                  <a:srgbClr val="FF0000"/>
                </a:solidFill>
              </a:rPr>
              <a:t>对象</a:t>
            </a:r>
            <a:r>
              <a:rPr lang="zh-CN" altLang="en-US" dirty="0"/>
              <a:t>，将具有相同行为的对象作为一种</a:t>
            </a:r>
            <a:r>
              <a:rPr lang="zh-CN" altLang="en-US" dirty="0">
                <a:solidFill>
                  <a:srgbClr val="FF0000"/>
                </a:solidFill>
              </a:rPr>
              <a:t>类</a:t>
            </a:r>
            <a:r>
              <a:rPr lang="zh-CN" altLang="en-US" dirty="0"/>
              <a:t>（</a:t>
            </a:r>
            <a:r>
              <a:rPr lang="en-US" altLang="zh-CN" dirty="0"/>
              <a:t>class</a:t>
            </a:r>
            <a:r>
              <a:rPr lang="zh-CN" altLang="en-US" dirty="0"/>
              <a:t>），并指出用那些关键属性区分和描述该类对象。</a:t>
            </a:r>
          </a:p>
          <a:p>
            <a:pPr lvl="1"/>
            <a:r>
              <a:rPr lang="zh-CN" altLang="en-US" dirty="0"/>
              <a:t>（</a:t>
            </a:r>
            <a:r>
              <a:rPr lang="en-US" altLang="zh-CN" dirty="0"/>
              <a:t>2</a:t>
            </a:r>
            <a:r>
              <a:rPr lang="zh-CN" altLang="en-US" dirty="0"/>
              <a:t>）用计算机语言描述类，实现从</a:t>
            </a:r>
            <a:r>
              <a:rPr lang="zh-CN" altLang="en-US" dirty="0">
                <a:solidFill>
                  <a:srgbClr val="FF0000"/>
                </a:solidFill>
              </a:rPr>
              <a:t>问题世界</a:t>
            </a:r>
            <a:r>
              <a:rPr lang="zh-CN" altLang="en-US" dirty="0"/>
              <a:t>的模型到</a:t>
            </a:r>
            <a:r>
              <a:rPr lang="zh-CN" altLang="en-US" dirty="0">
                <a:solidFill>
                  <a:srgbClr val="FF0000"/>
                </a:solidFill>
              </a:rPr>
              <a:t>计算机世界</a:t>
            </a:r>
            <a:r>
              <a:rPr lang="zh-CN" altLang="en-US" dirty="0"/>
              <a:t>表述的转变。</a:t>
            </a:r>
          </a:p>
          <a:p>
            <a:pPr lvl="1"/>
            <a:r>
              <a:rPr lang="zh-CN" altLang="en-US" dirty="0"/>
              <a:t>（</a:t>
            </a:r>
            <a:r>
              <a:rPr lang="en-US" altLang="zh-CN" dirty="0"/>
              <a:t>3</a:t>
            </a:r>
            <a:r>
              <a:rPr lang="zh-CN" altLang="en-US" dirty="0"/>
              <a:t>）用问题域内具体对象的属性值，</a:t>
            </a:r>
            <a:r>
              <a:rPr lang="zh-CN" altLang="en-US" dirty="0">
                <a:solidFill>
                  <a:srgbClr val="FF0000"/>
                </a:solidFill>
              </a:rPr>
              <a:t>创建</a:t>
            </a:r>
            <a:r>
              <a:rPr lang="zh-CN" altLang="en-US" dirty="0"/>
              <a:t>计算机世界内的</a:t>
            </a:r>
            <a:r>
              <a:rPr lang="zh-CN" altLang="en-US" dirty="0">
                <a:solidFill>
                  <a:srgbClr val="FF0000"/>
                </a:solidFill>
              </a:rPr>
              <a:t>对象</a:t>
            </a:r>
            <a:r>
              <a:rPr lang="zh-CN" altLang="en-US" dirty="0"/>
              <a:t>（</a:t>
            </a:r>
            <a:r>
              <a:rPr lang="en-US" altLang="zh-CN" dirty="0"/>
              <a:t>object</a:t>
            </a:r>
            <a:r>
              <a:rPr lang="zh-CN" altLang="en-US" dirty="0"/>
              <a:t>）</a:t>
            </a:r>
            <a:r>
              <a:rPr lang="en-US" altLang="zh-CN" dirty="0"/>
              <a:t>——</a:t>
            </a:r>
            <a:r>
              <a:rPr lang="zh-CN" altLang="en-US" dirty="0"/>
              <a:t>将类具体化。</a:t>
            </a:r>
          </a:p>
          <a:p>
            <a:pPr lvl="1"/>
            <a:r>
              <a:rPr lang="zh-CN" altLang="en-US" dirty="0"/>
              <a:t>（</a:t>
            </a:r>
            <a:r>
              <a:rPr lang="en-US" altLang="zh-CN" dirty="0"/>
              <a:t>4</a:t>
            </a:r>
            <a:r>
              <a:rPr lang="zh-CN" altLang="en-US" dirty="0"/>
              <a:t>）组织有关对象的行为，实现问题的初始状态到目标状态的</a:t>
            </a:r>
            <a:r>
              <a:rPr lang="zh-CN" altLang="en-US" dirty="0" smtClean="0"/>
              <a:t>演进</a:t>
            </a:r>
            <a:r>
              <a:rPr lang="zh-CN" altLang="zh-CN" dirty="0"/>
              <a:t>，便得到了问题的</a:t>
            </a:r>
            <a:r>
              <a:rPr lang="zh-CN" altLang="zh-CN" dirty="0" smtClean="0"/>
              <a:t>解</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3576573203"/>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47534"/>
            <a:ext cx="10212916" cy="609600"/>
          </a:xfrm>
        </p:spPr>
        <p:txBody>
          <a:bodyPr/>
          <a:lstStyle/>
          <a:p>
            <a:r>
              <a:rPr lang="en-US" altLang="zh-CN" dirty="0">
                <a:effectLst/>
              </a:rPr>
              <a:t>1.3.1 </a:t>
            </a:r>
            <a:r>
              <a:rPr lang="zh-CN" altLang="zh-CN" dirty="0">
                <a:effectLst/>
              </a:rPr>
              <a:t>构造</a:t>
            </a:r>
            <a:r>
              <a:rPr lang="zh-CN" altLang="zh-CN" dirty="0" smtClean="0">
                <a:effectLst/>
              </a:rPr>
              <a:t>器</a:t>
            </a:r>
            <a:endParaRPr lang="zh-CN" altLang="en-US" dirty="0"/>
          </a:p>
        </p:txBody>
      </p:sp>
      <p:sp>
        <p:nvSpPr>
          <p:cNvPr id="3" name="内容占位符 2"/>
          <p:cNvSpPr>
            <a:spLocks noGrp="1"/>
          </p:cNvSpPr>
          <p:nvPr>
            <p:ph idx="1"/>
          </p:nvPr>
        </p:nvSpPr>
        <p:spPr>
          <a:xfrm>
            <a:off x="823384" y="751766"/>
            <a:ext cx="11368616" cy="5890193"/>
          </a:xfrm>
        </p:spPr>
        <p:txBody>
          <a:bodyPr/>
          <a:lstStyle/>
          <a:p>
            <a:r>
              <a:rPr lang="zh-CN" altLang="zh-CN" sz="2000" dirty="0"/>
              <a:t>构造器是类的一个特殊方法，用于创建对象时初始化其有关成员变量。构造器的特殊主要表现为如下几点：</a:t>
            </a:r>
          </a:p>
          <a:p>
            <a:pPr lvl="1"/>
            <a:r>
              <a:rPr lang="zh-CN" altLang="zh-CN" sz="2000" dirty="0"/>
              <a:t>（</a:t>
            </a:r>
            <a:r>
              <a:rPr lang="en-US" altLang="zh-CN" sz="2000" dirty="0"/>
              <a:t>1</a:t>
            </a:r>
            <a:r>
              <a:rPr lang="zh-CN" altLang="zh-CN" sz="2000" dirty="0"/>
              <a:t>）构造器的名称与类同名。</a:t>
            </a:r>
          </a:p>
          <a:p>
            <a:pPr lvl="1"/>
            <a:r>
              <a:rPr lang="zh-CN" altLang="zh-CN" sz="2000" dirty="0"/>
              <a:t>（</a:t>
            </a:r>
            <a:r>
              <a:rPr lang="en-US" altLang="zh-CN" sz="2000" dirty="0"/>
              <a:t>2</a:t>
            </a:r>
            <a:r>
              <a:rPr lang="zh-CN" altLang="zh-CN" sz="2000" dirty="0"/>
              <a:t>）构造器无须声明返回类型，甚至连</a:t>
            </a:r>
            <a:r>
              <a:rPr lang="en-US" altLang="zh-CN" sz="2000" dirty="0"/>
              <a:t>void</a:t>
            </a:r>
            <a:r>
              <a:rPr lang="zh-CN" altLang="zh-CN" sz="2000" dirty="0"/>
              <a:t>也没有。默认返回类型就是对象类型本身。</a:t>
            </a:r>
          </a:p>
          <a:p>
            <a:pPr lvl="1"/>
            <a:r>
              <a:rPr lang="zh-CN" altLang="zh-CN" sz="2000" dirty="0"/>
              <a:t>（</a:t>
            </a:r>
            <a:r>
              <a:rPr lang="en-US" altLang="zh-CN" sz="2000" dirty="0"/>
              <a:t>3</a:t>
            </a:r>
            <a:r>
              <a:rPr lang="zh-CN" altLang="zh-CN" sz="2000" dirty="0"/>
              <a:t>）一个类可以定义多个构造器，构造器可以有</a:t>
            </a:r>
            <a:r>
              <a:rPr lang="en-US" altLang="zh-CN" sz="2000" dirty="0"/>
              <a:t> 0 </a:t>
            </a:r>
            <a:r>
              <a:rPr lang="zh-CN" altLang="zh-CN" sz="2000" dirty="0"/>
              <a:t>个、</a:t>
            </a:r>
            <a:r>
              <a:rPr lang="en-US" altLang="zh-CN" sz="2000" dirty="0"/>
              <a:t>1 </a:t>
            </a:r>
            <a:r>
              <a:rPr lang="zh-CN" altLang="zh-CN" sz="2000" dirty="0"/>
              <a:t>个或多个参数。这些构造器具有相同的名字，但参数类型或参数个数必须不同</a:t>
            </a:r>
            <a:r>
              <a:rPr lang="zh-CN" altLang="zh-CN" sz="2000" dirty="0" smtClean="0"/>
              <a:t>。</a:t>
            </a:r>
            <a:endParaRPr lang="en-US" altLang="zh-CN" sz="2000" dirty="0" smtClean="0"/>
          </a:p>
          <a:p>
            <a:pPr lvl="2"/>
            <a:r>
              <a:rPr lang="en-US" altLang="zh-CN" sz="2000" dirty="0"/>
              <a:t>Employee (){};</a:t>
            </a:r>
          </a:p>
          <a:p>
            <a:pPr lvl="2"/>
            <a:r>
              <a:rPr lang="en-US" altLang="zh-CN" sz="2000" dirty="0"/>
              <a:t>Employee (String name){…};</a:t>
            </a:r>
          </a:p>
          <a:p>
            <a:pPr lvl="2"/>
            <a:r>
              <a:rPr lang="en-US" altLang="zh-CN" sz="2000" dirty="0"/>
              <a:t>Employee (String </a:t>
            </a:r>
            <a:r>
              <a:rPr lang="en-US" altLang="zh-CN" sz="2000" dirty="0" err="1"/>
              <a:t>name,int</a:t>
            </a:r>
            <a:r>
              <a:rPr lang="en-US" altLang="zh-CN" sz="2000" dirty="0"/>
              <a:t> </a:t>
            </a:r>
            <a:r>
              <a:rPr lang="en-US" altLang="zh-CN" sz="2000" dirty="0" err="1"/>
              <a:t>age,char</a:t>
            </a:r>
            <a:r>
              <a:rPr lang="en-US" altLang="zh-CN" sz="2000" dirty="0"/>
              <a:t> sex) {…};</a:t>
            </a:r>
          </a:p>
          <a:p>
            <a:pPr lvl="2"/>
            <a:r>
              <a:rPr lang="en-US" altLang="zh-CN" sz="2000" dirty="0"/>
              <a:t>Employee (double </a:t>
            </a:r>
            <a:r>
              <a:rPr lang="en-US" altLang="zh-CN" sz="2000" dirty="0" err="1"/>
              <a:t>baseSalary</a:t>
            </a:r>
            <a:r>
              <a:rPr lang="en-US" altLang="zh-CN" sz="2000" dirty="0"/>
              <a:t>) {…};</a:t>
            </a:r>
          </a:p>
          <a:p>
            <a:pPr lvl="2"/>
            <a:r>
              <a:rPr lang="en-US" altLang="zh-CN" sz="2000" dirty="0"/>
              <a:t>Employee (String </a:t>
            </a:r>
            <a:r>
              <a:rPr lang="en-US" altLang="zh-CN" sz="2000" dirty="0" err="1"/>
              <a:t>name,int</a:t>
            </a:r>
            <a:r>
              <a:rPr lang="en-US" altLang="zh-CN" sz="2000" dirty="0"/>
              <a:t> </a:t>
            </a:r>
            <a:r>
              <a:rPr lang="en-US" altLang="zh-CN" sz="2000" dirty="0" err="1"/>
              <a:t>age,char</a:t>
            </a:r>
            <a:r>
              <a:rPr lang="en-US" altLang="zh-CN" sz="2000" dirty="0"/>
              <a:t> sex, double </a:t>
            </a:r>
            <a:r>
              <a:rPr lang="en-US" altLang="zh-CN" sz="2000" dirty="0" err="1"/>
              <a:t>baseSalary</a:t>
            </a:r>
            <a:r>
              <a:rPr lang="en-US" altLang="zh-CN" sz="2000" dirty="0"/>
              <a:t>) </a:t>
            </a:r>
            <a:r>
              <a:rPr lang="en-US" altLang="zh-CN" sz="2000" dirty="0" smtClean="0"/>
              <a:t>{…};</a:t>
            </a:r>
          </a:p>
          <a:p>
            <a:pPr lvl="3"/>
            <a:r>
              <a:rPr lang="zh-CN" altLang="en-US" sz="2000" dirty="0"/>
              <a:t>联编：例如，对于声明</a:t>
            </a:r>
          </a:p>
          <a:p>
            <a:pPr lvl="4"/>
            <a:r>
              <a:rPr lang="en-US" altLang="zh-CN" sz="1800" dirty="0" smtClean="0"/>
              <a:t>Employee </a:t>
            </a:r>
            <a:r>
              <a:rPr lang="en-US" altLang="zh-CN" sz="1800" dirty="0"/>
              <a:t>li4 = null</a:t>
            </a:r>
            <a:r>
              <a:rPr lang="en-US" altLang="zh-CN" sz="1800" dirty="0" smtClean="0"/>
              <a:t>;</a:t>
            </a:r>
          </a:p>
          <a:p>
            <a:pPr lvl="4"/>
            <a:r>
              <a:rPr lang="en-US" altLang="zh-CN" sz="1800" dirty="0"/>
              <a:t>li4 = </a:t>
            </a:r>
            <a:r>
              <a:rPr lang="en-US" altLang="zh-CN" sz="1800" b="1" dirty="0"/>
              <a:t>new </a:t>
            </a:r>
            <a:r>
              <a:rPr lang="en-US" altLang="zh-CN" sz="1800" dirty="0"/>
              <a:t>Employee (4477.77</a:t>
            </a:r>
            <a:r>
              <a:rPr lang="en-US" altLang="zh-CN" sz="1800" dirty="0" smtClean="0"/>
              <a:t>);</a:t>
            </a:r>
            <a:r>
              <a:rPr lang="zh-CN" altLang="en-US" sz="1800" dirty="0" smtClean="0"/>
              <a:t>→</a:t>
            </a:r>
            <a:r>
              <a:rPr lang="en-US" altLang="zh-CN" sz="1800" dirty="0"/>
              <a:t>Employee (double </a:t>
            </a:r>
            <a:r>
              <a:rPr lang="en-US" altLang="zh-CN" sz="1800" dirty="0" err="1"/>
              <a:t>baseSalary</a:t>
            </a:r>
            <a:r>
              <a:rPr lang="en-US" altLang="zh-CN" sz="1800" dirty="0"/>
              <a:t>)</a:t>
            </a:r>
            <a:endParaRPr lang="zh-CN" altLang="zh-CN" sz="1800" dirty="0"/>
          </a:p>
          <a:p>
            <a:pPr lvl="4"/>
            <a:r>
              <a:rPr lang="en-US" altLang="zh-CN" sz="1800" dirty="0"/>
              <a:t>li4 =</a:t>
            </a:r>
            <a:r>
              <a:rPr lang="en-US" altLang="zh-CN" sz="1800" b="1" dirty="0"/>
              <a:t> new</a:t>
            </a:r>
            <a:r>
              <a:rPr lang="en-US" altLang="zh-CN" sz="1800" dirty="0"/>
              <a:t> Employee </a:t>
            </a:r>
            <a:r>
              <a:rPr lang="en-US" altLang="zh-CN" sz="1800" dirty="0" smtClean="0"/>
              <a:t>();</a:t>
            </a:r>
            <a:r>
              <a:rPr lang="zh-CN" altLang="en-US" sz="1800" dirty="0"/>
              <a:t> </a:t>
            </a:r>
            <a:r>
              <a:rPr lang="zh-CN" altLang="en-US" sz="1800" dirty="0" smtClean="0"/>
              <a:t>→</a:t>
            </a:r>
            <a:r>
              <a:rPr lang="en-US" altLang="zh-CN" sz="1800" dirty="0"/>
              <a:t> Employee ()</a:t>
            </a:r>
            <a:endParaRPr lang="en-US" altLang="zh-CN"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6768043" y="3117012"/>
            <a:ext cx="3057247" cy="313932"/>
          </a:xfrm>
          <a:prstGeom prst="rect">
            <a:avLst/>
          </a:prstGeom>
        </p:spPr>
        <p:txBody>
          <a:bodyPr wrap="none">
            <a:spAutoFit/>
          </a:bodyPr>
          <a:lstStyle/>
          <a:p>
            <a:pPr eaLnBrk="1" hangingPunct="1">
              <a:lnSpc>
                <a:spcPct val="90000"/>
              </a:lnSpc>
              <a:buFontTx/>
              <a:buNone/>
            </a:pPr>
            <a:r>
              <a:rPr lang="zh-CN" altLang="en-US" b="0" dirty="0"/>
              <a:t>关键：参数不同</a:t>
            </a:r>
            <a:r>
              <a:rPr lang="en-US" altLang="zh-CN" b="0" dirty="0"/>
              <a:t>——</a:t>
            </a:r>
            <a:r>
              <a:rPr lang="zh-CN" altLang="en-US" b="0" dirty="0"/>
              <a:t>顺序和类型</a:t>
            </a:r>
          </a:p>
        </p:txBody>
      </p:sp>
    </p:spTree>
    <p:extLst>
      <p:ext uri="{BB962C8B-B14F-4D97-AF65-F5344CB8AC3E}">
        <p14:creationId xmlns:p14="http://schemas.microsoft.com/office/powerpoint/2010/main" val="17099965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构造</a:t>
            </a:r>
            <a:r>
              <a:rPr lang="zh-CN" altLang="zh-CN" dirty="0" smtClean="0">
                <a:effectLst/>
              </a:rPr>
              <a:t>器</a:t>
            </a:r>
            <a:r>
              <a:rPr lang="zh-CN" altLang="en-US" dirty="0" smtClean="0">
                <a:effectLst/>
              </a:rPr>
              <a:t>（续）</a:t>
            </a:r>
            <a:endParaRPr lang="zh-CN" altLang="en-US" dirty="0"/>
          </a:p>
        </p:txBody>
      </p:sp>
      <p:sp>
        <p:nvSpPr>
          <p:cNvPr id="3" name="内容占位符 2"/>
          <p:cNvSpPr>
            <a:spLocks noGrp="1"/>
          </p:cNvSpPr>
          <p:nvPr>
            <p:ph idx="1"/>
          </p:nvPr>
        </p:nvSpPr>
        <p:spPr>
          <a:xfrm>
            <a:off x="328084" y="1114424"/>
            <a:ext cx="11368616" cy="5403333"/>
          </a:xfrm>
        </p:spPr>
        <p:txBody>
          <a:bodyPr/>
          <a:lstStyle/>
          <a:p>
            <a:pPr lvl="1"/>
            <a:r>
              <a:rPr lang="zh-CN" altLang="en-US" dirty="0"/>
              <a:t>（</a:t>
            </a:r>
            <a:r>
              <a:rPr lang="en-US" altLang="zh-CN" dirty="0"/>
              <a:t>4</a:t>
            </a:r>
            <a:r>
              <a:rPr lang="zh-CN" altLang="en-US" dirty="0"/>
              <a:t>）任何类都至少要有一个构造器</a:t>
            </a:r>
            <a:r>
              <a:rPr lang="zh-CN" altLang="en-US" dirty="0" smtClean="0"/>
              <a:t>。</a:t>
            </a:r>
            <a:endParaRPr lang="en-US" altLang="zh-CN" dirty="0" smtClean="0"/>
          </a:p>
          <a:p>
            <a:pPr lvl="2"/>
            <a:r>
              <a:rPr lang="zh-CN" altLang="en-US" dirty="0"/>
              <a:t>默认的无参构造器</a:t>
            </a:r>
            <a:r>
              <a:rPr lang="zh-CN" altLang="en-US" dirty="0" smtClean="0"/>
              <a:t>。形式</a:t>
            </a:r>
            <a:r>
              <a:rPr lang="zh-CN" altLang="en-US" dirty="0"/>
              <a:t>如下：</a:t>
            </a:r>
          </a:p>
          <a:p>
            <a:pPr marL="857250" lvl="2" indent="0">
              <a:buNone/>
            </a:pPr>
            <a:r>
              <a:rPr lang="en-US" altLang="zh-CN" sz="2000" dirty="0" smtClean="0">
                <a:latin typeface="Times New Roman" panose="02020603050405020304" pitchFamily="18" charset="0"/>
                <a:cs typeface="Times New Roman" panose="02020603050405020304" pitchFamily="18" charset="0"/>
              </a:rPr>
              <a:t>Employee(){</a:t>
            </a:r>
            <a:endParaRPr lang="en-US" altLang="zh-CN" sz="2000" dirty="0">
              <a:latin typeface="Times New Roman" panose="02020603050405020304" pitchFamily="18" charset="0"/>
              <a:cs typeface="Times New Roman" panose="02020603050405020304" pitchFamily="18" charset="0"/>
            </a:endParaRPr>
          </a:p>
          <a:p>
            <a:pPr marL="857250" lvl="2" indent="0">
              <a:buNone/>
            </a:pPr>
            <a:r>
              <a:rPr lang="en-US" altLang="zh-CN" sz="2000" dirty="0">
                <a:latin typeface="Times New Roman" panose="02020603050405020304" pitchFamily="18" charset="0"/>
                <a:cs typeface="Times New Roman" panose="02020603050405020304" pitchFamily="18" charset="0"/>
              </a:rPr>
              <a:t>}</a:t>
            </a:r>
          </a:p>
          <a:p>
            <a:pPr lvl="2"/>
            <a:r>
              <a:rPr lang="zh-CN" altLang="zh-CN" dirty="0"/>
              <a:t>但是，若程序员定义了任何一个构造器，则编译器不再生成默认的构造器。</a:t>
            </a:r>
            <a:endParaRPr lang="en-US" altLang="zh-CN" dirty="0" smtClean="0"/>
          </a:p>
          <a:p>
            <a:pPr lvl="1"/>
            <a:r>
              <a:rPr lang="zh-CN" altLang="zh-CN" dirty="0" smtClean="0"/>
              <a:t>（</a:t>
            </a:r>
            <a:r>
              <a:rPr lang="en-US" altLang="zh-CN" dirty="0"/>
              <a:t>5</a:t>
            </a:r>
            <a:r>
              <a:rPr lang="zh-CN" altLang="zh-CN" dirty="0"/>
              <a:t>）在用</a:t>
            </a:r>
            <a:r>
              <a:rPr lang="en-US" altLang="zh-CN" dirty="0"/>
              <a:t>new</a:t>
            </a:r>
            <a:r>
              <a:rPr lang="zh-CN" altLang="zh-CN" dirty="0"/>
              <a:t>创建对象时，编译器首先计算需要的存储空间，然后对构造器要调用的实际参数（自变量）进行计算。若已经没有足够的内存空间提供给将要创建的对象，则不会调用构造器，不会计算构造器调用的实际参数。</a:t>
            </a:r>
          </a:p>
          <a:p>
            <a:pPr lvl="1"/>
            <a:r>
              <a:rPr lang="zh-CN" altLang="zh-CN" dirty="0"/>
              <a:t>（</a:t>
            </a:r>
            <a:r>
              <a:rPr lang="en-US" altLang="zh-CN" dirty="0"/>
              <a:t>6</a:t>
            </a:r>
            <a:r>
              <a:rPr lang="zh-CN" altLang="zh-CN" dirty="0"/>
              <a:t>）在用</a:t>
            </a:r>
            <a:r>
              <a:rPr lang="en-US" altLang="zh-CN" dirty="0"/>
              <a:t>new</a:t>
            </a:r>
            <a:r>
              <a:rPr lang="zh-CN" altLang="zh-CN" dirty="0"/>
              <a:t>新创建对象时，首先会对该对象的实例变量赋予默认初值，之后才自动调用构造器。</a:t>
            </a:r>
          </a:p>
          <a:p>
            <a:pPr lvl="1"/>
            <a:r>
              <a:rPr lang="zh-CN" altLang="zh-CN" dirty="0"/>
              <a:t>（</a:t>
            </a:r>
            <a:r>
              <a:rPr lang="en-US" altLang="zh-CN" dirty="0"/>
              <a:t>7</a:t>
            </a:r>
            <a:r>
              <a:rPr lang="zh-CN" altLang="zh-CN" dirty="0"/>
              <a:t>）实际上类的构造器是有返回值的，当使用</a:t>
            </a:r>
            <a:r>
              <a:rPr lang="en-US" altLang="zh-CN" dirty="0"/>
              <a:t>new</a:t>
            </a:r>
            <a:r>
              <a:rPr lang="zh-CN" altLang="zh-CN" dirty="0"/>
              <a:t>关键字来调用构造器时，构造器返回该类的实例，可以把这个类的实例当成构造器的返回值，因此构造器的返回值类型总是当前类，无须定义返回值类型。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6768043" y="1327955"/>
            <a:ext cx="4534367" cy="1089529"/>
          </a:xfrm>
          <a:prstGeom prst="rect">
            <a:avLst/>
          </a:prstGeom>
        </p:spPr>
        <p:txBody>
          <a:bodyPr wrap="square">
            <a:spAutoFit/>
          </a:bodyPr>
          <a:lstStyle/>
          <a:p>
            <a:pPr eaLnBrk="1" hangingPunct="1">
              <a:lnSpc>
                <a:spcPct val="80000"/>
              </a:lnSpc>
              <a:spcBef>
                <a:spcPct val="20000"/>
              </a:spcBef>
            </a:pPr>
            <a:r>
              <a:rPr lang="zh-CN" altLang="en-US" sz="1800" dirty="0" smtClean="0">
                <a:latin typeface="宋体" panose="02010600030101010101" pitchFamily="2" charset="-122"/>
                <a:ea typeface="宋体" panose="02010600030101010101" pitchFamily="2" charset="-122"/>
              </a:rPr>
              <a:t>注意区别</a:t>
            </a:r>
            <a:r>
              <a:rPr lang="zh-CN" altLang="en-US" sz="1800" b="0" dirty="0" smtClean="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默认构造</a:t>
            </a:r>
            <a:r>
              <a:rPr lang="zh-CN" altLang="en-US" sz="1800" b="0" dirty="0" smtClean="0">
                <a:latin typeface="宋体" panose="02010600030101010101" pitchFamily="2" charset="-122"/>
                <a:ea typeface="宋体" panose="02010600030101010101" pitchFamily="2" charset="-122"/>
              </a:rPr>
              <a:t>器和无</a:t>
            </a:r>
            <a:r>
              <a:rPr lang="zh-CN" altLang="en-US" sz="1800" b="0" dirty="0">
                <a:latin typeface="宋体" panose="02010600030101010101" pitchFamily="2" charset="-122"/>
                <a:ea typeface="宋体" panose="02010600030101010101" pitchFamily="2" charset="-122"/>
              </a:rPr>
              <a:t>参构造</a:t>
            </a:r>
            <a:r>
              <a:rPr lang="zh-CN" altLang="en-US" sz="1800" b="0" dirty="0" smtClean="0">
                <a:latin typeface="宋体" panose="02010600030101010101" pitchFamily="2" charset="-122"/>
                <a:ea typeface="宋体" panose="02010600030101010101" pitchFamily="2" charset="-122"/>
              </a:rPr>
              <a:t>器</a:t>
            </a:r>
            <a:endParaRPr lang="en-US" altLang="zh-CN" sz="1800" b="0" dirty="0" smtClean="0">
              <a:latin typeface="宋体" panose="02010600030101010101" pitchFamily="2" charset="-122"/>
              <a:ea typeface="宋体" panose="02010600030101010101" pitchFamily="2" charset="-122"/>
            </a:endParaRPr>
          </a:p>
          <a:p>
            <a:pPr eaLnBrk="1" hangingPunct="1">
              <a:lnSpc>
                <a:spcPct val="80000"/>
              </a:lnSpc>
              <a:spcBef>
                <a:spcPct val="20000"/>
              </a:spcBef>
            </a:pPr>
            <a:r>
              <a:rPr lang="zh-CN" altLang="en-US" sz="1800" b="0" dirty="0" smtClean="0">
                <a:latin typeface="宋体" panose="02010600030101010101" pitchFamily="2" charset="-122"/>
                <a:ea typeface="宋体" panose="02010600030101010101" pitchFamily="2" charset="-122"/>
              </a:rPr>
              <a:t>相同点：都无参数</a:t>
            </a:r>
            <a:endParaRPr lang="en-US" altLang="zh-CN" sz="1800" b="0" dirty="0" smtClean="0">
              <a:latin typeface="宋体" panose="02010600030101010101" pitchFamily="2" charset="-122"/>
              <a:ea typeface="宋体" panose="02010600030101010101" pitchFamily="2" charset="-122"/>
            </a:endParaRPr>
          </a:p>
          <a:p>
            <a:pPr eaLnBrk="1" hangingPunct="1">
              <a:lnSpc>
                <a:spcPct val="80000"/>
              </a:lnSpc>
              <a:spcBef>
                <a:spcPct val="20000"/>
              </a:spcBef>
            </a:pPr>
            <a:r>
              <a:rPr lang="zh-CN" altLang="en-US" sz="1800" b="0" dirty="0" smtClean="0">
                <a:latin typeface="宋体" panose="02010600030101010101" pitchFamily="2" charset="-122"/>
                <a:ea typeface="宋体" panose="02010600030101010101" pitchFamily="2" charset="-122"/>
              </a:rPr>
              <a:t>不同点：前者方法体为空，后者方法体不一定为空</a:t>
            </a:r>
            <a:endParaRPr lang="zh-CN" altLang="en-US" sz="18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38117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1.3.1 </a:t>
            </a:r>
            <a:r>
              <a:rPr lang="zh-CN" altLang="zh-CN" dirty="0">
                <a:effectLst/>
              </a:rPr>
              <a:t>构造器</a:t>
            </a:r>
            <a:r>
              <a:rPr lang="zh-CN" altLang="en-US" dirty="0">
                <a:effectLst/>
              </a:rPr>
              <a:t>（续）</a:t>
            </a:r>
            <a:endParaRPr lang="zh-CN" altLang="en-US" dirty="0"/>
          </a:p>
        </p:txBody>
      </p:sp>
      <p:sp>
        <p:nvSpPr>
          <p:cNvPr id="3" name="内容占位符 2"/>
          <p:cNvSpPr>
            <a:spLocks noGrp="1"/>
          </p:cNvSpPr>
          <p:nvPr>
            <p:ph idx="1"/>
          </p:nvPr>
        </p:nvSpPr>
        <p:spPr/>
        <p:txBody>
          <a:bodyPr/>
          <a:lstStyle/>
          <a:p>
            <a:r>
              <a:rPr lang="zh-CN" altLang="en-US" dirty="0"/>
              <a:t>构造方法与成员方法的不同之处 </a:t>
            </a:r>
          </a:p>
          <a:p>
            <a:pPr lvl="1"/>
            <a:r>
              <a:rPr lang="zh-CN" altLang="en-US" dirty="0" smtClean="0"/>
              <a:t>① 作用不同：成员</a:t>
            </a:r>
            <a:r>
              <a:rPr lang="zh-CN" altLang="en-US" dirty="0"/>
              <a:t>方法实现对类中成员变量的操作；构造方法用于创建类的实例并对 实例的成员变量进行初始化。 </a:t>
            </a:r>
          </a:p>
          <a:p>
            <a:pPr lvl="1"/>
            <a:r>
              <a:rPr lang="zh-CN" altLang="en-US" dirty="0" smtClean="0"/>
              <a:t>② 调用</a:t>
            </a:r>
            <a:r>
              <a:rPr lang="zh-CN" altLang="en-US" dirty="0"/>
              <a:t>方式</a:t>
            </a:r>
            <a:r>
              <a:rPr lang="zh-CN" altLang="en-US" dirty="0" smtClean="0"/>
              <a:t>不同：成员</a:t>
            </a:r>
            <a:r>
              <a:rPr lang="zh-CN" altLang="en-US" dirty="0"/>
              <a:t>方法通过对象调用</a:t>
            </a:r>
            <a:r>
              <a:rPr lang="en-US" altLang="zh-CN" dirty="0"/>
              <a:t>;</a:t>
            </a:r>
            <a:r>
              <a:rPr lang="zh-CN" altLang="en-US" dirty="0"/>
              <a:t>构造方法通过</a:t>
            </a:r>
            <a:r>
              <a:rPr lang="en-US" altLang="zh-CN" dirty="0"/>
              <a:t>new</a:t>
            </a:r>
            <a:r>
              <a:rPr lang="zh-CN" altLang="en-US" dirty="0"/>
              <a:t>运算符调用。 </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420470720"/>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3858" y="311796"/>
            <a:ext cx="10212916" cy="609600"/>
          </a:xfrm>
        </p:spPr>
        <p:txBody>
          <a:bodyPr/>
          <a:lstStyle/>
          <a:p>
            <a:r>
              <a:rPr lang="en-US" altLang="zh-CN" dirty="0">
                <a:effectLst/>
              </a:rPr>
              <a:t>1.3.2 </a:t>
            </a:r>
            <a:r>
              <a:rPr lang="zh-CN" altLang="zh-CN" dirty="0">
                <a:effectLst/>
              </a:rPr>
              <a:t>对象生成的过程</a:t>
            </a:r>
            <a:endParaRPr lang="zh-CN" altLang="en-US" dirty="0"/>
          </a:p>
        </p:txBody>
      </p:sp>
      <p:sp>
        <p:nvSpPr>
          <p:cNvPr id="3" name="内容占位符 2"/>
          <p:cNvSpPr>
            <a:spLocks noGrp="1"/>
          </p:cNvSpPr>
          <p:nvPr>
            <p:ph idx="1"/>
          </p:nvPr>
        </p:nvSpPr>
        <p:spPr>
          <a:xfrm>
            <a:off x="451547" y="952565"/>
            <a:ext cx="11368616" cy="4876800"/>
          </a:xfrm>
        </p:spPr>
        <p:txBody>
          <a:bodyPr/>
          <a:lstStyle/>
          <a:p>
            <a:r>
              <a:rPr lang="zh-CN" altLang="zh-CN" dirty="0"/>
              <a:t>类是创建对象的模板，创建对象也称为类的实例化。</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15" name="内容占位符 2"/>
          <p:cNvSpPr txBox="1">
            <a:spLocks/>
          </p:cNvSpPr>
          <p:nvPr/>
        </p:nvSpPr>
        <p:spPr bwMode="auto">
          <a:xfrm>
            <a:off x="2557630" y="1474067"/>
            <a:ext cx="77724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pPr>
              <a:defRPr/>
            </a:pPr>
            <a:r>
              <a:rPr lang="zh-CN" altLang="en-US" sz="2200" b="0" kern="0" dirty="0" smtClean="0"/>
              <a:t>  设计图纸</a:t>
            </a:r>
            <a:r>
              <a:rPr lang="en-US" altLang="zh-CN" sz="2200" b="0" kern="0" dirty="0" smtClean="0"/>
              <a:t>—— </a:t>
            </a:r>
            <a:r>
              <a:rPr lang="zh-CN" altLang="en-US" sz="2200" b="0" kern="0" dirty="0" smtClean="0"/>
              <a:t>类</a:t>
            </a:r>
            <a:endParaRPr lang="en-US" altLang="zh-CN" sz="2200" b="0" kern="0" dirty="0" smtClean="0"/>
          </a:p>
          <a:p>
            <a:pPr>
              <a:buFont typeface="Monotype Sorts" pitchFamily="2" charset="2"/>
              <a:buNone/>
              <a:defRPr/>
            </a:pPr>
            <a:r>
              <a:rPr lang="zh-CN" altLang="en-US" sz="2200" b="0" kern="0" dirty="0" smtClean="0"/>
              <a:t>     建好的房子</a:t>
            </a:r>
            <a:r>
              <a:rPr lang="en-US" altLang="zh-CN" sz="2200" b="0" kern="0" dirty="0" smtClean="0"/>
              <a:t>—— </a:t>
            </a:r>
            <a:r>
              <a:rPr lang="zh-CN" altLang="en-US" sz="2200" b="0" kern="0" dirty="0" smtClean="0"/>
              <a:t>对象</a:t>
            </a:r>
          </a:p>
        </p:txBody>
      </p:sp>
      <p:pic>
        <p:nvPicPr>
          <p:cNvPr id="16" name="Picture 2" descr="https://ns-strategy.cdn.bcebos.com/ns-strategy/upload/fc_big_pic/part-00425-200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1180" y="2433281"/>
            <a:ext cx="357028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https://ns-strategy.cdn.bcebos.com/ns-strategy/upload/fc_big_pic/part-00672-207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1393" y="5276494"/>
            <a:ext cx="212407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https://ns-strategy.cdn.bcebos.com/ns-strategy/upload/fc_big_pic/part-00672-207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930" y="5276494"/>
            <a:ext cx="2122488"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https://ns-strategy.cdn.bcebos.com/ns-strategy/upload/fc_big_pic/part-00672-207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6480" y="5276494"/>
            <a:ext cx="21240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5"/>
          <p:cNvCxnSpPr>
            <a:cxnSpLocks noChangeShapeType="1"/>
          </p:cNvCxnSpPr>
          <p:nvPr/>
        </p:nvCxnSpPr>
        <p:spPr bwMode="auto">
          <a:xfrm flipH="1">
            <a:off x="3832393" y="4262081"/>
            <a:ext cx="1651000" cy="1014413"/>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9"/>
          <p:cNvCxnSpPr>
            <a:cxnSpLocks noChangeShapeType="1"/>
          </p:cNvCxnSpPr>
          <p:nvPr/>
        </p:nvCxnSpPr>
        <p:spPr bwMode="auto">
          <a:xfrm flipH="1">
            <a:off x="6135855" y="4447819"/>
            <a:ext cx="307975" cy="828675"/>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12"/>
          <p:cNvCxnSpPr>
            <a:cxnSpLocks noChangeShapeType="1"/>
          </p:cNvCxnSpPr>
          <p:nvPr/>
        </p:nvCxnSpPr>
        <p:spPr bwMode="auto">
          <a:xfrm>
            <a:off x="7902743" y="4447819"/>
            <a:ext cx="522287" cy="828675"/>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15"/>
          <p:cNvSpPr txBox="1">
            <a:spLocks noChangeArrowheads="1"/>
          </p:cNvSpPr>
          <p:nvPr/>
        </p:nvSpPr>
        <p:spPr bwMode="auto">
          <a:xfrm>
            <a:off x="9718843" y="5428894"/>
            <a:ext cx="1006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a:ea typeface="宋体" panose="02010600030101010101" pitchFamily="2" charset="-122"/>
              </a:rPr>
              <a:t>……</a:t>
            </a:r>
            <a:endParaRPr lang="zh-CN" altLang="en-US">
              <a:ea typeface="宋体" panose="02010600030101010101" pitchFamily="2" charset="-122"/>
            </a:endParaRPr>
          </a:p>
        </p:txBody>
      </p:sp>
      <p:cxnSp>
        <p:nvCxnSpPr>
          <p:cNvPr id="24" name="直接连接符 14"/>
          <p:cNvCxnSpPr>
            <a:cxnSpLocks noChangeShapeType="1"/>
          </p:cNvCxnSpPr>
          <p:nvPr/>
        </p:nvCxnSpPr>
        <p:spPr bwMode="auto">
          <a:xfrm>
            <a:off x="8632993" y="4447819"/>
            <a:ext cx="1382712" cy="1058862"/>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8748631"/>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1.3.2 </a:t>
            </a:r>
            <a:r>
              <a:rPr lang="zh-CN" altLang="zh-CN" dirty="0">
                <a:effectLst/>
              </a:rPr>
              <a:t>对象生成的</a:t>
            </a:r>
            <a:r>
              <a:rPr lang="zh-CN" altLang="zh-CN" dirty="0" smtClean="0">
                <a:effectLst/>
              </a:rPr>
              <a:t>过程</a:t>
            </a:r>
            <a:r>
              <a:rPr lang="en-US" altLang="zh-CN" dirty="0">
                <a:effectLst/>
              </a:rPr>
              <a:t>(</a:t>
            </a:r>
            <a:r>
              <a:rPr lang="zh-CN" altLang="en-US" dirty="0">
                <a:effectLst/>
              </a:rPr>
              <a:t>续</a:t>
            </a:r>
            <a:r>
              <a:rPr lang="en-US" altLang="zh-CN" dirty="0">
                <a:effectLst/>
              </a:rPr>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Rectangle 3"/>
          <p:cNvSpPr txBox="1">
            <a:spLocks noChangeArrowheads="1"/>
          </p:cNvSpPr>
          <p:nvPr/>
        </p:nvSpPr>
        <p:spPr bwMode="auto">
          <a:xfrm>
            <a:off x="1881969" y="1770327"/>
            <a:ext cx="3178175" cy="4525963"/>
          </a:xfrm>
          <a:prstGeom prst="rect">
            <a:avLst/>
          </a:prstGeom>
          <a:solidFill>
            <a:srgbClr val="FFFF66"/>
          </a:solidFill>
          <a:ln>
            <a:solidFill>
              <a:srgbClr val="FFFF66"/>
            </a:solidFill>
            <a:miter lim="800000"/>
            <a:headEnd/>
            <a:tailEnd/>
          </a:ln>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Font typeface="Monotype Sorts" pitchFamily="2" charset="2"/>
              <a:buBlip>
                <a:blip r:embed="rId2"/>
              </a:buBlip>
              <a:defRPr kumimoji="1" sz="24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3"/>
              </a:buBlip>
              <a:defRPr kumimoji="1" sz="22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4"/>
              </a:buBlip>
              <a:defRPr kumimoji="1" sz="22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5"/>
              </a:buBlip>
              <a:defRPr kumimoji="1" sz="22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5"/>
              </a:buBlip>
              <a:defRPr kumimoji="1" sz="2200">
                <a:solidFill>
                  <a:schemeClr val="tx1"/>
                </a:solidFill>
                <a:latin typeface="+mn-lt"/>
              </a:defRPr>
            </a:lvl9pPr>
          </a:lstStyle>
          <a:p>
            <a:pPr>
              <a:buFont typeface="Wingdings" panose="05000000000000000000" pitchFamily="2" charset="2"/>
              <a:buChar char="l"/>
            </a:pPr>
            <a:r>
              <a:rPr lang="zh-CN" altLang="en-US" b="0" kern="0" dirty="0" smtClean="0"/>
              <a:t>建设工厂</a:t>
            </a:r>
          </a:p>
          <a:p>
            <a:pPr lvl="1"/>
            <a:r>
              <a:rPr lang="zh-CN" altLang="en-US" b="0" kern="0" dirty="0" smtClean="0"/>
              <a:t>设计图纸</a:t>
            </a:r>
          </a:p>
          <a:p>
            <a:pPr lvl="1"/>
            <a:r>
              <a:rPr lang="zh-CN" altLang="en-US" b="0" kern="0" dirty="0" smtClean="0"/>
              <a:t>工商部门注册</a:t>
            </a:r>
          </a:p>
          <a:p>
            <a:pPr lvl="1"/>
            <a:endParaRPr lang="zh-CN" altLang="en-US" b="0" kern="0" dirty="0" smtClean="0"/>
          </a:p>
          <a:p>
            <a:pPr lvl="1"/>
            <a:r>
              <a:rPr lang="zh-CN" altLang="en-US" b="0" kern="0" dirty="0" smtClean="0"/>
              <a:t>购地建房</a:t>
            </a:r>
          </a:p>
          <a:p>
            <a:pPr lvl="1"/>
            <a:endParaRPr lang="zh-CN" altLang="en-US" b="0" kern="0" dirty="0" smtClean="0"/>
          </a:p>
          <a:p>
            <a:pPr lvl="1"/>
            <a:r>
              <a:rPr lang="zh-CN" altLang="en-US" b="0" kern="0" dirty="0" smtClean="0"/>
              <a:t>为不同部门配备设备和人员</a:t>
            </a:r>
          </a:p>
        </p:txBody>
      </p:sp>
      <p:sp>
        <p:nvSpPr>
          <p:cNvPr id="6" name="Rectangle 4"/>
          <p:cNvSpPr>
            <a:spLocks noChangeArrowheads="1"/>
          </p:cNvSpPr>
          <p:nvPr/>
        </p:nvSpPr>
        <p:spPr bwMode="auto">
          <a:xfrm>
            <a:off x="6428569" y="1727465"/>
            <a:ext cx="3240088" cy="4525962"/>
          </a:xfrm>
          <a:prstGeom prst="rect">
            <a:avLst/>
          </a:prstGeom>
          <a:solidFill>
            <a:schemeClr val="hlink"/>
          </a:solidFill>
          <a:ln w="9525">
            <a:solidFill>
              <a:srgbClr val="FFFF66"/>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3200" dirty="0">
                <a:solidFill>
                  <a:srgbClr val="FFFFFF"/>
                </a:solidFill>
              </a:rPr>
              <a:t>生成对象</a:t>
            </a:r>
          </a:p>
          <a:p>
            <a:pPr lvl="1">
              <a:spcBef>
                <a:spcPct val="20000"/>
              </a:spcBef>
              <a:buFontTx/>
              <a:buChar char="–"/>
            </a:pPr>
            <a:r>
              <a:rPr lang="zh-CN" altLang="en-US" sz="2800" dirty="0">
                <a:solidFill>
                  <a:srgbClr val="FFFFFF"/>
                </a:solidFill>
              </a:rPr>
              <a:t>声明类</a:t>
            </a:r>
          </a:p>
          <a:p>
            <a:pPr lvl="1">
              <a:spcBef>
                <a:spcPct val="20000"/>
              </a:spcBef>
              <a:buFontTx/>
              <a:buChar char="–"/>
            </a:pPr>
            <a:r>
              <a:rPr lang="zh-CN" altLang="en-US" sz="2800" dirty="0">
                <a:solidFill>
                  <a:srgbClr val="FFFFFF"/>
                </a:solidFill>
              </a:rPr>
              <a:t>声明对象名（引用）</a:t>
            </a:r>
          </a:p>
          <a:p>
            <a:pPr lvl="1">
              <a:spcBef>
                <a:spcPct val="20000"/>
              </a:spcBef>
              <a:buFontTx/>
              <a:buChar char="–"/>
            </a:pPr>
            <a:r>
              <a:rPr lang="zh-CN" altLang="en-US" sz="2800" dirty="0">
                <a:solidFill>
                  <a:srgbClr val="FFFFFF"/>
                </a:solidFill>
              </a:rPr>
              <a:t>分配存储空间（</a:t>
            </a:r>
            <a:r>
              <a:rPr lang="en-US" altLang="zh-CN" sz="2800" dirty="0">
                <a:solidFill>
                  <a:srgbClr val="FFFFFF"/>
                </a:solidFill>
              </a:rPr>
              <a:t>new)</a:t>
            </a:r>
          </a:p>
          <a:p>
            <a:pPr lvl="1">
              <a:spcBef>
                <a:spcPct val="20000"/>
              </a:spcBef>
              <a:buFontTx/>
              <a:buChar char="–"/>
            </a:pPr>
            <a:r>
              <a:rPr lang="zh-CN" altLang="en-US" sz="2800" dirty="0">
                <a:solidFill>
                  <a:srgbClr val="FFFFFF"/>
                </a:solidFill>
              </a:rPr>
              <a:t>对有关属性初始化</a:t>
            </a:r>
          </a:p>
        </p:txBody>
      </p:sp>
      <p:sp>
        <p:nvSpPr>
          <p:cNvPr id="7" name="Line 5"/>
          <p:cNvSpPr>
            <a:spLocks noChangeShapeType="1"/>
          </p:cNvSpPr>
          <p:nvPr/>
        </p:nvSpPr>
        <p:spPr bwMode="auto">
          <a:xfrm>
            <a:off x="4844244" y="2662502"/>
            <a:ext cx="16573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p:cNvSpPr>
            <a:spLocks noChangeShapeType="1"/>
          </p:cNvSpPr>
          <p:nvPr/>
        </p:nvSpPr>
        <p:spPr bwMode="auto">
          <a:xfrm>
            <a:off x="4844244" y="3094302"/>
            <a:ext cx="16573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4844244" y="4030927"/>
            <a:ext cx="16573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4917269" y="4894527"/>
            <a:ext cx="165735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84156624"/>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创建一个对象的过程如下</a:t>
            </a:r>
            <a:r>
              <a:rPr lang="zh-CN" altLang="zh-CN" dirty="0" smtClean="0"/>
              <a:t>：</a:t>
            </a:r>
            <a:endParaRPr lang="en-US" altLang="zh-CN" dirty="0" smtClean="0"/>
          </a:p>
          <a:p>
            <a:pPr lvl="1"/>
            <a:r>
              <a:rPr lang="zh-CN" altLang="zh-CN" dirty="0"/>
              <a:t>（</a:t>
            </a:r>
            <a:r>
              <a:rPr lang="en-US" altLang="zh-CN" dirty="0"/>
              <a:t>1</a:t>
            </a:r>
            <a:r>
              <a:rPr lang="zh-CN" altLang="zh-CN" dirty="0"/>
              <a:t>）声明一个对象</a:t>
            </a:r>
            <a:r>
              <a:rPr lang="zh-CN" altLang="zh-CN" dirty="0" smtClean="0"/>
              <a:t>名</a:t>
            </a:r>
            <a:endParaRPr lang="en-US" altLang="zh-CN" dirty="0" smtClean="0"/>
          </a:p>
          <a:p>
            <a:pPr lvl="2"/>
            <a:r>
              <a:rPr lang="en-US" altLang="zh-CN" dirty="0"/>
              <a:t>Employee li4 = </a:t>
            </a:r>
            <a:r>
              <a:rPr lang="en-US" altLang="zh-CN" b="1" dirty="0"/>
              <a:t>null</a:t>
            </a:r>
            <a:r>
              <a:rPr lang="en-US" altLang="zh-CN" dirty="0"/>
              <a:t>;</a:t>
            </a:r>
            <a:endParaRPr lang="zh-CN" altLang="zh-CN" dirty="0"/>
          </a:p>
          <a:p>
            <a:pPr lvl="1"/>
            <a:r>
              <a:rPr lang="zh-CN" altLang="zh-CN" dirty="0" smtClean="0"/>
              <a:t>（</a:t>
            </a:r>
            <a:r>
              <a:rPr lang="en-US" altLang="zh-CN" dirty="0" smtClean="0"/>
              <a:t>2</a:t>
            </a:r>
            <a:r>
              <a:rPr lang="zh-CN" altLang="zh-CN" dirty="0"/>
              <a:t>）为对象分配存储空间并初始化</a:t>
            </a:r>
          </a:p>
          <a:p>
            <a:pPr lvl="2"/>
            <a:r>
              <a:rPr lang="en-US" altLang="zh-CN" dirty="0"/>
              <a:t>li4 = </a:t>
            </a:r>
            <a:r>
              <a:rPr lang="en-US" altLang="zh-CN" b="1" dirty="0"/>
              <a:t>new</a:t>
            </a:r>
            <a:r>
              <a:rPr lang="en-US" altLang="zh-CN" dirty="0"/>
              <a:t> Employee ("Lis",29, 'f ', 4477.77);</a:t>
            </a:r>
            <a:endParaRPr lang="zh-CN" altLang="zh-CN" dirty="0"/>
          </a:p>
          <a:p>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 Box 1"/>
          <p:cNvSpPr txBox="1">
            <a:spLocks noChangeArrowheads="1"/>
          </p:cNvSpPr>
          <p:nvPr/>
        </p:nvSpPr>
        <p:spPr bwMode="auto">
          <a:xfrm>
            <a:off x="5060952" y="1712912"/>
            <a:ext cx="4572000" cy="396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sz="18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类的名称</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sng"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对象名称</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000" b="0" i="0" u="none" strike="noStrike" cap="none" normalizeH="0" baseline="0" dirty="0" smtClean="0">
              <a:ln>
                <a:noFill/>
              </a:ln>
              <a:solidFill>
                <a:schemeClr val="tx1"/>
              </a:solidFill>
              <a:effectLst/>
              <a:latin typeface="Arial" panose="020B0604020202020204" pitchFamily="34" charset="0"/>
            </a:endParaRPr>
          </a:p>
        </p:txBody>
      </p:sp>
      <p:sp>
        <p:nvSpPr>
          <p:cNvPr id="7" name="标题 6"/>
          <p:cNvSpPr>
            <a:spLocks noGrp="1"/>
          </p:cNvSpPr>
          <p:nvPr>
            <p:ph type="title"/>
          </p:nvPr>
        </p:nvSpPr>
        <p:spPr/>
        <p:txBody>
          <a:bodyPr/>
          <a:lstStyle/>
          <a:p>
            <a:r>
              <a:rPr lang="en-US" altLang="zh-CN" dirty="0">
                <a:effectLst/>
              </a:rPr>
              <a:t>1.3.2 </a:t>
            </a:r>
            <a:r>
              <a:rPr lang="zh-CN" altLang="zh-CN" dirty="0">
                <a:effectLst/>
              </a:rPr>
              <a:t>对象生成的</a:t>
            </a:r>
            <a:r>
              <a:rPr lang="zh-CN" altLang="zh-CN" dirty="0" smtClean="0">
                <a:effectLst/>
              </a:rPr>
              <a:t>过程</a:t>
            </a:r>
            <a:r>
              <a:rPr lang="en-US" altLang="zh-CN" dirty="0" smtClean="0">
                <a:effectLst/>
              </a:rPr>
              <a:t>(</a:t>
            </a:r>
            <a:r>
              <a:rPr lang="zh-CN" altLang="en-US" dirty="0" smtClean="0">
                <a:effectLst/>
              </a:rPr>
              <a:t>续</a:t>
            </a:r>
            <a:r>
              <a:rPr lang="en-US" altLang="zh-CN" dirty="0" smtClean="0">
                <a:effectLst/>
              </a:rPr>
              <a:t>)</a:t>
            </a:r>
            <a:endParaRPr lang="zh-CN" altLang="en-US" dirty="0"/>
          </a:p>
        </p:txBody>
      </p:sp>
    </p:spTree>
    <p:extLst>
      <p:ext uri="{BB962C8B-B14F-4D97-AF65-F5344CB8AC3E}">
        <p14:creationId xmlns:p14="http://schemas.microsoft.com/office/powerpoint/2010/main" val="1189906561"/>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1.3.2 </a:t>
            </a:r>
            <a:r>
              <a:rPr lang="zh-CN" altLang="zh-CN" dirty="0">
                <a:effectLst/>
              </a:rPr>
              <a:t>对象生成的过程</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a:xfrm>
            <a:off x="328084" y="1081790"/>
            <a:ext cx="11368616" cy="4876800"/>
          </a:xfrm>
        </p:spPr>
        <p:txBody>
          <a:bodyPr/>
          <a:lstStyle/>
          <a:p>
            <a:pPr marL="342900" lvl="1" indent="-342900">
              <a:buClr>
                <a:schemeClr val="tx2"/>
              </a:buClr>
              <a:buBlip>
                <a:blip r:embed="rId3"/>
              </a:buBlip>
            </a:pPr>
            <a:r>
              <a:rPr lang="zh-CN" altLang="en-US" sz="2000" dirty="0"/>
              <a:t>合并：</a:t>
            </a:r>
            <a:r>
              <a:rPr lang="en-US" altLang="zh-CN" sz="2000" dirty="0"/>
              <a:t>Employee li4 =</a:t>
            </a:r>
            <a:r>
              <a:rPr lang="en-US" altLang="zh-CN" sz="2000" b="1" dirty="0"/>
              <a:t> new</a:t>
            </a:r>
            <a:r>
              <a:rPr lang="en-US" altLang="zh-CN" sz="2000" dirty="0"/>
              <a:t> Employee ("</a:t>
            </a:r>
            <a:r>
              <a:rPr lang="en-US" altLang="zh-CN" sz="2000" dirty="0" err="1"/>
              <a:t>Lis</a:t>
            </a:r>
            <a:r>
              <a:rPr lang="en-US" altLang="zh-CN" sz="2000" dirty="0"/>
              <a:t>", 29, 'f ', 4477.77);</a:t>
            </a:r>
            <a:endParaRPr lang="zh-CN" altLang="zh-CN" sz="2000" dirty="0"/>
          </a:p>
          <a:p>
            <a:r>
              <a:rPr lang="en-US" altLang="zh-CN" sz="2000" dirty="0"/>
              <a:t>Java</a:t>
            </a:r>
            <a:r>
              <a:rPr lang="zh-CN" altLang="zh-CN" sz="2000" dirty="0"/>
              <a:t>执行这个语句的过程如下：</a:t>
            </a:r>
          </a:p>
          <a:p>
            <a:pPr lvl="1"/>
            <a:r>
              <a:rPr lang="zh-CN" altLang="zh-CN" sz="2000" dirty="0"/>
              <a:t>声明一个引用（如图</a:t>
            </a:r>
            <a:r>
              <a:rPr lang="en-US" altLang="zh-CN" sz="2000" dirty="0"/>
              <a:t>1.5(a)</a:t>
            </a:r>
            <a:r>
              <a:rPr lang="zh-CN" altLang="zh-CN" sz="2000" dirty="0"/>
              <a:t>所示）；</a:t>
            </a:r>
          </a:p>
          <a:p>
            <a:pPr lvl="1"/>
            <a:r>
              <a:rPr lang="zh-CN" altLang="zh-CN" sz="2000" dirty="0"/>
              <a:t>操作符</a:t>
            </a:r>
            <a:r>
              <a:rPr lang="en-US" altLang="zh-CN" sz="2000" dirty="0"/>
              <a:t>new</a:t>
            </a:r>
            <a:r>
              <a:rPr lang="zh-CN" altLang="zh-CN" sz="2000" dirty="0"/>
              <a:t>为各成员变量分配存储空间，并自动初始化为变量类型的默认值（如图</a:t>
            </a:r>
            <a:r>
              <a:rPr lang="en-US" altLang="zh-CN" sz="2000" dirty="0"/>
              <a:t>1.5(b)</a:t>
            </a:r>
            <a:r>
              <a:rPr lang="zh-CN" altLang="zh-CN" sz="2000" dirty="0"/>
              <a:t>所示）；</a:t>
            </a:r>
          </a:p>
          <a:p>
            <a:pPr lvl="1"/>
            <a:r>
              <a:rPr lang="zh-CN" altLang="zh-CN" sz="2000" dirty="0"/>
              <a:t>调用构造器显式进行有关成员变量的初始化（如图</a:t>
            </a:r>
            <a:r>
              <a:rPr lang="en-US" altLang="zh-CN" sz="2000" dirty="0"/>
              <a:t>1.5(c)</a:t>
            </a:r>
            <a:r>
              <a:rPr lang="zh-CN" altLang="zh-CN" sz="2000" dirty="0"/>
              <a:t>所示）；</a:t>
            </a:r>
          </a:p>
          <a:p>
            <a:pPr lvl="1"/>
            <a:r>
              <a:rPr lang="zh-CN" altLang="zh-CN" sz="2000" dirty="0"/>
              <a:t>返回一个对象给引用。</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2927357489"/>
              </p:ext>
            </p:extLst>
          </p:nvPr>
        </p:nvGraphicFramePr>
        <p:xfrm>
          <a:off x="2879654" y="3718055"/>
          <a:ext cx="9125390" cy="2608319"/>
        </p:xfrm>
        <a:graphic>
          <a:graphicData uri="http://schemas.openxmlformats.org/presentationml/2006/ole">
            <mc:AlternateContent xmlns:mc="http://schemas.openxmlformats.org/markup-compatibility/2006">
              <mc:Choice xmlns:v="urn:schemas-microsoft-com:vml" Requires="v">
                <p:oleObj spid="_x0000_s4241" name="Visio" r:id="rId4" imgW="5838706" imgH="1666965" progId="Visio.Drawing.15">
                  <p:embed/>
                </p:oleObj>
              </mc:Choice>
              <mc:Fallback>
                <p:oleObj name="Visio" r:id="rId4" imgW="5838706" imgH="1666965"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654" y="3718055"/>
                        <a:ext cx="9125390" cy="26083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4573732"/>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1.3.2 </a:t>
            </a:r>
            <a:r>
              <a:rPr lang="zh-CN" altLang="zh-CN" dirty="0">
                <a:effectLst/>
              </a:rPr>
              <a:t>对象生成的过程</a:t>
            </a:r>
            <a:r>
              <a:rPr lang="en-US" altLang="zh-CN" dirty="0">
                <a:effectLst/>
              </a:rPr>
              <a:t>(</a:t>
            </a:r>
            <a:r>
              <a:rPr lang="zh-CN" altLang="en-US" dirty="0">
                <a:effectLst/>
              </a:rPr>
              <a:t>续</a:t>
            </a:r>
            <a:r>
              <a:rPr lang="en-US" altLang="zh-CN" dirty="0">
                <a:effectLst/>
              </a:rPr>
              <a:t>)</a:t>
            </a:r>
            <a:endParaRPr lang="zh-CN" altLang="en-US" dirty="0"/>
          </a:p>
        </p:txBody>
      </p:sp>
      <p:sp>
        <p:nvSpPr>
          <p:cNvPr id="3" name="内容占位符 2"/>
          <p:cNvSpPr>
            <a:spLocks noGrp="1"/>
          </p:cNvSpPr>
          <p:nvPr>
            <p:ph idx="1"/>
          </p:nvPr>
        </p:nvSpPr>
        <p:spPr/>
        <p:txBody>
          <a:bodyPr/>
          <a:lstStyle/>
          <a:p>
            <a:r>
              <a:rPr lang="zh-CN" altLang="zh-CN" dirty="0"/>
              <a:t>说明：</a:t>
            </a:r>
          </a:p>
          <a:p>
            <a:pPr lvl="1"/>
            <a:r>
              <a:rPr lang="ja-JP" altLang="zh-CN" dirty="0"/>
              <a:t>①</a:t>
            </a:r>
            <a:r>
              <a:rPr lang="zh-CN" altLang="zh-CN" dirty="0"/>
              <a:t>以上语句实际产生了两个东西：一个是</a:t>
            </a:r>
            <a:r>
              <a:rPr lang="en-US" altLang="zh-CN" dirty="0"/>
              <a:t>li4</a:t>
            </a:r>
            <a:r>
              <a:rPr lang="zh-CN" altLang="zh-CN" dirty="0"/>
              <a:t>变量，一个是</a:t>
            </a:r>
            <a:r>
              <a:rPr lang="en-US" altLang="zh-CN" dirty="0"/>
              <a:t>Employee</a:t>
            </a:r>
            <a:r>
              <a:rPr lang="zh-CN" altLang="zh-CN" dirty="0"/>
              <a:t>对象。</a:t>
            </a:r>
          </a:p>
          <a:p>
            <a:pPr lvl="1"/>
            <a:r>
              <a:rPr lang="zh-CN" altLang="zh-CN" dirty="0"/>
              <a:t>②类是一种引用数据类型，因此定义的</a:t>
            </a:r>
            <a:r>
              <a:rPr lang="en-US" altLang="zh-CN" dirty="0"/>
              <a:t>Employee</a:t>
            </a:r>
            <a:r>
              <a:rPr lang="zh-CN" altLang="zh-CN" dirty="0"/>
              <a:t>类型的变量（</a:t>
            </a:r>
            <a:r>
              <a:rPr lang="en-US" altLang="zh-CN" dirty="0"/>
              <a:t>li4</a:t>
            </a:r>
            <a:r>
              <a:rPr lang="zh-CN" altLang="zh-CN" dirty="0"/>
              <a:t>）实际上是一个引用</a:t>
            </a:r>
            <a:r>
              <a:rPr lang="en-US" altLang="zh-CN" dirty="0"/>
              <a:t>,</a:t>
            </a:r>
            <a:r>
              <a:rPr lang="zh-CN" altLang="zh-CN" dirty="0"/>
              <a:t>它被存放在栈（</a:t>
            </a:r>
            <a:r>
              <a:rPr lang="en-US" altLang="zh-CN" dirty="0"/>
              <a:t>stack</a:t>
            </a:r>
            <a:r>
              <a:rPr lang="zh-CN" altLang="zh-CN" dirty="0"/>
              <a:t>）内存里，指向实际的</a:t>
            </a:r>
            <a:r>
              <a:rPr lang="en-US" altLang="zh-CN" dirty="0"/>
              <a:t>Employee</a:t>
            </a:r>
            <a:r>
              <a:rPr lang="zh-CN" altLang="zh-CN" dirty="0"/>
              <a:t>对象；而真正的</a:t>
            </a:r>
            <a:r>
              <a:rPr lang="en-US" altLang="zh-CN" dirty="0"/>
              <a:t>Employee</a:t>
            </a:r>
            <a:r>
              <a:rPr lang="zh-CN" altLang="zh-CN" dirty="0"/>
              <a:t>对象则存放在堆（</a:t>
            </a:r>
            <a:r>
              <a:rPr lang="en-US" altLang="zh-CN" dirty="0"/>
              <a:t>heap</a:t>
            </a:r>
            <a:r>
              <a:rPr lang="zh-CN" altLang="zh-CN" dirty="0"/>
              <a:t>）内存中。</a:t>
            </a:r>
            <a:r>
              <a:rPr lang="en-US" altLang="zh-CN" dirty="0"/>
              <a:t>String</a:t>
            </a:r>
            <a:r>
              <a:rPr lang="zh-CN" altLang="zh-CN" dirty="0"/>
              <a:t>类型也是引用类型，实际的字符串“</a:t>
            </a:r>
            <a:r>
              <a:rPr lang="en-US" altLang="zh-CN" dirty="0" err="1"/>
              <a:t>Lis</a:t>
            </a:r>
            <a:r>
              <a:rPr lang="zh-CN" altLang="zh-CN" dirty="0"/>
              <a:t>”是放在堆内存中，成员变量</a:t>
            </a:r>
            <a:r>
              <a:rPr lang="en-US" altLang="zh-CN" dirty="0" err="1"/>
              <a:t>emplName</a:t>
            </a:r>
            <a:r>
              <a:rPr lang="zh-CN" altLang="zh-CN" dirty="0"/>
              <a:t>存放的是指向该字符串的引用。“</a:t>
            </a:r>
            <a:r>
              <a:rPr lang="en-US" altLang="zh-CN" dirty="0"/>
              <a:t>******</a:t>
            </a:r>
            <a:r>
              <a:rPr lang="zh-CN" altLang="zh-CN" dirty="0"/>
              <a:t>”代表引用值。</a:t>
            </a:r>
          </a:p>
          <a:p>
            <a:pPr lvl="1"/>
            <a:r>
              <a:rPr lang="zh-CN" altLang="zh-CN" dirty="0"/>
              <a:t>③当一个对象被成功创建以后，这个对象被保存在堆内存中，</a:t>
            </a:r>
            <a:r>
              <a:rPr lang="en-US" altLang="zh-CN" dirty="0"/>
              <a:t>Java</a:t>
            </a:r>
            <a:r>
              <a:rPr lang="zh-CN" altLang="zh-CN" dirty="0"/>
              <a:t>程序不允许直接访问堆内存中的对象，只能通过该对象的引用操作该对象</a:t>
            </a:r>
            <a:r>
              <a:rPr lang="zh-CN" altLang="zh-CN" dirty="0" smtClean="0"/>
              <a:t>。</a:t>
            </a:r>
            <a:endParaRPr lang="en-US" altLang="zh-CN" dirty="0" smtClean="0"/>
          </a:p>
          <a:p>
            <a:pPr lvl="1"/>
            <a:r>
              <a:rPr lang="zh-CN" altLang="en-US" dirty="0" smtClean="0"/>
              <a:t>④数据</a:t>
            </a:r>
            <a:r>
              <a:rPr lang="zh-CN" altLang="en-US" dirty="0"/>
              <a:t>域（成员变量）的默认值：创建对象时若没有初始化数据域，系统会设置默认值。对象引用类型数据域的默认值为 </a:t>
            </a:r>
            <a:r>
              <a:rPr lang="en-US" altLang="zh-CN" dirty="0"/>
              <a:t>null </a:t>
            </a:r>
            <a:r>
              <a:rPr lang="zh-CN" altLang="en-US" dirty="0"/>
              <a:t>，数值类型数据域的默认值为</a:t>
            </a:r>
            <a:r>
              <a:rPr lang="en-US" altLang="zh-CN" dirty="0"/>
              <a:t>0</a:t>
            </a:r>
            <a:r>
              <a:rPr lang="zh-CN" altLang="en-US" dirty="0"/>
              <a:t>，</a:t>
            </a:r>
            <a:r>
              <a:rPr lang="en-US" altLang="zh-CN" dirty="0" err="1"/>
              <a:t>boolean</a:t>
            </a:r>
            <a:r>
              <a:rPr lang="en-US" altLang="zh-CN" dirty="0"/>
              <a:t> </a:t>
            </a:r>
            <a:r>
              <a:rPr lang="zh-CN" altLang="en-US" dirty="0"/>
              <a:t>类型的默认值为</a:t>
            </a:r>
            <a:r>
              <a:rPr lang="en-US" altLang="zh-CN" dirty="0"/>
              <a:t>false</a:t>
            </a:r>
            <a:r>
              <a:rPr lang="zh-CN" altLang="en-US" dirty="0"/>
              <a:t>，而</a:t>
            </a:r>
            <a:r>
              <a:rPr lang="en-US" altLang="zh-CN" dirty="0"/>
              <a:t>char</a:t>
            </a:r>
            <a:r>
              <a:rPr lang="zh-CN" altLang="en-US" dirty="0"/>
              <a:t>类型的默认值为‘</a:t>
            </a:r>
            <a:r>
              <a:rPr lang="en-US" altLang="zh-CN" dirty="0"/>
              <a:t>\u0000’</a:t>
            </a:r>
            <a:r>
              <a:rPr lang="zh-CN" altLang="en-US" dirty="0"/>
              <a:t>。然而，</a:t>
            </a:r>
            <a:r>
              <a:rPr lang="en-US" altLang="zh-CN" dirty="0"/>
              <a:t>Java</a:t>
            </a:r>
            <a:r>
              <a:rPr lang="zh-CN" altLang="en-US" dirty="0"/>
              <a:t>并没有给方法中局部变量赋默认值。</a:t>
            </a:r>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1476383835"/>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1.3.3 </a:t>
            </a:r>
            <a:r>
              <a:rPr lang="zh-CN" altLang="zh-CN" dirty="0">
                <a:effectLst/>
              </a:rPr>
              <a:t>对象成员的</a:t>
            </a:r>
            <a:r>
              <a:rPr lang="zh-CN" altLang="zh-CN" dirty="0" smtClean="0">
                <a:effectLst/>
              </a:rPr>
              <a:t>访问</a:t>
            </a:r>
            <a:endParaRPr lang="zh-CN" altLang="en-US" dirty="0"/>
          </a:p>
        </p:txBody>
      </p:sp>
      <p:sp>
        <p:nvSpPr>
          <p:cNvPr id="3" name="内容占位符 2"/>
          <p:cNvSpPr>
            <a:spLocks noGrp="1"/>
          </p:cNvSpPr>
          <p:nvPr>
            <p:ph idx="1"/>
          </p:nvPr>
        </p:nvSpPr>
        <p:spPr>
          <a:xfrm>
            <a:off x="328084" y="1114424"/>
            <a:ext cx="11368616" cy="5063091"/>
          </a:xfrm>
        </p:spPr>
        <p:txBody>
          <a:bodyPr/>
          <a:lstStyle/>
          <a:p>
            <a:r>
              <a:rPr lang="zh-CN" altLang="zh-CN" dirty="0"/>
              <a:t>可以使用对象引用访问对象的成员变量，格式如下</a:t>
            </a:r>
            <a:r>
              <a:rPr lang="zh-CN" altLang="zh-CN" dirty="0" smtClean="0"/>
              <a:t>：</a:t>
            </a:r>
            <a:endParaRPr lang="en-US" altLang="zh-CN" dirty="0" smtClean="0"/>
          </a:p>
          <a:p>
            <a:endParaRPr lang="en-US" altLang="zh-CN" dirty="0"/>
          </a:p>
          <a:p>
            <a:endParaRPr lang="en-US" altLang="zh-CN" dirty="0" smtClean="0"/>
          </a:p>
          <a:p>
            <a:pPr marL="0" indent="0">
              <a:buNone/>
            </a:pPr>
            <a:endParaRPr lang="en-US" altLang="zh-CN" dirty="0" smtClean="0"/>
          </a:p>
          <a:p>
            <a:r>
              <a:rPr lang="zh-CN" altLang="zh-CN" dirty="0"/>
              <a:t>也可以使用对象引用访问对象的成员方法，格式如下</a:t>
            </a:r>
            <a:r>
              <a:rPr lang="zh-CN" altLang="zh-CN" dirty="0" smtClean="0"/>
              <a:t>：</a:t>
            </a:r>
            <a:endParaRPr lang="en-US" altLang="zh-CN" dirty="0" smtClean="0"/>
          </a:p>
          <a:p>
            <a:endParaRPr lang="en-US" altLang="zh-CN" dirty="0"/>
          </a:p>
          <a:p>
            <a:endParaRPr lang="en-US" altLang="zh-CN" dirty="0" smtClean="0"/>
          </a:p>
          <a:p>
            <a:r>
              <a:rPr lang="zh-CN" altLang="zh-CN" dirty="0"/>
              <a:t>这里的圆点称为域操作符或成员操作符，即指明一个成员属于哪个对象。例如可以用表达式</a:t>
            </a:r>
            <a:r>
              <a:rPr lang="en-US" altLang="zh-CN" dirty="0"/>
              <a:t>li4.setEmplAge(18) </a:t>
            </a:r>
            <a:r>
              <a:rPr lang="zh-CN" altLang="zh-CN" dirty="0"/>
              <a:t>将对象</a:t>
            </a:r>
            <a:r>
              <a:rPr lang="en-US" altLang="zh-CN" dirty="0"/>
              <a:t>li4</a:t>
            </a:r>
            <a:r>
              <a:rPr lang="zh-CN" altLang="zh-CN" dirty="0"/>
              <a:t>的年龄设置为</a:t>
            </a:r>
            <a:r>
              <a:rPr lang="en-US" altLang="zh-CN" dirty="0"/>
              <a:t>18</a:t>
            </a:r>
            <a:r>
              <a:rPr lang="zh-CN" altLang="zh-CN" dirty="0"/>
              <a:t>，也可以用表达式</a:t>
            </a:r>
            <a:r>
              <a:rPr lang="en-US" altLang="zh-CN" dirty="0"/>
              <a:t>li4.getEmplAge() </a:t>
            </a:r>
            <a:r>
              <a:rPr lang="zh-CN" altLang="zh-CN" dirty="0"/>
              <a:t>获取</a:t>
            </a:r>
            <a:r>
              <a:rPr lang="en-US" altLang="zh-CN" dirty="0"/>
              <a:t>li4</a:t>
            </a:r>
            <a:r>
              <a:rPr lang="zh-CN" altLang="zh-CN" dirty="0"/>
              <a:t>的年龄。</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7" name="图片 6"/>
          <p:cNvPicPr>
            <a:picLocks noChangeAspect="1"/>
          </p:cNvPicPr>
          <p:nvPr/>
        </p:nvPicPr>
        <p:blipFill>
          <a:blip r:embed="rId2"/>
          <a:stretch>
            <a:fillRect/>
          </a:stretch>
        </p:blipFill>
        <p:spPr>
          <a:xfrm>
            <a:off x="1491847" y="1802147"/>
            <a:ext cx="8924948" cy="866625"/>
          </a:xfrm>
          <a:prstGeom prst="rect">
            <a:avLst/>
          </a:prstGeom>
        </p:spPr>
      </p:pic>
      <p:pic>
        <p:nvPicPr>
          <p:cNvPr id="8" name="图片 7"/>
          <p:cNvPicPr>
            <a:picLocks noChangeAspect="1"/>
          </p:cNvPicPr>
          <p:nvPr/>
        </p:nvPicPr>
        <p:blipFill>
          <a:blip r:embed="rId3"/>
          <a:stretch>
            <a:fillRect/>
          </a:stretch>
        </p:blipFill>
        <p:spPr>
          <a:xfrm>
            <a:off x="1256823" y="3624452"/>
            <a:ext cx="9159972" cy="878718"/>
          </a:xfrm>
          <a:prstGeom prst="rect">
            <a:avLst/>
          </a:prstGeom>
        </p:spPr>
      </p:pic>
    </p:spTree>
    <p:extLst>
      <p:ext uri="{BB962C8B-B14F-4D97-AF65-F5344CB8AC3E}">
        <p14:creationId xmlns:p14="http://schemas.microsoft.com/office/powerpoint/2010/main" val="3644232799"/>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1.3.4 </a:t>
            </a:r>
            <a:r>
              <a:rPr lang="zh-CN" altLang="zh-CN" dirty="0">
                <a:effectLst/>
              </a:rPr>
              <a:t>主方法与主</a:t>
            </a:r>
            <a:r>
              <a:rPr lang="zh-CN" altLang="zh-CN" dirty="0" smtClean="0">
                <a:effectLst/>
              </a:rPr>
              <a:t>类</a:t>
            </a:r>
            <a:endParaRPr lang="zh-CN" altLang="en-US" dirty="0"/>
          </a:p>
        </p:txBody>
      </p:sp>
      <p:sp>
        <p:nvSpPr>
          <p:cNvPr id="3" name="内容占位符 2"/>
          <p:cNvSpPr>
            <a:spLocks noGrp="1"/>
          </p:cNvSpPr>
          <p:nvPr>
            <p:ph idx="1"/>
          </p:nvPr>
        </p:nvSpPr>
        <p:spPr>
          <a:xfrm>
            <a:off x="328083" y="1114425"/>
            <a:ext cx="11546417" cy="4876800"/>
          </a:xfrm>
        </p:spPr>
        <p:txBody>
          <a:bodyPr/>
          <a:lstStyle/>
          <a:p>
            <a:r>
              <a:rPr lang="zh-CN" altLang="zh-CN" sz="2200" dirty="0"/>
              <a:t>一个</a:t>
            </a:r>
            <a:r>
              <a:rPr lang="en-US" altLang="zh-CN" sz="2200" dirty="0"/>
              <a:t>Java</a:t>
            </a:r>
            <a:r>
              <a:rPr lang="zh-CN" altLang="zh-CN" sz="2200" dirty="0"/>
              <a:t>类的测试与应用必须通过方法进行。一个程序可以有很多方法，但是程序若要在命令方式下运行，必须有一个特殊的方法——主方法。主方法的特殊性表现在以下几点：</a:t>
            </a:r>
          </a:p>
          <a:p>
            <a:r>
              <a:rPr lang="zh-CN" altLang="zh-CN" sz="2200" dirty="0"/>
              <a:t>（</a:t>
            </a:r>
            <a:r>
              <a:rPr lang="en-US" altLang="zh-CN" sz="2200" dirty="0"/>
              <a:t>1</a:t>
            </a:r>
            <a:r>
              <a:rPr lang="zh-CN" altLang="zh-CN" sz="2200" dirty="0"/>
              <a:t>）它是命令方式下运行的</a:t>
            </a:r>
            <a:r>
              <a:rPr lang="en-US" altLang="zh-CN" sz="2200" dirty="0"/>
              <a:t>Java</a:t>
            </a:r>
            <a:r>
              <a:rPr lang="zh-CN" altLang="zh-CN" sz="2200" dirty="0"/>
              <a:t>程序的一个入口，相当于一个程序运行时的总指挥。</a:t>
            </a:r>
          </a:p>
          <a:p>
            <a:r>
              <a:rPr lang="zh-CN" altLang="zh-CN" sz="2200" dirty="0"/>
              <a:t>（</a:t>
            </a:r>
            <a:r>
              <a:rPr lang="en-US" altLang="zh-CN" sz="2200" dirty="0"/>
              <a:t>2</a:t>
            </a:r>
            <a:r>
              <a:rPr lang="zh-CN" altLang="zh-CN" sz="2200" dirty="0"/>
              <a:t>）它的名字是固定的——</a:t>
            </a:r>
            <a:r>
              <a:rPr lang="en-US" altLang="zh-CN" sz="2200" dirty="0"/>
              <a:t>main</a:t>
            </a:r>
            <a:r>
              <a:rPr lang="zh-CN" altLang="zh-CN" sz="2200" dirty="0"/>
              <a:t>。</a:t>
            </a:r>
          </a:p>
          <a:p>
            <a:r>
              <a:rPr lang="zh-CN" altLang="zh-CN" sz="2200" dirty="0"/>
              <a:t>（</a:t>
            </a:r>
            <a:r>
              <a:rPr lang="en-US" altLang="zh-CN" sz="2200" dirty="0"/>
              <a:t>3</a:t>
            </a:r>
            <a:r>
              <a:rPr lang="zh-CN" altLang="zh-CN" sz="2200" dirty="0"/>
              <a:t>）它的首部必须是</a:t>
            </a:r>
            <a:r>
              <a:rPr lang="en-US" altLang="zh-CN" sz="2200" dirty="0"/>
              <a:t>public static void</a:t>
            </a:r>
            <a:r>
              <a:rPr lang="zh-CN" altLang="zh-CN" sz="2200" dirty="0"/>
              <a:t>。</a:t>
            </a:r>
            <a:r>
              <a:rPr lang="en-US" altLang="zh-CN" sz="2200" dirty="0"/>
              <a:t>public</a:t>
            </a:r>
            <a:r>
              <a:rPr lang="zh-CN" altLang="zh-CN" sz="2200" dirty="0"/>
              <a:t>表明它是外部可以访问的。</a:t>
            </a:r>
            <a:r>
              <a:rPr lang="en-US" altLang="zh-CN" sz="2200" dirty="0"/>
              <a:t>static</a:t>
            </a:r>
            <a:r>
              <a:rPr lang="zh-CN" altLang="zh-CN" sz="2200" dirty="0"/>
              <a:t>表明该方法是静态的——它只是类的方法，可以用类名调用而无须使用一个对象引用调用。只有这样，</a:t>
            </a:r>
            <a:r>
              <a:rPr lang="en-US" altLang="zh-CN" sz="2200" dirty="0"/>
              <a:t>main ()</a:t>
            </a:r>
            <a:r>
              <a:rPr lang="zh-CN" altLang="zh-CN" sz="2200" dirty="0"/>
              <a:t>才可以作为程序的起点由操作系统直接调用。</a:t>
            </a:r>
            <a:r>
              <a:rPr lang="en-US" altLang="zh-CN" sz="2200" dirty="0"/>
              <a:t>void</a:t>
            </a:r>
            <a:r>
              <a:rPr lang="zh-CN" altLang="zh-CN" sz="2200" dirty="0"/>
              <a:t>表明它没有返回值。</a:t>
            </a:r>
          </a:p>
          <a:p>
            <a:r>
              <a:rPr lang="zh-CN" altLang="zh-CN" sz="2200" dirty="0"/>
              <a:t>（</a:t>
            </a:r>
            <a:r>
              <a:rPr lang="en-US" altLang="zh-CN" sz="2200" dirty="0"/>
              <a:t>4</a:t>
            </a:r>
            <a:r>
              <a:rPr lang="zh-CN" altLang="zh-CN" sz="2200" dirty="0"/>
              <a:t>）</a:t>
            </a:r>
            <a:r>
              <a:rPr lang="en-US" altLang="zh-CN" sz="2200" dirty="0"/>
              <a:t>main ()</a:t>
            </a:r>
            <a:r>
              <a:rPr lang="zh-CN" altLang="zh-CN" sz="2200" dirty="0"/>
              <a:t>方法用于命令方式，可以接收命令行中的一个或多个字符串作为其参数，传入到程序中来。表示几个字符串的形式是</a:t>
            </a:r>
            <a:r>
              <a:rPr lang="en-US" altLang="zh-CN" sz="2200" dirty="0"/>
              <a:t>String[] </a:t>
            </a:r>
            <a:r>
              <a:rPr lang="en-US" altLang="zh-CN" sz="2200" dirty="0" err="1"/>
              <a:t>args</a:t>
            </a:r>
            <a:r>
              <a:rPr lang="zh-CN" altLang="zh-CN" sz="2200" dirty="0"/>
              <a:t>，这就是</a:t>
            </a:r>
            <a:r>
              <a:rPr lang="en-US" altLang="zh-CN" sz="2200" dirty="0"/>
              <a:t>main ()</a:t>
            </a:r>
            <a:r>
              <a:rPr lang="zh-CN" altLang="zh-CN" sz="2200" dirty="0"/>
              <a:t>的形式参数。</a:t>
            </a:r>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3737191957"/>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35839" y="1235404"/>
            <a:ext cx="6232204" cy="5145299"/>
          </a:xfrm>
        </p:spPr>
        <p:txBody>
          <a:bodyPr/>
          <a:lstStyle/>
          <a:p>
            <a:r>
              <a:rPr lang="zh-CN" altLang="zh-CN" sz="2000" dirty="0"/>
              <a:t>抽象是人类区别于动物的一种高级思维</a:t>
            </a:r>
            <a:r>
              <a:rPr lang="zh-CN" altLang="zh-CN" sz="2000" dirty="0" smtClean="0"/>
              <a:t>。</a:t>
            </a:r>
            <a:endParaRPr lang="en-US" altLang="zh-CN" sz="2000" dirty="0" smtClean="0"/>
          </a:p>
          <a:p>
            <a:pPr lvl="1"/>
            <a:r>
              <a:rPr lang="zh-CN" altLang="en-US" sz="1800" dirty="0"/>
              <a:t>抽象就是忽略事物的非本质特征，只注意那些与当前目标有关的本质特征，从而找出事物的共性，把具有共同性质的事物划分为一类，得出一个抽象的概念。</a:t>
            </a:r>
            <a:endParaRPr lang="en-US" altLang="zh-CN" sz="1800" dirty="0" smtClean="0"/>
          </a:p>
          <a:p>
            <a:r>
              <a:rPr lang="zh-CN" altLang="zh-CN" sz="2000" dirty="0" smtClean="0"/>
              <a:t>在</a:t>
            </a:r>
            <a:r>
              <a:rPr lang="zh-CN" altLang="zh-CN" sz="2000" dirty="0"/>
              <a:t>程序设计中，抽象是一种非常有力的武器。在面向对象的程序设计中，通过抽象，可以把每个对象（</a:t>
            </a:r>
            <a:r>
              <a:rPr lang="en-US" altLang="zh-CN" sz="2000" dirty="0"/>
              <a:t>object</a:t>
            </a:r>
            <a:r>
              <a:rPr lang="zh-CN" altLang="zh-CN" sz="2000" dirty="0"/>
              <a:t>），通过分类，抽象为类（</a:t>
            </a:r>
            <a:r>
              <a:rPr lang="en-US" altLang="zh-CN" sz="2000" dirty="0"/>
              <a:t>class</a:t>
            </a:r>
            <a:r>
              <a:rPr lang="zh-CN" altLang="zh-CN" sz="2000" dirty="0"/>
              <a:t>）。再用类做母体来生成对象</a:t>
            </a:r>
            <a:r>
              <a:rPr lang="zh-CN" altLang="zh-CN" sz="2000" dirty="0" smtClean="0"/>
              <a:t>。</a:t>
            </a:r>
            <a:endParaRPr lang="en-US" altLang="zh-CN" sz="2000" dirty="0" smtClean="0"/>
          </a:p>
          <a:p>
            <a:r>
              <a:rPr lang="zh-CN" altLang="zh-CN" sz="2000" dirty="0"/>
              <a:t>学生、工人、职员和运动员</a:t>
            </a:r>
            <a:r>
              <a:rPr lang="en-US" altLang="zh-CN" sz="2000" dirty="0"/>
              <a:t>4</a:t>
            </a:r>
            <a:r>
              <a:rPr lang="zh-CN" altLang="zh-CN" sz="2000" dirty="0"/>
              <a:t>个</a:t>
            </a:r>
            <a:r>
              <a:rPr lang="zh-CN" altLang="zh-CN" sz="2000" dirty="0" smtClean="0"/>
              <a:t>类</a:t>
            </a:r>
            <a:endParaRPr lang="en-US" altLang="zh-CN" sz="2000" dirty="0" smtClean="0"/>
          </a:p>
          <a:p>
            <a:r>
              <a:rPr lang="zh-CN" altLang="en-US" sz="1800" dirty="0"/>
              <a:t>行为：</a:t>
            </a:r>
          </a:p>
          <a:p>
            <a:pPr lvl="1"/>
            <a:r>
              <a:rPr lang="zh-CN" altLang="en-US" sz="1800" dirty="0"/>
              <a:t>用于区分人群</a:t>
            </a:r>
          </a:p>
          <a:p>
            <a:r>
              <a:rPr lang="zh-CN" altLang="en-US" sz="1800" dirty="0"/>
              <a:t>属性：</a:t>
            </a:r>
          </a:p>
          <a:p>
            <a:pPr lvl="1"/>
            <a:r>
              <a:rPr lang="en-US" altLang="zh-CN" sz="1800" dirty="0"/>
              <a:t>1. </a:t>
            </a:r>
            <a:r>
              <a:rPr lang="zh-CN" altLang="en-US" sz="1800" dirty="0"/>
              <a:t>属性的选择与分类有关</a:t>
            </a:r>
          </a:p>
          <a:p>
            <a:pPr lvl="1"/>
            <a:r>
              <a:rPr lang="en-US" altLang="zh-CN" sz="1800" dirty="0"/>
              <a:t>2. </a:t>
            </a:r>
            <a:r>
              <a:rPr lang="zh-CN" altLang="en-US" sz="1800" dirty="0"/>
              <a:t>属性的值用于在人群中区分</a:t>
            </a:r>
            <a:r>
              <a:rPr lang="zh-CN" altLang="en-US" sz="1800" dirty="0" smtClean="0"/>
              <a:t>个体</a:t>
            </a:r>
          </a:p>
          <a:p>
            <a:pPr marL="0" indent="0">
              <a:buNone/>
            </a:pP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1026" name="Picture 2" descr="四类人群"/>
          <p:cNvPicPr>
            <a:picLocks noChangeAspect="1" noChangeArrowheads="1"/>
          </p:cNvPicPr>
          <p:nvPr/>
        </p:nvPicPr>
        <p:blipFill>
          <a:blip r:embed="rId2" cstate="print">
            <a:extLst>
              <a:ext uri="{28A0092B-C50C-407E-A947-70E740481C1C}">
                <a14:useLocalDpi xmlns:a14="http://schemas.microsoft.com/office/drawing/2010/main" val="0"/>
              </a:ext>
            </a:extLst>
          </a:blip>
          <a:srcRect l="4762" r="7143" b="3368"/>
          <a:stretch>
            <a:fillRect/>
          </a:stretch>
        </p:blipFill>
        <p:spPr bwMode="auto">
          <a:xfrm>
            <a:off x="6948066" y="1526806"/>
            <a:ext cx="4474722" cy="345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269119"/>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1.3.4 </a:t>
            </a:r>
            <a:r>
              <a:rPr lang="zh-CN" altLang="zh-CN" dirty="0">
                <a:effectLst/>
              </a:rPr>
              <a:t>在</a:t>
            </a:r>
            <a:r>
              <a:rPr lang="en-US" altLang="zh-CN" dirty="0">
                <a:effectLst/>
              </a:rPr>
              <a:t>Eclipse</a:t>
            </a:r>
            <a:r>
              <a:rPr lang="zh-CN" altLang="zh-CN" dirty="0">
                <a:effectLst/>
              </a:rPr>
              <a:t>中测试</a:t>
            </a:r>
            <a:r>
              <a:rPr lang="en-US" altLang="zh-CN" dirty="0">
                <a:effectLst/>
              </a:rPr>
              <a:t>Employee</a:t>
            </a:r>
            <a:r>
              <a:rPr lang="zh-CN" altLang="zh-CN" dirty="0" smtClean="0">
                <a:effectLst/>
              </a:rPr>
              <a:t>类</a:t>
            </a:r>
            <a:endParaRPr lang="zh-CN" altLang="en-US" dirty="0"/>
          </a:p>
        </p:txBody>
      </p:sp>
      <p:sp>
        <p:nvSpPr>
          <p:cNvPr id="3" name="内容占位符 2"/>
          <p:cNvSpPr>
            <a:spLocks noGrp="1"/>
          </p:cNvSpPr>
          <p:nvPr>
            <p:ph idx="1"/>
          </p:nvPr>
        </p:nvSpPr>
        <p:spPr>
          <a:xfrm>
            <a:off x="328084" y="1114425"/>
            <a:ext cx="11368616" cy="639947"/>
          </a:xfrm>
        </p:spPr>
        <p:txBody>
          <a:bodyPr/>
          <a:lstStyle/>
          <a:p>
            <a:r>
              <a:rPr lang="zh-CN" altLang="zh-CN" dirty="0" smtClean="0"/>
              <a:t>【代码</a:t>
            </a:r>
            <a:r>
              <a:rPr lang="en-US" altLang="zh-CN" dirty="0" smtClean="0"/>
              <a:t>1-2</a:t>
            </a:r>
            <a:r>
              <a:rPr lang="zh-CN" altLang="zh-CN" dirty="0" smtClean="0"/>
              <a:t>】 测试</a:t>
            </a:r>
            <a:r>
              <a:rPr lang="en-US" altLang="zh-CN" dirty="0" smtClean="0"/>
              <a:t>Employee</a:t>
            </a:r>
            <a:r>
              <a:rPr lang="zh-CN" altLang="zh-CN" dirty="0" smtClean="0"/>
              <a:t>的主方法代码。</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1031358" y="1965138"/>
            <a:ext cx="10132827" cy="3699474"/>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3F5FBF"/>
                </a:solidFill>
                <a:latin typeface="Consolas" panose="020B0609020204030204" pitchFamily="49" charset="0"/>
                <a:ea typeface="宋体" panose="02010600030101010101" pitchFamily="2" charset="-122"/>
              </a:rPr>
              <a:t>	/**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static</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void</a:t>
            </a:r>
            <a:r>
              <a:rPr lang="en-US" altLang="zh-CN" kern="0" dirty="0">
                <a:solidFill>
                  <a:srgbClr val="000000"/>
                </a:solidFill>
                <a:latin typeface="Consolas" panose="020B0609020204030204" pitchFamily="49" charset="0"/>
                <a:ea typeface="宋体" panose="02010600030101010101" pitchFamily="2" charset="-122"/>
              </a:rPr>
              <a:t> main(String[] </a:t>
            </a:r>
            <a:r>
              <a:rPr lang="en-US" altLang="zh-CN" kern="0" dirty="0" err="1">
                <a:solidFill>
                  <a:srgbClr val="6A3E3E"/>
                </a:solidFill>
                <a:latin typeface="Consolas" panose="020B0609020204030204" pitchFamily="49" charset="0"/>
                <a:ea typeface="宋体" panose="02010600030101010101" pitchFamily="2" charset="-122"/>
              </a:rPr>
              <a:t>args</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创建对象</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Employee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7F0055"/>
                </a:solidFill>
                <a:latin typeface="Consolas" panose="020B0609020204030204" pitchFamily="49" charset="0"/>
                <a:ea typeface="宋体" panose="02010600030101010101" pitchFamily="2" charset="-122"/>
              </a:rPr>
              <a:t>new</a:t>
            </a:r>
            <a:r>
              <a:rPr lang="en-US" altLang="zh-CN" kern="0" dirty="0">
                <a:solidFill>
                  <a:srgbClr val="000000"/>
                </a:solidFill>
                <a:latin typeface="Consolas" panose="020B0609020204030204" pitchFamily="49" charset="0"/>
                <a:ea typeface="宋体" panose="02010600030101010101" pitchFamily="2" charset="-122"/>
              </a:rPr>
              <a:t> Employee(</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err="1">
                <a:solidFill>
                  <a:srgbClr val="2A00FF"/>
                </a:solidFill>
                <a:latin typeface="Consolas" panose="020B0609020204030204" pitchFamily="49" charset="0"/>
                <a:ea typeface="宋体" panose="02010600030101010101" pitchFamily="2" charset="-122"/>
              </a:rPr>
              <a:t>zhangsan</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55, </a:t>
            </a:r>
            <a:r>
              <a:rPr lang="en-US" altLang="zh-CN" kern="0" dirty="0">
                <a:solidFill>
                  <a:srgbClr val="2A00FF"/>
                </a:solidFill>
                <a:latin typeface="Consolas" panose="020B0609020204030204" pitchFamily="49" charset="0"/>
                <a:ea typeface="宋体" panose="02010600030101010101" pitchFamily="2" charset="-122"/>
              </a:rPr>
              <a:t>'m'</a:t>
            </a:r>
            <a:r>
              <a:rPr lang="en-US" altLang="zh-CN" kern="0" dirty="0">
                <a:solidFill>
                  <a:srgbClr val="000000"/>
                </a:solidFill>
                <a:latin typeface="Consolas" panose="020B0609020204030204" pitchFamily="49" charset="0"/>
                <a:ea typeface="宋体" panose="02010600030101010101" pitchFamily="2" charset="-122"/>
              </a:rPr>
              <a:t>, 1234.56);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5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6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输出对象属性值</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7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职员姓名：</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.getEmplName());</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8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职员年龄：</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.getEmplAge());</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9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职员性别：</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.getEmplSex());</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10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职员基本工资：</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.getEmplBaseSalary());</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11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12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修改一个属性值</a:t>
            </a:r>
            <a:r>
              <a:rPr lang="zh-CN" altLang="zh-CN" kern="0" dirty="0">
                <a:solidFill>
                  <a:srgbClr val="3F7F5F"/>
                </a:solidFill>
                <a:latin typeface="Times New Roman" panose="02020603050405020304" pitchFamily="18" charset="0"/>
                <a:ea typeface="Consolas" panose="020B0609020204030204" pitchFamily="49" charset="0"/>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再输出</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13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.setEmplBaseSalary(2234.56);</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14		</a:t>
            </a:r>
            <a:r>
              <a:rPr lang="en-US" altLang="zh-CN" kern="0" dirty="0" err="1">
                <a:solidFill>
                  <a:srgbClr val="000000"/>
                </a:solidFill>
                <a:latin typeface="Consolas" panose="020B0609020204030204" pitchFamily="49" charset="0"/>
                <a:ea typeface="宋体" panose="02010600030101010101" pitchFamily="2" charset="-122"/>
              </a:rPr>
              <a:t>System.</a:t>
            </a:r>
            <a:r>
              <a:rPr lang="en-US" altLang="zh-CN" i="1" kern="0" dirty="0" err="1">
                <a:solidFill>
                  <a:srgbClr val="0000C0"/>
                </a:solidFill>
                <a:latin typeface="Consolas" panose="020B0609020204030204" pitchFamily="49" charset="0"/>
                <a:ea typeface="宋体" panose="02010600030101010101" pitchFamily="2" charset="-122"/>
              </a:rPr>
              <a:t>out</a:t>
            </a:r>
            <a:r>
              <a:rPr lang="en-US" altLang="zh-CN" kern="0" dirty="0" err="1">
                <a:solidFill>
                  <a:srgbClr val="000000"/>
                </a:solidFill>
                <a:latin typeface="Consolas" panose="020B0609020204030204" pitchFamily="49" charset="0"/>
                <a:ea typeface="宋体" panose="02010600030101010101" pitchFamily="2" charset="-122"/>
              </a:rPr>
              <a:t>.println</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2A00FF"/>
                </a:solidFill>
                <a:latin typeface="Consolas" panose="020B0609020204030204" pitchFamily="49" charset="0"/>
                <a:ea typeface="宋体" panose="02010600030101010101" pitchFamily="2" charset="-122"/>
              </a:rPr>
              <a:t>"</a:t>
            </a:r>
            <a:r>
              <a:rPr lang="zh-CN" altLang="zh-CN" kern="0" dirty="0">
                <a:solidFill>
                  <a:srgbClr val="2A00FF"/>
                </a:solidFill>
                <a:latin typeface="Consolas" panose="020B0609020204030204" pitchFamily="49" charset="0"/>
                <a:ea typeface="宋体" panose="02010600030101010101" pitchFamily="2" charset="-122"/>
                <a:cs typeface="Consolas" panose="020B0609020204030204" pitchFamily="49" charset="0"/>
              </a:rPr>
              <a:t>修改过后的职员基本工资：</a:t>
            </a:r>
            <a:r>
              <a:rPr lang="en-US" altLang="zh-CN" kern="0" dirty="0">
                <a:solidFill>
                  <a:srgbClr val="2A00FF"/>
                </a:solidFill>
                <a:latin typeface="Consolas" panose="020B0609020204030204" pitchFamily="49" charset="0"/>
                <a:ea typeface="宋体" panose="02010600030101010101" pitchFamily="2" charset="-122"/>
              </a:rPr>
              <a:t>"</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zh1</a:t>
            </a:r>
            <a:r>
              <a:rPr lang="en-US" altLang="zh-CN" kern="0" dirty="0">
                <a:solidFill>
                  <a:srgbClr val="000000"/>
                </a:solidFill>
                <a:latin typeface="Consolas" panose="020B0609020204030204" pitchFamily="49" charset="0"/>
                <a:ea typeface="宋体" panose="02010600030101010101" pitchFamily="2" charset="-122"/>
              </a:rPr>
              <a:t>.getEmplBaseSalary());</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15	}</a:t>
            </a:r>
            <a:endParaRPr lang="zh-CN" altLang="en-US" sz="4400" dirty="0"/>
          </a:p>
        </p:txBody>
      </p:sp>
    </p:spTree>
    <p:extLst>
      <p:ext uri="{BB962C8B-B14F-4D97-AF65-F5344CB8AC3E}">
        <p14:creationId xmlns:p14="http://schemas.microsoft.com/office/powerpoint/2010/main" val="2390503260"/>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1.3.5 </a:t>
            </a:r>
            <a:r>
              <a:rPr lang="zh-CN" altLang="zh-CN" dirty="0">
                <a:effectLst/>
              </a:rPr>
              <a:t>主方法必须作为一个类的</a:t>
            </a:r>
            <a:r>
              <a:rPr lang="zh-CN" altLang="zh-CN" dirty="0" smtClean="0">
                <a:effectLst/>
              </a:rPr>
              <a:t>成员</a:t>
            </a:r>
            <a:endParaRPr lang="zh-CN" altLang="en-US" dirty="0"/>
          </a:p>
        </p:txBody>
      </p:sp>
      <p:sp>
        <p:nvSpPr>
          <p:cNvPr id="3" name="内容占位符 2"/>
          <p:cNvSpPr>
            <a:spLocks noGrp="1"/>
          </p:cNvSpPr>
          <p:nvPr>
            <p:ph idx="1"/>
          </p:nvPr>
        </p:nvSpPr>
        <p:spPr>
          <a:xfrm>
            <a:off x="328083" y="1114425"/>
            <a:ext cx="11546417" cy="4876800"/>
          </a:xfrm>
        </p:spPr>
        <p:txBody>
          <a:bodyPr/>
          <a:lstStyle/>
          <a:p>
            <a:r>
              <a:rPr lang="en-US" altLang="zh-CN" dirty="0"/>
              <a:t>Java</a:t>
            </a:r>
            <a:r>
              <a:rPr lang="zh-CN" altLang="zh-CN" dirty="0"/>
              <a:t>一切皆对象，并且一切来自类。主方法不可以独立存在，必须作为一个类的成员才能被调用</a:t>
            </a:r>
            <a:r>
              <a:rPr lang="zh-CN" altLang="zh-CN" dirty="0" smtClean="0"/>
              <a:t>。</a:t>
            </a:r>
            <a:endParaRPr lang="en-US" altLang="zh-CN" dirty="0" smtClean="0"/>
          </a:p>
          <a:p>
            <a:r>
              <a:rPr lang="zh-CN" altLang="zh-CN" dirty="0" smtClean="0"/>
              <a:t>习惯</a:t>
            </a:r>
            <a:r>
              <a:rPr lang="zh-CN" altLang="zh-CN" dirty="0"/>
              <a:t>上把包含了使用</a:t>
            </a:r>
            <a:r>
              <a:rPr lang="en-US" altLang="zh-CN" dirty="0"/>
              <a:t>public static void</a:t>
            </a:r>
            <a:r>
              <a:rPr lang="zh-CN" altLang="zh-CN" dirty="0"/>
              <a:t>修饰的</a:t>
            </a:r>
            <a:r>
              <a:rPr lang="en-US" altLang="zh-CN" dirty="0"/>
              <a:t>main()</a:t>
            </a:r>
            <a:r>
              <a:rPr lang="zh-CN" altLang="zh-CN" dirty="0"/>
              <a:t>方法的</a:t>
            </a:r>
            <a:r>
              <a:rPr lang="en-US" altLang="zh-CN" dirty="0"/>
              <a:t>public</a:t>
            </a:r>
            <a:r>
              <a:rPr lang="zh-CN" altLang="zh-CN" dirty="0"/>
              <a:t>类称为主类</a:t>
            </a:r>
            <a:r>
              <a:rPr lang="zh-CN" altLang="zh-CN" dirty="0" smtClean="0"/>
              <a:t>。</a:t>
            </a:r>
            <a:endParaRPr lang="en-US" altLang="zh-CN" dirty="0" smtClean="0"/>
          </a:p>
          <a:p>
            <a:r>
              <a:rPr lang="zh-CN" altLang="zh-CN" dirty="0" smtClean="0"/>
              <a:t>主</a:t>
            </a:r>
            <a:r>
              <a:rPr lang="zh-CN" altLang="zh-CN" dirty="0"/>
              <a:t>类可以单独定义，也可以用已经定义的类兼任。</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1320797064"/>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1.3.5 </a:t>
            </a:r>
            <a:r>
              <a:rPr lang="zh-CN" altLang="zh-CN" dirty="0">
                <a:effectLst/>
              </a:rPr>
              <a:t>主方法必须作为一个类的</a:t>
            </a:r>
            <a:r>
              <a:rPr lang="zh-CN" altLang="zh-CN" dirty="0" smtClean="0">
                <a:effectLst/>
              </a:rPr>
              <a:t>成员</a:t>
            </a:r>
            <a:r>
              <a:rPr lang="zh-CN" altLang="en-US" dirty="0" smtClean="0">
                <a:effectLst/>
              </a:rPr>
              <a:t>（续）</a:t>
            </a:r>
            <a:endParaRPr lang="zh-CN" altLang="en-US" dirty="0"/>
          </a:p>
        </p:txBody>
      </p:sp>
      <p:sp>
        <p:nvSpPr>
          <p:cNvPr id="3" name="内容占位符 2"/>
          <p:cNvSpPr>
            <a:spLocks noGrp="1"/>
          </p:cNvSpPr>
          <p:nvPr>
            <p:ph idx="1"/>
          </p:nvPr>
        </p:nvSpPr>
        <p:spPr>
          <a:xfrm>
            <a:off x="328084" y="1114425"/>
            <a:ext cx="11368616" cy="639947"/>
          </a:xfrm>
        </p:spPr>
        <p:txBody>
          <a:bodyPr/>
          <a:lstStyle/>
          <a:p>
            <a:r>
              <a:rPr lang="zh-CN" altLang="zh-CN" dirty="0"/>
              <a:t>【代码</a:t>
            </a:r>
            <a:r>
              <a:rPr lang="en-US" altLang="zh-CN" dirty="0"/>
              <a:t>1-3</a:t>
            </a:r>
            <a:r>
              <a:rPr lang="zh-CN" altLang="zh-CN" dirty="0"/>
              <a:t>】 单独设一个主类。</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1828800" y="1754372"/>
            <a:ext cx="9569302" cy="4776692"/>
          </a:xfrm>
          <a:prstGeom prst="rect">
            <a:avLst/>
          </a:prstGeom>
        </p:spPr>
        <p:txBody>
          <a:bodyPr wrap="square">
            <a:spAutoFit/>
          </a:bodyPr>
          <a:lstStyle/>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a:t>
            </a:r>
            <a:r>
              <a:rPr lang="en-US" altLang="zh-CN" sz="1400" kern="0" dirty="0">
                <a:solidFill>
                  <a:srgbClr val="3F5FBF"/>
                </a:solidFill>
                <a:latin typeface="Consolas" panose="020B0609020204030204" pitchFamily="49" charset="0"/>
                <a:ea typeface="宋体" panose="02010600030101010101" pitchFamily="2" charset="-122"/>
              </a:rPr>
              <a:t>	/**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a:t>
            </a:r>
            <a:r>
              <a:rPr lang="en-US" altLang="zh-CN" sz="1400" kern="0" dirty="0">
                <a:solidFill>
                  <a:srgbClr val="7F0055"/>
                </a:solidFill>
                <a:latin typeface="Consolas" panose="020B0609020204030204" pitchFamily="49" charset="0"/>
                <a:ea typeface="宋体" panose="02010600030101010101" pitchFamily="2" charset="-122"/>
              </a:rPr>
              <a:t>	public</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7F0055"/>
                </a:solidFill>
                <a:latin typeface="Consolas" panose="020B0609020204030204" pitchFamily="49" charset="0"/>
                <a:ea typeface="宋体" panose="02010600030101010101" pitchFamily="2" charset="-122"/>
              </a:rPr>
              <a:t>static</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7F0055"/>
                </a:solidFill>
                <a:latin typeface="Consolas" panose="020B0609020204030204" pitchFamily="49" charset="0"/>
                <a:ea typeface="宋体" panose="02010600030101010101" pitchFamily="2" charset="-122"/>
              </a:rPr>
              <a:t>void</a:t>
            </a:r>
            <a:r>
              <a:rPr lang="en-US" altLang="zh-CN" sz="1400" kern="0" dirty="0">
                <a:solidFill>
                  <a:srgbClr val="000000"/>
                </a:solidFill>
                <a:latin typeface="Consolas" panose="020B0609020204030204" pitchFamily="49" charset="0"/>
                <a:ea typeface="宋体" panose="02010600030101010101" pitchFamily="2" charset="-122"/>
              </a:rPr>
              <a:t> main(String[] </a:t>
            </a:r>
            <a:r>
              <a:rPr lang="en-US" altLang="zh-CN" sz="1400" kern="0" dirty="0" err="1">
                <a:solidFill>
                  <a:srgbClr val="6A3E3E"/>
                </a:solidFill>
                <a:latin typeface="Consolas" panose="020B0609020204030204" pitchFamily="49" charset="0"/>
                <a:ea typeface="宋体" panose="02010600030101010101" pitchFamily="2" charset="-122"/>
              </a:rPr>
              <a:t>args</a:t>
            </a:r>
            <a:r>
              <a:rPr lang="en-US" altLang="zh-CN" sz="1400" kern="0" dirty="0">
                <a:solidFill>
                  <a:srgbClr val="000000"/>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		</a:t>
            </a:r>
            <a:r>
              <a:rPr lang="en-US" altLang="zh-CN" sz="1400" kern="0" dirty="0">
                <a:solidFill>
                  <a:srgbClr val="3F7F5F"/>
                </a:solidFill>
                <a:latin typeface="Consolas" panose="020B0609020204030204" pitchFamily="49" charset="0"/>
                <a:ea typeface="宋体" panose="02010600030101010101" pitchFamily="2" charset="-122"/>
              </a:rPr>
              <a:t>// </a:t>
            </a:r>
            <a:r>
              <a:rPr lang="zh-CN" altLang="zh-CN" sz="14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创建对象</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4		Employee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7F0055"/>
                </a:solidFill>
                <a:latin typeface="Consolas" panose="020B0609020204030204" pitchFamily="49" charset="0"/>
                <a:ea typeface="宋体" panose="02010600030101010101" pitchFamily="2" charset="-122"/>
              </a:rPr>
              <a:t>new</a:t>
            </a:r>
            <a:r>
              <a:rPr lang="en-US" altLang="zh-CN" sz="1400" kern="0" dirty="0">
                <a:solidFill>
                  <a:srgbClr val="000000"/>
                </a:solidFill>
                <a:latin typeface="Consolas" panose="020B0609020204030204" pitchFamily="49" charset="0"/>
                <a:ea typeface="宋体" panose="02010600030101010101" pitchFamily="2" charset="-122"/>
              </a:rPr>
              <a:t> Employee(</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err="1">
                <a:solidFill>
                  <a:srgbClr val="2A00FF"/>
                </a:solidFill>
                <a:latin typeface="Consolas" panose="020B0609020204030204" pitchFamily="49" charset="0"/>
                <a:ea typeface="宋体" panose="02010600030101010101" pitchFamily="2" charset="-122"/>
              </a:rPr>
              <a:t>zhangsan</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a:solidFill>
                  <a:srgbClr val="000000"/>
                </a:solidFill>
                <a:latin typeface="Consolas" panose="020B0609020204030204" pitchFamily="49" charset="0"/>
                <a:ea typeface="宋体" panose="02010600030101010101" pitchFamily="2" charset="-122"/>
              </a:rPr>
              <a:t>, 55, </a:t>
            </a:r>
            <a:r>
              <a:rPr lang="en-US" altLang="zh-CN" sz="1400" kern="0" dirty="0">
                <a:solidFill>
                  <a:srgbClr val="2A00FF"/>
                </a:solidFill>
                <a:latin typeface="Consolas" panose="020B0609020204030204" pitchFamily="49" charset="0"/>
                <a:ea typeface="宋体" panose="02010600030101010101" pitchFamily="2" charset="-122"/>
              </a:rPr>
              <a:t>'m'</a:t>
            </a:r>
            <a:r>
              <a:rPr lang="en-US" altLang="zh-CN" sz="1400" kern="0" dirty="0">
                <a:solidFill>
                  <a:srgbClr val="000000"/>
                </a:solidFill>
                <a:latin typeface="Consolas" panose="020B0609020204030204" pitchFamily="49" charset="0"/>
                <a:ea typeface="宋体" panose="02010600030101010101" pitchFamily="2" charset="-122"/>
              </a:rPr>
              <a:t>, 1234.56);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5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6		</a:t>
            </a:r>
            <a:r>
              <a:rPr lang="en-US" altLang="zh-CN" sz="1400" kern="0" dirty="0">
                <a:solidFill>
                  <a:srgbClr val="3F7F5F"/>
                </a:solidFill>
                <a:latin typeface="Consolas" panose="020B0609020204030204" pitchFamily="49" charset="0"/>
                <a:ea typeface="宋体" panose="02010600030101010101" pitchFamily="2" charset="-122"/>
              </a:rPr>
              <a:t>// </a:t>
            </a:r>
            <a:r>
              <a:rPr lang="zh-CN" altLang="zh-CN" sz="140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输出对象属性值</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7		</a:t>
            </a:r>
            <a:r>
              <a:rPr lang="en-US" altLang="zh-CN" sz="1400" kern="0" dirty="0" err="1">
                <a:solidFill>
                  <a:srgbClr val="000000"/>
                </a:solidFill>
                <a:latin typeface="Consolas" panose="020B0609020204030204" pitchFamily="49" charset="0"/>
                <a:ea typeface="宋体" panose="02010600030101010101" pitchFamily="2" charset="-122"/>
              </a:rPr>
              <a:t>System.</a:t>
            </a:r>
            <a:r>
              <a:rPr lang="en-US" altLang="zh-CN" sz="1400" i="1" kern="0" dirty="0" err="1">
                <a:solidFill>
                  <a:srgbClr val="0000C0"/>
                </a:solidFill>
                <a:latin typeface="Consolas" panose="020B0609020204030204" pitchFamily="49" charset="0"/>
                <a:ea typeface="宋体" panose="02010600030101010101" pitchFamily="2" charset="-122"/>
              </a:rPr>
              <a:t>out</a:t>
            </a:r>
            <a:r>
              <a:rPr lang="en-US" altLang="zh-CN" sz="1400" kern="0" dirty="0" err="1">
                <a:solidFill>
                  <a:srgbClr val="000000"/>
                </a:solidFill>
                <a:latin typeface="Consolas" panose="020B0609020204030204" pitchFamily="49" charset="0"/>
                <a:ea typeface="宋体" panose="02010600030101010101" pitchFamily="2" charset="-122"/>
              </a:rPr>
              <a:t>.println</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2A00FF"/>
                </a:solidFill>
                <a:latin typeface="Consolas" panose="020B0609020204030204" pitchFamily="49" charset="0"/>
                <a:ea typeface="宋体" panose="02010600030101010101" pitchFamily="2" charset="-122"/>
              </a:rPr>
              <a:t>"</a:t>
            </a:r>
            <a:r>
              <a:rPr lang="zh-CN" altLang="zh-CN" sz="14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职员姓名：</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.getEmplName());</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8		</a:t>
            </a:r>
            <a:r>
              <a:rPr lang="en-US" altLang="zh-CN" sz="1400" kern="0" dirty="0" err="1">
                <a:solidFill>
                  <a:srgbClr val="000000"/>
                </a:solidFill>
                <a:latin typeface="Consolas" panose="020B0609020204030204" pitchFamily="49" charset="0"/>
                <a:ea typeface="宋体" panose="02010600030101010101" pitchFamily="2" charset="-122"/>
              </a:rPr>
              <a:t>System.</a:t>
            </a:r>
            <a:r>
              <a:rPr lang="en-US" altLang="zh-CN" sz="1400" i="1" kern="0" dirty="0" err="1">
                <a:solidFill>
                  <a:srgbClr val="0000C0"/>
                </a:solidFill>
                <a:latin typeface="Consolas" panose="020B0609020204030204" pitchFamily="49" charset="0"/>
                <a:ea typeface="宋体" panose="02010600030101010101" pitchFamily="2" charset="-122"/>
              </a:rPr>
              <a:t>out</a:t>
            </a:r>
            <a:r>
              <a:rPr lang="en-US" altLang="zh-CN" sz="1400" kern="0" dirty="0" err="1">
                <a:solidFill>
                  <a:srgbClr val="000000"/>
                </a:solidFill>
                <a:latin typeface="Consolas" panose="020B0609020204030204" pitchFamily="49" charset="0"/>
                <a:ea typeface="宋体" panose="02010600030101010101" pitchFamily="2" charset="-122"/>
              </a:rPr>
              <a:t>.println</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2A00FF"/>
                </a:solidFill>
                <a:latin typeface="Consolas" panose="020B0609020204030204" pitchFamily="49" charset="0"/>
                <a:ea typeface="宋体" panose="02010600030101010101" pitchFamily="2" charset="-122"/>
              </a:rPr>
              <a:t>"</a:t>
            </a:r>
            <a:r>
              <a:rPr lang="zh-CN" altLang="zh-CN" sz="14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职员年龄：</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.getEmplAge());</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9		</a:t>
            </a:r>
            <a:r>
              <a:rPr lang="en-US" altLang="zh-CN" sz="1400" kern="0" dirty="0" err="1">
                <a:solidFill>
                  <a:srgbClr val="000000"/>
                </a:solidFill>
                <a:latin typeface="Consolas" panose="020B0609020204030204" pitchFamily="49" charset="0"/>
                <a:ea typeface="宋体" panose="02010600030101010101" pitchFamily="2" charset="-122"/>
              </a:rPr>
              <a:t>System.</a:t>
            </a:r>
            <a:r>
              <a:rPr lang="en-US" altLang="zh-CN" sz="1400" i="1" kern="0" dirty="0" err="1">
                <a:solidFill>
                  <a:srgbClr val="0000C0"/>
                </a:solidFill>
                <a:latin typeface="Consolas" panose="020B0609020204030204" pitchFamily="49" charset="0"/>
                <a:ea typeface="宋体" panose="02010600030101010101" pitchFamily="2" charset="-122"/>
              </a:rPr>
              <a:t>out</a:t>
            </a:r>
            <a:r>
              <a:rPr lang="en-US" altLang="zh-CN" sz="1400" kern="0" dirty="0" err="1">
                <a:solidFill>
                  <a:srgbClr val="000000"/>
                </a:solidFill>
                <a:latin typeface="Consolas" panose="020B0609020204030204" pitchFamily="49" charset="0"/>
                <a:ea typeface="宋体" panose="02010600030101010101" pitchFamily="2" charset="-122"/>
              </a:rPr>
              <a:t>.println</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2A00FF"/>
                </a:solidFill>
                <a:latin typeface="Consolas" panose="020B0609020204030204" pitchFamily="49" charset="0"/>
                <a:ea typeface="宋体" panose="02010600030101010101" pitchFamily="2" charset="-122"/>
              </a:rPr>
              <a:t>"</a:t>
            </a:r>
            <a:r>
              <a:rPr lang="zh-CN" altLang="zh-CN" sz="14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职员性别：</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.getEmplSex());</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10		</a:t>
            </a:r>
            <a:r>
              <a:rPr lang="en-US" altLang="zh-CN" sz="1400" kern="0" dirty="0" err="1">
                <a:solidFill>
                  <a:srgbClr val="000000"/>
                </a:solidFill>
                <a:latin typeface="Consolas" panose="020B0609020204030204" pitchFamily="49" charset="0"/>
                <a:ea typeface="宋体" panose="02010600030101010101" pitchFamily="2" charset="-122"/>
              </a:rPr>
              <a:t>System.</a:t>
            </a:r>
            <a:r>
              <a:rPr lang="en-US" altLang="zh-CN" sz="1400" i="1" kern="0" dirty="0" err="1">
                <a:solidFill>
                  <a:srgbClr val="0000C0"/>
                </a:solidFill>
                <a:latin typeface="Consolas" panose="020B0609020204030204" pitchFamily="49" charset="0"/>
                <a:ea typeface="宋体" panose="02010600030101010101" pitchFamily="2" charset="-122"/>
              </a:rPr>
              <a:t>out</a:t>
            </a:r>
            <a:r>
              <a:rPr lang="en-US" altLang="zh-CN" sz="1400" kern="0" dirty="0" err="1">
                <a:solidFill>
                  <a:srgbClr val="000000"/>
                </a:solidFill>
                <a:latin typeface="Consolas" panose="020B0609020204030204" pitchFamily="49" charset="0"/>
                <a:ea typeface="宋体" panose="02010600030101010101" pitchFamily="2" charset="-122"/>
              </a:rPr>
              <a:t>.println</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2A00FF"/>
                </a:solidFill>
                <a:latin typeface="Consolas" panose="020B0609020204030204" pitchFamily="49" charset="0"/>
                <a:ea typeface="宋体" panose="02010600030101010101" pitchFamily="2" charset="-122"/>
              </a:rPr>
              <a:t>"</a:t>
            </a:r>
            <a:r>
              <a:rPr lang="zh-CN" altLang="zh-CN" sz="14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职员基本工资：</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.getEmplBaseSalary());</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11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12		</a:t>
            </a:r>
            <a:r>
              <a:rPr lang="en-US" altLang="zh-CN" sz="1400" kern="0" dirty="0">
                <a:solidFill>
                  <a:srgbClr val="3F7F5F"/>
                </a:solidFill>
                <a:latin typeface="Consolas" panose="020B0609020204030204" pitchFamily="49" charset="0"/>
                <a:ea typeface="宋体" panose="02010600030101010101" pitchFamily="2" charset="-122"/>
              </a:rPr>
              <a:t>// </a:t>
            </a:r>
            <a:r>
              <a:rPr lang="zh-CN" altLang="zh-CN" sz="1400" kern="0" dirty="0">
                <a:solidFill>
                  <a:srgbClr val="3F7F5F"/>
                </a:solidFill>
                <a:latin typeface="Consolas" panose="020B0609020204030204" pitchFamily="49" charset="0"/>
                <a:ea typeface="宋体" panose="02010600030101010101" pitchFamily="2" charset="-122"/>
                <a:cs typeface="Consolas" panose="020B0609020204030204" pitchFamily="49" charset="0"/>
              </a:rPr>
              <a:t>修改一个属性值</a:t>
            </a:r>
            <a:r>
              <a:rPr lang="zh-CN" altLang="zh-CN" sz="1400" kern="0" dirty="0">
                <a:solidFill>
                  <a:srgbClr val="3F7F5F"/>
                </a:solidFill>
                <a:latin typeface="Times New Roman" panose="02020603050405020304" pitchFamily="18" charset="0"/>
                <a:ea typeface="Consolas" panose="020B0609020204030204" pitchFamily="49" charset="0"/>
              </a:rPr>
              <a:t> </a:t>
            </a:r>
            <a:r>
              <a:rPr lang="zh-CN" altLang="zh-CN" sz="14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再输出</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13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.setEmplBaseSalary(2234.56);</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14		</a:t>
            </a:r>
            <a:r>
              <a:rPr lang="en-US" altLang="zh-CN" sz="1400" kern="0" dirty="0" err="1">
                <a:solidFill>
                  <a:srgbClr val="000000"/>
                </a:solidFill>
                <a:latin typeface="Consolas" panose="020B0609020204030204" pitchFamily="49" charset="0"/>
                <a:ea typeface="宋体" panose="02010600030101010101" pitchFamily="2" charset="-122"/>
              </a:rPr>
              <a:t>System.</a:t>
            </a:r>
            <a:r>
              <a:rPr lang="en-US" altLang="zh-CN" sz="1400" i="1" kern="0" dirty="0" err="1">
                <a:solidFill>
                  <a:srgbClr val="0000C0"/>
                </a:solidFill>
                <a:latin typeface="Consolas" panose="020B0609020204030204" pitchFamily="49" charset="0"/>
                <a:ea typeface="宋体" panose="02010600030101010101" pitchFamily="2" charset="-122"/>
              </a:rPr>
              <a:t>out</a:t>
            </a:r>
            <a:r>
              <a:rPr lang="en-US" altLang="zh-CN" sz="1400" kern="0" dirty="0" err="1">
                <a:solidFill>
                  <a:srgbClr val="000000"/>
                </a:solidFill>
                <a:latin typeface="Consolas" panose="020B0609020204030204" pitchFamily="49" charset="0"/>
                <a:ea typeface="宋体" panose="02010600030101010101" pitchFamily="2" charset="-122"/>
              </a:rPr>
              <a:t>.println</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2A00FF"/>
                </a:solidFill>
                <a:latin typeface="Consolas" panose="020B0609020204030204" pitchFamily="49" charset="0"/>
                <a:ea typeface="宋体" panose="02010600030101010101" pitchFamily="2" charset="-122"/>
              </a:rPr>
              <a:t>"</a:t>
            </a:r>
            <a:r>
              <a:rPr lang="zh-CN" altLang="zh-CN" sz="14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修改过后的职员基本工资：</a:t>
            </a:r>
            <a:r>
              <a:rPr lang="en-US" altLang="zh-CN" sz="1400" kern="0" dirty="0">
                <a:solidFill>
                  <a:srgbClr val="2A00FF"/>
                </a:solidFill>
                <a:latin typeface="Consolas" panose="020B0609020204030204" pitchFamily="49" charset="0"/>
                <a:ea typeface="宋体" panose="02010600030101010101" pitchFamily="2" charset="-122"/>
              </a:rPr>
              <a:t>"</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zh1</a:t>
            </a:r>
            <a:r>
              <a:rPr lang="en-US" altLang="zh-CN" sz="1400" kern="0" dirty="0">
                <a:solidFill>
                  <a:srgbClr val="000000"/>
                </a:solidFill>
                <a:latin typeface="Consolas" panose="020B0609020204030204" pitchFamily="49" charset="0"/>
                <a:ea typeface="宋体" panose="02010600030101010101" pitchFamily="2" charset="-122"/>
              </a:rPr>
              <a:t>.getEmplBaseSalary());</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15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16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17	/** </a:t>
            </a:r>
            <a:r>
              <a:rPr lang="zh-CN" altLang="zh-CN" sz="1400" kern="0" dirty="0">
                <a:solidFill>
                  <a:srgbClr val="000000"/>
                </a:solidFill>
                <a:latin typeface="Consolas" panose="020B0609020204030204" pitchFamily="49" charset="0"/>
                <a:ea typeface="宋体" panose="02010600030101010101" pitchFamily="2" charset="-122"/>
                <a:cs typeface="Consolas" panose="020B0609020204030204" pitchFamily="49" charset="0"/>
              </a:rPr>
              <a:t>职员类</a:t>
            </a:r>
            <a:r>
              <a:rPr lang="en-US" altLang="zh-CN" sz="1400" kern="0" dirty="0">
                <a:solidFill>
                  <a:srgbClr val="000000"/>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18</a:t>
            </a:r>
            <a:r>
              <a:rPr lang="en-US" altLang="zh-CN" sz="1400" kern="0" dirty="0">
                <a:solidFill>
                  <a:srgbClr val="7F0055"/>
                </a:solidFill>
                <a:latin typeface="Consolas" panose="020B0609020204030204" pitchFamily="49" charset="0"/>
                <a:ea typeface="宋体" panose="02010600030101010101" pitchFamily="2" charset="-122"/>
              </a:rPr>
              <a:t>	class</a:t>
            </a:r>
            <a:r>
              <a:rPr lang="en-US" altLang="zh-CN" sz="1400" kern="0" dirty="0">
                <a:solidFill>
                  <a:srgbClr val="000000"/>
                </a:solidFill>
                <a:latin typeface="Consolas" panose="020B0609020204030204" pitchFamily="49" charset="0"/>
                <a:ea typeface="宋体" panose="02010600030101010101" pitchFamily="2" charset="-122"/>
              </a:rPr>
              <a:t> Employee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19		</a:t>
            </a:r>
            <a:r>
              <a:rPr lang="en-US" altLang="zh-CN" sz="1400" kern="0" dirty="0">
                <a:solidFill>
                  <a:srgbClr val="3F7F5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buNone/>
            </a:pPr>
            <a:r>
              <a:rPr lang="en-US" altLang="zh-CN" sz="1400" dirty="0">
                <a:solidFill>
                  <a:srgbClr val="000000"/>
                </a:solidFill>
                <a:latin typeface="Consolas" panose="020B0609020204030204" pitchFamily="49" charset="0"/>
                <a:ea typeface="宋体" panose="02010600030101010101" pitchFamily="2" charset="-122"/>
              </a:rPr>
              <a:t>20	}</a:t>
            </a:r>
            <a:endParaRPr lang="zh-CN" altLang="en-US" sz="4000" dirty="0"/>
          </a:p>
        </p:txBody>
      </p:sp>
    </p:spTree>
    <p:extLst>
      <p:ext uri="{BB962C8B-B14F-4D97-AF65-F5344CB8AC3E}">
        <p14:creationId xmlns:p14="http://schemas.microsoft.com/office/powerpoint/2010/main" val="3615558215"/>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21215"/>
            <a:ext cx="10212916" cy="609600"/>
          </a:xfrm>
        </p:spPr>
        <p:txBody>
          <a:bodyPr/>
          <a:lstStyle/>
          <a:p>
            <a:r>
              <a:rPr lang="en-US" altLang="zh-CN" dirty="0">
                <a:effectLst/>
              </a:rPr>
              <a:t>1.3.5 </a:t>
            </a:r>
            <a:r>
              <a:rPr lang="zh-CN" altLang="zh-CN" dirty="0">
                <a:effectLst/>
              </a:rPr>
              <a:t>主方法必须作为一个类的成员</a:t>
            </a:r>
            <a:r>
              <a:rPr lang="zh-CN" altLang="en-US" dirty="0">
                <a:effectLst/>
              </a:rPr>
              <a:t>（续）</a:t>
            </a:r>
            <a:endParaRPr lang="zh-CN" altLang="en-US" dirty="0"/>
          </a:p>
        </p:txBody>
      </p:sp>
      <p:sp>
        <p:nvSpPr>
          <p:cNvPr id="3" name="内容占位符 2"/>
          <p:cNvSpPr>
            <a:spLocks noGrp="1"/>
          </p:cNvSpPr>
          <p:nvPr>
            <p:ph idx="1"/>
          </p:nvPr>
        </p:nvSpPr>
        <p:spPr>
          <a:xfrm>
            <a:off x="328083" y="1114424"/>
            <a:ext cx="2234363" cy="1139677"/>
          </a:xfrm>
        </p:spPr>
        <p:txBody>
          <a:bodyPr/>
          <a:lstStyle/>
          <a:p>
            <a:r>
              <a:rPr lang="zh-CN" altLang="zh-CN" sz="2000" dirty="0"/>
              <a:t>【代码</a:t>
            </a:r>
            <a:r>
              <a:rPr lang="en-US" altLang="zh-CN" sz="2000" dirty="0"/>
              <a:t>1-4</a:t>
            </a:r>
            <a:r>
              <a:rPr lang="zh-CN" altLang="zh-CN" sz="2000" dirty="0"/>
              <a:t>】 用已经定义的类作为主类。</a:t>
            </a:r>
          </a:p>
          <a:p>
            <a:pPr marL="0" indent="0">
              <a:buNone/>
            </a:pP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2753832" y="933413"/>
            <a:ext cx="9334206" cy="5709255"/>
          </a:xfrm>
          <a:prstGeom prst="rect">
            <a:avLst/>
          </a:prstGeom>
        </p:spPr>
        <p:txBody>
          <a:bodyPr wrap="square">
            <a:spAutoFit/>
          </a:bodyPr>
          <a:lstStyle/>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a:t>
            </a:r>
            <a:r>
              <a:rPr lang="en-US" altLang="zh-CN" sz="1200" kern="0" dirty="0">
                <a:solidFill>
                  <a:srgbClr val="3F5FBF"/>
                </a:solidFill>
                <a:latin typeface="Consolas" panose="020B0609020204030204" pitchFamily="49" charset="0"/>
                <a:ea typeface="宋体" panose="02010600030101010101" pitchFamily="2" charset="-122"/>
              </a:rPr>
              <a:t>	/**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职员类</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a:t>
            </a:r>
            <a:r>
              <a:rPr lang="en-US" altLang="zh-CN" sz="1200" kern="0" dirty="0">
                <a:solidFill>
                  <a:srgbClr val="7F0055"/>
                </a:solidFill>
                <a:latin typeface="Consolas" panose="020B0609020204030204" pitchFamily="49" charset="0"/>
                <a:ea typeface="宋体" panose="02010600030101010101" pitchFamily="2" charset="-122"/>
              </a:rPr>
              <a:t>	class</a:t>
            </a:r>
            <a:r>
              <a:rPr lang="en-US" altLang="zh-CN" sz="1200" kern="0" dirty="0">
                <a:solidFill>
                  <a:srgbClr val="000000"/>
                </a:solidFill>
                <a:latin typeface="Consolas" panose="020B0609020204030204" pitchFamily="49" charset="0"/>
                <a:ea typeface="宋体" panose="02010600030101010101" pitchFamily="2" charset="-122"/>
              </a:rPr>
              <a:t> Employee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static</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void</a:t>
            </a:r>
            <a:r>
              <a:rPr lang="en-US" altLang="zh-CN" sz="1200" kern="0" dirty="0">
                <a:solidFill>
                  <a:srgbClr val="000000"/>
                </a:solidFill>
                <a:latin typeface="Consolas" panose="020B0609020204030204" pitchFamily="49" charset="0"/>
                <a:ea typeface="宋体" panose="02010600030101010101" pitchFamily="2" charset="-122"/>
              </a:rPr>
              <a:t> main(String[] </a:t>
            </a:r>
            <a:r>
              <a:rPr lang="en-US" altLang="zh-CN" sz="1200" kern="0" dirty="0" err="1">
                <a:solidFill>
                  <a:srgbClr val="6A3E3E"/>
                </a:solidFill>
                <a:latin typeface="Consolas" panose="020B0609020204030204" pitchFamily="49" charset="0"/>
                <a:ea typeface="宋体" panose="02010600030101010101" pitchFamily="2" charset="-122"/>
              </a:rPr>
              <a:t>args</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			</a:t>
            </a:r>
            <a:r>
              <a:rPr lang="en-US" altLang="zh-CN" sz="1200" kern="0" dirty="0">
                <a:solidFill>
                  <a:srgbClr val="3F7F5F"/>
                </a:solidFill>
                <a:latin typeface="Consolas" panose="020B0609020204030204" pitchFamily="49" charset="0"/>
                <a:ea typeface="宋体" panose="02010600030101010101" pitchFamily="2" charset="-122"/>
              </a:rPr>
              <a:t>// </a:t>
            </a:r>
            <a:r>
              <a:rPr lang="zh-CN" altLang="zh-CN" sz="12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创建对象</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6			Employee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7F0055"/>
                </a:solidFill>
                <a:latin typeface="Consolas" panose="020B0609020204030204" pitchFamily="49" charset="0"/>
                <a:ea typeface="宋体" panose="02010600030101010101" pitchFamily="2" charset="-122"/>
              </a:rPr>
              <a:t>new</a:t>
            </a:r>
            <a:r>
              <a:rPr lang="en-US" altLang="zh-CN" sz="1200" kern="0" dirty="0">
                <a:solidFill>
                  <a:srgbClr val="000000"/>
                </a:solidFill>
                <a:latin typeface="Consolas" panose="020B0609020204030204" pitchFamily="49" charset="0"/>
                <a:ea typeface="宋体" panose="02010600030101010101" pitchFamily="2" charset="-122"/>
              </a:rPr>
              <a:t> Employee(</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err="1">
                <a:solidFill>
                  <a:srgbClr val="2A00FF"/>
                </a:solidFill>
                <a:latin typeface="Consolas" panose="020B0609020204030204" pitchFamily="49" charset="0"/>
                <a:ea typeface="宋体" panose="02010600030101010101" pitchFamily="2" charset="-122"/>
              </a:rPr>
              <a:t>zhangsan</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a:solidFill>
                  <a:srgbClr val="000000"/>
                </a:solidFill>
                <a:latin typeface="Consolas" panose="020B0609020204030204" pitchFamily="49" charset="0"/>
                <a:ea typeface="宋体" panose="02010600030101010101" pitchFamily="2" charset="-122"/>
              </a:rPr>
              <a:t>, 55, </a:t>
            </a:r>
            <a:r>
              <a:rPr lang="en-US" altLang="zh-CN" sz="1200" kern="0" dirty="0">
                <a:solidFill>
                  <a:srgbClr val="2A00FF"/>
                </a:solidFill>
                <a:latin typeface="Consolas" panose="020B0609020204030204" pitchFamily="49" charset="0"/>
                <a:ea typeface="宋体" panose="02010600030101010101" pitchFamily="2" charset="-122"/>
              </a:rPr>
              <a:t>'m'</a:t>
            </a:r>
            <a:r>
              <a:rPr lang="en-US" altLang="zh-CN" sz="1200" kern="0" dirty="0">
                <a:solidFill>
                  <a:srgbClr val="000000"/>
                </a:solidFill>
                <a:latin typeface="Consolas" panose="020B0609020204030204" pitchFamily="49" charset="0"/>
                <a:ea typeface="宋体" panose="02010600030101010101" pitchFamily="2" charset="-122"/>
              </a:rPr>
              <a:t>, 1234.56);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7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8			</a:t>
            </a:r>
            <a:r>
              <a:rPr lang="en-US" altLang="zh-CN" sz="1200" kern="0" dirty="0">
                <a:solidFill>
                  <a:srgbClr val="3F7F5F"/>
                </a:solidFill>
                <a:latin typeface="Consolas" panose="020B0609020204030204" pitchFamily="49" charset="0"/>
                <a:ea typeface="宋体" panose="02010600030101010101" pitchFamily="2" charset="-122"/>
              </a:rPr>
              <a:t>// </a:t>
            </a:r>
            <a:r>
              <a:rPr lang="zh-CN" altLang="zh-CN" sz="120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输出对象属性值</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9			</a:t>
            </a:r>
            <a:r>
              <a:rPr lang="en-US" altLang="zh-CN" sz="1200" kern="0" dirty="0" err="1">
                <a:solidFill>
                  <a:srgbClr val="000000"/>
                </a:solidFill>
                <a:latin typeface="Consolas" panose="020B0609020204030204" pitchFamily="49" charset="0"/>
                <a:ea typeface="宋体" panose="02010600030101010101" pitchFamily="2" charset="-122"/>
              </a:rPr>
              <a:t>System.</a:t>
            </a:r>
            <a:r>
              <a:rPr lang="en-US" altLang="zh-CN" sz="1200" i="1" kern="0" dirty="0" err="1">
                <a:solidFill>
                  <a:srgbClr val="0000C0"/>
                </a:solidFill>
                <a:latin typeface="Consolas" panose="020B0609020204030204" pitchFamily="49" charset="0"/>
                <a:ea typeface="宋体" panose="02010600030101010101" pitchFamily="2" charset="-122"/>
              </a:rPr>
              <a:t>out</a:t>
            </a:r>
            <a:r>
              <a:rPr lang="en-US" altLang="zh-CN" sz="1200" kern="0" dirty="0" err="1">
                <a:solidFill>
                  <a:srgbClr val="000000"/>
                </a:solidFill>
                <a:latin typeface="Consolas" panose="020B0609020204030204" pitchFamily="49" charset="0"/>
                <a:ea typeface="宋体" panose="02010600030101010101" pitchFamily="2" charset="-122"/>
              </a:rPr>
              <a:t>.println</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2A00FF"/>
                </a:solidFill>
                <a:latin typeface="Consolas" panose="020B0609020204030204" pitchFamily="49" charset="0"/>
                <a:ea typeface="宋体" panose="02010600030101010101" pitchFamily="2" charset="-122"/>
              </a:rPr>
              <a:t>"</a:t>
            </a:r>
            <a:r>
              <a:rPr lang="zh-CN" altLang="zh-CN" sz="12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职员姓名：</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.getEmplName());</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10			</a:t>
            </a:r>
            <a:r>
              <a:rPr lang="en-US" altLang="zh-CN" sz="1200" kern="0" dirty="0" err="1">
                <a:solidFill>
                  <a:srgbClr val="000000"/>
                </a:solidFill>
                <a:latin typeface="Consolas" panose="020B0609020204030204" pitchFamily="49" charset="0"/>
                <a:ea typeface="宋体" panose="02010600030101010101" pitchFamily="2" charset="-122"/>
              </a:rPr>
              <a:t>System.</a:t>
            </a:r>
            <a:r>
              <a:rPr lang="en-US" altLang="zh-CN" sz="1200" i="1" kern="0" dirty="0" err="1">
                <a:solidFill>
                  <a:srgbClr val="0000C0"/>
                </a:solidFill>
                <a:latin typeface="Consolas" panose="020B0609020204030204" pitchFamily="49" charset="0"/>
                <a:ea typeface="宋体" panose="02010600030101010101" pitchFamily="2" charset="-122"/>
              </a:rPr>
              <a:t>out</a:t>
            </a:r>
            <a:r>
              <a:rPr lang="en-US" altLang="zh-CN" sz="1200" kern="0" dirty="0" err="1">
                <a:solidFill>
                  <a:srgbClr val="000000"/>
                </a:solidFill>
                <a:latin typeface="Consolas" panose="020B0609020204030204" pitchFamily="49" charset="0"/>
                <a:ea typeface="宋体" panose="02010600030101010101" pitchFamily="2" charset="-122"/>
              </a:rPr>
              <a:t>.println</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2A00FF"/>
                </a:solidFill>
                <a:latin typeface="Consolas" panose="020B0609020204030204" pitchFamily="49" charset="0"/>
                <a:ea typeface="宋体" panose="02010600030101010101" pitchFamily="2" charset="-122"/>
              </a:rPr>
              <a:t>"</a:t>
            </a:r>
            <a:r>
              <a:rPr lang="zh-CN" altLang="zh-CN" sz="12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职员年龄：</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.getEmplAge());</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11			</a:t>
            </a:r>
            <a:r>
              <a:rPr lang="en-US" altLang="zh-CN" sz="1200" kern="0" dirty="0" err="1">
                <a:solidFill>
                  <a:srgbClr val="000000"/>
                </a:solidFill>
                <a:latin typeface="Consolas" panose="020B0609020204030204" pitchFamily="49" charset="0"/>
                <a:ea typeface="宋体" panose="02010600030101010101" pitchFamily="2" charset="-122"/>
              </a:rPr>
              <a:t>System.</a:t>
            </a:r>
            <a:r>
              <a:rPr lang="en-US" altLang="zh-CN" sz="1200" i="1" kern="0" dirty="0" err="1">
                <a:solidFill>
                  <a:srgbClr val="0000C0"/>
                </a:solidFill>
                <a:latin typeface="Consolas" panose="020B0609020204030204" pitchFamily="49" charset="0"/>
                <a:ea typeface="宋体" panose="02010600030101010101" pitchFamily="2" charset="-122"/>
              </a:rPr>
              <a:t>out</a:t>
            </a:r>
            <a:r>
              <a:rPr lang="en-US" altLang="zh-CN" sz="1200" kern="0" dirty="0" err="1">
                <a:solidFill>
                  <a:srgbClr val="000000"/>
                </a:solidFill>
                <a:latin typeface="Consolas" panose="020B0609020204030204" pitchFamily="49" charset="0"/>
                <a:ea typeface="宋体" panose="02010600030101010101" pitchFamily="2" charset="-122"/>
              </a:rPr>
              <a:t>.println</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2A00FF"/>
                </a:solidFill>
                <a:latin typeface="Consolas" panose="020B0609020204030204" pitchFamily="49" charset="0"/>
                <a:ea typeface="宋体" panose="02010600030101010101" pitchFamily="2" charset="-122"/>
              </a:rPr>
              <a:t>"</a:t>
            </a:r>
            <a:r>
              <a:rPr lang="zh-CN" altLang="zh-CN" sz="12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职员性别：</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.getEmplSex());</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12			</a:t>
            </a:r>
            <a:r>
              <a:rPr lang="en-US" altLang="zh-CN" sz="1200" kern="0" dirty="0" err="1">
                <a:solidFill>
                  <a:srgbClr val="000000"/>
                </a:solidFill>
                <a:latin typeface="Consolas" panose="020B0609020204030204" pitchFamily="49" charset="0"/>
                <a:ea typeface="宋体" panose="02010600030101010101" pitchFamily="2" charset="-122"/>
              </a:rPr>
              <a:t>System.</a:t>
            </a:r>
            <a:r>
              <a:rPr lang="en-US" altLang="zh-CN" sz="1200" i="1" kern="0" dirty="0" err="1">
                <a:solidFill>
                  <a:srgbClr val="0000C0"/>
                </a:solidFill>
                <a:latin typeface="Consolas" panose="020B0609020204030204" pitchFamily="49" charset="0"/>
                <a:ea typeface="宋体" panose="02010600030101010101" pitchFamily="2" charset="-122"/>
              </a:rPr>
              <a:t>out</a:t>
            </a:r>
            <a:r>
              <a:rPr lang="en-US" altLang="zh-CN" sz="1200" kern="0" dirty="0" err="1">
                <a:solidFill>
                  <a:srgbClr val="000000"/>
                </a:solidFill>
                <a:latin typeface="Consolas" panose="020B0609020204030204" pitchFamily="49" charset="0"/>
                <a:ea typeface="宋体" panose="02010600030101010101" pitchFamily="2" charset="-122"/>
              </a:rPr>
              <a:t>.println</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2A00FF"/>
                </a:solidFill>
                <a:latin typeface="Consolas" panose="020B0609020204030204" pitchFamily="49" charset="0"/>
                <a:ea typeface="宋体" panose="02010600030101010101" pitchFamily="2" charset="-122"/>
              </a:rPr>
              <a:t>"</a:t>
            </a:r>
            <a:r>
              <a:rPr lang="zh-CN" altLang="zh-CN" sz="12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职员基本工资：</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.getEmplBaseSalary());</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13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14			</a:t>
            </a:r>
            <a:r>
              <a:rPr lang="en-US" altLang="zh-CN" sz="1200" kern="0" dirty="0">
                <a:solidFill>
                  <a:srgbClr val="3F7F5F"/>
                </a:solidFill>
                <a:latin typeface="Consolas" panose="020B0609020204030204" pitchFamily="49" charset="0"/>
                <a:ea typeface="宋体" panose="02010600030101010101" pitchFamily="2" charset="-122"/>
              </a:rPr>
              <a:t>// </a:t>
            </a:r>
            <a:r>
              <a:rPr lang="zh-CN" altLang="zh-CN" sz="1200" kern="0" dirty="0">
                <a:solidFill>
                  <a:srgbClr val="3F7F5F"/>
                </a:solidFill>
                <a:latin typeface="Consolas" panose="020B0609020204030204" pitchFamily="49" charset="0"/>
                <a:ea typeface="宋体" panose="02010600030101010101" pitchFamily="2" charset="-122"/>
                <a:cs typeface="Consolas" panose="020B0609020204030204" pitchFamily="49" charset="0"/>
              </a:rPr>
              <a:t>修改一个属性值</a:t>
            </a:r>
            <a:r>
              <a:rPr lang="zh-CN" altLang="zh-CN" sz="1200" kern="0" dirty="0">
                <a:solidFill>
                  <a:srgbClr val="3F7F5F"/>
                </a:solidFill>
                <a:latin typeface="Times New Roman" panose="02020603050405020304" pitchFamily="18" charset="0"/>
                <a:ea typeface="Consolas" panose="020B0609020204030204" pitchFamily="49" charset="0"/>
              </a:rPr>
              <a:t> </a:t>
            </a:r>
            <a:r>
              <a:rPr lang="zh-CN" altLang="zh-CN" sz="12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再输出</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15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.setEmplBaseSalary(2234.56);</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16			</a:t>
            </a:r>
            <a:r>
              <a:rPr lang="en-US" altLang="zh-CN" sz="1200" kern="0" dirty="0" err="1">
                <a:solidFill>
                  <a:srgbClr val="000000"/>
                </a:solidFill>
                <a:latin typeface="Consolas" panose="020B0609020204030204" pitchFamily="49" charset="0"/>
                <a:ea typeface="宋体" panose="02010600030101010101" pitchFamily="2" charset="-122"/>
              </a:rPr>
              <a:t>System.</a:t>
            </a:r>
            <a:r>
              <a:rPr lang="en-US" altLang="zh-CN" sz="1200" i="1" kern="0" dirty="0" err="1">
                <a:solidFill>
                  <a:srgbClr val="0000C0"/>
                </a:solidFill>
                <a:latin typeface="Consolas" panose="020B0609020204030204" pitchFamily="49" charset="0"/>
                <a:ea typeface="宋体" panose="02010600030101010101" pitchFamily="2" charset="-122"/>
              </a:rPr>
              <a:t>out</a:t>
            </a:r>
            <a:r>
              <a:rPr lang="en-US" altLang="zh-CN" sz="1200" kern="0" dirty="0" err="1">
                <a:solidFill>
                  <a:srgbClr val="000000"/>
                </a:solidFill>
                <a:latin typeface="Consolas" panose="020B0609020204030204" pitchFamily="49" charset="0"/>
                <a:ea typeface="宋体" panose="02010600030101010101" pitchFamily="2" charset="-122"/>
              </a:rPr>
              <a:t>.println</a:t>
            </a:r>
            <a:r>
              <a:rPr lang="en-US" altLang="zh-CN" sz="1200" kern="0" dirty="0">
                <a:solidFill>
                  <a:srgbClr val="000000"/>
                </a:solidFill>
                <a:latin typeface="Consolas" panose="020B0609020204030204" pitchFamily="49" charset="0"/>
                <a:ea typeface="宋体" panose="02010600030101010101" pitchFamily="2" charset="-122"/>
              </a:rPr>
              <a:t>(</a:t>
            </a:r>
            <a:r>
              <a:rPr lang="en-US" altLang="zh-CN" sz="1200" kern="0" dirty="0">
                <a:solidFill>
                  <a:srgbClr val="2A00FF"/>
                </a:solidFill>
                <a:latin typeface="Consolas" panose="020B0609020204030204" pitchFamily="49" charset="0"/>
                <a:ea typeface="宋体" panose="02010600030101010101" pitchFamily="2" charset="-122"/>
              </a:rPr>
              <a:t>"</a:t>
            </a:r>
            <a:r>
              <a:rPr lang="zh-CN" altLang="zh-CN" sz="12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修改过后的职员基本工资：</a:t>
            </a:r>
            <a:r>
              <a:rPr lang="en-US" altLang="zh-CN" sz="1200" kern="0" dirty="0">
                <a:solidFill>
                  <a:srgbClr val="2A00FF"/>
                </a:solidFill>
                <a:latin typeface="Consolas" panose="020B0609020204030204" pitchFamily="49" charset="0"/>
                <a:ea typeface="宋体" panose="02010600030101010101" pitchFamily="2" charset="-122"/>
              </a:rPr>
              <a:t>"</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zh1</a:t>
            </a:r>
            <a:r>
              <a:rPr lang="en-US" altLang="zh-CN" sz="1200" kern="0" dirty="0">
                <a:solidFill>
                  <a:srgbClr val="000000"/>
                </a:solidFill>
                <a:latin typeface="Consolas" panose="020B0609020204030204" pitchFamily="49" charset="0"/>
                <a:ea typeface="宋体" panose="02010600030101010101" pitchFamily="2" charset="-122"/>
              </a:rPr>
              <a:t>.getEmplBaseSalary());</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17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18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19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职员名</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20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String </a:t>
            </a:r>
            <a:r>
              <a:rPr lang="en-US" altLang="zh-CN" sz="1200" kern="0" dirty="0" err="1">
                <a:solidFill>
                  <a:srgbClr val="0000C0"/>
                </a:solidFill>
                <a:latin typeface="Consolas" panose="020B0609020204030204" pitchFamily="49" charset="0"/>
                <a:ea typeface="宋体" panose="02010600030101010101" pitchFamily="2" charset="-122"/>
              </a:rPr>
              <a:t>emplName</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21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职员年龄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22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7F0055"/>
                </a:solidFill>
                <a:latin typeface="Consolas" panose="020B0609020204030204" pitchFamily="49" charset="0"/>
                <a:ea typeface="宋体" panose="02010600030101010101" pitchFamily="2" charset="-122"/>
              </a:rPr>
              <a:t>int</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emplAge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23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职员性别</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24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char</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emplSex</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25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基本工资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26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double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emplBaseSalary</a:t>
            </a:r>
            <a:r>
              <a:rPr lang="en-US" altLang="zh-CN" sz="1200" kern="0" dirty="0" smtClean="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0070467"/>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1.3.5 </a:t>
            </a:r>
            <a:r>
              <a:rPr lang="zh-CN" altLang="zh-CN" dirty="0">
                <a:effectLst/>
              </a:rPr>
              <a:t>主方法必须作为一个类的成员</a:t>
            </a:r>
            <a:r>
              <a:rPr lang="zh-CN" altLang="en-US" dirty="0">
                <a:effectLst/>
              </a:rPr>
              <a:t>（续）</a:t>
            </a:r>
            <a:endParaRPr lang="zh-CN" altLang="en-US" dirty="0"/>
          </a:p>
        </p:txBody>
      </p:sp>
      <p:sp>
        <p:nvSpPr>
          <p:cNvPr id="3" name="内容占位符 2"/>
          <p:cNvSpPr>
            <a:spLocks noGrp="1"/>
          </p:cNvSpPr>
          <p:nvPr>
            <p:ph idx="1"/>
          </p:nvPr>
        </p:nvSpPr>
        <p:spPr>
          <a:xfrm>
            <a:off x="328084" y="1114425"/>
            <a:ext cx="3871776" cy="4095528"/>
          </a:xfrm>
        </p:spPr>
        <p:txBody>
          <a:bodyPr/>
          <a:lstStyle/>
          <a:p>
            <a:r>
              <a:rPr lang="zh-CN" altLang="zh-CN" sz="2000" dirty="0"/>
              <a:t>注意：</a:t>
            </a:r>
          </a:p>
          <a:p>
            <a:pPr lvl="1"/>
            <a:r>
              <a:rPr lang="zh-CN" altLang="zh-CN" sz="1800" dirty="0"/>
              <a:t>（</a:t>
            </a:r>
            <a:r>
              <a:rPr lang="en-US" altLang="zh-CN" sz="1800" dirty="0"/>
              <a:t>1</a:t>
            </a:r>
            <a:r>
              <a:rPr lang="zh-CN" altLang="zh-CN" sz="1800" dirty="0"/>
              <a:t>）其他成员方法（包括构造器）可以不是</a:t>
            </a:r>
            <a:r>
              <a:rPr lang="en-US" altLang="zh-CN" sz="1800" dirty="0"/>
              <a:t>public</a:t>
            </a:r>
            <a:r>
              <a:rPr lang="zh-CN" altLang="zh-CN" sz="1800" dirty="0"/>
              <a:t>的，但主方法必须是</a:t>
            </a:r>
            <a:r>
              <a:rPr lang="en-US" altLang="zh-CN" sz="1800" dirty="0"/>
              <a:t>public</a:t>
            </a:r>
            <a:r>
              <a:rPr lang="zh-CN" altLang="zh-CN" sz="1800" dirty="0"/>
              <a:t>的。</a:t>
            </a:r>
          </a:p>
          <a:p>
            <a:pPr lvl="1"/>
            <a:r>
              <a:rPr lang="zh-CN" altLang="zh-CN" sz="1800" dirty="0"/>
              <a:t>（</a:t>
            </a:r>
            <a:r>
              <a:rPr lang="en-US" altLang="zh-CN" sz="1800" dirty="0"/>
              <a:t>2</a:t>
            </a:r>
            <a:r>
              <a:rPr lang="zh-CN" altLang="zh-CN" sz="1800" dirty="0"/>
              <a:t>）一个</a:t>
            </a:r>
            <a:r>
              <a:rPr lang="en-US" altLang="zh-CN" sz="1800" dirty="0"/>
              <a:t>Java</a:t>
            </a:r>
            <a:r>
              <a:rPr lang="zh-CN" altLang="zh-CN" sz="1800" dirty="0"/>
              <a:t>程序可以定义多个类，每个类都可以有一个</a:t>
            </a:r>
            <a:r>
              <a:rPr lang="en-US" altLang="zh-CN" sz="1800" dirty="0"/>
              <a:t> main</a:t>
            </a:r>
            <a:r>
              <a:rPr lang="zh-CN" altLang="zh-CN" sz="1800" dirty="0"/>
              <a:t>（</a:t>
            </a:r>
            <a:r>
              <a:rPr lang="en-US" altLang="zh-CN" sz="1800" dirty="0"/>
              <a:t>)</a:t>
            </a:r>
            <a:r>
              <a:rPr lang="zh-CN" altLang="zh-CN" sz="1800" dirty="0"/>
              <a:t>方法，但在某一个时刻只能使用一个</a:t>
            </a:r>
            <a:r>
              <a:rPr lang="en-US" altLang="zh-CN" sz="1800" dirty="0"/>
              <a:t> main( )</a:t>
            </a:r>
            <a:r>
              <a:rPr lang="zh-CN" altLang="zh-CN" sz="1800" dirty="0"/>
              <a:t>方法。</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4199860" y="1384779"/>
            <a:ext cx="7889359" cy="3554819"/>
          </a:xfrm>
          <a:prstGeom prst="rect">
            <a:avLst/>
          </a:prstGeom>
        </p:spPr>
        <p:txBody>
          <a:bodyPr wrap="square">
            <a:spAutoFit/>
          </a:bodyPr>
          <a:lstStyle/>
          <a:p>
            <a:pPr>
              <a:lnSpc>
                <a:spcPts val="1200"/>
              </a:lnSpc>
              <a:spcAft>
                <a:spcPts val="0"/>
              </a:spcAft>
              <a:buNone/>
            </a:pPr>
            <a:r>
              <a:rPr lang="en-US" altLang="zh-CN" sz="1200" kern="0" dirty="0" smtClean="0">
                <a:latin typeface="Consolas" panose="020B0609020204030204" pitchFamily="49" charset="0"/>
                <a:ea typeface="宋体" panose="02010600030101010101" pitchFamily="2" charset="-122"/>
              </a:rPr>
              <a:t>27</a:t>
            </a:r>
            <a:r>
              <a:rPr lang="en-US" altLang="zh-CN" sz="1200" kern="0" dirty="0">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28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29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Employee()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30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31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32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有参构造器</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33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Employee(String </a:t>
            </a:r>
            <a:r>
              <a:rPr lang="en-US" altLang="zh-CN" sz="1200" kern="0" dirty="0">
                <a:solidFill>
                  <a:srgbClr val="6A3E3E"/>
                </a:solidFill>
                <a:latin typeface="Consolas" panose="020B0609020204030204" pitchFamily="49" charset="0"/>
                <a:ea typeface="宋体" panose="02010600030101010101" pitchFamily="2" charset="-122"/>
              </a:rPr>
              <a:t>name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7F0055"/>
                </a:solidFill>
                <a:latin typeface="Consolas" panose="020B0609020204030204" pitchFamily="49" charset="0"/>
                <a:ea typeface="宋体" panose="02010600030101010101" pitchFamily="2" charset="-122"/>
              </a:rPr>
              <a:t>int</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6A3E3E"/>
                </a:solidFill>
                <a:latin typeface="Consolas" panose="020B0609020204030204" pitchFamily="49" charset="0"/>
                <a:ea typeface="宋体" panose="02010600030101010101" pitchFamily="2" charset="-122"/>
              </a:rPr>
              <a:t>age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char</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6A3E3E"/>
                </a:solidFill>
                <a:latin typeface="Consolas" panose="020B0609020204030204" pitchFamily="49" charset="0"/>
                <a:ea typeface="宋体" panose="02010600030101010101" pitchFamily="2" charset="-122"/>
              </a:rPr>
              <a:t>sex</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double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6A3E3E"/>
                </a:solidFill>
                <a:latin typeface="Consolas" panose="020B0609020204030204" pitchFamily="49" charset="0"/>
                <a:ea typeface="宋体" panose="02010600030101010101" pitchFamily="2" charset="-122"/>
              </a:rPr>
              <a:t>baseSalary</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34			</a:t>
            </a:r>
            <a:r>
              <a:rPr lang="en-US" altLang="zh-CN" sz="1200" kern="0" dirty="0" err="1">
                <a:solidFill>
                  <a:srgbClr val="0000C0"/>
                </a:solidFill>
                <a:latin typeface="Consolas" panose="020B0609020204030204" pitchFamily="49" charset="0"/>
                <a:ea typeface="宋体" panose="02010600030101010101" pitchFamily="2" charset="-122"/>
              </a:rPr>
              <a:t>emplName</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name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35			</a:t>
            </a:r>
            <a:r>
              <a:rPr lang="en-US" altLang="zh-CN" sz="1200" kern="0" dirty="0" err="1">
                <a:solidFill>
                  <a:srgbClr val="0000C0"/>
                </a:solidFill>
                <a:latin typeface="Consolas" panose="020B0609020204030204" pitchFamily="49" charset="0"/>
                <a:ea typeface="宋体" panose="02010600030101010101" pitchFamily="2" charset="-122"/>
              </a:rPr>
              <a:t>emplAge</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age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36			</a:t>
            </a:r>
            <a:r>
              <a:rPr lang="en-US" altLang="zh-CN" sz="1200" kern="0" dirty="0" err="1">
                <a:solidFill>
                  <a:srgbClr val="0000C0"/>
                </a:solidFill>
                <a:latin typeface="Consolas" panose="020B0609020204030204" pitchFamily="49" charset="0"/>
                <a:ea typeface="宋体" panose="02010600030101010101" pitchFamily="2" charset="-122"/>
              </a:rPr>
              <a:t>emplSex</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sex</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37			</a:t>
            </a:r>
            <a:r>
              <a:rPr lang="en-US" altLang="zh-CN" sz="1200" kern="0" dirty="0" err="1">
                <a:solidFill>
                  <a:srgbClr val="0000C0"/>
                </a:solidFill>
                <a:latin typeface="Consolas" panose="020B0609020204030204" pitchFamily="49" charset="0"/>
                <a:ea typeface="宋体" panose="02010600030101010101" pitchFamily="2" charset="-122"/>
              </a:rPr>
              <a:t>emplBaseSalary</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err="1">
                <a:solidFill>
                  <a:srgbClr val="6A3E3E"/>
                </a:solidFill>
                <a:latin typeface="Consolas" panose="020B0609020204030204" pitchFamily="49" charset="0"/>
                <a:ea typeface="宋体" panose="02010600030101010101" pitchFamily="2" charset="-122"/>
              </a:rPr>
              <a:t>baseSalary</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38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39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40		</a:t>
            </a:r>
            <a:r>
              <a:rPr lang="en-US" altLang="zh-CN" sz="1200" kern="0" dirty="0">
                <a:solidFill>
                  <a:srgbClr val="3F7F5F"/>
                </a:solidFill>
                <a:latin typeface="Consolas" panose="020B0609020204030204" pitchFamily="49" charset="0"/>
                <a:ea typeface="宋体" panose="02010600030101010101" pitchFamily="2" charset="-122"/>
              </a:rPr>
              <a:t>// </a:t>
            </a:r>
            <a:r>
              <a:rPr lang="zh-CN" altLang="zh-CN" sz="120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……其他代码</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41	</a:t>
            </a:r>
            <a:endParaRPr lang="zh-CN" altLang="zh-CN" sz="2000" kern="100" dirty="0">
              <a:latin typeface="Times New Roman" panose="02020603050405020304" pitchFamily="18" charset="0"/>
              <a:ea typeface="宋体" panose="02010600030101010101" pitchFamily="2" charset="-122"/>
            </a:endParaRPr>
          </a:p>
          <a:p>
            <a:pPr>
              <a:buNone/>
            </a:pPr>
            <a:r>
              <a:rPr lang="en-US" altLang="zh-CN" sz="1200" dirty="0">
                <a:solidFill>
                  <a:srgbClr val="000000"/>
                </a:solidFill>
                <a:latin typeface="Consolas" panose="020B0609020204030204" pitchFamily="49" charset="0"/>
                <a:ea typeface="宋体" panose="02010600030101010101" pitchFamily="2" charset="-122"/>
              </a:rPr>
              <a:t>42	}</a:t>
            </a:r>
            <a:endParaRPr lang="zh-CN" altLang="en-US" sz="3600" dirty="0"/>
          </a:p>
        </p:txBody>
      </p:sp>
    </p:spTree>
    <p:extLst>
      <p:ext uri="{BB962C8B-B14F-4D97-AF65-F5344CB8AC3E}">
        <p14:creationId xmlns:p14="http://schemas.microsoft.com/office/powerpoint/2010/main" val="4163192565"/>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1</a:t>
            </a:r>
            <a:endParaRPr lang="zh-CN" altLang="en-US" dirty="0"/>
          </a:p>
        </p:txBody>
      </p:sp>
      <p:sp>
        <p:nvSpPr>
          <p:cNvPr id="3" name="内容占位符 2"/>
          <p:cNvSpPr>
            <a:spLocks noGrp="1"/>
          </p:cNvSpPr>
          <p:nvPr>
            <p:ph idx="1"/>
          </p:nvPr>
        </p:nvSpPr>
        <p:spPr>
          <a:xfrm>
            <a:off x="328084" y="1114425"/>
            <a:ext cx="11368616" cy="1994535"/>
          </a:xfrm>
        </p:spPr>
        <p:txBody>
          <a:bodyPr/>
          <a:lstStyle/>
          <a:p>
            <a:r>
              <a:rPr lang="zh-CN" altLang="en-US" dirty="0" smtClean="0"/>
              <a:t>使用面向对象的思想，设计自定义类，描述矩形。</a:t>
            </a:r>
            <a:endParaRPr lang="en-US" altLang="zh-CN" dirty="0" smtClean="0"/>
          </a:p>
          <a:p>
            <a:pPr lvl="1"/>
            <a:r>
              <a:rPr lang="zh-CN" altLang="en-US" dirty="0" smtClean="0"/>
              <a:t>定义</a:t>
            </a:r>
            <a:r>
              <a:rPr lang="zh-CN" altLang="en-US" dirty="0"/>
              <a:t>成员变量和</a:t>
            </a:r>
            <a:r>
              <a:rPr lang="zh-CN" altLang="en-US" dirty="0" smtClean="0"/>
              <a:t>方法</a:t>
            </a:r>
            <a:endParaRPr lang="en-US" altLang="zh-CN" dirty="0" smtClean="0"/>
          </a:p>
          <a:p>
            <a:pPr lvl="1"/>
            <a:r>
              <a:rPr lang="zh-CN" altLang="en-US" dirty="0" smtClean="0"/>
              <a:t>利用</a:t>
            </a:r>
            <a:r>
              <a:rPr lang="zh-CN" altLang="en-US" dirty="0"/>
              <a:t>构造方法创建矩形</a:t>
            </a:r>
            <a:r>
              <a:rPr lang="zh-CN" altLang="en-US" dirty="0" smtClean="0"/>
              <a:t>对象</a:t>
            </a:r>
            <a:endParaRPr lang="en-US" altLang="zh-CN" dirty="0" smtClean="0"/>
          </a:p>
          <a:p>
            <a:pPr lvl="1"/>
            <a:r>
              <a:rPr lang="zh-CN" altLang="en-US" dirty="0" smtClean="0"/>
              <a:t>计算</a:t>
            </a:r>
            <a:r>
              <a:rPr lang="zh-CN" altLang="en-US" dirty="0"/>
              <a:t>其周长和面积。</a:t>
            </a:r>
          </a:p>
          <a:p>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8" name="矩形 7"/>
          <p:cNvSpPr/>
          <p:nvPr/>
        </p:nvSpPr>
        <p:spPr>
          <a:xfrm>
            <a:off x="7462773" y="1851733"/>
            <a:ext cx="3549254" cy="369332"/>
          </a:xfrm>
          <a:prstGeom prst="rect">
            <a:avLst/>
          </a:prstGeom>
          <a:ln>
            <a:solidFill>
              <a:schemeClr val="tx1"/>
            </a:solidFill>
          </a:ln>
        </p:spPr>
        <p:txBody>
          <a:bodyPr wrap="square">
            <a:spAutoFit/>
          </a:bodyPr>
          <a:lstStyle/>
          <a:p>
            <a:pPr algn="ctr">
              <a:buNone/>
            </a:pPr>
            <a:r>
              <a:rPr lang="en-US" altLang="zh-CN" sz="1800" dirty="0"/>
              <a:t>Rectangle</a:t>
            </a:r>
            <a:endParaRPr lang="zh-CN" altLang="en-US" sz="1800" dirty="0"/>
          </a:p>
        </p:txBody>
      </p:sp>
      <p:sp>
        <p:nvSpPr>
          <p:cNvPr id="9" name="矩形 8"/>
          <p:cNvSpPr/>
          <p:nvPr/>
        </p:nvSpPr>
        <p:spPr>
          <a:xfrm>
            <a:off x="7462773" y="2971734"/>
            <a:ext cx="3549254" cy="2239074"/>
          </a:xfrm>
          <a:prstGeom prst="rect">
            <a:avLst/>
          </a:prstGeom>
          <a:ln>
            <a:solidFill>
              <a:schemeClr val="tx1"/>
            </a:solidFill>
          </a:ln>
        </p:spPr>
        <p:txBody>
          <a:bodyPr wrap="square">
            <a:spAutoFit/>
          </a:bodyPr>
          <a:lstStyle/>
          <a:p>
            <a:pPr>
              <a:buNone/>
            </a:pPr>
            <a:r>
              <a:rPr lang="en-US" altLang="zh-CN" sz="1800" b="0" dirty="0"/>
              <a:t>+</a:t>
            </a:r>
            <a:r>
              <a:rPr lang="en-US" altLang="zh-CN" sz="1800" b="0" dirty="0" smtClean="0"/>
              <a:t> </a:t>
            </a:r>
            <a:r>
              <a:rPr lang="en-US" altLang="zh-CN" sz="1800" b="0" dirty="0" err="1" smtClean="0"/>
              <a:t>setLength</a:t>
            </a:r>
            <a:r>
              <a:rPr lang="en-US" altLang="zh-CN" sz="1800" b="0" dirty="0" smtClean="0"/>
              <a:t>(</a:t>
            </a:r>
            <a:r>
              <a:rPr lang="en-US" altLang="zh-CN" sz="1800" b="0" dirty="0" err="1" smtClean="0"/>
              <a:t>length:double</a:t>
            </a:r>
            <a:r>
              <a:rPr lang="en-US" altLang="zh-CN" sz="1800" b="0" dirty="0" smtClean="0"/>
              <a:t>): void</a:t>
            </a:r>
          </a:p>
          <a:p>
            <a:pPr>
              <a:buNone/>
            </a:pPr>
            <a:r>
              <a:rPr lang="en-US" altLang="zh-CN" sz="1800" b="0" dirty="0"/>
              <a:t>+ </a:t>
            </a:r>
            <a:r>
              <a:rPr lang="en-US" altLang="zh-CN" sz="1800" b="0" dirty="0" err="1" smtClean="0"/>
              <a:t>getLength</a:t>
            </a:r>
            <a:r>
              <a:rPr lang="en-US" altLang="zh-CN" sz="1800" b="0" dirty="0" smtClean="0"/>
              <a:t>(): double</a:t>
            </a:r>
          </a:p>
          <a:p>
            <a:pPr>
              <a:buNone/>
            </a:pPr>
            <a:r>
              <a:rPr lang="en-US" altLang="zh-CN" sz="1800" b="0" dirty="0"/>
              <a:t>+ </a:t>
            </a:r>
            <a:r>
              <a:rPr lang="en-US" altLang="zh-CN" sz="1800" b="0" dirty="0" err="1" smtClean="0"/>
              <a:t>setWidth</a:t>
            </a:r>
            <a:r>
              <a:rPr lang="en-US" altLang="zh-CN" sz="1800" b="0" dirty="0" smtClean="0"/>
              <a:t>(</a:t>
            </a:r>
            <a:r>
              <a:rPr lang="en-US" altLang="zh-CN" sz="1800" b="0" dirty="0" err="1" smtClean="0"/>
              <a:t>width:double</a:t>
            </a:r>
            <a:r>
              <a:rPr lang="en-US" altLang="zh-CN" sz="1800" b="0" dirty="0"/>
              <a:t>): void</a:t>
            </a:r>
          </a:p>
          <a:p>
            <a:pPr>
              <a:buNone/>
            </a:pPr>
            <a:r>
              <a:rPr lang="en-US" altLang="zh-CN" sz="1800" b="0" dirty="0"/>
              <a:t>+ </a:t>
            </a:r>
            <a:r>
              <a:rPr lang="en-US" altLang="zh-CN" sz="1800" b="0" dirty="0" err="1" smtClean="0"/>
              <a:t>getWidth</a:t>
            </a:r>
            <a:r>
              <a:rPr lang="en-US" altLang="zh-CN" sz="1800" b="0" dirty="0" smtClean="0"/>
              <a:t>(  ): </a:t>
            </a:r>
            <a:r>
              <a:rPr lang="en-US" altLang="zh-CN" sz="1800" b="0" dirty="0"/>
              <a:t>double</a:t>
            </a:r>
          </a:p>
          <a:p>
            <a:pPr>
              <a:buNone/>
            </a:pPr>
            <a:r>
              <a:rPr lang="en-US" altLang="zh-CN" sz="1800" b="0" dirty="0" smtClean="0"/>
              <a:t>+ </a:t>
            </a:r>
            <a:r>
              <a:rPr lang="en-US" altLang="zh-CN" sz="1800" b="0" dirty="0" err="1" smtClean="0"/>
              <a:t>getArea</a:t>
            </a:r>
            <a:r>
              <a:rPr lang="en-US" altLang="zh-CN" sz="1800" b="0" dirty="0" smtClean="0"/>
              <a:t>( ): double</a:t>
            </a:r>
          </a:p>
          <a:p>
            <a:pPr>
              <a:buNone/>
            </a:pPr>
            <a:r>
              <a:rPr lang="en-US" altLang="zh-CN" sz="1800" b="0" dirty="0" smtClean="0"/>
              <a:t>+ </a:t>
            </a:r>
            <a:r>
              <a:rPr lang="en-US" altLang="zh-CN" sz="1800" b="0" dirty="0" err="1" smtClean="0"/>
              <a:t>getPerimeter</a:t>
            </a:r>
            <a:r>
              <a:rPr lang="en-US" altLang="zh-CN" sz="1800" b="0" dirty="0" smtClean="0"/>
              <a:t>( ): double</a:t>
            </a:r>
            <a:endParaRPr lang="en-US" altLang="zh-CN" sz="1800" b="0" dirty="0"/>
          </a:p>
        </p:txBody>
      </p:sp>
      <p:sp>
        <p:nvSpPr>
          <p:cNvPr id="10" name="矩形 9"/>
          <p:cNvSpPr/>
          <p:nvPr/>
        </p:nvSpPr>
        <p:spPr>
          <a:xfrm>
            <a:off x="7462774" y="2228454"/>
            <a:ext cx="3549254" cy="743280"/>
          </a:xfrm>
          <a:prstGeom prst="rect">
            <a:avLst/>
          </a:prstGeom>
          <a:ln>
            <a:solidFill>
              <a:schemeClr val="tx1"/>
            </a:solidFill>
          </a:ln>
        </p:spPr>
        <p:txBody>
          <a:bodyPr wrap="square">
            <a:spAutoFit/>
          </a:bodyPr>
          <a:lstStyle/>
          <a:p>
            <a:pPr>
              <a:buNone/>
            </a:pPr>
            <a:r>
              <a:rPr lang="en-US" altLang="zh-CN" sz="1800" b="0" dirty="0" smtClean="0"/>
              <a:t>- length: double</a:t>
            </a:r>
          </a:p>
          <a:p>
            <a:pPr>
              <a:buNone/>
            </a:pPr>
            <a:r>
              <a:rPr lang="en-US" altLang="zh-CN" sz="1800" b="0" dirty="0" smtClean="0"/>
              <a:t>- width: double</a:t>
            </a:r>
            <a:endParaRPr lang="zh-CN" altLang="en-US" sz="1800" b="0" dirty="0"/>
          </a:p>
        </p:txBody>
      </p:sp>
    </p:spTree>
    <p:extLst>
      <p:ext uri="{BB962C8B-B14F-4D97-AF65-F5344CB8AC3E}">
        <p14:creationId xmlns:p14="http://schemas.microsoft.com/office/powerpoint/2010/main" val="33399226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87338"/>
            <a:ext cx="10212916" cy="609600"/>
          </a:xfrm>
        </p:spPr>
        <p:txBody>
          <a:bodyPr/>
          <a:lstStyle/>
          <a:p>
            <a:r>
              <a:rPr lang="zh-CN" altLang="en-US" dirty="0" smtClean="0"/>
              <a:t>练习</a:t>
            </a:r>
            <a:r>
              <a:rPr lang="en-US" altLang="zh-CN" dirty="0" smtClean="0"/>
              <a:t>2</a:t>
            </a:r>
            <a:endParaRPr lang="zh-CN" altLang="en-US" dirty="0"/>
          </a:p>
        </p:txBody>
      </p:sp>
      <p:sp>
        <p:nvSpPr>
          <p:cNvPr id="3" name="内容占位符 2"/>
          <p:cNvSpPr>
            <a:spLocks noGrp="1"/>
          </p:cNvSpPr>
          <p:nvPr>
            <p:ph idx="1"/>
          </p:nvPr>
        </p:nvSpPr>
        <p:spPr>
          <a:xfrm>
            <a:off x="0" y="1007165"/>
            <a:ext cx="3670852" cy="4876800"/>
          </a:xfrm>
        </p:spPr>
        <p:txBody>
          <a:bodyPr/>
          <a:lstStyle/>
          <a:p>
            <a:r>
              <a:rPr lang="zh-CN" altLang="en-US" dirty="0" smtClean="0"/>
              <a:t>电视机</a:t>
            </a:r>
            <a:endParaRPr lang="en-US" altLang="zh-CN" dirty="0" smtClean="0"/>
          </a:p>
          <a:p>
            <a:pPr lvl="1"/>
            <a:r>
              <a:rPr lang="zh-CN" altLang="en-US" sz="2000" dirty="0" smtClean="0"/>
              <a:t>每</a:t>
            </a:r>
            <a:r>
              <a:rPr lang="zh-CN" altLang="en-US" sz="2000" dirty="0"/>
              <a:t>台电视机</a:t>
            </a:r>
            <a:r>
              <a:rPr lang="zh-CN" altLang="en-US" sz="2000" dirty="0" smtClean="0"/>
              <a:t>都是一</a:t>
            </a:r>
            <a:r>
              <a:rPr lang="zh-CN" altLang="en-US" sz="2000" dirty="0"/>
              <a:t>个对象，每个对象都有状态</a:t>
            </a:r>
            <a:r>
              <a:rPr lang="en-US" altLang="zh-CN" sz="2000" dirty="0"/>
              <a:t>(</a:t>
            </a:r>
            <a:r>
              <a:rPr lang="zh-CN" altLang="en-US" sz="2000" dirty="0"/>
              <a:t>当前频道、当前音量、电源开或关</a:t>
            </a:r>
            <a:r>
              <a:rPr lang="en-US" altLang="zh-CN" sz="2000" dirty="0"/>
              <a:t>)</a:t>
            </a:r>
            <a:r>
              <a:rPr lang="zh-CN" altLang="en-US" sz="2000" dirty="0"/>
              <a:t>以及动作</a:t>
            </a:r>
            <a:r>
              <a:rPr lang="en-US" altLang="zh-CN" sz="2000" dirty="0"/>
              <a:t>(</a:t>
            </a:r>
            <a:r>
              <a:rPr lang="zh-CN" altLang="en-US" sz="2000" dirty="0"/>
              <a:t>转换频道、调节音量、开启</a:t>
            </a:r>
            <a:r>
              <a:rPr lang="en-US" altLang="zh-CN" sz="2000" dirty="0"/>
              <a:t>/</a:t>
            </a:r>
            <a:r>
              <a:rPr lang="zh-CN" altLang="en-US" sz="2000" dirty="0"/>
              <a:t>关闭</a:t>
            </a:r>
            <a:r>
              <a:rPr lang="en-US" altLang="zh-CN" sz="2000" dirty="0"/>
              <a:t>)</a:t>
            </a:r>
            <a:r>
              <a:rPr lang="zh-CN" altLang="en-US" sz="2000" dirty="0" smtClean="0"/>
              <a:t>。</a:t>
            </a:r>
            <a:endParaRPr lang="en-US" altLang="zh-CN" sz="2000" dirty="0" smtClean="0"/>
          </a:p>
          <a:p>
            <a:pPr lvl="1"/>
            <a:r>
              <a:rPr lang="zh-CN" altLang="en-US" sz="2000" dirty="0" smtClean="0"/>
              <a:t>可以</a:t>
            </a:r>
            <a:r>
              <a:rPr lang="zh-CN" altLang="en-US" sz="2000" dirty="0"/>
              <a:t>使用一个</a:t>
            </a:r>
            <a:r>
              <a:rPr lang="zh-CN" altLang="en-US" sz="2000" dirty="0">
                <a:solidFill>
                  <a:srgbClr val="FF0000"/>
                </a:solidFill>
              </a:rPr>
              <a:t>类</a:t>
            </a:r>
            <a:r>
              <a:rPr lang="zh-CN" altLang="en-US" sz="2000" dirty="0"/>
              <a:t>对电视机进行建模。这个类的</a:t>
            </a:r>
            <a:r>
              <a:rPr lang="en-US" altLang="zh-CN" sz="2000" dirty="0"/>
              <a:t>UML</a:t>
            </a:r>
            <a:r>
              <a:rPr lang="zh-CN" altLang="en-US" sz="2000" dirty="0"/>
              <a:t>图如</a:t>
            </a:r>
            <a:r>
              <a:rPr lang="zh-CN" altLang="en-US" sz="2000" dirty="0" smtClean="0"/>
              <a:t>图所</a:t>
            </a:r>
            <a:r>
              <a:rPr lang="zh-CN" altLang="en-US" sz="2000" dirty="0"/>
              <a:t>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7" name="图片 6"/>
          <p:cNvPicPr>
            <a:picLocks noChangeAspect="1"/>
          </p:cNvPicPr>
          <p:nvPr/>
        </p:nvPicPr>
        <p:blipFill>
          <a:blip r:embed="rId3"/>
          <a:stretch>
            <a:fillRect/>
          </a:stretch>
        </p:blipFill>
        <p:spPr>
          <a:xfrm>
            <a:off x="3564834" y="1444484"/>
            <a:ext cx="8780979" cy="4876800"/>
          </a:xfrm>
          <a:prstGeom prst="rect">
            <a:avLst/>
          </a:prstGeom>
        </p:spPr>
      </p:pic>
    </p:spTree>
    <p:extLst>
      <p:ext uri="{BB962C8B-B14F-4D97-AF65-F5344CB8AC3E}">
        <p14:creationId xmlns:p14="http://schemas.microsoft.com/office/powerpoint/2010/main" val="8322982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知识链接</a:t>
            </a:r>
            <a:endParaRPr lang="zh-CN" altLang="en-US" dirty="0"/>
          </a:p>
        </p:txBody>
      </p:sp>
      <p:sp>
        <p:nvSpPr>
          <p:cNvPr id="3" name="内容占位符 2"/>
          <p:cNvSpPr>
            <a:spLocks noGrp="1"/>
          </p:cNvSpPr>
          <p:nvPr>
            <p:ph idx="1"/>
          </p:nvPr>
        </p:nvSpPr>
        <p:spPr>
          <a:xfrm>
            <a:off x="328084" y="1207737"/>
            <a:ext cx="11368616" cy="4876800"/>
          </a:xfrm>
        </p:spPr>
        <p:txBody>
          <a:bodyPr/>
          <a:lstStyle/>
          <a:p>
            <a:r>
              <a:rPr lang="zh-CN" altLang="zh-CN" dirty="0"/>
              <a:t>链</a:t>
            </a:r>
            <a:r>
              <a:rPr lang="en-US" altLang="zh-CN" dirty="0" smtClean="0"/>
              <a:t>1.8 </a:t>
            </a:r>
            <a:r>
              <a:rPr lang="zh-CN" altLang="zh-CN" dirty="0"/>
              <a:t>编译与</a:t>
            </a:r>
            <a:r>
              <a:rPr lang="zh-CN" altLang="zh-CN" dirty="0" smtClean="0"/>
              <a:t>解释</a:t>
            </a:r>
            <a:endParaRPr lang="en-US" altLang="zh-CN" dirty="0" smtClean="0"/>
          </a:p>
          <a:p>
            <a:endParaRPr lang="zh-CN" altLang="zh-CN" dirty="0"/>
          </a:p>
          <a:p>
            <a:r>
              <a:rPr lang="zh-CN" altLang="zh-CN" dirty="0"/>
              <a:t>链</a:t>
            </a:r>
            <a:r>
              <a:rPr lang="en-US" altLang="zh-CN" dirty="0" smtClean="0"/>
              <a:t>1.9 </a:t>
            </a:r>
            <a:r>
              <a:rPr lang="zh-CN" altLang="zh-CN" dirty="0"/>
              <a:t>类文件与包</a:t>
            </a:r>
            <a:r>
              <a:rPr lang="en-US" altLang="zh-CN" dirty="0"/>
              <a:t> </a:t>
            </a:r>
            <a:endParaRPr lang="en-US" altLang="zh-CN" dirty="0" smtClean="0"/>
          </a:p>
          <a:p>
            <a:endParaRPr lang="zh-CN" altLang="zh-CN" dirty="0"/>
          </a:p>
          <a:p>
            <a:r>
              <a:rPr lang="zh-CN" altLang="zh-CN" dirty="0"/>
              <a:t>链</a:t>
            </a:r>
            <a:r>
              <a:rPr lang="en-US" altLang="zh-CN" dirty="0" smtClean="0"/>
              <a:t>1.10 </a:t>
            </a:r>
            <a:r>
              <a:rPr lang="zh-CN" altLang="zh-CN" dirty="0" smtClean="0"/>
              <a:t>变量</a:t>
            </a:r>
            <a:endParaRPr lang="en-US" altLang="zh-CN" dirty="0" smtClean="0"/>
          </a:p>
          <a:p>
            <a:endParaRPr lang="en-US" altLang="zh-CN" dirty="0"/>
          </a:p>
          <a:p>
            <a:r>
              <a:rPr lang="zh-CN" altLang="zh-CN" dirty="0"/>
              <a:t>链</a:t>
            </a:r>
            <a:r>
              <a:rPr lang="en-US" altLang="zh-CN" dirty="0" smtClean="0"/>
              <a:t>1.11 </a:t>
            </a:r>
            <a:r>
              <a:rPr lang="zh-CN" altLang="zh-CN" dirty="0"/>
              <a:t>栈内存和堆内存</a:t>
            </a:r>
          </a:p>
          <a:p>
            <a:pPr marL="0" indent="0">
              <a:buNone/>
            </a:pPr>
            <a:endParaRPr lang="zh-CN" altLang="zh-CN" dirty="0"/>
          </a:p>
          <a:p>
            <a:r>
              <a:rPr lang="zh-CN" altLang="zh-CN" dirty="0"/>
              <a:t>链</a:t>
            </a:r>
            <a:r>
              <a:rPr lang="en-US" altLang="zh-CN" dirty="0" smtClean="0"/>
              <a:t>1.12 </a:t>
            </a:r>
            <a:r>
              <a:rPr lang="zh-CN" altLang="zh-CN" dirty="0"/>
              <a:t>基本类型与引用类型的</a:t>
            </a:r>
            <a:r>
              <a:rPr lang="zh-CN" altLang="zh-CN" dirty="0" smtClean="0"/>
              <a:t>区别</a:t>
            </a:r>
            <a:endParaRPr lang="en-US" altLang="zh-CN" dirty="0" smtClean="0"/>
          </a:p>
          <a:p>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979" y="2492828"/>
            <a:ext cx="5694721" cy="39299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8119812" y="494167"/>
            <a:ext cx="2060869" cy="2123957"/>
          </a:xfrm>
          <a:prstGeom prst="rect">
            <a:avLst/>
          </a:prstGeom>
        </p:spPr>
      </p:pic>
    </p:spTree>
    <p:extLst>
      <p:ext uri="{BB962C8B-B14F-4D97-AF65-F5344CB8AC3E}">
        <p14:creationId xmlns:p14="http://schemas.microsoft.com/office/powerpoint/2010/main" val="860574040"/>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smtClean="0"/>
              <a:t>1.8 </a:t>
            </a:r>
            <a:r>
              <a:rPr lang="zh-CN" altLang="en-US" dirty="0"/>
              <a:t>编译与解释</a:t>
            </a:r>
          </a:p>
        </p:txBody>
      </p:sp>
      <p:sp>
        <p:nvSpPr>
          <p:cNvPr id="3" name="内容占位符 2"/>
          <p:cNvSpPr>
            <a:spLocks noGrp="1"/>
          </p:cNvSpPr>
          <p:nvPr>
            <p:ph idx="1"/>
          </p:nvPr>
        </p:nvSpPr>
        <p:spPr>
          <a:xfrm>
            <a:off x="505885" y="1180874"/>
            <a:ext cx="11368616" cy="1604282"/>
          </a:xfrm>
        </p:spPr>
        <p:txBody>
          <a:bodyPr/>
          <a:lstStyle/>
          <a:p>
            <a:r>
              <a:rPr lang="en-US" altLang="zh-CN" dirty="0" smtClean="0"/>
              <a:t>Java</a:t>
            </a:r>
            <a:r>
              <a:rPr lang="zh-CN" altLang="en-US" dirty="0" smtClean="0"/>
              <a:t>开发者詹</a:t>
            </a:r>
            <a:r>
              <a:rPr lang="zh-CN" altLang="en-US" dirty="0"/>
              <a:t>姆斯</a:t>
            </a:r>
            <a:r>
              <a:rPr lang="en-US" altLang="zh-CN" dirty="0"/>
              <a:t>•</a:t>
            </a:r>
            <a:r>
              <a:rPr lang="zh-CN" altLang="en-US" dirty="0"/>
              <a:t>高斯</a:t>
            </a:r>
            <a:r>
              <a:rPr lang="zh-CN" altLang="en-US" dirty="0" smtClean="0"/>
              <a:t>林思考：如何</a:t>
            </a:r>
            <a:r>
              <a:rPr lang="zh-CN" altLang="en-US" dirty="0"/>
              <a:t>开发一种能在不同的机器上运行的</a:t>
            </a:r>
            <a:r>
              <a:rPr lang="zh-CN" altLang="en-US" dirty="0" smtClean="0"/>
              <a:t>程序？</a:t>
            </a:r>
            <a:endParaRPr lang="en-US" altLang="zh-CN" dirty="0" smtClean="0"/>
          </a:p>
          <a:p>
            <a:pPr lvl="1"/>
            <a:r>
              <a:rPr lang="zh-CN" altLang="en-US" dirty="0" smtClean="0"/>
              <a:t>解决途径：一</a:t>
            </a:r>
            <a:r>
              <a:rPr lang="zh-CN" altLang="en-US" dirty="0"/>
              <a:t>次编译、到处运行</a:t>
            </a:r>
            <a:r>
              <a:rPr lang="zh-CN" altLang="en-US" dirty="0" smtClean="0"/>
              <a:t>。</a:t>
            </a:r>
            <a:endParaRPr lang="en-US" altLang="zh-CN" dirty="0" smtClean="0"/>
          </a:p>
          <a:p>
            <a:pPr lvl="1"/>
            <a:r>
              <a:rPr lang="zh-CN" altLang="en-US" dirty="0" smtClean="0"/>
              <a:t>其</a:t>
            </a:r>
            <a:r>
              <a:rPr lang="zh-CN" altLang="en-US" dirty="0"/>
              <a:t>实现方法就是把程序的执行</a:t>
            </a:r>
            <a:r>
              <a:rPr lang="zh-CN" altLang="en-US" dirty="0" smtClean="0"/>
              <a:t>分为如图所</a:t>
            </a:r>
            <a:r>
              <a:rPr lang="zh-CN" altLang="en-US" dirty="0"/>
              <a:t>示的两个阶段：先编译，后解释。</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35" name="图片 34"/>
          <p:cNvPicPr>
            <a:picLocks noChangeAspect="1"/>
          </p:cNvPicPr>
          <p:nvPr/>
        </p:nvPicPr>
        <p:blipFill>
          <a:blip r:embed="rId2"/>
          <a:stretch>
            <a:fillRect/>
          </a:stretch>
        </p:blipFill>
        <p:spPr>
          <a:xfrm>
            <a:off x="896207" y="2970667"/>
            <a:ext cx="9863869" cy="2551219"/>
          </a:xfrm>
          <a:prstGeom prst="rect">
            <a:avLst/>
          </a:prstGeom>
        </p:spPr>
      </p:pic>
    </p:spTree>
    <p:extLst>
      <p:ext uri="{BB962C8B-B14F-4D97-AF65-F5344CB8AC3E}">
        <p14:creationId xmlns:p14="http://schemas.microsoft.com/office/powerpoint/2010/main" val="3968851626"/>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42219"/>
            <a:ext cx="10212916" cy="609600"/>
          </a:xfrm>
        </p:spPr>
        <p:txBody>
          <a:bodyPr/>
          <a:lstStyle/>
          <a:p>
            <a:r>
              <a:rPr lang="zh-CN" altLang="en-US" dirty="0"/>
              <a:t>链</a:t>
            </a:r>
            <a:r>
              <a:rPr lang="en-US" altLang="zh-CN" dirty="0" smtClean="0"/>
              <a:t>1.8 </a:t>
            </a:r>
            <a:r>
              <a:rPr lang="zh-CN" altLang="en-US" dirty="0"/>
              <a:t>编译与</a:t>
            </a:r>
            <a:r>
              <a:rPr lang="zh-CN" altLang="en-US" dirty="0" smtClean="0"/>
              <a:t>解释</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49855" y="3831772"/>
            <a:ext cx="11689746" cy="3091542"/>
          </a:xfrm>
        </p:spPr>
        <p:txBody>
          <a:bodyPr/>
          <a:lstStyle/>
          <a:p>
            <a:r>
              <a:rPr lang="zh-CN" altLang="en-US" sz="2200" dirty="0"/>
              <a:t>（</a:t>
            </a:r>
            <a:r>
              <a:rPr lang="en-US" altLang="zh-CN" sz="2200" dirty="0"/>
              <a:t>1</a:t>
            </a:r>
            <a:r>
              <a:rPr lang="zh-CN" altLang="en-US" sz="2200" dirty="0"/>
              <a:t>）用</a:t>
            </a:r>
            <a:r>
              <a:rPr lang="en-US" altLang="zh-CN" sz="2200" dirty="0"/>
              <a:t>Java</a:t>
            </a:r>
            <a:r>
              <a:rPr lang="zh-CN" altLang="en-US" sz="2200" dirty="0"/>
              <a:t>编译器将</a:t>
            </a:r>
            <a:r>
              <a:rPr lang="en-US" altLang="zh-CN" sz="2200" dirty="0"/>
              <a:t>Java</a:t>
            </a:r>
            <a:r>
              <a:rPr lang="zh-CN" altLang="en-US" sz="2200" dirty="0" smtClean="0"/>
              <a:t>源程序</a:t>
            </a:r>
            <a:r>
              <a:rPr lang="en-US" altLang="zh-CN" sz="2200" dirty="0" smtClean="0"/>
              <a:t>(.java)</a:t>
            </a:r>
            <a:r>
              <a:rPr lang="zh-CN" altLang="en-US" sz="2200" dirty="0" smtClean="0"/>
              <a:t>编译</a:t>
            </a:r>
            <a:r>
              <a:rPr lang="zh-CN" altLang="en-US" sz="2200" dirty="0"/>
              <a:t>成字节代码，形成</a:t>
            </a:r>
            <a:r>
              <a:rPr lang="en-US" altLang="zh-CN" sz="2200" dirty="0"/>
              <a:t>Java</a:t>
            </a:r>
            <a:r>
              <a:rPr lang="zh-CN" altLang="en-US" sz="2200" dirty="0"/>
              <a:t>类文件（</a:t>
            </a:r>
            <a:r>
              <a:rPr lang="en-US" altLang="zh-CN" sz="2200" dirty="0"/>
              <a:t>.class</a:t>
            </a:r>
            <a:r>
              <a:rPr lang="zh-CN" altLang="en-US" sz="2200" dirty="0"/>
              <a:t>）。</a:t>
            </a:r>
          </a:p>
          <a:p>
            <a:pPr lvl="1"/>
            <a:r>
              <a:rPr lang="zh-CN" altLang="en-US" sz="2000" dirty="0"/>
              <a:t>所谓类文件，就是将每个类编译成一个文件，这样在运行中，只有需要时才将有关类装入内存。类文件按照字节组织，并且与机器无关。这样，才能适合网络环境，运行到任何一台计算机上。</a:t>
            </a:r>
          </a:p>
          <a:p>
            <a:r>
              <a:rPr lang="zh-CN" altLang="en-US" sz="2200" dirty="0"/>
              <a:t>（</a:t>
            </a:r>
            <a:r>
              <a:rPr lang="en-US" altLang="zh-CN" sz="2200" dirty="0"/>
              <a:t>2</a:t>
            </a:r>
            <a:r>
              <a:rPr lang="zh-CN" altLang="en-US" sz="2200" dirty="0"/>
              <a:t>）用</a:t>
            </a:r>
            <a:r>
              <a:rPr lang="en-US" altLang="zh-CN" sz="2200" dirty="0"/>
              <a:t>Java</a:t>
            </a:r>
            <a:r>
              <a:rPr lang="zh-CN" altLang="en-US" sz="2200" dirty="0"/>
              <a:t>虚拟机（</a:t>
            </a:r>
            <a:r>
              <a:rPr lang="en-US" altLang="zh-CN" sz="2200" dirty="0"/>
              <a:t>java virtual machine</a:t>
            </a:r>
            <a:r>
              <a:rPr lang="zh-CN" altLang="en-US" sz="2200" dirty="0"/>
              <a:t>，</a:t>
            </a:r>
            <a:r>
              <a:rPr lang="en-US" altLang="zh-CN" sz="2200" dirty="0"/>
              <a:t>JVM</a:t>
            </a:r>
            <a:r>
              <a:rPr lang="zh-CN" altLang="en-US" sz="2200" dirty="0"/>
              <a:t>）对每个</a:t>
            </a:r>
            <a:r>
              <a:rPr lang="en-US" altLang="zh-CN" sz="2200" dirty="0"/>
              <a:t>.class</a:t>
            </a:r>
            <a:r>
              <a:rPr lang="zh-CN" altLang="en-US" sz="2200" dirty="0"/>
              <a:t>文件进行解释运行。</a:t>
            </a:r>
          </a:p>
          <a:p>
            <a:pPr lvl="1"/>
            <a:r>
              <a:rPr lang="zh-CN" altLang="en-US" sz="2000" dirty="0"/>
              <a:t>所谓虚拟机，是它不是一台物理的机器，而是一个字节码文件与具体机器语言的接口，其核心部件是一个解释器，用以检查字节代码、将字节代码解释为具体的计算机代码并执行</a:t>
            </a:r>
            <a:r>
              <a:rPr lang="zh-CN" altLang="en-US" sz="2000" dirty="0" smtClean="0"/>
              <a:t>。</a:t>
            </a:r>
            <a:endParaRPr lang="en-US" altLang="zh-CN" sz="2000" dirty="0" smtClean="0"/>
          </a:p>
          <a:p>
            <a:pPr lvl="1"/>
            <a:r>
              <a:rPr lang="zh-CN" altLang="en-US" sz="2000" dirty="0"/>
              <a:t>为了能在不同操作系统环境执行</a:t>
            </a:r>
            <a:r>
              <a:rPr lang="en-US" altLang="zh-CN" sz="2000" dirty="0"/>
              <a:t>.class</a:t>
            </a:r>
            <a:r>
              <a:rPr lang="zh-CN" altLang="en-US" sz="2000" dirty="0"/>
              <a:t>文件，只需在此操作系统装上相应的</a:t>
            </a:r>
            <a:r>
              <a:rPr lang="en-US" altLang="zh-CN" sz="2000" dirty="0"/>
              <a:t>JVM</a:t>
            </a:r>
            <a:r>
              <a:rPr lang="zh-CN" altLang="en-US" sz="2000" dirty="0"/>
              <a:t>即可。</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1048607" y="1034543"/>
            <a:ext cx="9863869" cy="2551219"/>
          </a:xfrm>
          <a:prstGeom prst="rect">
            <a:avLst/>
          </a:prstGeom>
        </p:spPr>
      </p:pic>
    </p:spTree>
    <p:extLst>
      <p:ext uri="{BB962C8B-B14F-4D97-AF65-F5344CB8AC3E}">
        <p14:creationId xmlns:p14="http://schemas.microsoft.com/office/powerpoint/2010/main" val="292111430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75" y="2990740"/>
            <a:ext cx="10212916" cy="609600"/>
          </a:xfrm>
        </p:spPr>
        <p:txBody>
          <a:bodyPr/>
          <a:lstStyle/>
          <a:p>
            <a:r>
              <a:rPr lang="zh-CN" altLang="zh-CN" dirty="0">
                <a:effectLst/>
              </a:rPr>
              <a:t>第</a:t>
            </a:r>
            <a:r>
              <a:rPr lang="en-US" altLang="zh-CN" dirty="0">
                <a:effectLst/>
              </a:rPr>
              <a:t>1.1</a:t>
            </a:r>
            <a:r>
              <a:rPr lang="zh-CN" altLang="zh-CN" dirty="0">
                <a:effectLst/>
              </a:rPr>
              <a:t>课</a:t>
            </a:r>
            <a:r>
              <a:rPr lang="en-US" altLang="zh-CN" dirty="0">
                <a:effectLst/>
              </a:rPr>
              <a:t>  Java</a:t>
            </a:r>
            <a:r>
              <a:rPr lang="zh-CN" altLang="zh-CN" dirty="0">
                <a:effectLst/>
              </a:rPr>
              <a:t>类的</a:t>
            </a:r>
            <a:r>
              <a:rPr lang="zh-CN" altLang="zh-CN" dirty="0" smtClean="0">
                <a:effectLst/>
              </a:rPr>
              <a:t>组成</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762858461"/>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smtClean="0"/>
              <a:t>1.8 </a:t>
            </a:r>
            <a:r>
              <a:rPr lang="zh-CN" altLang="en-US" dirty="0"/>
              <a:t>编译与解释</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328084" y="1114425"/>
            <a:ext cx="5397802" cy="4876800"/>
          </a:xfrm>
        </p:spPr>
        <p:txBody>
          <a:bodyPr/>
          <a:lstStyle/>
          <a:p>
            <a:r>
              <a:rPr lang="en-US" altLang="zh-CN" sz="2200" dirty="0"/>
              <a:t>JDK</a:t>
            </a:r>
            <a:r>
              <a:rPr lang="zh-CN" altLang="en-US" sz="2200" dirty="0"/>
              <a:t>、</a:t>
            </a:r>
            <a:r>
              <a:rPr lang="en-US" altLang="zh-CN" sz="2200" dirty="0"/>
              <a:t>JRE</a:t>
            </a:r>
            <a:r>
              <a:rPr lang="zh-CN" altLang="en-US" sz="2200" dirty="0"/>
              <a:t>、</a:t>
            </a:r>
            <a:r>
              <a:rPr lang="en-US" altLang="zh-CN" sz="2200" dirty="0"/>
              <a:t>JVM</a:t>
            </a:r>
            <a:r>
              <a:rPr lang="zh-CN" altLang="en-US" sz="2200" dirty="0"/>
              <a:t>三者间的</a:t>
            </a:r>
            <a:r>
              <a:rPr lang="zh-CN" altLang="en-US" sz="2200" dirty="0" smtClean="0"/>
              <a:t>关系</a:t>
            </a:r>
            <a:endParaRPr lang="en-US" altLang="zh-CN" sz="2200" dirty="0" smtClean="0"/>
          </a:p>
          <a:p>
            <a:pPr lvl="1"/>
            <a:r>
              <a:rPr lang="en-US" altLang="zh-CN" sz="2000" dirty="0">
                <a:solidFill>
                  <a:srgbClr val="FF0000"/>
                </a:solidFill>
              </a:rPr>
              <a:t>JDK</a:t>
            </a:r>
            <a:r>
              <a:rPr lang="zh-CN" altLang="en-US" sz="2000" dirty="0"/>
              <a:t>（</a:t>
            </a:r>
            <a:r>
              <a:rPr lang="en-US" altLang="zh-CN" sz="2000" dirty="0"/>
              <a:t>Java Development Kit</a:t>
            </a:r>
            <a:r>
              <a:rPr lang="zh-CN" altLang="en-US" sz="2000" dirty="0"/>
              <a:t>）是针对</a:t>
            </a:r>
            <a:r>
              <a:rPr lang="en-US" altLang="zh-CN" sz="2000" dirty="0"/>
              <a:t>Java</a:t>
            </a:r>
            <a:r>
              <a:rPr lang="zh-CN" altLang="en-US" sz="2000" dirty="0"/>
              <a:t>开发人员的产品，是整个</a:t>
            </a:r>
            <a:r>
              <a:rPr lang="en-US" altLang="zh-CN" sz="2000" dirty="0"/>
              <a:t>Java</a:t>
            </a:r>
            <a:r>
              <a:rPr lang="zh-CN" altLang="en-US" sz="2000" dirty="0"/>
              <a:t>的核心，包括了</a:t>
            </a:r>
            <a:r>
              <a:rPr lang="en-US" altLang="zh-CN" sz="2000" dirty="0"/>
              <a:t>Java</a:t>
            </a:r>
            <a:r>
              <a:rPr lang="zh-CN" altLang="en-US" sz="2000" dirty="0"/>
              <a:t>运行环境</a:t>
            </a:r>
            <a:r>
              <a:rPr lang="en-US" altLang="zh-CN" sz="2000" dirty="0"/>
              <a:t>JRE</a:t>
            </a:r>
            <a:r>
              <a:rPr lang="zh-CN" altLang="en-US" sz="2000" dirty="0"/>
              <a:t>、</a:t>
            </a:r>
            <a:r>
              <a:rPr lang="en-US" altLang="zh-CN" sz="2000" dirty="0"/>
              <a:t>Java</a:t>
            </a:r>
            <a:r>
              <a:rPr lang="zh-CN" altLang="en-US" sz="2000" dirty="0"/>
              <a:t>工具和</a:t>
            </a:r>
            <a:r>
              <a:rPr lang="en-US" altLang="zh-CN" sz="2000" dirty="0"/>
              <a:t>Java</a:t>
            </a:r>
            <a:r>
              <a:rPr lang="zh-CN" altLang="en-US" sz="2000" dirty="0"/>
              <a:t>基础类库。</a:t>
            </a:r>
            <a:r>
              <a:rPr lang="en-US" altLang="zh-CN" sz="2000" dirty="0">
                <a:solidFill>
                  <a:srgbClr val="FF0000"/>
                </a:solidFill>
              </a:rPr>
              <a:t>JDK</a:t>
            </a:r>
            <a:r>
              <a:rPr lang="zh-CN" altLang="en-US" sz="2000" dirty="0">
                <a:solidFill>
                  <a:srgbClr val="FF0000"/>
                </a:solidFill>
              </a:rPr>
              <a:t>是面向程序开发者的。</a:t>
            </a:r>
          </a:p>
          <a:p>
            <a:pPr lvl="1"/>
            <a:r>
              <a:rPr lang="en-US" altLang="zh-CN" sz="2000" dirty="0" smtClean="0">
                <a:solidFill>
                  <a:srgbClr val="FF0000"/>
                </a:solidFill>
              </a:rPr>
              <a:t>JRE</a:t>
            </a:r>
            <a:r>
              <a:rPr lang="zh-CN" altLang="en-US" sz="2000" dirty="0"/>
              <a:t>（</a:t>
            </a:r>
            <a:r>
              <a:rPr lang="en-US" altLang="zh-CN" sz="2000" dirty="0"/>
              <a:t>Java Runtime Environment</a:t>
            </a:r>
            <a:r>
              <a:rPr lang="zh-CN" altLang="en-US" sz="2000" dirty="0"/>
              <a:t>）是运行</a:t>
            </a:r>
            <a:r>
              <a:rPr lang="en-US" altLang="zh-CN" sz="2000" dirty="0"/>
              <a:t>Java</a:t>
            </a:r>
            <a:r>
              <a:rPr lang="zh-CN" altLang="en-US" sz="2000" dirty="0"/>
              <a:t>程序所必须的环境的集合，包含</a:t>
            </a:r>
            <a:r>
              <a:rPr lang="en-US" altLang="zh-CN" sz="2000" dirty="0"/>
              <a:t>JVM</a:t>
            </a:r>
            <a:r>
              <a:rPr lang="zh-CN" altLang="en-US" sz="2000" dirty="0"/>
              <a:t>标准实现及</a:t>
            </a:r>
            <a:r>
              <a:rPr lang="en-US" altLang="zh-CN" sz="2000" dirty="0"/>
              <a:t>Java</a:t>
            </a:r>
            <a:r>
              <a:rPr lang="zh-CN" altLang="en-US" sz="2000" dirty="0"/>
              <a:t>核心类库。</a:t>
            </a:r>
            <a:r>
              <a:rPr lang="en-US" altLang="zh-CN" sz="2000" dirty="0">
                <a:solidFill>
                  <a:srgbClr val="FF0000"/>
                </a:solidFill>
              </a:rPr>
              <a:t>JRE</a:t>
            </a:r>
            <a:r>
              <a:rPr lang="zh-CN" altLang="en-US" sz="2000" dirty="0">
                <a:solidFill>
                  <a:srgbClr val="FF0000"/>
                </a:solidFill>
              </a:rPr>
              <a:t>是面向使用</a:t>
            </a:r>
            <a:r>
              <a:rPr lang="en-US" altLang="zh-CN" sz="2000" dirty="0">
                <a:solidFill>
                  <a:srgbClr val="FF0000"/>
                </a:solidFill>
              </a:rPr>
              <a:t>JAVA</a:t>
            </a:r>
            <a:r>
              <a:rPr lang="zh-CN" altLang="en-US" sz="2000" dirty="0">
                <a:solidFill>
                  <a:srgbClr val="FF0000"/>
                </a:solidFill>
              </a:rPr>
              <a:t>程序的用户。</a:t>
            </a:r>
          </a:p>
          <a:p>
            <a:pPr lvl="1"/>
            <a:r>
              <a:rPr lang="en-US" altLang="zh-CN" sz="2000" dirty="0" smtClean="0">
                <a:solidFill>
                  <a:srgbClr val="FF0000"/>
                </a:solidFill>
              </a:rPr>
              <a:t>JVM</a:t>
            </a:r>
            <a:r>
              <a:rPr lang="zh-CN" altLang="en-US" sz="2000" dirty="0"/>
              <a:t>（</a:t>
            </a:r>
            <a:r>
              <a:rPr lang="en-US" altLang="zh-CN" sz="2000" dirty="0"/>
              <a:t>Java Virtual Machine</a:t>
            </a:r>
            <a:r>
              <a:rPr lang="zh-CN" altLang="en-US" sz="2000" dirty="0"/>
              <a:t>）是整个</a:t>
            </a:r>
            <a:r>
              <a:rPr lang="en-US" altLang="zh-CN" sz="2000" dirty="0">
                <a:solidFill>
                  <a:srgbClr val="FF0000"/>
                </a:solidFill>
              </a:rPr>
              <a:t>Java</a:t>
            </a:r>
            <a:r>
              <a:rPr lang="zh-CN" altLang="en-US" sz="2000" dirty="0">
                <a:solidFill>
                  <a:srgbClr val="FF0000"/>
                </a:solidFill>
              </a:rPr>
              <a:t>实现跨平台的最核心的部分</a:t>
            </a:r>
            <a:r>
              <a:rPr lang="zh-CN" altLang="en-US" sz="2000" dirty="0"/>
              <a:t>，能够运行以</a:t>
            </a:r>
            <a:r>
              <a:rPr lang="en-US" altLang="zh-CN" sz="2000" dirty="0"/>
              <a:t>Java</a:t>
            </a:r>
            <a:r>
              <a:rPr lang="zh-CN" altLang="en-US" sz="2000" dirty="0"/>
              <a:t>语言编写的软件程序。不是 </a:t>
            </a:r>
            <a:r>
              <a:rPr lang="en-US" altLang="zh-CN" sz="2000" dirty="0"/>
              <a:t>Java </a:t>
            </a:r>
            <a:r>
              <a:rPr lang="zh-CN" altLang="en-US" sz="2000" dirty="0"/>
              <a:t>能够跨平台，实质上是</a:t>
            </a:r>
            <a:r>
              <a:rPr lang="en-US" altLang="zh-CN" sz="2000" dirty="0"/>
              <a:t>JVM</a:t>
            </a:r>
            <a:r>
              <a:rPr lang="zh-CN" altLang="en-US" sz="2000" dirty="0"/>
              <a:t>能够跨平台。</a:t>
            </a:r>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Rectangle 2"/>
          <p:cNvSpPr>
            <a:spLocks noChangeArrowheads="1"/>
          </p:cNvSpPr>
          <p:nvPr/>
        </p:nvSpPr>
        <p:spPr bwMode="auto">
          <a:xfrm>
            <a:off x="6335486" y="12845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66099595"/>
              </p:ext>
            </p:extLst>
          </p:nvPr>
        </p:nvGraphicFramePr>
        <p:xfrm>
          <a:off x="5750685" y="1745797"/>
          <a:ext cx="6332455" cy="3614056"/>
        </p:xfrm>
        <a:graphic>
          <a:graphicData uri="http://schemas.openxmlformats.org/presentationml/2006/ole">
            <mc:AlternateContent xmlns:mc="http://schemas.openxmlformats.org/markup-compatibility/2006">
              <mc:Choice xmlns:v="urn:schemas-microsoft-com:vml" Requires="v">
                <p:oleObj spid="_x0000_s7243" name="Visio" r:id="rId3" imgW="3829146" imgH="2219196" progId="Visio.Drawing.15">
                  <p:embed/>
                </p:oleObj>
              </mc:Choice>
              <mc:Fallback>
                <p:oleObj name="Visio" r:id="rId3" imgW="3829146" imgH="22191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685" y="1745797"/>
                        <a:ext cx="6332455" cy="3614056"/>
                      </a:xfrm>
                      <a:prstGeom prst="rect">
                        <a:avLst/>
                      </a:prstGeom>
                      <a:noFill/>
                    </p:spPr>
                  </p:pic>
                </p:oleObj>
              </mc:Fallback>
            </mc:AlternateContent>
          </a:graphicData>
        </a:graphic>
      </p:graphicFrame>
    </p:spTree>
    <p:extLst>
      <p:ext uri="{BB962C8B-B14F-4D97-AF65-F5344CB8AC3E}">
        <p14:creationId xmlns:p14="http://schemas.microsoft.com/office/powerpoint/2010/main" val="3538669274"/>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1.9 </a:t>
            </a:r>
            <a:r>
              <a:rPr lang="zh-CN" altLang="en-US" dirty="0"/>
              <a:t>类文件与包</a:t>
            </a:r>
          </a:p>
        </p:txBody>
      </p:sp>
      <p:sp>
        <p:nvSpPr>
          <p:cNvPr id="3" name="内容占位符 2"/>
          <p:cNvSpPr>
            <a:spLocks noGrp="1"/>
          </p:cNvSpPr>
          <p:nvPr>
            <p:ph idx="1"/>
          </p:nvPr>
        </p:nvSpPr>
        <p:spPr/>
        <p:txBody>
          <a:bodyPr/>
          <a:lstStyle/>
          <a:p>
            <a:r>
              <a:rPr lang="zh-CN" altLang="en-US" dirty="0" smtClean="0"/>
              <a:t>包</a:t>
            </a:r>
            <a:r>
              <a:rPr lang="zh-CN" altLang="en-US" dirty="0"/>
              <a:t>（</a:t>
            </a:r>
            <a:r>
              <a:rPr lang="en-US" altLang="zh-CN" dirty="0"/>
              <a:t>package</a:t>
            </a:r>
            <a:r>
              <a:rPr lang="zh-CN" altLang="en-US" dirty="0"/>
              <a:t>）</a:t>
            </a:r>
            <a:r>
              <a:rPr lang="zh-CN" altLang="en-US" dirty="0" smtClean="0"/>
              <a:t>是</a:t>
            </a:r>
            <a:r>
              <a:rPr lang="en-US" altLang="zh-CN" dirty="0"/>
              <a:t>Java</a:t>
            </a:r>
            <a:r>
              <a:rPr lang="zh-CN" altLang="en-US" dirty="0"/>
              <a:t>中组织类文件的一种方式。</a:t>
            </a:r>
          </a:p>
          <a:p>
            <a:r>
              <a:rPr lang="zh-CN" altLang="en-US" dirty="0"/>
              <a:t>包是类的容器，用于分隔类名空间</a:t>
            </a:r>
            <a:r>
              <a:rPr lang="zh-CN" altLang="en-US" dirty="0" smtClean="0"/>
              <a:t>。</a:t>
            </a:r>
            <a:endParaRPr lang="en-US" altLang="zh-CN" dirty="0" smtClean="0"/>
          </a:p>
          <a:p>
            <a:pPr lvl="1"/>
            <a:r>
              <a:rPr lang="zh-CN" altLang="en-US" dirty="0"/>
              <a:t>同</a:t>
            </a:r>
            <a:r>
              <a:rPr lang="zh-CN" altLang="en-US" dirty="0" smtClean="0"/>
              <a:t>一</a:t>
            </a:r>
            <a:r>
              <a:rPr lang="zh-CN" altLang="en-US" dirty="0"/>
              <a:t>个包中的多个类之间不能重名，不同包中的类名则可以相同。</a:t>
            </a:r>
          </a:p>
          <a:p>
            <a:r>
              <a:rPr lang="zh-CN" altLang="en-US" dirty="0"/>
              <a:t>一个包中可包含多个类，一个包就是一个文件夹。</a:t>
            </a:r>
          </a:p>
          <a:p>
            <a:r>
              <a:rPr lang="zh-CN" altLang="en-US" dirty="0"/>
              <a:t>如果没有指定包名，类就属于一个默认的无名包。</a:t>
            </a:r>
          </a:p>
          <a:p>
            <a:r>
              <a:rPr lang="zh-CN" altLang="en-US" dirty="0"/>
              <a:t>包中可以有子包，子包对应一个子文件夹，由此构成嵌套结构，称为包等级，子包引用格式为“包</a:t>
            </a:r>
            <a:r>
              <a:rPr lang="en-US" altLang="zh-CN" dirty="0"/>
              <a:t>.</a:t>
            </a:r>
            <a:r>
              <a:rPr lang="zh-CN" altLang="en-US" dirty="0"/>
              <a:t>子包”。</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2036297772"/>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1.9 </a:t>
            </a:r>
            <a:r>
              <a:rPr lang="zh-CN" altLang="en-US" dirty="0"/>
              <a:t>类文件与</a:t>
            </a:r>
            <a:r>
              <a:rPr lang="zh-CN" altLang="en-US" dirty="0" smtClean="0"/>
              <a:t>包</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608406" y="4511662"/>
            <a:ext cx="8944385" cy="1660170"/>
          </a:xfrm>
        </p:spPr>
        <p:txBody>
          <a:bodyPr/>
          <a:lstStyle/>
          <a:p>
            <a:pPr lvl="1"/>
            <a:r>
              <a:rPr lang="zh-CN" altLang="en-US" sz="2000" dirty="0" smtClean="0"/>
              <a:t>在</a:t>
            </a:r>
            <a:r>
              <a:rPr lang="zh-CN" altLang="en-US" sz="2000" dirty="0"/>
              <a:t>一个程序中要使用一个位于某个包中的类，可以用</a:t>
            </a:r>
            <a:r>
              <a:rPr lang="en-US" altLang="zh-CN" sz="2000" dirty="0"/>
              <a:t>import</a:t>
            </a:r>
            <a:r>
              <a:rPr lang="zh-CN" altLang="en-US" sz="2000" dirty="0"/>
              <a:t>导入，在导入类时要使用类全名（即其所有的包路径要完整）</a:t>
            </a:r>
            <a:r>
              <a:rPr lang="zh-CN" altLang="en-US" sz="2000" dirty="0" smtClean="0"/>
              <a:t>。</a:t>
            </a:r>
            <a:endParaRPr lang="en-US" altLang="zh-CN" sz="2000" dirty="0" smtClean="0"/>
          </a:p>
          <a:p>
            <a:pPr lvl="1"/>
            <a:r>
              <a:rPr lang="zh-CN" altLang="en-US" sz="2000" dirty="0"/>
              <a:t>在</a:t>
            </a:r>
            <a:r>
              <a:rPr lang="en-US" altLang="zh-CN" sz="2000" dirty="0"/>
              <a:t>Java</a:t>
            </a:r>
            <a:r>
              <a:rPr lang="zh-CN" altLang="en-US" sz="2000" dirty="0"/>
              <a:t>提供的类库中，</a:t>
            </a:r>
            <a:r>
              <a:rPr lang="en-US" altLang="zh-CN" sz="2000" dirty="0" err="1"/>
              <a:t>java.lang</a:t>
            </a:r>
            <a:r>
              <a:rPr lang="zh-CN" altLang="en-US" sz="2000" dirty="0"/>
              <a:t>包中的类不需导入系统就会自动加载，其他包中的类必须导入。</a:t>
            </a:r>
            <a:endParaRPr lang="en-US" altLang="zh-CN" sz="2000" dirty="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06" y="1173255"/>
            <a:ext cx="7449072" cy="333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660714"/>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链</a:t>
            </a:r>
            <a:r>
              <a:rPr lang="en-US" altLang="zh-CN" dirty="0"/>
              <a:t>1.11 </a:t>
            </a:r>
            <a:r>
              <a:rPr lang="zh-CN" altLang="zh-CN" dirty="0"/>
              <a:t>栈内存和堆</a:t>
            </a:r>
            <a:r>
              <a:rPr lang="zh-CN" altLang="zh-CN" dirty="0" smtClean="0"/>
              <a:t>内存</a:t>
            </a:r>
            <a:endParaRPr lang="zh-CN" altLang="en-US" dirty="0"/>
          </a:p>
        </p:txBody>
      </p:sp>
      <p:sp>
        <p:nvSpPr>
          <p:cNvPr id="3" name="内容占位符 2"/>
          <p:cNvSpPr>
            <a:spLocks noGrp="1"/>
          </p:cNvSpPr>
          <p:nvPr>
            <p:ph idx="1"/>
          </p:nvPr>
        </p:nvSpPr>
        <p:spPr>
          <a:xfrm>
            <a:off x="263539" y="970356"/>
            <a:ext cx="5481045" cy="4876800"/>
          </a:xfrm>
        </p:spPr>
        <p:txBody>
          <a:bodyPr/>
          <a:lstStyle/>
          <a:p>
            <a:r>
              <a:rPr lang="en-US" altLang="zh-CN" sz="2000" dirty="0"/>
              <a:t>Java</a:t>
            </a:r>
            <a:r>
              <a:rPr lang="zh-CN" altLang="en-US" sz="2000" dirty="0"/>
              <a:t>把</a:t>
            </a:r>
            <a:r>
              <a:rPr lang="zh-CN" altLang="en-US" sz="2000" dirty="0" smtClean="0"/>
              <a:t>内存分成</a:t>
            </a:r>
            <a:r>
              <a:rPr lang="zh-CN" altLang="en-US" sz="2000" dirty="0"/>
              <a:t>两种</a:t>
            </a:r>
            <a:r>
              <a:rPr lang="zh-CN" altLang="en-US" sz="2000" dirty="0" smtClean="0"/>
              <a:t>：</a:t>
            </a:r>
            <a:endParaRPr lang="en-US" altLang="zh-CN" sz="2000" dirty="0" smtClean="0"/>
          </a:p>
          <a:p>
            <a:r>
              <a:rPr lang="en-US" altLang="zh-CN" sz="2000" dirty="0"/>
              <a:t>1</a:t>
            </a:r>
            <a:r>
              <a:rPr lang="zh-CN" altLang="en-US" sz="2000" dirty="0"/>
              <a:t>．栈</a:t>
            </a:r>
            <a:r>
              <a:rPr lang="zh-CN" altLang="en-US" sz="2000" dirty="0" smtClean="0"/>
              <a:t>内存</a:t>
            </a:r>
            <a:endParaRPr lang="en-US" altLang="zh-CN" sz="2000" dirty="0" smtClean="0"/>
          </a:p>
          <a:p>
            <a:pPr lvl="1"/>
            <a:r>
              <a:rPr lang="zh-CN" altLang="en-US" sz="2000" dirty="0"/>
              <a:t>在函数中定义的一些基本类型的变量、局部变量和对象的引用变量都是在函数的栈内存中分配，用完就消失。当在一段代码块中定义一个变量时，</a:t>
            </a:r>
            <a:r>
              <a:rPr lang="en-US" altLang="zh-CN" sz="2000" dirty="0"/>
              <a:t>Java</a:t>
            </a:r>
            <a:r>
              <a:rPr lang="zh-CN" altLang="en-US" sz="2000" dirty="0"/>
              <a:t>就在栈中为这个变量分配内存空间，当超过变量的作用域后，</a:t>
            </a:r>
            <a:r>
              <a:rPr lang="en-US" altLang="zh-CN" sz="2000" dirty="0"/>
              <a:t>Java</a:t>
            </a:r>
            <a:r>
              <a:rPr lang="zh-CN" altLang="en-US" sz="2000" dirty="0"/>
              <a:t>会自动释放掉为该变量分配的内存空间，该内存空间可以立刻被另作他用。</a:t>
            </a:r>
            <a:endParaRPr lang="en-US" altLang="zh-CN" sz="2000" dirty="0"/>
          </a:p>
          <a:p>
            <a:r>
              <a:rPr lang="en-US" altLang="zh-CN" sz="2000" dirty="0"/>
              <a:t>2</a:t>
            </a:r>
            <a:r>
              <a:rPr lang="zh-CN" altLang="en-US" sz="2000" dirty="0"/>
              <a:t>．堆</a:t>
            </a:r>
            <a:r>
              <a:rPr lang="zh-CN" altLang="en-US" sz="2000" dirty="0" smtClean="0"/>
              <a:t>内存</a:t>
            </a:r>
            <a:endParaRPr lang="en-US" altLang="zh-CN" sz="2000" dirty="0" smtClean="0"/>
          </a:p>
          <a:p>
            <a:pPr lvl="1"/>
            <a:r>
              <a:rPr lang="en-US" altLang="zh-CN" sz="2000" dirty="0"/>
              <a:t>new</a:t>
            </a:r>
            <a:r>
              <a:rPr lang="zh-CN" altLang="en-US" sz="2000" dirty="0"/>
              <a:t>创建的实例化对象及数组，是存放在堆内存中的，用完之后靠垃圾回收机制不定期自动消除。在堆中分配的内存，由</a:t>
            </a:r>
            <a:r>
              <a:rPr lang="en-US" altLang="zh-CN" sz="2000" dirty="0"/>
              <a:t>Java</a:t>
            </a:r>
            <a:r>
              <a:rPr lang="zh-CN" altLang="en-US" sz="2000" dirty="0"/>
              <a:t>虚拟机自动垃圾回收器来管理。</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5445930" y="1246469"/>
            <a:ext cx="6428571" cy="3485714"/>
          </a:xfrm>
          <a:prstGeom prst="rect">
            <a:avLst/>
          </a:prstGeom>
        </p:spPr>
      </p:pic>
      <p:sp>
        <p:nvSpPr>
          <p:cNvPr id="6" name="矩形 5"/>
          <p:cNvSpPr/>
          <p:nvPr/>
        </p:nvSpPr>
        <p:spPr>
          <a:xfrm>
            <a:off x="5870091" y="5141768"/>
            <a:ext cx="6096000" cy="707886"/>
          </a:xfrm>
          <a:prstGeom prst="rect">
            <a:avLst/>
          </a:prstGeom>
        </p:spPr>
        <p:txBody>
          <a:bodyPr>
            <a:spAutoFit/>
          </a:bodyPr>
          <a:lstStyle/>
          <a:p>
            <a:pPr marL="342900" indent="-342900">
              <a:buFont typeface="Wingdings" panose="05000000000000000000" pitchFamily="2" charset="2"/>
              <a:buChar char="Ø"/>
            </a:pPr>
            <a:r>
              <a:rPr lang="zh-CN" altLang="en-US" sz="2000" b="0" dirty="0">
                <a:latin typeface="宋体" panose="02010600030101010101" pitchFamily="2" charset="-122"/>
                <a:ea typeface="宋体" panose="02010600030101010101" pitchFamily="2" charset="-122"/>
              </a:rPr>
              <a:t>从堆和栈的功能和作用来通俗的比较，堆主要用来存放对象的，栈主要是用来执行程序的。</a:t>
            </a:r>
          </a:p>
        </p:txBody>
      </p:sp>
    </p:spTree>
    <p:extLst>
      <p:ext uri="{BB962C8B-B14F-4D97-AF65-F5344CB8AC3E}">
        <p14:creationId xmlns:p14="http://schemas.microsoft.com/office/powerpoint/2010/main" val="14830239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smtClean="0"/>
              <a:t>1.12 </a:t>
            </a:r>
            <a:r>
              <a:rPr lang="zh-CN" altLang="en-US" dirty="0"/>
              <a:t>基本类型与引用类型的区别</a:t>
            </a:r>
          </a:p>
        </p:txBody>
      </p:sp>
      <p:sp>
        <p:nvSpPr>
          <p:cNvPr id="3" name="内容占位符 2"/>
          <p:cNvSpPr>
            <a:spLocks noGrp="1"/>
          </p:cNvSpPr>
          <p:nvPr>
            <p:ph idx="1"/>
          </p:nvPr>
        </p:nvSpPr>
        <p:spPr/>
        <p:txBody>
          <a:bodyPr/>
          <a:lstStyle/>
          <a:p>
            <a:r>
              <a:rPr lang="en-US" altLang="zh-CN" sz="2000" dirty="0"/>
              <a:t>1</a:t>
            </a:r>
            <a:r>
              <a:rPr lang="zh-CN" altLang="en-US" sz="2000" dirty="0"/>
              <a:t>）取值特征不同</a:t>
            </a:r>
          </a:p>
          <a:p>
            <a:pPr lvl="1"/>
            <a:r>
              <a:rPr lang="zh-CN" altLang="en-US" sz="1800" dirty="0"/>
              <a:t>基本数据类型实体具有标量性，即一个名字只与一个数据实体相关联，并且该实体只有一个单一的值，例如一个数值、一个字符或一个布尔值。因此，一个基本类型变量的名字、内存地址和值之间是一一对应的。使用变量名可以直接引用该变量的值。</a:t>
            </a:r>
          </a:p>
          <a:p>
            <a:pPr lvl="1"/>
            <a:r>
              <a:rPr lang="zh-CN" altLang="en-US" sz="1800" dirty="0"/>
              <a:t>引用数据类型也称复合数据类型。它与两个数据实体相关联，一个是数据实体本身，另一个是</a:t>
            </a:r>
            <a:r>
              <a:rPr lang="zh-CN" altLang="en-US" sz="1800" dirty="0" smtClean="0"/>
              <a:t>引用。</a:t>
            </a: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7" name="图片 6"/>
          <p:cNvPicPr>
            <a:picLocks noChangeAspect="1"/>
          </p:cNvPicPr>
          <p:nvPr/>
        </p:nvPicPr>
        <p:blipFill>
          <a:blip r:embed="rId2"/>
          <a:stretch>
            <a:fillRect/>
          </a:stretch>
        </p:blipFill>
        <p:spPr>
          <a:xfrm>
            <a:off x="807157" y="2939714"/>
            <a:ext cx="10105319" cy="3643968"/>
          </a:xfrm>
          <a:prstGeom prst="rect">
            <a:avLst/>
          </a:prstGeom>
        </p:spPr>
      </p:pic>
    </p:spTree>
    <p:extLst>
      <p:ext uri="{BB962C8B-B14F-4D97-AF65-F5344CB8AC3E}">
        <p14:creationId xmlns:p14="http://schemas.microsoft.com/office/powerpoint/2010/main" val="885910015"/>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1.12 </a:t>
            </a:r>
            <a:r>
              <a:rPr lang="zh-CN" altLang="en-US" dirty="0"/>
              <a:t>基本类型与引用类型的</a:t>
            </a:r>
            <a:r>
              <a:rPr lang="zh-CN" altLang="en-US" dirty="0" smtClean="0"/>
              <a:t>区别</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328083" y="1114425"/>
            <a:ext cx="11655935" cy="4876800"/>
          </a:xfrm>
        </p:spPr>
        <p:txBody>
          <a:bodyPr/>
          <a:lstStyle/>
          <a:p>
            <a:r>
              <a:rPr lang="en-US" altLang="zh-CN" sz="2000" dirty="0"/>
              <a:t>2</a:t>
            </a:r>
            <a:r>
              <a:rPr lang="zh-CN" altLang="en-US" sz="2000" dirty="0"/>
              <a:t>）存储特征不同</a:t>
            </a:r>
          </a:p>
          <a:p>
            <a:pPr lvl="1"/>
            <a:r>
              <a:rPr lang="zh-CN" altLang="en-US" sz="2000" dirty="0"/>
              <a:t>由于一个基本类型的变量只与一个数据实体相关联，所以只需在</a:t>
            </a:r>
            <a:r>
              <a:rPr lang="en-US" altLang="zh-CN" sz="2000" dirty="0"/>
              <a:t>JVM </a:t>
            </a:r>
            <a:r>
              <a:rPr lang="zh-CN" altLang="en-US" sz="2000" dirty="0"/>
              <a:t>栈区中分配一个存储空间。</a:t>
            </a:r>
          </a:p>
          <a:p>
            <a:pPr lvl="1"/>
            <a:r>
              <a:rPr lang="zh-CN" altLang="en-US" sz="2000" dirty="0"/>
              <a:t>一个引用类型的变量与两个数据实体相关联，所以要被分配两个存储区间</a:t>
            </a:r>
            <a:r>
              <a:rPr lang="en-US" altLang="zh-CN" sz="2000" dirty="0"/>
              <a:t>———</a:t>
            </a:r>
            <a:r>
              <a:rPr lang="zh-CN" altLang="en-US" sz="2000" dirty="0"/>
              <a:t>引用分配在栈区，而它所指向的实体被分配在堆区。</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807157" y="2907441"/>
            <a:ext cx="10105319" cy="3643968"/>
          </a:xfrm>
          <a:prstGeom prst="rect">
            <a:avLst/>
          </a:prstGeom>
        </p:spPr>
      </p:pic>
    </p:spTree>
    <p:extLst>
      <p:ext uri="{BB962C8B-B14F-4D97-AF65-F5344CB8AC3E}">
        <p14:creationId xmlns:p14="http://schemas.microsoft.com/office/powerpoint/2010/main" val="968697434"/>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1.12 </a:t>
            </a:r>
            <a:r>
              <a:rPr lang="zh-CN" altLang="en-US" dirty="0"/>
              <a:t>基本类型与引用类型的区别</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200" dirty="0"/>
              <a:t>3</a:t>
            </a:r>
            <a:r>
              <a:rPr lang="zh-CN" altLang="en-US" sz="2200" dirty="0"/>
              <a:t>）声明形式不同</a:t>
            </a:r>
          </a:p>
          <a:p>
            <a:pPr lvl="1"/>
            <a:r>
              <a:rPr lang="zh-CN" altLang="en-US" sz="1800" dirty="0"/>
              <a:t>分配在栈区的变量只需用类型声明即可分配相应的存储空间</a:t>
            </a:r>
            <a:r>
              <a:rPr lang="zh-CN" altLang="en-US" sz="1800" dirty="0" smtClean="0"/>
              <a:t>，</a:t>
            </a:r>
            <a:endParaRPr lang="en-US" altLang="zh-CN" sz="1800" dirty="0" smtClean="0"/>
          </a:p>
          <a:p>
            <a:pPr lvl="1"/>
            <a:r>
              <a:rPr lang="zh-CN" altLang="en-US" sz="1800" dirty="0" smtClean="0"/>
              <a:t>而</a:t>
            </a:r>
            <a:r>
              <a:rPr lang="zh-CN" altLang="en-US" sz="1800" dirty="0"/>
              <a:t>分配在堆区的对象的存储空间需要用</a:t>
            </a:r>
            <a:r>
              <a:rPr lang="en-US" altLang="zh-CN" sz="1800" dirty="0"/>
              <a:t>new </a:t>
            </a:r>
            <a:r>
              <a:rPr lang="zh-CN" altLang="en-US" sz="1800" dirty="0"/>
              <a:t>操作分配。所以，一个基本类型变量的创建只要一步，而一个引用与其关联实体的创建要两个过程</a:t>
            </a:r>
            <a:r>
              <a:rPr lang="en-US" altLang="zh-CN" sz="1800" dirty="0"/>
              <a:t>——</a:t>
            </a:r>
            <a:r>
              <a:rPr lang="zh-CN" altLang="en-US" sz="1800" dirty="0"/>
              <a:t>声明引用和创建对象实体。特别需要说明的是，这两个过程可以分离，即只声明引用或只创建一个实体，也可以用一个指令</a:t>
            </a:r>
            <a:r>
              <a:rPr lang="zh-CN" altLang="en-US" sz="1800" dirty="0" smtClean="0"/>
              <a:t>完成。</a:t>
            </a:r>
            <a:endParaRPr lang="zh-CN" altLang="en-US" sz="1800"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807157" y="2907441"/>
            <a:ext cx="10105319" cy="3643968"/>
          </a:xfrm>
          <a:prstGeom prst="rect">
            <a:avLst/>
          </a:prstGeom>
        </p:spPr>
      </p:pic>
    </p:spTree>
    <p:extLst>
      <p:ext uri="{BB962C8B-B14F-4D97-AF65-F5344CB8AC3E}">
        <p14:creationId xmlns:p14="http://schemas.microsoft.com/office/powerpoint/2010/main" val="2855152749"/>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1.12 </a:t>
            </a:r>
            <a:r>
              <a:rPr lang="zh-CN" altLang="en-US" dirty="0"/>
              <a:t>基本类型与引用类型的区别</a:t>
            </a:r>
            <a:r>
              <a:rPr lang="en-US" altLang="zh-CN" dirty="0"/>
              <a:t>(</a:t>
            </a:r>
            <a:r>
              <a:rPr lang="zh-CN" altLang="en-US" dirty="0"/>
              <a:t>续</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sz="2200" dirty="0"/>
              <a:t>4</a:t>
            </a:r>
            <a:r>
              <a:rPr lang="zh-CN" altLang="en-US" sz="2200" dirty="0"/>
              <a:t>）赋值的改变不同</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6" name="图片 5"/>
          <p:cNvPicPr>
            <a:picLocks noChangeAspect="1"/>
          </p:cNvPicPr>
          <p:nvPr/>
        </p:nvPicPr>
        <p:blipFill>
          <a:blip r:embed="rId2"/>
          <a:stretch>
            <a:fillRect/>
          </a:stretch>
        </p:blipFill>
        <p:spPr>
          <a:xfrm>
            <a:off x="4103094" y="1290963"/>
            <a:ext cx="4223325" cy="3847275"/>
          </a:xfrm>
          <a:prstGeom prst="rect">
            <a:avLst/>
          </a:prstGeom>
        </p:spPr>
      </p:pic>
    </p:spTree>
    <p:extLst>
      <p:ext uri="{BB962C8B-B14F-4D97-AF65-F5344CB8AC3E}">
        <p14:creationId xmlns:p14="http://schemas.microsoft.com/office/powerpoint/2010/main" val="1883018483"/>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1.12 </a:t>
            </a:r>
            <a:r>
              <a:rPr lang="zh-CN" altLang="en-US" dirty="0"/>
              <a:t>基本类型与引用类型的区别</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4</a:t>
            </a:r>
            <a:r>
              <a:rPr lang="zh-CN" altLang="en-US" dirty="0"/>
              <a:t>）赋值的改变不同</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732714" y="1678012"/>
            <a:ext cx="10963986" cy="4851879"/>
          </a:xfrm>
          <a:prstGeom prst="rect">
            <a:avLst/>
          </a:prstGeom>
        </p:spPr>
      </p:pic>
    </p:spTree>
    <p:extLst>
      <p:ext uri="{BB962C8B-B14F-4D97-AF65-F5344CB8AC3E}">
        <p14:creationId xmlns:p14="http://schemas.microsoft.com/office/powerpoint/2010/main" val="1630587066"/>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5018" y="2650498"/>
            <a:ext cx="10212916" cy="609600"/>
          </a:xfrm>
        </p:spPr>
        <p:txBody>
          <a:bodyPr/>
          <a:lstStyle/>
          <a:p>
            <a:r>
              <a:rPr lang="zh-CN" altLang="zh-CN" dirty="0">
                <a:effectLst/>
              </a:rPr>
              <a:t>第</a:t>
            </a:r>
            <a:r>
              <a:rPr lang="en-US" altLang="zh-CN" dirty="0">
                <a:effectLst/>
              </a:rPr>
              <a:t>1.4</a:t>
            </a:r>
            <a:r>
              <a:rPr lang="zh-CN" altLang="zh-CN" dirty="0">
                <a:effectLst/>
              </a:rPr>
              <a:t>课 </a:t>
            </a:r>
            <a:r>
              <a:rPr lang="zh-CN" altLang="zh-CN" dirty="0" smtClean="0">
                <a:effectLst/>
              </a:rPr>
              <a:t>小结</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240495540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 </a:t>
            </a:r>
            <a:r>
              <a:rPr lang="zh-CN" altLang="zh-CN" dirty="0">
                <a:effectLst/>
              </a:rPr>
              <a:t>从现实世界到</a:t>
            </a:r>
            <a:r>
              <a:rPr lang="en-US" altLang="zh-CN" dirty="0">
                <a:effectLst/>
              </a:rPr>
              <a:t>Java</a:t>
            </a:r>
            <a:r>
              <a:rPr lang="zh-CN" altLang="zh-CN" dirty="0">
                <a:effectLst/>
              </a:rPr>
              <a:t>类代码 </a:t>
            </a:r>
            <a:endParaRPr lang="zh-CN" altLang="en-US" dirty="0"/>
          </a:p>
        </p:txBody>
      </p:sp>
      <p:sp>
        <p:nvSpPr>
          <p:cNvPr id="3" name="内容占位符 2"/>
          <p:cNvSpPr>
            <a:spLocks noGrp="1"/>
          </p:cNvSpPr>
          <p:nvPr>
            <p:ph idx="1"/>
          </p:nvPr>
        </p:nvSpPr>
        <p:spPr>
          <a:xfrm>
            <a:off x="413143" y="913034"/>
            <a:ext cx="11368616" cy="4876800"/>
          </a:xfrm>
        </p:spPr>
        <p:txBody>
          <a:bodyPr/>
          <a:lstStyle/>
          <a:p>
            <a:r>
              <a:rPr lang="en-US" altLang="zh-CN" sz="2000" dirty="0"/>
              <a:t>1. </a:t>
            </a:r>
            <a:r>
              <a:rPr lang="zh-CN" altLang="zh-CN" sz="2000" dirty="0"/>
              <a:t>现实世界中的对象</a:t>
            </a:r>
            <a:r>
              <a:rPr lang="zh-CN" altLang="zh-CN" sz="2000" dirty="0" smtClean="0"/>
              <a:t>分析</a:t>
            </a:r>
            <a:endParaRPr lang="en-US" altLang="zh-CN" sz="2000" dirty="0" smtClean="0"/>
          </a:p>
          <a:p>
            <a:pPr lvl="1"/>
            <a:r>
              <a:rPr lang="zh-CN" altLang="zh-CN" sz="2000" dirty="0"/>
              <a:t>在现实世界中，对象可以从两个方面描述：属性和行为。</a:t>
            </a:r>
          </a:p>
          <a:p>
            <a:r>
              <a:rPr lang="zh-CN" altLang="zh-CN" sz="2000" dirty="0"/>
              <a:t>这些对象都有相同的行为：升职、加薪、获取姓名、获取工资……。</a:t>
            </a:r>
          </a:p>
          <a:p>
            <a:endParaRPr lang="zh-CN" altLang="zh-CN" sz="2000" b="1" dirty="0"/>
          </a:p>
          <a:p>
            <a:endParaRPr lang="en-US" altLang="zh-CN" sz="2000" dirty="0" smtClean="0"/>
          </a:p>
          <a:p>
            <a:endParaRPr lang="en-US" altLang="zh-CN" sz="2000" dirty="0"/>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graphicFrame>
        <p:nvGraphicFramePr>
          <p:cNvPr id="5" name="Group 321"/>
          <p:cNvGraphicFramePr>
            <a:graphicFrameLocks noGrp="1"/>
          </p:cNvGraphicFramePr>
          <p:nvPr>
            <p:extLst>
              <p:ext uri="{D42A27DB-BD31-4B8C-83A1-F6EECF244321}">
                <p14:modId xmlns:p14="http://schemas.microsoft.com/office/powerpoint/2010/main" val="2079068679"/>
              </p:ext>
            </p:extLst>
          </p:nvPr>
        </p:nvGraphicFramePr>
        <p:xfrm>
          <a:off x="2286000" y="2809956"/>
          <a:ext cx="9144000" cy="2447927"/>
        </p:xfrm>
        <a:graphic>
          <a:graphicData uri="http://schemas.openxmlformats.org/drawingml/2006/table">
            <a:tbl>
              <a:tblPr/>
              <a:tblGrid>
                <a:gridCol w="1347788"/>
                <a:gridCol w="1162050"/>
                <a:gridCol w="1595437"/>
                <a:gridCol w="1793875"/>
                <a:gridCol w="796925"/>
                <a:gridCol w="1103313"/>
                <a:gridCol w="690562"/>
                <a:gridCol w="654050"/>
              </a:tblGrid>
              <a:tr h="409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姓    名</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职工号</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   门</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所学专业</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公司龄</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基本工资</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年龄</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性别</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张伞</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01012005</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技术研发部</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计算机科学与技术</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3388.88</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李思</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04023008</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品质管理部</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经济学</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4477.77</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29</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王武</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06012003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人力资源部</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人事管理</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5599.99</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陈留</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07003005</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项目</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通信技术</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6677.88</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女</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郭起</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03005005</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项目</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部</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自动控制</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7788.99</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男</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Oval 322"/>
          <p:cNvSpPr>
            <a:spLocks noChangeArrowheads="1"/>
          </p:cNvSpPr>
          <p:nvPr/>
        </p:nvSpPr>
        <p:spPr bwMode="auto">
          <a:xfrm>
            <a:off x="2286000" y="2594056"/>
            <a:ext cx="9324975" cy="792163"/>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Tree>
    <p:extLst>
      <p:ext uri="{BB962C8B-B14F-4D97-AF65-F5344CB8AC3E}">
        <p14:creationId xmlns:p14="http://schemas.microsoft.com/office/powerpoint/2010/main" val="3107473796"/>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1.4.1 </a:t>
            </a:r>
            <a:r>
              <a:rPr lang="zh-CN" altLang="zh-CN" dirty="0">
                <a:effectLst/>
              </a:rPr>
              <a:t>面向对象程序设计的基本</a:t>
            </a:r>
            <a:r>
              <a:rPr lang="zh-CN" altLang="zh-CN" dirty="0" smtClean="0">
                <a:effectLst/>
              </a:rPr>
              <a:t>过程</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）分析问题域，抽取对象，分析对象所具有的静态特征——属性和动态特征</a:t>
            </a:r>
            <a:r>
              <a:rPr lang="en-US" altLang="zh-CN" dirty="0"/>
              <a:t>——</a:t>
            </a:r>
            <a:r>
              <a:rPr lang="zh-CN" altLang="zh-CN" dirty="0"/>
              <a:t>行为。</a:t>
            </a:r>
          </a:p>
          <a:p>
            <a:r>
              <a:rPr lang="zh-CN" altLang="zh-CN" dirty="0"/>
              <a:t>（</a:t>
            </a:r>
            <a:r>
              <a:rPr lang="en-US" altLang="zh-CN" dirty="0"/>
              <a:t>2</a:t>
            </a:r>
            <a:r>
              <a:rPr lang="zh-CN" altLang="zh-CN" dirty="0"/>
              <a:t>）关注对象共有的特征，将对象抽象成类。</a:t>
            </a:r>
          </a:p>
          <a:p>
            <a:r>
              <a:rPr lang="zh-CN" altLang="zh-CN" dirty="0"/>
              <a:t>（</a:t>
            </a:r>
            <a:r>
              <a:rPr lang="en-US" altLang="zh-CN" dirty="0"/>
              <a:t>3</a:t>
            </a:r>
            <a:r>
              <a:rPr lang="zh-CN" altLang="zh-CN" dirty="0"/>
              <a:t>）用面向对象程序设计语言</a:t>
            </a:r>
            <a:r>
              <a:rPr lang="en-US" altLang="zh-CN" dirty="0"/>
              <a:t>——Java</a:t>
            </a:r>
            <a:r>
              <a:rPr lang="zh-CN" altLang="zh-CN" dirty="0"/>
              <a:t>，将类描述出来，用成员变量表示属性，用成员方法表示行为。</a:t>
            </a:r>
          </a:p>
          <a:p>
            <a:r>
              <a:rPr lang="zh-CN" altLang="zh-CN" dirty="0"/>
              <a:t>（</a:t>
            </a:r>
            <a:r>
              <a:rPr lang="en-US" altLang="zh-CN" dirty="0"/>
              <a:t>4</a:t>
            </a:r>
            <a:r>
              <a:rPr lang="zh-CN" altLang="zh-CN" dirty="0"/>
              <a:t>）用类作为模板来生成对象，设置对象的属性，调用对象的方法，进行类的测试</a:t>
            </a:r>
            <a:r>
              <a:rPr lang="zh-CN" altLang="zh-CN" dirty="0" smtClean="0"/>
              <a:t>。</a:t>
            </a:r>
            <a:endParaRPr lang="en-US" altLang="zh-CN" dirty="0" smtClean="0"/>
          </a:p>
          <a:p>
            <a:endParaRPr lang="zh-CN" altLang="zh-CN" dirty="0"/>
          </a:p>
          <a:p>
            <a:r>
              <a:rPr lang="zh-CN" altLang="zh-CN" dirty="0"/>
              <a:t>面向对象具有三大基本特征：封装、继承和多态</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976126345"/>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en-US" dirty="0"/>
              <a:t>数据域的封装</a:t>
            </a:r>
          </a:p>
        </p:txBody>
      </p:sp>
      <p:sp>
        <p:nvSpPr>
          <p:cNvPr id="3" name="内容占位符 2"/>
          <p:cNvSpPr>
            <a:spLocks noGrp="1"/>
          </p:cNvSpPr>
          <p:nvPr>
            <p:ph idx="1"/>
          </p:nvPr>
        </p:nvSpPr>
        <p:spPr/>
        <p:txBody>
          <a:bodyPr/>
          <a:lstStyle/>
          <a:p>
            <a:r>
              <a:rPr lang="zh-CN" altLang="en-US" sz="2200" dirty="0"/>
              <a:t>为了避免对数据域（成员变量）的直接修改， 应该使用</a:t>
            </a:r>
            <a:r>
              <a:rPr lang="en-US" altLang="zh-CN" sz="2200" dirty="0"/>
              <a:t>private </a:t>
            </a:r>
            <a:r>
              <a:rPr lang="zh-CN" altLang="en-US" sz="2200" dirty="0"/>
              <a:t>修饰符将数据域声明为私密的，这称为数据域封装。其目的，一是保护数据，二是易于维护类</a:t>
            </a:r>
            <a:r>
              <a:rPr lang="zh-CN" altLang="en-US" sz="2200" dirty="0" smtClean="0"/>
              <a:t>。</a:t>
            </a:r>
            <a:endParaRPr lang="en-US" altLang="zh-CN" sz="2200" dirty="0" smtClean="0"/>
          </a:p>
          <a:p>
            <a:r>
              <a:rPr lang="zh-CN" altLang="zh-CN" sz="2200" dirty="0"/>
              <a:t>数据域封装将成员变量封闭在了类内部，这样提高了数据的安全性；不过，想要</a:t>
            </a:r>
            <a:r>
              <a:rPr lang="zh-CN" altLang="zh-CN" sz="2200"/>
              <a:t>操作这些成员变量</a:t>
            </a:r>
            <a:r>
              <a:rPr lang="zh-CN" altLang="zh-CN" sz="2200" dirty="0"/>
              <a:t>怎么办呢？可以通过两种方法实现</a:t>
            </a:r>
            <a:r>
              <a:rPr lang="zh-CN" altLang="zh-CN" sz="2200" dirty="0" smtClean="0"/>
              <a:t>：</a:t>
            </a:r>
            <a:endParaRPr lang="en-US" altLang="zh-CN" sz="2200" dirty="0" smtClean="0"/>
          </a:p>
          <a:p>
            <a:pPr lvl="1"/>
            <a:r>
              <a:rPr lang="zh-CN" altLang="zh-CN" sz="2000" dirty="0"/>
              <a:t>第一种方法：通过</a:t>
            </a:r>
            <a:r>
              <a:rPr lang="en-US" altLang="zh-CN" sz="2000" dirty="0"/>
              <a:t>public</a:t>
            </a:r>
            <a:r>
              <a:rPr lang="zh-CN" altLang="zh-CN" sz="2000" dirty="0"/>
              <a:t>方式的构造器（或称构造方法），对象一实例化就对该变量赋值</a:t>
            </a:r>
            <a:r>
              <a:rPr lang="zh-CN" altLang="zh-CN" sz="2000" dirty="0" smtClean="0"/>
              <a:t>。</a:t>
            </a:r>
            <a:endParaRPr lang="en-US" altLang="zh-CN" sz="2000" dirty="0" smtClean="0"/>
          </a:p>
          <a:p>
            <a:pPr lvl="1"/>
            <a:r>
              <a:rPr lang="zh-CN" altLang="zh-CN" sz="2000" dirty="0"/>
              <a:t>第二种方法：声明</a:t>
            </a:r>
            <a:r>
              <a:rPr lang="en-US" altLang="zh-CN" sz="2000" dirty="0"/>
              <a:t>setter</a:t>
            </a:r>
            <a:r>
              <a:rPr lang="zh-CN" altLang="zh-CN" sz="2000" dirty="0"/>
              <a:t>方法（称为修改器）和</a:t>
            </a:r>
            <a:r>
              <a:rPr lang="en-US" altLang="zh-CN" sz="2000" dirty="0"/>
              <a:t>getter</a:t>
            </a:r>
            <a:r>
              <a:rPr lang="zh-CN" altLang="zh-CN" sz="2000" dirty="0"/>
              <a:t>方法（称为访问器）存取对象的属性</a:t>
            </a:r>
            <a:r>
              <a:rPr lang="zh-CN" altLang="zh-CN" sz="2000" dirty="0" smtClean="0"/>
              <a:t>。</a:t>
            </a:r>
            <a:endParaRPr lang="en-US" altLang="zh-CN" sz="2000" dirty="0" smtClean="0"/>
          </a:p>
          <a:p>
            <a:pPr lvl="2"/>
            <a:r>
              <a:rPr lang="zh-CN" altLang="zh-CN" sz="2000" dirty="0"/>
              <a:t>（</a:t>
            </a:r>
            <a:r>
              <a:rPr lang="en-US" altLang="zh-CN" sz="2000" dirty="0"/>
              <a:t>1</a:t>
            </a:r>
            <a:r>
              <a:rPr lang="zh-CN" altLang="zh-CN" sz="2000" dirty="0"/>
              <a:t>）</a:t>
            </a:r>
            <a:r>
              <a:rPr lang="en-US" altLang="zh-CN" sz="2000" dirty="0"/>
              <a:t>setter</a:t>
            </a:r>
            <a:r>
              <a:rPr lang="zh-CN" altLang="zh-CN" sz="2000" dirty="0"/>
              <a:t>方法：设置对象的属性值，可以增加一些检查的措施。语法格式为</a:t>
            </a:r>
            <a:r>
              <a:rPr lang="zh-CN" altLang="zh-CN" sz="2000" dirty="0" smtClean="0"/>
              <a:t>：</a:t>
            </a:r>
            <a:endParaRPr lang="en-US" altLang="zh-CN" sz="2000" dirty="0" smtClean="0"/>
          </a:p>
          <a:p>
            <a:pPr lvl="3"/>
            <a:r>
              <a:rPr lang="en-US" altLang="zh-CN" sz="2000" dirty="0"/>
              <a:t>public void </a:t>
            </a:r>
            <a:r>
              <a:rPr lang="en-US" altLang="zh-CN" sz="2000" dirty="0" err="1"/>
              <a:t>setAttributeName</a:t>
            </a:r>
            <a:r>
              <a:rPr lang="en-US" altLang="zh-CN" sz="2000" dirty="0"/>
              <a:t>(</a:t>
            </a:r>
            <a:r>
              <a:rPr lang="en-US" altLang="zh-CN" sz="2000" dirty="0" err="1"/>
              <a:t>attributeType</a:t>
            </a:r>
            <a:r>
              <a:rPr lang="en-US" altLang="zh-CN" sz="2000" dirty="0"/>
              <a:t> </a:t>
            </a:r>
            <a:r>
              <a:rPr lang="en-US" altLang="zh-CN" sz="2000" dirty="0" err="1"/>
              <a:t>parameterName</a:t>
            </a:r>
            <a:r>
              <a:rPr lang="en-US" altLang="zh-CN" sz="2000" dirty="0" smtClean="0"/>
              <a:t>);</a:t>
            </a:r>
          </a:p>
          <a:p>
            <a:pPr lvl="2"/>
            <a:r>
              <a:rPr lang="zh-CN" altLang="en-US" sz="2000" dirty="0"/>
              <a:t>（</a:t>
            </a:r>
            <a:r>
              <a:rPr lang="en-US" altLang="zh-CN" sz="2000" dirty="0"/>
              <a:t>2</a:t>
            </a:r>
            <a:r>
              <a:rPr lang="zh-CN" altLang="en-US" sz="2000" dirty="0"/>
              <a:t>）</a:t>
            </a:r>
            <a:r>
              <a:rPr lang="en-US" altLang="zh-CN" sz="2000" dirty="0"/>
              <a:t>getter</a:t>
            </a:r>
            <a:r>
              <a:rPr lang="zh-CN" altLang="en-US" sz="2000" dirty="0"/>
              <a:t>方法：读取对象的属性值，只是简单的返回属性值。语法格式为：</a:t>
            </a:r>
            <a:endParaRPr lang="en-US" altLang="zh-CN" sz="2000" dirty="0" smtClean="0"/>
          </a:p>
          <a:p>
            <a:pPr lvl="3"/>
            <a:r>
              <a:rPr lang="en-US" altLang="zh-CN" sz="2000" dirty="0"/>
              <a:t>public </a:t>
            </a:r>
            <a:r>
              <a:rPr lang="en-US" altLang="zh-CN" sz="2000" dirty="0" err="1"/>
              <a:t>attributeType</a:t>
            </a:r>
            <a:r>
              <a:rPr lang="en-US" altLang="zh-CN" sz="2000" dirty="0"/>
              <a:t> </a:t>
            </a:r>
            <a:r>
              <a:rPr lang="en-US" altLang="zh-CN" sz="2000" dirty="0" err="1"/>
              <a:t>getAttributeName</a:t>
            </a:r>
            <a:r>
              <a:rPr lang="en-US" altLang="zh-CN" sz="2000" dirty="0"/>
              <a:t>();</a:t>
            </a:r>
            <a:endParaRPr lang="zh-CN" altLang="zh-CN" sz="2000" dirty="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1027490509"/>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1.4.3 </a:t>
            </a:r>
            <a:r>
              <a:rPr lang="zh-CN" altLang="zh-CN" dirty="0">
                <a:effectLst/>
              </a:rPr>
              <a:t>理解类与对象的</a:t>
            </a:r>
            <a:r>
              <a:rPr lang="zh-CN" altLang="zh-CN" dirty="0" smtClean="0">
                <a:effectLst/>
              </a:rPr>
              <a:t>关系</a:t>
            </a:r>
            <a:endParaRPr lang="zh-CN" altLang="en-US" dirty="0"/>
          </a:p>
        </p:txBody>
      </p:sp>
      <p:sp>
        <p:nvSpPr>
          <p:cNvPr id="3" name="内容占位符 2"/>
          <p:cNvSpPr>
            <a:spLocks noGrp="1"/>
          </p:cNvSpPr>
          <p:nvPr>
            <p:ph idx="1"/>
          </p:nvPr>
        </p:nvSpPr>
        <p:spPr>
          <a:xfrm>
            <a:off x="297941" y="995363"/>
            <a:ext cx="5600442" cy="5275742"/>
          </a:xfrm>
        </p:spPr>
        <p:txBody>
          <a:bodyPr/>
          <a:lstStyle/>
          <a:p>
            <a:r>
              <a:rPr lang="zh-CN" altLang="en-US" sz="1800" dirty="0"/>
              <a:t>（</a:t>
            </a:r>
            <a:r>
              <a:rPr lang="en-US" altLang="zh-CN" sz="1800" dirty="0"/>
              <a:t>1</a:t>
            </a:r>
            <a:r>
              <a:rPr lang="zh-CN" altLang="en-US" sz="1800" dirty="0"/>
              <a:t>）在现实世界中，“类”是一组具有相同属性和行为的对象的抽象。例如，张三、李四、王五</a:t>
            </a:r>
            <a:r>
              <a:rPr lang="en-US" altLang="zh-CN" sz="1800" dirty="0"/>
              <a:t>…</a:t>
            </a:r>
            <a:r>
              <a:rPr lang="zh-CN" altLang="en-US" sz="1800" dirty="0"/>
              <a:t>等为职员对象，而“职员”类是抽象出来的类</a:t>
            </a:r>
            <a:r>
              <a:rPr lang="zh-CN" altLang="en-US" sz="1800" dirty="0" smtClean="0"/>
              <a:t>。</a:t>
            </a:r>
            <a:endParaRPr lang="en-US" altLang="zh-CN" sz="1800" dirty="0" smtClean="0"/>
          </a:p>
          <a:p>
            <a:r>
              <a:rPr lang="zh-CN" altLang="zh-CN" sz="1800" dirty="0" smtClean="0"/>
              <a:t>（</a:t>
            </a:r>
            <a:r>
              <a:rPr lang="en-US" altLang="zh-CN" sz="1800" dirty="0" smtClean="0"/>
              <a:t>2</a:t>
            </a:r>
            <a:r>
              <a:rPr lang="zh-CN" altLang="zh-CN" sz="1800" dirty="0" smtClean="0"/>
              <a:t>）</a:t>
            </a:r>
            <a:r>
              <a:rPr lang="zh-CN" altLang="zh-CN" sz="1800" dirty="0"/>
              <a:t>类和对象之间的关系是抽象和具体的关系。类是多个对象进行抽象的结果，一个对象是类的一个实例。例如职员是一个类，它是由千千万万个具体的职员抽象而来的一般概念。同理，学生、教师、计算机等都是类。</a:t>
            </a:r>
          </a:p>
          <a:p>
            <a:r>
              <a:rPr lang="zh-CN" altLang="zh-CN" sz="1800" dirty="0" smtClean="0"/>
              <a:t>（</a:t>
            </a:r>
            <a:r>
              <a:rPr lang="en-US" altLang="zh-CN" sz="1800" dirty="0" smtClean="0"/>
              <a:t>3</a:t>
            </a:r>
            <a:r>
              <a:rPr lang="zh-CN" altLang="zh-CN" sz="1800" dirty="0" smtClean="0"/>
              <a:t>）</a:t>
            </a:r>
            <a:r>
              <a:rPr lang="zh-CN" altLang="zh-CN" sz="1800" dirty="0"/>
              <a:t>类是对象的蓝图，是建立对象的模板，它规定该类型的对象有哪些属性、哪些方法等。通过类这个模板，可以创建许许多多的对象，并且这些对象具有相同的属性及行为，只是对象属性的取值不同。创建对象的过程，就是类的实例化过程。</a:t>
            </a:r>
          </a:p>
          <a:p>
            <a:r>
              <a:rPr lang="zh-CN" altLang="zh-CN" sz="1800" dirty="0" smtClean="0"/>
              <a:t>（</a:t>
            </a:r>
            <a:r>
              <a:rPr lang="en-US" altLang="zh-CN" sz="1800" dirty="0" smtClean="0"/>
              <a:t>4</a:t>
            </a:r>
            <a:r>
              <a:rPr lang="zh-CN" altLang="zh-CN" sz="1800" dirty="0" smtClean="0"/>
              <a:t>）</a:t>
            </a:r>
            <a:r>
              <a:rPr lang="zh-CN" altLang="zh-CN" sz="1800" dirty="0"/>
              <a:t>类在现实世界中并不真正存在。例如， </a:t>
            </a:r>
            <a:r>
              <a:rPr lang="zh-CN" altLang="zh-CN" sz="1800" dirty="0" smtClean="0"/>
              <a:t>“人”</a:t>
            </a:r>
            <a:r>
              <a:rPr lang="zh-CN" altLang="en-US" sz="1800" dirty="0" smtClean="0"/>
              <a:t>是类，而</a:t>
            </a:r>
            <a:r>
              <a:rPr lang="zh-CN" altLang="zh-CN" sz="1800" dirty="0" smtClean="0"/>
              <a:t>在</a:t>
            </a:r>
            <a:r>
              <a:rPr lang="zh-CN" altLang="zh-CN" sz="1800" dirty="0"/>
              <a:t>地球上并没有抽象的“人”，只有一个个具体的人，如，张三、李四、王五…。同样， </a:t>
            </a:r>
            <a:r>
              <a:rPr lang="zh-CN" altLang="zh-CN" sz="1800" dirty="0" smtClean="0"/>
              <a:t>“职员”</a:t>
            </a:r>
            <a:r>
              <a:rPr lang="zh-CN" altLang="en-US" sz="1800" dirty="0" smtClean="0"/>
              <a:t>是类，而</a:t>
            </a:r>
            <a:r>
              <a:rPr lang="zh-CN" altLang="zh-CN" sz="1800" dirty="0" smtClean="0"/>
              <a:t>世界</a:t>
            </a:r>
            <a:r>
              <a:rPr lang="zh-CN" altLang="zh-CN" sz="1800" dirty="0"/>
              <a:t>上没有抽象的“职员”，只有一个个具体的职员。</a:t>
            </a:r>
            <a:endParaRPr lang="zh-CN" altLang="en-US" sz="18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4290764978"/>
              </p:ext>
            </p:extLst>
          </p:nvPr>
        </p:nvGraphicFramePr>
        <p:xfrm>
          <a:off x="5533876" y="1587639"/>
          <a:ext cx="6818893" cy="3805229"/>
        </p:xfrm>
        <a:graphic>
          <a:graphicData uri="http://schemas.openxmlformats.org/presentationml/2006/ole">
            <mc:AlternateContent xmlns:mc="http://schemas.openxmlformats.org/markup-compatibility/2006">
              <mc:Choice xmlns:v="urn:schemas-microsoft-com:vml" Requires="v">
                <p:oleObj spid="_x0000_s6273" name="Visio" r:id="rId3" imgW="4352922" imgH="2533560" progId="Visio.Drawing.15">
                  <p:embed/>
                </p:oleObj>
              </mc:Choice>
              <mc:Fallback>
                <p:oleObj name="Visio" r:id="rId3" imgW="4352922" imgH="2533560"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3876" y="1587639"/>
                        <a:ext cx="6818893" cy="38052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46110365"/>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1.4.4 </a:t>
            </a:r>
            <a:r>
              <a:rPr lang="en-US" altLang="zh-CN" dirty="0">
                <a:effectLst/>
              </a:rPr>
              <a:t>this</a:t>
            </a:r>
            <a:r>
              <a:rPr lang="zh-CN" altLang="zh-CN" dirty="0" smtClean="0">
                <a:effectLst/>
              </a:rPr>
              <a:t>关键字</a:t>
            </a:r>
            <a:endParaRPr lang="zh-CN" altLang="en-US" dirty="0"/>
          </a:p>
        </p:txBody>
      </p:sp>
      <p:sp>
        <p:nvSpPr>
          <p:cNvPr id="3" name="内容占位符 2"/>
          <p:cNvSpPr>
            <a:spLocks noGrp="1"/>
          </p:cNvSpPr>
          <p:nvPr>
            <p:ph idx="1"/>
          </p:nvPr>
        </p:nvSpPr>
        <p:spPr>
          <a:xfrm>
            <a:off x="328084" y="1114425"/>
            <a:ext cx="11368616" cy="1820161"/>
          </a:xfrm>
        </p:spPr>
        <p:txBody>
          <a:bodyPr/>
          <a:lstStyle/>
          <a:p>
            <a:r>
              <a:rPr lang="en-US" altLang="zh-CN" dirty="0"/>
              <a:t>1. </a:t>
            </a:r>
            <a:r>
              <a:rPr lang="zh-CN" altLang="zh-CN" dirty="0"/>
              <a:t>使用</a:t>
            </a:r>
            <a:r>
              <a:rPr lang="en-US" altLang="zh-CN" dirty="0"/>
              <a:t>this</a:t>
            </a:r>
            <a:r>
              <a:rPr lang="zh-CN" altLang="zh-CN" dirty="0"/>
              <a:t>访问当前对象成员</a:t>
            </a:r>
            <a:endParaRPr lang="zh-CN" altLang="zh-CN" b="1" dirty="0"/>
          </a:p>
          <a:p>
            <a:pPr lvl="1"/>
            <a:r>
              <a:rPr lang="en-US" altLang="zh-CN" dirty="0"/>
              <a:t>this</a:t>
            </a:r>
            <a:r>
              <a:rPr lang="zh-CN" altLang="zh-CN" dirty="0"/>
              <a:t>是一个特殊的引用，代表当前对象本身，可以用</a:t>
            </a:r>
            <a:r>
              <a:rPr lang="en-US" altLang="zh-CN" dirty="0"/>
              <a:t>this</a:t>
            </a:r>
            <a:r>
              <a:rPr lang="zh-CN" altLang="zh-CN" dirty="0"/>
              <a:t>关键字引用本对象的实例成员</a:t>
            </a:r>
            <a:r>
              <a:rPr lang="zh-CN" altLang="zh-CN" dirty="0" smtClean="0"/>
              <a:t>。</a:t>
            </a:r>
            <a:endParaRPr lang="en-US" altLang="zh-CN" dirty="0" smtClean="0"/>
          </a:p>
          <a:p>
            <a:r>
              <a:rPr lang="zh-CN" altLang="zh-CN" b="1" dirty="0"/>
              <a:t>【代码</a:t>
            </a:r>
            <a:r>
              <a:rPr lang="en-US" altLang="zh-CN" b="1" dirty="0"/>
              <a:t>1-5</a:t>
            </a:r>
            <a:r>
              <a:rPr lang="zh-CN" altLang="zh-CN" b="1" dirty="0"/>
              <a:t>】</a:t>
            </a:r>
            <a:r>
              <a:rPr lang="zh-CN" altLang="zh-CN" dirty="0"/>
              <a:t> 使用</a:t>
            </a:r>
            <a:r>
              <a:rPr lang="en-US" altLang="zh-CN" dirty="0"/>
              <a:t>this</a:t>
            </a:r>
            <a:r>
              <a:rPr lang="zh-CN" altLang="zh-CN" dirty="0"/>
              <a:t>改写的</a:t>
            </a:r>
            <a:r>
              <a:rPr lang="en-US" altLang="zh-CN" dirty="0"/>
              <a:t>Employee</a:t>
            </a:r>
            <a:r>
              <a:rPr lang="zh-CN" altLang="zh-CN" dirty="0"/>
              <a:t>类构造器。</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1063256" y="3190291"/>
            <a:ext cx="10505854" cy="1538883"/>
          </a:xfrm>
          <a:prstGeom prst="rect">
            <a:avLst/>
          </a:prstGeom>
        </p:spPr>
        <p:txBody>
          <a:bodyPr wrap="square">
            <a:spAutoFit/>
          </a:bodyPr>
          <a:lstStyle/>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1</a:t>
            </a:r>
            <a:r>
              <a:rPr lang="en-US" altLang="zh-CN" kern="0" dirty="0">
                <a:solidFill>
                  <a:srgbClr val="7F0055"/>
                </a:solidFill>
                <a:latin typeface="Consolas" panose="020B0609020204030204" pitchFamily="49" charset="0"/>
                <a:ea typeface="宋体" panose="02010600030101010101" pitchFamily="2" charset="-122"/>
              </a:rPr>
              <a:t>	public</a:t>
            </a:r>
            <a:r>
              <a:rPr lang="en-US" altLang="zh-CN" kern="0" dirty="0">
                <a:solidFill>
                  <a:srgbClr val="000000"/>
                </a:solidFill>
                <a:latin typeface="Consolas" panose="020B0609020204030204" pitchFamily="49" charset="0"/>
                <a:ea typeface="宋体" panose="02010600030101010101" pitchFamily="2" charset="-122"/>
              </a:rPr>
              <a:t> Employee(String </a:t>
            </a:r>
            <a:r>
              <a:rPr lang="en-US" altLang="zh-CN" kern="0" dirty="0" err="1">
                <a:solidFill>
                  <a:srgbClr val="6A3E3E"/>
                </a:solidFill>
                <a:latin typeface="Consolas" panose="020B0609020204030204" pitchFamily="49" charset="0"/>
                <a:ea typeface="宋体" panose="02010600030101010101" pitchFamily="2" charset="-122"/>
              </a:rPr>
              <a:t>emplName</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emplAge</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7F0055"/>
                </a:solidFill>
                <a:latin typeface="Consolas" panose="020B0609020204030204" pitchFamily="49" charset="0"/>
                <a:ea typeface="宋体" panose="02010600030101010101" pitchFamily="2" charset="-122"/>
              </a:rPr>
              <a:t>char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emplSex</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double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6A3E3E"/>
                </a:solidFill>
                <a:latin typeface="Consolas" panose="020B0609020204030204" pitchFamily="49" charset="0"/>
                <a:ea typeface="宋体" panose="02010600030101010101" pitchFamily="2" charset="-122"/>
              </a:rPr>
              <a:t>emplBaseSalary</a:t>
            </a:r>
            <a:r>
              <a:rPr lang="en-US" altLang="zh-CN" kern="0" dirty="0">
                <a:solidFill>
                  <a:srgbClr val="000000"/>
                </a:solidFill>
                <a:latin typeface="Consolas" panose="020B0609020204030204" pitchFamily="49" charset="0"/>
                <a:ea typeface="宋体" panose="02010600030101010101" pitchFamily="2" charset="-122"/>
              </a:rPr>
              <a:t>) {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emplName</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emplName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emplAge</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emplAge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4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emplSex</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emplSex</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5		</a:t>
            </a:r>
            <a:r>
              <a:rPr lang="en-US" altLang="zh-CN" kern="0" dirty="0" err="1">
                <a:solidFill>
                  <a:srgbClr val="7F0055"/>
                </a:solidFill>
                <a:latin typeface="Consolas" panose="020B0609020204030204" pitchFamily="49" charset="0"/>
                <a:ea typeface="宋体" panose="02010600030101010101" pitchFamily="2" charset="-122"/>
              </a:rPr>
              <a:t>this</a:t>
            </a:r>
            <a:r>
              <a:rPr lang="en-US" altLang="zh-CN" kern="0" dirty="0" err="1">
                <a:solidFill>
                  <a:srgbClr val="000000"/>
                </a:solidFill>
                <a:latin typeface="Consolas" panose="020B0609020204030204" pitchFamily="49" charset="0"/>
                <a:ea typeface="宋体" panose="02010600030101010101" pitchFamily="2" charset="-122"/>
              </a:rPr>
              <a:t>.</a:t>
            </a:r>
            <a:r>
              <a:rPr lang="en-US" altLang="zh-CN" kern="0" dirty="0" err="1">
                <a:solidFill>
                  <a:srgbClr val="0000C0"/>
                </a:solidFill>
                <a:latin typeface="Consolas" panose="020B0609020204030204" pitchFamily="49" charset="0"/>
                <a:ea typeface="宋体" panose="02010600030101010101" pitchFamily="2" charset="-122"/>
              </a:rPr>
              <a:t>emplBaseSalary</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emplBaseSalary</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6	}</a:t>
            </a:r>
            <a:endParaRPr lang="zh-CN" altLang="en-US" sz="4400" dirty="0"/>
          </a:p>
        </p:txBody>
      </p:sp>
    </p:spTree>
    <p:extLst>
      <p:ext uri="{BB962C8B-B14F-4D97-AF65-F5344CB8AC3E}">
        <p14:creationId xmlns:p14="http://schemas.microsoft.com/office/powerpoint/2010/main" val="2435714582"/>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1.4.4 </a:t>
            </a:r>
            <a:r>
              <a:rPr lang="en-US" altLang="zh-CN" dirty="0">
                <a:effectLst/>
              </a:rPr>
              <a:t>this</a:t>
            </a:r>
            <a:r>
              <a:rPr lang="zh-CN" altLang="zh-CN" dirty="0" smtClean="0">
                <a:effectLst/>
              </a:rPr>
              <a:t>关键字</a:t>
            </a:r>
            <a:r>
              <a:rPr lang="en-US" altLang="zh-CN" dirty="0" smtClean="0">
                <a:effectLst/>
              </a:rPr>
              <a:t>(</a:t>
            </a:r>
            <a:r>
              <a:rPr lang="zh-CN" altLang="en-US" dirty="0" smtClean="0">
                <a:effectLst/>
              </a:rPr>
              <a:t>续</a:t>
            </a:r>
            <a:r>
              <a:rPr lang="en-US" altLang="zh-CN" dirty="0" smtClean="0">
                <a:effectLst/>
              </a:rPr>
              <a:t>)</a:t>
            </a:r>
            <a:endParaRPr lang="zh-CN" altLang="en-US" dirty="0"/>
          </a:p>
        </p:txBody>
      </p:sp>
      <p:sp>
        <p:nvSpPr>
          <p:cNvPr id="3" name="内容占位符 2"/>
          <p:cNvSpPr>
            <a:spLocks noGrp="1"/>
          </p:cNvSpPr>
          <p:nvPr>
            <p:ph idx="1"/>
          </p:nvPr>
        </p:nvSpPr>
        <p:spPr/>
        <p:txBody>
          <a:bodyPr/>
          <a:lstStyle/>
          <a:p>
            <a:r>
              <a:rPr lang="en-US" altLang="zh-CN" dirty="0"/>
              <a:t>2. </a:t>
            </a:r>
            <a:r>
              <a:rPr lang="zh-CN" altLang="zh-CN" dirty="0"/>
              <a:t>使用</a:t>
            </a:r>
            <a:r>
              <a:rPr lang="en-US" altLang="zh-CN" dirty="0"/>
              <a:t>this</a:t>
            </a:r>
            <a:r>
              <a:rPr lang="zh-CN" altLang="zh-CN" dirty="0"/>
              <a:t>调用构造器</a:t>
            </a:r>
            <a:endParaRPr lang="zh-CN" altLang="zh-CN" b="1" dirty="0"/>
          </a:p>
          <a:p>
            <a:pPr lvl="1"/>
            <a:r>
              <a:rPr lang="en-US" altLang="zh-CN" dirty="0"/>
              <a:t>this</a:t>
            </a:r>
            <a:r>
              <a:rPr lang="zh-CN" altLang="zh-CN" dirty="0"/>
              <a:t>关键字可用于调用本类的另一个构造器</a:t>
            </a:r>
            <a:r>
              <a:rPr lang="zh-CN" altLang="zh-CN" dirty="0" smtClean="0"/>
              <a:t>。</a:t>
            </a:r>
            <a:endParaRPr lang="en-US" altLang="zh-CN" dirty="0" smtClean="0"/>
          </a:p>
          <a:p>
            <a:r>
              <a:rPr lang="zh-CN" altLang="zh-CN" b="1" dirty="0"/>
              <a:t>【代码</a:t>
            </a:r>
            <a:r>
              <a:rPr lang="en-US" altLang="zh-CN" b="1" dirty="0"/>
              <a:t>1-6</a:t>
            </a:r>
            <a:r>
              <a:rPr lang="zh-CN" altLang="zh-CN" b="1" dirty="0"/>
              <a:t>】</a:t>
            </a:r>
            <a:r>
              <a:rPr lang="zh-CN" altLang="zh-CN" dirty="0"/>
              <a:t> 用</a:t>
            </a:r>
            <a:r>
              <a:rPr lang="en-US" altLang="zh-CN" dirty="0"/>
              <a:t>this()</a:t>
            </a:r>
            <a:r>
              <a:rPr lang="zh-CN" altLang="zh-CN" dirty="0"/>
              <a:t>代表本类构造器</a:t>
            </a:r>
            <a:r>
              <a:rPr lang="zh-CN" altLang="zh-CN" dirty="0" smtClean="0"/>
              <a:t>。</a:t>
            </a:r>
            <a:endParaRPr lang="en-US" altLang="zh-CN" dirty="0" smtClean="0"/>
          </a:p>
          <a:p>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Tree>
    <p:extLst>
      <p:ext uri="{BB962C8B-B14F-4D97-AF65-F5344CB8AC3E}">
        <p14:creationId xmlns:p14="http://schemas.microsoft.com/office/powerpoint/2010/main" val="527495880"/>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841" y="890212"/>
            <a:ext cx="6096000" cy="5967788"/>
          </a:xfrm>
          <a:prstGeom prst="rect">
            <a:avLst/>
          </a:prstGeom>
        </p:spPr>
        <p:txBody>
          <a:bodyPr>
            <a:spAutoFit/>
          </a:bodyPr>
          <a:lstStyle/>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a:t>
            </a:r>
            <a:r>
              <a:rPr lang="en-US" altLang="zh-CN" sz="1400" kern="0" dirty="0">
                <a:solidFill>
                  <a:srgbClr val="7F0055"/>
                </a:solidFill>
                <a:latin typeface="Consolas" panose="020B0609020204030204" pitchFamily="49" charset="0"/>
                <a:ea typeface="宋体" panose="02010600030101010101" pitchFamily="2" charset="-122"/>
              </a:rPr>
              <a:t>	class</a:t>
            </a:r>
            <a:r>
              <a:rPr lang="en-US" altLang="zh-CN" sz="1400" kern="0" dirty="0">
                <a:solidFill>
                  <a:srgbClr val="000000"/>
                </a:solidFill>
                <a:latin typeface="Consolas" panose="020B0609020204030204" pitchFamily="49" charset="0"/>
                <a:ea typeface="宋体" panose="02010600030101010101" pitchFamily="2" charset="-122"/>
              </a:rPr>
              <a:t> Employee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职员名</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3		</a:t>
            </a:r>
            <a:r>
              <a:rPr lang="en-US" altLang="zh-CN" sz="1400" kern="0" dirty="0">
                <a:solidFill>
                  <a:srgbClr val="7F0055"/>
                </a:solidFill>
                <a:latin typeface="Consolas" panose="020B0609020204030204" pitchFamily="49" charset="0"/>
                <a:ea typeface="宋体" panose="02010600030101010101" pitchFamily="2" charset="-122"/>
              </a:rPr>
              <a:t>private</a:t>
            </a:r>
            <a:r>
              <a:rPr lang="en-US" altLang="zh-CN" sz="1400" kern="0" dirty="0">
                <a:solidFill>
                  <a:srgbClr val="000000"/>
                </a:solidFill>
                <a:latin typeface="Consolas" panose="020B0609020204030204" pitchFamily="49" charset="0"/>
                <a:ea typeface="宋体" panose="02010600030101010101" pitchFamily="2" charset="-122"/>
              </a:rPr>
              <a:t> String </a:t>
            </a:r>
            <a:r>
              <a:rPr lang="en-US" altLang="zh-CN" sz="1400" kern="0" dirty="0" err="1">
                <a:solidFill>
                  <a:srgbClr val="0000C0"/>
                </a:solidFill>
                <a:latin typeface="Consolas" panose="020B0609020204030204" pitchFamily="49" charset="0"/>
                <a:ea typeface="宋体" panose="02010600030101010101" pitchFamily="2" charset="-122"/>
              </a:rPr>
              <a:t>emplName</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4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职员年龄</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5		</a:t>
            </a:r>
            <a:r>
              <a:rPr lang="en-US" altLang="zh-CN" sz="1400" kern="0" dirty="0">
                <a:solidFill>
                  <a:srgbClr val="7F0055"/>
                </a:solidFill>
                <a:latin typeface="Consolas" panose="020B0609020204030204" pitchFamily="49" charset="0"/>
                <a:ea typeface="宋体" panose="02010600030101010101" pitchFamily="2" charset="-122"/>
              </a:rPr>
              <a:t>private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0000C0"/>
                </a:solidFill>
                <a:latin typeface="Consolas" panose="020B0609020204030204" pitchFamily="49" charset="0"/>
                <a:ea typeface="宋体" panose="02010600030101010101" pitchFamily="2" charset="-122"/>
              </a:rPr>
              <a:t>emplAge</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6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职员性别</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7		</a:t>
            </a:r>
            <a:r>
              <a:rPr lang="en-US" altLang="zh-CN" sz="1400" kern="0" dirty="0">
                <a:solidFill>
                  <a:srgbClr val="7F0055"/>
                </a:solidFill>
                <a:latin typeface="Consolas" panose="020B0609020204030204" pitchFamily="49" charset="0"/>
                <a:ea typeface="宋体" panose="02010600030101010101" pitchFamily="2" charset="-122"/>
              </a:rPr>
              <a:t>private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7F0055"/>
                </a:solidFill>
                <a:latin typeface="Consolas" panose="020B0609020204030204" pitchFamily="49" charset="0"/>
                <a:ea typeface="宋体" panose="02010600030101010101" pitchFamily="2" charset="-122"/>
              </a:rPr>
              <a:t>char</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0000C0"/>
                </a:solidFill>
                <a:latin typeface="Consolas" panose="020B0609020204030204" pitchFamily="49" charset="0"/>
                <a:ea typeface="宋体" panose="02010600030101010101" pitchFamily="2" charset="-122"/>
              </a:rPr>
              <a:t>emplSex</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8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基本工资</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9		</a:t>
            </a:r>
            <a:r>
              <a:rPr lang="en-US" altLang="zh-CN" sz="1400" kern="0" dirty="0">
                <a:solidFill>
                  <a:srgbClr val="7F0055"/>
                </a:solidFill>
                <a:latin typeface="Consolas" panose="020B0609020204030204" pitchFamily="49" charset="0"/>
                <a:ea typeface="宋体" panose="02010600030101010101" pitchFamily="2" charset="-122"/>
              </a:rPr>
              <a:t>private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7F0055"/>
                </a:solidFill>
                <a:latin typeface="Consolas" panose="020B0609020204030204" pitchFamily="49" charset="0"/>
                <a:ea typeface="宋体" panose="02010600030101010101" pitchFamily="2" charset="-122"/>
              </a:rPr>
              <a:t>double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0000C0"/>
                </a:solidFill>
                <a:latin typeface="Consolas" panose="020B0609020204030204" pitchFamily="49" charset="0"/>
                <a:ea typeface="宋体" panose="02010600030101010101" pitchFamily="2" charset="-122"/>
              </a:rPr>
              <a:t>emplBaseSalary</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10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11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无参构造器</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12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Employee()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13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14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15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重载构造器</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16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Employee(String </a:t>
            </a:r>
            <a:r>
              <a:rPr lang="en-US" altLang="zh-CN" sz="1400" kern="0" dirty="0">
                <a:solidFill>
                  <a:srgbClr val="6A3E3E"/>
                </a:solidFill>
                <a:latin typeface="Consolas" panose="020B0609020204030204" pitchFamily="49" charset="0"/>
                <a:ea typeface="宋体" panose="02010600030101010101" pitchFamily="2" charset="-122"/>
              </a:rPr>
              <a:t>name</a:t>
            </a:r>
            <a:r>
              <a:rPr lang="en-US" altLang="zh-CN" sz="1400" kern="0" dirty="0">
                <a:solidFill>
                  <a:srgbClr val="000000"/>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17			</a:t>
            </a:r>
            <a:r>
              <a:rPr lang="en-US" altLang="zh-CN" sz="1400" kern="0" dirty="0" err="1">
                <a:solidFill>
                  <a:srgbClr val="0000C0"/>
                </a:solidFill>
                <a:latin typeface="Consolas" panose="020B0609020204030204" pitchFamily="49" charset="0"/>
                <a:ea typeface="宋体" panose="02010600030101010101" pitchFamily="2" charset="-122"/>
              </a:rPr>
              <a:t>emplName</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name</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18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19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20		</a:t>
            </a:r>
            <a:r>
              <a:rPr lang="en-US" altLang="zh-CN" sz="1400" kern="0" dirty="0">
                <a:solidFill>
                  <a:srgbClr val="3F5FBF"/>
                </a:solidFill>
                <a:latin typeface="Consolas" panose="020B0609020204030204" pitchFamily="49" charset="0"/>
                <a:ea typeface="宋体" panose="02010600030101010101" pitchFamily="2" charset="-122"/>
              </a:rPr>
              <a:t>/** </a:t>
            </a:r>
            <a:r>
              <a:rPr lang="zh-CN" altLang="zh-CN" sz="1400"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重载构造器</a:t>
            </a:r>
            <a:r>
              <a:rPr lang="en-US" altLang="zh-CN" sz="1400" kern="0" dirty="0">
                <a:solidFill>
                  <a:srgbClr val="3F5FBF"/>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21		</a:t>
            </a:r>
            <a:r>
              <a:rPr lang="en-US" altLang="zh-CN" sz="1400" kern="0" dirty="0">
                <a:solidFill>
                  <a:srgbClr val="7F0055"/>
                </a:solidFill>
                <a:latin typeface="Consolas" panose="020B0609020204030204" pitchFamily="49" charset="0"/>
                <a:ea typeface="宋体" panose="02010600030101010101" pitchFamily="2" charset="-122"/>
              </a:rPr>
              <a:t>public</a:t>
            </a:r>
            <a:r>
              <a:rPr lang="en-US" altLang="zh-CN" sz="1400" kern="0" dirty="0">
                <a:solidFill>
                  <a:srgbClr val="000000"/>
                </a:solidFill>
                <a:latin typeface="Consolas" panose="020B0609020204030204" pitchFamily="49" charset="0"/>
                <a:ea typeface="宋体" panose="02010600030101010101" pitchFamily="2" charset="-122"/>
              </a:rPr>
              <a:t> Employee(String </a:t>
            </a:r>
            <a:r>
              <a:rPr lang="en-US" altLang="zh-CN" sz="1400" kern="0" dirty="0">
                <a:solidFill>
                  <a:srgbClr val="6A3E3E"/>
                </a:solidFill>
                <a:latin typeface="Consolas" panose="020B0609020204030204" pitchFamily="49" charset="0"/>
                <a:ea typeface="宋体" panose="02010600030101010101" pitchFamily="2" charset="-122"/>
              </a:rPr>
              <a:t>name</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err="1">
                <a:solidFill>
                  <a:srgbClr val="7F0055"/>
                </a:solidFill>
                <a:latin typeface="Consolas" panose="020B0609020204030204" pitchFamily="49" charset="0"/>
                <a:ea typeface="宋体" panose="02010600030101010101" pitchFamily="2" charset="-122"/>
              </a:rPr>
              <a:t>int</a:t>
            </a:r>
            <a:r>
              <a:rPr lang="en-US" altLang="zh-CN" sz="1400" kern="0" dirty="0">
                <a:solidFill>
                  <a:srgbClr val="000000"/>
                </a:solidFill>
                <a:latin typeface="Consolas" panose="020B0609020204030204" pitchFamily="49" charset="0"/>
                <a:ea typeface="宋体" panose="02010600030101010101" pitchFamily="2" charset="-122"/>
              </a:rPr>
              <a:t> </a:t>
            </a:r>
            <a:r>
              <a:rPr lang="en-US" altLang="zh-CN" sz="1400" kern="0" dirty="0">
                <a:solidFill>
                  <a:srgbClr val="6A3E3E"/>
                </a:solidFill>
                <a:latin typeface="Consolas" panose="020B0609020204030204" pitchFamily="49" charset="0"/>
                <a:ea typeface="宋体" panose="02010600030101010101" pitchFamily="2" charset="-122"/>
              </a:rPr>
              <a:t>age</a:t>
            </a:r>
            <a:r>
              <a:rPr lang="en-US" altLang="zh-CN" sz="1400" kern="0" dirty="0">
                <a:solidFill>
                  <a:srgbClr val="000000"/>
                </a:solidFill>
                <a:latin typeface="Consolas" panose="020B0609020204030204" pitchFamily="49" charset="0"/>
                <a:ea typeface="宋体" panose="02010600030101010101" pitchFamily="2" charset="-122"/>
              </a:rPr>
              <a:t>)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22			</a:t>
            </a:r>
            <a:r>
              <a:rPr lang="en-US" altLang="zh-CN" sz="1400" kern="0" dirty="0">
                <a:solidFill>
                  <a:srgbClr val="3F7F5F"/>
                </a:solidFill>
                <a:latin typeface="Consolas" panose="020B0609020204030204" pitchFamily="49" charset="0"/>
                <a:ea typeface="宋体" panose="02010600030101010101" pitchFamily="2" charset="-122"/>
              </a:rPr>
              <a:t>// </a:t>
            </a:r>
            <a:r>
              <a:rPr lang="zh-CN" altLang="zh-CN" sz="1400" kern="0" dirty="0">
                <a:solidFill>
                  <a:srgbClr val="3F7F5F"/>
                </a:solidFill>
                <a:latin typeface="Consolas" panose="020B0609020204030204" pitchFamily="49" charset="0"/>
                <a:ea typeface="宋体" panose="02010600030101010101" pitchFamily="2" charset="-122"/>
                <a:cs typeface="Consolas" panose="020B0609020204030204" pitchFamily="49" charset="0"/>
              </a:rPr>
              <a:t>相当于调用</a:t>
            </a:r>
            <a:r>
              <a:rPr lang="en-US" altLang="zh-CN" sz="1400" kern="0" dirty="0">
                <a:solidFill>
                  <a:srgbClr val="3F7F5F"/>
                </a:solidFill>
                <a:latin typeface="Consolas" panose="020B0609020204030204" pitchFamily="49" charset="0"/>
                <a:ea typeface="宋体" panose="02010600030101010101" pitchFamily="2" charset="-122"/>
              </a:rPr>
              <a:t>Employee (name)</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23			</a:t>
            </a:r>
            <a:r>
              <a:rPr lang="en-US" altLang="zh-CN" sz="1400" kern="0" dirty="0">
                <a:solidFill>
                  <a:srgbClr val="7F0055"/>
                </a:solidFill>
                <a:latin typeface="Consolas" panose="020B0609020204030204" pitchFamily="49" charset="0"/>
                <a:ea typeface="宋体" panose="02010600030101010101" pitchFamily="2" charset="-122"/>
              </a:rPr>
              <a:t>this</a:t>
            </a:r>
            <a:r>
              <a:rPr lang="en-US" altLang="zh-CN" sz="1400" kern="0" dirty="0">
                <a:solidFill>
                  <a:srgbClr val="000000"/>
                </a:solidFill>
                <a:latin typeface="Consolas" panose="020B0609020204030204" pitchFamily="49" charset="0"/>
                <a:ea typeface="宋体" panose="02010600030101010101" pitchFamily="2" charset="-122"/>
              </a:rPr>
              <a:t>(</a:t>
            </a:r>
            <a:r>
              <a:rPr lang="en-US" altLang="zh-CN" sz="1400" kern="0" dirty="0">
                <a:solidFill>
                  <a:srgbClr val="6A3E3E"/>
                </a:solidFill>
                <a:latin typeface="Consolas" panose="020B0609020204030204" pitchFamily="49" charset="0"/>
                <a:ea typeface="宋体" panose="02010600030101010101" pitchFamily="2" charset="-122"/>
              </a:rPr>
              <a:t>name</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24			</a:t>
            </a:r>
            <a:r>
              <a:rPr lang="en-US" altLang="zh-CN" sz="1400" kern="0" dirty="0" err="1">
                <a:solidFill>
                  <a:srgbClr val="0000C0"/>
                </a:solidFill>
                <a:latin typeface="Consolas" panose="020B0609020204030204" pitchFamily="49" charset="0"/>
                <a:ea typeface="宋体" panose="02010600030101010101" pitchFamily="2" charset="-122"/>
              </a:rPr>
              <a:t>emplAge</a:t>
            </a:r>
            <a:r>
              <a:rPr lang="en-US" altLang="zh-CN" sz="1400" kern="0" dirty="0">
                <a:solidFill>
                  <a:srgbClr val="000000"/>
                </a:solidFill>
                <a:latin typeface="Consolas" panose="020B0609020204030204" pitchFamily="49" charset="0"/>
                <a:ea typeface="宋体" panose="02010600030101010101" pitchFamily="2" charset="-122"/>
              </a:rPr>
              <a:t> = </a:t>
            </a:r>
            <a:r>
              <a:rPr lang="en-US" altLang="zh-CN" sz="1400" kern="0" dirty="0">
                <a:solidFill>
                  <a:srgbClr val="6A3E3E"/>
                </a:solidFill>
                <a:latin typeface="Consolas" panose="020B0609020204030204" pitchFamily="49" charset="0"/>
                <a:ea typeface="宋体" panose="02010600030101010101" pitchFamily="2" charset="-122"/>
              </a:rPr>
              <a:t>age</a:t>
            </a:r>
            <a:r>
              <a:rPr lang="en-US" altLang="zh-CN" sz="1400" kern="0" dirty="0">
                <a:solidFill>
                  <a:srgbClr val="000000"/>
                </a:solidFill>
                <a:latin typeface="Consolas" panose="020B0609020204030204" pitchFamily="49" charset="0"/>
                <a:ea typeface="宋体" panose="02010600030101010101" pitchFamily="2" charset="-122"/>
              </a:rPr>
              <a:t>;</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solidFill>
                  <a:srgbClr val="000000"/>
                </a:solidFill>
                <a:latin typeface="Consolas" panose="020B0609020204030204" pitchFamily="49" charset="0"/>
                <a:ea typeface="宋体" panose="02010600030101010101" pitchFamily="2" charset="-122"/>
              </a:rPr>
              <a:t>25		};</a:t>
            </a:r>
            <a:endParaRPr lang="zh-CN" altLang="zh-CN" sz="24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kern="0" dirty="0">
                <a:latin typeface="Consolas" panose="020B0609020204030204" pitchFamily="49" charset="0"/>
                <a:ea typeface="宋体" panose="02010600030101010101" pitchFamily="2" charset="-122"/>
              </a:rPr>
              <a:t>26	</a:t>
            </a:r>
            <a:endParaRPr lang="zh-CN" altLang="zh-CN" sz="2400" kern="100" dirty="0">
              <a:latin typeface="Times New Roman" panose="02020603050405020304" pitchFamily="18" charset="0"/>
              <a:ea typeface="宋体" panose="02010600030101010101" pitchFamily="2" charset="-122"/>
            </a:endParaRPr>
          </a:p>
        </p:txBody>
      </p:sp>
      <p:sp>
        <p:nvSpPr>
          <p:cNvPr id="7" name="矩形 6"/>
          <p:cNvSpPr/>
          <p:nvPr/>
        </p:nvSpPr>
        <p:spPr>
          <a:xfrm>
            <a:off x="5167423" y="589213"/>
            <a:ext cx="6900530" cy="3699474"/>
          </a:xfrm>
          <a:prstGeom prst="rect">
            <a:avLst/>
          </a:prstGeom>
        </p:spPr>
        <p:txBody>
          <a:bodyPr wrap="square">
            <a:spAutoFit/>
          </a:bodyPr>
          <a:lstStyle/>
          <a:p>
            <a:pPr>
              <a:lnSpc>
                <a:spcPts val="1200"/>
              </a:lnSpc>
              <a:spcAft>
                <a:spcPts val="0"/>
              </a:spcAft>
              <a:buNone/>
            </a:pPr>
            <a:r>
              <a:rPr lang="en-US" altLang="zh-CN" kern="0" dirty="0">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27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重载构造器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28	</a:t>
            </a:r>
            <a:r>
              <a:rPr lang="en-US" altLang="zh-CN" kern="0" dirty="0" smtClean="0">
                <a:solidFill>
                  <a:srgbClr val="7F0055"/>
                </a:solidFill>
                <a:latin typeface="Consolas" panose="020B0609020204030204" pitchFamily="49" charset="0"/>
                <a:ea typeface="宋体" panose="02010600030101010101" pitchFamily="2" charset="-122"/>
              </a:rPr>
              <a:t>public</a:t>
            </a:r>
            <a:r>
              <a:rPr lang="en-US" altLang="zh-CN" kern="0" dirty="0" smtClean="0">
                <a:solidFill>
                  <a:srgbClr val="000000"/>
                </a:solidFill>
                <a:latin typeface="Consolas" panose="020B0609020204030204" pitchFamily="49" charset="0"/>
                <a:ea typeface="宋体" panose="02010600030101010101" pitchFamily="2" charset="-122"/>
              </a:rPr>
              <a:t> </a:t>
            </a:r>
            <a:r>
              <a:rPr lang="en-US" altLang="zh-CN" kern="0" dirty="0">
                <a:solidFill>
                  <a:srgbClr val="000000"/>
                </a:solidFill>
                <a:latin typeface="Consolas" panose="020B0609020204030204" pitchFamily="49" charset="0"/>
                <a:ea typeface="宋体" panose="02010600030101010101" pitchFamily="2" charset="-122"/>
              </a:rPr>
              <a:t>Employee(String </a:t>
            </a:r>
            <a:r>
              <a:rPr lang="en-US" altLang="zh-CN" kern="0" dirty="0">
                <a:solidFill>
                  <a:srgbClr val="6A3E3E"/>
                </a:solidFill>
                <a:latin typeface="Consolas" panose="020B0609020204030204" pitchFamily="49" charset="0"/>
                <a:ea typeface="宋体" panose="02010600030101010101" pitchFamily="2" charset="-122"/>
              </a:rPr>
              <a:t>name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err="1">
                <a:solidFill>
                  <a:srgbClr val="7F0055"/>
                </a:solidFill>
                <a:latin typeface="Consolas" panose="020B0609020204030204" pitchFamily="49" charset="0"/>
                <a:ea typeface="宋体" panose="02010600030101010101" pitchFamily="2" charset="-122"/>
              </a:rPr>
              <a:t>int</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age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7F0055"/>
                </a:solidFill>
                <a:latin typeface="Consolas" panose="020B0609020204030204" pitchFamily="49" charset="0"/>
                <a:ea typeface="宋体" panose="02010600030101010101" pitchFamily="2" charset="-122"/>
              </a:rPr>
              <a:t>char</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sex</a:t>
            </a:r>
            <a:r>
              <a:rPr lang="en-US" altLang="zh-CN" kern="0" dirty="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29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相当于调用</a:t>
            </a:r>
            <a:r>
              <a:rPr lang="en-US" altLang="zh-CN" kern="0" dirty="0">
                <a:solidFill>
                  <a:srgbClr val="3F7F5F"/>
                </a:solidFill>
                <a:latin typeface="Consolas" panose="020B0609020204030204" pitchFamily="49" charset="0"/>
                <a:ea typeface="宋体" panose="02010600030101010101" pitchFamily="2" charset="-122"/>
              </a:rPr>
              <a:t>Employee (</a:t>
            </a:r>
            <a:r>
              <a:rPr lang="en-US" altLang="zh-CN" kern="0" dirty="0" err="1">
                <a:solidFill>
                  <a:srgbClr val="3F7F5F"/>
                </a:solidFill>
                <a:latin typeface="Consolas" panose="020B0609020204030204" pitchFamily="49" charset="0"/>
                <a:ea typeface="宋体" panose="02010600030101010101" pitchFamily="2" charset="-122"/>
              </a:rPr>
              <a:t>name,age</a:t>
            </a:r>
            <a:r>
              <a:rPr lang="en-US" altLang="zh-CN" kern="0" dirty="0">
                <a:solidFill>
                  <a:srgbClr val="3F7F5F"/>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30			</a:t>
            </a:r>
            <a:r>
              <a:rPr lang="en-US" altLang="zh-CN" kern="0" dirty="0">
                <a:solidFill>
                  <a:srgbClr val="7F0055"/>
                </a:solidFill>
                <a:latin typeface="Consolas" panose="020B0609020204030204" pitchFamily="49" charset="0"/>
                <a:ea typeface="宋体" panose="02010600030101010101" pitchFamily="2" charset="-122"/>
              </a:rPr>
              <a:t>this</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name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age</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31			</a:t>
            </a:r>
            <a:r>
              <a:rPr lang="en-US" altLang="zh-CN" kern="0" dirty="0" err="1">
                <a:solidFill>
                  <a:srgbClr val="0000C0"/>
                </a:solidFill>
                <a:latin typeface="Consolas" panose="020B0609020204030204" pitchFamily="49" charset="0"/>
                <a:ea typeface="宋体" panose="02010600030101010101" pitchFamily="2" charset="-122"/>
              </a:rPr>
              <a:t>emplSex</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a:solidFill>
                  <a:srgbClr val="6A3E3E"/>
                </a:solidFill>
                <a:latin typeface="Consolas" panose="020B0609020204030204" pitchFamily="49" charset="0"/>
                <a:ea typeface="宋体" panose="02010600030101010101" pitchFamily="2" charset="-122"/>
              </a:rPr>
              <a:t>sex</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32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latin typeface="Consolas" panose="020B0609020204030204" pitchFamily="49" charset="0"/>
                <a:ea typeface="宋体" panose="02010600030101010101" pitchFamily="2" charset="-122"/>
              </a:rPr>
              <a:t>33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34		</a:t>
            </a:r>
            <a:r>
              <a:rPr lang="en-US" altLang="zh-CN" kern="0" dirty="0">
                <a:solidFill>
                  <a:srgbClr val="3F5FBF"/>
                </a:solidFill>
                <a:latin typeface="Consolas" panose="020B0609020204030204" pitchFamily="49" charset="0"/>
                <a:ea typeface="宋体" panose="02010600030101010101" pitchFamily="2" charset="-122"/>
              </a:rPr>
              <a:t>/** </a:t>
            </a:r>
            <a:r>
              <a:rPr lang="zh-CN" altLang="zh-CN" kern="0" dirty="0">
                <a:solidFill>
                  <a:srgbClr val="3F5FBF"/>
                </a:solidFill>
                <a:latin typeface="Consolas" panose="020B0609020204030204" pitchFamily="49" charset="0"/>
                <a:ea typeface="宋体" panose="02010600030101010101" pitchFamily="2" charset="-122"/>
                <a:cs typeface="Consolas" panose="020B0609020204030204" pitchFamily="49" charset="0"/>
              </a:rPr>
              <a:t>重载构造器</a:t>
            </a:r>
            <a:r>
              <a:rPr lang="en-US" altLang="zh-CN" kern="0" dirty="0">
                <a:solidFill>
                  <a:srgbClr val="3F5FBF"/>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smtClean="0">
                <a:solidFill>
                  <a:srgbClr val="000000"/>
                </a:solidFill>
                <a:latin typeface="Consolas" panose="020B0609020204030204" pitchFamily="49" charset="0"/>
                <a:ea typeface="宋体" panose="02010600030101010101" pitchFamily="2" charset="-122"/>
              </a:rPr>
              <a:t>35  </a:t>
            </a:r>
            <a:r>
              <a:rPr lang="en-US" altLang="zh-CN" sz="1200" kern="0" dirty="0" smtClean="0">
                <a:solidFill>
                  <a:srgbClr val="7F0055"/>
                </a:solidFill>
                <a:latin typeface="Consolas" panose="020B0609020204030204" pitchFamily="49" charset="0"/>
                <a:ea typeface="宋体" panose="02010600030101010101" pitchFamily="2" charset="-122"/>
              </a:rPr>
              <a:t>public</a:t>
            </a:r>
            <a:r>
              <a:rPr lang="en-US" altLang="zh-CN" sz="1200" kern="0" dirty="0" smtClean="0">
                <a:solidFill>
                  <a:srgbClr val="000000"/>
                </a:solidFill>
                <a:latin typeface="Consolas" panose="020B0609020204030204" pitchFamily="49" charset="0"/>
                <a:ea typeface="宋体" panose="02010600030101010101" pitchFamily="2" charset="-122"/>
              </a:rPr>
              <a:t> Employee(String </a:t>
            </a:r>
            <a:r>
              <a:rPr lang="en-US" altLang="zh-CN" sz="1200" kern="0" dirty="0" smtClean="0">
                <a:solidFill>
                  <a:srgbClr val="6A3E3E"/>
                </a:solidFill>
                <a:latin typeface="Consolas" panose="020B0609020204030204" pitchFamily="49" charset="0"/>
                <a:ea typeface="宋体" panose="02010600030101010101" pitchFamily="2" charset="-122"/>
              </a:rPr>
              <a:t>name</a:t>
            </a:r>
            <a:r>
              <a:rPr lang="en-US" altLang="zh-CN" sz="1200" kern="0" dirty="0" smtClean="0">
                <a:solidFill>
                  <a:srgbClr val="000000"/>
                </a:solidFill>
                <a:latin typeface="Consolas" panose="020B0609020204030204" pitchFamily="49" charset="0"/>
                <a:ea typeface="宋体" panose="02010600030101010101" pitchFamily="2" charset="-122"/>
              </a:rPr>
              <a:t>, </a:t>
            </a:r>
            <a:r>
              <a:rPr lang="en-US" altLang="zh-CN" sz="1200" kern="0" dirty="0" err="1" smtClean="0">
                <a:solidFill>
                  <a:srgbClr val="7F0055"/>
                </a:solidFill>
                <a:latin typeface="Consolas" panose="020B0609020204030204" pitchFamily="49" charset="0"/>
                <a:ea typeface="宋体" panose="02010600030101010101" pitchFamily="2" charset="-122"/>
              </a:rPr>
              <a:t>int</a:t>
            </a:r>
            <a:r>
              <a:rPr lang="en-US" altLang="zh-CN" sz="1200" kern="0" dirty="0" smtClean="0">
                <a:solidFill>
                  <a:srgbClr val="000000"/>
                </a:solidFill>
                <a:latin typeface="Consolas" panose="020B0609020204030204" pitchFamily="49" charset="0"/>
                <a:ea typeface="宋体" panose="02010600030101010101" pitchFamily="2" charset="-122"/>
              </a:rPr>
              <a:t> </a:t>
            </a:r>
            <a:r>
              <a:rPr lang="en-US" altLang="zh-CN" sz="1200" kern="0" dirty="0" smtClean="0">
                <a:solidFill>
                  <a:srgbClr val="6A3E3E"/>
                </a:solidFill>
                <a:latin typeface="Consolas" panose="020B0609020204030204" pitchFamily="49" charset="0"/>
                <a:ea typeface="宋体" panose="02010600030101010101" pitchFamily="2" charset="-122"/>
              </a:rPr>
              <a:t>age</a:t>
            </a:r>
            <a:r>
              <a:rPr lang="en-US" altLang="zh-CN" sz="1200" kern="0" dirty="0" smtClean="0">
                <a:solidFill>
                  <a:srgbClr val="000000"/>
                </a:solidFill>
                <a:latin typeface="Consolas" panose="020B0609020204030204" pitchFamily="49" charset="0"/>
                <a:ea typeface="宋体" panose="02010600030101010101" pitchFamily="2" charset="-122"/>
              </a:rPr>
              <a:t>, </a:t>
            </a:r>
            <a:r>
              <a:rPr lang="en-US" altLang="zh-CN" sz="1200" kern="0" dirty="0" smtClean="0">
                <a:solidFill>
                  <a:srgbClr val="7F0055"/>
                </a:solidFill>
                <a:latin typeface="Consolas" panose="020B0609020204030204" pitchFamily="49" charset="0"/>
                <a:ea typeface="宋体" panose="02010600030101010101" pitchFamily="2" charset="-122"/>
              </a:rPr>
              <a:t>char</a:t>
            </a:r>
            <a:r>
              <a:rPr lang="en-US" altLang="zh-CN" sz="1200" kern="0" dirty="0" smtClean="0">
                <a:solidFill>
                  <a:srgbClr val="000000"/>
                </a:solidFill>
                <a:latin typeface="Consolas" panose="020B0609020204030204" pitchFamily="49" charset="0"/>
                <a:ea typeface="宋体" panose="02010600030101010101" pitchFamily="2" charset="-122"/>
              </a:rPr>
              <a:t> </a:t>
            </a:r>
            <a:r>
              <a:rPr lang="en-US" altLang="zh-CN" sz="1200" kern="0" dirty="0" smtClean="0">
                <a:solidFill>
                  <a:srgbClr val="6A3E3E"/>
                </a:solidFill>
                <a:latin typeface="Consolas" panose="020B0609020204030204" pitchFamily="49" charset="0"/>
                <a:ea typeface="宋体" panose="02010600030101010101" pitchFamily="2" charset="-122"/>
              </a:rPr>
              <a:t>sex</a:t>
            </a:r>
            <a:r>
              <a:rPr lang="en-US" altLang="zh-CN" sz="1200" kern="0" dirty="0" smtClean="0">
                <a:solidFill>
                  <a:srgbClr val="000000"/>
                </a:solidFill>
                <a:latin typeface="Consolas" panose="020B0609020204030204" pitchFamily="49" charset="0"/>
                <a:ea typeface="宋体" panose="02010600030101010101" pitchFamily="2" charset="-122"/>
              </a:rPr>
              <a:t>, </a:t>
            </a:r>
            <a:r>
              <a:rPr lang="en-US" altLang="zh-CN" sz="1200" kern="0" dirty="0" smtClean="0">
                <a:solidFill>
                  <a:srgbClr val="7F0055"/>
                </a:solidFill>
                <a:latin typeface="Consolas" panose="020B0609020204030204" pitchFamily="49" charset="0"/>
                <a:ea typeface="宋体" panose="02010600030101010101" pitchFamily="2" charset="-122"/>
              </a:rPr>
              <a:t>double</a:t>
            </a:r>
            <a:r>
              <a:rPr lang="en-US" altLang="zh-CN" sz="1200" kern="0" dirty="0" smtClean="0">
                <a:solidFill>
                  <a:srgbClr val="000000"/>
                </a:solidFill>
                <a:latin typeface="Consolas" panose="020B0609020204030204" pitchFamily="49" charset="0"/>
                <a:ea typeface="宋体" panose="02010600030101010101" pitchFamily="2" charset="-122"/>
              </a:rPr>
              <a:t> </a:t>
            </a:r>
            <a:r>
              <a:rPr lang="en-US" altLang="zh-CN" sz="1200" kern="0" dirty="0" err="1" smtClean="0">
                <a:solidFill>
                  <a:srgbClr val="6A3E3E"/>
                </a:solidFill>
                <a:latin typeface="Consolas" panose="020B0609020204030204" pitchFamily="49" charset="0"/>
                <a:ea typeface="宋体" panose="02010600030101010101" pitchFamily="2" charset="-122"/>
              </a:rPr>
              <a:t>baseSalary</a:t>
            </a:r>
            <a:r>
              <a:rPr lang="en-US" altLang="zh-CN" sz="1200" kern="0" dirty="0" smtClean="0">
                <a:solidFill>
                  <a:srgbClr val="000000"/>
                </a:solidFill>
                <a:latin typeface="Consolas" panose="020B0609020204030204" pitchFamily="49" charset="0"/>
                <a:ea typeface="宋体" panose="02010600030101010101" pitchFamily="2" charset="-122"/>
              </a:rPr>
              <a:t>)</a:t>
            </a:r>
            <a:r>
              <a:rPr lang="en-US" altLang="zh-CN" sz="1400" kern="0" dirty="0" smtClean="0">
                <a:solidFill>
                  <a:srgbClr val="000000"/>
                </a:solidFill>
                <a:latin typeface="Consolas" panose="020B0609020204030204" pitchFamily="49" charset="0"/>
                <a:ea typeface="宋体" panose="02010600030101010101" pitchFamily="2" charset="-122"/>
              </a:rPr>
              <a:t> {</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36			</a:t>
            </a:r>
            <a:r>
              <a:rPr lang="en-US" altLang="zh-CN" kern="0" dirty="0">
                <a:solidFill>
                  <a:srgbClr val="3F7F5F"/>
                </a:solidFill>
                <a:latin typeface="Consolas" panose="020B0609020204030204" pitchFamily="49" charset="0"/>
                <a:ea typeface="宋体" panose="02010600030101010101" pitchFamily="2" charset="-122"/>
              </a:rPr>
              <a:t>// </a:t>
            </a:r>
            <a:r>
              <a:rPr lang="zh-CN" altLang="zh-CN" kern="0" dirty="0">
                <a:solidFill>
                  <a:srgbClr val="3F7F5F"/>
                </a:solidFill>
                <a:latin typeface="Consolas" panose="020B0609020204030204" pitchFamily="49" charset="0"/>
                <a:ea typeface="宋体" panose="02010600030101010101" pitchFamily="2" charset="-122"/>
                <a:cs typeface="Consolas" panose="020B0609020204030204" pitchFamily="49" charset="0"/>
              </a:rPr>
              <a:t>相当于调用</a:t>
            </a:r>
            <a:r>
              <a:rPr lang="en-US" altLang="zh-CN" kern="0" dirty="0">
                <a:solidFill>
                  <a:srgbClr val="3F7F5F"/>
                </a:solidFill>
                <a:latin typeface="Consolas" panose="020B0609020204030204" pitchFamily="49" charset="0"/>
                <a:ea typeface="宋体" panose="02010600030101010101" pitchFamily="2" charset="-122"/>
              </a:rPr>
              <a:t>Employee (</a:t>
            </a:r>
            <a:r>
              <a:rPr lang="en-US" altLang="zh-CN" kern="0" dirty="0" err="1">
                <a:solidFill>
                  <a:srgbClr val="3F7F5F"/>
                </a:solidFill>
                <a:latin typeface="Consolas" panose="020B0609020204030204" pitchFamily="49" charset="0"/>
                <a:ea typeface="宋体" panose="02010600030101010101" pitchFamily="2" charset="-122"/>
              </a:rPr>
              <a:t>name,age,sex</a:t>
            </a:r>
            <a:r>
              <a:rPr lang="en-US" altLang="zh-CN" kern="0" dirty="0">
                <a:solidFill>
                  <a:srgbClr val="3F7F5F"/>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37			</a:t>
            </a:r>
            <a:r>
              <a:rPr lang="en-US" altLang="zh-CN" kern="0" dirty="0">
                <a:solidFill>
                  <a:srgbClr val="7F0055"/>
                </a:solidFill>
                <a:latin typeface="Consolas" panose="020B0609020204030204" pitchFamily="49" charset="0"/>
                <a:ea typeface="宋体" panose="02010600030101010101" pitchFamily="2" charset="-122"/>
              </a:rPr>
              <a:t>this</a:t>
            </a:r>
            <a:r>
              <a:rPr lang="en-US" altLang="zh-CN" kern="0" dirty="0">
                <a:solidFill>
                  <a:srgbClr val="000000"/>
                </a:solidFill>
                <a:latin typeface="Consolas" panose="020B0609020204030204" pitchFamily="49" charset="0"/>
                <a:ea typeface="宋体" panose="02010600030101010101" pitchFamily="2" charset="-122"/>
              </a:rPr>
              <a:t>(</a:t>
            </a:r>
            <a:r>
              <a:rPr lang="en-US" altLang="zh-CN" kern="0" dirty="0">
                <a:solidFill>
                  <a:srgbClr val="6A3E3E"/>
                </a:solidFill>
                <a:latin typeface="Consolas" panose="020B0609020204030204" pitchFamily="49" charset="0"/>
                <a:ea typeface="宋体" panose="02010600030101010101" pitchFamily="2" charset="-122"/>
              </a:rPr>
              <a:t>name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age</a:t>
            </a:r>
            <a:r>
              <a:rPr lang="en-US" altLang="zh-CN" kern="0" dirty="0">
                <a:solidFill>
                  <a:srgbClr val="000000"/>
                </a:solidFill>
                <a:latin typeface="Consolas" panose="020B0609020204030204" pitchFamily="49" charset="0"/>
                <a:ea typeface="宋体" panose="02010600030101010101" pitchFamily="2" charset="-122"/>
              </a:rPr>
              <a:t>, </a:t>
            </a:r>
            <a:r>
              <a:rPr lang="en-US" altLang="zh-CN" kern="0" dirty="0">
                <a:solidFill>
                  <a:srgbClr val="6A3E3E"/>
                </a:solidFill>
                <a:latin typeface="Consolas" panose="020B0609020204030204" pitchFamily="49" charset="0"/>
                <a:ea typeface="宋体" panose="02010600030101010101" pitchFamily="2" charset="-122"/>
              </a:rPr>
              <a:t>sex</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38			</a:t>
            </a:r>
            <a:r>
              <a:rPr lang="en-US" altLang="zh-CN" kern="0" dirty="0" err="1">
                <a:solidFill>
                  <a:srgbClr val="0000C0"/>
                </a:solidFill>
                <a:latin typeface="Consolas" panose="020B0609020204030204" pitchFamily="49" charset="0"/>
                <a:ea typeface="宋体" panose="02010600030101010101" pitchFamily="2" charset="-122"/>
              </a:rPr>
              <a:t>emplBaseSalary</a:t>
            </a:r>
            <a:r>
              <a:rPr lang="en-US" altLang="zh-CN" kern="0" dirty="0">
                <a:solidFill>
                  <a:srgbClr val="000000"/>
                </a:solidFill>
                <a:latin typeface="Consolas" panose="020B0609020204030204" pitchFamily="49" charset="0"/>
                <a:ea typeface="宋体" panose="02010600030101010101" pitchFamily="2" charset="-122"/>
              </a:rPr>
              <a:t> = </a:t>
            </a:r>
            <a:r>
              <a:rPr lang="en-US" altLang="zh-CN" kern="0" dirty="0" err="1">
                <a:solidFill>
                  <a:srgbClr val="6A3E3E"/>
                </a:solidFill>
                <a:latin typeface="Consolas" panose="020B0609020204030204" pitchFamily="49" charset="0"/>
                <a:ea typeface="宋体" panose="02010600030101010101" pitchFamily="2" charset="-122"/>
              </a:rPr>
              <a:t>baseSalary</a:t>
            </a:r>
            <a:r>
              <a:rPr lang="en-US" altLang="zh-CN" kern="0" dirty="0">
                <a:solidFill>
                  <a:srgbClr val="000000"/>
                </a:solidFill>
                <a:latin typeface="Consolas" panose="020B0609020204030204" pitchFamily="49" charset="0"/>
                <a:ea typeface="宋体" panose="02010600030101010101" pitchFamily="2" charset="-122"/>
              </a:rPr>
              <a:t>;</a:t>
            </a:r>
            <a:endParaRPr lang="zh-CN" altLang="zh-CN" sz="28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kern="0" dirty="0">
                <a:solidFill>
                  <a:srgbClr val="000000"/>
                </a:solidFill>
                <a:latin typeface="Consolas" panose="020B0609020204030204" pitchFamily="49" charset="0"/>
                <a:ea typeface="宋体" panose="02010600030101010101" pitchFamily="2" charset="-122"/>
              </a:rPr>
              <a:t>39		}</a:t>
            </a:r>
            <a:endParaRPr lang="zh-CN" altLang="zh-CN" sz="2800" kern="100" dirty="0">
              <a:latin typeface="Times New Roman" panose="02020603050405020304" pitchFamily="18" charset="0"/>
              <a:ea typeface="宋体" panose="02010600030101010101" pitchFamily="2" charset="-122"/>
            </a:endParaRPr>
          </a:p>
          <a:p>
            <a:pPr>
              <a:buNone/>
            </a:pPr>
            <a:r>
              <a:rPr lang="en-US" altLang="zh-CN" dirty="0">
                <a:solidFill>
                  <a:srgbClr val="000000"/>
                </a:solidFill>
                <a:latin typeface="Consolas" panose="020B0609020204030204" pitchFamily="49" charset="0"/>
                <a:ea typeface="宋体" panose="02010600030101010101" pitchFamily="2" charset="-122"/>
              </a:rPr>
              <a:t>40	}</a:t>
            </a:r>
            <a:endParaRPr lang="zh-CN" altLang="en-US" sz="4400" dirty="0"/>
          </a:p>
        </p:txBody>
      </p:sp>
      <p:sp>
        <p:nvSpPr>
          <p:cNvPr id="8" name="矩形 7"/>
          <p:cNvSpPr/>
          <p:nvPr/>
        </p:nvSpPr>
        <p:spPr>
          <a:xfrm>
            <a:off x="5900573" y="4906023"/>
            <a:ext cx="5941050" cy="338554"/>
          </a:xfrm>
          <a:prstGeom prst="rect">
            <a:avLst/>
          </a:prstGeom>
        </p:spPr>
        <p:txBody>
          <a:bodyPr wrap="none">
            <a:spAutoFit/>
          </a:bodyPr>
          <a:lstStyle/>
          <a:p>
            <a:pPr lvl="1"/>
            <a:r>
              <a:rPr lang="zh-CN" altLang="zh-CN" b="0" dirty="0"/>
              <a:t>注意：在一个构造器中使用</a:t>
            </a:r>
            <a:r>
              <a:rPr lang="en-US" altLang="zh-CN" b="0" dirty="0"/>
              <a:t>this()</a:t>
            </a:r>
            <a:r>
              <a:rPr lang="zh-CN" altLang="zh-CN" b="0" dirty="0"/>
              <a:t>时，必须把它放在第一行</a:t>
            </a:r>
          </a:p>
        </p:txBody>
      </p:sp>
    </p:spTree>
    <p:extLst>
      <p:ext uri="{BB962C8B-B14F-4D97-AF65-F5344CB8AC3E}">
        <p14:creationId xmlns:p14="http://schemas.microsoft.com/office/powerpoint/2010/main" val="4078361595"/>
      </p:ext>
    </p:extLst>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知识链接</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zh-CN" dirty="0" smtClean="0"/>
              <a:t>链</a:t>
            </a:r>
            <a:r>
              <a:rPr lang="en-US" altLang="zh-CN" dirty="0" smtClean="0"/>
              <a:t>1.13 </a:t>
            </a:r>
            <a:r>
              <a:rPr lang="zh-CN" altLang="zh-CN" dirty="0"/>
              <a:t>方法参数的</a:t>
            </a:r>
            <a:r>
              <a:rPr lang="zh-CN" altLang="zh-CN" dirty="0" smtClean="0"/>
              <a:t>传递</a:t>
            </a:r>
            <a:endParaRPr lang="en-US" altLang="zh-CN" dirty="0" smtClean="0"/>
          </a:p>
          <a:p>
            <a:endParaRPr lang="zh-CN" altLang="zh-CN" dirty="0"/>
          </a:p>
          <a:p>
            <a:r>
              <a:rPr lang="zh-CN" altLang="zh-CN" dirty="0"/>
              <a:t>链</a:t>
            </a:r>
            <a:r>
              <a:rPr lang="en-US" altLang="zh-CN" dirty="0" smtClean="0"/>
              <a:t>1.14 </a:t>
            </a:r>
            <a:r>
              <a:rPr lang="zh-CN" altLang="zh-CN" dirty="0" smtClean="0"/>
              <a:t>标准</a:t>
            </a:r>
            <a:r>
              <a:rPr lang="zh-CN" altLang="zh-CN" dirty="0"/>
              <a:t>流与</a:t>
            </a:r>
            <a:r>
              <a:rPr lang="en-US" altLang="zh-CN" dirty="0"/>
              <a:t>I/O</a:t>
            </a:r>
            <a:r>
              <a:rPr lang="zh-CN" altLang="zh-CN" dirty="0"/>
              <a:t>流</a:t>
            </a:r>
            <a:r>
              <a:rPr lang="zh-CN" altLang="zh-CN" dirty="0" smtClean="0"/>
              <a:t>对象</a:t>
            </a:r>
            <a:endParaRPr lang="en-US" altLang="zh-CN" dirty="0" smtClean="0"/>
          </a:p>
          <a:p>
            <a:endParaRPr lang="en-US" altLang="zh-CN" dirty="0" smtClean="0"/>
          </a:p>
          <a:p>
            <a:r>
              <a:rPr lang="zh-CN" altLang="zh-CN" dirty="0"/>
              <a:t>链</a:t>
            </a:r>
            <a:r>
              <a:rPr lang="en-US" altLang="zh-CN" dirty="0" smtClean="0"/>
              <a:t>1.15 </a:t>
            </a:r>
            <a:r>
              <a:rPr lang="zh-CN" altLang="zh-CN" dirty="0" smtClean="0"/>
              <a:t>使用</a:t>
            </a:r>
            <a:r>
              <a:rPr lang="zh-CN" altLang="zh-CN" dirty="0"/>
              <a:t>命令行方式开发</a:t>
            </a:r>
            <a:r>
              <a:rPr lang="en-US" altLang="zh-CN" dirty="0"/>
              <a:t>Java</a:t>
            </a:r>
            <a:r>
              <a:rPr lang="zh-CN" altLang="zh-CN" dirty="0" smtClean="0"/>
              <a:t>程序</a:t>
            </a:r>
            <a:endParaRPr lang="en-US" altLang="zh-CN" dirty="0" smtClean="0"/>
          </a:p>
          <a:p>
            <a:endParaRPr lang="zh-CN" altLang="zh-CN" dirty="0"/>
          </a:p>
          <a:p>
            <a:r>
              <a:rPr lang="zh-CN" altLang="zh-CN" dirty="0"/>
              <a:t>链</a:t>
            </a:r>
            <a:r>
              <a:rPr lang="en-US" altLang="zh-CN" dirty="0" smtClean="0"/>
              <a:t>1.16 </a:t>
            </a:r>
            <a:r>
              <a:rPr lang="zh-CN" altLang="zh-CN" dirty="0" smtClean="0"/>
              <a:t>使用</a:t>
            </a:r>
            <a:r>
              <a:rPr lang="en-US" altLang="zh-CN" dirty="0"/>
              <a:t>Eclipse</a:t>
            </a:r>
            <a:r>
              <a:rPr lang="zh-CN" altLang="zh-CN" dirty="0"/>
              <a:t>开发</a:t>
            </a:r>
            <a:r>
              <a:rPr lang="en-US" altLang="zh-CN" dirty="0"/>
              <a:t>Java</a:t>
            </a:r>
            <a:r>
              <a:rPr lang="zh-CN" altLang="zh-CN" dirty="0"/>
              <a:t>程序</a:t>
            </a:r>
          </a:p>
          <a:p>
            <a:endParaRPr lang="zh-CN" altLang="zh-CN"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513" y="2744431"/>
            <a:ext cx="5095497" cy="35164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8119812" y="494167"/>
            <a:ext cx="2060869" cy="2123957"/>
          </a:xfrm>
          <a:prstGeom prst="rect">
            <a:avLst/>
          </a:prstGeom>
        </p:spPr>
      </p:pic>
    </p:spTree>
    <p:extLst>
      <p:ext uri="{BB962C8B-B14F-4D97-AF65-F5344CB8AC3E}">
        <p14:creationId xmlns:p14="http://schemas.microsoft.com/office/powerpoint/2010/main" val="2202171434"/>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1.13 </a:t>
            </a:r>
            <a:r>
              <a:rPr lang="zh-CN" altLang="en-US" dirty="0"/>
              <a:t>方法参数的传递</a:t>
            </a:r>
          </a:p>
        </p:txBody>
      </p:sp>
      <p:sp>
        <p:nvSpPr>
          <p:cNvPr id="3" name="内容占位符 2"/>
          <p:cNvSpPr>
            <a:spLocks noGrp="1"/>
          </p:cNvSpPr>
          <p:nvPr>
            <p:ph idx="1"/>
          </p:nvPr>
        </p:nvSpPr>
        <p:spPr/>
        <p:txBody>
          <a:bodyPr/>
          <a:lstStyle/>
          <a:p>
            <a:r>
              <a:rPr lang="en-US" altLang="zh-CN" sz="2000" dirty="0"/>
              <a:t>Java</a:t>
            </a:r>
            <a:r>
              <a:rPr lang="zh-CN" altLang="en-US" sz="2000" dirty="0"/>
              <a:t>只有一种参数传递方式：值传递。也就是说，方法得到的是所有参数值的一个拷贝，这样，方法就不能修改传递给它的任何实参变量的内容</a:t>
            </a:r>
            <a:r>
              <a:rPr lang="zh-CN" altLang="en-US" sz="2000" dirty="0" smtClean="0"/>
              <a:t>。</a:t>
            </a:r>
            <a:endParaRPr lang="en-US" altLang="zh-CN" sz="2000" dirty="0" smtClean="0"/>
          </a:p>
          <a:p>
            <a:r>
              <a:rPr lang="en-US" altLang="zh-CN" sz="2000" dirty="0"/>
              <a:t>1. </a:t>
            </a:r>
            <a:r>
              <a:rPr lang="zh-CN" altLang="en-US" sz="2000" dirty="0"/>
              <a:t>基本数据类型参数的传值</a:t>
            </a:r>
          </a:p>
          <a:p>
            <a:pPr lvl="1"/>
            <a:r>
              <a:rPr lang="zh-CN" altLang="en-US" sz="2000" dirty="0"/>
              <a:t>当传递基本数据类型的参数时，传递的是值的拷贝。</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6" name="图片 5"/>
          <p:cNvPicPr>
            <a:picLocks noChangeAspect="1"/>
          </p:cNvPicPr>
          <p:nvPr/>
        </p:nvPicPr>
        <p:blipFill>
          <a:blip r:embed="rId2"/>
          <a:stretch>
            <a:fillRect/>
          </a:stretch>
        </p:blipFill>
        <p:spPr>
          <a:xfrm>
            <a:off x="1982455" y="2651204"/>
            <a:ext cx="9080629" cy="3824115"/>
          </a:xfrm>
          <a:prstGeom prst="rect">
            <a:avLst/>
          </a:prstGeom>
        </p:spPr>
      </p:pic>
    </p:spTree>
    <p:extLst>
      <p:ext uri="{BB962C8B-B14F-4D97-AF65-F5344CB8AC3E}">
        <p14:creationId xmlns:p14="http://schemas.microsoft.com/office/powerpoint/2010/main" val="2603429761"/>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1.13 </a:t>
            </a:r>
            <a:r>
              <a:rPr lang="zh-CN" altLang="en-US" dirty="0"/>
              <a:t>方法参数的</a:t>
            </a:r>
            <a:r>
              <a:rPr lang="zh-CN" altLang="en-US" dirty="0" smtClean="0"/>
              <a:t>传递</a:t>
            </a:r>
            <a:r>
              <a:rPr lang="en-US" altLang="zh-CN" dirty="0" smtClean="0"/>
              <a:t>(</a:t>
            </a:r>
            <a:r>
              <a:rPr lang="zh-CN" altLang="en-US" dirty="0" smtClean="0"/>
              <a:t>续</a:t>
            </a:r>
            <a:r>
              <a:rPr lang="en-US" altLang="zh-CN"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519780" y="1093788"/>
            <a:ext cx="10816839" cy="5230663"/>
          </a:xfrm>
          <a:prstGeom prst="rect">
            <a:avLst/>
          </a:prstGeom>
        </p:spPr>
        <p:txBody>
          <a:bodyPr wrap="square">
            <a:spAutoFit/>
          </a:bodyPr>
          <a:lstStyle/>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	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TestPassByValue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2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8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3			</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5;</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4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调用</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changeValue</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方法之前，</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x</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的值：</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5			</a:t>
            </a:r>
            <a:r>
              <a:rPr lang="en-US" altLang="zh-CN" sz="180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changeValue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6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调用</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changeValue</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方法之后，</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x</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的值：</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x</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7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8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9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10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private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changeValue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11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12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changeValue</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方法内部，</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的值：</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a</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13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14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478961" y="5667011"/>
            <a:ext cx="3857658" cy="948942"/>
          </a:xfrm>
          <a:prstGeom prst="rect">
            <a:avLst/>
          </a:prstGeom>
        </p:spPr>
      </p:pic>
    </p:spTree>
    <p:extLst>
      <p:ext uri="{BB962C8B-B14F-4D97-AF65-F5344CB8AC3E}">
        <p14:creationId xmlns:p14="http://schemas.microsoft.com/office/powerpoint/2010/main" val="2503251403"/>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1.13 </a:t>
            </a:r>
            <a:r>
              <a:rPr lang="zh-CN" altLang="en-US" dirty="0"/>
              <a:t>方法参数的传递</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2. </a:t>
            </a:r>
            <a:r>
              <a:rPr lang="zh-CN" altLang="en-US" dirty="0"/>
              <a:t>引用类型参数的传值</a:t>
            </a:r>
          </a:p>
          <a:p>
            <a:pPr lvl="1"/>
            <a:r>
              <a:rPr lang="zh-CN" altLang="en-US" dirty="0"/>
              <a:t>当传递引用数据类型的参数时，传递的是引用的地址拷贝。</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stretch>
            <a:fillRect/>
          </a:stretch>
        </p:blipFill>
        <p:spPr>
          <a:xfrm>
            <a:off x="1661585" y="2248583"/>
            <a:ext cx="8325214" cy="3485243"/>
          </a:xfrm>
          <a:prstGeom prst="rect">
            <a:avLst/>
          </a:prstGeom>
        </p:spPr>
      </p:pic>
    </p:spTree>
    <p:extLst>
      <p:ext uri="{BB962C8B-B14F-4D97-AF65-F5344CB8AC3E}">
        <p14:creationId xmlns:p14="http://schemas.microsoft.com/office/powerpoint/2010/main" val="259737814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 </a:t>
            </a:r>
            <a:r>
              <a:rPr lang="zh-CN" altLang="zh-CN" dirty="0">
                <a:effectLst/>
              </a:rPr>
              <a:t>从现实世界到</a:t>
            </a:r>
            <a:r>
              <a:rPr lang="en-US" altLang="zh-CN" dirty="0">
                <a:effectLst/>
              </a:rPr>
              <a:t>Java</a:t>
            </a:r>
            <a:r>
              <a:rPr lang="zh-CN" altLang="zh-CN" dirty="0">
                <a:effectLst/>
              </a:rPr>
              <a:t>类代码 </a:t>
            </a:r>
            <a:r>
              <a:rPr lang="en-US" altLang="zh-CN" dirty="0" smtClean="0">
                <a:effectLst/>
              </a:rPr>
              <a:t>(</a:t>
            </a:r>
            <a:r>
              <a:rPr lang="zh-CN" altLang="en-US" dirty="0" smtClean="0">
                <a:effectLst/>
              </a:rPr>
              <a:t>续 </a:t>
            </a:r>
            <a:r>
              <a:rPr lang="en-US" altLang="zh-CN" dirty="0" smtClean="0">
                <a:effectLst/>
              </a:rPr>
              <a:t>)</a:t>
            </a:r>
            <a:endParaRPr lang="zh-CN" altLang="en-US" dirty="0"/>
          </a:p>
        </p:txBody>
      </p:sp>
      <p:sp>
        <p:nvSpPr>
          <p:cNvPr id="3" name="内容占位符 2"/>
          <p:cNvSpPr>
            <a:spLocks noGrp="1"/>
          </p:cNvSpPr>
          <p:nvPr>
            <p:ph idx="1"/>
          </p:nvPr>
        </p:nvSpPr>
        <p:spPr>
          <a:xfrm>
            <a:off x="328084" y="1114425"/>
            <a:ext cx="11368616" cy="1713835"/>
          </a:xfrm>
        </p:spPr>
        <p:txBody>
          <a:bodyPr/>
          <a:lstStyle/>
          <a:p>
            <a:r>
              <a:rPr lang="en-US" altLang="zh-CN" dirty="0"/>
              <a:t>2. </a:t>
            </a:r>
            <a:r>
              <a:rPr lang="zh-CN" altLang="zh-CN" dirty="0"/>
              <a:t>将职员对象抽象为职员类</a:t>
            </a:r>
            <a:endParaRPr lang="zh-CN" altLang="zh-CN" b="1"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11" name="Rectangle 80"/>
          <p:cNvSpPr>
            <a:spLocks noChangeArrowheads="1"/>
          </p:cNvSpPr>
          <p:nvPr/>
        </p:nvSpPr>
        <p:spPr bwMode="auto">
          <a:xfrm>
            <a:off x="1332928" y="5993823"/>
            <a:ext cx="83792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t>构造</a:t>
            </a:r>
            <a:r>
              <a:rPr lang="zh-CN" altLang="en-US" dirty="0" smtClean="0"/>
              <a:t>器：用于初始化对象，即用</a:t>
            </a:r>
            <a:r>
              <a:rPr lang="zh-CN" altLang="en-US" dirty="0"/>
              <a:t>问题域中对象的属性值将类实例化为计算机世界的对象。 </a:t>
            </a:r>
          </a:p>
        </p:txBody>
      </p:sp>
      <p:sp>
        <p:nvSpPr>
          <p:cNvPr id="12" name="Rectangle 4"/>
          <p:cNvSpPr>
            <a:spLocks noChangeArrowheads="1"/>
          </p:cNvSpPr>
          <p:nvPr/>
        </p:nvSpPr>
        <p:spPr bwMode="auto">
          <a:xfrm>
            <a:off x="1661585" y="1802065"/>
            <a:ext cx="31494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latin typeface="Times New Roman" panose="02020603050405020304" pitchFamily="18" charset="0"/>
                <a:cs typeface="Times New Roman" panose="02020603050405020304" pitchFamily="18" charset="0"/>
              </a:rPr>
              <a:t>职员</a:t>
            </a:r>
            <a:r>
              <a:rPr lang="zh-CN" altLang="en-US" dirty="0">
                <a:latin typeface="Times New Roman" panose="02020603050405020304" pitchFamily="18" charset="0"/>
                <a:cs typeface="Times New Roman" panose="02020603050405020304" pitchFamily="18" charset="0"/>
              </a:rPr>
              <a:t>类的</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个属性及其表示方法</a:t>
            </a:r>
            <a:endParaRPr lang="zh-CN" altLang="en-US" dirty="0"/>
          </a:p>
        </p:txBody>
      </p:sp>
      <p:graphicFrame>
        <p:nvGraphicFramePr>
          <p:cNvPr id="13" name="Group 184"/>
          <p:cNvGraphicFramePr>
            <a:graphicFrameLocks noGrp="1"/>
          </p:cNvGraphicFramePr>
          <p:nvPr>
            <p:extLst>
              <p:ext uri="{D42A27DB-BD31-4B8C-83A1-F6EECF244321}">
                <p14:modId xmlns:p14="http://schemas.microsoft.com/office/powerpoint/2010/main" val="3504069401"/>
              </p:ext>
            </p:extLst>
          </p:nvPr>
        </p:nvGraphicFramePr>
        <p:xfrm>
          <a:off x="1769877" y="2290102"/>
          <a:ext cx="8569325" cy="1820544"/>
        </p:xfrm>
        <a:graphic>
          <a:graphicData uri="http://schemas.openxmlformats.org/drawingml/2006/table">
            <a:tbl>
              <a:tblPr/>
              <a:tblGrid>
                <a:gridCol w="2185988"/>
                <a:gridCol w="3073400"/>
                <a:gridCol w="3309937"/>
              </a:tblGrid>
              <a:tr h="4794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属性名称</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属性标记</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值的表示</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职员姓名</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emplName</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字符串</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年龄</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emplAge</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位数字</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1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性别</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emplSex</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一个字符</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基本工资</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emplBaseSalary</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位数字（整数</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位，小数</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4" name="Rectangle 100"/>
          <p:cNvSpPr>
            <a:spLocks noChangeArrowheads="1"/>
          </p:cNvSpPr>
          <p:nvPr/>
        </p:nvSpPr>
        <p:spPr bwMode="auto">
          <a:xfrm>
            <a:off x="1661585" y="4294833"/>
            <a:ext cx="3538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latin typeface="Times New Roman" panose="02020603050405020304" pitchFamily="18" charset="0"/>
                <a:cs typeface="Times New Roman" panose="02020603050405020304" pitchFamily="18" charset="0"/>
              </a:rPr>
              <a:t>职员</a:t>
            </a:r>
            <a:r>
              <a:rPr lang="zh-CN" altLang="en-US" dirty="0">
                <a:latin typeface="Times New Roman" panose="02020603050405020304" pitchFamily="18" charset="0"/>
                <a:cs typeface="Times New Roman" panose="02020603050405020304" pitchFamily="18" charset="0"/>
              </a:rPr>
              <a:t>类的</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个方法</a:t>
            </a:r>
            <a:endParaRPr lang="zh-CN" altLang="en-US" dirty="0"/>
          </a:p>
        </p:txBody>
      </p:sp>
      <p:graphicFrame>
        <p:nvGraphicFramePr>
          <p:cNvPr id="15" name="Group 183"/>
          <p:cNvGraphicFramePr>
            <a:graphicFrameLocks noGrp="1"/>
          </p:cNvGraphicFramePr>
          <p:nvPr>
            <p:extLst>
              <p:ext uri="{D42A27DB-BD31-4B8C-83A1-F6EECF244321}">
                <p14:modId xmlns:p14="http://schemas.microsoft.com/office/powerpoint/2010/main" val="1205994075"/>
              </p:ext>
            </p:extLst>
          </p:nvPr>
        </p:nvGraphicFramePr>
        <p:xfrm>
          <a:off x="1850064" y="4900764"/>
          <a:ext cx="9739423" cy="936625"/>
        </p:xfrm>
        <a:graphic>
          <a:graphicData uri="http://schemas.openxmlformats.org/drawingml/2006/table">
            <a:tbl>
              <a:tblPr/>
              <a:tblGrid>
                <a:gridCol w="750248"/>
                <a:gridCol w="1798869"/>
                <a:gridCol w="1798870"/>
                <a:gridCol w="1798869"/>
                <a:gridCol w="1686313"/>
                <a:gridCol w="1906254"/>
              </a:tblGrid>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构造方法</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getEmplName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getEmplAge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getEmplSex</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getEmplBaseSalary</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功能</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对象初始化</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获取对象的姓名</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获取对象的年龄</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获取对象的性别</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获取基本工资</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6" name="标题 1"/>
          <p:cNvSpPr txBox="1">
            <a:spLocks/>
          </p:cNvSpPr>
          <p:nvPr/>
        </p:nvSpPr>
        <p:spPr bwMode="auto">
          <a:xfrm>
            <a:off x="4811001" y="1092053"/>
            <a:ext cx="2126511" cy="4942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buClrTx/>
              <a:buNone/>
            </a:pPr>
            <a:r>
              <a:rPr lang="zh-CN" altLang="en-US" sz="2400" kern="0" dirty="0" smtClean="0">
                <a:latin typeface="宋体" panose="02010600030101010101" pitchFamily="2" charset="-122"/>
                <a:ea typeface="宋体" panose="02010600030101010101" pitchFamily="2" charset="-122"/>
              </a:rPr>
              <a:t>职员类模型</a:t>
            </a:r>
            <a:endParaRPr lang="zh-CN" altLang="en-US" sz="2400"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28275031"/>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a:t>
            </a:r>
            <a:r>
              <a:rPr lang="en-US" altLang="zh-CN" dirty="0"/>
              <a:t>1.13 </a:t>
            </a:r>
            <a:r>
              <a:rPr lang="zh-CN" altLang="en-US" dirty="0"/>
              <a:t>方法参数的传递</a:t>
            </a:r>
            <a:r>
              <a:rPr lang="en-US" altLang="zh-CN" dirty="0"/>
              <a:t>(</a:t>
            </a:r>
            <a:r>
              <a:rPr lang="zh-CN" altLang="en-US" dirty="0"/>
              <a:t>续</a:t>
            </a:r>
            <a:r>
              <a:rPr lang="en-US" altLang="zh-CN"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753036" y="1093788"/>
            <a:ext cx="11121465" cy="4856714"/>
          </a:xfrm>
          <a:prstGeom prst="rect">
            <a:avLst/>
          </a:prstGeom>
        </p:spPr>
        <p:txBody>
          <a:bodyPr wrap="square">
            <a:spAutoFit/>
          </a:bodyPr>
          <a:lstStyle/>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	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TestPassObject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2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8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3			Employee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zh1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Employee(</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2A00FF"/>
                </a:solidFill>
                <a:latin typeface="Consolas" panose="020B0609020204030204" pitchFamily="49" charset="0"/>
                <a:ea typeface="宋体" panose="02010600030101010101" pitchFamily="2" charset="-122"/>
                <a:cs typeface="Times New Roman" panose="02020603050405020304" pitchFamily="18" charset="0"/>
              </a:rPr>
              <a:t>zhangsan</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55, </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'm'</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1234.56);</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4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修改</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salary</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之前：</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zh1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.getEmplBaseSalary());</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5			</a:t>
            </a:r>
            <a:r>
              <a:rPr lang="en-US" altLang="zh-CN" sz="1800" i="1"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changeSalary</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zh1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6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修改</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salary</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之后：</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zh1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.getEmplBaseSalary());</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7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latin typeface="Consolas" panose="020B0609020204030204" pitchFamily="49" charset="0"/>
                <a:ea typeface="宋体" panose="02010600030101010101" pitchFamily="2" charset="-122"/>
                <a:cs typeface="Times New Roman" panose="02020603050405020304" pitchFamily="18" charset="0"/>
              </a:rPr>
              <a:t>8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9		</a:t>
            </a:r>
            <a:r>
              <a:rPr lang="en-US" altLang="zh-CN" sz="180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800" kern="0" dirty="0">
                <a:solidFill>
                  <a:srgbClr val="3F5FBF"/>
                </a:solidFill>
                <a:latin typeface="Consolas" panose="020B0609020204030204" pitchFamily="49" charset="0"/>
                <a:ea typeface="宋体" panose="02010600030101010101" pitchFamily="2" charset="-122"/>
                <a:cs typeface="Consolas" panose="020B0609020204030204" pitchFamily="49" charset="0"/>
              </a:rPr>
              <a:t>修改</a:t>
            </a:r>
            <a:r>
              <a:rPr lang="en-US" altLang="zh-CN" sz="180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salary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10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changeSalary</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(Employee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11			</a:t>
            </a:r>
            <a:r>
              <a:rPr lang="en-US" altLang="zh-CN" sz="18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.setEmplBaseSalary</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e</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.getEmplBaseSalary</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1.5);</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12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13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727291" y="5463819"/>
            <a:ext cx="3116418" cy="719173"/>
          </a:xfrm>
          <a:prstGeom prst="rect">
            <a:avLst/>
          </a:prstGeom>
        </p:spPr>
      </p:pic>
    </p:spTree>
    <p:extLst>
      <p:ext uri="{BB962C8B-B14F-4D97-AF65-F5344CB8AC3E}">
        <p14:creationId xmlns:p14="http://schemas.microsoft.com/office/powerpoint/2010/main" val="3777543474"/>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面向对象和面向过程的</a:t>
            </a:r>
            <a:r>
              <a:rPr lang="zh-CN" altLang="en-US" dirty="0" smtClean="0"/>
              <a:t>区别</a:t>
            </a:r>
            <a:r>
              <a:rPr lang="en-US" altLang="zh-CN" sz="2400" dirty="0" smtClean="0"/>
              <a:t>(</a:t>
            </a:r>
            <a:r>
              <a:rPr lang="zh-CN" altLang="en-US" sz="2400" dirty="0" smtClean="0"/>
              <a:t>补充</a:t>
            </a:r>
            <a:r>
              <a:rPr lang="en-US" altLang="zh-CN" sz="2400" dirty="0" smtClean="0"/>
              <a:t>)</a:t>
            </a:r>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内容占位符 2"/>
          <p:cNvSpPr>
            <a:spLocks noGrp="1"/>
          </p:cNvSpPr>
          <p:nvPr>
            <p:ph idx="1"/>
          </p:nvPr>
        </p:nvSpPr>
        <p:spPr/>
        <p:txBody>
          <a:bodyPr/>
          <a:lstStyle/>
          <a:p>
            <a:pPr>
              <a:defRPr/>
            </a:pPr>
            <a:r>
              <a:rPr lang="zh-CN" altLang="en-US" dirty="0" smtClean="0">
                <a:ea typeface="宋体" panose="02010600030101010101" pitchFamily="2" charset="-122"/>
              </a:rPr>
              <a:t>编程思想不同</a:t>
            </a:r>
            <a:endParaRPr lang="en-US" altLang="zh-CN" dirty="0" smtClean="0">
              <a:ea typeface="宋体" panose="02010600030101010101" pitchFamily="2" charset="-122"/>
            </a:endParaRPr>
          </a:p>
          <a:p>
            <a:pPr lvl="1">
              <a:defRPr/>
            </a:pPr>
            <a:r>
              <a:rPr lang="en-US" altLang="zh-CN" dirty="0" smtClean="0">
                <a:ea typeface="宋体" panose="02010600030101010101" pitchFamily="2" charset="-122"/>
              </a:rPr>
              <a:t>1</a:t>
            </a:r>
            <a:r>
              <a:rPr lang="zh-CN" altLang="en-US" dirty="0" smtClean="0">
                <a:ea typeface="宋体" panose="02010600030101010101" pitchFamily="2" charset="-122"/>
              </a:rPr>
              <a:t>、面向过程：是一种以过程为中心的编程思想。都是以什么正在发生为主要目标进行编程。</a:t>
            </a:r>
            <a:endParaRPr lang="en-US" altLang="zh-CN" dirty="0" smtClean="0">
              <a:ea typeface="宋体" panose="02010600030101010101" pitchFamily="2" charset="-122"/>
            </a:endParaRPr>
          </a:p>
          <a:p>
            <a:pPr lvl="1">
              <a:defRPr/>
            </a:pPr>
            <a:r>
              <a:rPr lang="en-US" altLang="zh-CN" dirty="0" smtClean="0">
                <a:ea typeface="宋体" panose="02010600030101010101" pitchFamily="2" charset="-122"/>
              </a:rPr>
              <a:t>2</a:t>
            </a:r>
            <a:r>
              <a:rPr lang="zh-CN" altLang="en-US" dirty="0" smtClean="0">
                <a:ea typeface="宋体" panose="02010600030101010101" pitchFamily="2" charset="-122"/>
              </a:rPr>
              <a:t>、面向对象语言：是一类以对象作为基本程序结构单位的程序设计语言，指用于描述的设计是以对象为核心，而对象是程序运行时刻的基本成分。 </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838827152"/>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面向对象和面向过程的区别</a:t>
            </a:r>
            <a:r>
              <a:rPr lang="en-US" altLang="zh-CN" sz="2400" dirty="0"/>
              <a:t>(</a:t>
            </a:r>
            <a:r>
              <a:rPr lang="zh-CN" altLang="en-US" sz="2400" dirty="0"/>
              <a:t>补充</a:t>
            </a:r>
            <a:r>
              <a:rPr lang="en-US" altLang="zh-CN" sz="2400" dirty="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内容占位符 2"/>
          <p:cNvSpPr>
            <a:spLocks noGrp="1"/>
          </p:cNvSpPr>
          <p:nvPr>
            <p:ph idx="1"/>
          </p:nvPr>
        </p:nvSpPr>
        <p:spPr/>
        <p:txBody>
          <a:bodyPr/>
          <a:lstStyle/>
          <a:p>
            <a:pPr>
              <a:defRPr/>
            </a:pPr>
            <a:r>
              <a:rPr lang="zh-CN" altLang="en-US" sz="2800" dirty="0" smtClean="0">
                <a:ea typeface="宋体" panose="02010600030101010101" pitchFamily="2" charset="-122"/>
              </a:rPr>
              <a:t>面向对象的特点</a:t>
            </a:r>
          </a:p>
          <a:p>
            <a:pPr lvl="1">
              <a:defRPr/>
            </a:pPr>
            <a:r>
              <a:rPr lang="zh-CN" altLang="en-US" sz="2400" dirty="0" smtClean="0">
                <a:ea typeface="宋体" panose="02010600030101010101" pitchFamily="2" charset="-122"/>
              </a:rPr>
              <a:t>什么是对象，简单来说对象就是现实世界存在的任何事务都可以称之为对象，有着自己独特的个性。</a:t>
            </a:r>
            <a:endParaRPr lang="en-US" altLang="zh-CN" sz="2400" dirty="0" smtClean="0">
              <a:ea typeface="宋体" panose="02010600030101010101" pitchFamily="2" charset="-122"/>
            </a:endParaRPr>
          </a:p>
          <a:p>
            <a:pPr lvl="1">
              <a:defRPr/>
            </a:pPr>
            <a:r>
              <a:rPr lang="zh-CN" altLang="en-US" sz="2400" dirty="0" smtClean="0">
                <a:ea typeface="宋体" panose="02010600030101010101" pitchFamily="2" charset="-122"/>
              </a:rPr>
              <a:t>面向对象就是构成问题事务分解成各个对象，建立对象的目的不是为了完成一个步骤，而是为了描叙某个事物在整个解决问题的步骤中的行为。</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1585" y="3329735"/>
            <a:ext cx="84677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42613"/>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面向对象和面向过程的区别</a:t>
            </a:r>
            <a:r>
              <a:rPr lang="en-US" altLang="zh-CN" sz="2400" dirty="0"/>
              <a:t>(</a:t>
            </a:r>
            <a:r>
              <a:rPr lang="zh-CN" altLang="en-US" sz="2400" dirty="0"/>
              <a:t>补充</a:t>
            </a:r>
            <a:r>
              <a:rPr lang="en-US" altLang="zh-CN" sz="2400" dirty="0"/>
              <a:t>)</a:t>
            </a:r>
            <a:endParaRPr lang="zh-CN" altLang="en-US" dirty="0"/>
          </a:p>
        </p:txBody>
      </p:sp>
      <p:sp>
        <p:nvSpPr>
          <p:cNvPr id="3" name="内容占位符 2"/>
          <p:cNvSpPr>
            <a:spLocks noGrp="1"/>
          </p:cNvSpPr>
          <p:nvPr>
            <p:ph idx="1"/>
          </p:nvPr>
        </p:nvSpPr>
        <p:spPr/>
        <p:txBody>
          <a:bodyPr/>
          <a:lstStyle/>
          <a:p>
            <a:pPr>
              <a:defRPr/>
            </a:pPr>
            <a:r>
              <a:rPr lang="zh-CN" altLang="en-US" sz="2800" dirty="0"/>
              <a:t>面向过程的特点</a:t>
            </a:r>
            <a:endParaRPr lang="en-US" altLang="zh-CN" sz="2800" dirty="0"/>
          </a:p>
          <a:p>
            <a:pPr lvl="1">
              <a:defRPr/>
            </a:pPr>
            <a:r>
              <a:rPr lang="zh-CN" altLang="en-US" sz="2400" dirty="0"/>
              <a:t>什么是过程，我认为过程就是步骤，是解决问题的按部就班。</a:t>
            </a:r>
            <a:endParaRPr lang="en-US" altLang="zh-CN" sz="2400" dirty="0"/>
          </a:p>
          <a:p>
            <a:pPr lvl="1">
              <a:defRPr/>
            </a:pPr>
            <a:r>
              <a:rPr lang="zh-CN" altLang="en-US" sz="2400" dirty="0"/>
              <a:t>面向过程不同于面向对象，面向过程分析出解决问题所需要的步骤，然后用函数把这些步骤一步一步实现，使用的时候一个一个依次调用就可以了。</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552" y="3055040"/>
            <a:ext cx="7651400" cy="305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798183"/>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6249" y="307341"/>
            <a:ext cx="10212916" cy="609600"/>
          </a:xfrm>
        </p:spPr>
        <p:txBody>
          <a:bodyPr/>
          <a:lstStyle/>
          <a:p>
            <a:r>
              <a:rPr lang="zh-CN" altLang="en-US" dirty="0"/>
              <a:t>面向对象和面向过程的区别</a:t>
            </a:r>
            <a:r>
              <a:rPr lang="en-US" altLang="zh-CN" sz="2400" dirty="0"/>
              <a:t>(</a:t>
            </a:r>
            <a:r>
              <a:rPr lang="zh-CN" altLang="en-US" sz="2400" dirty="0"/>
              <a:t>补充</a:t>
            </a:r>
            <a:r>
              <a:rPr lang="en-US" altLang="zh-CN" sz="2400" dirty="0"/>
              <a:t>)</a:t>
            </a:r>
            <a:endParaRPr lang="zh-CN" altLang="en-US" dirty="0"/>
          </a:p>
        </p:txBody>
      </p:sp>
      <p:sp>
        <p:nvSpPr>
          <p:cNvPr id="3" name="内容占位符 2"/>
          <p:cNvSpPr>
            <a:spLocks noGrp="1"/>
          </p:cNvSpPr>
          <p:nvPr>
            <p:ph idx="1"/>
          </p:nvPr>
        </p:nvSpPr>
        <p:spPr>
          <a:xfrm>
            <a:off x="328084" y="995363"/>
            <a:ext cx="3878156" cy="4876800"/>
          </a:xfrm>
        </p:spPr>
        <p:txBody>
          <a:bodyPr/>
          <a:lstStyle/>
          <a:p>
            <a:r>
              <a:rPr lang="zh-CN" altLang="en-US" dirty="0" smtClean="0"/>
              <a:t>已知矩形的长和宽，计算并输出其周长和面积。（</a:t>
            </a:r>
            <a:r>
              <a:rPr lang="en-US" altLang="zh-CN" dirty="0" smtClean="0"/>
              <a:t>C</a:t>
            </a:r>
            <a:r>
              <a:rPr lang="zh-CN" altLang="en-US" dirty="0" smtClean="0"/>
              <a:t>语言实现</a:t>
            </a:r>
            <a:r>
              <a:rPr lang="en-US" altLang="zh-CN" dirty="0" smtClean="0"/>
              <a:t>1</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4656454" y="916941"/>
            <a:ext cx="6939955" cy="5604611"/>
          </a:xfrm>
          <a:prstGeom prst="rect">
            <a:avLst/>
          </a:prstGeom>
        </p:spPr>
        <p:txBody>
          <a:bodyPr wrap="square">
            <a:spAutoFit/>
          </a:bodyPr>
          <a:lstStyle/>
          <a:p>
            <a:pPr>
              <a:spcAft>
                <a:spcPts val="0"/>
              </a:spcAft>
              <a:buNone/>
            </a:pP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#include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&lt;</a:t>
            </a:r>
            <a:r>
              <a:rPr lang="en-US" altLang="zh-CN" sz="1800" kern="0" dirty="0" err="1">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stdio.h</a:t>
            </a:r>
            <a:r>
              <a:rPr lang="en-US" altLang="zh-CN" sz="1800" kern="0" dirty="0">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getPerimeter</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width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return</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2 *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width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getArea</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width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return</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sz="1800" kern="0" dirty="0">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width</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smtClean="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err="1">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int</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main(){</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length = 6.4, width = 2.5;</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perimeter = </a:t>
            </a:r>
            <a:r>
              <a:rPr lang="en-US" altLang="zh-CN" sz="1800"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getPerimeter</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 width);</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printf</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sz="1800" kern="0" dirty="0">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zh-CN" altLang="zh-CN" sz="1800"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周长：</a:t>
            </a:r>
            <a:r>
              <a:rPr lang="en-US" altLang="zh-CN" sz="1800"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%f\n"</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perimeter);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area = </a:t>
            </a:r>
            <a:r>
              <a:rPr lang="en-US" altLang="zh-CN" sz="1800"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getArea</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 width);</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printf</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sz="1800" kern="0" dirty="0">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zh-CN" altLang="zh-CN" sz="1800"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面积：</a:t>
            </a:r>
            <a:r>
              <a:rPr lang="en-US" altLang="zh-CN" sz="1800"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%f\n"</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smtClean="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area);</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sz="1800"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return</a:t>
            </a: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sz="1800"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35820862"/>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3628913" y="287338"/>
            <a:ext cx="6096000" cy="6654129"/>
          </a:xfrm>
          <a:prstGeom prst="rect">
            <a:avLst/>
          </a:prstGeom>
        </p:spPr>
        <p:txBody>
          <a:bodyPr>
            <a:spAutoFit/>
          </a:bodyPr>
          <a:lstStyle/>
          <a:p>
            <a:pPr>
              <a:spcAft>
                <a:spcPts val="0"/>
              </a:spcAft>
              <a:buNone/>
            </a:pPr>
            <a:r>
              <a:rPr lang="en-US" altLang="zh-CN" kern="0" dirty="0" err="1">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struct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2B91A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rectangle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length;</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width;</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getPerimeter</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err="1">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struct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2B91A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rectangle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return</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2 * (</a:t>
            </a:r>
            <a:r>
              <a:rPr lang="en-US" altLang="zh-CN" kern="0" dirty="0" err="1">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 </a:t>
            </a:r>
            <a:r>
              <a:rPr lang="en-US" altLang="zh-CN" kern="0" dirty="0" err="1">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.width</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getArea</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err="1">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struct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2B91A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rectangle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return</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.length</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err="1">
                <a:solidFill>
                  <a:srgbClr val="80808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.width</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err="1">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int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main(){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struct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2B91A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rectangle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rect.length</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 6.4;</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rect.width</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 2.5;</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perimeter =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getPerimeter</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printf</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zh-CN" altLang="zh-CN"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周长：</a:t>
            </a:r>
            <a:r>
              <a:rPr lang="en-US" altLang="zh-CN"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%f\n"</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perimeter);</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double</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area =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getArea</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rect</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err="1">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printf</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en-US" altLang="zh-CN" kern="0" dirty="0">
                <a:solidFill>
                  <a:srgbClr val="A31515"/>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r>
              <a:rPr lang="zh-CN" altLang="zh-CN"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面积：</a:t>
            </a:r>
            <a:r>
              <a:rPr lang="en-US" altLang="zh-CN" kern="0" dirty="0">
                <a:solidFill>
                  <a:srgbClr val="A31515"/>
                </a:solidFill>
                <a:highlight>
                  <a:srgbClr val="FFFFFF"/>
                </a:highlight>
                <a:latin typeface="Calibri" panose="020F0502020204030204" pitchFamily="34" charset="0"/>
                <a:ea typeface="新宋体" panose="02010609030101010101" pitchFamily="49" charset="-122"/>
                <a:cs typeface="新宋体" panose="02010609030101010101" pitchFamily="49" charset="-122"/>
              </a:rPr>
              <a:t>%f\n"</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area);</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a:t>
            </a:r>
            <a:r>
              <a:rPr lang="en-US" altLang="zh-CN" kern="0" dirty="0">
                <a:solidFill>
                  <a:srgbClr val="0000FF"/>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return</a:t>
            </a: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kern="0" dirty="0">
                <a:solidFill>
                  <a:srgbClr val="000000"/>
                </a:solidFill>
                <a:highlight>
                  <a:srgbClr val="FFFFFF"/>
                </a:highlight>
                <a:latin typeface="新宋体" panose="02010609030101010101" pitchFamily="49" charset="-122"/>
                <a:ea typeface="宋体" panose="02010600030101010101" pitchFamily="2" charset="-122"/>
                <a:cs typeface="新宋体" panose="02010609030101010101" pitchFamily="49" charset="-122"/>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内容占位符 2"/>
          <p:cNvSpPr>
            <a:spLocks noGrp="1"/>
          </p:cNvSpPr>
          <p:nvPr>
            <p:ph idx="1"/>
          </p:nvPr>
        </p:nvSpPr>
        <p:spPr>
          <a:xfrm>
            <a:off x="328613" y="1114425"/>
            <a:ext cx="3124200" cy="4876800"/>
          </a:xfrm>
        </p:spPr>
        <p:txBody>
          <a:bodyPr/>
          <a:lstStyle/>
          <a:p>
            <a:r>
              <a:rPr lang="zh-CN" altLang="en-US" dirty="0" smtClean="0"/>
              <a:t>已知矩形的长和宽，计算并输出其周长和面积。（</a:t>
            </a:r>
            <a:r>
              <a:rPr lang="en-US" altLang="zh-CN" dirty="0" smtClean="0"/>
              <a:t>C</a:t>
            </a:r>
            <a:r>
              <a:rPr lang="zh-CN" altLang="en-US" dirty="0" smtClean="0"/>
              <a:t>语言实现</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933027233"/>
      </p:ext>
    </p:extLst>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内容占位符 2"/>
          <p:cNvSpPr>
            <a:spLocks noGrp="1"/>
          </p:cNvSpPr>
          <p:nvPr>
            <p:ph idx="1"/>
          </p:nvPr>
        </p:nvSpPr>
        <p:spPr>
          <a:xfrm>
            <a:off x="827158" y="422861"/>
            <a:ext cx="5412277" cy="4876800"/>
          </a:xfrm>
        </p:spPr>
        <p:txBody>
          <a:bodyPr/>
          <a:lstStyle/>
          <a:p>
            <a:r>
              <a:rPr lang="zh-CN" altLang="en-US" sz="2000" dirty="0" smtClean="0"/>
              <a:t>已知矩形的长和宽，计算并输出其周长和面积。（</a:t>
            </a:r>
            <a:r>
              <a:rPr lang="en-US" altLang="zh-CN" sz="2000" dirty="0" smtClean="0"/>
              <a:t>Java</a:t>
            </a:r>
            <a:r>
              <a:rPr lang="zh-CN" altLang="en-US" sz="2000" dirty="0" smtClean="0"/>
              <a:t>语言实现）</a:t>
            </a:r>
            <a:endParaRPr lang="zh-CN" altLang="en-US" sz="2000" dirty="0"/>
          </a:p>
        </p:txBody>
      </p:sp>
      <p:sp>
        <p:nvSpPr>
          <p:cNvPr id="6" name="矩形 5"/>
          <p:cNvSpPr/>
          <p:nvPr/>
        </p:nvSpPr>
        <p:spPr>
          <a:xfrm>
            <a:off x="327517" y="1201067"/>
            <a:ext cx="6411557" cy="5656933"/>
          </a:xfrm>
          <a:prstGeom prst="rect">
            <a:avLst/>
          </a:prstGeom>
        </p:spPr>
        <p:txBody>
          <a:bodyPr wrap="square">
            <a:spAutoFit/>
          </a:bodyPr>
          <a:lstStyle/>
          <a:p>
            <a:pPr>
              <a:spcAft>
                <a:spcPts val="0"/>
              </a:spcAft>
              <a:buNone/>
            </a:pP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private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getArea</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6465347" y="0"/>
            <a:ext cx="5572461" cy="6654129"/>
          </a:xfrm>
          <a:prstGeom prst="rect">
            <a:avLst/>
          </a:prstGeom>
        </p:spPr>
        <p:txBody>
          <a:bodyPr wrap="square">
            <a:spAutoFit/>
          </a:bodyPr>
          <a:lstStyle/>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getPerimeter</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2*(</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setLength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length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smtClean="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setWidth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7F0055"/>
                </a:solidFill>
                <a:latin typeface="Consolas" panose="020B0609020204030204" pitchFamily="49" charset="0"/>
                <a:ea typeface="宋体" panose="02010600030101010101" pitchFamily="2" charset="-122"/>
                <a:cs typeface="Times New Roman" panose="02020603050405020304" pitchFamily="18" charset="0"/>
              </a:rPr>
              <a:t>this</a:t>
            </a:r>
            <a:r>
              <a:rPr lang="en-US" altLang="zh-CN"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width</a:t>
            </a: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1816571"/>
      </p:ext>
    </p:extLst>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8084" y="1114425"/>
            <a:ext cx="2780876" cy="4876800"/>
          </a:xfrm>
        </p:spPr>
        <p:txBody>
          <a:bodyPr/>
          <a:lstStyle/>
          <a:p>
            <a:r>
              <a:rPr lang="zh-CN" altLang="en-US" dirty="0" smtClean="0"/>
              <a:t>测试</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6" name="矩形 5"/>
          <p:cNvSpPr/>
          <p:nvPr/>
        </p:nvSpPr>
        <p:spPr>
          <a:xfrm>
            <a:off x="462579" y="1645463"/>
            <a:ext cx="11209467" cy="4856714"/>
          </a:xfrm>
          <a:prstGeom prst="rect">
            <a:avLst/>
          </a:prstGeom>
        </p:spPr>
        <p:txBody>
          <a:bodyPr wrap="square">
            <a:spAutoFit/>
          </a:bodyPr>
          <a:lstStyle/>
          <a:p>
            <a:pPr>
              <a:spcAft>
                <a:spcPts val="0"/>
              </a:spcAft>
              <a:buNone/>
            </a:pP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TestRectangle</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80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Rectangle(12,5);</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长：</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.getLength()+</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宽：</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.getWidth());</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周长：</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.getPerimeter());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面积：</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rect1</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.getArea());</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 </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rect2</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Rectangle(4,3);</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长：</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rect2</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.getLength()+</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宽：</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rect2</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.getWidth());</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周长：</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rect2</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.getPerimeter());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80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80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800" kern="0" dirty="0">
                <a:solidFill>
                  <a:srgbClr val="2A00FF"/>
                </a:solidFill>
                <a:latin typeface="Consolas" panose="020B0609020204030204" pitchFamily="49" charset="0"/>
                <a:ea typeface="宋体" panose="02010600030101010101" pitchFamily="2" charset="-122"/>
                <a:cs typeface="Consolas" panose="020B0609020204030204" pitchFamily="49" charset="0"/>
              </a:rPr>
              <a:t>面积：</a:t>
            </a:r>
            <a:r>
              <a:rPr lang="en-US" altLang="zh-CN" sz="180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80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rect2</a:t>
            </a: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.getArea());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buNone/>
            </a:pPr>
            <a:r>
              <a:rPr lang="en-US" altLang="zh-CN" sz="180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70542153"/>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t>类的</a:t>
            </a:r>
            <a:r>
              <a:rPr lang="en-US" altLang="zh-CN" dirty="0"/>
              <a:t>UML</a:t>
            </a:r>
            <a:r>
              <a:rPr lang="zh-CN" altLang="en-US" dirty="0"/>
              <a:t>描述</a:t>
            </a:r>
          </a:p>
        </p:txBody>
      </p:sp>
      <p:sp>
        <p:nvSpPr>
          <p:cNvPr id="3" name="内容占位符 2"/>
          <p:cNvSpPr>
            <a:spLocks noGrp="1"/>
          </p:cNvSpPr>
          <p:nvPr>
            <p:ph idx="1"/>
          </p:nvPr>
        </p:nvSpPr>
        <p:spPr>
          <a:xfrm>
            <a:off x="328084" y="1114425"/>
            <a:ext cx="11368616" cy="1022719"/>
          </a:xfrm>
        </p:spPr>
        <p:txBody>
          <a:bodyPr/>
          <a:lstStyle/>
          <a:p>
            <a:r>
              <a:rPr lang="en-US" altLang="zh-CN" dirty="0" smtClean="0"/>
              <a:t>UML</a:t>
            </a:r>
            <a:r>
              <a:rPr lang="zh-CN" altLang="en-US" dirty="0" smtClean="0"/>
              <a:t>：</a:t>
            </a:r>
            <a:r>
              <a:rPr lang="en-US" altLang="zh-CN" dirty="0" smtClean="0"/>
              <a:t>unified </a:t>
            </a:r>
            <a:r>
              <a:rPr lang="en-US" altLang="zh-CN" dirty="0"/>
              <a:t>modeling language</a:t>
            </a:r>
            <a:r>
              <a:rPr lang="zh-CN" altLang="zh-CN" dirty="0"/>
              <a:t>，统一建模</a:t>
            </a:r>
            <a:r>
              <a:rPr lang="zh-CN" altLang="zh-CN" dirty="0" smtClean="0"/>
              <a:t>语言</a:t>
            </a:r>
            <a:endParaRPr lang="en-US" altLang="zh-CN" dirty="0" smtClean="0"/>
          </a:p>
          <a:p>
            <a:r>
              <a:rPr lang="en-US" altLang="zh-CN" dirty="0" smtClean="0"/>
              <a:t>UML</a:t>
            </a:r>
            <a:r>
              <a:rPr lang="zh-CN" altLang="en-US" dirty="0" smtClean="0"/>
              <a:t>用类图描述类。</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grpSp>
        <p:nvGrpSpPr>
          <p:cNvPr id="6" name="Group 4"/>
          <p:cNvGrpSpPr>
            <a:grpSpLocks/>
          </p:cNvGrpSpPr>
          <p:nvPr/>
        </p:nvGrpSpPr>
        <p:grpSpPr bwMode="auto">
          <a:xfrm>
            <a:off x="3604438" y="2349500"/>
            <a:ext cx="7174402" cy="2735263"/>
            <a:chOff x="3672" y="660"/>
            <a:chExt cx="4608" cy="1928"/>
          </a:xfrm>
        </p:grpSpPr>
        <p:sp>
          <p:nvSpPr>
            <p:cNvPr id="7" name="Text Box 5"/>
            <p:cNvSpPr txBox="1">
              <a:spLocks noChangeArrowheads="1"/>
            </p:cNvSpPr>
            <p:nvPr/>
          </p:nvSpPr>
          <p:spPr bwMode="auto">
            <a:xfrm>
              <a:off x="3672" y="660"/>
              <a:ext cx="1260" cy="25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2000"/>
                </a:lnSpc>
                <a:buNone/>
              </a:pPr>
              <a:r>
                <a:rPr lang="en-US" altLang="zh-CN">
                  <a:latin typeface="Times New Roman" panose="02020603050405020304" pitchFamily="18" charset="0"/>
                </a:rPr>
                <a:t>Employee</a:t>
              </a:r>
              <a:endParaRPr lang="en-US" altLang="zh-CN"/>
            </a:p>
          </p:txBody>
        </p:sp>
        <p:sp>
          <p:nvSpPr>
            <p:cNvPr id="8" name="Text Box 6"/>
            <p:cNvSpPr txBox="1">
              <a:spLocks noChangeArrowheads="1"/>
            </p:cNvSpPr>
            <p:nvPr/>
          </p:nvSpPr>
          <p:spPr bwMode="auto">
            <a:xfrm>
              <a:off x="3672" y="912"/>
              <a:ext cx="1260" cy="737"/>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72000"/>
                </a:lnSpc>
                <a:buNone/>
              </a:pPr>
              <a:r>
                <a:rPr lang="en-US" altLang="zh-CN">
                  <a:latin typeface="Times New Roman" panose="02020603050405020304" pitchFamily="18" charset="0"/>
                </a:rPr>
                <a:t>- emplName</a:t>
              </a:r>
            </a:p>
            <a:p>
              <a:pPr algn="just" eaLnBrk="1" hangingPunct="1">
                <a:lnSpc>
                  <a:spcPct val="72000"/>
                </a:lnSpc>
                <a:buNone/>
              </a:pPr>
              <a:r>
                <a:rPr lang="en-US" altLang="zh-CN">
                  <a:latin typeface="Times New Roman" panose="02020603050405020304" pitchFamily="18" charset="0"/>
                </a:rPr>
                <a:t>-emplAge</a:t>
              </a:r>
            </a:p>
            <a:p>
              <a:pPr algn="just" eaLnBrk="1" hangingPunct="1">
                <a:lnSpc>
                  <a:spcPct val="72000"/>
                </a:lnSpc>
                <a:buNone/>
              </a:pPr>
              <a:r>
                <a:rPr lang="en-US" altLang="zh-CN">
                  <a:latin typeface="Times New Roman" panose="02020603050405020304" pitchFamily="18" charset="0"/>
                </a:rPr>
                <a:t>-emplSex</a:t>
              </a:r>
            </a:p>
            <a:p>
              <a:pPr algn="just" eaLnBrk="1" hangingPunct="1">
                <a:lnSpc>
                  <a:spcPct val="72000"/>
                </a:lnSpc>
                <a:buNone/>
              </a:pPr>
              <a:r>
                <a:rPr lang="en-US" altLang="zh-CN">
                  <a:latin typeface="Times New Roman" panose="02020603050405020304" pitchFamily="18" charset="0"/>
                </a:rPr>
                <a:t>-emplBaseSalary</a:t>
              </a:r>
            </a:p>
            <a:p>
              <a:pPr algn="just" eaLnBrk="1" hangingPunct="1">
                <a:lnSpc>
                  <a:spcPct val="72000"/>
                </a:lnSpc>
                <a:buNone/>
              </a:pPr>
              <a:endParaRPr lang="en-US" altLang="zh-CN">
                <a:latin typeface="Times New Roman" panose="02020603050405020304" pitchFamily="18" charset="0"/>
              </a:endParaRPr>
            </a:p>
            <a:p>
              <a:pPr eaLnBrk="1" hangingPunct="1">
                <a:buNone/>
              </a:pPr>
              <a:endParaRPr lang="en-US" altLang="zh-CN"/>
            </a:p>
          </p:txBody>
        </p:sp>
        <p:sp>
          <p:nvSpPr>
            <p:cNvPr id="9" name="Text Box 7"/>
            <p:cNvSpPr txBox="1">
              <a:spLocks noChangeArrowheads="1"/>
            </p:cNvSpPr>
            <p:nvPr/>
          </p:nvSpPr>
          <p:spPr bwMode="auto">
            <a:xfrm>
              <a:off x="3672" y="1653"/>
              <a:ext cx="1260" cy="93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72000"/>
                </a:lnSpc>
                <a:buNone/>
              </a:pPr>
              <a:r>
                <a:rPr lang="en-US" altLang="zh-CN" dirty="0">
                  <a:latin typeface="Times New Roman" panose="02020603050405020304" pitchFamily="18" charset="0"/>
                </a:rPr>
                <a:t>+Employee()</a:t>
              </a:r>
            </a:p>
            <a:p>
              <a:pPr algn="just" eaLnBrk="1" hangingPunct="1">
                <a:lnSpc>
                  <a:spcPct val="72000"/>
                </a:lnSpc>
                <a:buNone/>
              </a:pPr>
              <a:r>
                <a:rPr lang="en-US" altLang="zh-CN" dirty="0">
                  <a:latin typeface="Times New Roman" panose="02020603050405020304" pitchFamily="18" charset="0"/>
                </a:rPr>
                <a:t>+</a:t>
              </a:r>
              <a:r>
                <a:rPr lang="en-US" altLang="zh-CN" dirty="0" err="1" smtClean="0">
                  <a:latin typeface="Times New Roman" panose="02020603050405020304" pitchFamily="18" charset="0"/>
                </a:rPr>
                <a:t>getEmplName</a:t>
              </a:r>
              <a:r>
                <a:rPr lang="en-US" altLang="zh-CN" dirty="0">
                  <a:latin typeface="Times New Roman" panose="02020603050405020304" pitchFamily="18" charset="0"/>
                </a:rPr>
                <a:t>()</a:t>
              </a:r>
            </a:p>
            <a:p>
              <a:pPr algn="just" eaLnBrk="1" hangingPunct="1">
                <a:lnSpc>
                  <a:spcPct val="72000"/>
                </a:lnSpc>
                <a:buNone/>
              </a:pPr>
              <a:r>
                <a:rPr lang="en-US" altLang="zh-CN" dirty="0">
                  <a:latin typeface="Times New Roman" panose="02020603050405020304" pitchFamily="18" charset="0"/>
                </a:rPr>
                <a:t>+</a:t>
              </a:r>
              <a:r>
                <a:rPr lang="en-US" altLang="zh-CN" dirty="0" err="1" smtClean="0">
                  <a:latin typeface="Times New Roman" panose="02020603050405020304" pitchFamily="18" charset="0"/>
                </a:rPr>
                <a:t>getEmplAge</a:t>
              </a:r>
              <a:r>
                <a:rPr lang="en-US" altLang="zh-CN" dirty="0">
                  <a:latin typeface="Times New Roman" panose="02020603050405020304" pitchFamily="18" charset="0"/>
                </a:rPr>
                <a:t>()</a:t>
              </a:r>
            </a:p>
            <a:p>
              <a:pPr algn="just" eaLnBrk="1" hangingPunct="1">
                <a:lnSpc>
                  <a:spcPct val="72000"/>
                </a:lnSpc>
                <a:buNone/>
              </a:pPr>
              <a:r>
                <a:rPr lang="en-US" altLang="zh-CN" dirty="0">
                  <a:latin typeface="Times New Roman" panose="02020603050405020304" pitchFamily="18" charset="0"/>
                </a:rPr>
                <a:t>+</a:t>
              </a:r>
              <a:r>
                <a:rPr lang="en-US" altLang="zh-CN" dirty="0" err="1" smtClean="0">
                  <a:latin typeface="Times New Roman" panose="02020603050405020304" pitchFamily="18" charset="0"/>
                </a:rPr>
                <a:t>getEmplSex</a:t>
              </a:r>
              <a:r>
                <a:rPr lang="en-US" altLang="zh-CN" dirty="0">
                  <a:latin typeface="Times New Roman" panose="02020603050405020304" pitchFamily="18" charset="0"/>
                </a:rPr>
                <a:t>()</a:t>
              </a:r>
            </a:p>
            <a:p>
              <a:pPr algn="just" eaLnBrk="1" hangingPunct="1">
                <a:lnSpc>
                  <a:spcPct val="72000"/>
                </a:lnSpc>
                <a:buNone/>
              </a:pPr>
              <a:r>
                <a:rPr lang="en-US" altLang="zh-CN" dirty="0">
                  <a:latin typeface="Times New Roman" panose="02020603050405020304" pitchFamily="18" charset="0"/>
                </a:rPr>
                <a:t>+</a:t>
              </a:r>
              <a:r>
                <a:rPr lang="en-US" altLang="zh-CN" dirty="0" err="1" smtClean="0">
                  <a:latin typeface="Times New Roman" panose="02020603050405020304" pitchFamily="18" charset="0"/>
                </a:rPr>
                <a:t>getEmplBaseSalary</a:t>
              </a:r>
              <a:r>
                <a:rPr lang="en-US" altLang="zh-CN" dirty="0">
                  <a:latin typeface="Times New Roman" panose="02020603050405020304" pitchFamily="18" charset="0"/>
                </a:rPr>
                <a:t>()</a:t>
              </a:r>
              <a:endParaRPr lang="en-US" altLang="zh-CN" dirty="0"/>
            </a:p>
          </p:txBody>
        </p:sp>
        <p:sp>
          <p:nvSpPr>
            <p:cNvPr id="10" name="Text Box 8"/>
            <p:cNvSpPr txBox="1">
              <a:spLocks noChangeArrowheads="1"/>
            </p:cNvSpPr>
            <p:nvPr/>
          </p:nvSpPr>
          <p:spPr bwMode="auto">
            <a:xfrm>
              <a:off x="5153" y="756"/>
              <a:ext cx="69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2000"/>
                </a:lnSpc>
                <a:buNone/>
              </a:pPr>
              <a:r>
                <a:rPr lang="zh-CN" altLang="en-US" dirty="0">
                  <a:solidFill>
                    <a:schemeClr val="bg1">
                      <a:lumMod val="25000"/>
                    </a:schemeClr>
                  </a:solidFill>
                  <a:latin typeface="Times New Roman" panose="02020603050405020304" pitchFamily="18" charset="0"/>
                </a:rPr>
                <a:t>类名</a:t>
              </a:r>
              <a:endParaRPr lang="zh-CN" altLang="en-US" dirty="0">
                <a:solidFill>
                  <a:schemeClr val="bg1">
                    <a:lumMod val="25000"/>
                  </a:schemeClr>
                </a:solidFill>
              </a:endParaRPr>
            </a:p>
          </p:txBody>
        </p:sp>
        <p:sp>
          <p:nvSpPr>
            <p:cNvPr id="11" name="Line 9"/>
            <p:cNvSpPr>
              <a:spLocks noChangeShapeType="1"/>
            </p:cNvSpPr>
            <p:nvPr/>
          </p:nvSpPr>
          <p:spPr bwMode="auto">
            <a:xfrm>
              <a:off x="4752" y="780"/>
              <a:ext cx="36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a:buNone/>
              </a:pPr>
              <a:endParaRPr lang="zh-CN" altLang="en-US"/>
            </a:p>
          </p:txBody>
        </p:sp>
        <p:sp>
          <p:nvSpPr>
            <p:cNvPr id="12" name="AutoShape 10"/>
            <p:cNvSpPr>
              <a:spLocks/>
            </p:cNvSpPr>
            <p:nvPr/>
          </p:nvSpPr>
          <p:spPr bwMode="auto">
            <a:xfrm>
              <a:off x="4890" y="912"/>
              <a:ext cx="252" cy="720"/>
            </a:xfrm>
            <a:prstGeom prst="rightBrace">
              <a:avLst>
                <a:gd name="adj1" fmla="val 23810"/>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None/>
              </a:pPr>
              <a:endParaRPr lang="zh-CN" altLang="en-US"/>
            </a:p>
          </p:txBody>
        </p:sp>
        <p:sp>
          <p:nvSpPr>
            <p:cNvPr id="13" name="AutoShape 11"/>
            <p:cNvSpPr>
              <a:spLocks/>
            </p:cNvSpPr>
            <p:nvPr/>
          </p:nvSpPr>
          <p:spPr bwMode="auto">
            <a:xfrm>
              <a:off x="4920" y="1683"/>
              <a:ext cx="252" cy="885"/>
            </a:xfrm>
            <a:prstGeom prst="rightBrace">
              <a:avLst>
                <a:gd name="adj1" fmla="val 29266"/>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None/>
              </a:pPr>
              <a:endParaRPr lang="zh-CN" altLang="en-US"/>
            </a:p>
          </p:txBody>
        </p:sp>
        <p:sp>
          <p:nvSpPr>
            <p:cNvPr id="14" name="Text Box 12"/>
            <p:cNvSpPr txBox="1">
              <a:spLocks noChangeArrowheads="1"/>
            </p:cNvSpPr>
            <p:nvPr/>
          </p:nvSpPr>
          <p:spPr bwMode="auto">
            <a:xfrm>
              <a:off x="5172" y="1233"/>
              <a:ext cx="69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2000"/>
                </a:lnSpc>
                <a:buNone/>
              </a:pPr>
              <a:r>
                <a:rPr lang="zh-CN" altLang="en-US" dirty="0">
                  <a:solidFill>
                    <a:schemeClr val="bg1">
                      <a:lumMod val="25000"/>
                    </a:schemeClr>
                  </a:solidFill>
                  <a:latin typeface="Times New Roman" panose="02020603050405020304" pitchFamily="18" charset="0"/>
                </a:rPr>
                <a:t>属性</a:t>
              </a:r>
              <a:endParaRPr lang="zh-CN" altLang="en-US" dirty="0">
                <a:solidFill>
                  <a:schemeClr val="bg1">
                    <a:lumMod val="25000"/>
                  </a:schemeClr>
                </a:solidFill>
              </a:endParaRPr>
            </a:p>
          </p:txBody>
        </p:sp>
        <p:sp>
          <p:nvSpPr>
            <p:cNvPr id="15" name="Text Box 13"/>
            <p:cNvSpPr txBox="1">
              <a:spLocks noChangeArrowheads="1"/>
            </p:cNvSpPr>
            <p:nvPr/>
          </p:nvSpPr>
          <p:spPr bwMode="auto">
            <a:xfrm>
              <a:off x="5220" y="2107"/>
              <a:ext cx="69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2000"/>
                </a:lnSpc>
                <a:buNone/>
              </a:pPr>
              <a:r>
                <a:rPr lang="zh-CN" altLang="en-US" dirty="0">
                  <a:solidFill>
                    <a:schemeClr val="bg1">
                      <a:lumMod val="25000"/>
                    </a:schemeClr>
                  </a:solidFill>
                  <a:latin typeface="Times New Roman" panose="02020603050405020304" pitchFamily="18" charset="0"/>
                </a:rPr>
                <a:t>方法</a:t>
              </a:r>
              <a:endParaRPr lang="zh-CN" altLang="en-US" dirty="0">
                <a:solidFill>
                  <a:schemeClr val="bg1">
                    <a:lumMod val="25000"/>
                  </a:schemeClr>
                </a:solidFill>
              </a:endParaRPr>
            </a:p>
          </p:txBody>
        </p:sp>
        <p:grpSp>
          <p:nvGrpSpPr>
            <p:cNvPr id="16" name="Group 14"/>
            <p:cNvGrpSpPr>
              <a:grpSpLocks/>
            </p:cNvGrpSpPr>
            <p:nvPr/>
          </p:nvGrpSpPr>
          <p:grpSpPr bwMode="auto">
            <a:xfrm>
              <a:off x="7020" y="1008"/>
              <a:ext cx="1260" cy="720"/>
              <a:chOff x="7272" y="5652"/>
              <a:chExt cx="1260" cy="720"/>
            </a:xfrm>
          </p:grpSpPr>
          <p:sp>
            <p:nvSpPr>
              <p:cNvPr id="18" name="Text Box 15"/>
              <p:cNvSpPr txBox="1">
                <a:spLocks noChangeArrowheads="1"/>
              </p:cNvSpPr>
              <p:nvPr/>
            </p:nvSpPr>
            <p:spPr bwMode="auto">
              <a:xfrm>
                <a:off x="7272" y="5652"/>
                <a:ext cx="1260" cy="25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2000"/>
                  </a:lnSpc>
                  <a:buNone/>
                </a:pPr>
                <a:r>
                  <a:rPr lang="en-US" altLang="zh-CN" dirty="0">
                    <a:latin typeface="Times New Roman" panose="02020603050405020304" pitchFamily="18" charset="0"/>
                  </a:rPr>
                  <a:t>Employee</a:t>
                </a:r>
                <a:endParaRPr lang="en-US" altLang="zh-CN" dirty="0"/>
              </a:p>
            </p:txBody>
          </p:sp>
          <p:grpSp>
            <p:nvGrpSpPr>
              <p:cNvPr id="19" name="Group 16"/>
              <p:cNvGrpSpPr>
                <a:grpSpLocks/>
              </p:cNvGrpSpPr>
              <p:nvPr/>
            </p:nvGrpSpPr>
            <p:grpSpPr bwMode="auto">
              <a:xfrm>
                <a:off x="7272" y="5904"/>
                <a:ext cx="1260" cy="468"/>
                <a:chOff x="7272" y="6432"/>
                <a:chExt cx="1260" cy="507"/>
              </a:xfrm>
            </p:grpSpPr>
            <p:sp>
              <p:nvSpPr>
                <p:cNvPr id="20" name="Text Box 17"/>
                <p:cNvSpPr txBox="1">
                  <a:spLocks noChangeArrowheads="1"/>
                </p:cNvSpPr>
                <p:nvPr/>
              </p:nvSpPr>
              <p:spPr bwMode="auto">
                <a:xfrm>
                  <a:off x="7272" y="6432"/>
                  <a:ext cx="1260" cy="25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None/>
                  </a:pPr>
                  <a:endParaRPr lang="zh-CN" altLang="zh-CN"/>
                </a:p>
              </p:txBody>
            </p:sp>
            <p:sp>
              <p:nvSpPr>
                <p:cNvPr id="21" name="Text Box 18"/>
                <p:cNvSpPr txBox="1">
                  <a:spLocks noChangeArrowheads="1"/>
                </p:cNvSpPr>
                <p:nvPr/>
              </p:nvSpPr>
              <p:spPr bwMode="auto">
                <a:xfrm>
                  <a:off x="7272" y="6684"/>
                  <a:ext cx="1260" cy="25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None/>
                  </a:pPr>
                  <a:endParaRPr lang="zh-CN" altLang="zh-CN"/>
                </a:p>
              </p:txBody>
            </p:sp>
          </p:grpSp>
        </p:grpSp>
        <p:sp>
          <p:nvSpPr>
            <p:cNvPr id="17" name="Text Box 19"/>
            <p:cNvSpPr txBox="1">
              <a:spLocks noChangeArrowheads="1"/>
            </p:cNvSpPr>
            <p:nvPr/>
          </p:nvSpPr>
          <p:spPr bwMode="auto">
            <a:xfrm>
              <a:off x="7020" y="2262"/>
              <a:ext cx="1260" cy="25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72000"/>
                </a:lnSpc>
                <a:buNone/>
              </a:pPr>
              <a:r>
                <a:rPr lang="en-US" altLang="zh-CN">
                  <a:latin typeface="Times New Roman" panose="02020603050405020304" pitchFamily="18" charset="0"/>
                </a:rPr>
                <a:t>Employee</a:t>
              </a:r>
              <a:endParaRPr lang="en-US" altLang="zh-CN"/>
            </a:p>
          </p:txBody>
        </p:sp>
      </p:grpSp>
      <p:sp>
        <p:nvSpPr>
          <p:cNvPr id="22" name="Rectangle 20"/>
          <p:cNvSpPr>
            <a:spLocks noChangeArrowheads="1"/>
          </p:cNvSpPr>
          <p:nvPr/>
        </p:nvSpPr>
        <p:spPr bwMode="auto">
          <a:xfrm>
            <a:off x="3290900" y="5469232"/>
            <a:ext cx="8229600" cy="56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ct val="20000"/>
              </a:spcBef>
              <a:buNone/>
            </a:pPr>
            <a:r>
              <a:rPr lang="en-US" altLang="zh-CN" sz="2000" dirty="0"/>
              <a:t>+</a:t>
            </a:r>
            <a:r>
              <a:rPr lang="zh-CN" altLang="en-US" sz="2000" dirty="0"/>
              <a:t>：公开（</a:t>
            </a:r>
            <a:r>
              <a:rPr lang="en-US" altLang="zh-CN" sz="2000" dirty="0"/>
              <a:t>public</a:t>
            </a:r>
            <a:r>
              <a:rPr lang="zh-CN" altLang="en-US" sz="2000" dirty="0"/>
              <a:t>），</a:t>
            </a:r>
            <a:r>
              <a:rPr lang="en-US" altLang="zh-CN" sz="2000" dirty="0"/>
              <a:t>-</a:t>
            </a:r>
            <a:r>
              <a:rPr lang="zh-CN" altLang="en-US" sz="2000" dirty="0"/>
              <a:t>：私密（</a:t>
            </a:r>
            <a:r>
              <a:rPr lang="en-US" altLang="zh-CN" sz="2000" dirty="0"/>
              <a:t>private</a:t>
            </a:r>
            <a:r>
              <a:rPr lang="zh-CN" altLang="en-US" sz="2000" dirty="0"/>
              <a:t>）</a:t>
            </a:r>
          </a:p>
        </p:txBody>
      </p:sp>
    </p:spTree>
    <p:extLst>
      <p:ext uri="{BB962C8B-B14F-4D97-AF65-F5344CB8AC3E}">
        <p14:creationId xmlns:p14="http://schemas.microsoft.com/office/powerpoint/2010/main" val="101740956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 </a:t>
            </a:r>
            <a:r>
              <a:rPr lang="zh-CN" altLang="zh-CN" dirty="0">
                <a:effectLst/>
              </a:rPr>
              <a:t>从现实世界到</a:t>
            </a:r>
            <a:r>
              <a:rPr lang="en-US" altLang="zh-CN" dirty="0">
                <a:effectLst/>
              </a:rPr>
              <a:t>Java</a:t>
            </a:r>
            <a:r>
              <a:rPr lang="zh-CN" altLang="zh-CN" dirty="0">
                <a:effectLst/>
              </a:rPr>
              <a:t>类代码 </a:t>
            </a:r>
            <a:r>
              <a:rPr lang="en-US" altLang="zh-CN" dirty="0">
                <a:effectLst/>
              </a:rPr>
              <a:t>(</a:t>
            </a:r>
            <a:r>
              <a:rPr lang="zh-CN" altLang="en-US" dirty="0">
                <a:effectLst/>
              </a:rPr>
              <a:t>续 </a:t>
            </a:r>
            <a:r>
              <a:rPr lang="en-US" altLang="zh-CN" dirty="0">
                <a:effectLst/>
              </a:rPr>
              <a:t>)</a:t>
            </a:r>
            <a:endParaRPr lang="zh-CN" altLang="en-US" dirty="0"/>
          </a:p>
        </p:txBody>
      </p:sp>
      <p:sp>
        <p:nvSpPr>
          <p:cNvPr id="3" name="内容占位符 2"/>
          <p:cNvSpPr>
            <a:spLocks noGrp="1"/>
          </p:cNvSpPr>
          <p:nvPr>
            <p:ph idx="1"/>
          </p:nvPr>
        </p:nvSpPr>
        <p:spPr>
          <a:xfrm>
            <a:off x="317452" y="1114425"/>
            <a:ext cx="11368616" cy="512356"/>
          </a:xfrm>
        </p:spPr>
        <p:txBody>
          <a:bodyPr/>
          <a:lstStyle/>
          <a:p>
            <a:r>
              <a:rPr lang="en-US" altLang="zh-CN" sz="2200" dirty="0"/>
              <a:t>3. </a:t>
            </a:r>
            <a:r>
              <a:rPr lang="zh-CN" altLang="zh-CN" sz="2200" dirty="0"/>
              <a:t>职员类的</a:t>
            </a:r>
            <a:r>
              <a:rPr lang="en-US" altLang="zh-CN" sz="2200" dirty="0"/>
              <a:t>Java</a:t>
            </a:r>
            <a:r>
              <a:rPr lang="zh-CN" altLang="zh-CN" sz="2200" dirty="0"/>
              <a:t>语言描述</a:t>
            </a:r>
            <a:endParaRPr lang="zh-CN" altLang="zh-CN" sz="2200" b="1" dirty="0"/>
          </a:p>
          <a:p>
            <a:endParaRPr lang="zh-CN" altLang="en-US" sz="22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2021/10/8</a:t>
            </a:fld>
            <a:endParaRPr lang="en-US" altLang="zh-CN" dirty="0"/>
          </a:p>
        </p:txBody>
      </p:sp>
      <p:sp>
        <p:nvSpPr>
          <p:cNvPr id="5" name="矩形 4"/>
          <p:cNvSpPr/>
          <p:nvPr/>
        </p:nvSpPr>
        <p:spPr>
          <a:xfrm>
            <a:off x="4006335" y="1596004"/>
            <a:ext cx="7868166" cy="5053691"/>
          </a:xfrm>
          <a:prstGeom prst="rect">
            <a:avLst/>
          </a:prstGeom>
        </p:spPr>
        <p:txBody>
          <a:bodyPr wrap="square">
            <a:spAutoFit/>
          </a:bodyPr>
          <a:lstStyle/>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a:t>
            </a:r>
            <a:r>
              <a:rPr lang="en-US" altLang="zh-CN" sz="1200" kern="0" dirty="0">
                <a:solidFill>
                  <a:srgbClr val="3F5FBF"/>
                </a:solidFill>
                <a:latin typeface="Consolas" panose="020B0609020204030204" pitchFamily="49" charset="0"/>
                <a:ea typeface="宋体" panose="02010600030101010101" pitchFamily="2" charset="-122"/>
              </a:rPr>
              <a:t>	/**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职员类</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a:t>
            </a:r>
            <a:r>
              <a:rPr lang="en-US" altLang="zh-CN" sz="1200" kern="0" dirty="0">
                <a:solidFill>
                  <a:srgbClr val="7F0055"/>
                </a:solidFill>
                <a:latin typeface="Consolas" panose="020B0609020204030204" pitchFamily="49" charset="0"/>
                <a:ea typeface="宋体" panose="02010600030101010101" pitchFamily="2" charset="-122"/>
              </a:rPr>
              <a:t>	class</a:t>
            </a:r>
            <a:r>
              <a:rPr lang="en-US" altLang="zh-CN" sz="1200" kern="0" dirty="0">
                <a:solidFill>
                  <a:srgbClr val="000000"/>
                </a:solidFill>
                <a:latin typeface="Consolas" panose="020B0609020204030204" pitchFamily="49" charset="0"/>
                <a:ea typeface="宋体" panose="02010600030101010101" pitchFamily="2" charset="-122"/>
              </a:rPr>
              <a:t> Employee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3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职员名</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4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String </a:t>
            </a:r>
            <a:r>
              <a:rPr lang="en-US" altLang="zh-CN" sz="1200" kern="0" dirty="0" err="1">
                <a:solidFill>
                  <a:srgbClr val="0000C0"/>
                </a:solidFill>
                <a:latin typeface="Consolas" panose="020B0609020204030204" pitchFamily="49" charset="0"/>
                <a:ea typeface="宋体" panose="02010600030101010101" pitchFamily="2" charset="-122"/>
              </a:rPr>
              <a:t>emplName</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5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职员年龄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6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7F0055"/>
                </a:solidFill>
                <a:latin typeface="Consolas" panose="020B0609020204030204" pitchFamily="49" charset="0"/>
                <a:ea typeface="宋体" panose="02010600030101010101" pitchFamily="2" charset="-122"/>
              </a:rPr>
              <a:t>int</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emplAge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7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职员性别</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8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char</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emplSex</a:t>
            </a:r>
            <a:r>
              <a:rPr lang="en-US" altLang="zh-CN" sz="1200" kern="0" dirty="0">
                <a:solidFill>
                  <a:srgbClr val="000000"/>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9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基本工资</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10		</a:t>
            </a:r>
            <a:r>
              <a:rPr lang="en-US" altLang="zh-CN" sz="1200" kern="0" dirty="0">
                <a:solidFill>
                  <a:srgbClr val="7F0055"/>
                </a:solidFill>
                <a:latin typeface="Consolas" panose="020B0609020204030204" pitchFamily="49" charset="0"/>
                <a:ea typeface="宋体" panose="02010600030101010101" pitchFamily="2" charset="-122"/>
              </a:rPr>
              <a:t>private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double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0000C0"/>
                </a:solidFill>
                <a:latin typeface="Consolas" panose="020B0609020204030204" pitchFamily="49" charset="0"/>
                <a:ea typeface="宋体" panose="02010600030101010101" pitchFamily="2" charset="-122"/>
              </a:rPr>
              <a:t>emplBaseSalary</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11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12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无参构造方法</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13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Employee()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14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15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16		</a:t>
            </a:r>
            <a:r>
              <a:rPr lang="en-US" altLang="zh-CN" sz="1200" kern="0" dirty="0">
                <a:solidFill>
                  <a:srgbClr val="3F5FBF"/>
                </a:solidFill>
                <a:latin typeface="Consolas" panose="020B0609020204030204" pitchFamily="49" charset="0"/>
                <a:ea typeface="宋体" panose="02010600030101010101" pitchFamily="2" charset="-122"/>
              </a:rPr>
              <a:t>/** </a:t>
            </a:r>
            <a:r>
              <a:rPr lang="zh-CN" altLang="zh-CN" sz="1200" kern="0" dirty="0">
                <a:solidFill>
                  <a:srgbClr val="3F5FBF"/>
                </a:solidFill>
                <a:latin typeface="Consolas" panose="020B0609020204030204" pitchFamily="49" charset="0"/>
                <a:ea typeface="宋体" panose="02010600030101010101" pitchFamily="2" charset="-122"/>
                <a:cs typeface="Consolas" panose="020B0609020204030204" pitchFamily="49" charset="0"/>
              </a:rPr>
              <a:t>有参构造方法</a:t>
            </a:r>
            <a:r>
              <a:rPr lang="en-US" altLang="zh-CN" sz="1200" kern="0" dirty="0">
                <a:solidFill>
                  <a:srgbClr val="3F5FBF"/>
                </a:solidFill>
                <a:latin typeface="Consolas" panose="020B0609020204030204" pitchFamily="49" charset="0"/>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17		</a:t>
            </a:r>
            <a:r>
              <a:rPr lang="en-US" altLang="zh-CN" sz="1200" kern="0" dirty="0">
                <a:solidFill>
                  <a:srgbClr val="7F0055"/>
                </a:solidFill>
                <a:latin typeface="Consolas" panose="020B0609020204030204" pitchFamily="49" charset="0"/>
                <a:ea typeface="宋体" panose="02010600030101010101" pitchFamily="2" charset="-122"/>
              </a:rPr>
              <a:t>public</a:t>
            </a:r>
            <a:r>
              <a:rPr lang="en-US" altLang="zh-CN" sz="1200" kern="0" dirty="0">
                <a:solidFill>
                  <a:srgbClr val="000000"/>
                </a:solidFill>
                <a:latin typeface="Consolas" panose="020B0609020204030204" pitchFamily="49" charset="0"/>
                <a:ea typeface="宋体" panose="02010600030101010101" pitchFamily="2" charset="-122"/>
              </a:rPr>
              <a:t> Employee(String </a:t>
            </a:r>
            <a:r>
              <a:rPr lang="en-US" altLang="zh-CN" sz="1200" kern="0" dirty="0">
                <a:solidFill>
                  <a:srgbClr val="6A3E3E"/>
                </a:solidFill>
                <a:latin typeface="Consolas" panose="020B0609020204030204" pitchFamily="49" charset="0"/>
                <a:ea typeface="宋体" panose="02010600030101010101" pitchFamily="2" charset="-122"/>
              </a:rPr>
              <a:t>name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7F0055"/>
                </a:solidFill>
                <a:latin typeface="Consolas" panose="020B0609020204030204" pitchFamily="49" charset="0"/>
                <a:ea typeface="宋体" panose="02010600030101010101" pitchFamily="2" charset="-122"/>
              </a:rPr>
              <a:t>int</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6A3E3E"/>
                </a:solidFill>
                <a:latin typeface="Consolas" panose="020B0609020204030204" pitchFamily="49" charset="0"/>
                <a:ea typeface="宋体" panose="02010600030101010101" pitchFamily="2" charset="-122"/>
              </a:rPr>
              <a:t>age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char</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6A3E3E"/>
                </a:solidFill>
                <a:latin typeface="Consolas" panose="020B0609020204030204" pitchFamily="49" charset="0"/>
                <a:ea typeface="宋体" panose="02010600030101010101" pitchFamily="2" charset="-122"/>
              </a:rPr>
              <a:t>sex</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a:solidFill>
                  <a:srgbClr val="7F0055"/>
                </a:solidFill>
                <a:latin typeface="Consolas" panose="020B0609020204030204" pitchFamily="49" charset="0"/>
                <a:ea typeface="宋体" panose="02010600030101010101" pitchFamily="2" charset="-122"/>
              </a:rPr>
              <a:t>double</a:t>
            </a:r>
            <a:r>
              <a:rPr lang="en-US" altLang="zh-CN" sz="1200" kern="0" dirty="0">
                <a:solidFill>
                  <a:srgbClr val="000000"/>
                </a:solidFill>
                <a:latin typeface="Consolas" panose="020B0609020204030204" pitchFamily="49" charset="0"/>
                <a:ea typeface="宋体" panose="02010600030101010101" pitchFamily="2" charset="-122"/>
              </a:rPr>
              <a:t> </a:t>
            </a:r>
            <a:r>
              <a:rPr lang="en-US" altLang="zh-CN" sz="1200" kern="0" dirty="0" err="1">
                <a:solidFill>
                  <a:srgbClr val="6A3E3E"/>
                </a:solidFill>
                <a:latin typeface="Consolas" panose="020B0609020204030204" pitchFamily="49" charset="0"/>
                <a:ea typeface="宋体" panose="02010600030101010101" pitchFamily="2" charset="-122"/>
              </a:rPr>
              <a:t>baseSalary</a:t>
            </a:r>
            <a:r>
              <a:rPr lang="en-US" altLang="zh-CN" sz="1200" kern="0" dirty="0">
                <a:solidFill>
                  <a:srgbClr val="000000"/>
                </a:solidFill>
                <a:latin typeface="Consolas" panose="020B0609020204030204" pitchFamily="49" charset="0"/>
                <a:ea typeface="宋体" panose="02010600030101010101" pitchFamily="2" charset="-122"/>
              </a:rPr>
              <a:t>) {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18			</a:t>
            </a:r>
            <a:r>
              <a:rPr lang="en-US" altLang="zh-CN" sz="1200" kern="0" dirty="0" err="1">
                <a:solidFill>
                  <a:srgbClr val="0000C0"/>
                </a:solidFill>
                <a:latin typeface="Consolas" panose="020B0609020204030204" pitchFamily="49" charset="0"/>
                <a:ea typeface="宋体" panose="02010600030101010101" pitchFamily="2" charset="-122"/>
              </a:rPr>
              <a:t>emplName</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name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19			</a:t>
            </a:r>
            <a:r>
              <a:rPr lang="en-US" altLang="zh-CN" sz="1200" kern="0" dirty="0" err="1">
                <a:solidFill>
                  <a:srgbClr val="0000C0"/>
                </a:solidFill>
                <a:latin typeface="Consolas" panose="020B0609020204030204" pitchFamily="49" charset="0"/>
                <a:ea typeface="宋体" panose="02010600030101010101" pitchFamily="2" charset="-122"/>
              </a:rPr>
              <a:t>emplAge</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age</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20			</a:t>
            </a:r>
            <a:r>
              <a:rPr lang="en-US" altLang="zh-CN" sz="1200" kern="0" dirty="0" err="1">
                <a:solidFill>
                  <a:srgbClr val="0000C0"/>
                </a:solidFill>
                <a:latin typeface="Consolas" panose="020B0609020204030204" pitchFamily="49" charset="0"/>
                <a:ea typeface="宋体" panose="02010600030101010101" pitchFamily="2" charset="-122"/>
              </a:rPr>
              <a:t>emplSex</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a:solidFill>
                  <a:srgbClr val="6A3E3E"/>
                </a:solidFill>
                <a:latin typeface="Consolas" panose="020B0609020204030204" pitchFamily="49" charset="0"/>
                <a:ea typeface="宋体" panose="02010600030101010101" pitchFamily="2" charset="-122"/>
              </a:rPr>
              <a:t>sex</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21			</a:t>
            </a:r>
            <a:r>
              <a:rPr lang="en-US" altLang="zh-CN" sz="1200" kern="0" dirty="0" err="1">
                <a:solidFill>
                  <a:srgbClr val="0000C0"/>
                </a:solidFill>
                <a:latin typeface="Consolas" panose="020B0609020204030204" pitchFamily="49" charset="0"/>
                <a:ea typeface="宋体" panose="02010600030101010101" pitchFamily="2" charset="-122"/>
              </a:rPr>
              <a:t>emplBaseSalary</a:t>
            </a:r>
            <a:r>
              <a:rPr lang="en-US" altLang="zh-CN" sz="1200" kern="0" dirty="0">
                <a:solidFill>
                  <a:srgbClr val="000000"/>
                </a:solidFill>
                <a:latin typeface="Consolas" panose="020B0609020204030204" pitchFamily="49" charset="0"/>
                <a:ea typeface="宋体" panose="02010600030101010101" pitchFamily="2" charset="-122"/>
              </a:rPr>
              <a:t> = </a:t>
            </a:r>
            <a:r>
              <a:rPr lang="en-US" altLang="zh-CN" sz="1200" kern="0" dirty="0" err="1">
                <a:solidFill>
                  <a:srgbClr val="6A3E3E"/>
                </a:solidFill>
                <a:latin typeface="Consolas" panose="020B0609020204030204" pitchFamily="49" charset="0"/>
                <a:ea typeface="宋体" panose="02010600030101010101" pitchFamily="2" charset="-122"/>
              </a:rPr>
              <a:t>baseSalary</a:t>
            </a:r>
            <a:r>
              <a:rPr lang="en-US" altLang="zh-CN" sz="1200" kern="0" dirty="0">
                <a:solidFill>
                  <a:srgbClr val="000000"/>
                </a:solidFill>
                <a:latin typeface="Consolas" panose="020B0609020204030204" pitchFamily="49"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solidFill>
                  <a:srgbClr val="000000"/>
                </a:solidFill>
                <a:latin typeface="Consolas" panose="020B0609020204030204" pitchFamily="49" charset="0"/>
                <a:ea typeface="宋体" panose="02010600030101010101" pitchFamily="2" charset="-122"/>
              </a:rPr>
              <a:t>22		}</a:t>
            </a:r>
            <a:endParaRPr lang="zh-CN" altLang="zh-CN" sz="200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200" kern="0" dirty="0">
                <a:latin typeface="Consolas" panose="020B0609020204030204" pitchFamily="49" charset="0"/>
                <a:ea typeface="宋体" panose="02010600030101010101" pitchFamily="2" charset="-122"/>
              </a:rPr>
              <a:t>23	</a:t>
            </a:r>
            <a:endParaRPr lang="zh-CN" altLang="zh-CN" sz="2000" kern="100" dirty="0">
              <a:latin typeface="Times New Roman" panose="02020603050405020304" pitchFamily="18" charset="0"/>
              <a:ea typeface="宋体" panose="02010600030101010101" pitchFamily="2" charset="-122"/>
            </a:endParaRPr>
          </a:p>
        </p:txBody>
      </p:sp>
      <p:sp>
        <p:nvSpPr>
          <p:cNvPr id="6" name="矩形 5"/>
          <p:cNvSpPr/>
          <p:nvPr/>
        </p:nvSpPr>
        <p:spPr>
          <a:xfrm>
            <a:off x="317452" y="1745843"/>
            <a:ext cx="3466013" cy="307777"/>
          </a:xfrm>
          <a:prstGeom prst="rect">
            <a:avLst/>
          </a:prstGeom>
        </p:spPr>
        <p:txBody>
          <a:bodyPr wrap="none">
            <a:spAutoFit/>
          </a:bodyPr>
          <a:lstStyle/>
          <a:p>
            <a:r>
              <a:rPr lang="en-US" altLang="zh-CN" sz="1400" b="0" dirty="0"/>
              <a:t>【</a:t>
            </a:r>
            <a:r>
              <a:rPr lang="zh-CN" altLang="en-US" sz="1400" b="0" dirty="0"/>
              <a:t>代码</a:t>
            </a:r>
            <a:r>
              <a:rPr lang="en-US" altLang="zh-CN" sz="1400" b="0" dirty="0"/>
              <a:t>1-1】 </a:t>
            </a:r>
            <a:r>
              <a:rPr lang="zh-CN" altLang="en-US" sz="1400" b="0" dirty="0"/>
              <a:t>用</a:t>
            </a:r>
            <a:r>
              <a:rPr lang="en-US" altLang="zh-CN" sz="1400" b="0" dirty="0"/>
              <a:t>Java</a:t>
            </a:r>
            <a:r>
              <a:rPr lang="zh-CN" altLang="en-US" sz="1400" b="0" dirty="0"/>
              <a:t>语言描述的职员类。</a:t>
            </a:r>
          </a:p>
        </p:txBody>
      </p:sp>
    </p:spTree>
    <p:extLst>
      <p:ext uri="{BB962C8B-B14F-4D97-AF65-F5344CB8AC3E}">
        <p14:creationId xmlns:p14="http://schemas.microsoft.com/office/powerpoint/2010/main" val="149918361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16466</TotalTime>
  <Words>6773</Words>
  <Application>Microsoft Office PowerPoint</Application>
  <PresentationFormat>宽屏</PresentationFormat>
  <Paragraphs>902</Paragraphs>
  <Slides>77</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8" baseType="lpstr">
      <vt:lpstr>Monotype Sorts</vt:lpstr>
      <vt:lpstr>宋体</vt:lpstr>
      <vt:lpstr>新宋体</vt:lpstr>
      <vt:lpstr>Arial</vt:lpstr>
      <vt:lpstr>Calibri</vt:lpstr>
      <vt:lpstr>Consolas</vt:lpstr>
      <vt:lpstr>Helvetica</vt:lpstr>
      <vt:lpstr>Times New Roman</vt:lpstr>
      <vt:lpstr>Wingdings</vt:lpstr>
      <vt:lpstr>db-book</vt:lpstr>
      <vt:lpstr>Visio</vt:lpstr>
      <vt:lpstr>PowerPoint 演示文稿</vt:lpstr>
      <vt:lpstr>第1单元  职员类：对象与类</vt:lpstr>
      <vt:lpstr>PowerPoint 演示文稿</vt:lpstr>
      <vt:lpstr>PowerPoint 演示文稿</vt:lpstr>
      <vt:lpstr>第1.1课  Java类的组成</vt:lpstr>
      <vt:lpstr>1.1.1 从现实世界到Java类代码 </vt:lpstr>
      <vt:lpstr>1.1.1 从现实世界到Java类代码 (续 )</vt:lpstr>
      <vt:lpstr>类的UML描述</vt:lpstr>
      <vt:lpstr>1.1.1 从现实世界到Java类代码 (续 )</vt:lpstr>
      <vt:lpstr>PowerPoint 演示文稿</vt:lpstr>
      <vt:lpstr>1.1.2 关于Java类代码的说明</vt:lpstr>
      <vt:lpstr>1.1.2 关于Java类代码的说明(续)</vt:lpstr>
      <vt:lpstr>1.1.2 关于Java类代码的说明(续)</vt:lpstr>
      <vt:lpstr>1.1.2 关于Java类代码的说明(续)</vt:lpstr>
      <vt:lpstr>1.1.2 关于Java类代码的说明(续)</vt:lpstr>
      <vt:lpstr>知识链接</vt:lpstr>
      <vt:lpstr>链1.1 Java语言的特点</vt:lpstr>
      <vt:lpstr>链1.2 Java数据类型</vt:lpstr>
      <vt:lpstr>链1.5 Java开发工具包JDK</vt:lpstr>
      <vt:lpstr>第1.2课  Java类的方法设计</vt:lpstr>
      <vt:lpstr>1.2.1 方法结构</vt:lpstr>
      <vt:lpstr>1.2.2 方法参数</vt:lpstr>
      <vt:lpstr>1.2.3 方法调用与方法返回</vt:lpstr>
      <vt:lpstr>1.2.3 方法调用与方法返回(续)</vt:lpstr>
      <vt:lpstr>知识链接</vt:lpstr>
      <vt:lpstr>链1.6 方法重载</vt:lpstr>
      <vt:lpstr>链1.6 方法重载(续)</vt:lpstr>
      <vt:lpstr>链1.6 方法重载(续)</vt:lpstr>
      <vt:lpstr>第1.3课 主方法与类的测试</vt:lpstr>
      <vt:lpstr>1.3.1 构造器</vt:lpstr>
      <vt:lpstr>1.3.1 构造器（续）</vt:lpstr>
      <vt:lpstr>1.3.1 构造器（续）</vt:lpstr>
      <vt:lpstr>1.3.2 对象生成的过程</vt:lpstr>
      <vt:lpstr>1.3.2 对象生成的过程(续)</vt:lpstr>
      <vt:lpstr>1.3.2 对象生成的过程(续)</vt:lpstr>
      <vt:lpstr>1.3.2 对象生成的过程(续)</vt:lpstr>
      <vt:lpstr>1.3.2 对象生成的过程(续)</vt:lpstr>
      <vt:lpstr>1.3.3 对象成员的访问</vt:lpstr>
      <vt:lpstr>1.3.4 主方法与主类</vt:lpstr>
      <vt:lpstr>1.3.4 在Eclipse中测试Employee类</vt:lpstr>
      <vt:lpstr>1.3.5 主方法必须作为一个类的成员</vt:lpstr>
      <vt:lpstr>1.3.5 主方法必须作为一个类的成员（续）</vt:lpstr>
      <vt:lpstr>1.3.5 主方法必须作为一个类的成员（续）</vt:lpstr>
      <vt:lpstr>1.3.5 主方法必须作为一个类的成员（续）</vt:lpstr>
      <vt:lpstr>练习1</vt:lpstr>
      <vt:lpstr>练习2</vt:lpstr>
      <vt:lpstr>知识链接</vt:lpstr>
      <vt:lpstr>链1.8 编译与解释</vt:lpstr>
      <vt:lpstr>链1.8 编译与解释(续)</vt:lpstr>
      <vt:lpstr>链1.8 编译与解释(续)</vt:lpstr>
      <vt:lpstr>链1.9 类文件与包</vt:lpstr>
      <vt:lpstr>链1.9 类文件与包(续)</vt:lpstr>
      <vt:lpstr>链1.11 栈内存和堆内存</vt:lpstr>
      <vt:lpstr>链1.12 基本类型与引用类型的区别</vt:lpstr>
      <vt:lpstr>链1.12 基本类型与引用类型的区别(续)</vt:lpstr>
      <vt:lpstr>链1.12 基本类型与引用类型的区别(续)</vt:lpstr>
      <vt:lpstr>链1.12 基本类型与引用类型的区别(续)</vt:lpstr>
      <vt:lpstr>链1.12 基本类型与引用类型的区别(续)</vt:lpstr>
      <vt:lpstr>第1.4课 小结</vt:lpstr>
      <vt:lpstr>1.4.1 面向对象程序设计的基本过程</vt:lpstr>
      <vt:lpstr>1.4.2 数据域的封装</vt:lpstr>
      <vt:lpstr>1.4.3 理解类与对象的关系</vt:lpstr>
      <vt:lpstr>1.4.4 this关键字</vt:lpstr>
      <vt:lpstr>1.4.4 this关键字(续)</vt:lpstr>
      <vt:lpstr>PowerPoint 演示文稿</vt:lpstr>
      <vt:lpstr>知识链接</vt:lpstr>
      <vt:lpstr>链1.13 方法参数的传递</vt:lpstr>
      <vt:lpstr>链1.13 方法参数的传递(续)</vt:lpstr>
      <vt:lpstr>链1.13 方法参数的传递(续)</vt:lpstr>
      <vt:lpstr>链1.13 方法参数的传递(续)</vt:lpstr>
      <vt:lpstr>面向对象和面向过程的区别(补充)</vt:lpstr>
      <vt:lpstr>面向对象和面向过程的区别(补充)</vt:lpstr>
      <vt:lpstr>面向对象和面向过程的区别(补充)</vt:lpstr>
      <vt:lpstr>面向对象和面向过程的区别(补充)</vt:lpstr>
      <vt:lpstr>PowerPoint 演示文稿</vt:lpstr>
      <vt:lpstr>PowerPoint 演示文稿</vt:lpstr>
      <vt:lpstr>PowerPoint 演示文稿</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1691</cp:revision>
  <cp:lastPrinted>2001-02-09T15:35:27Z</cp:lastPrinted>
  <dcterms:created xsi:type="dcterms:W3CDTF">1999-11-04T20:50:09Z</dcterms:created>
  <dcterms:modified xsi:type="dcterms:W3CDTF">2021-10-08T04:09:13Z</dcterms:modified>
</cp:coreProperties>
</file>