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7"/>
  </p:notesMasterIdLst>
  <p:handoutMasterIdLst>
    <p:handoutMasterId r:id="rId68"/>
  </p:handoutMasterIdLst>
  <p:sldIdLst>
    <p:sldId id="413" r:id="rId2"/>
    <p:sldId id="522" r:id="rId3"/>
    <p:sldId id="523" r:id="rId4"/>
    <p:sldId id="524" r:id="rId5"/>
    <p:sldId id="525" r:id="rId6"/>
    <p:sldId id="526" r:id="rId7"/>
    <p:sldId id="527" r:id="rId8"/>
    <p:sldId id="528" r:id="rId9"/>
    <p:sldId id="529" r:id="rId10"/>
    <p:sldId id="530" r:id="rId11"/>
    <p:sldId id="531" r:id="rId12"/>
    <p:sldId id="532" r:id="rId13"/>
    <p:sldId id="533" r:id="rId14"/>
    <p:sldId id="534" r:id="rId15"/>
    <p:sldId id="571" r:id="rId16"/>
    <p:sldId id="535" r:id="rId17"/>
    <p:sldId id="536"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72" r:id="rId33"/>
    <p:sldId id="573" r:id="rId34"/>
    <p:sldId id="574" r:id="rId35"/>
    <p:sldId id="575" r:id="rId36"/>
    <p:sldId id="580" r:id="rId37"/>
    <p:sldId id="581" r:id="rId38"/>
    <p:sldId id="582" r:id="rId39"/>
    <p:sldId id="583" r:id="rId40"/>
    <p:sldId id="585" r:id="rId41"/>
    <p:sldId id="576" r:id="rId42"/>
    <p:sldId id="551" r:id="rId43"/>
    <p:sldId id="552" r:id="rId44"/>
    <p:sldId id="553" r:id="rId45"/>
    <p:sldId id="554" r:id="rId46"/>
    <p:sldId id="555" r:id="rId47"/>
    <p:sldId id="556" r:id="rId48"/>
    <p:sldId id="557" r:id="rId49"/>
    <p:sldId id="558" r:id="rId50"/>
    <p:sldId id="559" r:id="rId51"/>
    <p:sldId id="560" r:id="rId52"/>
    <p:sldId id="561" r:id="rId53"/>
    <p:sldId id="584" r:id="rId54"/>
    <p:sldId id="562" r:id="rId55"/>
    <p:sldId id="563" r:id="rId56"/>
    <p:sldId id="564" r:id="rId57"/>
    <p:sldId id="565" r:id="rId58"/>
    <p:sldId id="566" r:id="rId59"/>
    <p:sldId id="567" r:id="rId60"/>
    <p:sldId id="568" r:id="rId61"/>
    <p:sldId id="569" r:id="rId62"/>
    <p:sldId id="570" r:id="rId63"/>
    <p:sldId id="577" r:id="rId64"/>
    <p:sldId id="578" r:id="rId65"/>
    <p:sldId id="579" r:id="rId66"/>
  </p:sldIdLst>
  <p:sldSz cx="12192000" cy="6858000"/>
  <p:notesSz cx="6669088" cy="9926638"/>
  <p:defaultTextStyle>
    <a:defPPr>
      <a:defRPr lang="en-US"/>
    </a:defPPr>
    <a:lvl1pPr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1pPr>
    <a:lvl2pPr marL="4572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2pPr>
    <a:lvl3pPr marL="9144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3pPr>
    <a:lvl4pPr marL="13716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4pPr>
    <a:lvl5pPr marL="18288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5pPr>
    <a:lvl6pPr marL="2286000" algn="l" defTabSz="914400" rtl="0" eaLnBrk="1" latinLnBrk="0" hangingPunct="1">
      <a:defRPr kumimoji="1" sz="1600" b="1" kern="1200">
        <a:solidFill>
          <a:schemeClr val="tx1"/>
        </a:solidFill>
        <a:latin typeface="Helvetica" pitchFamily="34" charset="0"/>
        <a:ea typeface="+mn-ea"/>
        <a:cs typeface="+mn-cs"/>
      </a:defRPr>
    </a:lvl6pPr>
    <a:lvl7pPr marL="2743200" algn="l" defTabSz="914400" rtl="0" eaLnBrk="1" latinLnBrk="0" hangingPunct="1">
      <a:defRPr kumimoji="1" sz="1600" b="1" kern="1200">
        <a:solidFill>
          <a:schemeClr val="tx1"/>
        </a:solidFill>
        <a:latin typeface="Helvetica" pitchFamily="34" charset="0"/>
        <a:ea typeface="+mn-ea"/>
        <a:cs typeface="+mn-cs"/>
      </a:defRPr>
    </a:lvl7pPr>
    <a:lvl8pPr marL="3200400" algn="l" defTabSz="914400" rtl="0" eaLnBrk="1" latinLnBrk="0" hangingPunct="1">
      <a:defRPr kumimoji="1" sz="1600" b="1" kern="1200">
        <a:solidFill>
          <a:schemeClr val="tx1"/>
        </a:solidFill>
        <a:latin typeface="Helvetica" pitchFamily="34" charset="0"/>
        <a:ea typeface="+mn-ea"/>
        <a:cs typeface="+mn-cs"/>
      </a:defRPr>
    </a:lvl8pPr>
    <a:lvl9pPr marL="3657600" algn="l" defTabSz="914400" rtl="0" eaLnBrk="1" latinLnBrk="0" hangingPunct="1">
      <a:defRPr kumimoji="1" sz="1600"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FF"/>
    <a:srgbClr val="FFFFFF"/>
    <a:srgbClr val="CC0000"/>
    <a:srgbClr val="B2B2B2"/>
    <a:srgbClr val="969696"/>
    <a:srgbClr val="EAEA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8" autoAdjust="0"/>
    <p:restoredTop sz="94679" autoAdjust="0"/>
  </p:normalViewPr>
  <p:slideViewPr>
    <p:cSldViewPr snapToGrid="0">
      <p:cViewPr varScale="1">
        <p:scale>
          <a:sx n="104" d="100"/>
          <a:sy n="104" d="100"/>
        </p:scale>
        <p:origin x="7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2477" y="-86"/>
      </p:cViewPr>
      <p:guideLst>
        <p:guide orient="horz" pos="3126"/>
        <p:guide pos="21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837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8E3F2733-9BB8-4064-9314-2ADEF8FA81EF}" type="datetime1">
              <a:rPr lang="zh-CN" altLang="en-US"/>
              <a:pPr>
                <a:defRPr/>
              </a:pPr>
              <a:t>2021/10/6</a:t>
            </a:fld>
            <a:endParaRPr lang="en-US" altLang="zh-CN"/>
          </a:p>
        </p:txBody>
      </p:sp>
      <p:sp>
        <p:nvSpPr>
          <p:cNvPr id="5837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837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7DF4052E-B9ED-408F-9626-45E6566A669F}" type="slidenum">
              <a:rPr lang="zh-CN" altLang="en-US"/>
              <a:pPr>
                <a:defRPr/>
              </a:pPr>
              <a:t>‹#›</a:t>
            </a:fld>
            <a:endParaRPr lang="en-US" altLang="zh-CN"/>
          </a:p>
        </p:txBody>
      </p:sp>
    </p:spTree>
    <p:extLst>
      <p:ext uri="{BB962C8B-B14F-4D97-AF65-F5344CB8AC3E}">
        <p14:creationId xmlns:p14="http://schemas.microsoft.com/office/powerpoint/2010/main" val="296966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222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98726098-D1C5-406C-BC1F-14CED1640491}" type="datetime1">
              <a:rPr lang="zh-CN" altLang="en-US"/>
              <a:pPr>
                <a:defRPr/>
              </a:pPr>
              <a:t>2021/10/6</a:t>
            </a:fld>
            <a:endParaRPr lang="en-US" altLang="zh-CN"/>
          </a:p>
        </p:txBody>
      </p:sp>
      <p:sp>
        <p:nvSpPr>
          <p:cNvPr id="109572"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223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16C97A23-31E5-469B-81A4-91B0E96C79C3}" type="slidenum">
              <a:rPr lang="zh-CN" altLang="en-US"/>
              <a:pPr>
                <a:defRPr/>
              </a:pPr>
              <a:t>‹#›</a:t>
            </a:fld>
            <a:endParaRPr lang="en-US" altLang="zh-CN"/>
          </a:p>
        </p:txBody>
      </p:sp>
    </p:spTree>
    <p:extLst>
      <p:ext uri="{BB962C8B-B14F-4D97-AF65-F5344CB8AC3E}">
        <p14:creationId xmlns:p14="http://schemas.microsoft.com/office/powerpoint/2010/main" val="385470824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zh-CN" altLang="en-US" smtClean="0"/>
              <a:t>Chapter 2 Entity-Relationship Model</a:t>
            </a:r>
            <a:endParaRPr lang="zh-CN" altLang="en-US"/>
          </a:p>
        </p:txBody>
      </p:sp>
      <p:sp>
        <p:nvSpPr>
          <p:cNvPr id="5" name="日期占位符 4"/>
          <p:cNvSpPr>
            <a:spLocks noGrp="1"/>
          </p:cNvSpPr>
          <p:nvPr>
            <p:ph type="dt" idx="11"/>
          </p:nvPr>
        </p:nvSpPr>
        <p:spPr/>
        <p:txBody>
          <a:bodyPr/>
          <a:lstStyle/>
          <a:p>
            <a:pPr>
              <a:defRPr/>
            </a:pPr>
            <a:fld id="{98726098-D1C5-406C-BC1F-14CED1640491}" type="datetime1">
              <a:rPr lang="zh-CN" altLang="en-US" smtClean="0"/>
              <a:pPr>
                <a:defRPr/>
              </a:pPr>
              <a:t>2021/10/6</a:t>
            </a:fld>
            <a:endParaRPr lang="en-US" altLang="zh-CN"/>
          </a:p>
        </p:txBody>
      </p:sp>
      <p:sp>
        <p:nvSpPr>
          <p:cNvPr id="6" name="灯片编号占位符 5"/>
          <p:cNvSpPr>
            <a:spLocks noGrp="1"/>
          </p:cNvSpPr>
          <p:nvPr>
            <p:ph type="sldNum" sz="quarter" idx="12"/>
          </p:nvPr>
        </p:nvSpPr>
        <p:spPr/>
        <p:txBody>
          <a:bodyPr/>
          <a:lstStyle/>
          <a:p>
            <a:pPr>
              <a:defRPr/>
            </a:pPr>
            <a:fld id="{16C97A23-31E5-469B-81A4-91B0E96C79C3}" type="slidenum">
              <a:rPr lang="zh-CN" altLang="en-US" smtClean="0"/>
              <a:pPr>
                <a:defRPr/>
              </a:pPr>
              <a:t>5</a:t>
            </a:fld>
            <a:endParaRPr lang="en-US" altLang="zh-CN"/>
          </a:p>
        </p:txBody>
      </p:sp>
    </p:spTree>
    <p:extLst>
      <p:ext uri="{BB962C8B-B14F-4D97-AF65-F5344CB8AC3E}">
        <p14:creationId xmlns:p14="http://schemas.microsoft.com/office/powerpoint/2010/main" val="458049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7B1454-E76A-4ED0-AC1D-F2FF580D7734}" type="datetime1">
              <a:rPr lang="zh-CN" altLang="en-US"/>
              <a:pPr>
                <a:defRPr/>
              </a:pPr>
              <a:t>2021/10/6</a:t>
            </a:fld>
            <a:endParaRPr lang="en-US" altLang="zh-CN" dirty="0"/>
          </a:p>
        </p:txBody>
      </p:sp>
    </p:spTree>
    <p:extLst>
      <p:ext uri="{BB962C8B-B14F-4D97-AF65-F5344CB8AC3E}">
        <p14:creationId xmlns:p14="http://schemas.microsoft.com/office/powerpoint/2010/main" val="410071928"/>
      </p:ext>
    </p:extLst>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314EEC7-0A31-48E3-9C82-9A5D4C134434}" type="datetime1">
              <a:rPr lang="zh-CN" altLang="en-US"/>
              <a:pPr>
                <a:defRPr/>
              </a:pPr>
              <a:t>2021/10/6</a:t>
            </a:fld>
            <a:endParaRPr lang="en-US" altLang="zh-CN"/>
          </a:p>
        </p:txBody>
      </p:sp>
    </p:spTree>
    <p:extLst>
      <p:ext uri="{BB962C8B-B14F-4D97-AF65-F5344CB8AC3E}">
        <p14:creationId xmlns:p14="http://schemas.microsoft.com/office/powerpoint/2010/main" val="369454902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89484" y="385763"/>
            <a:ext cx="2885016"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385763"/>
            <a:ext cx="8458200" cy="5605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3E493-9AB7-4F6D-A140-F915F085C374}" type="datetime1">
              <a:rPr lang="zh-CN" altLang="en-US"/>
              <a:pPr>
                <a:defRPr/>
              </a:pPr>
              <a:t>2021/10/6</a:t>
            </a:fld>
            <a:endParaRPr lang="en-US" altLang="zh-CN"/>
          </a:p>
        </p:txBody>
      </p:sp>
    </p:spTree>
    <p:extLst>
      <p:ext uri="{BB962C8B-B14F-4D97-AF65-F5344CB8AC3E}">
        <p14:creationId xmlns:p14="http://schemas.microsoft.com/office/powerpoint/2010/main" val="6658252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61585" y="385763"/>
            <a:ext cx="10212916"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8085" y="1114425"/>
            <a:ext cx="5581649"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06DF263-0584-455A-8440-5736CC324397}" type="datetime1">
              <a:rPr lang="zh-CN" altLang="en-US"/>
              <a:pPr>
                <a:defRPr/>
              </a:pPr>
              <a:t>2021/10/6</a:t>
            </a:fld>
            <a:endParaRPr lang="en-US" altLang="zh-CN" dirty="0"/>
          </a:p>
        </p:txBody>
      </p:sp>
    </p:spTree>
    <p:extLst>
      <p:ext uri="{BB962C8B-B14F-4D97-AF65-F5344CB8AC3E}">
        <p14:creationId xmlns:p14="http://schemas.microsoft.com/office/powerpoint/2010/main" val="241194655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45047" y="1114425"/>
            <a:ext cx="11368616"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9632952" y="0"/>
            <a:ext cx="2559049" cy="287338"/>
          </a:xfrm>
        </p:spPr>
        <p:txBody>
          <a:bodyPr/>
          <a:lstStyle>
            <a:lvl1pPr algn="ctr">
              <a:defRPr/>
            </a:lvl1pPr>
          </a:lstStyle>
          <a:p>
            <a:pPr>
              <a:defRPr/>
            </a:pPr>
            <a:fld id="{E9335D9F-1989-4CB5-B388-8B9DD648A56B}" type="datetime1">
              <a:rPr lang="zh-CN" altLang="en-US"/>
              <a:pPr>
                <a:defRPr/>
              </a:pPr>
              <a:t>2021/10/6</a:t>
            </a:fld>
            <a:endParaRPr lang="en-US" altLang="zh-CN" dirty="0"/>
          </a:p>
        </p:txBody>
      </p:sp>
    </p:spTree>
    <p:extLst>
      <p:ext uri="{BB962C8B-B14F-4D97-AF65-F5344CB8AC3E}">
        <p14:creationId xmlns:p14="http://schemas.microsoft.com/office/powerpoint/2010/main" val="502938312"/>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1E4DAC39-EFC0-4CDC-B867-8A89F1BEDFEB}" type="datetime1">
              <a:rPr lang="zh-CN" altLang="en-US"/>
              <a:pPr>
                <a:defRPr/>
              </a:pPr>
              <a:t>2021/10/6</a:t>
            </a:fld>
            <a:endParaRPr lang="en-US" altLang="zh-CN"/>
          </a:p>
        </p:txBody>
      </p:sp>
    </p:spTree>
    <p:extLst>
      <p:ext uri="{BB962C8B-B14F-4D97-AF65-F5344CB8AC3E}">
        <p14:creationId xmlns:p14="http://schemas.microsoft.com/office/powerpoint/2010/main" val="47912235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085" y="1114425"/>
            <a:ext cx="558164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F949465-5310-42A9-A9B0-B346CBE3F838}" type="datetime1">
              <a:rPr lang="zh-CN" altLang="en-US"/>
              <a:pPr>
                <a:defRPr/>
              </a:pPr>
              <a:t>2021/10/6</a:t>
            </a:fld>
            <a:endParaRPr lang="en-US" altLang="zh-CN"/>
          </a:p>
        </p:txBody>
      </p:sp>
    </p:spTree>
    <p:extLst>
      <p:ext uri="{BB962C8B-B14F-4D97-AF65-F5344CB8AC3E}">
        <p14:creationId xmlns:p14="http://schemas.microsoft.com/office/powerpoint/2010/main" val="211472215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79141"/>
            <a:ext cx="10972800" cy="103849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F9100710-F3FD-4AFD-8D88-5372409210CE}" type="datetime1">
              <a:rPr lang="zh-CN" altLang="en-US"/>
              <a:pPr>
                <a:defRPr/>
              </a:pPr>
              <a:t>2021/10/6</a:t>
            </a:fld>
            <a:endParaRPr lang="en-US" altLang="zh-CN" dirty="0"/>
          </a:p>
        </p:txBody>
      </p:sp>
    </p:spTree>
    <p:extLst>
      <p:ext uri="{BB962C8B-B14F-4D97-AF65-F5344CB8AC3E}">
        <p14:creationId xmlns:p14="http://schemas.microsoft.com/office/powerpoint/2010/main" val="269158959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4068D08D-5A72-4F63-9931-CC49FC2D0D21}" type="datetime1">
              <a:rPr lang="zh-CN" altLang="en-US"/>
              <a:pPr>
                <a:defRPr/>
              </a:pPr>
              <a:t>2021/10/6</a:t>
            </a:fld>
            <a:endParaRPr lang="en-US" altLang="zh-CN" dirty="0"/>
          </a:p>
        </p:txBody>
      </p:sp>
    </p:spTree>
    <p:extLst>
      <p:ext uri="{BB962C8B-B14F-4D97-AF65-F5344CB8AC3E}">
        <p14:creationId xmlns:p14="http://schemas.microsoft.com/office/powerpoint/2010/main" val="270562380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4F372385-E1A9-4832-A56E-384495E79250}" type="datetime1">
              <a:rPr lang="zh-CN" altLang="en-US"/>
              <a:pPr>
                <a:defRPr/>
              </a:pPr>
              <a:t>2021/10/6</a:t>
            </a:fld>
            <a:endParaRPr lang="en-US" altLang="zh-CN" dirty="0"/>
          </a:p>
        </p:txBody>
      </p:sp>
    </p:spTree>
    <p:extLst>
      <p:ext uri="{BB962C8B-B14F-4D97-AF65-F5344CB8AC3E}">
        <p14:creationId xmlns:p14="http://schemas.microsoft.com/office/powerpoint/2010/main" val="1642632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390293"/>
            <a:ext cx="6815667" cy="57358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739F2CA-94AE-455C-A157-B327DCD501EF}" type="datetime1">
              <a:rPr lang="zh-CN" altLang="en-US"/>
              <a:pPr>
                <a:defRPr/>
              </a:pPr>
              <a:t>2021/10/6</a:t>
            </a:fld>
            <a:endParaRPr lang="en-US" altLang="zh-CN"/>
          </a:p>
        </p:txBody>
      </p:sp>
    </p:spTree>
    <p:extLst>
      <p:ext uri="{BB962C8B-B14F-4D97-AF65-F5344CB8AC3E}">
        <p14:creationId xmlns:p14="http://schemas.microsoft.com/office/powerpoint/2010/main" val="75988888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Wingdings" pitchFamily="2" charset="2"/>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629A8B07-FF1A-4429-BAE0-7E92DD1D2ECF}" type="datetime1">
              <a:rPr lang="zh-CN" altLang="en-US"/>
              <a:pPr>
                <a:defRPr/>
              </a:pPr>
              <a:t>2021/10/6</a:t>
            </a:fld>
            <a:endParaRPr lang="en-US" altLang="zh-CN"/>
          </a:p>
        </p:txBody>
      </p:sp>
    </p:spTree>
    <p:extLst>
      <p:ext uri="{BB962C8B-B14F-4D97-AF65-F5344CB8AC3E}">
        <p14:creationId xmlns:p14="http://schemas.microsoft.com/office/powerpoint/2010/main" val="3883500630"/>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8084" y="1114425"/>
            <a:ext cx="1136861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sym typeface="Wingdings" pitchFamily="2" charset="2"/>
              </a:rPr>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49156" name="Rectangle 4"/>
          <p:cNvSpPr>
            <a:spLocks noGrp="1" noChangeArrowheads="1"/>
          </p:cNvSpPr>
          <p:nvPr>
            <p:ph type="dt" sz="half" idx="2"/>
          </p:nvPr>
        </p:nvSpPr>
        <p:spPr bwMode="auto">
          <a:xfrm>
            <a:off x="9632952" y="39689"/>
            <a:ext cx="2559049" cy="287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FontTx/>
              <a:buNone/>
              <a:defRPr kumimoji="0" sz="1400">
                <a:solidFill>
                  <a:schemeClr val="bg2"/>
                </a:solidFill>
                <a:latin typeface="Times New Roman" pitchFamily="18" charset="0"/>
                <a:ea typeface="宋体" pitchFamily="2" charset="-122"/>
              </a:defRPr>
            </a:lvl1pPr>
          </a:lstStyle>
          <a:p>
            <a:pPr>
              <a:defRPr/>
            </a:pPr>
            <a:fld id="{B7D86D4F-245B-423E-8A13-9C9EC19A5100}" type="datetime1">
              <a:rPr lang="zh-CN" altLang="en-US"/>
              <a:pPr>
                <a:defRPr/>
              </a:pPr>
              <a:t>2021/10/6</a:t>
            </a:fld>
            <a:endParaRPr lang="en-US" altLang="zh-CN" dirty="0"/>
          </a:p>
        </p:txBody>
      </p:sp>
      <p:sp>
        <p:nvSpPr>
          <p:cNvPr id="1028" name="Text Box 41"/>
          <p:cNvSpPr txBox="1">
            <a:spLocks noChangeArrowheads="1"/>
          </p:cNvSpPr>
          <p:nvPr/>
        </p:nvSpPr>
        <p:spPr bwMode="auto">
          <a:xfrm>
            <a:off x="3827855" y="6583364"/>
            <a:ext cx="47035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lgn="ctr">
              <a:spcBef>
                <a:spcPct val="50000"/>
              </a:spcBef>
              <a:buClrTx/>
              <a:buFontTx/>
              <a:buNone/>
              <a:defRPr/>
            </a:pPr>
            <a:r>
              <a:rPr kumimoji="0" lang="zh-CN" altLang="en-US" sz="1200" dirty="0" smtClean="0">
                <a:solidFill>
                  <a:schemeClr val="bg2"/>
                </a:solidFill>
                <a:latin typeface="Times New Roman" pitchFamily="18" charset="0"/>
                <a:ea typeface="宋体" pitchFamily="2" charset="-122"/>
              </a:rPr>
              <a:t>清华大学出版社 </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新概念</a:t>
            </a:r>
            <a:r>
              <a:rPr kumimoji="0" lang="en-US" altLang="zh-CN" sz="1200" dirty="0" smtClean="0">
                <a:solidFill>
                  <a:schemeClr val="bg2"/>
                </a:solidFill>
                <a:latin typeface="Times New Roman" pitchFamily="18" charset="0"/>
                <a:ea typeface="宋体" pitchFamily="2" charset="-122"/>
              </a:rPr>
              <a:t>Java</a:t>
            </a:r>
            <a:r>
              <a:rPr kumimoji="0" lang="zh-CN" altLang="en-US" sz="1200" dirty="0" smtClean="0">
                <a:solidFill>
                  <a:schemeClr val="bg2"/>
                </a:solidFill>
                <a:latin typeface="Times New Roman" pitchFamily="18" charset="0"/>
                <a:ea typeface="宋体" pitchFamily="2" charset="-122"/>
              </a:rPr>
              <a:t>程序设计大学教程</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第</a:t>
            </a:r>
            <a:r>
              <a:rPr kumimoji="0" lang="en-US" altLang="zh-CN" sz="1200" dirty="0" smtClean="0">
                <a:solidFill>
                  <a:schemeClr val="bg2"/>
                </a:solidFill>
                <a:latin typeface="Times New Roman" pitchFamily="18" charset="0"/>
                <a:ea typeface="宋体" pitchFamily="2" charset="-122"/>
              </a:rPr>
              <a:t>3</a:t>
            </a:r>
            <a:r>
              <a:rPr kumimoji="0" lang="zh-CN" altLang="en-US" sz="1200" dirty="0" smtClean="0">
                <a:solidFill>
                  <a:schemeClr val="bg2"/>
                </a:solidFill>
                <a:latin typeface="Times New Roman" pitchFamily="18" charset="0"/>
                <a:ea typeface="宋体" pitchFamily="2" charset="-122"/>
              </a:rPr>
              <a:t>版</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 第</a:t>
            </a:r>
            <a:fld id="{8F576773-6D69-4665-8E16-799E54E69532}" type="slidenum">
              <a:rPr kumimoji="0" lang="en-US" altLang="zh-CN" sz="1200" smtClean="0">
                <a:solidFill>
                  <a:schemeClr val="bg2"/>
                </a:solidFill>
                <a:latin typeface="Times New Roman" pitchFamily="18" charset="0"/>
                <a:ea typeface="宋体" pitchFamily="2" charset="-122"/>
              </a:rPr>
              <a:pPr algn="ctr">
                <a:spcBef>
                  <a:spcPct val="50000"/>
                </a:spcBef>
                <a:buClrTx/>
                <a:buFontTx/>
                <a:buNone/>
                <a:defRPr/>
              </a:pPr>
              <a:t>‹#›</a:t>
            </a:fld>
            <a:r>
              <a:rPr kumimoji="0" lang="zh-CN" altLang="en-US" sz="1200" dirty="0" smtClean="0">
                <a:solidFill>
                  <a:schemeClr val="bg2"/>
                </a:solidFill>
                <a:latin typeface="Times New Roman" pitchFamily="18" charset="0"/>
                <a:ea typeface="宋体" pitchFamily="2" charset="-122"/>
              </a:rPr>
              <a:t>页 </a:t>
            </a:r>
            <a:endParaRPr kumimoji="0" lang="en-US" altLang="zh-CN" sz="1200" dirty="0" smtClean="0">
              <a:solidFill>
                <a:schemeClr val="bg2"/>
              </a:solidFill>
              <a:latin typeface="Times New Roman" pitchFamily="18" charset="0"/>
              <a:ea typeface="宋体" pitchFamily="2" charset="-122"/>
            </a:endParaRPr>
          </a:p>
        </p:txBody>
      </p:sp>
      <p:sp>
        <p:nvSpPr>
          <p:cNvPr id="49194" name="Rectangle 42"/>
          <p:cNvSpPr>
            <a:spLocks noGrp="1" noChangeArrowheads="1"/>
          </p:cNvSpPr>
          <p:nvPr>
            <p:ph type="title"/>
          </p:nvPr>
        </p:nvSpPr>
        <p:spPr bwMode="auto">
          <a:xfrm>
            <a:off x="1661585" y="385763"/>
            <a:ext cx="10212916"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0" name="Text Box 43"/>
          <p:cNvSpPr txBox="1">
            <a:spLocks noChangeArrowheads="1"/>
          </p:cNvSpPr>
          <p:nvPr/>
        </p:nvSpPr>
        <p:spPr bwMode="auto">
          <a:xfrm>
            <a:off x="1852084" y="1"/>
            <a:ext cx="43264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spcBef>
                <a:spcPct val="50000"/>
              </a:spcBef>
              <a:buClrTx/>
              <a:buFontTx/>
              <a:buNone/>
              <a:defRPr/>
            </a:pPr>
            <a:r>
              <a:rPr kumimoji="0" lang="zh-CN" altLang="en-US" sz="1800" dirty="0" smtClean="0">
                <a:solidFill>
                  <a:schemeClr val="bg2"/>
                </a:solidFill>
                <a:ea typeface="宋体" pitchFamily="2" charset="-122"/>
              </a:rPr>
              <a:t>第</a:t>
            </a:r>
            <a:r>
              <a:rPr kumimoji="0" lang="en-US" altLang="zh-CN" sz="1800" dirty="0" smtClean="0">
                <a:solidFill>
                  <a:schemeClr val="bg2"/>
                </a:solidFill>
                <a:ea typeface="宋体" pitchFamily="2" charset="-122"/>
              </a:rPr>
              <a:t>2</a:t>
            </a:r>
            <a:r>
              <a:rPr kumimoji="0" lang="zh-CN" altLang="en-US" sz="1800" dirty="0" smtClean="0">
                <a:solidFill>
                  <a:schemeClr val="bg2"/>
                </a:solidFill>
                <a:ea typeface="宋体" pitchFamily="2" charset="-122"/>
              </a:rPr>
              <a:t>单元 计算器类：流程控制结构</a:t>
            </a:r>
            <a:endParaRPr kumimoji="0" lang="en-US" altLang="zh-CN" sz="1800" dirty="0" smtClean="0">
              <a:solidFill>
                <a:schemeClr val="bg2"/>
              </a:solidFill>
              <a:ea typeface="宋体" pitchFamily="2" charset="-122"/>
            </a:endParaRPr>
          </a:p>
        </p:txBody>
      </p:sp>
      <p:sp>
        <p:nvSpPr>
          <p:cNvPr id="1031" name="Line 44"/>
          <p:cNvSpPr>
            <a:spLocks noChangeShapeType="1"/>
          </p:cNvSpPr>
          <p:nvPr userDrawn="1"/>
        </p:nvSpPr>
        <p:spPr bwMode="auto">
          <a:xfrm flipV="1">
            <a:off x="1756833" y="333375"/>
            <a:ext cx="9950451"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p>
        </p:txBody>
      </p:sp>
      <p:sp>
        <p:nvSpPr>
          <p:cNvPr id="1032" name="Rectangle 47"/>
          <p:cNvSpPr>
            <a:spLocks noChangeArrowheads="1"/>
          </p:cNvSpPr>
          <p:nvPr userDrawn="1"/>
        </p:nvSpPr>
        <p:spPr bwMode="auto">
          <a:xfrm>
            <a:off x="5245100" y="2867025"/>
            <a:ext cx="1219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600">
              <a:ea typeface="宋体" pitchFamily="2" charset="-122"/>
            </a:endParaRPr>
          </a:p>
        </p:txBody>
      </p:sp>
      <p:pic>
        <p:nvPicPr>
          <p:cNvPr id="2" name="图片 1"/>
          <p:cNvPicPr>
            <a:picLocks noChangeAspect="1"/>
          </p:cNvPicPr>
          <p:nvPr userDrawn="1"/>
        </p:nvPicPr>
        <p:blipFill>
          <a:blip r:embed="rId14"/>
          <a:stretch>
            <a:fillRect/>
          </a:stretch>
        </p:blipFill>
        <p:spPr>
          <a:xfrm>
            <a:off x="552384" y="327026"/>
            <a:ext cx="364134" cy="643056"/>
          </a:xfrm>
          <a:prstGeom prst="rect">
            <a:avLst/>
          </a:prstGeom>
        </p:spPr>
      </p:pic>
    </p:spTree>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 id="2147484453" r:id="rId12"/>
  </p:sldLayoutIdLst>
  <p:transition spd="slow">
    <p:randomBar dir="ver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Font typeface="Monotype Sorts" pitchFamily="2" charset="2"/>
        <a:buBlip>
          <a:blip r:embed="rId15"/>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16"/>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17"/>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18"/>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Text Box 3"/>
          <p:cNvSpPr txBox="1">
            <a:spLocks noChangeArrowheads="1"/>
          </p:cNvSpPr>
          <p:nvPr/>
        </p:nvSpPr>
        <p:spPr bwMode="auto">
          <a:xfrm>
            <a:off x="1148653" y="1098619"/>
            <a:ext cx="9834195" cy="830997"/>
          </a:xfrm>
          <a:prstGeom prst="rect">
            <a:avLst/>
          </a:prstGeom>
          <a:noFill/>
          <a:ln w="9525">
            <a:noFill/>
            <a:miter lim="800000"/>
            <a:headEnd/>
            <a:tailEnd/>
          </a:ln>
          <a:effectLst/>
        </p:spPr>
        <p:txBody>
          <a:bodyPr wrap="square">
            <a:spAutoFit/>
          </a:bodyPr>
          <a:lstStyle/>
          <a:p>
            <a:pPr algn="ctr">
              <a:spcBef>
                <a:spcPct val="50000"/>
              </a:spcBef>
              <a:buClrTx/>
              <a:buFontTx/>
              <a:buNone/>
              <a:defRPr/>
            </a:pPr>
            <a:r>
              <a:rPr kumimoji="0" lang="zh-CN" altLang="en-US" sz="4800" dirty="0">
                <a:solidFill>
                  <a:srgbClr val="FF0000"/>
                </a:solidFill>
                <a:effectLst>
                  <a:outerShdw blurRad="38100" dist="38100" dir="2700000" algn="tl">
                    <a:srgbClr val="C0C0C0"/>
                  </a:outerShdw>
                </a:effectLst>
                <a:ea typeface="楷体_GB2312" pitchFamily="49" charset="-122"/>
              </a:rPr>
              <a:t>第</a:t>
            </a:r>
            <a:r>
              <a:rPr kumimoji="0" lang="en-US" altLang="zh-CN" sz="4800" dirty="0">
                <a:solidFill>
                  <a:srgbClr val="FF0000"/>
                </a:solidFill>
                <a:effectLst>
                  <a:outerShdw blurRad="38100" dist="38100" dir="2700000" algn="tl">
                    <a:srgbClr val="C0C0C0"/>
                  </a:outerShdw>
                </a:effectLst>
                <a:ea typeface="楷体_GB2312" pitchFamily="49" charset="-122"/>
              </a:rPr>
              <a:t>2</a:t>
            </a:r>
            <a:r>
              <a:rPr kumimoji="0" lang="zh-CN" altLang="en-US" sz="4800" dirty="0">
                <a:solidFill>
                  <a:srgbClr val="FF0000"/>
                </a:solidFill>
                <a:effectLst>
                  <a:outerShdw blurRad="38100" dist="38100" dir="2700000" algn="tl">
                    <a:srgbClr val="C0C0C0"/>
                  </a:outerShdw>
                </a:effectLst>
                <a:ea typeface="楷体_GB2312" pitchFamily="49" charset="-122"/>
              </a:rPr>
              <a:t>单元 计算器类：流程控制结构</a:t>
            </a:r>
            <a:endParaRPr kumimoji="0" lang="en-US" altLang="zh-CN" sz="4000" dirty="0">
              <a:solidFill>
                <a:srgbClr val="FF0000"/>
              </a:solidFill>
              <a:effectLst>
                <a:outerShdw blurRad="38100" dist="38100" dir="2700000" algn="tl">
                  <a:srgbClr val="C0C0C0"/>
                </a:outerShdw>
              </a:effectLst>
              <a:ea typeface="宋体" pitchFamily="2" charset="-122"/>
            </a:endParaRPr>
          </a:p>
        </p:txBody>
      </p:sp>
      <p:pic>
        <p:nvPicPr>
          <p:cNvPr id="3" name="Picture 109" descr="u=3768534538,1180826520&amp;fm=23&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448" y="2169440"/>
            <a:ext cx="3613359" cy="361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6335745" y="2288923"/>
            <a:ext cx="3573799" cy="207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3"/>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4"/>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5"/>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6"/>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9pPr>
          </a:lstStyle>
          <a:p>
            <a:pPr eaLnBrk="1" hangingPunct="1">
              <a:lnSpc>
                <a:spcPct val="90000"/>
              </a:lnSpc>
            </a:pPr>
            <a:r>
              <a:rPr lang="zh-CN" altLang="en-US" sz="2800" b="0" kern="0" dirty="0" smtClean="0"/>
              <a:t>模拟一个计算器，可以进行加、减、乘、除四则运算。</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2.1.2 </a:t>
            </a:r>
            <a:r>
              <a:rPr lang="zh-CN" altLang="zh-CN" dirty="0">
                <a:effectLst/>
              </a:rPr>
              <a:t>变量与赋值运算符 </a:t>
            </a:r>
            <a:r>
              <a:rPr lang="zh-CN" altLang="en-US" dirty="0">
                <a:effectLst/>
              </a:rPr>
              <a:t>（续）</a:t>
            </a:r>
            <a:endParaRPr lang="zh-CN" altLang="en-US" dirty="0"/>
          </a:p>
        </p:txBody>
      </p:sp>
      <p:sp>
        <p:nvSpPr>
          <p:cNvPr id="3" name="内容占位符 2"/>
          <p:cNvSpPr>
            <a:spLocks noGrp="1"/>
          </p:cNvSpPr>
          <p:nvPr>
            <p:ph idx="1"/>
          </p:nvPr>
        </p:nvSpPr>
        <p:spPr/>
        <p:txBody>
          <a:bodyPr/>
          <a:lstStyle/>
          <a:p>
            <a:r>
              <a:rPr lang="en-US" altLang="zh-CN" dirty="0"/>
              <a:t>3. </a:t>
            </a:r>
            <a:r>
              <a:rPr lang="zh-CN" altLang="zh-CN" dirty="0"/>
              <a:t>变量初始化与赋值</a:t>
            </a:r>
            <a:endParaRPr lang="zh-CN" altLang="zh-CN" b="1" dirty="0"/>
          </a:p>
          <a:p>
            <a:pPr lvl="1"/>
            <a:r>
              <a:rPr lang="zh-CN" altLang="zh-CN" dirty="0"/>
              <a:t>赋值操作符“</a:t>
            </a:r>
            <a:r>
              <a:rPr lang="en-US" altLang="zh-CN" dirty="0"/>
              <a:t>=</a:t>
            </a:r>
            <a:r>
              <a:rPr lang="zh-CN" altLang="zh-CN" dirty="0" smtClean="0"/>
              <a:t>” 。</a:t>
            </a:r>
            <a:r>
              <a:rPr lang="zh-CN" altLang="zh-CN" dirty="0"/>
              <a:t>这个操作，可以在声明的同时进行，这称为变量的初始化；也可以在声明之后执行，这称为变量的赋值。例如：</a:t>
            </a:r>
          </a:p>
          <a:p>
            <a:pPr marL="857250" lvl="2" indent="0">
              <a:buNone/>
            </a:pPr>
            <a:r>
              <a:rPr lang="en-US" altLang="zh-CN" dirty="0" err="1"/>
              <a:t>int</a:t>
            </a:r>
            <a:r>
              <a:rPr lang="en-US" altLang="zh-CN" dirty="0"/>
              <a:t> sum=0;						// </a:t>
            </a:r>
            <a:r>
              <a:rPr lang="zh-CN" altLang="zh-CN" dirty="0"/>
              <a:t>将变量</a:t>
            </a:r>
            <a:r>
              <a:rPr lang="en-US" altLang="zh-CN" dirty="0"/>
              <a:t>sum</a:t>
            </a:r>
            <a:r>
              <a:rPr lang="zh-CN" altLang="zh-CN" dirty="0"/>
              <a:t>初始化为</a:t>
            </a:r>
            <a:r>
              <a:rPr lang="en-US" altLang="zh-CN" dirty="0"/>
              <a:t>0</a:t>
            </a:r>
            <a:endParaRPr lang="zh-CN" altLang="zh-CN" dirty="0"/>
          </a:p>
          <a:p>
            <a:pPr lvl="1"/>
            <a:r>
              <a:rPr lang="zh-CN" altLang="zh-CN" dirty="0"/>
              <a:t>也可以使用下面的代码</a:t>
            </a:r>
          </a:p>
          <a:p>
            <a:pPr marL="857250" lvl="2" indent="0">
              <a:buNone/>
            </a:pPr>
            <a:r>
              <a:rPr lang="en-US" altLang="zh-CN" dirty="0" err="1"/>
              <a:t>int</a:t>
            </a:r>
            <a:r>
              <a:rPr lang="en-US" altLang="zh-CN" dirty="0"/>
              <a:t> sum;						// </a:t>
            </a:r>
            <a:r>
              <a:rPr lang="zh-CN" altLang="zh-CN" dirty="0"/>
              <a:t>变量的声明</a:t>
            </a:r>
          </a:p>
          <a:p>
            <a:pPr marL="857250" lvl="2" indent="0">
              <a:buNone/>
            </a:pPr>
            <a:r>
              <a:rPr lang="en-US" altLang="zh-CN" dirty="0"/>
              <a:t>sum= 0;						// </a:t>
            </a:r>
            <a:r>
              <a:rPr lang="zh-CN" altLang="zh-CN" dirty="0"/>
              <a:t>变量的赋值</a:t>
            </a:r>
          </a:p>
          <a:p>
            <a:pPr lvl="1"/>
            <a:r>
              <a:rPr lang="zh-CN" altLang="zh-CN" b="1" dirty="0"/>
              <a:t>注意：</a:t>
            </a:r>
            <a:r>
              <a:rPr lang="zh-CN" altLang="zh-CN" dirty="0"/>
              <a:t>赋值时，左边变量的数据类型必须与右边的数据类型兼容，即左边变量的数据类型的取值范围要不小于右边的数据类型。例如：</a:t>
            </a:r>
          </a:p>
          <a:p>
            <a:pPr marL="857250" lvl="2" indent="0">
              <a:buNone/>
            </a:pPr>
            <a:r>
              <a:rPr lang="en-US" altLang="zh-CN" dirty="0" err="1"/>
              <a:t>int</a:t>
            </a:r>
            <a:r>
              <a:rPr lang="en-US" altLang="zh-CN" dirty="0"/>
              <a:t> y = 2.0; </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71769447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35523"/>
            <a:ext cx="10212916" cy="609600"/>
          </a:xfrm>
        </p:spPr>
        <p:txBody>
          <a:bodyPr/>
          <a:lstStyle/>
          <a:p>
            <a:r>
              <a:rPr lang="en-US" altLang="zh-CN" dirty="0">
                <a:effectLst/>
              </a:rPr>
              <a:t>2.1.3 </a:t>
            </a:r>
            <a:r>
              <a:rPr lang="zh-CN" altLang="zh-CN" dirty="0">
                <a:effectLst/>
              </a:rPr>
              <a:t>算术运算符</a:t>
            </a:r>
            <a:endParaRPr lang="zh-CN" altLang="en-US" dirty="0"/>
          </a:p>
        </p:txBody>
      </p:sp>
      <p:sp>
        <p:nvSpPr>
          <p:cNvPr id="3" name="内容占位符 2"/>
          <p:cNvSpPr>
            <a:spLocks noGrp="1"/>
          </p:cNvSpPr>
          <p:nvPr>
            <p:ph idx="1"/>
          </p:nvPr>
        </p:nvSpPr>
        <p:spPr>
          <a:xfrm>
            <a:off x="167311" y="945123"/>
            <a:ext cx="11850518" cy="5808884"/>
          </a:xfrm>
        </p:spPr>
        <p:txBody>
          <a:bodyPr/>
          <a:lstStyle/>
          <a:p>
            <a:r>
              <a:rPr lang="zh-CN" altLang="zh-CN" sz="2000" dirty="0"/>
              <a:t>算</a:t>
            </a:r>
            <a:r>
              <a:rPr lang="zh-CN" altLang="zh-CN" sz="2000" dirty="0" smtClean="0"/>
              <a:t>术运算符</a:t>
            </a:r>
            <a:r>
              <a:rPr lang="zh-CN" altLang="zh-CN" sz="2000" dirty="0"/>
              <a:t>主要用于进行基本的算术运算，如加法、减法、乘法、除法等</a:t>
            </a:r>
            <a:r>
              <a:rPr lang="zh-CN" altLang="zh-CN"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lvl="1"/>
            <a:r>
              <a:rPr lang="zh-CN" altLang="zh-CN" sz="1800" dirty="0"/>
              <a:t>（</a:t>
            </a:r>
            <a:r>
              <a:rPr lang="en-US" altLang="zh-CN" sz="1800" dirty="0"/>
              <a:t>1</a:t>
            </a:r>
            <a:r>
              <a:rPr lang="zh-CN" altLang="zh-CN" sz="1800" dirty="0"/>
              <a:t>）除法的运算结果与运算对象的数据类型有关</a:t>
            </a:r>
            <a:r>
              <a:rPr lang="zh-CN" altLang="zh-CN" sz="1800" dirty="0" smtClean="0"/>
              <a:t>。</a:t>
            </a:r>
            <a:r>
              <a:rPr lang="en-US" altLang="zh-CN" sz="1800" dirty="0"/>
              <a:t>7/2</a:t>
            </a:r>
            <a:r>
              <a:rPr lang="zh-CN" altLang="zh-CN" sz="1800" dirty="0"/>
              <a:t>的结果是</a:t>
            </a:r>
            <a:r>
              <a:rPr lang="en-US" altLang="zh-CN" sz="1800" dirty="0" smtClean="0"/>
              <a:t>3</a:t>
            </a:r>
            <a:r>
              <a:rPr lang="zh-CN" altLang="en-US" sz="1800" dirty="0" smtClean="0"/>
              <a:t>；</a:t>
            </a:r>
            <a:r>
              <a:rPr lang="en-US" altLang="zh-CN" sz="1800" dirty="0"/>
              <a:t>7.0/2</a:t>
            </a:r>
            <a:r>
              <a:rPr lang="zh-CN" altLang="zh-CN" sz="1800" dirty="0"/>
              <a:t>、</a:t>
            </a:r>
            <a:r>
              <a:rPr lang="en-US" altLang="zh-CN" sz="1800" dirty="0"/>
              <a:t>7/2.0</a:t>
            </a:r>
            <a:r>
              <a:rPr lang="zh-CN" altLang="zh-CN" sz="1800" dirty="0"/>
              <a:t>、</a:t>
            </a:r>
            <a:r>
              <a:rPr lang="en-US" altLang="zh-CN" sz="1800" dirty="0"/>
              <a:t>7.0/2.0</a:t>
            </a:r>
            <a:r>
              <a:rPr lang="zh-CN" altLang="zh-CN" sz="1800" dirty="0"/>
              <a:t>的结果都是</a:t>
            </a:r>
            <a:r>
              <a:rPr lang="en-US" altLang="zh-CN" sz="1800" dirty="0"/>
              <a:t>3.5</a:t>
            </a:r>
            <a:r>
              <a:rPr lang="zh-CN" altLang="zh-CN" sz="1800" dirty="0" smtClean="0"/>
              <a:t>。</a:t>
            </a:r>
            <a:endParaRPr lang="en-US" altLang="zh-CN" sz="1800" dirty="0" smtClean="0"/>
          </a:p>
          <a:p>
            <a:pPr lvl="1"/>
            <a:r>
              <a:rPr lang="zh-CN" altLang="zh-CN" sz="1800" dirty="0"/>
              <a:t>（</a:t>
            </a:r>
            <a:r>
              <a:rPr lang="en-US" altLang="zh-CN" sz="1800" dirty="0" smtClean="0"/>
              <a:t>2</a:t>
            </a:r>
            <a:r>
              <a:rPr lang="zh-CN" altLang="zh-CN" sz="1800" dirty="0" smtClean="0"/>
              <a:t>）求</a:t>
            </a:r>
            <a:r>
              <a:rPr lang="zh-CN" altLang="zh-CN" sz="1800" dirty="0"/>
              <a:t>余运算符的被除数和除数可是整数，也可以是浮点数（与</a:t>
            </a:r>
            <a:r>
              <a:rPr lang="en-US" altLang="zh-CN" sz="1800" dirty="0"/>
              <a:t>C/C++</a:t>
            </a:r>
            <a:r>
              <a:rPr lang="zh-CN" altLang="zh-CN" sz="1800" dirty="0"/>
              <a:t>是不同的），但所得余数的正负只和被除数相同。例如，</a:t>
            </a:r>
            <a:r>
              <a:rPr lang="en-US" altLang="zh-CN" sz="1800" dirty="0"/>
              <a:t>9%4</a:t>
            </a:r>
            <a:r>
              <a:rPr lang="zh-CN" altLang="zh-CN" sz="1800" dirty="0"/>
              <a:t>的结果是</a:t>
            </a:r>
            <a:r>
              <a:rPr lang="en-US" altLang="zh-CN" sz="1800" dirty="0"/>
              <a:t>1</a:t>
            </a:r>
            <a:r>
              <a:rPr lang="zh-CN" altLang="zh-CN" sz="1800" dirty="0"/>
              <a:t>，</a:t>
            </a:r>
            <a:r>
              <a:rPr lang="en-US" altLang="zh-CN" sz="1800" dirty="0"/>
              <a:t>7.5%2</a:t>
            </a:r>
            <a:r>
              <a:rPr lang="zh-CN" altLang="zh-CN" sz="1800" dirty="0"/>
              <a:t>的结果</a:t>
            </a:r>
            <a:r>
              <a:rPr lang="en-US" altLang="zh-CN" sz="1800" dirty="0"/>
              <a:t>1.5</a:t>
            </a:r>
            <a:r>
              <a:rPr lang="zh-CN" altLang="zh-CN" sz="1800" dirty="0"/>
              <a:t>，</a:t>
            </a:r>
            <a:r>
              <a:rPr lang="en-US" altLang="zh-CN" sz="1800" dirty="0"/>
              <a:t>-23%5</a:t>
            </a:r>
            <a:r>
              <a:rPr lang="zh-CN" altLang="zh-CN" sz="1800" dirty="0"/>
              <a:t>的结果是</a:t>
            </a:r>
            <a:r>
              <a:rPr lang="en-US" altLang="zh-CN" sz="1800" dirty="0"/>
              <a:t>-3</a:t>
            </a:r>
            <a:r>
              <a:rPr lang="zh-CN" altLang="zh-CN" sz="1800" dirty="0"/>
              <a:t>。若出现负数，则取余运算基本步骤为：先求两个数绝对值的余数，求得的结果再加上被除数的符号，就是最终的结果</a:t>
            </a:r>
            <a:r>
              <a:rPr lang="zh-CN" altLang="zh-CN" sz="1800" dirty="0" smtClean="0"/>
              <a:t>。</a:t>
            </a:r>
            <a:endParaRPr lang="en-US" altLang="zh-CN" sz="1800" dirty="0" smtClean="0"/>
          </a:p>
          <a:p>
            <a:pPr lvl="1"/>
            <a:r>
              <a:rPr lang="zh-CN" altLang="en-US" sz="2000" dirty="0" smtClean="0"/>
              <a:t>应用：</a:t>
            </a:r>
            <a:r>
              <a:rPr lang="zh-CN" altLang="zh-CN" sz="2000" dirty="0"/>
              <a:t>使用求商和求余运算符来分解整数的各位数字。例如，分解十进制整数</a:t>
            </a:r>
            <a:r>
              <a:rPr lang="en-US" altLang="zh-CN" sz="2000" dirty="0"/>
              <a:t>456 </a:t>
            </a:r>
            <a:r>
              <a:rPr lang="zh-CN" altLang="zh-CN" sz="2000" dirty="0"/>
              <a:t>的个位、十位和百位数字</a:t>
            </a:r>
            <a:r>
              <a:rPr lang="zh-CN" altLang="zh-CN" sz="2000" dirty="0" smtClean="0"/>
              <a:t>。</a:t>
            </a:r>
            <a:endParaRPr lang="en-US" altLang="zh-CN" sz="2000" dirty="0" smtClean="0"/>
          </a:p>
          <a:p>
            <a:pPr marL="857250" lvl="2" indent="0">
              <a:lnSpc>
                <a:spcPts val="1920"/>
              </a:lnSpc>
              <a:buNone/>
            </a:pPr>
            <a:r>
              <a:rPr lang="en-US" altLang="zh-CN" sz="1600" dirty="0" err="1"/>
              <a:t>int</a:t>
            </a:r>
            <a:r>
              <a:rPr lang="en-US" altLang="zh-CN" sz="1600" dirty="0"/>
              <a:t> a=456,g,s,b;  //g:</a:t>
            </a:r>
            <a:r>
              <a:rPr lang="zh-CN" altLang="en-US" sz="1600" dirty="0"/>
              <a:t>个位 </a:t>
            </a:r>
            <a:r>
              <a:rPr lang="en-US" altLang="zh-CN" sz="1600" dirty="0"/>
              <a:t>s:</a:t>
            </a:r>
            <a:r>
              <a:rPr lang="zh-CN" altLang="en-US" sz="1600" dirty="0"/>
              <a:t>十位 </a:t>
            </a:r>
            <a:r>
              <a:rPr lang="en-US" altLang="zh-CN" sz="1600" dirty="0"/>
              <a:t>b:</a:t>
            </a:r>
            <a:r>
              <a:rPr lang="zh-CN" altLang="en-US" sz="1600" dirty="0"/>
              <a:t>百位</a:t>
            </a:r>
          </a:p>
          <a:p>
            <a:pPr marL="857250" lvl="2" indent="0">
              <a:lnSpc>
                <a:spcPts val="1920"/>
              </a:lnSpc>
              <a:buNone/>
            </a:pPr>
            <a:r>
              <a:rPr lang="en-US" altLang="zh-CN" sz="1600" dirty="0"/>
              <a:t>g=a%10;       </a:t>
            </a:r>
            <a:r>
              <a:rPr lang="en-US" altLang="zh-CN" sz="1600" dirty="0" smtClean="0"/>
              <a:t> //</a:t>
            </a:r>
            <a:r>
              <a:rPr lang="en-US" altLang="zh-CN" sz="1600" dirty="0"/>
              <a:t>g=6</a:t>
            </a:r>
          </a:p>
          <a:p>
            <a:pPr marL="857250" lvl="2" indent="0">
              <a:lnSpc>
                <a:spcPts val="1920"/>
              </a:lnSpc>
              <a:buNone/>
            </a:pPr>
            <a:r>
              <a:rPr lang="en-US" altLang="zh-CN" sz="1600" dirty="0"/>
              <a:t>s=a/10%10;     //s=5</a:t>
            </a:r>
          </a:p>
          <a:p>
            <a:pPr marL="857250" lvl="2" indent="0">
              <a:lnSpc>
                <a:spcPts val="1920"/>
              </a:lnSpc>
              <a:buNone/>
            </a:pPr>
            <a:r>
              <a:rPr lang="en-US" altLang="zh-CN" sz="1600" dirty="0"/>
              <a:t>b=a/100;       //b=4</a:t>
            </a:r>
          </a:p>
          <a:p>
            <a:pPr lvl="1"/>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6" name="图片 5"/>
          <p:cNvPicPr>
            <a:picLocks noChangeAspect="1"/>
          </p:cNvPicPr>
          <p:nvPr/>
        </p:nvPicPr>
        <p:blipFill>
          <a:blip r:embed="rId2"/>
          <a:stretch>
            <a:fillRect/>
          </a:stretch>
        </p:blipFill>
        <p:spPr>
          <a:xfrm>
            <a:off x="1119670" y="1595085"/>
            <a:ext cx="8801922" cy="1459615"/>
          </a:xfrm>
          <a:prstGeom prst="rect">
            <a:avLst/>
          </a:prstGeom>
        </p:spPr>
      </p:pic>
    </p:spTree>
    <p:extLst>
      <p:ext uri="{BB962C8B-B14F-4D97-AF65-F5344CB8AC3E}">
        <p14:creationId xmlns:p14="http://schemas.microsoft.com/office/powerpoint/2010/main" val="1665447008"/>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2.1.4 </a:t>
            </a:r>
            <a:r>
              <a:rPr lang="zh-CN" altLang="zh-CN" dirty="0">
                <a:effectLst/>
              </a:rPr>
              <a:t>表达式与运算规则</a:t>
            </a:r>
            <a:endParaRPr lang="zh-CN" altLang="en-US" dirty="0"/>
          </a:p>
        </p:txBody>
      </p:sp>
      <p:sp>
        <p:nvSpPr>
          <p:cNvPr id="3" name="内容占位符 2"/>
          <p:cNvSpPr>
            <a:spLocks noGrp="1"/>
          </p:cNvSpPr>
          <p:nvPr>
            <p:ph idx="1"/>
          </p:nvPr>
        </p:nvSpPr>
        <p:spPr>
          <a:xfrm>
            <a:off x="328084" y="1114424"/>
            <a:ext cx="11368616" cy="5296423"/>
          </a:xfrm>
        </p:spPr>
        <p:txBody>
          <a:bodyPr/>
          <a:lstStyle/>
          <a:p>
            <a:r>
              <a:rPr lang="en-US" altLang="zh-CN" sz="2000" dirty="0"/>
              <a:t>1</a:t>
            </a:r>
            <a:r>
              <a:rPr lang="zh-CN" altLang="zh-CN" sz="2000" dirty="0"/>
              <a:t>．表达式</a:t>
            </a:r>
            <a:endParaRPr lang="zh-CN" altLang="zh-CN" sz="2000" b="1" dirty="0"/>
          </a:p>
          <a:p>
            <a:pPr lvl="1"/>
            <a:r>
              <a:rPr lang="zh-CN" altLang="zh-CN" sz="2000" dirty="0"/>
              <a:t>表达式的职能就是求值</a:t>
            </a:r>
            <a:r>
              <a:rPr lang="zh-CN" altLang="zh-CN" sz="2000" dirty="0" smtClean="0"/>
              <a:t>。</a:t>
            </a:r>
            <a:endParaRPr lang="en-US" altLang="zh-CN" sz="2000" dirty="0" smtClean="0"/>
          </a:p>
          <a:p>
            <a:pPr lvl="1"/>
            <a:r>
              <a:rPr lang="zh-CN" altLang="zh-CN" sz="2000" dirty="0"/>
              <a:t>一个常数、一个变量或者用操作符连接的常数或变量，只要符合</a:t>
            </a:r>
            <a:r>
              <a:rPr lang="en-US" altLang="zh-CN" sz="2000" dirty="0"/>
              <a:t>Java</a:t>
            </a:r>
            <a:r>
              <a:rPr lang="zh-CN" altLang="zh-CN" sz="2000" dirty="0"/>
              <a:t>语法规则，都是合法的</a:t>
            </a:r>
            <a:r>
              <a:rPr lang="en-US" altLang="zh-CN" sz="2000" dirty="0"/>
              <a:t>Java</a:t>
            </a:r>
            <a:r>
              <a:rPr lang="zh-CN" altLang="zh-CN" sz="2000" dirty="0"/>
              <a:t>表达式。例如，</a:t>
            </a:r>
            <a:r>
              <a:rPr lang="en-US" altLang="zh-CN" sz="2000" dirty="0"/>
              <a:t>123</a:t>
            </a:r>
            <a:r>
              <a:rPr lang="zh-CN" altLang="zh-CN" sz="2000" dirty="0"/>
              <a:t>、</a:t>
            </a:r>
            <a:r>
              <a:rPr lang="en-US" altLang="zh-CN" sz="2000" dirty="0"/>
              <a:t>23.45</a:t>
            </a:r>
            <a:r>
              <a:rPr lang="zh-CN" altLang="zh-CN" sz="2000" dirty="0"/>
              <a:t>、</a:t>
            </a:r>
            <a:r>
              <a:rPr lang="en-US" altLang="zh-CN" sz="2000" dirty="0"/>
              <a:t>’A’</a:t>
            </a:r>
            <a:r>
              <a:rPr lang="zh-CN" altLang="zh-CN" sz="2000" dirty="0"/>
              <a:t>、</a:t>
            </a:r>
            <a:r>
              <a:rPr lang="en-US" altLang="zh-CN" sz="2000" dirty="0"/>
              <a:t>"red"</a:t>
            </a:r>
            <a:r>
              <a:rPr lang="zh-CN" altLang="zh-CN" sz="2000" dirty="0"/>
              <a:t>、</a:t>
            </a:r>
            <a:r>
              <a:rPr lang="en-US" altLang="zh-CN" sz="2000" dirty="0"/>
              <a:t>23*4+45/8-10%3</a:t>
            </a:r>
            <a:r>
              <a:rPr lang="zh-CN" altLang="zh-CN" sz="2000" dirty="0"/>
              <a:t>等都是表达式</a:t>
            </a:r>
            <a:r>
              <a:rPr lang="zh-CN" altLang="zh-CN" sz="2000" dirty="0" smtClean="0"/>
              <a:t>。</a:t>
            </a:r>
            <a:endParaRPr lang="en-US" altLang="zh-CN" sz="2000" dirty="0" smtClean="0"/>
          </a:p>
          <a:p>
            <a:pPr lvl="1"/>
            <a:r>
              <a:rPr lang="zh-CN" altLang="zh-CN" sz="2000" dirty="0"/>
              <a:t>表达式可以根据所求得值的数据类型</a:t>
            </a:r>
            <a:r>
              <a:rPr lang="zh-CN" altLang="zh-CN" sz="2000" dirty="0" smtClean="0"/>
              <a:t>分类</a:t>
            </a:r>
            <a:r>
              <a:rPr lang="zh-CN" altLang="en-US" sz="2000" dirty="0" smtClean="0"/>
              <a:t>：</a:t>
            </a:r>
            <a:endParaRPr lang="en-US" altLang="zh-CN" sz="2000" dirty="0" smtClean="0"/>
          </a:p>
          <a:p>
            <a:pPr lvl="2"/>
            <a:r>
              <a:rPr lang="zh-CN" altLang="zh-CN" sz="2000" dirty="0"/>
              <a:t>整型</a:t>
            </a:r>
            <a:r>
              <a:rPr lang="zh-CN" altLang="zh-CN" sz="2000" dirty="0" smtClean="0"/>
              <a:t>表达式</a:t>
            </a:r>
            <a:endParaRPr lang="en-US" altLang="zh-CN" sz="2000" dirty="0" smtClean="0"/>
          </a:p>
          <a:p>
            <a:pPr lvl="2"/>
            <a:r>
              <a:rPr lang="zh-CN" altLang="zh-CN" sz="2000" dirty="0"/>
              <a:t>浮点</a:t>
            </a:r>
            <a:r>
              <a:rPr lang="zh-CN" altLang="zh-CN" sz="2000" dirty="0" smtClean="0"/>
              <a:t>表达式</a:t>
            </a:r>
            <a:endParaRPr lang="en-US" altLang="zh-CN" sz="2000" dirty="0" smtClean="0"/>
          </a:p>
          <a:p>
            <a:pPr lvl="1"/>
            <a:r>
              <a:rPr lang="zh-CN" altLang="zh-CN" sz="2000" dirty="0"/>
              <a:t>表达式也可以根据运算符种类</a:t>
            </a:r>
            <a:r>
              <a:rPr lang="zh-CN" altLang="zh-CN" sz="2000" dirty="0" smtClean="0"/>
              <a:t>分类</a:t>
            </a:r>
            <a:r>
              <a:rPr lang="zh-CN" altLang="en-US" sz="2000" dirty="0" smtClean="0"/>
              <a:t>：</a:t>
            </a:r>
            <a:endParaRPr lang="en-US" altLang="zh-CN" sz="2000" dirty="0" smtClean="0"/>
          </a:p>
          <a:p>
            <a:pPr lvl="2"/>
            <a:r>
              <a:rPr lang="zh-CN" altLang="zh-CN" sz="2000" dirty="0" smtClean="0"/>
              <a:t>算术表达式</a:t>
            </a:r>
            <a:endParaRPr lang="en-US" altLang="zh-CN" sz="2000" dirty="0" smtClean="0"/>
          </a:p>
          <a:p>
            <a:pPr lvl="2"/>
            <a:r>
              <a:rPr lang="zh-CN" altLang="zh-CN" sz="2000" dirty="0"/>
              <a:t>赋值</a:t>
            </a:r>
            <a:r>
              <a:rPr lang="zh-CN" altLang="zh-CN" sz="2000" dirty="0" smtClean="0"/>
              <a:t>表达式</a:t>
            </a:r>
            <a:endParaRPr lang="en-US" altLang="zh-CN" sz="2000" dirty="0" smtClean="0"/>
          </a:p>
          <a:p>
            <a:r>
              <a:rPr lang="zh-CN" altLang="zh-CN" sz="2000" dirty="0" smtClean="0"/>
              <a:t>注意</a:t>
            </a:r>
            <a:r>
              <a:rPr lang="zh-CN" altLang="en-US" sz="2000" dirty="0" smtClean="0"/>
              <a:t>：</a:t>
            </a:r>
            <a:r>
              <a:rPr lang="zh-CN" altLang="zh-CN" sz="2000" dirty="0" smtClean="0"/>
              <a:t>在</a:t>
            </a:r>
            <a:r>
              <a:rPr lang="zh-CN" altLang="zh-CN" sz="2000" dirty="0"/>
              <a:t>赋值表达式中，赋值运算符的左面一定要是一个变量（左值），其右边可以是任何一个合法表达式。例如：</a:t>
            </a:r>
          </a:p>
          <a:p>
            <a:pPr marL="857250" lvl="2" indent="0">
              <a:buNone/>
            </a:pPr>
            <a:r>
              <a:rPr lang="en-US" altLang="zh-CN" sz="1800" dirty="0" err="1"/>
              <a:t>int</a:t>
            </a:r>
            <a:r>
              <a:rPr lang="en-US" altLang="zh-CN" sz="1800" dirty="0"/>
              <a:t> a = 3*8-7;</a:t>
            </a:r>
            <a:endParaRPr lang="zh-CN" altLang="zh-CN" sz="1800" dirty="0"/>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2444172306"/>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2.1.4 </a:t>
            </a:r>
            <a:r>
              <a:rPr lang="zh-CN" altLang="zh-CN" dirty="0">
                <a:effectLst/>
              </a:rPr>
              <a:t>表达式与运算</a:t>
            </a:r>
            <a:r>
              <a:rPr lang="zh-CN" altLang="zh-CN" dirty="0" smtClean="0">
                <a:effectLst/>
              </a:rPr>
              <a:t>规则</a:t>
            </a:r>
            <a:r>
              <a:rPr lang="zh-CN" altLang="en-US" dirty="0" smtClean="0">
                <a:effectLst/>
              </a:rPr>
              <a:t>（续）</a:t>
            </a:r>
            <a:endParaRPr lang="zh-CN" altLang="en-US" dirty="0"/>
          </a:p>
        </p:txBody>
      </p:sp>
      <p:sp>
        <p:nvSpPr>
          <p:cNvPr id="3" name="内容占位符 2"/>
          <p:cNvSpPr>
            <a:spLocks noGrp="1"/>
          </p:cNvSpPr>
          <p:nvPr>
            <p:ph idx="1"/>
          </p:nvPr>
        </p:nvSpPr>
        <p:spPr/>
        <p:txBody>
          <a:bodyPr/>
          <a:lstStyle/>
          <a:p>
            <a:r>
              <a:rPr lang="en-US" altLang="zh-CN" dirty="0"/>
              <a:t>2</a:t>
            </a:r>
            <a:r>
              <a:rPr lang="zh-CN" altLang="zh-CN" dirty="0"/>
              <a:t>．表达式的运算规则</a:t>
            </a:r>
            <a:endParaRPr lang="zh-CN" altLang="zh-CN" b="1" dirty="0"/>
          </a:p>
          <a:p>
            <a:pPr lvl="1"/>
            <a:r>
              <a:rPr lang="zh-CN" altLang="en-US" dirty="0" smtClean="0"/>
              <a:t>优先级</a:t>
            </a:r>
            <a:endParaRPr lang="en-US" altLang="zh-CN" dirty="0" smtClean="0"/>
          </a:p>
          <a:p>
            <a:pPr lvl="2"/>
            <a:r>
              <a:rPr lang="zh-CN" altLang="zh-CN" dirty="0" smtClean="0"/>
              <a:t>当</a:t>
            </a:r>
            <a:r>
              <a:rPr lang="zh-CN" altLang="zh-CN" dirty="0"/>
              <a:t>一个表达式中含有多个操作符时，优先级高者先与其操作数结合</a:t>
            </a:r>
            <a:r>
              <a:rPr lang="zh-CN" altLang="zh-CN" dirty="0" smtClean="0"/>
              <a:t>。</a:t>
            </a:r>
            <a:endParaRPr lang="en-US" altLang="zh-CN" dirty="0" smtClean="0"/>
          </a:p>
          <a:p>
            <a:pPr lvl="2"/>
            <a:r>
              <a:rPr lang="zh-CN" altLang="zh-CN" dirty="0"/>
              <a:t>在</a:t>
            </a:r>
            <a:r>
              <a:rPr lang="en-US" altLang="zh-CN" dirty="0"/>
              <a:t>Java</a:t>
            </a:r>
            <a:r>
              <a:rPr lang="zh-CN" altLang="zh-CN" dirty="0"/>
              <a:t>中，算术操作符的优先级别高于赋值操作符，乘、除的优先级别高于加、减</a:t>
            </a:r>
            <a:r>
              <a:rPr lang="zh-CN" altLang="zh-CN" dirty="0" smtClean="0"/>
              <a:t>。</a:t>
            </a:r>
            <a:endParaRPr lang="en-US" altLang="zh-CN" dirty="0" smtClean="0"/>
          </a:p>
          <a:p>
            <a:pPr lvl="2"/>
            <a:r>
              <a:rPr lang="zh-CN" altLang="zh-CN" dirty="0"/>
              <a:t>允许程序员用圆括号强制性地提高某些子表达式的优先</a:t>
            </a:r>
            <a:r>
              <a:rPr lang="zh-CN" altLang="zh-CN" dirty="0" smtClean="0"/>
              <a:t>级别</a:t>
            </a:r>
            <a:endParaRPr lang="en-US" altLang="zh-CN" dirty="0" smtClean="0"/>
          </a:p>
          <a:p>
            <a:pPr lvl="1"/>
            <a:r>
              <a:rPr lang="zh-CN" altLang="en-US" dirty="0" smtClean="0"/>
              <a:t>结合性</a:t>
            </a:r>
            <a:endParaRPr lang="en-US" altLang="zh-CN" dirty="0" smtClean="0"/>
          </a:p>
          <a:p>
            <a:pPr lvl="2"/>
            <a:r>
              <a:rPr lang="zh-CN" altLang="zh-CN" dirty="0"/>
              <a:t>算术操作符都具有自左向右的结合性，是指有几个连续的同等级算术运算表达式时最左面的操作符先与其操作数结合</a:t>
            </a:r>
            <a:r>
              <a:rPr lang="zh-CN" altLang="zh-CN" dirty="0" smtClean="0"/>
              <a:t>。</a:t>
            </a:r>
            <a:endParaRPr lang="en-US" altLang="zh-CN" dirty="0" smtClean="0"/>
          </a:p>
          <a:p>
            <a:pPr lvl="2"/>
            <a:r>
              <a:rPr lang="zh-CN" altLang="zh-CN" dirty="0"/>
              <a:t>赋值操作符具有自右向左的结合性。</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2277715067"/>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知识</a:t>
            </a:r>
            <a:r>
              <a:rPr lang="zh-CN" altLang="zh-CN" dirty="0">
                <a:effectLst/>
              </a:rPr>
              <a:t>链接</a:t>
            </a:r>
            <a:endParaRPr lang="zh-CN" altLang="en-US" dirty="0"/>
          </a:p>
        </p:txBody>
      </p:sp>
      <p:sp>
        <p:nvSpPr>
          <p:cNvPr id="3" name="内容占位符 2"/>
          <p:cNvSpPr>
            <a:spLocks noGrp="1"/>
          </p:cNvSpPr>
          <p:nvPr>
            <p:ph idx="1"/>
          </p:nvPr>
        </p:nvSpPr>
        <p:spPr>
          <a:xfrm>
            <a:off x="1001324" y="1275198"/>
            <a:ext cx="5409525" cy="4876800"/>
          </a:xfrm>
        </p:spPr>
        <p:txBody>
          <a:bodyPr/>
          <a:lstStyle/>
          <a:p>
            <a:r>
              <a:rPr lang="zh-CN" altLang="zh-CN" b="1" dirty="0"/>
              <a:t>链</a:t>
            </a:r>
            <a:r>
              <a:rPr lang="en-US" altLang="zh-CN" b="1" dirty="0"/>
              <a:t>2.1 Java</a:t>
            </a:r>
            <a:r>
              <a:rPr lang="zh-CN" altLang="zh-CN" b="1" dirty="0"/>
              <a:t>常量与</a:t>
            </a:r>
            <a:r>
              <a:rPr lang="en-US" altLang="zh-CN" b="1" dirty="0"/>
              <a:t>final</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047" y="2647052"/>
            <a:ext cx="5484334" cy="378478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78" y="432379"/>
            <a:ext cx="2214673" cy="2214673"/>
          </a:xfrm>
          <a:prstGeom prst="rect">
            <a:avLst/>
          </a:prstGeom>
        </p:spPr>
      </p:pic>
    </p:spTree>
    <p:extLst>
      <p:ext uri="{BB962C8B-B14F-4D97-AF65-F5344CB8AC3E}">
        <p14:creationId xmlns:p14="http://schemas.microsoft.com/office/powerpoint/2010/main" val="269280667"/>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链</a:t>
            </a:r>
            <a:r>
              <a:rPr lang="en-US" altLang="zh-CN" dirty="0"/>
              <a:t>2.1 Java</a:t>
            </a:r>
            <a:r>
              <a:rPr lang="zh-CN" altLang="zh-CN" dirty="0"/>
              <a:t>常量与</a:t>
            </a:r>
            <a:r>
              <a:rPr lang="en-US" altLang="zh-CN" dirty="0" smtClean="0"/>
              <a:t>final</a:t>
            </a:r>
            <a:endParaRPr lang="zh-CN" altLang="en-US" dirty="0"/>
          </a:p>
        </p:txBody>
      </p:sp>
      <p:sp>
        <p:nvSpPr>
          <p:cNvPr id="3" name="内容占位符 2"/>
          <p:cNvSpPr>
            <a:spLocks noGrp="1"/>
          </p:cNvSpPr>
          <p:nvPr>
            <p:ph idx="1"/>
          </p:nvPr>
        </p:nvSpPr>
        <p:spPr/>
        <p:txBody>
          <a:bodyPr/>
          <a:lstStyle/>
          <a:p>
            <a:r>
              <a:rPr lang="zh-CN" altLang="en-US" dirty="0"/>
              <a:t>由</a:t>
            </a:r>
            <a:r>
              <a:rPr lang="en-US" altLang="zh-CN" dirty="0"/>
              <a:t>final</a:t>
            </a:r>
            <a:r>
              <a:rPr lang="zh-CN" altLang="en-US" dirty="0"/>
              <a:t>定义的变量称为常量。例如，定义</a:t>
            </a:r>
            <a:r>
              <a:rPr lang="en-US" altLang="zh-CN" dirty="0"/>
              <a:t>PI</a:t>
            </a:r>
            <a:r>
              <a:rPr lang="zh-CN" altLang="en-US" dirty="0"/>
              <a:t>常量，可以使用如下语句：</a:t>
            </a:r>
          </a:p>
          <a:p>
            <a:pPr lvl="1"/>
            <a:r>
              <a:rPr lang="en-US" altLang="zh-CN" dirty="0"/>
              <a:t>final double PI=3.14;</a:t>
            </a:r>
          </a:p>
          <a:p>
            <a:r>
              <a:rPr lang="zh-CN" altLang="en-US" dirty="0"/>
              <a:t>关键字</a:t>
            </a:r>
            <a:r>
              <a:rPr lang="en-US" altLang="zh-CN" dirty="0"/>
              <a:t>final</a:t>
            </a:r>
            <a:r>
              <a:rPr lang="zh-CN" altLang="en-US" dirty="0"/>
              <a:t>表示这个变量只能赋值一次，一旦被赋值之后就不能再更改。</a:t>
            </a:r>
          </a:p>
          <a:p>
            <a:r>
              <a:rPr lang="zh-CN" altLang="en-US" dirty="0"/>
              <a:t>常量命名规范：全部使用大写字母，若有多个单词则用下划线连接，例如，</a:t>
            </a:r>
            <a:r>
              <a:rPr lang="en-US" altLang="zh-CN" dirty="0"/>
              <a:t>MAX_VALUE</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77476683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409" y="837939"/>
            <a:ext cx="10212916" cy="609600"/>
          </a:xfrm>
        </p:spPr>
        <p:txBody>
          <a:bodyPr/>
          <a:lstStyle/>
          <a:p>
            <a:r>
              <a:rPr lang="zh-CN" altLang="zh-CN" dirty="0">
                <a:effectLst/>
              </a:rPr>
              <a:t>第</a:t>
            </a:r>
            <a:r>
              <a:rPr lang="en-US" altLang="zh-CN" dirty="0">
                <a:effectLst/>
              </a:rPr>
              <a:t>2.2</a:t>
            </a:r>
            <a:r>
              <a:rPr lang="zh-CN" altLang="zh-CN" dirty="0">
                <a:effectLst/>
              </a:rPr>
              <a:t>课 二项式算术计算器类的测试</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Rectangle 3"/>
          <p:cNvSpPr txBox="1">
            <a:spLocks noChangeArrowheads="1"/>
          </p:cNvSpPr>
          <p:nvPr/>
        </p:nvSpPr>
        <p:spPr bwMode="auto">
          <a:xfrm>
            <a:off x="457200" y="1770321"/>
            <a:ext cx="1124913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2"/>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3"/>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4"/>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5"/>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9pPr>
          </a:lstStyle>
          <a:p>
            <a:pPr eaLnBrk="1" hangingPunct="1">
              <a:lnSpc>
                <a:spcPct val="80000"/>
              </a:lnSpc>
            </a:pPr>
            <a:r>
              <a:rPr lang="zh-CN" altLang="en-US" sz="2800" b="0" kern="0" dirty="0" smtClean="0"/>
              <a:t>程序测试的概念</a:t>
            </a:r>
            <a:endParaRPr lang="zh-CN" altLang="en-US" sz="2800" b="1" kern="0" dirty="0" smtClean="0"/>
          </a:p>
          <a:p>
            <a:pPr lvl="1" eaLnBrk="1" hangingPunct="1">
              <a:lnSpc>
                <a:spcPct val="80000"/>
              </a:lnSpc>
            </a:pPr>
            <a:r>
              <a:rPr lang="zh-CN" altLang="en-US" sz="2400" b="0" kern="0" dirty="0" smtClean="0"/>
              <a:t>程序测试是以程序有错误为前提，设法找出其错误的过程。有人认为，程序测试是验证程序是否正确。这种观点是不对的。因为要验证正确，很容易，但要找出错误是很难的。</a:t>
            </a:r>
          </a:p>
          <a:p>
            <a:pPr lvl="1" eaLnBrk="1" hangingPunct="1">
              <a:lnSpc>
                <a:spcPct val="80000"/>
              </a:lnSpc>
            </a:pPr>
            <a:r>
              <a:rPr lang="zh-CN" altLang="en-US" sz="2400" b="0" kern="0" dirty="0" smtClean="0"/>
              <a:t>程序测试分为走查测试和运行测试。走查，就是逐行阅读程序代码，从中找出错误。运行测试又分白箱测试和黑箱测试两种，其要点是通过程序运行，找出程序中的错误。</a:t>
            </a:r>
          </a:p>
          <a:p>
            <a:pPr lvl="2" eaLnBrk="1" hangingPunct="1">
              <a:lnSpc>
                <a:spcPct val="80000"/>
              </a:lnSpc>
            </a:pPr>
            <a:r>
              <a:rPr lang="zh-CN" altLang="en-US" sz="2400" b="0" kern="0" dirty="0" smtClean="0"/>
              <a:t>白箱测试也称结构测试，它以程序结构作为测试的依据，针对程序中的语句、路径、条件等是否能正确执行进行测试。</a:t>
            </a:r>
            <a:endParaRPr lang="en-US" altLang="zh-CN" sz="2400" b="0" kern="0" dirty="0" smtClean="0"/>
          </a:p>
          <a:p>
            <a:pPr lvl="2" eaLnBrk="1" hangingPunct="1">
              <a:lnSpc>
                <a:spcPct val="80000"/>
              </a:lnSpc>
            </a:pPr>
            <a:r>
              <a:rPr lang="zh-CN" altLang="en-US" sz="2400" b="0" kern="0" dirty="0" smtClean="0"/>
              <a:t>黑箱测试也称功能测试，它以一个模块的功能为依据，来测试一个模块中是否含有错误。进行运行测试的关键是设计好的测试用例</a:t>
            </a:r>
            <a:r>
              <a:rPr lang="en-US" altLang="zh-CN" sz="2400" b="0" kern="0" dirty="0" smtClean="0"/>
              <a:t>——</a:t>
            </a:r>
            <a:r>
              <a:rPr lang="zh-CN" altLang="en-US" sz="2400" b="0" kern="0" dirty="0" smtClean="0"/>
              <a:t>数据。好的测试用例是可以发现更多错误的测试用例。</a:t>
            </a:r>
          </a:p>
        </p:txBody>
      </p:sp>
    </p:spTree>
    <p:extLst>
      <p:ext uri="{BB962C8B-B14F-4D97-AF65-F5344CB8AC3E}">
        <p14:creationId xmlns:p14="http://schemas.microsoft.com/office/powerpoint/2010/main" val="2883681140"/>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2.2.1 Calculator</a:t>
            </a:r>
            <a:r>
              <a:rPr lang="zh-CN" altLang="zh-CN" dirty="0">
                <a:effectLst/>
              </a:rPr>
              <a:t>类的测试主</a:t>
            </a:r>
            <a:r>
              <a:rPr lang="zh-CN" altLang="zh-CN" dirty="0" smtClean="0">
                <a:effectLst/>
              </a:rPr>
              <a:t>函数</a:t>
            </a:r>
            <a:endParaRPr lang="zh-CN" altLang="en-US" dirty="0"/>
          </a:p>
        </p:txBody>
      </p:sp>
      <p:sp>
        <p:nvSpPr>
          <p:cNvPr id="3" name="内容占位符 2"/>
          <p:cNvSpPr>
            <a:spLocks noGrp="1"/>
          </p:cNvSpPr>
          <p:nvPr>
            <p:ph idx="1"/>
          </p:nvPr>
        </p:nvSpPr>
        <p:spPr/>
        <p:txBody>
          <a:bodyPr/>
          <a:lstStyle/>
          <a:p>
            <a:pPr eaLnBrk="1" hangingPunct="1"/>
            <a:r>
              <a:rPr lang="en-US" altLang="zh-CN" dirty="0"/>
              <a:t>Calculator</a:t>
            </a:r>
            <a:r>
              <a:rPr lang="zh-CN" altLang="en-US" dirty="0"/>
              <a:t>类比较简单，特别是</a:t>
            </a:r>
            <a:r>
              <a:rPr lang="en-US" altLang="zh-CN" dirty="0"/>
              <a:t>add()</a:t>
            </a:r>
            <a:r>
              <a:rPr lang="zh-CN" altLang="en-US" dirty="0"/>
              <a:t>、</a:t>
            </a:r>
            <a:r>
              <a:rPr lang="en-US" altLang="zh-CN" dirty="0"/>
              <a:t>sub()</a:t>
            </a:r>
            <a:r>
              <a:rPr lang="zh-CN" altLang="en-US" dirty="0"/>
              <a:t>和</a:t>
            </a:r>
            <a:r>
              <a:rPr lang="en-US" altLang="zh-CN" dirty="0" err="1"/>
              <a:t>mlt</a:t>
            </a:r>
            <a:r>
              <a:rPr lang="en-US" altLang="zh-CN" dirty="0"/>
              <a:t>()</a:t>
            </a:r>
            <a:r>
              <a:rPr lang="zh-CN" altLang="en-US" dirty="0"/>
              <a:t>，只要简单地输入两个数据就可以测试。复杂一点的是</a:t>
            </a:r>
            <a:r>
              <a:rPr lang="en-US" altLang="zh-CN" dirty="0"/>
              <a:t>div()</a:t>
            </a:r>
            <a:r>
              <a:rPr lang="zh-CN" altLang="en-US" dirty="0"/>
              <a:t>，需要如下</a:t>
            </a:r>
            <a:r>
              <a:rPr lang="en-US" altLang="zh-CN" dirty="0"/>
              <a:t>3</a:t>
            </a:r>
            <a:r>
              <a:rPr lang="zh-CN" altLang="en-US" dirty="0"/>
              <a:t>组测试数据：</a:t>
            </a:r>
          </a:p>
          <a:p>
            <a:pPr lvl="1" eaLnBrk="1" hangingPunct="1"/>
            <a:r>
              <a:rPr lang="zh-CN" altLang="en-US" dirty="0"/>
              <a:t>（</a:t>
            </a:r>
            <a:r>
              <a:rPr lang="en-US" altLang="zh-CN" dirty="0"/>
              <a:t>1</a:t>
            </a:r>
            <a:r>
              <a:rPr lang="zh-CN" altLang="en-US" dirty="0"/>
              <a:t>）第</a:t>
            </a:r>
            <a:r>
              <a:rPr lang="en-US" altLang="zh-CN" dirty="0"/>
              <a:t>1</a:t>
            </a:r>
            <a:r>
              <a:rPr lang="zh-CN" altLang="en-US" dirty="0"/>
              <a:t>个数大，第</a:t>
            </a:r>
            <a:r>
              <a:rPr lang="en-US" altLang="zh-CN" dirty="0"/>
              <a:t>2</a:t>
            </a:r>
            <a:r>
              <a:rPr lang="zh-CN" altLang="en-US" dirty="0"/>
              <a:t>个数小。</a:t>
            </a:r>
          </a:p>
          <a:p>
            <a:pPr lvl="1" eaLnBrk="1" hangingPunct="1"/>
            <a:r>
              <a:rPr lang="zh-CN" altLang="en-US" dirty="0"/>
              <a:t>（</a:t>
            </a:r>
            <a:r>
              <a:rPr lang="en-US" altLang="zh-CN" dirty="0"/>
              <a:t>2</a:t>
            </a:r>
            <a:r>
              <a:rPr lang="zh-CN" altLang="en-US" dirty="0"/>
              <a:t>）第</a:t>
            </a:r>
            <a:r>
              <a:rPr lang="en-US" altLang="zh-CN" dirty="0"/>
              <a:t>1</a:t>
            </a:r>
            <a:r>
              <a:rPr lang="zh-CN" altLang="en-US" dirty="0"/>
              <a:t>个数小，第</a:t>
            </a:r>
            <a:r>
              <a:rPr lang="en-US" altLang="zh-CN" dirty="0"/>
              <a:t>2</a:t>
            </a:r>
            <a:r>
              <a:rPr lang="zh-CN" altLang="en-US" dirty="0"/>
              <a:t>个数大。</a:t>
            </a:r>
          </a:p>
          <a:p>
            <a:pPr lvl="1" eaLnBrk="1" hangingPunct="1"/>
            <a:r>
              <a:rPr lang="zh-CN" altLang="en-US" dirty="0"/>
              <a:t>（</a:t>
            </a:r>
            <a:r>
              <a:rPr lang="en-US" altLang="zh-CN" dirty="0"/>
              <a:t>3</a:t>
            </a:r>
            <a:r>
              <a:rPr lang="zh-CN" altLang="en-US" dirty="0"/>
              <a:t>）第</a:t>
            </a:r>
            <a:r>
              <a:rPr lang="en-US" altLang="zh-CN" dirty="0"/>
              <a:t>2</a:t>
            </a:r>
            <a:r>
              <a:rPr lang="zh-CN" altLang="en-US" dirty="0"/>
              <a:t>个数为</a:t>
            </a:r>
            <a:r>
              <a:rPr lang="en-US" altLang="zh-CN" dirty="0"/>
              <a:t>0</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1449801647"/>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2.2.1 Calculator</a:t>
            </a:r>
            <a:r>
              <a:rPr lang="zh-CN" altLang="zh-CN" dirty="0">
                <a:effectLst/>
              </a:rPr>
              <a:t>类的测试主</a:t>
            </a:r>
            <a:r>
              <a:rPr lang="zh-CN" altLang="zh-CN" dirty="0" smtClean="0">
                <a:effectLst/>
              </a:rPr>
              <a:t>函数</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a:xfrm>
            <a:off x="328084" y="1114425"/>
            <a:ext cx="11368616" cy="4110718"/>
          </a:xfrm>
        </p:spPr>
        <p:txBody>
          <a:bodyPr/>
          <a:lstStyle/>
          <a:p>
            <a:r>
              <a:rPr lang="zh-CN" altLang="zh-CN" dirty="0"/>
              <a:t>（</a:t>
            </a:r>
            <a:r>
              <a:rPr lang="en-US" altLang="zh-CN" dirty="0"/>
              <a:t>1</a:t>
            </a:r>
            <a:r>
              <a:rPr lang="zh-CN" altLang="zh-CN" dirty="0"/>
              <a:t>）第</a:t>
            </a:r>
            <a:r>
              <a:rPr lang="en-US" altLang="zh-CN" dirty="0"/>
              <a:t>1</a:t>
            </a:r>
            <a:r>
              <a:rPr lang="zh-CN" altLang="zh-CN" dirty="0"/>
              <a:t>个数大，第</a:t>
            </a:r>
            <a:r>
              <a:rPr lang="en-US" altLang="zh-CN" dirty="0"/>
              <a:t>2</a:t>
            </a:r>
            <a:r>
              <a:rPr lang="zh-CN" altLang="zh-CN" dirty="0"/>
              <a:t>个数小。</a:t>
            </a:r>
          </a:p>
          <a:p>
            <a:r>
              <a:rPr lang="zh-CN" altLang="zh-CN" dirty="0"/>
              <a:t>【代码</a:t>
            </a:r>
            <a:r>
              <a:rPr lang="en-US" altLang="zh-CN" dirty="0"/>
              <a:t>2-2</a:t>
            </a:r>
            <a:r>
              <a:rPr lang="zh-CN" altLang="zh-CN" dirty="0"/>
              <a:t>】用于测试的主方法</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pPr lvl="1"/>
            <a:r>
              <a:rPr lang="zh-CN" altLang="en-US" dirty="0"/>
              <a:t>第</a:t>
            </a:r>
            <a:r>
              <a:rPr lang="en-US" altLang="zh-CN" dirty="0"/>
              <a:t>1</a:t>
            </a:r>
            <a:r>
              <a:rPr lang="zh-CN" altLang="en-US" dirty="0"/>
              <a:t>个数为</a:t>
            </a:r>
            <a:r>
              <a:rPr lang="en-US" altLang="zh-CN" dirty="0"/>
              <a:t>25</a:t>
            </a:r>
            <a:r>
              <a:rPr lang="zh-CN" altLang="en-US" dirty="0"/>
              <a:t>，第</a:t>
            </a:r>
            <a:r>
              <a:rPr lang="en-US" altLang="zh-CN" dirty="0"/>
              <a:t>2</a:t>
            </a:r>
            <a:r>
              <a:rPr lang="zh-CN" altLang="en-US" dirty="0"/>
              <a:t>个数为</a:t>
            </a:r>
            <a:r>
              <a:rPr lang="en-US" altLang="zh-CN" dirty="0"/>
              <a:t>18</a:t>
            </a:r>
            <a:r>
              <a:rPr lang="zh-CN" altLang="en-US" dirty="0"/>
              <a:t>。</a:t>
            </a:r>
            <a:endParaRPr lang="en-US" altLang="zh-CN" dirty="0"/>
          </a:p>
          <a:p>
            <a:r>
              <a:rPr lang="zh-CN" altLang="zh-CN" dirty="0"/>
              <a:t>测试结果如下：</a:t>
            </a:r>
          </a:p>
          <a:p>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887605" y="2440823"/>
            <a:ext cx="7703736" cy="1874359"/>
          </a:xfrm>
          <a:prstGeom prst="rect">
            <a:avLst/>
          </a:prstGeom>
        </p:spPr>
        <p:txBody>
          <a:bodyPr wrap="square">
            <a:spAutoFit/>
          </a:bodyPr>
          <a:lstStyle/>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a:t>
            </a:r>
            <a:r>
              <a:rPr lang="en-US" altLang="zh-CN" sz="1800" kern="0" dirty="0">
                <a:solidFill>
                  <a:srgbClr val="7F0055"/>
                </a:solidFill>
                <a:latin typeface="Consolas" panose="020B0609020204030204" pitchFamily="49" charset="0"/>
                <a:ea typeface="宋体" panose="02010600030101010101" pitchFamily="2" charset="-122"/>
              </a:rPr>
              <a:t>	public</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static</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void</a:t>
            </a:r>
            <a:r>
              <a:rPr lang="en-US" altLang="zh-CN" sz="1800" kern="0" dirty="0">
                <a:solidFill>
                  <a:srgbClr val="000000"/>
                </a:solidFill>
                <a:latin typeface="Consolas" panose="020B0609020204030204" pitchFamily="49" charset="0"/>
                <a:ea typeface="宋体" panose="02010600030101010101" pitchFamily="2" charset="-122"/>
              </a:rPr>
              <a:t> main (String[] </a:t>
            </a:r>
            <a:r>
              <a:rPr lang="en-US" altLang="zh-CN" sz="1800" kern="0" dirty="0" err="1">
                <a:solidFill>
                  <a:srgbClr val="6A3E3E"/>
                </a:solidFill>
                <a:latin typeface="Consolas" panose="020B0609020204030204" pitchFamily="49" charset="0"/>
                <a:ea typeface="宋体" panose="02010600030101010101" pitchFamily="2" charset="-122"/>
              </a:rPr>
              <a:t>args</a:t>
            </a:r>
            <a:r>
              <a:rPr lang="en-US" altLang="zh-CN" sz="1800" kern="0" dirty="0">
                <a:solidFill>
                  <a:srgbClr val="000000"/>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		Calculator </a:t>
            </a:r>
            <a:r>
              <a:rPr lang="en-US" altLang="zh-CN" sz="1800" kern="0" dirty="0">
                <a:solidFill>
                  <a:srgbClr val="6A3E3E"/>
                </a:solidFill>
                <a:latin typeface="Consolas" panose="020B0609020204030204" pitchFamily="49" charset="0"/>
                <a:ea typeface="宋体" panose="02010600030101010101" pitchFamily="2" charset="-122"/>
              </a:rPr>
              <a:t>c1</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7F0055"/>
                </a:solidFill>
                <a:latin typeface="Consolas" panose="020B0609020204030204" pitchFamily="49" charset="0"/>
                <a:ea typeface="宋体" panose="02010600030101010101" pitchFamily="2" charset="-122"/>
              </a:rPr>
              <a:t>new</a:t>
            </a:r>
            <a:r>
              <a:rPr lang="en-US" altLang="zh-CN" sz="1800" kern="0" dirty="0">
                <a:solidFill>
                  <a:srgbClr val="000000"/>
                </a:solidFill>
                <a:latin typeface="Consolas" panose="020B0609020204030204" pitchFamily="49" charset="0"/>
                <a:ea typeface="宋体" panose="02010600030101010101" pitchFamily="2" charset="-122"/>
              </a:rPr>
              <a:t> Calculator (25,18);</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3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和为：</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c1</a:t>
            </a:r>
            <a:r>
              <a:rPr lang="en-US" altLang="zh-CN" sz="1800" kern="0" dirty="0">
                <a:solidFill>
                  <a:srgbClr val="000000"/>
                </a:solidFill>
                <a:latin typeface="Consolas" panose="020B0609020204030204" pitchFamily="49" charset="0"/>
                <a:ea typeface="宋体" panose="02010600030101010101" pitchFamily="2" charset="-122"/>
              </a:rPr>
              <a:t>.add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4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差为：</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c1</a:t>
            </a:r>
            <a:r>
              <a:rPr lang="en-US" altLang="zh-CN" sz="1800" kern="0" dirty="0">
                <a:solidFill>
                  <a:srgbClr val="000000"/>
                </a:solidFill>
                <a:latin typeface="Consolas" panose="020B0609020204030204" pitchFamily="49" charset="0"/>
                <a:ea typeface="宋体" panose="02010600030101010101" pitchFamily="2" charset="-122"/>
              </a:rPr>
              <a:t>.sub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5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积为：</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c1</a:t>
            </a:r>
            <a:r>
              <a:rPr lang="en-US" altLang="zh-CN" sz="1800" kern="0" dirty="0">
                <a:solidFill>
                  <a:srgbClr val="000000"/>
                </a:solidFill>
                <a:latin typeface="Consolas" panose="020B0609020204030204" pitchFamily="49" charset="0"/>
                <a:ea typeface="宋体" panose="02010600030101010101" pitchFamily="2" charset="-122"/>
              </a:rPr>
              <a:t>.mlt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6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商为：</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c1</a:t>
            </a:r>
            <a:r>
              <a:rPr lang="en-US" altLang="zh-CN" sz="1800" kern="0" dirty="0">
                <a:solidFill>
                  <a:srgbClr val="000000"/>
                </a:solidFill>
                <a:latin typeface="Consolas" panose="020B0609020204030204" pitchFamily="49" charset="0"/>
                <a:ea typeface="宋体" panose="02010600030101010101" pitchFamily="2" charset="-122"/>
              </a:rPr>
              <a:t>.div ());</a:t>
            </a:r>
            <a:endParaRPr lang="zh-CN" altLang="zh-CN" sz="3200" kern="100" dirty="0">
              <a:latin typeface="Times New Roman" panose="02020603050405020304" pitchFamily="18" charset="0"/>
              <a:ea typeface="宋体" panose="02010600030101010101" pitchFamily="2" charset="-122"/>
            </a:endParaRPr>
          </a:p>
          <a:p>
            <a:pPr>
              <a:buNone/>
            </a:pPr>
            <a:r>
              <a:rPr lang="en-US" altLang="zh-CN" sz="1800" dirty="0">
                <a:solidFill>
                  <a:srgbClr val="000000"/>
                </a:solidFill>
                <a:latin typeface="Consolas" panose="020B0609020204030204" pitchFamily="49" charset="0"/>
                <a:ea typeface="宋体" panose="02010600030101010101" pitchFamily="2" charset="-122"/>
              </a:rPr>
              <a:t>7	}</a:t>
            </a:r>
            <a:endParaRPr lang="zh-CN" altLang="en-US" sz="4800" dirty="0"/>
          </a:p>
        </p:txBody>
      </p:sp>
      <p:pic>
        <p:nvPicPr>
          <p:cNvPr id="6" name="图片 5"/>
          <p:cNvPicPr>
            <a:picLocks noChangeAspect="1"/>
          </p:cNvPicPr>
          <p:nvPr/>
        </p:nvPicPr>
        <p:blipFill>
          <a:blip r:embed="rId2"/>
          <a:stretch>
            <a:fillRect/>
          </a:stretch>
        </p:blipFill>
        <p:spPr>
          <a:xfrm>
            <a:off x="3006148" y="5143550"/>
            <a:ext cx="1194064" cy="1183680"/>
          </a:xfrm>
          <a:prstGeom prst="rect">
            <a:avLst/>
          </a:prstGeom>
        </p:spPr>
      </p:pic>
    </p:spTree>
    <p:extLst>
      <p:ext uri="{BB962C8B-B14F-4D97-AF65-F5344CB8AC3E}">
        <p14:creationId xmlns:p14="http://schemas.microsoft.com/office/powerpoint/2010/main" val="3733837197"/>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2.2.1 Calculator</a:t>
            </a:r>
            <a:r>
              <a:rPr lang="zh-CN" altLang="zh-CN" dirty="0">
                <a:effectLst/>
              </a:rPr>
              <a:t>类的测试主函数</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2</a:t>
            </a:r>
            <a:r>
              <a:rPr lang="zh-CN" altLang="zh-CN" dirty="0"/>
              <a:t>）第</a:t>
            </a:r>
            <a:r>
              <a:rPr lang="en-US" altLang="zh-CN" dirty="0"/>
              <a:t>1</a:t>
            </a:r>
            <a:r>
              <a:rPr lang="zh-CN" altLang="zh-CN" dirty="0"/>
              <a:t>个数小，第</a:t>
            </a:r>
            <a:r>
              <a:rPr lang="en-US" altLang="zh-CN" dirty="0"/>
              <a:t>2</a:t>
            </a:r>
            <a:r>
              <a:rPr lang="zh-CN" altLang="zh-CN" dirty="0"/>
              <a:t>个数大</a:t>
            </a:r>
            <a:r>
              <a:rPr lang="zh-CN" altLang="zh-CN" dirty="0" smtClean="0"/>
              <a:t>。</a:t>
            </a:r>
            <a:endParaRPr lang="en-US" altLang="zh-CN" dirty="0" smtClean="0"/>
          </a:p>
          <a:p>
            <a:pPr lvl="1"/>
            <a:r>
              <a:rPr lang="zh-CN" altLang="zh-CN" dirty="0"/>
              <a:t>第</a:t>
            </a:r>
            <a:r>
              <a:rPr lang="en-US" altLang="zh-CN" dirty="0"/>
              <a:t>1</a:t>
            </a:r>
            <a:r>
              <a:rPr lang="zh-CN" altLang="zh-CN" dirty="0"/>
              <a:t>个数</a:t>
            </a:r>
            <a:r>
              <a:rPr lang="zh-CN" altLang="zh-CN" dirty="0" smtClean="0"/>
              <a:t>为</a:t>
            </a:r>
            <a:r>
              <a:rPr lang="en-US" altLang="zh-CN" dirty="0" smtClean="0"/>
              <a:t>18</a:t>
            </a:r>
            <a:r>
              <a:rPr lang="zh-CN" altLang="zh-CN" dirty="0" smtClean="0"/>
              <a:t>，</a:t>
            </a:r>
            <a:r>
              <a:rPr lang="zh-CN" altLang="zh-CN" dirty="0"/>
              <a:t>第</a:t>
            </a:r>
            <a:r>
              <a:rPr lang="en-US" altLang="zh-CN" dirty="0"/>
              <a:t>2</a:t>
            </a:r>
            <a:r>
              <a:rPr lang="zh-CN" altLang="zh-CN" dirty="0"/>
              <a:t>个数</a:t>
            </a:r>
            <a:r>
              <a:rPr lang="zh-CN" altLang="zh-CN" dirty="0" smtClean="0"/>
              <a:t>为</a:t>
            </a:r>
            <a:r>
              <a:rPr lang="en-US" altLang="zh-CN" dirty="0" smtClean="0"/>
              <a:t>25</a:t>
            </a:r>
            <a:r>
              <a:rPr lang="zh-CN" altLang="zh-CN" dirty="0" smtClean="0"/>
              <a:t>。</a:t>
            </a:r>
            <a:endParaRPr lang="en-US" altLang="zh-CN" dirty="0" smtClean="0"/>
          </a:p>
          <a:p>
            <a:r>
              <a:rPr lang="zh-CN" altLang="zh-CN" dirty="0"/>
              <a:t>测试结果如下</a:t>
            </a:r>
            <a:r>
              <a:rPr lang="zh-CN" altLang="zh-CN" dirty="0" smtClean="0"/>
              <a:t>：</a:t>
            </a:r>
            <a:endParaRPr lang="en-US" altLang="zh-CN" dirty="0" smtClean="0"/>
          </a:p>
          <a:p>
            <a:endParaRPr lang="en-US" altLang="zh-CN" dirty="0"/>
          </a:p>
          <a:p>
            <a:endParaRPr lang="en-US" altLang="zh-CN" dirty="0" smtClean="0"/>
          </a:p>
          <a:p>
            <a:endParaRPr lang="en-US" altLang="zh-CN" dirty="0"/>
          </a:p>
          <a:p>
            <a:pPr eaLnBrk="1" hangingPunct="1"/>
            <a:r>
              <a:rPr lang="zh-CN" altLang="en-US" dirty="0"/>
              <a:t>结果分析</a:t>
            </a:r>
          </a:p>
          <a:p>
            <a:pPr lvl="1" eaLnBrk="1" hangingPunct="1"/>
            <a:r>
              <a:rPr lang="zh-CN" altLang="en-US" dirty="0"/>
              <a:t>对于整数的除运算，</a:t>
            </a:r>
            <a:r>
              <a:rPr lang="en-US" altLang="zh-CN" dirty="0"/>
              <a:t>Java</a:t>
            </a:r>
            <a:r>
              <a:rPr lang="zh-CN" altLang="en-US" dirty="0"/>
              <a:t>语言采取了取整舍余的算法。所以对于</a:t>
            </a:r>
            <a:r>
              <a:rPr lang="en-US" altLang="zh-CN" dirty="0"/>
              <a:t>25÷18</a:t>
            </a:r>
            <a:r>
              <a:rPr lang="zh-CN" altLang="en-US" dirty="0"/>
              <a:t>，得到结果</a:t>
            </a:r>
            <a:r>
              <a:rPr lang="en-US" altLang="zh-CN" dirty="0"/>
              <a:t>1</a:t>
            </a:r>
            <a:r>
              <a:rPr lang="zh-CN" altLang="en-US" dirty="0"/>
              <a:t>；对于</a:t>
            </a:r>
            <a:r>
              <a:rPr lang="en-US" altLang="zh-CN" dirty="0"/>
              <a:t>18÷25</a:t>
            </a:r>
            <a:r>
              <a:rPr lang="zh-CN" altLang="en-US" dirty="0"/>
              <a:t>，则得到结果</a:t>
            </a:r>
            <a:r>
              <a:rPr lang="en-US" altLang="zh-CN" dirty="0"/>
              <a:t>0</a:t>
            </a:r>
            <a:r>
              <a:rPr lang="zh-CN" altLang="en-US" dirty="0"/>
              <a:t>。</a:t>
            </a:r>
          </a:p>
          <a:p>
            <a:pPr lvl="1" eaLnBrk="1" hangingPunct="1"/>
            <a:r>
              <a:rPr lang="zh-CN" altLang="en-US" dirty="0"/>
              <a:t>这样的规则，有时是有风险的。如人们不小心写了表达式</a:t>
            </a:r>
            <a:r>
              <a:rPr lang="en-US" altLang="zh-CN" dirty="0"/>
              <a:t>18 / 25 * 100000;</a:t>
            </a:r>
            <a:r>
              <a:rPr lang="zh-CN" altLang="en-US" dirty="0"/>
              <a:t>测试得到的结果是</a:t>
            </a:r>
            <a:r>
              <a:rPr lang="en-US" altLang="zh-CN" dirty="0"/>
              <a:t>0</a:t>
            </a:r>
            <a:r>
              <a:rPr lang="zh-CN" altLang="en-US" dirty="0"/>
              <a:t>。</a:t>
            </a:r>
          </a:p>
          <a:p>
            <a:endParaRPr lang="zh-CN" altLang="zh-CN" dirty="0"/>
          </a:p>
          <a:p>
            <a:pPr marL="0" indent="0">
              <a:buNone/>
            </a:pP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图片 4"/>
          <p:cNvPicPr>
            <a:picLocks noChangeAspect="1"/>
          </p:cNvPicPr>
          <p:nvPr/>
        </p:nvPicPr>
        <p:blipFill>
          <a:blip r:embed="rId2"/>
          <a:stretch>
            <a:fillRect/>
          </a:stretch>
        </p:blipFill>
        <p:spPr>
          <a:xfrm>
            <a:off x="2800419" y="2526351"/>
            <a:ext cx="1389744" cy="1341822"/>
          </a:xfrm>
          <a:prstGeom prst="rect">
            <a:avLst/>
          </a:prstGeom>
        </p:spPr>
      </p:pic>
    </p:spTree>
    <p:extLst>
      <p:ext uri="{BB962C8B-B14F-4D97-AF65-F5344CB8AC3E}">
        <p14:creationId xmlns:p14="http://schemas.microsoft.com/office/powerpoint/2010/main" val="10078044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910" y="2174370"/>
            <a:ext cx="10212916" cy="609600"/>
          </a:xfrm>
        </p:spPr>
        <p:txBody>
          <a:bodyPr/>
          <a:lstStyle/>
          <a:p>
            <a:r>
              <a:rPr lang="zh-CN" altLang="zh-CN" dirty="0">
                <a:effectLst/>
              </a:rPr>
              <a:t>第</a:t>
            </a:r>
            <a:r>
              <a:rPr lang="en-US" altLang="zh-CN" dirty="0">
                <a:effectLst/>
              </a:rPr>
              <a:t>2.1</a:t>
            </a:r>
            <a:r>
              <a:rPr lang="zh-CN" altLang="zh-CN" dirty="0">
                <a:effectLst/>
              </a:rPr>
              <a:t>课 二项式算术计算器类</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369254798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2.2.1 Calculator</a:t>
            </a:r>
            <a:r>
              <a:rPr lang="zh-CN" altLang="zh-CN" dirty="0">
                <a:effectLst/>
              </a:rPr>
              <a:t>类的测试主函数</a:t>
            </a:r>
            <a:r>
              <a:rPr lang="en-US" altLang="zh-CN" dirty="0">
                <a:effectLst/>
              </a:rPr>
              <a:t>(</a:t>
            </a:r>
            <a:r>
              <a:rPr lang="zh-CN" altLang="en-US" dirty="0">
                <a:effectLst/>
              </a:rPr>
              <a:t>续</a:t>
            </a:r>
            <a:r>
              <a:rPr lang="en-US" altLang="zh-CN" dirty="0">
                <a:effectLst/>
              </a:rPr>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Rectangle 3"/>
          <p:cNvSpPr>
            <a:spLocks noGrp="1" noChangeArrowheads="1"/>
          </p:cNvSpPr>
          <p:nvPr>
            <p:ph idx="1"/>
          </p:nvPr>
        </p:nvSpPr>
        <p:spPr/>
        <p:txBody>
          <a:bodyPr/>
          <a:lstStyle/>
          <a:p>
            <a:r>
              <a:rPr lang="zh-CN" altLang="zh-CN" dirty="0"/>
              <a:t>（</a:t>
            </a:r>
            <a:r>
              <a:rPr lang="en-US" altLang="zh-CN" dirty="0" smtClean="0"/>
              <a:t>3</a:t>
            </a:r>
            <a:r>
              <a:rPr lang="zh-CN" altLang="zh-CN" dirty="0" smtClean="0"/>
              <a:t>）</a:t>
            </a:r>
            <a:r>
              <a:rPr lang="zh-CN" altLang="zh-CN" dirty="0"/>
              <a:t>第</a:t>
            </a:r>
            <a:r>
              <a:rPr lang="en-US" altLang="zh-CN" dirty="0"/>
              <a:t>2</a:t>
            </a:r>
            <a:r>
              <a:rPr lang="zh-CN" altLang="zh-CN" dirty="0"/>
              <a:t>个数为</a:t>
            </a:r>
            <a:r>
              <a:rPr lang="en-US" altLang="zh-CN" dirty="0"/>
              <a:t>0</a:t>
            </a:r>
            <a:r>
              <a:rPr lang="zh-CN" altLang="zh-CN" dirty="0" smtClean="0"/>
              <a:t>。</a:t>
            </a:r>
            <a:endParaRPr lang="en-US" altLang="zh-CN" dirty="0" smtClean="0"/>
          </a:p>
          <a:p>
            <a:r>
              <a:rPr lang="zh-CN" altLang="zh-CN" dirty="0"/>
              <a:t>使用“</a:t>
            </a:r>
            <a:r>
              <a:rPr lang="en-US" altLang="zh-CN" dirty="0"/>
              <a:t>18,0</a:t>
            </a:r>
            <a:r>
              <a:rPr lang="zh-CN" altLang="zh-CN" dirty="0"/>
              <a:t>”对于本例进行测试的结果。</a:t>
            </a:r>
          </a:p>
        </p:txBody>
      </p:sp>
      <p:pic>
        <p:nvPicPr>
          <p:cNvPr id="6" name="图片 5"/>
          <p:cNvPicPr>
            <a:picLocks noChangeAspect="1"/>
          </p:cNvPicPr>
          <p:nvPr/>
        </p:nvPicPr>
        <p:blipFill>
          <a:blip r:embed="rId2"/>
          <a:stretch>
            <a:fillRect/>
          </a:stretch>
        </p:blipFill>
        <p:spPr>
          <a:xfrm>
            <a:off x="1805524" y="2324238"/>
            <a:ext cx="8580952" cy="2209524"/>
          </a:xfrm>
          <a:prstGeom prst="rect">
            <a:avLst/>
          </a:prstGeom>
        </p:spPr>
      </p:pic>
    </p:spTree>
    <p:extLst>
      <p:ext uri="{BB962C8B-B14F-4D97-AF65-F5344CB8AC3E}">
        <p14:creationId xmlns:p14="http://schemas.microsoft.com/office/powerpoint/2010/main" val="3907391870"/>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2.2.2 </a:t>
            </a:r>
            <a:r>
              <a:rPr lang="zh-CN" altLang="zh-CN" dirty="0">
                <a:effectLst/>
              </a:rPr>
              <a:t>从键盘输入</a:t>
            </a:r>
            <a:r>
              <a:rPr lang="zh-CN" altLang="zh-CN" dirty="0" smtClean="0">
                <a:effectLst/>
              </a:rPr>
              <a:t>测试数据</a:t>
            </a:r>
            <a:endParaRPr lang="zh-CN" altLang="en-US" dirty="0"/>
          </a:p>
        </p:txBody>
      </p:sp>
      <p:sp>
        <p:nvSpPr>
          <p:cNvPr id="3" name="内容占位符 2"/>
          <p:cNvSpPr>
            <a:spLocks noGrp="1"/>
          </p:cNvSpPr>
          <p:nvPr>
            <p:ph idx="1"/>
          </p:nvPr>
        </p:nvSpPr>
        <p:spPr>
          <a:xfrm>
            <a:off x="328084" y="1114425"/>
            <a:ext cx="3299849" cy="4876800"/>
          </a:xfrm>
        </p:spPr>
        <p:txBody>
          <a:bodyPr/>
          <a:lstStyle/>
          <a:p>
            <a:r>
              <a:rPr lang="zh-CN" altLang="zh-CN" dirty="0"/>
              <a:t>进行</a:t>
            </a:r>
            <a:r>
              <a:rPr lang="en-US" altLang="zh-CN" dirty="0"/>
              <a:t>Calculator</a:t>
            </a:r>
            <a:r>
              <a:rPr lang="zh-CN" altLang="zh-CN" dirty="0"/>
              <a:t>类的测试时，若能从键盘输入被除数、除数，这样就能灵活方便地获取测试数据。</a:t>
            </a:r>
          </a:p>
          <a:p>
            <a:r>
              <a:rPr lang="zh-CN" altLang="zh-CN" dirty="0"/>
              <a:t>【代码</a:t>
            </a:r>
            <a:r>
              <a:rPr lang="en-US" altLang="zh-CN" dirty="0"/>
              <a:t>2-3</a:t>
            </a:r>
            <a:r>
              <a:rPr lang="zh-CN" altLang="zh-CN" dirty="0"/>
              <a:t>】从键盘输入测试数据。</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3627933" y="1133580"/>
            <a:ext cx="8450185" cy="5379934"/>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import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java.util.Scanner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2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i="1" kern="0" dirty="0">
                <a:solidFill>
                  <a:srgbClr val="000000"/>
                </a:solidFill>
                <a:latin typeface="Consolas" panose="020B0609020204030204" pitchFamily="49" charset="0"/>
                <a:ea typeface="宋体" panose="02010600030101010101" pitchFamily="2" charset="-122"/>
              </a:rPr>
              <a:t>3</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class</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TestCalculator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main (String[] </a:t>
            </a:r>
            <a:r>
              <a:rPr lang="en-US" altLang="zh-CN" kern="0" dirty="0" err="1">
                <a:solidFill>
                  <a:srgbClr val="6A3E3E"/>
                </a:solidFill>
                <a:latin typeface="Consolas" panose="020B0609020204030204" pitchFamily="49" charset="0"/>
                <a:ea typeface="宋体" panose="02010600030101010101" pitchFamily="2" charset="-122"/>
              </a:rPr>
              <a:t>args</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number1</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number2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			</a:t>
            </a:r>
            <a:r>
              <a:rPr lang="en-US" altLang="zh-CN" kern="0" dirty="0">
                <a:solidFill>
                  <a:srgbClr val="3F7F5F"/>
                </a:solidFill>
                <a:latin typeface="Consolas" panose="020B0609020204030204" pitchFamily="49" charset="0"/>
                <a:ea typeface="宋体" panose="02010600030101010101" pitchFamily="2" charset="-122"/>
              </a:rPr>
              <a:t>//</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a:t>
            </a:r>
            <a:r>
              <a:rPr lang="en-US" altLang="zh-CN" kern="0" dirty="0">
                <a:solidFill>
                  <a:srgbClr val="3F7F5F"/>
                </a:solidFill>
                <a:latin typeface="Consolas" panose="020B0609020204030204" pitchFamily="49" charset="0"/>
                <a:ea typeface="宋体" panose="02010600030101010101" pitchFamily="2" charset="-122"/>
              </a:rPr>
              <a:t>Scanner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Scanner </a:t>
            </a:r>
            <a:r>
              <a:rPr lang="en-US" altLang="zh-CN" kern="0" dirty="0">
                <a:solidFill>
                  <a:srgbClr val="6A3E3E"/>
                </a:solidFill>
                <a:latin typeface="Consolas" panose="020B0609020204030204" pitchFamily="49" charset="0"/>
                <a:ea typeface="宋体" panose="02010600030101010101" pitchFamily="2" charset="-122"/>
              </a:rPr>
              <a:t>input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Scanner(System.</a:t>
            </a:r>
            <a:r>
              <a:rPr lang="en-US" altLang="zh-CN" i="1" kern="0" dirty="0">
                <a:solidFill>
                  <a:srgbClr val="0000C0"/>
                </a:solidFill>
                <a:latin typeface="Consolas" panose="020B0609020204030204" pitchFamily="49" charset="0"/>
                <a:ea typeface="宋体" panose="02010600030101010101" pitchFamily="2" charset="-122"/>
              </a:rPr>
              <a:t>in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9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请输入被除数：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r>
              <a:rPr lang="en-US" altLang="zh-CN" kern="0" dirty="0">
                <a:solidFill>
                  <a:srgbClr val="3F7F5F"/>
                </a:solidFill>
                <a:latin typeface="Consolas" panose="020B0609020204030204" pitchFamily="49" charset="0"/>
                <a:ea typeface="宋体" panose="02010600030101010101" pitchFamily="2" charset="-122"/>
              </a:rPr>
              <a:t>//</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输入一个整数</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11			</a:t>
            </a:r>
            <a:r>
              <a:rPr lang="en-US" altLang="zh-CN" kern="0" dirty="0">
                <a:solidFill>
                  <a:srgbClr val="6A3E3E"/>
                </a:solidFill>
                <a:latin typeface="Consolas" panose="020B0609020204030204" pitchFamily="49" charset="0"/>
                <a:ea typeface="宋体" panose="02010600030101010101" pitchFamily="2" charset="-122"/>
              </a:rPr>
              <a:t>number1</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input</a:t>
            </a:r>
            <a:r>
              <a:rPr lang="en-US" altLang="zh-CN" kern="0" dirty="0" err="1">
                <a:solidFill>
                  <a:srgbClr val="000000"/>
                </a:solidFill>
                <a:latin typeface="Consolas" panose="020B0609020204030204" pitchFamily="49" charset="0"/>
                <a:ea typeface="宋体" panose="02010600030101010101" pitchFamily="2" charset="-122"/>
              </a:rPr>
              <a:t>.nextInt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请输入除数：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a:t>
            </a:r>
            <a:r>
              <a:rPr lang="en-US" altLang="zh-CN" kern="0" dirty="0">
                <a:solidFill>
                  <a:srgbClr val="6A3E3E"/>
                </a:solidFill>
                <a:latin typeface="Consolas" panose="020B0609020204030204" pitchFamily="49" charset="0"/>
                <a:ea typeface="宋体" panose="02010600030101010101" pitchFamily="2" charset="-122"/>
              </a:rPr>
              <a:t>number2</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input</a:t>
            </a:r>
            <a:r>
              <a:rPr lang="en-US" altLang="zh-CN" kern="0" dirty="0" err="1">
                <a:solidFill>
                  <a:srgbClr val="000000"/>
                </a:solidFill>
                <a:latin typeface="Consolas" panose="020B0609020204030204" pitchFamily="49" charset="0"/>
                <a:ea typeface="宋体" panose="02010600030101010101" pitchFamily="2" charset="-122"/>
              </a:rPr>
              <a:t>.nextInt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14			Calculator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Calculator (</a:t>
            </a:r>
            <a:r>
              <a:rPr lang="en-US" altLang="zh-CN" kern="0" dirty="0">
                <a:solidFill>
                  <a:srgbClr val="6A3E3E"/>
                </a:solidFill>
                <a:latin typeface="Consolas" panose="020B0609020204030204" pitchFamily="49" charset="0"/>
                <a:ea typeface="宋体" panose="02010600030101010101" pitchFamily="2" charset="-122"/>
              </a:rPr>
              <a:t>number1</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number2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15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和为：</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.add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16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差为：</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.sub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17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积为：</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.mlt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18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商为：</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.div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19			</a:t>
            </a:r>
            <a:r>
              <a:rPr lang="en-US" altLang="zh-CN" kern="0" dirty="0">
                <a:solidFill>
                  <a:srgbClr val="3F7F5F"/>
                </a:solidFill>
                <a:latin typeface="Consolas" panose="020B0609020204030204" pitchFamily="49" charset="0"/>
                <a:ea typeface="宋体" panose="02010600030101010101" pitchFamily="2" charset="-122"/>
              </a:rPr>
              <a:t>//</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关闭输入流</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20			</a:t>
            </a:r>
            <a:r>
              <a:rPr lang="en-US" altLang="zh-CN" kern="0" dirty="0" err="1">
                <a:solidFill>
                  <a:srgbClr val="6A3E3E"/>
                </a:solidFill>
                <a:latin typeface="Consolas" panose="020B0609020204030204" pitchFamily="49" charset="0"/>
                <a:ea typeface="宋体" panose="02010600030101010101" pitchFamily="2" charset="-122"/>
              </a:rPr>
              <a:t>input</a:t>
            </a:r>
            <a:r>
              <a:rPr lang="en-US" altLang="zh-CN" kern="0" dirty="0" err="1">
                <a:solidFill>
                  <a:srgbClr val="000000"/>
                </a:solidFill>
                <a:latin typeface="Consolas" panose="020B0609020204030204" pitchFamily="49" charset="0"/>
                <a:ea typeface="宋体" panose="02010600030101010101" pitchFamily="2" charset="-122"/>
              </a:rPr>
              <a:t>.close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21		}</a:t>
            </a:r>
            <a:endParaRPr lang="zh-CN" altLang="zh-CN" sz="2800"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22	}</a:t>
            </a:r>
            <a:endParaRPr lang="zh-CN" altLang="en-US" sz="4400" dirty="0"/>
          </a:p>
        </p:txBody>
      </p:sp>
    </p:spTree>
    <p:extLst>
      <p:ext uri="{BB962C8B-B14F-4D97-AF65-F5344CB8AC3E}">
        <p14:creationId xmlns:p14="http://schemas.microsoft.com/office/powerpoint/2010/main" val="1277156306"/>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2.2.2 </a:t>
            </a:r>
            <a:r>
              <a:rPr lang="zh-CN" altLang="zh-CN" dirty="0">
                <a:effectLst/>
              </a:rPr>
              <a:t>从键盘输入测试数据</a:t>
            </a:r>
            <a:endParaRPr lang="zh-CN" altLang="en-US" dirty="0"/>
          </a:p>
        </p:txBody>
      </p:sp>
      <p:sp>
        <p:nvSpPr>
          <p:cNvPr id="3" name="内容占位符 2"/>
          <p:cNvSpPr>
            <a:spLocks noGrp="1"/>
          </p:cNvSpPr>
          <p:nvPr>
            <p:ph idx="1"/>
          </p:nvPr>
        </p:nvSpPr>
        <p:spPr/>
        <p:txBody>
          <a:bodyPr/>
          <a:lstStyle/>
          <a:p>
            <a:r>
              <a:rPr lang="zh-CN" altLang="zh-CN" dirty="0"/>
              <a:t>第</a:t>
            </a:r>
            <a:r>
              <a:rPr lang="en-US" altLang="zh-CN" dirty="0"/>
              <a:t>1</a:t>
            </a:r>
            <a:r>
              <a:rPr lang="zh-CN" altLang="zh-CN" dirty="0"/>
              <a:t>行从</a:t>
            </a:r>
            <a:r>
              <a:rPr lang="en-US" altLang="zh-CN" dirty="0" err="1"/>
              <a:t>java.util</a:t>
            </a:r>
            <a:r>
              <a:rPr lang="zh-CN" altLang="zh-CN" dirty="0"/>
              <a:t>包导入</a:t>
            </a:r>
            <a:r>
              <a:rPr lang="en-US" altLang="zh-CN" dirty="0"/>
              <a:t>Scanner</a:t>
            </a:r>
            <a:r>
              <a:rPr lang="zh-CN" altLang="zh-CN" dirty="0"/>
              <a:t>类，</a:t>
            </a:r>
            <a:r>
              <a:rPr lang="en-US" altLang="zh-CN" dirty="0"/>
              <a:t>Java</a:t>
            </a:r>
            <a:r>
              <a:rPr lang="zh-CN" altLang="zh-CN" dirty="0"/>
              <a:t>使用</a:t>
            </a:r>
            <a:r>
              <a:rPr lang="en-US" altLang="zh-CN" dirty="0"/>
              <a:t>Scanner</a:t>
            </a:r>
            <a:r>
              <a:rPr lang="zh-CN" altLang="zh-CN" dirty="0"/>
              <a:t>类从控制台输入数据。</a:t>
            </a:r>
          </a:p>
          <a:p>
            <a:r>
              <a:rPr lang="zh-CN" altLang="zh-CN" dirty="0"/>
              <a:t>第</a:t>
            </a:r>
            <a:r>
              <a:rPr lang="en-US" altLang="zh-CN" dirty="0"/>
              <a:t>7</a:t>
            </a:r>
            <a:r>
              <a:rPr lang="zh-CN" altLang="zh-CN" dirty="0"/>
              <a:t>行创建一个</a:t>
            </a:r>
            <a:r>
              <a:rPr lang="en-US" altLang="zh-CN" dirty="0"/>
              <a:t>Scanner</a:t>
            </a:r>
            <a:r>
              <a:rPr lang="zh-CN" altLang="zh-CN" dirty="0"/>
              <a:t>对象，以读取来自</a:t>
            </a:r>
            <a:r>
              <a:rPr lang="en-US" altLang="zh-CN" dirty="0"/>
              <a:t>System.in</a:t>
            </a:r>
            <a:r>
              <a:rPr lang="zh-CN" altLang="zh-CN" dirty="0"/>
              <a:t>的输入。</a:t>
            </a:r>
            <a:r>
              <a:rPr lang="en-US" altLang="zh-CN" dirty="0"/>
              <a:t>Java</a:t>
            </a:r>
            <a:r>
              <a:rPr lang="zh-CN" altLang="zh-CN" dirty="0"/>
              <a:t>使用</a:t>
            </a:r>
            <a:r>
              <a:rPr lang="en-US" altLang="zh-CN" dirty="0" err="1"/>
              <a:t>System.out</a:t>
            </a:r>
            <a:r>
              <a:rPr lang="zh-CN" altLang="zh-CN" dirty="0"/>
              <a:t>表示标准输出设备，用</a:t>
            </a:r>
            <a:r>
              <a:rPr lang="en-US" altLang="zh-CN" dirty="0"/>
              <a:t>System.in</a:t>
            </a:r>
            <a:r>
              <a:rPr lang="zh-CN" altLang="zh-CN" dirty="0"/>
              <a:t>表示标准输入设备。默认情况下输出设备是显示器，输入设备是键盘。</a:t>
            </a:r>
          </a:p>
          <a:p>
            <a:r>
              <a:rPr lang="zh-CN" altLang="zh-CN" dirty="0"/>
              <a:t>第</a:t>
            </a:r>
            <a:r>
              <a:rPr lang="en-US" altLang="zh-CN" dirty="0"/>
              <a:t>11</a:t>
            </a:r>
            <a:r>
              <a:rPr lang="zh-CN" altLang="zh-CN" dirty="0"/>
              <a:t>行语句从键盘读入一个输入。用户键入一个整型数然后单击回车键之后，该数值就被读入并赋值给变量</a:t>
            </a:r>
            <a:r>
              <a:rPr lang="en-US" altLang="zh-CN" dirty="0"/>
              <a:t>number1</a:t>
            </a:r>
            <a:r>
              <a:rPr lang="zh-CN" altLang="zh-CN" dirty="0"/>
              <a:t>。读入双精度浮点数调用</a:t>
            </a:r>
            <a:r>
              <a:rPr lang="en-US" altLang="zh-CN" dirty="0"/>
              <a:t>Scanner</a:t>
            </a:r>
            <a:r>
              <a:rPr lang="zh-CN" altLang="zh-CN" dirty="0"/>
              <a:t>对象的</a:t>
            </a:r>
            <a:r>
              <a:rPr lang="en-US" altLang="zh-CN" dirty="0" err="1"/>
              <a:t>nextDouble</a:t>
            </a:r>
            <a:r>
              <a:rPr lang="en-US" altLang="zh-CN" dirty="0"/>
              <a:t>()</a:t>
            </a:r>
            <a:r>
              <a:rPr lang="zh-CN" altLang="zh-CN" dirty="0"/>
              <a:t>方法，读入字符串调用</a:t>
            </a:r>
            <a:r>
              <a:rPr lang="en-US" altLang="zh-CN" dirty="0"/>
              <a:t>Scanner</a:t>
            </a:r>
            <a:r>
              <a:rPr lang="zh-CN" altLang="zh-CN" dirty="0"/>
              <a:t>对象的</a:t>
            </a:r>
            <a:r>
              <a:rPr lang="en-US" altLang="zh-CN" dirty="0"/>
              <a:t>next()</a:t>
            </a:r>
            <a:r>
              <a:rPr lang="zh-CN" altLang="zh-CN" dirty="0"/>
              <a:t>方法或</a:t>
            </a:r>
            <a:r>
              <a:rPr lang="en-US" altLang="zh-CN" dirty="0" err="1"/>
              <a:t>nextLine</a:t>
            </a:r>
            <a:r>
              <a:rPr lang="en-US" altLang="zh-CN" dirty="0"/>
              <a:t>()</a:t>
            </a:r>
            <a:r>
              <a:rPr lang="zh-CN" altLang="zh-CN" dirty="0"/>
              <a:t>方法。</a:t>
            </a:r>
            <a:r>
              <a:rPr lang="en-US" altLang="zh-CN" dirty="0"/>
              <a:t>Scanner</a:t>
            </a:r>
            <a:r>
              <a:rPr lang="zh-CN" altLang="zh-CN" dirty="0"/>
              <a:t>类的更多方法请阅读相关知识链接。</a:t>
            </a:r>
          </a:p>
          <a:p>
            <a:r>
              <a:rPr lang="zh-CN" altLang="zh-CN" dirty="0"/>
              <a:t>第</a:t>
            </a:r>
            <a:r>
              <a:rPr lang="en-US" altLang="zh-CN" dirty="0"/>
              <a:t>20</a:t>
            </a:r>
            <a:r>
              <a:rPr lang="zh-CN" altLang="zh-CN" dirty="0"/>
              <a:t>行语句关闭输入的流，释放内存。输入流使用完后要及时关闭。</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3973063505"/>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2.2.3 </a:t>
            </a:r>
            <a:r>
              <a:rPr lang="zh-CN" altLang="zh-CN" dirty="0">
                <a:effectLst/>
              </a:rPr>
              <a:t>用选择结构规避被零除风险</a:t>
            </a:r>
            <a:endParaRPr lang="zh-CN" altLang="en-US" dirty="0"/>
          </a:p>
        </p:txBody>
      </p:sp>
      <p:sp>
        <p:nvSpPr>
          <p:cNvPr id="3" name="内容占位符 2"/>
          <p:cNvSpPr>
            <a:spLocks noGrp="1"/>
          </p:cNvSpPr>
          <p:nvPr>
            <p:ph idx="1"/>
          </p:nvPr>
        </p:nvSpPr>
        <p:spPr>
          <a:xfrm>
            <a:off x="328084" y="4348715"/>
            <a:ext cx="11368616" cy="2147778"/>
          </a:xfrm>
        </p:spPr>
        <p:txBody>
          <a:bodyPr/>
          <a:lstStyle/>
          <a:p>
            <a:pPr lvl="1"/>
            <a:r>
              <a:rPr lang="zh-CN" altLang="zh-CN" dirty="0"/>
              <a:t>（</a:t>
            </a:r>
            <a:r>
              <a:rPr lang="en-US" altLang="zh-CN" dirty="0"/>
              <a:t>1</a:t>
            </a:r>
            <a:r>
              <a:rPr lang="zh-CN" altLang="zh-CN" dirty="0"/>
              <a:t>）</a:t>
            </a:r>
            <a:r>
              <a:rPr lang="en-US" altLang="zh-CN" dirty="0"/>
              <a:t>if-else</a:t>
            </a:r>
            <a:r>
              <a:rPr lang="zh-CN" altLang="zh-CN" dirty="0"/>
              <a:t>是二选一的分支结构，即根据一个判断条件来控制程序执行的流程。若判断表达式的值为</a:t>
            </a:r>
            <a:r>
              <a:rPr lang="en-US" altLang="zh-CN" dirty="0"/>
              <a:t>true</a:t>
            </a:r>
            <a:r>
              <a:rPr lang="zh-CN" altLang="zh-CN" dirty="0"/>
              <a:t>，执行</a:t>
            </a:r>
            <a:r>
              <a:rPr lang="en-US" altLang="zh-CN" dirty="0"/>
              <a:t>if</a:t>
            </a:r>
            <a:r>
              <a:rPr lang="zh-CN" altLang="zh-CN" dirty="0"/>
              <a:t>子语句；值为</a:t>
            </a:r>
            <a:r>
              <a:rPr lang="en-US" altLang="zh-CN" dirty="0"/>
              <a:t>false</a:t>
            </a:r>
            <a:r>
              <a:rPr lang="zh-CN" altLang="zh-CN" dirty="0"/>
              <a:t>，则执行</a:t>
            </a:r>
            <a:r>
              <a:rPr lang="en-US" altLang="zh-CN" dirty="0"/>
              <a:t>else</a:t>
            </a:r>
            <a:r>
              <a:rPr lang="zh-CN" altLang="zh-CN" dirty="0"/>
              <a:t>子语句。</a:t>
            </a:r>
          </a:p>
          <a:p>
            <a:pPr lvl="1"/>
            <a:r>
              <a:rPr lang="zh-CN" altLang="zh-CN" dirty="0"/>
              <a:t>（</a:t>
            </a:r>
            <a:r>
              <a:rPr lang="en-US" altLang="zh-CN" dirty="0"/>
              <a:t>2</a:t>
            </a:r>
            <a:r>
              <a:rPr lang="zh-CN" altLang="zh-CN" dirty="0"/>
              <a:t>）判断表达式的值必须是</a:t>
            </a:r>
            <a:r>
              <a:rPr lang="en-US" altLang="zh-CN" dirty="0" err="1"/>
              <a:t>boolean</a:t>
            </a:r>
            <a:r>
              <a:rPr lang="zh-CN" altLang="zh-CN" dirty="0"/>
              <a:t>型的（</a:t>
            </a:r>
            <a:r>
              <a:rPr lang="en-US" altLang="zh-CN" dirty="0"/>
              <a:t>true/false</a:t>
            </a:r>
            <a:r>
              <a:rPr lang="zh-CN" altLang="zh-CN" dirty="0"/>
              <a:t>）。</a:t>
            </a:r>
          </a:p>
          <a:p>
            <a:pPr lvl="1"/>
            <a:r>
              <a:rPr lang="zh-CN" altLang="zh-CN" dirty="0"/>
              <a:t>（</a:t>
            </a:r>
            <a:r>
              <a:rPr lang="en-US" altLang="zh-CN" dirty="0"/>
              <a:t>3</a:t>
            </a:r>
            <a:r>
              <a:rPr lang="zh-CN" altLang="zh-CN" dirty="0"/>
              <a:t>）</a:t>
            </a:r>
            <a:r>
              <a:rPr lang="en-US" altLang="zh-CN" dirty="0"/>
              <a:t>if</a:t>
            </a:r>
            <a:r>
              <a:rPr lang="zh-CN" altLang="zh-CN" dirty="0"/>
              <a:t>子语句和</a:t>
            </a:r>
            <a:r>
              <a:rPr lang="en-US" altLang="zh-CN" dirty="0"/>
              <a:t>else</a:t>
            </a:r>
            <a:r>
              <a:rPr lang="zh-CN" altLang="zh-CN" dirty="0"/>
              <a:t>子语句在语法上要求一条语句。子语句可以是单条语句也可以是语句块（即复合语句，用一对花括号括起来的多条语句）。</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6" name="图片 5"/>
          <p:cNvPicPr>
            <a:picLocks noChangeAspect="1"/>
          </p:cNvPicPr>
          <p:nvPr/>
        </p:nvPicPr>
        <p:blipFill>
          <a:blip r:embed="rId2"/>
          <a:stretch>
            <a:fillRect/>
          </a:stretch>
        </p:blipFill>
        <p:spPr>
          <a:xfrm>
            <a:off x="2300050" y="1093788"/>
            <a:ext cx="7567782" cy="2999747"/>
          </a:xfrm>
          <a:prstGeom prst="rect">
            <a:avLst/>
          </a:prstGeom>
        </p:spPr>
      </p:pic>
    </p:spTree>
    <p:extLst>
      <p:ext uri="{BB962C8B-B14F-4D97-AF65-F5344CB8AC3E}">
        <p14:creationId xmlns:p14="http://schemas.microsoft.com/office/powerpoint/2010/main" val="1768737375"/>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2.2.3 </a:t>
            </a:r>
            <a:r>
              <a:rPr lang="zh-CN" altLang="zh-CN" dirty="0">
                <a:effectLst/>
              </a:rPr>
              <a:t>用选择结构规避被零除</a:t>
            </a:r>
            <a:r>
              <a:rPr lang="zh-CN" altLang="zh-CN" dirty="0" smtClean="0">
                <a:effectLst/>
              </a:rPr>
              <a:t>风险</a:t>
            </a:r>
            <a:r>
              <a:rPr lang="zh-CN" altLang="en-US" dirty="0" smtClean="0">
                <a:effectLst/>
              </a:rPr>
              <a:t>（续）</a:t>
            </a:r>
            <a:endParaRPr lang="zh-CN" altLang="en-US" dirty="0"/>
          </a:p>
        </p:txBody>
      </p:sp>
      <p:sp>
        <p:nvSpPr>
          <p:cNvPr id="3" name="内容占位符 2"/>
          <p:cNvSpPr>
            <a:spLocks noGrp="1"/>
          </p:cNvSpPr>
          <p:nvPr>
            <p:ph idx="1"/>
          </p:nvPr>
        </p:nvSpPr>
        <p:spPr/>
        <p:txBody>
          <a:bodyPr/>
          <a:lstStyle/>
          <a:p>
            <a:pPr lvl="1"/>
            <a:r>
              <a:rPr lang="zh-CN" altLang="zh-CN" dirty="0"/>
              <a:t>（</a:t>
            </a:r>
            <a:r>
              <a:rPr lang="en-US" altLang="zh-CN" dirty="0"/>
              <a:t>4</a:t>
            </a:r>
            <a:r>
              <a:rPr lang="zh-CN" altLang="zh-CN" dirty="0"/>
              <a:t>）</a:t>
            </a:r>
            <a:r>
              <a:rPr lang="en-US" altLang="zh-CN" dirty="0"/>
              <a:t>Java </a:t>
            </a:r>
            <a:r>
              <a:rPr lang="zh-CN" altLang="zh-CN" dirty="0"/>
              <a:t>也提供了一个条件运算符（</a:t>
            </a:r>
            <a:r>
              <a:rPr lang="en-US" altLang="zh-CN" dirty="0"/>
              <a:t> ? : </a:t>
            </a:r>
            <a:r>
              <a:rPr lang="zh-CN" altLang="zh-CN" dirty="0"/>
              <a:t>），也称为三元运算符，可用于取代某些情况的 </a:t>
            </a:r>
            <a:r>
              <a:rPr lang="en-US" altLang="zh-CN" dirty="0"/>
              <a:t>if-else </a:t>
            </a:r>
            <a:r>
              <a:rPr lang="zh-CN" altLang="zh-CN" dirty="0"/>
              <a:t>语句，语法形式为</a:t>
            </a:r>
            <a:r>
              <a:rPr lang="zh-CN" altLang="zh-CN" dirty="0" smtClean="0"/>
              <a:t>：</a:t>
            </a:r>
            <a:endParaRPr lang="en-US" altLang="zh-CN" dirty="0" smtClean="0"/>
          </a:p>
          <a:p>
            <a:pPr lvl="1"/>
            <a:endParaRPr lang="en-US" altLang="zh-CN" dirty="0"/>
          </a:p>
          <a:p>
            <a:pPr lvl="1"/>
            <a:endParaRPr lang="en-US" altLang="zh-CN" dirty="0" smtClean="0"/>
          </a:p>
          <a:p>
            <a:pPr lvl="1"/>
            <a:r>
              <a:rPr lang="zh-CN" altLang="zh-CN" dirty="0"/>
              <a:t>运算过程为：如果布尔表达式的值为</a:t>
            </a:r>
            <a:r>
              <a:rPr lang="en-US" altLang="zh-CN" dirty="0"/>
              <a:t> true </a:t>
            </a:r>
            <a:r>
              <a:rPr lang="zh-CN" altLang="zh-CN" dirty="0"/>
              <a:t>，则返回表达式</a:t>
            </a:r>
            <a:r>
              <a:rPr lang="en-US" altLang="zh-CN" dirty="0"/>
              <a:t>1 </a:t>
            </a:r>
            <a:r>
              <a:rPr lang="zh-CN" altLang="zh-CN" dirty="0"/>
              <a:t>的值，否则返回表达式</a:t>
            </a:r>
            <a:r>
              <a:rPr lang="en-US" altLang="zh-CN" dirty="0"/>
              <a:t>2 </a:t>
            </a:r>
            <a:r>
              <a:rPr lang="zh-CN" altLang="zh-CN" dirty="0"/>
              <a:t>的值。例如，以下代码用于找出</a:t>
            </a:r>
            <a:r>
              <a:rPr lang="en-US" altLang="zh-CN" dirty="0"/>
              <a:t>a</a:t>
            </a:r>
            <a:r>
              <a:rPr lang="zh-CN" altLang="zh-CN" dirty="0"/>
              <a:t>，</a:t>
            </a:r>
            <a:r>
              <a:rPr lang="en-US" altLang="zh-CN" dirty="0"/>
              <a:t>b</a:t>
            </a:r>
            <a:r>
              <a:rPr lang="zh-CN" altLang="zh-CN" dirty="0"/>
              <a:t>中的较大者。</a:t>
            </a:r>
          </a:p>
          <a:p>
            <a:pPr marL="857250" lvl="2" indent="0">
              <a:buNone/>
            </a:pPr>
            <a:r>
              <a:rPr lang="en-US" altLang="zh-CN" dirty="0" err="1"/>
              <a:t>int</a:t>
            </a:r>
            <a:r>
              <a:rPr lang="en-US" altLang="zh-CN" dirty="0"/>
              <a:t> a = 10, b = 5, x;</a:t>
            </a:r>
          </a:p>
          <a:p>
            <a:pPr marL="857250" lvl="2" indent="0">
              <a:buNone/>
            </a:pPr>
            <a:r>
              <a:rPr lang="en-US" altLang="zh-CN" dirty="0"/>
              <a:t>x = a &gt; b ? a : b;</a:t>
            </a:r>
          </a:p>
          <a:p>
            <a:pPr lvl="1"/>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1305837903"/>
              </p:ext>
            </p:extLst>
          </p:nvPr>
        </p:nvGraphicFramePr>
        <p:xfrm>
          <a:off x="3255869" y="2029312"/>
          <a:ext cx="5250177" cy="522502"/>
        </p:xfrm>
        <a:graphic>
          <a:graphicData uri="http://schemas.openxmlformats.org/drawingml/2006/table">
            <a:tbl>
              <a:tblPr firstRow="1" firstCol="1" bandRow="1"/>
              <a:tblGrid>
                <a:gridCol w="5250177"/>
              </a:tblGrid>
              <a:tr h="522502">
                <a:tc>
                  <a:txBody>
                    <a:bodyPr/>
                    <a:lstStyle/>
                    <a:p>
                      <a:pPr indent="269875" algn="just">
                        <a:lnSpc>
                          <a:spcPct val="150000"/>
                        </a:lnSpc>
                        <a:spcAft>
                          <a:spcPts val="0"/>
                        </a:spcAft>
                      </a:pPr>
                      <a:r>
                        <a:rPr lang="zh-CN" sz="1800" kern="100" dirty="0">
                          <a:effectLst/>
                          <a:latin typeface="ˎ̥"/>
                          <a:ea typeface="宋体" panose="02010600030101010101" pitchFamily="2" charset="-122"/>
                        </a:rPr>
                        <a:t>布尔表达式</a:t>
                      </a:r>
                      <a:r>
                        <a:rPr lang="zh-CN" sz="1800" kern="100" dirty="0">
                          <a:effectLst/>
                          <a:latin typeface="Times New Roman" panose="02020603050405020304" pitchFamily="18" charset="0"/>
                          <a:ea typeface="ˎ̥"/>
                        </a:rPr>
                        <a:t> </a:t>
                      </a:r>
                      <a:r>
                        <a:rPr lang="zh-CN" sz="1800" kern="100" dirty="0">
                          <a:effectLst/>
                          <a:latin typeface="ˎ̥"/>
                          <a:ea typeface="宋体" panose="02010600030101010101" pitchFamily="2" charset="-122"/>
                        </a:rPr>
                        <a:t>？</a:t>
                      </a:r>
                      <a:r>
                        <a:rPr lang="zh-CN" sz="1800" kern="100" dirty="0">
                          <a:effectLst/>
                          <a:latin typeface="Times New Roman" panose="02020603050405020304" pitchFamily="18" charset="0"/>
                          <a:ea typeface="ˎ̥"/>
                        </a:rPr>
                        <a:t> </a:t>
                      </a:r>
                      <a:r>
                        <a:rPr lang="zh-CN" sz="1800" kern="100" dirty="0">
                          <a:effectLst/>
                          <a:latin typeface="ˎ̥"/>
                          <a:ea typeface="宋体" panose="02010600030101010101" pitchFamily="2" charset="-122"/>
                        </a:rPr>
                        <a:t>表达式</a:t>
                      </a:r>
                      <a:r>
                        <a:rPr lang="en-US" sz="1800" kern="100" dirty="0">
                          <a:effectLst/>
                          <a:latin typeface="ˎ̥"/>
                          <a:ea typeface="宋体" panose="02010600030101010101" pitchFamily="2" charset="-122"/>
                        </a:rPr>
                        <a:t>1 </a:t>
                      </a:r>
                      <a:r>
                        <a:rPr lang="zh-CN" sz="1800" kern="100" dirty="0">
                          <a:effectLst/>
                          <a:latin typeface="ˎ̥"/>
                          <a:ea typeface="宋体" panose="02010600030101010101" pitchFamily="2" charset="-122"/>
                        </a:rPr>
                        <a:t>：表达式</a:t>
                      </a:r>
                      <a:r>
                        <a:rPr lang="en-US" sz="1800" kern="100" dirty="0">
                          <a:effectLst/>
                          <a:latin typeface="ˎ̥"/>
                          <a:ea typeface="宋体" panose="02010600030101010101" pitchFamily="2" charset="-122"/>
                        </a:rPr>
                        <a:t>2</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33434322"/>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2.2.3 </a:t>
            </a:r>
            <a:r>
              <a:rPr lang="zh-CN" altLang="zh-CN" dirty="0">
                <a:effectLst/>
              </a:rPr>
              <a:t>用选择结构规避被零除风险</a:t>
            </a:r>
            <a:r>
              <a:rPr lang="zh-CN" altLang="en-US" dirty="0">
                <a:effectLst/>
              </a:rPr>
              <a:t>（续）</a:t>
            </a:r>
            <a:endParaRPr lang="zh-CN" altLang="en-US" dirty="0"/>
          </a:p>
        </p:txBody>
      </p:sp>
      <p:sp>
        <p:nvSpPr>
          <p:cNvPr id="3" name="内容占位符 2"/>
          <p:cNvSpPr>
            <a:spLocks noGrp="1"/>
          </p:cNvSpPr>
          <p:nvPr>
            <p:ph idx="1"/>
          </p:nvPr>
        </p:nvSpPr>
        <p:spPr>
          <a:xfrm>
            <a:off x="328083" y="1018728"/>
            <a:ext cx="11048754" cy="1777631"/>
          </a:xfrm>
        </p:spPr>
        <p:txBody>
          <a:bodyPr/>
          <a:lstStyle/>
          <a:p>
            <a:r>
              <a:rPr lang="zh-CN" altLang="zh-CN" sz="2000" dirty="0"/>
              <a:t>在进行除法运算之前先用</a:t>
            </a:r>
            <a:r>
              <a:rPr lang="en-US" altLang="zh-CN" sz="2000" dirty="0"/>
              <a:t>if</a:t>
            </a:r>
            <a:r>
              <a:rPr lang="zh-CN" altLang="zh-CN" sz="2000" dirty="0"/>
              <a:t>语句判断除数是否为零，是则不能相除，不是则可以相除。这样就可以规避简单计算器类中的被零除风险。</a:t>
            </a:r>
            <a:endParaRPr lang="en-US" altLang="zh-CN" sz="2200" dirty="0" smtClean="0"/>
          </a:p>
          <a:p>
            <a:r>
              <a:rPr lang="zh-CN" altLang="zh-CN" sz="2200" dirty="0" smtClean="0"/>
              <a:t>【</a:t>
            </a:r>
            <a:r>
              <a:rPr lang="zh-CN" altLang="zh-CN" sz="2200" dirty="0"/>
              <a:t>代码</a:t>
            </a:r>
            <a:r>
              <a:rPr lang="en-US" altLang="zh-CN" sz="2200" dirty="0"/>
              <a:t>2-4</a:t>
            </a:r>
            <a:r>
              <a:rPr lang="zh-CN" altLang="zh-CN" sz="2200" dirty="0"/>
              <a:t>】 用选择结构规避简单计算器类中的被零除风险。</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825793" y="2335828"/>
            <a:ext cx="10242700" cy="4131900"/>
          </a:xfrm>
          <a:prstGeom prst="rect">
            <a:avLst/>
          </a:prstGeom>
        </p:spPr>
        <p:txBody>
          <a:bodyPr wrap="square">
            <a:spAutoFit/>
          </a:bodyPr>
          <a:lstStyle/>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a:t>
            </a:r>
            <a:r>
              <a:rPr lang="en-US" altLang="zh-CN" sz="1800" kern="0" dirty="0">
                <a:solidFill>
                  <a:srgbClr val="7F0055"/>
                </a:solidFill>
                <a:latin typeface="Consolas" panose="020B0609020204030204" pitchFamily="49" charset="0"/>
                <a:ea typeface="宋体" panose="02010600030101010101" pitchFamily="2" charset="-122"/>
              </a:rPr>
              <a:t>	public</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class</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err="1">
                <a:solidFill>
                  <a:srgbClr val="000000"/>
                </a:solidFill>
                <a:latin typeface="Consolas" panose="020B0609020204030204" pitchFamily="49" charset="0"/>
                <a:ea typeface="宋体" panose="02010600030101010101" pitchFamily="2" charset="-122"/>
              </a:rPr>
              <a:t>TestCalculator</a:t>
            </a:r>
            <a:r>
              <a:rPr lang="en-US" altLang="zh-CN" sz="1800" kern="0" dirty="0">
                <a:solidFill>
                  <a:srgbClr val="000000"/>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		</a:t>
            </a:r>
            <a:r>
              <a:rPr lang="en-US" altLang="zh-CN" sz="1800" kern="0" dirty="0">
                <a:solidFill>
                  <a:srgbClr val="3F5FBF"/>
                </a:solidFill>
                <a:latin typeface="Consolas" panose="020B0609020204030204" pitchFamily="49" charset="0"/>
                <a:ea typeface="宋体" panose="02010600030101010101" pitchFamily="2" charset="-122"/>
              </a:rPr>
              <a:t>/** </a:t>
            </a:r>
            <a:r>
              <a:rPr lang="zh-CN" altLang="zh-CN" sz="180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800" kern="0" dirty="0">
                <a:solidFill>
                  <a:srgbClr val="3F5FBF"/>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3		</a:t>
            </a:r>
            <a:r>
              <a:rPr lang="en-US" altLang="zh-CN" sz="1800" kern="0" dirty="0">
                <a:solidFill>
                  <a:srgbClr val="7F0055"/>
                </a:solidFill>
                <a:latin typeface="Consolas" panose="020B0609020204030204" pitchFamily="49" charset="0"/>
                <a:ea typeface="宋体" panose="02010600030101010101" pitchFamily="2" charset="-122"/>
              </a:rPr>
              <a:t>public</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static</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void</a:t>
            </a:r>
            <a:r>
              <a:rPr lang="en-US" altLang="zh-CN" sz="1800" kern="0" dirty="0">
                <a:solidFill>
                  <a:srgbClr val="000000"/>
                </a:solidFill>
                <a:latin typeface="Consolas" panose="020B0609020204030204" pitchFamily="49" charset="0"/>
                <a:ea typeface="宋体" panose="02010600030101010101" pitchFamily="2" charset="-122"/>
              </a:rPr>
              <a:t> main(String[] </a:t>
            </a:r>
            <a:r>
              <a:rPr lang="en-US" altLang="zh-CN" sz="1800" kern="0" dirty="0" err="1">
                <a:solidFill>
                  <a:srgbClr val="6A3E3E"/>
                </a:solidFill>
                <a:latin typeface="Consolas" panose="020B0609020204030204" pitchFamily="49" charset="0"/>
                <a:ea typeface="宋体" panose="02010600030101010101" pitchFamily="2" charset="-122"/>
              </a:rPr>
              <a:t>args</a:t>
            </a:r>
            <a:r>
              <a:rPr lang="en-US" altLang="zh-CN" sz="1800" kern="0" dirty="0">
                <a:solidFill>
                  <a:srgbClr val="000000"/>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4			</a:t>
            </a:r>
            <a:r>
              <a:rPr lang="en-US" altLang="zh-CN" sz="1800" kern="0" dirty="0" err="1">
                <a:solidFill>
                  <a:srgbClr val="7F0055"/>
                </a:solidFill>
                <a:latin typeface="Consolas" panose="020B0609020204030204" pitchFamily="49" charset="0"/>
                <a:ea typeface="宋体" panose="02010600030101010101" pitchFamily="2" charset="-122"/>
              </a:rPr>
              <a:t>int</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number1</a:t>
            </a:r>
            <a:r>
              <a:rPr lang="en-US" altLang="zh-CN" sz="1800" kern="0" dirty="0">
                <a:solidFill>
                  <a:srgbClr val="000000"/>
                </a:solidFill>
                <a:latin typeface="Consolas" panose="020B0609020204030204" pitchFamily="49" charset="0"/>
                <a:ea typeface="宋体" panose="02010600030101010101" pitchFamily="2" charset="-122"/>
              </a:rPr>
              <a:t> = 18, </a:t>
            </a:r>
            <a:r>
              <a:rPr lang="en-US" altLang="zh-CN" sz="1800" kern="0" dirty="0">
                <a:solidFill>
                  <a:srgbClr val="6A3E3E"/>
                </a:solidFill>
                <a:latin typeface="Consolas" panose="020B0609020204030204" pitchFamily="49" charset="0"/>
                <a:ea typeface="宋体" panose="02010600030101010101" pitchFamily="2" charset="-122"/>
              </a:rPr>
              <a:t>number2</a:t>
            </a:r>
            <a:r>
              <a:rPr lang="en-US" altLang="zh-CN" sz="1800" kern="0" dirty="0">
                <a:solidFill>
                  <a:srgbClr val="000000"/>
                </a:solidFill>
                <a:latin typeface="Consolas" panose="020B0609020204030204" pitchFamily="49" charset="0"/>
                <a:ea typeface="宋体" panose="02010600030101010101" pitchFamily="2" charset="-122"/>
              </a:rPr>
              <a:t> = 0;</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5			Calculator </a:t>
            </a:r>
            <a:r>
              <a:rPr lang="en-US" altLang="zh-CN" sz="1800" kern="0" dirty="0">
                <a:solidFill>
                  <a:srgbClr val="6A3E3E"/>
                </a:solidFill>
                <a:latin typeface="Consolas" panose="020B0609020204030204" pitchFamily="49" charset="0"/>
                <a:ea typeface="宋体" panose="02010600030101010101" pitchFamily="2" charset="-122"/>
              </a:rPr>
              <a:t>c1</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7F0055"/>
                </a:solidFill>
                <a:latin typeface="Consolas" panose="020B0609020204030204" pitchFamily="49" charset="0"/>
                <a:ea typeface="宋体" panose="02010600030101010101" pitchFamily="2" charset="-122"/>
              </a:rPr>
              <a:t>new</a:t>
            </a:r>
            <a:r>
              <a:rPr lang="en-US" altLang="zh-CN" sz="1800" kern="0" dirty="0">
                <a:solidFill>
                  <a:srgbClr val="000000"/>
                </a:solidFill>
                <a:latin typeface="Consolas" panose="020B0609020204030204" pitchFamily="49" charset="0"/>
                <a:ea typeface="宋体" panose="02010600030101010101" pitchFamily="2" charset="-122"/>
              </a:rPr>
              <a:t> Calculator(</a:t>
            </a:r>
            <a:r>
              <a:rPr lang="en-US" altLang="zh-CN" sz="1800" kern="0" dirty="0">
                <a:solidFill>
                  <a:srgbClr val="6A3E3E"/>
                </a:solidFill>
                <a:latin typeface="Consolas" panose="020B0609020204030204" pitchFamily="49" charset="0"/>
                <a:ea typeface="宋体" panose="02010600030101010101" pitchFamily="2" charset="-122"/>
              </a:rPr>
              <a:t>number1</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number2</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latin typeface="Consolas" panose="020B0609020204030204" pitchFamily="49" charset="0"/>
                <a:ea typeface="宋体" panose="02010600030101010101" pitchFamily="2" charset="-122"/>
              </a:rPr>
              <a:t>6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7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和为：</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6A3E3E"/>
                </a:solidFill>
                <a:latin typeface="Consolas" panose="020B0609020204030204" pitchFamily="49" charset="0"/>
                <a:ea typeface="宋体" panose="02010600030101010101" pitchFamily="2" charset="-122"/>
              </a:rPr>
              <a:t>c1</a:t>
            </a:r>
            <a:r>
              <a:rPr lang="en-US" altLang="zh-CN" sz="1800" kern="0" dirty="0">
                <a:solidFill>
                  <a:srgbClr val="000000"/>
                </a:solidFill>
                <a:latin typeface="Consolas" panose="020B0609020204030204" pitchFamily="49" charset="0"/>
                <a:ea typeface="宋体" panose="02010600030101010101" pitchFamily="2" charset="-122"/>
              </a:rPr>
              <a:t>.add());</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8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差为：</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6A3E3E"/>
                </a:solidFill>
                <a:latin typeface="Consolas" panose="020B0609020204030204" pitchFamily="49" charset="0"/>
                <a:ea typeface="宋体" panose="02010600030101010101" pitchFamily="2" charset="-122"/>
              </a:rPr>
              <a:t>c1</a:t>
            </a:r>
            <a:r>
              <a:rPr lang="en-US" altLang="zh-CN" sz="1800" kern="0" dirty="0">
                <a:solidFill>
                  <a:srgbClr val="000000"/>
                </a:solidFill>
                <a:latin typeface="Consolas" panose="020B0609020204030204" pitchFamily="49" charset="0"/>
                <a:ea typeface="宋体" panose="02010600030101010101" pitchFamily="2" charset="-122"/>
              </a:rPr>
              <a:t>.sub());</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9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积为：</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6A3E3E"/>
                </a:solidFill>
                <a:latin typeface="Consolas" panose="020B0609020204030204" pitchFamily="49" charset="0"/>
                <a:ea typeface="宋体" panose="02010600030101010101" pitchFamily="2" charset="-122"/>
              </a:rPr>
              <a:t>c1</a:t>
            </a:r>
            <a:r>
              <a:rPr lang="en-US" altLang="zh-CN" sz="1800" kern="0" dirty="0">
                <a:solidFill>
                  <a:srgbClr val="000000"/>
                </a:solidFill>
                <a:latin typeface="Consolas" panose="020B0609020204030204" pitchFamily="49" charset="0"/>
                <a:ea typeface="宋体" panose="02010600030101010101" pitchFamily="2" charset="-122"/>
              </a:rPr>
              <a:t>.mlt());</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10			</a:t>
            </a:r>
            <a:r>
              <a:rPr lang="en-US" altLang="zh-CN" sz="1800" kern="0" dirty="0">
                <a:solidFill>
                  <a:srgbClr val="7F0055"/>
                </a:solidFill>
                <a:latin typeface="Consolas" panose="020B0609020204030204" pitchFamily="49" charset="0"/>
                <a:ea typeface="宋体" panose="02010600030101010101" pitchFamily="2" charset="-122"/>
              </a:rPr>
              <a:t>if</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number2</a:t>
            </a:r>
            <a:r>
              <a:rPr lang="en-US" altLang="zh-CN" sz="1800" kern="0" dirty="0">
                <a:solidFill>
                  <a:srgbClr val="000000"/>
                </a:solidFill>
                <a:latin typeface="Consolas" panose="020B0609020204030204" pitchFamily="49" charset="0"/>
                <a:ea typeface="宋体" panose="02010600030101010101" pitchFamily="2" charset="-122"/>
              </a:rPr>
              <a:t> != 0)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11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商为：</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6A3E3E"/>
                </a:solidFill>
                <a:latin typeface="Consolas" panose="020B0609020204030204" pitchFamily="49" charset="0"/>
                <a:ea typeface="宋体" panose="02010600030101010101" pitchFamily="2" charset="-122"/>
              </a:rPr>
              <a:t>c1</a:t>
            </a:r>
            <a:r>
              <a:rPr lang="en-US" altLang="zh-CN" sz="1800" kern="0" dirty="0">
                <a:solidFill>
                  <a:srgbClr val="000000"/>
                </a:solidFill>
                <a:latin typeface="Consolas" panose="020B0609020204030204" pitchFamily="49" charset="0"/>
                <a:ea typeface="宋体" panose="02010600030101010101" pitchFamily="2" charset="-122"/>
              </a:rPr>
              <a:t>.div());</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12			} </a:t>
            </a:r>
            <a:r>
              <a:rPr lang="en-US" altLang="zh-CN" sz="1800" kern="0" dirty="0">
                <a:solidFill>
                  <a:srgbClr val="7F0055"/>
                </a:solidFill>
                <a:latin typeface="Consolas" panose="020B0609020204030204" pitchFamily="49" charset="0"/>
                <a:ea typeface="宋体" panose="02010600030101010101" pitchFamily="2" charset="-122"/>
              </a:rPr>
              <a:t>else</a:t>
            </a:r>
            <a:r>
              <a:rPr lang="en-US" altLang="zh-CN" sz="1800" kern="0" dirty="0">
                <a:solidFill>
                  <a:srgbClr val="000000"/>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13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除数不能为零！</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14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15		}</a:t>
            </a:r>
            <a:endParaRPr lang="zh-CN" altLang="zh-CN" sz="3200" kern="100" dirty="0">
              <a:latin typeface="Times New Roman" panose="02020603050405020304" pitchFamily="18" charset="0"/>
              <a:ea typeface="宋体" panose="02010600030101010101" pitchFamily="2" charset="-122"/>
            </a:endParaRPr>
          </a:p>
          <a:p>
            <a:pPr>
              <a:buNone/>
            </a:pPr>
            <a:r>
              <a:rPr lang="en-US" altLang="zh-CN" sz="1800" dirty="0">
                <a:solidFill>
                  <a:srgbClr val="000000"/>
                </a:solidFill>
                <a:latin typeface="Consolas" panose="020B0609020204030204" pitchFamily="49" charset="0"/>
                <a:ea typeface="宋体" panose="02010600030101010101" pitchFamily="2" charset="-122"/>
              </a:rPr>
              <a:t>16	}</a:t>
            </a:r>
            <a:endParaRPr lang="zh-CN" altLang="en-US" sz="4800" dirty="0"/>
          </a:p>
        </p:txBody>
      </p:sp>
    </p:spTree>
    <p:extLst>
      <p:ext uri="{BB962C8B-B14F-4D97-AF65-F5344CB8AC3E}">
        <p14:creationId xmlns:p14="http://schemas.microsoft.com/office/powerpoint/2010/main" val="1088197132"/>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a:t>
            </a:r>
            <a:r>
              <a:rPr lang="zh-CN" altLang="en-US" dirty="0"/>
              <a:t>用异常处理规避被零除风险</a:t>
            </a:r>
          </a:p>
        </p:txBody>
      </p:sp>
      <p:sp>
        <p:nvSpPr>
          <p:cNvPr id="3" name="内容占位符 2"/>
          <p:cNvSpPr>
            <a:spLocks noGrp="1"/>
          </p:cNvSpPr>
          <p:nvPr>
            <p:ph idx="1"/>
          </p:nvPr>
        </p:nvSpPr>
        <p:spPr>
          <a:xfrm>
            <a:off x="328084" y="1114425"/>
            <a:ext cx="11368616" cy="725008"/>
          </a:xfrm>
        </p:spPr>
        <p:txBody>
          <a:bodyPr/>
          <a:lstStyle/>
          <a:p>
            <a:r>
              <a:rPr lang="en-US" altLang="zh-CN" sz="2000" dirty="0"/>
              <a:t>Java</a:t>
            </a:r>
            <a:r>
              <a:rPr lang="zh-CN" altLang="zh-CN" sz="2000" dirty="0"/>
              <a:t>异常处理包括</a:t>
            </a:r>
            <a:r>
              <a:rPr lang="en-US" altLang="zh-CN" sz="2000" dirty="0"/>
              <a:t>4 </a:t>
            </a:r>
            <a:r>
              <a:rPr lang="zh-CN" altLang="zh-CN" sz="2000" dirty="0"/>
              <a:t>个环节——监视、抛出、捕获和处理，即监视可能产生异常的语句，将出现的异常抛出，由对应的异常处理部分捕获进行处理。其基本结构如下：</a:t>
            </a: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7" name="Text Box 4"/>
          <p:cNvSpPr txBox="1">
            <a:spLocks noChangeArrowheads="1"/>
          </p:cNvSpPr>
          <p:nvPr/>
        </p:nvSpPr>
        <p:spPr bwMode="auto">
          <a:xfrm>
            <a:off x="6130850" y="2042301"/>
            <a:ext cx="4033875" cy="4103687"/>
          </a:xfrm>
          <a:prstGeom prst="rect">
            <a:avLst/>
          </a:prstGeom>
          <a:solidFill>
            <a:srgbClr val="FFFFFF"/>
          </a:solidFill>
          <a:ln w="15875">
            <a:solidFill>
              <a:srgbClr val="800000"/>
            </a:solidFill>
            <a:miter lim="800000"/>
            <a:headEnd/>
            <a:tailEnd/>
          </a:ln>
        </p:spPr>
        <p:txBody>
          <a:bodyPr lIns="144000" tIns="0" rIns="0" bIns="0"/>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try {</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被列入异常监视的语句</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catch ( </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异常类</a:t>
            </a:r>
            <a:r>
              <a:rPr kumimoji="0" lang="en-US" altLang="zh-CN"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a:t>
            </a: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引用</a:t>
            </a: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处理异常类</a:t>
            </a:r>
            <a:r>
              <a:rPr kumimoji="0" lang="en-US" altLang="zh-CN"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的语句</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catch ( </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异常类</a:t>
            </a:r>
            <a:r>
              <a:rPr kumimoji="0" lang="en-US" altLang="zh-CN"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a:t>
            </a: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引用</a:t>
            </a: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处理异常类</a:t>
            </a:r>
            <a:r>
              <a:rPr kumimoji="0" lang="en-US" altLang="zh-CN"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的语句</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finally{</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最后处理语句</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 name="Text Box 5"/>
          <p:cNvSpPr txBox="1">
            <a:spLocks noChangeArrowheads="1"/>
          </p:cNvSpPr>
          <p:nvPr/>
        </p:nvSpPr>
        <p:spPr bwMode="auto">
          <a:xfrm>
            <a:off x="1811264" y="2042301"/>
            <a:ext cx="3744912" cy="4103687"/>
          </a:xfrm>
          <a:prstGeom prst="rect">
            <a:avLst/>
          </a:prstGeom>
          <a:solidFill>
            <a:srgbClr val="FFFFFF"/>
          </a:solidFill>
          <a:ln w="15875">
            <a:solidFill>
              <a:srgbClr val="800000"/>
            </a:solidFill>
            <a:miter lim="800000"/>
            <a:headEnd/>
            <a:tailEnd/>
          </a:ln>
        </p:spPr>
        <p:txBody>
          <a:bodyPr lIns="144000" tIns="0" rIns="0" bIns="0"/>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监视人群 </a:t>
            </a: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有发烧症状的人</a:t>
            </a:r>
            <a:endPar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处理</a:t>
            </a: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 ( SARS){</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SARS</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处理</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处理</a:t>
            </a: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 </a:t>
            </a: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甲流</a:t>
            </a: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甲流</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处理</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finally{</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0" i="0" u="sng"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最后处理</a:t>
            </a:r>
          </a:p>
          <a:p>
            <a:pPr marL="0" marR="0" lvl="0" indent="0" algn="just" defTabSz="9144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34048771"/>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43231"/>
            <a:ext cx="10212916" cy="609600"/>
          </a:xfrm>
        </p:spPr>
        <p:txBody>
          <a:bodyPr/>
          <a:lstStyle/>
          <a:p>
            <a:r>
              <a:rPr lang="en-US" altLang="zh-CN" dirty="0"/>
              <a:t>2.2.4 </a:t>
            </a:r>
            <a:r>
              <a:rPr lang="zh-CN" altLang="en-US" dirty="0"/>
              <a:t>用异常处理规避被零除</a:t>
            </a:r>
            <a:r>
              <a:rPr lang="zh-CN" altLang="en-US" dirty="0" smtClean="0"/>
              <a:t>风险</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328084" y="1018728"/>
            <a:ext cx="2968009" cy="4882338"/>
          </a:xfrm>
        </p:spPr>
        <p:txBody>
          <a:bodyPr/>
          <a:lstStyle/>
          <a:p>
            <a:r>
              <a:rPr lang="zh-CN" altLang="zh-CN" sz="2200" dirty="0"/>
              <a:t>代码</a:t>
            </a:r>
            <a:r>
              <a:rPr lang="en-US" altLang="zh-CN" sz="2200" dirty="0"/>
              <a:t>2-5</a:t>
            </a:r>
            <a:r>
              <a:rPr lang="zh-CN" altLang="zh-CN" sz="2200" dirty="0"/>
              <a:t>用异常处理规避简单计算器类中的被零除风险。</a:t>
            </a:r>
          </a:p>
          <a:p>
            <a:r>
              <a:rPr lang="zh-CN" altLang="zh-CN" sz="2200" dirty="0"/>
              <a:t>【代码</a:t>
            </a:r>
            <a:r>
              <a:rPr lang="en-US" altLang="zh-CN" sz="2200" dirty="0"/>
              <a:t>2-5</a:t>
            </a:r>
            <a:r>
              <a:rPr lang="zh-CN" altLang="zh-CN" sz="2200" dirty="0"/>
              <a:t>】 在</a:t>
            </a:r>
            <a:r>
              <a:rPr lang="en-US" altLang="zh-CN" sz="2200" dirty="0"/>
              <a:t>main( )</a:t>
            </a:r>
            <a:r>
              <a:rPr lang="zh-CN" altLang="zh-CN" sz="2200" dirty="0"/>
              <a:t>中捕获并处理异常的主方法</a:t>
            </a:r>
            <a:r>
              <a:rPr lang="zh-CN" altLang="zh-CN" sz="2200" dirty="0" smtClean="0"/>
              <a:t>。</a:t>
            </a:r>
            <a:endParaRPr lang="en-US" altLang="zh-CN" sz="2200" dirty="0" smtClean="0"/>
          </a:p>
          <a:p>
            <a:endParaRPr lang="en-US" altLang="zh-CN" sz="2200" dirty="0"/>
          </a:p>
          <a:p>
            <a:endParaRPr lang="en-US" altLang="zh-CN" sz="2200" dirty="0" smtClean="0"/>
          </a:p>
          <a:p>
            <a:endParaRPr lang="en-US" altLang="zh-CN" sz="2200" dirty="0" smtClean="0"/>
          </a:p>
          <a:p>
            <a:endParaRPr lang="en-US" altLang="zh-CN" sz="2200" dirty="0"/>
          </a:p>
          <a:p>
            <a:endParaRPr lang="en-US" altLang="zh-CN" sz="2200" dirty="0"/>
          </a:p>
          <a:p>
            <a:r>
              <a:rPr lang="zh-CN" altLang="zh-CN" sz="2000" dirty="0"/>
              <a:t>程序执行结果如下：</a:t>
            </a:r>
          </a:p>
          <a:p>
            <a:endParaRPr lang="zh-CN" altLang="zh-CN" sz="2200" dirty="0"/>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3412983" y="990924"/>
            <a:ext cx="8357263" cy="4179606"/>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class</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TestCalculator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main(String[] </a:t>
            </a:r>
            <a:r>
              <a:rPr lang="en-US" altLang="zh-CN" kern="0" dirty="0" err="1">
                <a:solidFill>
                  <a:srgbClr val="6A3E3E"/>
                </a:solidFill>
                <a:latin typeface="Consolas" panose="020B0609020204030204" pitchFamily="49" charset="0"/>
                <a:ea typeface="宋体" panose="02010600030101010101" pitchFamily="2" charset="-122"/>
              </a:rPr>
              <a:t>args</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Calculator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Calculator(18, 0);</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5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和为：</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.add());</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差为：</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.sub());</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积为：</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.mlt());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9			</a:t>
            </a:r>
            <a:r>
              <a:rPr lang="en-US" altLang="zh-CN" kern="0" dirty="0">
                <a:solidFill>
                  <a:srgbClr val="7F0055"/>
                </a:solidFill>
                <a:latin typeface="Consolas" panose="020B0609020204030204" pitchFamily="49" charset="0"/>
                <a:ea typeface="宋体" panose="02010600030101010101" pitchFamily="2" charset="-122"/>
              </a:rPr>
              <a:t>try</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商为：</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.div());</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11			} </a:t>
            </a:r>
            <a:r>
              <a:rPr lang="en-US" altLang="zh-CN" kern="0" dirty="0">
                <a:solidFill>
                  <a:srgbClr val="7F0055"/>
                </a:solidFill>
                <a:latin typeface="Consolas" panose="020B0609020204030204" pitchFamily="49" charset="0"/>
                <a:ea typeface="宋体" panose="02010600030101010101" pitchFamily="2" charset="-122"/>
              </a:rPr>
              <a:t>catch</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ArithmeticException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6A3E3E"/>
                </a:solidFill>
                <a:latin typeface="Consolas" panose="020B0609020204030204" pitchFamily="49" charset="0"/>
                <a:ea typeface="宋体" panose="02010600030101010101" pitchFamily="2" charset="-122"/>
              </a:rPr>
              <a:t>ae</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err</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捕获异常：</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ae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 </a:t>
            </a:r>
            <a:r>
              <a:rPr lang="en-US" altLang="zh-CN" kern="0" dirty="0">
                <a:solidFill>
                  <a:srgbClr val="7F0055"/>
                </a:solidFill>
                <a:latin typeface="Consolas" panose="020B0609020204030204" pitchFamily="49" charset="0"/>
                <a:ea typeface="宋体" panose="02010600030101010101" pitchFamily="2" charset="-122"/>
              </a:rPr>
              <a:t>finally</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14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主方法执行结束</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15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16		}</a:t>
            </a:r>
            <a:endParaRPr lang="zh-CN" altLang="zh-CN" sz="2800"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17	}</a:t>
            </a:r>
            <a:endParaRPr lang="zh-CN" altLang="en-US" sz="4400" dirty="0"/>
          </a:p>
        </p:txBody>
      </p:sp>
      <p:pic>
        <p:nvPicPr>
          <p:cNvPr id="6" name="图片 5"/>
          <p:cNvPicPr>
            <a:picLocks noChangeAspect="1"/>
          </p:cNvPicPr>
          <p:nvPr/>
        </p:nvPicPr>
        <p:blipFill>
          <a:blip r:embed="rId2"/>
          <a:stretch>
            <a:fillRect/>
          </a:stretch>
        </p:blipFill>
        <p:spPr>
          <a:xfrm>
            <a:off x="3296093" y="5170528"/>
            <a:ext cx="6057143" cy="1438095"/>
          </a:xfrm>
          <a:prstGeom prst="rect">
            <a:avLst/>
          </a:prstGeom>
        </p:spPr>
      </p:pic>
    </p:spTree>
    <p:extLst>
      <p:ext uri="{BB962C8B-B14F-4D97-AF65-F5344CB8AC3E}">
        <p14:creationId xmlns:p14="http://schemas.microsoft.com/office/powerpoint/2010/main" val="17110332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a:t>
            </a:r>
            <a:r>
              <a:rPr lang="zh-CN" altLang="en-US" dirty="0"/>
              <a:t>用异常处理规避被零除风险</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zh-CN" sz="2300" dirty="0"/>
              <a:t>（</a:t>
            </a:r>
            <a:r>
              <a:rPr lang="en-US" altLang="zh-CN" sz="2300" dirty="0"/>
              <a:t>1</a:t>
            </a:r>
            <a:r>
              <a:rPr lang="zh-CN" altLang="zh-CN" sz="2300" dirty="0"/>
              <a:t>）在</a:t>
            </a:r>
            <a:r>
              <a:rPr lang="en-US" altLang="zh-CN" sz="2300" dirty="0"/>
              <a:t>Java</a:t>
            </a:r>
            <a:r>
              <a:rPr lang="zh-CN" altLang="zh-CN" sz="2300" dirty="0"/>
              <a:t>的异常处理中</a:t>
            </a:r>
            <a:r>
              <a:rPr lang="en-US" altLang="zh-CN" sz="2300" dirty="0"/>
              <a:t>try</a:t>
            </a:r>
            <a:r>
              <a:rPr lang="zh-CN" altLang="zh-CN" sz="2300" dirty="0"/>
              <a:t>是必需的，它的作用是监视一段可能产生异常程序的运行情况；若产生异常，就此中断</a:t>
            </a:r>
            <a:r>
              <a:rPr lang="en-US" altLang="zh-CN" sz="2300" dirty="0"/>
              <a:t>try</a:t>
            </a:r>
            <a:r>
              <a:rPr lang="zh-CN" altLang="zh-CN" sz="2300" dirty="0"/>
              <a:t>段内后面的语句，将异常抛出。</a:t>
            </a:r>
          </a:p>
          <a:p>
            <a:r>
              <a:rPr lang="zh-CN" altLang="zh-CN" sz="2300" dirty="0"/>
              <a:t>（</a:t>
            </a:r>
            <a:r>
              <a:rPr lang="en-US" altLang="zh-CN" sz="2300" dirty="0"/>
              <a:t>2</a:t>
            </a:r>
            <a:r>
              <a:rPr lang="zh-CN" altLang="zh-CN" sz="2300" dirty="0"/>
              <a:t>）</a:t>
            </a:r>
            <a:r>
              <a:rPr lang="en-US" altLang="zh-CN" sz="2300" dirty="0"/>
              <a:t>try</a:t>
            </a:r>
            <a:r>
              <a:rPr lang="zh-CN" altLang="zh-CN" sz="2300" dirty="0"/>
              <a:t>子句后面至少要有一个</a:t>
            </a:r>
            <a:r>
              <a:rPr lang="en-US" altLang="zh-CN" sz="2300" dirty="0"/>
              <a:t>catch</a:t>
            </a:r>
            <a:r>
              <a:rPr lang="zh-CN" altLang="zh-CN" sz="2300" dirty="0"/>
              <a:t>子句，也可以有多个</a:t>
            </a:r>
            <a:r>
              <a:rPr lang="en-US" altLang="zh-CN" sz="2300" dirty="0"/>
              <a:t>catch</a:t>
            </a:r>
            <a:r>
              <a:rPr lang="zh-CN" altLang="zh-CN" sz="2300" dirty="0"/>
              <a:t>子句分别用来匹配不同类型的异常对象。</a:t>
            </a:r>
            <a:r>
              <a:rPr lang="en-US" altLang="zh-CN" sz="2300" dirty="0"/>
              <a:t>catch</a:t>
            </a:r>
            <a:r>
              <a:rPr lang="zh-CN" altLang="zh-CN" sz="2300" dirty="0"/>
              <a:t>的作用是捕获一种匹配的异常并进行处理。为此，每个</a:t>
            </a:r>
            <a:r>
              <a:rPr lang="en-US" altLang="zh-CN" sz="2300" dirty="0"/>
              <a:t>catch </a:t>
            </a:r>
            <a:r>
              <a:rPr lang="zh-CN" altLang="zh-CN" sz="2300" dirty="0"/>
              <a:t>关键字后面要有一个异常形式参数，当</a:t>
            </a:r>
            <a:r>
              <a:rPr lang="en-US" altLang="zh-CN" sz="2300" dirty="0"/>
              <a:t>try</a:t>
            </a:r>
            <a:r>
              <a:rPr lang="zh-CN" altLang="zh-CN" sz="2300" dirty="0"/>
              <a:t>子句中抽出的异常对象（相当于异常实际参数）与该异常形式参数类型匹配时就会执行该</a:t>
            </a:r>
            <a:r>
              <a:rPr lang="en-US" altLang="zh-CN" sz="2300" dirty="0"/>
              <a:t>catch</a:t>
            </a:r>
            <a:r>
              <a:rPr lang="zh-CN" altLang="zh-CN" sz="2300" dirty="0"/>
              <a:t>子句中的处理语句。</a:t>
            </a:r>
          </a:p>
          <a:p>
            <a:r>
              <a:rPr lang="zh-CN" altLang="zh-CN" sz="2300" dirty="0"/>
              <a:t>（</a:t>
            </a:r>
            <a:r>
              <a:rPr lang="en-US" altLang="zh-CN" sz="2300" dirty="0"/>
              <a:t>3</a:t>
            </a:r>
            <a:r>
              <a:rPr lang="zh-CN" altLang="zh-CN" sz="2300" dirty="0"/>
              <a:t>）异常类是</a:t>
            </a:r>
            <a:r>
              <a:rPr lang="en-US" altLang="zh-CN" sz="2300" dirty="0"/>
              <a:t>catch</a:t>
            </a:r>
            <a:r>
              <a:rPr lang="zh-CN" altLang="zh-CN" sz="2300" dirty="0"/>
              <a:t>进行匹配捕获的根据。异常类可以由程序员定义，也可以由系统预先定义。异常对象可以由</a:t>
            </a:r>
            <a:r>
              <a:rPr lang="en-US" altLang="zh-CN" sz="2300" dirty="0"/>
              <a:t>JVM </a:t>
            </a:r>
            <a:r>
              <a:rPr lang="zh-CN" altLang="zh-CN" sz="2300" dirty="0"/>
              <a:t>自动生成（如本例），也可以由程序员用</a:t>
            </a:r>
            <a:r>
              <a:rPr lang="en-US" altLang="zh-CN" sz="2300" dirty="0"/>
              <a:t>throw </a:t>
            </a:r>
            <a:r>
              <a:rPr lang="zh-CN" altLang="zh-CN" sz="2300" dirty="0"/>
              <a:t>关键字生成。</a:t>
            </a:r>
          </a:p>
          <a:p>
            <a:r>
              <a:rPr lang="zh-CN" altLang="zh-CN" sz="2300" dirty="0"/>
              <a:t>（</a:t>
            </a:r>
            <a:r>
              <a:rPr lang="en-US" altLang="zh-CN" sz="2300" dirty="0"/>
              <a:t>4</a:t>
            </a:r>
            <a:r>
              <a:rPr lang="zh-CN" altLang="zh-CN" sz="2300" dirty="0"/>
              <a:t>）</a:t>
            </a:r>
            <a:r>
              <a:rPr lang="en-US" altLang="zh-CN" sz="2300" dirty="0"/>
              <a:t>finally</a:t>
            </a:r>
            <a:r>
              <a:rPr lang="zh-CN" altLang="zh-CN" sz="2300" dirty="0"/>
              <a:t>子句主要进行一些补充性操作，是一个可选的子句，一旦设置，无论是否出现异常都要执行。</a:t>
            </a:r>
          </a:p>
          <a:p>
            <a:r>
              <a:rPr lang="zh-CN" altLang="zh-CN" sz="2300" dirty="0"/>
              <a:t>（</a:t>
            </a:r>
            <a:r>
              <a:rPr lang="en-US" altLang="zh-CN" sz="2300" dirty="0"/>
              <a:t>5</a:t>
            </a:r>
            <a:r>
              <a:rPr lang="zh-CN" altLang="zh-CN" sz="2300" dirty="0"/>
              <a:t>）对于本例来说，也可以把这个异常处理结构放到</a:t>
            </a:r>
            <a:r>
              <a:rPr lang="en-US" altLang="zh-CN" sz="2300" dirty="0"/>
              <a:t>div( )</a:t>
            </a:r>
            <a:r>
              <a:rPr lang="zh-CN" altLang="zh-CN" sz="2300" dirty="0"/>
              <a:t>方法中，见代码</a:t>
            </a:r>
            <a:r>
              <a:rPr lang="en-US" altLang="zh-CN" sz="2300" dirty="0"/>
              <a:t>2-6</a:t>
            </a:r>
            <a:r>
              <a:rPr lang="zh-CN" altLang="zh-CN" sz="2300" dirty="0"/>
              <a:t>。</a:t>
            </a:r>
            <a:endParaRPr lang="zh-CN" altLang="en-US" sz="23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3347619369"/>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a:t>
            </a:r>
            <a:r>
              <a:rPr lang="zh-CN" altLang="en-US" dirty="0"/>
              <a:t>用异常处理规避被零除风险</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328084" y="1114425"/>
            <a:ext cx="11368616" cy="469826"/>
          </a:xfrm>
        </p:spPr>
        <p:txBody>
          <a:bodyPr/>
          <a:lstStyle/>
          <a:p>
            <a:r>
              <a:rPr lang="zh-CN" altLang="zh-CN" dirty="0"/>
              <a:t>【代码</a:t>
            </a:r>
            <a:r>
              <a:rPr lang="en-US" altLang="zh-CN" dirty="0"/>
              <a:t>2-6</a:t>
            </a:r>
            <a:r>
              <a:rPr lang="zh-CN" altLang="zh-CN" dirty="0"/>
              <a:t>】在</a:t>
            </a:r>
            <a:r>
              <a:rPr lang="en-US" altLang="zh-CN" dirty="0"/>
              <a:t>div()</a:t>
            </a:r>
            <a:r>
              <a:rPr lang="zh-CN" altLang="zh-CN" dirty="0"/>
              <a:t>方法中捕获并处理异常。</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6" name="矩形 5"/>
          <p:cNvSpPr/>
          <p:nvPr/>
        </p:nvSpPr>
        <p:spPr>
          <a:xfrm>
            <a:off x="744279" y="1785834"/>
            <a:ext cx="10377377" cy="3630225"/>
          </a:xfrm>
          <a:prstGeom prst="rect">
            <a:avLst/>
          </a:prstGeom>
        </p:spPr>
        <p:txBody>
          <a:bodyPr wrap="square">
            <a:spAutoFit/>
          </a:bodyPr>
          <a:lstStyle/>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a:t>
            </a:r>
            <a:r>
              <a:rPr lang="en-US" altLang="zh-CN" sz="1800" kern="0" dirty="0">
                <a:solidFill>
                  <a:srgbClr val="3F5FBF"/>
                </a:solidFill>
                <a:latin typeface="Consolas" panose="020B0609020204030204" pitchFamily="49" charset="0"/>
                <a:ea typeface="宋体" panose="02010600030101010101" pitchFamily="2" charset="-122"/>
              </a:rPr>
              <a:t>	/** </a:t>
            </a:r>
            <a:r>
              <a:rPr lang="zh-CN" altLang="zh-CN" sz="1800" kern="0" dirty="0">
                <a:solidFill>
                  <a:srgbClr val="3F5FBF"/>
                </a:solidFill>
                <a:latin typeface="Consolas" panose="020B0609020204030204" pitchFamily="49" charset="0"/>
                <a:ea typeface="宋体" panose="02010600030101010101" pitchFamily="2" charset="-122"/>
                <a:cs typeface="Consolas" panose="020B0609020204030204" pitchFamily="49" charset="0"/>
              </a:rPr>
              <a:t>除运算方法定义，异常不交上层处理</a:t>
            </a:r>
            <a:r>
              <a:rPr lang="en-US" altLang="zh-CN" sz="1800" kern="0" dirty="0">
                <a:solidFill>
                  <a:srgbClr val="3F5FBF"/>
                </a:solidFill>
                <a:latin typeface="Consolas" panose="020B0609020204030204" pitchFamily="49" charset="0"/>
                <a:ea typeface="宋体" panose="02010600030101010101" pitchFamily="2" charset="-122"/>
              </a:rPr>
              <a:t> */</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a:t>
            </a:r>
            <a:r>
              <a:rPr lang="en-US" altLang="zh-CN" sz="1800" kern="0" dirty="0">
                <a:solidFill>
                  <a:srgbClr val="7F0055"/>
                </a:solidFill>
                <a:latin typeface="Consolas" panose="020B0609020204030204" pitchFamily="49" charset="0"/>
                <a:ea typeface="宋体" panose="02010600030101010101" pitchFamily="2" charset="-122"/>
              </a:rPr>
              <a:t>	public</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err="1">
                <a:solidFill>
                  <a:srgbClr val="7F0055"/>
                </a:solidFill>
                <a:latin typeface="Consolas" panose="020B0609020204030204" pitchFamily="49" charset="0"/>
                <a:ea typeface="宋体" panose="02010600030101010101" pitchFamily="2" charset="-122"/>
              </a:rPr>
              <a:t>int</a:t>
            </a:r>
            <a:r>
              <a:rPr lang="en-US" altLang="zh-CN" sz="1800" kern="0" dirty="0">
                <a:solidFill>
                  <a:srgbClr val="000000"/>
                </a:solidFill>
                <a:latin typeface="Consolas" panose="020B0609020204030204" pitchFamily="49" charset="0"/>
                <a:ea typeface="宋体" panose="02010600030101010101" pitchFamily="2" charset="-122"/>
              </a:rPr>
              <a:t> div() {</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3		</a:t>
            </a:r>
            <a:r>
              <a:rPr lang="en-US" altLang="zh-CN" sz="1800" kern="0" dirty="0" err="1">
                <a:solidFill>
                  <a:srgbClr val="7F0055"/>
                </a:solidFill>
                <a:latin typeface="Consolas" panose="020B0609020204030204" pitchFamily="49" charset="0"/>
                <a:ea typeface="宋体" panose="02010600030101010101" pitchFamily="2" charset="-122"/>
              </a:rPr>
              <a:t>int</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result</a:t>
            </a:r>
            <a:r>
              <a:rPr lang="en-US" altLang="zh-CN" sz="1800" kern="0" dirty="0">
                <a:solidFill>
                  <a:srgbClr val="000000"/>
                </a:solidFill>
                <a:latin typeface="Consolas" panose="020B0609020204030204" pitchFamily="49" charset="0"/>
                <a:ea typeface="宋体" panose="02010600030101010101" pitchFamily="2" charset="-122"/>
              </a:rPr>
              <a:t> = 0;</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4		</a:t>
            </a:r>
            <a:r>
              <a:rPr lang="en-US" altLang="zh-CN" sz="1800" kern="0" dirty="0">
                <a:solidFill>
                  <a:srgbClr val="3F7F5F"/>
                </a:solidFill>
                <a:latin typeface="Consolas" panose="020B0609020204030204" pitchFamily="49" charset="0"/>
                <a:ea typeface="宋体" panose="02010600030101010101" pitchFamily="2" charset="-122"/>
              </a:rPr>
              <a:t>// </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捕获异常</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5		</a:t>
            </a:r>
            <a:r>
              <a:rPr lang="en-US" altLang="zh-CN" sz="1800" kern="0" dirty="0">
                <a:solidFill>
                  <a:srgbClr val="7F0055"/>
                </a:solidFill>
                <a:latin typeface="Consolas" panose="020B0609020204030204" pitchFamily="49" charset="0"/>
                <a:ea typeface="宋体" panose="02010600030101010101" pitchFamily="2" charset="-122"/>
              </a:rPr>
              <a:t>try</a:t>
            </a:r>
            <a:r>
              <a:rPr lang="en-US" altLang="zh-CN" sz="1800" kern="0" dirty="0">
                <a:solidFill>
                  <a:srgbClr val="000000"/>
                </a:solidFill>
                <a:latin typeface="Consolas" panose="020B0609020204030204" pitchFamily="49" charset="0"/>
                <a:ea typeface="宋体" panose="02010600030101010101" pitchFamily="2" charset="-122"/>
              </a:rPr>
              <a:t> {</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6			</a:t>
            </a:r>
            <a:r>
              <a:rPr lang="en-US" altLang="zh-CN" sz="1800" kern="0" dirty="0">
                <a:solidFill>
                  <a:srgbClr val="6A3E3E"/>
                </a:solidFill>
                <a:latin typeface="Consolas" panose="020B0609020204030204" pitchFamily="49" charset="0"/>
                <a:ea typeface="宋体" panose="02010600030101010101" pitchFamily="2" charset="-122"/>
              </a:rPr>
              <a:t>result</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0000C0"/>
                </a:solidFill>
                <a:latin typeface="Consolas" panose="020B0609020204030204" pitchFamily="49" charset="0"/>
                <a:ea typeface="宋体" panose="02010600030101010101" pitchFamily="2" charset="-122"/>
              </a:rPr>
              <a:t>integer1</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0000C0"/>
                </a:solidFill>
                <a:latin typeface="Consolas" panose="020B0609020204030204" pitchFamily="49" charset="0"/>
                <a:ea typeface="宋体" panose="02010600030101010101" pitchFamily="2" charset="-122"/>
              </a:rPr>
              <a:t>integer2</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7		}</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8		</a:t>
            </a:r>
            <a:r>
              <a:rPr lang="en-US" altLang="zh-CN" sz="1800" kern="0" dirty="0">
                <a:solidFill>
                  <a:srgbClr val="7F0055"/>
                </a:solidFill>
                <a:latin typeface="Consolas" panose="020B0609020204030204" pitchFamily="49" charset="0"/>
                <a:ea typeface="宋体" panose="02010600030101010101" pitchFamily="2" charset="-122"/>
              </a:rPr>
              <a:t>catch</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err="1">
                <a:solidFill>
                  <a:srgbClr val="000000"/>
                </a:solidFill>
                <a:latin typeface="Consolas" panose="020B0609020204030204" pitchFamily="49" charset="0"/>
                <a:ea typeface="宋体" panose="02010600030101010101" pitchFamily="2" charset="-122"/>
              </a:rPr>
              <a:t>ArithmeticException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err="1">
                <a:solidFill>
                  <a:srgbClr val="6A3E3E"/>
                </a:solidFill>
                <a:latin typeface="Consolas" panose="020B0609020204030204" pitchFamily="49" charset="0"/>
                <a:ea typeface="宋体" panose="02010600030101010101" pitchFamily="2" charset="-122"/>
              </a:rPr>
              <a:t>ae</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3F7F5F"/>
                </a:solidFill>
                <a:latin typeface="Consolas" panose="020B0609020204030204" pitchFamily="49" charset="0"/>
                <a:ea typeface="宋体" panose="02010600030101010101" pitchFamily="2" charset="-122"/>
              </a:rPr>
              <a:t>// </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处理异常</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9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err</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产生异常：</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err="1">
                <a:solidFill>
                  <a:srgbClr val="6A3E3E"/>
                </a:solidFill>
                <a:latin typeface="Consolas" panose="020B0609020204030204" pitchFamily="49" charset="0"/>
                <a:ea typeface="宋体" panose="02010600030101010101" pitchFamily="2" charset="-122"/>
              </a:rPr>
              <a:t>ae</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10		} </a:t>
            </a:r>
            <a:r>
              <a:rPr lang="en-US" altLang="zh-CN" sz="1800" kern="0" dirty="0">
                <a:solidFill>
                  <a:srgbClr val="7F0055"/>
                </a:solidFill>
                <a:latin typeface="Consolas" panose="020B0609020204030204" pitchFamily="49" charset="0"/>
                <a:ea typeface="宋体" panose="02010600030101010101" pitchFamily="2" charset="-122"/>
              </a:rPr>
              <a:t>finally</a:t>
            </a:r>
            <a:r>
              <a:rPr lang="en-US" altLang="zh-CN" sz="1800" kern="0" dirty="0">
                <a:solidFill>
                  <a:srgbClr val="000000"/>
                </a:solidFill>
                <a:latin typeface="Consolas" panose="020B0609020204030204" pitchFamily="49" charset="0"/>
                <a:ea typeface="宋体" panose="02010600030101010101" pitchFamily="2" charset="-122"/>
              </a:rPr>
              <a:t> {</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11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err</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a:t>
            </a:r>
            <a:r>
              <a:rPr lang="en-US" altLang="zh-CN" sz="1800" kern="0" dirty="0">
                <a:solidFill>
                  <a:srgbClr val="2A00FF"/>
                </a:solidFill>
                <a:latin typeface="Consolas" panose="020B0609020204030204" pitchFamily="49" charset="0"/>
                <a:ea typeface="宋体" panose="02010600030101010101" pitchFamily="2" charset="-122"/>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除计算结束</a:t>
            </a:r>
            <a:r>
              <a:rPr lang="en-US" altLang="zh-CN" sz="1800" kern="0" dirty="0">
                <a:solidFill>
                  <a:srgbClr val="2A00FF"/>
                </a:solidFill>
                <a:latin typeface="Consolas" panose="020B0609020204030204" pitchFamily="49" charset="0"/>
                <a:ea typeface="宋体" panose="02010600030101010101" pitchFamily="2" charset="-122"/>
              </a:rPr>
              <a:t>******"</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12		}</a:t>
            </a:r>
            <a:endParaRPr lang="zh-CN" altLang="zh-CN" sz="1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13		</a:t>
            </a:r>
            <a:r>
              <a:rPr lang="en-US" altLang="zh-CN" sz="1800" kern="0" dirty="0">
                <a:solidFill>
                  <a:srgbClr val="7F0055"/>
                </a:solidFill>
                <a:latin typeface="Consolas" panose="020B0609020204030204" pitchFamily="49" charset="0"/>
                <a:ea typeface="宋体" panose="02010600030101010101" pitchFamily="2" charset="-122"/>
              </a:rPr>
              <a:t>return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result</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1800" kern="100" dirty="0">
              <a:latin typeface="Times New Roman" panose="02020603050405020304" pitchFamily="18" charset="0"/>
              <a:ea typeface="宋体" panose="02010600030101010101" pitchFamily="2" charset="-122"/>
            </a:endParaRPr>
          </a:p>
          <a:p>
            <a:pPr>
              <a:buNone/>
            </a:pPr>
            <a:r>
              <a:rPr lang="en-US" altLang="zh-CN" sz="1800" dirty="0">
                <a:solidFill>
                  <a:srgbClr val="000000"/>
                </a:solidFill>
                <a:latin typeface="Consolas" panose="020B0609020204030204" pitchFamily="49" charset="0"/>
                <a:ea typeface="宋体" panose="02010600030101010101" pitchFamily="2" charset="-122"/>
              </a:rPr>
              <a:t>14	}</a:t>
            </a:r>
            <a:endParaRPr lang="zh-CN" altLang="en-US" sz="1800" dirty="0"/>
          </a:p>
        </p:txBody>
      </p:sp>
    </p:spTree>
    <p:extLst>
      <p:ext uri="{BB962C8B-B14F-4D97-AF65-F5344CB8AC3E}">
        <p14:creationId xmlns:p14="http://schemas.microsoft.com/office/powerpoint/2010/main" val="318785488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2.1.1  </a:t>
            </a:r>
            <a:r>
              <a:rPr lang="zh-CN" altLang="zh-CN" dirty="0">
                <a:effectLst/>
              </a:rPr>
              <a:t>计算器类</a:t>
            </a:r>
            <a:r>
              <a:rPr lang="zh-CN" altLang="zh-CN" dirty="0" smtClean="0">
                <a:effectLst/>
              </a:rPr>
              <a:t>设计</a:t>
            </a:r>
            <a:endParaRPr lang="zh-CN" altLang="en-US" dirty="0"/>
          </a:p>
        </p:txBody>
      </p:sp>
      <p:sp>
        <p:nvSpPr>
          <p:cNvPr id="3" name="内容占位符 2"/>
          <p:cNvSpPr>
            <a:spLocks noGrp="1"/>
          </p:cNvSpPr>
          <p:nvPr>
            <p:ph idx="1"/>
          </p:nvPr>
        </p:nvSpPr>
        <p:spPr>
          <a:xfrm>
            <a:off x="328083" y="1114425"/>
            <a:ext cx="6434457" cy="4876800"/>
          </a:xfrm>
        </p:spPr>
        <p:txBody>
          <a:bodyPr/>
          <a:lstStyle/>
          <a:p>
            <a:r>
              <a:rPr lang="en-US" altLang="zh-CN" dirty="0"/>
              <a:t>1. </a:t>
            </a:r>
            <a:r>
              <a:rPr lang="zh-CN" altLang="zh-CN" dirty="0"/>
              <a:t>计算器建模</a:t>
            </a:r>
            <a:endParaRPr lang="zh-CN" altLang="zh-CN" b="1" dirty="0"/>
          </a:p>
          <a:p>
            <a:pPr lvl="1"/>
            <a:r>
              <a:rPr lang="en-US" altLang="zh-CN" dirty="0"/>
              <a:t>1</a:t>
            </a:r>
            <a:r>
              <a:rPr lang="zh-CN" altLang="zh-CN" dirty="0"/>
              <a:t>）现实世界中计算对象的共同</a:t>
            </a:r>
            <a:r>
              <a:rPr lang="zh-CN" altLang="zh-CN" dirty="0" smtClean="0"/>
              <a:t>行为</a:t>
            </a:r>
            <a:endParaRPr lang="en-US" altLang="zh-CN" dirty="0" smtClean="0"/>
          </a:p>
          <a:p>
            <a:pPr lvl="2"/>
            <a:r>
              <a:rPr lang="zh-CN" altLang="zh-CN" dirty="0"/>
              <a:t>计算（</a:t>
            </a:r>
            <a:r>
              <a:rPr lang="en-US" altLang="zh-CN" dirty="0"/>
              <a:t>calculate</a:t>
            </a:r>
            <a:r>
              <a:rPr lang="zh-CN" altLang="zh-CN" dirty="0" smtClean="0"/>
              <a:t>）是</a:t>
            </a:r>
            <a:r>
              <a:rPr lang="zh-CN" altLang="zh-CN" dirty="0"/>
              <a:t>计算器区别于其他物体的最重要行为，是定义计算器类（</a:t>
            </a:r>
            <a:r>
              <a:rPr lang="en-US" altLang="zh-CN" dirty="0"/>
              <a:t>Calculator</a:t>
            </a:r>
            <a:r>
              <a:rPr lang="zh-CN" altLang="zh-CN" dirty="0"/>
              <a:t>）对象的共同依据</a:t>
            </a:r>
            <a:r>
              <a:rPr lang="zh-CN" altLang="zh-CN" dirty="0" smtClean="0"/>
              <a:t>。</a:t>
            </a:r>
            <a:endParaRPr lang="en-US" altLang="zh-CN" dirty="0" smtClean="0"/>
          </a:p>
          <a:p>
            <a:pPr lvl="1"/>
            <a:r>
              <a:rPr lang="en-US" altLang="zh-CN" dirty="0"/>
              <a:t>2</a:t>
            </a:r>
            <a:r>
              <a:rPr lang="zh-CN" altLang="zh-CN" dirty="0"/>
              <a:t>）计算对象建模</a:t>
            </a:r>
            <a:endParaRPr lang="zh-CN" altLang="zh-CN" b="1" dirty="0"/>
          </a:p>
          <a:p>
            <a:pPr lvl="2" eaLnBrk="1" hangingPunct="1">
              <a:lnSpc>
                <a:spcPct val="80000"/>
              </a:lnSpc>
            </a:pPr>
            <a:r>
              <a:rPr lang="zh-CN" altLang="en-US" dirty="0"/>
              <a:t>行为</a:t>
            </a:r>
            <a:r>
              <a:rPr lang="en-US" altLang="zh-CN" dirty="0"/>
              <a:t>——</a:t>
            </a:r>
            <a:r>
              <a:rPr lang="zh-CN" altLang="en-US" dirty="0"/>
              <a:t>操作</a:t>
            </a:r>
            <a:endParaRPr lang="zh-CN" altLang="en-US" b="1" dirty="0"/>
          </a:p>
          <a:p>
            <a:pPr lvl="3" eaLnBrk="1" hangingPunct="1">
              <a:lnSpc>
                <a:spcPct val="80000"/>
              </a:lnSpc>
            </a:pPr>
            <a:r>
              <a:rPr lang="zh-CN" altLang="en-US" sz="2800" dirty="0"/>
              <a:t>加、减、乘、除。</a:t>
            </a:r>
          </a:p>
          <a:p>
            <a:pPr lvl="2" eaLnBrk="1" hangingPunct="1">
              <a:lnSpc>
                <a:spcPct val="80000"/>
              </a:lnSpc>
            </a:pPr>
            <a:r>
              <a:rPr lang="zh-CN" altLang="en-US" dirty="0"/>
              <a:t>属性</a:t>
            </a:r>
            <a:r>
              <a:rPr lang="en-US" altLang="zh-CN" dirty="0"/>
              <a:t>——</a:t>
            </a:r>
            <a:r>
              <a:rPr lang="zh-CN" altLang="en-US" dirty="0"/>
              <a:t>操作数</a:t>
            </a:r>
            <a:endParaRPr lang="zh-CN" altLang="en-US" b="1" dirty="0"/>
          </a:p>
          <a:p>
            <a:pPr lvl="3" eaLnBrk="1" hangingPunct="1">
              <a:lnSpc>
                <a:spcPct val="80000"/>
              </a:lnSpc>
            </a:pPr>
            <a:r>
              <a:rPr lang="zh-CN" altLang="en-US" sz="2800" dirty="0"/>
              <a:t>被操作数</a:t>
            </a:r>
          </a:p>
          <a:p>
            <a:pPr lvl="3" eaLnBrk="1" hangingPunct="1">
              <a:lnSpc>
                <a:spcPct val="80000"/>
              </a:lnSpc>
            </a:pPr>
            <a:r>
              <a:rPr lang="zh-CN" altLang="en-US" sz="2800" dirty="0"/>
              <a:t>操作数</a:t>
            </a:r>
          </a:p>
          <a:p>
            <a:pPr marL="0" indent="0">
              <a:buNone/>
            </a:pPr>
            <a:endParaRPr lang="zh-CN" altLang="zh-CN" b="1"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Picture 5" descr="图形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3268" y="1373957"/>
            <a:ext cx="4880848" cy="346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631756"/>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a:t>
            </a:r>
            <a:r>
              <a:rPr lang="zh-CN" altLang="en-US" dirty="0"/>
              <a:t>用异常处理规避被零除风险</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328084" y="1114425"/>
            <a:ext cx="11368616" cy="2160403"/>
          </a:xfrm>
        </p:spPr>
        <p:txBody>
          <a:bodyPr/>
          <a:lstStyle/>
          <a:p>
            <a:r>
              <a:rPr lang="zh-CN" altLang="zh-CN" dirty="0"/>
              <a:t>对于可预知的错误，可用</a:t>
            </a:r>
            <a:r>
              <a:rPr lang="en-US" altLang="zh-CN" dirty="0"/>
              <a:t>if-else</a:t>
            </a:r>
            <a:r>
              <a:rPr lang="zh-CN" altLang="zh-CN" dirty="0"/>
              <a:t>结构进行相应处理；对于一些不可预知的错误，则用异常处理比较合适。采用</a:t>
            </a:r>
            <a:r>
              <a:rPr lang="en-US" altLang="zh-CN" dirty="0"/>
              <a:t>if-else</a:t>
            </a:r>
            <a:r>
              <a:rPr lang="zh-CN" altLang="zh-CN" dirty="0"/>
              <a:t>结构是一种面向过程的处理方法，而采用异常则是面向对象的处理方法</a:t>
            </a:r>
            <a:r>
              <a:rPr lang="zh-CN" altLang="zh-CN" dirty="0" smtClean="0"/>
              <a:t>。</a:t>
            </a:r>
            <a:endParaRPr lang="en-US" altLang="zh-CN" dirty="0" smtClean="0"/>
          </a:p>
          <a:p>
            <a:r>
              <a:rPr lang="zh-CN" altLang="zh-CN" dirty="0" smtClean="0"/>
              <a:t>两种</a:t>
            </a:r>
            <a:r>
              <a:rPr lang="zh-CN" altLang="zh-CN" dirty="0"/>
              <a:t>方法的</a:t>
            </a:r>
            <a:r>
              <a:rPr lang="zh-CN" altLang="zh-CN" dirty="0" smtClean="0"/>
              <a:t>比较</a:t>
            </a:r>
            <a:r>
              <a:rPr lang="zh-CN" altLang="en-US"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图片 4"/>
          <p:cNvPicPr>
            <a:picLocks noChangeAspect="1"/>
          </p:cNvPicPr>
          <p:nvPr/>
        </p:nvPicPr>
        <p:blipFill>
          <a:blip r:embed="rId2"/>
          <a:stretch>
            <a:fillRect/>
          </a:stretch>
        </p:blipFill>
        <p:spPr>
          <a:xfrm>
            <a:off x="789715" y="2968588"/>
            <a:ext cx="9639043" cy="2422119"/>
          </a:xfrm>
          <a:prstGeom prst="rect">
            <a:avLst/>
          </a:prstGeom>
        </p:spPr>
      </p:pic>
    </p:spTree>
    <p:extLst>
      <p:ext uri="{BB962C8B-B14F-4D97-AF65-F5344CB8AC3E}">
        <p14:creationId xmlns:p14="http://schemas.microsoft.com/office/powerpoint/2010/main" val="1742107966"/>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知识链接</a:t>
            </a:r>
            <a:endParaRPr lang="zh-CN" altLang="en-US" dirty="0"/>
          </a:p>
        </p:txBody>
      </p:sp>
      <p:sp>
        <p:nvSpPr>
          <p:cNvPr id="3" name="内容占位符 2"/>
          <p:cNvSpPr>
            <a:spLocks noGrp="1"/>
          </p:cNvSpPr>
          <p:nvPr>
            <p:ph idx="1"/>
          </p:nvPr>
        </p:nvSpPr>
        <p:spPr>
          <a:xfrm>
            <a:off x="823384" y="1231346"/>
            <a:ext cx="11368616" cy="4876800"/>
          </a:xfrm>
        </p:spPr>
        <p:txBody>
          <a:bodyPr/>
          <a:lstStyle/>
          <a:p>
            <a:r>
              <a:rPr lang="zh-CN" altLang="zh-CN" b="1" dirty="0"/>
              <a:t>链</a:t>
            </a:r>
            <a:r>
              <a:rPr lang="en-US" altLang="zh-CN" b="1" dirty="0"/>
              <a:t>2.2 Scanner</a:t>
            </a:r>
            <a:r>
              <a:rPr lang="zh-CN" altLang="zh-CN" b="1" dirty="0"/>
              <a:t>类</a:t>
            </a:r>
            <a:endParaRPr lang="zh-CN" altLang="zh-CN" dirty="0"/>
          </a:p>
          <a:p>
            <a:r>
              <a:rPr lang="zh-CN" altLang="zh-CN" b="1" dirty="0"/>
              <a:t>链</a:t>
            </a:r>
            <a:r>
              <a:rPr lang="en-US" altLang="zh-CN" b="1" dirty="0"/>
              <a:t>2.3 </a:t>
            </a:r>
            <a:r>
              <a:rPr lang="zh-CN" altLang="zh-CN" b="1" dirty="0"/>
              <a:t>程序错误与异常</a:t>
            </a:r>
            <a:endParaRPr lang="zh-CN" altLang="zh-CN" dirty="0"/>
          </a:p>
          <a:p>
            <a:r>
              <a:rPr lang="zh-CN" altLang="zh-CN" b="1" dirty="0"/>
              <a:t>链</a:t>
            </a:r>
            <a:r>
              <a:rPr lang="en-US" altLang="zh-CN" b="1" dirty="0"/>
              <a:t>2.4 </a:t>
            </a:r>
            <a:r>
              <a:rPr lang="zh-CN" altLang="zh-CN" b="1" dirty="0"/>
              <a:t>如何抛出异常</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884" y="2938117"/>
            <a:ext cx="4910176" cy="338855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05" y="385763"/>
            <a:ext cx="2363530" cy="2363530"/>
          </a:xfrm>
          <a:prstGeom prst="rect">
            <a:avLst/>
          </a:prstGeom>
        </p:spPr>
      </p:pic>
    </p:spTree>
    <p:extLst>
      <p:ext uri="{BB962C8B-B14F-4D97-AF65-F5344CB8AC3E}">
        <p14:creationId xmlns:p14="http://schemas.microsoft.com/office/powerpoint/2010/main" val="3508489553"/>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2.3 </a:t>
            </a:r>
            <a:r>
              <a:rPr lang="zh-CN" altLang="en-US" dirty="0"/>
              <a:t>程序错误与异常</a:t>
            </a:r>
          </a:p>
        </p:txBody>
      </p:sp>
      <p:sp>
        <p:nvSpPr>
          <p:cNvPr id="3" name="内容占位符 2"/>
          <p:cNvSpPr>
            <a:spLocks noGrp="1"/>
          </p:cNvSpPr>
          <p:nvPr>
            <p:ph idx="1"/>
          </p:nvPr>
        </p:nvSpPr>
        <p:spPr/>
        <p:txBody>
          <a:bodyPr/>
          <a:lstStyle/>
          <a:p>
            <a:r>
              <a:rPr lang="en-US" altLang="zh-CN" dirty="0"/>
              <a:t>1. </a:t>
            </a:r>
            <a:r>
              <a:rPr lang="zh-CN" altLang="en-US" dirty="0"/>
              <a:t>程序错误</a:t>
            </a:r>
          </a:p>
          <a:p>
            <a:pPr lvl="1"/>
            <a:r>
              <a:rPr lang="en-US" altLang="zh-CN" dirty="0"/>
              <a:t>Java</a:t>
            </a:r>
            <a:r>
              <a:rPr lang="zh-CN" altLang="en-US" dirty="0"/>
              <a:t>程序设计的错误可以分为三类：语法错误、运行时错误和逻辑错误。</a:t>
            </a:r>
          </a:p>
          <a:p>
            <a:r>
              <a:rPr lang="en-US" altLang="zh-CN" dirty="0"/>
              <a:t>2. </a:t>
            </a:r>
            <a:r>
              <a:rPr lang="zh-CN" altLang="en-US" dirty="0"/>
              <a:t>程序异常</a:t>
            </a:r>
          </a:p>
          <a:p>
            <a:pPr lvl="1"/>
            <a:r>
              <a:rPr lang="zh-CN" altLang="en-US" dirty="0"/>
              <a:t>异常（</a:t>
            </a:r>
            <a:r>
              <a:rPr lang="en-US" altLang="zh-CN" dirty="0"/>
              <a:t>exception</a:t>
            </a:r>
            <a:r>
              <a:rPr lang="zh-CN" altLang="en-US" dirty="0"/>
              <a:t>）不是语法错误，也不是逻辑错误，而是由一些具有某种不确定性的事件引发的</a:t>
            </a:r>
            <a:r>
              <a:rPr lang="en-US" altLang="zh-CN" dirty="0"/>
              <a:t>JVM </a:t>
            </a:r>
            <a:r>
              <a:rPr lang="zh-CN" altLang="en-US" dirty="0"/>
              <a:t>对</a:t>
            </a:r>
            <a:r>
              <a:rPr lang="en-US" altLang="zh-CN" dirty="0"/>
              <a:t>Java</a:t>
            </a:r>
            <a:r>
              <a:rPr lang="zh-CN" altLang="en-US" dirty="0"/>
              <a:t>字节代码无法正常解释而出现的程序不正常运行，如数组下标越界、数据溢出（超出类型定义范围）、除数为零、无效参数、内存溢出、使用没有授权的文件等。因此，异常主要是程序运行时错误引起的。</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4161438883"/>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2.3 </a:t>
            </a:r>
            <a:r>
              <a:rPr lang="zh-CN" altLang="en-US" dirty="0"/>
              <a:t>程序错误与</a:t>
            </a:r>
            <a:r>
              <a:rPr lang="zh-CN" altLang="en-US" dirty="0" smtClean="0"/>
              <a:t>异常</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306823" y="1001898"/>
            <a:ext cx="11707967" cy="980189"/>
          </a:xfrm>
        </p:spPr>
        <p:txBody>
          <a:bodyPr/>
          <a:lstStyle/>
          <a:p>
            <a:r>
              <a:rPr lang="en-US" altLang="zh-CN" dirty="0"/>
              <a:t>Java </a:t>
            </a:r>
            <a:r>
              <a:rPr lang="zh-CN" altLang="en-US" dirty="0"/>
              <a:t>中异常用</a:t>
            </a:r>
            <a:r>
              <a:rPr lang="en-US" altLang="zh-CN" dirty="0"/>
              <a:t>Exception</a:t>
            </a:r>
            <a:r>
              <a:rPr lang="zh-CN" altLang="en-US" dirty="0"/>
              <a:t>类</a:t>
            </a:r>
            <a:r>
              <a:rPr lang="zh-CN" altLang="en-US" dirty="0" smtClean="0"/>
              <a:t>表示。</a:t>
            </a:r>
            <a:endParaRPr lang="en-US" altLang="zh-CN" dirty="0" smtClean="0"/>
          </a:p>
          <a:p>
            <a:r>
              <a:rPr lang="zh-CN" altLang="en-US" dirty="0"/>
              <a:t>在</a:t>
            </a:r>
            <a:r>
              <a:rPr lang="en-US" altLang="zh-CN" dirty="0" err="1"/>
              <a:t>java.lang</a:t>
            </a:r>
            <a:r>
              <a:rPr lang="zh-CN" altLang="en-US" dirty="0"/>
              <a:t>包</a:t>
            </a:r>
            <a:r>
              <a:rPr lang="zh-CN" altLang="en-US" dirty="0" smtClean="0"/>
              <a:t>中定义了一些具体异常对应的异常类，</a:t>
            </a:r>
            <a:r>
              <a:rPr lang="zh-CN" altLang="en-US" dirty="0"/>
              <a:t>其中主要的异常类如</a:t>
            </a:r>
            <a:r>
              <a:rPr lang="zh-CN" altLang="en-US" dirty="0" smtClean="0"/>
              <a:t>表所</a:t>
            </a:r>
            <a:r>
              <a:rPr lang="zh-CN" altLang="en-US" dirty="0"/>
              <a:t>示。</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307262800"/>
              </p:ext>
            </p:extLst>
          </p:nvPr>
        </p:nvGraphicFramePr>
        <p:xfrm>
          <a:off x="1011832" y="2271011"/>
          <a:ext cx="9684522" cy="4055363"/>
        </p:xfrm>
        <a:graphic>
          <a:graphicData uri="http://schemas.openxmlformats.org/drawingml/2006/table">
            <a:tbl>
              <a:tblPr firstRow="1" firstCol="1" lastRow="1" lastCol="1" bandRow="1" bandCol="1"/>
              <a:tblGrid>
                <a:gridCol w="4178628"/>
                <a:gridCol w="5505894"/>
              </a:tblGrid>
              <a:tr h="360541">
                <a:tc>
                  <a:txBody>
                    <a:bodyPr/>
                    <a:lstStyle/>
                    <a:p>
                      <a:pPr algn="ctr">
                        <a:lnSpc>
                          <a:spcPts val="800"/>
                        </a:lnSpc>
                        <a:spcAft>
                          <a:spcPts val="0"/>
                        </a:spcAf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异</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常</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描</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      </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述</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41">
                <a:tc>
                  <a:txBody>
                    <a:bodyPr/>
                    <a:lstStyle/>
                    <a:p>
                      <a:pPr algn="l">
                        <a:lnSpc>
                          <a:spcPts val="800"/>
                        </a:lnSpc>
                        <a:spcAft>
                          <a:spcPts val="0"/>
                        </a:spcAft>
                      </a:pP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ArithmeticException</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数学异常类</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247">
                <a:tc>
                  <a:txBody>
                    <a:bodyPr/>
                    <a:lstStyle/>
                    <a:p>
                      <a:pPr algn="l">
                        <a:lnSpc>
                          <a:spcPts val="800"/>
                        </a:lnSpc>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ArrayIndexOutOfBoundsException</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数组下标越界异常类</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41">
                <a:tc>
                  <a:txBody>
                    <a:bodyPr/>
                    <a:lstStyle/>
                    <a:p>
                      <a:pPr algn="l">
                        <a:lnSpc>
                          <a:spcPts val="800"/>
                        </a:lnSpc>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ClassCastException</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类型强制转换异常类</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41">
                <a:tc>
                  <a:txBody>
                    <a:bodyPr/>
                    <a:lstStyle/>
                    <a:p>
                      <a:pPr algn="l">
                        <a:lnSpc>
                          <a:spcPts val="800"/>
                        </a:lnSpc>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IllegalArgumentException</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非法参数异常类</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41">
                <a:tc>
                  <a:txBody>
                    <a:bodyPr/>
                    <a:lstStyle/>
                    <a:p>
                      <a:pPr algn="l">
                        <a:lnSpc>
                          <a:spcPts val="800"/>
                        </a:lnSpc>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IndexOutBoundsException</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下标转换异常类</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41">
                <a:tc>
                  <a:txBody>
                    <a:bodyPr/>
                    <a:lstStyle/>
                    <a:p>
                      <a:pPr algn="l">
                        <a:lnSpc>
                          <a:spcPts val="800"/>
                        </a:lnSpc>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IOException</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输入输出流异常类</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41">
                <a:tc>
                  <a:txBody>
                    <a:bodyPr/>
                    <a:lstStyle/>
                    <a:p>
                      <a:pPr algn="l">
                        <a:lnSpc>
                          <a:spcPts val="800"/>
                        </a:lnSpc>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NoSuchMethodException</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方法未找到异常类</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41">
                <a:tc>
                  <a:txBody>
                    <a:bodyPr/>
                    <a:lstStyle/>
                    <a:p>
                      <a:pPr algn="l">
                        <a:lnSpc>
                          <a:spcPts val="800"/>
                        </a:lnSpc>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NullPointerException</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空指针异常类</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541">
                <a:tc>
                  <a:txBody>
                    <a:bodyPr/>
                    <a:lstStyle/>
                    <a:p>
                      <a:pPr algn="l">
                        <a:lnSpc>
                          <a:spcPts val="800"/>
                        </a:lnSpc>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NumberFormatException</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字符串转换为数字异常类</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247">
                <a:tc>
                  <a:txBody>
                    <a:bodyPr/>
                    <a:lstStyle/>
                    <a:p>
                      <a:pPr algn="l">
                        <a:lnSpc>
                          <a:spcPts val="800"/>
                        </a:lnSpc>
                        <a:spcAft>
                          <a:spcPts val="0"/>
                        </a:spcAft>
                      </a:pP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UnsupportedOperationException</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不支持的操作异常类</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4099809"/>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2.4 </a:t>
            </a:r>
            <a:r>
              <a:rPr lang="zh-CN" altLang="en-US" dirty="0"/>
              <a:t>如何抛出异常</a:t>
            </a:r>
          </a:p>
        </p:txBody>
      </p:sp>
      <p:sp>
        <p:nvSpPr>
          <p:cNvPr id="3" name="内容占位符 2"/>
          <p:cNvSpPr>
            <a:spLocks noGrp="1"/>
          </p:cNvSpPr>
          <p:nvPr>
            <p:ph idx="1"/>
          </p:nvPr>
        </p:nvSpPr>
        <p:spPr>
          <a:xfrm>
            <a:off x="445047" y="1114425"/>
            <a:ext cx="11368616" cy="1208722"/>
          </a:xfrm>
        </p:spPr>
        <p:txBody>
          <a:bodyPr/>
          <a:lstStyle/>
          <a:p>
            <a:r>
              <a:rPr lang="en-US" altLang="zh-CN" dirty="0"/>
              <a:t>1. </a:t>
            </a:r>
            <a:r>
              <a:rPr lang="zh-CN" altLang="en-US" dirty="0"/>
              <a:t>用</a:t>
            </a:r>
            <a:r>
              <a:rPr lang="en-US" altLang="zh-CN" dirty="0"/>
              <a:t>throws</a:t>
            </a:r>
            <a:r>
              <a:rPr lang="zh-CN" altLang="en-US" dirty="0"/>
              <a:t>向上层抛出异常</a:t>
            </a:r>
          </a:p>
          <a:p>
            <a:pPr lvl="1"/>
            <a:r>
              <a:rPr lang="zh-CN" altLang="en-US" dirty="0"/>
              <a:t>一个方法带有</a:t>
            </a:r>
            <a:r>
              <a:rPr lang="en-US" altLang="zh-CN" dirty="0"/>
              <a:t>throws</a:t>
            </a:r>
            <a:r>
              <a:rPr lang="zh-CN" altLang="en-US" dirty="0"/>
              <a:t>关键字，表明自己不处理某些异常而是将这些异常交由上层（调用者）捕获处理。这类方法的格式如下：</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45"/>
          <p:cNvSpPr txBox="1">
            <a:spLocks noChangeArrowheads="1"/>
          </p:cNvSpPr>
          <p:nvPr/>
        </p:nvSpPr>
        <p:spPr bwMode="auto">
          <a:xfrm>
            <a:off x="1455419" y="2493010"/>
            <a:ext cx="8571083" cy="1547362"/>
          </a:xfrm>
          <a:prstGeom prst="rect">
            <a:avLst/>
          </a:prstGeom>
          <a:noFill/>
          <a:ln w="3697">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just">
              <a:lnSpc>
                <a:spcPct val="150000"/>
              </a:lnSpc>
              <a:spcAft>
                <a:spcPts val="0"/>
              </a:spcAft>
              <a:buNone/>
            </a:pPr>
            <a:r>
              <a:rPr lang="en-US" sz="1800" b="0" kern="100" dirty="0" smtClean="0">
                <a:solidFill>
                  <a:srgbClr val="000000"/>
                </a:solidFill>
                <a:effectLst/>
                <a:latin typeface="Times New Roman" panose="02020603050405020304" pitchFamily="18" charset="0"/>
                <a:ea typeface="宋体" panose="02010600030101010101" pitchFamily="2" charset="-122"/>
              </a:rPr>
              <a:t>         public </a:t>
            </a:r>
            <a:r>
              <a:rPr lang="zh-CN" sz="1800" b="0" u="sng" kern="100" dirty="0">
                <a:solidFill>
                  <a:srgbClr val="000000"/>
                </a:solidFill>
                <a:effectLst/>
                <a:latin typeface="Times New Roman" panose="02020603050405020304" pitchFamily="18" charset="0"/>
                <a:ea typeface="宋体" panose="02010600030101010101" pitchFamily="2" charset="-122"/>
              </a:rPr>
              <a:t>返回值类型</a:t>
            </a:r>
            <a:r>
              <a:rPr lang="zh-CN" sz="1800" b="0" kern="100" dirty="0">
                <a:solidFill>
                  <a:srgbClr val="000000"/>
                </a:solidFill>
                <a:effectLst/>
                <a:latin typeface="Times New Roman" panose="02020603050405020304" pitchFamily="18" charset="0"/>
                <a:ea typeface="宋体" panose="02010600030101010101" pitchFamily="2" charset="-122"/>
              </a:rPr>
              <a:t> </a:t>
            </a:r>
            <a:r>
              <a:rPr lang="zh-CN" sz="1800" b="0" u="sng" kern="100" dirty="0">
                <a:solidFill>
                  <a:srgbClr val="000000"/>
                </a:solidFill>
                <a:effectLst/>
                <a:latin typeface="Times New Roman" panose="02020603050405020304" pitchFamily="18" charset="0"/>
                <a:ea typeface="宋体" panose="02010600030101010101" pitchFamily="2" charset="-122"/>
              </a:rPr>
              <a:t>方法名</a:t>
            </a:r>
            <a:r>
              <a:rPr lang="en-US" sz="1800" b="0" kern="100" dirty="0">
                <a:solidFill>
                  <a:srgbClr val="000000"/>
                </a:solidFill>
                <a:effectLst/>
                <a:latin typeface="Times New Roman" panose="02020603050405020304" pitchFamily="18" charset="0"/>
                <a:ea typeface="宋体" panose="02010600030101010101" pitchFamily="2" charset="-122"/>
              </a:rPr>
              <a:t>(</a:t>
            </a:r>
            <a:r>
              <a:rPr lang="zh-CN" sz="1800" b="0" u="sng" kern="100" dirty="0">
                <a:solidFill>
                  <a:srgbClr val="000000"/>
                </a:solidFill>
                <a:effectLst/>
                <a:latin typeface="Times New Roman" panose="02020603050405020304" pitchFamily="18" charset="0"/>
                <a:ea typeface="宋体" panose="02010600030101010101" pitchFamily="2" charset="-122"/>
              </a:rPr>
              <a:t>参数列表</a:t>
            </a:r>
            <a:r>
              <a:rPr lang="en-US" sz="1800" b="0" kern="100" dirty="0">
                <a:solidFill>
                  <a:srgbClr val="000000"/>
                </a:solidFill>
                <a:effectLst/>
                <a:latin typeface="Times New Roman" panose="02020603050405020304" pitchFamily="18" charset="0"/>
                <a:ea typeface="宋体" panose="02010600030101010101" pitchFamily="2" charset="-122"/>
              </a:rPr>
              <a:t>)  throws </a:t>
            </a:r>
            <a:r>
              <a:rPr lang="zh-CN" sz="1800" b="0" u="sng" kern="100" dirty="0">
                <a:solidFill>
                  <a:srgbClr val="000000"/>
                </a:solidFill>
                <a:effectLst/>
                <a:latin typeface="Times New Roman" panose="02020603050405020304" pitchFamily="18" charset="0"/>
                <a:ea typeface="宋体" panose="02010600030101010101" pitchFamily="2" charset="-122"/>
              </a:rPr>
              <a:t>异常类型列表</a:t>
            </a:r>
            <a:r>
              <a:rPr lang="en-US" sz="1800" b="0" kern="100" dirty="0">
                <a:solidFill>
                  <a:srgbClr val="000000"/>
                </a:solidFill>
                <a:effectLst/>
                <a:latin typeface="Times New Roman" panose="02020603050405020304" pitchFamily="18" charset="0"/>
                <a:ea typeface="宋体" panose="02010600030101010101" pitchFamily="2" charset="-122"/>
              </a:rPr>
              <a:t> {</a:t>
            </a:r>
            <a:endParaRPr lang="zh-CN" sz="1800" b="0" kern="100" dirty="0">
              <a:effectLst/>
              <a:latin typeface="Times New Roman" panose="02020603050405020304" pitchFamily="18" charset="0"/>
              <a:ea typeface="宋体" panose="02010600030101010101" pitchFamily="2" charset="-122"/>
            </a:endParaRPr>
          </a:p>
          <a:p>
            <a:pPr algn="just">
              <a:lnSpc>
                <a:spcPct val="150000"/>
              </a:lnSpc>
              <a:spcAft>
                <a:spcPts val="0"/>
              </a:spcAft>
              <a:buNone/>
            </a:pPr>
            <a:r>
              <a:rPr lang="en-US" altLang="zh-CN" sz="1800" b="0" kern="100" dirty="0" smtClean="0">
                <a:solidFill>
                  <a:srgbClr val="000000"/>
                </a:solidFill>
                <a:effectLst/>
                <a:latin typeface="Times New Roman" panose="02020603050405020304" pitchFamily="18" charset="0"/>
                <a:ea typeface="宋体" panose="02010600030101010101" pitchFamily="2" charset="-122"/>
              </a:rPr>
              <a:t>                </a:t>
            </a:r>
            <a:r>
              <a:rPr lang="zh-CN" sz="1800" b="0" u="sng" kern="100" dirty="0" smtClean="0">
                <a:solidFill>
                  <a:srgbClr val="000000"/>
                </a:solidFill>
                <a:effectLst/>
                <a:latin typeface="Times New Roman" panose="02020603050405020304" pitchFamily="18" charset="0"/>
                <a:ea typeface="宋体" panose="02010600030101010101" pitchFamily="2" charset="-122"/>
              </a:rPr>
              <a:t>语句</a:t>
            </a:r>
            <a:endParaRPr lang="zh-CN" sz="1800" b="0" kern="100" dirty="0">
              <a:effectLst/>
              <a:latin typeface="Times New Roman" panose="02020603050405020304" pitchFamily="18" charset="0"/>
              <a:ea typeface="宋体" panose="02010600030101010101" pitchFamily="2" charset="-122"/>
            </a:endParaRPr>
          </a:p>
          <a:p>
            <a:pPr algn="just">
              <a:lnSpc>
                <a:spcPct val="150000"/>
              </a:lnSpc>
              <a:spcAft>
                <a:spcPts val="0"/>
              </a:spcAft>
              <a:buNone/>
            </a:pPr>
            <a:r>
              <a:rPr lang="en-US" sz="1800" b="0" kern="100" dirty="0" smtClean="0">
                <a:solidFill>
                  <a:srgbClr val="000000"/>
                </a:solidFill>
                <a:effectLst/>
                <a:latin typeface="Times New Roman" panose="02020603050405020304" pitchFamily="18" charset="0"/>
                <a:ea typeface="宋体" panose="02010600030101010101" pitchFamily="2" charset="-122"/>
              </a:rPr>
              <a:t>        }</a:t>
            </a:r>
            <a:endParaRPr lang="zh-CN" sz="1800" b="0" kern="100" dirty="0">
              <a:effectLst/>
              <a:latin typeface="Times New Roman" panose="02020603050405020304" pitchFamily="18" charset="0"/>
              <a:ea typeface="宋体" panose="02010600030101010101" pitchFamily="2" charset="-122"/>
            </a:endParaRPr>
          </a:p>
          <a:p>
            <a:pPr marL="253365" algn="just">
              <a:lnSpc>
                <a:spcPct val="150000"/>
              </a:lnSpc>
              <a:spcBef>
                <a:spcPts val="295"/>
              </a:spcBef>
              <a:spcAft>
                <a:spcPts val="600"/>
              </a:spcAft>
              <a:buNone/>
            </a:pPr>
            <a:endParaRPr lang="zh-CN" sz="1800" b="0" kern="100" dirty="0">
              <a:effectLst/>
              <a:latin typeface="Times New Roman" panose="02020603050405020304" pitchFamily="18" charset="0"/>
              <a:ea typeface="宋体" panose="02010600030101010101" pitchFamily="2" charset="-122"/>
            </a:endParaRPr>
          </a:p>
        </p:txBody>
      </p:sp>
      <p:sp>
        <p:nvSpPr>
          <p:cNvPr id="7" name="Rectangle 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597615" y="4571742"/>
            <a:ext cx="6096000" cy="1014380"/>
          </a:xfrm>
          <a:prstGeom prst="rect">
            <a:avLst/>
          </a:prstGeom>
        </p:spPr>
        <p:txBody>
          <a:bodyPr>
            <a:spAutoFit/>
          </a:bodyPr>
          <a:lstStyle/>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 </a:t>
            </a:r>
            <a:r>
              <a:rPr lang="zh-CN" altLang="zh-CN" sz="1800" b="0" kern="100" dirty="0">
                <a:latin typeface="Times New Roman" panose="02020603050405020304" pitchFamily="18" charset="0"/>
                <a:ea typeface="宋体" panose="02010600030101010101" pitchFamily="2" charset="-122"/>
              </a:rPr>
              <a:t>仅抛出异常而不处理异常</a:t>
            </a:r>
            <a:r>
              <a:rPr lang="en-US"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public </a:t>
            </a:r>
            <a:r>
              <a:rPr lang="en-US" altLang="zh-CN" sz="1800" b="0" kern="100" dirty="0" err="1">
                <a:latin typeface="Times New Roman" panose="02020603050405020304" pitchFamily="18" charset="0"/>
                <a:ea typeface="宋体" panose="02010600030101010101" pitchFamily="2" charset="-122"/>
              </a:rPr>
              <a:t>int</a:t>
            </a:r>
            <a:r>
              <a:rPr lang="en-US" altLang="zh-CN" sz="1800" b="0" kern="100" dirty="0">
                <a:latin typeface="Times New Roman" panose="02020603050405020304" pitchFamily="18" charset="0"/>
                <a:ea typeface="宋体" panose="02010600030101010101" pitchFamily="2" charset="-122"/>
              </a:rPr>
              <a:t> div() </a:t>
            </a:r>
            <a:r>
              <a:rPr lang="en-US" altLang="zh-CN" sz="1800" b="0" kern="100" dirty="0">
                <a:solidFill>
                  <a:srgbClr val="FF0000"/>
                </a:solidFill>
                <a:latin typeface="Times New Roman" panose="02020603050405020304" pitchFamily="18" charset="0"/>
                <a:ea typeface="宋体" panose="02010600030101010101" pitchFamily="2" charset="-122"/>
              </a:rPr>
              <a:t>throws </a:t>
            </a:r>
            <a:r>
              <a:rPr lang="en-US" altLang="zh-CN" sz="1800" b="0" kern="100" dirty="0" err="1">
                <a:solidFill>
                  <a:srgbClr val="FF0000"/>
                </a:solidFill>
                <a:latin typeface="Times New Roman" panose="02020603050405020304" pitchFamily="18" charset="0"/>
                <a:ea typeface="宋体" panose="02010600030101010101" pitchFamily="2" charset="-122"/>
              </a:rPr>
              <a:t>ArithmeticException</a:t>
            </a:r>
            <a:r>
              <a:rPr lang="en-US" altLang="zh-CN" sz="1800" b="0" kern="100" dirty="0">
                <a:solidFill>
                  <a:srgbClr val="FF0000"/>
                </a:solidFill>
                <a:latin typeface="Times New Roman" panose="02020603050405020304" pitchFamily="18" charset="0"/>
                <a:ea typeface="宋体" panose="02010600030101010101" pitchFamily="2" charset="-122"/>
              </a:rPr>
              <a:t> </a:t>
            </a:r>
            <a:r>
              <a:rPr lang="en-US" altLang="zh-CN" sz="1800" b="0" kern="100" dirty="0">
                <a:latin typeface="Times New Roman" panose="02020603050405020304" pitchFamily="18"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return integer1 / integer2;</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60152079"/>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2.4 </a:t>
            </a:r>
            <a:r>
              <a:rPr lang="zh-CN" altLang="en-US" dirty="0"/>
              <a:t>如何抛出</a:t>
            </a:r>
            <a:r>
              <a:rPr lang="zh-CN" altLang="en-US" dirty="0" smtClean="0"/>
              <a:t>异常</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505885" y="906184"/>
            <a:ext cx="11368616" cy="1256635"/>
          </a:xfrm>
        </p:spPr>
        <p:txBody>
          <a:bodyPr/>
          <a:lstStyle/>
          <a:p>
            <a:r>
              <a:rPr lang="en-US" altLang="zh-CN" dirty="0"/>
              <a:t>2. </a:t>
            </a:r>
            <a:r>
              <a:rPr lang="zh-CN" altLang="en-US" dirty="0"/>
              <a:t>用</a:t>
            </a:r>
            <a:r>
              <a:rPr lang="en-US" altLang="zh-CN" dirty="0"/>
              <a:t>throw </a:t>
            </a:r>
            <a:r>
              <a:rPr lang="zh-CN" altLang="en-US" dirty="0"/>
              <a:t>直接抛出异常</a:t>
            </a:r>
          </a:p>
          <a:p>
            <a:pPr lvl="1"/>
            <a:r>
              <a:rPr lang="en-US" altLang="zh-CN" dirty="0"/>
              <a:t>throw </a:t>
            </a:r>
            <a:r>
              <a:rPr lang="zh-CN" altLang="en-US" dirty="0"/>
              <a:t>是一个用于由程序员</a:t>
            </a:r>
            <a:r>
              <a:rPr lang="zh-CN" altLang="en-US" dirty="0" smtClean="0"/>
              <a:t>直接</a:t>
            </a:r>
            <a:r>
              <a:rPr lang="en-US" altLang="zh-CN" dirty="0" smtClean="0"/>
              <a:t>(</a:t>
            </a:r>
            <a:r>
              <a:rPr lang="zh-CN" altLang="en-US" dirty="0" smtClean="0"/>
              <a:t>主动</a:t>
            </a:r>
            <a:r>
              <a:rPr lang="en-US" altLang="zh-CN" dirty="0" smtClean="0"/>
              <a:t>)</a:t>
            </a:r>
            <a:r>
              <a:rPr lang="zh-CN" altLang="en-US" dirty="0" smtClean="0"/>
              <a:t>抛</a:t>
            </a:r>
            <a:r>
              <a:rPr lang="zh-CN" altLang="en-US" dirty="0"/>
              <a:t>出异常的关键字。</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6" name="矩形 5"/>
          <p:cNvSpPr/>
          <p:nvPr/>
        </p:nvSpPr>
        <p:spPr>
          <a:xfrm>
            <a:off x="0" y="2055616"/>
            <a:ext cx="7510130" cy="3620991"/>
          </a:xfrm>
          <a:prstGeom prst="rect">
            <a:avLst/>
          </a:prstGeom>
        </p:spPr>
        <p:txBody>
          <a:bodyPr wrap="square">
            <a:spAutoFit/>
          </a:bodyPr>
          <a:lstStyle/>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r>
              <a:rPr lang="zh-CN" altLang="zh-CN" sz="1800" b="0" kern="100" dirty="0">
                <a:latin typeface="Times New Roman" panose="02020603050405020304" pitchFamily="18" charset="0"/>
                <a:ea typeface="宋体" panose="02010600030101010101" pitchFamily="2" charset="-122"/>
              </a:rPr>
              <a:t>指定抛出异常的类型，交上层处理 </a:t>
            </a:r>
            <a:r>
              <a:rPr lang="en-US" altLang="zh-CN" sz="1800" b="0" kern="100" dirty="0">
                <a:latin typeface="Times New Roman" panose="02020603050405020304" pitchFamily="18"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err="1">
                <a:solidFill>
                  <a:srgbClr val="800000"/>
                </a:solidFill>
                <a:latin typeface="Times New Roman" panose="02020603050405020304" pitchFamily="18" charset="0"/>
                <a:ea typeface="宋体" panose="02010600030101010101" pitchFamily="2" charset="-122"/>
              </a:rPr>
              <a:t>int</a:t>
            </a:r>
            <a:r>
              <a:rPr lang="en-US" altLang="zh-CN" sz="1800" b="0" kern="100" dirty="0">
                <a:latin typeface="Times New Roman" panose="02020603050405020304" pitchFamily="18" charset="0"/>
                <a:ea typeface="宋体" panose="02010600030101010101" pitchFamily="2" charset="-122"/>
              </a:rPr>
              <a:t> div() </a:t>
            </a:r>
            <a:r>
              <a:rPr lang="en-US" altLang="zh-CN" sz="1800" b="0" kern="100" dirty="0">
                <a:solidFill>
                  <a:srgbClr val="FF0000"/>
                </a:solidFill>
                <a:latin typeface="Times New Roman" panose="02020603050405020304" pitchFamily="18" charset="0"/>
                <a:ea typeface="宋体" panose="02010600030101010101" pitchFamily="2" charset="-122"/>
              </a:rPr>
              <a:t>throws</a:t>
            </a:r>
            <a:r>
              <a:rPr lang="en-US" altLang="zh-CN" sz="1800" b="0" kern="100" dirty="0">
                <a:latin typeface="Times New Roman" panose="02020603050405020304" pitchFamily="18" charset="0"/>
                <a:ea typeface="宋体" panose="02010600030101010101" pitchFamily="2" charset="-122"/>
              </a:rPr>
              <a:t> </a:t>
            </a:r>
            <a:r>
              <a:rPr lang="en-US" altLang="zh-CN" sz="1800" b="0" kern="100" dirty="0" err="1">
                <a:latin typeface="Times New Roman" panose="02020603050405020304" pitchFamily="18" charset="0"/>
                <a:ea typeface="宋体" panose="02010600030101010101" pitchFamily="2" charset="-122"/>
              </a:rPr>
              <a:t>ArithmeticException</a:t>
            </a:r>
            <a:r>
              <a:rPr lang="en-US" altLang="zh-CN" sz="1800" b="0" kern="100" dirty="0">
                <a:latin typeface="Times New Roman" panose="02020603050405020304" pitchFamily="18" charset="0"/>
                <a:ea typeface="宋体" panose="02010600030101010101" pitchFamily="2" charset="-122"/>
              </a:rPr>
              <a:t> {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solidFill>
                  <a:srgbClr val="800000"/>
                </a:solidFill>
                <a:latin typeface="Times New Roman" panose="02020603050405020304" pitchFamily="18" charset="0"/>
                <a:ea typeface="宋体" panose="02010600030101010101" pitchFamily="2" charset="-122"/>
              </a:rPr>
              <a:t>	</a:t>
            </a:r>
            <a:r>
              <a:rPr lang="en-US" altLang="zh-CN" sz="1800" b="0" kern="100" dirty="0" err="1">
                <a:solidFill>
                  <a:srgbClr val="800000"/>
                </a:solidFill>
                <a:latin typeface="Times New Roman" panose="02020603050405020304" pitchFamily="18" charset="0"/>
                <a:ea typeface="宋体" panose="02010600030101010101" pitchFamily="2" charset="-122"/>
              </a:rPr>
              <a:t>int</a:t>
            </a:r>
            <a:r>
              <a:rPr lang="en-US" altLang="zh-CN" sz="1800" b="0" kern="100" dirty="0">
                <a:solidFill>
                  <a:srgbClr val="800000"/>
                </a:solidFill>
                <a:latin typeface="Times New Roman" panose="02020603050405020304" pitchFamily="18" charset="0"/>
                <a:ea typeface="宋体" panose="02010600030101010101" pitchFamily="2" charset="-122"/>
              </a:rPr>
              <a:t> </a:t>
            </a:r>
            <a:r>
              <a:rPr lang="en-US" altLang="zh-CN" sz="1800" b="0" kern="100" dirty="0">
                <a:latin typeface="Times New Roman" panose="02020603050405020304" pitchFamily="18" charset="0"/>
                <a:ea typeface="宋体" panose="02010600030101010101" pitchFamily="2" charset="-122"/>
              </a:rPr>
              <a:t>temp = 0;</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smtClean="0">
                <a:latin typeface="Times New Roman" panose="02020603050405020304" pitchFamily="18" charset="0"/>
                <a:ea typeface="宋体" panose="02010600030101010101" pitchFamily="2" charset="-122"/>
              </a:rPr>
              <a:t>            // </a:t>
            </a:r>
            <a:r>
              <a:rPr lang="zh-CN" altLang="zh-CN" sz="1800" b="0" kern="100" dirty="0">
                <a:latin typeface="Times New Roman" panose="02020603050405020304" pitchFamily="18" charset="0"/>
                <a:ea typeface="宋体" panose="02010600030101010101" pitchFamily="2" charset="-122"/>
              </a:rPr>
              <a:t>捕获异常</a:t>
            </a: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r>
              <a:rPr lang="en-US" altLang="zh-CN" sz="1800" b="0" kern="100" dirty="0">
                <a:solidFill>
                  <a:srgbClr val="800000"/>
                </a:solidFill>
                <a:latin typeface="Times New Roman" panose="02020603050405020304" pitchFamily="18" charset="0"/>
                <a:ea typeface="宋体" panose="02010600030101010101" pitchFamily="2" charset="-122"/>
              </a:rPr>
              <a:t>try</a:t>
            </a:r>
            <a:r>
              <a:rPr lang="en-US" altLang="zh-CN" sz="1800" b="0" kern="100" dirty="0">
                <a:latin typeface="Times New Roman" panose="02020603050405020304" pitchFamily="18" charset="0"/>
                <a:ea typeface="宋体" panose="02010600030101010101" pitchFamily="2" charset="-122"/>
              </a:rPr>
              <a:t> {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temp = integer1 / integer2;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}catch (</a:t>
            </a:r>
            <a:r>
              <a:rPr lang="en-US" altLang="zh-CN" sz="1800" b="0" kern="100" dirty="0" err="1">
                <a:latin typeface="Times New Roman" panose="02020603050405020304" pitchFamily="18" charset="0"/>
                <a:ea typeface="宋体" panose="02010600030101010101" pitchFamily="2" charset="-122"/>
              </a:rPr>
              <a:t>ArithmeticException</a:t>
            </a:r>
            <a:r>
              <a:rPr lang="en-US" altLang="zh-CN" sz="1800" b="0" kern="100" dirty="0">
                <a:latin typeface="Times New Roman" panose="02020603050405020304" pitchFamily="18" charset="0"/>
                <a:ea typeface="宋体" panose="02010600030101010101" pitchFamily="2" charset="-122"/>
              </a:rPr>
              <a:t> </a:t>
            </a:r>
            <a:r>
              <a:rPr lang="en-US" altLang="zh-CN" sz="1800" b="0" kern="100" dirty="0" err="1">
                <a:latin typeface="Times New Roman" panose="02020603050405020304" pitchFamily="18" charset="0"/>
                <a:ea typeface="宋体" panose="02010600030101010101" pitchFamily="2" charset="-122"/>
              </a:rPr>
              <a:t>ae</a:t>
            </a:r>
            <a:r>
              <a:rPr lang="en-US"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smtClean="0">
                <a:latin typeface="Times New Roman" panose="02020603050405020304" pitchFamily="18" charset="0"/>
                <a:ea typeface="宋体" panose="02010600030101010101" pitchFamily="2" charset="-122"/>
              </a:rPr>
              <a:t>                           // </a:t>
            </a:r>
            <a:r>
              <a:rPr lang="zh-CN" altLang="zh-CN" sz="1800" b="0" kern="100" dirty="0">
                <a:latin typeface="Times New Roman" panose="02020603050405020304" pitchFamily="18" charset="0"/>
                <a:ea typeface="宋体" panose="02010600030101010101" pitchFamily="2" charset="-122"/>
              </a:rPr>
              <a:t>直接抛出异常，交上层处理</a:t>
            </a: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r>
              <a:rPr lang="en-US" altLang="zh-CN" sz="1800" kern="100" dirty="0">
                <a:solidFill>
                  <a:srgbClr val="FF0000"/>
                </a:solidFill>
                <a:latin typeface="Times New Roman" panose="02020603050405020304" pitchFamily="18" charset="0"/>
                <a:ea typeface="宋体" panose="02010600030101010101" pitchFamily="2" charset="-122"/>
              </a:rPr>
              <a:t>throw</a:t>
            </a:r>
            <a:r>
              <a:rPr lang="en-US" altLang="zh-CN" sz="1800" b="0" kern="100" dirty="0">
                <a:latin typeface="Times New Roman" panose="02020603050405020304" pitchFamily="18" charset="0"/>
                <a:ea typeface="宋体" panose="02010600030101010101" pitchFamily="2" charset="-122"/>
              </a:rPr>
              <a:t> </a:t>
            </a:r>
            <a:r>
              <a:rPr lang="en-US" altLang="zh-CN" sz="1800" b="0" kern="100" dirty="0" err="1">
                <a:latin typeface="Times New Roman" panose="02020603050405020304" pitchFamily="18" charset="0"/>
                <a:ea typeface="宋体" panose="02010600030101010101" pitchFamily="2" charset="-122"/>
              </a:rPr>
              <a:t>ae</a:t>
            </a:r>
            <a:r>
              <a:rPr lang="en-US"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r>
              <a:rPr lang="en-US" altLang="zh-CN" sz="1800" b="0" kern="100" dirty="0">
                <a:solidFill>
                  <a:srgbClr val="800000"/>
                </a:solidFill>
                <a:latin typeface="Times New Roman" panose="02020603050405020304" pitchFamily="18" charset="0"/>
                <a:ea typeface="宋体" panose="02010600030101010101" pitchFamily="2" charset="-122"/>
              </a:rPr>
              <a:t>return</a:t>
            </a:r>
            <a:r>
              <a:rPr lang="en-US" altLang="zh-CN" sz="1800" b="0" kern="100" dirty="0">
                <a:latin typeface="Times New Roman" panose="02020603050405020304" pitchFamily="18" charset="0"/>
                <a:ea typeface="宋体" panose="02010600030101010101" pitchFamily="2" charset="-122"/>
              </a:rPr>
              <a:t>  temp;</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a:t>
            </a:r>
            <a:endParaRPr lang="zh-CN" altLang="zh-CN" sz="1800" b="0" kern="100" dirty="0">
              <a:effectLst/>
              <a:latin typeface="Times New Roman" panose="02020603050405020304" pitchFamily="18" charset="0"/>
              <a:ea typeface="宋体" panose="02010600030101010101" pitchFamily="2" charset="-122"/>
            </a:endParaRPr>
          </a:p>
        </p:txBody>
      </p:sp>
      <p:sp>
        <p:nvSpPr>
          <p:cNvPr id="7" name="矩形 6"/>
          <p:cNvSpPr/>
          <p:nvPr/>
        </p:nvSpPr>
        <p:spPr>
          <a:xfrm>
            <a:off x="4880344" y="3785190"/>
            <a:ext cx="7421526" cy="2252924"/>
          </a:xfrm>
          <a:prstGeom prst="rect">
            <a:avLst/>
          </a:prstGeom>
        </p:spPr>
        <p:txBody>
          <a:bodyPr wrap="square">
            <a:spAutoFit/>
          </a:bodyPr>
          <a:lstStyle/>
          <a:p>
            <a:pPr marL="227965" marR="130810" algn="just">
              <a:lnSpc>
                <a:spcPts val="1200"/>
              </a:lnSpc>
              <a:spcAft>
                <a:spcPts val="0"/>
              </a:spcAft>
              <a:buNone/>
            </a:pPr>
            <a:r>
              <a:rPr lang="en-US" altLang="zh-CN" sz="1800" b="0" kern="100" dirty="0">
                <a:solidFill>
                  <a:srgbClr val="800000"/>
                </a:solidFill>
                <a:latin typeface="Times New Roman" panose="02020603050405020304" pitchFamily="18" charset="0"/>
                <a:ea typeface="宋体" panose="02010600030101010101" pitchFamily="2" charset="-122"/>
              </a:rPr>
              <a:t>public class </a:t>
            </a:r>
            <a:r>
              <a:rPr lang="en-US" altLang="zh-CN" sz="1800" b="0" kern="100" dirty="0" err="1">
                <a:solidFill>
                  <a:srgbClr val="800000"/>
                </a:solidFill>
                <a:latin typeface="Times New Roman" panose="02020603050405020304" pitchFamily="18" charset="0"/>
                <a:ea typeface="宋体" panose="02010600030101010101" pitchFamily="2" charset="-122"/>
              </a:rPr>
              <a:t>ThrowDemo</a:t>
            </a:r>
            <a:r>
              <a:rPr lang="en-US" altLang="zh-CN" sz="1800" b="0" kern="100" dirty="0">
                <a:solidFill>
                  <a:srgbClr val="800000"/>
                </a:solidFill>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solidFill>
                  <a:srgbClr val="800000"/>
                </a:solidFill>
                <a:latin typeface="Times New Roman" panose="02020603050405020304" pitchFamily="18" charset="0"/>
                <a:ea typeface="宋体" panose="02010600030101010101" pitchFamily="2" charset="-122"/>
              </a:rPr>
              <a:t>	public static void</a:t>
            </a:r>
            <a:r>
              <a:rPr lang="en-US" altLang="zh-CN" sz="1800" b="0" kern="100" dirty="0">
                <a:latin typeface="Times New Roman" panose="02020603050405020304" pitchFamily="18" charset="0"/>
                <a:ea typeface="宋体" panose="02010600030101010101" pitchFamily="2" charset="-122"/>
              </a:rPr>
              <a:t> main (String[] </a:t>
            </a:r>
            <a:r>
              <a:rPr lang="en-US" altLang="zh-CN" sz="1800" b="0" kern="100" dirty="0" err="1">
                <a:latin typeface="Times New Roman" panose="02020603050405020304" pitchFamily="18" charset="0"/>
                <a:ea typeface="宋体" panose="02010600030101010101" pitchFamily="2" charset="-122"/>
              </a:rPr>
              <a:t>args</a:t>
            </a:r>
            <a:r>
              <a:rPr lang="en-US" altLang="zh-CN" sz="1800" b="0" kern="100" dirty="0">
                <a:latin typeface="Times New Roman" panose="02020603050405020304" pitchFamily="18" charset="0"/>
                <a:ea typeface="宋体" panose="02010600030101010101" pitchFamily="2" charset="-122"/>
              </a:rPr>
              <a:t>) {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solidFill>
                  <a:srgbClr val="800000"/>
                </a:solidFill>
                <a:latin typeface="Times New Roman" panose="02020603050405020304" pitchFamily="18" charset="0"/>
                <a:ea typeface="宋体" panose="02010600030101010101" pitchFamily="2" charset="-122"/>
              </a:rPr>
              <a:t>		try</a:t>
            </a:r>
            <a:r>
              <a:rPr lang="en-US" altLang="zh-CN" sz="1800" b="0" kern="100" dirty="0">
                <a:latin typeface="Times New Roman" panose="02020603050405020304" pitchFamily="18" charset="0"/>
                <a:ea typeface="宋体" panose="02010600030101010101" pitchFamily="2" charset="-122"/>
              </a:rPr>
              <a:t> {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solidFill>
                  <a:srgbClr val="800000"/>
                </a:solidFill>
                <a:latin typeface="Times New Roman" panose="02020603050405020304" pitchFamily="18" charset="0"/>
                <a:ea typeface="宋体" panose="02010600030101010101" pitchFamily="2" charset="-122"/>
              </a:rPr>
              <a:t>			</a:t>
            </a:r>
            <a:r>
              <a:rPr lang="en-US" altLang="zh-CN" sz="1800" kern="100" dirty="0">
                <a:latin typeface="Times New Roman" panose="02020603050405020304" pitchFamily="18" charset="0"/>
                <a:ea typeface="宋体" panose="02010600030101010101" pitchFamily="2" charset="-122"/>
              </a:rPr>
              <a:t>throw</a:t>
            </a:r>
            <a:r>
              <a:rPr lang="en-US" altLang="zh-CN" sz="1800" b="0" kern="100" dirty="0">
                <a:latin typeface="Times New Roman" panose="02020603050405020304" pitchFamily="18" charset="0"/>
                <a:ea typeface="宋体" panose="02010600030101010101" pitchFamily="2" charset="-122"/>
              </a:rPr>
              <a:t> new Exception("</a:t>
            </a:r>
            <a:r>
              <a:rPr lang="zh-CN" altLang="zh-CN" sz="1800" b="0" kern="100" dirty="0" smtClean="0">
                <a:latin typeface="Times New Roman" panose="02020603050405020304" pitchFamily="18" charset="0"/>
                <a:ea typeface="宋体" panose="02010600030101010101" pitchFamily="2" charset="-122"/>
              </a:rPr>
              <a:t>直接</a:t>
            </a:r>
            <a:r>
              <a:rPr lang="zh-CN" altLang="zh-CN" sz="1800" b="0" kern="100" dirty="0">
                <a:latin typeface="Times New Roman" panose="02020603050405020304" pitchFamily="18" charset="0"/>
                <a:ea typeface="宋体" panose="02010600030101010101" pitchFamily="2" charset="-122"/>
              </a:rPr>
              <a:t>抛出异常示例</a:t>
            </a:r>
            <a:r>
              <a:rPr lang="en-US" altLang="zh-CN" sz="1800" b="0" kern="100" dirty="0" smtClean="0">
                <a:latin typeface="Times New Roman" panose="02020603050405020304" pitchFamily="18"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r>
              <a:rPr lang="en-US" altLang="zh-CN" sz="1800" b="0" kern="100" dirty="0">
                <a:solidFill>
                  <a:srgbClr val="800000"/>
                </a:solidFill>
                <a:latin typeface="Times New Roman" panose="02020603050405020304" pitchFamily="18" charset="0"/>
                <a:ea typeface="宋体" panose="02010600030101010101" pitchFamily="2" charset="-122"/>
              </a:rPr>
              <a:t>catch</a:t>
            </a:r>
            <a:r>
              <a:rPr lang="en-US" altLang="zh-CN" sz="1800" b="0" kern="100" dirty="0">
                <a:latin typeface="Times New Roman" panose="02020603050405020304" pitchFamily="18" charset="0"/>
                <a:ea typeface="宋体" panose="02010600030101010101" pitchFamily="2" charset="-122"/>
              </a:rPr>
              <a:t> (Exception e)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r>
              <a:rPr lang="en-US" altLang="zh-CN" sz="1800" b="0" kern="100" dirty="0" err="1">
                <a:latin typeface="Times New Roman" panose="02020603050405020304" pitchFamily="18" charset="0"/>
                <a:ea typeface="宋体" panose="02010600030101010101" pitchFamily="2" charset="-122"/>
              </a:rPr>
              <a:t>System.err.println</a:t>
            </a:r>
            <a:r>
              <a:rPr lang="en-US" altLang="zh-CN" sz="1800" b="0" kern="100" dirty="0">
                <a:latin typeface="Times New Roman" panose="02020603050405020304" pitchFamily="18" charset="0"/>
                <a:ea typeface="宋体" panose="02010600030101010101" pitchFamily="2" charset="-122"/>
              </a:rPr>
              <a:t> (e);</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67277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2.4 </a:t>
            </a:r>
            <a:r>
              <a:rPr lang="zh-CN" altLang="en-US" dirty="0"/>
              <a:t>如何抛出异常</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445047" y="1114425"/>
            <a:ext cx="11368616" cy="1033352"/>
          </a:xfrm>
        </p:spPr>
        <p:txBody>
          <a:bodyPr/>
          <a:lstStyle/>
          <a:p>
            <a:r>
              <a:rPr lang="zh-CN" altLang="en-US" dirty="0"/>
              <a:t>异常的处理器是通过从当前的方法开始， 沿着方法调用链， 按照异常的反向传播方向找到的。</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graphicFrame>
        <p:nvGraphicFramePr>
          <p:cNvPr id="6" name="Object 4"/>
          <p:cNvGraphicFramePr>
            <a:graphicFrameLocks noChangeAspect="1"/>
          </p:cNvGraphicFramePr>
          <p:nvPr>
            <p:extLst>
              <p:ext uri="{D42A27DB-BD31-4B8C-83A1-F6EECF244321}">
                <p14:modId xmlns:p14="http://schemas.microsoft.com/office/powerpoint/2010/main" val="2910940733"/>
              </p:ext>
            </p:extLst>
          </p:nvPr>
        </p:nvGraphicFramePr>
        <p:xfrm>
          <a:off x="233971" y="2429539"/>
          <a:ext cx="11512729" cy="2748517"/>
        </p:xfrm>
        <a:graphic>
          <a:graphicData uri="http://schemas.openxmlformats.org/presentationml/2006/ole">
            <mc:AlternateContent xmlns:mc="http://schemas.openxmlformats.org/markup-compatibility/2006">
              <mc:Choice xmlns:v="urn:schemas-microsoft-com:vml" Requires="v">
                <p:oleObj spid="_x0000_s1031" name="Picture" r:id="rId3" imgW="5108448" imgH="1219200" progId="Word.Picture.8">
                  <p:embed/>
                </p:oleObj>
              </mc:Choice>
              <mc:Fallback>
                <p:oleObj name="Picture" r:id="rId3" imgW="5108448" imgH="1219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1" y="2429539"/>
                        <a:ext cx="11512729" cy="2748517"/>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660496315"/>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76" y="396081"/>
            <a:ext cx="10212916" cy="609600"/>
          </a:xfrm>
        </p:spPr>
        <p:txBody>
          <a:bodyPr/>
          <a:lstStyle/>
          <a:p>
            <a:r>
              <a:rPr lang="zh-CN" altLang="en-US" sz="2800" dirty="0"/>
              <a:t>关于</a:t>
            </a:r>
            <a:r>
              <a:rPr lang="en-US" altLang="zh-CN" sz="2800" dirty="0"/>
              <a:t>Java</a:t>
            </a:r>
            <a:r>
              <a:rPr lang="zh-CN" altLang="en-US" sz="2800" dirty="0"/>
              <a:t>中</a:t>
            </a:r>
            <a:r>
              <a:rPr lang="en-US" altLang="zh-CN" sz="2800" dirty="0"/>
              <a:t>try catch finally throw return</a:t>
            </a:r>
            <a:r>
              <a:rPr lang="zh-CN" altLang="en-US" sz="2800" dirty="0"/>
              <a:t>的执行顺序问题</a:t>
            </a:r>
          </a:p>
        </p:txBody>
      </p:sp>
      <p:sp>
        <p:nvSpPr>
          <p:cNvPr id="3" name="内容占位符 2"/>
          <p:cNvSpPr>
            <a:spLocks noGrp="1"/>
          </p:cNvSpPr>
          <p:nvPr>
            <p:ph idx="1"/>
          </p:nvPr>
        </p:nvSpPr>
        <p:spPr/>
        <p:txBody>
          <a:bodyPr/>
          <a:lstStyle/>
          <a:p>
            <a:r>
              <a:rPr lang="en-US" altLang="zh-CN" sz="2200" dirty="0"/>
              <a:t>1</a:t>
            </a:r>
            <a:r>
              <a:rPr lang="zh-CN" altLang="en-US" sz="2200" dirty="0"/>
              <a:t>、</a:t>
            </a:r>
            <a:r>
              <a:rPr lang="en-US" altLang="zh-CN" sz="2200" dirty="0"/>
              <a:t>Try-catch-finally</a:t>
            </a:r>
            <a:r>
              <a:rPr lang="zh-CN" altLang="en-US" sz="2200" dirty="0"/>
              <a:t>中的</a:t>
            </a:r>
            <a:r>
              <a:rPr lang="en-US" altLang="zh-CN" sz="2200" dirty="0"/>
              <a:t>finally</a:t>
            </a:r>
            <a:r>
              <a:rPr lang="zh-CN" altLang="en-US" sz="2200" dirty="0"/>
              <a:t>一定会执行，而且，一定优先于</a:t>
            </a:r>
            <a:r>
              <a:rPr lang="en-US" altLang="zh-CN" sz="2200" dirty="0"/>
              <a:t>try/catch</a:t>
            </a:r>
            <a:r>
              <a:rPr lang="zh-CN" altLang="en-US" sz="2200" dirty="0"/>
              <a:t>中的</a:t>
            </a:r>
            <a:r>
              <a:rPr lang="en-US" altLang="zh-CN" sz="2200" dirty="0"/>
              <a:t>return/throw</a:t>
            </a:r>
            <a:r>
              <a:rPr lang="zh-CN" altLang="en-US" sz="2200" dirty="0"/>
              <a:t>语句执行，除非系统崩了或者程序使用</a:t>
            </a:r>
            <a:r>
              <a:rPr lang="en-US" altLang="zh-CN" sz="2200" dirty="0" err="1"/>
              <a:t>System.exit</a:t>
            </a:r>
            <a:r>
              <a:rPr lang="en-US" altLang="zh-CN" sz="2200" dirty="0"/>
              <a:t>(0)</a:t>
            </a:r>
            <a:r>
              <a:rPr lang="zh-CN" altLang="en-US" sz="2200" dirty="0"/>
              <a:t>强行终止；</a:t>
            </a:r>
          </a:p>
          <a:p>
            <a:endParaRPr lang="zh-CN" altLang="en-US" sz="2200" dirty="0"/>
          </a:p>
          <a:p>
            <a:r>
              <a:rPr lang="en-US" altLang="zh-CN" sz="2200" dirty="0"/>
              <a:t>2</a:t>
            </a:r>
            <a:r>
              <a:rPr lang="zh-CN" altLang="en-US" sz="2200" dirty="0"/>
              <a:t>、</a:t>
            </a:r>
            <a:r>
              <a:rPr lang="en-US" altLang="zh-CN" sz="2200" dirty="0"/>
              <a:t>finally</a:t>
            </a:r>
            <a:r>
              <a:rPr lang="zh-CN" altLang="en-US" sz="2200" dirty="0"/>
              <a:t>中如果有</a:t>
            </a:r>
            <a:r>
              <a:rPr lang="en-US" altLang="zh-CN" sz="2200" dirty="0"/>
              <a:t>return</a:t>
            </a:r>
            <a:r>
              <a:rPr lang="zh-CN" altLang="en-US" sz="2200" dirty="0"/>
              <a:t>或</a:t>
            </a:r>
            <a:r>
              <a:rPr lang="en-US" altLang="zh-CN" sz="2200" dirty="0"/>
              <a:t>throw</a:t>
            </a:r>
            <a:r>
              <a:rPr lang="zh-CN" altLang="en-US" sz="2200" dirty="0"/>
              <a:t>，则优先处理</a:t>
            </a:r>
            <a:r>
              <a:rPr lang="en-US" altLang="zh-CN" sz="2200" dirty="0"/>
              <a:t>finally</a:t>
            </a:r>
            <a:r>
              <a:rPr lang="zh-CN" altLang="en-US" sz="2200" dirty="0"/>
              <a:t>中的</a:t>
            </a:r>
            <a:r>
              <a:rPr lang="en-US" altLang="zh-CN" sz="2200" dirty="0"/>
              <a:t>return/throw</a:t>
            </a:r>
            <a:r>
              <a:rPr lang="zh-CN" altLang="en-US" sz="2200" dirty="0"/>
              <a:t>；</a:t>
            </a:r>
          </a:p>
          <a:p>
            <a:endParaRPr lang="zh-CN" altLang="en-US" sz="2200" dirty="0"/>
          </a:p>
          <a:p>
            <a:r>
              <a:rPr lang="en-US" altLang="zh-CN" sz="2200" dirty="0"/>
              <a:t>3</a:t>
            </a:r>
            <a:r>
              <a:rPr lang="zh-CN" altLang="en-US" sz="2200" dirty="0"/>
              <a:t>、</a:t>
            </a:r>
            <a:r>
              <a:rPr lang="en-US" altLang="zh-CN" sz="2200" dirty="0"/>
              <a:t>return</a:t>
            </a:r>
            <a:r>
              <a:rPr lang="zh-CN" altLang="en-US" sz="2200" dirty="0"/>
              <a:t>和</a:t>
            </a:r>
            <a:r>
              <a:rPr lang="en-US" altLang="zh-CN" sz="2200" dirty="0"/>
              <a:t>throw</a:t>
            </a:r>
            <a:r>
              <a:rPr lang="zh-CN" altLang="en-US" sz="2200" dirty="0"/>
              <a:t>，从语句流转的角度上看，这两个语句是等效的；</a:t>
            </a:r>
          </a:p>
          <a:p>
            <a:endParaRPr lang="zh-CN" altLang="en-US" sz="2200" dirty="0"/>
          </a:p>
          <a:p>
            <a:r>
              <a:rPr lang="en-US" altLang="zh-CN" sz="2200" dirty="0"/>
              <a:t>4</a:t>
            </a:r>
            <a:r>
              <a:rPr lang="zh-CN" altLang="en-US" sz="2200" dirty="0"/>
              <a:t>、</a:t>
            </a:r>
            <a:r>
              <a:rPr lang="en-US" altLang="zh-CN" sz="2200" dirty="0"/>
              <a:t>finally</a:t>
            </a:r>
            <a:r>
              <a:rPr lang="zh-CN" altLang="en-US" sz="2200" dirty="0"/>
              <a:t>中没有</a:t>
            </a:r>
            <a:r>
              <a:rPr lang="en-US" altLang="zh-CN" sz="2200" dirty="0"/>
              <a:t>return</a:t>
            </a:r>
            <a:r>
              <a:rPr lang="zh-CN" altLang="en-US" sz="2200" dirty="0"/>
              <a:t>或</a:t>
            </a:r>
            <a:r>
              <a:rPr lang="en-US" altLang="zh-CN" sz="2200" dirty="0"/>
              <a:t>throw</a:t>
            </a:r>
            <a:r>
              <a:rPr lang="zh-CN" altLang="en-US" sz="2200" dirty="0"/>
              <a:t>，则程序会回溯到</a:t>
            </a:r>
            <a:r>
              <a:rPr lang="en-US" altLang="zh-CN" sz="2200" dirty="0"/>
              <a:t>try/catch</a:t>
            </a:r>
            <a:r>
              <a:rPr lang="zh-CN" altLang="en-US" sz="2200" dirty="0"/>
              <a:t>中执行</a:t>
            </a:r>
            <a:r>
              <a:rPr lang="en-US" altLang="zh-CN" sz="2200" dirty="0"/>
              <a:t>return/throw</a:t>
            </a:r>
            <a:r>
              <a:rPr lang="zh-CN" altLang="en-US" sz="2200" dirty="0"/>
              <a:t>语句。如果当初是</a:t>
            </a:r>
            <a:r>
              <a:rPr lang="en-US" altLang="zh-CN" sz="2200" dirty="0"/>
              <a:t>catch=&gt;finally</a:t>
            </a:r>
            <a:r>
              <a:rPr lang="zh-CN" altLang="en-US" sz="2200" dirty="0"/>
              <a:t>，则回溯到</a:t>
            </a:r>
            <a:r>
              <a:rPr lang="en-US" altLang="zh-CN" sz="2200" dirty="0"/>
              <a:t>catch</a:t>
            </a:r>
            <a:r>
              <a:rPr lang="zh-CN" altLang="en-US" sz="2200" dirty="0"/>
              <a:t>中执行</a:t>
            </a:r>
            <a:r>
              <a:rPr lang="en-US" altLang="zh-CN" sz="2200" dirty="0"/>
              <a:t>return/throw</a:t>
            </a:r>
            <a:r>
              <a:rPr lang="zh-CN" altLang="en-US" sz="2200" dirty="0"/>
              <a:t>；如果是</a:t>
            </a:r>
            <a:r>
              <a:rPr lang="en-US" altLang="zh-CN" sz="2200" dirty="0"/>
              <a:t>try=&gt;finally</a:t>
            </a:r>
            <a:r>
              <a:rPr lang="zh-CN" altLang="en-US" sz="2200" dirty="0"/>
              <a:t>，则回溯到</a:t>
            </a:r>
            <a:r>
              <a:rPr lang="en-US" altLang="zh-CN" sz="2200" dirty="0"/>
              <a:t>try</a:t>
            </a:r>
            <a:r>
              <a:rPr lang="zh-CN" altLang="en-US" sz="2200" dirty="0"/>
              <a:t>中执行</a:t>
            </a:r>
            <a:r>
              <a:rPr lang="en-US" altLang="zh-CN" sz="2200" dirty="0"/>
              <a:t>return/throw</a:t>
            </a:r>
            <a:r>
              <a:rPr lang="zh-CN" altLang="en-US" sz="2200" dirty="0"/>
              <a:t>；如果</a:t>
            </a:r>
            <a:r>
              <a:rPr lang="en-US" altLang="zh-CN" sz="2200" dirty="0"/>
              <a:t>try/catch</a:t>
            </a:r>
            <a:r>
              <a:rPr lang="zh-CN" altLang="en-US" sz="2200" dirty="0"/>
              <a:t>中都不存在</a:t>
            </a:r>
            <a:r>
              <a:rPr lang="en-US" altLang="zh-CN" sz="2200" dirty="0"/>
              <a:t>return/throw</a:t>
            </a:r>
            <a:r>
              <a:rPr lang="zh-CN" altLang="en-US" sz="2200" dirty="0"/>
              <a:t>，则跳出</a:t>
            </a:r>
            <a:r>
              <a:rPr lang="en-US" altLang="zh-CN" sz="2200" dirty="0"/>
              <a:t>try-catch-finally</a:t>
            </a:r>
            <a:r>
              <a:rPr lang="zh-CN" altLang="en-US" sz="2200" dirty="0"/>
              <a:t>语句体继续执行后续代码。</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3166393258"/>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关于</a:t>
            </a:r>
            <a:r>
              <a:rPr lang="en-US" altLang="zh-CN" sz="2800" dirty="0"/>
              <a:t>Java</a:t>
            </a:r>
            <a:r>
              <a:rPr lang="zh-CN" altLang="en-US" sz="2800" dirty="0"/>
              <a:t>中</a:t>
            </a:r>
            <a:r>
              <a:rPr lang="en-US" altLang="zh-CN" sz="2800" dirty="0"/>
              <a:t>try catch finally throw return</a:t>
            </a:r>
            <a:r>
              <a:rPr lang="zh-CN" altLang="en-US" sz="2800" dirty="0"/>
              <a:t>的执行顺序</a:t>
            </a:r>
            <a:r>
              <a:rPr lang="zh-CN" altLang="en-US" sz="2800" dirty="0" smtClean="0"/>
              <a:t>问题</a:t>
            </a:r>
            <a:r>
              <a:rPr lang="en-US" altLang="zh-CN" sz="2800" dirty="0" smtClean="0"/>
              <a:t>(</a:t>
            </a:r>
            <a:r>
              <a:rPr lang="zh-CN" altLang="en-US" sz="2800" dirty="0" smtClean="0"/>
              <a:t>续</a:t>
            </a:r>
            <a:r>
              <a:rPr lang="en-US" altLang="zh-CN" sz="2800" dirty="0" smtClean="0"/>
              <a:t>)</a:t>
            </a:r>
            <a:endParaRPr lang="zh-CN" altLang="en-US" sz="2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图片 4"/>
          <p:cNvPicPr>
            <a:picLocks noChangeAspect="1"/>
          </p:cNvPicPr>
          <p:nvPr/>
        </p:nvPicPr>
        <p:blipFill>
          <a:blip r:embed="rId2"/>
          <a:stretch>
            <a:fillRect/>
          </a:stretch>
        </p:blipFill>
        <p:spPr>
          <a:xfrm>
            <a:off x="1212112" y="1093788"/>
            <a:ext cx="3953644" cy="4832232"/>
          </a:xfrm>
          <a:prstGeom prst="rect">
            <a:avLst/>
          </a:prstGeom>
        </p:spPr>
      </p:pic>
      <p:pic>
        <p:nvPicPr>
          <p:cNvPr id="6" name="图片 5"/>
          <p:cNvPicPr>
            <a:picLocks noChangeAspect="1"/>
          </p:cNvPicPr>
          <p:nvPr/>
        </p:nvPicPr>
        <p:blipFill>
          <a:blip r:embed="rId3"/>
          <a:stretch>
            <a:fillRect/>
          </a:stretch>
        </p:blipFill>
        <p:spPr>
          <a:xfrm>
            <a:off x="6482675" y="1093788"/>
            <a:ext cx="4323576" cy="4832232"/>
          </a:xfrm>
          <a:prstGeom prst="rect">
            <a:avLst/>
          </a:prstGeom>
        </p:spPr>
      </p:pic>
    </p:spTree>
    <p:extLst>
      <p:ext uri="{BB962C8B-B14F-4D97-AF65-F5344CB8AC3E}">
        <p14:creationId xmlns:p14="http://schemas.microsoft.com/office/powerpoint/2010/main" val="23687169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标题 1"/>
          <p:cNvSpPr>
            <a:spLocks noGrp="1"/>
          </p:cNvSpPr>
          <p:nvPr>
            <p:ph type="title"/>
          </p:nvPr>
        </p:nvSpPr>
        <p:spPr/>
        <p:txBody>
          <a:bodyPr/>
          <a:lstStyle/>
          <a:p>
            <a:r>
              <a:rPr lang="zh-CN" altLang="en-US" sz="2800" dirty="0"/>
              <a:t>关于</a:t>
            </a:r>
            <a:r>
              <a:rPr lang="en-US" altLang="zh-CN" sz="2800" dirty="0"/>
              <a:t>Java</a:t>
            </a:r>
            <a:r>
              <a:rPr lang="zh-CN" altLang="en-US" sz="2800" dirty="0"/>
              <a:t>中</a:t>
            </a:r>
            <a:r>
              <a:rPr lang="en-US" altLang="zh-CN" sz="2800" dirty="0"/>
              <a:t>try catch finally throw return</a:t>
            </a:r>
            <a:r>
              <a:rPr lang="zh-CN" altLang="en-US" sz="2800" dirty="0"/>
              <a:t>的执行顺序</a:t>
            </a:r>
            <a:r>
              <a:rPr lang="zh-CN" altLang="en-US" sz="2800" dirty="0" smtClean="0"/>
              <a:t>问题</a:t>
            </a:r>
            <a:r>
              <a:rPr lang="en-US" altLang="zh-CN" sz="2800" dirty="0" smtClean="0"/>
              <a:t>(</a:t>
            </a:r>
            <a:r>
              <a:rPr lang="zh-CN" altLang="en-US" sz="2800" dirty="0" smtClean="0"/>
              <a:t>续</a:t>
            </a:r>
            <a:r>
              <a:rPr lang="en-US" altLang="zh-CN" sz="2800" dirty="0" smtClean="0"/>
              <a:t>)</a:t>
            </a:r>
            <a:endParaRPr lang="zh-CN" altLang="en-US" sz="2800" dirty="0"/>
          </a:p>
        </p:txBody>
      </p:sp>
      <p:pic>
        <p:nvPicPr>
          <p:cNvPr id="6" name="图片 5"/>
          <p:cNvPicPr>
            <a:picLocks noChangeAspect="1"/>
          </p:cNvPicPr>
          <p:nvPr/>
        </p:nvPicPr>
        <p:blipFill>
          <a:blip r:embed="rId2"/>
          <a:stretch>
            <a:fillRect/>
          </a:stretch>
        </p:blipFill>
        <p:spPr>
          <a:xfrm>
            <a:off x="191384" y="1245417"/>
            <a:ext cx="3826054" cy="4688097"/>
          </a:xfrm>
          <a:prstGeom prst="rect">
            <a:avLst/>
          </a:prstGeom>
        </p:spPr>
      </p:pic>
      <p:pic>
        <p:nvPicPr>
          <p:cNvPr id="7" name="图片 6"/>
          <p:cNvPicPr>
            <a:picLocks noChangeAspect="1"/>
          </p:cNvPicPr>
          <p:nvPr/>
        </p:nvPicPr>
        <p:blipFill>
          <a:blip r:embed="rId3"/>
          <a:stretch>
            <a:fillRect/>
          </a:stretch>
        </p:blipFill>
        <p:spPr>
          <a:xfrm>
            <a:off x="4127489" y="1180764"/>
            <a:ext cx="3686048" cy="4752750"/>
          </a:xfrm>
          <a:prstGeom prst="rect">
            <a:avLst/>
          </a:prstGeom>
        </p:spPr>
      </p:pic>
      <p:pic>
        <p:nvPicPr>
          <p:cNvPr id="8" name="图片 7"/>
          <p:cNvPicPr>
            <a:picLocks noChangeAspect="1"/>
          </p:cNvPicPr>
          <p:nvPr/>
        </p:nvPicPr>
        <p:blipFill>
          <a:blip r:embed="rId4"/>
          <a:stretch>
            <a:fillRect/>
          </a:stretch>
        </p:blipFill>
        <p:spPr>
          <a:xfrm>
            <a:off x="7927832" y="1202884"/>
            <a:ext cx="4051508" cy="4730630"/>
          </a:xfrm>
          <a:prstGeom prst="rect">
            <a:avLst/>
          </a:prstGeom>
        </p:spPr>
      </p:pic>
    </p:spTree>
    <p:extLst>
      <p:ext uri="{BB962C8B-B14F-4D97-AF65-F5344CB8AC3E}">
        <p14:creationId xmlns:p14="http://schemas.microsoft.com/office/powerpoint/2010/main" val="28524075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2.1.1  </a:t>
            </a:r>
            <a:r>
              <a:rPr lang="zh-CN" altLang="zh-CN" dirty="0">
                <a:effectLst/>
              </a:rPr>
              <a:t>计算器类</a:t>
            </a:r>
            <a:r>
              <a:rPr lang="zh-CN" altLang="zh-CN" dirty="0" smtClean="0">
                <a:effectLst/>
              </a:rPr>
              <a:t>设计</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a:xfrm>
            <a:off x="328084" y="1114425"/>
            <a:ext cx="6424408" cy="4876800"/>
          </a:xfrm>
        </p:spPr>
        <p:txBody>
          <a:bodyPr/>
          <a:lstStyle/>
          <a:p>
            <a:r>
              <a:rPr lang="zh-CN" altLang="en-US" dirty="0"/>
              <a:t>两种方案 </a:t>
            </a:r>
          </a:p>
          <a:p>
            <a:pPr lvl="1"/>
            <a:r>
              <a:rPr lang="zh-CN" altLang="zh-CN" dirty="0"/>
              <a:t>方案</a:t>
            </a:r>
            <a:r>
              <a:rPr lang="en-US" altLang="zh-CN" dirty="0"/>
              <a:t>1</a:t>
            </a:r>
            <a:r>
              <a:rPr lang="zh-CN" altLang="zh-CN" dirty="0" smtClean="0"/>
              <a:t>：</a:t>
            </a:r>
            <a:endParaRPr lang="en-US" altLang="zh-CN" dirty="0" smtClean="0"/>
          </a:p>
          <a:p>
            <a:pPr lvl="2" eaLnBrk="1" hangingPunct="1">
              <a:lnSpc>
                <a:spcPct val="90000"/>
              </a:lnSpc>
            </a:pPr>
            <a:r>
              <a:rPr lang="zh-CN" altLang="en-US" sz="2000" dirty="0"/>
              <a:t>加、减、乘、除运算各实现一个独立功能，形成</a:t>
            </a:r>
            <a:r>
              <a:rPr lang="en-US" altLang="zh-CN" sz="2000" dirty="0"/>
              <a:t>4</a:t>
            </a:r>
            <a:r>
              <a:rPr lang="zh-CN" altLang="en-US" sz="2000" dirty="0"/>
              <a:t>个成员方法。此外，用构造方法初始化运算数。这样总共可以设计</a:t>
            </a:r>
            <a:r>
              <a:rPr lang="en-US" altLang="zh-CN" sz="2000" dirty="0"/>
              <a:t>5</a:t>
            </a:r>
            <a:r>
              <a:rPr lang="zh-CN" altLang="en-US" sz="2000" dirty="0"/>
              <a:t>个成员方法，并且它们都是公开成员</a:t>
            </a:r>
            <a:r>
              <a:rPr lang="zh-CN" altLang="en-US" sz="2000" dirty="0" smtClean="0"/>
              <a:t>。</a:t>
            </a:r>
            <a:endParaRPr lang="zh-CN" altLang="en-US" b="1" dirty="0"/>
          </a:p>
          <a:p>
            <a:pPr lvl="2" eaLnBrk="1" hangingPunct="1">
              <a:lnSpc>
                <a:spcPct val="90000"/>
              </a:lnSpc>
            </a:pPr>
            <a:r>
              <a:rPr lang="zh-CN" altLang="en-US" sz="2000" dirty="0"/>
              <a:t>类</a:t>
            </a:r>
            <a:r>
              <a:rPr lang="en-US" altLang="zh-CN" sz="2000" dirty="0"/>
              <a:t>Calculator</a:t>
            </a:r>
            <a:r>
              <a:rPr lang="zh-CN" altLang="en-US" sz="2000" dirty="0"/>
              <a:t>的属性由两个运算数决定，所以只需两个成员变量。这里先假定它们是两个整数，并且都设置为私密成员</a:t>
            </a:r>
            <a:r>
              <a:rPr lang="zh-CN" altLang="en-US" sz="2000" dirty="0" smtClean="0"/>
              <a:t>。</a:t>
            </a:r>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26141" y="1583418"/>
            <a:ext cx="3101975" cy="3671888"/>
          </a:xfrm>
          <a:prstGeom prst="rect">
            <a:avLst/>
          </a:prstGeom>
          <a:noFill/>
        </p:spPr>
      </p:pic>
    </p:spTree>
    <p:extLst>
      <p:ext uri="{BB962C8B-B14F-4D97-AF65-F5344CB8AC3E}">
        <p14:creationId xmlns:p14="http://schemas.microsoft.com/office/powerpoint/2010/main" val="3840145026"/>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关于</a:t>
            </a:r>
            <a:r>
              <a:rPr lang="en-US" altLang="zh-CN" sz="2800" dirty="0"/>
              <a:t>Java</a:t>
            </a:r>
            <a:r>
              <a:rPr lang="zh-CN" altLang="en-US" sz="2800" dirty="0"/>
              <a:t>中</a:t>
            </a:r>
            <a:r>
              <a:rPr lang="en-US" altLang="zh-CN" sz="2800" dirty="0"/>
              <a:t>try catch finally throw return</a:t>
            </a:r>
            <a:r>
              <a:rPr lang="zh-CN" altLang="en-US" sz="2800" dirty="0"/>
              <a:t>的执行顺序问题</a:t>
            </a:r>
            <a:r>
              <a:rPr lang="en-US" altLang="zh-CN" sz="2800" dirty="0"/>
              <a:t>(</a:t>
            </a:r>
            <a:r>
              <a:rPr lang="zh-CN" altLang="en-US" sz="2800" dirty="0"/>
              <a:t>续</a:t>
            </a:r>
            <a:r>
              <a:rPr lang="en-US" altLang="zh-CN" sz="2800" dirty="0"/>
              <a:t>)</a:t>
            </a:r>
            <a:endParaRPr lang="zh-CN" altLang="en-US" sz="2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347472" y="995363"/>
            <a:ext cx="8604504" cy="5373779"/>
          </a:xfrm>
          <a:prstGeom prst="rect">
            <a:avLst/>
          </a:prstGeom>
        </p:spPr>
        <p:txBody>
          <a:bodyPr wrap="square">
            <a:spAutoFit/>
          </a:bodyPr>
          <a:lstStyle/>
          <a:p>
            <a:pPr>
              <a:lnSpc>
                <a:spcPts val="1200"/>
              </a:lnSpc>
              <a:spcAft>
                <a:spcPts val="0"/>
              </a:spcAft>
              <a:buNone/>
            </a:pPr>
            <a:r>
              <a:rPr lang="en-US" altLang="zh-CN" sz="1800" b="0" kern="0" dirty="0" smtClean="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ExceptionDemo</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sz="18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i="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p</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p() {</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x</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y</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z</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try</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x</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x</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+ 10;</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y</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x</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z</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z</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z</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+ 22;</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catch</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(Exception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ex</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ex</a:t>
            </a:r>
            <a:r>
              <a:rPr lang="en-US" altLang="zh-CN" sz="18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.printStackTrace</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"before..."</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throw</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ex</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finally</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b="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finalStatements</a:t>
            </a:r>
            <a:r>
              <a:rPr lang="en-US" altLang="zh-CN" sz="18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"Next statement"</a:t>
            </a: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541264" y="1825583"/>
            <a:ext cx="6449568" cy="1754340"/>
          </a:xfrm>
          <a:prstGeom prst="rect">
            <a:avLst/>
          </a:prstGeom>
        </p:spPr>
      </p:pic>
    </p:spTree>
    <p:extLst>
      <p:ext uri="{BB962C8B-B14F-4D97-AF65-F5344CB8AC3E}">
        <p14:creationId xmlns:p14="http://schemas.microsoft.com/office/powerpoint/2010/main" val="2824319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2850" y="349453"/>
            <a:ext cx="10212916" cy="609600"/>
          </a:xfrm>
        </p:spPr>
        <p:txBody>
          <a:bodyPr/>
          <a:lstStyle/>
          <a:p>
            <a:r>
              <a:rPr lang="zh-CN" altLang="en-US" dirty="0"/>
              <a:t>链</a:t>
            </a:r>
            <a:r>
              <a:rPr lang="en-US" altLang="zh-CN" dirty="0"/>
              <a:t>2.8  Math</a:t>
            </a:r>
            <a:r>
              <a:rPr lang="zh-CN" altLang="en-US" dirty="0"/>
              <a:t>类</a:t>
            </a:r>
          </a:p>
        </p:txBody>
      </p:sp>
      <p:sp>
        <p:nvSpPr>
          <p:cNvPr id="3" name="内容占位符 2"/>
          <p:cNvSpPr>
            <a:spLocks noGrp="1"/>
          </p:cNvSpPr>
          <p:nvPr>
            <p:ph idx="1"/>
          </p:nvPr>
        </p:nvSpPr>
        <p:spPr>
          <a:xfrm>
            <a:off x="0" y="1214234"/>
            <a:ext cx="2811473" cy="2826138"/>
          </a:xfrm>
        </p:spPr>
        <p:txBody>
          <a:bodyPr/>
          <a:lstStyle/>
          <a:p>
            <a:r>
              <a:rPr lang="en-US" altLang="zh-CN" sz="2000" dirty="0"/>
              <a:t>Java</a:t>
            </a:r>
            <a:r>
              <a:rPr lang="zh-CN" altLang="en-US" sz="2000" dirty="0"/>
              <a:t>类库中的</a:t>
            </a:r>
            <a:r>
              <a:rPr lang="en-US" altLang="zh-CN" sz="2000" dirty="0" err="1" smtClean="0"/>
              <a:t>java.lang.Math</a:t>
            </a:r>
            <a:r>
              <a:rPr lang="zh-CN" altLang="en-US" sz="2000" dirty="0"/>
              <a:t>类是一个支持各种数学计算的</a:t>
            </a:r>
            <a:r>
              <a:rPr lang="zh-CN" altLang="en-US" sz="2000" dirty="0" smtClean="0"/>
              <a:t>类。</a:t>
            </a:r>
            <a:endParaRPr lang="en-US" altLang="zh-CN" sz="2000" dirty="0" smtClean="0"/>
          </a:p>
          <a:p>
            <a:r>
              <a:rPr lang="en-US" altLang="zh-CN" sz="2000" dirty="0"/>
              <a:t>Math</a:t>
            </a:r>
            <a:r>
              <a:rPr lang="zh-CN" altLang="en-US" sz="2000" dirty="0"/>
              <a:t>类提供了两个重要的类常量</a:t>
            </a:r>
            <a:r>
              <a:rPr lang="zh-CN" altLang="en-US" sz="2000" dirty="0" smtClean="0"/>
              <a:t>：</a:t>
            </a:r>
            <a:r>
              <a:rPr lang="en-US" altLang="zh-CN" sz="2000" dirty="0" err="1" smtClean="0"/>
              <a:t>Math.PI,Math.E</a:t>
            </a:r>
            <a:r>
              <a:rPr lang="en-US" altLang="zh-CN" sz="2000" dirty="0" smtClean="0"/>
              <a:t> </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7" name="图片 6"/>
          <p:cNvPicPr>
            <a:picLocks noChangeAspect="1"/>
          </p:cNvPicPr>
          <p:nvPr/>
        </p:nvPicPr>
        <p:blipFill>
          <a:blip r:embed="rId2"/>
          <a:stretch>
            <a:fillRect/>
          </a:stretch>
        </p:blipFill>
        <p:spPr>
          <a:xfrm>
            <a:off x="3613129" y="1021168"/>
            <a:ext cx="7942857" cy="5095238"/>
          </a:xfrm>
          <a:prstGeom prst="rect">
            <a:avLst/>
          </a:prstGeom>
        </p:spPr>
      </p:pic>
    </p:spTree>
    <p:extLst>
      <p:ext uri="{BB962C8B-B14F-4D97-AF65-F5344CB8AC3E}">
        <p14:creationId xmlns:p14="http://schemas.microsoft.com/office/powerpoint/2010/main" val="2128969466"/>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9445" y="2671763"/>
            <a:ext cx="10212916" cy="609600"/>
          </a:xfrm>
        </p:spPr>
        <p:txBody>
          <a:bodyPr/>
          <a:lstStyle/>
          <a:p>
            <a:r>
              <a:rPr lang="zh-CN" altLang="zh-CN" dirty="0">
                <a:effectLst/>
              </a:rPr>
              <a:t>第</a:t>
            </a:r>
            <a:r>
              <a:rPr lang="en-US" altLang="zh-CN" dirty="0">
                <a:effectLst/>
              </a:rPr>
              <a:t>2.3</a:t>
            </a:r>
            <a:r>
              <a:rPr lang="zh-CN" altLang="zh-CN" dirty="0">
                <a:effectLst/>
              </a:rPr>
              <a:t>课 能自动识别计算类型的二项式计算器类</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330372604"/>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2.3.1  </a:t>
            </a:r>
            <a:r>
              <a:rPr lang="zh-CN" altLang="zh-CN" dirty="0">
                <a:effectLst/>
              </a:rPr>
              <a:t>关系运算符与布尔</a:t>
            </a:r>
            <a:r>
              <a:rPr lang="zh-CN" altLang="zh-CN" dirty="0" smtClean="0">
                <a:effectLst/>
              </a:rPr>
              <a:t>类型</a:t>
            </a:r>
            <a:endParaRPr lang="zh-CN" altLang="en-US" dirty="0"/>
          </a:p>
        </p:txBody>
      </p:sp>
      <p:sp>
        <p:nvSpPr>
          <p:cNvPr id="3" name="内容占位符 2"/>
          <p:cNvSpPr>
            <a:spLocks noGrp="1"/>
          </p:cNvSpPr>
          <p:nvPr>
            <p:ph idx="1"/>
          </p:nvPr>
        </p:nvSpPr>
        <p:spPr>
          <a:xfrm>
            <a:off x="328084" y="1114425"/>
            <a:ext cx="11368616" cy="4446403"/>
          </a:xfrm>
        </p:spPr>
        <p:txBody>
          <a:bodyPr/>
          <a:lstStyle/>
          <a:p>
            <a:r>
              <a:rPr lang="zh-CN" altLang="zh-CN" dirty="0"/>
              <a:t>关系（比较）运算符是逻辑表达式中的主要成分</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zh-CN" altLang="zh-CN" dirty="0"/>
              <a:t>关系运算符也称比较运算符，即所进行的是比较操作或关系判断。它们的操作结果只能是一个逻辑值（即布尔类型的值）：用</a:t>
            </a:r>
            <a:r>
              <a:rPr lang="en-US" altLang="zh-CN" dirty="0"/>
              <a:t>true</a:t>
            </a:r>
            <a:r>
              <a:rPr lang="zh-CN" altLang="zh-CN" dirty="0"/>
              <a:t>和</a:t>
            </a:r>
            <a:r>
              <a:rPr lang="en-US" altLang="zh-CN" dirty="0"/>
              <a:t>false</a:t>
            </a:r>
            <a:r>
              <a:rPr lang="zh-CN" altLang="zh-CN" dirty="0"/>
              <a:t>表示命题是否成立</a:t>
            </a:r>
            <a:r>
              <a:rPr lang="zh-CN" altLang="zh-CN" dirty="0" smtClean="0"/>
              <a:t>。</a:t>
            </a:r>
            <a:endParaRPr lang="en-US" altLang="zh-CN" dirty="0" smtClean="0"/>
          </a:p>
          <a:p>
            <a:pPr lvl="2"/>
            <a:r>
              <a:rPr lang="zh-CN" altLang="zh-CN" dirty="0" smtClean="0"/>
              <a:t>例如</a:t>
            </a:r>
            <a:r>
              <a:rPr lang="zh-CN" altLang="zh-CN" dirty="0"/>
              <a:t>，</a:t>
            </a:r>
            <a:r>
              <a:rPr lang="en-US" altLang="zh-CN" dirty="0"/>
              <a:t>3 &lt; 5</a:t>
            </a:r>
            <a:r>
              <a:rPr lang="zh-CN" altLang="zh-CN" dirty="0"/>
              <a:t>的值为</a:t>
            </a:r>
            <a:r>
              <a:rPr lang="en-US" altLang="zh-CN" dirty="0"/>
              <a:t>true</a:t>
            </a:r>
            <a:r>
              <a:rPr lang="zh-CN" altLang="zh-CN" dirty="0"/>
              <a:t>，即这个命题成立；</a:t>
            </a:r>
            <a:r>
              <a:rPr lang="en-US" altLang="zh-CN" dirty="0"/>
              <a:t>3 ==5</a:t>
            </a:r>
            <a:r>
              <a:rPr lang="zh-CN" altLang="zh-CN" dirty="0"/>
              <a:t>和</a:t>
            </a:r>
            <a:r>
              <a:rPr lang="en-US" altLang="zh-CN" dirty="0"/>
              <a:t>3 &gt; 5</a:t>
            </a:r>
            <a:r>
              <a:rPr lang="zh-CN" altLang="zh-CN" dirty="0"/>
              <a:t>的值都为</a:t>
            </a:r>
            <a:r>
              <a:rPr lang="en-US" altLang="zh-CN" dirty="0"/>
              <a:t>false</a:t>
            </a:r>
            <a:r>
              <a:rPr lang="zh-CN" altLang="zh-CN" dirty="0"/>
              <a:t>，即这两个命题都不成立。</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832627171"/>
              </p:ext>
            </p:extLst>
          </p:nvPr>
        </p:nvGraphicFramePr>
        <p:xfrm>
          <a:off x="1392809" y="1930769"/>
          <a:ext cx="7410950" cy="1322794"/>
        </p:xfrm>
        <a:graphic>
          <a:graphicData uri="http://schemas.openxmlformats.org/drawingml/2006/table">
            <a:tbl>
              <a:tblPr/>
              <a:tblGrid>
                <a:gridCol w="868354"/>
                <a:gridCol w="1090121"/>
                <a:gridCol w="1090121"/>
                <a:gridCol w="1091056"/>
                <a:gridCol w="1090121"/>
                <a:gridCol w="1090121"/>
                <a:gridCol w="1091056"/>
              </a:tblGrid>
              <a:tr h="661397">
                <a:tc>
                  <a:txBody>
                    <a:bodyPr/>
                    <a:lstStyle/>
                    <a:p>
                      <a:pPr algn="ctr">
                        <a:lnSpc>
                          <a:spcPts val="800"/>
                        </a:lnSpc>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操作符</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&gt; </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&gt;=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&lt;=</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&lt; </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1397">
                <a:tc>
                  <a:txBody>
                    <a:bodyPr/>
                    <a:lstStyle/>
                    <a:p>
                      <a:pPr algn="ctr">
                        <a:lnSpc>
                          <a:spcPts val="800"/>
                        </a:lnSpc>
                        <a:spcAft>
                          <a:spcPts val="0"/>
                        </a:spcAft>
                      </a:pPr>
                      <a:r>
                        <a:rPr lang="zh-CN" sz="1800" b="1" kern="100">
                          <a:effectLst/>
                          <a:latin typeface="宋体" panose="02010600030101010101" pitchFamily="2" charset="-122"/>
                          <a:ea typeface="宋体" panose="02010600030101010101" pitchFamily="2" charset="-122"/>
                          <a:cs typeface="Times New Roman" panose="02020603050405020304" pitchFamily="18" charset="0"/>
                        </a:rPr>
                        <a:t>含</a:t>
                      </a:r>
                      <a:r>
                        <a:rPr lang="en-US" sz="1800" b="1" kern="100">
                          <a:effectLst/>
                          <a:latin typeface="宋体" panose="02010600030101010101" pitchFamily="2" charset="-122"/>
                          <a:ea typeface="宋体" panose="02010600030101010101" pitchFamily="2" charset="-122"/>
                          <a:cs typeface="Times New Roman" panose="02020603050405020304" pitchFamily="18" charset="0"/>
                        </a:rPr>
                        <a:t>  </a:t>
                      </a:r>
                      <a:r>
                        <a:rPr lang="zh-CN" sz="1800" b="1" kern="100">
                          <a:effectLst/>
                          <a:latin typeface="宋体" panose="02010600030101010101" pitchFamily="2" charset="-122"/>
                          <a:ea typeface="宋体" panose="02010600030101010101" pitchFamily="2" charset="-122"/>
                          <a:cs typeface="Times New Roman" panose="02020603050405020304" pitchFamily="18" charset="0"/>
                        </a:rPr>
                        <a:t>义</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zh-CN" sz="1800" kern="100">
                          <a:effectLst/>
                          <a:latin typeface="宋体" panose="02010600030101010101" pitchFamily="2" charset="-122"/>
                          <a:ea typeface="宋体" panose="02010600030101010101" pitchFamily="2" charset="-122"/>
                          <a:cs typeface="Times New Roman" panose="02020603050405020304" pitchFamily="18" charset="0"/>
                        </a:rPr>
                        <a:t>大于</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zh-CN" sz="1800" kern="100">
                          <a:effectLst/>
                          <a:latin typeface="宋体" panose="02010600030101010101" pitchFamily="2" charset="-122"/>
                          <a:ea typeface="宋体" panose="02010600030101010101" pitchFamily="2" charset="-122"/>
                          <a:cs typeface="Times New Roman" panose="02020603050405020304" pitchFamily="18" charset="0"/>
                        </a:rPr>
                        <a:t>大于等于</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zh-CN" sz="1800" kern="100">
                          <a:effectLst/>
                          <a:latin typeface="宋体" panose="02010600030101010101" pitchFamily="2" charset="-122"/>
                          <a:ea typeface="宋体" panose="02010600030101010101" pitchFamily="2" charset="-122"/>
                          <a:cs typeface="Times New Roman" panose="02020603050405020304" pitchFamily="18" charset="0"/>
                        </a:rPr>
                        <a:t>小于等于</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zh-CN" sz="1800" kern="100">
                          <a:effectLst/>
                          <a:latin typeface="宋体" panose="02010600030101010101" pitchFamily="2" charset="-122"/>
                          <a:ea typeface="宋体" panose="02010600030101010101" pitchFamily="2" charset="-122"/>
                          <a:cs typeface="Times New Roman" panose="02020603050405020304" pitchFamily="18" charset="0"/>
                        </a:rPr>
                        <a:t>小于</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zh-CN" sz="1800" kern="100">
                          <a:effectLst/>
                          <a:latin typeface="宋体" panose="02010600030101010101" pitchFamily="2" charset="-122"/>
                          <a:ea typeface="宋体" panose="02010600030101010101" pitchFamily="2" charset="-122"/>
                          <a:cs typeface="Times New Roman" panose="02020603050405020304" pitchFamily="18" charset="0"/>
                        </a:rPr>
                        <a:t>等于</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不等于</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7560545"/>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2.3.2  </a:t>
            </a:r>
            <a:r>
              <a:rPr lang="zh-CN" altLang="zh-CN" dirty="0">
                <a:effectLst/>
              </a:rPr>
              <a:t>用选择结构改进</a:t>
            </a:r>
            <a:r>
              <a:rPr lang="zh-CN" altLang="zh-CN" dirty="0" smtClean="0">
                <a:effectLst/>
              </a:rPr>
              <a:t>计算器</a:t>
            </a:r>
            <a:endParaRPr lang="zh-CN" altLang="en-US" dirty="0"/>
          </a:p>
        </p:txBody>
      </p:sp>
      <p:sp>
        <p:nvSpPr>
          <p:cNvPr id="3" name="内容占位符 2"/>
          <p:cNvSpPr>
            <a:spLocks noGrp="1"/>
          </p:cNvSpPr>
          <p:nvPr>
            <p:ph idx="1"/>
          </p:nvPr>
        </p:nvSpPr>
        <p:spPr/>
        <p:txBody>
          <a:bodyPr/>
          <a:lstStyle/>
          <a:p>
            <a:r>
              <a:rPr lang="zh-CN" altLang="en-US" dirty="0"/>
              <a:t>程序应当只按照用户给定的一种计算要求进行</a:t>
            </a:r>
            <a:r>
              <a:rPr lang="zh-CN" altLang="en-US" dirty="0" smtClean="0"/>
              <a:t>计算。</a:t>
            </a:r>
            <a:endParaRPr lang="en-US" altLang="zh-CN" dirty="0" smtClean="0"/>
          </a:p>
          <a:p>
            <a:pPr eaLnBrk="1" hangingPunct="1"/>
            <a:r>
              <a:rPr lang="zh-CN" altLang="en-US" dirty="0"/>
              <a:t>解决方案</a:t>
            </a:r>
          </a:p>
          <a:p>
            <a:pPr lvl="1" eaLnBrk="1" hangingPunct="1"/>
            <a:r>
              <a:rPr lang="zh-CN" altLang="en-US" dirty="0"/>
              <a:t>（</a:t>
            </a:r>
            <a:r>
              <a:rPr lang="en-US" altLang="zh-CN" dirty="0"/>
              <a:t>1</a:t>
            </a:r>
            <a:r>
              <a:rPr lang="zh-CN" altLang="en-US" dirty="0"/>
              <a:t>）在</a:t>
            </a:r>
            <a:r>
              <a:rPr lang="en-US" altLang="zh-CN" dirty="0"/>
              <a:t>Calculator</a:t>
            </a:r>
            <a:r>
              <a:rPr lang="zh-CN" altLang="en-US" dirty="0"/>
              <a:t>类中，增加一个</a:t>
            </a:r>
            <a:r>
              <a:rPr lang="en-US" altLang="zh-CN" dirty="0"/>
              <a:t>operator</a:t>
            </a:r>
            <a:r>
              <a:rPr lang="zh-CN" altLang="en-US" dirty="0"/>
              <a:t>变量，这个变量用于存储用户输入的计算类型</a:t>
            </a:r>
            <a:r>
              <a:rPr lang="en-US" altLang="zh-CN" dirty="0"/>
              <a:t>——</a:t>
            </a:r>
            <a:r>
              <a:rPr lang="zh-CN" altLang="en-US" dirty="0"/>
              <a:t>用一个字符表示，即</a:t>
            </a:r>
            <a:r>
              <a:rPr lang="en-US" altLang="zh-CN" dirty="0"/>
              <a:t>operator</a:t>
            </a:r>
            <a:r>
              <a:rPr lang="zh-CN" altLang="en-US" dirty="0"/>
              <a:t>变量是</a:t>
            </a:r>
            <a:r>
              <a:rPr lang="en-US" altLang="zh-CN" dirty="0"/>
              <a:t>char</a:t>
            </a:r>
            <a:r>
              <a:rPr lang="zh-CN" altLang="en-US" dirty="0"/>
              <a:t>类型。</a:t>
            </a:r>
          </a:p>
          <a:p>
            <a:pPr lvl="1" eaLnBrk="1" hangingPunct="1"/>
            <a:r>
              <a:rPr lang="zh-CN" altLang="en-US" dirty="0"/>
              <a:t>（</a:t>
            </a:r>
            <a:r>
              <a:rPr lang="en-US" altLang="zh-CN" dirty="0"/>
              <a:t>2</a:t>
            </a:r>
            <a:r>
              <a:rPr lang="zh-CN" altLang="en-US" dirty="0"/>
              <a:t>）构造方法作相应修改。</a:t>
            </a:r>
          </a:p>
          <a:p>
            <a:pPr lvl="1" eaLnBrk="1" hangingPunct="1"/>
            <a:r>
              <a:rPr lang="zh-CN" altLang="en-US" dirty="0"/>
              <a:t>（</a:t>
            </a:r>
            <a:r>
              <a:rPr lang="en-US" altLang="zh-CN" dirty="0"/>
              <a:t>3</a:t>
            </a:r>
            <a:r>
              <a:rPr lang="zh-CN" altLang="en-US" dirty="0"/>
              <a:t>）去掉原来的</a:t>
            </a:r>
            <a:r>
              <a:rPr lang="en-US" altLang="zh-CN" dirty="0"/>
              <a:t>4</a:t>
            </a:r>
            <a:r>
              <a:rPr lang="zh-CN" altLang="en-US" dirty="0"/>
              <a:t>个计算方法，改用一个</a:t>
            </a:r>
            <a:r>
              <a:rPr lang="en-US" altLang="zh-CN" dirty="0"/>
              <a:t>calculate()</a:t>
            </a:r>
            <a:r>
              <a:rPr lang="zh-CN" altLang="en-US" dirty="0"/>
              <a:t>。这个方法可以根据用户指定的计算类型，选择对应的计算表达式</a:t>
            </a:r>
            <a:r>
              <a:rPr lang="en-US" altLang="zh-CN" dirty="0"/>
              <a:t>——</a:t>
            </a:r>
            <a:r>
              <a:rPr lang="zh-CN" altLang="en-US" dirty="0"/>
              <a:t>程序要具有一定的智能。</a:t>
            </a: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492730127"/>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2.3.2  </a:t>
            </a:r>
            <a:r>
              <a:rPr lang="zh-CN" altLang="zh-CN" dirty="0">
                <a:effectLst/>
              </a:rPr>
              <a:t>用选择结构改进</a:t>
            </a:r>
            <a:r>
              <a:rPr lang="zh-CN" altLang="zh-CN" dirty="0" smtClean="0">
                <a:effectLst/>
              </a:rPr>
              <a:t>计算器</a:t>
            </a:r>
            <a:r>
              <a:rPr lang="zh-CN" altLang="en-US" dirty="0" smtClean="0">
                <a:effectLst/>
              </a:rPr>
              <a:t>（续）</a:t>
            </a:r>
            <a:endParaRPr lang="zh-CN" altLang="en-US" dirty="0"/>
          </a:p>
        </p:txBody>
      </p:sp>
      <p:sp>
        <p:nvSpPr>
          <p:cNvPr id="3" name="内容占位符 2"/>
          <p:cNvSpPr>
            <a:spLocks noGrp="1"/>
          </p:cNvSpPr>
          <p:nvPr>
            <p:ph idx="1"/>
          </p:nvPr>
        </p:nvSpPr>
        <p:spPr>
          <a:xfrm>
            <a:off x="328083" y="1114425"/>
            <a:ext cx="2890037" cy="4876800"/>
          </a:xfrm>
        </p:spPr>
        <p:txBody>
          <a:bodyPr/>
          <a:lstStyle/>
          <a:p>
            <a:r>
              <a:rPr lang="en-US" altLang="zh-CN" dirty="0"/>
              <a:t>1. </a:t>
            </a:r>
            <a:r>
              <a:rPr lang="zh-CN" altLang="zh-CN" dirty="0"/>
              <a:t>用</a:t>
            </a:r>
            <a:r>
              <a:rPr lang="en-US" altLang="zh-CN" dirty="0"/>
              <a:t>if-else</a:t>
            </a:r>
            <a:r>
              <a:rPr lang="zh-CN" altLang="zh-CN" dirty="0"/>
              <a:t>选择结构实现</a:t>
            </a:r>
            <a:r>
              <a:rPr lang="en-US" altLang="zh-CN" dirty="0"/>
              <a:t>calculate</a:t>
            </a:r>
            <a:r>
              <a:rPr lang="zh-CN" altLang="zh-CN" dirty="0"/>
              <a:t>方法</a:t>
            </a:r>
            <a:endParaRPr lang="zh-CN" altLang="zh-CN" b="1" dirty="0"/>
          </a:p>
          <a:p>
            <a:r>
              <a:rPr lang="zh-CN" altLang="zh-CN" dirty="0"/>
              <a:t>【代码</a:t>
            </a:r>
            <a:r>
              <a:rPr lang="en-US" altLang="zh-CN" dirty="0"/>
              <a:t>2-7</a:t>
            </a:r>
            <a:r>
              <a:rPr lang="zh-CN" altLang="zh-CN" dirty="0"/>
              <a:t>】采用嵌套的</a:t>
            </a:r>
            <a:r>
              <a:rPr lang="en-US" altLang="zh-CN" dirty="0"/>
              <a:t>if-else</a:t>
            </a:r>
            <a:r>
              <a:rPr lang="zh-CN" altLang="zh-CN" dirty="0"/>
              <a:t>结构的</a:t>
            </a:r>
            <a:r>
              <a:rPr lang="en-US" altLang="zh-CN" dirty="0"/>
              <a:t>Calculator</a:t>
            </a:r>
            <a:r>
              <a:rPr lang="zh-CN" altLang="zh-CN" dirty="0"/>
              <a:t>类定义。</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3072809" y="1061260"/>
            <a:ext cx="8984513" cy="5681555"/>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class</a:t>
            </a:r>
            <a:r>
              <a:rPr lang="en-US" altLang="zh-CN" kern="0" dirty="0">
                <a:solidFill>
                  <a:srgbClr val="000000"/>
                </a:solidFill>
                <a:latin typeface="Consolas" panose="020B0609020204030204" pitchFamily="49" charset="0"/>
                <a:ea typeface="宋体" panose="02010600030101010101" pitchFamily="2" charset="-122"/>
              </a:rPr>
              <a:t> Calculator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main(String[] </a:t>
            </a:r>
            <a:r>
              <a:rPr lang="en-US" altLang="zh-CN" kern="0" dirty="0" err="1">
                <a:solidFill>
                  <a:srgbClr val="6A3E3E"/>
                </a:solidFill>
                <a:latin typeface="Consolas" panose="020B0609020204030204" pitchFamily="49" charset="0"/>
                <a:ea typeface="宋体" panose="02010600030101010101" pitchFamily="2" charset="-122"/>
              </a:rPr>
              <a:t>args</a:t>
            </a:r>
            <a:r>
              <a:rPr lang="en-US" altLang="zh-CN" kern="0" dirty="0">
                <a:solidFill>
                  <a:srgbClr val="000000"/>
                </a:solidFill>
                <a:latin typeface="Consolas" panose="020B0609020204030204" pitchFamily="49" charset="0"/>
                <a:ea typeface="宋体" panose="02010600030101010101" pitchFamily="2" charset="-122"/>
              </a:rPr>
              <a:t>) {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Calculator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Calculator(18,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5);</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计算结果：</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c1</a:t>
            </a:r>
            <a:r>
              <a:rPr lang="en-US" altLang="zh-CN" kern="0" dirty="0">
                <a:solidFill>
                  <a:srgbClr val="000000"/>
                </a:solidFill>
                <a:latin typeface="Consolas" panose="020B0609020204030204" pitchFamily="49" charset="0"/>
                <a:ea typeface="宋体" panose="02010600030101010101" pitchFamily="2" charset="-122"/>
              </a:rPr>
              <a:t>.calculate());</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9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操作符</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11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char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12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无参构造器</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14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Calculator()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15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16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17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有参构造器</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18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Calculator(</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char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19			</a:t>
            </a:r>
            <a:r>
              <a:rPr lang="en-US" altLang="zh-CN" kern="0" dirty="0">
                <a:solidFill>
                  <a:srgbClr val="7F0055"/>
                </a:solidFill>
                <a:latin typeface="Consolas" panose="020B0609020204030204" pitchFamily="49" charset="0"/>
                <a:ea typeface="宋体" panose="02010600030101010101" pitchFamily="2" charset="-122"/>
              </a:rPr>
              <a:t>this</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0000C0"/>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20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21			</a:t>
            </a:r>
            <a:r>
              <a:rPr lang="en-US" altLang="zh-CN" kern="0" dirty="0">
                <a:solidFill>
                  <a:srgbClr val="7F0055"/>
                </a:solidFill>
                <a:latin typeface="Consolas" panose="020B0609020204030204" pitchFamily="49" charset="0"/>
                <a:ea typeface="宋体" panose="02010600030101010101" pitchFamily="2" charset="-122"/>
              </a:rPr>
              <a:t>this</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0000C0"/>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22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23	</a:t>
            </a:r>
            <a:endParaRPr lang="zh-CN" altLang="zh-CN" sz="28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42152983"/>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97173" y="1358973"/>
            <a:ext cx="9229062" cy="4179606"/>
          </a:xfrm>
          <a:prstGeom prst="rect">
            <a:avLst/>
          </a:prstGeom>
        </p:spPr>
        <p:txBody>
          <a:bodyPr wrap="square">
            <a:spAutoFit/>
          </a:bodyPr>
          <a:lstStyle/>
          <a:p>
            <a:pPr>
              <a:lnSpc>
                <a:spcPts val="1200"/>
              </a:lnSpc>
              <a:spcAft>
                <a:spcPts val="0"/>
              </a:spcAft>
              <a:buNone/>
            </a:pPr>
            <a:r>
              <a:rPr lang="en-US" altLang="zh-CN" kern="0" dirty="0">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24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calculate()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25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 = 0;</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26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27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28			} </a:t>
            </a:r>
            <a:r>
              <a:rPr lang="en-US" altLang="zh-CN" kern="0" dirty="0">
                <a:solidFill>
                  <a:srgbClr val="7F0055"/>
                </a:solidFill>
                <a:latin typeface="Consolas" panose="020B0609020204030204" pitchFamily="49" charset="0"/>
                <a:ea typeface="宋体" panose="02010600030101010101" pitchFamily="2" charset="-122"/>
              </a:rPr>
              <a:t>else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29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30			} </a:t>
            </a:r>
            <a:r>
              <a:rPr lang="en-US" altLang="zh-CN" kern="0" dirty="0">
                <a:solidFill>
                  <a:srgbClr val="7F0055"/>
                </a:solidFill>
                <a:latin typeface="Consolas" panose="020B0609020204030204" pitchFamily="49" charset="0"/>
                <a:ea typeface="宋体" panose="02010600030101010101" pitchFamily="2" charset="-122"/>
              </a:rPr>
              <a:t>else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31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32			} </a:t>
            </a:r>
            <a:r>
              <a:rPr lang="en-US" altLang="zh-CN" kern="0" dirty="0">
                <a:solidFill>
                  <a:srgbClr val="7F0055"/>
                </a:solidFill>
                <a:latin typeface="Consolas" panose="020B0609020204030204" pitchFamily="49" charset="0"/>
                <a:ea typeface="宋体" panose="02010600030101010101" pitchFamily="2" charset="-122"/>
              </a:rPr>
              <a:t>else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33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34			} </a:t>
            </a:r>
            <a:r>
              <a:rPr lang="en-US" altLang="zh-CN" kern="0" dirty="0">
                <a:solidFill>
                  <a:srgbClr val="7F0055"/>
                </a:solidFill>
                <a:latin typeface="Consolas" panose="020B0609020204030204" pitchFamily="49" charset="0"/>
                <a:ea typeface="宋体" panose="02010600030101010101" pitchFamily="2" charset="-122"/>
              </a:rPr>
              <a:t>else</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35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没有这种运算符！</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36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37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38		}</a:t>
            </a:r>
            <a:endParaRPr lang="zh-CN" altLang="zh-CN" sz="2800"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39	}</a:t>
            </a:r>
            <a:endParaRPr lang="zh-CN" altLang="en-US" sz="4400" dirty="0"/>
          </a:p>
        </p:txBody>
      </p:sp>
      <p:sp>
        <p:nvSpPr>
          <p:cNvPr id="6" name="标题 1"/>
          <p:cNvSpPr>
            <a:spLocks noGrp="1"/>
          </p:cNvSpPr>
          <p:nvPr>
            <p:ph type="title"/>
          </p:nvPr>
        </p:nvSpPr>
        <p:spPr>
          <a:xfrm>
            <a:off x="1661585" y="385763"/>
            <a:ext cx="10212916" cy="609600"/>
          </a:xfrm>
        </p:spPr>
        <p:txBody>
          <a:bodyPr/>
          <a:lstStyle/>
          <a:p>
            <a:r>
              <a:rPr lang="en-US" altLang="zh-CN" dirty="0">
                <a:effectLst/>
              </a:rPr>
              <a:t>2.3.2  </a:t>
            </a:r>
            <a:r>
              <a:rPr lang="zh-CN" altLang="zh-CN" dirty="0">
                <a:effectLst/>
              </a:rPr>
              <a:t>用选择结构改进</a:t>
            </a:r>
            <a:r>
              <a:rPr lang="zh-CN" altLang="zh-CN" dirty="0" smtClean="0">
                <a:effectLst/>
              </a:rPr>
              <a:t>计算器</a:t>
            </a:r>
            <a:r>
              <a:rPr lang="zh-CN" altLang="en-US" dirty="0" smtClean="0">
                <a:effectLst/>
              </a:rPr>
              <a:t>（续）</a:t>
            </a:r>
            <a:endParaRPr lang="zh-CN" altLang="en-US" dirty="0"/>
          </a:p>
        </p:txBody>
      </p:sp>
    </p:spTree>
    <p:extLst>
      <p:ext uri="{BB962C8B-B14F-4D97-AF65-F5344CB8AC3E}">
        <p14:creationId xmlns:p14="http://schemas.microsoft.com/office/powerpoint/2010/main" val="94374284"/>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标题 1"/>
          <p:cNvSpPr>
            <a:spLocks noGrp="1"/>
          </p:cNvSpPr>
          <p:nvPr>
            <p:ph type="title"/>
          </p:nvPr>
        </p:nvSpPr>
        <p:spPr/>
        <p:txBody>
          <a:bodyPr/>
          <a:lstStyle/>
          <a:p>
            <a:r>
              <a:rPr lang="en-US" altLang="zh-CN" dirty="0">
                <a:effectLst/>
              </a:rPr>
              <a:t>2.3.2  </a:t>
            </a:r>
            <a:r>
              <a:rPr lang="zh-CN" altLang="zh-CN" dirty="0">
                <a:effectLst/>
              </a:rPr>
              <a:t>用选择结构改进</a:t>
            </a:r>
            <a:r>
              <a:rPr lang="zh-CN" altLang="zh-CN" dirty="0" smtClean="0">
                <a:effectLst/>
              </a:rPr>
              <a:t>计算器</a:t>
            </a:r>
            <a:r>
              <a:rPr lang="zh-CN" altLang="en-US" dirty="0" smtClean="0">
                <a:effectLst/>
              </a:rPr>
              <a:t>（续）</a:t>
            </a:r>
            <a:endParaRPr lang="zh-CN" altLang="en-US" dirty="0"/>
          </a:p>
        </p:txBody>
      </p:sp>
      <p:grpSp>
        <p:nvGrpSpPr>
          <p:cNvPr id="44" name="组合 43"/>
          <p:cNvGrpSpPr>
            <a:grpSpLocks/>
          </p:cNvGrpSpPr>
          <p:nvPr/>
        </p:nvGrpSpPr>
        <p:grpSpPr bwMode="auto">
          <a:xfrm>
            <a:off x="712382" y="1093788"/>
            <a:ext cx="11162120" cy="4445775"/>
            <a:chOff x="-1" y="0"/>
            <a:chExt cx="7769" cy="2589"/>
          </a:xfrm>
        </p:grpSpPr>
        <p:sp>
          <p:nvSpPr>
            <p:cNvPr id="45" name="Text Box 6"/>
            <p:cNvSpPr txBox="1">
              <a:spLocks noChangeArrowheads="1"/>
            </p:cNvSpPr>
            <p:nvPr/>
          </p:nvSpPr>
          <p:spPr bwMode="auto">
            <a:xfrm>
              <a:off x="90" y="921"/>
              <a:ext cx="1318" cy="249"/>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algn="ctr">
                <a:lnSpc>
                  <a:spcPts val="800"/>
                </a:lnSpc>
                <a:spcAft>
                  <a:spcPts val="0"/>
                </a:spcAft>
                <a:buNone/>
              </a:pPr>
              <a:r>
                <a:rPr lang="en-US" kern="100">
                  <a:effectLst/>
                  <a:latin typeface="宋体" panose="02010600030101010101" pitchFamily="2" charset="-122"/>
                  <a:ea typeface="宋体" panose="02010600030101010101" pitchFamily="2" charset="-122"/>
                  <a:cs typeface="Times New Roman" panose="02020603050405020304" pitchFamily="18" charset="0"/>
                </a:rPr>
                <a:t>integer1 + nteger2</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p:txBody>
        </p:sp>
        <p:grpSp>
          <p:nvGrpSpPr>
            <p:cNvPr id="46" name="Group 7"/>
            <p:cNvGrpSpPr>
              <a:grpSpLocks/>
            </p:cNvGrpSpPr>
            <p:nvPr/>
          </p:nvGrpSpPr>
          <p:grpSpPr bwMode="auto">
            <a:xfrm>
              <a:off x="-1" y="0"/>
              <a:ext cx="7112" cy="2357"/>
              <a:chOff x="0" y="0"/>
              <a:chExt cx="6393" cy="2357"/>
            </a:xfrm>
          </p:grpSpPr>
          <p:cxnSp>
            <p:nvCxnSpPr>
              <p:cNvPr id="51" name="Line 8"/>
              <p:cNvCxnSpPr>
                <a:cxnSpLocks noChangeShapeType="1"/>
              </p:cNvCxnSpPr>
              <p:nvPr/>
            </p:nvCxnSpPr>
            <p:spPr bwMode="auto">
              <a:xfrm flipV="1">
                <a:off x="1334" y="446"/>
                <a:ext cx="75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Line 9"/>
              <p:cNvCxnSpPr>
                <a:cxnSpLocks noChangeShapeType="1"/>
              </p:cNvCxnSpPr>
              <p:nvPr/>
            </p:nvCxnSpPr>
            <p:spPr bwMode="auto">
              <a:xfrm>
                <a:off x="2095" y="456"/>
                <a:ext cx="0" cy="25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53" name="Text Box 10"/>
              <p:cNvSpPr txBox="1">
                <a:spLocks noChangeArrowheads="1"/>
              </p:cNvSpPr>
              <p:nvPr/>
            </p:nvSpPr>
            <p:spPr bwMode="auto">
              <a:xfrm>
                <a:off x="1514" y="895"/>
                <a:ext cx="1162" cy="2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dirty="0" err="1">
                    <a:effectLst/>
                    <a:latin typeface="宋体" panose="02010600030101010101" pitchFamily="2" charset="-122"/>
                    <a:ea typeface="宋体" panose="02010600030101010101" pitchFamily="2" charset="-122"/>
                    <a:cs typeface="Times New Roman" panose="02020603050405020304" pitchFamily="18" charset="0"/>
                  </a:rPr>
                  <a:t>operat</a:t>
                </a:r>
                <a:r>
                  <a:rPr lang="en-US" kern="100" dirty="0">
                    <a:effectLst/>
                    <a:latin typeface="宋体" panose="02010600030101010101" pitchFamily="2" charset="-122"/>
                    <a:ea typeface="宋体" panose="02010600030101010101" pitchFamily="2" charset="-122"/>
                    <a:cs typeface="Times New Roman" panose="02020603050405020304" pitchFamily="18" charset="0"/>
                  </a:rPr>
                  <a:t>==</a:t>
                </a:r>
                <a:r>
                  <a:rPr lang="zh-CN" kern="100" dirty="0">
                    <a:effectLst/>
                    <a:latin typeface="宋体" panose="02010600030101010101" pitchFamily="2" charset="-122"/>
                    <a:ea typeface="宋体" panose="02010600030101010101" pitchFamily="2" charset="-122"/>
                    <a:cs typeface="Times New Roman" panose="02020603050405020304" pitchFamily="18" charset="0"/>
                  </a:rPr>
                  <a:t>‘</a:t>
                </a:r>
                <a:r>
                  <a:rPr lang="en-US"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lnSpc>
                    <a:spcPts val="800"/>
                  </a:lnSpc>
                  <a:spcAft>
                    <a:spcPts val="0"/>
                  </a:spcAft>
                  <a:buNone/>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4" name="AutoShape 11"/>
              <p:cNvSpPr>
                <a:spLocks noChangeArrowheads="1"/>
              </p:cNvSpPr>
              <p:nvPr/>
            </p:nvSpPr>
            <p:spPr bwMode="auto">
              <a:xfrm>
                <a:off x="1405" y="730"/>
                <a:ext cx="1365" cy="383"/>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buNone/>
                </a:pPr>
                <a:endParaRPr lang="zh-CN" altLang="en-US" sz="4400"/>
              </a:p>
            </p:txBody>
          </p:sp>
          <p:cxnSp>
            <p:nvCxnSpPr>
              <p:cNvPr id="55" name="Line 12"/>
              <p:cNvCxnSpPr>
                <a:cxnSpLocks noChangeShapeType="1"/>
              </p:cNvCxnSpPr>
              <p:nvPr/>
            </p:nvCxnSpPr>
            <p:spPr bwMode="auto">
              <a:xfrm>
                <a:off x="2083" y="1131"/>
                <a:ext cx="0" cy="25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56" name="Text Box 13"/>
              <p:cNvSpPr txBox="1">
                <a:spLocks noChangeArrowheads="1"/>
              </p:cNvSpPr>
              <p:nvPr/>
            </p:nvSpPr>
            <p:spPr bwMode="auto">
              <a:xfrm>
                <a:off x="1288" y="351"/>
                <a:ext cx="47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7" name="Text Box 14"/>
              <p:cNvSpPr txBox="1">
                <a:spLocks noChangeArrowheads="1"/>
              </p:cNvSpPr>
              <p:nvPr/>
            </p:nvSpPr>
            <p:spPr bwMode="auto">
              <a:xfrm>
                <a:off x="2956" y="1386"/>
                <a:ext cx="1162" cy="2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dirty="0" err="1">
                    <a:effectLst/>
                    <a:latin typeface="宋体" panose="02010600030101010101" pitchFamily="2" charset="-122"/>
                    <a:ea typeface="宋体" panose="02010600030101010101" pitchFamily="2" charset="-122"/>
                    <a:cs typeface="Times New Roman" panose="02020603050405020304" pitchFamily="18" charset="0"/>
                  </a:rPr>
                  <a:t>operat</a:t>
                </a:r>
                <a:r>
                  <a:rPr lang="en-US" kern="100" dirty="0">
                    <a:effectLst/>
                    <a:latin typeface="宋体" panose="02010600030101010101" pitchFamily="2" charset="-122"/>
                    <a:ea typeface="宋体" panose="02010600030101010101" pitchFamily="2" charset="-122"/>
                    <a:cs typeface="Times New Roman" panose="02020603050405020304" pitchFamily="18" charset="0"/>
                  </a:rPr>
                  <a:t>==</a:t>
                </a:r>
                <a:r>
                  <a:rPr lang="zh-CN" kern="100" dirty="0">
                    <a:effectLst/>
                    <a:latin typeface="宋体" panose="02010600030101010101" pitchFamily="2" charset="-122"/>
                    <a:ea typeface="宋体" panose="02010600030101010101" pitchFamily="2" charset="-122"/>
                    <a:cs typeface="Times New Roman" panose="02020603050405020304" pitchFamily="18" charset="0"/>
                  </a:rPr>
                  <a:t>‘</a:t>
                </a:r>
                <a:r>
                  <a:rPr lang="en-US"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lnSpc>
                    <a:spcPts val="800"/>
                  </a:lnSpc>
                  <a:spcAft>
                    <a:spcPts val="0"/>
                  </a:spcAft>
                  <a:buNone/>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8" name="AutoShape 15"/>
              <p:cNvSpPr>
                <a:spLocks noChangeArrowheads="1"/>
              </p:cNvSpPr>
              <p:nvPr/>
            </p:nvSpPr>
            <p:spPr bwMode="auto">
              <a:xfrm>
                <a:off x="2847" y="1214"/>
                <a:ext cx="1365" cy="382"/>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buNone/>
                </a:pPr>
                <a:endParaRPr lang="zh-CN" altLang="en-US" sz="4400"/>
              </a:p>
            </p:txBody>
          </p:sp>
          <p:cxnSp>
            <p:nvCxnSpPr>
              <p:cNvPr id="59" name="Line 16"/>
              <p:cNvCxnSpPr>
                <a:cxnSpLocks noChangeShapeType="1"/>
              </p:cNvCxnSpPr>
              <p:nvPr/>
            </p:nvCxnSpPr>
            <p:spPr bwMode="auto">
              <a:xfrm flipV="1">
                <a:off x="4209" y="1406"/>
                <a:ext cx="75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0" name="Text Box 17"/>
              <p:cNvSpPr txBox="1">
                <a:spLocks noChangeArrowheads="1"/>
              </p:cNvSpPr>
              <p:nvPr/>
            </p:nvSpPr>
            <p:spPr bwMode="auto">
              <a:xfrm>
                <a:off x="4050" y="1318"/>
                <a:ext cx="6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61" name="Line 18"/>
              <p:cNvCxnSpPr>
                <a:cxnSpLocks noChangeShapeType="1"/>
              </p:cNvCxnSpPr>
              <p:nvPr/>
            </p:nvCxnSpPr>
            <p:spPr bwMode="auto">
              <a:xfrm flipV="1">
                <a:off x="2776" y="931"/>
                <a:ext cx="7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2" name="Text Box 19"/>
              <p:cNvSpPr txBox="1">
                <a:spLocks noChangeArrowheads="1"/>
              </p:cNvSpPr>
              <p:nvPr/>
            </p:nvSpPr>
            <p:spPr bwMode="auto">
              <a:xfrm>
                <a:off x="2658" y="832"/>
                <a:ext cx="58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63" name="Line 20"/>
              <p:cNvCxnSpPr>
                <a:cxnSpLocks noChangeShapeType="1"/>
              </p:cNvCxnSpPr>
              <p:nvPr/>
            </p:nvCxnSpPr>
            <p:spPr bwMode="auto">
              <a:xfrm>
                <a:off x="3537" y="941"/>
                <a:ext cx="0" cy="25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64" name="Line 21"/>
              <p:cNvCxnSpPr>
                <a:cxnSpLocks noChangeShapeType="1"/>
              </p:cNvCxnSpPr>
              <p:nvPr/>
            </p:nvCxnSpPr>
            <p:spPr bwMode="auto">
              <a:xfrm>
                <a:off x="3525" y="1615"/>
                <a:ext cx="0" cy="25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65" name="Text Box 22"/>
              <p:cNvSpPr txBox="1">
                <a:spLocks noChangeArrowheads="1"/>
              </p:cNvSpPr>
              <p:nvPr/>
            </p:nvSpPr>
            <p:spPr bwMode="auto">
              <a:xfrm>
                <a:off x="3457" y="1628"/>
                <a:ext cx="55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6" name="Text Box 23"/>
              <p:cNvSpPr txBox="1">
                <a:spLocks noChangeArrowheads="1"/>
              </p:cNvSpPr>
              <p:nvPr/>
            </p:nvSpPr>
            <p:spPr bwMode="auto">
              <a:xfrm>
                <a:off x="2001" y="1153"/>
                <a:ext cx="53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67" name="Line 24"/>
              <p:cNvCxnSpPr>
                <a:cxnSpLocks noChangeShapeType="1"/>
              </p:cNvCxnSpPr>
              <p:nvPr/>
            </p:nvCxnSpPr>
            <p:spPr bwMode="auto">
              <a:xfrm>
                <a:off x="693" y="0"/>
                <a:ext cx="0" cy="25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68" name="Text Box 25"/>
              <p:cNvSpPr txBox="1">
                <a:spLocks noChangeArrowheads="1"/>
              </p:cNvSpPr>
              <p:nvPr/>
            </p:nvSpPr>
            <p:spPr bwMode="auto">
              <a:xfrm>
                <a:off x="109" y="439"/>
                <a:ext cx="1162" cy="2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dirty="0" err="1">
                    <a:effectLst/>
                    <a:latin typeface="宋体" panose="02010600030101010101" pitchFamily="2" charset="-122"/>
                    <a:ea typeface="宋体" panose="02010600030101010101" pitchFamily="2" charset="-122"/>
                    <a:cs typeface="Times New Roman" panose="02020603050405020304" pitchFamily="18" charset="0"/>
                  </a:rPr>
                  <a:t>operat</a:t>
                </a:r>
                <a:r>
                  <a:rPr lang="en-US" kern="100" dirty="0">
                    <a:effectLst/>
                    <a:latin typeface="宋体" panose="02010600030101010101" pitchFamily="2" charset="-122"/>
                    <a:ea typeface="宋体" panose="02010600030101010101" pitchFamily="2" charset="-122"/>
                    <a:cs typeface="Times New Roman" panose="02020603050405020304" pitchFamily="18" charset="0"/>
                  </a:rPr>
                  <a:t>==</a:t>
                </a:r>
                <a:r>
                  <a:rPr lang="zh-CN" kern="100" dirty="0">
                    <a:effectLst/>
                    <a:latin typeface="宋体" panose="02010600030101010101" pitchFamily="2" charset="-122"/>
                    <a:ea typeface="宋体" panose="02010600030101010101" pitchFamily="2" charset="-122"/>
                    <a:cs typeface="Times New Roman" panose="02020603050405020304" pitchFamily="18" charset="0"/>
                  </a:rPr>
                  <a:t>‘</a:t>
                </a:r>
                <a:r>
                  <a:rPr lang="en-US"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lnSpc>
                    <a:spcPts val="800"/>
                  </a:lnSpc>
                  <a:spcAft>
                    <a:spcPts val="0"/>
                  </a:spcAft>
                  <a:buNone/>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9" name="AutoShape 26"/>
              <p:cNvSpPr>
                <a:spLocks noChangeArrowheads="1"/>
              </p:cNvSpPr>
              <p:nvPr/>
            </p:nvSpPr>
            <p:spPr bwMode="auto">
              <a:xfrm>
                <a:off x="0" y="256"/>
                <a:ext cx="1364" cy="382"/>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buNone/>
                </a:pPr>
                <a:endParaRPr lang="zh-CN" altLang="en-US" sz="4400"/>
              </a:p>
            </p:txBody>
          </p:sp>
          <p:cxnSp>
            <p:nvCxnSpPr>
              <p:cNvPr id="70" name="Line 27"/>
              <p:cNvCxnSpPr>
                <a:cxnSpLocks noChangeShapeType="1"/>
              </p:cNvCxnSpPr>
              <p:nvPr/>
            </p:nvCxnSpPr>
            <p:spPr bwMode="auto">
              <a:xfrm>
                <a:off x="675" y="638"/>
                <a:ext cx="0" cy="25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71" name="Text Box 28"/>
              <p:cNvSpPr txBox="1">
                <a:spLocks noChangeArrowheads="1"/>
              </p:cNvSpPr>
              <p:nvPr/>
            </p:nvSpPr>
            <p:spPr bwMode="auto">
              <a:xfrm>
                <a:off x="594" y="669"/>
                <a:ext cx="51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72" name="Line 29"/>
              <p:cNvCxnSpPr>
                <a:cxnSpLocks noChangeShapeType="1"/>
              </p:cNvCxnSpPr>
              <p:nvPr/>
            </p:nvCxnSpPr>
            <p:spPr bwMode="auto">
              <a:xfrm>
                <a:off x="4969" y="1406"/>
                <a:ext cx="0" cy="254"/>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73" name="Text Box 30"/>
              <p:cNvSpPr txBox="1">
                <a:spLocks noChangeArrowheads="1"/>
              </p:cNvSpPr>
              <p:nvPr/>
            </p:nvSpPr>
            <p:spPr bwMode="auto">
              <a:xfrm>
                <a:off x="4384" y="1851"/>
                <a:ext cx="1162" cy="2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dirty="0" err="1">
                    <a:effectLst/>
                    <a:latin typeface="宋体" panose="02010600030101010101" pitchFamily="2" charset="-122"/>
                    <a:ea typeface="宋体" panose="02010600030101010101" pitchFamily="2" charset="-122"/>
                    <a:cs typeface="Times New Roman" panose="02020603050405020304" pitchFamily="18" charset="0"/>
                  </a:rPr>
                  <a:t>operat</a:t>
                </a:r>
                <a:r>
                  <a:rPr lang="en-US" kern="100" dirty="0">
                    <a:effectLst/>
                    <a:latin typeface="宋体" panose="02010600030101010101" pitchFamily="2" charset="-122"/>
                    <a:ea typeface="宋体" panose="02010600030101010101" pitchFamily="2" charset="-122"/>
                    <a:cs typeface="Times New Roman" panose="02020603050405020304" pitchFamily="18" charset="0"/>
                  </a:rPr>
                  <a:t>==</a:t>
                </a:r>
                <a:r>
                  <a:rPr lang="zh-CN" kern="100" dirty="0">
                    <a:effectLst/>
                    <a:latin typeface="宋体" panose="02010600030101010101" pitchFamily="2" charset="-122"/>
                    <a:ea typeface="宋体" panose="02010600030101010101" pitchFamily="2" charset="-122"/>
                    <a:cs typeface="Times New Roman" panose="02020603050405020304" pitchFamily="18" charset="0"/>
                  </a:rPr>
                  <a:t>‘</a:t>
                </a:r>
                <a:r>
                  <a:rPr lang="en-US"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lnSpc>
                    <a:spcPts val="800"/>
                  </a:lnSpc>
                  <a:spcAft>
                    <a:spcPts val="0"/>
                  </a:spcAft>
                  <a:buNone/>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4" name="AutoShape 31"/>
              <p:cNvSpPr>
                <a:spLocks noChangeArrowheads="1"/>
              </p:cNvSpPr>
              <p:nvPr/>
            </p:nvSpPr>
            <p:spPr bwMode="auto">
              <a:xfrm>
                <a:off x="4275" y="1678"/>
                <a:ext cx="1365" cy="384"/>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buNone/>
                </a:pPr>
                <a:endParaRPr lang="zh-CN" altLang="en-US" sz="4400"/>
              </a:p>
            </p:txBody>
          </p:sp>
          <p:cxnSp>
            <p:nvCxnSpPr>
              <p:cNvPr id="75" name="Line 32"/>
              <p:cNvCxnSpPr>
                <a:cxnSpLocks noChangeShapeType="1"/>
              </p:cNvCxnSpPr>
              <p:nvPr/>
            </p:nvCxnSpPr>
            <p:spPr bwMode="auto">
              <a:xfrm>
                <a:off x="4950" y="2046"/>
                <a:ext cx="0" cy="25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76" name="Text Box 33"/>
              <p:cNvSpPr txBox="1">
                <a:spLocks noChangeArrowheads="1"/>
              </p:cNvSpPr>
              <p:nvPr/>
            </p:nvSpPr>
            <p:spPr bwMode="auto">
              <a:xfrm>
                <a:off x="4878" y="2102"/>
                <a:ext cx="51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77" name="Line 34"/>
              <p:cNvCxnSpPr>
                <a:cxnSpLocks noChangeShapeType="1"/>
              </p:cNvCxnSpPr>
              <p:nvPr/>
            </p:nvCxnSpPr>
            <p:spPr bwMode="auto">
              <a:xfrm flipV="1">
                <a:off x="5619" y="1845"/>
                <a:ext cx="75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8" name="Text Box 35"/>
              <p:cNvSpPr txBox="1">
                <a:spLocks noChangeArrowheads="1"/>
              </p:cNvSpPr>
              <p:nvPr/>
            </p:nvSpPr>
            <p:spPr bwMode="auto">
              <a:xfrm>
                <a:off x="5481" y="1755"/>
                <a:ext cx="6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79" name="Line 36"/>
              <p:cNvCxnSpPr>
                <a:cxnSpLocks noChangeShapeType="1"/>
              </p:cNvCxnSpPr>
              <p:nvPr/>
            </p:nvCxnSpPr>
            <p:spPr bwMode="auto">
              <a:xfrm>
                <a:off x="6393" y="1845"/>
                <a:ext cx="0" cy="47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grpSp>
        <p:sp>
          <p:nvSpPr>
            <p:cNvPr id="47" name="Text Box 37"/>
            <p:cNvSpPr txBox="1">
              <a:spLocks noChangeArrowheads="1"/>
            </p:cNvSpPr>
            <p:nvPr/>
          </p:nvSpPr>
          <p:spPr bwMode="auto">
            <a:xfrm>
              <a:off x="1650" y="1404"/>
              <a:ext cx="1318" cy="249"/>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algn="ctr">
                <a:lnSpc>
                  <a:spcPts val="800"/>
                </a:lnSpc>
                <a:spcAft>
                  <a:spcPts val="0"/>
                </a:spcAft>
                <a:buNone/>
              </a:pPr>
              <a:r>
                <a:rPr lang="en-US" kern="100">
                  <a:effectLst/>
                  <a:latin typeface="宋体" panose="02010600030101010101" pitchFamily="2" charset="-122"/>
                  <a:ea typeface="宋体" panose="02010600030101010101" pitchFamily="2" charset="-122"/>
                  <a:cs typeface="Times New Roman" panose="02020603050405020304" pitchFamily="18" charset="0"/>
                </a:rPr>
                <a:t>integer1 -integer2</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8" name="Text Box 38"/>
            <p:cNvSpPr txBox="1">
              <a:spLocks noChangeArrowheads="1"/>
            </p:cNvSpPr>
            <p:nvPr/>
          </p:nvSpPr>
          <p:spPr bwMode="auto">
            <a:xfrm>
              <a:off x="3255" y="1872"/>
              <a:ext cx="1318" cy="249"/>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algn="ctr">
                <a:lnSpc>
                  <a:spcPts val="800"/>
                </a:lnSpc>
                <a:spcAft>
                  <a:spcPts val="0"/>
                </a:spcAft>
                <a:buNone/>
              </a:pPr>
              <a:r>
                <a:rPr lang="en-US" kern="100">
                  <a:effectLst/>
                  <a:latin typeface="宋体" panose="02010600030101010101" pitchFamily="2" charset="-122"/>
                  <a:ea typeface="宋体" panose="02010600030101010101" pitchFamily="2" charset="-122"/>
                  <a:cs typeface="Times New Roman" panose="02020603050405020304" pitchFamily="18" charset="0"/>
                </a:rPr>
                <a:t>integer1 *integer2</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9" name="Text Box 39"/>
            <p:cNvSpPr txBox="1">
              <a:spLocks noChangeArrowheads="1"/>
            </p:cNvSpPr>
            <p:nvPr/>
          </p:nvSpPr>
          <p:spPr bwMode="auto">
            <a:xfrm>
              <a:off x="4860" y="2310"/>
              <a:ext cx="1318" cy="249"/>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algn="ctr">
                <a:lnSpc>
                  <a:spcPts val="800"/>
                </a:lnSpc>
                <a:spcAft>
                  <a:spcPts val="0"/>
                </a:spcAft>
                <a:buNone/>
              </a:pPr>
              <a:r>
                <a:rPr lang="en-US" kern="100">
                  <a:effectLst/>
                  <a:latin typeface="宋体" panose="02010600030101010101" pitchFamily="2" charset="-122"/>
                  <a:ea typeface="宋体" panose="02010600030101010101" pitchFamily="2" charset="-122"/>
                  <a:cs typeface="Times New Roman" panose="02020603050405020304" pitchFamily="18" charset="0"/>
                </a:rPr>
                <a:t>integer1 /integer2</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0" name="Text Box 40"/>
            <p:cNvSpPr txBox="1">
              <a:spLocks noChangeArrowheads="1"/>
            </p:cNvSpPr>
            <p:nvPr/>
          </p:nvSpPr>
          <p:spPr bwMode="auto">
            <a:xfrm>
              <a:off x="6450" y="2340"/>
              <a:ext cx="1318" cy="249"/>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algn="ctr">
                <a:lnSpc>
                  <a:spcPts val="800"/>
                </a:lnSpc>
                <a:spcAft>
                  <a:spcPts val="0"/>
                </a:spcAft>
                <a:buNone/>
              </a:pPr>
              <a:r>
                <a:rPr lang="zh-CN" kern="100">
                  <a:effectLst/>
                  <a:latin typeface="宋体" panose="02010600030101010101" pitchFamily="2" charset="-122"/>
                  <a:ea typeface="宋体" panose="02010600030101010101" pitchFamily="2" charset="-122"/>
                  <a:cs typeface="Times New Roman" panose="02020603050405020304" pitchFamily="18" charset="0"/>
                </a:rPr>
                <a:t>提示错误信息</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415487218"/>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560" y="4870821"/>
            <a:ext cx="11368616" cy="2120974"/>
          </a:xfrm>
        </p:spPr>
        <p:txBody>
          <a:bodyPr/>
          <a:lstStyle/>
          <a:p>
            <a:r>
              <a:rPr lang="zh-CN" altLang="zh-CN" sz="2000" dirty="0"/>
              <a:t>说明：</a:t>
            </a:r>
          </a:p>
          <a:p>
            <a:pPr lvl="1"/>
            <a:r>
              <a:rPr lang="zh-CN" altLang="zh-CN" sz="1800" dirty="0"/>
              <a:t>（</a:t>
            </a:r>
            <a:r>
              <a:rPr lang="en-US" altLang="zh-CN" sz="1800" dirty="0"/>
              <a:t>1</a:t>
            </a:r>
            <a:r>
              <a:rPr lang="zh-CN" altLang="zh-CN" sz="1800" dirty="0"/>
              <a:t>）采用“子语句”来称呼每个分支，因为一个</a:t>
            </a:r>
            <a:r>
              <a:rPr lang="en-US" altLang="zh-CN" sz="1800" dirty="0"/>
              <a:t>if-else</a:t>
            </a:r>
            <a:r>
              <a:rPr lang="zh-CN" altLang="zh-CN" sz="1800" dirty="0"/>
              <a:t>在语法上也是一个语句。</a:t>
            </a:r>
          </a:p>
          <a:p>
            <a:pPr lvl="1"/>
            <a:r>
              <a:rPr lang="zh-CN" altLang="zh-CN" sz="1800" dirty="0"/>
              <a:t>（</a:t>
            </a:r>
            <a:r>
              <a:rPr lang="en-US" altLang="zh-CN" sz="1800" dirty="0"/>
              <a:t>2</a:t>
            </a:r>
            <a:r>
              <a:rPr lang="zh-CN" altLang="zh-CN" sz="1800" dirty="0"/>
              <a:t>）每个分支中的“子语句”是一个广义的概念，因为</a:t>
            </a:r>
            <a:r>
              <a:rPr lang="en-US" altLang="zh-CN" sz="1800" dirty="0"/>
              <a:t>Java</a:t>
            </a:r>
            <a:r>
              <a:rPr lang="zh-CN" altLang="zh-CN" sz="1800" dirty="0"/>
              <a:t>语句有简单语句和复合语句（语句块）两种。简单语句是用分号结尾的语句，而复合语句是用一对花括号括起来的两个及两个以上的语句。复合语句在语法上相当于一个语句。因此，若一个子语句是一个简单语句，不需要使用花括号将之括起。</a:t>
            </a:r>
            <a:endParaRPr lang="zh-CN" altLang="en-US" sz="1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标题 1"/>
          <p:cNvSpPr>
            <a:spLocks noGrp="1"/>
          </p:cNvSpPr>
          <p:nvPr>
            <p:ph type="title"/>
          </p:nvPr>
        </p:nvSpPr>
        <p:spPr>
          <a:xfrm>
            <a:off x="1682850" y="289985"/>
            <a:ext cx="10212916" cy="609600"/>
          </a:xfrm>
        </p:spPr>
        <p:txBody>
          <a:bodyPr/>
          <a:lstStyle/>
          <a:p>
            <a:r>
              <a:rPr lang="en-US" altLang="zh-CN" dirty="0">
                <a:effectLst/>
              </a:rPr>
              <a:t>2.3.2  </a:t>
            </a:r>
            <a:r>
              <a:rPr lang="zh-CN" altLang="zh-CN" dirty="0">
                <a:effectLst/>
              </a:rPr>
              <a:t>用选择结构改进</a:t>
            </a:r>
            <a:r>
              <a:rPr lang="zh-CN" altLang="zh-CN" dirty="0" smtClean="0">
                <a:effectLst/>
              </a:rPr>
              <a:t>计算器</a:t>
            </a:r>
            <a:r>
              <a:rPr lang="zh-CN" altLang="en-US" dirty="0" smtClean="0">
                <a:effectLst/>
              </a:rPr>
              <a:t>（续）</a:t>
            </a:r>
            <a:endParaRPr lang="zh-CN" altLang="en-US" dirty="0"/>
          </a:p>
        </p:txBody>
      </p:sp>
      <p:grpSp>
        <p:nvGrpSpPr>
          <p:cNvPr id="6" name="组合 5"/>
          <p:cNvGrpSpPr/>
          <p:nvPr/>
        </p:nvGrpSpPr>
        <p:grpSpPr>
          <a:xfrm>
            <a:off x="1202135" y="899585"/>
            <a:ext cx="10132172" cy="4395344"/>
            <a:chOff x="0" y="0"/>
            <a:chExt cx="4748483" cy="2080264"/>
          </a:xfrm>
        </p:grpSpPr>
        <p:sp>
          <p:nvSpPr>
            <p:cNvPr id="7" name="文本框 193"/>
            <p:cNvSpPr txBox="1">
              <a:spLocks noChangeArrowheads="1"/>
            </p:cNvSpPr>
            <p:nvPr/>
          </p:nvSpPr>
          <p:spPr bwMode="auto">
            <a:xfrm>
              <a:off x="0" y="197510"/>
              <a:ext cx="1257300" cy="1684020"/>
            </a:xfrm>
            <a:prstGeom prst="rect">
              <a:avLst/>
            </a:prstGeom>
            <a:solidFill>
              <a:srgbClr val="FFFFFF"/>
            </a:solidFill>
            <a:ln w="9525">
              <a:solidFill>
                <a:schemeClr val="tx1"/>
              </a:solidFill>
              <a:miter lim="800000"/>
              <a:headEnd/>
              <a:tailEnd/>
            </a:ln>
          </p:spPr>
          <p:txBody>
            <a:bodyPr rot="0" vert="horz" wrap="square" lIns="216000" tIns="216000" rIns="18000" bIns="45720" anchor="t" anchorCtr="0" upright="1">
              <a:noAutofit/>
            </a:bodyPr>
            <a:lstStyle/>
            <a:p>
              <a:pPr algn="just">
                <a:lnSpc>
                  <a:spcPts val="1000"/>
                </a:lnSpc>
                <a:spcAft>
                  <a:spcPts val="0"/>
                </a:spcAft>
                <a:buNone/>
              </a:pPr>
              <a:r>
                <a:rPr lang="en-US" b="0" kern="100" dirty="0">
                  <a:effectLst/>
                  <a:latin typeface="Times New Roman" panose="02020603050405020304" pitchFamily="18" charset="0"/>
                  <a:ea typeface="宋体" panose="02010600030101010101" pitchFamily="2" charset="-122"/>
                  <a:cs typeface="Times New Roman" panose="02020603050405020304" pitchFamily="18" charset="0"/>
                </a:rPr>
                <a:t>if</a:t>
              </a:r>
              <a:r>
                <a:rPr lang="zh-CN" b="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b="0" u="sng" kern="100" dirty="0">
                  <a:effectLst/>
                  <a:latin typeface="Times New Roman" panose="02020603050405020304" pitchFamily="18" charset="0"/>
                  <a:ea typeface="宋体" panose="02010600030101010101" pitchFamily="2" charset="-122"/>
                  <a:cs typeface="Times New Roman" panose="02020603050405020304" pitchFamily="18" charset="0"/>
                </a:rPr>
                <a:t>表达式</a:t>
              </a:r>
              <a:r>
                <a:rPr lang="en-US" b="0" u="sng"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b="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b="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000"/>
                </a:lnSpc>
                <a:spcAft>
                  <a:spcPts val="0"/>
                </a:spcAft>
                <a:buNone/>
              </a:pPr>
              <a:r>
                <a:rPr lang="en-US" altLang="zh-CN" b="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子</a:t>
              </a:r>
              <a:r>
                <a:rPr lang="zh-CN" b="0" u="sng" kern="100" dirty="0">
                  <a:effectLst/>
                  <a:latin typeface="Times New Roman" panose="02020603050405020304" pitchFamily="18" charset="0"/>
                  <a:ea typeface="宋体" panose="02010600030101010101" pitchFamily="2" charset="-122"/>
                  <a:cs typeface="Times New Roman" panose="02020603050405020304" pitchFamily="18" charset="0"/>
                </a:rPr>
                <a:t>语句</a:t>
              </a:r>
              <a:r>
                <a:rPr lang="en-US" b="0" u="sng" kern="100" baseline="-25000" dirty="0" smtClean="0">
                  <a:effectLst/>
                  <a:latin typeface="Times New Roman" panose="02020603050405020304" pitchFamily="18" charset="0"/>
                  <a:ea typeface="宋体" panose="02010600030101010101" pitchFamily="2" charset="-122"/>
                  <a:cs typeface="Times New Roman" panose="02020603050405020304" pitchFamily="18" charset="0"/>
                </a:rPr>
                <a:t>1</a:t>
              </a:r>
              <a:endParaRPr lang="en-US" b="0" kern="100" dirty="0">
                <a:latin typeface="宋体" panose="02010600030101010101" pitchFamily="2" charset="-122"/>
                <a:ea typeface="宋体" panose="02010600030101010101" pitchFamily="2" charset="-122"/>
                <a:cs typeface="Times New Roman" panose="02020603050405020304" pitchFamily="18" charset="0"/>
              </a:endParaRPr>
            </a:p>
            <a:p>
              <a:pPr algn="just">
                <a:lnSpc>
                  <a:spcPts val="1000"/>
                </a:lnSpc>
                <a:spcAft>
                  <a:spcPts val="0"/>
                </a:spcAft>
                <a:buNone/>
              </a:pPr>
              <a:r>
                <a:rPr lang="en-US" b="0" kern="100" dirty="0" smtClean="0">
                  <a:effectLst/>
                  <a:latin typeface="Times New Roman" panose="02020603050405020304" pitchFamily="18" charset="0"/>
                  <a:ea typeface="宋体" panose="02010600030101010101" pitchFamily="2" charset="-122"/>
                  <a:cs typeface="Times New Roman" panose="02020603050405020304" pitchFamily="18" charset="0"/>
                </a:rPr>
                <a:t>else if</a:t>
              </a:r>
              <a:r>
                <a:rPr lang="zh-CN" b="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表达式</a:t>
              </a:r>
              <a:r>
                <a:rPr lang="en-US" b="0" u="sng" kern="100" baseline="-25000" dirty="0" smtClean="0">
                  <a:effectLst/>
                  <a:latin typeface="Times New Roman" panose="02020603050405020304" pitchFamily="18" charset="0"/>
                  <a:ea typeface="宋体" panose="02010600030101010101" pitchFamily="2" charset="-122"/>
                  <a:cs typeface="Times New Roman" panose="02020603050405020304" pitchFamily="18" charset="0"/>
                </a:rPr>
                <a:t>2</a:t>
              </a:r>
              <a:r>
                <a:rPr lang="zh-CN" b="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b="0" kern="100" dirty="0" smtClean="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000"/>
                </a:lnSpc>
                <a:spcAft>
                  <a:spcPts val="0"/>
                </a:spcAft>
                <a:buNone/>
              </a:pPr>
              <a:r>
                <a:rPr lang="en-US" altLang="zh-CN" b="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子</a:t>
              </a:r>
              <a:r>
                <a:rPr lang="zh-CN" b="0" u="sng" kern="100" dirty="0">
                  <a:effectLst/>
                  <a:latin typeface="Times New Roman" panose="02020603050405020304" pitchFamily="18" charset="0"/>
                  <a:ea typeface="宋体" panose="02010600030101010101" pitchFamily="2" charset="-122"/>
                  <a:cs typeface="Times New Roman" panose="02020603050405020304" pitchFamily="18" charset="0"/>
                </a:rPr>
                <a:t>语句</a:t>
              </a:r>
              <a:r>
                <a:rPr lang="en-US" b="0" u="sng" kern="100" baseline="-25000" dirty="0" smtClean="0">
                  <a:effectLst/>
                  <a:latin typeface="Times New Roman" panose="02020603050405020304" pitchFamily="18" charset="0"/>
                  <a:ea typeface="宋体" panose="02010600030101010101" pitchFamily="2" charset="-122"/>
                  <a:cs typeface="Times New Roman" panose="02020603050405020304" pitchFamily="18" charset="0"/>
                </a:rPr>
                <a:t>2</a:t>
              </a:r>
              <a:endParaRPr lang="en-US" b="0" kern="100" dirty="0">
                <a:latin typeface="宋体" panose="02010600030101010101" pitchFamily="2" charset="-122"/>
                <a:ea typeface="宋体" panose="02010600030101010101" pitchFamily="2" charset="-122"/>
                <a:cs typeface="Times New Roman" panose="02020603050405020304" pitchFamily="18" charset="0"/>
              </a:endParaRPr>
            </a:p>
            <a:p>
              <a:pPr algn="just">
                <a:lnSpc>
                  <a:spcPts val="1000"/>
                </a:lnSpc>
                <a:spcAft>
                  <a:spcPts val="0"/>
                </a:spcAft>
                <a:buNone/>
              </a:pPr>
              <a:r>
                <a:rPr lang="en-US" b="0" kern="100" dirty="0" smtClean="0">
                  <a:effectLst/>
                  <a:latin typeface="Times New Roman" panose="02020603050405020304" pitchFamily="18" charset="0"/>
                  <a:ea typeface="宋体" panose="02010600030101010101" pitchFamily="2" charset="-122"/>
                  <a:cs typeface="Times New Roman" panose="02020603050405020304" pitchFamily="18" charset="0"/>
                </a:rPr>
                <a:t>else </a:t>
              </a:r>
              <a:r>
                <a:rPr lang="en-US" b="0" kern="100" dirty="0">
                  <a:effectLst/>
                  <a:latin typeface="Times New Roman" panose="02020603050405020304" pitchFamily="18" charset="0"/>
                  <a:ea typeface="宋体" panose="02010600030101010101" pitchFamily="2" charset="-122"/>
                  <a:cs typeface="Times New Roman" panose="02020603050405020304" pitchFamily="18" charset="0"/>
                </a:rPr>
                <a:t>if</a:t>
              </a:r>
              <a:r>
                <a:rPr lang="zh-CN" b="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b="0" u="sng" kern="100" dirty="0">
                  <a:effectLst/>
                  <a:latin typeface="Times New Roman" panose="02020603050405020304" pitchFamily="18" charset="0"/>
                  <a:ea typeface="宋体" panose="02010600030101010101" pitchFamily="2" charset="-122"/>
                  <a:cs typeface="Times New Roman" panose="02020603050405020304" pitchFamily="18" charset="0"/>
                </a:rPr>
                <a:t>表达式</a:t>
              </a:r>
              <a:r>
                <a:rPr lang="en-US" b="0" kern="100" baseline="-250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b="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000"/>
                </a:lnSpc>
                <a:spcAft>
                  <a:spcPts val="0"/>
                </a:spcAft>
                <a:buNone/>
              </a:pPr>
              <a:r>
                <a:rPr lang="en-US" altLang="zh-CN" b="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子</a:t>
              </a:r>
              <a:r>
                <a:rPr lang="zh-CN" b="0" u="sng" kern="100" dirty="0">
                  <a:effectLst/>
                  <a:latin typeface="Times New Roman" panose="02020603050405020304" pitchFamily="18" charset="0"/>
                  <a:ea typeface="宋体" panose="02010600030101010101" pitchFamily="2" charset="-122"/>
                  <a:cs typeface="Times New Roman" panose="02020603050405020304" pitchFamily="18" charset="0"/>
                </a:rPr>
                <a:t>语句</a:t>
              </a:r>
              <a:r>
                <a:rPr lang="en-US" b="0" u="sng" kern="100" baseline="-2500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000"/>
                </a:lnSpc>
                <a:spcAft>
                  <a:spcPts val="0"/>
                </a:spcAft>
                <a:buNone/>
              </a:pPr>
              <a:r>
                <a:rPr lang="en-US" altLang="zh-CN" b="0" kern="100" dirty="0" smtClean="0">
                  <a:effectLst/>
                  <a:latin typeface="宋体" panose="02010600030101010101" pitchFamily="2" charset="-122"/>
                  <a:ea typeface="宋体" panose="02010600030101010101" pitchFamily="2" charset="-122"/>
                  <a:cs typeface="宋体" panose="02010600030101010101" pitchFamily="2" charset="-122"/>
                </a:rPr>
                <a:t>       </a:t>
              </a:r>
              <a:r>
                <a:rPr lang="zh-CN" b="0" kern="100" dirty="0" smtClean="0">
                  <a:effectLst/>
                  <a:latin typeface="宋体" panose="02010600030101010101" pitchFamily="2" charset="-122"/>
                  <a:ea typeface="宋体" panose="02010600030101010101" pitchFamily="2" charset="-122"/>
                  <a:cs typeface="宋体" panose="02010600030101010101" pitchFamily="2" charset="-122"/>
                </a:rPr>
                <a:t>┇</a:t>
              </a:r>
              <a:endParaRPr lang="en-US" altLang="zh-CN" b="0" kern="100" dirty="0">
                <a:latin typeface="宋体" panose="02010600030101010101" pitchFamily="2" charset="-122"/>
                <a:ea typeface="宋体" panose="02010600030101010101" pitchFamily="2" charset="-122"/>
                <a:cs typeface="Times New Roman" panose="02020603050405020304" pitchFamily="18" charset="0"/>
              </a:endParaRPr>
            </a:p>
            <a:p>
              <a:pPr algn="just">
                <a:lnSpc>
                  <a:spcPts val="1000"/>
                </a:lnSpc>
                <a:spcAft>
                  <a:spcPts val="0"/>
                </a:spcAft>
                <a:buNone/>
              </a:pPr>
              <a:r>
                <a:rPr lang="en-US" b="0" kern="100" dirty="0" smtClean="0">
                  <a:effectLst/>
                  <a:latin typeface="Times New Roman" panose="02020603050405020304" pitchFamily="18" charset="0"/>
                  <a:ea typeface="宋体" panose="02010600030101010101" pitchFamily="2" charset="-122"/>
                  <a:cs typeface="Times New Roman" panose="02020603050405020304" pitchFamily="18" charset="0"/>
                </a:rPr>
                <a:t>else </a:t>
              </a:r>
              <a:r>
                <a:rPr lang="en-US" b="0" kern="100" dirty="0">
                  <a:effectLst/>
                  <a:latin typeface="Times New Roman" panose="02020603050405020304" pitchFamily="18" charset="0"/>
                  <a:ea typeface="宋体" panose="02010600030101010101" pitchFamily="2" charset="-122"/>
                  <a:cs typeface="Times New Roman" panose="02020603050405020304" pitchFamily="18" charset="0"/>
                </a:rPr>
                <a:t>if</a:t>
              </a:r>
              <a:r>
                <a:rPr lang="zh-CN" b="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b="0" u="sng" kern="100" dirty="0">
                  <a:effectLst/>
                  <a:latin typeface="Times New Roman" panose="02020603050405020304" pitchFamily="18" charset="0"/>
                  <a:ea typeface="宋体" panose="02010600030101010101" pitchFamily="2" charset="-122"/>
                  <a:cs typeface="Times New Roman" panose="02020603050405020304" pitchFamily="18" charset="0"/>
                </a:rPr>
                <a:t>表达式</a:t>
              </a:r>
              <a:r>
                <a:rPr lang="en-US" b="0" kern="100" baseline="-250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b="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000"/>
                </a:lnSpc>
                <a:spcAft>
                  <a:spcPts val="0"/>
                </a:spcAft>
                <a:buNone/>
              </a:pPr>
              <a:r>
                <a:rPr lang="en-US" altLang="zh-CN" b="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子</a:t>
              </a:r>
              <a:r>
                <a:rPr lang="zh-CN" b="0" u="sng" kern="100" dirty="0">
                  <a:effectLst/>
                  <a:latin typeface="Times New Roman" panose="02020603050405020304" pitchFamily="18" charset="0"/>
                  <a:ea typeface="宋体" panose="02010600030101010101" pitchFamily="2" charset="-122"/>
                  <a:cs typeface="Times New Roman" panose="02020603050405020304" pitchFamily="18" charset="0"/>
                </a:rPr>
                <a:t>语句</a:t>
              </a:r>
              <a:r>
                <a:rPr lang="en-US" b="0" u="sng" kern="100" baseline="-25000" dirty="0">
                  <a:effectLst/>
                  <a:latin typeface="Times New Roman" panose="02020603050405020304" pitchFamily="18" charset="0"/>
                  <a:ea typeface="宋体" panose="02010600030101010101" pitchFamily="2" charset="-122"/>
                  <a:cs typeface="Times New Roman" panose="02020603050405020304" pitchFamily="18" charset="0"/>
                </a:rPr>
                <a:t>n</a:t>
              </a:r>
              <a:endParaRPr lang="zh-CN"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000"/>
                </a:lnSpc>
                <a:spcAft>
                  <a:spcPts val="0"/>
                </a:spcAft>
                <a:buNone/>
              </a:pPr>
              <a:r>
                <a:rPr lang="en-US" b="0" kern="100" dirty="0">
                  <a:effectLst/>
                  <a:latin typeface="Times New Roman" panose="02020603050405020304" pitchFamily="18" charset="0"/>
                  <a:ea typeface="宋体" panose="02010600030101010101" pitchFamily="2" charset="-122"/>
                  <a:cs typeface="Times New Roman" panose="02020603050405020304" pitchFamily="18" charset="0"/>
                </a:rPr>
                <a:t>else</a:t>
              </a:r>
              <a:endParaRPr lang="zh-CN"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000"/>
                </a:lnSpc>
                <a:spcAft>
                  <a:spcPts val="0"/>
                </a:spcAft>
                <a:buNone/>
              </a:pPr>
              <a:r>
                <a:rPr lang="en-US" altLang="zh-CN" b="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子</a:t>
              </a:r>
              <a:r>
                <a:rPr lang="zh-CN" b="0" u="sng" kern="100" dirty="0">
                  <a:effectLst/>
                  <a:latin typeface="Times New Roman" panose="02020603050405020304" pitchFamily="18" charset="0"/>
                  <a:ea typeface="宋体" panose="02010600030101010101" pitchFamily="2" charset="-122"/>
                  <a:cs typeface="Times New Roman" panose="02020603050405020304" pitchFamily="18" charset="0"/>
                </a:rPr>
                <a:t>语句</a:t>
              </a:r>
              <a:r>
                <a:rPr lang="en-US" b="0" u="sng" kern="100" baseline="-25000" dirty="0">
                  <a:effectLst/>
                  <a:latin typeface="Times New Roman" panose="02020603050405020304" pitchFamily="18" charset="0"/>
                  <a:ea typeface="宋体" panose="02010600030101010101" pitchFamily="2" charset="-122"/>
                  <a:cs typeface="Times New Roman" panose="02020603050405020304" pitchFamily="18" charset="0"/>
                </a:rPr>
                <a:t>n+1</a:t>
              </a:r>
              <a:endParaRPr lang="zh-CN" b="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lnSpc>
                  <a:spcPts val="1000"/>
                </a:lnSpc>
                <a:spcAft>
                  <a:spcPts val="0"/>
                </a:spcAft>
                <a:buNone/>
              </a:pPr>
              <a:r>
                <a:rPr lang="en-US" b="0" kern="100" baseline="-25000" dirty="0">
                  <a:effectLst/>
                  <a:latin typeface="宋体" panose="02010600030101010101" pitchFamily="2" charset="-122"/>
                  <a:ea typeface="宋体" panose="02010600030101010101" pitchFamily="2" charset="-122"/>
                  <a:cs typeface="Times New Roman" panose="02020603050405020304" pitchFamily="18" charset="0"/>
                </a:rPr>
                <a:t> </a:t>
              </a:r>
              <a:endParaRPr lang="zh-CN" b="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lnSpc>
                  <a:spcPts val="1000"/>
                </a:lnSpc>
                <a:spcAft>
                  <a:spcPts val="0"/>
                </a:spcAft>
                <a:buNone/>
              </a:pPr>
              <a:r>
                <a:rPr lang="en-US" b="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b="0" kern="100" dirty="0">
                <a:effectLst/>
                <a:latin typeface="宋体" panose="02010600030101010101" pitchFamily="2" charset="-122"/>
                <a:ea typeface="宋体" panose="02010600030101010101" pitchFamily="2" charset="-122"/>
                <a:cs typeface="Times New Roman" panose="02020603050405020304" pitchFamily="18" charset="0"/>
              </a:endParaRPr>
            </a:p>
          </p:txBody>
        </p:sp>
        <p:grpSp>
          <p:nvGrpSpPr>
            <p:cNvPr id="8" name="组合 7"/>
            <p:cNvGrpSpPr>
              <a:grpSpLocks/>
            </p:cNvGrpSpPr>
            <p:nvPr/>
          </p:nvGrpSpPr>
          <p:grpSpPr bwMode="auto">
            <a:xfrm>
              <a:off x="1433780" y="0"/>
              <a:ext cx="3314703" cy="2080264"/>
              <a:chOff x="0" y="0"/>
              <a:chExt cx="4680" cy="3218"/>
            </a:xfrm>
          </p:grpSpPr>
          <p:sp>
            <p:nvSpPr>
              <p:cNvPr id="9" name="AutoShape 43"/>
              <p:cNvSpPr>
                <a:spLocks noChangeArrowheads="1"/>
              </p:cNvSpPr>
              <p:nvPr/>
            </p:nvSpPr>
            <p:spPr bwMode="auto">
              <a:xfrm>
                <a:off x="2990" y="1797"/>
                <a:ext cx="931" cy="289"/>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91440" tIns="45720" rIns="91440" bIns="45720" anchor="t" anchorCtr="0" upright="1">
                <a:noAutofit/>
              </a:bodyPr>
              <a:lstStyle/>
              <a:p>
                <a:pPr>
                  <a:buNone/>
                </a:pPr>
                <a:endParaRPr lang="zh-CN" altLang="en-US" sz="4400" b="0"/>
              </a:p>
            </p:txBody>
          </p:sp>
          <p:sp>
            <p:nvSpPr>
              <p:cNvPr id="10" name="AutoShape 44"/>
              <p:cNvSpPr>
                <a:spLocks noChangeArrowheads="1"/>
              </p:cNvSpPr>
              <p:nvPr/>
            </p:nvSpPr>
            <p:spPr bwMode="auto">
              <a:xfrm>
                <a:off x="818" y="827"/>
                <a:ext cx="931" cy="289"/>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91440" tIns="45720" rIns="91440" bIns="45720" anchor="t" anchorCtr="0" upright="1">
                <a:noAutofit/>
              </a:bodyPr>
              <a:lstStyle/>
              <a:p>
                <a:pPr>
                  <a:buNone/>
                </a:pPr>
                <a:endParaRPr lang="zh-CN" altLang="en-US" sz="4400" b="0"/>
              </a:p>
            </p:txBody>
          </p:sp>
          <p:sp>
            <p:nvSpPr>
              <p:cNvPr id="11" name="Text Box 45"/>
              <p:cNvSpPr txBox="1">
                <a:spLocks noChangeArrowheads="1"/>
              </p:cNvSpPr>
              <p:nvPr/>
            </p:nvSpPr>
            <p:spPr bwMode="auto">
              <a:xfrm>
                <a:off x="1012" y="882"/>
                <a:ext cx="62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ctr">
                  <a:lnSpc>
                    <a:spcPts val="800"/>
                  </a:lnSpc>
                  <a:spcAft>
                    <a:spcPts val="0"/>
                  </a:spcAft>
                  <a:buNone/>
                </a:pPr>
                <a:r>
                  <a:rPr lang="zh-CN" b="0" kern="100">
                    <a:effectLst/>
                    <a:latin typeface="宋体" panose="02010600030101010101" pitchFamily="2" charset="-122"/>
                    <a:ea typeface="宋体" panose="02010600030101010101" pitchFamily="2" charset="-122"/>
                    <a:cs typeface="Times New Roman" panose="02020603050405020304" pitchFamily="18" charset="0"/>
                  </a:rPr>
                  <a:t>表达式</a:t>
                </a:r>
                <a:r>
                  <a:rPr lang="en-US" b="0" kern="100" baseline="-25000">
                    <a:effectLst/>
                    <a:latin typeface="宋体" panose="02010600030101010101" pitchFamily="2" charset="-122"/>
                    <a:ea typeface="宋体" panose="02010600030101010101" pitchFamily="2" charset="-122"/>
                    <a:cs typeface="Times New Roman" panose="02020603050405020304" pitchFamily="18" charset="0"/>
                  </a:rPr>
                  <a:t>2</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2" name="AutoShape 46"/>
              <p:cNvSpPr>
                <a:spLocks noChangeArrowheads="1"/>
              </p:cNvSpPr>
              <p:nvPr/>
            </p:nvSpPr>
            <p:spPr bwMode="auto">
              <a:xfrm>
                <a:off x="42" y="414"/>
                <a:ext cx="931" cy="288"/>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91440" tIns="45720" rIns="91440" bIns="45720" anchor="ctr" anchorCtr="0" upright="1">
                <a:noAutofit/>
              </a:bodyPr>
              <a:lstStyle/>
              <a:p>
                <a:pPr>
                  <a:buNone/>
                </a:pPr>
                <a:endParaRPr lang="zh-CN" altLang="en-US" sz="4400" b="0"/>
              </a:p>
            </p:txBody>
          </p:sp>
          <p:cxnSp>
            <p:nvCxnSpPr>
              <p:cNvPr id="13" name="Line 47"/>
              <p:cNvCxnSpPr>
                <a:cxnSpLocks noChangeShapeType="1"/>
              </p:cNvCxnSpPr>
              <p:nvPr/>
            </p:nvCxnSpPr>
            <p:spPr bwMode="auto">
              <a:xfrm>
                <a:off x="500" y="98"/>
                <a:ext cx="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14" name="Text Box 48"/>
              <p:cNvSpPr txBox="1">
                <a:spLocks noChangeArrowheads="1"/>
              </p:cNvSpPr>
              <p:nvPr/>
            </p:nvSpPr>
            <p:spPr bwMode="auto">
              <a:xfrm>
                <a:off x="126" y="773"/>
                <a:ext cx="46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b="0" kern="10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2000" b="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5" name="Text Box 49"/>
              <p:cNvSpPr txBox="1">
                <a:spLocks noChangeArrowheads="1"/>
              </p:cNvSpPr>
              <p:nvPr/>
            </p:nvSpPr>
            <p:spPr bwMode="auto">
              <a:xfrm>
                <a:off x="752" y="374"/>
                <a:ext cx="62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b="0"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2000" b="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6" name="Text Box 50"/>
              <p:cNvSpPr txBox="1">
                <a:spLocks noChangeArrowheads="1"/>
              </p:cNvSpPr>
              <p:nvPr/>
            </p:nvSpPr>
            <p:spPr bwMode="auto">
              <a:xfrm>
                <a:off x="1749" y="1303"/>
                <a:ext cx="62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zh-CN" b="0" kern="100">
                    <a:effectLst/>
                    <a:latin typeface="宋体" panose="02010600030101010101" pitchFamily="2" charset="-122"/>
                    <a:ea typeface="宋体" panose="02010600030101010101" pitchFamily="2" charset="-122"/>
                    <a:cs typeface="Times New Roman" panose="02020603050405020304" pitchFamily="18" charset="0"/>
                  </a:rPr>
                  <a:t>┇</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7" name="Text Box 51"/>
              <p:cNvSpPr txBox="1">
                <a:spLocks noChangeArrowheads="1"/>
              </p:cNvSpPr>
              <p:nvPr/>
            </p:nvSpPr>
            <p:spPr bwMode="auto">
              <a:xfrm>
                <a:off x="236" y="469"/>
                <a:ext cx="621" cy="192"/>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ctr">
                  <a:lnSpc>
                    <a:spcPts val="800"/>
                  </a:lnSpc>
                  <a:spcAft>
                    <a:spcPts val="0"/>
                  </a:spcAft>
                  <a:buNone/>
                </a:pPr>
                <a:r>
                  <a:rPr lang="zh-CN" b="0" kern="100">
                    <a:effectLst/>
                    <a:latin typeface="宋体" panose="02010600030101010101" pitchFamily="2" charset="-122"/>
                    <a:ea typeface="宋体" panose="02010600030101010101" pitchFamily="2" charset="-122"/>
                    <a:cs typeface="Times New Roman" panose="02020603050405020304" pitchFamily="18" charset="0"/>
                  </a:rPr>
                  <a:t>表达式</a:t>
                </a:r>
                <a:r>
                  <a:rPr lang="en-US" b="0" kern="100" baseline="-25000">
                    <a:effectLst/>
                    <a:latin typeface="宋体" panose="02010600030101010101" pitchFamily="2" charset="-122"/>
                    <a:ea typeface="宋体" panose="02010600030101010101" pitchFamily="2" charset="-122"/>
                    <a:cs typeface="Times New Roman" panose="02020603050405020304" pitchFamily="18" charset="0"/>
                  </a:rPr>
                  <a:t>1</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18" name="Line 52"/>
              <p:cNvCxnSpPr>
                <a:cxnSpLocks noChangeShapeType="1"/>
              </p:cNvCxnSpPr>
              <p:nvPr/>
            </p:nvCxnSpPr>
            <p:spPr bwMode="auto">
              <a:xfrm>
                <a:off x="508" y="684"/>
                <a:ext cx="0" cy="1664"/>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9" name="Line 53"/>
              <p:cNvCxnSpPr>
                <a:cxnSpLocks noChangeShapeType="1"/>
              </p:cNvCxnSpPr>
              <p:nvPr/>
            </p:nvCxnSpPr>
            <p:spPr bwMode="auto">
              <a:xfrm flipV="1">
                <a:off x="986" y="551"/>
                <a:ext cx="3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54"/>
              <p:cNvCxnSpPr>
                <a:cxnSpLocks noChangeShapeType="1"/>
              </p:cNvCxnSpPr>
              <p:nvPr/>
            </p:nvCxnSpPr>
            <p:spPr bwMode="auto">
              <a:xfrm>
                <a:off x="1283" y="560"/>
                <a:ext cx="0" cy="2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21" name="Line 55"/>
              <p:cNvCxnSpPr>
                <a:cxnSpLocks noChangeShapeType="1"/>
              </p:cNvCxnSpPr>
              <p:nvPr/>
            </p:nvCxnSpPr>
            <p:spPr bwMode="auto">
              <a:xfrm flipV="1">
                <a:off x="1749" y="973"/>
                <a:ext cx="3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Line 56"/>
              <p:cNvCxnSpPr>
                <a:cxnSpLocks noChangeShapeType="1"/>
              </p:cNvCxnSpPr>
              <p:nvPr/>
            </p:nvCxnSpPr>
            <p:spPr bwMode="auto">
              <a:xfrm>
                <a:off x="2059" y="973"/>
                <a:ext cx="0" cy="2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23" name="Line 57"/>
              <p:cNvCxnSpPr>
                <a:cxnSpLocks noChangeShapeType="1"/>
              </p:cNvCxnSpPr>
              <p:nvPr/>
            </p:nvCxnSpPr>
            <p:spPr bwMode="auto">
              <a:xfrm flipV="1">
                <a:off x="3145" y="1552"/>
                <a:ext cx="3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Line 58"/>
              <p:cNvCxnSpPr>
                <a:cxnSpLocks noChangeShapeType="1"/>
              </p:cNvCxnSpPr>
              <p:nvPr/>
            </p:nvCxnSpPr>
            <p:spPr bwMode="auto">
              <a:xfrm>
                <a:off x="3456" y="1552"/>
                <a:ext cx="0" cy="2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25" name="Text Box 59"/>
              <p:cNvSpPr txBox="1">
                <a:spLocks noChangeArrowheads="1"/>
              </p:cNvSpPr>
              <p:nvPr/>
            </p:nvSpPr>
            <p:spPr bwMode="auto">
              <a:xfrm>
                <a:off x="3184" y="1868"/>
                <a:ext cx="62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ctr">
                  <a:lnSpc>
                    <a:spcPts val="800"/>
                  </a:lnSpc>
                  <a:spcAft>
                    <a:spcPts val="0"/>
                  </a:spcAft>
                  <a:buNone/>
                </a:pPr>
                <a:r>
                  <a:rPr lang="zh-CN" b="0" kern="100">
                    <a:effectLst/>
                    <a:latin typeface="宋体" panose="02010600030101010101" pitchFamily="2" charset="-122"/>
                    <a:ea typeface="宋体" panose="02010600030101010101" pitchFamily="2" charset="-122"/>
                    <a:cs typeface="Times New Roman" panose="02020603050405020304" pitchFamily="18" charset="0"/>
                  </a:rPr>
                  <a:t>表达式</a:t>
                </a:r>
                <a:r>
                  <a:rPr lang="en-US" b="0" kern="100" baseline="-25000">
                    <a:effectLst/>
                    <a:latin typeface="宋体" panose="02010600030101010101" pitchFamily="2" charset="-122"/>
                    <a:ea typeface="宋体" panose="02010600030101010101" pitchFamily="2" charset="-122"/>
                    <a:cs typeface="Times New Roman" panose="02020603050405020304" pitchFamily="18" charset="0"/>
                  </a:rPr>
                  <a:t>n</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26" name="Line 60"/>
              <p:cNvCxnSpPr>
                <a:cxnSpLocks noChangeShapeType="1"/>
              </p:cNvCxnSpPr>
              <p:nvPr/>
            </p:nvCxnSpPr>
            <p:spPr bwMode="auto">
              <a:xfrm flipV="1">
                <a:off x="3921" y="1955"/>
                <a:ext cx="3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Line 61"/>
              <p:cNvCxnSpPr>
                <a:cxnSpLocks noChangeShapeType="1"/>
              </p:cNvCxnSpPr>
              <p:nvPr/>
            </p:nvCxnSpPr>
            <p:spPr bwMode="auto">
              <a:xfrm>
                <a:off x="4232" y="1955"/>
                <a:ext cx="0" cy="39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28" name="Line 62"/>
              <p:cNvCxnSpPr>
                <a:cxnSpLocks noChangeShapeType="1"/>
              </p:cNvCxnSpPr>
              <p:nvPr/>
            </p:nvCxnSpPr>
            <p:spPr bwMode="auto">
              <a:xfrm>
                <a:off x="1283" y="1129"/>
                <a:ext cx="0" cy="1219"/>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29" name="Text Box 63"/>
              <p:cNvSpPr txBox="1">
                <a:spLocks noChangeArrowheads="1"/>
              </p:cNvSpPr>
              <p:nvPr/>
            </p:nvSpPr>
            <p:spPr bwMode="auto">
              <a:xfrm>
                <a:off x="3921" y="2348"/>
                <a:ext cx="621" cy="2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algn="ctr">
                  <a:lnSpc>
                    <a:spcPts val="800"/>
                  </a:lnSpc>
                  <a:spcAft>
                    <a:spcPts val="0"/>
                  </a:spcAft>
                  <a:buNone/>
                </a:pPr>
                <a:r>
                  <a:rPr lang="zh-CN" b="0" u="sng" kern="100">
                    <a:effectLst/>
                    <a:latin typeface="宋体" panose="02010600030101010101" pitchFamily="2" charset="-122"/>
                    <a:ea typeface="宋体" panose="02010600030101010101" pitchFamily="2" charset="-122"/>
                    <a:cs typeface="Times New Roman" panose="02020603050405020304" pitchFamily="18" charset="0"/>
                  </a:rPr>
                  <a:t>子</a:t>
                </a:r>
                <a:r>
                  <a:rPr lang="zh-CN" b="0" kern="100">
                    <a:effectLst/>
                    <a:latin typeface="宋体" panose="02010600030101010101" pitchFamily="2" charset="-122"/>
                    <a:ea typeface="宋体" panose="02010600030101010101" pitchFamily="2" charset="-122"/>
                    <a:cs typeface="Times New Roman" panose="02020603050405020304" pitchFamily="18" charset="0"/>
                  </a:rPr>
                  <a:t>语句</a:t>
                </a:r>
                <a:r>
                  <a:rPr lang="en-US" b="0" kern="100" baseline="-25000">
                    <a:effectLst/>
                    <a:latin typeface="宋体" panose="02010600030101010101" pitchFamily="2" charset="-122"/>
                    <a:ea typeface="宋体" panose="02010600030101010101" pitchFamily="2" charset="-122"/>
                    <a:cs typeface="Times New Roman" panose="02020603050405020304" pitchFamily="18" charset="0"/>
                  </a:rPr>
                  <a:t>n+1</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0" name="Text Box 64"/>
              <p:cNvSpPr txBox="1">
                <a:spLocks noChangeArrowheads="1"/>
              </p:cNvSpPr>
              <p:nvPr/>
            </p:nvSpPr>
            <p:spPr bwMode="auto">
              <a:xfrm>
                <a:off x="3145" y="2348"/>
                <a:ext cx="621" cy="2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algn="ctr">
                  <a:lnSpc>
                    <a:spcPts val="800"/>
                  </a:lnSpc>
                  <a:spcAft>
                    <a:spcPts val="0"/>
                  </a:spcAft>
                  <a:buNone/>
                </a:pPr>
                <a:r>
                  <a:rPr lang="zh-CN" b="0" kern="100">
                    <a:effectLst/>
                    <a:latin typeface="宋体" panose="02010600030101010101" pitchFamily="2" charset="-122"/>
                    <a:ea typeface="宋体" panose="02010600030101010101" pitchFamily="2" charset="-122"/>
                    <a:cs typeface="Times New Roman" panose="02020603050405020304" pitchFamily="18" charset="0"/>
                  </a:rPr>
                  <a:t>子语句</a:t>
                </a:r>
                <a:r>
                  <a:rPr lang="en-US" b="0" kern="100" baseline="-25000">
                    <a:effectLst/>
                    <a:latin typeface="宋体" panose="02010600030101010101" pitchFamily="2" charset="-122"/>
                    <a:ea typeface="宋体" panose="02010600030101010101" pitchFamily="2" charset="-122"/>
                    <a:cs typeface="Times New Roman" panose="02020603050405020304" pitchFamily="18" charset="0"/>
                  </a:rPr>
                  <a:t>n</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31" name="Line 65"/>
              <p:cNvCxnSpPr>
                <a:cxnSpLocks noChangeShapeType="1"/>
              </p:cNvCxnSpPr>
              <p:nvPr/>
            </p:nvCxnSpPr>
            <p:spPr bwMode="auto">
              <a:xfrm>
                <a:off x="3456" y="2108"/>
                <a:ext cx="0" cy="22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32" name="Text Box 66"/>
              <p:cNvSpPr txBox="1">
                <a:spLocks noChangeArrowheads="1"/>
              </p:cNvSpPr>
              <p:nvPr/>
            </p:nvSpPr>
            <p:spPr bwMode="auto">
              <a:xfrm>
                <a:off x="973" y="2348"/>
                <a:ext cx="621" cy="2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algn="ctr">
                  <a:lnSpc>
                    <a:spcPts val="800"/>
                  </a:lnSpc>
                  <a:spcAft>
                    <a:spcPts val="0"/>
                  </a:spcAft>
                  <a:buNone/>
                </a:pPr>
                <a:r>
                  <a:rPr lang="zh-CN" b="0" kern="100">
                    <a:effectLst/>
                    <a:latin typeface="宋体" panose="02010600030101010101" pitchFamily="2" charset="-122"/>
                    <a:ea typeface="宋体" panose="02010600030101010101" pitchFamily="2" charset="-122"/>
                    <a:cs typeface="Times New Roman" panose="02020603050405020304" pitchFamily="18" charset="0"/>
                  </a:rPr>
                  <a:t>子语句</a:t>
                </a:r>
                <a:r>
                  <a:rPr lang="en-US" b="0" kern="100" baseline="-25000">
                    <a:effectLst/>
                    <a:latin typeface="宋体" panose="02010600030101010101" pitchFamily="2" charset="-122"/>
                    <a:ea typeface="宋体" panose="02010600030101010101" pitchFamily="2" charset="-122"/>
                    <a:cs typeface="Times New Roman" panose="02020603050405020304" pitchFamily="18" charset="0"/>
                  </a:rPr>
                  <a:t>2</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3" name="Text Box 67"/>
              <p:cNvSpPr txBox="1">
                <a:spLocks noChangeArrowheads="1"/>
              </p:cNvSpPr>
              <p:nvPr/>
            </p:nvSpPr>
            <p:spPr bwMode="auto">
              <a:xfrm>
                <a:off x="197" y="2320"/>
                <a:ext cx="621" cy="2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algn="ctr">
                  <a:lnSpc>
                    <a:spcPts val="800"/>
                  </a:lnSpc>
                  <a:spcAft>
                    <a:spcPts val="0"/>
                  </a:spcAft>
                  <a:buNone/>
                </a:pPr>
                <a:r>
                  <a:rPr lang="zh-CN" b="0" kern="100">
                    <a:effectLst/>
                    <a:latin typeface="宋体" panose="02010600030101010101" pitchFamily="2" charset="-122"/>
                    <a:ea typeface="宋体" panose="02010600030101010101" pitchFamily="2" charset="-122"/>
                    <a:cs typeface="Times New Roman" panose="02020603050405020304" pitchFamily="18" charset="0"/>
                  </a:rPr>
                  <a:t>子语句</a:t>
                </a:r>
                <a:r>
                  <a:rPr lang="en-US" b="0" kern="100" baseline="-25000">
                    <a:effectLst/>
                    <a:latin typeface="宋体" panose="02010600030101010101" pitchFamily="2" charset="-122"/>
                    <a:ea typeface="宋体" panose="02010600030101010101" pitchFamily="2" charset="-122"/>
                    <a:cs typeface="Times New Roman" panose="02020603050405020304" pitchFamily="18" charset="0"/>
                  </a:rPr>
                  <a:t>1</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4" name="Text Box 68"/>
              <p:cNvSpPr txBox="1">
                <a:spLocks noChangeArrowheads="1"/>
              </p:cNvSpPr>
              <p:nvPr/>
            </p:nvSpPr>
            <p:spPr bwMode="auto">
              <a:xfrm>
                <a:off x="2370" y="1384"/>
                <a:ext cx="6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zh-CN" b="0" kern="100">
                    <a:effectLst/>
                    <a:latin typeface="宋体" panose="02010600030101010101" pitchFamily="2" charset="-122"/>
                    <a:ea typeface="宋体" panose="02010600030101010101" pitchFamily="2" charset="-122"/>
                    <a:cs typeface="Times New Roman" panose="02020603050405020304" pitchFamily="18" charset="0"/>
                  </a:rPr>
                  <a:t>…</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5" name="Text Box 69"/>
              <p:cNvSpPr txBox="1">
                <a:spLocks noChangeArrowheads="1"/>
              </p:cNvSpPr>
              <p:nvPr/>
            </p:nvSpPr>
            <p:spPr bwMode="auto">
              <a:xfrm>
                <a:off x="881" y="1190"/>
                <a:ext cx="46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b="0" kern="10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2000" b="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6" name="Text Box 70"/>
              <p:cNvSpPr txBox="1">
                <a:spLocks noChangeArrowheads="1"/>
              </p:cNvSpPr>
              <p:nvPr/>
            </p:nvSpPr>
            <p:spPr bwMode="auto">
              <a:xfrm>
                <a:off x="3081" y="2138"/>
                <a:ext cx="46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b="0" kern="10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7" name="Text Box 71"/>
              <p:cNvSpPr txBox="1">
                <a:spLocks noChangeArrowheads="1"/>
              </p:cNvSpPr>
              <p:nvPr/>
            </p:nvSpPr>
            <p:spPr bwMode="auto">
              <a:xfrm>
                <a:off x="1594" y="854"/>
                <a:ext cx="6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b="0" kern="10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a:p>
                <a:pPr algn="ctr">
                  <a:lnSpc>
                    <a:spcPts val="800"/>
                  </a:lnSpc>
                  <a:spcAft>
                    <a:spcPts val="0"/>
                  </a:spcAft>
                  <a:buNone/>
                </a:pPr>
                <a:r>
                  <a:rPr lang="en-US" b="0" kern="100">
                    <a:effectLst/>
                    <a:latin typeface="宋体" panose="02010600030101010101" pitchFamily="2" charset="-122"/>
                    <a:ea typeface="宋体" panose="02010600030101010101" pitchFamily="2" charset="-122"/>
                    <a:cs typeface="Times New Roman" panose="02020603050405020304" pitchFamily="18" charset="0"/>
                  </a:rPr>
                  <a:t> </a:t>
                </a:r>
                <a:endParaRPr lang="zh-CN" sz="2000" b="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8" name="Text Box 72"/>
              <p:cNvSpPr txBox="1">
                <a:spLocks noChangeArrowheads="1"/>
              </p:cNvSpPr>
              <p:nvPr/>
            </p:nvSpPr>
            <p:spPr bwMode="auto">
              <a:xfrm>
                <a:off x="3794" y="1826"/>
                <a:ext cx="62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b="0"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2000" b="0" kern="100" dirty="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39" name="Line 73"/>
              <p:cNvCxnSpPr>
                <a:cxnSpLocks noChangeShapeType="1"/>
              </p:cNvCxnSpPr>
              <p:nvPr/>
            </p:nvCxnSpPr>
            <p:spPr bwMode="auto">
              <a:xfrm>
                <a:off x="508" y="2530"/>
                <a:ext cx="0" cy="22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40" name="Line 74"/>
              <p:cNvCxnSpPr>
                <a:cxnSpLocks noChangeShapeType="1"/>
              </p:cNvCxnSpPr>
              <p:nvPr/>
            </p:nvCxnSpPr>
            <p:spPr bwMode="auto">
              <a:xfrm>
                <a:off x="1283" y="2563"/>
                <a:ext cx="0" cy="19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41" name="Line 75"/>
              <p:cNvCxnSpPr>
                <a:cxnSpLocks noChangeShapeType="1"/>
              </p:cNvCxnSpPr>
              <p:nvPr/>
            </p:nvCxnSpPr>
            <p:spPr bwMode="auto">
              <a:xfrm>
                <a:off x="3456" y="2552"/>
                <a:ext cx="0" cy="19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42" name="Line 76"/>
              <p:cNvCxnSpPr>
                <a:cxnSpLocks noChangeShapeType="1"/>
              </p:cNvCxnSpPr>
              <p:nvPr/>
            </p:nvCxnSpPr>
            <p:spPr bwMode="auto">
              <a:xfrm>
                <a:off x="4232" y="2563"/>
                <a:ext cx="0" cy="19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43" name="Line 77"/>
              <p:cNvCxnSpPr>
                <a:cxnSpLocks noChangeShapeType="1"/>
              </p:cNvCxnSpPr>
              <p:nvPr/>
            </p:nvCxnSpPr>
            <p:spPr bwMode="auto">
              <a:xfrm>
                <a:off x="508" y="2746"/>
                <a:ext cx="37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4" name="Line 78"/>
              <p:cNvCxnSpPr>
                <a:cxnSpLocks noChangeShapeType="1"/>
              </p:cNvCxnSpPr>
              <p:nvPr/>
            </p:nvCxnSpPr>
            <p:spPr bwMode="auto">
              <a:xfrm>
                <a:off x="2478" y="2750"/>
                <a:ext cx="0" cy="46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45" name="Line 79"/>
              <p:cNvCxnSpPr>
                <a:cxnSpLocks noChangeShapeType="1"/>
              </p:cNvCxnSpPr>
              <p:nvPr/>
            </p:nvCxnSpPr>
            <p:spPr bwMode="auto">
              <a:xfrm>
                <a:off x="582" y="0"/>
                <a:ext cx="0" cy="468"/>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cxnSp>
          <p:cxnSp>
            <p:nvCxnSpPr>
              <p:cNvPr id="46" name="Line 80"/>
              <p:cNvCxnSpPr>
                <a:cxnSpLocks noChangeShapeType="1"/>
              </p:cNvCxnSpPr>
              <p:nvPr/>
            </p:nvCxnSpPr>
            <p:spPr bwMode="auto">
              <a:xfrm>
                <a:off x="1482" y="468"/>
                <a:ext cx="0" cy="2652"/>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cxnSp>
          <p:sp>
            <p:nvSpPr>
              <p:cNvPr id="47" name="Rectangle 81"/>
              <p:cNvSpPr>
                <a:spLocks noChangeArrowheads="1"/>
              </p:cNvSpPr>
              <p:nvPr/>
            </p:nvSpPr>
            <p:spPr bwMode="auto">
              <a:xfrm>
                <a:off x="0" y="312"/>
                <a:ext cx="4680" cy="265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buNone/>
                </a:pPr>
                <a:endParaRPr lang="zh-CN" altLang="en-US" sz="4400" b="0"/>
              </a:p>
            </p:txBody>
          </p:sp>
          <p:cxnSp>
            <p:nvCxnSpPr>
              <p:cNvPr id="48" name="Line 82"/>
              <p:cNvCxnSpPr>
                <a:cxnSpLocks noChangeShapeType="1"/>
              </p:cNvCxnSpPr>
              <p:nvPr/>
            </p:nvCxnSpPr>
            <p:spPr bwMode="auto">
              <a:xfrm flipH="1">
                <a:off x="582" y="468"/>
                <a:ext cx="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2165994811"/>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2.3.2  </a:t>
            </a:r>
            <a:r>
              <a:rPr lang="zh-CN" altLang="zh-CN" dirty="0">
                <a:effectLst/>
              </a:rPr>
              <a:t>用选择结构改进计算器</a:t>
            </a:r>
            <a:r>
              <a:rPr lang="zh-CN" altLang="en-US" dirty="0">
                <a:effectLst/>
              </a:rPr>
              <a:t>（续）</a:t>
            </a:r>
            <a:endParaRPr lang="zh-CN" altLang="en-US" dirty="0"/>
          </a:p>
        </p:txBody>
      </p:sp>
      <p:sp>
        <p:nvSpPr>
          <p:cNvPr id="3" name="内容占位符 2"/>
          <p:cNvSpPr>
            <a:spLocks noGrp="1"/>
          </p:cNvSpPr>
          <p:nvPr>
            <p:ph idx="1"/>
          </p:nvPr>
        </p:nvSpPr>
        <p:spPr>
          <a:xfrm>
            <a:off x="328084" y="997463"/>
            <a:ext cx="11368616" cy="4876800"/>
          </a:xfrm>
        </p:spPr>
        <p:txBody>
          <a:bodyPr/>
          <a:lstStyle/>
          <a:p>
            <a:r>
              <a:rPr lang="en-US" altLang="zh-CN" dirty="0"/>
              <a:t>2. </a:t>
            </a:r>
            <a:r>
              <a:rPr lang="zh-CN" altLang="zh-CN" dirty="0"/>
              <a:t>用</a:t>
            </a:r>
            <a:r>
              <a:rPr lang="en-US" altLang="zh-CN" dirty="0"/>
              <a:t>switch</a:t>
            </a:r>
            <a:r>
              <a:rPr lang="zh-CN" altLang="zh-CN" dirty="0"/>
              <a:t>选择结构实现</a:t>
            </a:r>
            <a:r>
              <a:rPr lang="en-US" altLang="zh-CN" dirty="0"/>
              <a:t>calculate</a:t>
            </a:r>
            <a:r>
              <a:rPr lang="zh-CN" altLang="zh-CN" dirty="0"/>
              <a:t>方法</a:t>
            </a:r>
            <a:endParaRPr lang="zh-CN" altLang="zh-CN" b="1" dirty="0"/>
          </a:p>
          <a:p>
            <a:pPr lvl="1"/>
            <a:r>
              <a:rPr lang="en-US" altLang="zh-CN" dirty="0"/>
              <a:t>1</a:t>
            </a:r>
            <a:r>
              <a:rPr lang="zh-CN" altLang="zh-CN" dirty="0"/>
              <a:t>）</a:t>
            </a:r>
            <a:r>
              <a:rPr lang="en-US" altLang="zh-CN" dirty="0"/>
              <a:t>switch</a:t>
            </a:r>
            <a:r>
              <a:rPr lang="zh-CN" altLang="zh-CN" dirty="0"/>
              <a:t>结构概述</a:t>
            </a:r>
            <a:endParaRPr lang="zh-CN" altLang="zh-CN" b="1"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grpSp>
        <p:nvGrpSpPr>
          <p:cNvPr id="5" name="组合 4"/>
          <p:cNvGrpSpPr>
            <a:grpSpLocks/>
          </p:cNvGrpSpPr>
          <p:nvPr/>
        </p:nvGrpSpPr>
        <p:grpSpPr bwMode="auto">
          <a:xfrm>
            <a:off x="2132247" y="1572023"/>
            <a:ext cx="9271591" cy="5105223"/>
            <a:chOff x="0" y="0"/>
            <a:chExt cx="7077" cy="3672"/>
          </a:xfrm>
        </p:grpSpPr>
        <p:sp>
          <p:nvSpPr>
            <p:cNvPr id="6" name="Text Box 84"/>
            <p:cNvSpPr txBox="1">
              <a:spLocks noChangeArrowheads="1"/>
            </p:cNvSpPr>
            <p:nvPr/>
          </p:nvSpPr>
          <p:spPr bwMode="auto">
            <a:xfrm>
              <a:off x="0" y="354"/>
              <a:ext cx="2765" cy="3042"/>
            </a:xfrm>
            <a:prstGeom prst="rect">
              <a:avLst/>
            </a:prstGeom>
            <a:solidFill>
              <a:srgbClr val="FFFFFF"/>
            </a:solidFill>
            <a:ln w="9525">
              <a:solidFill>
                <a:schemeClr val="tx1"/>
              </a:solidFill>
              <a:miter lim="800000"/>
              <a:headEnd/>
              <a:tailEnd/>
            </a:ln>
          </p:spPr>
          <p:txBody>
            <a:bodyPr rot="0" vert="horz" wrap="square" lIns="324000" tIns="324000" rIns="91440" bIns="45720" anchor="t" anchorCtr="0" upright="1">
              <a:noAutofit/>
            </a:bodyPr>
            <a:lstStyle/>
            <a:p>
              <a:pPr algn="just">
                <a:lnSpc>
                  <a:spcPts val="1400"/>
                </a:lnSpc>
                <a:spcAft>
                  <a:spcPts val="0"/>
                </a:spcAft>
                <a:buNone/>
              </a:pPr>
              <a:r>
                <a:rPr 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switch (</a:t>
              </a:r>
              <a:r>
                <a:rPr lang="zh-CN" sz="1800" b="0" u="sng" kern="100" dirty="0">
                  <a:effectLst/>
                  <a:latin typeface="Times New Roman" panose="02020603050405020304" pitchFamily="18" charset="0"/>
                  <a:ea typeface="宋体" panose="02010600030101010101" pitchFamily="2" charset="-122"/>
                  <a:cs typeface="Times New Roman" panose="02020603050405020304" pitchFamily="18" charset="0"/>
                </a:rPr>
                <a:t>整型控制表达式</a:t>
              </a:r>
              <a:r>
                <a:rPr 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sz="1800" b="0" kern="100" dirty="0" smtClean="0">
                  <a:effectLst/>
                  <a:latin typeface="Times New Roman" panose="02020603050405020304" pitchFamily="18" charset="0"/>
                  <a:ea typeface="宋体" panose="02010600030101010101" pitchFamily="2" charset="-122"/>
                  <a:cs typeface="Times New Roman" panose="02020603050405020304" pitchFamily="18" charset="0"/>
                </a:rPr>
                <a:t>        case </a:t>
              </a:r>
              <a:r>
                <a:rPr lang="zh-CN" sz="1800" b="0" u="sng" kern="100" dirty="0">
                  <a:effectLst/>
                  <a:latin typeface="Times New Roman" panose="02020603050405020304" pitchFamily="18" charset="0"/>
                  <a:ea typeface="宋体" panose="02010600030101010101" pitchFamily="2" charset="-122"/>
                  <a:cs typeface="Times New Roman" panose="02020603050405020304" pitchFamily="18" charset="0"/>
                </a:rPr>
                <a:t>整型标记</a:t>
              </a:r>
              <a:r>
                <a:rPr lang="en-US" sz="1800" b="0" u="sng"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altLang="zh-CN" sz="1800" b="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1800"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语句</a:t>
              </a:r>
              <a:r>
                <a:rPr lang="zh-CN" sz="1800" b="0" u="sng" kern="100" dirty="0">
                  <a:effectLst/>
                  <a:latin typeface="Times New Roman" panose="02020603050405020304" pitchFamily="18" charset="0"/>
                  <a:ea typeface="宋体" panose="02010600030101010101" pitchFamily="2" charset="-122"/>
                  <a:cs typeface="Times New Roman" panose="02020603050405020304" pitchFamily="18" charset="0"/>
                </a:rPr>
                <a:t>序列</a:t>
              </a:r>
              <a:r>
                <a:rPr lang="en-US" sz="1800" b="0" u="sng"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sz="1800" b="0" kern="100" dirty="0" smtClean="0">
                  <a:effectLst/>
                  <a:latin typeface="Times New Roman" panose="02020603050405020304" pitchFamily="18" charset="0"/>
                  <a:ea typeface="宋体" panose="02010600030101010101" pitchFamily="2" charset="-122"/>
                  <a:cs typeface="Times New Roman" panose="02020603050405020304" pitchFamily="18" charset="0"/>
                </a:rPr>
                <a:t>       case</a:t>
              </a:r>
              <a:r>
                <a:rPr lang="zh-CN" sz="1800" b="0" u="sng" kern="100" dirty="0">
                  <a:effectLst/>
                  <a:latin typeface="Times New Roman" panose="02020603050405020304" pitchFamily="18" charset="0"/>
                  <a:ea typeface="宋体" panose="02010600030101010101" pitchFamily="2" charset="-122"/>
                  <a:cs typeface="Times New Roman" panose="02020603050405020304" pitchFamily="18" charset="0"/>
                </a:rPr>
                <a:t>整型标记</a:t>
              </a:r>
              <a:r>
                <a:rPr lang="en-US" sz="1800" b="0" u="sng"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altLang="zh-CN" sz="1800" b="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1800"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语句</a:t>
              </a:r>
              <a:r>
                <a:rPr lang="zh-CN" sz="1800" b="0" u="sng" kern="100" dirty="0">
                  <a:effectLst/>
                  <a:latin typeface="Times New Roman" panose="02020603050405020304" pitchFamily="18" charset="0"/>
                  <a:ea typeface="宋体" panose="02010600030101010101" pitchFamily="2" charset="-122"/>
                  <a:cs typeface="Times New Roman" panose="02020603050405020304" pitchFamily="18" charset="0"/>
                </a:rPr>
                <a:t>序列</a:t>
              </a:r>
              <a:r>
                <a:rPr lang="en-US" sz="1800" b="0" u="sng" kern="10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altLang="zh-CN" sz="1800" b="0" kern="100" dirty="0" smtClean="0">
                  <a:effectLst/>
                  <a:latin typeface="宋体" panose="02010600030101010101" pitchFamily="2" charset="-122"/>
                  <a:ea typeface="宋体" panose="02010600030101010101" pitchFamily="2" charset="-122"/>
                  <a:cs typeface="宋体" panose="02010600030101010101" pitchFamily="2" charset="-122"/>
                </a:rPr>
                <a:t>        </a:t>
              </a:r>
              <a:r>
                <a:rPr lang="zh-CN" sz="1800" b="0" kern="100" dirty="0" smtClean="0">
                  <a:effectLst/>
                  <a:latin typeface="宋体" panose="02010600030101010101" pitchFamily="2" charset="-122"/>
                  <a:ea typeface="宋体" panose="02010600030101010101" pitchFamily="2" charset="-122"/>
                  <a:cs typeface="宋体" panose="02010600030101010101" pitchFamily="2" charset="-122"/>
                </a:rPr>
                <a:t>┇</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sz="1800" b="0" kern="100" dirty="0" smtClean="0">
                  <a:effectLst/>
                  <a:latin typeface="Times New Roman" panose="02020603050405020304" pitchFamily="18" charset="0"/>
                  <a:ea typeface="宋体" panose="02010600030101010101" pitchFamily="2" charset="-122"/>
                  <a:cs typeface="Times New Roman" panose="02020603050405020304" pitchFamily="18" charset="0"/>
                </a:rPr>
                <a:t>       case</a:t>
              </a:r>
              <a:r>
                <a:rPr lang="zh-CN" sz="1800" b="0" u="sng" kern="100" dirty="0">
                  <a:effectLst/>
                  <a:latin typeface="Times New Roman" panose="02020603050405020304" pitchFamily="18" charset="0"/>
                  <a:ea typeface="宋体" panose="02010600030101010101" pitchFamily="2" charset="-122"/>
                  <a:cs typeface="Times New Roman" panose="02020603050405020304" pitchFamily="18" charset="0"/>
                </a:rPr>
                <a:t>整型标记</a:t>
              </a:r>
              <a:r>
                <a:rPr lang="en-US" sz="1800" b="0" u="sng"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altLang="zh-CN" sz="1800" b="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1800"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语句</a:t>
              </a:r>
              <a:r>
                <a:rPr lang="zh-CN" sz="1800" b="0" u="sng" kern="100" dirty="0">
                  <a:effectLst/>
                  <a:latin typeface="Times New Roman" panose="02020603050405020304" pitchFamily="18" charset="0"/>
                  <a:ea typeface="宋体" panose="02010600030101010101" pitchFamily="2" charset="-122"/>
                  <a:cs typeface="Times New Roman" panose="02020603050405020304" pitchFamily="18" charset="0"/>
                </a:rPr>
                <a:t>序列</a:t>
              </a:r>
              <a:r>
                <a:rPr lang="en-US" sz="1800" b="0" u="sng" kern="100" dirty="0" err="1">
                  <a:effectLst/>
                  <a:latin typeface="Times New Roman" panose="02020603050405020304" pitchFamily="18" charset="0"/>
                  <a:ea typeface="宋体" panose="02010600030101010101" pitchFamily="2" charset="-122"/>
                  <a:cs typeface="Times New Roman" panose="02020603050405020304" pitchFamily="18" charset="0"/>
                </a:rPr>
                <a:t>i</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altLang="zh-CN" sz="1800" b="0" kern="100" dirty="0" smtClean="0">
                  <a:effectLst/>
                  <a:latin typeface="宋体" panose="02010600030101010101" pitchFamily="2" charset="-122"/>
                  <a:ea typeface="宋体" panose="02010600030101010101" pitchFamily="2" charset="-122"/>
                  <a:cs typeface="宋体" panose="02010600030101010101" pitchFamily="2" charset="-122"/>
                </a:rPr>
                <a:t>        </a:t>
              </a:r>
              <a:r>
                <a:rPr lang="zh-CN" sz="1800" b="0" kern="100" dirty="0" smtClean="0">
                  <a:effectLst/>
                  <a:latin typeface="宋体" panose="02010600030101010101" pitchFamily="2" charset="-122"/>
                  <a:ea typeface="宋体" panose="02010600030101010101" pitchFamily="2" charset="-122"/>
                  <a:cs typeface="宋体" panose="02010600030101010101" pitchFamily="2" charset="-122"/>
                </a:rPr>
                <a:t>┇</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sz="1800" b="0" kern="100" dirty="0" smtClean="0">
                  <a:effectLst/>
                  <a:latin typeface="Times New Roman" panose="02020603050405020304" pitchFamily="18" charset="0"/>
                  <a:ea typeface="宋体" panose="02010600030101010101" pitchFamily="2" charset="-122"/>
                  <a:cs typeface="Times New Roman" panose="02020603050405020304" pitchFamily="18" charset="0"/>
                </a:rPr>
                <a:t>       case</a:t>
              </a:r>
              <a:r>
                <a:rPr lang="zh-CN" sz="1800" b="0" u="sng" kern="100" dirty="0">
                  <a:effectLst/>
                  <a:latin typeface="Times New Roman" panose="02020603050405020304" pitchFamily="18" charset="0"/>
                  <a:ea typeface="宋体" panose="02010600030101010101" pitchFamily="2" charset="-122"/>
                  <a:cs typeface="Times New Roman" panose="02020603050405020304" pitchFamily="18" charset="0"/>
                </a:rPr>
                <a:t>整型标记</a:t>
              </a:r>
              <a:r>
                <a:rPr lang="en-US" sz="1800" b="0" u="sng"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altLang="zh-CN" sz="1800" b="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1800"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语句</a:t>
              </a:r>
              <a:r>
                <a:rPr lang="zh-CN" sz="1800" b="0" u="sng" kern="100" dirty="0">
                  <a:effectLst/>
                  <a:latin typeface="Times New Roman" panose="02020603050405020304" pitchFamily="18" charset="0"/>
                  <a:ea typeface="宋体" panose="02010600030101010101" pitchFamily="2" charset="-122"/>
                  <a:cs typeface="Times New Roman" panose="02020603050405020304" pitchFamily="18" charset="0"/>
                </a:rPr>
                <a:t>序列</a:t>
              </a:r>
              <a:r>
                <a:rPr lang="en-US" sz="1800" b="0" u="sng" kern="100" dirty="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sz="1800" b="0" kern="100" dirty="0" smtClean="0">
                  <a:effectLst/>
                  <a:latin typeface="Times New Roman" panose="02020603050405020304" pitchFamily="18" charset="0"/>
                  <a:ea typeface="宋体" panose="02010600030101010101" pitchFamily="2" charset="-122"/>
                  <a:cs typeface="Times New Roman" panose="02020603050405020304" pitchFamily="18" charset="0"/>
                </a:rPr>
                <a:t>       default</a:t>
              </a:r>
              <a:r>
                <a:rPr 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altLang="zh-CN" sz="1800" b="0"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sz="1800" b="0" u="sng" kern="100" dirty="0" smtClean="0">
                  <a:effectLst/>
                  <a:latin typeface="Times New Roman" panose="02020603050405020304" pitchFamily="18" charset="0"/>
                  <a:ea typeface="宋体" panose="02010600030101010101" pitchFamily="2" charset="-122"/>
                  <a:cs typeface="Times New Roman" panose="02020603050405020304" pitchFamily="18" charset="0"/>
                </a:rPr>
                <a:t>语句</a:t>
              </a:r>
              <a:r>
                <a:rPr lang="zh-CN" sz="1800" b="0" u="sng" kern="100" dirty="0">
                  <a:effectLst/>
                  <a:latin typeface="Times New Roman" panose="02020603050405020304" pitchFamily="18" charset="0"/>
                  <a:ea typeface="宋体" panose="02010600030101010101" pitchFamily="2" charset="-122"/>
                  <a:cs typeface="Times New Roman" panose="02020603050405020304" pitchFamily="18" charset="0"/>
                </a:rPr>
                <a:t>序列</a:t>
              </a:r>
              <a:r>
                <a:rPr lang="en-US" sz="1800" b="0" u="sng"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ts val="1400"/>
                </a:lnSpc>
                <a:spcAft>
                  <a:spcPts val="0"/>
                </a:spcAft>
                <a:buNone/>
              </a:pPr>
              <a:r>
                <a:rPr lang="en-US" sz="1800" b="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p:txBody>
        </p:sp>
        <p:grpSp>
          <p:nvGrpSpPr>
            <p:cNvPr id="7" name="Group 85"/>
            <p:cNvGrpSpPr>
              <a:grpSpLocks/>
            </p:cNvGrpSpPr>
            <p:nvPr/>
          </p:nvGrpSpPr>
          <p:grpSpPr bwMode="auto">
            <a:xfrm>
              <a:off x="3514" y="0"/>
              <a:ext cx="3563" cy="3672"/>
              <a:chOff x="-86" y="0"/>
              <a:chExt cx="3563" cy="3672"/>
            </a:xfrm>
          </p:grpSpPr>
          <p:sp>
            <p:nvSpPr>
              <p:cNvPr id="8" name="AutoShape 86"/>
              <p:cNvSpPr>
                <a:spLocks noChangeArrowheads="1"/>
              </p:cNvSpPr>
              <p:nvPr/>
            </p:nvSpPr>
            <p:spPr bwMode="auto">
              <a:xfrm>
                <a:off x="-86" y="242"/>
                <a:ext cx="1635" cy="314"/>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91440" tIns="45720" rIns="91440" bIns="45720" anchor="t" anchorCtr="0" upright="1">
                <a:noAutofit/>
              </a:bodyPr>
              <a:lstStyle/>
              <a:p>
                <a:pPr>
                  <a:buNone/>
                </a:pPr>
                <a:endParaRPr lang="zh-CN" altLang="en-US" sz="4800" b="0"/>
              </a:p>
            </p:txBody>
          </p:sp>
          <p:sp>
            <p:nvSpPr>
              <p:cNvPr id="9" name="Text Box 87"/>
              <p:cNvSpPr txBox="1">
                <a:spLocks noChangeArrowheads="1"/>
              </p:cNvSpPr>
              <p:nvPr/>
            </p:nvSpPr>
            <p:spPr bwMode="auto">
              <a:xfrm>
                <a:off x="238" y="320"/>
                <a:ext cx="105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控制表达式</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10" name="Line 88"/>
              <p:cNvCxnSpPr>
                <a:cxnSpLocks noChangeShapeType="1"/>
              </p:cNvCxnSpPr>
              <p:nvPr/>
            </p:nvCxnSpPr>
            <p:spPr bwMode="auto">
              <a:xfrm flipH="1">
                <a:off x="664" y="0"/>
                <a:ext cx="0" cy="23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cxnSp>
          <p:grpSp>
            <p:nvGrpSpPr>
              <p:cNvPr id="11" name="Group 89"/>
              <p:cNvGrpSpPr>
                <a:grpSpLocks/>
              </p:cNvGrpSpPr>
              <p:nvPr/>
            </p:nvGrpSpPr>
            <p:grpSpPr bwMode="auto">
              <a:xfrm>
                <a:off x="674" y="574"/>
                <a:ext cx="2698" cy="420"/>
                <a:chOff x="0" y="5"/>
                <a:chExt cx="3060" cy="688"/>
              </a:xfrm>
            </p:grpSpPr>
            <p:sp>
              <p:nvSpPr>
                <p:cNvPr id="45" name="Text Box 90"/>
                <p:cNvSpPr txBox="1">
                  <a:spLocks noChangeArrowheads="1"/>
                </p:cNvSpPr>
                <p:nvPr/>
              </p:nvSpPr>
              <p:spPr bwMode="auto">
                <a:xfrm>
                  <a:off x="1800" y="229"/>
                  <a:ext cx="1260" cy="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语句序列</a:t>
                  </a:r>
                  <a:r>
                    <a:rPr lang="en-US" sz="1800" b="0" kern="100">
                      <a:effectLst/>
                      <a:latin typeface="宋体" panose="02010600030101010101" pitchFamily="2" charset="-122"/>
                      <a:ea typeface="宋体" panose="02010600030101010101" pitchFamily="2" charset="-122"/>
                      <a:cs typeface="Times New Roman" panose="02020603050405020304" pitchFamily="18" charset="0"/>
                    </a:rPr>
                    <a:t>1</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46" name="Line 91"/>
                <p:cNvCxnSpPr>
                  <a:cxnSpLocks noChangeShapeType="1"/>
                </p:cNvCxnSpPr>
                <p:nvPr/>
              </p:nvCxnSpPr>
              <p:spPr bwMode="auto">
                <a:xfrm>
                  <a:off x="0" y="423"/>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Line 92"/>
                <p:cNvCxnSpPr>
                  <a:cxnSpLocks noChangeShapeType="1"/>
                </p:cNvCxnSpPr>
                <p:nvPr/>
              </p:nvCxnSpPr>
              <p:spPr bwMode="auto">
                <a:xfrm>
                  <a:off x="1080" y="423"/>
                  <a:ext cx="7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48" name="Line 93"/>
                <p:cNvCxnSpPr>
                  <a:cxnSpLocks noChangeShapeType="1"/>
                </p:cNvCxnSpPr>
                <p:nvPr/>
              </p:nvCxnSpPr>
              <p:spPr bwMode="auto">
                <a:xfrm>
                  <a:off x="720" y="267"/>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9" name="Text Box 94"/>
                <p:cNvSpPr txBox="1">
                  <a:spLocks noChangeArrowheads="1"/>
                </p:cNvSpPr>
                <p:nvPr/>
              </p:nvSpPr>
              <p:spPr bwMode="auto">
                <a:xfrm>
                  <a:off x="180" y="5"/>
                  <a:ext cx="126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整型标记</a:t>
                  </a:r>
                  <a:r>
                    <a:rPr lang="en-US" sz="1800" b="0" kern="100">
                      <a:effectLst/>
                      <a:latin typeface="宋体" panose="02010600030101010101" pitchFamily="2" charset="-122"/>
                      <a:ea typeface="宋体" panose="02010600030101010101" pitchFamily="2" charset="-122"/>
                      <a:cs typeface="Times New Roman" panose="02020603050405020304" pitchFamily="18" charset="0"/>
                    </a:rPr>
                    <a:t>1:</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grpSp>
          <p:grpSp>
            <p:nvGrpSpPr>
              <p:cNvPr id="12" name="Group 95"/>
              <p:cNvGrpSpPr>
                <a:grpSpLocks/>
              </p:cNvGrpSpPr>
              <p:nvPr/>
            </p:nvGrpSpPr>
            <p:grpSpPr bwMode="auto">
              <a:xfrm>
                <a:off x="674" y="1019"/>
                <a:ext cx="2698" cy="423"/>
                <a:chOff x="0" y="0"/>
                <a:chExt cx="3060" cy="693"/>
              </a:xfrm>
            </p:grpSpPr>
            <p:sp>
              <p:nvSpPr>
                <p:cNvPr id="40" name="Text Box 96"/>
                <p:cNvSpPr txBox="1">
                  <a:spLocks noChangeArrowheads="1"/>
                </p:cNvSpPr>
                <p:nvPr/>
              </p:nvSpPr>
              <p:spPr bwMode="auto">
                <a:xfrm>
                  <a:off x="1800" y="229"/>
                  <a:ext cx="1260" cy="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语句序列</a:t>
                  </a:r>
                  <a:r>
                    <a:rPr lang="en-US" sz="1800" b="0" kern="100">
                      <a:effectLst/>
                      <a:latin typeface="宋体" panose="02010600030101010101" pitchFamily="2" charset="-122"/>
                      <a:ea typeface="宋体" panose="02010600030101010101" pitchFamily="2" charset="-122"/>
                      <a:cs typeface="Times New Roman" panose="02020603050405020304" pitchFamily="18" charset="0"/>
                    </a:rPr>
                    <a:t>2</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41" name="Line 97"/>
                <p:cNvCxnSpPr>
                  <a:cxnSpLocks noChangeShapeType="1"/>
                </p:cNvCxnSpPr>
                <p:nvPr/>
              </p:nvCxnSpPr>
              <p:spPr bwMode="auto">
                <a:xfrm>
                  <a:off x="0" y="423"/>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2" name="Line 98"/>
                <p:cNvCxnSpPr>
                  <a:cxnSpLocks noChangeShapeType="1"/>
                </p:cNvCxnSpPr>
                <p:nvPr/>
              </p:nvCxnSpPr>
              <p:spPr bwMode="auto">
                <a:xfrm>
                  <a:off x="1080" y="423"/>
                  <a:ext cx="7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43" name="Line 99"/>
                <p:cNvCxnSpPr>
                  <a:cxnSpLocks noChangeShapeType="1"/>
                </p:cNvCxnSpPr>
                <p:nvPr/>
              </p:nvCxnSpPr>
              <p:spPr bwMode="auto">
                <a:xfrm>
                  <a:off x="720" y="267"/>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4" name="Text Box 100"/>
                <p:cNvSpPr txBox="1">
                  <a:spLocks noChangeArrowheads="1"/>
                </p:cNvSpPr>
                <p:nvPr/>
              </p:nvSpPr>
              <p:spPr bwMode="auto">
                <a:xfrm>
                  <a:off x="180" y="0"/>
                  <a:ext cx="12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整型标记</a:t>
                  </a:r>
                  <a:r>
                    <a:rPr lang="en-US" sz="1800" b="0" kern="100">
                      <a:effectLst/>
                      <a:latin typeface="宋体" panose="02010600030101010101" pitchFamily="2" charset="-122"/>
                      <a:ea typeface="宋体" panose="02010600030101010101" pitchFamily="2" charset="-122"/>
                      <a:cs typeface="Times New Roman" panose="02020603050405020304" pitchFamily="18" charset="0"/>
                    </a:rPr>
                    <a:t>2:</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grpSp>
          <p:sp>
            <p:nvSpPr>
              <p:cNvPr id="13" name="Text Box 101"/>
              <p:cNvSpPr txBox="1">
                <a:spLocks noChangeArrowheads="1"/>
              </p:cNvSpPr>
              <p:nvPr/>
            </p:nvSpPr>
            <p:spPr bwMode="auto">
              <a:xfrm>
                <a:off x="2260" y="1933"/>
                <a:ext cx="1111" cy="2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语句序列</a:t>
                </a:r>
                <a:r>
                  <a:rPr lang="en-US" sz="1800" b="0" kern="100">
                    <a:effectLst/>
                    <a:latin typeface="Times New Roman" panose="02020603050405020304" pitchFamily="18" charset="0"/>
                    <a:ea typeface="宋体" panose="02010600030101010101" pitchFamily="2" charset="-122"/>
                    <a:cs typeface="Times New Roman" panose="02020603050405020304" pitchFamily="18" charset="0"/>
                  </a:rPr>
                  <a:t>i</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14" name="Line 102"/>
              <p:cNvCxnSpPr>
                <a:cxnSpLocks noChangeShapeType="1"/>
              </p:cNvCxnSpPr>
              <p:nvPr/>
            </p:nvCxnSpPr>
            <p:spPr bwMode="auto">
              <a:xfrm>
                <a:off x="674" y="2040"/>
                <a:ext cx="6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103"/>
              <p:cNvCxnSpPr>
                <a:cxnSpLocks noChangeShapeType="1"/>
              </p:cNvCxnSpPr>
              <p:nvPr/>
            </p:nvCxnSpPr>
            <p:spPr bwMode="auto">
              <a:xfrm>
                <a:off x="1626" y="2040"/>
                <a:ext cx="634"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6" name="Line 104"/>
              <p:cNvCxnSpPr>
                <a:cxnSpLocks noChangeShapeType="1"/>
              </p:cNvCxnSpPr>
              <p:nvPr/>
            </p:nvCxnSpPr>
            <p:spPr bwMode="auto">
              <a:xfrm>
                <a:off x="1309" y="1945"/>
                <a:ext cx="317"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7" name="Text Box 105"/>
              <p:cNvSpPr txBox="1">
                <a:spLocks noChangeArrowheads="1"/>
              </p:cNvSpPr>
              <p:nvPr/>
            </p:nvSpPr>
            <p:spPr bwMode="auto">
              <a:xfrm>
                <a:off x="833" y="1782"/>
                <a:ext cx="111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整型标记</a:t>
                </a:r>
                <a:r>
                  <a:rPr lang="en-US" sz="1800" b="0" kern="100">
                    <a:effectLst/>
                    <a:latin typeface="Times New Roman" panose="02020603050405020304" pitchFamily="18" charset="0"/>
                    <a:ea typeface="宋体" panose="02010600030101010101" pitchFamily="2" charset="-122"/>
                    <a:cs typeface="Times New Roman" panose="02020603050405020304" pitchFamily="18" charset="0"/>
                  </a:rPr>
                  <a:t>i</a:t>
                </a:r>
                <a:r>
                  <a:rPr lang="en-US" sz="1800" b="0" kern="100">
                    <a:effectLst/>
                    <a:latin typeface="宋体" panose="02010600030101010101" pitchFamily="2" charset="-122"/>
                    <a:ea typeface="宋体" panose="02010600030101010101" pitchFamily="2" charset="-122"/>
                    <a:cs typeface="Times New Roman" panose="02020603050405020304" pitchFamily="18" charset="0"/>
                  </a:rPr>
                  <a:t>:</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grpSp>
            <p:nvGrpSpPr>
              <p:cNvPr id="18" name="Group 106"/>
              <p:cNvGrpSpPr>
                <a:grpSpLocks/>
              </p:cNvGrpSpPr>
              <p:nvPr/>
            </p:nvGrpSpPr>
            <p:grpSpPr bwMode="auto">
              <a:xfrm>
                <a:off x="674" y="2543"/>
                <a:ext cx="2698" cy="399"/>
                <a:chOff x="0" y="0"/>
                <a:chExt cx="3060" cy="655"/>
              </a:xfrm>
            </p:grpSpPr>
            <p:sp>
              <p:nvSpPr>
                <p:cNvPr id="35" name="Text Box 107"/>
                <p:cNvSpPr txBox="1">
                  <a:spLocks noChangeArrowheads="1"/>
                </p:cNvSpPr>
                <p:nvPr/>
              </p:nvSpPr>
              <p:spPr bwMode="auto">
                <a:xfrm>
                  <a:off x="1800" y="191"/>
                  <a:ext cx="1260" cy="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语句序列</a:t>
                  </a:r>
                  <a:r>
                    <a:rPr lang="en-US" sz="1800" b="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36" name="Line 108"/>
                <p:cNvCxnSpPr>
                  <a:cxnSpLocks noChangeShapeType="1"/>
                </p:cNvCxnSpPr>
                <p:nvPr/>
              </p:nvCxnSpPr>
              <p:spPr bwMode="auto">
                <a:xfrm>
                  <a:off x="0" y="423"/>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Line 109"/>
                <p:cNvCxnSpPr>
                  <a:cxnSpLocks noChangeShapeType="1"/>
                </p:cNvCxnSpPr>
                <p:nvPr/>
              </p:nvCxnSpPr>
              <p:spPr bwMode="auto">
                <a:xfrm>
                  <a:off x="1080" y="423"/>
                  <a:ext cx="7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38" name="Line 110"/>
                <p:cNvCxnSpPr>
                  <a:cxnSpLocks noChangeShapeType="1"/>
                </p:cNvCxnSpPr>
                <p:nvPr/>
              </p:nvCxnSpPr>
              <p:spPr bwMode="auto">
                <a:xfrm>
                  <a:off x="720" y="267"/>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9" name="Text Box 111"/>
                <p:cNvSpPr txBox="1">
                  <a:spLocks noChangeArrowheads="1"/>
                </p:cNvSpPr>
                <p:nvPr/>
              </p:nvSpPr>
              <p:spPr bwMode="auto">
                <a:xfrm>
                  <a:off x="180" y="0"/>
                  <a:ext cx="12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整型标记</a:t>
                  </a:r>
                  <a:r>
                    <a:rPr lang="en-US" sz="1800" b="0" kern="100">
                      <a:effectLst/>
                      <a:latin typeface="Times New Roman" panose="02020603050405020304" pitchFamily="18" charset="0"/>
                      <a:ea typeface="宋体" panose="02010600030101010101" pitchFamily="2" charset="-122"/>
                      <a:cs typeface="Times New Roman" panose="02020603050405020304" pitchFamily="18" charset="0"/>
                    </a:rPr>
                    <a:t>n</a:t>
                  </a:r>
                  <a:r>
                    <a:rPr lang="en-US" sz="1800" b="0" kern="100">
                      <a:effectLst/>
                      <a:latin typeface="宋体" panose="02010600030101010101" pitchFamily="2" charset="-122"/>
                      <a:ea typeface="宋体" panose="02010600030101010101" pitchFamily="2" charset="-122"/>
                      <a:cs typeface="Times New Roman" panose="02020603050405020304" pitchFamily="18" charset="0"/>
                    </a:rPr>
                    <a:t>:</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grpSp>
          <p:cxnSp>
            <p:nvCxnSpPr>
              <p:cNvPr id="19" name="Line 112"/>
              <p:cNvCxnSpPr>
                <a:cxnSpLocks noChangeShapeType="1"/>
              </p:cNvCxnSpPr>
              <p:nvPr/>
            </p:nvCxnSpPr>
            <p:spPr bwMode="auto">
              <a:xfrm>
                <a:off x="674" y="524"/>
                <a:ext cx="0" cy="26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20" name="Group 113"/>
              <p:cNvGrpSpPr>
                <a:grpSpLocks/>
              </p:cNvGrpSpPr>
              <p:nvPr/>
            </p:nvGrpSpPr>
            <p:grpSpPr bwMode="auto">
              <a:xfrm>
                <a:off x="674" y="2925"/>
                <a:ext cx="2698" cy="423"/>
                <a:chOff x="0" y="0"/>
                <a:chExt cx="3060" cy="693"/>
              </a:xfrm>
            </p:grpSpPr>
            <p:sp>
              <p:nvSpPr>
                <p:cNvPr id="30" name="Text Box 114"/>
                <p:cNvSpPr txBox="1">
                  <a:spLocks noChangeArrowheads="1"/>
                </p:cNvSpPr>
                <p:nvPr/>
              </p:nvSpPr>
              <p:spPr bwMode="auto">
                <a:xfrm>
                  <a:off x="1800" y="229"/>
                  <a:ext cx="1260" cy="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语句序列</a:t>
                  </a:r>
                  <a:r>
                    <a:rPr lang="en-US" sz="1800" b="0" kern="100">
                      <a:effectLst/>
                      <a:latin typeface="Times New Roman" panose="02020603050405020304" pitchFamily="18" charset="0"/>
                      <a:ea typeface="宋体" panose="02010600030101010101" pitchFamily="2" charset="-122"/>
                      <a:cs typeface="Times New Roman" panose="02020603050405020304" pitchFamily="18" charset="0"/>
                    </a:rPr>
                    <a:t>n+1</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31" name="Line 115"/>
                <p:cNvCxnSpPr>
                  <a:cxnSpLocks noChangeShapeType="1"/>
                </p:cNvCxnSpPr>
                <p:nvPr/>
              </p:nvCxnSpPr>
              <p:spPr bwMode="auto">
                <a:xfrm>
                  <a:off x="0" y="423"/>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Line 116"/>
                <p:cNvCxnSpPr>
                  <a:cxnSpLocks noChangeShapeType="1"/>
                </p:cNvCxnSpPr>
                <p:nvPr/>
              </p:nvCxnSpPr>
              <p:spPr bwMode="auto">
                <a:xfrm>
                  <a:off x="1080" y="423"/>
                  <a:ext cx="7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33" name="Line 117"/>
                <p:cNvCxnSpPr>
                  <a:cxnSpLocks noChangeShapeType="1"/>
                </p:cNvCxnSpPr>
                <p:nvPr/>
              </p:nvCxnSpPr>
              <p:spPr bwMode="auto">
                <a:xfrm>
                  <a:off x="720" y="267"/>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4" name="Text Box 118"/>
                <p:cNvSpPr txBox="1">
                  <a:spLocks noChangeArrowheads="1"/>
                </p:cNvSpPr>
                <p:nvPr/>
              </p:nvSpPr>
              <p:spPr bwMode="auto">
                <a:xfrm>
                  <a:off x="180" y="0"/>
                  <a:ext cx="12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sz="1800" b="0" kern="100">
                      <a:effectLst/>
                      <a:latin typeface="Times New Roman" panose="02020603050405020304" pitchFamily="18" charset="0"/>
                      <a:ea typeface="宋体" panose="02010600030101010101" pitchFamily="2" charset="-122"/>
                      <a:cs typeface="Times New Roman" panose="02020603050405020304" pitchFamily="18" charset="0"/>
                    </a:rPr>
                    <a:t>default</a:t>
                  </a:r>
                  <a:r>
                    <a:rPr lang="zh-CN" sz="1800" b="0" kern="100">
                      <a:effectLst/>
                      <a:latin typeface="宋体" panose="02010600030101010101" pitchFamily="2" charset="-122"/>
                      <a:ea typeface="宋体" panose="02010600030101010101" pitchFamily="2" charset="-122"/>
                      <a:cs typeface="Times New Roman" panose="02020603050405020304" pitchFamily="18" charset="0"/>
                    </a:rPr>
                    <a:t>：</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grpSp>
          <p:sp>
            <p:nvSpPr>
              <p:cNvPr id="21" name="Text Box 119"/>
              <p:cNvSpPr txBox="1">
                <a:spLocks noChangeArrowheads="1"/>
              </p:cNvSpPr>
              <p:nvPr/>
            </p:nvSpPr>
            <p:spPr bwMode="auto">
              <a:xfrm>
                <a:off x="991" y="1495"/>
                <a:ext cx="111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zh-CN" sz="2400" b="0" kern="100">
                    <a:effectLst/>
                    <a:latin typeface="宋体" panose="02010600030101010101" pitchFamily="2" charset="-122"/>
                    <a:ea typeface="宋体" panose="02010600030101010101" pitchFamily="2" charset="-122"/>
                    <a:cs typeface="Times New Roman" panose="02020603050405020304" pitchFamily="18" charset="0"/>
                  </a:rPr>
                  <a:t>┇</a:t>
                </a:r>
              </a:p>
            </p:txBody>
          </p:sp>
          <p:sp>
            <p:nvSpPr>
              <p:cNvPr id="22" name="Text Box 120"/>
              <p:cNvSpPr txBox="1">
                <a:spLocks noChangeArrowheads="1"/>
              </p:cNvSpPr>
              <p:nvPr/>
            </p:nvSpPr>
            <p:spPr bwMode="auto">
              <a:xfrm>
                <a:off x="991" y="2257"/>
                <a:ext cx="111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zh-CN" sz="2400" b="0" kern="100">
                    <a:effectLst/>
                    <a:latin typeface="宋体" panose="02010600030101010101" pitchFamily="2" charset="-122"/>
                    <a:ea typeface="宋体" panose="02010600030101010101" pitchFamily="2" charset="-122"/>
                    <a:cs typeface="Times New Roman" panose="02020603050405020304" pitchFamily="18" charset="0"/>
                  </a:rPr>
                  <a:t>┇</a:t>
                </a:r>
              </a:p>
            </p:txBody>
          </p:sp>
          <p:cxnSp>
            <p:nvCxnSpPr>
              <p:cNvPr id="23" name="Line 121"/>
              <p:cNvCxnSpPr>
                <a:cxnSpLocks noChangeShapeType="1"/>
              </p:cNvCxnSpPr>
              <p:nvPr/>
            </p:nvCxnSpPr>
            <p:spPr bwMode="auto">
              <a:xfrm>
                <a:off x="360" y="61"/>
                <a:ext cx="0" cy="1911"/>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4" name="Line 122"/>
              <p:cNvCxnSpPr>
                <a:cxnSpLocks noChangeShapeType="1"/>
              </p:cNvCxnSpPr>
              <p:nvPr/>
            </p:nvCxnSpPr>
            <p:spPr bwMode="auto">
              <a:xfrm>
                <a:off x="540" y="1946"/>
                <a:ext cx="2340" cy="25"/>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cxnSp>
          <p:cxnSp>
            <p:nvCxnSpPr>
              <p:cNvPr id="25" name="Line 123"/>
              <p:cNvCxnSpPr>
                <a:cxnSpLocks noChangeShapeType="1"/>
              </p:cNvCxnSpPr>
              <p:nvPr/>
            </p:nvCxnSpPr>
            <p:spPr bwMode="auto">
              <a:xfrm>
                <a:off x="2880" y="2000"/>
                <a:ext cx="0" cy="1621"/>
              </a:xfrm>
              <a:prstGeom prst="line">
                <a:avLst/>
              </a:prstGeom>
              <a:noFill/>
              <a:ln w="9525">
                <a:solidFill>
                  <a:srgbClr val="000000"/>
                </a:solidFill>
                <a:prstDash val="dash"/>
                <a:miter lim="800000"/>
                <a:headEnd/>
                <a:tailEnd type="triangle" w="sm" len="med"/>
              </a:ln>
              <a:extLst>
                <a:ext uri="{909E8E84-426E-40DD-AFC4-6F175D3DCCD1}">
                  <a14:hiddenFill xmlns:a14="http://schemas.microsoft.com/office/drawing/2010/main">
                    <a:solidFill>
                      <a:srgbClr val="CCFFFF"/>
                    </a:solidFill>
                  </a14:hiddenFill>
                </a:ext>
              </a:extLst>
            </p:spPr>
          </p:cxnSp>
          <p:sp>
            <p:nvSpPr>
              <p:cNvPr id="26" name="Text Box 124"/>
              <p:cNvSpPr txBox="1">
                <a:spLocks noChangeArrowheads="1"/>
              </p:cNvSpPr>
              <p:nvPr/>
            </p:nvSpPr>
            <p:spPr bwMode="auto">
              <a:xfrm>
                <a:off x="2880" y="3474"/>
                <a:ext cx="54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退出</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7" name="Text Box 125"/>
              <p:cNvSpPr txBox="1">
                <a:spLocks noChangeArrowheads="1"/>
              </p:cNvSpPr>
              <p:nvPr/>
            </p:nvSpPr>
            <p:spPr bwMode="auto">
              <a:xfrm>
                <a:off x="0" y="2019"/>
                <a:ext cx="54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zh-CN" sz="1800" b="0" kern="100">
                    <a:effectLst/>
                    <a:latin typeface="宋体" panose="02010600030101010101" pitchFamily="2" charset="-122"/>
                    <a:ea typeface="宋体" panose="02010600030101010101" pitchFamily="2" charset="-122"/>
                    <a:cs typeface="Times New Roman" panose="02020603050405020304" pitchFamily="18" charset="0"/>
                  </a:rPr>
                  <a:t>入口</a:t>
                </a:r>
                <a:endParaRPr lang="zh-CN" sz="2400" b="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8" name="Rectangle 126"/>
              <p:cNvSpPr>
                <a:spLocks noChangeArrowheads="1"/>
              </p:cNvSpPr>
              <p:nvPr/>
            </p:nvSpPr>
            <p:spPr bwMode="auto">
              <a:xfrm>
                <a:off x="540" y="563"/>
                <a:ext cx="2937" cy="286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buNone/>
                </a:pPr>
                <a:endParaRPr lang="zh-CN" altLang="en-US" sz="4800" b="0"/>
              </a:p>
            </p:txBody>
          </p:sp>
          <p:cxnSp>
            <p:nvCxnSpPr>
              <p:cNvPr id="29" name="Line 127"/>
              <p:cNvCxnSpPr>
                <a:cxnSpLocks noChangeShapeType="1"/>
              </p:cNvCxnSpPr>
              <p:nvPr/>
            </p:nvCxnSpPr>
            <p:spPr bwMode="auto">
              <a:xfrm>
                <a:off x="360" y="1951"/>
                <a:ext cx="18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4012686571"/>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2.1.1  </a:t>
            </a:r>
            <a:r>
              <a:rPr lang="zh-CN" altLang="zh-CN" dirty="0">
                <a:effectLst/>
              </a:rPr>
              <a:t>计算器类设计</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p:txBody>
          <a:bodyPr/>
          <a:lstStyle/>
          <a:p>
            <a:pPr lvl="1"/>
            <a:r>
              <a:rPr lang="zh-CN" altLang="en-US" dirty="0"/>
              <a:t>方案</a:t>
            </a:r>
            <a:r>
              <a:rPr lang="en-US" altLang="zh-CN" dirty="0"/>
              <a:t>2</a:t>
            </a:r>
            <a:r>
              <a:rPr lang="zh-CN" altLang="en-US" dirty="0"/>
              <a:t>：</a:t>
            </a:r>
            <a:endParaRPr lang="zh-CN" altLang="en-US" b="1" dirty="0"/>
          </a:p>
          <a:p>
            <a:pPr lvl="2"/>
            <a:r>
              <a:rPr lang="zh-CN" altLang="en-US" dirty="0"/>
              <a:t>这种方案是将两个操作数和一个操作符都作为属性，两外设计一个计算方法</a:t>
            </a:r>
            <a:r>
              <a:rPr lang="zh-CN" altLang="en-US" dirty="0" smtClean="0"/>
              <a:t>。</a:t>
            </a:r>
            <a:r>
              <a:rPr lang="en-US" altLang="zh-CN" dirty="0" smtClean="0"/>
              <a:t>	</a:t>
            </a:r>
            <a:r>
              <a:rPr lang="zh-CN" altLang="en-US" dirty="0" smtClean="0"/>
              <a:t> </a:t>
            </a:r>
            <a:endParaRPr lang="zh-CN" altLang="en-US" dirty="0"/>
          </a:p>
          <a:p>
            <a:endParaRPr lang="en-US" altLang="zh-CN" dirty="0" smtClean="0"/>
          </a:p>
          <a:p>
            <a:r>
              <a:rPr lang="zh-CN" altLang="zh-CN" dirty="0"/>
              <a:t>这里暂先考虑使用方案</a:t>
            </a:r>
            <a:r>
              <a:rPr lang="en-US" altLang="zh-CN" dirty="0"/>
              <a:t>1</a:t>
            </a:r>
            <a:r>
              <a:rPr lang="zh-CN" altLang="zh-CN"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3967495121"/>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2.3.2  </a:t>
            </a:r>
            <a:r>
              <a:rPr lang="zh-CN" altLang="zh-CN" dirty="0">
                <a:effectLst/>
              </a:rPr>
              <a:t>用选择结构改进计算器</a:t>
            </a:r>
            <a:r>
              <a:rPr lang="zh-CN" altLang="en-US" dirty="0">
                <a:effectLst/>
              </a:rPr>
              <a:t>（续）</a:t>
            </a:r>
            <a:endParaRPr lang="zh-CN" altLang="en-US" dirty="0"/>
          </a:p>
        </p:txBody>
      </p:sp>
      <p:sp>
        <p:nvSpPr>
          <p:cNvPr id="3" name="内容占位符 2"/>
          <p:cNvSpPr>
            <a:spLocks noGrp="1"/>
          </p:cNvSpPr>
          <p:nvPr>
            <p:ph idx="1"/>
          </p:nvPr>
        </p:nvSpPr>
        <p:spPr/>
        <p:txBody>
          <a:bodyPr/>
          <a:lstStyle/>
          <a:p>
            <a:r>
              <a:rPr lang="zh-CN" altLang="zh-CN" sz="2000" dirty="0"/>
              <a:t>（</a:t>
            </a:r>
            <a:r>
              <a:rPr lang="en-US" altLang="zh-CN" sz="2000" dirty="0"/>
              <a:t>1</a:t>
            </a:r>
            <a:r>
              <a:rPr lang="zh-CN" altLang="zh-CN" sz="2000" dirty="0"/>
              <a:t>）</a:t>
            </a:r>
            <a:r>
              <a:rPr lang="en-US" altLang="zh-CN" sz="2000" dirty="0"/>
              <a:t>switch</a:t>
            </a:r>
            <a:r>
              <a:rPr lang="zh-CN" altLang="zh-CN" sz="2000" dirty="0"/>
              <a:t>结构由</a:t>
            </a:r>
            <a:r>
              <a:rPr lang="en-US" altLang="zh-CN" sz="2000" dirty="0"/>
              <a:t>switch</a:t>
            </a:r>
            <a:r>
              <a:rPr lang="zh-CN" altLang="zh-CN" sz="2000" dirty="0"/>
              <a:t>头和</a:t>
            </a:r>
            <a:r>
              <a:rPr lang="en-US" altLang="zh-CN" sz="2000" dirty="0"/>
              <a:t>switch</a:t>
            </a:r>
            <a:r>
              <a:rPr lang="zh-CN" altLang="zh-CN" sz="2000" dirty="0"/>
              <a:t>体两部分组成。</a:t>
            </a:r>
          </a:p>
          <a:p>
            <a:r>
              <a:rPr lang="zh-CN" altLang="zh-CN" sz="2000" dirty="0"/>
              <a:t>（</a:t>
            </a:r>
            <a:r>
              <a:rPr lang="en-US" altLang="zh-CN" sz="2000" dirty="0"/>
              <a:t>2</a:t>
            </a:r>
            <a:r>
              <a:rPr lang="zh-CN" altLang="zh-CN" sz="2000" dirty="0"/>
              <a:t>）</a:t>
            </a:r>
            <a:r>
              <a:rPr lang="en-US" altLang="zh-CN" sz="2000" dirty="0"/>
              <a:t>switch</a:t>
            </a:r>
            <a:r>
              <a:rPr lang="zh-CN" altLang="zh-CN" sz="2000" dirty="0"/>
              <a:t>头由关键词</a:t>
            </a:r>
            <a:r>
              <a:rPr lang="en-US" altLang="zh-CN" sz="2000" dirty="0"/>
              <a:t>switch</a:t>
            </a:r>
            <a:r>
              <a:rPr lang="zh-CN" altLang="zh-CN" sz="2000" dirty="0"/>
              <a:t>和一个整型控制表达式组成。</a:t>
            </a:r>
          </a:p>
          <a:p>
            <a:r>
              <a:rPr lang="zh-CN" altLang="zh-CN" sz="2000" dirty="0"/>
              <a:t>（</a:t>
            </a:r>
            <a:r>
              <a:rPr lang="en-US" altLang="zh-CN" sz="2000" dirty="0"/>
              <a:t>3</a:t>
            </a:r>
            <a:r>
              <a:rPr lang="zh-CN" altLang="zh-CN" sz="2000" dirty="0"/>
              <a:t>）</a:t>
            </a:r>
            <a:r>
              <a:rPr lang="en-US" altLang="zh-CN" sz="2000" dirty="0"/>
              <a:t>switch</a:t>
            </a:r>
            <a:r>
              <a:rPr lang="zh-CN" altLang="zh-CN" sz="2000" dirty="0"/>
              <a:t>体由括在一对花括号中的多个语句序列组成，其中一个语句序列由关键词</a:t>
            </a:r>
            <a:r>
              <a:rPr lang="en-US" altLang="zh-CN" sz="2000" dirty="0"/>
              <a:t> default</a:t>
            </a:r>
            <a:r>
              <a:rPr lang="zh-CN" altLang="zh-CN" sz="2000" dirty="0"/>
              <a:t>引导，其余的语句序列都由关键词</a:t>
            </a:r>
            <a:r>
              <a:rPr lang="en-US" altLang="zh-CN" sz="2000" dirty="0"/>
              <a:t>case</a:t>
            </a:r>
            <a:r>
              <a:rPr lang="zh-CN" altLang="zh-CN" sz="2000" dirty="0"/>
              <a:t>后加整数型标记引导；</a:t>
            </a:r>
            <a:r>
              <a:rPr lang="en-US" altLang="zh-CN" sz="2000" dirty="0"/>
              <a:t>default</a:t>
            </a:r>
            <a:r>
              <a:rPr lang="zh-CN" altLang="zh-CN" sz="2000" dirty="0"/>
              <a:t>分量是可选的，它没有标记，用于未列举出的其他情况，通常作为最后一个语句序列。</a:t>
            </a:r>
          </a:p>
          <a:p>
            <a:r>
              <a:rPr lang="zh-CN" altLang="zh-CN" sz="2000" dirty="0"/>
              <a:t>（</a:t>
            </a:r>
            <a:r>
              <a:rPr lang="en-US" altLang="zh-CN" sz="2000" dirty="0"/>
              <a:t>4</a:t>
            </a:r>
            <a:r>
              <a:rPr lang="zh-CN" altLang="zh-CN" sz="2000" dirty="0"/>
              <a:t>）每个</a:t>
            </a:r>
            <a:r>
              <a:rPr lang="en-US" altLang="zh-CN" sz="2000" dirty="0"/>
              <a:t>case</a:t>
            </a:r>
            <a:r>
              <a:rPr lang="zh-CN" altLang="zh-CN" sz="2000" dirty="0"/>
              <a:t>后面的标号是一个整型常量表达式。当流程到达</a:t>
            </a:r>
            <a:r>
              <a:rPr lang="en-US" altLang="zh-CN" sz="2000" dirty="0"/>
              <a:t>switch </a:t>
            </a:r>
            <a:r>
              <a:rPr lang="zh-CN" altLang="zh-CN" sz="2000" dirty="0"/>
              <a:t>结构后就计算其后面的整型控制表达式，看其值与哪个</a:t>
            </a:r>
            <a:r>
              <a:rPr lang="en-US" altLang="zh-CN" sz="2000" dirty="0"/>
              <a:t>case</a:t>
            </a:r>
            <a:r>
              <a:rPr lang="zh-CN" altLang="zh-CN" sz="2000" dirty="0"/>
              <a:t>后面的整型标记（整型表达式）匹配（相等）：若有匹配的</a:t>
            </a:r>
            <a:r>
              <a:rPr lang="en-US" altLang="zh-CN" sz="2000" dirty="0"/>
              <a:t>case</a:t>
            </a:r>
            <a:r>
              <a:rPr lang="zh-CN" altLang="zh-CN" sz="2000" dirty="0"/>
              <a:t>整型标记，便找到了进入</a:t>
            </a:r>
            <a:r>
              <a:rPr lang="en-US" altLang="zh-CN" sz="2000" dirty="0"/>
              <a:t>switch</a:t>
            </a:r>
            <a:r>
              <a:rPr lang="zh-CN" altLang="zh-CN" sz="2000" dirty="0"/>
              <a:t>体的入口，开始执行从这个入口标号引导的语句序列以及后面的各个序列；若没有匹配的</a:t>
            </a:r>
            <a:r>
              <a:rPr lang="en-US" altLang="zh-CN" sz="2000" dirty="0"/>
              <a:t>case</a:t>
            </a:r>
            <a:r>
              <a:rPr lang="zh-CN" altLang="zh-CN" sz="2000" dirty="0"/>
              <a:t>整型标记，就认为是各个</a:t>
            </a:r>
            <a:r>
              <a:rPr lang="en-US" altLang="zh-CN" sz="2000" dirty="0"/>
              <a:t>case</a:t>
            </a:r>
            <a:r>
              <a:rPr lang="zh-CN" altLang="zh-CN" sz="2000" dirty="0"/>
              <a:t>标记以外的其他情形，以</a:t>
            </a:r>
            <a:r>
              <a:rPr lang="en-US" altLang="zh-CN" sz="2000" dirty="0"/>
              <a:t>default</a:t>
            </a:r>
            <a:r>
              <a:rPr lang="zh-CN" altLang="zh-CN" sz="2000" dirty="0"/>
              <a:t>作为进入</a:t>
            </a:r>
            <a:r>
              <a:rPr lang="en-US" altLang="zh-CN" sz="2000" dirty="0"/>
              <a:t>switch</a:t>
            </a:r>
            <a:r>
              <a:rPr lang="zh-CN" altLang="zh-CN" sz="2000" dirty="0"/>
              <a:t>体的入口。这个过程如图</a:t>
            </a:r>
            <a:r>
              <a:rPr lang="en-US" altLang="zh-CN" sz="2000" dirty="0" smtClean="0"/>
              <a:t>2.7</a:t>
            </a:r>
            <a:r>
              <a:rPr lang="zh-CN" altLang="zh-CN" sz="2000" dirty="0" smtClean="0"/>
              <a:t>（</a:t>
            </a:r>
            <a:r>
              <a:rPr lang="en-US" altLang="zh-CN" sz="2000" dirty="0"/>
              <a:t>b</a:t>
            </a:r>
            <a:r>
              <a:rPr lang="zh-CN" altLang="zh-CN" sz="2000" dirty="0"/>
              <a:t>）中的虚线所示。</a:t>
            </a:r>
          </a:p>
          <a:p>
            <a:r>
              <a:rPr lang="zh-CN" altLang="zh-CN" sz="2000" dirty="0"/>
              <a:t>（</a:t>
            </a:r>
            <a:r>
              <a:rPr lang="en-US" altLang="zh-CN" sz="2000" dirty="0"/>
              <a:t>5</a:t>
            </a:r>
            <a:r>
              <a:rPr lang="zh-CN" altLang="zh-CN" sz="2000" dirty="0"/>
              <a:t>）</a:t>
            </a:r>
            <a:r>
              <a:rPr lang="en-US" altLang="zh-CN" sz="2000" dirty="0"/>
              <a:t>switch-case</a:t>
            </a:r>
            <a:r>
              <a:rPr lang="zh-CN" altLang="zh-CN" sz="2000" dirty="0"/>
              <a:t>是一种多中取一的选择结构。当选择了一个入口后，该</a:t>
            </a:r>
            <a:r>
              <a:rPr lang="en-US" altLang="zh-CN" sz="2000" dirty="0"/>
              <a:t>switch</a:t>
            </a:r>
            <a:r>
              <a:rPr lang="zh-CN" altLang="zh-CN" sz="2000" dirty="0"/>
              <a:t>结构会在如下情形下结束</a:t>
            </a:r>
            <a:r>
              <a:rPr lang="en-US" altLang="zh-CN" sz="2000" dirty="0"/>
              <a:t>:</a:t>
            </a:r>
            <a:endParaRPr lang="zh-CN" altLang="zh-CN" sz="2000" dirty="0"/>
          </a:p>
          <a:p>
            <a:pPr lvl="1"/>
            <a:r>
              <a:rPr lang="zh-CN" altLang="zh-CN" sz="1800" dirty="0"/>
              <a:t>· 执行到该</a:t>
            </a:r>
            <a:r>
              <a:rPr lang="en-US" altLang="zh-CN" sz="1800" dirty="0"/>
              <a:t>switch</a:t>
            </a:r>
            <a:r>
              <a:rPr lang="zh-CN" altLang="zh-CN" sz="1800" dirty="0"/>
              <a:t>体的最后结束花括号处。</a:t>
            </a:r>
          </a:p>
          <a:p>
            <a:pPr lvl="1"/>
            <a:r>
              <a:rPr lang="zh-CN" altLang="zh-CN" sz="1800" dirty="0"/>
              <a:t>· 遇到一个</a:t>
            </a:r>
            <a:r>
              <a:rPr lang="en-US" altLang="zh-CN" sz="1800" dirty="0"/>
              <a:t>break</a:t>
            </a:r>
            <a:r>
              <a:rPr lang="zh-CN" altLang="zh-CN" sz="1800" dirty="0"/>
              <a:t>语句。</a:t>
            </a:r>
            <a:endParaRPr lang="zh-CN" altLang="en-US" sz="1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4289009424"/>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2.3.2  </a:t>
            </a:r>
            <a:r>
              <a:rPr lang="zh-CN" altLang="zh-CN" dirty="0">
                <a:effectLst/>
              </a:rPr>
              <a:t>用选择结构改进计算器</a:t>
            </a:r>
            <a:r>
              <a:rPr lang="zh-CN" altLang="en-US" dirty="0">
                <a:effectLst/>
              </a:rPr>
              <a:t>（续）</a:t>
            </a:r>
            <a:endParaRPr lang="zh-CN" altLang="en-US" dirty="0"/>
          </a:p>
        </p:txBody>
      </p:sp>
      <p:sp>
        <p:nvSpPr>
          <p:cNvPr id="3" name="内容占位符 2"/>
          <p:cNvSpPr>
            <a:spLocks noGrp="1"/>
          </p:cNvSpPr>
          <p:nvPr>
            <p:ph idx="1"/>
          </p:nvPr>
        </p:nvSpPr>
        <p:spPr>
          <a:xfrm>
            <a:off x="349350" y="1182020"/>
            <a:ext cx="4275815" cy="1894589"/>
          </a:xfrm>
        </p:spPr>
        <p:txBody>
          <a:bodyPr/>
          <a:lstStyle/>
          <a:p>
            <a:r>
              <a:rPr lang="en-US" altLang="zh-CN" sz="2000" dirty="0"/>
              <a:t>2</a:t>
            </a:r>
            <a:r>
              <a:rPr lang="zh-CN" altLang="zh-CN" sz="2000" dirty="0"/>
              <a:t>）</a:t>
            </a:r>
            <a:r>
              <a:rPr lang="en-US" altLang="zh-CN" sz="2000" dirty="0"/>
              <a:t>switch</a:t>
            </a:r>
            <a:r>
              <a:rPr lang="zh-CN" altLang="zh-CN" sz="2000" dirty="0"/>
              <a:t>结构实现的</a:t>
            </a:r>
            <a:r>
              <a:rPr lang="en-US" altLang="zh-CN" sz="2000" dirty="0"/>
              <a:t>calculate</a:t>
            </a:r>
            <a:r>
              <a:rPr lang="zh-CN" altLang="zh-CN" sz="2000" dirty="0"/>
              <a:t>方法</a:t>
            </a:r>
            <a:endParaRPr lang="zh-CN" altLang="zh-CN" sz="2000" b="1" dirty="0"/>
          </a:p>
          <a:p>
            <a:r>
              <a:rPr lang="zh-CN" altLang="zh-CN" sz="2000" dirty="0"/>
              <a:t>【代码</a:t>
            </a:r>
            <a:r>
              <a:rPr lang="en-US" altLang="zh-CN" sz="2000" dirty="0"/>
              <a:t>2-8</a:t>
            </a:r>
            <a:r>
              <a:rPr lang="zh-CN" altLang="zh-CN" sz="2000" dirty="0"/>
              <a:t>】 采用</a:t>
            </a:r>
            <a:r>
              <a:rPr lang="en-US" altLang="zh-CN" sz="2000" dirty="0"/>
              <a:t>switch</a:t>
            </a:r>
            <a:r>
              <a:rPr lang="zh-CN" altLang="zh-CN" sz="2000" dirty="0"/>
              <a:t>结构的</a:t>
            </a:r>
            <a:r>
              <a:rPr lang="en-US" altLang="zh-CN" sz="2000" dirty="0"/>
              <a:t>Calculator</a:t>
            </a:r>
            <a:r>
              <a:rPr lang="zh-CN" altLang="zh-CN" sz="2000" dirty="0"/>
              <a:t>类定义。</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4698108" y="1182020"/>
            <a:ext cx="7355664" cy="4899803"/>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calculate()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 = 0;</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		</a:t>
            </a:r>
            <a:r>
              <a:rPr lang="en-US" altLang="zh-CN" kern="0" dirty="0">
                <a:solidFill>
                  <a:srgbClr val="7F0055"/>
                </a:solidFill>
                <a:latin typeface="Consolas" panose="020B0609020204030204" pitchFamily="49" charset="0"/>
                <a:ea typeface="宋体" panose="02010600030101010101" pitchFamily="2" charset="-122"/>
              </a:rPr>
              <a:t>switch</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a:t>
            </a:r>
            <a:r>
              <a:rPr lang="en-US" altLang="zh-CN" kern="0" dirty="0">
                <a:solidFill>
                  <a:srgbClr val="7F0055"/>
                </a:solidFill>
                <a:latin typeface="Consolas" panose="020B0609020204030204" pitchFamily="49" charset="0"/>
                <a:ea typeface="宋体" panose="02010600030101010101" pitchFamily="2" charset="-122"/>
              </a:rPr>
              <a:t>case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			</a:t>
            </a:r>
            <a:r>
              <a:rPr lang="en-US" altLang="zh-CN" kern="0" dirty="0">
                <a:solidFill>
                  <a:srgbClr val="7F0055"/>
                </a:solidFill>
                <a:latin typeface="Consolas" panose="020B0609020204030204" pitchFamily="49" charset="0"/>
                <a:ea typeface="宋体" panose="02010600030101010101" pitchFamily="2" charset="-122"/>
              </a:rPr>
              <a:t>break</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r>
              <a:rPr lang="en-US" altLang="zh-CN" kern="0" dirty="0">
                <a:solidFill>
                  <a:srgbClr val="7F0055"/>
                </a:solidFill>
                <a:latin typeface="Consolas" panose="020B0609020204030204" pitchFamily="49" charset="0"/>
                <a:ea typeface="宋体" panose="02010600030101010101" pitchFamily="2" charset="-122"/>
              </a:rPr>
              <a:t>case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9			</a:t>
            </a:r>
            <a:r>
              <a:rPr lang="en-US" altLang="zh-CN" kern="0" dirty="0">
                <a:solidFill>
                  <a:srgbClr val="7F0055"/>
                </a:solidFill>
                <a:latin typeface="Consolas" panose="020B0609020204030204" pitchFamily="49" charset="0"/>
                <a:ea typeface="宋体" panose="02010600030101010101" pitchFamily="2" charset="-122"/>
              </a:rPr>
              <a:t>break</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r>
              <a:rPr lang="en-US" altLang="zh-CN" kern="0" dirty="0">
                <a:solidFill>
                  <a:srgbClr val="7F0055"/>
                </a:solidFill>
                <a:latin typeface="Consolas" panose="020B0609020204030204" pitchFamily="49" charset="0"/>
                <a:ea typeface="宋体" panose="02010600030101010101" pitchFamily="2" charset="-122"/>
              </a:rPr>
              <a:t>case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11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r>
              <a:rPr lang="en-US" altLang="zh-CN" kern="0" dirty="0">
                <a:solidFill>
                  <a:srgbClr val="7F0055"/>
                </a:solidFill>
                <a:latin typeface="Consolas" panose="020B0609020204030204" pitchFamily="49" charset="0"/>
                <a:ea typeface="宋体" panose="02010600030101010101" pitchFamily="2" charset="-122"/>
              </a:rPr>
              <a:t>break</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a:t>
            </a:r>
            <a:r>
              <a:rPr lang="en-US" altLang="zh-CN" kern="0" dirty="0">
                <a:solidFill>
                  <a:srgbClr val="7F0055"/>
                </a:solidFill>
                <a:latin typeface="Consolas" panose="020B0609020204030204" pitchFamily="49" charset="0"/>
                <a:ea typeface="宋体" panose="02010600030101010101" pitchFamily="2" charset="-122"/>
              </a:rPr>
              <a:t>case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14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0000C0"/>
                </a:solidFill>
                <a:latin typeface="Consolas" panose="020B0609020204030204" pitchFamily="49" charset="0"/>
                <a:ea typeface="宋体" panose="02010600030101010101" pitchFamily="2" charset="-122"/>
              </a:rPr>
              <a:t>integer2</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15			</a:t>
            </a:r>
            <a:r>
              <a:rPr lang="en-US" altLang="zh-CN" kern="0" dirty="0">
                <a:solidFill>
                  <a:srgbClr val="7F0055"/>
                </a:solidFill>
                <a:latin typeface="Consolas" panose="020B0609020204030204" pitchFamily="49" charset="0"/>
                <a:ea typeface="宋体" panose="02010600030101010101" pitchFamily="2" charset="-122"/>
              </a:rPr>
              <a:t>break</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16		</a:t>
            </a:r>
            <a:r>
              <a:rPr lang="en-US" altLang="zh-CN" kern="0" dirty="0">
                <a:solidFill>
                  <a:srgbClr val="7F0055"/>
                </a:solidFill>
                <a:latin typeface="Consolas" panose="020B0609020204030204" pitchFamily="49" charset="0"/>
                <a:ea typeface="宋体" panose="02010600030101010101" pitchFamily="2" charset="-122"/>
              </a:rPr>
              <a:t>default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17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没有这种运算符！</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18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19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result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20	}</a:t>
            </a:r>
            <a:endParaRPr lang="zh-CN" altLang="en-US" sz="4400" dirty="0"/>
          </a:p>
        </p:txBody>
      </p:sp>
    </p:spTree>
    <p:extLst>
      <p:ext uri="{BB962C8B-B14F-4D97-AF65-F5344CB8AC3E}">
        <p14:creationId xmlns:p14="http://schemas.microsoft.com/office/powerpoint/2010/main" val="2194118436"/>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2.3.2  </a:t>
            </a:r>
            <a:r>
              <a:rPr lang="zh-CN" altLang="zh-CN" dirty="0">
                <a:effectLst/>
              </a:rPr>
              <a:t>用选择结构改进计算器</a:t>
            </a:r>
            <a:r>
              <a:rPr lang="zh-CN" altLang="en-US" dirty="0">
                <a:effectLst/>
              </a:rPr>
              <a:t>（续）</a:t>
            </a:r>
            <a:endParaRPr lang="zh-CN" altLang="en-US" dirty="0"/>
          </a:p>
        </p:txBody>
      </p:sp>
      <p:sp>
        <p:nvSpPr>
          <p:cNvPr id="3" name="内容占位符 2"/>
          <p:cNvSpPr>
            <a:spLocks noGrp="1"/>
          </p:cNvSpPr>
          <p:nvPr>
            <p:ph idx="1"/>
          </p:nvPr>
        </p:nvSpPr>
        <p:spPr>
          <a:xfrm>
            <a:off x="328084" y="1114425"/>
            <a:ext cx="11368616" cy="661212"/>
          </a:xfrm>
        </p:spPr>
        <p:txBody>
          <a:bodyPr/>
          <a:lstStyle/>
          <a:p>
            <a:r>
              <a:rPr lang="en-US" altLang="zh-CN" dirty="0"/>
              <a:t>3. switch</a:t>
            </a:r>
            <a:r>
              <a:rPr lang="zh-CN" altLang="zh-CN" dirty="0"/>
              <a:t>结构与</a:t>
            </a:r>
            <a:r>
              <a:rPr lang="en-US" altLang="zh-CN" dirty="0"/>
              <a:t>if-else</a:t>
            </a:r>
            <a:r>
              <a:rPr lang="zh-CN" altLang="zh-CN" dirty="0"/>
              <a:t>结构的比较</a:t>
            </a:r>
            <a:endParaRPr lang="zh-CN" altLang="zh-CN" b="1"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312949663"/>
              </p:ext>
            </p:extLst>
          </p:nvPr>
        </p:nvGraphicFramePr>
        <p:xfrm>
          <a:off x="1182018" y="1918068"/>
          <a:ext cx="9801414" cy="3801759"/>
        </p:xfrm>
        <a:graphic>
          <a:graphicData uri="http://schemas.openxmlformats.org/drawingml/2006/table">
            <a:tbl>
              <a:tblPr/>
              <a:tblGrid>
                <a:gridCol w="3097417"/>
                <a:gridCol w="4455188"/>
                <a:gridCol w="2248809"/>
              </a:tblGrid>
              <a:tr h="311974">
                <a:tc>
                  <a:txBody>
                    <a:bodyPr/>
                    <a:lstStyle/>
                    <a:p>
                      <a:pPr indent="269875" algn="ctr">
                        <a:lnSpc>
                          <a:spcPct val="150000"/>
                        </a:lnSpc>
                        <a:spcAft>
                          <a:spcPts val="0"/>
                        </a:spcAft>
                      </a:pPr>
                      <a:r>
                        <a:rPr lang="zh-CN" sz="1800" kern="100" dirty="0">
                          <a:effectLst/>
                          <a:latin typeface="Times New Roman" panose="02020603050405020304" pitchFamily="18" charset="0"/>
                          <a:ea typeface="宋体" panose="02010600030101010101" pitchFamily="2" charset="-122"/>
                        </a:rPr>
                        <a:t>比较内容</a:t>
                      </a:r>
                      <a:endParaRPr lang="zh-CN" sz="32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en-US" sz="1800" kern="100">
                          <a:effectLst/>
                          <a:latin typeface="Times New Roman" panose="02020603050405020304" pitchFamily="18" charset="0"/>
                          <a:ea typeface="宋体" panose="02010600030101010101" pitchFamily="2" charset="-122"/>
                        </a:rPr>
                        <a:t>switch</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en-US" sz="1800" kern="100">
                          <a:effectLst/>
                          <a:latin typeface="Times New Roman" panose="02020603050405020304" pitchFamily="18" charset="0"/>
                          <a:ea typeface="宋体" panose="02010600030101010101" pitchFamily="2" charset="-122"/>
                        </a:rPr>
                        <a:t>if-else</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453">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子结构之间的关系</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串联，可以用</a:t>
                      </a:r>
                      <a:r>
                        <a:rPr lang="en-US" sz="1800" kern="100">
                          <a:effectLst/>
                          <a:latin typeface="Times New Roman" panose="02020603050405020304" pitchFamily="18" charset="0"/>
                          <a:ea typeface="宋体" panose="02010600030101010101" pitchFamily="2" charset="-122"/>
                        </a:rPr>
                        <a:t>break</a:t>
                      </a:r>
                      <a:r>
                        <a:rPr lang="zh-CN" sz="1800" kern="100">
                          <a:effectLst/>
                          <a:latin typeface="Times New Roman" panose="02020603050405020304" pitchFamily="18" charset="0"/>
                          <a:ea typeface="宋体" panose="02010600030101010101" pitchFamily="2" charset="-122"/>
                        </a:rPr>
                        <a:t>语句进行隔离</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并联</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453">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子结构的结构</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语法上的一个语句</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语法上的多个语句</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974">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选择的内容</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一个入口</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一个分支</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2128">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判断表达式的类型</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en-US" sz="1800" kern="100">
                          <a:effectLst/>
                          <a:latin typeface="Times New Roman" panose="02020603050405020304" pitchFamily="18" charset="0"/>
                          <a:ea typeface="宋体" panose="02010600030101010101" pitchFamily="2" charset="-122"/>
                        </a:rPr>
                        <a:t>byte(Byte)</a:t>
                      </a:r>
                      <a:r>
                        <a:rPr lang="zh-CN" sz="1800" kern="100">
                          <a:effectLst/>
                          <a:latin typeface="Times New Roman" panose="02020603050405020304" pitchFamily="18" charset="0"/>
                          <a:ea typeface="宋体" panose="02010600030101010101" pitchFamily="2" charset="-122"/>
                        </a:rPr>
                        <a:t>、</a:t>
                      </a:r>
                      <a:r>
                        <a:rPr lang="en-US" sz="1800" kern="100">
                          <a:effectLst/>
                          <a:latin typeface="Times New Roman" panose="02020603050405020304" pitchFamily="18" charset="0"/>
                          <a:ea typeface="宋体" panose="02010600030101010101" pitchFamily="2" charset="-122"/>
                        </a:rPr>
                        <a:t>char(Character)</a:t>
                      </a:r>
                      <a:r>
                        <a:rPr lang="zh-CN" sz="1800" kern="100">
                          <a:effectLst/>
                          <a:latin typeface="Times New Roman" panose="02020603050405020304" pitchFamily="18" charset="0"/>
                          <a:ea typeface="宋体" panose="02010600030101010101" pitchFamily="2" charset="-122"/>
                        </a:rPr>
                        <a:t>、</a:t>
                      </a:r>
                      <a:r>
                        <a:rPr lang="en-US" sz="1800" kern="100">
                          <a:effectLst/>
                          <a:latin typeface="Times New Roman" panose="02020603050405020304" pitchFamily="18" charset="0"/>
                          <a:ea typeface="宋体" panose="02010600030101010101" pitchFamily="2" charset="-122"/>
                        </a:rPr>
                        <a:t>short(Short)</a:t>
                      </a:r>
                      <a:r>
                        <a:rPr lang="zh-CN" sz="1800" kern="100">
                          <a:effectLst/>
                          <a:latin typeface="Times New Roman" panose="02020603050405020304" pitchFamily="18" charset="0"/>
                          <a:ea typeface="宋体" panose="02010600030101010101" pitchFamily="2" charset="-122"/>
                        </a:rPr>
                        <a:t>、</a:t>
                      </a:r>
                      <a:r>
                        <a:rPr lang="en-US" sz="1800" kern="100">
                          <a:effectLst/>
                          <a:latin typeface="Times New Roman" panose="02020603050405020304" pitchFamily="18" charset="0"/>
                          <a:ea typeface="宋体" panose="02010600030101010101" pitchFamily="2" charset="-122"/>
                        </a:rPr>
                        <a:t>int(Integer)</a:t>
                      </a:r>
                      <a:r>
                        <a:rPr lang="zh-CN" sz="1800" kern="100">
                          <a:effectLst/>
                          <a:latin typeface="Times New Roman" panose="02020603050405020304" pitchFamily="18" charset="0"/>
                          <a:ea typeface="宋体" panose="02010600030101010101" pitchFamily="2" charset="-122"/>
                        </a:rPr>
                        <a:t>、枚举。</a:t>
                      </a:r>
                      <a:r>
                        <a:rPr lang="en-US" sz="1800" kern="100">
                          <a:effectLst/>
                          <a:latin typeface="Times New Roman" panose="02020603050405020304" pitchFamily="18" charset="0"/>
                          <a:ea typeface="宋体" panose="02010600030101010101" pitchFamily="2" charset="-122"/>
                        </a:rPr>
                        <a:t>Java 7</a:t>
                      </a:r>
                      <a:r>
                        <a:rPr lang="zh-CN" sz="1800" kern="100">
                          <a:effectLst/>
                          <a:latin typeface="Times New Roman" panose="02020603050405020304" pitchFamily="18" charset="0"/>
                          <a:ea typeface="宋体" panose="02010600030101010101" pitchFamily="2" charset="-122"/>
                        </a:rPr>
                        <a:t>增加了</a:t>
                      </a:r>
                      <a:r>
                        <a:rPr lang="en-US" sz="1800" kern="100">
                          <a:effectLst/>
                          <a:latin typeface="Times New Roman" panose="02020603050405020304" pitchFamily="18" charset="0"/>
                          <a:ea typeface="宋体" panose="02010600030101010101" pitchFamily="2" charset="-122"/>
                        </a:rPr>
                        <a:t>String</a:t>
                      </a:r>
                      <a:r>
                        <a:rPr lang="zh-CN" sz="1800" kern="100">
                          <a:effectLst/>
                          <a:latin typeface="Times New Roman" panose="02020603050405020304" pitchFamily="18" charset="0"/>
                          <a:ea typeface="宋体" panose="02010600030101010101" pitchFamily="2" charset="-122"/>
                        </a:rPr>
                        <a:t>的多中取一判断。</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zh-CN" sz="1800" kern="100">
                          <a:effectLst/>
                          <a:latin typeface="Times New Roman" panose="02020603050405020304" pitchFamily="18" charset="0"/>
                          <a:ea typeface="宋体" panose="02010600030101010101" pitchFamily="2" charset="-122"/>
                        </a:rPr>
                        <a:t>基于</a:t>
                      </a:r>
                      <a:r>
                        <a:rPr lang="en-US" sz="1800" kern="100">
                          <a:effectLst/>
                          <a:latin typeface="Times New Roman" panose="02020603050405020304" pitchFamily="18" charset="0"/>
                          <a:ea typeface="宋体" panose="02010600030101010101" pitchFamily="2" charset="-122"/>
                        </a:rPr>
                        <a:t>boolean</a:t>
                      </a:r>
                      <a:r>
                        <a:rPr lang="zh-CN" sz="1800" kern="100">
                          <a:effectLst/>
                          <a:latin typeface="Times New Roman" panose="02020603050405020304" pitchFamily="18" charset="0"/>
                          <a:ea typeface="宋体" panose="02010600030101010101" pitchFamily="2" charset="-122"/>
                        </a:rPr>
                        <a:t>类型的二中选一判断</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453">
                <a:tc>
                  <a:txBody>
                    <a:bodyPr/>
                    <a:lstStyle/>
                    <a:p>
                      <a:pPr indent="269875" algn="ctr">
                        <a:lnSpc>
                          <a:spcPct val="150000"/>
                        </a:lnSpc>
                        <a:spcAft>
                          <a:spcPts val="0"/>
                        </a:spcAft>
                      </a:pPr>
                      <a:r>
                        <a:rPr lang="en-US" sz="1800" kern="100">
                          <a:effectLst/>
                          <a:latin typeface="Times New Roman" panose="02020603050405020304" pitchFamily="18" charset="0"/>
                          <a:ea typeface="宋体" panose="02010600030101010101" pitchFamily="2" charset="-122"/>
                        </a:rPr>
                        <a:t>n</a:t>
                      </a:r>
                      <a:r>
                        <a:rPr lang="zh-CN" sz="1800" kern="100">
                          <a:effectLst/>
                          <a:latin typeface="Times New Roman" panose="02020603050405020304" pitchFamily="18" charset="0"/>
                          <a:ea typeface="宋体" panose="02010600030101010101" pitchFamily="2" charset="-122"/>
                        </a:rPr>
                        <a:t>个子结构的最多选择次数</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en-US" sz="1800" kern="100">
                          <a:effectLst/>
                          <a:latin typeface="Times New Roman" panose="02020603050405020304" pitchFamily="18" charset="0"/>
                          <a:ea typeface="宋体" panose="02010600030101010101" pitchFamily="2" charset="-122"/>
                        </a:rPr>
                        <a:t>1</a:t>
                      </a:r>
                      <a:r>
                        <a:rPr lang="zh-CN" sz="1800" kern="100">
                          <a:effectLst/>
                          <a:latin typeface="Times New Roman" panose="02020603050405020304" pitchFamily="18" charset="0"/>
                          <a:ea typeface="宋体" panose="02010600030101010101" pitchFamily="2" charset="-122"/>
                        </a:rPr>
                        <a:t>次</a:t>
                      </a:r>
                      <a:endParaRPr lang="zh-CN" sz="32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50000"/>
                        </a:lnSpc>
                        <a:spcAft>
                          <a:spcPts val="0"/>
                        </a:spcAft>
                      </a:pPr>
                      <a:r>
                        <a:rPr lang="en-US" sz="1800" kern="100" dirty="0">
                          <a:effectLst/>
                          <a:latin typeface="Times New Roman" panose="02020603050405020304" pitchFamily="18" charset="0"/>
                          <a:ea typeface="宋体" panose="02010600030101010101" pitchFamily="2" charset="-122"/>
                        </a:rPr>
                        <a:t>n-1</a:t>
                      </a:r>
                      <a:r>
                        <a:rPr lang="zh-CN" sz="1800" kern="100" dirty="0">
                          <a:effectLst/>
                          <a:latin typeface="Times New Roman" panose="02020603050405020304" pitchFamily="18" charset="0"/>
                          <a:ea typeface="宋体" panose="02010600030101010101" pitchFamily="2" charset="-122"/>
                        </a:rPr>
                        <a:t>次</a:t>
                      </a:r>
                      <a:endParaRPr lang="zh-CN" sz="32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60025174"/>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Switch</a:t>
            </a:r>
            <a:r>
              <a:rPr lang="zh-CN" altLang="en-US" dirty="0" smtClean="0"/>
              <a:t>示例</a:t>
            </a:r>
            <a:endParaRPr lang="zh-CN" altLang="en-US" dirty="0"/>
          </a:p>
        </p:txBody>
      </p:sp>
      <p:sp>
        <p:nvSpPr>
          <p:cNvPr id="3" name="内容占位符 2"/>
          <p:cNvSpPr>
            <a:spLocks noGrp="1"/>
          </p:cNvSpPr>
          <p:nvPr>
            <p:ph idx="1"/>
          </p:nvPr>
        </p:nvSpPr>
        <p:spPr>
          <a:xfrm>
            <a:off x="445047" y="1114425"/>
            <a:ext cx="11368616" cy="597417"/>
          </a:xfrm>
        </p:spPr>
        <p:txBody>
          <a:bodyPr/>
          <a:lstStyle/>
          <a:p>
            <a:r>
              <a:rPr lang="zh-CN" altLang="en-US" dirty="0" smtClean="0"/>
              <a:t>运行结果？</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Picture 6" descr="mx31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932" y="1093788"/>
            <a:ext cx="5616575" cy="385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mx31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0835" y="4949825"/>
            <a:ext cx="2444233" cy="133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7972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知识链接</a:t>
            </a:r>
            <a:endParaRPr lang="zh-CN" altLang="en-US" dirty="0"/>
          </a:p>
        </p:txBody>
      </p:sp>
      <p:sp>
        <p:nvSpPr>
          <p:cNvPr id="3" name="内容占位符 2"/>
          <p:cNvSpPr>
            <a:spLocks noGrp="1"/>
          </p:cNvSpPr>
          <p:nvPr>
            <p:ph idx="1"/>
          </p:nvPr>
        </p:nvSpPr>
        <p:spPr>
          <a:xfrm>
            <a:off x="466309" y="1114425"/>
            <a:ext cx="11368616" cy="4876800"/>
          </a:xfrm>
        </p:spPr>
        <p:txBody>
          <a:bodyPr/>
          <a:lstStyle/>
          <a:p>
            <a:r>
              <a:rPr lang="zh-CN" altLang="en-US" dirty="0"/>
              <a:t>链</a:t>
            </a:r>
            <a:r>
              <a:rPr lang="en-US" altLang="zh-CN" dirty="0"/>
              <a:t>2.5 </a:t>
            </a:r>
            <a:r>
              <a:rPr lang="zh-CN" altLang="en-US" dirty="0"/>
              <a:t>浮点数的判等</a:t>
            </a:r>
            <a:r>
              <a:rPr lang="zh-CN" altLang="en-US" dirty="0" smtClean="0"/>
              <a:t>运算</a:t>
            </a:r>
            <a:endParaRPr lang="en-US" altLang="zh-CN" dirty="0" smtClean="0"/>
          </a:p>
          <a:p>
            <a:r>
              <a:rPr lang="zh-CN" altLang="en-US" dirty="0"/>
              <a:t>链</a:t>
            </a:r>
            <a:r>
              <a:rPr lang="en-US" altLang="zh-CN" dirty="0"/>
              <a:t>2.6 </a:t>
            </a:r>
            <a:r>
              <a:rPr lang="zh-CN" altLang="en-US" dirty="0"/>
              <a:t>逻辑运算</a:t>
            </a:r>
            <a:r>
              <a:rPr lang="zh-CN" altLang="en-US" dirty="0" smtClean="0"/>
              <a:t>符</a:t>
            </a:r>
            <a:endParaRPr lang="en-US" altLang="zh-CN" dirty="0" smtClean="0"/>
          </a:p>
          <a:p>
            <a:r>
              <a:rPr lang="zh-CN" altLang="en-US" dirty="0"/>
              <a:t>链</a:t>
            </a:r>
            <a:r>
              <a:rPr lang="en-US" altLang="zh-CN" dirty="0"/>
              <a:t>2.7 Java7</a:t>
            </a:r>
            <a:r>
              <a:rPr lang="zh-CN" altLang="en-US" dirty="0"/>
              <a:t>增强的</a:t>
            </a:r>
            <a:r>
              <a:rPr lang="en-US" altLang="zh-CN" dirty="0"/>
              <a:t>switch</a:t>
            </a:r>
            <a:r>
              <a:rPr lang="zh-CN" altLang="en-US" dirty="0"/>
              <a:t>语句</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749" y="1231346"/>
            <a:ext cx="6049962" cy="417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482637"/>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8301" y="2682395"/>
            <a:ext cx="10212916" cy="609600"/>
          </a:xfrm>
        </p:spPr>
        <p:txBody>
          <a:bodyPr/>
          <a:lstStyle/>
          <a:p>
            <a:r>
              <a:rPr lang="zh-CN" altLang="zh-CN" dirty="0">
                <a:effectLst/>
              </a:rPr>
              <a:t>第</a:t>
            </a:r>
            <a:r>
              <a:rPr lang="en-US" altLang="zh-CN" dirty="0">
                <a:effectLst/>
              </a:rPr>
              <a:t>2.4</a:t>
            </a:r>
            <a:r>
              <a:rPr lang="zh-CN" altLang="zh-CN" dirty="0">
                <a:effectLst/>
              </a:rPr>
              <a:t>课 用</a:t>
            </a:r>
            <a:r>
              <a:rPr lang="en-US" altLang="zh-CN" dirty="0">
                <a:effectLst/>
              </a:rPr>
              <a:t>while</a:t>
            </a:r>
            <a:r>
              <a:rPr lang="zh-CN" altLang="zh-CN" dirty="0">
                <a:effectLst/>
              </a:rPr>
              <a:t>结构实现多项式算术</a:t>
            </a:r>
            <a:r>
              <a:rPr lang="zh-CN" altLang="zh-CN" dirty="0" smtClean="0">
                <a:effectLst/>
              </a:rPr>
              <a:t>计算器</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1619558589"/>
      </p:ext>
    </p:extLst>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2.4.1 while</a:t>
            </a:r>
            <a:r>
              <a:rPr lang="zh-CN" altLang="zh-CN" dirty="0">
                <a:effectLst/>
              </a:rPr>
              <a:t>循环</a:t>
            </a:r>
            <a:r>
              <a:rPr lang="zh-CN" altLang="zh-CN" dirty="0" smtClean="0">
                <a:effectLst/>
              </a:rPr>
              <a:t>结构</a:t>
            </a:r>
            <a:endParaRPr lang="zh-CN" altLang="en-US" dirty="0"/>
          </a:p>
        </p:txBody>
      </p:sp>
      <p:sp>
        <p:nvSpPr>
          <p:cNvPr id="3" name="内容占位符 2"/>
          <p:cNvSpPr>
            <a:spLocks noGrp="1"/>
          </p:cNvSpPr>
          <p:nvPr>
            <p:ph idx="1"/>
          </p:nvPr>
        </p:nvSpPr>
        <p:spPr/>
        <p:txBody>
          <a:bodyPr/>
          <a:lstStyle/>
          <a:p>
            <a:r>
              <a:rPr lang="en-US" altLang="zh-CN" dirty="0"/>
              <a:t>Java</a:t>
            </a:r>
            <a:r>
              <a:rPr lang="zh-CN" altLang="zh-CN" dirty="0"/>
              <a:t>有</a:t>
            </a:r>
            <a:r>
              <a:rPr lang="en-US" altLang="zh-CN" dirty="0"/>
              <a:t>3</a:t>
            </a:r>
            <a:r>
              <a:rPr lang="zh-CN" altLang="zh-CN" dirty="0"/>
              <a:t>种重复控制结构，即</a:t>
            </a:r>
            <a:r>
              <a:rPr lang="en-US" altLang="zh-CN" dirty="0"/>
              <a:t> while</a:t>
            </a:r>
            <a:r>
              <a:rPr lang="zh-CN" altLang="zh-CN" dirty="0"/>
              <a:t>、</a:t>
            </a:r>
            <a:r>
              <a:rPr lang="en-US" altLang="zh-CN" dirty="0"/>
              <a:t>do</a:t>
            </a:r>
            <a:r>
              <a:rPr lang="zh-CN" altLang="zh-CN" dirty="0"/>
              <a:t>…</a:t>
            </a:r>
            <a:r>
              <a:rPr lang="en-US" altLang="zh-CN" dirty="0"/>
              <a:t>while</a:t>
            </a:r>
            <a:r>
              <a:rPr lang="zh-CN" altLang="zh-CN" dirty="0"/>
              <a:t>和</a:t>
            </a:r>
            <a:r>
              <a:rPr lang="en-US" altLang="zh-CN" dirty="0"/>
              <a:t>for</a:t>
            </a:r>
            <a:r>
              <a:rPr lang="zh-CN" altLang="zh-CN" dirty="0"/>
              <a:t>。不管哪种重复结构，都要包含以下用于控制重复过程的</a:t>
            </a:r>
            <a:r>
              <a:rPr lang="en-US" altLang="zh-CN" dirty="0"/>
              <a:t>3</a:t>
            </a:r>
            <a:r>
              <a:rPr lang="zh-CN" altLang="zh-CN" dirty="0"/>
              <a:t>个部分：初始化部分、循环条件和修正部分</a:t>
            </a:r>
            <a:r>
              <a:rPr lang="zh-CN" altLang="zh-CN" dirty="0" smtClean="0"/>
              <a:t>。</a:t>
            </a:r>
            <a:endParaRPr lang="en-US" altLang="zh-CN" dirty="0" smtClean="0"/>
          </a:p>
          <a:p>
            <a:endParaRPr lang="en-US" altLang="zh-CN" dirty="0"/>
          </a:p>
          <a:p>
            <a:endParaRPr lang="en-US" altLang="zh-CN" dirty="0" smtClean="0"/>
          </a:p>
          <a:p>
            <a:pPr marL="0" indent="0">
              <a:buNone/>
            </a:pPr>
            <a:endParaRPr lang="en-US" altLang="zh-CN" dirty="0" smtClean="0"/>
          </a:p>
          <a:p>
            <a:endParaRPr lang="en-US" altLang="zh-CN" dirty="0" smtClean="0"/>
          </a:p>
          <a:p>
            <a:endParaRPr lang="en-US" altLang="zh-CN" dirty="0"/>
          </a:p>
          <a:p>
            <a:r>
              <a:rPr lang="en-US" altLang="zh-CN" dirty="0" smtClean="0"/>
              <a:t>while</a:t>
            </a:r>
            <a:r>
              <a:rPr lang="zh-CN" altLang="en-US" dirty="0"/>
              <a:t>循环执行流程如下：</a:t>
            </a:r>
          </a:p>
          <a:p>
            <a:r>
              <a:rPr lang="zh-CN" altLang="en-US" dirty="0"/>
              <a:t>（</a:t>
            </a:r>
            <a:r>
              <a:rPr lang="en-US" altLang="zh-CN" dirty="0"/>
              <a:t>1</a:t>
            </a:r>
            <a:r>
              <a:rPr lang="zh-CN" altLang="en-US" dirty="0"/>
              <a:t>）计算循环条件的值；</a:t>
            </a:r>
          </a:p>
          <a:p>
            <a:r>
              <a:rPr lang="zh-CN" altLang="en-US" dirty="0"/>
              <a:t>（</a:t>
            </a:r>
            <a:r>
              <a:rPr lang="en-US" altLang="zh-CN" dirty="0"/>
              <a:t>2</a:t>
            </a:r>
            <a:r>
              <a:rPr lang="zh-CN" altLang="en-US" dirty="0"/>
              <a:t>）如果计算结果为</a:t>
            </a:r>
            <a:r>
              <a:rPr lang="en-US" altLang="zh-CN" dirty="0"/>
              <a:t>true</a:t>
            </a:r>
            <a:r>
              <a:rPr lang="zh-CN" altLang="en-US" dirty="0"/>
              <a:t>，执行循环体内的语句，执行完后转步骤（</a:t>
            </a:r>
            <a:r>
              <a:rPr lang="en-US" altLang="zh-CN" dirty="0"/>
              <a:t>1</a:t>
            </a:r>
            <a:r>
              <a:rPr lang="zh-CN" altLang="en-US" dirty="0"/>
              <a:t>）；如果计算结果为</a:t>
            </a:r>
            <a:r>
              <a:rPr lang="en-US" altLang="zh-CN" dirty="0"/>
              <a:t>false</a:t>
            </a:r>
            <a:r>
              <a:rPr lang="zh-CN" altLang="en-US" dirty="0"/>
              <a:t>，那就终止循环，跳到</a:t>
            </a:r>
            <a:r>
              <a:rPr lang="en-US" altLang="zh-CN" dirty="0"/>
              <a:t>while</a:t>
            </a:r>
            <a:r>
              <a:rPr lang="zh-CN" altLang="en-US" dirty="0"/>
              <a:t>循环的末尾，继续往下执行。</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685670670"/>
              </p:ext>
            </p:extLst>
          </p:nvPr>
        </p:nvGraphicFramePr>
        <p:xfrm>
          <a:off x="976280" y="2593296"/>
          <a:ext cx="3191705" cy="1234440"/>
        </p:xfrm>
        <a:graphic>
          <a:graphicData uri="http://schemas.openxmlformats.org/drawingml/2006/table">
            <a:tbl>
              <a:tblPr firstRow="1" firstCol="1" bandRow="1"/>
              <a:tblGrid>
                <a:gridCol w="3191705"/>
              </a:tblGrid>
              <a:tr h="0">
                <a:tc>
                  <a:txBody>
                    <a:bodyPr/>
                    <a:lstStyle/>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while (</a:t>
                      </a:r>
                      <a:r>
                        <a:rPr lang="zh-CN" sz="1800" u="sng" kern="100" dirty="0">
                          <a:effectLst/>
                          <a:latin typeface="Times New Roman" panose="02020603050405020304" pitchFamily="18" charset="0"/>
                          <a:ea typeface="宋体" panose="02010600030101010101" pitchFamily="2" charset="-122"/>
                        </a:rPr>
                        <a:t>循环条件</a:t>
                      </a:r>
                      <a:r>
                        <a:rPr lang="en-US" sz="1800" kern="100" dirty="0">
                          <a:effectLst/>
                          <a:latin typeface="Times New Roman" panose="02020603050405020304" pitchFamily="18" charset="0"/>
                          <a:ea typeface="宋体" panose="02010600030101010101" pitchFamily="2" charset="-122"/>
                        </a:rPr>
                        <a:t>) {</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t>
                      </a:r>
                      <a:r>
                        <a:rPr lang="zh-CN" sz="1800" u="sng" kern="100" dirty="0">
                          <a:effectLst/>
                          <a:latin typeface="Times New Roman" panose="02020603050405020304" pitchFamily="18" charset="0"/>
                          <a:ea typeface="宋体" panose="02010600030101010101" pitchFamily="2" charset="-122"/>
                        </a:rPr>
                        <a:t>循环体</a:t>
                      </a:r>
                      <a:endParaRPr lang="zh-CN" sz="1800" kern="100" dirty="0">
                        <a:effectLst/>
                        <a:latin typeface="Times New Roman" panose="02020603050405020304" pitchFamily="18" charset="0"/>
                        <a:ea typeface="宋体" panose="02010600030101010101" pitchFamily="2" charset="-122"/>
                      </a:endParaRPr>
                    </a:p>
                    <a:p>
                      <a:pPr indent="26987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6" name="画布 311"/>
          <p:cNvGrpSpPr/>
          <p:nvPr/>
        </p:nvGrpSpPr>
        <p:grpSpPr>
          <a:xfrm>
            <a:off x="7164311" y="2020187"/>
            <a:ext cx="11070526" cy="5741580"/>
            <a:chOff x="122829" y="121037"/>
            <a:chExt cx="5880461" cy="2855843"/>
          </a:xfrm>
        </p:grpSpPr>
        <p:sp>
          <p:nvSpPr>
            <p:cNvPr id="7" name="矩形 6"/>
            <p:cNvSpPr/>
            <p:nvPr/>
          </p:nvSpPr>
          <p:spPr>
            <a:xfrm>
              <a:off x="4517390" y="1094740"/>
              <a:ext cx="1485900" cy="1882140"/>
            </a:xfrm>
            <a:prstGeom prst="rect">
              <a:avLst/>
            </a:prstGeom>
            <a:noFill/>
            <a:ln>
              <a:noFill/>
            </a:ln>
          </p:spPr>
        </p:sp>
        <p:grpSp>
          <p:nvGrpSpPr>
            <p:cNvPr id="8" name="Group 35"/>
            <p:cNvGrpSpPr>
              <a:grpSpLocks/>
            </p:cNvGrpSpPr>
            <p:nvPr/>
          </p:nvGrpSpPr>
          <p:grpSpPr bwMode="auto">
            <a:xfrm>
              <a:off x="122829" y="121037"/>
              <a:ext cx="1124420" cy="1612320"/>
              <a:chOff x="3073" y="7830"/>
              <a:chExt cx="1772" cy="2538"/>
            </a:xfrm>
          </p:grpSpPr>
          <p:sp>
            <p:nvSpPr>
              <p:cNvPr id="9" name="Text Box 36"/>
              <p:cNvSpPr txBox="1">
                <a:spLocks noChangeArrowheads="1"/>
              </p:cNvSpPr>
              <p:nvPr/>
            </p:nvSpPr>
            <p:spPr bwMode="auto">
              <a:xfrm>
                <a:off x="3495" y="8062"/>
                <a:ext cx="1080" cy="283"/>
              </a:xfrm>
              <a:prstGeom prst="rect">
                <a:avLst/>
              </a:prstGeom>
              <a:solidFill>
                <a:srgbClr val="FFFFFF"/>
              </a:solidFill>
              <a:ln w="9525">
                <a:solidFill>
                  <a:srgbClr val="000000"/>
                </a:solidFill>
                <a:miter lim="800000"/>
                <a:headEnd/>
                <a:tailEnd/>
              </a:ln>
            </p:spPr>
            <p:txBody>
              <a:bodyPr rot="0" vert="horz" wrap="square" lIns="0" tIns="144000" rIns="0" bIns="0" anchor="t" anchorCtr="0" upright="1">
                <a:noAutofit/>
              </a:bodyPr>
              <a:lstStyle/>
              <a:p>
                <a:pPr algn="ctr">
                  <a:lnSpc>
                    <a:spcPts val="800"/>
                  </a:lnSpc>
                  <a:spcAft>
                    <a:spcPts val="0"/>
                  </a:spcAft>
                  <a:buNone/>
                </a:pPr>
                <a:r>
                  <a:rPr lang="zh-CN" b="0" kern="0" dirty="0">
                    <a:effectLst/>
                    <a:latin typeface="宋体" panose="02010600030101010101" pitchFamily="2" charset="-122"/>
                    <a:ea typeface="宋体" panose="02010600030101010101" pitchFamily="2" charset="-122"/>
                    <a:cs typeface="Times New Roman" panose="02020603050405020304" pitchFamily="18" charset="0"/>
                  </a:rPr>
                  <a:t>初始化部分</a:t>
                </a:r>
                <a:endParaRPr lang="zh-CN" sz="2000" b="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0" name="Text Box 37"/>
              <p:cNvSpPr txBox="1">
                <a:spLocks noChangeArrowheads="1"/>
              </p:cNvSpPr>
              <p:nvPr/>
            </p:nvSpPr>
            <p:spPr bwMode="auto">
              <a:xfrm>
                <a:off x="3495" y="9272"/>
                <a:ext cx="1080" cy="283"/>
              </a:xfrm>
              <a:prstGeom prst="rect">
                <a:avLst/>
              </a:prstGeom>
              <a:solidFill>
                <a:srgbClr val="FFFFFF"/>
              </a:solidFill>
              <a:ln w="9525">
                <a:solidFill>
                  <a:srgbClr val="000000"/>
                </a:solidFill>
                <a:miter lim="800000"/>
                <a:headEnd/>
                <a:tailEnd/>
              </a:ln>
            </p:spPr>
            <p:txBody>
              <a:bodyPr rot="0" vert="horz" wrap="square" lIns="0" tIns="144000" rIns="0" bIns="0" anchor="t" anchorCtr="0" upright="1">
                <a:noAutofit/>
              </a:bodyPr>
              <a:lstStyle/>
              <a:p>
                <a:pPr algn="ctr">
                  <a:lnSpc>
                    <a:spcPts val="800"/>
                  </a:lnSpc>
                  <a:spcAft>
                    <a:spcPts val="0"/>
                  </a:spcAft>
                  <a:buNone/>
                </a:pPr>
                <a:r>
                  <a:rPr lang="zh-CN" b="0" kern="0" dirty="0">
                    <a:effectLst/>
                    <a:latin typeface="宋体" panose="02010600030101010101" pitchFamily="2" charset="-122"/>
                    <a:ea typeface="宋体" panose="02010600030101010101" pitchFamily="2" charset="-122"/>
                    <a:cs typeface="Times New Roman" panose="02020603050405020304" pitchFamily="18" charset="0"/>
                  </a:rPr>
                  <a:t>循环体</a:t>
                </a:r>
                <a:endParaRPr lang="zh-CN" sz="2000" b="0" kern="100" dirty="0">
                  <a:effectLst/>
                  <a:latin typeface="宋体" panose="02010600030101010101" pitchFamily="2" charset="-122"/>
                  <a:ea typeface="宋体" panose="02010600030101010101" pitchFamily="2" charset="-122"/>
                  <a:cs typeface="Times New Roman" panose="02020603050405020304" pitchFamily="18" charset="0"/>
                </a:endParaRPr>
              </a:p>
            </p:txBody>
          </p:sp>
          <p:grpSp>
            <p:nvGrpSpPr>
              <p:cNvPr id="11" name="Group 38"/>
              <p:cNvGrpSpPr>
                <a:grpSpLocks/>
              </p:cNvGrpSpPr>
              <p:nvPr/>
            </p:nvGrpSpPr>
            <p:grpSpPr bwMode="auto">
              <a:xfrm>
                <a:off x="3416" y="8671"/>
                <a:ext cx="1215" cy="362"/>
                <a:chOff x="0" y="0"/>
                <a:chExt cx="1620" cy="468"/>
              </a:xfrm>
            </p:grpSpPr>
            <p:sp>
              <p:nvSpPr>
                <p:cNvPr id="27" name="Text Box 39"/>
                <p:cNvSpPr txBox="1">
                  <a:spLocks noChangeArrowheads="1"/>
                </p:cNvSpPr>
                <p:nvPr/>
              </p:nvSpPr>
              <p:spPr bwMode="auto">
                <a:xfrm>
                  <a:off x="105" y="120"/>
                  <a:ext cx="1440" cy="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72000" rIns="0" bIns="0" anchor="t" anchorCtr="0" upright="1">
                  <a:noAutofit/>
                </a:bodyPr>
                <a:lstStyle/>
                <a:p>
                  <a:pPr algn="ctr">
                    <a:lnSpc>
                      <a:spcPts val="1000"/>
                    </a:lnSpc>
                    <a:spcAft>
                      <a:spcPts val="0"/>
                    </a:spcAft>
                    <a:buNone/>
                  </a:pPr>
                  <a:r>
                    <a:rPr lang="zh-CN" b="0" kern="0" dirty="0">
                      <a:effectLst/>
                      <a:latin typeface="宋体" panose="02010600030101010101" pitchFamily="2" charset="-122"/>
                      <a:ea typeface="宋体" panose="02010600030101010101" pitchFamily="2" charset="-122"/>
                      <a:cs typeface="Times New Roman" panose="02020603050405020304" pitchFamily="18" charset="0"/>
                    </a:rPr>
                    <a:t>循环条件</a:t>
                  </a:r>
                  <a:endParaRPr lang="zh-CN" sz="2000" b="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8" name="AutoShape 40"/>
                <p:cNvSpPr>
                  <a:spLocks noChangeArrowheads="1"/>
                </p:cNvSpPr>
                <p:nvPr/>
              </p:nvSpPr>
              <p:spPr bwMode="auto">
                <a:xfrm>
                  <a:off x="0" y="0"/>
                  <a:ext cx="1620" cy="468"/>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buNone/>
                  </a:pPr>
                  <a:endParaRPr lang="zh-CN" altLang="en-US" sz="4400" b="0"/>
                </a:p>
              </p:txBody>
            </p:sp>
          </p:grpSp>
          <p:cxnSp>
            <p:nvCxnSpPr>
              <p:cNvPr id="12" name="Line 41"/>
              <p:cNvCxnSpPr>
                <a:cxnSpLocks noChangeShapeType="1"/>
              </p:cNvCxnSpPr>
              <p:nvPr/>
            </p:nvCxnSpPr>
            <p:spPr bwMode="auto">
              <a:xfrm>
                <a:off x="4035" y="7830"/>
                <a:ext cx="0" cy="2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3" name="Line 42"/>
              <p:cNvCxnSpPr>
                <a:cxnSpLocks noChangeShapeType="1"/>
              </p:cNvCxnSpPr>
              <p:nvPr/>
            </p:nvCxnSpPr>
            <p:spPr bwMode="auto">
              <a:xfrm>
                <a:off x="4035" y="8346"/>
                <a:ext cx="0" cy="3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4" name="Line 43"/>
              <p:cNvCxnSpPr>
                <a:cxnSpLocks noChangeShapeType="1"/>
              </p:cNvCxnSpPr>
              <p:nvPr/>
            </p:nvCxnSpPr>
            <p:spPr bwMode="auto">
              <a:xfrm>
                <a:off x="4035" y="9032"/>
                <a:ext cx="0" cy="2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15" name="Text Box 44"/>
              <p:cNvSpPr txBox="1">
                <a:spLocks noChangeArrowheads="1"/>
              </p:cNvSpPr>
              <p:nvPr/>
            </p:nvSpPr>
            <p:spPr bwMode="auto">
              <a:xfrm>
                <a:off x="3495" y="10116"/>
                <a:ext cx="1080"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144000" rIns="0" bIns="0" anchor="t" anchorCtr="0" upright="1">
                <a:noAutofit/>
              </a:bodyPr>
              <a:lstStyle/>
              <a:p>
                <a:pPr algn="ctr">
                  <a:lnSpc>
                    <a:spcPts val="800"/>
                  </a:lnSpc>
                  <a:spcAft>
                    <a:spcPts val="0"/>
                  </a:spcAft>
                  <a:buNone/>
                </a:pPr>
                <a:r>
                  <a:rPr lang="zh-CN" b="0" kern="0" dirty="0">
                    <a:effectLst/>
                    <a:latin typeface="宋体" panose="02010600030101010101" pitchFamily="2" charset="-122"/>
                    <a:ea typeface="宋体" panose="02010600030101010101" pitchFamily="2" charset="-122"/>
                    <a:cs typeface="Times New Roman" panose="02020603050405020304" pitchFamily="18" charset="0"/>
                  </a:rPr>
                  <a:t>循环终止</a:t>
                </a:r>
                <a:endParaRPr lang="zh-CN" sz="2000" b="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6" name="AutoShape 45"/>
              <p:cNvSpPr>
                <a:spLocks noChangeArrowheads="1"/>
              </p:cNvSpPr>
              <p:nvPr/>
            </p:nvSpPr>
            <p:spPr bwMode="auto">
              <a:xfrm>
                <a:off x="3495" y="10128"/>
                <a:ext cx="1080" cy="240"/>
              </a:xfrm>
              <a:prstGeom prst="flowChartTerminator">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buNone/>
                </a:pPr>
                <a:endParaRPr lang="zh-CN" altLang="en-US" sz="4400" b="0"/>
              </a:p>
            </p:txBody>
          </p:sp>
          <p:cxnSp>
            <p:nvCxnSpPr>
              <p:cNvPr id="17" name="Line 46"/>
              <p:cNvCxnSpPr>
                <a:cxnSpLocks noChangeShapeType="1"/>
              </p:cNvCxnSpPr>
              <p:nvPr/>
            </p:nvCxnSpPr>
            <p:spPr bwMode="auto">
              <a:xfrm flipH="1" flipV="1">
                <a:off x="4035" y="8470"/>
                <a:ext cx="81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8" name="Line 47"/>
              <p:cNvCxnSpPr>
                <a:cxnSpLocks noChangeShapeType="1"/>
              </p:cNvCxnSpPr>
              <p:nvPr/>
            </p:nvCxnSpPr>
            <p:spPr bwMode="auto">
              <a:xfrm>
                <a:off x="4845" y="8466"/>
                <a:ext cx="0" cy="12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48"/>
              <p:cNvCxnSpPr>
                <a:cxnSpLocks noChangeShapeType="1"/>
              </p:cNvCxnSpPr>
              <p:nvPr/>
            </p:nvCxnSpPr>
            <p:spPr bwMode="auto">
              <a:xfrm>
                <a:off x="4035" y="9557"/>
                <a:ext cx="0" cy="1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49"/>
              <p:cNvCxnSpPr>
                <a:cxnSpLocks noChangeShapeType="1"/>
              </p:cNvCxnSpPr>
              <p:nvPr/>
            </p:nvCxnSpPr>
            <p:spPr bwMode="auto">
              <a:xfrm>
                <a:off x="4035" y="9753"/>
                <a:ext cx="8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50"/>
              <p:cNvCxnSpPr>
                <a:cxnSpLocks noChangeShapeType="1"/>
              </p:cNvCxnSpPr>
              <p:nvPr/>
            </p:nvCxnSpPr>
            <p:spPr bwMode="auto">
              <a:xfrm>
                <a:off x="3225" y="8854"/>
                <a:ext cx="1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Line 51"/>
              <p:cNvCxnSpPr>
                <a:cxnSpLocks noChangeShapeType="1"/>
              </p:cNvCxnSpPr>
              <p:nvPr/>
            </p:nvCxnSpPr>
            <p:spPr bwMode="auto">
              <a:xfrm>
                <a:off x="3236" y="8854"/>
                <a:ext cx="0" cy="10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Line 52"/>
              <p:cNvCxnSpPr>
                <a:cxnSpLocks noChangeShapeType="1"/>
              </p:cNvCxnSpPr>
              <p:nvPr/>
            </p:nvCxnSpPr>
            <p:spPr bwMode="auto">
              <a:xfrm>
                <a:off x="3225" y="9873"/>
                <a:ext cx="8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Line 53"/>
              <p:cNvCxnSpPr>
                <a:cxnSpLocks noChangeShapeType="1"/>
              </p:cNvCxnSpPr>
              <p:nvPr/>
            </p:nvCxnSpPr>
            <p:spPr bwMode="auto">
              <a:xfrm>
                <a:off x="4035" y="9873"/>
                <a:ext cx="0" cy="24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25" name="Text Box 54"/>
              <p:cNvSpPr txBox="1">
                <a:spLocks noChangeArrowheads="1"/>
              </p:cNvSpPr>
              <p:nvPr/>
            </p:nvSpPr>
            <p:spPr bwMode="auto">
              <a:xfrm>
                <a:off x="3900" y="9065"/>
                <a:ext cx="54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000"/>
                  </a:lnSpc>
                  <a:spcAft>
                    <a:spcPts val="0"/>
                  </a:spcAft>
                  <a:buNone/>
                </a:pPr>
                <a:r>
                  <a:rPr lang="en-US" b="0">
                    <a:effectLst/>
                    <a:latin typeface="Times New Roman" panose="02020603050405020304" pitchFamily="18" charset="0"/>
                    <a:ea typeface="宋体" panose="02010600030101010101" pitchFamily="2" charset="-122"/>
                    <a:cs typeface="宋体" panose="02010600030101010101" pitchFamily="2" charset="-122"/>
                  </a:rPr>
                  <a:t>T</a:t>
                </a:r>
                <a:endParaRPr lang="zh-CN" b="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6" name="Text Box 55"/>
              <p:cNvSpPr txBox="1">
                <a:spLocks noChangeArrowheads="1"/>
              </p:cNvSpPr>
              <p:nvPr/>
            </p:nvSpPr>
            <p:spPr bwMode="auto">
              <a:xfrm>
                <a:off x="3073" y="8686"/>
                <a:ext cx="54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000"/>
                  </a:lnSpc>
                  <a:spcAft>
                    <a:spcPts val="0"/>
                  </a:spcAft>
                  <a:buNone/>
                </a:pPr>
                <a:r>
                  <a:rPr lang="en-US" b="0" dirty="0">
                    <a:effectLst/>
                    <a:latin typeface="Times New Roman" panose="02020603050405020304" pitchFamily="18" charset="0"/>
                    <a:ea typeface="宋体" panose="02010600030101010101" pitchFamily="2" charset="-122"/>
                    <a:cs typeface="宋体" panose="02010600030101010101" pitchFamily="2" charset="-122"/>
                  </a:rPr>
                  <a:t>F</a:t>
                </a:r>
                <a:endParaRPr lang="zh-CN" b="0" dirty="0">
                  <a:effectLst/>
                  <a:latin typeface="Times New Roman" panose="02020603050405020304" pitchFamily="18" charset="0"/>
                  <a:ea typeface="宋体" panose="02010600030101010101" pitchFamily="2" charset="-122"/>
                  <a:cs typeface="宋体" panose="02010600030101010101" pitchFamily="2" charset="-122"/>
                </a:endParaRPr>
              </a:p>
            </p:txBody>
          </p:sp>
        </p:grpSp>
      </p:grpSp>
    </p:spTree>
    <p:extLst>
      <p:ext uri="{BB962C8B-B14F-4D97-AF65-F5344CB8AC3E}">
        <p14:creationId xmlns:p14="http://schemas.microsoft.com/office/powerpoint/2010/main" val="1707084784"/>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2.4.2</a:t>
            </a:r>
            <a:r>
              <a:rPr lang="zh-CN" altLang="zh-CN" dirty="0">
                <a:effectLst/>
              </a:rPr>
              <a:t>用</a:t>
            </a:r>
            <a:r>
              <a:rPr lang="en-US" altLang="zh-CN" dirty="0">
                <a:effectLst/>
              </a:rPr>
              <a:t>while</a:t>
            </a:r>
            <a:r>
              <a:rPr lang="zh-CN" altLang="zh-CN" dirty="0">
                <a:effectLst/>
              </a:rPr>
              <a:t>结构实现的多项式算术</a:t>
            </a:r>
            <a:r>
              <a:rPr lang="zh-CN" altLang="zh-CN" dirty="0" smtClean="0">
                <a:effectLst/>
              </a:rPr>
              <a:t>计算器</a:t>
            </a:r>
            <a:endParaRPr lang="zh-CN" altLang="en-US" dirty="0"/>
          </a:p>
        </p:txBody>
      </p:sp>
      <p:sp>
        <p:nvSpPr>
          <p:cNvPr id="3" name="内容占位符 2"/>
          <p:cNvSpPr>
            <a:spLocks noGrp="1"/>
          </p:cNvSpPr>
          <p:nvPr>
            <p:ph idx="1"/>
          </p:nvPr>
        </p:nvSpPr>
        <p:spPr>
          <a:xfrm>
            <a:off x="445047" y="986830"/>
            <a:ext cx="11368616" cy="1735101"/>
          </a:xfrm>
        </p:spPr>
        <p:txBody>
          <a:bodyPr/>
          <a:lstStyle/>
          <a:p>
            <a:r>
              <a:rPr lang="zh-CN" altLang="zh-CN" sz="2000" dirty="0"/>
              <a:t>代码</a:t>
            </a:r>
            <a:r>
              <a:rPr lang="en-US" altLang="zh-CN" sz="2000" dirty="0"/>
              <a:t>2-9</a:t>
            </a:r>
            <a:r>
              <a:rPr lang="zh-CN" altLang="zh-CN" sz="2000" dirty="0"/>
              <a:t>是采用</a:t>
            </a:r>
            <a:r>
              <a:rPr lang="en-US" altLang="zh-CN" sz="2000" dirty="0"/>
              <a:t>while</a:t>
            </a:r>
            <a:r>
              <a:rPr lang="zh-CN" altLang="zh-CN" sz="2000" dirty="0"/>
              <a:t>结构实现多项式算术计算器，可实现连续的算术运算，输入“</a:t>
            </a:r>
            <a:r>
              <a:rPr lang="en-US" altLang="zh-CN" sz="2000" dirty="0"/>
              <a:t>=”</a:t>
            </a:r>
            <a:r>
              <a:rPr lang="zh-CN" altLang="zh-CN" sz="2000" dirty="0"/>
              <a:t>，则结束运算得到结果。</a:t>
            </a:r>
            <a:r>
              <a:rPr lang="en-US" altLang="zh-CN" sz="2000" dirty="0"/>
              <a:t>Calculator</a:t>
            </a:r>
            <a:r>
              <a:rPr lang="zh-CN" altLang="zh-CN" sz="2000" dirty="0"/>
              <a:t>类采用代码</a:t>
            </a:r>
            <a:r>
              <a:rPr lang="en-US" altLang="zh-CN" sz="2000" dirty="0"/>
              <a:t>2-7</a:t>
            </a:r>
            <a:r>
              <a:rPr lang="zh-CN" altLang="zh-CN" sz="2000" dirty="0"/>
              <a:t>中的定义。</a:t>
            </a:r>
          </a:p>
          <a:p>
            <a:r>
              <a:rPr lang="zh-CN" altLang="zh-CN" sz="2000" dirty="0"/>
              <a:t>【代码</a:t>
            </a:r>
            <a:r>
              <a:rPr lang="en-US" altLang="zh-CN" sz="2000" dirty="0"/>
              <a:t>2-9</a:t>
            </a:r>
            <a:r>
              <a:rPr lang="zh-CN" altLang="zh-CN" sz="2000" dirty="0"/>
              <a:t>】 采用</a:t>
            </a:r>
            <a:r>
              <a:rPr lang="en-US" altLang="zh-CN" sz="2000" dirty="0"/>
              <a:t>while</a:t>
            </a:r>
            <a:r>
              <a:rPr lang="zh-CN" altLang="zh-CN" sz="2000" dirty="0"/>
              <a:t>结构实现多项式算术计算器。</a:t>
            </a: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815121" y="2180022"/>
            <a:ext cx="11176339" cy="4087273"/>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import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java.util.Scanner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2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class</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TestCalculator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main(String[] </a:t>
            </a:r>
            <a:r>
              <a:rPr lang="en-US" altLang="zh-CN" kern="0" dirty="0" err="1">
                <a:solidFill>
                  <a:srgbClr val="6A3E3E"/>
                </a:solidFill>
                <a:latin typeface="Consolas" panose="020B0609020204030204" pitchFamily="49" charset="0"/>
                <a:ea typeface="宋体" panose="02010600030101010101" pitchFamily="2" charset="-122"/>
              </a:rPr>
              <a:t>args</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			Scanner </a:t>
            </a:r>
            <a:r>
              <a:rPr lang="en-US" altLang="zh-CN" kern="0" dirty="0">
                <a:solidFill>
                  <a:srgbClr val="6A3E3E"/>
                </a:solidFill>
                <a:latin typeface="Consolas" panose="020B0609020204030204" pitchFamily="49" charset="0"/>
                <a:ea typeface="宋体" panose="02010600030101010101" pitchFamily="2" charset="-122"/>
              </a:rPr>
              <a:t>input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Scanner(System.</a:t>
            </a:r>
            <a:r>
              <a:rPr lang="en-US" altLang="zh-CN" i="1" kern="0" dirty="0">
                <a:solidFill>
                  <a:srgbClr val="0000C0"/>
                </a:solidFill>
                <a:latin typeface="Consolas" panose="020B0609020204030204" pitchFamily="49" charset="0"/>
                <a:ea typeface="宋体" panose="02010600030101010101" pitchFamily="2" charset="-122"/>
              </a:rPr>
              <a:t>in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operand1</a:t>
            </a:r>
            <a:r>
              <a:rPr lang="en-US" altLang="zh-CN" kern="0" dirty="0">
                <a:solidFill>
                  <a:srgbClr val="000000"/>
                </a:solidFill>
                <a:latin typeface="Consolas" panose="020B0609020204030204" pitchFamily="49" charset="0"/>
                <a:ea typeface="宋体" panose="02010600030101010101" pitchFamily="2" charset="-122"/>
              </a:rPr>
              <a:t>=0,</a:t>
            </a:r>
            <a:r>
              <a:rPr lang="en-US" altLang="zh-CN" kern="0" dirty="0">
                <a:solidFill>
                  <a:srgbClr val="6A3E3E"/>
                </a:solidFill>
                <a:latin typeface="Consolas" panose="020B0609020204030204" pitchFamily="49" charset="0"/>
                <a:ea typeface="宋体" panose="02010600030101010101" pitchFamily="2" charset="-122"/>
              </a:rPr>
              <a:t>operand2</a:t>
            </a:r>
            <a:r>
              <a:rPr lang="en-US" altLang="zh-CN" kern="0" dirty="0">
                <a:solidFill>
                  <a:srgbClr val="000000"/>
                </a:solidFill>
                <a:latin typeface="Consolas" panose="020B0609020204030204" pitchFamily="49" charset="0"/>
                <a:ea typeface="宋体" panose="02010600030101010101" pitchFamily="2" charset="-122"/>
              </a:rPr>
              <a:t>=0;</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初始化循环变量</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9			</a:t>
            </a:r>
            <a:r>
              <a:rPr lang="en-US" altLang="zh-CN" kern="0" dirty="0">
                <a:solidFill>
                  <a:srgbClr val="7F0055"/>
                </a:solidFill>
                <a:latin typeface="Consolas" panose="020B0609020204030204" pitchFamily="49" charset="0"/>
                <a:ea typeface="宋体" panose="02010600030101010101" pitchFamily="2" charset="-122"/>
              </a:rPr>
              <a:t>char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11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输入一个操作数：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r>
              <a:rPr lang="en-US" altLang="zh-CN" kern="0" dirty="0">
                <a:solidFill>
                  <a:srgbClr val="6A3E3E"/>
                </a:solidFill>
                <a:latin typeface="Consolas" panose="020B0609020204030204" pitchFamily="49" charset="0"/>
                <a:ea typeface="宋体" panose="02010600030101010101" pitchFamily="2" charset="-122"/>
              </a:rPr>
              <a:t>operand1</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input</a:t>
            </a:r>
            <a:r>
              <a:rPr lang="en-US" altLang="zh-CN" kern="0" dirty="0" err="1">
                <a:solidFill>
                  <a:srgbClr val="000000"/>
                </a:solidFill>
                <a:latin typeface="Consolas" panose="020B0609020204030204" pitchFamily="49" charset="0"/>
                <a:ea typeface="宋体" panose="02010600030101010101" pitchFamily="2" charset="-122"/>
              </a:rPr>
              <a:t>.nextInt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a:t>
            </a:r>
            <a:r>
              <a:rPr lang="en-US" altLang="zh-CN" kern="0" dirty="0">
                <a:solidFill>
                  <a:srgbClr val="3F7F5F"/>
                </a:solidFill>
                <a:latin typeface="Consolas" panose="020B0609020204030204" pitchFamily="49" charset="0"/>
                <a:ea typeface="宋体" panose="02010600030101010101" pitchFamily="2" charset="-122"/>
              </a:rPr>
              <a:t>//</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吸收掉上一输入的回车结束符</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14			</a:t>
            </a:r>
            <a:r>
              <a:rPr lang="en-US" altLang="zh-CN" kern="0" dirty="0" err="1">
                <a:solidFill>
                  <a:srgbClr val="6A3E3E"/>
                </a:solidFill>
                <a:latin typeface="Consolas" panose="020B0609020204030204" pitchFamily="49" charset="0"/>
                <a:ea typeface="宋体" panose="02010600030101010101" pitchFamily="2" charset="-122"/>
              </a:rPr>
              <a:t>input</a:t>
            </a:r>
            <a:r>
              <a:rPr lang="en-US" altLang="zh-CN" kern="0" dirty="0" err="1">
                <a:solidFill>
                  <a:srgbClr val="000000"/>
                </a:solidFill>
                <a:latin typeface="Consolas" panose="020B0609020204030204" pitchFamily="49" charset="0"/>
                <a:ea typeface="宋体" panose="02010600030101010101" pitchFamily="2" charset="-122"/>
              </a:rPr>
              <a:t>.nextLine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15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输入一个操作符：</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16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取输入字符串索引为</a:t>
            </a:r>
            <a:r>
              <a:rPr lang="en-US" altLang="zh-CN" kern="0" dirty="0">
                <a:solidFill>
                  <a:srgbClr val="3F7F5F"/>
                </a:solidFill>
                <a:latin typeface="Consolas" panose="020B0609020204030204" pitchFamily="49" charset="0"/>
                <a:ea typeface="宋体" panose="02010600030101010101" pitchFamily="2" charset="-122"/>
              </a:rPr>
              <a:t>0</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的字符</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17			</a:t>
            </a:r>
            <a:r>
              <a:rPr lang="en-US" altLang="zh-CN" kern="0" dirty="0">
                <a:solidFill>
                  <a:srgbClr val="6A3E3E"/>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input</a:t>
            </a:r>
            <a:r>
              <a:rPr lang="en-US" altLang="zh-CN" kern="0" dirty="0" err="1">
                <a:solidFill>
                  <a:srgbClr val="000000"/>
                </a:solidFill>
                <a:latin typeface="Consolas" panose="020B0609020204030204" pitchFamily="49" charset="0"/>
                <a:ea typeface="宋体" panose="02010600030101010101" pitchFamily="2" charset="-122"/>
              </a:rPr>
              <a:t>.nextLine</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charAt</a:t>
            </a:r>
            <a:r>
              <a:rPr lang="en-US" altLang="zh-CN" kern="0" dirty="0">
                <a:solidFill>
                  <a:srgbClr val="000000"/>
                </a:solidFill>
                <a:latin typeface="Consolas" panose="020B0609020204030204" pitchFamily="49" charset="0"/>
                <a:ea typeface="宋体" panose="02010600030101010101" pitchFamily="2" charset="-122"/>
              </a:rPr>
              <a:t>(0</a:t>
            </a:r>
            <a:r>
              <a:rPr lang="en-US" altLang="zh-CN" kern="0" dirty="0" smtClean="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69832851"/>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4246" y="1095500"/>
            <a:ext cx="11176339" cy="3699474"/>
          </a:xfrm>
          <a:prstGeom prst="rect">
            <a:avLst/>
          </a:prstGeom>
        </p:spPr>
        <p:txBody>
          <a:bodyPr wrap="square">
            <a:spAutoFit/>
          </a:bodyPr>
          <a:lstStyle/>
          <a:p>
            <a:pPr>
              <a:lnSpc>
                <a:spcPts val="1200"/>
              </a:lnSpc>
              <a:spcAft>
                <a:spcPts val="0"/>
              </a:spcAft>
              <a:buNone/>
            </a:pPr>
            <a:r>
              <a:rPr lang="en-US" altLang="zh-CN" kern="0" dirty="0" smtClean="0">
                <a:solidFill>
                  <a:srgbClr val="000000"/>
                </a:solidFill>
                <a:latin typeface="Consolas" panose="020B0609020204030204" pitchFamily="49" charset="0"/>
                <a:ea typeface="宋体" panose="02010600030101010101" pitchFamily="2" charset="-122"/>
              </a:rPr>
              <a:t>18</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循环条件判断，花括号内为循环体</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19			</a:t>
            </a:r>
            <a:r>
              <a:rPr lang="en-US" altLang="zh-CN" kern="0" dirty="0">
                <a:solidFill>
                  <a:srgbClr val="7F0055"/>
                </a:solidFill>
                <a:latin typeface="Consolas" panose="020B0609020204030204" pitchFamily="49" charset="0"/>
                <a:ea typeface="宋体" panose="02010600030101010101" pitchFamily="2" charset="-122"/>
              </a:rPr>
              <a:t>while</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20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再输入一个操作数：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21				</a:t>
            </a:r>
            <a:r>
              <a:rPr lang="en-US" altLang="zh-CN" kern="0" dirty="0">
                <a:solidFill>
                  <a:srgbClr val="6A3E3E"/>
                </a:solidFill>
                <a:latin typeface="Consolas" panose="020B0609020204030204" pitchFamily="49" charset="0"/>
                <a:ea typeface="宋体" panose="02010600030101010101" pitchFamily="2" charset="-122"/>
              </a:rPr>
              <a:t>operand2</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input</a:t>
            </a:r>
            <a:r>
              <a:rPr lang="en-US" altLang="zh-CN" kern="0" dirty="0" err="1">
                <a:solidFill>
                  <a:srgbClr val="000000"/>
                </a:solidFill>
                <a:latin typeface="Consolas" panose="020B0609020204030204" pitchFamily="49" charset="0"/>
                <a:ea typeface="宋体" panose="02010600030101010101" pitchFamily="2" charset="-122"/>
              </a:rPr>
              <a:t>.nextInt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22				</a:t>
            </a:r>
            <a:r>
              <a:rPr lang="en-US" altLang="zh-CN" kern="0" dirty="0">
                <a:solidFill>
                  <a:srgbClr val="3F7F5F"/>
                </a:solidFill>
                <a:latin typeface="Consolas" panose="020B0609020204030204" pitchFamily="49" charset="0"/>
                <a:ea typeface="宋体" panose="02010600030101010101" pitchFamily="2" charset="-122"/>
              </a:rPr>
              <a:t>//</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吸收掉上一输入的回车结束符</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23				</a:t>
            </a:r>
            <a:r>
              <a:rPr lang="en-US" altLang="zh-CN" kern="0" dirty="0" err="1">
                <a:solidFill>
                  <a:srgbClr val="6A3E3E"/>
                </a:solidFill>
                <a:latin typeface="Consolas" panose="020B0609020204030204" pitchFamily="49" charset="0"/>
                <a:ea typeface="宋体" panose="02010600030101010101" pitchFamily="2" charset="-122"/>
              </a:rPr>
              <a:t>input</a:t>
            </a:r>
            <a:r>
              <a:rPr lang="en-US" altLang="zh-CN" kern="0" dirty="0" err="1">
                <a:solidFill>
                  <a:srgbClr val="000000"/>
                </a:solidFill>
                <a:latin typeface="Consolas" panose="020B0609020204030204" pitchFamily="49" charset="0"/>
                <a:ea typeface="宋体" panose="02010600030101010101" pitchFamily="2" charset="-122"/>
              </a:rPr>
              <a:t>.nextLine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24				</a:t>
            </a:r>
            <a:r>
              <a:rPr lang="en-US" altLang="zh-CN" kern="0" dirty="0">
                <a:solidFill>
                  <a:srgbClr val="3F7F5F"/>
                </a:solidFill>
                <a:latin typeface="Consolas" panose="020B0609020204030204" pitchFamily="49" charset="0"/>
                <a:ea typeface="宋体" panose="02010600030101010101" pitchFamily="2" charset="-122"/>
              </a:rPr>
              <a:t>//</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a:t>
            </a:r>
            <a:r>
              <a:rPr lang="en-US" altLang="zh-CN" kern="0" dirty="0">
                <a:solidFill>
                  <a:srgbClr val="3F7F5F"/>
                </a:solidFill>
                <a:latin typeface="Consolas" panose="020B0609020204030204" pitchFamily="49" charset="0"/>
                <a:ea typeface="宋体" panose="02010600030101010101" pitchFamily="2" charset="-122"/>
              </a:rPr>
              <a:t>Calculator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的匿名对象，再通过匿名对象调用</a:t>
            </a:r>
            <a:r>
              <a:rPr lang="en-US" altLang="zh-CN" kern="0" dirty="0">
                <a:solidFill>
                  <a:srgbClr val="3F7F5F"/>
                </a:solidFill>
                <a:latin typeface="Consolas" panose="020B0609020204030204" pitchFamily="49" charset="0"/>
                <a:ea typeface="宋体" panose="02010600030101010101" pitchFamily="2" charset="-122"/>
              </a:rPr>
              <a:t>calculate</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方法</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25				</a:t>
            </a:r>
            <a:r>
              <a:rPr lang="en-US" altLang="zh-CN" kern="0" dirty="0">
                <a:solidFill>
                  <a:srgbClr val="6A3E3E"/>
                </a:solidFill>
                <a:latin typeface="Consolas" panose="020B0609020204030204" pitchFamily="49" charset="0"/>
                <a:ea typeface="宋体" panose="02010600030101010101" pitchFamily="2" charset="-122"/>
              </a:rPr>
              <a:t>operand1</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Calculator(</a:t>
            </a:r>
            <a:r>
              <a:rPr lang="en-US" altLang="zh-CN" kern="0" dirty="0">
                <a:solidFill>
                  <a:srgbClr val="6A3E3E"/>
                </a:solidFill>
                <a:latin typeface="Consolas" panose="020B0609020204030204" pitchFamily="49" charset="0"/>
                <a:ea typeface="宋体" panose="02010600030101010101" pitchFamily="2" charset="-122"/>
              </a:rPr>
              <a:t>operand1</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operand2</a:t>
            </a:r>
            <a:r>
              <a:rPr lang="en-US" altLang="zh-CN" kern="0" dirty="0">
                <a:solidFill>
                  <a:srgbClr val="000000"/>
                </a:solidFill>
                <a:latin typeface="Consolas" panose="020B0609020204030204" pitchFamily="49" charset="0"/>
                <a:ea typeface="宋体" panose="02010600030101010101" pitchFamily="2" charset="-122"/>
              </a:rPr>
              <a:t>).calculate();</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26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输入一个操作符：</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27				</a:t>
            </a:r>
            <a:r>
              <a:rPr lang="en-US" altLang="zh-CN" kern="0" dirty="0">
                <a:solidFill>
                  <a:srgbClr val="6A3E3E"/>
                </a:solidFill>
                <a:latin typeface="Consolas" panose="020B0609020204030204" pitchFamily="49" charset="0"/>
                <a:ea typeface="宋体" panose="02010600030101010101" pitchFamily="2" charset="-122"/>
              </a:rPr>
              <a:t>operator</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input</a:t>
            </a:r>
            <a:r>
              <a:rPr lang="en-US" altLang="zh-CN" kern="0" dirty="0" err="1">
                <a:solidFill>
                  <a:srgbClr val="000000"/>
                </a:solidFill>
                <a:latin typeface="Consolas" panose="020B0609020204030204" pitchFamily="49" charset="0"/>
                <a:ea typeface="宋体" panose="02010600030101010101" pitchFamily="2" charset="-122"/>
              </a:rPr>
              <a:t>.next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charAt</a:t>
            </a:r>
            <a:r>
              <a:rPr lang="en-US" altLang="zh-CN" kern="0" dirty="0">
                <a:solidFill>
                  <a:srgbClr val="000000"/>
                </a:solidFill>
                <a:latin typeface="Consolas" panose="020B0609020204030204" pitchFamily="49" charset="0"/>
                <a:ea typeface="宋体" panose="02010600030101010101" pitchFamily="2" charset="-122"/>
              </a:rPr>
              <a:t>(0);</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28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29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计算结果：</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operand1</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30			</a:t>
            </a:r>
            <a:r>
              <a:rPr lang="en-US" altLang="zh-CN" kern="0" dirty="0" err="1">
                <a:solidFill>
                  <a:srgbClr val="6A3E3E"/>
                </a:solidFill>
                <a:latin typeface="Consolas" panose="020B0609020204030204" pitchFamily="49" charset="0"/>
                <a:ea typeface="宋体" panose="02010600030101010101" pitchFamily="2" charset="-122"/>
              </a:rPr>
              <a:t>input</a:t>
            </a:r>
            <a:r>
              <a:rPr lang="en-US" altLang="zh-CN" kern="0" dirty="0" err="1">
                <a:solidFill>
                  <a:srgbClr val="000000"/>
                </a:solidFill>
                <a:latin typeface="Consolas" panose="020B0609020204030204" pitchFamily="49" charset="0"/>
                <a:ea typeface="宋体" panose="02010600030101010101" pitchFamily="2" charset="-122"/>
              </a:rPr>
              <a:t>.close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31		}</a:t>
            </a:r>
            <a:endParaRPr lang="zh-CN" altLang="zh-CN" sz="2800"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32	}</a:t>
            </a:r>
            <a:endParaRPr lang="zh-CN" altLang="en-US" sz="4400" dirty="0"/>
          </a:p>
        </p:txBody>
      </p:sp>
    </p:spTree>
    <p:extLst>
      <p:ext uri="{BB962C8B-B14F-4D97-AF65-F5344CB8AC3E}">
        <p14:creationId xmlns:p14="http://schemas.microsoft.com/office/powerpoint/2010/main" val="1716444753"/>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ffectLst/>
              </a:rPr>
              <a:t>知识链接</a:t>
            </a:r>
            <a:endParaRPr lang="zh-CN" altLang="en-US" dirty="0"/>
          </a:p>
        </p:txBody>
      </p:sp>
      <p:sp>
        <p:nvSpPr>
          <p:cNvPr id="3" name="内容占位符 2"/>
          <p:cNvSpPr>
            <a:spLocks noGrp="1"/>
          </p:cNvSpPr>
          <p:nvPr>
            <p:ph idx="1"/>
          </p:nvPr>
        </p:nvSpPr>
        <p:spPr/>
        <p:txBody>
          <a:bodyPr/>
          <a:lstStyle/>
          <a:p>
            <a:r>
              <a:rPr lang="zh-CN" altLang="en-US" dirty="0"/>
              <a:t>链</a:t>
            </a:r>
            <a:r>
              <a:rPr lang="en-US" altLang="zh-CN" dirty="0"/>
              <a:t>2.8 Math</a:t>
            </a:r>
            <a:r>
              <a:rPr lang="zh-CN" altLang="en-US" dirty="0"/>
              <a:t>类</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749" y="1231346"/>
            <a:ext cx="6049962" cy="417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964127"/>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2.1.1  </a:t>
            </a:r>
            <a:r>
              <a:rPr lang="zh-CN" altLang="zh-CN" dirty="0">
                <a:effectLst/>
              </a:rPr>
              <a:t>计算器类设计</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a:xfrm>
            <a:off x="328084" y="1114425"/>
            <a:ext cx="11368616" cy="1267034"/>
          </a:xfrm>
        </p:spPr>
        <p:txBody>
          <a:bodyPr/>
          <a:lstStyle/>
          <a:p>
            <a:r>
              <a:rPr lang="en-US" altLang="zh-CN" dirty="0"/>
              <a:t>2. Calculator</a:t>
            </a:r>
            <a:r>
              <a:rPr lang="zh-CN" altLang="zh-CN" dirty="0"/>
              <a:t>类的</a:t>
            </a:r>
            <a:r>
              <a:rPr lang="en-US" altLang="zh-CN" dirty="0"/>
              <a:t>Java</a:t>
            </a:r>
            <a:r>
              <a:rPr lang="zh-CN" altLang="zh-CN" dirty="0"/>
              <a:t>描述</a:t>
            </a:r>
            <a:endParaRPr lang="zh-CN" altLang="zh-CN" b="1" dirty="0"/>
          </a:p>
          <a:p>
            <a:r>
              <a:rPr lang="zh-CN" altLang="zh-CN" dirty="0"/>
              <a:t>【代码</a:t>
            </a:r>
            <a:r>
              <a:rPr lang="en-US" altLang="zh-CN" dirty="0"/>
              <a:t>2-1</a:t>
            </a:r>
            <a:r>
              <a:rPr lang="zh-CN" altLang="zh-CN" dirty="0"/>
              <a:t>】 用</a:t>
            </a:r>
            <a:r>
              <a:rPr lang="en-US" altLang="zh-CN" dirty="0"/>
              <a:t>Java</a:t>
            </a:r>
            <a:r>
              <a:rPr lang="zh-CN" altLang="zh-CN" dirty="0"/>
              <a:t>语言描述</a:t>
            </a:r>
            <a:r>
              <a:rPr lang="en-US" altLang="zh-CN" dirty="0"/>
              <a:t>Calculator</a:t>
            </a:r>
            <a:r>
              <a:rPr lang="zh-CN" altLang="zh-CN" dirty="0"/>
              <a:t>类代码。</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493943032"/>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902" y="2586703"/>
            <a:ext cx="10212916" cy="609600"/>
          </a:xfrm>
        </p:spPr>
        <p:txBody>
          <a:bodyPr/>
          <a:lstStyle/>
          <a:p>
            <a:r>
              <a:rPr lang="zh-CN" altLang="zh-CN" dirty="0">
                <a:effectLst/>
              </a:rPr>
              <a:t>第</a:t>
            </a:r>
            <a:r>
              <a:rPr lang="en-US" altLang="zh-CN" dirty="0">
                <a:effectLst/>
              </a:rPr>
              <a:t>2.5</a:t>
            </a:r>
            <a:r>
              <a:rPr lang="zh-CN" altLang="zh-CN" dirty="0">
                <a:effectLst/>
              </a:rPr>
              <a:t>课 </a:t>
            </a:r>
            <a:r>
              <a:rPr lang="zh-CN" altLang="zh-CN" dirty="0" smtClean="0">
                <a:effectLst/>
              </a:rPr>
              <a:t>小结</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1341578374"/>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2.5.1 </a:t>
            </a:r>
            <a:r>
              <a:rPr lang="zh-CN" altLang="zh-CN" dirty="0" smtClean="0">
                <a:effectLst/>
              </a:rPr>
              <a:t>小结</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）设计了一个简单计算器类、并进行测试，涉及到算术运算符与算术表达式、变量与赋值、运算符的优先级与结合性及从键盘输入数据等基础知识。</a:t>
            </a:r>
          </a:p>
          <a:p>
            <a:r>
              <a:rPr lang="zh-CN" altLang="zh-CN" dirty="0"/>
              <a:t>（</a:t>
            </a:r>
            <a:r>
              <a:rPr lang="en-US" altLang="zh-CN" dirty="0"/>
              <a:t>2</a:t>
            </a:r>
            <a:r>
              <a:rPr lang="zh-CN" altLang="zh-CN" dirty="0"/>
              <a:t>）利用选择结构对计算器类进行改进，使之能按用户需求进行某一种运算，涉及到关系运算与布尔类型、</a:t>
            </a:r>
            <a:r>
              <a:rPr lang="en-US" altLang="zh-CN" dirty="0"/>
              <a:t>if-else</a:t>
            </a:r>
            <a:r>
              <a:rPr lang="zh-CN" altLang="zh-CN" dirty="0"/>
              <a:t>语句、</a:t>
            </a:r>
            <a:r>
              <a:rPr lang="en-US" altLang="zh-CN" dirty="0"/>
              <a:t>switch</a:t>
            </a:r>
            <a:r>
              <a:rPr lang="zh-CN" altLang="zh-CN" dirty="0"/>
              <a:t>语句等内容。</a:t>
            </a:r>
          </a:p>
          <a:p>
            <a:r>
              <a:rPr lang="zh-CN" altLang="zh-CN" dirty="0"/>
              <a:t>（</a:t>
            </a:r>
            <a:r>
              <a:rPr lang="en-US" altLang="zh-CN" dirty="0"/>
              <a:t>3</a:t>
            </a:r>
            <a:r>
              <a:rPr lang="zh-CN" altLang="zh-CN" dirty="0"/>
              <a:t>）利用选择结构、异常处理规避被零除风险，并对两种方案进行了比较。</a:t>
            </a:r>
          </a:p>
          <a:p>
            <a:r>
              <a:rPr lang="zh-CN" altLang="zh-CN" dirty="0" smtClean="0"/>
              <a:t>（</a:t>
            </a:r>
            <a:r>
              <a:rPr lang="en-US" altLang="zh-CN" dirty="0"/>
              <a:t>4</a:t>
            </a:r>
            <a:r>
              <a:rPr lang="zh-CN" altLang="zh-CN" dirty="0"/>
              <a:t>）用循环结构实现了可连续计算的多项式算术计算器。</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1736911846"/>
      </p:ext>
    </p:extLst>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a:t>2.9 </a:t>
            </a:r>
            <a:r>
              <a:rPr lang="zh-CN" altLang="en-US" dirty="0"/>
              <a:t>初始化块与静态初始化块</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749" y="1231346"/>
            <a:ext cx="6049962" cy="417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647298"/>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11279"/>
            <a:ext cx="10212916" cy="609600"/>
          </a:xfrm>
        </p:spPr>
        <p:txBody>
          <a:bodyPr/>
          <a:lstStyle/>
          <a:p>
            <a:r>
              <a:rPr lang="zh-CN" altLang="en-US" dirty="0"/>
              <a:t>链</a:t>
            </a:r>
            <a:r>
              <a:rPr lang="en-US" altLang="zh-CN" dirty="0"/>
              <a:t>2.9 </a:t>
            </a:r>
            <a:r>
              <a:rPr lang="zh-CN" altLang="en-US" dirty="0"/>
              <a:t>初始化块与静态初始化块</a:t>
            </a:r>
          </a:p>
        </p:txBody>
      </p:sp>
      <p:sp>
        <p:nvSpPr>
          <p:cNvPr id="3" name="内容占位符 2"/>
          <p:cNvSpPr>
            <a:spLocks noGrp="1"/>
          </p:cNvSpPr>
          <p:nvPr>
            <p:ph idx="1"/>
          </p:nvPr>
        </p:nvSpPr>
        <p:spPr>
          <a:xfrm>
            <a:off x="317456" y="1125057"/>
            <a:ext cx="4839334" cy="3474506"/>
          </a:xfrm>
        </p:spPr>
        <p:txBody>
          <a:bodyPr/>
          <a:lstStyle/>
          <a:p>
            <a:r>
              <a:rPr lang="en-US" altLang="zh-CN" sz="2000" dirty="0"/>
              <a:t>1. </a:t>
            </a:r>
            <a:r>
              <a:rPr lang="zh-CN" altLang="en-US" sz="2000" dirty="0"/>
              <a:t>初始化块</a:t>
            </a:r>
          </a:p>
          <a:p>
            <a:pPr lvl="1"/>
            <a:r>
              <a:rPr lang="en-US" altLang="zh-CN" sz="1800" dirty="0"/>
              <a:t>Java</a:t>
            </a:r>
            <a:r>
              <a:rPr lang="zh-CN" altLang="en-US" sz="1800" dirty="0"/>
              <a:t>允许在一个类中定义一个代码块</a:t>
            </a:r>
            <a:r>
              <a:rPr lang="en-US" altLang="zh-CN" sz="1800" dirty="0"/>
              <a:t>——</a:t>
            </a:r>
            <a:r>
              <a:rPr lang="zh-CN" altLang="en-US" sz="1800" dirty="0"/>
              <a:t>用花括号括起来的语句块，称为初始化块（</a:t>
            </a:r>
            <a:r>
              <a:rPr lang="en-US" altLang="zh-CN" sz="1800" dirty="0"/>
              <a:t>initialization block</a:t>
            </a:r>
            <a:r>
              <a:rPr lang="zh-CN" altLang="en-US" sz="1800" dirty="0"/>
              <a:t>）。</a:t>
            </a:r>
          </a:p>
          <a:p>
            <a:pPr lvl="1"/>
            <a:r>
              <a:rPr lang="zh-CN" altLang="en-US" sz="1800" dirty="0"/>
              <a:t>每创建一个</a:t>
            </a:r>
            <a:r>
              <a:rPr lang="zh-CN" altLang="en-US" sz="1800" dirty="0" smtClean="0"/>
              <a:t>对象在执行构造器之前，要</a:t>
            </a:r>
            <a:r>
              <a:rPr lang="zh-CN" altLang="en-US" sz="1800" dirty="0"/>
              <a:t>先执行一次初始化块。</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5423590" y="944820"/>
            <a:ext cx="6642297" cy="5656933"/>
          </a:xfrm>
          <a:prstGeom prst="rect">
            <a:avLst/>
          </a:prstGeom>
        </p:spPr>
        <p:txBody>
          <a:bodyPr wrap="square">
            <a:spAutoFit/>
          </a:bodyPr>
          <a:lstStyle/>
          <a:p>
            <a:pPr>
              <a:spcAft>
                <a:spcPts val="0"/>
              </a:spcAft>
              <a:buNone/>
            </a:pP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BlockDemo</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Person();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Person();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Person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定义无参构造器</a:t>
            </a:r>
            <a:r>
              <a:rPr lang="en-US" altLang="zh-CN"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Person()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执行无参构造器。</a:t>
            </a:r>
            <a:r>
              <a:rPr lang="en-US" altLang="zh-CN"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定义初始化块</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执行初始化块。</a:t>
            </a:r>
            <a:r>
              <a:rPr lang="en-US" altLang="zh-CN"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477925" y="4221835"/>
            <a:ext cx="2088975" cy="1216773"/>
          </a:xfrm>
          <a:prstGeom prst="rect">
            <a:avLst/>
          </a:prstGeom>
        </p:spPr>
      </p:pic>
      <p:sp>
        <p:nvSpPr>
          <p:cNvPr id="7" name="文本框 6"/>
          <p:cNvSpPr txBox="1"/>
          <p:nvPr/>
        </p:nvSpPr>
        <p:spPr>
          <a:xfrm>
            <a:off x="967563" y="3666983"/>
            <a:ext cx="1338828" cy="369332"/>
          </a:xfrm>
          <a:prstGeom prst="rect">
            <a:avLst/>
          </a:prstGeom>
          <a:noFill/>
        </p:spPr>
        <p:txBody>
          <a:bodyPr wrap="none" rtlCol="0">
            <a:spAutoFit/>
          </a:bodyPr>
          <a:lstStyle/>
          <a:p>
            <a:pPr>
              <a:buNone/>
            </a:pPr>
            <a:r>
              <a:rPr lang="zh-CN" altLang="en-US" sz="1800" b="0" dirty="0" smtClean="0"/>
              <a:t>运行结果：</a:t>
            </a:r>
            <a:endParaRPr lang="zh-CN" altLang="en-US" sz="1800" b="0" dirty="0"/>
          </a:p>
        </p:txBody>
      </p:sp>
      <p:sp>
        <p:nvSpPr>
          <p:cNvPr id="8" name="矩形 7"/>
          <p:cNvSpPr/>
          <p:nvPr/>
        </p:nvSpPr>
        <p:spPr bwMode="auto">
          <a:xfrm>
            <a:off x="6214189" y="4803742"/>
            <a:ext cx="5545420" cy="141630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35000"/>
              </a:spcBef>
              <a:spcAft>
                <a:spcPct val="0"/>
              </a:spcAft>
              <a:buClr>
                <a:schemeClr val="bg1"/>
              </a:buClr>
              <a:buSzTx/>
              <a:buFontTx/>
              <a:buChar char="•"/>
              <a:tabLst/>
            </a:pPr>
            <a:endParaRPr kumimoji="1" lang="zh-CN" altLang="en-US" sz="1600" b="1" i="0" u="none" strike="noStrike" cap="none" normalizeH="0" baseline="0" smtClean="0">
              <a:ln>
                <a:noFill/>
              </a:ln>
              <a:solidFill>
                <a:schemeClr val="tx1"/>
              </a:solidFill>
              <a:effectLst/>
              <a:latin typeface="Helvetica" pitchFamily="34" charset="0"/>
            </a:endParaRPr>
          </a:p>
        </p:txBody>
      </p:sp>
    </p:spTree>
    <p:extLst>
      <p:ext uri="{BB962C8B-B14F-4D97-AF65-F5344CB8AC3E}">
        <p14:creationId xmlns:p14="http://schemas.microsoft.com/office/powerpoint/2010/main" val="5058989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5743" y="287338"/>
            <a:ext cx="7014582" cy="609600"/>
          </a:xfrm>
        </p:spPr>
        <p:txBody>
          <a:bodyPr/>
          <a:lstStyle/>
          <a:p>
            <a:r>
              <a:rPr lang="zh-CN" altLang="en-US" dirty="0"/>
              <a:t>链</a:t>
            </a:r>
            <a:r>
              <a:rPr lang="en-US" altLang="zh-CN" dirty="0"/>
              <a:t>2.9 </a:t>
            </a:r>
            <a:r>
              <a:rPr lang="zh-CN" altLang="en-US" dirty="0"/>
              <a:t>初始化块与静态初始化</a:t>
            </a:r>
            <a:r>
              <a:rPr lang="zh-CN" altLang="en-US" dirty="0" smtClean="0"/>
              <a:t>块</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41504" y="890109"/>
            <a:ext cx="11750496" cy="4876800"/>
          </a:xfrm>
        </p:spPr>
        <p:txBody>
          <a:bodyPr/>
          <a:lstStyle/>
          <a:p>
            <a:r>
              <a:rPr lang="en-US" altLang="zh-CN" sz="2200" dirty="0"/>
              <a:t>2. </a:t>
            </a:r>
            <a:r>
              <a:rPr lang="zh-CN" altLang="en-US" sz="2200" dirty="0"/>
              <a:t>静态初始化块</a:t>
            </a:r>
          </a:p>
          <a:p>
            <a:pPr lvl="1"/>
            <a:r>
              <a:rPr lang="zh-CN" altLang="en-US" sz="2000" dirty="0"/>
              <a:t>在初始化块前加上</a:t>
            </a:r>
            <a:r>
              <a:rPr lang="en-US" altLang="zh-CN" sz="2000" dirty="0" err="1"/>
              <a:t>stitac</a:t>
            </a:r>
            <a:r>
              <a:rPr lang="zh-CN" altLang="en-US" sz="2000" dirty="0"/>
              <a:t>，就是一个静态初始化块</a:t>
            </a:r>
            <a:r>
              <a:rPr lang="zh-CN" altLang="en-US" sz="2000" dirty="0" smtClean="0"/>
              <a:t>。</a:t>
            </a:r>
            <a:endParaRPr lang="en-US" altLang="zh-CN" sz="2000" dirty="0" smtClean="0"/>
          </a:p>
          <a:p>
            <a:pPr lvl="1"/>
            <a:r>
              <a:rPr lang="zh-CN" altLang="en-US" sz="2000" dirty="0" smtClean="0"/>
              <a:t>静态</a:t>
            </a:r>
            <a:r>
              <a:rPr lang="zh-CN" altLang="en-US" sz="2000" dirty="0"/>
              <a:t>初始化块具有两个特点：</a:t>
            </a:r>
          </a:p>
          <a:p>
            <a:pPr lvl="2"/>
            <a:r>
              <a:rPr lang="zh-CN" altLang="en-US" sz="1800" dirty="0"/>
              <a:t>（</a:t>
            </a:r>
            <a:r>
              <a:rPr lang="en-US" altLang="zh-CN" sz="1800" dirty="0"/>
              <a:t>1</a:t>
            </a:r>
            <a:r>
              <a:rPr lang="zh-CN" altLang="en-US" sz="1800" dirty="0"/>
              <a:t>）不管该类有多少实例都只执行一次，而初始化块会在每次实例化时在执行构造器之前执行一次。</a:t>
            </a:r>
          </a:p>
          <a:p>
            <a:pPr lvl="2"/>
            <a:r>
              <a:rPr lang="zh-CN" altLang="en-US" sz="1800" dirty="0"/>
              <a:t>（</a:t>
            </a:r>
            <a:r>
              <a:rPr lang="en-US" altLang="zh-CN" sz="1800" dirty="0"/>
              <a:t>2</a:t>
            </a:r>
            <a:r>
              <a:rPr lang="zh-CN" altLang="en-US" sz="1800" dirty="0"/>
              <a:t>）静态块优于主方法，也优于初始化块执行</a:t>
            </a:r>
            <a:r>
              <a:rPr lang="zh-CN" altLang="en-US" sz="1800" dirty="0" smtClean="0"/>
              <a:t>。</a:t>
            </a:r>
            <a:endParaRPr lang="zh-CN" altLang="en-US" sz="1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2235743" y="2878138"/>
            <a:ext cx="7102549" cy="3662541"/>
          </a:xfrm>
          <a:prstGeom prst="rect">
            <a:avLst/>
          </a:prstGeom>
        </p:spPr>
        <p:txBody>
          <a:bodyPr wrap="square">
            <a:spAutoFit/>
          </a:bodyPr>
          <a:lstStyle/>
          <a:p>
            <a:pPr>
              <a:spcAft>
                <a:spcPts val="0"/>
              </a:spcAft>
              <a:buNone/>
            </a:pP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BlockDemo03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定义静态初始化块</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主类</a:t>
            </a:r>
            <a:r>
              <a:rPr lang="en-US" altLang="zh-CN"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执行静态初始化块</a:t>
            </a:r>
            <a:r>
              <a:rPr lang="en-US" altLang="zh-CN"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执行主方法</a:t>
            </a:r>
            <a:r>
              <a:rPr lang="en-US" altLang="zh-CN"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Person();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Person();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4488766"/>
      </p:ext>
    </p:extLst>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2.9 </a:t>
            </a:r>
            <a:r>
              <a:rPr lang="zh-CN" altLang="en-US" dirty="0"/>
              <a:t>初始化块与静态初始化块</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432764" y="3323845"/>
            <a:ext cx="2457641" cy="770547"/>
          </a:xfrm>
        </p:spPr>
        <p:txBody>
          <a:bodyPr/>
          <a:lstStyle/>
          <a:p>
            <a:r>
              <a:rPr lang="zh-CN" altLang="en-US" sz="2000" dirty="0" smtClean="0"/>
              <a:t>运行结果</a:t>
            </a: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
        <p:nvSpPr>
          <p:cNvPr id="5" name="矩形 4"/>
          <p:cNvSpPr/>
          <p:nvPr/>
        </p:nvSpPr>
        <p:spPr>
          <a:xfrm>
            <a:off x="3618541" y="1093788"/>
            <a:ext cx="8949143" cy="5230663"/>
          </a:xfrm>
          <a:prstGeom prst="rect">
            <a:avLst/>
          </a:prstGeom>
        </p:spPr>
        <p:txBody>
          <a:bodyPr wrap="square">
            <a:spAutoFit/>
          </a:bodyPr>
          <a:lstStyle/>
          <a:p>
            <a:pPr>
              <a:spcAft>
                <a:spcPts val="0"/>
              </a:spcAft>
              <a:buNone/>
            </a:pPr>
            <a:r>
              <a:rPr lang="en-US" altLang="zh-CN" sz="1800" kern="0" dirty="0" smtClean="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80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Person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800" kern="0" dirty="0">
                <a:solidFill>
                  <a:srgbClr val="3F5FBF"/>
                </a:solidFill>
                <a:latin typeface="Consolas" panose="020B0609020204030204" pitchFamily="49" charset="0"/>
                <a:ea typeface="宋体" panose="02010600030101010101" pitchFamily="2" charset="-122"/>
                <a:cs typeface="Consolas" panose="020B0609020204030204" pitchFamily="49" charset="0"/>
              </a:rPr>
              <a:t>定义无参构造器</a:t>
            </a:r>
            <a:r>
              <a:rPr lang="en-US" altLang="zh-CN" sz="180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Person()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执行无参构造器</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定义初始化块</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执行初始化块</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定义静态初始化块</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"***Person</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类</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执行静态初始化块</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694732" y="3981794"/>
            <a:ext cx="2923809" cy="1838095"/>
          </a:xfrm>
          <a:prstGeom prst="rect">
            <a:avLst/>
          </a:prstGeom>
        </p:spPr>
      </p:pic>
    </p:spTree>
    <p:extLst>
      <p:ext uri="{BB962C8B-B14F-4D97-AF65-F5344CB8AC3E}">
        <p14:creationId xmlns:p14="http://schemas.microsoft.com/office/powerpoint/2010/main" val="23180423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4751" y="1733861"/>
            <a:ext cx="7171174" cy="4832092"/>
          </a:xfrm>
          <a:prstGeom prst="rect">
            <a:avLst/>
          </a:prstGeom>
        </p:spPr>
        <p:txBody>
          <a:bodyPr wrap="square">
            <a:spAutoFit/>
          </a:bodyPr>
          <a:lstStyle/>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a:t>
            </a:r>
            <a:r>
              <a:rPr lang="en-US" altLang="zh-CN" sz="1400" kern="0" dirty="0">
                <a:solidFill>
                  <a:srgbClr val="7F0055"/>
                </a:solidFill>
                <a:latin typeface="Consolas" panose="020B0609020204030204" pitchFamily="49" charset="0"/>
                <a:ea typeface="宋体" panose="02010600030101010101" pitchFamily="2" charset="-122"/>
              </a:rPr>
              <a:t>	public class</a:t>
            </a:r>
            <a:r>
              <a:rPr lang="en-US" altLang="zh-CN" sz="1400" kern="0" dirty="0">
                <a:solidFill>
                  <a:srgbClr val="000000"/>
                </a:solidFill>
                <a:latin typeface="Consolas" panose="020B0609020204030204" pitchFamily="49" charset="0"/>
                <a:ea typeface="宋体" panose="02010600030101010101" pitchFamily="2" charset="-122"/>
              </a:rPr>
              <a:t> Calculator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被运算数</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3		</a:t>
            </a:r>
            <a:r>
              <a:rPr lang="en-US" altLang="zh-CN" sz="1400" kern="0" dirty="0">
                <a:solidFill>
                  <a:srgbClr val="7F0055"/>
                </a:solidFill>
                <a:latin typeface="Consolas" panose="020B0609020204030204" pitchFamily="49" charset="0"/>
                <a:ea typeface="宋体" panose="02010600030101010101" pitchFamily="2" charset="-122"/>
              </a:rPr>
              <a:t>private</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7F0055"/>
                </a:solidFill>
                <a:latin typeface="Consolas" panose="020B0609020204030204" pitchFamily="49" charset="0"/>
                <a:ea typeface="宋体" panose="02010600030101010101" pitchFamily="2" charset="-122"/>
              </a:rPr>
              <a:t>int</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0000C0"/>
                </a:solidFill>
                <a:latin typeface="Consolas" panose="020B0609020204030204" pitchFamily="49" charset="0"/>
                <a:ea typeface="宋体" panose="02010600030101010101" pitchFamily="2" charset="-122"/>
              </a:rPr>
              <a:t>integer1</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4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运算数</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5		</a:t>
            </a:r>
            <a:r>
              <a:rPr lang="en-US" altLang="zh-CN" sz="1400" kern="0" dirty="0">
                <a:solidFill>
                  <a:srgbClr val="7F0055"/>
                </a:solidFill>
                <a:latin typeface="Consolas" panose="020B0609020204030204" pitchFamily="49" charset="0"/>
                <a:ea typeface="宋体" panose="02010600030101010101" pitchFamily="2" charset="-122"/>
              </a:rPr>
              <a:t>private</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7F0055"/>
                </a:solidFill>
                <a:latin typeface="Consolas" panose="020B0609020204030204" pitchFamily="49" charset="0"/>
                <a:ea typeface="宋体" panose="02010600030101010101" pitchFamily="2" charset="-122"/>
              </a:rPr>
              <a:t>int</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0000C0"/>
                </a:solidFill>
                <a:latin typeface="Consolas" panose="020B0609020204030204" pitchFamily="49" charset="0"/>
                <a:ea typeface="宋体" panose="02010600030101010101" pitchFamily="2" charset="-122"/>
              </a:rPr>
              <a:t>integer2</a:t>
            </a:r>
            <a:r>
              <a:rPr lang="en-US" altLang="zh-CN" sz="1400" kern="0" dirty="0">
                <a:solidFill>
                  <a:srgbClr val="000000"/>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6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7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无参构造器</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8		</a:t>
            </a:r>
            <a:r>
              <a:rPr lang="en-US" altLang="zh-CN" sz="1400" kern="0" dirty="0">
                <a:solidFill>
                  <a:srgbClr val="7F0055"/>
                </a:solidFill>
                <a:latin typeface="Consolas" panose="020B0609020204030204" pitchFamily="49" charset="0"/>
                <a:ea typeface="宋体" panose="02010600030101010101" pitchFamily="2" charset="-122"/>
              </a:rPr>
              <a:t>public</a:t>
            </a:r>
            <a:r>
              <a:rPr lang="en-US" altLang="zh-CN" sz="1400" kern="0" dirty="0">
                <a:solidFill>
                  <a:srgbClr val="000000"/>
                </a:solidFill>
                <a:latin typeface="Consolas" panose="020B0609020204030204" pitchFamily="49" charset="0"/>
                <a:ea typeface="宋体" panose="02010600030101010101" pitchFamily="2" charset="-122"/>
              </a:rPr>
              <a:t> Calculator() {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9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10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11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有参构造器</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12		</a:t>
            </a:r>
            <a:r>
              <a:rPr lang="en-US" altLang="zh-CN" sz="1400" kern="0" dirty="0">
                <a:solidFill>
                  <a:srgbClr val="7F0055"/>
                </a:solidFill>
                <a:latin typeface="Consolas" panose="020B0609020204030204" pitchFamily="49" charset="0"/>
                <a:ea typeface="宋体" panose="02010600030101010101" pitchFamily="2" charset="-122"/>
              </a:rPr>
              <a:t>public</a:t>
            </a:r>
            <a:r>
              <a:rPr lang="en-US" altLang="zh-CN" sz="1400" kern="0" dirty="0">
                <a:solidFill>
                  <a:srgbClr val="000000"/>
                </a:solidFill>
                <a:latin typeface="Consolas" panose="020B0609020204030204" pitchFamily="49" charset="0"/>
                <a:ea typeface="宋体" panose="02010600030101010101" pitchFamily="2" charset="-122"/>
              </a:rPr>
              <a:t> Calculator(</a:t>
            </a:r>
            <a:r>
              <a:rPr lang="en-US" altLang="zh-CN" sz="1400" kern="0" dirty="0" err="1">
                <a:solidFill>
                  <a:srgbClr val="7F0055"/>
                </a:solidFill>
                <a:latin typeface="Consolas" panose="020B0609020204030204" pitchFamily="49" charset="0"/>
                <a:ea typeface="宋体" panose="02010600030101010101" pitchFamily="2" charset="-122"/>
              </a:rPr>
              <a:t>int</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6A3E3E"/>
                </a:solidFill>
                <a:latin typeface="Consolas" panose="020B0609020204030204" pitchFamily="49" charset="0"/>
                <a:ea typeface="宋体" panose="02010600030101010101" pitchFamily="2" charset="-122"/>
              </a:rPr>
              <a:t>integer1</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7F0055"/>
                </a:solidFill>
                <a:latin typeface="Consolas" panose="020B0609020204030204" pitchFamily="49" charset="0"/>
                <a:ea typeface="宋体" panose="02010600030101010101" pitchFamily="2" charset="-122"/>
              </a:rPr>
              <a:t>int</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6A3E3E"/>
                </a:solidFill>
                <a:latin typeface="Consolas" panose="020B0609020204030204" pitchFamily="49" charset="0"/>
                <a:ea typeface="宋体" panose="02010600030101010101" pitchFamily="2" charset="-122"/>
              </a:rPr>
              <a:t>integer2</a:t>
            </a:r>
            <a:r>
              <a:rPr lang="en-US" altLang="zh-CN" sz="1400" kern="0" dirty="0">
                <a:solidFill>
                  <a:srgbClr val="000000"/>
                </a:solidFill>
                <a:latin typeface="Consolas" panose="020B0609020204030204" pitchFamily="49" charset="0"/>
                <a:ea typeface="宋体" panose="02010600030101010101" pitchFamily="2" charset="-122"/>
              </a:rPr>
              <a:t>) {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13			</a:t>
            </a:r>
            <a:r>
              <a:rPr lang="en-US" altLang="zh-CN" sz="1400" kern="0" dirty="0">
                <a:solidFill>
                  <a:srgbClr val="7F0055"/>
                </a:solidFill>
                <a:latin typeface="Consolas" panose="020B0609020204030204" pitchFamily="49" charset="0"/>
                <a:ea typeface="宋体" panose="02010600030101010101" pitchFamily="2" charset="-122"/>
              </a:rPr>
              <a:t>this</a:t>
            </a:r>
            <a:r>
              <a:rPr lang="en-US" altLang="zh-CN" sz="1400" kern="0" dirty="0">
                <a:solidFill>
                  <a:srgbClr val="000000"/>
                </a:solidFill>
                <a:latin typeface="Consolas" panose="020B0609020204030204" pitchFamily="49" charset="0"/>
                <a:ea typeface="宋体" panose="02010600030101010101" pitchFamily="2" charset="-122"/>
              </a:rPr>
              <a:t>.</a:t>
            </a:r>
            <a:r>
              <a:rPr lang="en-US" altLang="zh-CN" sz="1400" kern="0" dirty="0">
                <a:solidFill>
                  <a:srgbClr val="0000C0"/>
                </a:solidFill>
                <a:latin typeface="Consolas" panose="020B0609020204030204" pitchFamily="49" charset="0"/>
                <a:ea typeface="宋体" panose="02010600030101010101" pitchFamily="2" charset="-122"/>
              </a:rPr>
              <a:t>integer1</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6A3E3E"/>
                </a:solidFill>
                <a:latin typeface="Consolas" panose="020B0609020204030204" pitchFamily="49" charset="0"/>
                <a:ea typeface="宋体" panose="02010600030101010101" pitchFamily="2" charset="-122"/>
              </a:rPr>
              <a:t>integer1</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14			</a:t>
            </a:r>
            <a:r>
              <a:rPr lang="en-US" altLang="zh-CN" sz="1400" kern="0" dirty="0">
                <a:solidFill>
                  <a:srgbClr val="7F0055"/>
                </a:solidFill>
                <a:latin typeface="Consolas" panose="020B0609020204030204" pitchFamily="49" charset="0"/>
                <a:ea typeface="宋体" panose="02010600030101010101" pitchFamily="2" charset="-122"/>
              </a:rPr>
              <a:t>this</a:t>
            </a:r>
            <a:r>
              <a:rPr lang="en-US" altLang="zh-CN" sz="1400" kern="0" dirty="0">
                <a:solidFill>
                  <a:srgbClr val="000000"/>
                </a:solidFill>
                <a:latin typeface="Consolas" panose="020B0609020204030204" pitchFamily="49" charset="0"/>
                <a:ea typeface="宋体" panose="02010600030101010101" pitchFamily="2" charset="-122"/>
              </a:rPr>
              <a:t>.</a:t>
            </a:r>
            <a:r>
              <a:rPr lang="en-US" altLang="zh-CN" sz="1400" kern="0" dirty="0">
                <a:solidFill>
                  <a:srgbClr val="0000C0"/>
                </a:solidFill>
                <a:latin typeface="Consolas" panose="020B0609020204030204" pitchFamily="49" charset="0"/>
                <a:ea typeface="宋体" panose="02010600030101010101" pitchFamily="2" charset="-122"/>
              </a:rPr>
              <a:t>integer2</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6A3E3E"/>
                </a:solidFill>
                <a:latin typeface="Consolas" panose="020B0609020204030204" pitchFamily="49" charset="0"/>
                <a:ea typeface="宋体" panose="02010600030101010101" pitchFamily="2" charset="-122"/>
              </a:rPr>
              <a:t>integer2</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15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16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17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加运算方法定义</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18		</a:t>
            </a:r>
            <a:r>
              <a:rPr lang="en-US" altLang="zh-CN" sz="1400" kern="0" dirty="0">
                <a:solidFill>
                  <a:srgbClr val="7F0055"/>
                </a:solidFill>
                <a:latin typeface="Consolas" panose="020B0609020204030204" pitchFamily="49" charset="0"/>
                <a:ea typeface="宋体" panose="02010600030101010101" pitchFamily="2" charset="-122"/>
              </a:rPr>
              <a:t>public</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7F0055"/>
                </a:solidFill>
                <a:latin typeface="Consolas" panose="020B0609020204030204" pitchFamily="49" charset="0"/>
                <a:ea typeface="宋体" panose="02010600030101010101" pitchFamily="2" charset="-122"/>
              </a:rPr>
              <a:t>int</a:t>
            </a:r>
            <a:r>
              <a:rPr lang="en-US" altLang="zh-CN" sz="1400" kern="0" dirty="0">
                <a:solidFill>
                  <a:srgbClr val="000000"/>
                </a:solidFill>
                <a:latin typeface="Consolas" panose="020B0609020204030204" pitchFamily="49" charset="0"/>
                <a:ea typeface="宋体" panose="02010600030101010101" pitchFamily="2" charset="-122"/>
              </a:rPr>
              <a:t> add() {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19			</a:t>
            </a:r>
            <a:r>
              <a:rPr lang="en-US" altLang="zh-CN" sz="1400" kern="0" dirty="0">
                <a:solidFill>
                  <a:srgbClr val="7F0055"/>
                </a:solidFill>
                <a:latin typeface="Consolas" panose="020B0609020204030204" pitchFamily="49" charset="0"/>
                <a:ea typeface="宋体" panose="02010600030101010101" pitchFamily="2" charset="-122"/>
              </a:rPr>
              <a:t>return</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0000C0"/>
                </a:solidFill>
                <a:latin typeface="Consolas" panose="020B0609020204030204" pitchFamily="49" charset="0"/>
                <a:ea typeface="宋体" panose="02010600030101010101" pitchFamily="2" charset="-122"/>
              </a:rPr>
              <a:t>integer1</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0000C0"/>
                </a:solidFill>
                <a:latin typeface="Consolas" panose="020B0609020204030204" pitchFamily="49" charset="0"/>
                <a:ea typeface="宋体" panose="02010600030101010101" pitchFamily="2" charset="-122"/>
              </a:rPr>
              <a:t>integer2</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20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21	</a:t>
            </a:r>
            <a:endParaRPr lang="zh-CN" altLang="zh-CN" sz="2400" kern="100" dirty="0">
              <a:latin typeface="Times New Roman" panose="02020603050405020304" pitchFamily="18" charset="0"/>
              <a:ea typeface="宋体" panose="02010600030101010101" pitchFamily="2" charset="-122"/>
            </a:endParaRPr>
          </a:p>
        </p:txBody>
      </p:sp>
      <p:sp>
        <p:nvSpPr>
          <p:cNvPr id="6" name="矩形 5"/>
          <p:cNvSpPr/>
          <p:nvPr/>
        </p:nvSpPr>
        <p:spPr>
          <a:xfrm>
            <a:off x="6142892" y="276848"/>
            <a:ext cx="5824695" cy="3747180"/>
          </a:xfrm>
          <a:prstGeom prst="rect">
            <a:avLst/>
          </a:prstGeom>
        </p:spPr>
        <p:txBody>
          <a:bodyPr wrap="square">
            <a:spAutoFit/>
          </a:bodyPr>
          <a:lstStyle/>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22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减运算方法定义</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23		</a:t>
            </a:r>
            <a:r>
              <a:rPr lang="en-US" altLang="zh-CN" sz="1400" kern="0" dirty="0">
                <a:solidFill>
                  <a:srgbClr val="7F0055"/>
                </a:solidFill>
                <a:latin typeface="Consolas" panose="020B0609020204030204" pitchFamily="49" charset="0"/>
                <a:ea typeface="宋体" panose="02010600030101010101" pitchFamily="2" charset="-122"/>
              </a:rPr>
              <a:t>public</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7F0055"/>
                </a:solidFill>
                <a:latin typeface="Consolas" panose="020B0609020204030204" pitchFamily="49" charset="0"/>
                <a:ea typeface="宋体" panose="02010600030101010101" pitchFamily="2" charset="-122"/>
              </a:rPr>
              <a:t>int</a:t>
            </a:r>
            <a:r>
              <a:rPr lang="en-US" altLang="zh-CN" sz="1400" kern="0" dirty="0">
                <a:solidFill>
                  <a:srgbClr val="000000"/>
                </a:solidFill>
                <a:latin typeface="Consolas" panose="020B0609020204030204" pitchFamily="49" charset="0"/>
                <a:ea typeface="宋体" panose="02010600030101010101" pitchFamily="2" charset="-122"/>
              </a:rPr>
              <a:t> sub() {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24			</a:t>
            </a:r>
            <a:r>
              <a:rPr lang="en-US" altLang="zh-CN" sz="1400" kern="0" dirty="0">
                <a:solidFill>
                  <a:srgbClr val="7F0055"/>
                </a:solidFill>
                <a:latin typeface="Consolas" panose="020B0609020204030204" pitchFamily="49" charset="0"/>
                <a:ea typeface="宋体" panose="02010600030101010101" pitchFamily="2" charset="-122"/>
              </a:rPr>
              <a:t>return</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0000C0"/>
                </a:solidFill>
                <a:latin typeface="Consolas" panose="020B0609020204030204" pitchFamily="49" charset="0"/>
                <a:ea typeface="宋体" panose="02010600030101010101" pitchFamily="2" charset="-122"/>
              </a:rPr>
              <a:t>integer1</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0000C0"/>
                </a:solidFill>
                <a:latin typeface="Consolas" panose="020B0609020204030204" pitchFamily="49" charset="0"/>
                <a:ea typeface="宋体" panose="02010600030101010101" pitchFamily="2" charset="-122"/>
              </a:rPr>
              <a:t>integer2</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25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26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27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乘运算方法定义</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28		</a:t>
            </a:r>
            <a:r>
              <a:rPr lang="en-US" altLang="zh-CN" sz="1400" kern="0" dirty="0">
                <a:solidFill>
                  <a:srgbClr val="7F0055"/>
                </a:solidFill>
                <a:latin typeface="Consolas" panose="020B0609020204030204" pitchFamily="49" charset="0"/>
                <a:ea typeface="宋体" panose="02010600030101010101" pitchFamily="2" charset="-122"/>
              </a:rPr>
              <a:t>public</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7F0055"/>
                </a:solidFill>
                <a:latin typeface="Consolas" panose="020B0609020204030204" pitchFamily="49" charset="0"/>
                <a:ea typeface="宋体" panose="02010600030101010101" pitchFamily="2" charset="-122"/>
              </a:rPr>
              <a:t>int</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000000"/>
                </a:solidFill>
                <a:latin typeface="Consolas" panose="020B0609020204030204" pitchFamily="49" charset="0"/>
                <a:ea typeface="宋体" panose="02010600030101010101" pitchFamily="2" charset="-122"/>
              </a:rPr>
              <a:t>mlt</a:t>
            </a:r>
            <a:r>
              <a:rPr lang="en-US" altLang="zh-CN" sz="1400" kern="0" dirty="0">
                <a:solidFill>
                  <a:srgbClr val="000000"/>
                </a:solidFill>
                <a:latin typeface="Consolas" panose="020B0609020204030204" pitchFamily="49" charset="0"/>
                <a:ea typeface="宋体" panose="02010600030101010101" pitchFamily="2" charset="-122"/>
              </a:rPr>
              <a:t>() {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29			</a:t>
            </a:r>
            <a:r>
              <a:rPr lang="en-US" altLang="zh-CN" sz="1400" kern="0" dirty="0">
                <a:solidFill>
                  <a:srgbClr val="7F0055"/>
                </a:solidFill>
                <a:latin typeface="Consolas" panose="020B0609020204030204" pitchFamily="49" charset="0"/>
                <a:ea typeface="宋体" panose="02010600030101010101" pitchFamily="2" charset="-122"/>
              </a:rPr>
              <a:t>return</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0000C0"/>
                </a:solidFill>
                <a:latin typeface="Consolas" panose="020B0609020204030204" pitchFamily="49" charset="0"/>
                <a:ea typeface="宋体" panose="02010600030101010101" pitchFamily="2" charset="-122"/>
              </a:rPr>
              <a:t>integer1</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0000C0"/>
                </a:solidFill>
                <a:latin typeface="Consolas" panose="020B0609020204030204" pitchFamily="49" charset="0"/>
                <a:ea typeface="宋体" panose="02010600030101010101" pitchFamily="2" charset="-122"/>
              </a:rPr>
              <a:t>integer2</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30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31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32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除运算方法定义</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33		</a:t>
            </a:r>
            <a:r>
              <a:rPr lang="en-US" altLang="zh-CN" sz="1400" kern="0" dirty="0">
                <a:solidFill>
                  <a:srgbClr val="7F0055"/>
                </a:solidFill>
                <a:latin typeface="Consolas" panose="020B0609020204030204" pitchFamily="49" charset="0"/>
                <a:ea typeface="宋体" panose="02010600030101010101" pitchFamily="2" charset="-122"/>
              </a:rPr>
              <a:t>public</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7F0055"/>
                </a:solidFill>
                <a:latin typeface="Consolas" panose="020B0609020204030204" pitchFamily="49" charset="0"/>
                <a:ea typeface="宋体" panose="02010600030101010101" pitchFamily="2" charset="-122"/>
              </a:rPr>
              <a:t>int</a:t>
            </a:r>
            <a:r>
              <a:rPr lang="en-US" altLang="zh-CN" sz="1400" kern="0" dirty="0">
                <a:solidFill>
                  <a:srgbClr val="000000"/>
                </a:solidFill>
                <a:latin typeface="Consolas" panose="020B0609020204030204" pitchFamily="49" charset="0"/>
                <a:ea typeface="宋体" panose="02010600030101010101" pitchFamily="2" charset="-122"/>
              </a:rPr>
              <a:t> div() {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34			</a:t>
            </a:r>
            <a:r>
              <a:rPr lang="en-US" altLang="zh-CN" sz="1400" kern="0" dirty="0">
                <a:solidFill>
                  <a:srgbClr val="7F0055"/>
                </a:solidFill>
                <a:latin typeface="Consolas" panose="020B0609020204030204" pitchFamily="49" charset="0"/>
                <a:ea typeface="宋体" panose="02010600030101010101" pitchFamily="2" charset="-122"/>
              </a:rPr>
              <a:t>return</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0000C0"/>
                </a:solidFill>
                <a:latin typeface="Consolas" panose="020B0609020204030204" pitchFamily="49" charset="0"/>
                <a:ea typeface="宋体" panose="02010600030101010101" pitchFamily="2" charset="-122"/>
              </a:rPr>
              <a:t>integer1</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0000C0"/>
                </a:solidFill>
                <a:latin typeface="Consolas" panose="020B0609020204030204" pitchFamily="49" charset="0"/>
                <a:ea typeface="宋体" panose="02010600030101010101" pitchFamily="2" charset="-122"/>
              </a:rPr>
              <a:t>integer2</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35		}</a:t>
            </a:r>
            <a:endParaRPr lang="zh-CN" altLang="zh-CN" sz="2400" kern="100" dirty="0">
              <a:latin typeface="Times New Roman" panose="02020603050405020304" pitchFamily="18" charset="0"/>
              <a:ea typeface="宋体" panose="02010600030101010101" pitchFamily="2" charset="-122"/>
            </a:endParaRPr>
          </a:p>
          <a:p>
            <a:pPr>
              <a:buNone/>
            </a:pPr>
            <a:r>
              <a:rPr lang="en-US" altLang="zh-CN" sz="1400" dirty="0">
                <a:solidFill>
                  <a:srgbClr val="000000"/>
                </a:solidFill>
                <a:latin typeface="Consolas" panose="020B0609020204030204" pitchFamily="49" charset="0"/>
                <a:ea typeface="宋体" panose="02010600030101010101" pitchFamily="2" charset="-122"/>
              </a:rPr>
              <a:t>36	}</a:t>
            </a:r>
            <a:endParaRPr lang="zh-CN" altLang="en-US" sz="4000" dirty="0"/>
          </a:p>
        </p:txBody>
      </p:sp>
      <p:sp>
        <p:nvSpPr>
          <p:cNvPr id="7" name="矩形 6"/>
          <p:cNvSpPr/>
          <p:nvPr/>
        </p:nvSpPr>
        <p:spPr>
          <a:xfrm>
            <a:off x="294751" y="1059135"/>
            <a:ext cx="1893532" cy="369332"/>
          </a:xfrm>
          <a:prstGeom prst="rect">
            <a:avLst/>
          </a:prstGeom>
        </p:spPr>
        <p:txBody>
          <a:bodyPr wrap="none">
            <a:spAutoFit/>
          </a:bodyPr>
          <a:lstStyle/>
          <a:p>
            <a:r>
              <a:rPr lang="en-US" altLang="zh-CN" sz="1800" dirty="0"/>
              <a:t>Calculator.java</a:t>
            </a:r>
            <a:endParaRPr lang="zh-CN" altLang="en-US" sz="1800" dirty="0"/>
          </a:p>
        </p:txBody>
      </p:sp>
    </p:spTree>
    <p:extLst>
      <p:ext uri="{BB962C8B-B14F-4D97-AF65-F5344CB8AC3E}">
        <p14:creationId xmlns:p14="http://schemas.microsoft.com/office/powerpoint/2010/main" val="48225623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2.1.2 </a:t>
            </a:r>
            <a:r>
              <a:rPr lang="zh-CN" altLang="zh-CN" dirty="0">
                <a:effectLst/>
              </a:rPr>
              <a:t>变量与赋值运算符 </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变量的概念</a:t>
            </a:r>
          </a:p>
          <a:p>
            <a:pPr lvl="1"/>
            <a:r>
              <a:rPr lang="zh-CN" altLang="en-US" sz="2400" dirty="0"/>
              <a:t>变量（</a:t>
            </a:r>
            <a:r>
              <a:rPr lang="en-US" altLang="zh-CN" sz="2400" dirty="0"/>
              <a:t>variable</a:t>
            </a:r>
            <a:r>
              <a:rPr lang="zh-CN" altLang="en-US" sz="2400" dirty="0"/>
              <a:t>）来自代数，是数据的符号形式。在程序中，一个变量是用于代表问题中的一个可变化状态的值。所以，一个</a:t>
            </a:r>
            <a:r>
              <a:rPr lang="en-US" altLang="zh-CN" sz="2400" dirty="0"/>
              <a:t>Java</a:t>
            </a:r>
            <a:r>
              <a:rPr lang="zh-CN" altLang="en-US" sz="2400" dirty="0"/>
              <a:t>变量具有如下</a:t>
            </a:r>
            <a:r>
              <a:rPr lang="en-US" altLang="zh-CN" sz="2400" dirty="0"/>
              <a:t>3</a:t>
            </a:r>
            <a:r>
              <a:rPr lang="zh-CN" altLang="en-US" sz="2400" dirty="0"/>
              <a:t>个要素：</a:t>
            </a:r>
          </a:p>
          <a:p>
            <a:pPr lvl="2"/>
            <a:r>
              <a:rPr lang="zh-CN" altLang="en-US" sz="2400" dirty="0"/>
              <a:t>（</a:t>
            </a:r>
            <a:r>
              <a:rPr lang="en-US" altLang="zh-CN" sz="2400" dirty="0"/>
              <a:t>1</a:t>
            </a:r>
            <a:r>
              <a:rPr lang="zh-CN" altLang="en-US" sz="2400" dirty="0"/>
              <a:t>）一个可以作为</a:t>
            </a:r>
            <a:r>
              <a:rPr lang="en-US" altLang="zh-CN" sz="2400" dirty="0"/>
              <a:t>Java</a:t>
            </a:r>
            <a:r>
              <a:rPr lang="zh-CN" altLang="en-US" sz="2400" dirty="0"/>
              <a:t>合法标识符的名字，称为变量名。通常，变量名的首字母要小写。</a:t>
            </a:r>
          </a:p>
          <a:p>
            <a:pPr lvl="2"/>
            <a:r>
              <a:rPr lang="zh-CN" altLang="en-US" sz="2400" dirty="0"/>
              <a:t>（</a:t>
            </a:r>
            <a:r>
              <a:rPr lang="en-US" altLang="zh-CN" sz="2400" dirty="0"/>
              <a:t>2</a:t>
            </a:r>
            <a:r>
              <a:rPr lang="zh-CN" altLang="en-US" sz="2400" dirty="0"/>
              <a:t>）这个名字属于某个特定的数据类型。</a:t>
            </a:r>
          </a:p>
          <a:p>
            <a:pPr lvl="2"/>
            <a:r>
              <a:rPr lang="zh-CN" altLang="en-US" sz="2400" dirty="0"/>
              <a:t>（</a:t>
            </a:r>
            <a:r>
              <a:rPr lang="en-US" altLang="zh-CN" sz="2400" dirty="0"/>
              <a:t>3</a:t>
            </a:r>
            <a:r>
              <a:rPr lang="zh-CN" altLang="en-US" sz="2400" dirty="0"/>
              <a:t>）这个名字绑定了一个类型需要的存储空间。</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3084343664"/>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2.1.2 </a:t>
            </a:r>
            <a:r>
              <a:rPr lang="zh-CN" altLang="zh-CN" dirty="0">
                <a:effectLst/>
              </a:rPr>
              <a:t>变量与赋值运算符 </a:t>
            </a:r>
            <a:r>
              <a:rPr lang="zh-CN" altLang="en-US" dirty="0" smtClean="0">
                <a:effectLst/>
              </a:rPr>
              <a:t>（续）</a:t>
            </a:r>
            <a:endParaRPr lang="zh-CN" altLang="en-US" dirty="0"/>
          </a:p>
        </p:txBody>
      </p:sp>
      <p:sp>
        <p:nvSpPr>
          <p:cNvPr id="3" name="内容占位符 2"/>
          <p:cNvSpPr>
            <a:spLocks noGrp="1"/>
          </p:cNvSpPr>
          <p:nvPr>
            <p:ph idx="1"/>
          </p:nvPr>
        </p:nvSpPr>
        <p:spPr/>
        <p:txBody>
          <a:bodyPr/>
          <a:lstStyle/>
          <a:p>
            <a:r>
              <a:rPr lang="en-US" altLang="zh-CN" dirty="0"/>
              <a:t>2. </a:t>
            </a:r>
            <a:r>
              <a:rPr lang="zh-CN" altLang="zh-CN" dirty="0"/>
              <a:t>变量的声明</a:t>
            </a:r>
            <a:endParaRPr lang="zh-CN" altLang="zh-CN" b="1" dirty="0"/>
          </a:p>
          <a:p>
            <a:pPr lvl="1"/>
            <a:r>
              <a:rPr lang="zh-CN" altLang="zh-CN" dirty="0"/>
              <a:t>在</a:t>
            </a:r>
            <a:r>
              <a:rPr lang="en-US" altLang="zh-CN" dirty="0"/>
              <a:t>Java</a:t>
            </a:r>
            <a:r>
              <a:rPr lang="zh-CN" altLang="zh-CN" dirty="0"/>
              <a:t>语言中，所有的变量在使用前必须先声明。</a:t>
            </a:r>
            <a:endParaRPr lang="en-US" altLang="zh-CN" dirty="0"/>
          </a:p>
          <a:p>
            <a:pPr lvl="2"/>
            <a:r>
              <a:rPr lang="zh-CN" altLang="zh-CN" u="sng" dirty="0"/>
              <a:t>数据类型</a:t>
            </a:r>
            <a:r>
              <a:rPr lang="zh-CN" altLang="zh-CN" dirty="0"/>
              <a:t> </a:t>
            </a:r>
            <a:r>
              <a:rPr lang="zh-CN" altLang="zh-CN" u="sng" dirty="0"/>
              <a:t>变量名</a:t>
            </a:r>
            <a:r>
              <a:rPr lang="en-US" altLang="zh-CN" u="sng" dirty="0"/>
              <a:t>;</a:t>
            </a:r>
          </a:p>
          <a:p>
            <a:pPr marL="1200150" lvl="3" indent="0">
              <a:buNone/>
            </a:pPr>
            <a:r>
              <a:rPr lang="en-US" altLang="zh-CN" dirty="0" err="1"/>
              <a:t>int</a:t>
            </a:r>
            <a:r>
              <a:rPr lang="en-US" altLang="zh-CN" dirty="0"/>
              <a:t> x;			//</a:t>
            </a:r>
            <a:r>
              <a:rPr lang="zh-CN" altLang="en-US" dirty="0"/>
              <a:t>声明一个整型变量</a:t>
            </a:r>
            <a:r>
              <a:rPr lang="en-US" altLang="zh-CN" dirty="0"/>
              <a:t>x</a:t>
            </a:r>
          </a:p>
          <a:p>
            <a:pPr marL="1200150" lvl="3" indent="0">
              <a:buNone/>
            </a:pPr>
            <a:r>
              <a:rPr lang="en-US" altLang="zh-CN" dirty="0"/>
              <a:t>double area;		// </a:t>
            </a:r>
            <a:r>
              <a:rPr lang="zh-CN" altLang="en-US" dirty="0"/>
              <a:t>声明一个双精度类型变量</a:t>
            </a:r>
            <a:r>
              <a:rPr lang="en-US" altLang="zh-CN" dirty="0"/>
              <a:t>area</a:t>
            </a:r>
          </a:p>
          <a:p>
            <a:pPr marL="1200150" lvl="3" indent="0">
              <a:buNone/>
            </a:pPr>
            <a:r>
              <a:rPr lang="en-US" altLang="zh-CN" dirty="0"/>
              <a:t>char </a:t>
            </a:r>
            <a:r>
              <a:rPr lang="en-US" altLang="zh-CN" dirty="0" err="1"/>
              <a:t>ch</a:t>
            </a:r>
            <a:r>
              <a:rPr lang="en-US" altLang="zh-CN" dirty="0"/>
              <a:t>;		//</a:t>
            </a:r>
            <a:r>
              <a:rPr lang="zh-CN" altLang="en-US" dirty="0"/>
              <a:t>声明一个字符型变量</a:t>
            </a:r>
            <a:r>
              <a:rPr lang="en-US" altLang="zh-CN" dirty="0" err="1" smtClean="0"/>
              <a:t>ch</a:t>
            </a:r>
            <a:endParaRPr lang="en-US" altLang="zh-CN" dirty="0" smtClean="0"/>
          </a:p>
          <a:p>
            <a:pPr lvl="1"/>
            <a:r>
              <a:rPr lang="zh-CN" altLang="zh-CN" dirty="0"/>
              <a:t>可以一起声明多个同类型的变量，变量名之间用逗号隔开，声明格式如下</a:t>
            </a:r>
            <a:r>
              <a:rPr lang="zh-CN" altLang="zh-CN" dirty="0" smtClean="0"/>
              <a:t>：</a:t>
            </a:r>
            <a:endParaRPr lang="en-US" altLang="zh-CN" dirty="0" smtClean="0"/>
          </a:p>
          <a:p>
            <a:pPr lvl="2"/>
            <a:r>
              <a:rPr lang="zh-CN" altLang="zh-CN" u="sng" dirty="0"/>
              <a:t>数据类型</a:t>
            </a:r>
            <a:r>
              <a:rPr lang="zh-CN" altLang="zh-CN" dirty="0"/>
              <a:t> </a:t>
            </a:r>
            <a:r>
              <a:rPr lang="zh-CN" altLang="zh-CN" u="sng" dirty="0"/>
              <a:t>变量名</a:t>
            </a:r>
            <a:r>
              <a:rPr lang="en-US" altLang="zh-CN" u="sng" dirty="0"/>
              <a:t>1, </a:t>
            </a:r>
            <a:r>
              <a:rPr lang="zh-CN" altLang="zh-CN" u="sng" dirty="0"/>
              <a:t>变量名</a:t>
            </a:r>
            <a:r>
              <a:rPr lang="en-US" altLang="zh-CN" u="sng" dirty="0"/>
              <a:t>2, </a:t>
            </a:r>
            <a:r>
              <a:rPr lang="zh-CN" altLang="zh-CN" u="sng" dirty="0"/>
              <a:t>…</a:t>
            </a:r>
            <a:r>
              <a:rPr lang="en-US" altLang="zh-CN" u="sng" dirty="0"/>
              <a:t>, </a:t>
            </a:r>
            <a:r>
              <a:rPr lang="zh-CN" altLang="zh-CN" u="sng" dirty="0"/>
              <a:t>变量名</a:t>
            </a:r>
            <a:r>
              <a:rPr lang="en-US" altLang="zh-CN" u="sng" dirty="0"/>
              <a:t>n</a:t>
            </a:r>
            <a:r>
              <a:rPr lang="en-US" altLang="zh-CN" u="sng" dirty="0" smtClean="0"/>
              <a:t>;</a:t>
            </a:r>
          </a:p>
          <a:p>
            <a:pPr marL="1200150" lvl="3" indent="0">
              <a:buNone/>
            </a:pPr>
            <a:r>
              <a:rPr lang="en-US" altLang="zh-CN" dirty="0" err="1"/>
              <a:t>int</a:t>
            </a:r>
            <a:r>
              <a:rPr lang="en-US" altLang="zh-CN" dirty="0"/>
              <a:t> </a:t>
            </a:r>
            <a:r>
              <a:rPr lang="en-US" altLang="zh-CN" dirty="0" err="1"/>
              <a:t>x,y,z</a:t>
            </a:r>
            <a:r>
              <a:rPr lang="en-US" altLang="zh-CN" dirty="0"/>
              <a:t>;		//</a:t>
            </a:r>
            <a:r>
              <a:rPr lang="zh-CN" altLang="zh-CN" dirty="0"/>
              <a:t>同时声明了三个个整型变量</a:t>
            </a:r>
            <a:r>
              <a:rPr lang="en-US" altLang="zh-CN" dirty="0"/>
              <a:t>x</a:t>
            </a:r>
            <a:r>
              <a:rPr lang="zh-CN" altLang="zh-CN" dirty="0"/>
              <a:t>、</a:t>
            </a:r>
            <a:r>
              <a:rPr lang="en-US" altLang="zh-CN" dirty="0"/>
              <a:t>y</a:t>
            </a:r>
            <a:r>
              <a:rPr lang="zh-CN" altLang="zh-CN" dirty="0"/>
              <a:t>、</a:t>
            </a:r>
            <a:r>
              <a:rPr lang="en-US" altLang="zh-CN" dirty="0"/>
              <a:t>z</a:t>
            </a:r>
            <a:endParaRPr lang="zh-CN"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2021/10/6</a:t>
            </a:fld>
            <a:endParaRPr lang="en-US" altLang="zh-CN" dirty="0"/>
          </a:p>
        </p:txBody>
      </p:sp>
    </p:spTree>
    <p:extLst>
      <p:ext uri="{BB962C8B-B14F-4D97-AF65-F5344CB8AC3E}">
        <p14:creationId xmlns:p14="http://schemas.microsoft.com/office/powerpoint/2010/main" val="1799138002"/>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FFFF"/>
      </a:lt1>
      <a:dk2>
        <a:srgbClr val="CC3300"/>
      </a:dk2>
      <a:lt2>
        <a:srgbClr val="666699"/>
      </a:lt2>
      <a:accent1>
        <a:srgbClr val="FFCCCC"/>
      </a:accent1>
      <a:accent2>
        <a:srgbClr val="CCCC00"/>
      </a:accent2>
      <a:accent3>
        <a:srgbClr val="E2FF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13410</TotalTime>
  <Words>4614</Words>
  <Application>Microsoft Office PowerPoint</Application>
  <PresentationFormat>宽屏</PresentationFormat>
  <Paragraphs>818</Paragraphs>
  <Slides>65</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7" baseType="lpstr">
      <vt:lpstr>ˎ̥</vt:lpstr>
      <vt:lpstr>Monotype Sorts</vt:lpstr>
      <vt:lpstr>楷体_GB2312</vt:lpstr>
      <vt:lpstr>宋体</vt:lpstr>
      <vt:lpstr>Arial</vt:lpstr>
      <vt:lpstr>Calibri</vt:lpstr>
      <vt:lpstr>Consolas</vt:lpstr>
      <vt:lpstr>Helvetica</vt:lpstr>
      <vt:lpstr>Times New Roman</vt:lpstr>
      <vt:lpstr>Wingdings</vt:lpstr>
      <vt:lpstr>db-book</vt:lpstr>
      <vt:lpstr>Picture</vt:lpstr>
      <vt:lpstr>PowerPoint 演示文稿</vt:lpstr>
      <vt:lpstr>第2.1课 二项式算术计算器类</vt:lpstr>
      <vt:lpstr>2.1.1  计算器类设计</vt:lpstr>
      <vt:lpstr>2.1.1  计算器类设计(续)</vt:lpstr>
      <vt:lpstr>2.1.1  计算器类设计(续)</vt:lpstr>
      <vt:lpstr>2.1.1  计算器类设计(续)</vt:lpstr>
      <vt:lpstr>PowerPoint 演示文稿</vt:lpstr>
      <vt:lpstr>2.1.2 变量与赋值运算符 </vt:lpstr>
      <vt:lpstr>2.1.2 变量与赋值运算符 （续）</vt:lpstr>
      <vt:lpstr>2.1.2 变量与赋值运算符 （续）</vt:lpstr>
      <vt:lpstr>2.1.3 算术运算符</vt:lpstr>
      <vt:lpstr>2.1.4 表达式与运算规则</vt:lpstr>
      <vt:lpstr>2.1.4 表达式与运算规则（续）</vt:lpstr>
      <vt:lpstr>知识链接</vt:lpstr>
      <vt:lpstr>链2.1 Java常量与final</vt:lpstr>
      <vt:lpstr>第2.2课 二项式算术计算器类的测试</vt:lpstr>
      <vt:lpstr>2.2.1 Calculator类的测试主函数</vt:lpstr>
      <vt:lpstr>2.2.1 Calculator类的测试主函数(续)</vt:lpstr>
      <vt:lpstr>2.2.1 Calculator类的测试主函数(续)</vt:lpstr>
      <vt:lpstr>2.2.1 Calculator类的测试主函数(续)</vt:lpstr>
      <vt:lpstr>2.2.2 从键盘输入测试数据</vt:lpstr>
      <vt:lpstr>2.2.2 从键盘输入测试数据</vt:lpstr>
      <vt:lpstr>2.2.3 用选择结构规避被零除风险</vt:lpstr>
      <vt:lpstr>2.2.3 用选择结构规避被零除风险（续）</vt:lpstr>
      <vt:lpstr>2.2.3 用选择结构规避被零除风险（续）</vt:lpstr>
      <vt:lpstr>2.2.4 用异常处理规避被零除风险</vt:lpstr>
      <vt:lpstr>2.2.4 用异常处理规避被零除风险(续)</vt:lpstr>
      <vt:lpstr>2.2.4 用异常处理规避被零除风险(续)</vt:lpstr>
      <vt:lpstr>2.2.4 用异常处理规避被零除风险(续)</vt:lpstr>
      <vt:lpstr>2.2.4 用异常处理规避被零除风险(续)</vt:lpstr>
      <vt:lpstr>知识链接</vt:lpstr>
      <vt:lpstr>链2.3 程序错误与异常</vt:lpstr>
      <vt:lpstr>链2.3 程序错误与异常(续)</vt:lpstr>
      <vt:lpstr>链2.4 如何抛出异常</vt:lpstr>
      <vt:lpstr>链2.4 如何抛出异常(续)</vt:lpstr>
      <vt:lpstr>链2.4 如何抛出异常(续)</vt:lpstr>
      <vt:lpstr>关于Java中try catch finally throw return的执行顺序问题</vt:lpstr>
      <vt:lpstr>关于Java中try catch finally throw return的执行顺序问题(续)</vt:lpstr>
      <vt:lpstr>关于Java中try catch finally throw return的执行顺序问题(续)</vt:lpstr>
      <vt:lpstr>关于Java中try catch finally throw return的执行顺序问题(续)</vt:lpstr>
      <vt:lpstr>链2.8  Math类</vt:lpstr>
      <vt:lpstr>第2.3课 能自动识别计算类型的二项式计算器类</vt:lpstr>
      <vt:lpstr>2.3.1  关系运算符与布尔类型</vt:lpstr>
      <vt:lpstr>2.3.2  用选择结构改进计算器</vt:lpstr>
      <vt:lpstr>2.3.2  用选择结构改进计算器（续）</vt:lpstr>
      <vt:lpstr>2.3.2  用选择结构改进计算器（续）</vt:lpstr>
      <vt:lpstr>2.3.2  用选择结构改进计算器（续）</vt:lpstr>
      <vt:lpstr>2.3.2  用选择结构改进计算器（续）</vt:lpstr>
      <vt:lpstr>2.3.2  用选择结构改进计算器（续）</vt:lpstr>
      <vt:lpstr>2.3.2  用选择结构改进计算器（续）</vt:lpstr>
      <vt:lpstr>2.3.2  用选择结构改进计算器（续）</vt:lpstr>
      <vt:lpstr>2.3.2  用选择结构改进计算器（续）</vt:lpstr>
      <vt:lpstr>Switch示例</vt:lpstr>
      <vt:lpstr>知识链接</vt:lpstr>
      <vt:lpstr>第2.4课 用while结构实现多项式算术计算器</vt:lpstr>
      <vt:lpstr>2.4.1 while循环结构</vt:lpstr>
      <vt:lpstr>2.4.2用while结构实现的多项式算术计算器</vt:lpstr>
      <vt:lpstr>PowerPoint 演示文稿</vt:lpstr>
      <vt:lpstr>知识链接</vt:lpstr>
      <vt:lpstr>第2.5课 小结</vt:lpstr>
      <vt:lpstr>2.5.1 小结</vt:lpstr>
      <vt:lpstr>知识链接</vt:lpstr>
      <vt:lpstr>链2.9 初始化块与静态初始化块</vt:lpstr>
      <vt:lpstr>链2.9 初始化块与静态初始化块(续)</vt:lpstr>
      <vt:lpstr>链2.9 初始化块与静态初始化块(续)</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rabbit8848</dc:creator>
  <cp:lastModifiedBy>tlm</cp:lastModifiedBy>
  <cp:revision>1614</cp:revision>
  <cp:lastPrinted>2001-02-09T15:35:27Z</cp:lastPrinted>
  <dcterms:created xsi:type="dcterms:W3CDTF">1999-11-04T20:50:09Z</dcterms:created>
  <dcterms:modified xsi:type="dcterms:W3CDTF">2021-10-06T06:58:00Z</dcterms:modified>
</cp:coreProperties>
</file>