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50"/>
  </p:notesMasterIdLst>
  <p:handoutMasterIdLst>
    <p:handoutMasterId r:id="rId51"/>
  </p:handoutMasterIdLst>
  <p:sldIdLst>
    <p:sldId id="523" r:id="rId2"/>
    <p:sldId id="524" r:id="rId3"/>
    <p:sldId id="525" r:id="rId4"/>
    <p:sldId id="527" r:id="rId5"/>
    <p:sldId id="526" r:id="rId6"/>
    <p:sldId id="528" r:id="rId7"/>
    <p:sldId id="529" r:id="rId8"/>
    <p:sldId id="530" r:id="rId9"/>
    <p:sldId id="531" r:id="rId10"/>
    <p:sldId id="532" r:id="rId11"/>
    <p:sldId id="533" r:id="rId12"/>
    <p:sldId id="534" r:id="rId13"/>
    <p:sldId id="535" r:id="rId14"/>
    <p:sldId id="536" r:id="rId15"/>
    <p:sldId id="537" r:id="rId16"/>
    <p:sldId id="538" r:id="rId17"/>
    <p:sldId id="539" r:id="rId18"/>
    <p:sldId id="540" r:id="rId19"/>
    <p:sldId id="541" r:id="rId20"/>
    <p:sldId id="568" r:id="rId21"/>
    <p:sldId id="569" r:id="rId22"/>
    <p:sldId id="570" r:id="rId23"/>
    <p:sldId id="542" r:id="rId24"/>
    <p:sldId id="543" r:id="rId25"/>
    <p:sldId id="544" r:id="rId26"/>
    <p:sldId id="545" r:id="rId27"/>
    <p:sldId id="546" r:id="rId28"/>
    <p:sldId id="547" r:id="rId29"/>
    <p:sldId id="548" r:id="rId30"/>
    <p:sldId id="549" r:id="rId31"/>
    <p:sldId id="550" r:id="rId32"/>
    <p:sldId id="551" r:id="rId33"/>
    <p:sldId id="552" r:id="rId34"/>
    <p:sldId id="553" r:id="rId35"/>
    <p:sldId id="554" r:id="rId36"/>
    <p:sldId id="555" r:id="rId37"/>
    <p:sldId id="556" r:id="rId38"/>
    <p:sldId id="557" r:id="rId39"/>
    <p:sldId id="558" r:id="rId40"/>
    <p:sldId id="559" r:id="rId41"/>
    <p:sldId id="560" r:id="rId42"/>
    <p:sldId id="561" r:id="rId43"/>
    <p:sldId id="562" r:id="rId44"/>
    <p:sldId id="563" r:id="rId45"/>
    <p:sldId id="564" r:id="rId46"/>
    <p:sldId id="565" r:id="rId47"/>
    <p:sldId id="566" r:id="rId48"/>
    <p:sldId id="567" r:id="rId49"/>
  </p:sldIdLst>
  <p:sldSz cx="12192000" cy="6858000"/>
  <p:notesSz cx="6669088" cy="9926638"/>
  <p:defaultTextStyle>
    <a:defPPr>
      <a:defRPr lang="en-US"/>
    </a:defPPr>
    <a:lvl1pPr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1pPr>
    <a:lvl2pPr marL="457200"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2pPr>
    <a:lvl3pPr marL="914400"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3pPr>
    <a:lvl4pPr marL="1371600"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4pPr>
    <a:lvl5pPr marL="1828800"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5pPr>
    <a:lvl6pPr marL="2286000" algn="l" defTabSz="914400" rtl="0" eaLnBrk="1" latinLnBrk="0" hangingPunct="1">
      <a:defRPr kumimoji="1" sz="1600" b="1" kern="1200">
        <a:solidFill>
          <a:schemeClr val="tx1"/>
        </a:solidFill>
        <a:latin typeface="Helvetica" pitchFamily="34" charset="0"/>
        <a:ea typeface="+mn-ea"/>
        <a:cs typeface="+mn-cs"/>
      </a:defRPr>
    </a:lvl6pPr>
    <a:lvl7pPr marL="2743200" algn="l" defTabSz="914400" rtl="0" eaLnBrk="1" latinLnBrk="0" hangingPunct="1">
      <a:defRPr kumimoji="1" sz="1600" b="1" kern="1200">
        <a:solidFill>
          <a:schemeClr val="tx1"/>
        </a:solidFill>
        <a:latin typeface="Helvetica" pitchFamily="34" charset="0"/>
        <a:ea typeface="+mn-ea"/>
        <a:cs typeface="+mn-cs"/>
      </a:defRPr>
    </a:lvl7pPr>
    <a:lvl8pPr marL="3200400" algn="l" defTabSz="914400" rtl="0" eaLnBrk="1" latinLnBrk="0" hangingPunct="1">
      <a:defRPr kumimoji="1" sz="1600" b="1" kern="1200">
        <a:solidFill>
          <a:schemeClr val="tx1"/>
        </a:solidFill>
        <a:latin typeface="Helvetica" pitchFamily="34" charset="0"/>
        <a:ea typeface="+mn-ea"/>
        <a:cs typeface="+mn-cs"/>
      </a:defRPr>
    </a:lvl8pPr>
    <a:lvl9pPr marL="3657600" algn="l" defTabSz="914400" rtl="0" eaLnBrk="1" latinLnBrk="0" hangingPunct="1">
      <a:defRPr kumimoji="1" sz="1600"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6">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00FF"/>
    <a:srgbClr val="FFFFFF"/>
    <a:srgbClr val="CC0000"/>
    <a:srgbClr val="B2B2B2"/>
    <a:srgbClr val="969696"/>
    <a:srgbClr val="EAEAEA"/>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32" autoAdjust="0"/>
    <p:restoredTop sz="94679" autoAdjust="0"/>
  </p:normalViewPr>
  <p:slideViewPr>
    <p:cSldViewPr snapToGrid="0">
      <p:cViewPr>
        <p:scale>
          <a:sx n="90" d="100"/>
          <a:sy n="90" d="100"/>
        </p:scale>
        <p:origin x="66" y="3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68" d="100"/>
          <a:sy n="68" d="100"/>
        </p:scale>
        <p:origin x="3108" y="78"/>
      </p:cViewPr>
      <p:guideLst>
        <p:guide orient="horz" pos="3126"/>
        <p:guide pos="2101"/>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spcBef>
                <a:spcPct val="0"/>
              </a:spcBef>
              <a:buClrTx/>
              <a:buFontTx/>
              <a:buNone/>
              <a:defRPr kumimoji="0" sz="1200" b="0"/>
            </a:lvl1pPr>
          </a:lstStyle>
          <a:p>
            <a:pPr>
              <a:defRPr/>
            </a:pPr>
            <a:r>
              <a:rPr lang="zh-CN" altLang="en-US"/>
              <a:t>Chapter 2 Entity-Relationship Model</a:t>
            </a:r>
          </a:p>
        </p:txBody>
      </p:sp>
      <p:sp>
        <p:nvSpPr>
          <p:cNvPr id="58371" name="Rectangle 3"/>
          <p:cNvSpPr>
            <a:spLocks noGrp="1" noChangeArrowheads="1"/>
          </p:cNvSpPr>
          <p:nvPr>
            <p:ph type="dt" sz="quarter" idx="1"/>
          </p:nvPr>
        </p:nvSpPr>
        <p:spPr bwMode="auto">
          <a:xfrm>
            <a:off x="3779838" y="0"/>
            <a:ext cx="2889250" cy="49688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spcBef>
                <a:spcPct val="0"/>
              </a:spcBef>
              <a:buClrTx/>
              <a:buFontTx/>
              <a:buNone/>
              <a:defRPr kumimoji="0" sz="1200" b="0"/>
            </a:lvl1pPr>
          </a:lstStyle>
          <a:p>
            <a:pPr>
              <a:defRPr/>
            </a:pPr>
            <a:fld id="{8E3F2733-9BB8-4064-9314-2ADEF8FA81EF}" type="datetime1">
              <a:rPr lang="zh-CN" altLang="en-US"/>
              <a:pPr>
                <a:defRPr/>
              </a:pPr>
              <a:t>2021/9/25</a:t>
            </a:fld>
            <a:endParaRPr lang="en-US" altLang="zh-CN"/>
          </a:p>
        </p:txBody>
      </p:sp>
      <p:sp>
        <p:nvSpPr>
          <p:cNvPr id="58372" name="Rectangle 4"/>
          <p:cNvSpPr>
            <a:spLocks noGrp="1" noChangeArrowheads="1"/>
          </p:cNvSpPr>
          <p:nvPr>
            <p:ph type="ftr" sz="quarter" idx="2"/>
          </p:nvPr>
        </p:nvSpPr>
        <p:spPr bwMode="auto">
          <a:xfrm>
            <a:off x="0" y="9429750"/>
            <a:ext cx="2889250" cy="4968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spcBef>
                <a:spcPct val="0"/>
              </a:spcBef>
              <a:buClrTx/>
              <a:buFontTx/>
              <a:buNone/>
              <a:defRPr kumimoji="0" sz="1200" b="0"/>
            </a:lvl1pPr>
          </a:lstStyle>
          <a:p>
            <a:pPr>
              <a:defRPr/>
            </a:pPr>
            <a:endParaRPr lang="en-US" altLang="zh-CN"/>
          </a:p>
        </p:txBody>
      </p:sp>
      <p:sp>
        <p:nvSpPr>
          <p:cNvPr id="58373" name="Rectangle 5"/>
          <p:cNvSpPr>
            <a:spLocks noGrp="1" noChangeArrowheads="1"/>
          </p:cNvSpPr>
          <p:nvPr>
            <p:ph type="sldNum" sz="quarter" idx="3"/>
          </p:nvPr>
        </p:nvSpPr>
        <p:spPr bwMode="auto">
          <a:xfrm>
            <a:off x="3779838" y="9429750"/>
            <a:ext cx="2889250" cy="4968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spcBef>
                <a:spcPct val="0"/>
              </a:spcBef>
              <a:buClrTx/>
              <a:buFontTx/>
              <a:buNone/>
              <a:defRPr kumimoji="0" sz="1200" b="0"/>
            </a:lvl1pPr>
          </a:lstStyle>
          <a:p>
            <a:pPr>
              <a:defRPr/>
            </a:pPr>
            <a:fld id="{7DF4052E-B9ED-408F-9626-45E6566A669F}" type="slidenum">
              <a:rPr lang="zh-CN" altLang="en-US"/>
              <a:pPr>
                <a:defRPr/>
              </a:pPr>
              <a:t>‹#›</a:t>
            </a:fld>
            <a:endParaRPr lang="en-US" altLang="zh-CN"/>
          </a:p>
        </p:txBody>
      </p:sp>
    </p:spTree>
    <p:extLst>
      <p:ext uri="{BB962C8B-B14F-4D97-AF65-F5344CB8AC3E}">
        <p14:creationId xmlns:p14="http://schemas.microsoft.com/office/powerpoint/2010/main" val="29696638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spcBef>
                <a:spcPct val="0"/>
              </a:spcBef>
              <a:buClrTx/>
              <a:buFontTx/>
              <a:buNone/>
              <a:defRPr kumimoji="0" sz="1200" b="0"/>
            </a:lvl1pPr>
          </a:lstStyle>
          <a:p>
            <a:pPr>
              <a:defRPr/>
            </a:pPr>
            <a:r>
              <a:rPr lang="zh-CN" altLang="en-US"/>
              <a:t>Chapter 2 Entity-Relationship Model</a:t>
            </a:r>
          </a:p>
        </p:txBody>
      </p:sp>
      <p:sp>
        <p:nvSpPr>
          <p:cNvPr id="52227" name="Rectangle 3"/>
          <p:cNvSpPr>
            <a:spLocks noGrp="1" noChangeArrowheads="1"/>
          </p:cNvSpPr>
          <p:nvPr>
            <p:ph type="dt" idx="1"/>
          </p:nvPr>
        </p:nvSpPr>
        <p:spPr bwMode="auto">
          <a:xfrm>
            <a:off x="3779838" y="0"/>
            <a:ext cx="2889250" cy="49688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spcBef>
                <a:spcPct val="0"/>
              </a:spcBef>
              <a:buClrTx/>
              <a:buFontTx/>
              <a:buNone/>
              <a:defRPr kumimoji="0" sz="1200" b="0"/>
            </a:lvl1pPr>
          </a:lstStyle>
          <a:p>
            <a:pPr>
              <a:defRPr/>
            </a:pPr>
            <a:fld id="{98726098-D1C5-406C-BC1F-14CED1640491}" type="datetime1">
              <a:rPr lang="zh-CN" altLang="en-US"/>
              <a:pPr>
                <a:defRPr/>
              </a:pPr>
              <a:t>2021/9/25</a:t>
            </a:fld>
            <a:endParaRPr lang="en-US" altLang="zh-CN"/>
          </a:p>
        </p:txBody>
      </p:sp>
      <p:sp>
        <p:nvSpPr>
          <p:cNvPr id="109572" name="Rectangle 4"/>
          <p:cNvSpPr>
            <a:spLocks noGrp="1" noRot="1" noChangeAspect="1" noChangeArrowheads="1" noTextEdit="1"/>
          </p:cNvSpPr>
          <p:nvPr>
            <p:ph type="sldImg" idx="2"/>
          </p:nvPr>
        </p:nvSpPr>
        <p:spPr bwMode="auto">
          <a:xfrm>
            <a:off x="26988" y="744538"/>
            <a:ext cx="6615112"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889000" y="4714875"/>
            <a:ext cx="4891088" cy="446722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9429750"/>
            <a:ext cx="2889250" cy="4968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spcBef>
                <a:spcPct val="0"/>
              </a:spcBef>
              <a:buClrTx/>
              <a:buFontTx/>
              <a:buNone/>
              <a:defRPr kumimoji="0" sz="1200" b="0"/>
            </a:lvl1pPr>
          </a:lstStyle>
          <a:p>
            <a:pPr>
              <a:defRPr/>
            </a:pPr>
            <a:endParaRPr lang="en-US" altLang="zh-CN"/>
          </a:p>
        </p:txBody>
      </p:sp>
      <p:sp>
        <p:nvSpPr>
          <p:cNvPr id="52231" name="Rectangle 7"/>
          <p:cNvSpPr>
            <a:spLocks noGrp="1" noChangeArrowheads="1"/>
          </p:cNvSpPr>
          <p:nvPr>
            <p:ph type="sldNum" sz="quarter" idx="5"/>
          </p:nvPr>
        </p:nvSpPr>
        <p:spPr bwMode="auto">
          <a:xfrm>
            <a:off x="3779838" y="9429750"/>
            <a:ext cx="2889250" cy="4968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spcBef>
                <a:spcPct val="0"/>
              </a:spcBef>
              <a:buClrTx/>
              <a:buFontTx/>
              <a:buNone/>
              <a:defRPr kumimoji="0" sz="1200" b="0"/>
            </a:lvl1pPr>
          </a:lstStyle>
          <a:p>
            <a:pPr>
              <a:defRPr/>
            </a:pPr>
            <a:fld id="{16C97A23-31E5-469B-81A4-91B0E96C79C3}" type="slidenum">
              <a:rPr lang="zh-CN" altLang="en-US"/>
              <a:pPr>
                <a:defRPr/>
              </a:pPr>
              <a:t>‹#›</a:t>
            </a:fld>
            <a:endParaRPr lang="en-US" altLang="zh-CN"/>
          </a:p>
        </p:txBody>
      </p:sp>
    </p:spTree>
    <p:extLst>
      <p:ext uri="{BB962C8B-B14F-4D97-AF65-F5344CB8AC3E}">
        <p14:creationId xmlns:p14="http://schemas.microsoft.com/office/powerpoint/2010/main" val="3854708241"/>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8E7B1454-E76A-4ED0-AC1D-F2FF580D7734}" type="datetime1">
              <a:rPr lang="zh-CN" altLang="en-US"/>
              <a:pPr>
                <a:defRPr/>
              </a:pPr>
              <a:t>2021/9/25</a:t>
            </a:fld>
            <a:endParaRPr lang="en-US" altLang="zh-CN" dirty="0"/>
          </a:p>
        </p:txBody>
      </p:sp>
    </p:spTree>
    <p:extLst>
      <p:ext uri="{BB962C8B-B14F-4D97-AF65-F5344CB8AC3E}">
        <p14:creationId xmlns:p14="http://schemas.microsoft.com/office/powerpoint/2010/main" val="410071928"/>
      </p:ext>
    </p:extLst>
  </p:cSld>
  <p:clrMapOvr>
    <a:masterClrMapping/>
  </p:clrMapOvr>
  <p:transition spd="slow">
    <p:randomBar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8314EEC7-0A31-48E3-9C82-9A5D4C134434}" type="datetime1">
              <a:rPr lang="zh-CN" altLang="en-US"/>
              <a:pPr>
                <a:defRPr/>
              </a:pPr>
              <a:t>2021/9/25</a:t>
            </a:fld>
            <a:endParaRPr lang="en-US" altLang="zh-CN"/>
          </a:p>
        </p:txBody>
      </p:sp>
    </p:spTree>
    <p:extLst>
      <p:ext uri="{BB962C8B-B14F-4D97-AF65-F5344CB8AC3E}">
        <p14:creationId xmlns:p14="http://schemas.microsoft.com/office/powerpoint/2010/main" val="3694549027"/>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89484" y="385763"/>
            <a:ext cx="2885016" cy="56054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8084" y="385763"/>
            <a:ext cx="8458200" cy="56054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B0E3E493-9AB7-4F6D-A140-F915F085C374}" type="datetime1">
              <a:rPr lang="zh-CN" altLang="en-US"/>
              <a:pPr>
                <a:defRPr/>
              </a:pPr>
              <a:t>2021/9/25</a:t>
            </a:fld>
            <a:endParaRPr lang="en-US" altLang="zh-CN"/>
          </a:p>
        </p:txBody>
      </p:sp>
    </p:spTree>
    <p:extLst>
      <p:ext uri="{BB962C8B-B14F-4D97-AF65-F5344CB8AC3E}">
        <p14:creationId xmlns:p14="http://schemas.microsoft.com/office/powerpoint/2010/main" val="66582524"/>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661585" y="385763"/>
            <a:ext cx="10212916"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28085" y="1114425"/>
            <a:ext cx="5581649"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12934" y="1114425"/>
            <a:ext cx="5583767"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A06DF263-0584-455A-8440-5736CC324397}" type="datetime1">
              <a:rPr lang="zh-CN" altLang="en-US"/>
              <a:pPr>
                <a:defRPr/>
              </a:pPr>
              <a:t>2021/9/25</a:t>
            </a:fld>
            <a:endParaRPr lang="en-US" altLang="zh-CN" dirty="0"/>
          </a:p>
        </p:txBody>
      </p:sp>
    </p:spTree>
    <p:extLst>
      <p:ext uri="{BB962C8B-B14F-4D97-AF65-F5344CB8AC3E}">
        <p14:creationId xmlns:p14="http://schemas.microsoft.com/office/powerpoint/2010/main" val="2411946556"/>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9632952" y="0"/>
            <a:ext cx="2559049" cy="287338"/>
          </a:xfrm>
        </p:spPr>
        <p:txBody>
          <a:bodyPr/>
          <a:lstStyle>
            <a:lvl1pPr algn="ctr">
              <a:defRPr/>
            </a:lvl1pPr>
          </a:lstStyle>
          <a:p>
            <a:pPr>
              <a:defRPr/>
            </a:pPr>
            <a:fld id="{E9335D9F-1989-4CB5-B388-8B9DD648A56B}" type="datetime1">
              <a:rPr lang="zh-CN" altLang="en-US"/>
              <a:pPr>
                <a:defRPr/>
              </a:pPr>
              <a:t>2021/9/25</a:t>
            </a:fld>
            <a:endParaRPr lang="en-US" altLang="zh-CN" dirty="0"/>
          </a:p>
        </p:txBody>
      </p:sp>
    </p:spTree>
    <p:extLst>
      <p:ext uri="{BB962C8B-B14F-4D97-AF65-F5344CB8AC3E}">
        <p14:creationId xmlns:p14="http://schemas.microsoft.com/office/powerpoint/2010/main" val="502938312"/>
      </p:ext>
    </p:extLst>
  </p:cSld>
  <p:clrMapOvr>
    <a:masterClrMapping/>
  </p:clrMapOvr>
  <p:transition spd="slow">
    <p:randomBar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1E4DAC39-EFC0-4CDC-B867-8A89F1BEDFEB}" type="datetime1">
              <a:rPr lang="zh-CN" altLang="en-US"/>
              <a:pPr>
                <a:defRPr/>
              </a:pPr>
              <a:t>2021/9/25</a:t>
            </a:fld>
            <a:endParaRPr lang="en-US" altLang="zh-CN"/>
          </a:p>
        </p:txBody>
      </p:sp>
    </p:spTree>
    <p:extLst>
      <p:ext uri="{BB962C8B-B14F-4D97-AF65-F5344CB8AC3E}">
        <p14:creationId xmlns:p14="http://schemas.microsoft.com/office/powerpoint/2010/main" val="479122358"/>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8085" y="1114425"/>
            <a:ext cx="5581649"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12934" y="1114425"/>
            <a:ext cx="5583767"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FF949465-5310-42A9-A9B0-B346CBE3F838}" type="datetime1">
              <a:rPr lang="zh-CN" altLang="en-US"/>
              <a:pPr>
                <a:defRPr/>
              </a:pPr>
              <a:t>2021/9/25</a:t>
            </a:fld>
            <a:endParaRPr lang="en-US" altLang="zh-CN"/>
          </a:p>
        </p:txBody>
      </p:sp>
    </p:spTree>
    <p:extLst>
      <p:ext uri="{BB962C8B-B14F-4D97-AF65-F5344CB8AC3E}">
        <p14:creationId xmlns:p14="http://schemas.microsoft.com/office/powerpoint/2010/main" val="2114722158"/>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379141"/>
            <a:ext cx="10972800" cy="1038497"/>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F9100710-F3FD-4AFD-8D88-5372409210CE}" type="datetime1">
              <a:rPr lang="zh-CN" altLang="en-US"/>
              <a:pPr>
                <a:defRPr/>
              </a:pPr>
              <a:t>2021/9/25</a:t>
            </a:fld>
            <a:endParaRPr lang="en-US" altLang="zh-CN" dirty="0"/>
          </a:p>
        </p:txBody>
      </p:sp>
    </p:spTree>
    <p:extLst>
      <p:ext uri="{BB962C8B-B14F-4D97-AF65-F5344CB8AC3E}">
        <p14:creationId xmlns:p14="http://schemas.microsoft.com/office/powerpoint/2010/main" val="2691589596"/>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Rectangle 4"/>
          <p:cNvSpPr>
            <a:spLocks noGrp="1" noChangeArrowheads="1"/>
          </p:cNvSpPr>
          <p:nvPr>
            <p:ph type="dt" sz="half" idx="10"/>
          </p:nvPr>
        </p:nvSpPr>
        <p:spPr/>
        <p:txBody>
          <a:bodyPr/>
          <a:lstStyle>
            <a:lvl1pPr>
              <a:defRPr/>
            </a:lvl1pPr>
          </a:lstStyle>
          <a:p>
            <a:pPr>
              <a:defRPr/>
            </a:pPr>
            <a:fld id="{4068D08D-5A72-4F63-9931-CC49FC2D0D21}" type="datetime1">
              <a:rPr lang="zh-CN" altLang="en-US"/>
              <a:pPr>
                <a:defRPr/>
              </a:pPr>
              <a:t>2021/9/25</a:t>
            </a:fld>
            <a:endParaRPr lang="en-US" altLang="zh-CN" dirty="0"/>
          </a:p>
        </p:txBody>
      </p:sp>
    </p:spTree>
    <p:extLst>
      <p:ext uri="{BB962C8B-B14F-4D97-AF65-F5344CB8AC3E}">
        <p14:creationId xmlns:p14="http://schemas.microsoft.com/office/powerpoint/2010/main" val="2705623803"/>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4F372385-E1A9-4832-A56E-384495E79250}" type="datetime1">
              <a:rPr lang="zh-CN" altLang="en-US"/>
              <a:pPr>
                <a:defRPr/>
              </a:pPr>
              <a:t>2021/9/25</a:t>
            </a:fld>
            <a:endParaRPr lang="en-US" altLang="zh-CN" dirty="0"/>
          </a:p>
        </p:txBody>
      </p:sp>
    </p:spTree>
    <p:extLst>
      <p:ext uri="{BB962C8B-B14F-4D97-AF65-F5344CB8AC3E}">
        <p14:creationId xmlns:p14="http://schemas.microsoft.com/office/powerpoint/2010/main" val="16426322"/>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390293"/>
            <a:ext cx="6815667" cy="573587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A739F2CA-94AE-455C-A157-B327DCD501EF}" type="datetime1">
              <a:rPr lang="zh-CN" altLang="en-US"/>
              <a:pPr>
                <a:defRPr/>
              </a:pPr>
              <a:t>2021/9/25</a:t>
            </a:fld>
            <a:endParaRPr lang="en-US" altLang="zh-CN"/>
          </a:p>
        </p:txBody>
      </p:sp>
    </p:spTree>
    <p:extLst>
      <p:ext uri="{BB962C8B-B14F-4D97-AF65-F5344CB8AC3E}">
        <p14:creationId xmlns:p14="http://schemas.microsoft.com/office/powerpoint/2010/main" val="759888884"/>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Wingdings" pitchFamily="2" charset="2"/>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629A8B07-FF1A-4429-BAE0-7E92DD1D2ECF}" type="datetime1">
              <a:rPr lang="zh-CN" altLang="en-US"/>
              <a:pPr>
                <a:defRPr/>
              </a:pPr>
              <a:t>2021/9/25</a:t>
            </a:fld>
            <a:endParaRPr lang="en-US" altLang="zh-CN"/>
          </a:p>
        </p:txBody>
      </p:sp>
    </p:spTree>
    <p:extLst>
      <p:ext uri="{BB962C8B-B14F-4D97-AF65-F5344CB8AC3E}">
        <p14:creationId xmlns:p14="http://schemas.microsoft.com/office/powerpoint/2010/main" val="3883500630"/>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78916" y="1114425"/>
            <a:ext cx="11368616"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smtClean="0">
                <a:sym typeface="Wingdings" pitchFamily="2" charset="2"/>
              </a:rPr>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p:txBody>
      </p:sp>
      <p:sp>
        <p:nvSpPr>
          <p:cNvPr id="49156" name="Rectangle 4"/>
          <p:cNvSpPr>
            <a:spLocks noGrp="1" noChangeArrowheads="1"/>
          </p:cNvSpPr>
          <p:nvPr>
            <p:ph type="dt" sz="half" idx="2"/>
          </p:nvPr>
        </p:nvSpPr>
        <p:spPr bwMode="auto">
          <a:xfrm>
            <a:off x="9632952" y="39689"/>
            <a:ext cx="2559049" cy="287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buClrTx/>
              <a:buFontTx/>
              <a:buNone/>
              <a:defRPr kumimoji="0" sz="1400">
                <a:solidFill>
                  <a:schemeClr val="bg2"/>
                </a:solidFill>
                <a:latin typeface="Times New Roman" pitchFamily="18" charset="0"/>
                <a:ea typeface="宋体" pitchFamily="2" charset="-122"/>
              </a:defRPr>
            </a:lvl1pPr>
          </a:lstStyle>
          <a:p>
            <a:pPr>
              <a:defRPr/>
            </a:pPr>
            <a:fld id="{B7D86D4F-245B-423E-8A13-9C9EC19A5100}" type="datetime1">
              <a:rPr lang="zh-CN" altLang="en-US"/>
              <a:pPr>
                <a:defRPr/>
              </a:pPr>
              <a:t>2021/9/25</a:t>
            </a:fld>
            <a:endParaRPr lang="en-US" altLang="zh-CN" dirty="0"/>
          </a:p>
        </p:txBody>
      </p:sp>
      <p:sp>
        <p:nvSpPr>
          <p:cNvPr id="1028" name="Text Box 41"/>
          <p:cNvSpPr txBox="1">
            <a:spLocks noChangeArrowheads="1"/>
          </p:cNvSpPr>
          <p:nvPr/>
        </p:nvSpPr>
        <p:spPr bwMode="auto">
          <a:xfrm>
            <a:off x="3827855" y="6583364"/>
            <a:ext cx="47035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chemeClr val="tx1"/>
                </a:solidFill>
                <a:latin typeface="Helvetica" pitchFamily="34" charset="0"/>
              </a:defRPr>
            </a:lvl1pPr>
            <a:lvl2pPr marL="742950" indent="-285750">
              <a:defRPr kumimoji="1" sz="1600" b="1">
                <a:solidFill>
                  <a:schemeClr val="tx1"/>
                </a:solidFill>
                <a:latin typeface="Helvetica" pitchFamily="34" charset="0"/>
              </a:defRPr>
            </a:lvl2pPr>
            <a:lvl3pPr marL="1143000" indent="-228600">
              <a:defRPr kumimoji="1" sz="1600" b="1">
                <a:solidFill>
                  <a:schemeClr val="tx1"/>
                </a:solidFill>
                <a:latin typeface="Helvetica" pitchFamily="34" charset="0"/>
              </a:defRPr>
            </a:lvl3pPr>
            <a:lvl4pPr marL="1600200" indent="-228600">
              <a:defRPr kumimoji="1" sz="1600" b="1">
                <a:solidFill>
                  <a:schemeClr val="tx1"/>
                </a:solidFill>
                <a:latin typeface="Helvetica" pitchFamily="34" charset="0"/>
              </a:defRPr>
            </a:lvl4pPr>
            <a:lvl5pPr marL="2057400" indent="-228600">
              <a:defRPr kumimoji="1" sz="1600" b="1">
                <a:solidFill>
                  <a:schemeClr val="tx1"/>
                </a:solidFill>
                <a:latin typeface="Helvetica" pitchFamily="34" charset="0"/>
              </a:defRPr>
            </a:lvl5pPr>
            <a:lvl6pPr marL="25146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6pPr>
            <a:lvl7pPr marL="29718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7pPr>
            <a:lvl8pPr marL="34290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8pPr>
            <a:lvl9pPr marL="38862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9pPr>
          </a:lstStyle>
          <a:p>
            <a:pPr algn="ctr">
              <a:spcBef>
                <a:spcPct val="50000"/>
              </a:spcBef>
              <a:buClrTx/>
              <a:buFontTx/>
              <a:buNone/>
              <a:defRPr/>
            </a:pPr>
            <a:r>
              <a:rPr kumimoji="0" lang="zh-CN" altLang="en-US" sz="1200" dirty="0" smtClean="0">
                <a:solidFill>
                  <a:schemeClr val="bg2"/>
                </a:solidFill>
                <a:latin typeface="Times New Roman" pitchFamily="18" charset="0"/>
                <a:ea typeface="宋体" pitchFamily="2" charset="-122"/>
              </a:rPr>
              <a:t>清华大学出版社 </a:t>
            </a:r>
            <a:r>
              <a:rPr kumimoji="0" lang="en-US" altLang="zh-CN" sz="1200" dirty="0" smtClean="0">
                <a:solidFill>
                  <a:schemeClr val="bg2"/>
                </a:solidFill>
                <a:latin typeface="Times New Roman" pitchFamily="18" charset="0"/>
                <a:ea typeface="宋体" pitchFamily="2" charset="-122"/>
              </a:rPr>
              <a:t>《</a:t>
            </a:r>
            <a:r>
              <a:rPr kumimoji="0" lang="zh-CN" altLang="en-US" sz="1200" dirty="0" smtClean="0">
                <a:solidFill>
                  <a:schemeClr val="bg2"/>
                </a:solidFill>
                <a:latin typeface="Times New Roman" pitchFamily="18" charset="0"/>
                <a:ea typeface="宋体" pitchFamily="2" charset="-122"/>
              </a:rPr>
              <a:t>新概念</a:t>
            </a:r>
            <a:r>
              <a:rPr kumimoji="0" lang="en-US" altLang="zh-CN" sz="1200" dirty="0" smtClean="0">
                <a:solidFill>
                  <a:schemeClr val="bg2"/>
                </a:solidFill>
                <a:latin typeface="Times New Roman" pitchFamily="18" charset="0"/>
                <a:ea typeface="宋体" pitchFamily="2" charset="-122"/>
              </a:rPr>
              <a:t>Java</a:t>
            </a:r>
            <a:r>
              <a:rPr kumimoji="0" lang="zh-CN" altLang="en-US" sz="1200" dirty="0" smtClean="0">
                <a:solidFill>
                  <a:schemeClr val="bg2"/>
                </a:solidFill>
                <a:latin typeface="Times New Roman" pitchFamily="18" charset="0"/>
                <a:ea typeface="宋体" pitchFamily="2" charset="-122"/>
              </a:rPr>
              <a:t>程序设计大学教程</a:t>
            </a:r>
            <a:r>
              <a:rPr kumimoji="0" lang="en-US" altLang="zh-CN" sz="1200" dirty="0" smtClean="0">
                <a:solidFill>
                  <a:schemeClr val="bg2"/>
                </a:solidFill>
                <a:latin typeface="Times New Roman" pitchFamily="18" charset="0"/>
                <a:ea typeface="宋体" pitchFamily="2" charset="-122"/>
              </a:rPr>
              <a:t>(</a:t>
            </a:r>
            <a:r>
              <a:rPr kumimoji="0" lang="zh-CN" altLang="en-US" sz="1200" dirty="0" smtClean="0">
                <a:solidFill>
                  <a:schemeClr val="bg2"/>
                </a:solidFill>
                <a:latin typeface="Times New Roman" pitchFamily="18" charset="0"/>
                <a:ea typeface="宋体" pitchFamily="2" charset="-122"/>
              </a:rPr>
              <a:t>第</a:t>
            </a:r>
            <a:r>
              <a:rPr kumimoji="0" lang="en-US" altLang="zh-CN" sz="1200" dirty="0" smtClean="0">
                <a:solidFill>
                  <a:schemeClr val="bg2"/>
                </a:solidFill>
                <a:latin typeface="Times New Roman" pitchFamily="18" charset="0"/>
                <a:ea typeface="宋体" pitchFamily="2" charset="-122"/>
              </a:rPr>
              <a:t>4</a:t>
            </a:r>
            <a:r>
              <a:rPr kumimoji="0" lang="zh-CN" altLang="en-US" sz="1200" dirty="0" smtClean="0">
                <a:solidFill>
                  <a:schemeClr val="bg2"/>
                </a:solidFill>
                <a:latin typeface="Times New Roman" pitchFamily="18" charset="0"/>
                <a:ea typeface="宋体" pitchFamily="2" charset="-122"/>
              </a:rPr>
              <a:t>版</a:t>
            </a:r>
            <a:r>
              <a:rPr kumimoji="0" lang="en-US" altLang="zh-CN" sz="1200" dirty="0" smtClean="0">
                <a:solidFill>
                  <a:schemeClr val="bg2"/>
                </a:solidFill>
                <a:latin typeface="Times New Roman" pitchFamily="18" charset="0"/>
                <a:ea typeface="宋体" pitchFamily="2" charset="-122"/>
              </a:rPr>
              <a:t>)》</a:t>
            </a:r>
            <a:r>
              <a:rPr kumimoji="0" lang="zh-CN" altLang="en-US" sz="1200" dirty="0" smtClean="0">
                <a:solidFill>
                  <a:schemeClr val="bg2"/>
                </a:solidFill>
                <a:latin typeface="Times New Roman" pitchFamily="18" charset="0"/>
                <a:ea typeface="宋体" pitchFamily="2" charset="-122"/>
              </a:rPr>
              <a:t> 第</a:t>
            </a:r>
            <a:fld id="{8F576773-6D69-4665-8E16-799E54E69532}" type="slidenum">
              <a:rPr kumimoji="0" lang="en-US" altLang="zh-CN" sz="1200" smtClean="0">
                <a:solidFill>
                  <a:schemeClr val="bg2"/>
                </a:solidFill>
                <a:latin typeface="Times New Roman" pitchFamily="18" charset="0"/>
                <a:ea typeface="宋体" pitchFamily="2" charset="-122"/>
              </a:rPr>
              <a:pPr algn="ctr">
                <a:spcBef>
                  <a:spcPct val="50000"/>
                </a:spcBef>
                <a:buClrTx/>
                <a:buFontTx/>
                <a:buNone/>
                <a:defRPr/>
              </a:pPr>
              <a:t>‹#›</a:t>
            </a:fld>
            <a:r>
              <a:rPr kumimoji="0" lang="zh-CN" altLang="en-US" sz="1200" dirty="0" smtClean="0">
                <a:solidFill>
                  <a:schemeClr val="bg2"/>
                </a:solidFill>
                <a:latin typeface="Times New Roman" pitchFamily="18" charset="0"/>
                <a:ea typeface="宋体" pitchFamily="2" charset="-122"/>
              </a:rPr>
              <a:t>页 </a:t>
            </a:r>
            <a:endParaRPr kumimoji="0" lang="en-US" altLang="zh-CN" sz="1200" dirty="0" smtClean="0">
              <a:solidFill>
                <a:schemeClr val="bg2"/>
              </a:solidFill>
              <a:latin typeface="Times New Roman" pitchFamily="18" charset="0"/>
              <a:ea typeface="宋体" pitchFamily="2" charset="-122"/>
            </a:endParaRPr>
          </a:p>
        </p:txBody>
      </p:sp>
      <p:sp>
        <p:nvSpPr>
          <p:cNvPr id="49194" name="Rectangle 42"/>
          <p:cNvSpPr>
            <a:spLocks noGrp="1" noChangeArrowheads="1"/>
          </p:cNvSpPr>
          <p:nvPr>
            <p:ph type="title"/>
          </p:nvPr>
        </p:nvSpPr>
        <p:spPr bwMode="auto">
          <a:xfrm>
            <a:off x="1661585" y="385763"/>
            <a:ext cx="10212916"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30" name="Text Box 43"/>
          <p:cNvSpPr txBox="1">
            <a:spLocks noChangeArrowheads="1"/>
          </p:cNvSpPr>
          <p:nvPr/>
        </p:nvSpPr>
        <p:spPr bwMode="auto">
          <a:xfrm>
            <a:off x="1852084" y="1"/>
            <a:ext cx="43264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b="1">
                <a:solidFill>
                  <a:schemeClr val="tx1"/>
                </a:solidFill>
                <a:latin typeface="Helvetica" pitchFamily="34" charset="0"/>
              </a:defRPr>
            </a:lvl1pPr>
            <a:lvl2pPr marL="742950" indent="-285750">
              <a:defRPr kumimoji="1" sz="1600" b="1">
                <a:solidFill>
                  <a:schemeClr val="tx1"/>
                </a:solidFill>
                <a:latin typeface="Helvetica" pitchFamily="34" charset="0"/>
              </a:defRPr>
            </a:lvl2pPr>
            <a:lvl3pPr marL="1143000" indent="-228600">
              <a:defRPr kumimoji="1" sz="1600" b="1">
                <a:solidFill>
                  <a:schemeClr val="tx1"/>
                </a:solidFill>
                <a:latin typeface="Helvetica" pitchFamily="34" charset="0"/>
              </a:defRPr>
            </a:lvl3pPr>
            <a:lvl4pPr marL="1600200" indent="-228600">
              <a:defRPr kumimoji="1" sz="1600" b="1">
                <a:solidFill>
                  <a:schemeClr val="tx1"/>
                </a:solidFill>
                <a:latin typeface="Helvetica" pitchFamily="34" charset="0"/>
              </a:defRPr>
            </a:lvl4pPr>
            <a:lvl5pPr marL="2057400" indent="-228600">
              <a:defRPr kumimoji="1" sz="1600" b="1">
                <a:solidFill>
                  <a:schemeClr val="tx1"/>
                </a:solidFill>
                <a:latin typeface="Helvetica" pitchFamily="34" charset="0"/>
              </a:defRPr>
            </a:lvl5pPr>
            <a:lvl6pPr marL="25146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6pPr>
            <a:lvl7pPr marL="29718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7pPr>
            <a:lvl8pPr marL="34290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8pPr>
            <a:lvl9pPr marL="38862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9pPr>
          </a:lstStyle>
          <a:p>
            <a:pPr>
              <a:spcBef>
                <a:spcPct val="50000"/>
              </a:spcBef>
              <a:buClrTx/>
              <a:buFontTx/>
              <a:buNone/>
              <a:defRPr/>
            </a:pPr>
            <a:r>
              <a:rPr kumimoji="0" lang="zh-CN" altLang="en-US" sz="1800" dirty="0" smtClean="0">
                <a:solidFill>
                  <a:schemeClr val="bg2"/>
                </a:solidFill>
                <a:ea typeface="宋体" pitchFamily="2" charset="-122"/>
              </a:rPr>
              <a:t>第</a:t>
            </a:r>
            <a:r>
              <a:rPr kumimoji="0" lang="en-US" altLang="zh-CN" sz="1800" dirty="0" smtClean="0">
                <a:solidFill>
                  <a:schemeClr val="bg2"/>
                </a:solidFill>
                <a:ea typeface="宋体" pitchFamily="2" charset="-122"/>
              </a:rPr>
              <a:t>3</a:t>
            </a:r>
            <a:r>
              <a:rPr kumimoji="0" lang="zh-CN" altLang="en-US" sz="1800" dirty="0" smtClean="0">
                <a:solidFill>
                  <a:schemeClr val="bg2"/>
                </a:solidFill>
                <a:ea typeface="宋体" pitchFamily="2" charset="-122"/>
              </a:rPr>
              <a:t>单元 算法基础：穷举、迭代与递归</a:t>
            </a:r>
            <a:endParaRPr kumimoji="0" lang="en-US" altLang="zh-CN" sz="1800" dirty="0" smtClean="0">
              <a:solidFill>
                <a:schemeClr val="bg2"/>
              </a:solidFill>
              <a:ea typeface="宋体" pitchFamily="2" charset="-122"/>
            </a:endParaRPr>
          </a:p>
        </p:txBody>
      </p:sp>
      <p:sp>
        <p:nvSpPr>
          <p:cNvPr id="1031" name="Line 44"/>
          <p:cNvSpPr>
            <a:spLocks noChangeShapeType="1"/>
          </p:cNvSpPr>
          <p:nvPr userDrawn="1"/>
        </p:nvSpPr>
        <p:spPr bwMode="auto">
          <a:xfrm flipV="1">
            <a:off x="1756833" y="333375"/>
            <a:ext cx="9950451" cy="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600"/>
          </a:p>
        </p:txBody>
      </p:sp>
      <p:sp>
        <p:nvSpPr>
          <p:cNvPr id="1032" name="Rectangle 47"/>
          <p:cNvSpPr>
            <a:spLocks noChangeArrowheads="1"/>
          </p:cNvSpPr>
          <p:nvPr userDrawn="1"/>
        </p:nvSpPr>
        <p:spPr bwMode="auto">
          <a:xfrm>
            <a:off x="5245100" y="2867025"/>
            <a:ext cx="12192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sz="1600">
              <a:ea typeface="宋体" pitchFamily="2" charset="-122"/>
            </a:endParaRPr>
          </a:p>
        </p:txBody>
      </p:sp>
      <p:pic>
        <p:nvPicPr>
          <p:cNvPr id="2" name="图片 1"/>
          <p:cNvPicPr>
            <a:picLocks noChangeAspect="1"/>
          </p:cNvPicPr>
          <p:nvPr userDrawn="1"/>
        </p:nvPicPr>
        <p:blipFill>
          <a:blip r:embed="rId14"/>
          <a:stretch>
            <a:fillRect/>
          </a:stretch>
        </p:blipFill>
        <p:spPr>
          <a:xfrm>
            <a:off x="552384" y="327026"/>
            <a:ext cx="364134" cy="643056"/>
          </a:xfrm>
          <a:prstGeom prst="rect">
            <a:avLst/>
          </a:prstGeom>
        </p:spPr>
      </p:pic>
    </p:spTree>
  </p:cSld>
  <p:clrMap bg1="lt1" tx1="dk1" bg2="lt2" tx2="dk2" accent1="accent1" accent2="accent2" accent3="accent3" accent4="accent4" accent5="accent5" accent6="accent6" hlink="hlink" folHlink="folHlink"/>
  <p:sldLayoutIdLst>
    <p:sldLayoutId id="2147484442" r:id="rId1"/>
    <p:sldLayoutId id="2147484443" r:id="rId2"/>
    <p:sldLayoutId id="2147484444" r:id="rId3"/>
    <p:sldLayoutId id="2147484445" r:id="rId4"/>
    <p:sldLayoutId id="2147484446" r:id="rId5"/>
    <p:sldLayoutId id="2147484447" r:id="rId6"/>
    <p:sldLayoutId id="2147484448" r:id="rId7"/>
    <p:sldLayoutId id="2147484449" r:id="rId8"/>
    <p:sldLayoutId id="2147484450" r:id="rId9"/>
    <p:sldLayoutId id="2147484451" r:id="rId10"/>
    <p:sldLayoutId id="2147484452" r:id="rId11"/>
    <p:sldLayoutId id="2147484453" r:id="rId12"/>
  </p:sldLayoutIdLst>
  <p:transition spd="slow">
    <p:randomBar dir="vert"/>
  </p:transition>
  <p:timing>
    <p:tnLst>
      <p:par>
        <p:cTn id="1" dur="indefinite" restart="never" nodeType="tmRoot"/>
      </p:par>
    </p:tnLst>
  </p:timing>
  <p:hf sldNum="0" hdr="0" ftr="0"/>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Font typeface="Monotype Sorts" pitchFamily="2" charset="2"/>
        <a:buBlip>
          <a:blip r:embed="rId15"/>
        </a:buBlip>
        <a:defRPr kumimoji="1" sz="2400">
          <a:solidFill>
            <a:schemeClr val="tx1"/>
          </a:solidFill>
          <a:latin typeface="宋体" panose="02010600030101010101" pitchFamily="2" charset="-122"/>
          <a:ea typeface="宋体" panose="02010600030101010101" pitchFamily="2" charset="-122"/>
          <a:cs typeface="+mn-cs"/>
          <a:sym typeface="Wingdings" pitchFamily="2" charset="2"/>
        </a:defRPr>
      </a:lvl1pPr>
      <a:lvl2pPr marL="742950" indent="-285750" algn="l" rtl="0" eaLnBrk="0" fontAlgn="base" hangingPunct="0">
        <a:spcBef>
          <a:spcPct val="35000"/>
        </a:spcBef>
        <a:spcAft>
          <a:spcPct val="0"/>
        </a:spcAft>
        <a:buClr>
          <a:srgbClr val="CC6600"/>
        </a:buClr>
        <a:buFont typeface="Monotype Sorts" pitchFamily="2" charset="2"/>
        <a:buBlip>
          <a:blip r:embed="rId16"/>
        </a:buBlip>
        <a:defRPr kumimoji="1" sz="2200">
          <a:solidFill>
            <a:schemeClr val="tx1"/>
          </a:solidFill>
          <a:latin typeface="宋体" panose="02010600030101010101" pitchFamily="2" charset="-122"/>
          <a:ea typeface="宋体" panose="02010600030101010101" pitchFamily="2" charset="-122"/>
        </a:defRPr>
      </a:lvl2pPr>
      <a:lvl3pPr marL="1085850" indent="-228600" algn="l" rtl="0" eaLnBrk="0" fontAlgn="base" hangingPunct="0">
        <a:spcBef>
          <a:spcPct val="35000"/>
        </a:spcBef>
        <a:spcAft>
          <a:spcPct val="0"/>
        </a:spcAft>
        <a:buClr>
          <a:srgbClr val="000099"/>
        </a:buClr>
        <a:buFont typeface="Monotype Sorts" pitchFamily="2" charset="2"/>
        <a:buBlip>
          <a:blip r:embed="rId17"/>
        </a:buBlip>
        <a:defRPr kumimoji="1" sz="2200">
          <a:solidFill>
            <a:schemeClr val="tx1"/>
          </a:solidFill>
          <a:latin typeface="宋体" panose="02010600030101010101" pitchFamily="2" charset="-122"/>
          <a:ea typeface="宋体" panose="02010600030101010101" pitchFamily="2" charset="-122"/>
        </a:defRPr>
      </a:lvl3pPr>
      <a:lvl4pPr marL="1428750" indent="-228600" algn="l" rtl="0" eaLnBrk="0" fontAlgn="base" hangingPunct="0">
        <a:spcBef>
          <a:spcPct val="35000"/>
        </a:spcBef>
        <a:spcAft>
          <a:spcPct val="0"/>
        </a:spcAft>
        <a:buClr>
          <a:schemeClr val="hlink"/>
        </a:buClr>
        <a:buBlip>
          <a:blip r:embed="rId18"/>
        </a:buBlip>
        <a:defRPr kumimoji="1" sz="2200">
          <a:solidFill>
            <a:schemeClr val="tx1"/>
          </a:solidFill>
          <a:latin typeface="宋体" panose="02010600030101010101" pitchFamily="2" charset="-122"/>
          <a:ea typeface="宋体" panose="02010600030101010101" pitchFamily="2" charset="-122"/>
        </a:defRPr>
      </a:lvl4pPr>
      <a:lvl5pPr marL="17716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5pPr>
      <a:lvl6pPr marL="22288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6pPr>
      <a:lvl7pPr marL="26860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7pPr>
      <a:lvl8pPr marL="31432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8pPr>
      <a:lvl9pPr marL="36004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9409" y="1019079"/>
            <a:ext cx="10212916" cy="609600"/>
          </a:xfrm>
        </p:spPr>
        <p:txBody>
          <a:bodyPr/>
          <a:lstStyle/>
          <a:p>
            <a:r>
              <a:rPr lang="zh-CN" altLang="en-US" dirty="0"/>
              <a:t>第</a:t>
            </a:r>
            <a:r>
              <a:rPr lang="en-US" altLang="zh-CN" dirty="0"/>
              <a:t>3</a:t>
            </a:r>
            <a:r>
              <a:rPr lang="zh-CN" altLang="en-US" dirty="0"/>
              <a:t>单元 算法基础：穷举、迭代与</a:t>
            </a:r>
            <a:r>
              <a:rPr lang="zh-CN" altLang="en-US" dirty="0" smtClean="0"/>
              <a:t>递归</a:t>
            </a:r>
            <a:endParaRPr lang="zh-CN" altLang="en-US" dirty="0"/>
          </a:p>
        </p:txBody>
      </p:sp>
      <p:sp>
        <p:nvSpPr>
          <p:cNvPr id="3" name="内容占位符 2"/>
          <p:cNvSpPr>
            <a:spLocks noGrp="1"/>
          </p:cNvSpPr>
          <p:nvPr>
            <p:ph idx="1"/>
          </p:nvPr>
        </p:nvSpPr>
        <p:spPr>
          <a:xfrm>
            <a:off x="505885" y="2360420"/>
            <a:ext cx="11368616" cy="3688687"/>
          </a:xfrm>
        </p:spPr>
        <p:txBody>
          <a:bodyPr/>
          <a:lstStyle/>
          <a:p>
            <a:r>
              <a:rPr lang="zh-CN" altLang="zh-CN" dirty="0"/>
              <a:t>算法（</a:t>
            </a:r>
            <a:r>
              <a:rPr lang="en-US" altLang="zh-CN" dirty="0"/>
              <a:t>Algorithm</a:t>
            </a:r>
            <a:r>
              <a:rPr lang="zh-CN" altLang="zh-CN" dirty="0"/>
              <a:t>）是指解决问题的思路，并且这个思路必须确切而可行、完整而有穷</a:t>
            </a:r>
            <a:r>
              <a:rPr lang="zh-CN" altLang="zh-CN" dirty="0" smtClean="0"/>
              <a:t>。</a:t>
            </a:r>
            <a:endParaRPr lang="en-US" altLang="zh-CN" dirty="0" smtClean="0"/>
          </a:p>
          <a:p>
            <a:r>
              <a:rPr lang="zh-CN" altLang="zh-CN" dirty="0" smtClean="0"/>
              <a:t>算法通常</a:t>
            </a:r>
            <a:r>
              <a:rPr lang="zh-CN" altLang="zh-CN" dirty="0"/>
              <a:t>由操作、控制结构、数据结构</a:t>
            </a:r>
            <a:r>
              <a:rPr lang="en-US" altLang="zh-CN" dirty="0"/>
              <a:t>3</a:t>
            </a:r>
            <a:r>
              <a:rPr lang="zh-CN" altLang="zh-CN" dirty="0"/>
              <a:t>要素组成。通常，操作包括算术逻辑操作、关系操作和输入输出操作；控制结构包括模块结构、流程控制结构（顺序、分支和重复）；数据结构指数据的组织形式</a:t>
            </a:r>
            <a:r>
              <a:rPr lang="zh-CN" altLang="zh-CN" dirty="0" smtClean="0"/>
              <a:t>。</a:t>
            </a:r>
            <a:endParaRPr lang="en-US" altLang="zh-CN" dirty="0" smtClean="0"/>
          </a:p>
          <a:p>
            <a:r>
              <a:rPr lang="zh-CN" altLang="zh-CN" dirty="0"/>
              <a:t>求解不同类型的问题需要不同的算法</a:t>
            </a:r>
            <a:r>
              <a:rPr lang="zh-CN" altLang="zh-CN" dirty="0" smtClean="0"/>
              <a:t>。</a:t>
            </a:r>
            <a:endParaRPr lang="en-US" altLang="zh-CN" dirty="0" smtClean="0"/>
          </a:p>
          <a:p>
            <a:r>
              <a:rPr lang="zh-CN" altLang="zh-CN" dirty="0"/>
              <a:t>介绍的穷举、迭代、递归就是算法设计时的三种最常用、最基本的思维模式和组件。</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spTree>
    <p:extLst>
      <p:ext uri="{BB962C8B-B14F-4D97-AF65-F5344CB8AC3E}">
        <p14:creationId xmlns:p14="http://schemas.microsoft.com/office/powerpoint/2010/main" val="5180237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3.1.2 </a:t>
            </a:r>
            <a:r>
              <a:rPr lang="en-US" altLang="zh-CN" dirty="0" err="1">
                <a:effectLst/>
              </a:rPr>
              <a:t>isPrime</a:t>
            </a:r>
            <a:r>
              <a:rPr lang="en-US" altLang="zh-CN" dirty="0">
                <a:effectLst/>
              </a:rPr>
              <a:t>( )</a:t>
            </a:r>
            <a:r>
              <a:rPr lang="zh-CN" altLang="zh-CN" dirty="0">
                <a:effectLst/>
              </a:rPr>
              <a:t>判定素数方法的实现</a:t>
            </a:r>
            <a:r>
              <a:rPr lang="zh-CN" altLang="en-US" dirty="0">
                <a:effectLst/>
              </a:rPr>
              <a:t>（续）</a:t>
            </a:r>
            <a:endParaRPr lang="zh-CN" altLang="en-US" dirty="0"/>
          </a:p>
        </p:txBody>
      </p:sp>
      <p:sp>
        <p:nvSpPr>
          <p:cNvPr id="3" name="内容占位符 2"/>
          <p:cNvSpPr>
            <a:spLocks noGrp="1"/>
          </p:cNvSpPr>
          <p:nvPr>
            <p:ph idx="1"/>
          </p:nvPr>
        </p:nvSpPr>
        <p:spPr/>
        <p:txBody>
          <a:bodyPr/>
          <a:lstStyle/>
          <a:p>
            <a:r>
              <a:rPr lang="zh-CN" altLang="zh-CN" smtClean="0"/>
              <a:t>【代码</a:t>
            </a:r>
            <a:r>
              <a:rPr lang="en-US" altLang="zh-CN" smtClean="0"/>
              <a:t>3-1</a:t>
            </a:r>
            <a:r>
              <a:rPr lang="zh-CN" altLang="zh-CN" smtClean="0"/>
              <a:t>】 采用</a:t>
            </a:r>
            <a:r>
              <a:rPr lang="en-US" altLang="zh-CN" smtClean="0"/>
              <a:t>do</a:t>
            </a:r>
            <a:r>
              <a:rPr lang="zh-CN" altLang="zh-CN" smtClean="0"/>
              <a:t>…</a:t>
            </a:r>
            <a:r>
              <a:rPr lang="en-US" altLang="zh-CN" smtClean="0"/>
              <a:t>while</a:t>
            </a:r>
            <a:r>
              <a:rPr lang="zh-CN" altLang="zh-CN" smtClean="0"/>
              <a:t>结构实现</a:t>
            </a:r>
            <a:r>
              <a:rPr lang="en-US" altLang="zh-CN" smtClean="0"/>
              <a:t>isPrime( )</a:t>
            </a:r>
            <a:r>
              <a:rPr lang="zh-CN" altLang="zh-CN" smtClean="0"/>
              <a:t>方法。</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sp>
        <p:nvSpPr>
          <p:cNvPr id="5" name="矩形 4"/>
          <p:cNvSpPr/>
          <p:nvPr/>
        </p:nvSpPr>
        <p:spPr>
          <a:xfrm>
            <a:off x="1020725" y="1811847"/>
            <a:ext cx="8420987" cy="4728987"/>
          </a:xfrm>
          <a:prstGeom prst="rect">
            <a:avLst/>
          </a:prstGeom>
        </p:spPr>
        <p:txBody>
          <a:bodyPr wrap="square">
            <a:spAutoFit/>
          </a:bodyPr>
          <a:lstStyle/>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1</a:t>
            </a:r>
            <a:r>
              <a:rPr lang="en-US" altLang="zh-CN" sz="1800" kern="0" dirty="0">
                <a:solidFill>
                  <a:srgbClr val="7F0055"/>
                </a:solidFill>
                <a:latin typeface="Consolas" panose="020B0609020204030204" pitchFamily="49" charset="0"/>
                <a:ea typeface="宋体" panose="02010600030101010101" pitchFamily="2" charset="-122"/>
              </a:rPr>
              <a:t>	public</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a:solidFill>
                  <a:srgbClr val="7F0055"/>
                </a:solidFill>
                <a:latin typeface="Consolas" panose="020B0609020204030204" pitchFamily="49" charset="0"/>
                <a:ea typeface="宋体" panose="02010600030101010101" pitchFamily="2" charset="-122"/>
              </a:rPr>
              <a:t>class</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err="1">
                <a:solidFill>
                  <a:srgbClr val="000000"/>
                </a:solidFill>
                <a:latin typeface="Consolas" panose="020B0609020204030204" pitchFamily="49" charset="0"/>
                <a:ea typeface="宋体" panose="02010600030101010101" pitchFamily="2" charset="-122"/>
              </a:rPr>
              <a:t>PrimeGenerator</a:t>
            </a:r>
            <a:r>
              <a:rPr lang="en-US" altLang="zh-CN" sz="1800" kern="0" dirty="0">
                <a:solidFill>
                  <a:srgbClr val="000000"/>
                </a:solidFill>
                <a:latin typeface="Consolas" panose="020B0609020204030204" pitchFamily="49" charset="0"/>
                <a:ea typeface="宋体" panose="02010600030101010101" pitchFamily="2" charset="-122"/>
              </a:rPr>
              <a:t> {</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2		</a:t>
            </a:r>
            <a:r>
              <a:rPr lang="en-US" altLang="zh-CN" sz="1800" kern="0" dirty="0">
                <a:solidFill>
                  <a:srgbClr val="3F5FBF"/>
                </a:solidFill>
                <a:latin typeface="Consolas" panose="020B0609020204030204" pitchFamily="49" charset="0"/>
                <a:ea typeface="宋体" panose="02010600030101010101" pitchFamily="2" charset="-122"/>
              </a:rPr>
              <a:t>/** </a:t>
            </a:r>
            <a:r>
              <a:rPr lang="zh-CN" altLang="zh-CN" sz="1800"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sz="1800" kern="0" dirty="0">
                <a:solidFill>
                  <a:srgbClr val="3F5FBF"/>
                </a:solidFill>
                <a:latin typeface="Consolas" panose="020B0609020204030204" pitchFamily="49" charset="0"/>
                <a:ea typeface="宋体" panose="02010600030101010101" pitchFamily="2" charset="-122"/>
              </a:rPr>
              <a:t> */</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3		</a:t>
            </a:r>
            <a:r>
              <a:rPr lang="en-US" altLang="zh-CN" sz="1800" kern="0" dirty="0">
                <a:solidFill>
                  <a:srgbClr val="7F0055"/>
                </a:solidFill>
                <a:latin typeface="Consolas" panose="020B0609020204030204" pitchFamily="49" charset="0"/>
                <a:ea typeface="宋体" panose="02010600030101010101" pitchFamily="2" charset="-122"/>
              </a:rPr>
              <a:t>public</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a:solidFill>
                  <a:srgbClr val="7F0055"/>
                </a:solidFill>
                <a:latin typeface="Consolas" panose="020B0609020204030204" pitchFamily="49" charset="0"/>
                <a:ea typeface="宋体" panose="02010600030101010101" pitchFamily="2" charset="-122"/>
              </a:rPr>
              <a:t>static</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a:solidFill>
                  <a:srgbClr val="7F0055"/>
                </a:solidFill>
                <a:latin typeface="Consolas" panose="020B0609020204030204" pitchFamily="49" charset="0"/>
                <a:ea typeface="宋体" panose="02010600030101010101" pitchFamily="2" charset="-122"/>
              </a:rPr>
              <a:t>void</a:t>
            </a:r>
            <a:r>
              <a:rPr lang="en-US" altLang="zh-CN" sz="1800" kern="0" dirty="0">
                <a:solidFill>
                  <a:srgbClr val="000000"/>
                </a:solidFill>
                <a:latin typeface="Consolas" panose="020B0609020204030204" pitchFamily="49" charset="0"/>
                <a:ea typeface="宋体" panose="02010600030101010101" pitchFamily="2" charset="-122"/>
              </a:rPr>
              <a:t> main(String[] </a:t>
            </a:r>
            <a:r>
              <a:rPr lang="en-US" altLang="zh-CN" sz="1800" kern="0" dirty="0" err="1">
                <a:solidFill>
                  <a:srgbClr val="6A3E3E"/>
                </a:solidFill>
                <a:latin typeface="Consolas" panose="020B0609020204030204" pitchFamily="49" charset="0"/>
                <a:ea typeface="宋体" panose="02010600030101010101" pitchFamily="2" charset="-122"/>
              </a:rPr>
              <a:t>args</a:t>
            </a:r>
            <a:r>
              <a:rPr lang="en-US" altLang="zh-CN" sz="1800" kern="0" dirty="0">
                <a:solidFill>
                  <a:srgbClr val="000000"/>
                </a:solidFill>
                <a:latin typeface="Consolas" panose="020B0609020204030204" pitchFamily="49" charset="0"/>
                <a:ea typeface="宋体" panose="02010600030101010101" pitchFamily="2" charset="-122"/>
              </a:rPr>
              <a:t>) {</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4			</a:t>
            </a:r>
            <a:r>
              <a:rPr lang="en-US" altLang="zh-CN" sz="1800" kern="0" dirty="0" err="1">
                <a:solidFill>
                  <a:srgbClr val="000000"/>
                </a:solidFill>
                <a:latin typeface="Consolas" panose="020B0609020204030204" pitchFamily="49" charset="0"/>
                <a:ea typeface="宋体" panose="02010600030101010101" pitchFamily="2" charset="-122"/>
              </a:rPr>
              <a:t>PrimeGenerator</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a:solidFill>
                  <a:srgbClr val="6A3E3E"/>
                </a:solidFill>
                <a:latin typeface="Consolas" panose="020B0609020204030204" pitchFamily="49" charset="0"/>
                <a:ea typeface="宋体" panose="02010600030101010101" pitchFamily="2" charset="-122"/>
              </a:rPr>
              <a:t>ps1</a:t>
            </a:r>
            <a:r>
              <a:rPr lang="en-US" altLang="zh-CN" sz="1800" kern="0" dirty="0">
                <a:solidFill>
                  <a:srgbClr val="000000"/>
                </a:solidFill>
                <a:latin typeface="Consolas" panose="020B0609020204030204" pitchFamily="49" charset="0"/>
                <a:ea typeface="宋体" panose="02010600030101010101" pitchFamily="2" charset="-122"/>
              </a:rPr>
              <a:t> = </a:t>
            </a:r>
            <a:r>
              <a:rPr lang="en-US" altLang="zh-CN" sz="1800" kern="0" dirty="0">
                <a:solidFill>
                  <a:srgbClr val="7F0055"/>
                </a:solidFill>
                <a:latin typeface="Consolas" panose="020B0609020204030204" pitchFamily="49" charset="0"/>
                <a:ea typeface="宋体" panose="02010600030101010101" pitchFamily="2" charset="-122"/>
              </a:rPr>
              <a:t>new</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err="1">
                <a:solidFill>
                  <a:srgbClr val="000000"/>
                </a:solidFill>
                <a:latin typeface="Consolas" panose="020B0609020204030204" pitchFamily="49" charset="0"/>
                <a:ea typeface="宋体" panose="02010600030101010101" pitchFamily="2" charset="-122"/>
              </a:rPr>
              <a:t>PrimeGenerator</a:t>
            </a:r>
            <a:r>
              <a:rPr lang="en-US" altLang="zh-CN" sz="1800" kern="0" dirty="0">
                <a:solidFill>
                  <a:srgbClr val="000000"/>
                </a:solidFill>
                <a:latin typeface="Consolas" panose="020B0609020204030204" pitchFamily="49" charset="0"/>
                <a:ea typeface="宋体" panose="02010600030101010101" pitchFamily="2" charset="-122"/>
              </a:rPr>
              <a:t>();</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5			</a:t>
            </a:r>
            <a:r>
              <a:rPr lang="en-US" altLang="zh-CN" sz="1800" kern="0" dirty="0" err="1">
                <a:solidFill>
                  <a:srgbClr val="000000"/>
                </a:solidFill>
                <a:latin typeface="Consolas" panose="020B0609020204030204" pitchFamily="49" charset="0"/>
                <a:ea typeface="宋体" panose="02010600030101010101" pitchFamily="2" charset="-122"/>
              </a:rPr>
              <a:t>System.</a:t>
            </a:r>
            <a:r>
              <a:rPr lang="en-US" altLang="zh-CN" sz="1800" i="1" kern="0" dirty="0" err="1">
                <a:solidFill>
                  <a:srgbClr val="0000C0"/>
                </a:solidFill>
                <a:latin typeface="Consolas" panose="020B0609020204030204" pitchFamily="49" charset="0"/>
                <a:ea typeface="宋体" panose="02010600030101010101" pitchFamily="2" charset="-122"/>
              </a:rPr>
              <a:t>out</a:t>
            </a:r>
            <a:r>
              <a:rPr lang="en-US" altLang="zh-CN" sz="1800" kern="0" dirty="0" err="1">
                <a:solidFill>
                  <a:srgbClr val="000000"/>
                </a:solidFill>
                <a:latin typeface="Consolas" panose="020B0609020204030204" pitchFamily="49" charset="0"/>
                <a:ea typeface="宋体" panose="02010600030101010101" pitchFamily="2" charset="-122"/>
              </a:rPr>
              <a:t>.println</a:t>
            </a:r>
            <a:r>
              <a:rPr lang="en-US" altLang="zh-CN" sz="1800" kern="0" dirty="0">
                <a:solidFill>
                  <a:srgbClr val="000000"/>
                </a:solidFill>
                <a:latin typeface="Consolas" panose="020B0609020204030204" pitchFamily="49" charset="0"/>
                <a:ea typeface="宋体" panose="02010600030101010101" pitchFamily="2" charset="-122"/>
              </a:rPr>
              <a:t>(</a:t>
            </a:r>
            <a:r>
              <a:rPr lang="en-US" altLang="zh-CN" sz="1800" kern="0" dirty="0">
                <a:solidFill>
                  <a:srgbClr val="6A3E3E"/>
                </a:solidFill>
                <a:latin typeface="Consolas" panose="020B0609020204030204" pitchFamily="49" charset="0"/>
                <a:ea typeface="宋体" panose="02010600030101010101" pitchFamily="2" charset="-122"/>
              </a:rPr>
              <a:t>ps1</a:t>
            </a:r>
            <a:r>
              <a:rPr lang="en-US" altLang="zh-CN" sz="1800" kern="0" dirty="0">
                <a:solidFill>
                  <a:srgbClr val="000000"/>
                </a:solidFill>
                <a:latin typeface="Consolas" panose="020B0609020204030204" pitchFamily="49" charset="0"/>
                <a:ea typeface="宋体" panose="02010600030101010101" pitchFamily="2" charset="-122"/>
              </a:rPr>
              <a:t>.isPrime(2));</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6			</a:t>
            </a:r>
            <a:r>
              <a:rPr lang="en-US" altLang="zh-CN" sz="1800" kern="0" dirty="0" err="1">
                <a:solidFill>
                  <a:srgbClr val="000000"/>
                </a:solidFill>
                <a:latin typeface="Consolas" panose="020B0609020204030204" pitchFamily="49" charset="0"/>
                <a:ea typeface="宋体" panose="02010600030101010101" pitchFamily="2" charset="-122"/>
              </a:rPr>
              <a:t>System.</a:t>
            </a:r>
            <a:r>
              <a:rPr lang="en-US" altLang="zh-CN" sz="1800" i="1" kern="0" dirty="0" err="1">
                <a:solidFill>
                  <a:srgbClr val="0000C0"/>
                </a:solidFill>
                <a:latin typeface="Consolas" panose="020B0609020204030204" pitchFamily="49" charset="0"/>
                <a:ea typeface="宋体" panose="02010600030101010101" pitchFamily="2" charset="-122"/>
              </a:rPr>
              <a:t>out</a:t>
            </a:r>
            <a:r>
              <a:rPr lang="en-US" altLang="zh-CN" sz="1800" kern="0" dirty="0" err="1">
                <a:solidFill>
                  <a:srgbClr val="000000"/>
                </a:solidFill>
                <a:latin typeface="Consolas" panose="020B0609020204030204" pitchFamily="49" charset="0"/>
                <a:ea typeface="宋体" panose="02010600030101010101" pitchFamily="2" charset="-122"/>
              </a:rPr>
              <a:t>.println</a:t>
            </a:r>
            <a:r>
              <a:rPr lang="en-US" altLang="zh-CN" sz="1800" kern="0" dirty="0">
                <a:solidFill>
                  <a:srgbClr val="000000"/>
                </a:solidFill>
                <a:latin typeface="Consolas" panose="020B0609020204030204" pitchFamily="49" charset="0"/>
                <a:ea typeface="宋体" panose="02010600030101010101" pitchFamily="2" charset="-122"/>
              </a:rPr>
              <a:t>(</a:t>
            </a:r>
            <a:r>
              <a:rPr lang="en-US" altLang="zh-CN" sz="1800" kern="0" dirty="0">
                <a:solidFill>
                  <a:srgbClr val="6A3E3E"/>
                </a:solidFill>
                <a:latin typeface="Consolas" panose="020B0609020204030204" pitchFamily="49" charset="0"/>
                <a:ea typeface="宋体" panose="02010600030101010101" pitchFamily="2" charset="-122"/>
              </a:rPr>
              <a:t>ps1</a:t>
            </a:r>
            <a:r>
              <a:rPr lang="en-US" altLang="zh-CN" sz="1800" kern="0" dirty="0">
                <a:solidFill>
                  <a:srgbClr val="000000"/>
                </a:solidFill>
                <a:latin typeface="Consolas" panose="020B0609020204030204" pitchFamily="49" charset="0"/>
                <a:ea typeface="宋体" panose="02010600030101010101" pitchFamily="2" charset="-122"/>
              </a:rPr>
              <a:t>.isPrime(14));</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7		}</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latin typeface="Consolas" panose="020B0609020204030204" pitchFamily="49" charset="0"/>
                <a:ea typeface="宋体" panose="02010600030101010101" pitchFamily="2" charset="-122"/>
              </a:rPr>
              <a:t>8	</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9		</a:t>
            </a:r>
            <a:r>
              <a:rPr lang="en-US" altLang="zh-CN" sz="1800" kern="0" dirty="0">
                <a:solidFill>
                  <a:srgbClr val="3F5FBF"/>
                </a:solidFill>
                <a:latin typeface="Consolas" panose="020B0609020204030204" pitchFamily="49" charset="0"/>
                <a:ea typeface="宋体" panose="02010600030101010101" pitchFamily="2" charset="-122"/>
              </a:rPr>
              <a:t>/** </a:t>
            </a:r>
            <a:r>
              <a:rPr lang="zh-CN" altLang="zh-CN" sz="1800" kern="0" dirty="0">
                <a:solidFill>
                  <a:srgbClr val="3F5FBF"/>
                </a:solidFill>
                <a:latin typeface="Consolas" panose="020B0609020204030204" pitchFamily="49" charset="0"/>
                <a:ea typeface="宋体" panose="02010600030101010101" pitchFamily="2" charset="-122"/>
                <a:cs typeface="Consolas" panose="020B0609020204030204" pitchFamily="49" charset="0"/>
              </a:rPr>
              <a:t>判定素数方法</a:t>
            </a:r>
            <a:r>
              <a:rPr lang="en-US" altLang="zh-CN" sz="1800" kern="0" dirty="0">
                <a:solidFill>
                  <a:srgbClr val="3F5FBF"/>
                </a:solidFill>
                <a:latin typeface="Consolas" panose="020B0609020204030204" pitchFamily="49" charset="0"/>
                <a:ea typeface="宋体" panose="02010600030101010101" pitchFamily="2" charset="-122"/>
              </a:rPr>
              <a:t> */</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10		</a:t>
            </a:r>
            <a:r>
              <a:rPr lang="en-US" altLang="zh-CN" sz="1800" kern="0" dirty="0">
                <a:solidFill>
                  <a:srgbClr val="7F0055"/>
                </a:solidFill>
                <a:latin typeface="Consolas" panose="020B0609020204030204" pitchFamily="49" charset="0"/>
                <a:ea typeface="宋体" panose="02010600030101010101" pitchFamily="2" charset="-122"/>
              </a:rPr>
              <a:t>private</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err="1">
                <a:solidFill>
                  <a:srgbClr val="7F0055"/>
                </a:solidFill>
                <a:latin typeface="Consolas" panose="020B0609020204030204" pitchFamily="49" charset="0"/>
                <a:ea typeface="宋体" panose="02010600030101010101" pitchFamily="2" charset="-122"/>
              </a:rPr>
              <a:t>boolean</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err="1">
                <a:solidFill>
                  <a:srgbClr val="000000"/>
                </a:solidFill>
                <a:latin typeface="Consolas" panose="020B0609020204030204" pitchFamily="49" charset="0"/>
                <a:ea typeface="宋体" panose="02010600030101010101" pitchFamily="2" charset="-122"/>
              </a:rPr>
              <a:t>isPrime</a:t>
            </a:r>
            <a:r>
              <a:rPr lang="en-US" altLang="zh-CN" sz="1800" kern="0" dirty="0">
                <a:solidFill>
                  <a:srgbClr val="000000"/>
                </a:solidFill>
                <a:latin typeface="Consolas" panose="020B0609020204030204" pitchFamily="49" charset="0"/>
                <a:ea typeface="宋体" panose="02010600030101010101" pitchFamily="2" charset="-122"/>
              </a:rPr>
              <a:t>(</a:t>
            </a:r>
            <a:r>
              <a:rPr lang="en-US" altLang="zh-CN" sz="1800" kern="0" dirty="0" err="1">
                <a:solidFill>
                  <a:srgbClr val="7F0055"/>
                </a:solidFill>
                <a:latin typeface="Consolas" panose="020B0609020204030204" pitchFamily="49" charset="0"/>
                <a:ea typeface="宋体" panose="02010600030101010101" pitchFamily="2" charset="-122"/>
              </a:rPr>
              <a:t>int</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a:solidFill>
                  <a:srgbClr val="6A3E3E"/>
                </a:solidFill>
                <a:latin typeface="Consolas" panose="020B0609020204030204" pitchFamily="49" charset="0"/>
                <a:ea typeface="宋体" panose="02010600030101010101" pitchFamily="2" charset="-122"/>
              </a:rPr>
              <a:t>number</a:t>
            </a:r>
            <a:r>
              <a:rPr lang="en-US" altLang="zh-CN" sz="1800" kern="0" dirty="0">
                <a:solidFill>
                  <a:srgbClr val="000000"/>
                </a:solidFill>
                <a:latin typeface="Consolas" panose="020B0609020204030204" pitchFamily="49" charset="0"/>
                <a:ea typeface="宋体" panose="02010600030101010101" pitchFamily="2" charset="-122"/>
              </a:rPr>
              <a:t>) {</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11			</a:t>
            </a:r>
            <a:r>
              <a:rPr lang="en-US" altLang="zh-CN" sz="1800" kern="0" dirty="0" err="1">
                <a:solidFill>
                  <a:srgbClr val="7F0055"/>
                </a:solidFill>
                <a:latin typeface="Consolas" panose="020B0609020204030204" pitchFamily="49" charset="0"/>
                <a:ea typeface="宋体" panose="02010600030101010101" pitchFamily="2" charset="-122"/>
              </a:rPr>
              <a:t>int</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a:solidFill>
                  <a:srgbClr val="6A3E3E"/>
                </a:solidFill>
                <a:latin typeface="Consolas" panose="020B0609020204030204" pitchFamily="49" charset="0"/>
                <a:ea typeface="宋体" panose="02010600030101010101" pitchFamily="2" charset="-122"/>
              </a:rPr>
              <a:t>m</a:t>
            </a:r>
            <a:r>
              <a:rPr lang="en-US" altLang="zh-CN" sz="1800" kern="0" dirty="0">
                <a:solidFill>
                  <a:srgbClr val="000000"/>
                </a:solidFill>
                <a:latin typeface="Consolas" panose="020B0609020204030204" pitchFamily="49" charset="0"/>
                <a:ea typeface="宋体" panose="02010600030101010101" pitchFamily="2" charset="-122"/>
              </a:rPr>
              <a:t> = 2;</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latin typeface="Consolas" panose="020B0609020204030204" pitchFamily="49" charset="0"/>
                <a:ea typeface="宋体" panose="02010600030101010101" pitchFamily="2" charset="-122"/>
              </a:rPr>
              <a:t>12	</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13			</a:t>
            </a:r>
            <a:r>
              <a:rPr lang="en-US" altLang="zh-CN" sz="1800" kern="0" dirty="0">
                <a:solidFill>
                  <a:srgbClr val="3F7F5F"/>
                </a:solidFill>
                <a:latin typeface="Consolas" panose="020B0609020204030204" pitchFamily="49" charset="0"/>
                <a:ea typeface="宋体" panose="02010600030101010101" pitchFamily="2" charset="-122"/>
              </a:rPr>
              <a:t>// 1</a:t>
            </a:r>
            <a:r>
              <a:rPr lang="zh-CN" altLang="zh-CN" sz="1800" kern="0" dirty="0">
                <a:solidFill>
                  <a:srgbClr val="3F7F5F"/>
                </a:solidFill>
                <a:latin typeface="Consolas" panose="020B0609020204030204" pitchFamily="49" charset="0"/>
                <a:ea typeface="宋体" panose="02010600030101010101" pitchFamily="2" charset="-122"/>
                <a:cs typeface="Consolas" panose="020B0609020204030204" pitchFamily="49" charset="0"/>
              </a:rPr>
              <a:t>及小于</a:t>
            </a:r>
            <a:r>
              <a:rPr lang="en-US" altLang="zh-CN" sz="1800" kern="0" dirty="0">
                <a:solidFill>
                  <a:srgbClr val="3F7F5F"/>
                </a:solidFill>
                <a:latin typeface="Consolas" panose="020B0609020204030204" pitchFamily="49" charset="0"/>
                <a:ea typeface="宋体" panose="02010600030101010101" pitchFamily="2" charset="-122"/>
              </a:rPr>
              <a:t>1</a:t>
            </a:r>
            <a:r>
              <a:rPr lang="zh-CN" altLang="zh-CN" sz="1800" kern="0" dirty="0">
                <a:solidFill>
                  <a:srgbClr val="3F7F5F"/>
                </a:solidFill>
                <a:latin typeface="Consolas" panose="020B0609020204030204" pitchFamily="49" charset="0"/>
                <a:ea typeface="宋体" panose="02010600030101010101" pitchFamily="2" charset="-122"/>
                <a:cs typeface="Consolas" panose="020B0609020204030204" pitchFamily="49" charset="0"/>
              </a:rPr>
              <a:t>的数都不是素数，</a:t>
            </a:r>
            <a:r>
              <a:rPr lang="en-US" altLang="zh-CN" sz="1800" kern="0" dirty="0">
                <a:solidFill>
                  <a:srgbClr val="3F7F5F"/>
                </a:solidFill>
                <a:latin typeface="Consolas" panose="020B0609020204030204" pitchFamily="49" charset="0"/>
                <a:ea typeface="宋体" panose="02010600030101010101" pitchFamily="2" charset="-122"/>
              </a:rPr>
              <a:t>2</a:t>
            </a:r>
            <a:r>
              <a:rPr lang="zh-CN" altLang="zh-CN" sz="1800" kern="0" dirty="0">
                <a:solidFill>
                  <a:srgbClr val="3F7F5F"/>
                </a:solidFill>
                <a:latin typeface="Consolas" panose="020B0609020204030204" pitchFamily="49" charset="0"/>
                <a:ea typeface="宋体" panose="02010600030101010101" pitchFamily="2" charset="-122"/>
                <a:cs typeface="Consolas" panose="020B0609020204030204" pitchFamily="49" charset="0"/>
              </a:rPr>
              <a:t>是素数</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14			</a:t>
            </a:r>
            <a:r>
              <a:rPr lang="en-US" altLang="zh-CN" sz="1800" kern="0" dirty="0">
                <a:solidFill>
                  <a:srgbClr val="7F0055"/>
                </a:solidFill>
                <a:latin typeface="Consolas" panose="020B0609020204030204" pitchFamily="49" charset="0"/>
                <a:ea typeface="宋体" panose="02010600030101010101" pitchFamily="2" charset="-122"/>
              </a:rPr>
              <a:t>if</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a:solidFill>
                  <a:srgbClr val="6A3E3E"/>
                </a:solidFill>
                <a:latin typeface="Consolas" panose="020B0609020204030204" pitchFamily="49" charset="0"/>
                <a:ea typeface="宋体" panose="02010600030101010101" pitchFamily="2" charset="-122"/>
              </a:rPr>
              <a:t>number</a:t>
            </a:r>
            <a:r>
              <a:rPr lang="en-US" altLang="zh-CN" sz="1800" kern="0" dirty="0">
                <a:solidFill>
                  <a:srgbClr val="000000"/>
                </a:solidFill>
                <a:latin typeface="Consolas" panose="020B0609020204030204" pitchFamily="49" charset="0"/>
                <a:ea typeface="宋体" panose="02010600030101010101" pitchFamily="2" charset="-122"/>
              </a:rPr>
              <a:t> &lt;= 1) {</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15				</a:t>
            </a:r>
            <a:r>
              <a:rPr lang="en-US" altLang="zh-CN" sz="1800" kern="0" dirty="0">
                <a:solidFill>
                  <a:srgbClr val="7F0055"/>
                </a:solidFill>
                <a:latin typeface="Consolas" panose="020B0609020204030204" pitchFamily="49" charset="0"/>
                <a:ea typeface="宋体" panose="02010600030101010101" pitchFamily="2" charset="-122"/>
              </a:rPr>
              <a:t>return</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a:solidFill>
                  <a:srgbClr val="7F0055"/>
                </a:solidFill>
                <a:latin typeface="Consolas" panose="020B0609020204030204" pitchFamily="49" charset="0"/>
                <a:ea typeface="宋体" panose="02010600030101010101" pitchFamily="2" charset="-122"/>
              </a:rPr>
              <a:t>false</a:t>
            </a:r>
            <a:r>
              <a:rPr lang="en-US" altLang="zh-CN" sz="1800" kern="0" dirty="0">
                <a:solidFill>
                  <a:srgbClr val="000000"/>
                </a:solidFill>
                <a:latin typeface="Consolas" panose="020B0609020204030204" pitchFamily="49" charset="0"/>
                <a:ea typeface="宋体" panose="02010600030101010101" pitchFamily="2" charset="-122"/>
              </a:rPr>
              <a:t>;</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16			} </a:t>
            </a:r>
            <a:r>
              <a:rPr lang="en-US" altLang="zh-CN" sz="1800" kern="0" dirty="0">
                <a:solidFill>
                  <a:srgbClr val="7F0055"/>
                </a:solidFill>
                <a:latin typeface="Consolas" panose="020B0609020204030204" pitchFamily="49" charset="0"/>
                <a:ea typeface="宋体" panose="02010600030101010101" pitchFamily="2" charset="-122"/>
              </a:rPr>
              <a:t>else</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a:solidFill>
                  <a:srgbClr val="7F0055"/>
                </a:solidFill>
                <a:latin typeface="Consolas" panose="020B0609020204030204" pitchFamily="49" charset="0"/>
                <a:ea typeface="宋体" panose="02010600030101010101" pitchFamily="2" charset="-122"/>
              </a:rPr>
              <a:t>if</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a:solidFill>
                  <a:srgbClr val="6A3E3E"/>
                </a:solidFill>
                <a:latin typeface="Consolas" panose="020B0609020204030204" pitchFamily="49" charset="0"/>
                <a:ea typeface="宋体" panose="02010600030101010101" pitchFamily="2" charset="-122"/>
              </a:rPr>
              <a:t>number</a:t>
            </a:r>
            <a:r>
              <a:rPr lang="en-US" altLang="zh-CN" sz="1800" kern="0" dirty="0">
                <a:solidFill>
                  <a:srgbClr val="000000"/>
                </a:solidFill>
                <a:latin typeface="Consolas" panose="020B0609020204030204" pitchFamily="49" charset="0"/>
                <a:ea typeface="宋体" panose="02010600030101010101" pitchFamily="2" charset="-122"/>
              </a:rPr>
              <a:t> == 2) {</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17				</a:t>
            </a:r>
            <a:r>
              <a:rPr lang="en-US" altLang="zh-CN" sz="1800" kern="0" dirty="0">
                <a:solidFill>
                  <a:srgbClr val="7F0055"/>
                </a:solidFill>
                <a:latin typeface="Consolas" panose="020B0609020204030204" pitchFamily="49" charset="0"/>
                <a:ea typeface="宋体" panose="02010600030101010101" pitchFamily="2" charset="-122"/>
              </a:rPr>
              <a:t>return</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a:solidFill>
                  <a:srgbClr val="7F0055"/>
                </a:solidFill>
                <a:latin typeface="Consolas" panose="020B0609020204030204" pitchFamily="49" charset="0"/>
                <a:ea typeface="宋体" panose="02010600030101010101" pitchFamily="2" charset="-122"/>
              </a:rPr>
              <a:t>true</a:t>
            </a:r>
            <a:r>
              <a:rPr lang="en-US" altLang="zh-CN" sz="1800" kern="0" dirty="0">
                <a:solidFill>
                  <a:srgbClr val="000000"/>
                </a:solidFill>
                <a:latin typeface="Consolas" panose="020B0609020204030204" pitchFamily="49" charset="0"/>
                <a:ea typeface="宋体" panose="02010600030101010101" pitchFamily="2" charset="-122"/>
              </a:rPr>
              <a:t>;</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18			}</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latin typeface="Consolas" panose="020B0609020204030204" pitchFamily="49" charset="0"/>
                <a:ea typeface="宋体" panose="02010600030101010101" pitchFamily="2" charset="-122"/>
              </a:rPr>
              <a:t>19	</a:t>
            </a:r>
            <a:endParaRPr lang="zh-CN" altLang="zh-CN" sz="320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34958009"/>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3.1.2 </a:t>
            </a:r>
            <a:r>
              <a:rPr lang="en-US" altLang="zh-CN" dirty="0" err="1">
                <a:effectLst/>
              </a:rPr>
              <a:t>isPrime</a:t>
            </a:r>
            <a:r>
              <a:rPr lang="en-US" altLang="zh-CN" dirty="0">
                <a:effectLst/>
              </a:rPr>
              <a:t>( )</a:t>
            </a:r>
            <a:r>
              <a:rPr lang="zh-CN" altLang="zh-CN" dirty="0">
                <a:effectLst/>
              </a:rPr>
              <a:t>判定素数方法的实现</a:t>
            </a:r>
            <a:r>
              <a:rPr lang="zh-CN" altLang="en-US" dirty="0">
                <a:effectLst/>
              </a:rPr>
              <a:t>（续）</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sp>
        <p:nvSpPr>
          <p:cNvPr id="5" name="矩形 4"/>
          <p:cNvSpPr/>
          <p:nvPr/>
        </p:nvSpPr>
        <p:spPr>
          <a:xfrm>
            <a:off x="946297" y="1285174"/>
            <a:ext cx="10217889" cy="3379387"/>
          </a:xfrm>
          <a:prstGeom prst="rect">
            <a:avLst/>
          </a:prstGeom>
        </p:spPr>
        <p:txBody>
          <a:bodyPr wrap="square">
            <a:spAutoFit/>
          </a:bodyPr>
          <a:lstStyle/>
          <a:p>
            <a:pPr>
              <a:lnSpc>
                <a:spcPts val="1200"/>
              </a:lnSpc>
              <a:spcAft>
                <a:spcPts val="0"/>
              </a:spcAft>
              <a:buNone/>
            </a:pPr>
            <a:r>
              <a:rPr lang="en-US" altLang="zh-CN" sz="1800" kern="0" dirty="0">
                <a:latin typeface="Consolas" panose="020B0609020204030204" pitchFamily="49" charset="0"/>
                <a:ea typeface="宋体" panose="02010600030101010101" pitchFamily="2" charset="-122"/>
              </a:rPr>
              <a:t>	</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20			</a:t>
            </a:r>
            <a:r>
              <a:rPr lang="en-US" altLang="zh-CN" sz="1800" kern="0" dirty="0">
                <a:solidFill>
                  <a:srgbClr val="7F0055"/>
                </a:solidFill>
                <a:latin typeface="Consolas" panose="020B0609020204030204" pitchFamily="49" charset="0"/>
                <a:ea typeface="宋体" panose="02010600030101010101" pitchFamily="2" charset="-122"/>
              </a:rPr>
              <a:t>do</a:t>
            </a:r>
            <a:r>
              <a:rPr lang="en-US" altLang="zh-CN" sz="1800" kern="0" dirty="0">
                <a:solidFill>
                  <a:srgbClr val="000000"/>
                </a:solidFill>
                <a:latin typeface="Consolas" panose="020B0609020204030204" pitchFamily="49" charset="0"/>
                <a:ea typeface="宋体" panose="02010600030101010101" pitchFamily="2" charset="-122"/>
              </a:rPr>
              <a:t> {</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21				</a:t>
            </a:r>
            <a:r>
              <a:rPr lang="en-US" altLang="zh-CN" sz="1800" kern="0" dirty="0">
                <a:solidFill>
                  <a:srgbClr val="3F7F5F"/>
                </a:solidFill>
                <a:latin typeface="Consolas" panose="020B0609020204030204" pitchFamily="49" charset="0"/>
                <a:ea typeface="宋体" panose="02010600030101010101" pitchFamily="2" charset="-122"/>
              </a:rPr>
              <a:t>// </a:t>
            </a:r>
            <a:r>
              <a:rPr lang="zh-CN" altLang="zh-CN" sz="1800" kern="0" dirty="0">
                <a:solidFill>
                  <a:srgbClr val="3F7F5F"/>
                </a:solidFill>
                <a:latin typeface="Consolas" panose="020B0609020204030204" pitchFamily="49" charset="0"/>
                <a:ea typeface="宋体" panose="02010600030101010101" pitchFamily="2" charset="-122"/>
                <a:cs typeface="Consolas" panose="020B0609020204030204" pitchFamily="49" charset="0"/>
              </a:rPr>
              <a:t>若能找到用来整除</a:t>
            </a:r>
            <a:r>
              <a:rPr lang="en-US" altLang="zh-CN" sz="1800" kern="0" dirty="0">
                <a:solidFill>
                  <a:srgbClr val="3F7F5F"/>
                </a:solidFill>
                <a:latin typeface="Consolas" panose="020B0609020204030204" pitchFamily="49" charset="0"/>
                <a:ea typeface="宋体" panose="02010600030101010101" pitchFamily="2" charset="-122"/>
              </a:rPr>
              <a:t>number</a:t>
            </a:r>
            <a:r>
              <a:rPr lang="zh-CN" altLang="zh-CN" sz="1800" kern="0" dirty="0">
                <a:solidFill>
                  <a:srgbClr val="3F7F5F"/>
                </a:solidFill>
                <a:latin typeface="Consolas" panose="020B0609020204030204" pitchFamily="49" charset="0"/>
                <a:ea typeface="宋体" panose="02010600030101010101" pitchFamily="2" charset="-122"/>
                <a:cs typeface="Consolas" panose="020B0609020204030204" pitchFamily="49" charset="0"/>
              </a:rPr>
              <a:t>的数</a:t>
            </a:r>
            <a:r>
              <a:rPr lang="en-US" altLang="zh-CN" sz="1800" kern="0" dirty="0">
                <a:solidFill>
                  <a:srgbClr val="3F7F5F"/>
                </a:solidFill>
                <a:latin typeface="Consolas" panose="020B0609020204030204" pitchFamily="49" charset="0"/>
                <a:ea typeface="宋体" panose="02010600030101010101" pitchFamily="2" charset="-122"/>
              </a:rPr>
              <a:t>m</a:t>
            </a:r>
            <a:r>
              <a:rPr lang="zh-CN" altLang="zh-CN" sz="180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，则</a:t>
            </a:r>
            <a:r>
              <a:rPr lang="en-US" altLang="zh-CN" sz="1800" kern="0" dirty="0">
                <a:solidFill>
                  <a:srgbClr val="3F7F5F"/>
                </a:solidFill>
                <a:latin typeface="Consolas" panose="020B0609020204030204" pitchFamily="49" charset="0"/>
                <a:ea typeface="宋体" panose="02010600030101010101" pitchFamily="2" charset="-122"/>
              </a:rPr>
              <a:t>number</a:t>
            </a:r>
            <a:r>
              <a:rPr lang="zh-CN" altLang="zh-CN" sz="1800" kern="0" dirty="0">
                <a:solidFill>
                  <a:srgbClr val="3F7F5F"/>
                </a:solidFill>
                <a:latin typeface="Consolas" panose="020B0609020204030204" pitchFamily="49" charset="0"/>
                <a:ea typeface="宋体" panose="02010600030101010101" pitchFamily="2" charset="-122"/>
                <a:cs typeface="Consolas" panose="020B0609020204030204" pitchFamily="49" charset="0"/>
              </a:rPr>
              <a:t>不是素数</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22				</a:t>
            </a:r>
            <a:r>
              <a:rPr lang="en-US" altLang="zh-CN" sz="1800" kern="0" dirty="0">
                <a:solidFill>
                  <a:srgbClr val="7F0055"/>
                </a:solidFill>
                <a:latin typeface="Consolas" panose="020B0609020204030204" pitchFamily="49" charset="0"/>
                <a:ea typeface="宋体" panose="02010600030101010101" pitchFamily="2" charset="-122"/>
              </a:rPr>
              <a:t>if</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a:solidFill>
                  <a:srgbClr val="6A3E3E"/>
                </a:solidFill>
                <a:latin typeface="Consolas" panose="020B0609020204030204" pitchFamily="49" charset="0"/>
                <a:ea typeface="宋体" panose="02010600030101010101" pitchFamily="2" charset="-122"/>
              </a:rPr>
              <a:t>number</a:t>
            </a:r>
            <a:r>
              <a:rPr lang="en-US" altLang="zh-CN" sz="1800" kern="0" dirty="0">
                <a:solidFill>
                  <a:srgbClr val="000000"/>
                </a:solidFill>
                <a:latin typeface="Consolas" panose="020B0609020204030204" pitchFamily="49" charset="0"/>
                <a:ea typeface="宋体" panose="02010600030101010101" pitchFamily="2" charset="-122"/>
              </a:rPr>
              <a:t> % </a:t>
            </a:r>
            <a:r>
              <a:rPr lang="en-US" altLang="zh-CN" sz="1800" kern="0" dirty="0">
                <a:solidFill>
                  <a:srgbClr val="6A3E3E"/>
                </a:solidFill>
                <a:latin typeface="Consolas" panose="020B0609020204030204" pitchFamily="49" charset="0"/>
                <a:ea typeface="宋体" panose="02010600030101010101" pitchFamily="2" charset="-122"/>
              </a:rPr>
              <a:t>m</a:t>
            </a:r>
            <a:r>
              <a:rPr lang="en-US" altLang="zh-CN" sz="1800" kern="0" dirty="0">
                <a:solidFill>
                  <a:srgbClr val="000000"/>
                </a:solidFill>
                <a:latin typeface="Consolas" panose="020B0609020204030204" pitchFamily="49" charset="0"/>
                <a:ea typeface="宋体" panose="02010600030101010101" pitchFamily="2" charset="-122"/>
              </a:rPr>
              <a:t> == 0) {</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23					</a:t>
            </a:r>
            <a:r>
              <a:rPr lang="en-US" altLang="zh-CN" sz="1800" kern="0" dirty="0">
                <a:solidFill>
                  <a:srgbClr val="7F0055"/>
                </a:solidFill>
                <a:latin typeface="Consolas" panose="020B0609020204030204" pitchFamily="49" charset="0"/>
                <a:ea typeface="宋体" panose="02010600030101010101" pitchFamily="2" charset="-122"/>
              </a:rPr>
              <a:t>return</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a:solidFill>
                  <a:srgbClr val="7F0055"/>
                </a:solidFill>
                <a:latin typeface="Consolas" panose="020B0609020204030204" pitchFamily="49" charset="0"/>
                <a:ea typeface="宋体" panose="02010600030101010101" pitchFamily="2" charset="-122"/>
              </a:rPr>
              <a:t>false</a:t>
            </a:r>
            <a:r>
              <a:rPr lang="en-US" altLang="zh-CN" sz="1800" kern="0" dirty="0">
                <a:solidFill>
                  <a:srgbClr val="000000"/>
                </a:solidFill>
                <a:latin typeface="Consolas" panose="020B0609020204030204" pitchFamily="49" charset="0"/>
                <a:ea typeface="宋体" panose="02010600030101010101" pitchFamily="2" charset="-122"/>
              </a:rPr>
              <a:t>;</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24				}</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25				</a:t>
            </a:r>
            <a:r>
              <a:rPr lang="en-US" altLang="zh-CN" sz="1800" kern="0" dirty="0">
                <a:solidFill>
                  <a:srgbClr val="3F7F5F"/>
                </a:solidFill>
                <a:latin typeface="Consolas" panose="020B0609020204030204" pitchFamily="49" charset="0"/>
                <a:ea typeface="宋体" panose="02010600030101010101" pitchFamily="2" charset="-122"/>
              </a:rPr>
              <a:t>// </a:t>
            </a:r>
            <a:r>
              <a:rPr lang="zh-CN" altLang="zh-CN" sz="1800" kern="0" dirty="0">
                <a:solidFill>
                  <a:srgbClr val="3F7F5F"/>
                </a:solidFill>
                <a:latin typeface="Consolas" panose="020B0609020204030204" pitchFamily="49" charset="0"/>
                <a:ea typeface="宋体" panose="02010600030101010101" pitchFamily="2" charset="-122"/>
                <a:cs typeface="Consolas" panose="020B0609020204030204" pitchFamily="49" charset="0"/>
              </a:rPr>
              <a:t>取下一个数</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26				++</a:t>
            </a:r>
            <a:r>
              <a:rPr lang="en-US" altLang="zh-CN" sz="1800" kern="0" dirty="0">
                <a:solidFill>
                  <a:srgbClr val="6A3E3E"/>
                </a:solidFill>
                <a:latin typeface="Consolas" panose="020B0609020204030204" pitchFamily="49" charset="0"/>
                <a:ea typeface="宋体" panose="02010600030101010101" pitchFamily="2" charset="-122"/>
              </a:rPr>
              <a:t>m</a:t>
            </a:r>
            <a:r>
              <a:rPr lang="en-US" altLang="zh-CN" sz="1800" kern="0" dirty="0">
                <a:solidFill>
                  <a:srgbClr val="000000"/>
                </a:solidFill>
                <a:latin typeface="Consolas" panose="020B0609020204030204" pitchFamily="49" charset="0"/>
                <a:ea typeface="宋体" panose="02010600030101010101" pitchFamily="2" charset="-122"/>
              </a:rPr>
              <a:t>;</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27			} </a:t>
            </a:r>
            <a:r>
              <a:rPr lang="en-US" altLang="zh-CN" sz="1800" kern="0" dirty="0">
                <a:solidFill>
                  <a:srgbClr val="7F0055"/>
                </a:solidFill>
                <a:latin typeface="Consolas" panose="020B0609020204030204" pitchFamily="49" charset="0"/>
                <a:ea typeface="宋体" panose="02010600030101010101" pitchFamily="2" charset="-122"/>
              </a:rPr>
              <a:t>while</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a:solidFill>
                  <a:srgbClr val="6A3E3E"/>
                </a:solidFill>
                <a:latin typeface="Consolas" panose="020B0609020204030204" pitchFamily="49" charset="0"/>
                <a:ea typeface="宋体" panose="02010600030101010101" pitchFamily="2" charset="-122"/>
              </a:rPr>
              <a:t>m</a:t>
            </a:r>
            <a:r>
              <a:rPr lang="en-US" altLang="zh-CN" sz="1800" kern="0" dirty="0">
                <a:solidFill>
                  <a:srgbClr val="000000"/>
                </a:solidFill>
                <a:latin typeface="Consolas" panose="020B0609020204030204" pitchFamily="49" charset="0"/>
                <a:ea typeface="宋体" panose="02010600030101010101" pitchFamily="2" charset="-122"/>
              </a:rPr>
              <a:t> &lt; </a:t>
            </a:r>
            <a:r>
              <a:rPr lang="en-US" altLang="zh-CN" sz="1800" kern="0" dirty="0">
                <a:solidFill>
                  <a:srgbClr val="6A3E3E"/>
                </a:solidFill>
                <a:latin typeface="Consolas" panose="020B0609020204030204" pitchFamily="49" charset="0"/>
                <a:ea typeface="宋体" panose="02010600030101010101" pitchFamily="2" charset="-122"/>
              </a:rPr>
              <a:t>number</a:t>
            </a:r>
            <a:r>
              <a:rPr lang="en-US" altLang="zh-CN" sz="1800" kern="0" dirty="0">
                <a:solidFill>
                  <a:srgbClr val="000000"/>
                </a:solidFill>
                <a:latin typeface="Consolas" panose="020B0609020204030204" pitchFamily="49" charset="0"/>
                <a:ea typeface="宋体" panose="02010600030101010101" pitchFamily="2" charset="-122"/>
              </a:rPr>
              <a:t>);</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latin typeface="Consolas" panose="020B0609020204030204" pitchFamily="49" charset="0"/>
                <a:ea typeface="宋体" panose="02010600030101010101" pitchFamily="2" charset="-122"/>
              </a:rPr>
              <a:t>28	</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29			</a:t>
            </a:r>
            <a:r>
              <a:rPr lang="en-US" altLang="zh-CN" sz="1800" kern="0" dirty="0">
                <a:solidFill>
                  <a:srgbClr val="7F0055"/>
                </a:solidFill>
                <a:latin typeface="Consolas" panose="020B0609020204030204" pitchFamily="49" charset="0"/>
                <a:ea typeface="宋体" panose="02010600030101010101" pitchFamily="2" charset="-122"/>
              </a:rPr>
              <a:t>return</a:t>
            </a:r>
            <a:r>
              <a:rPr lang="en-US" altLang="zh-CN" sz="1800" kern="0" dirty="0">
                <a:solidFill>
                  <a:srgbClr val="000000"/>
                </a:solidFill>
                <a:latin typeface="Consolas" panose="020B0609020204030204" pitchFamily="49" charset="0"/>
                <a:ea typeface="宋体" panose="02010600030101010101" pitchFamily="2" charset="-122"/>
              </a:rPr>
              <a:t> </a:t>
            </a:r>
            <a:r>
              <a:rPr lang="en-US" altLang="zh-CN" sz="1800" kern="0" dirty="0">
                <a:solidFill>
                  <a:srgbClr val="7F0055"/>
                </a:solidFill>
                <a:latin typeface="Consolas" panose="020B0609020204030204" pitchFamily="49" charset="0"/>
                <a:ea typeface="宋体" panose="02010600030101010101" pitchFamily="2" charset="-122"/>
              </a:rPr>
              <a:t>true</a:t>
            </a:r>
            <a:r>
              <a:rPr lang="en-US" altLang="zh-CN" sz="1800" kern="0" dirty="0">
                <a:solidFill>
                  <a:srgbClr val="000000"/>
                </a:solidFill>
                <a:latin typeface="Consolas" panose="020B0609020204030204" pitchFamily="49" charset="0"/>
                <a:ea typeface="宋体" panose="02010600030101010101" pitchFamily="2" charset="-122"/>
              </a:rPr>
              <a:t>;</a:t>
            </a:r>
            <a:endParaRPr lang="zh-CN" altLang="zh-CN" sz="32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kern="0" dirty="0">
                <a:solidFill>
                  <a:srgbClr val="000000"/>
                </a:solidFill>
                <a:latin typeface="Consolas" panose="020B0609020204030204" pitchFamily="49" charset="0"/>
                <a:ea typeface="宋体" panose="02010600030101010101" pitchFamily="2" charset="-122"/>
              </a:rPr>
              <a:t>30		}</a:t>
            </a:r>
            <a:endParaRPr lang="zh-CN" altLang="zh-CN" sz="3200" kern="100" dirty="0">
              <a:latin typeface="Times New Roman" panose="02020603050405020304" pitchFamily="18" charset="0"/>
              <a:ea typeface="宋体" panose="02010600030101010101" pitchFamily="2" charset="-122"/>
            </a:endParaRPr>
          </a:p>
          <a:p>
            <a:pPr>
              <a:buNone/>
            </a:pPr>
            <a:r>
              <a:rPr lang="en-US" altLang="zh-CN" sz="1800" dirty="0">
                <a:solidFill>
                  <a:srgbClr val="000000"/>
                </a:solidFill>
                <a:latin typeface="Consolas" panose="020B0609020204030204" pitchFamily="49" charset="0"/>
                <a:ea typeface="宋体" panose="02010600030101010101" pitchFamily="2" charset="-122"/>
              </a:rPr>
              <a:t>31	}</a:t>
            </a:r>
            <a:endParaRPr lang="zh-CN" altLang="en-US" sz="4800" dirty="0"/>
          </a:p>
        </p:txBody>
      </p:sp>
    </p:spTree>
    <p:extLst>
      <p:ext uri="{BB962C8B-B14F-4D97-AF65-F5344CB8AC3E}">
        <p14:creationId xmlns:p14="http://schemas.microsoft.com/office/powerpoint/2010/main" val="3252818469"/>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3.1.3 </a:t>
            </a:r>
            <a:r>
              <a:rPr lang="en-US" altLang="zh-CN" dirty="0" err="1">
                <a:effectLst/>
              </a:rPr>
              <a:t>PrimeGenerator</a:t>
            </a:r>
            <a:r>
              <a:rPr lang="zh-CN" altLang="zh-CN" dirty="0">
                <a:effectLst/>
              </a:rPr>
              <a:t>类的</a:t>
            </a:r>
            <a:r>
              <a:rPr lang="zh-CN" altLang="zh-CN" dirty="0" smtClean="0">
                <a:effectLst/>
              </a:rPr>
              <a:t>实现</a:t>
            </a:r>
            <a:endParaRPr lang="zh-CN" altLang="en-US" dirty="0"/>
          </a:p>
        </p:txBody>
      </p:sp>
      <p:sp>
        <p:nvSpPr>
          <p:cNvPr id="3" name="内容占位符 2"/>
          <p:cNvSpPr>
            <a:spLocks noGrp="1"/>
          </p:cNvSpPr>
          <p:nvPr>
            <p:ph idx="1"/>
          </p:nvPr>
        </p:nvSpPr>
        <p:spPr>
          <a:xfrm>
            <a:off x="478916" y="1114425"/>
            <a:ext cx="8501661" cy="4876800"/>
          </a:xfrm>
        </p:spPr>
        <p:txBody>
          <a:bodyPr/>
          <a:lstStyle/>
          <a:p>
            <a:r>
              <a:rPr lang="en-US" altLang="zh-CN" sz="2100" dirty="0" err="1"/>
              <a:t>PrimeGenerator</a:t>
            </a:r>
            <a:r>
              <a:rPr lang="zh-CN" altLang="zh-CN" sz="2100" dirty="0"/>
              <a:t>类的实现主要是实现其</a:t>
            </a:r>
            <a:r>
              <a:rPr lang="en-US" altLang="zh-CN" sz="2100" dirty="0" err="1"/>
              <a:t>getPrimeSequence</a:t>
            </a:r>
            <a:r>
              <a:rPr lang="en-US" altLang="zh-CN" sz="2100" dirty="0"/>
              <a:t>( )</a:t>
            </a:r>
            <a:r>
              <a:rPr lang="zh-CN" altLang="zh-CN" sz="2100" dirty="0"/>
              <a:t>方法。</a:t>
            </a:r>
          </a:p>
          <a:p>
            <a:r>
              <a:rPr lang="en-US" altLang="zh-CN" sz="2100" dirty="0"/>
              <a:t>1. </a:t>
            </a:r>
            <a:r>
              <a:rPr lang="zh-CN" altLang="zh-CN" sz="2100" dirty="0"/>
              <a:t>使用</a:t>
            </a:r>
            <a:r>
              <a:rPr lang="en-US" altLang="zh-CN" sz="2100" dirty="0" err="1"/>
              <a:t>isPrime</a:t>
            </a:r>
            <a:r>
              <a:rPr lang="en-US" altLang="zh-CN" sz="2100" dirty="0"/>
              <a:t>( )</a:t>
            </a:r>
            <a:r>
              <a:rPr lang="zh-CN" altLang="zh-CN" sz="2100" dirty="0"/>
              <a:t>判定素数的</a:t>
            </a:r>
            <a:r>
              <a:rPr lang="en-US" altLang="zh-CN" sz="2100" dirty="0" err="1"/>
              <a:t>PrimeGenerator</a:t>
            </a:r>
            <a:r>
              <a:rPr lang="zh-CN" altLang="zh-CN" sz="2100" dirty="0"/>
              <a:t>类的</a:t>
            </a:r>
            <a:r>
              <a:rPr lang="zh-CN" altLang="zh-CN" sz="2100" dirty="0" smtClean="0"/>
              <a:t>实现</a:t>
            </a:r>
            <a:endParaRPr lang="en-US" altLang="zh-CN" sz="2100" dirty="0" smtClean="0"/>
          </a:p>
          <a:p>
            <a:endParaRPr lang="en-US" altLang="zh-CN" sz="2200" dirty="0"/>
          </a:p>
          <a:p>
            <a:endParaRPr lang="en-US" altLang="zh-CN" sz="2200" dirty="0" smtClean="0"/>
          </a:p>
          <a:p>
            <a:endParaRPr lang="en-US" altLang="zh-CN" sz="2200" dirty="0"/>
          </a:p>
          <a:p>
            <a:endParaRPr lang="en-US" altLang="zh-CN" sz="2200" dirty="0" smtClean="0"/>
          </a:p>
          <a:p>
            <a:endParaRPr lang="en-US" altLang="zh-CN" sz="2200" dirty="0" smtClean="0"/>
          </a:p>
          <a:p>
            <a:pPr lvl="1"/>
            <a:r>
              <a:rPr lang="en-US" altLang="zh-CN" sz="1800" dirty="0" err="1"/>
              <a:t>getPrimeSequence</a:t>
            </a:r>
            <a:r>
              <a:rPr lang="en-US" altLang="zh-CN" sz="1800" dirty="0"/>
              <a:t>( )</a:t>
            </a:r>
            <a:r>
              <a:rPr lang="zh-CN" altLang="zh-CN" sz="1800" dirty="0"/>
              <a:t>方法要实现的功能是将</a:t>
            </a:r>
            <a:r>
              <a:rPr lang="en-US" altLang="zh-CN" sz="1800" dirty="0"/>
              <a:t>[</a:t>
            </a:r>
            <a:r>
              <a:rPr lang="en-US" altLang="zh-CN" sz="1800" dirty="0" err="1"/>
              <a:t>lowerNaturalNumber</a:t>
            </a:r>
            <a:r>
              <a:rPr lang="en-US" altLang="zh-CN" sz="1800" dirty="0"/>
              <a:t>, </a:t>
            </a:r>
            <a:r>
              <a:rPr lang="en-US" altLang="zh-CN" sz="1800" dirty="0" err="1"/>
              <a:t>upperNaturalNumber</a:t>
            </a:r>
            <a:r>
              <a:rPr lang="en-US" altLang="zh-CN" sz="1800" dirty="0"/>
              <a:t>]</a:t>
            </a:r>
            <a:r>
              <a:rPr lang="zh-CN" altLang="zh-CN" sz="1800" dirty="0"/>
              <a:t>区间内的每一个数依次用</a:t>
            </a:r>
            <a:r>
              <a:rPr lang="en-US" altLang="zh-CN" sz="1800" dirty="0" err="1"/>
              <a:t>isPrime</a:t>
            </a:r>
            <a:r>
              <a:rPr lang="en-US" altLang="zh-CN" sz="1800" dirty="0"/>
              <a:t>( )</a:t>
            </a:r>
            <a:r>
              <a:rPr lang="zh-CN" altLang="zh-CN" sz="1800" dirty="0"/>
              <a:t>方法进行测试，判断是否是素数，具有明显的计数特征，所以应采用</a:t>
            </a:r>
            <a:r>
              <a:rPr lang="en-US" altLang="zh-CN" sz="1800" dirty="0"/>
              <a:t>for</a:t>
            </a:r>
            <a:r>
              <a:rPr lang="zh-CN" altLang="zh-CN" sz="1800" dirty="0"/>
              <a:t>结构。</a:t>
            </a:r>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639707290"/>
              </p:ext>
            </p:extLst>
          </p:nvPr>
        </p:nvGraphicFramePr>
        <p:xfrm>
          <a:off x="3271529" y="2508313"/>
          <a:ext cx="4577646" cy="1306830"/>
        </p:xfrm>
        <a:graphic>
          <a:graphicData uri="http://schemas.openxmlformats.org/drawingml/2006/table">
            <a:tbl>
              <a:tblPr firstRow="1" firstCol="1" bandRow="1"/>
              <a:tblGrid>
                <a:gridCol w="4577646"/>
              </a:tblGrid>
              <a:tr h="0">
                <a:tc>
                  <a:txBody>
                    <a:bodyPr/>
                    <a:lstStyle/>
                    <a:p>
                      <a:pPr indent="266700"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for (</a:t>
                      </a:r>
                      <a:r>
                        <a:rPr lang="zh-CN" sz="1800" u="sng" kern="100" dirty="0">
                          <a:effectLst/>
                          <a:latin typeface="Times New Roman" panose="02020603050405020304" pitchFamily="18" charset="0"/>
                          <a:ea typeface="宋体" panose="02010600030101010101" pitchFamily="2" charset="-122"/>
                        </a:rPr>
                        <a:t>初始化部分</a:t>
                      </a:r>
                      <a:r>
                        <a:rPr lang="en-US" sz="1800" kern="100" dirty="0">
                          <a:effectLst/>
                          <a:latin typeface="Times New Roman" panose="02020603050405020304" pitchFamily="18" charset="0"/>
                          <a:ea typeface="宋体" panose="02010600030101010101" pitchFamily="2" charset="-122"/>
                        </a:rPr>
                        <a:t>; </a:t>
                      </a:r>
                      <a:r>
                        <a:rPr lang="zh-CN" sz="1800" u="sng" kern="100" dirty="0">
                          <a:effectLst/>
                          <a:latin typeface="Times New Roman" panose="02020603050405020304" pitchFamily="18" charset="0"/>
                          <a:ea typeface="宋体" panose="02010600030101010101" pitchFamily="2" charset="-122"/>
                        </a:rPr>
                        <a:t>循环条件</a:t>
                      </a:r>
                      <a:r>
                        <a:rPr lang="en-US" sz="1800" kern="100" dirty="0">
                          <a:effectLst/>
                          <a:latin typeface="Times New Roman" panose="02020603050405020304" pitchFamily="18" charset="0"/>
                          <a:ea typeface="宋体" panose="02010600030101010101" pitchFamily="2" charset="-122"/>
                        </a:rPr>
                        <a:t>; </a:t>
                      </a:r>
                      <a:r>
                        <a:rPr lang="zh-CN" sz="1800" u="sng" kern="100" dirty="0">
                          <a:effectLst/>
                          <a:latin typeface="Times New Roman" panose="02020603050405020304" pitchFamily="18" charset="0"/>
                          <a:ea typeface="宋体" panose="02010600030101010101" pitchFamily="2" charset="-122"/>
                        </a:rPr>
                        <a:t>修正部分</a:t>
                      </a:r>
                      <a:r>
                        <a:rPr lang="en-US" sz="1800" kern="100" dirty="0">
                          <a:effectLst/>
                          <a:latin typeface="Times New Roman" panose="02020603050405020304" pitchFamily="18" charset="0"/>
                          <a:ea typeface="宋体" panose="02010600030101010101" pitchFamily="2" charset="-122"/>
                        </a:rPr>
                        <a:t>) {</a:t>
                      </a:r>
                      <a:endParaRPr lang="zh-CN" sz="18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     </a:t>
                      </a:r>
                      <a:r>
                        <a:rPr lang="zh-CN" sz="1800" u="sng" kern="100" dirty="0">
                          <a:effectLst/>
                          <a:latin typeface="Times New Roman" panose="02020603050405020304" pitchFamily="18" charset="0"/>
                          <a:ea typeface="宋体" panose="02010600030101010101" pitchFamily="2" charset="-122"/>
                        </a:rPr>
                        <a:t>循环体</a:t>
                      </a:r>
                      <a:endParaRPr lang="zh-CN" sz="18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 </a:t>
                      </a:r>
                      <a:endParaRPr lang="zh-CN" sz="1800" kern="100" dirty="0">
                        <a:effectLst/>
                        <a:latin typeface="Times New Roman" panose="02020603050405020304" pitchFamily="18" charset="0"/>
                        <a:ea typeface="宋体" panose="02010600030101010101" pitchFamily="2" charset="-122"/>
                      </a:endParaRPr>
                    </a:p>
                  </a:txBody>
                  <a:tcPr marL="68580" marR="68580"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6" name="Group 27"/>
          <p:cNvGrpSpPr>
            <a:grpSpLocks/>
          </p:cNvGrpSpPr>
          <p:nvPr/>
        </p:nvGrpSpPr>
        <p:grpSpPr bwMode="auto">
          <a:xfrm>
            <a:off x="8604838" y="1907399"/>
            <a:ext cx="3261100" cy="4302014"/>
            <a:chOff x="3109" y="7830"/>
            <a:chExt cx="1738" cy="2918"/>
          </a:xfrm>
        </p:grpSpPr>
        <p:sp>
          <p:nvSpPr>
            <p:cNvPr id="7" name="Text Box 28"/>
            <p:cNvSpPr txBox="1">
              <a:spLocks noChangeArrowheads="1"/>
            </p:cNvSpPr>
            <p:nvPr/>
          </p:nvSpPr>
          <p:spPr bwMode="auto">
            <a:xfrm>
              <a:off x="3495" y="8070"/>
              <a:ext cx="1080" cy="241"/>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endParaRPr kumimoji="0" lang="en-US" altLang="zh-CN" sz="1800" b="0" i="0" u="none" strike="noStrike" kern="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ctr" defTabSz="914400" eaLnBrk="1" fontAlgn="auto" latinLnBrk="0" hangingPunct="1">
                <a:lnSpc>
                  <a:spcPts val="800"/>
                </a:lnSpc>
                <a:spcBef>
                  <a:spcPts val="0"/>
                </a:spcBef>
                <a:spcAft>
                  <a:spcPts val="0"/>
                </a:spcAft>
                <a:buClrTx/>
                <a:buSzTx/>
                <a:buFontTx/>
                <a:buNone/>
                <a:tabLst/>
                <a:defRPr/>
              </a:pPr>
              <a:endParaRPr kumimoji="0" lang="en-US" altLang="zh-CN" sz="1800" b="0" kern="0" dirty="0">
                <a:solidFill>
                  <a:sysClr val="windowText" lastClr="000000"/>
                </a:solidFill>
                <a:latin typeface="宋体" panose="02010600030101010101" pitchFamily="2" charset="-122"/>
                <a:ea typeface="宋体" panose="02010600030101010101" pitchFamily="2" charset="-122"/>
                <a:cs typeface="Times New Roman" panose="02020603050405020304" pitchFamily="18" charset="0"/>
              </a:endParaRPr>
            </a:p>
            <a:p>
              <a:pPr marL="0" marR="0" lvl="0" indent="0" algn="ctr" defTabSz="914400" eaLnBrk="1" fontAlgn="auto" latinLnBrk="0" hangingPunct="1">
                <a:lnSpc>
                  <a:spcPts val="8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初始化</a:t>
              </a:r>
              <a:r>
                <a:rPr kumimoji="0" lang="zh-CN" altLang="en-US" sz="18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部分</a:t>
              </a:r>
              <a:endParaRPr kumimoji="0" lang="zh-CN" altLang="en-US" sz="1800" b="0" i="0" u="none" strike="noStrike" kern="1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8" name="Text Box 29"/>
            <p:cNvSpPr txBox="1">
              <a:spLocks noChangeArrowheads="1"/>
            </p:cNvSpPr>
            <p:nvPr/>
          </p:nvSpPr>
          <p:spPr bwMode="auto">
            <a:xfrm>
              <a:off x="3495" y="9262"/>
              <a:ext cx="1080" cy="241"/>
            </a:xfrm>
            <a:prstGeom prst="rect">
              <a:avLst/>
            </a:prstGeom>
            <a:solidFill>
              <a:srgbClr val="FFFFFF"/>
            </a:solidFill>
            <a:ln w="9525">
              <a:solidFill>
                <a:srgbClr val="000000"/>
              </a:solidFill>
              <a:miter lim="800000"/>
              <a:headEnd/>
              <a:tailEnd/>
            </a:ln>
          </p:spPr>
          <p:txBody>
            <a:bodyPr rot="0" vert="horz" wrap="square" lIns="0" tIns="0" rIns="0" bIns="0" anchor="ctr"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endParaRPr kumimoji="0" lang="en-US" altLang="zh-CN" sz="1800" b="0" i="0" u="none" strike="noStrike" kern="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ctr" defTabSz="914400" eaLnBrk="1" fontAlgn="auto" latinLnBrk="0" hangingPunct="1">
                <a:lnSpc>
                  <a:spcPts val="8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循环体</a:t>
              </a:r>
              <a:endParaRPr kumimoji="0" lang="zh-CN" altLang="en-US" sz="1800" b="0" i="0" u="none" strike="noStrike" kern="1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grpSp>
          <p:nvGrpSpPr>
            <p:cNvPr id="9" name="Group 30"/>
            <p:cNvGrpSpPr>
              <a:grpSpLocks/>
            </p:cNvGrpSpPr>
            <p:nvPr/>
          </p:nvGrpSpPr>
          <p:grpSpPr bwMode="auto">
            <a:xfrm>
              <a:off x="3416" y="8671"/>
              <a:ext cx="1215" cy="362"/>
              <a:chOff x="0" y="0"/>
              <a:chExt cx="1620" cy="468"/>
            </a:xfrm>
          </p:grpSpPr>
          <p:sp>
            <p:nvSpPr>
              <p:cNvPr id="27" name="Text Box 31"/>
              <p:cNvSpPr txBox="1">
                <a:spLocks noChangeArrowheads="1"/>
              </p:cNvSpPr>
              <p:nvPr/>
            </p:nvSpPr>
            <p:spPr bwMode="auto">
              <a:xfrm>
                <a:off x="119" y="114"/>
                <a:ext cx="14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en-US" altLang="zh-CN" sz="1800" b="0" i="0" u="none" strike="noStrike" kern="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ctr" defTabSz="914400" eaLnBrk="1" fontAlgn="auto" latinLnBrk="0" hangingPunct="1">
                  <a:lnSpc>
                    <a:spcPts val="1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循环</a:t>
                </a:r>
                <a:r>
                  <a:rPr kumimoji="0" lang="zh-CN" altLang="en-US" sz="18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条件</a:t>
                </a:r>
                <a:endParaRPr kumimoji="0" lang="zh-CN" altLang="en-US" sz="1800" b="0" i="0" u="none" strike="noStrike" kern="1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28" name="AutoShape 32"/>
              <p:cNvSpPr>
                <a:spLocks noChangeArrowheads="1"/>
              </p:cNvSpPr>
              <p:nvPr/>
            </p:nvSpPr>
            <p:spPr bwMode="auto">
              <a:xfrm>
                <a:off x="0" y="0"/>
                <a:ext cx="1620" cy="468"/>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cxnSp>
          <p:nvCxnSpPr>
            <p:cNvPr id="10" name="Line 33"/>
            <p:cNvCxnSpPr>
              <a:cxnSpLocks noChangeShapeType="1"/>
            </p:cNvCxnSpPr>
            <p:nvPr/>
          </p:nvCxnSpPr>
          <p:spPr bwMode="auto">
            <a:xfrm>
              <a:off x="4035" y="7830"/>
              <a:ext cx="0" cy="24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11" name="Line 34"/>
            <p:cNvCxnSpPr>
              <a:cxnSpLocks noChangeShapeType="1"/>
            </p:cNvCxnSpPr>
            <p:nvPr/>
          </p:nvCxnSpPr>
          <p:spPr bwMode="auto">
            <a:xfrm>
              <a:off x="4035" y="8313"/>
              <a:ext cx="0" cy="358"/>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12" name="Line 35"/>
            <p:cNvCxnSpPr>
              <a:cxnSpLocks noChangeShapeType="1"/>
            </p:cNvCxnSpPr>
            <p:nvPr/>
          </p:nvCxnSpPr>
          <p:spPr bwMode="auto">
            <a:xfrm>
              <a:off x="4035" y="9032"/>
              <a:ext cx="0" cy="24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sp>
          <p:nvSpPr>
            <p:cNvPr id="13" name="Text Box 36"/>
            <p:cNvSpPr txBox="1">
              <a:spLocks noChangeArrowheads="1"/>
            </p:cNvSpPr>
            <p:nvPr/>
          </p:nvSpPr>
          <p:spPr bwMode="auto">
            <a:xfrm>
              <a:off x="3495" y="10494"/>
              <a:ext cx="1080" cy="24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endParaRPr kumimoji="0" lang="en-US" altLang="zh-CN" sz="1800" b="0" i="0" u="none" strike="noStrike" kern="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ctr" defTabSz="914400" eaLnBrk="1" fontAlgn="auto" latinLnBrk="0" hangingPunct="1">
                <a:lnSpc>
                  <a:spcPts val="800"/>
                </a:lnSpc>
                <a:spcBef>
                  <a:spcPts val="0"/>
                </a:spcBef>
                <a:spcAft>
                  <a:spcPts val="0"/>
                </a:spcAft>
                <a:buClrTx/>
                <a:buSzTx/>
                <a:buFontTx/>
                <a:buNone/>
                <a:tabLst/>
                <a:defRPr/>
              </a:pPr>
              <a:endParaRPr kumimoji="0" lang="en-US" altLang="zh-CN" sz="1800" b="0" kern="0" dirty="0">
                <a:solidFill>
                  <a:sysClr val="windowText" lastClr="000000"/>
                </a:solidFill>
                <a:latin typeface="宋体" panose="02010600030101010101" pitchFamily="2" charset="-122"/>
                <a:ea typeface="宋体" panose="02010600030101010101" pitchFamily="2" charset="-122"/>
                <a:cs typeface="Times New Roman" panose="02020603050405020304" pitchFamily="18" charset="0"/>
              </a:endParaRPr>
            </a:p>
            <a:p>
              <a:pPr marL="0" marR="0" lvl="0" indent="0" algn="ctr" defTabSz="914400" eaLnBrk="1" fontAlgn="auto" latinLnBrk="0" hangingPunct="1">
                <a:lnSpc>
                  <a:spcPts val="8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循环</a:t>
              </a:r>
              <a:r>
                <a:rPr kumimoji="0" lang="zh-CN" altLang="en-US" sz="18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终止</a:t>
              </a:r>
              <a:endParaRPr kumimoji="0" lang="zh-CN" altLang="en-US" sz="1800" b="0" i="0" u="none" strike="noStrike" kern="1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14" name="AutoShape 37"/>
            <p:cNvSpPr>
              <a:spLocks noChangeArrowheads="1"/>
            </p:cNvSpPr>
            <p:nvPr/>
          </p:nvSpPr>
          <p:spPr bwMode="auto">
            <a:xfrm>
              <a:off x="3495" y="10508"/>
              <a:ext cx="1080" cy="240"/>
            </a:xfrm>
            <a:prstGeom prst="flowChartTerminator">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cxnSp>
          <p:nvCxnSpPr>
            <p:cNvPr id="15" name="Line 38"/>
            <p:cNvCxnSpPr>
              <a:cxnSpLocks noChangeShapeType="1"/>
            </p:cNvCxnSpPr>
            <p:nvPr/>
          </p:nvCxnSpPr>
          <p:spPr bwMode="auto">
            <a:xfrm flipH="1" flipV="1">
              <a:off x="4035" y="8470"/>
              <a:ext cx="81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16" name="Line 39"/>
            <p:cNvCxnSpPr>
              <a:cxnSpLocks noChangeShapeType="1"/>
            </p:cNvCxnSpPr>
            <p:nvPr/>
          </p:nvCxnSpPr>
          <p:spPr bwMode="auto">
            <a:xfrm>
              <a:off x="4845" y="8466"/>
              <a:ext cx="0" cy="16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7" name="Line 40"/>
            <p:cNvCxnSpPr>
              <a:cxnSpLocks noChangeShapeType="1"/>
            </p:cNvCxnSpPr>
            <p:nvPr/>
          </p:nvCxnSpPr>
          <p:spPr bwMode="auto">
            <a:xfrm>
              <a:off x="4024" y="9881"/>
              <a:ext cx="0" cy="2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8" name="Line 41"/>
            <p:cNvCxnSpPr>
              <a:cxnSpLocks noChangeShapeType="1"/>
            </p:cNvCxnSpPr>
            <p:nvPr/>
          </p:nvCxnSpPr>
          <p:spPr bwMode="auto">
            <a:xfrm>
              <a:off x="4024" y="10124"/>
              <a:ext cx="82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9" name="Line 42"/>
            <p:cNvCxnSpPr>
              <a:cxnSpLocks noChangeShapeType="1"/>
            </p:cNvCxnSpPr>
            <p:nvPr/>
          </p:nvCxnSpPr>
          <p:spPr bwMode="auto">
            <a:xfrm>
              <a:off x="3225" y="8854"/>
              <a:ext cx="1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 name="Line 43"/>
            <p:cNvCxnSpPr>
              <a:cxnSpLocks noChangeShapeType="1"/>
            </p:cNvCxnSpPr>
            <p:nvPr/>
          </p:nvCxnSpPr>
          <p:spPr bwMode="auto">
            <a:xfrm>
              <a:off x="3236" y="8854"/>
              <a:ext cx="0" cy="14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1" name="Line 44"/>
            <p:cNvCxnSpPr>
              <a:cxnSpLocks noChangeShapeType="1"/>
            </p:cNvCxnSpPr>
            <p:nvPr/>
          </p:nvCxnSpPr>
          <p:spPr bwMode="auto">
            <a:xfrm>
              <a:off x="3236" y="10273"/>
              <a:ext cx="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2" name="Line 45"/>
            <p:cNvCxnSpPr>
              <a:cxnSpLocks noChangeShapeType="1"/>
            </p:cNvCxnSpPr>
            <p:nvPr/>
          </p:nvCxnSpPr>
          <p:spPr bwMode="auto">
            <a:xfrm>
              <a:off x="4035" y="10273"/>
              <a:ext cx="0" cy="241"/>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sp>
          <p:nvSpPr>
            <p:cNvPr id="23" name="Text Box 46"/>
            <p:cNvSpPr txBox="1">
              <a:spLocks noChangeArrowheads="1"/>
            </p:cNvSpPr>
            <p:nvPr/>
          </p:nvSpPr>
          <p:spPr bwMode="auto">
            <a:xfrm>
              <a:off x="4086" y="9027"/>
              <a:ext cx="34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just" defTabSz="914400" eaLnBrk="1" fontAlgn="auto" latinLnBrk="0" hangingPunct="1">
                <a:lnSpc>
                  <a:spcPts val="1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a:p>
              <a:pPr marL="0" marR="0" lvl="0" indent="0" algn="just" defTabSz="914400" eaLnBrk="1" fontAlgn="auto" latinLnBrk="0" hangingPunct="1">
                <a:lnSpc>
                  <a:spcPts val="1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T</a:t>
              </a:r>
              <a:endParaRPr kumimoji="0" lang="zh-CN" altLang="en-US" sz="18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24" name="Text Box 47"/>
            <p:cNvSpPr txBox="1">
              <a:spLocks noChangeArrowheads="1"/>
            </p:cNvSpPr>
            <p:nvPr/>
          </p:nvSpPr>
          <p:spPr bwMode="auto">
            <a:xfrm>
              <a:off x="3109" y="8648"/>
              <a:ext cx="54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en-US" sz="1800" b="0" kern="0" dirty="0">
                <a:solidFill>
                  <a:sysClr val="windowText" lastClr="000000"/>
                </a:solidFill>
                <a:latin typeface="Times New Roman" panose="02020603050405020304" pitchFamily="18" charset="0"/>
                <a:ea typeface="宋体" panose="02010600030101010101" pitchFamily="2" charset="-122"/>
                <a:cs typeface="宋体" panose="02010600030101010101" pitchFamily="2" charset="-122"/>
              </a:endParaRPr>
            </a:p>
            <a:p>
              <a:pPr marL="0" marR="0" lvl="0" indent="0" algn="ctr" defTabSz="914400" eaLnBrk="1" fontAlgn="auto" latinLnBrk="0" hangingPunct="1">
                <a:lnSpc>
                  <a:spcPts val="1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F</a:t>
              </a:r>
              <a:endParaRPr kumimoji="0" lang="zh-CN" altLang="en-US" sz="18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25" name="Text Box 29"/>
            <p:cNvSpPr txBox="1">
              <a:spLocks noChangeArrowheads="1"/>
            </p:cNvSpPr>
            <p:nvPr/>
          </p:nvSpPr>
          <p:spPr bwMode="auto">
            <a:xfrm>
              <a:off x="3506" y="9742"/>
              <a:ext cx="1080" cy="241"/>
            </a:xfrm>
            <a:prstGeom prst="rect">
              <a:avLst/>
            </a:prstGeom>
            <a:solidFill>
              <a:srgbClr val="FFFFFF"/>
            </a:solidFill>
            <a:ln w="9525">
              <a:solidFill>
                <a:srgbClr val="000000"/>
              </a:solidFill>
              <a:miter lim="800000"/>
              <a:headEnd/>
              <a:tailEnd/>
            </a:ln>
          </p:spPr>
          <p:txBody>
            <a:bodyPr rot="0" vert="horz" wrap="square" lIns="0" tIns="0" rIns="0" bIns="0" anchor="ctr"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endParaRPr kumimoji="0" lang="en-US" altLang="zh-CN" sz="1800" b="0" i="0" u="none" strike="noStrike" kern="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ctr" defTabSz="914400" eaLnBrk="1" fontAlgn="auto" latinLnBrk="0" hangingPunct="1">
                <a:lnSpc>
                  <a:spcPts val="8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修正</a:t>
              </a:r>
              <a:r>
                <a:rPr kumimoji="0" lang="zh-CN" altLang="en-US" sz="18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部分</a:t>
              </a:r>
              <a:endParaRPr kumimoji="0" lang="zh-CN" altLang="en-US" sz="1800" b="0" i="0" u="none" strike="noStrike" kern="1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cxnSp>
          <p:nvCxnSpPr>
            <p:cNvPr id="26" name="Line 40"/>
            <p:cNvCxnSpPr>
              <a:cxnSpLocks noChangeShapeType="1"/>
            </p:cNvCxnSpPr>
            <p:nvPr/>
          </p:nvCxnSpPr>
          <p:spPr bwMode="auto">
            <a:xfrm>
              <a:off x="4024" y="9503"/>
              <a:ext cx="0" cy="254"/>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46239666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1000"/>
                                        <p:tgtEl>
                                          <p:spTgt spid="3">
                                            <p:txEl>
                                              <p:pRg st="7" end="7"/>
                                            </p:txEl>
                                          </p:spTgt>
                                        </p:tgtEl>
                                      </p:cBhvr>
                                    </p:animEffect>
                                    <p:anim calcmode="lin" valueType="num">
                                      <p:cBhvr>
                                        <p:cTn id="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57382" y="540267"/>
            <a:ext cx="11368616" cy="788803"/>
          </a:xfrm>
        </p:spPr>
        <p:txBody>
          <a:bodyPr/>
          <a:lstStyle/>
          <a:p>
            <a:r>
              <a:rPr lang="zh-CN" altLang="zh-CN" sz="2000" dirty="0"/>
              <a:t>【代码</a:t>
            </a:r>
            <a:r>
              <a:rPr lang="en-US" altLang="zh-CN" sz="2000" dirty="0"/>
              <a:t>3-2</a:t>
            </a:r>
            <a:r>
              <a:rPr lang="zh-CN" altLang="zh-CN" sz="2000" dirty="0"/>
              <a:t>】 采用</a:t>
            </a:r>
            <a:r>
              <a:rPr lang="en-US" altLang="zh-CN" sz="2000" dirty="0"/>
              <a:t>for</a:t>
            </a:r>
            <a:r>
              <a:rPr lang="zh-CN" altLang="zh-CN" sz="2000" dirty="0"/>
              <a:t>结构的</a:t>
            </a:r>
            <a:r>
              <a:rPr lang="en-US" altLang="zh-CN" sz="2000" dirty="0" err="1"/>
              <a:t>getPrimeSequence</a:t>
            </a:r>
            <a:r>
              <a:rPr lang="en-US" altLang="zh-CN" sz="2000" dirty="0"/>
              <a:t>( )</a:t>
            </a:r>
            <a:r>
              <a:rPr lang="zh-CN" altLang="zh-CN" sz="2000" dirty="0"/>
              <a:t>方法，</a:t>
            </a:r>
            <a:r>
              <a:rPr lang="en-US" altLang="zh-CN" sz="2000" dirty="0" err="1"/>
              <a:t>PrimeGenerator</a:t>
            </a:r>
            <a:r>
              <a:rPr lang="zh-CN" altLang="zh-CN" sz="2000" dirty="0"/>
              <a:t>类的完整代码。</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sp>
        <p:nvSpPr>
          <p:cNvPr id="5" name="矩形 4"/>
          <p:cNvSpPr/>
          <p:nvPr/>
        </p:nvSpPr>
        <p:spPr>
          <a:xfrm>
            <a:off x="953386" y="1038775"/>
            <a:ext cx="11238614" cy="5527667"/>
          </a:xfrm>
          <a:prstGeom prst="rect">
            <a:avLst/>
          </a:prstGeom>
        </p:spPr>
        <p:txBody>
          <a:bodyPr wrap="square">
            <a:spAutoFit/>
          </a:bodyPr>
          <a:lstStyle/>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a:t>
            </a:r>
            <a:r>
              <a:rPr lang="en-US" altLang="zh-CN" kern="0" dirty="0">
                <a:solidFill>
                  <a:srgbClr val="7F0055"/>
                </a:solidFill>
                <a:latin typeface="Consolas" panose="020B0609020204030204" pitchFamily="49" charset="0"/>
                <a:ea typeface="宋体" panose="02010600030101010101" pitchFamily="2" charset="-122"/>
              </a:rPr>
              <a:t>	public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class</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PrimeGenerator</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		</a:t>
            </a:r>
            <a:r>
              <a:rPr lang="en-US" altLang="zh-CN" kern="0" dirty="0">
                <a:solidFill>
                  <a:srgbClr val="3F5FBF"/>
                </a:solidFill>
                <a:latin typeface="Consolas" panose="020B0609020204030204" pitchFamily="49" charset="0"/>
                <a:ea typeface="宋体" panose="02010600030101010101" pitchFamily="2" charset="-122"/>
              </a:rPr>
              <a:t>/** </a:t>
            </a:r>
            <a:r>
              <a:rPr lang="zh-CN" altLang="zh-CN"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kern="0" dirty="0">
                <a:solidFill>
                  <a:srgbClr val="3F5FBF"/>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		</a:t>
            </a:r>
            <a:r>
              <a:rPr lang="en-US" altLang="zh-CN" kern="0" dirty="0">
                <a:solidFill>
                  <a:srgbClr val="7F0055"/>
                </a:solidFill>
                <a:latin typeface="Consolas" panose="020B0609020204030204" pitchFamily="49" charset="0"/>
                <a:ea typeface="宋体" panose="02010600030101010101" pitchFamily="2" charset="-122"/>
              </a:rPr>
              <a:t>public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static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void</a:t>
            </a:r>
            <a:r>
              <a:rPr lang="en-US" altLang="zh-CN" kern="0" dirty="0">
                <a:solidFill>
                  <a:srgbClr val="000000"/>
                </a:solidFill>
                <a:latin typeface="Consolas" panose="020B0609020204030204" pitchFamily="49" charset="0"/>
                <a:ea typeface="宋体" panose="02010600030101010101" pitchFamily="2" charset="-122"/>
              </a:rPr>
              <a:t> main(String[] </a:t>
            </a:r>
            <a:r>
              <a:rPr lang="en-US" altLang="zh-CN" kern="0" dirty="0" err="1">
                <a:solidFill>
                  <a:srgbClr val="6A3E3E"/>
                </a:solidFill>
                <a:latin typeface="Consolas" panose="020B0609020204030204" pitchFamily="49" charset="0"/>
                <a:ea typeface="宋体" panose="02010600030101010101" pitchFamily="2" charset="-122"/>
              </a:rPr>
              <a:t>args</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4			</a:t>
            </a:r>
            <a:r>
              <a:rPr lang="en-US" altLang="zh-CN" kern="0" dirty="0">
                <a:solidFill>
                  <a:srgbClr val="3F7F5F"/>
                </a:solidFill>
                <a:latin typeface="Consolas" panose="020B0609020204030204" pitchFamily="49" charset="0"/>
                <a:ea typeface="宋体" panose="02010600030101010101" pitchFamily="2" charset="-122"/>
              </a:rPr>
              <a:t>// </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a:t>
            </a:r>
            <a:r>
              <a:rPr lang="en-US" altLang="zh-CN" kern="0" dirty="0" err="1">
                <a:solidFill>
                  <a:srgbClr val="3F7F5F"/>
                </a:solidFill>
                <a:latin typeface="Consolas" panose="020B0609020204030204" pitchFamily="49" charset="0"/>
                <a:ea typeface="宋体" panose="02010600030101010101" pitchFamily="2" charset="-122"/>
              </a:rPr>
              <a:t>PrimeGenerator</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的对象</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5			</a:t>
            </a:r>
            <a:r>
              <a:rPr lang="en-US" altLang="zh-CN" kern="0" dirty="0" err="1">
                <a:solidFill>
                  <a:srgbClr val="000000"/>
                </a:solidFill>
                <a:latin typeface="Consolas" panose="020B0609020204030204" pitchFamily="49" charset="0"/>
                <a:ea typeface="宋体" panose="02010600030101010101" pitchFamily="2" charset="-122"/>
              </a:rPr>
              <a:t>PrimeGenerator</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ps1</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7F0055"/>
                </a:solidFill>
                <a:latin typeface="Consolas" panose="020B0609020204030204" pitchFamily="49" charset="0"/>
                <a:ea typeface="宋体" panose="02010600030101010101" pitchFamily="2" charset="-122"/>
              </a:rPr>
              <a:t>new</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PrimeGenerator</a:t>
            </a:r>
            <a:r>
              <a:rPr lang="en-US" altLang="zh-CN" kern="0" dirty="0">
                <a:solidFill>
                  <a:srgbClr val="000000"/>
                </a:solidFill>
                <a:latin typeface="Consolas" panose="020B0609020204030204" pitchFamily="49" charset="0"/>
                <a:ea typeface="宋体" panose="02010600030101010101" pitchFamily="2" charset="-122"/>
              </a:rPr>
              <a:t>(2, 20);</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6			</a:t>
            </a:r>
            <a:r>
              <a:rPr lang="en-US" altLang="zh-CN" kern="0" dirty="0">
                <a:solidFill>
                  <a:srgbClr val="3F7F5F"/>
                </a:solidFill>
                <a:latin typeface="Consolas" panose="020B0609020204030204" pitchFamily="49" charset="0"/>
                <a:ea typeface="宋体" panose="02010600030101010101" pitchFamily="2" charset="-122"/>
              </a:rPr>
              <a:t>// </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获取素数序列</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7			</a:t>
            </a:r>
            <a:r>
              <a:rPr lang="en-US" altLang="zh-CN" kern="0" dirty="0">
                <a:solidFill>
                  <a:srgbClr val="6A3E3E"/>
                </a:solidFill>
                <a:latin typeface="Consolas" panose="020B0609020204030204" pitchFamily="49" charset="0"/>
                <a:ea typeface="宋体" panose="02010600030101010101" pitchFamily="2" charset="-122"/>
              </a:rPr>
              <a:t>ps1</a:t>
            </a:r>
            <a:r>
              <a:rPr lang="en-US" altLang="zh-CN" kern="0" dirty="0">
                <a:solidFill>
                  <a:srgbClr val="000000"/>
                </a:solidFill>
                <a:latin typeface="Consolas" panose="020B0609020204030204" pitchFamily="49" charset="0"/>
                <a:ea typeface="宋体" panose="02010600030101010101" pitchFamily="2" charset="-122"/>
              </a:rPr>
              <a:t>.getPrimeSequence();</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8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9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10		</a:t>
            </a:r>
            <a:r>
              <a:rPr lang="en-US" altLang="zh-CN" kern="0" dirty="0">
                <a:solidFill>
                  <a:srgbClr val="3F5FBF"/>
                </a:solidFill>
                <a:latin typeface="Consolas" panose="020B0609020204030204" pitchFamily="49" charset="0"/>
                <a:ea typeface="宋体" panose="02010600030101010101" pitchFamily="2" charset="-122"/>
              </a:rPr>
              <a:t>/** </a:t>
            </a:r>
            <a:r>
              <a:rPr lang="zh-CN" altLang="zh-CN" kern="0" dirty="0">
                <a:solidFill>
                  <a:srgbClr val="3F5FBF"/>
                </a:solidFill>
                <a:latin typeface="Consolas" panose="020B0609020204030204" pitchFamily="49" charset="0"/>
                <a:ea typeface="宋体" panose="02010600030101010101" pitchFamily="2" charset="-122"/>
                <a:cs typeface="Consolas" panose="020B0609020204030204" pitchFamily="49" charset="0"/>
              </a:rPr>
              <a:t>区间下限</a:t>
            </a:r>
            <a:r>
              <a:rPr lang="en-US" altLang="zh-CN" kern="0" dirty="0">
                <a:solidFill>
                  <a:srgbClr val="3F5FBF"/>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11		</a:t>
            </a:r>
            <a:r>
              <a:rPr lang="en-US" altLang="zh-CN" kern="0" dirty="0">
                <a:solidFill>
                  <a:srgbClr val="7F0055"/>
                </a:solidFill>
                <a:latin typeface="Consolas" panose="020B0609020204030204" pitchFamily="49" charset="0"/>
                <a:ea typeface="宋体" panose="02010600030101010101" pitchFamily="2" charset="-122"/>
              </a:rPr>
              <a:t>private</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C0"/>
                </a:solidFill>
                <a:latin typeface="Consolas" panose="020B0609020204030204" pitchFamily="49" charset="0"/>
                <a:ea typeface="宋体" panose="02010600030101010101" pitchFamily="2" charset="-122"/>
              </a:rPr>
              <a:t>lowerNaturalNumber</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12		</a:t>
            </a:r>
            <a:r>
              <a:rPr lang="en-US" altLang="zh-CN" kern="0" dirty="0">
                <a:solidFill>
                  <a:srgbClr val="3F5FBF"/>
                </a:solidFill>
                <a:latin typeface="Consolas" panose="020B0609020204030204" pitchFamily="49" charset="0"/>
                <a:ea typeface="宋体" panose="02010600030101010101" pitchFamily="2" charset="-122"/>
              </a:rPr>
              <a:t>/** </a:t>
            </a:r>
            <a:r>
              <a:rPr lang="zh-CN" altLang="zh-CN" kern="0" dirty="0">
                <a:solidFill>
                  <a:srgbClr val="3F5FBF"/>
                </a:solidFill>
                <a:latin typeface="Consolas" panose="020B0609020204030204" pitchFamily="49" charset="0"/>
                <a:ea typeface="宋体" panose="02010600030101010101" pitchFamily="2" charset="-122"/>
                <a:cs typeface="Consolas" panose="020B0609020204030204" pitchFamily="49" charset="0"/>
              </a:rPr>
              <a:t>区间上限</a:t>
            </a:r>
            <a:r>
              <a:rPr lang="en-US" altLang="zh-CN" kern="0" dirty="0">
                <a:solidFill>
                  <a:srgbClr val="3F5FBF"/>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13		</a:t>
            </a:r>
            <a:r>
              <a:rPr lang="en-US" altLang="zh-CN" kern="0" dirty="0">
                <a:solidFill>
                  <a:srgbClr val="7F0055"/>
                </a:solidFill>
                <a:latin typeface="Consolas" panose="020B0609020204030204" pitchFamily="49" charset="0"/>
                <a:ea typeface="宋体" panose="02010600030101010101" pitchFamily="2" charset="-122"/>
              </a:rPr>
              <a:t>private</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C0"/>
                </a:solidFill>
                <a:latin typeface="Consolas" panose="020B0609020204030204" pitchFamily="49" charset="0"/>
                <a:ea typeface="宋体" panose="02010600030101010101" pitchFamily="2" charset="-122"/>
              </a:rPr>
              <a:t>upperNaturalNumber</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14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15		</a:t>
            </a:r>
            <a:r>
              <a:rPr lang="en-US" altLang="zh-CN" kern="0" dirty="0">
                <a:solidFill>
                  <a:srgbClr val="3F5FBF"/>
                </a:solidFill>
                <a:latin typeface="Consolas" panose="020B0609020204030204" pitchFamily="49" charset="0"/>
                <a:ea typeface="宋体" panose="02010600030101010101" pitchFamily="2" charset="-122"/>
              </a:rPr>
              <a:t>/** </a:t>
            </a:r>
            <a:r>
              <a:rPr lang="zh-CN" altLang="zh-CN" kern="0" dirty="0">
                <a:solidFill>
                  <a:srgbClr val="3F5FBF"/>
                </a:solidFill>
                <a:latin typeface="Consolas" panose="020B0609020204030204" pitchFamily="49" charset="0"/>
                <a:ea typeface="宋体" panose="02010600030101010101" pitchFamily="2" charset="-122"/>
                <a:cs typeface="Consolas" panose="020B0609020204030204" pitchFamily="49" charset="0"/>
              </a:rPr>
              <a:t>带参构造器</a:t>
            </a:r>
            <a:r>
              <a:rPr lang="en-US" altLang="zh-CN" kern="0" dirty="0">
                <a:solidFill>
                  <a:srgbClr val="3F5FBF"/>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16		</a:t>
            </a:r>
            <a:r>
              <a:rPr lang="en-US" altLang="zh-CN" kern="0" dirty="0">
                <a:solidFill>
                  <a:srgbClr val="7F0055"/>
                </a:solidFill>
                <a:latin typeface="Consolas" panose="020B0609020204030204" pitchFamily="49" charset="0"/>
                <a:ea typeface="宋体" panose="02010600030101010101" pitchFamily="2" charset="-122"/>
              </a:rPr>
              <a:t>public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PrimeGenerator</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6A3E3E"/>
                </a:solidFill>
                <a:latin typeface="Consolas" panose="020B0609020204030204" pitchFamily="49" charset="0"/>
                <a:ea typeface="宋体" panose="02010600030101010101" pitchFamily="2" charset="-122"/>
              </a:rPr>
              <a:t>lowerNaturalNumber</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6A3E3E"/>
                </a:solidFill>
                <a:latin typeface="Consolas" panose="020B0609020204030204" pitchFamily="49" charset="0"/>
                <a:ea typeface="宋体" panose="02010600030101010101" pitchFamily="2" charset="-122"/>
              </a:rPr>
              <a:t>upperNaturalNumber</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17			</a:t>
            </a:r>
            <a:r>
              <a:rPr lang="en-US" altLang="zh-CN" kern="0" dirty="0" err="1">
                <a:solidFill>
                  <a:srgbClr val="7F0055"/>
                </a:solidFill>
                <a:latin typeface="Consolas" panose="020B0609020204030204" pitchFamily="49" charset="0"/>
                <a:ea typeface="宋体" panose="02010600030101010101" pitchFamily="2" charset="-122"/>
              </a:rPr>
              <a:t>this</a:t>
            </a:r>
            <a:r>
              <a:rPr lang="en-US" altLang="zh-CN" kern="0" dirty="0" err="1">
                <a:solidFill>
                  <a:srgbClr val="000000"/>
                </a:solidFill>
                <a:latin typeface="Consolas" panose="020B0609020204030204" pitchFamily="49" charset="0"/>
                <a:ea typeface="宋体" panose="02010600030101010101" pitchFamily="2" charset="-122"/>
              </a:rPr>
              <a:t>.</a:t>
            </a:r>
            <a:r>
              <a:rPr lang="en-US" altLang="zh-CN" kern="0" dirty="0" err="1">
                <a:solidFill>
                  <a:srgbClr val="0000C0"/>
                </a:solidFill>
                <a:latin typeface="Consolas" panose="020B0609020204030204" pitchFamily="49" charset="0"/>
                <a:ea typeface="宋体" panose="02010600030101010101" pitchFamily="2" charset="-122"/>
              </a:rPr>
              <a:t>lowerNaturalNumber</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err="1">
                <a:solidFill>
                  <a:srgbClr val="6A3E3E"/>
                </a:solidFill>
                <a:latin typeface="Consolas" panose="020B0609020204030204" pitchFamily="49" charset="0"/>
                <a:ea typeface="宋体" panose="02010600030101010101" pitchFamily="2" charset="-122"/>
              </a:rPr>
              <a:t>lowerNaturalNumber</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18			</a:t>
            </a:r>
            <a:r>
              <a:rPr lang="en-US" altLang="zh-CN" kern="0" dirty="0" err="1">
                <a:solidFill>
                  <a:srgbClr val="7F0055"/>
                </a:solidFill>
                <a:latin typeface="Consolas" panose="020B0609020204030204" pitchFamily="49" charset="0"/>
                <a:ea typeface="宋体" panose="02010600030101010101" pitchFamily="2" charset="-122"/>
              </a:rPr>
              <a:t>this</a:t>
            </a:r>
            <a:r>
              <a:rPr lang="en-US" altLang="zh-CN" kern="0" dirty="0" err="1">
                <a:solidFill>
                  <a:srgbClr val="000000"/>
                </a:solidFill>
                <a:latin typeface="Consolas" panose="020B0609020204030204" pitchFamily="49" charset="0"/>
                <a:ea typeface="宋体" panose="02010600030101010101" pitchFamily="2" charset="-122"/>
              </a:rPr>
              <a:t>.</a:t>
            </a:r>
            <a:r>
              <a:rPr lang="en-US" altLang="zh-CN" kern="0" dirty="0" err="1">
                <a:solidFill>
                  <a:srgbClr val="0000C0"/>
                </a:solidFill>
                <a:latin typeface="Consolas" panose="020B0609020204030204" pitchFamily="49" charset="0"/>
                <a:ea typeface="宋体" panose="02010600030101010101" pitchFamily="2" charset="-122"/>
              </a:rPr>
              <a:t>upperNaturalNumber</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err="1">
                <a:solidFill>
                  <a:srgbClr val="6A3E3E"/>
                </a:solidFill>
                <a:latin typeface="Consolas" panose="020B0609020204030204" pitchFamily="49" charset="0"/>
                <a:ea typeface="宋体" panose="02010600030101010101" pitchFamily="2" charset="-122"/>
              </a:rPr>
              <a:t>upperNaturalNumber</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19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20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21		</a:t>
            </a:r>
            <a:r>
              <a:rPr lang="en-US" altLang="zh-CN" kern="0" dirty="0">
                <a:solidFill>
                  <a:srgbClr val="7F0055"/>
                </a:solidFill>
                <a:latin typeface="Consolas" panose="020B0609020204030204" pitchFamily="49" charset="0"/>
                <a:ea typeface="宋体" panose="02010600030101010101" pitchFamily="2" charset="-122"/>
              </a:rPr>
              <a:t>private</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void</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getPrimeSequence</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22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err="1">
                <a:solidFill>
                  <a:srgbClr val="0000C0"/>
                </a:solidFill>
                <a:latin typeface="Consolas" panose="020B0609020204030204" pitchFamily="49" charset="0"/>
                <a:ea typeface="宋体" panose="02010600030101010101" pitchFamily="2" charset="-122"/>
              </a:rPr>
              <a:t>lowerNaturalNumber</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2A00FF"/>
                </a:solidFill>
                <a:latin typeface="Consolas" panose="020B0609020204030204" pitchFamily="49" charset="0"/>
                <a:ea typeface="宋体" panose="02010600030101010101" pitchFamily="2" charset="-122"/>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到</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err="1">
                <a:solidFill>
                  <a:srgbClr val="0000C0"/>
                </a:solidFill>
                <a:latin typeface="Consolas" panose="020B0609020204030204" pitchFamily="49" charset="0"/>
                <a:ea typeface="宋体" panose="02010600030101010101" pitchFamily="2" charset="-122"/>
              </a:rPr>
              <a:t>upperNaturalNumber</a:t>
            </a:r>
            <a:r>
              <a:rPr lang="en-US" altLang="zh-CN" kern="0" dirty="0">
                <a:solidFill>
                  <a:srgbClr val="000000"/>
                </a:solidFill>
                <a:latin typeface="Consolas" panose="020B0609020204030204" pitchFamily="49" charset="0"/>
                <a:ea typeface="宋体" panose="02010600030101010101" pitchFamily="2" charset="-122"/>
              </a:rPr>
              <a:t> +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23	                                                             </a:t>
            </a:r>
            <a:r>
              <a:rPr lang="en-US" altLang="zh-CN" kern="0" dirty="0">
                <a:solidFill>
                  <a:srgbClr val="2A00FF"/>
                </a:solidFill>
                <a:latin typeface="Consolas" panose="020B0609020204030204" pitchFamily="49" charset="0"/>
                <a:ea typeface="宋体" panose="02010600030101010101" pitchFamily="2" charset="-122"/>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之间的素数序列为：</a:t>
            </a:r>
            <a:r>
              <a:rPr lang="en-US" altLang="zh-CN" kern="0" dirty="0" smtClean="0">
                <a:solidFill>
                  <a:srgbClr val="2A00FF"/>
                </a:solidFill>
                <a:latin typeface="Consolas" panose="020B0609020204030204" pitchFamily="49" charset="0"/>
                <a:ea typeface="宋体" panose="02010600030101010101" pitchFamily="2" charset="-122"/>
              </a:rPr>
              <a:t>"</a:t>
            </a:r>
            <a:r>
              <a:rPr lang="en-US" altLang="zh-CN" kern="0" dirty="0" smtClean="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207792190"/>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25032" y="432719"/>
            <a:ext cx="10217888" cy="6487930"/>
          </a:xfrm>
          <a:prstGeom prst="rect">
            <a:avLst/>
          </a:prstGeom>
        </p:spPr>
        <p:txBody>
          <a:bodyPr wrap="square">
            <a:spAutoFit/>
          </a:bodyPr>
          <a:lstStyle/>
          <a:p>
            <a:pPr>
              <a:lnSpc>
                <a:spcPts val="1200"/>
              </a:lnSpc>
              <a:spcAft>
                <a:spcPts val="0"/>
              </a:spcAft>
              <a:buNone/>
            </a:pPr>
            <a:r>
              <a:rPr lang="en-US" altLang="zh-CN" kern="0" dirty="0" smtClean="0">
                <a:solidFill>
                  <a:srgbClr val="000000"/>
                </a:solidFill>
                <a:latin typeface="Consolas" panose="020B0609020204030204" pitchFamily="49" charset="0"/>
                <a:ea typeface="宋体" panose="02010600030101010101" pitchFamily="2" charset="-122"/>
              </a:rPr>
              <a:t>24</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3F7F5F"/>
                </a:solidFill>
                <a:latin typeface="Consolas" panose="020B0609020204030204" pitchFamily="49" charset="0"/>
                <a:ea typeface="宋体" panose="02010600030101010101" pitchFamily="2" charset="-122"/>
              </a:rPr>
              <a:t>// </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循环控制</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25			</a:t>
            </a:r>
            <a:r>
              <a:rPr lang="en-US" altLang="zh-CN" kern="0" dirty="0">
                <a:solidFill>
                  <a:srgbClr val="7F0055"/>
                </a:solidFill>
                <a:latin typeface="Consolas" panose="020B0609020204030204" pitchFamily="49" charset="0"/>
                <a:ea typeface="宋体" panose="02010600030101010101" pitchFamily="2" charset="-122"/>
              </a:rPr>
              <a:t>for</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m</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err="1">
                <a:solidFill>
                  <a:srgbClr val="0000C0"/>
                </a:solidFill>
                <a:latin typeface="Consolas" panose="020B0609020204030204" pitchFamily="49" charset="0"/>
                <a:ea typeface="宋体" panose="02010600030101010101" pitchFamily="2" charset="-122"/>
              </a:rPr>
              <a:t>lowerNaturalNumber</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m</a:t>
            </a:r>
            <a:r>
              <a:rPr lang="en-US" altLang="zh-CN" kern="0" dirty="0">
                <a:solidFill>
                  <a:srgbClr val="000000"/>
                </a:solidFill>
                <a:latin typeface="Consolas" panose="020B0609020204030204" pitchFamily="49" charset="0"/>
                <a:ea typeface="宋体" panose="02010600030101010101" pitchFamily="2" charset="-122"/>
              </a:rPr>
              <a:t> &lt;= </a:t>
            </a:r>
            <a:r>
              <a:rPr lang="en-US" altLang="zh-CN" kern="0" dirty="0" err="1">
                <a:solidFill>
                  <a:srgbClr val="0000C0"/>
                </a:solidFill>
                <a:latin typeface="Consolas" panose="020B0609020204030204" pitchFamily="49" charset="0"/>
                <a:ea typeface="宋体" panose="02010600030101010101" pitchFamily="2" charset="-122"/>
              </a:rPr>
              <a:t>upperNaturalNumber</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m</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26				</a:t>
            </a:r>
            <a:r>
              <a:rPr lang="en-US" altLang="zh-CN" kern="0" dirty="0">
                <a:solidFill>
                  <a:srgbClr val="7F0055"/>
                </a:solidFill>
                <a:latin typeface="Consolas" panose="020B0609020204030204" pitchFamily="49" charset="0"/>
                <a:ea typeface="宋体" panose="02010600030101010101" pitchFamily="2" charset="-122"/>
              </a:rPr>
              <a:t>if</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isPrime</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6A3E3E"/>
                </a:solidFill>
                <a:latin typeface="Consolas" panose="020B0609020204030204" pitchFamily="49" charset="0"/>
                <a:ea typeface="宋体" panose="02010600030101010101" pitchFamily="2" charset="-122"/>
              </a:rPr>
              <a:t>m</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27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6A3E3E"/>
                </a:solidFill>
                <a:latin typeface="Consolas" panose="020B0609020204030204" pitchFamily="49" charset="0"/>
                <a:ea typeface="宋体" panose="02010600030101010101" pitchFamily="2" charset="-122"/>
              </a:rPr>
              <a:t>m</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28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29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30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31		</a:t>
            </a:r>
            <a:r>
              <a:rPr lang="en-US" altLang="zh-CN" kern="0" dirty="0">
                <a:solidFill>
                  <a:srgbClr val="3F5FBF"/>
                </a:solidFill>
                <a:latin typeface="Consolas" panose="020B0609020204030204" pitchFamily="49" charset="0"/>
                <a:ea typeface="宋体" panose="02010600030101010101" pitchFamily="2" charset="-122"/>
              </a:rPr>
              <a:t>/** </a:t>
            </a:r>
            <a:r>
              <a:rPr lang="zh-CN" altLang="zh-CN" kern="0" dirty="0">
                <a:solidFill>
                  <a:srgbClr val="3F5FBF"/>
                </a:solidFill>
                <a:latin typeface="Consolas" panose="020B0609020204030204" pitchFamily="49" charset="0"/>
                <a:ea typeface="宋体" panose="02010600030101010101" pitchFamily="2" charset="-122"/>
                <a:cs typeface="Consolas" panose="020B0609020204030204" pitchFamily="49" charset="0"/>
              </a:rPr>
              <a:t>判定素数方法</a:t>
            </a:r>
            <a:r>
              <a:rPr lang="en-US" altLang="zh-CN" kern="0" dirty="0">
                <a:solidFill>
                  <a:srgbClr val="3F5FBF"/>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32		</a:t>
            </a:r>
            <a:r>
              <a:rPr lang="en-US" altLang="zh-CN" kern="0" dirty="0">
                <a:solidFill>
                  <a:srgbClr val="7F0055"/>
                </a:solidFill>
                <a:latin typeface="Consolas" panose="020B0609020204030204" pitchFamily="49" charset="0"/>
                <a:ea typeface="宋体" panose="02010600030101010101" pitchFamily="2" charset="-122"/>
              </a:rPr>
              <a:t>private</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7F0055"/>
                </a:solidFill>
                <a:latin typeface="Consolas" panose="020B0609020204030204" pitchFamily="49" charset="0"/>
                <a:ea typeface="宋体" panose="02010600030101010101" pitchFamily="2" charset="-122"/>
              </a:rPr>
              <a:t>boolean</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isPrime</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number</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33			</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m</a:t>
            </a:r>
            <a:r>
              <a:rPr lang="en-US" altLang="zh-CN" kern="0" dirty="0">
                <a:solidFill>
                  <a:srgbClr val="000000"/>
                </a:solidFill>
                <a:latin typeface="Consolas" panose="020B0609020204030204" pitchFamily="49" charset="0"/>
                <a:ea typeface="宋体" panose="02010600030101010101" pitchFamily="2" charset="-122"/>
              </a:rPr>
              <a:t> = 2;</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34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35			</a:t>
            </a:r>
            <a:r>
              <a:rPr lang="en-US" altLang="zh-CN" kern="0" dirty="0">
                <a:solidFill>
                  <a:srgbClr val="3F7F5F"/>
                </a:solidFill>
                <a:latin typeface="Consolas" panose="020B0609020204030204" pitchFamily="49" charset="0"/>
                <a:ea typeface="宋体" panose="02010600030101010101" pitchFamily="2" charset="-122"/>
              </a:rPr>
              <a:t>// 1</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及小于</a:t>
            </a:r>
            <a:r>
              <a:rPr lang="en-US" altLang="zh-CN" kern="0" dirty="0">
                <a:solidFill>
                  <a:srgbClr val="3F7F5F"/>
                </a:solidFill>
                <a:latin typeface="Consolas" panose="020B0609020204030204" pitchFamily="49" charset="0"/>
                <a:ea typeface="宋体" panose="02010600030101010101" pitchFamily="2" charset="-122"/>
              </a:rPr>
              <a:t>1</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的数都不是素数，</a:t>
            </a:r>
            <a:r>
              <a:rPr lang="en-US" altLang="zh-CN" kern="0" dirty="0">
                <a:solidFill>
                  <a:srgbClr val="3F7F5F"/>
                </a:solidFill>
                <a:latin typeface="Consolas" panose="020B0609020204030204" pitchFamily="49" charset="0"/>
                <a:ea typeface="宋体" panose="02010600030101010101" pitchFamily="2" charset="-122"/>
              </a:rPr>
              <a:t>2</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是素数</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36			</a:t>
            </a:r>
            <a:r>
              <a:rPr lang="en-US" altLang="zh-CN" kern="0" dirty="0">
                <a:solidFill>
                  <a:srgbClr val="7F0055"/>
                </a:solidFill>
                <a:latin typeface="Consolas" panose="020B0609020204030204" pitchFamily="49" charset="0"/>
                <a:ea typeface="宋体" panose="02010600030101010101" pitchFamily="2" charset="-122"/>
              </a:rPr>
              <a:t>if</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number</a:t>
            </a:r>
            <a:r>
              <a:rPr lang="en-US" altLang="zh-CN" kern="0" dirty="0">
                <a:solidFill>
                  <a:srgbClr val="000000"/>
                </a:solidFill>
                <a:latin typeface="Consolas" panose="020B0609020204030204" pitchFamily="49" charset="0"/>
                <a:ea typeface="宋体" panose="02010600030101010101" pitchFamily="2" charset="-122"/>
              </a:rPr>
              <a:t> &lt;= 1)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37				</a:t>
            </a:r>
            <a:r>
              <a:rPr lang="en-US" altLang="zh-CN" kern="0" dirty="0">
                <a:solidFill>
                  <a:srgbClr val="7F0055"/>
                </a:solidFill>
                <a:latin typeface="Consolas" panose="020B0609020204030204" pitchFamily="49" charset="0"/>
                <a:ea typeface="宋体" panose="02010600030101010101" pitchFamily="2" charset="-122"/>
              </a:rPr>
              <a:t>return</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false</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38			} </a:t>
            </a:r>
            <a:r>
              <a:rPr lang="en-US" altLang="zh-CN" kern="0" dirty="0">
                <a:solidFill>
                  <a:srgbClr val="7F0055"/>
                </a:solidFill>
                <a:latin typeface="Consolas" panose="020B0609020204030204" pitchFamily="49" charset="0"/>
                <a:ea typeface="宋体" panose="02010600030101010101" pitchFamily="2" charset="-122"/>
              </a:rPr>
              <a:t>else</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if</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number</a:t>
            </a:r>
            <a:r>
              <a:rPr lang="en-US" altLang="zh-CN" kern="0" dirty="0">
                <a:solidFill>
                  <a:srgbClr val="000000"/>
                </a:solidFill>
                <a:latin typeface="Consolas" panose="020B0609020204030204" pitchFamily="49" charset="0"/>
                <a:ea typeface="宋体" panose="02010600030101010101" pitchFamily="2" charset="-122"/>
              </a:rPr>
              <a:t> == 2)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39				</a:t>
            </a:r>
            <a:r>
              <a:rPr lang="en-US" altLang="zh-CN" kern="0" dirty="0">
                <a:solidFill>
                  <a:srgbClr val="7F0055"/>
                </a:solidFill>
                <a:latin typeface="Consolas" panose="020B0609020204030204" pitchFamily="49" charset="0"/>
                <a:ea typeface="宋体" panose="02010600030101010101" pitchFamily="2" charset="-122"/>
              </a:rPr>
              <a:t>return</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true</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40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41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42			</a:t>
            </a:r>
            <a:r>
              <a:rPr lang="en-US" altLang="zh-CN" kern="0" dirty="0">
                <a:solidFill>
                  <a:srgbClr val="7F0055"/>
                </a:solidFill>
                <a:latin typeface="Consolas" panose="020B0609020204030204" pitchFamily="49" charset="0"/>
                <a:ea typeface="宋体" panose="02010600030101010101" pitchFamily="2" charset="-122"/>
              </a:rPr>
              <a:t>do</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43				</a:t>
            </a:r>
            <a:r>
              <a:rPr lang="en-US" altLang="zh-CN" kern="0" dirty="0">
                <a:solidFill>
                  <a:srgbClr val="3F7F5F"/>
                </a:solidFill>
                <a:latin typeface="Consolas" panose="020B0609020204030204" pitchFamily="49" charset="0"/>
                <a:ea typeface="宋体" panose="02010600030101010101" pitchFamily="2" charset="-122"/>
              </a:rPr>
              <a:t>// </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若能找到用来整除</a:t>
            </a:r>
            <a:r>
              <a:rPr lang="en-US" altLang="zh-CN" kern="0" dirty="0">
                <a:solidFill>
                  <a:srgbClr val="3F7F5F"/>
                </a:solidFill>
                <a:latin typeface="Consolas" panose="020B0609020204030204" pitchFamily="49" charset="0"/>
                <a:ea typeface="宋体" panose="02010600030101010101" pitchFamily="2" charset="-122"/>
              </a:rPr>
              <a:t>number</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的数</a:t>
            </a:r>
            <a:r>
              <a:rPr lang="en-US" altLang="zh-CN" kern="0" dirty="0">
                <a:solidFill>
                  <a:srgbClr val="3F7F5F"/>
                </a:solidFill>
                <a:latin typeface="Consolas" panose="020B0609020204030204" pitchFamily="49" charset="0"/>
                <a:ea typeface="宋体" panose="02010600030101010101" pitchFamily="2" charset="-122"/>
              </a:rPr>
              <a:t>m</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，则</a:t>
            </a:r>
            <a:r>
              <a:rPr lang="en-US" altLang="zh-CN" kern="0" dirty="0">
                <a:solidFill>
                  <a:srgbClr val="3F7F5F"/>
                </a:solidFill>
                <a:latin typeface="Consolas" panose="020B0609020204030204" pitchFamily="49" charset="0"/>
                <a:ea typeface="宋体" panose="02010600030101010101" pitchFamily="2" charset="-122"/>
              </a:rPr>
              <a:t>number</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不是素数</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44				</a:t>
            </a:r>
            <a:r>
              <a:rPr lang="en-US" altLang="zh-CN" kern="0" dirty="0">
                <a:solidFill>
                  <a:srgbClr val="7F0055"/>
                </a:solidFill>
                <a:latin typeface="Consolas" panose="020B0609020204030204" pitchFamily="49" charset="0"/>
                <a:ea typeface="宋体" panose="02010600030101010101" pitchFamily="2" charset="-122"/>
              </a:rPr>
              <a:t>if</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number</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6A3E3E"/>
                </a:solidFill>
                <a:latin typeface="Consolas" panose="020B0609020204030204" pitchFamily="49" charset="0"/>
                <a:ea typeface="宋体" panose="02010600030101010101" pitchFamily="2" charset="-122"/>
              </a:rPr>
              <a:t>m</a:t>
            </a:r>
            <a:r>
              <a:rPr lang="en-US" altLang="zh-CN" kern="0" dirty="0">
                <a:solidFill>
                  <a:srgbClr val="000000"/>
                </a:solidFill>
                <a:latin typeface="Consolas" panose="020B0609020204030204" pitchFamily="49" charset="0"/>
                <a:ea typeface="宋体" panose="02010600030101010101" pitchFamily="2" charset="-122"/>
              </a:rPr>
              <a:t> == 0)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45					</a:t>
            </a:r>
            <a:r>
              <a:rPr lang="en-US" altLang="zh-CN" kern="0" dirty="0">
                <a:solidFill>
                  <a:srgbClr val="7F0055"/>
                </a:solidFill>
                <a:latin typeface="Consolas" panose="020B0609020204030204" pitchFamily="49" charset="0"/>
                <a:ea typeface="宋体" panose="02010600030101010101" pitchFamily="2" charset="-122"/>
              </a:rPr>
              <a:t>return</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false</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46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47				</a:t>
            </a:r>
            <a:r>
              <a:rPr lang="en-US" altLang="zh-CN" kern="0" dirty="0">
                <a:solidFill>
                  <a:srgbClr val="3F7F5F"/>
                </a:solidFill>
                <a:latin typeface="Consolas" panose="020B0609020204030204" pitchFamily="49" charset="0"/>
                <a:ea typeface="宋体" panose="02010600030101010101" pitchFamily="2" charset="-122"/>
              </a:rPr>
              <a:t>// </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取下一个数</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48				++</a:t>
            </a:r>
            <a:r>
              <a:rPr lang="en-US" altLang="zh-CN" kern="0" dirty="0">
                <a:solidFill>
                  <a:srgbClr val="6A3E3E"/>
                </a:solidFill>
                <a:latin typeface="Consolas" panose="020B0609020204030204" pitchFamily="49" charset="0"/>
                <a:ea typeface="宋体" panose="02010600030101010101" pitchFamily="2" charset="-122"/>
              </a:rPr>
              <a:t>m</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49			} </a:t>
            </a:r>
            <a:r>
              <a:rPr lang="en-US" altLang="zh-CN" kern="0" dirty="0">
                <a:solidFill>
                  <a:srgbClr val="7F0055"/>
                </a:solidFill>
                <a:latin typeface="Consolas" panose="020B0609020204030204" pitchFamily="49" charset="0"/>
                <a:ea typeface="宋体" panose="02010600030101010101" pitchFamily="2" charset="-122"/>
              </a:rPr>
              <a:t>while</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m</a:t>
            </a:r>
            <a:r>
              <a:rPr lang="en-US" altLang="zh-CN" kern="0" dirty="0">
                <a:solidFill>
                  <a:srgbClr val="000000"/>
                </a:solidFill>
                <a:latin typeface="Consolas" panose="020B0609020204030204" pitchFamily="49" charset="0"/>
                <a:ea typeface="宋体" panose="02010600030101010101" pitchFamily="2" charset="-122"/>
              </a:rPr>
              <a:t> &lt; </a:t>
            </a:r>
            <a:r>
              <a:rPr lang="en-US" altLang="zh-CN" kern="0" dirty="0">
                <a:solidFill>
                  <a:srgbClr val="6A3E3E"/>
                </a:solidFill>
                <a:latin typeface="Consolas" panose="020B0609020204030204" pitchFamily="49" charset="0"/>
                <a:ea typeface="宋体" panose="02010600030101010101" pitchFamily="2" charset="-122"/>
              </a:rPr>
              <a:t>number</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50	</a:t>
            </a:r>
            <a:endParaRPr lang="zh-CN" altLang="zh-CN" kern="100" dirty="0">
              <a:latin typeface="Times New Roman" panose="02020603050405020304" pitchFamily="18" charset="0"/>
              <a:ea typeface="宋体" panose="02010600030101010101" pitchFamily="2" charset="-122"/>
            </a:endParaRPr>
          </a:p>
        </p:txBody>
      </p:sp>
      <p:sp>
        <p:nvSpPr>
          <p:cNvPr id="6" name="矩形 5"/>
          <p:cNvSpPr/>
          <p:nvPr/>
        </p:nvSpPr>
        <p:spPr>
          <a:xfrm>
            <a:off x="7814929" y="5483184"/>
            <a:ext cx="4295555" cy="1058751"/>
          </a:xfrm>
          <a:prstGeom prst="rect">
            <a:avLst/>
          </a:prstGeom>
        </p:spPr>
        <p:txBody>
          <a:bodyPr wrap="square">
            <a:spAutoFit/>
          </a:bodyPr>
          <a:lstStyle/>
          <a:p>
            <a:pPr>
              <a:lnSpc>
                <a:spcPts val="1200"/>
              </a:lnSpc>
              <a:spcAft>
                <a:spcPts val="0"/>
              </a:spcAft>
              <a:buNone/>
            </a:pPr>
            <a:r>
              <a:rPr lang="en-US" altLang="zh-CN" kern="0" dirty="0">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51			</a:t>
            </a:r>
            <a:r>
              <a:rPr lang="en-US" altLang="zh-CN" kern="0" dirty="0">
                <a:solidFill>
                  <a:srgbClr val="7F0055"/>
                </a:solidFill>
                <a:latin typeface="Consolas" panose="020B0609020204030204" pitchFamily="49" charset="0"/>
                <a:ea typeface="宋体" panose="02010600030101010101" pitchFamily="2" charset="-122"/>
              </a:rPr>
              <a:t>return</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true</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52		}</a:t>
            </a:r>
            <a:endParaRPr lang="zh-CN" altLang="zh-CN" kern="100" dirty="0">
              <a:latin typeface="Times New Roman" panose="02020603050405020304" pitchFamily="18" charset="0"/>
              <a:ea typeface="宋体" panose="02010600030101010101" pitchFamily="2" charset="-122"/>
            </a:endParaRPr>
          </a:p>
          <a:p>
            <a:pPr>
              <a:buNone/>
            </a:pPr>
            <a:r>
              <a:rPr lang="en-US" altLang="zh-CN" dirty="0">
                <a:solidFill>
                  <a:srgbClr val="000000"/>
                </a:solidFill>
                <a:latin typeface="Consolas" panose="020B0609020204030204" pitchFamily="49" charset="0"/>
                <a:ea typeface="宋体" panose="02010600030101010101" pitchFamily="2" charset="-122"/>
              </a:rPr>
              <a:t>53	}</a:t>
            </a:r>
            <a:endParaRPr lang="zh-CN" altLang="en-US" dirty="0"/>
          </a:p>
        </p:txBody>
      </p:sp>
    </p:spTree>
    <p:extLst>
      <p:ext uri="{BB962C8B-B14F-4D97-AF65-F5344CB8AC3E}">
        <p14:creationId xmlns:p14="http://schemas.microsoft.com/office/powerpoint/2010/main" val="3207236365"/>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3.1.3 </a:t>
            </a:r>
            <a:r>
              <a:rPr lang="en-US" altLang="zh-CN" dirty="0" err="1">
                <a:effectLst/>
              </a:rPr>
              <a:t>PrimeGenerator</a:t>
            </a:r>
            <a:r>
              <a:rPr lang="zh-CN" altLang="zh-CN" dirty="0">
                <a:effectLst/>
              </a:rPr>
              <a:t>类的</a:t>
            </a:r>
            <a:r>
              <a:rPr lang="zh-CN" altLang="zh-CN" dirty="0" smtClean="0">
                <a:effectLst/>
              </a:rPr>
              <a:t>实现</a:t>
            </a:r>
            <a:r>
              <a:rPr lang="zh-CN" altLang="en-US" dirty="0" smtClean="0">
                <a:effectLst/>
              </a:rPr>
              <a:t>（续）</a:t>
            </a:r>
            <a:endParaRPr lang="zh-CN" altLang="en-US" dirty="0"/>
          </a:p>
        </p:txBody>
      </p:sp>
      <p:sp>
        <p:nvSpPr>
          <p:cNvPr id="3" name="内容占位符 2"/>
          <p:cNvSpPr>
            <a:spLocks noGrp="1"/>
          </p:cNvSpPr>
          <p:nvPr>
            <p:ph idx="1"/>
          </p:nvPr>
        </p:nvSpPr>
        <p:spPr/>
        <p:txBody>
          <a:bodyPr/>
          <a:lstStyle/>
          <a:p>
            <a:r>
              <a:rPr lang="en-US" altLang="zh-CN" sz="2000" dirty="0"/>
              <a:t>2. </a:t>
            </a:r>
            <a:r>
              <a:rPr lang="zh-CN" altLang="zh-CN" sz="2000" dirty="0"/>
              <a:t>重复结构中的</a:t>
            </a:r>
            <a:r>
              <a:rPr lang="en-US" altLang="zh-CN" sz="2000" dirty="0"/>
              <a:t>continue</a:t>
            </a:r>
            <a:r>
              <a:rPr lang="zh-CN" altLang="zh-CN" sz="2000" dirty="0"/>
              <a:t>语句</a:t>
            </a:r>
            <a:endParaRPr lang="zh-CN" altLang="zh-CN" sz="2000" b="1" dirty="0"/>
          </a:p>
          <a:p>
            <a:pPr lvl="1"/>
            <a:r>
              <a:rPr lang="zh-CN" altLang="zh-CN" sz="2000" dirty="0"/>
              <a:t>前面设计的</a:t>
            </a:r>
            <a:r>
              <a:rPr lang="en-US" altLang="zh-CN" sz="2000" dirty="0" err="1"/>
              <a:t>getPrimeSequence</a:t>
            </a:r>
            <a:r>
              <a:rPr lang="en-US" altLang="zh-CN" sz="2000" dirty="0"/>
              <a:t>( )</a:t>
            </a:r>
            <a:r>
              <a:rPr lang="zh-CN" altLang="zh-CN" sz="2000" dirty="0"/>
              <a:t>代码疏忽了一个问题，即没有考虑用户给出的区间下限小于</a:t>
            </a:r>
            <a:r>
              <a:rPr lang="en-US" altLang="zh-CN" sz="2000" dirty="0"/>
              <a:t>2</a:t>
            </a:r>
            <a:r>
              <a:rPr lang="zh-CN" altLang="zh-CN" sz="2000" dirty="0"/>
              <a:t>的情况，也没有考虑给出的区间上、下限反了的情况</a:t>
            </a:r>
            <a:r>
              <a:rPr lang="zh-CN" altLang="zh-CN" sz="2000" dirty="0" smtClean="0"/>
              <a:t>。</a:t>
            </a:r>
            <a:endParaRPr lang="en-US" altLang="zh-CN" sz="2000" dirty="0" smtClean="0"/>
          </a:p>
          <a:p>
            <a:r>
              <a:rPr lang="zh-CN" altLang="zh-CN" sz="2000" dirty="0"/>
              <a:t>【代码</a:t>
            </a:r>
            <a:r>
              <a:rPr lang="en-US" altLang="zh-CN" sz="2000" dirty="0"/>
              <a:t>3-3</a:t>
            </a:r>
            <a:r>
              <a:rPr lang="zh-CN" altLang="zh-CN" sz="2000" dirty="0"/>
              <a:t>】进一步完善的</a:t>
            </a:r>
            <a:r>
              <a:rPr lang="en-US" altLang="zh-CN" sz="2000" dirty="0" err="1"/>
              <a:t>getPrimeSequence</a:t>
            </a:r>
            <a:r>
              <a:rPr lang="en-US" altLang="zh-CN" sz="2000" dirty="0"/>
              <a:t>( )</a:t>
            </a:r>
            <a:r>
              <a:rPr lang="zh-CN" altLang="zh-CN" sz="2000" dirty="0"/>
              <a:t>代码</a:t>
            </a:r>
            <a:r>
              <a:rPr lang="zh-CN" altLang="zh-CN" sz="2000" dirty="0" smtClean="0"/>
              <a:t>。</a:t>
            </a:r>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pPr marL="0" indent="0">
              <a:buNone/>
            </a:pPr>
            <a:endParaRPr lang="en-US" altLang="zh-CN" sz="2000" dirty="0" smtClean="0"/>
          </a:p>
          <a:p>
            <a:pPr lvl="1"/>
            <a:r>
              <a:rPr lang="en-US" altLang="zh-CN" sz="1800" dirty="0"/>
              <a:t>continue </a:t>
            </a:r>
            <a:r>
              <a:rPr lang="zh-CN" altLang="zh-CN" sz="1800" dirty="0"/>
              <a:t>语句是跳过循环体中剩余的语句而强制执行下一次循环，其作用为结束本次循环，即跳过循环体中下面尚未执行的语句，接着进行下一次是否执行循环的判定。</a:t>
            </a:r>
            <a:endParaRPr lang="zh-CN" altLang="en-US" sz="18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pic>
        <p:nvPicPr>
          <p:cNvPr id="6" name="图片 5"/>
          <p:cNvPicPr>
            <a:picLocks noChangeAspect="1"/>
          </p:cNvPicPr>
          <p:nvPr/>
        </p:nvPicPr>
        <p:blipFill>
          <a:blip r:embed="rId2"/>
          <a:stretch>
            <a:fillRect/>
          </a:stretch>
        </p:blipFill>
        <p:spPr>
          <a:xfrm>
            <a:off x="3479098" y="2697936"/>
            <a:ext cx="7283051" cy="2841621"/>
          </a:xfrm>
          <a:prstGeom prst="rect">
            <a:avLst/>
          </a:prstGeom>
        </p:spPr>
      </p:pic>
    </p:spTree>
    <p:extLst>
      <p:ext uri="{BB962C8B-B14F-4D97-AF65-F5344CB8AC3E}">
        <p14:creationId xmlns:p14="http://schemas.microsoft.com/office/powerpoint/2010/main" val="8346241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1000"/>
                                        <p:tgtEl>
                                          <p:spTgt spid="3">
                                            <p:txEl>
                                              <p:pRg st="10" end="10"/>
                                            </p:txEl>
                                          </p:spTgt>
                                        </p:tgtEl>
                                      </p:cBhvr>
                                    </p:animEffect>
                                    <p:anim calcmode="lin" valueType="num">
                                      <p:cBhvr>
                                        <p:cTn id="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3.1.3 </a:t>
            </a:r>
            <a:r>
              <a:rPr lang="en-US" altLang="zh-CN" dirty="0" err="1">
                <a:effectLst/>
              </a:rPr>
              <a:t>PrimeGenerator</a:t>
            </a:r>
            <a:r>
              <a:rPr lang="zh-CN" altLang="zh-CN" dirty="0">
                <a:effectLst/>
              </a:rPr>
              <a:t>类的实现</a:t>
            </a:r>
            <a:r>
              <a:rPr lang="zh-CN" altLang="en-US" dirty="0">
                <a:effectLst/>
              </a:rPr>
              <a:t>（续）</a:t>
            </a:r>
            <a:endParaRPr lang="zh-CN" altLang="en-US" dirty="0"/>
          </a:p>
        </p:txBody>
      </p:sp>
      <p:sp>
        <p:nvSpPr>
          <p:cNvPr id="3" name="内容占位符 2"/>
          <p:cNvSpPr>
            <a:spLocks noGrp="1"/>
          </p:cNvSpPr>
          <p:nvPr>
            <p:ph idx="1"/>
          </p:nvPr>
        </p:nvSpPr>
        <p:spPr>
          <a:xfrm>
            <a:off x="505885" y="1093788"/>
            <a:ext cx="11368616" cy="4876800"/>
          </a:xfrm>
        </p:spPr>
        <p:txBody>
          <a:bodyPr/>
          <a:lstStyle/>
          <a:p>
            <a:r>
              <a:rPr lang="en-US" altLang="zh-CN" dirty="0"/>
              <a:t>3. </a:t>
            </a:r>
            <a:r>
              <a:rPr lang="zh-CN" altLang="zh-CN" dirty="0"/>
              <a:t>不用</a:t>
            </a:r>
            <a:r>
              <a:rPr lang="en-US" altLang="zh-CN" dirty="0" err="1"/>
              <a:t>isPrime</a:t>
            </a:r>
            <a:r>
              <a:rPr lang="en-US" altLang="zh-CN" dirty="0"/>
              <a:t>( )</a:t>
            </a:r>
            <a:r>
              <a:rPr lang="zh-CN" altLang="zh-CN" dirty="0"/>
              <a:t>判定素数的</a:t>
            </a:r>
            <a:r>
              <a:rPr lang="en-US" altLang="zh-CN" dirty="0" err="1"/>
              <a:t>PrimeGenerator</a:t>
            </a:r>
            <a:r>
              <a:rPr lang="zh-CN" altLang="zh-CN" dirty="0"/>
              <a:t>类的实现</a:t>
            </a:r>
            <a:endParaRPr lang="zh-CN" altLang="zh-CN" b="1" dirty="0"/>
          </a:p>
          <a:p>
            <a:pPr lvl="1"/>
            <a:r>
              <a:rPr lang="zh-CN" altLang="zh-CN" dirty="0"/>
              <a:t>若不使用</a:t>
            </a:r>
            <a:r>
              <a:rPr lang="en-US" altLang="zh-CN" dirty="0" err="1"/>
              <a:t>isPrime</a:t>
            </a:r>
            <a:r>
              <a:rPr lang="en-US" altLang="zh-CN" dirty="0"/>
              <a:t>( )</a:t>
            </a:r>
            <a:r>
              <a:rPr lang="zh-CN" altLang="zh-CN" dirty="0"/>
              <a:t>函数</a:t>
            </a:r>
            <a:r>
              <a:rPr lang="en-US" altLang="zh-CN" dirty="0"/>
              <a:t>,</a:t>
            </a:r>
            <a:r>
              <a:rPr lang="zh-CN" altLang="zh-CN" dirty="0"/>
              <a:t>则</a:t>
            </a:r>
            <a:r>
              <a:rPr lang="en-US" altLang="zh-CN" dirty="0" err="1"/>
              <a:t>getPrimeSequence</a:t>
            </a:r>
            <a:r>
              <a:rPr lang="en-US" altLang="zh-CN" dirty="0"/>
              <a:t>( )</a:t>
            </a:r>
            <a:r>
              <a:rPr lang="zh-CN" altLang="zh-CN" dirty="0"/>
              <a:t>函数成为一个嵌套的重复结构。</a:t>
            </a:r>
          </a:p>
          <a:p>
            <a:pPr lvl="1"/>
            <a:r>
              <a:rPr lang="zh-CN" altLang="zh-CN" dirty="0"/>
              <a:t>【代码</a:t>
            </a:r>
            <a:r>
              <a:rPr lang="en-US" altLang="zh-CN" dirty="0"/>
              <a:t>3-4</a:t>
            </a:r>
            <a:r>
              <a:rPr lang="zh-CN" altLang="zh-CN" dirty="0"/>
              <a:t>】采用嵌套重复结构的</a:t>
            </a:r>
            <a:r>
              <a:rPr lang="en-US" altLang="zh-CN" dirty="0" err="1"/>
              <a:t>getPrimeSequence</a:t>
            </a:r>
            <a:r>
              <a:rPr lang="en-US" altLang="zh-CN" dirty="0"/>
              <a:t>( )</a:t>
            </a:r>
            <a:r>
              <a:rPr lang="zh-CN" altLang="zh-CN" dirty="0"/>
              <a:t>函数。</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spTree>
    <p:extLst>
      <p:ext uri="{BB962C8B-B14F-4D97-AF65-F5344CB8AC3E}">
        <p14:creationId xmlns:p14="http://schemas.microsoft.com/office/powerpoint/2010/main" val="4047837024"/>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31975" y="689751"/>
            <a:ext cx="9470703" cy="5379934"/>
          </a:xfrm>
          <a:prstGeom prst="rect">
            <a:avLst/>
          </a:prstGeom>
        </p:spPr>
        <p:txBody>
          <a:bodyPr wrap="square">
            <a:spAutoFit/>
          </a:bodyPr>
          <a:lstStyle/>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a:t>
            </a:r>
            <a:r>
              <a:rPr lang="en-US" altLang="zh-CN" kern="0" dirty="0">
                <a:solidFill>
                  <a:srgbClr val="7F0055"/>
                </a:solidFill>
                <a:latin typeface="Consolas" panose="020B0609020204030204" pitchFamily="49" charset="0"/>
                <a:ea typeface="宋体" panose="02010600030101010101" pitchFamily="2" charset="-122"/>
              </a:rPr>
              <a:t>	private</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void</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getPrimeSequence</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err="1">
                <a:solidFill>
                  <a:srgbClr val="0000C0"/>
                </a:solidFill>
                <a:latin typeface="Consolas" panose="020B0609020204030204" pitchFamily="49" charset="0"/>
                <a:ea typeface="宋体" panose="02010600030101010101" pitchFamily="2" charset="-122"/>
              </a:rPr>
              <a:t>lowerNaturalNumber</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2A00FF"/>
                </a:solidFill>
                <a:latin typeface="Consolas" panose="020B0609020204030204" pitchFamily="49" charset="0"/>
                <a:ea typeface="宋体" panose="02010600030101010101" pitchFamily="2" charset="-122"/>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到</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err="1">
                <a:solidFill>
                  <a:srgbClr val="0000C0"/>
                </a:solidFill>
                <a:latin typeface="Consolas" panose="020B0609020204030204" pitchFamily="49" charset="0"/>
                <a:ea typeface="宋体" panose="02010600030101010101" pitchFamily="2" charset="-122"/>
              </a:rPr>
              <a:t>upperNaturalNumber</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3	                                                      </a:t>
            </a:r>
            <a:r>
              <a:rPr lang="en-US" altLang="zh-CN" kern="0" dirty="0">
                <a:solidFill>
                  <a:srgbClr val="2A00FF"/>
                </a:solidFill>
                <a:latin typeface="Consolas" panose="020B0609020204030204" pitchFamily="49" charset="0"/>
                <a:ea typeface="宋体" panose="02010600030101010101" pitchFamily="2" charset="-122"/>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之间的素数序列为：</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4		</a:t>
            </a:r>
            <a:r>
              <a:rPr lang="en-US" altLang="zh-CN" kern="0" dirty="0">
                <a:solidFill>
                  <a:srgbClr val="7F0055"/>
                </a:solidFill>
                <a:latin typeface="Consolas" panose="020B0609020204030204" pitchFamily="49" charset="0"/>
                <a:ea typeface="宋体" panose="02010600030101010101" pitchFamily="2" charset="-122"/>
              </a:rPr>
              <a:t>for</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m</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err="1">
                <a:solidFill>
                  <a:srgbClr val="0000C0"/>
                </a:solidFill>
                <a:latin typeface="Consolas" panose="020B0609020204030204" pitchFamily="49" charset="0"/>
                <a:ea typeface="宋体" panose="02010600030101010101" pitchFamily="2" charset="-122"/>
              </a:rPr>
              <a:t>lowerNaturalNumber</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m</a:t>
            </a:r>
            <a:r>
              <a:rPr lang="en-US" altLang="zh-CN" kern="0" dirty="0">
                <a:solidFill>
                  <a:srgbClr val="000000"/>
                </a:solidFill>
                <a:latin typeface="Consolas" panose="020B0609020204030204" pitchFamily="49" charset="0"/>
                <a:ea typeface="宋体" panose="02010600030101010101" pitchFamily="2" charset="-122"/>
              </a:rPr>
              <a:t> &lt;= </a:t>
            </a:r>
            <a:r>
              <a:rPr lang="en-US" altLang="zh-CN" kern="0" dirty="0" err="1">
                <a:solidFill>
                  <a:srgbClr val="0000C0"/>
                </a:solidFill>
                <a:latin typeface="Consolas" panose="020B0609020204030204" pitchFamily="49" charset="0"/>
                <a:ea typeface="宋体" panose="02010600030101010101" pitchFamily="2" charset="-122"/>
              </a:rPr>
              <a:t>upperNaturalNumber</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m</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5			</a:t>
            </a:r>
            <a:r>
              <a:rPr lang="en-US" altLang="zh-CN" kern="0" dirty="0" err="1">
                <a:solidFill>
                  <a:srgbClr val="7F0055"/>
                </a:solidFill>
                <a:latin typeface="Consolas" panose="020B0609020204030204" pitchFamily="49" charset="0"/>
                <a:ea typeface="宋体" panose="02010600030101010101" pitchFamily="2" charset="-122"/>
              </a:rPr>
              <a:t>boolean</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flag</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7F0055"/>
                </a:solidFill>
                <a:latin typeface="Consolas" panose="020B0609020204030204" pitchFamily="49" charset="0"/>
                <a:ea typeface="宋体" panose="02010600030101010101" pitchFamily="2" charset="-122"/>
              </a:rPr>
              <a:t>true</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6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7			</a:t>
            </a:r>
            <a:r>
              <a:rPr lang="en-US" altLang="zh-CN" kern="0" dirty="0">
                <a:solidFill>
                  <a:srgbClr val="3F7F5F"/>
                </a:solidFill>
                <a:latin typeface="Consolas" panose="020B0609020204030204" pitchFamily="49" charset="0"/>
                <a:ea typeface="宋体" panose="02010600030101010101" pitchFamily="2" charset="-122"/>
              </a:rPr>
              <a:t>// 1</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及小于</a:t>
            </a:r>
            <a:r>
              <a:rPr lang="en-US" altLang="zh-CN" kern="0" dirty="0">
                <a:solidFill>
                  <a:srgbClr val="3F7F5F"/>
                </a:solidFill>
                <a:latin typeface="Consolas" panose="020B0609020204030204" pitchFamily="49" charset="0"/>
                <a:ea typeface="宋体" panose="02010600030101010101" pitchFamily="2" charset="-122"/>
              </a:rPr>
              <a:t>1</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的数都不是素数</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8			</a:t>
            </a:r>
            <a:r>
              <a:rPr lang="en-US" altLang="zh-CN" kern="0" dirty="0">
                <a:solidFill>
                  <a:srgbClr val="7F0055"/>
                </a:solidFill>
                <a:latin typeface="Consolas" panose="020B0609020204030204" pitchFamily="49" charset="0"/>
                <a:ea typeface="宋体" panose="02010600030101010101" pitchFamily="2" charset="-122"/>
              </a:rPr>
              <a:t>if</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m</a:t>
            </a:r>
            <a:r>
              <a:rPr lang="en-US" altLang="zh-CN" kern="0" dirty="0">
                <a:solidFill>
                  <a:srgbClr val="000000"/>
                </a:solidFill>
                <a:latin typeface="Consolas" panose="020B0609020204030204" pitchFamily="49" charset="0"/>
                <a:ea typeface="宋体" panose="02010600030101010101" pitchFamily="2" charset="-122"/>
              </a:rPr>
              <a:t> &lt;= 1)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9				</a:t>
            </a:r>
            <a:r>
              <a:rPr lang="en-US" altLang="zh-CN" kern="0" dirty="0">
                <a:solidFill>
                  <a:srgbClr val="7F0055"/>
                </a:solidFill>
                <a:latin typeface="Consolas" panose="020B0609020204030204" pitchFamily="49" charset="0"/>
                <a:ea typeface="宋体" panose="02010600030101010101" pitchFamily="2" charset="-122"/>
              </a:rPr>
              <a:t>continue</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10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11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12			</a:t>
            </a:r>
            <a:r>
              <a:rPr lang="en-US" altLang="zh-CN" kern="0" dirty="0">
                <a:solidFill>
                  <a:srgbClr val="7F0055"/>
                </a:solidFill>
                <a:latin typeface="Consolas" panose="020B0609020204030204" pitchFamily="49" charset="0"/>
                <a:ea typeface="宋体" panose="02010600030101010101" pitchFamily="2" charset="-122"/>
              </a:rPr>
              <a:t>for</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n</a:t>
            </a:r>
            <a:r>
              <a:rPr lang="en-US" altLang="zh-CN" kern="0" dirty="0">
                <a:solidFill>
                  <a:srgbClr val="000000"/>
                </a:solidFill>
                <a:latin typeface="Consolas" panose="020B0609020204030204" pitchFamily="49" charset="0"/>
                <a:ea typeface="宋体" panose="02010600030101010101" pitchFamily="2" charset="-122"/>
              </a:rPr>
              <a:t> = 2; </a:t>
            </a:r>
            <a:r>
              <a:rPr lang="en-US" altLang="zh-CN" kern="0" dirty="0">
                <a:solidFill>
                  <a:srgbClr val="6A3E3E"/>
                </a:solidFill>
                <a:latin typeface="Consolas" panose="020B0609020204030204" pitchFamily="49" charset="0"/>
                <a:ea typeface="宋体" panose="02010600030101010101" pitchFamily="2" charset="-122"/>
              </a:rPr>
              <a:t>n</a:t>
            </a:r>
            <a:r>
              <a:rPr lang="en-US" altLang="zh-CN" kern="0" dirty="0">
                <a:solidFill>
                  <a:srgbClr val="000000"/>
                </a:solidFill>
                <a:latin typeface="Consolas" panose="020B0609020204030204" pitchFamily="49" charset="0"/>
                <a:ea typeface="宋体" panose="02010600030101010101" pitchFamily="2" charset="-122"/>
              </a:rPr>
              <a:t> &lt; </a:t>
            </a:r>
            <a:r>
              <a:rPr lang="en-US" altLang="zh-CN" kern="0" dirty="0">
                <a:solidFill>
                  <a:srgbClr val="6A3E3E"/>
                </a:solidFill>
                <a:latin typeface="Consolas" panose="020B0609020204030204" pitchFamily="49" charset="0"/>
                <a:ea typeface="宋体" panose="02010600030101010101" pitchFamily="2" charset="-122"/>
              </a:rPr>
              <a:t>m</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n</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13				</a:t>
            </a:r>
            <a:r>
              <a:rPr lang="en-US" altLang="zh-CN" kern="0" dirty="0">
                <a:solidFill>
                  <a:srgbClr val="7F0055"/>
                </a:solidFill>
                <a:latin typeface="Consolas" panose="020B0609020204030204" pitchFamily="49" charset="0"/>
                <a:ea typeface="宋体" panose="02010600030101010101" pitchFamily="2" charset="-122"/>
              </a:rPr>
              <a:t>if</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m</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6A3E3E"/>
                </a:solidFill>
                <a:latin typeface="Consolas" panose="020B0609020204030204" pitchFamily="49" charset="0"/>
                <a:ea typeface="宋体" panose="02010600030101010101" pitchFamily="2" charset="-122"/>
              </a:rPr>
              <a:t>n</a:t>
            </a:r>
            <a:r>
              <a:rPr lang="en-US" altLang="zh-CN" kern="0" dirty="0">
                <a:solidFill>
                  <a:srgbClr val="000000"/>
                </a:solidFill>
                <a:latin typeface="Consolas" panose="020B0609020204030204" pitchFamily="49" charset="0"/>
                <a:ea typeface="宋体" panose="02010600030101010101" pitchFamily="2" charset="-122"/>
              </a:rPr>
              <a:t> == 0)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14					</a:t>
            </a:r>
            <a:r>
              <a:rPr lang="en-US" altLang="zh-CN" kern="0" dirty="0">
                <a:solidFill>
                  <a:srgbClr val="3F7F5F"/>
                </a:solidFill>
                <a:latin typeface="Consolas" panose="020B0609020204030204" pitchFamily="49" charset="0"/>
                <a:ea typeface="宋体" panose="02010600030101010101" pitchFamily="2" charset="-122"/>
              </a:rPr>
              <a:t>// </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发现</a:t>
            </a:r>
            <a:r>
              <a:rPr lang="en-US" altLang="zh-CN" kern="0" dirty="0">
                <a:solidFill>
                  <a:srgbClr val="3F7F5F"/>
                </a:solidFill>
                <a:latin typeface="Consolas" panose="020B0609020204030204" pitchFamily="49" charset="0"/>
                <a:ea typeface="宋体" panose="02010600030101010101" pitchFamily="2" charset="-122"/>
              </a:rPr>
              <a:t>number</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能被一个数整除，就断定它不是素数</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15					</a:t>
            </a:r>
            <a:r>
              <a:rPr lang="en-US" altLang="zh-CN" kern="0" dirty="0">
                <a:solidFill>
                  <a:srgbClr val="6A3E3E"/>
                </a:solidFill>
                <a:latin typeface="Consolas" panose="020B0609020204030204" pitchFamily="49" charset="0"/>
                <a:ea typeface="宋体" panose="02010600030101010101" pitchFamily="2" charset="-122"/>
              </a:rPr>
              <a:t>flag</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7F0055"/>
                </a:solidFill>
                <a:latin typeface="Consolas" panose="020B0609020204030204" pitchFamily="49" charset="0"/>
                <a:ea typeface="宋体" panose="02010600030101010101" pitchFamily="2" charset="-122"/>
              </a:rPr>
              <a:t>false</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16					</a:t>
            </a:r>
            <a:r>
              <a:rPr lang="en-US" altLang="zh-CN" kern="0" dirty="0">
                <a:solidFill>
                  <a:srgbClr val="7F0055"/>
                </a:solidFill>
                <a:latin typeface="Consolas" panose="020B0609020204030204" pitchFamily="49" charset="0"/>
                <a:ea typeface="宋体" panose="02010600030101010101" pitchFamily="2" charset="-122"/>
              </a:rPr>
              <a:t>break</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17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18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19			</a:t>
            </a:r>
            <a:r>
              <a:rPr lang="en-US" altLang="zh-CN" kern="0" dirty="0">
                <a:solidFill>
                  <a:srgbClr val="7F0055"/>
                </a:solidFill>
                <a:latin typeface="Consolas" panose="020B0609020204030204" pitchFamily="49" charset="0"/>
                <a:ea typeface="宋体" panose="02010600030101010101" pitchFamily="2" charset="-122"/>
              </a:rPr>
              <a:t>if</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flag</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20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6A3E3E"/>
                </a:solidFill>
                <a:latin typeface="Consolas" panose="020B0609020204030204" pitchFamily="49" charset="0"/>
                <a:ea typeface="宋体" panose="02010600030101010101" pitchFamily="2" charset="-122"/>
              </a:rPr>
              <a:t>m</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21		}</a:t>
            </a:r>
            <a:endParaRPr lang="zh-CN" altLang="zh-CN" kern="100" dirty="0">
              <a:latin typeface="Times New Roman" panose="02020603050405020304" pitchFamily="18" charset="0"/>
              <a:ea typeface="宋体" panose="02010600030101010101" pitchFamily="2" charset="-122"/>
            </a:endParaRPr>
          </a:p>
          <a:p>
            <a:pPr>
              <a:buNone/>
            </a:pPr>
            <a:r>
              <a:rPr lang="en-US" altLang="zh-CN" dirty="0">
                <a:solidFill>
                  <a:srgbClr val="000000"/>
                </a:solidFill>
                <a:latin typeface="Consolas" panose="020B0609020204030204" pitchFamily="49" charset="0"/>
                <a:ea typeface="宋体" panose="02010600030101010101" pitchFamily="2" charset="-122"/>
              </a:rPr>
              <a:t>22	}</a:t>
            </a:r>
            <a:endParaRPr lang="zh-CN" altLang="en-US" dirty="0"/>
          </a:p>
        </p:txBody>
      </p:sp>
    </p:spTree>
    <p:extLst>
      <p:ext uri="{BB962C8B-B14F-4D97-AF65-F5344CB8AC3E}">
        <p14:creationId xmlns:p14="http://schemas.microsoft.com/office/powerpoint/2010/main" val="35453206"/>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3.1.3 </a:t>
            </a:r>
            <a:r>
              <a:rPr lang="en-US" altLang="zh-CN" dirty="0" err="1">
                <a:effectLst/>
              </a:rPr>
              <a:t>PrimeGenerator</a:t>
            </a:r>
            <a:r>
              <a:rPr lang="zh-CN" altLang="zh-CN" dirty="0">
                <a:effectLst/>
              </a:rPr>
              <a:t>类的实现</a:t>
            </a:r>
            <a:r>
              <a:rPr lang="zh-CN" altLang="en-US" dirty="0">
                <a:effectLst/>
              </a:rPr>
              <a:t>（续）</a:t>
            </a:r>
            <a:endParaRPr lang="zh-CN" altLang="en-US" dirty="0"/>
          </a:p>
        </p:txBody>
      </p:sp>
      <p:sp>
        <p:nvSpPr>
          <p:cNvPr id="3" name="内容占位符 2"/>
          <p:cNvSpPr>
            <a:spLocks noGrp="1"/>
          </p:cNvSpPr>
          <p:nvPr>
            <p:ph idx="1"/>
          </p:nvPr>
        </p:nvSpPr>
        <p:spPr>
          <a:xfrm>
            <a:off x="478916" y="1114425"/>
            <a:ext cx="6676796" cy="4876800"/>
          </a:xfrm>
        </p:spPr>
        <p:txBody>
          <a:bodyPr/>
          <a:lstStyle/>
          <a:p>
            <a:r>
              <a:rPr lang="en-US" altLang="zh-CN" dirty="0"/>
              <a:t> break </a:t>
            </a:r>
            <a:r>
              <a:rPr lang="zh-CN" altLang="en-US" dirty="0"/>
              <a:t>和</a:t>
            </a:r>
            <a:r>
              <a:rPr lang="en-US" altLang="zh-CN" dirty="0"/>
              <a:t>continue</a:t>
            </a:r>
            <a:r>
              <a:rPr lang="zh-CN" altLang="en-US" dirty="0"/>
              <a:t>的</a:t>
            </a:r>
            <a:r>
              <a:rPr lang="zh-CN" altLang="en-US" dirty="0" smtClean="0"/>
              <a:t>作用比较</a:t>
            </a:r>
            <a:endParaRPr lang="en-US" altLang="zh-CN" dirty="0" smtClean="0"/>
          </a:p>
          <a:p>
            <a:pPr lvl="1"/>
            <a:r>
              <a:rPr lang="en-US" altLang="zh-CN" dirty="0" smtClean="0"/>
              <a:t>break</a:t>
            </a:r>
            <a:r>
              <a:rPr lang="zh-CN" altLang="en-US" dirty="0"/>
              <a:t>是对循环和</a:t>
            </a:r>
            <a:r>
              <a:rPr lang="en-US" altLang="zh-CN" dirty="0"/>
              <a:t>switch…case</a:t>
            </a:r>
            <a:r>
              <a:rPr lang="zh-CN" altLang="en-US" dirty="0"/>
              <a:t>结构有效，而</a:t>
            </a:r>
            <a:r>
              <a:rPr lang="en-US" altLang="zh-CN" dirty="0"/>
              <a:t>continue</a:t>
            </a:r>
            <a:r>
              <a:rPr lang="zh-CN" altLang="en-US" dirty="0"/>
              <a:t>只对循环结构有效。</a:t>
            </a:r>
          </a:p>
          <a:p>
            <a:pPr lvl="1"/>
            <a:r>
              <a:rPr lang="zh-CN" altLang="en-US" dirty="0" smtClean="0"/>
              <a:t>当</a:t>
            </a:r>
            <a:r>
              <a:rPr lang="zh-CN" altLang="en-US" dirty="0"/>
              <a:t>结构嵌套时，</a:t>
            </a:r>
            <a:r>
              <a:rPr lang="en-US" altLang="zh-CN" dirty="0"/>
              <a:t>break </a:t>
            </a:r>
            <a:r>
              <a:rPr lang="zh-CN" altLang="en-US" dirty="0"/>
              <a:t>语句只对当前层循环或当前层 </a:t>
            </a:r>
            <a:r>
              <a:rPr lang="en-US" altLang="zh-CN" dirty="0"/>
              <a:t>switch…case</a:t>
            </a:r>
            <a:r>
              <a:rPr lang="zh-CN" altLang="en-US" dirty="0"/>
              <a:t>结构有效。</a:t>
            </a:r>
            <a:r>
              <a:rPr lang="en-US" altLang="zh-CN" dirty="0"/>
              <a:t>continue</a:t>
            </a:r>
            <a:r>
              <a:rPr lang="zh-CN" altLang="en-US" dirty="0"/>
              <a:t>也是只对当前层循环有效。</a:t>
            </a:r>
          </a:p>
          <a:p>
            <a:pPr lvl="1"/>
            <a:r>
              <a:rPr lang="en-US" altLang="zh-CN" dirty="0" smtClean="0"/>
              <a:t>break</a:t>
            </a:r>
            <a:r>
              <a:rPr lang="zh-CN" altLang="en-US" dirty="0"/>
              <a:t>的作用是跳出，</a:t>
            </a:r>
            <a:r>
              <a:rPr lang="en-US" altLang="zh-CN" dirty="0"/>
              <a:t>continue</a:t>
            </a:r>
            <a:r>
              <a:rPr lang="zh-CN" altLang="en-US" dirty="0"/>
              <a:t>的作用是短路。</a:t>
            </a:r>
          </a:p>
          <a:p>
            <a:pPr lvl="1"/>
            <a:r>
              <a:rPr lang="zh-CN" altLang="en-US" dirty="0" smtClean="0"/>
              <a:t>这</a:t>
            </a:r>
            <a:r>
              <a:rPr lang="zh-CN" altLang="en-US" dirty="0"/>
              <a:t>两种操作都是在一定的条件下才能执行，所以在循环体中这两个语句常与</a:t>
            </a:r>
            <a:r>
              <a:rPr lang="en-US" altLang="zh-CN" dirty="0"/>
              <a:t>if…else</a:t>
            </a:r>
            <a:r>
              <a:rPr lang="zh-CN" altLang="en-US" dirty="0"/>
              <a:t>结构相配合。</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pic>
        <p:nvPicPr>
          <p:cNvPr id="5" name="图片 4"/>
          <p:cNvPicPr>
            <a:picLocks noChangeAspect="1"/>
          </p:cNvPicPr>
          <p:nvPr/>
        </p:nvPicPr>
        <p:blipFill>
          <a:blip r:embed="rId2"/>
          <a:stretch>
            <a:fillRect/>
          </a:stretch>
        </p:blipFill>
        <p:spPr>
          <a:xfrm>
            <a:off x="7548199" y="1093788"/>
            <a:ext cx="3945597" cy="4652828"/>
          </a:xfrm>
          <a:prstGeom prst="rect">
            <a:avLst/>
          </a:prstGeom>
        </p:spPr>
      </p:pic>
    </p:spTree>
    <p:extLst>
      <p:ext uri="{BB962C8B-B14F-4D97-AF65-F5344CB8AC3E}">
        <p14:creationId xmlns:p14="http://schemas.microsoft.com/office/powerpoint/2010/main" val="901519347"/>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知识链接</a:t>
            </a:r>
            <a:endParaRPr lang="zh-CN" altLang="en-US" dirty="0"/>
          </a:p>
        </p:txBody>
      </p:sp>
      <p:sp>
        <p:nvSpPr>
          <p:cNvPr id="3" name="内容占位符 2"/>
          <p:cNvSpPr>
            <a:spLocks noGrp="1"/>
          </p:cNvSpPr>
          <p:nvPr>
            <p:ph idx="1"/>
          </p:nvPr>
        </p:nvSpPr>
        <p:spPr/>
        <p:txBody>
          <a:bodyPr/>
          <a:lstStyle/>
          <a:p>
            <a:r>
              <a:rPr lang="zh-CN" altLang="en-US" dirty="0"/>
              <a:t>链</a:t>
            </a:r>
            <a:r>
              <a:rPr lang="en-US" altLang="zh-CN" dirty="0"/>
              <a:t>3.1</a:t>
            </a:r>
            <a:r>
              <a:rPr lang="zh-CN" altLang="en-US" dirty="0"/>
              <a:t>变量的作用域与生命期</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pic>
        <p:nvPicPr>
          <p:cNvPr id="5" name="Picture 6" descr="t01b26d925f98cb6a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2543" y="2541181"/>
            <a:ext cx="5532321" cy="3817897"/>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8188157" y="508155"/>
            <a:ext cx="1582737" cy="1623320"/>
          </a:xfrm>
          <a:prstGeom prst="rect">
            <a:avLst/>
          </a:prstGeom>
        </p:spPr>
      </p:pic>
    </p:spTree>
    <p:extLst>
      <p:ext uri="{BB962C8B-B14F-4D97-AF65-F5344CB8AC3E}">
        <p14:creationId xmlns:p14="http://schemas.microsoft.com/office/powerpoint/2010/main" val="1901859347"/>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3.1</a:t>
            </a:r>
            <a:r>
              <a:rPr lang="zh-CN" altLang="en-US" dirty="0"/>
              <a:t>课 素数序列产生器</a:t>
            </a:r>
          </a:p>
        </p:txBody>
      </p:sp>
      <p:sp>
        <p:nvSpPr>
          <p:cNvPr id="3" name="内容占位符 2"/>
          <p:cNvSpPr>
            <a:spLocks noGrp="1"/>
          </p:cNvSpPr>
          <p:nvPr>
            <p:ph idx="1"/>
          </p:nvPr>
        </p:nvSpPr>
        <p:spPr>
          <a:xfrm>
            <a:off x="5955269" y="1378666"/>
            <a:ext cx="5057724" cy="3412585"/>
          </a:xfrm>
        </p:spPr>
        <p:txBody>
          <a:bodyPr/>
          <a:lstStyle/>
          <a:p>
            <a:r>
              <a:rPr lang="zh-CN" altLang="en-US" dirty="0"/>
              <a:t>素数（</a:t>
            </a:r>
            <a:r>
              <a:rPr lang="en-US" altLang="zh-CN" dirty="0"/>
              <a:t>prime number</a:t>
            </a:r>
            <a:r>
              <a:rPr lang="zh-CN" altLang="en-US" dirty="0"/>
              <a:t>，</a:t>
            </a:r>
            <a:r>
              <a:rPr lang="en-US" altLang="zh-CN" dirty="0"/>
              <a:t>prime</a:t>
            </a:r>
            <a:r>
              <a:rPr lang="zh-CN" altLang="en-US" dirty="0"/>
              <a:t>）又称质数，是在大于</a:t>
            </a:r>
            <a:r>
              <a:rPr lang="en-US" altLang="zh-CN" dirty="0"/>
              <a:t>1</a:t>
            </a:r>
            <a:r>
              <a:rPr lang="zh-CN" altLang="en-US" dirty="0"/>
              <a:t>的整数中，除了</a:t>
            </a:r>
            <a:r>
              <a:rPr lang="en-US" altLang="zh-CN" dirty="0"/>
              <a:t>1</a:t>
            </a:r>
            <a:r>
              <a:rPr lang="zh-CN" altLang="en-US" dirty="0"/>
              <a:t>和它本身外，不再有别的约数的数。本题希望给定一个整数</a:t>
            </a:r>
            <a:r>
              <a:rPr lang="en-US" altLang="zh-CN" dirty="0"/>
              <a:t>n</a:t>
            </a:r>
            <a:r>
              <a:rPr lang="zh-CN" altLang="en-US" dirty="0"/>
              <a:t>，输出</a:t>
            </a:r>
            <a:r>
              <a:rPr lang="en-US" altLang="zh-CN" dirty="0">
                <a:latin typeface="+mn-lt"/>
                <a:ea typeface="+mn-ea"/>
              </a:rPr>
              <a:t>2 ~ n</a:t>
            </a:r>
            <a:r>
              <a:rPr lang="zh-CN" altLang="en-US" dirty="0"/>
              <a:t>中的素数。</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pic>
        <p:nvPicPr>
          <p:cNvPr id="5" name="Picture 5" descr="6391e903794e91ac09fa93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776" y="1378666"/>
            <a:ext cx="3142832" cy="4378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195469"/>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a:t>3.1</a:t>
            </a:r>
            <a:r>
              <a:rPr lang="zh-CN" altLang="en-US" dirty="0"/>
              <a:t>变量的作用域与</a:t>
            </a:r>
            <a:r>
              <a:rPr lang="zh-CN" altLang="en-US" dirty="0" smtClean="0"/>
              <a:t>生命期</a:t>
            </a:r>
            <a:endParaRPr lang="zh-CN" altLang="en-US" dirty="0"/>
          </a:p>
        </p:txBody>
      </p:sp>
      <p:sp>
        <p:nvSpPr>
          <p:cNvPr id="3" name="内容占位符 2"/>
          <p:cNvSpPr>
            <a:spLocks noGrp="1"/>
          </p:cNvSpPr>
          <p:nvPr>
            <p:ph idx="1"/>
          </p:nvPr>
        </p:nvSpPr>
        <p:spPr/>
        <p:txBody>
          <a:bodyPr/>
          <a:lstStyle/>
          <a:p>
            <a:r>
              <a:rPr lang="zh-CN" altLang="en-US" dirty="0"/>
              <a:t>变量的作用域</a:t>
            </a:r>
          </a:p>
          <a:p>
            <a:pPr lvl="1"/>
            <a:r>
              <a:rPr lang="zh-CN" altLang="en-US" dirty="0"/>
              <a:t>变量的作用域是指变量名在程序正文中有效的区域。“有效”指的是在这个区域内该变量名对于编译器是有意义的</a:t>
            </a:r>
            <a:r>
              <a:rPr lang="zh-CN" altLang="en-US" dirty="0" smtClean="0"/>
              <a:t>。</a:t>
            </a:r>
            <a:endParaRPr lang="en-US" altLang="zh-CN" dirty="0" smtClean="0"/>
          </a:p>
          <a:p>
            <a:r>
              <a:rPr lang="zh-CN" altLang="en-US" dirty="0" smtClean="0"/>
              <a:t>生命期  </a:t>
            </a:r>
            <a:endParaRPr lang="en-US" altLang="zh-CN" dirty="0" smtClean="0"/>
          </a:p>
          <a:p>
            <a:pPr lvl="1"/>
            <a:r>
              <a:rPr lang="zh-CN" altLang="en-US" dirty="0"/>
              <a:t>所谓数据实体的生命期是指该数据实体从获得分配的存储空间到该空间被回收之间的时间区间</a:t>
            </a:r>
            <a:r>
              <a:rPr lang="zh-CN" altLang="en-US" dirty="0" smtClean="0"/>
              <a:t>。</a:t>
            </a:r>
            <a:endParaRPr lang="en-US" altLang="zh-CN" dirty="0" smtClean="0"/>
          </a:p>
          <a:p>
            <a:r>
              <a:rPr lang="en-US" altLang="zh-CN" dirty="0"/>
              <a:t>Java</a:t>
            </a:r>
            <a:r>
              <a:rPr lang="zh-CN" altLang="en-US" dirty="0"/>
              <a:t>垃圾回收</a:t>
            </a:r>
          </a:p>
          <a:p>
            <a:pPr lvl="1"/>
            <a:r>
              <a:rPr lang="zh-CN" altLang="en-US" dirty="0"/>
              <a:t>为了充分利用内存资源，</a:t>
            </a:r>
            <a:r>
              <a:rPr lang="en-US" altLang="zh-CN" dirty="0"/>
              <a:t>JVM </a:t>
            </a:r>
            <a:r>
              <a:rPr lang="zh-CN" altLang="en-US" dirty="0"/>
              <a:t>在运行过程中会</a:t>
            </a:r>
            <a:r>
              <a:rPr lang="zh-CN" altLang="en-US" dirty="0">
                <a:solidFill>
                  <a:srgbClr val="FF0000"/>
                </a:solidFill>
              </a:rPr>
              <a:t>自动</a:t>
            </a:r>
            <a:r>
              <a:rPr lang="zh-CN" altLang="en-US" dirty="0"/>
              <a:t>启动一个垃圾回收器（</a:t>
            </a:r>
            <a:r>
              <a:rPr lang="en-US" altLang="zh-CN" dirty="0"/>
              <a:t>garbage collector</a:t>
            </a:r>
            <a:r>
              <a:rPr lang="zh-CN" altLang="en-US" dirty="0"/>
              <a:t>，</a:t>
            </a:r>
            <a:r>
              <a:rPr lang="en-US" altLang="zh-CN" dirty="0"/>
              <a:t>GC</a:t>
            </a:r>
            <a:r>
              <a:rPr lang="zh-CN" altLang="en-US" dirty="0"/>
              <a:t>）周期地识别那些不再被引用的对象（垃圾），释放并回收它们所占用的资源。</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spTree>
    <p:extLst>
      <p:ext uri="{BB962C8B-B14F-4D97-AF65-F5344CB8AC3E}">
        <p14:creationId xmlns:p14="http://schemas.microsoft.com/office/powerpoint/2010/main" val="2813358640"/>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a:t>3.1</a:t>
            </a:r>
            <a:r>
              <a:rPr lang="zh-CN" altLang="en-US" dirty="0"/>
              <a:t>变量的作用域与</a:t>
            </a:r>
            <a:r>
              <a:rPr lang="zh-CN" altLang="en-US" dirty="0" smtClean="0"/>
              <a:t>生命期</a:t>
            </a:r>
            <a:r>
              <a:rPr lang="en-US" altLang="zh-CN" dirty="0" smtClean="0"/>
              <a:t>(</a:t>
            </a:r>
            <a:r>
              <a:rPr lang="zh-CN" altLang="en-US" dirty="0" smtClean="0"/>
              <a:t>续</a:t>
            </a:r>
            <a:r>
              <a:rPr lang="en-US" altLang="zh-CN" dirty="0" smtClean="0"/>
              <a:t>)</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sp>
        <p:nvSpPr>
          <p:cNvPr id="6" name="内容占位符 2"/>
          <p:cNvSpPr>
            <a:spLocks noGrp="1"/>
          </p:cNvSpPr>
          <p:nvPr>
            <p:ph idx="1"/>
          </p:nvPr>
        </p:nvSpPr>
        <p:spPr>
          <a:xfrm>
            <a:off x="266265" y="1093788"/>
            <a:ext cx="5528479" cy="4876800"/>
          </a:xfrm>
        </p:spPr>
        <p:txBody>
          <a:bodyPr/>
          <a:lstStyle/>
          <a:p>
            <a:pPr>
              <a:defRPr/>
            </a:pPr>
            <a:r>
              <a:rPr lang="zh-CN" altLang="en-US" dirty="0" smtClean="0">
                <a:ea typeface="宋体" panose="02010600030101010101" pitchFamily="2" charset="-122"/>
              </a:rPr>
              <a:t>根据变量在类中声明的位置不同，可以将其进行如下分类：</a:t>
            </a:r>
          </a:p>
          <a:p>
            <a:pPr marL="400050" lvl="1" indent="0">
              <a:buFontTx/>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）声明在类中的变量叫做成员变量。</a:t>
            </a:r>
          </a:p>
          <a:p>
            <a:pPr marL="400050" lvl="1" indent="0">
              <a:buFontTx/>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）声明在块和方法中的变量叫做局部变量。</a:t>
            </a:r>
          </a:p>
          <a:p>
            <a:pPr marL="400050" lvl="1" indent="0">
              <a:buFontTx/>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）声明在方法声明中的变量叫做形式参数。</a:t>
            </a:r>
          </a:p>
          <a:p>
            <a:pPr>
              <a:defRPr/>
            </a:pPr>
            <a:endParaRPr lang="zh-CN" altLang="en-US" dirty="0" smtClean="0">
              <a:ea typeface="宋体" panose="02010600030101010101" pitchFamily="2" charset="-122"/>
            </a:endParaRP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744" y="1278807"/>
            <a:ext cx="6034472" cy="4166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7922682"/>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a:t>3.1</a:t>
            </a:r>
            <a:r>
              <a:rPr lang="zh-CN" altLang="en-US" dirty="0"/>
              <a:t>变量的作用域与生命期</a:t>
            </a:r>
            <a:r>
              <a:rPr lang="en-US" altLang="zh-CN" dirty="0"/>
              <a:t>(</a:t>
            </a:r>
            <a:r>
              <a:rPr lang="zh-CN" altLang="en-US" dirty="0"/>
              <a:t>续</a:t>
            </a:r>
            <a:r>
              <a:rPr lang="en-US" altLang="zh-CN" dirty="0"/>
              <a:t>)</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1920554454"/>
              </p:ext>
            </p:extLst>
          </p:nvPr>
        </p:nvGraphicFramePr>
        <p:xfrm>
          <a:off x="1261749" y="1562714"/>
          <a:ext cx="10030029" cy="3989799"/>
        </p:xfrm>
        <a:graphic>
          <a:graphicData uri="http://schemas.openxmlformats.org/drawingml/2006/table">
            <a:tbl>
              <a:tblPr firstRow="1" firstCol="1" lastRow="1" lastCol="1" bandRow="1" bandCol="1"/>
              <a:tblGrid>
                <a:gridCol w="1460470"/>
                <a:gridCol w="2823087"/>
                <a:gridCol w="2823087"/>
                <a:gridCol w="2923385"/>
              </a:tblGrid>
              <a:tr h="293579">
                <a:tc>
                  <a:txBody>
                    <a:bodyPr/>
                    <a:lstStyle/>
                    <a:p>
                      <a:pPr marL="184150">
                        <a:spcBef>
                          <a:spcPts val="205"/>
                        </a:spcBef>
                        <a:spcAft>
                          <a:spcPts val="0"/>
                        </a:spcAft>
                      </a:pPr>
                      <a:r>
                        <a:rPr lang="en-US" sz="1600">
                          <a:effectLst/>
                          <a:latin typeface="Times New Roman" panose="02020603050405020304" pitchFamily="18" charset="0"/>
                          <a:ea typeface="宋体" panose="02010600030101010101" pitchFamily="2" charset="-122"/>
                          <a:cs typeface="Times New Roman" panose="02020603050405020304" pitchFamily="18" charset="0"/>
                        </a:rPr>
                        <a:t>比较内容</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85140">
                        <a:spcBef>
                          <a:spcPts val="205"/>
                        </a:spcBef>
                        <a:spcAft>
                          <a:spcPts val="0"/>
                        </a:spcAft>
                      </a:pPr>
                      <a:r>
                        <a:rPr lang="en-US" sz="1600">
                          <a:effectLst/>
                          <a:latin typeface="Times New Roman" panose="02020603050405020304" pitchFamily="18" charset="0"/>
                          <a:ea typeface="宋体" panose="02010600030101010101" pitchFamily="2" charset="-122"/>
                          <a:cs typeface="Times New Roman" panose="02020603050405020304" pitchFamily="18" charset="0"/>
                        </a:rPr>
                        <a:t>类</a:t>
                      </a:r>
                      <a:r>
                        <a:rPr lang="en-US" sz="1600">
                          <a:effectLst/>
                          <a:latin typeface="Times New Roman" panose="02020603050405020304" pitchFamily="18" charset="0"/>
                          <a:ea typeface="宋体" panose="02010600030101010101" pitchFamily="2" charset="-122"/>
                          <a:cs typeface="宋体" panose="02010600030101010101" pitchFamily="2" charset="-122"/>
                        </a:rPr>
                        <a:t> </a:t>
                      </a:r>
                      <a:r>
                        <a:rPr lang="en-US" sz="1600">
                          <a:effectLst/>
                          <a:latin typeface="Times New Roman" panose="02020603050405020304" pitchFamily="18" charset="0"/>
                          <a:ea typeface="宋体" panose="02010600030101010101" pitchFamily="2" charset="-122"/>
                          <a:cs typeface="Times New Roman" panose="02020603050405020304" pitchFamily="18" charset="0"/>
                        </a:rPr>
                        <a:t>属</a:t>
                      </a:r>
                      <a:r>
                        <a:rPr lang="en-US" sz="1600">
                          <a:effectLst/>
                          <a:latin typeface="Times New Roman" panose="02020603050405020304" pitchFamily="18" charset="0"/>
                          <a:ea typeface="宋体" panose="02010600030101010101" pitchFamily="2" charset="-122"/>
                          <a:cs typeface="宋体" panose="02010600030101010101" pitchFamily="2" charset="-122"/>
                        </a:rPr>
                        <a:t> </a:t>
                      </a:r>
                      <a:r>
                        <a:rPr lang="en-US" sz="1600">
                          <a:effectLst/>
                          <a:latin typeface="Times New Roman" panose="02020603050405020304" pitchFamily="18" charset="0"/>
                          <a:ea typeface="宋体" panose="02010600030101010101" pitchFamily="2" charset="-122"/>
                          <a:cs typeface="Times New Roman" panose="02020603050405020304" pitchFamily="18" charset="0"/>
                        </a:rPr>
                        <a:t>变</a:t>
                      </a:r>
                      <a:r>
                        <a:rPr lang="en-US" sz="1600">
                          <a:effectLst/>
                          <a:latin typeface="Times New Roman" panose="02020603050405020304" pitchFamily="18" charset="0"/>
                          <a:ea typeface="宋体" panose="02010600030101010101" pitchFamily="2" charset="-122"/>
                          <a:cs typeface="宋体" panose="02010600030101010101" pitchFamily="2" charset="-122"/>
                        </a:rPr>
                        <a:t> </a:t>
                      </a:r>
                      <a:r>
                        <a:rPr lang="en-US" sz="1600">
                          <a:effectLst/>
                          <a:latin typeface="Times New Roman" panose="02020603050405020304" pitchFamily="18" charset="0"/>
                          <a:ea typeface="宋体" panose="02010600030101010101" pitchFamily="2" charset="-122"/>
                          <a:cs typeface="Times New Roman" panose="02020603050405020304" pitchFamily="18" charset="0"/>
                        </a:rPr>
                        <a:t>量</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84505">
                        <a:spcBef>
                          <a:spcPts val="205"/>
                        </a:spcBef>
                        <a:spcAft>
                          <a:spcPts val="0"/>
                        </a:spcAft>
                      </a:pPr>
                      <a:r>
                        <a:rPr lang="en-US" sz="1600">
                          <a:effectLst/>
                          <a:latin typeface="Times New Roman" panose="02020603050405020304" pitchFamily="18" charset="0"/>
                          <a:ea typeface="宋体" panose="02010600030101010101" pitchFamily="2" charset="-122"/>
                          <a:cs typeface="Times New Roman" panose="02020603050405020304" pitchFamily="18" charset="0"/>
                        </a:rPr>
                        <a:t>实</a:t>
                      </a:r>
                      <a:r>
                        <a:rPr lang="en-US" sz="1600">
                          <a:effectLst/>
                          <a:latin typeface="Times New Roman" panose="02020603050405020304" pitchFamily="18" charset="0"/>
                          <a:ea typeface="宋体" panose="02010600030101010101" pitchFamily="2" charset="-122"/>
                          <a:cs typeface="宋体" panose="02010600030101010101" pitchFamily="2" charset="-122"/>
                        </a:rPr>
                        <a:t> </a:t>
                      </a:r>
                      <a:r>
                        <a:rPr lang="en-US" sz="1600">
                          <a:effectLst/>
                          <a:latin typeface="Times New Roman" panose="02020603050405020304" pitchFamily="18" charset="0"/>
                          <a:ea typeface="宋体" panose="02010600030101010101" pitchFamily="2" charset="-122"/>
                          <a:cs typeface="Times New Roman" panose="02020603050405020304" pitchFamily="18" charset="0"/>
                        </a:rPr>
                        <a:t>例</a:t>
                      </a:r>
                      <a:r>
                        <a:rPr lang="en-US" sz="1600">
                          <a:effectLst/>
                          <a:latin typeface="Times New Roman" panose="02020603050405020304" pitchFamily="18" charset="0"/>
                          <a:ea typeface="宋体" panose="02010600030101010101" pitchFamily="2" charset="-122"/>
                          <a:cs typeface="宋体" panose="02010600030101010101" pitchFamily="2" charset="-122"/>
                        </a:rPr>
                        <a:t> </a:t>
                      </a:r>
                      <a:r>
                        <a:rPr lang="en-US" sz="1600">
                          <a:effectLst/>
                          <a:latin typeface="Times New Roman" panose="02020603050405020304" pitchFamily="18" charset="0"/>
                          <a:ea typeface="宋体" panose="02010600030101010101" pitchFamily="2" charset="-122"/>
                          <a:cs typeface="Times New Roman" panose="02020603050405020304" pitchFamily="18" charset="0"/>
                        </a:rPr>
                        <a:t>变</a:t>
                      </a:r>
                      <a:r>
                        <a:rPr lang="en-US" sz="1600">
                          <a:effectLst/>
                          <a:latin typeface="Times New Roman" panose="02020603050405020304" pitchFamily="18" charset="0"/>
                          <a:ea typeface="宋体" panose="02010600030101010101" pitchFamily="2" charset="-122"/>
                          <a:cs typeface="宋体" panose="02010600030101010101" pitchFamily="2" charset="-122"/>
                        </a:rPr>
                        <a:t> </a:t>
                      </a:r>
                      <a:r>
                        <a:rPr lang="en-US" sz="1600">
                          <a:effectLst/>
                          <a:latin typeface="Times New Roman" panose="02020603050405020304" pitchFamily="18" charset="0"/>
                          <a:ea typeface="宋体" panose="02010600030101010101" pitchFamily="2" charset="-122"/>
                          <a:cs typeface="Times New Roman" panose="02020603050405020304" pitchFamily="18" charset="0"/>
                        </a:rPr>
                        <a:t>量</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80695" marR="479425">
                        <a:spcBef>
                          <a:spcPts val="205"/>
                        </a:spcBef>
                        <a:spcAft>
                          <a:spcPts val="0"/>
                        </a:spcAft>
                      </a:pPr>
                      <a:r>
                        <a:rPr lang="en-US" sz="1600">
                          <a:effectLst/>
                          <a:latin typeface="Times New Roman" panose="02020603050405020304" pitchFamily="18" charset="0"/>
                          <a:ea typeface="宋体" panose="02010600030101010101" pitchFamily="2" charset="-122"/>
                          <a:cs typeface="Times New Roman" panose="02020603050405020304" pitchFamily="18" charset="0"/>
                        </a:rPr>
                        <a:t>局</a:t>
                      </a:r>
                      <a:r>
                        <a:rPr lang="en-US" sz="1600">
                          <a:effectLst/>
                          <a:latin typeface="Times New Roman" panose="02020603050405020304" pitchFamily="18" charset="0"/>
                          <a:ea typeface="宋体" panose="02010600030101010101" pitchFamily="2" charset="-122"/>
                          <a:cs typeface="宋体" panose="02010600030101010101" pitchFamily="2" charset="-122"/>
                        </a:rPr>
                        <a:t> </a:t>
                      </a:r>
                      <a:r>
                        <a:rPr lang="en-US" sz="1600">
                          <a:effectLst/>
                          <a:latin typeface="Times New Roman" panose="02020603050405020304" pitchFamily="18" charset="0"/>
                          <a:ea typeface="宋体" panose="02010600030101010101" pitchFamily="2" charset="-122"/>
                          <a:cs typeface="Times New Roman" panose="02020603050405020304" pitchFamily="18" charset="0"/>
                        </a:rPr>
                        <a:t>部</a:t>
                      </a:r>
                      <a:r>
                        <a:rPr lang="en-US" sz="1600">
                          <a:effectLst/>
                          <a:latin typeface="Times New Roman" panose="02020603050405020304" pitchFamily="18" charset="0"/>
                          <a:ea typeface="宋体" panose="02010600030101010101" pitchFamily="2" charset="-122"/>
                          <a:cs typeface="宋体" panose="02010600030101010101" pitchFamily="2" charset="-122"/>
                        </a:rPr>
                        <a:t> </a:t>
                      </a:r>
                      <a:r>
                        <a:rPr lang="en-US" sz="1600">
                          <a:effectLst/>
                          <a:latin typeface="Times New Roman" panose="02020603050405020304" pitchFamily="18" charset="0"/>
                          <a:ea typeface="宋体" panose="02010600030101010101" pitchFamily="2" charset="-122"/>
                          <a:cs typeface="Times New Roman" panose="02020603050405020304" pitchFamily="18" charset="0"/>
                        </a:rPr>
                        <a:t>变</a:t>
                      </a:r>
                      <a:r>
                        <a:rPr lang="en-US" sz="1600">
                          <a:effectLst/>
                          <a:latin typeface="Times New Roman" panose="02020603050405020304" pitchFamily="18" charset="0"/>
                          <a:ea typeface="宋体" panose="02010600030101010101" pitchFamily="2" charset="-122"/>
                          <a:cs typeface="宋体" panose="02010600030101010101" pitchFamily="2" charset="-122"/>
                        </a:rPr>
                        <a:t> </a:t>
                      </a:r>
                      <a:r>
                        <a:rPr lang="en-US" sz="1600">
                          <a:effectLst/>
                          <a:latin typeface="Times New Roman" panose="02020603050405020304" pitchFamily="18" charset="0"/>
                          <a:ea typeface="宋体" panose="02010600030101010101" pitchFamily="2" charset="-122"/>
                          <a:cs typeface="Times New Roman" panose="02020603050405020304" pitchFamily="18" charset="0"/>
                        </a:rPr>
                        <a:t>量</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075">
                <a:tc>
                  <a:txBody>
                    <a:bodyPr/>
                    <a:lstStyle/>
                    <a:p>
                      <a:pPr marL="54610" algn="just">
                        <a:spcBef>
                          <a:spcPts val="240"/>
                        </a:spcBef>
                        <a:spcAft>
                          <a:spcPts val="0"/>
                        </a:spcAft>
                      </a:pPr>
                      <a:r>
                        <a:rPr lang="en-US" sz="1600">
                          <a:effectLst/>
                          <a:latin typeface="Times New Roman" panose="02020603050405020304" pitchFamily="18" charset="0"/>
                          <a:ea typeface="宋体" panose="02010600030101010101" pitchFamily="2" charset="-122"/>
                          <a:cs typeface="宋体" panose="02010600030101010101" pitchFamily="2" charset="-122"/>
                        </a:rPr>
                        <a:t> </a:t>
                      </a:r>
                      <a:endParaRPr lang="zh-CN" sz="1600">
                        <a:effectLst/>
                        <a:latin typeface="宋体" panose="02010600030101010101" pitchFamily="2" charset="-122"/>
                        <a:ea typeface="宋体" panose="02010600030101010101" pitchFamily="2" charset="-122"/>
                        <a:cs typeface="宋体" panose="02010600030101010101" pitchFamily="2" charset="-122"/>
                      </a:endParaRPr>
                    </a:p>
                    <a:p>
                      <a:pPr marL="82550" algn="just">
                        <a:spcBef>
                          <a:spcPts val="240"/>
                        </a:spcBef>
                        <a:spcAft>
                          <a:spcPts val="0"/>
                        </a:spcAft>
                      </a:pPr>
                      <a:r>
                        <a:rPr lang="en-US" sz="1600">
                          <a:effectLst/>
                          <a:latin typeface="Times New Roman" panose="02020603050405020304" pitchFamily="18" charset="0"/>
                          <a:ea typeface="宋体" panose="02010600030101010101" pitchFamily="2" charset="-122"/>
                          <a:cs typeface="Times New Roman" panose="02020603050405020304" pitchFamily="18" charset="0"/>
                        </a:rPr>
                        <a:t>其他名称</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610" algn="just">
                        <a:spcBef>
                          <a:spcPts val="205"/>
                        </a:spcBef>
                        <a:spcAft>
                          <a:spcPts val="0"/>
                        </a:spcAft>
                      </a:pPr>
                      <a:r>
                        <a:rPr lang="zh-CN" sz="1600">
                          <a:effectLst/>
                          <a:latin typeface="Times New Roman" panose="02020603050405020304" pitchFamily="18" charset="0"/>
                          <a:ea typeface="宋体" panose="02010600030101010101" pitchFamily="2" charset="-122"/>
                          <a:cs typeface="Times New Roman" panose="02020603050405020304" pitchFamily="18" charset="0"/>
                        </a:rPr>
                        <a:t>类变量、静态成员变量、静态域（属性、字段、变量）</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610" algn="just">
                        <a:spcBef>
                          <a:spcPts val="205"/>
                        </a:spcBef>
                        <a:spcAft>
                          <a:spcPts val="0"/>
                        </a:spcAft>
                      </a:pPr>
                      <a:r>
                        <a:rPr lang="zh-CN" sz="1600">
                          <a:effectLst/>
                          <a:latin typeface="Times New Roman" panose="02020603050405020304" pitchFamily="18" charset="0"/>
                          <a:ea typeface="宋体" panose="02010600030101010101" pitchFamily="2" charset="-122"/>
                          <a:cs typeface="Times New Roman" panose="02020603050405020304" pitchFamily="18" charset="0"/>
                        </a:rPr>
                        <a:t>对象变量、实例域（属性、字段、状态）、成员变量</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610" indent="50165" algn="just">
                        <a:spcBef>
                          <a:spcPts val="240"/>
                        </a:spcBef>
                        <a:spcAft>
                          <a:spcPts val="0"/>
                        </a:spcAft>
                      </a:pPr>
                      <a:r>
                        <a:rPr lang="en-US" sz="1600">
                          <a:effectLst/>
                          <a:latin typeface="Times New Roman" panose="02020603050405020304" pitchFamily="18" charset="0"/>
                          <a:ea typeface="宋体" panose="02010600030101010101" pitchFamily="2" charset="-122"/>
                          <a:cs typeface="Times New Roman" panose="02020603050405020304" pitchFamily="18" charset="0"/>
                        </a:rPr>
                        <a:t>方法变量</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9015">
                <a:tc>
                  <a:txBody>
                    <a:bodyPr/>
                    <a:lstStyle/>
                    <a:p>
                      <a:pPr marL="83185" algn="just">
                        <a:spcBef>
                          <a:spcPts val="230"/>
                        </a:spcBef>
                        <a:spcAft>
                          <a:spcPts val="0"/>
                        </a:spcAft>
                      </a:pPr>
                      <a:r>
                        <a:rPr lang="en-US" sz="1600">
                          <a:effectLst/>
                          <a:latin typeface="Times New Roman" panose="02020603050405020304" pitchFamily="18" charset="0"/>
                          <a:ea typeface="宋体" panose="02010600030101010101" pitchFamily="2" charset="-122"/>
                          <a:cs typeface="Times New Roman" panose="02020603050405020304" pitchFamily="18" charset="0"/>
                        </a:rPr>
                        <a:t>存在特征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5245" algn="just">
                        <a:spcBef>
                          <a:spcPts val="255"/>
                        </a:spcBef>
                        <a:spcAft>
                          <a:spcPts val="0"/>
                        </a:spcAft>
                      </a:pPr>
                      <a:r>
                        <a:rPr lang="en-US" sz="1600" spc="55">
                          <a:effectLst/>
                          <a:latin typeface="Times New Roman" panose="02020603050405020304" pitchFamily="18" charset="0"/>
                          <a:ea typeface="宋体" panose="02010600030101010101" pitchFamily="2" charset="-122"/>
                          <a:cs typeface="Times New Roman" panose="02020603050405020304" pitchFamily="18" charset="0"/>
                        </a:rPr>
                        <a:t>用</a:t>
                      </a:r>
                      <a:r>
                        <a:rPr lang="en-US" sz="1600">
                          <a:effectLst/>
                          <a:latin typeface="Times New Roman" panose="02020603050405020304" pitchFamily="18" charset="0"/>
                          <a:ea typeface="宋体" panose="02010600030101010101" pitchFamily="2" charset="-122"/>
                          <a:cs typeface="宋体" panose="02010600030101010101" pitchFamily="2" charset="-122"/>
                        </a:rPr>
                        <a:t>static</a:t>
                      </a:r>
                      <a:r>
                        <a:rPr lang="en-US" sz="1600">
                          <a:effectLst/>
                          <a:latin typeface="Times New Roman" panose="02020603050405020304" pitchFamily="18" charset="0"/>
                          <a:ea typeface="宋体" panose="02010600030101010101" pitchFamily="2" charset="-122"/>
                          <a:cs typeface="Times New Roman" panose="02020603050405020304" pitchFamily="18" charset="0"/>
                        </a:rPr>
                        <a:t>修饰</a:t>
                      </a:r>
                      <a:r>
                        <a:rPr lang="en-US" sz="1600" spc="50">
                          <a:effectLst/>
                          <a:latin typeface="Times New Roman" panose="02020603050405020304" pitchFamily="18" charset="0"/>
                          <a:ea typeface="宋体" panose="02010600030101010101" pitchFamily="2" charset="-122"/>
                          <a:cs typeface="Times New Roman" panose="02020603050405020304" pitchFamily="18" charset="0"/>
                        </a:rPr>
                        <a:t>的类属性</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610" algn="just">
                        <a:spcBef>
                          <a:spcPts val="205"/>
                        </a:spcBef>
                        <a:spcAft>
                          <a:spcPts val="0"/>
                        </a:spcAft>
                      </a:pPr>
                      <a:r>
                        <a:rPr lang="zh-CN" sz="1600">
                          <a:effectLst/>
                          <a:latin typeface="Times New Roman" panose="02020603050405020304" pitchFamily="18" charset="0"/>
                          <a:ea typeface="宋体" panose="02010600030101010101" pitchFamily="2" charset="-122"/>
                          <a:cs typeface="Times New Roman" panose="02020603050405020304" pitchFamily="18" charset="0"/>
                        </a:rPr>
                        <a:t>不用</a:t>
                      </a:r>
                      <a:r>
                        <a:rPr lang="en-US" sz="1600">
                          <a:effectLst/>
                          <a:latin typeface="Times New Roman" panose="02020603050405020304" pitchFamily="18" charset="0"/>
                          <a:ea typeface="宋体" panose="02010600030101010101" pitchFamily="2" charset="-122"/>
                          <a:cs typeface="宋体" panose="02010600030101010101" pitchFamily="2" charset="-122"/>
                        </a:rPr>
                        <a:t>static</a:t>
                      </a:r>
                      <a:r>
                        <a:rPr lang="zh-CN" sz="1600">
                          <a:effectLst/>
                          <a:latin typeface="Times New Roman" panose="02020603050405020304" pitchFamily="18" charset="0"/>
                          <a:ea typeface="宋体" panose="02010600030101010101" pitchFamily="2" charset="-122"/>
                          <a:cs typeface="Times New Roman" panose="02020603050405020304" pitchFamily="18" charset="0"/>
                        </a:rPr>
                        <a:t>修饰的类属性</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610" algn="just">
                        <a:spcBef>
                          <a:spcPts val="230"/>
                        </a:spcBef>
                        <a:spcAft>
                          <a:spcPts val="0"/>
                        </a:spcAft>
                      </a:pPr>
                      <a:r>
                        <a:rPr lang="zh-CN" sz="1600">
                          <a:effectLst/>
                          <a:latin typeface="Times New Roman" panose="02020603050405020304" pitchFamily="18" charset="0"/>
                          <a:ea typeface="宋体" panose="02010600030101010101" pitchFamily="2" charset="-122"/>
                          <a:cs typeface="Times New Roman" panose="02020603050405020304" pitchFamily="18" charset="0"/>
                        </a:rPr>
                        <a:t>在一个代码块内部声明与引用</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90">
                <a:tc>
                  <a:txBody>
                    <a:bodyPr/>
                    <a:lstStyle/>
                    <a:p>
                      <a:pPr marL="83185" algn="just">
                        <a:spcBef>
                          <a:spcPts val="240"/>
                        </a:spcBef>
                        <a:spcAft>
                          <a:spcPts val="0"/>
                        </a:spcAft>
                      </a:pPr>
                      <a:r>
                        <a:rPr lang="en-US" sz="1600">
                          <a:effectLst/>
                          <a:latin typeface="Times New Roman" panose="02020603050405020304" pitchFamily="18" charset="0"/>
                          <a:ea typeface="宋体" panose="02010600030101010101" pitchFamily="2" charset="-122"/>
                          <a:cs typeface="Times New Roman" panose="02020603050405020304" pitchFamily="18" charset="0"/>
                        </a:rPr>
                        <a:t>与方法的关系</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610" algn="just">
                        <a:spcBef>
                          <a:spcPts val="240"/>
                        </a:spcBef>
                        <a:spcAft>
                          <a:spcPts val="0"/>
                        </a:spcAft>
                      </a:pPr>
                      <a:r>
                        <a:rPr lang="en-US" sz="1600">
                          <a:effectLst/>
                          <a:latin typeface="Times New Roman" panose="02020603050405020304" pitchFamily="18" charset="0"/>
                          <a:ea typeface="宋体" panose="02010600030101010101" pitchFamily="2" charset="-122"/>
                          <a:cs typeface="Times New Roman" panose="02020603050405020304" pitchFamily="18" charset="0"/>
                        </a:rPr>
                        <a:t>独立于方法</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975" algn="just">
                        <a:spcBef>
                          <a:spcPts val="240"/>
                        </a:spcBef>
                        <a:spcAft>
                          <a:spcPts val="0"/>
                        </a:spcAft>
                      </a:pPr>
                      <a:r>
                        <a:rPr lang="en-US" sz="1600">
                          <a:effectLst/>
                          <a:latin typeface="Times New Roman" panose="02020603050405020304" pitchFamily="18" charset="0"/>
                          <a:ea typeface="宋体" panose="02010600030101010101" pitchFamily="2" charset="-122"/>
                          <a:cs typeface="Times New Roman" panose="02020603050405020304" pitchFamily="18" charset="0"/>
                        </a:rPr>
                        <a:t>独立于方法</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975" algn="just">
                        <a:spcBef>
                          <a:spcPts val="240"/>
                        </a:spcBef>
                        <a:spcAft>
                          <a:spcPts val="0"/>
                        </a:spcAft>
                      </a:pPr>
                      <a:r>
                        <a:rPr lang="en-US" sz="1600">
                          <a:effectLst/>
                          <a:latin typeface="Times New Roman" panose="02020603050405020304" pitchFamily="18" charset="0"/>
                          <a:ea typeface="宋体" panose="02010600030101010101" pitchFamily="2" charset="-122"/>
                          <a:cs typeface="Times New Roman" panose="02020603050405020304" pitchFamily="18" charset="0"/>
                        </a:rPr>
                        <a:t>从属于某个方法</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90">
                <a:tc>
                  <a:txBody>
                    <a:bodyPr/>
                    <a:lstStyle/>
                    <a:p>
                      <a:pPr marL="82550" algn="just">
                        <a:spcBef>
                          <a:spcPts val="240"/>
                        </a:spcBef>
                        <a:spcAft>
                          <a:spcPts val="0"/>
                        </a:spcAft>
                      </a:pPr>
                      <a:r>
                        <a:rPr lang="en-US" sz="1600">
                          <a:effectLst/>
                          <a:latin typeface="Times New Roman" panose="02020603050405020304" pitchFamily="18" charset="0"/>
                          <a:ea typeface="宋体" panose="02010600030101010101" pitchFamily="2" charset="-122"/>
                          <a:cs typeface="Times New Roman" panose="02020603050405020304" pitchFamily="18" charset="0"/>
                        </a:rPr>
                        <a:t>存储分配时间</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975" algn="just">
                        <a:spcBef>
                          <a:spcPts val="240"/>
                        </a:spcBef>
                        <a:spcAft>
                          <a:spcPts val="0"/>
                        </a:spcAft>
                      </a:pPr>
                      <a:r>
                        <a:rPr lang="en-US" sz="1600">
                          <a:effectLst/>
                          <a:latin typeface="Times New Roman" panose="02020603050405020304" pitchFamily="18" charset="0"/>
                          <a:ea typeface="宋体" panose="02010600030101010101" pitchFamily="2" charset="-122"/>
                          <a:cs typeface="Times New Roman" panose="02020603050405020304" pitchFamily="18" charset="0"/>
                        </a:rPr>
                        <a:t>虚拟机加载类时</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340" algn="just">
                        <a:spcBef>
                          <a:spcPts val="240"/>
                        </a:spcBef>
                        <a:spcAft>
                          <a:spcPts val="0"/>
                        </a:spcAft>
                      </a:pPr>
                      <a:r>
                        <a:rPr lang="en-US" sz="1600">
                          <a:effectLst/>
                          <a:latin typeface="Times New Roman" panose="02020603050405020304" pitchFamily="18" charset="0"/>
                          <a:ea typeface="宋体" panose="02010600030101010101" pitchFamily="2" charset="-122"/>
                          <a:cs typeface="Times New Roman" panose="02020603050405020304" pitchFamily="18" charset="0"/>
                        </a:rPr>
                        <a:t>创建一个类的实例时</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2705" algn="just">
                        <a:spcBef>
                          <a:spcPts val="240"/>
                        </a:spcBef>
                        <a:spcAft>
                          <a:spcPts val="0"/>
                        </a:spcAft>
                      </a:pPr>
                      <a:r>
                        <a:rPr lang="en-US" sz="1600">
                          <a:effectLst/>
                          <a:latin typeface="Times New Roman" panose="02020603050405020304" pitchFamily="18" charset="0"/>
                          <a:ea typeface="宋体" panose="02010600030101010101" pitchFamily="2" charset="-122"/>
                          <a:cs typeface="Times New Roman" panose="02020603050405020304" pitchFamily="18" charset="0"/>
                        </a:rPr>
                        <a:t>定义时</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9015">
                <a:tc>
                  <a:txBody>
                    <a:bodyPr/>
                    <a:lstStyle/>
                    <a:p>
                      <a:pPr marL="81915" algn="just">
                        <a:spcBef>
                          <a:spcPts val="230"/>
                        </a:spcBef>
                        <a:spcAft>
                          <a:spcPts val="0"/>
                        </a:spcAft>
                      </a:pPr>
                      <a:r>
                        <a:rPr lang="en-US" sz="1600">
                          <a:effectLst/>
                          <a:latin typeface="Times New Roman" panose="02020603050405020304" pitchFamily="18" charset="0"/>
                          <a:ea typeface="宋体" panose="02010600030101010101" pitchFamily="2" charset="-122"/>
                          <a:cs typeface="Times New Roman" panose="02020603050405020304" pitchFamily="18" charset="0"/>
                        </a:rPr>
                        <a:t>存储区</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5245" algn="just">
                        <a:spcBef>
                          <a:spcPts val="230"/>
                        </a:spcBef>
                        <a:spcAft>
                          <a:spcPts val="0"/>
                        </a:spcAft>
                      </a:pPr>
                      <a:r>
                        <a:rPr lang="en-US" sz="1600">
                          <a:effectLst/>
                          <a:latin typeface="Times New Roman" panose="02020603050405020304" pitchFamily="18" charset="0"/>
                          <a:ea typeface="宋体" panose="02010600030101010101" pitchFamily="2" charset="-122"/>
                          <a:cs typeface="Times New Roman" panose="02020603050405020304" pitchFamily="18" charset="0"/>
                        </a:rPr>
                        <a:t>全局数据区</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610" algn="just">
                        <a:spcBef>
                          <a:spcPts val="230"/>
                        </a:spcBef>
                        <a:spcAft>
                          <a:spcPts val="0"/>
                        </a:spcAft>
                      </a:pPr>
                      <a:r>
                        <a:rPr lang="en-US" sz="1600">
                          <a:effectLst/>
                          <a:latin typeface="Times New Roman" panose="02020603050405020304" pitchFamily="18" charset="0"/>
                          <a:ea typeface="宋体" panose="02010600030101010101" pitchFamily="2" charset="-122"/>
                          <a:cs typeface="Times New Roman" panose="02020603050405020304" pitchFamily="18" charset="0"/>
                        </a:rPr>
                        <a:t>堆区</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610" algn="just">
                        <a:spcBef>
                          <a:spcPts val="230"/>
                        </a:spcBef>
                        <a:spcAft>
                          <a:spcPts val="0"/>
                        </a:spcAft>
                      </a:pPr>
                      <a:r>
                        <a:rPr lang="en-US" sz="1600">
                          <a:effectLst/>
                          <a:latin typeface="Times New Roman" panose="02020603050405020304" pitchFamily="18" charset="0"/>
                          <a:ea typeface="宋体" panose="02010600030101010101" pitchFamily="2" charset="-122"/>
                          <a:cs typeface="Times New Roman" panose="02020603050405020304" pitchFamily="18" charset="0"/>
                        </a:rPr>
                        <a:t>栈区</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90">
                <a:tc>
                  <a:txBody>
                    <a:bodyPr/>
                    <a:lstStyle/>
                    <a:p>
                      <a:pPr marL="83185" algn="just">
                        <a:spcBef>
                          <a:spcPts val="240"/>
                        </a:spcBef>
                        <a:spcAft>
                          <a:spcPts val="0"/>
                        </a:spcAft>
                      </a:pPr>
                      <a:r>
                        <a:rPr lang="en-US" sz="1600">
                          <a:effectLst/>
                          <a:latin typeface="Times New Roman" panose="02020603050405020304" pitchFamily="18" charset="0"/>
                          <a:ea typeface="宋体" panose="02010600030101010101" pitchFamily="2" charset="-122"/>
                          <a:cs typeface="Times New Roman" panose="02020603050405020304" pitchFamily="18" charset="0"/>
                        </a:rPr>
                        <a:t>存储数量</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5245" algn="just">
                        <a:spcBef>
                          <a:spcPts val="240"/>
                        </a:spcBef>
                        <a:spcAft>
                          <a:spcPts val="0"/>
                        </a:spcAft>
                      </a:pPr>
                      <a:r>
                        <a:rPr lang="en-US" sz="1600">
                          <a:effectLst/>
                          <a:latin typeface="Times New Roman" panose="02020603050405020304" pitchFamily="18" charset="0"/>
                          <a:ea typeface="宋体" panose="02010600030101010101" pitchFamily="2" charset="-122"/>
                          <a:cs typeface="Times New Roman" panose="02020603050405020304" pitchFamily="18" charset="0"/>
                        </a:rPr>
                        <a:t>每个类只有一份存储</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610" algn="just">
                        <a:spcBef>
                          <a:spcPts val="240"/>
                        </a:spcBef>
                        <a:spcAft>
                          <a:spcPts val="0"/>
                        </a:spcAft>
                      </a:pPr>
                      <a:r>
                        <a:rPr lang="zh-CN" sz="1600">
                          <a:effectLst/>
                          <a:latin typeface="Times New Roman" panose="02020603050405020304" pitchFamily="18" charset="0"/>
                          <a:ea typeface="宋体" panose="02010600030101010101" pitchFamily="2" charset="-122"/>
                          <a:cs typeface="Times New Roman" panose="02020603050405020304" pitchFamily="18" charset="0"/>
                        </a:rPr>
                        <a:t>每个实例都有一份存储</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975" algn="just">
                        <a:spcBef>
                          <a:spcPts val="240"/>
                        </a:spcBef>
                        <a:spcAft>
                          <a:spcPts val="0"/>
                        </a:spcAft>
                      </a:pPr>
                      <a:r>
                        <a:rPr lang="zh-CN" sz="1600">
                          <a:effectLst/>
                          <a:latin typeface="Times New Roman" panose="02020603050405020304" pitchFamily="18" charset="0"/>
                          <a:ea typeface="宋体" panose="02010600030101010101" pitchFamily="2" charset="-122"/>
                          <a:cs typeface="Times New Roman" panose="02020603050405020304" pitchFamily="18" charset="0"/>
                        </a:rPr>
                        <a:t>在定义域内只有一份存储</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9015">
                <a:tc>
                  <a:txBody>
                    <a:bodyPr/>
                    <a:lstStyle/>
                    <a:p>
                      <a:pPr marL="82550" algn="just">
                        <a:spcBef>
                          <a:spcPts val="230"/>
                        </a:spcBef>
                        <a:spcAft>
                          <a:spcPts val="0"/>
                        </a:spcAft>
                      </a:pPr>
                      <a:r>
                        <a:rPr lang="en-US" sz="1600" dirty="0" err="1">
                          <a:effectLst/>
                          <a:latin typeface="Times New Roman" panose="02020603050405020304" pitchFamily="18" charset="0"/>
                          <a:ea typeface="宋体" panose="02010600030101010101" pitchFamily="2" charset="-122"/>
                          <a:cs typeface="Times New Roman" panose="02020603050405020304" pitchFamily="18" charset="0"/>
                        </a:rPr>
                        <a:t>默认生命期</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5245" algn="just">
                        <a:spcBef>
                          <a:spcPts val="230"/>
                        </a:spcBef>
                        <a:spcAft>
                          <a:spcPts val="0"/>
                        </a:spcAft>
                      </a:pPr>
                      <a:r>
                        <a:rPr lang="en-US" sz="1600">
                          <a:effectLst/>
                          <a:latin typeface="Times New Roman" panose="02020603050405020304" pitchFamily="18" charset="0"/>
                          <a:ea typeface="宋体" panose="02010600030101010101" pitchFamily="2" charset="-122"/>
                          <a:cs typeface="Times New Roman" panose="02020603050405020304" pitchFamily="18" charset="0"/>
                        </a:rPr>
                        <a:t>从类加载到类销毁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610" algn="just">
                        <a:spcBef>
                          <a:spcPts val="230"/>
                        </a:spcBef>
                        <a:spcAft>
                          <a:spcPts val="0"/>
                        </a:spcAft>
                      </a:pPr>
                      <a:r>
                        <a:rPr lang="zh-CN" sz="1600">
                          <a:effectLst/>
                          <a:latin typeface="Times New Roman" panose="02020603050405020304" pitchFamily="18" charset="0"/>
                          <a:ea typeface="宋体" panose="02010600030101010101" pitchFamily="2" charset="-122"/>
                          <a:cs typeface="Times New Roman" panose="02020603050405020304" pitchFamily="18" charset="0"/>
                        </a:rPr>
                        <a:t>从对象创建到对象被销毁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975" algn="just">
                        <a:spcBef>
                          <a:spcPts val="230"/>
                        </a:spcBef>
                        <a:spcAft>
                          <a:spcPts val="0"/>
                        </a:spcAft>
                      </a:pPr>
                      <a:r>
                        <a:rPr lang="zh-CN" sz="1600">
                          <a:effectLst/>
                          <a:latin typeface="Times New Roman" panose="02020603050405020304" pitchFamily="18" charset="0"/>
                          <a:ea typeface="宋体" panose="02010600030101010101" pitchFamily="2" charset="-122"/>
                          <a:cs typeface="Times New Roman" panose="02020603050405020304" pitchFamily="18" charset="0"/>
                        </a:rPr>
                        <a:t>从声明到所在代码段执行结束</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90">
                <a:tc>
                  <a:txBody>
                    <a:bodyPr/>
                    <a:lstStyle/>
                    <a:p>
                      <a:pPr marL="82550" algn="just">
                        <a:spcBef>
                          <a:spcPts val="240"/>
                        </a:spcBef>
                        <a:spcAft>
                          <a:spcPts val="0"/>
                        </a:spcAft>
                      </a:pPr>
                      <a:r>
                        <a:rPr lang="en-US" sz="1600">
                          <a:effectLst/>
                          <a:latin typeface="Times New Roman" panose="02020603050405020304" pitchFamily="18" charset="0"/>
                          <a:ea typeface="宋体" panose="02010600030101010101" pitchFamily="2" charset="-122"/>
                          <a:cs typeface="Times New Roman" panose="02020603050405020304" pitchFamily="18" charset="0"/>
                        </a:rPr>
                        <a:t>默认初始值</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5245" algn="just">
                        <a:spcBef>
                          <a:spcPts val="240"/>
                        </a:spcBef>
                        <a:spcAft>
                          <a:spcPts val="0"/>
                        </a:spcAft>
                      </a:pPr>
                      <a:r>
                        <a:rPr lang="en-US" sz="1600">
                          <a:effectLst/>
                          <a:latin typeface="Times New Roman" panose="02020603050405020304" pitchFamily="18" charset="0"/>
                          <a:ea typeface="宋体" panose="02010600030101010101" pitchFamily="2" charset="-122"/>
                          <a:cs typeface="Times New Roman" panose="02020603050405020304" pitchFamily="18" charset="0"/>
                        </a:rPr>
                        <a:t>有</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610" algn="just">
                        <a:spcBef>
                          <a:spcPts val="240"/>
                        </a:spcBef>
                        <a:spcAft>
                          <a:spcPts val="0"/>
                        </a:spcAft>
                      </a:pPr>
                      <a:r>
                        <a:rPr lang="en-US" sz="1600">
                          <a:effectLst/>
                          <a:latin typeface="Times New Roman" panose="02020603050405020304" pitchFamily="18" charset="0"/>
                          <a:ea typeface="宋体" panose="02010600030101010101" pitchFamily="2" charset="-122"/>
                          <a:cs typeface="Times New Roman" panose="02020603050405020304" pitchFamily="18" charset="0"/>
                        </a:rPr>
                        <a:t>无</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610" algn="just">
                        <a:spcBef>
                          <a:spcPts val="240"/>
                        </a:spcBef>
                        <a:spcAft>
                          <a:spcPts val="0"/>
                        </a:spcAft>
                      </a:pPr>
                      <a:r>
                        <a:rPr lang="en-US" sz="1600">
                          <a:effectLst/>
                          <a:latin typeface="Times New Roman" panose="02020603050405020304" pitchFamily="18" charset="0"/>
                          <a:ea typeface="宋体" panose="02010600030101010101" pitchFamily="2" charset="-122"/>
                          <a:cs typeface="Times New Roman" panose="02020603050405020304" pitchFamily="18" charset="0"/>
                        </a:rPr>
                        <a:t>无</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9015">
                <a:tc>
                  <a:txBody>
                    <a:bodyPr/>
                    <a:lstStyle/>
                    <a:p>
                      <a:pPr marL="83185" algn="just">
                        <a:spcBef>
                          <a:spcPts val="230"/>
                        </a:spcBef>
                        <a:spcAft>
                          <a:spcPts val="0"/>
                        </a:spcAft>
                      </a:pPr>
                      <a:r>
                        <a:rPr lang="en-US" sz="1600">
                          <a:effectLst/>
                          <a:latin typeface="Times New Roman" panose="02020603050405020304" pitchFamily="18" charset="0"/>
                          <a:ea typeface="宋体" panose="02010600030101010101" pitchFamily="2" charset="-122"/>
                          <a:cs typeface="Times New Roman" panose="02020603050405020304" pitchFamily="18" charset="0"/>
                        </a:rPr>
                        <a:t>可用范围</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5245" algn="just">
                        <a:spcBef>
                          <a:spcPts val="230"/>
                        </a:spcBef>
                        <a:spcAft>
                          <a:spcPts val="0"/>
                        </a:spcAft>
                      </a:pPr>
                      <a:r>
                        <a:rPr lang="en-US" sz="1600">
                          <a:effectLst/>
                          <a:latin typeface="Times New Roman" panose="02020603050405020304" pitchFamily="18" charset="0"/>
                          <a:ea typeface="宋体" panose="02010600030101010101" pitchFamily="2" charset="-122"/>
                          <a:cs typeface="Times New Roman" panose="02020603050405020304" pitchFamily="18" charset="0"/>
                        </a:rPr>
                        <a:t>为所有类的对象共享</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610" algn="just">
                        <a:spcBef>
                          <a:spcPts val="230"/>
                        </a:spcBef>
                        <a:spcAft>
                          <a:spcPts val="0"/>
                        </a:spcAft>
                      </a:pPr>
                      <a:r>
                        <a:rPr lang="en-US" sz="1600">
                          <a:effectLst/>
                          <a:latin typeface="Times New Roman" panose="02020603050405020304" pitchFamily="18" charset="0"/>
                          <a:ea typeface="宋体" panose="02010600030101010101" pitchFamily="2" charset="-122"/>
                          <a:cs typeface="Times New Roman" panose="02020603050405020304" pitchFamily="18" charset="0"/>
                        </a:rPr>
                        <a:t>只能为某个对象使用</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975" algn="just">
                        <a:spcBef>
                          <a:spcPts val="230"/>
                        </a:spcBef>
                        <a:spcAft>
                          <a:spcPts val="0"/>
                        </a:spcAft>
                      </a:pPr>
                      <a:r>
                        <a:rPr lang="en-US" sz="1600">
                          <a:effectLst/>
                          <a:latin typeface="Times New Roman" panose="02020603050405020304" pitchFamily="18" charset="0"/>
                          <a:ea typeface="宋体" panose="02010600030101010101" pitchFamily="2" charset="-122"/>
                          <a:cs typeface="Times New Roman" panose="02020603050405020304" pitchFamily="18" charset="0"/>
                        </a:rPr>
                        <a:t>所定义的代码段</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3947">
                <a:tc>
                  <a:txBody>
                    <a:bodyPr/>
                    <a:lstStyle/>
                    <a:p>
                      <a:pPr marL="54610" algn="just">
                        <a:spcBef>
                          <a:spcPts val="30"/>
                        </a:spcBef>
                        <a:spcAft>
                          <a:spcPts val="0"/>
                        </a:spcAft>
                      </a:pPr>
                      <a:r>
                        <a:rPr lang="en-US" sz="1600">
                          <a:effectLst/>
                          <a:latin typeface="Times New Roman" panose="02020603050405020304" pitchFamily="18" charset="0"/>
                          <a:ea typeface="宋体" panose="02010600030101010101" pitchFamily="2" charset="-122"/>
                          <a:cs typeface="宋体" panose="02010600030101010101" pitchFamily="2" charset="-122"/>
                        </a:rPr>
                        <a:t> </a:t>
                      </a:r>
                      <a:endParaRPr lang="zh-CN" sz="1600">
                        <a:effectLst/>
                        <a:latin typeface="宋体" panose="02010600030101010101" pitchFamily="2" charset="-122"/>
                        <a:ea typeface="宋体" panose="02010600030101010101" pitchFamily="2" charset="-122"/>
                        <a:cs typeface="宋体" panose="02010600030101010101" pitchFamily="2" charset="-122"/>
                      </a:endParaRPr>
                    </a:p>
                    <a:p>
                      <a:pPr marL="82550" algn="just">
                        <a:spcBef>
                          <a:spcPts val="5"/>
                        </a:spcBef>
                        <a:spcAft>
                          <a:spcPts val="0"/>
                        </a:spcAft>
                      </a:pPr>
                      <a:r>
                        <a:rPr lang="en-US" sz="1600">
                          <a:effectLst/>
                          <a:latin typeface="Times New Roman" panose="02020603050405020304" pitchFamily="18" charset="0"/>
                          <a:ea typeface="宋体" panose="02010600030101010101" pitchFamily="2" charset="-122"/>
                          <a:cs typeface="Times New Roman" panose="02020603050405020304" pitchFamily="18" charset="0"/>
                        </a:rPr>
                        <a:t>调用与引用</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610" indent="50165" algn="just">
                        <a:spcBef>
                          <a:spcPts val="205"/>
                        </a:spcBef>
                        <a:spcAft>
                          <a:spcPts val="0"/>
                        </a:spcAft>
                      </a:pPr>
                      <a:r>
                        <a:rPr lang="zh-CN" sz="1600">
                          <a:effectLst/>
                          <a:latin typeface="Times New Roman" panose="02020603050405020304" pitchFamily="18" charset="0"/>
                          <a:ea typeface="宋体" panose="02010600030101010101" pitchFamily="2" charset="-122"/>
                          <a:cs typeface="Times New Roman" panose="02020603050405020304" pitchFamily="18" charset="0"/>
                        </a:rPr>
                        <a:t>可用类名、对象名调用；</a:t>
                      </a:r>
                      <a:endParaRPr lang="zh-CN" sz="1600">
                        <a:effectLst/>
                        <a:latin typeface="宋体" panose="02010600030101010101" pitchFamily="2" charset="-122"/>
                        <a:ea typeface="宋体" panose="02010600030101010101" pitchFamily="2" charset="-122"/>
                        <a:cs typeface="宋体" panose="02010600030101010101" pitchFamily="2" charset="-122"/>
                      </a:endParaRPr>
                    </a:p>
                    <a:p>
                      <a:pPr marL="54610" algn="just">
                        <a:spcBef>
                          <a:spcPts val="205"/>
                        </a:spcBef>
                        <a:spcAft>
                          <a:spcPts val="0"/>
                        </a:spcAft>
                      </a:pPr>
                      <a:r>
                        <a:rPr lang="zh-CN" sz="1600">
                          <a:effectLst/>
                          <a:latin typeface="Times New Roman" panose="02020603050405020304" pitchFamily="18" charset="0"/>
                          <a:ea typeface="宋体" panose="02010600030101010101" pitchFamily="2" charset="-122"/>
                          <a:cs typeface="Times New Roman" panose="02020603050405020304" pitchFamily="18" charset="0"/>
                        </a:rPr>
                        <a:t>可在类的任何方法中引用</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610" algn="just">
                        <a:spcBef>
                          <a:spcPts val="205"/>
                        </a:spcBef>
                        <a:spcAft>
                          <a:spcPts val="0"/>
                        </a:spcAft>
                      </a:pPr>
                      <a:r>
                        <a:rPr lang="zh-CN" sz="1600">
                          <a:effectLst/>
                          <a:latin typeface="Times New Roman" panose="02020603050405020304" pitchFamily="18" charset="0"/>
                          <a:ea typeface="宋体" panose="02010600030101010101" pitchFamily="2" charset="-122"/>
                          <a:cs typeface="Times New Roman" panose="02020603050405020304" pitchFamily="18" charset="0"/>
                        </a:rPr>
                        <a:t>可由对象、</a:t>
                      </a:r>
                      <a:r>
                        <a:rPr lang="en-US" sz="1600">
                          <a:effectLst/>
                          <a:latin typeface="Times New Roman" panose="02020603050405020304" pitchFamily="18" charset="0"/>
                          <a:ea typeface="宋体" panose="02010600030101010101" pitchFamily="2" charset="-122"/>
                          <a:cs typeface="宋体" panose="02010600030101010101" pitchFamily="2" charset="-122"/>
                        </a:rPr>
                        <a:t>this</a:t>
                      </a:r>
                      <a:r>
                        <a:rPr lang="zh-CN" sz="1600">
                          <a:effectLst/>
                          <a:latin typeface="Times New Roman" panose="02020603050405020304" pitchFamily="18" charset="0"/>
                          <a:ea typeface="宋体" panose="02010600030101010101" pitchFamily="2" charset="-122"/>
                          <a:cs typeface="Times New Roman" panose="02020603050405020304" pitchFamily="18" charset="0"/>
                        </a:rPr>
                        <a:t>调用；</a:t>
                      </a:r>
                      <a:endParaRPr lang="zh-CN" sz="1600">
                        <a:effectLst/>
                        <a:latin typeface="宋体" panose="02010600030101010101" pitchFamily="2" charset="-122"/>
                        <a:ea typeface="宋体" panose="02010600030101010101" pitchFamily="2" charset="-122"/>
                        <a:cs typeface="宋体" panose="02010600030101010101" pitchFamily="2" charset="-122"/>
                      </a:endParaRPr>
                    </a:p>
                    <a:p>
                      <a:pPr marL="54610" algn="just">
                        <a:spcBef>
                          <a:spcPts val="205"/>
                        </a:spcBef>
                        <a:spcAft>
                          <a:spcPts val="0"/>
                        </a:spcAft>
                      </a:pPr>
                      <a:r>
                        <a:rPr lang="zh-CN" sz="1600">
                          <a:effectLst/>
                          <a:latin typeface="Times New Roman" panose="02020603050405020304" pitchFamily="18" charset="0"/>
                          <a:ea typeface="宋体" panose="02010600030101010101" pitchFamily="2" charset="-122"/>
                          <a:cs typeface="Times New Roman" panose="02020603050405020304" pitchFamily="18" charset="0"/>
                        </a:rPr>
                        <a:t>不可用类名调用；</a:t>
                      </a:r>
                      <a:endParaRPr lang="zh-CN" sz="1600">
                        <a:effectLst/>
                        <a:latin typeface="宋体" panose="02010600030101010101" pitchFamily="2" charset="-122"/>
                        <a:ea typeface="宋体" panose="02010600030101010101" pitchFamily="2" charset="-122"/>
                        <a:cs typeface="宋体" panose="02010600030101010101" pitchFamily="2" charset="-122"/>
                      </a:endParaRPr>
                    </a:p>
                    <a:p>
                      <a:pPr marL="54610" algn="just">
                        <a:spcBef>
                          <a:spcPts val="205"/>
                        </a:spcBef>
                        <a:spcAft>
                          <a:spcPts val="0"/>
                        </a:spcAft>
                      </a:pPr>
                      <a:r>
                        <a:rPr lang="zh-CN" sz="1600">
                          <a:effectLst/>
                          <a:latin typeface="Times New Roman" panose="02020603050405020304" pitchFamily="18" charset="0"/>
                          <a:ea typeface="宋体" panose="02010600030101010101" pitchFamily="2" charset="-122"/>
                          <a:cs typeface="Times New Roman" panose="02020603050405020304" pitchFamily="18" charset="0"/>
                        </a:rPr>
                        <a:t>不可在静态方法中引用</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610" indent="50165" algn="just">
                        <a:spcBef>
                          <a:spcPts val="205"/>
                        </a:spcBef>
                        <a:spcAft>
                          <a:spcPts val="0"/>
                        </a:spcAft>
                      </a:pPr>
                      <a:r>
                        <a:rPr lang="zh-CN" sz="1600" dirty="0">
                          <a:effectLst/>
                          <a:latin typeface="Times New Roman" panose="02020603050405020304" pitchFamily="18" charset="0"/>
                          <a:ea typeface="宋体" panose="02010600030101010101" pitchFamily="2" charset="-122"/>
                          <a:cs typeface="Times New Roman" panose="02020603050405020304" pitchFamily="18" charset="0"/>
                        </a:rPr>
                        <a:t>仅可在所定义的方法内被引用；</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p>
                      <a:pPr marL="54610" algn="just">
                        <a:spcBef>
                          <a:spcPts val="205"/>
                        </a:spcBef>
                        <a:spcAft>
                          <a:spcPts val="0"/>
                        </a:spcAft>
                      </a:pPr>
                      <a:r>
                        <a:rPr lang="zh-CN" sz="1600" dirty="0">
                          <a:effectLst/>
                          <a:latin typeface="Times New Roman" panose="02020603050405020304" pitchFamily="18" charset="0"/>
                          <a:ea typeface="宋体" panose="02010600030101010101" pitchFamily="2" charset="-122"/>
                          <a:cs typeface="Times New Roman" panose="02020603050405020304" pitchFamily="18" charset="0"/>
                        </a:rPr>
                        <a:t>不可用类名、对象名、</a:t>
                      </a:r>
                      <a:r>
                        <a:rPr lang="en-US" sz="1600" dirty="0">
                          <a:effectLst/>
                          <a:latin typeface="Times New Roman" panose="02020603050405020304" pitchFamily="18" charset="0"/>
                          <a:ea typeface="宋体" panose="02010600030101010101" pitchFamily="2" charset="-122"/>
                          <a:cs typeface="宋体" panose="02010600030101010101" pitchFamily="2" charset="-122"/>
                        </a:rPr>
                        <a:t>this</a:t>
                      </a:r>
                      <a:r>
                        <a:rPr lang="zh-CN" sz="1600" dirty="0">
                          <a:effectLst/>
                          <a:latin typeface="Times New Roman" panose="02020603050405020304" pitchFamily="18" charset="0"/>
                          <a:ea typeface="宋体" panose="02010600030101010101" pitchFamily="2" charset="-122"/>
                          <a:cs typeface="Times New Roman" panose="02020603050405020304" pitchFamily="18" charset="0"/>
                        </a:rPr>
                        <a:t>调用</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91713816"/>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5650" y="2320889"/>
            <a:ext cx="10212916" cy="609600"/>
          </a:xfrm>
        </p:spPr>
        <p:txBody>
          <a:bodyPr/>
          <a:lstStyle/>
          <a:p>
            <a:r>
              <a:rPr lang="zh-CN" altLang="zh-CN" dirty="0">
                <a:effectLst/>
              </a:rPr>
              <a:t>第</a:t>
            </a:r>
            <a:r>
              <a:rPr lang="en-US" altLang="zh-CN" dirty="0">
                <a:effectLst/>
              </a:rPr>
              <a:t>3.2</a:t>
            </a:r>
            <a:r>
              <a:rPr lang="zh-CN" altLang="zh-CN" dirty="0">
                <a:effectLst/>
              </a:rPr>
              <a:t>课 阶乘计算器的迭代实现</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spTree>
    <p:extLst>
      <p:ext uri="{BB962C8B-B14F-4D97-AF65-F5344CB8AC3E}">
        <p14:creationId xmlns:p14="http://schemas.microsoft.com/office/powerpoint/2010/main" val="2605506855"/>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3.2.1. </a:t>
            </a:r>
            <a:r>
              <a:rPr lang="zh-CN" altLang="zh-CN" dirty="0">
                <a:effectLst/>
              </a:rPr>
              <a:t>问题描述与对象</a:t>
            </a:r>
            <a:r>
              <a:rPr lang="zh-CN" altLang="zh-CN" dirty="0" smtClean="0">
                <a:effectLst/>
              </a:rPr>
              <a:t>建模</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1. </a:t>
                </a:r>
                <a:r>
                  <a:rPr lang="zh-CN" altLang="zh-CN" dirty="0"/>
                  <a:t>阶乘计算器建模</a:t>
                </a:r>
                <a:endParaRPr lang="zh-CN" altLang="zh-CN" b="1" dirty="0"/>
              </a:p>
              <a:p>
                <a:pPr lvl="1"/>
                <a:r>
                  <a:rPr lang="zh-CN" altLang="zh-CN" dirty="0"/>
                  <a:t>一个非负整数</a:t>
                </a:r>
                <a:r>
                  <a:rPr lang="en-US" altLang="zh-CN" dirty="0"/>
                  <a:t>n</a:t>
                </a:r>
                <a:r>
                  <a:rPr lang="zh-CN" altLang="zh-CN" dirty="0"/>
                  <a:t>的阶乘是所有小于或等于</a:t>
                </a:r>
                <a:r>
                  <a:rPr lang="en-US" altLang="zh-CN" dirty="0"/>
                  <a:t> n</a:t>
                </a:r>
                <a:r>
                  <a:rPr lang="zh-CN" altLang="zh-CN" dirty="0"/>
                  <a:t>的正整数之积，即</a:t>
                </a:r>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!=1×2×3×</m:t>
                    </m:r>
                    <m:r>
                      <a:rPr lang="en-US" altLang="zh-CN">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1)×</m:t>
                    </m:r>
                    <m:r>
                      <a:rPr lang="en-US" altLang="zh-CN" i="1">
                        <a:latin typeface="Cambria Math" panose="02040503050406030204" pitchFamily="18" charset="0"/>
                      </a:rPr>
                      <m:t>𝑛</m:t>
                    </m:r>
                  </m:oMath>
                </a14:m>
                <a:r>
                  <a:rPr lang="zh-CN" altLang="zh-CN" dirty="0" smtClean="0"/>
                  <a:t>。</a:t>
                </a:r>
                <a:endParaRPr lang="en-US" altLang="zh-CN" dirty="0" smtClean="0"/>
              </a:p>
              <a:p>
                <a:pPr lvl="1"/>
                <a:endParaRPr lang="en-US" altLang="zh-CN" dirty="0"/>
              </a:p>
              <a:p>
                <a:pPr lvl="1"/>
                <a:r>
                  <a:rPr lang="en-US" altLang="zh-CN" dirty="0" smtClean="0"/>
                  <a:t>fact()——</a:t>
                </a:r>
                <a:r>
                  <a:rPr lang="zh-CN" altLang="zh-CN" dirty="0"/>
                  <a:t>用来计算阶乘</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t="-100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grpSp>
        <p:nvGrpSpPr>
          <p:cNvPr id="10" name="画布 48"/>
          <p:cNvGrpSpPr/>
          <p:nvPr/>
        </p:nvGrpSpPr>
        <p:grpSpPr>
          <a:xfrm>
            <a:off x="6690786" y="2498909"/>
            <a:ext cx="13500443" cy="9983713"/>
            <a:chOff x="0" y="0"/>
            <a:chExt cx="5970270" cy="5204460"/>
          </a:xfrm>
        </p:grpSpPr>
        <p:sp>
          <p:nvSpPr>
            <p:cNvPr id="11" name="矩形 10"/>
            <p:cNvSpPr/>
            <p:nvPr/>
          </p:nvSpPr>
          <p:spPr>
            <a:xfrm>
              <a:off x="4598670" y="4242435"/>
              <a:ext cx="1371600" cy="962025"/>
            </a:xfrm>
            <a:prstGeom prst="rect">
              <a:avLst/>
            </a:prstGeom>
            <a:noFill/>
            <a:ln>
              <a:noFill/>
            </a:ln>
          </p:spPr>
        </p:sp>
        <p:sp>
          <p:nvSpPr>
            <p:cNvPr id="12" name="Text Box 6"/>
            <p:cNvSpPr txBox="1">
              <a:spLocks noChangeArrowheads="1"/>
            </p:cNvSpPr>
            <p:nvPr/>
          </p:nvSpPr>
          <p:spPr bwMode="auto">
            <a:xfrm>
              <a:off x="0" y="0"/>
              <a:ext cx="1371600" cy="198302"/>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lnSpc>
                  <a:spcPct val="150000"/>
                </a:lnSpc>
                <a:spcAft>
                  <a:spcPts val="0"/>
                </a:spcAft>
                <a:buNone/>
              </a:pPr>
              <a:r>
                <a:rPr lang="en-US" sz="1800" b="0" kern="100" dirty="0" err="1">
                  <a:effectLst/>
                  <a:latin typeface="Times New Roman" panose="02020603050405020304" pitchFamily="18" charset="0"/>
                  <a:ea typeface="宋体" panose="02010600030101010101" pitchFamily="2" charset="-122"/>
                  <a:cs typeface="宋体" panose="02010600030101010101" pitchFamily="2" charset="-122"/>
                </a:rPr>
                <a:t>FactorialCalculator</a:t>
              </a:r>
              <a:endParaRPr lang="zh-CN" sz="1800" b="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3" name="Text Box 7"/>
            <p:cNvSpPr txBox="1">
              <a:spLocks noChangeArrowheads="1"/>
            </p:cNvSpPr>
            <p:nvPr/>
          </p:nvSpPr>
          <p:spPr bwMode="auto">
            <a:xfrm>
              <a:off x="0" y="198302"/>
              <a:ext cx="1371600" cy="190659"/>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l">
                <a:lnSpc>
                  <a:spcPts val="1000"/>
                </a:lnSpc>
                <a:spcAft>
                  <a:spcPts val="0"/>
                </a:spcAft>
                <a:buNone/>
              </a:pPr>
              <a:endParaRPr lang="en-US" sz="1800" b="0" kern="100" dirty="0" smtClean="0">
                <a:effectLst/>
                <a:latin typeface="Times New Roman" panose="02020603050405020304" pitchFamily="18" charset="0"/>
                <a:ea typeface="宋体" panose="02010600030101010101" pitchFamily="2" charset="-122"/>
                <a:cs typeface="宋体" panose="02010600030101010101" pitchFamily="2" charset="-122"/>
              </a:endParaRPr>
            </a:p>
            <a:p>
              <a:pPr algn="l">
                <a:lnSpc>
                  <a:spcPts val="1000"/>
                </a:lnSpc>
                <a:spcAft>
                  <a:spcPts val="0"/>
                </a:spcAft>
                <a:buNone/>
              </a:pPr>
              <a:r>
                <a:rPr lang="en-US" sz="1800" b="0" kern="100"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sz="1800" b="0" kern="100" dirty="0" err="1">
                  <a:effectLst/>
                  <a:latin typeface="Times New Roman" panose="02020603050405020304" pitchFamily="18" charset="0"/>
                  <a:ea typeface="宋体" panose="02010600030101010101" pitchFamily="2" charset="-122"/>
                  <a:cs typeface="宋体" panose="02010600030101010101" pitchFamily="2" charset="-122"/>
                </a:rPr>
                <a:t>n:int</a:t>
              </a:r>
              <a:endParaRPr lang="zh-CN" sz="1800" b="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4" name="Text Box 8"/>
            <p:cNvSpPr txBox="1">
              <a:spLocks noChangeArrowheads="1"/>
            </p:cNvSpPr>
            <p:nvPr/>
          </p:nvSpPr>
          <p:spPr bwMode="auto">
            <a:xfrm>
              <a:off x="0" y="385841"/>
              <a:ext cx="1371600" cy="650582"/>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l">
                <a:lnSpc>
                  <a:spcPts val="1000"/>
                </a:lnSpc>
                <a:spcAft>
                  <a:spcPts val="0"/>
                </a:spcAft>
                <a:buNone/>
              </a:pPr>
              <a:endParaRPr lang="en-US" sz="1800" b="0" kern="100" dirty="0" smtClean="0">
                <a:effectLst/>
                <a:latin typeface="Times New Roman" panose="02020603050405020304" pitchFamily="18" charset="0"/>
                <a:ea typeface="宋体" panose="02010600030101010101" pitchFamily="2" charset="-122"/>
                <a:cs typeface="宋体" panose="02010600030101010101" pitchFamily="2" charset="-122"/>
              </a:endParaRPr>
            </a:p>
            <a:p>
              <a:pPr algn="l">
                <a:lnSpc>
                  <a:spcPts val="1200"/>
                </a:lnSpc>
                <a:spcAft>
                  <a:spcPts val="0"/>
                </a:spcAft>
                <a:buNone/>
              </a:pPr>
              <a:r>
                <a:rPr lang="en-US" sz="1800" b="0" kern="100" dirty="0" smtClean="0">
                  <a:effectLst/>
                  <a:latin typeface="Times New Roman" panose="02020603050405020304" pitchFamily="18" charset="0"/>
                  <a:ea typeface="宋体" panose="02010600030101010101" pitchFamily="2" charset="-122"/>
                  <a:cs typeface="宋体" panose="02010600030101010101" pitchFamily="2" charset="-122"/>
                </a:rPr>
                <a:t> + </a:t>
              </a:r>
              <a:r>
                <a:rPr lang="en-US" sz="1800" b="0" kern="100" dirty="0" err="1">
                  <a:effectLst/>
                  <a:latin typeface="Times New Roman" panose="02020603050405020304" pitchFamily="18" charset="0"/>
                  <a:ea typeface="宋体" panose="02010600030101010101" pitchFamily="2" charset="-122"/>
                  <a:cs typeface="宋体" panose="02010600030101010101" pitchFamily="2" charset="-122"/>
                </a:rPr>
                <a:t>FactorialCalculator</a:t>
              </a:r>
              <a:r>
                <a:rPr lang="en-US" sz="1800" b="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800" b="0" kern="100" dirty="0" err="1">
                  <a:effectLst/>
                  <a:latin typeface="Times New Roman" panose="02020603050405020304" pitchFamily="18" charset="0"/>
                  <a:ea typeface="宋体" panose="02010600030101010101" pitchFamily="2" charset="-122"/>
                  <a:cs typeface="宋体" panose="02010600030101010101" pitchFamily="2" charset="-122"/>
                </a:rPr>
                <a:t>n:int</a:t>
              </a:r>
              <a:r>
                <a:rPr lang="en-US" sz="1800" b="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800" b="0" kern="100" dirty="0">
                <a:effectLst/>
                <a:latin typeface="Times New Roman" panose="02020603050405020304" pitchFamily="18" charset="0"/>
                <a:ea typeface="宋体" panose="02010600030101010101" pitchFamily="2" charset="-122"/>
                <a:cs typeface="宋体" panose="02010600030101010101" pitchFamily="2" charset="-122"/>
              </a:endParaRPr>
            </a:p>
            <a:p>
              <a:pPr algn="l">
                <a:lnSpc>
                  <a:spcPts val="1200"/>
                </a:lnSpc>
                <a:spcAft>
                  <a:spcPts val="0"/>
                </a:spcAft>
                <a:buNone/>
              </a:pPr>
              <a:r>
                <a:rPr lang="en-US" sz="1800" b="0" kern="100" dirty="0" smtClean="0">
                  <a:effectLst/>
                  <a:latin typeface="Times New Roman" panose="02020603050405020304" pitchFamily="18" charset="0"/>
                  <a:ea typeface="宋体" panose="02010600030101010101" pitchFamily="2" charset="-122"/>
                  <a:cs typeface="宋体" panose="02010600030101010101" pitchFamily="2" charset="-122"/>
                </a:rPr>
                <a:t> + </a:t>
              </a:r>
              <a:r>
                <a:rPr lang="en-US" sz="1800" b="0" kern="100" dirty="0">
                  <a:effectLst/>
                  <a:latin typeface="Times New Roman" panose="02020603050405020304" pitchFamily="18" charset="0"/>
                  <a:ea typeface="宋体" panose="02010600030101010101" pitchFamily="2" charset="-122"/>
                  <a:cs typeface="宋体" panose="02010600030101010101" pitchFamily="2" charset="-122"/>
                </a:rPr>
                <a:t>fact( ):long</a:t>
              </a:r>
              <a:endParaRPr lang="zh-CN" sz="1800" b="0" kern="100" dirty="0">
                <a:effectLst/>
                <a:latin typeface="Times New Roman" panose="02020603050405020304" pitchFamily="18" charset="0"/>
                <a:ea typeface="宋体" panose="02010600030101010101" pitchFamily="2" charset="-122"/>
                <a:cs typeface="宋体" panose="02010600030101010101" pitchFamily="2" charset="-122"/>
              </a:endParaRPr>
            </a:p>
            <a:p>
              <a:pPr algn="l">
                <a:lnSpc>
                  <a:spcPts val="1200"/>
                </a:lnSpc>
                <a:spcAft>
                  <a:spcPts val="0"/>
                </a:spcAft>
                <a:buNone/>
              </a:pPr>
              <a:r>
                <a:rPr lang="en-US" sz="1800" b="0" kern="100" dirty="0" smtClean="0">
                  <a:effectLst/>
                  <a:latin typeface="Times New Roman" panose="02020603050405020304" pitchFamily="18" charset="0"/>
                  <a:ea typeface="宋体" panose="02010600030101010101" pitchFamily="2" charset="-122"/>
                  <a:cs typeface="宋体" panose="02010600030101010101" pitchFamily="2" charset="-122"/>
                </a:rPr>
                <a:t> + </a:t>
              </a:r>
              <a:r>
                <a:rPr lang="en-US" sz="1800" b="0" kern="100" dirty="0" err="1">
                  <a:effectLst/>
                  <a:latin typeface="Times New Roman" panose="02020603050405020304" pitchFamily="18" charset="0"/>
                  <a:ea typeface="宋体" panose="02010600030101010101" pitchFamily="2" charset="-122"/>
                  <a:cs typeface="宋体" panose="02010600030101010101" pitchFamily="2" charset="-122"/>
                </a:rPr>
                <a:t>setN</a:t>
              </a:r>
              <a:r>
                <a:rPr lang="en-US" sz="1800" b="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800" b="0" kern="100" dirty="0" err="1">
                  <a:effectLst/>
                  <a:latin typeface="Times New Roman" panose="02020603050405020304" pitchFamily="18" charset="0"/>
                  <a:ea typeface="宋体" panose="02010600030101010101" pitchFamily="2" charset="-122"/>
                  <a:cs typeface="宋体" panose="02010600030101010101" pitchFamily="2" charset="-122"/>
                </a:rPr>
                <a:t>n:int</a:t>
              </a:r>
              <a:r>
                <a:rPr lang="en-US" sz="1800" b="0" kern="100" dirty="0">
                  <a:effectLst/>
                  <a:latin typeface="Times New Roman" panose="02020603050405020304" pitchFamily="18" charset="0"/>
                  <a:ea typeface="宋体" panose="02010600030101010101" pitchFamily="2" charset="-122"/>
                  <a:cs typeface="宋体" panose="02010600030101010101" pitchFamily="2" charset="-122"/>
                </a:rPr>
                <a:t>):void</a:t>
              </a:r>
              <a:endParaRPr lang="zh-CN" sz="1800" b="0" kern="100" dirty="0">
                <a:effectLst/>
                <a:latin typeface="Times New Roman" panose="02020603050405020304" pitchFamily="18" charset="0"/>
                <a:ea typeface="宋体" panose="02010600030101010101" pitchFamily="2" charset="-122"/>
                <a:cs typeface="宋体" panose="02010600030101010101" pitchFamily="2" charset="-122"/>
              </a:endParaRPr>
            </a:p>
            <a:p>
              <a:pPr algn="l">
                <a:lnSpc>
                  <a:spcPts val="1200"/>
                </a:lnSpc>
                <a:spcAft>
                  <a:spcPts val="0"/>
                </a:spcAft>
                <a:buNone/>
              </a:pPr>
              <a:r>
                <a:rPr lang="en-US" sz="1800" b="0" kern="100"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sz="1800" b="0" kern="100" dirty="0" err="1">
                  <a:effectLst/>
                  <a:latin typeface="Times New Roman" panose="02020603050405020304" pitchFamily="18" charset="0"/>
                  <a:ea typeface="宋体" panose="02010600030101010101" pitchFamily="2" charset="-122"/>
                  <a:cs typeface="宋体" panose="02010600030101010101" pitchFamily="2" charset="-122"/>
                </a:rPr>
                <a:t>getN</a:t>
              </a:r>
              <a:r>
                <a:rPr lang="en-US" sz="1800" b="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800" b="0" kern="100" dirty="0" err="1">
                  <a:effectLst/>
                  <a:latin typeface="Times New Roman" panose="02020603050405020304" pitchFamily="18" charset="0"/>
                  <a:ea typeface="宋体" panose="02010600030101010101" pitchFamily="2" charset="-122"/>
                  <a:cs typeface="宋体" panose="02010600030101010101" pitchFamily="2" charset="-122"/>
                </a:rPr>
                <a:t>int</a:t>
              </a:r>
              <a:endParaRPr lang="zh-CN" sz="1800" b="0" kern="100" dirty="0">
                <a:effectLst/>
                <a:latin typeface="Times New Roman" panose="02020603050405020304" pitchFamily="18" charset="0"/>
                <a:ea typeface="宋体" panose="02010600030101010101" pitchFamily="2" charset="-122"/>
                <a:cs typeface="宋体" panose="02010600030101010101" pitchFamily="2" charset="-122"/>
              </a:endParaRPr>
            </a:p>
          </p:txBody>
        </p:sp>
      </p:grpSp>
    </p:spTree>
    <p:extLst>
      <p:ext uri="{BB962C8B-B14F-4D97-AF65-F5344CB8AC3E}">
        <p14:creationId xmlns:p14="http://schemas.microsoft.com/office/powerpoint/2010/main" val="2237522225"/>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3.2.1. </a:t>
            </a:r>
            <a:r>
              <a:rPr lang="zh-CN" altLang="zh-CN" dirty="0">
                <a:effectLst/>
              </a:rPr>
              <a:t>问题描述与对象</a:t>
            </a:r>
            <a:r>
              <a:rPr lang="zh-CN" altLang="zh-CN" dirty="0" smtClean="0">
                <a:effectLst/>
              </a:rPr>
              <a:t>建模</a:t>
            </a:r>
            <a:r>
              <a:rPr lang="en-US" altLang="zh-CN" dirty="0" smtClean="0">
                <a:effectLst/>
              </a:rPr>
              <a:t>(</a:t>
            </a:r>
            <a:r>
              <a:rPr lang="zh-CN" altLang="en-US" dirty="0" smtClean="0">
                <a:effectLst/>
              </a:rPr>
              <a:t>续</a:t>
            </a:r>
            <a:r>
              <a:rPr lang="en-US" altLang="zh-CN" dirty="0" smtClean="0">
                <a:effectLst/>
              </a:rPr>
              <a:t>)</a:t>
            </a:r>
            <a:endParaRPr lang="zh-CN" altLang="en-US" dirty="0"/>
          </a:p>
        </p:txBody>
      </p:sp>
      <p:sp>
        <p:nvSpPr>
          <p:cNvPr id="3" name="内容占位符 2"/>
          <p:cNvSpPr>
            <a:spLocks noGrp="1"/>
          </p:cNvSpPr>
          <p:nvPr>
            <p:ph idx="1"/>
          </p:nvPr>
        </p:nvSpPr>
        <p:spPr/>
        <p:txBody>
          <a:bodyPr/>
          <a:lstStyle/>
          <a:p>
            <a:r>
              <a:rPr lang="en-US" altLang="zh-CN" dirty="0"/>
              <a:t>2. fact( )</a:t>
            </a:r>
            <a:r>
              <a:rPr lang="zh-CN" altLang="zh-CN" dirty="0"/>
              <a:t>方法的基本思路</a:t>
            </a:r>
            <a:endParaRPr lang="zh-CN" altLang="zh-CN" b="1" dirty="0"/>
          </a:p>
          <a:p>
            <a:pPr lvl="1"/>
            <a:r>
              <a:rPr lang="en-US" altLang="zh-CN" dirty="0"/>
              <a:t>fact( )</a:t>
            </a:r>
            <a:r>
              <a:rPr lang="zh-CN" altLang="zh-CN" dirty="0"/>
              <a:t>方法的功能是计算非负整数的阶乘。其基本思路采用累乘法，就是把反复地把</a:t>
            </a:r>
            <a:r>
              <a:rPr lang="en-US" altLang="zh-CN" dirty="0"/>
              <a:t>1</a:t>
            </a:r>
            <a:r>
              <a:rPr lang="zh-CN" altLang="zh-CN" dirty="0"/>
              <a:t>、</a:t>
            </a:r>
            <a:r>
              <a:rPr lang="en-US" altLang="zh-CN" dirty="0"/>
              <a:t>2</a:t>
            </a:r>
            <a:r>
              <a:rPr lang="zh-CN" altLang="zh-CN" dirty="0"/>
              <a:t>、</a:t>
            </a:r>
            <a:r>
              <a:rPr lang="en-US" altLang="zh-CN" dirty="0"/>
              <a:t>3</a:t>
            </a:r>
            <a:r>
              <a:rPr lang="zh-CN" altLang="zh-CN" dirty="0"/>
              <a:t>、</a:t>
            </a:r>
            <a:r>
              <a:rPr lang="en-US" altLang="zh-CN" dirty="0"/>
              <a:t>…</a:t>
            </a:r>
            <a:r>
              <a:rPr lang="zh-CN" altLang="zh-CN" dirty="0"/>
              <a:t>、</a:t>
            </a:r>
            <a:r>
              <a:rPr lang="en-US" altLang="zh-CN" dirty="0"/>
              <a:t>n-1</a:t>
            </a:r>
            <a:r>
              <a:rPr lang="zh-CN" altLang="zh-CN" dirty="0"/>
              <a:t>、</a:t>
            </a:r>
            <a:r>
              <a:rPr lang="en-US" altLang="zh-CN" dirty="0"/>
              <a:t>n</a:t>
            </a:r>
            <a:r>
              <a:rPr lang="zh-CN" altLang="zh-CN" dirty="0"/>
              <a:t>累乘起来，也体现了循环的思想</a:t>
            </a:r>
            <a:r>
              <a:rPr lang="zh-CN" altLang="zh-CN" dirty="0" smtClean="0"/>
              <a:t>。</a:t>
            </a:r>
            <a:endParaRPr lang="en-US" altLang="zh-CN" dirty="0" smtClean="0"/>
          </a:p>
          <a:p>
            <a:pPr lvl="1"/>
            <a:r>
              <a:rPr lang="zh-CN" altLang="zh-CN" dirty="0" smtClean="0"/>
              <a:t>累</a:t>
            </a:r>
            <a:r>
              <a:rPr lang="zh-CN" altLang="zh-CN" dirty="0"/>
              <a:t>乘是迭代算法策略的基础应用，迭代法也称“辗转法”，是一种不断用变量的旧值递推出新值的解决问题的方法</a:t>
            </a:r>
            <a:r>
              <a:rPr lang="zh-CN" altLang="zh-CN" dirty="0" smtClean="0"/>
              <a:t>。</a:t>
            </a:r>
            <a:endParaRPr lang="en-US" altLang="zh-CN" dirty="0" smtClean="0"/>
          </a:p>
          <a:p>
            <a:pPr lvl="1"/>
            <a:r>
              <a:rPr lang="zh-CN" altLang="zh-CN" dirty="0"/>
              <a:t>采用累乘法计算</a:t>
            </a:r>
            <a:r>
              <a:rPr lang="en-US" altLang="zh-CN" dirty="0"/>
              <a:t>n</a:t>
            </a:r>
            <a:r>
              <a:rPr lang="zh-CN" altLang="zh-CN" dirty="0"/>
              <a:t>的阶乘步骤如下：</a:t>
            </a:r>
          </a:p>
          <a:p>
            <a:pPr lvl="2"/>
            <a:r>
              <a:rPr lang="zh-CN" altLang="zh-CN" dirty="0"/>
              <a:t>（</a:t>
            </a:r>
            <a:r>
              <a:rPr lang="en-US" altLang="zh-CN" dirty="0"/>
              <a:t>1</a:t>
            </a:r>
            <a:r>
              <a:rPr lang="zh-CN" altLang="zh-CN" dirty="0"/>
              <a:t>）初始化：</a:t>
            </a:r>
            <a:r>
              <a:rPr lang="en-US" altLang="zh-CN" dirty="0" err="1"/>
              <a:t>i</a:t>
            </a:r>
            <a:r>
              <a:rPr lang="en-US" altLang="zh-CN" dirty="0"/>
              <a:t>=1</a:t>
            </a:r>
            <a:r>
              <a:rPr lang="zh-CN" altLang="zh-CN" dirty="0"/>
              <a:t>，</a:t>
            </a:r>
            <a:r>
              <a:rPr lang="en-US" altLang="zh-CN" dirty="0"/>
              <a:t>factorial=1</a:t>
            </a:r>
            <a:endParaRPr lang="zh-CN" altLang="zh-CN" dirty="0"/>
          </a:p>
          <a:p>
            <a:pPr lvl="2"/>
            <a:r>
              <a:rPr lang="zh-CN" altLang="zh-CN" dirty="0"/>
              <a:t>（</a:t>
            </a:r>
            <a:r>
              <a:rPr lang="en-US" altLang="zh-CN" dirty="0"/>
              <a:t>2</a:t>
            </a:r>
            <a:r>
              <a:rPr lang="zh-CN" altLang="zh-CN" dirty="0"/>
              <a:t>）</a:t>
            </a:r>
            <a:r>
              <a:rPr lang="en-US" altLang="zh-CN" dirty="0"/>
              <a:t>factorial*</a:t>
            </a:r>
            <a:r>
              <a:rPr lang="en-US" altLang="zh-CN" dirty="0" err="1"/>
              <a:t>i→factorial</a:t>
            </a:r>
            <a:endParaRPr lang="zh-CN" altLang="zh-CN" dirty="0"/>
          </a:p>
          <a:p>
            <a:pPr lvl="2"/>
            <a:r>
              <a:rPr lang="zh-CN" altLang="zh-CN" dirty="0"/>
              <a:t>（</a:t>
            </a:r>
            <a:r>
              <a:rPr lang="en-US" altLang="zh-CN" dirty="0"/>
              <a:t>3</a:t>
            </a:r>
            <a:r>
              <a:rPr lang="zh-CN" altLang="zh-CN" dirty="0"/>
              <a:t>）</a:t>
            </a:r>
            <a:r>
              <a:rPr lang="en-US" altLang="zh-CN" dirty="0"/>
              <a:t>i+1→i</a:t>
            </a:r>
            <a:endParaRPr lang="zh-CN" altLang="zh-CN" dirty="0"/>
          </a:p>
          <a:p>
            <a:pPr lvl="2"/>
            <a:r>
              <a:rPr lang="zh-CN" altLang="zh-CN" dirty="0"/>
              <a:t>（</a:t>
            </a:r>
            <a:r>
              <a:rPr lang="en-US" altLang="zh-CN" dirty="0"/>
              <a:t>4</a:t>
            </a:r>
            <a:r>
              <a:rPr lang="zh-CN" altLang="zh-CN" dirty="0"/>
              <a:t>）转至步骤（</a:t>
            </a:r>
            <a:r>
              <a:rPr lang="en-US" altLang="zh-CN" dirty="0"/>
              <a:t>2</a:t>
            </a:r>
            <a:r>
              <a:rPr lang="zh-CN" altLang="zh-CN" dirty="0"/>
              <a:t>）重复执行，直到</a:t>
            </a:r>
            <a:r>
              <a:rPr lang="en-US" altLang="zh-CN" dirty="0" err="1"/>
              <a:t>i</a:t>
            </a:r>
            <a:r>
              <a:rPr lang="zh-CN" altLang="zh-CN" dirty="0"/>
              <a:t>大于</a:t>
            </a:r>
            <a:r>
              <a:rPr lang="en-US" altLang="zh-CN" dirty="0"/>
              <a:t>n</a:t>
            </a:r>
            <a:r>
              <a:rPr lang="zh-CN" altLang="zh-CN" dirty="0"/>
              <a:t>结束。</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spTree>
    <p:extLst>
      <p:ext uri="{BB962C8B-B14F-4D97-AF65-F5344CB8AC3E}">
        <p14:creationId xmlns:p14="http://schemas.microsoft.com/office/powerpoint/2010/main" val="3413099717"/>
      </p:ext>
    </p:extLst>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3.2.2. </a:t>
            </a:r>
            <a:r>
              <a:rPr lang="en-US" altLang="zh-CN" dirty="0" err="1">
                <a:effectLst/>
              </a:rPr>
              <a:t>FactorialCalculator</a:t>
            </a:r>
            <a:r>
              <a:rPr lang="zh-CN" altLang="zh-CN" dirty="0">
                <a:effectLst/>
              </a:rPr>
              <a:t>类的</a:t>
            </a:r>
            <a:r>
              <a:rPr lang="zh-CN" altLang="zh-CN" dirty="0" smtClean="0">
                <a:effectLst/>
              </a:rPr>
              <a:t>实现</a:t>
            </a:r>
            <a:endParaRPr lang="zh-CN" altLang="en-US" dirty="0"/>
          </a:p>
        </p:txBody>
      </p:sp>
      <p:sp>
        <p:nvSpPr>
          <p:cNvPr id="3" name="内容占位符 2"/>
          <p:cNvSpPr>
            <a:spLocks noGrp="1"/>
          </p:cNvSpPr>
          <p:nvPr>
            <p:ph idx="1"/>
          </p:nvPr>
        </p:nvSpPr>
        <p:spPr>
          <a:xfrm>
            <a:off x="478916" y="901771"/>
            <a:ext cx="11368616" cy="1054617"/>
          </a:xfrm>
        </p:spPr>
        <p:txBody>
          <a:bodyPr/>
          <a:lstStyle/>
          <a:p>
            <a:r>
              <a:rPr lang="en-US" altLang="zh-CN" sz="2000" dirty="0" err="1"/>
              <a:t>FactorialCalculator</a:t>
            </a:r>
            <a:r>
              <a:rPr lang="zh-CN" altLang="zh-CN" sz="2000" dirty="0"/>
              <a:t>类的实现，主要是实现其</a:t>
            </a:r>
            <a:r>
              <a:rPr lang="en-US" altLang="zh-CN" sz="2000" dirty="0"/>
              <a:t>fact( )</a:t>
            </a:r>
            <a:r>
              <a:rPr lang="zh-CN" altLang="zh-CN" sz="2000" dirty="0"/>
              <a:t>方法。</a:t>
            </a:r>
          </a:p>
          <a:p>
            <a:r>
              <a:rPr lang="zh-CN" altLang="zh-CN" sz="2000" dirty="0"/>
              <a:t>【代码</a:t>
            </a:r>
            <a:r>
              <a:rPr lang="en-US" altLang="zh-CN" sz="2000" dirty="0"/>
              <a:t>3-5</a:t>
            </a:r>
            <a:r>
              <a:rPr lang="zh-CN" altLang="zh-CN" sz="2000" dirty="0"/>
              <a:t>】</a:t>
            </a:r>
            <a:r>
              <a:rPr lang="en-US" altLang="zh-CN" sz="2000" dirty="0" err="1"/>
              <a:t>FactorialCalculator</a:t>
            </a:r>
            <a:r>
              <a:rPr lang="zh-CN" altLang="zh-CN" sz="2000" dirty="0"/>
              <a:t>类的完整代码。</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sp>
        <p:nvSpPr>
          <p:cNvPr id="5" name="矩形 4"/>
          <p:cNvSpPr/>
          <p:nvPr/>
        </p:nvSpPr>
        <p:spPr>
          <a:xfrm>
            <a:off x="1499190" y="1931238"/>
            <a:ext cx="10047767" cy="4327338"/>
          </a:xfrm>
          <a:prstGeom prst="rect">
            <a:avLst/>
          </a:prstGeom>
        </p:spPr>
        <p:txBody>
          <a:bodyPr wrap="square">
            <a:spAutoFit/>
          </a:bodyPr>
          <a:lstStyle/>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a:t>
            </a:r>
            <a:r>
              <a:rPr lang="en-US" altLang="zh-CN" kern="0" dirty="0">
                <a:solidFill>
                  <a:srgbClr val="7F0055"/>
                </a:solidFill>
                <a:latin typeface="Consolas" panose="020B0609020204030204" pitchFamily="49" charset="0"/>
                <a:ea typeface="宋体" panose="02010600030101010101" pitchFamily="2" charset="-122"/>
              </a:rPr>
              <a:t>	public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class</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FactorialCalculator</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		</a:t>
            </a:r>
            <a:r>
              <a:rPr lang="en-US" altLang="zh-CN" kern="0" dirty="0">
                <a:solidFill>
                  <a:srgbClr val="3F5FBF"/>
                </a:solidFill>
                <a:latin typeface="Consolas" panose="020B0609020204030204" pitchFamily="49" charset="0"/>
                <a:ea typeface="宋体" panose="02010600030101010101" pitchFamily="2" charset="-122"/>
              </a:rPr>
              <a:t>/** </a:t>
            </a:r>
            <a:r>
              <a:rPr lang="zh-CN" altLang="zh-CN"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kern="0" dirty="0">
                <a:solidFill>
                  <a:srgbClr val="3F5FBF"/>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		</a:t>
            </a:r>
            <a:r>
              <a:rPr lang="en-US" altLang="zh-CN" kern="0" dirty="0">
                <a:solidFill>
                  <a:srgbClr val="7F0055"/>
                </a:solidFill>
                <a:latin typeface="Consolas" panose="020B0609020204030204" pitchFamily="49" charset="0"/>
                <a:ea typeface="宋体" panose="02010600030101010101" pitchFamily="2" charset="-122"/>
              </a:rPr>
              <a:t>public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static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void</a:t>
            </a:r>
            <a:r>
              <a:rPr lang="en-US" altLang="zh-CN" kern="0" dirty="0">
                <a:solidFill>
                  <a:srgbClr val="000000"/>
                </a:solidFill>
                <a:latin typeface="Consolas" panose="020B0609020204030204" pitchFamily="49" charset="0"/>
                <a:ea typeface="宋体" panose="02010600030101010101" pitchFamily="2" charset="-122"/>
              </a:rPr>
              <a:t> main(String[] </a:t>
            </a:r>
            <a:r>
              <a:rPr lang="en-US" altLang="zh-CN" kern="0" dirty="0" err="1">
                <a:solidFill>
                  <a:srgbClr val="6A3E3E"/>
                </a:solidFill>
                <a:latin typeface="Consolas" panose="020B0609020204030204" pitchFamily="49" charset="0"/>
                <a:ea typeface="宋体" panose="02010600030101010101" pitchFamily="2" charset="-122"/>
              </a:rPr>
              <a:t>args</a:t>
            </a:r>
            <a:r>
              <a:rPr lang="en-US" altLang="zh-CN" kern="0" dirty="0">
                <a:solidFill>
                  <a:srgbClr val="000000"/>
                </a:solidFill>
                <a:latin typeface="Consolas" panose="020B0609020204030204" pitchFamily="49" charset="0"/>
                <a:ea typeface="宋体" panose="02010600030101010101" pitchFamily="2" charset="-122"/>
              </a:rPr>
              <a:t>) {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4			</a:t>
            </a:r>
            <a:r>
              <a:rPr lang="en-US" altLang="zh-CN" kern="0" dirty="0">
                <a:solidFill>
                  <a:srgbClr val="3F7F5F"/>
                </a:solidFill>
                <a:latin typeface="Consolas" panose="020B0609020204030204" pitchFamily="49" charset="0"/>
                <a:ea typeface="宋体" panose="02010600030101010101" pitchFamily="2" charset="-122"/>
              </a:rPr>
              <a:t>// </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a:t>
            </a:r>
            <a:r>
              <a:rPr lang="en-US" altLang="zh-CN" kern="0" dirty="0" err="1">
                <a:solidFill>
                  <a:srgbClr val="3F7F5F"/>
                </a:solidFill>
                <a:latin typeface="Consolas" panose="020B0609020204030204" pitchFamily="49" charset="0"/>
                <a:ea typeface="宋体" panose="02010600030101010101" pitchFamily="2" charset="-122"/>
              </a:rPr>
              <a:t>FactorialCalculator</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类对象</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5			</a:t>
            </a:r>
            <a:r>
              <a:rPr lang="en-US" altLang="zh-CN" kern="0" dirty="0" err="1">
                <a:solidFill>
                  <a:srgbClr val="000000"/>
                </a:solidFill>
                <a:latin typeface="Consolas" panose="020B0609020204030204" pitchFamily="49" charset="0"/>
                <a:ea typeface="宋体" panose="02010600030101010101" pitchFamily="2" charset="-122"/>
              </a:rPr>
              <a:t>FactorialCalculator</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fc</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7F0055"/>
                </a:solidFill>
                <a:latin typeface="Consolas" panose="020B0609020204030204" pitchFamily="49" charset="0"/>
                <a:ea typeface="宋体" panose="02010600030101010101" pitchFamily="2" charset="-122"/>
              </a:rPr>
              <a:t>new</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FactorialCalculator</a:t>
            </a:r>
            <a:r>
              <a:rPr lang="en-US" altLang="zh-CN" kern="0" dirty="0">
                <a:solidFill>
                  <a:srgbClr val="000000"/>
                </a:solidFill>
                <a:latin typeface="Consolas" panose="020B0609020204030204" pitchFamily="49" charset="0"/>
                <a:ea typeface="宋体" panose="02010600030101010101" pitchFamily="2" charset="-122"/>
              </a:rPr>
              <a:t>(6);</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6			</a:t>
            </a:r>
            <a:r>
              <a:rPr lang="en-US" altLang="zh-CN" kern="0" dirty="0">
                <a:solidFill>
                  <a:srgbClr val="3F7F5F"/>
                </a:solidFill>
                <a:latin typeface="Consolas" panose="020B0609020204030204" pitchFamily="49" charset="0"/>
                <a:ea typeface="宋体" panose="02010600030101010101" pitchFamily="2" charset="-122"/>
              </a:rPr>
              <a:t>// </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调用对象的</a:t>
            </a:r>
            <a:r>
              <a:rPr lang="en-US" altLang="zh-CN" kern="0" dirty="0">
                <a:solidFill>
                  <a:srgbClr val="3F7F5F"/>
                </a:solidFill>
                <a:latin typeface="Consolas" panose="020B0609020204030204" pitchFamily="49" charset="0"/>
                <a:ea typeface="宋体" panose="02010600030101010101" pitchFamily="2" charset="-122"/>
              </a:rPr>
              <a:t>fact()</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方法计算阶乘</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7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.println</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err="1">
                <a:solidFill>
                  <a:srgbClr val="6A3E3E"/>
                </a:solidFill>
                <a:latin typeface="Consolas" panose="020B0609020204030204" pitchFamily="49" charset="0"/>
                <a:ea typeface="宋体" panose="02010600030101010101" pitchFamily="2" charset="-122"/>
              </a:rPr>
              <a:t>fc</a:t>
            </a:r>
            <a:r>
              <a:rPr lang="en-US" altLang="zh-CN" kern="0" dirty="0" err="1">
                <a:solidFill>
                  <a:srgbClr val="000000"/>
                </a:solidFill>
                <a:latin typeface="Consolas" panose="020B0609020204030204" pitchFamily="49" charset="0"/>
                <a:ea typeface="宋体" panose="02010600030101010101" pitchFamily="2" charset="-122"/>
              </a:rPr>
              <a:t>.getN</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err="1">
                <a:solidFill>
                  <a:srgbClr val="6A3E3E"/>
                </a:solidFill>
                <a:latin typeface="Consolas" panose="020B0609020204030204" pitchFamily="49" charset="0"/>
                <a:ea typeface="宋体" panose="02010600030101010101" pitchFamily="2" charset="-122"/>
              </a:rPr>
              <a:t>fc</a:t>
            </a:r>
            <a:r>
              <a:rPr lang="en-US" altLang="zh-CN" kern="0" dirty="0" err="1">
                <a:solidFill>
                  <a:srgbClr val="000000"/>
                </a:solidFill>
                <a:latin typeface="Consolas" panose="020B0609020204030204" pitchFamily="49" charset="0"/>
                <a:ea typeface="宋体" panose="02010600030101010101" pitchFamily="2" charset="-122"/>
              </a:rPr>
              <a:t>.fact</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8			</a:t>
            </a:r>
            <a:r>
              <a:rPr lang="en-US" altLang="zh-CN" kern="0" dirty="0" err="1">
                <a:solidFill>
                  <a:srgbClr val="6A3E3E"/>
                </a:solidFill>
                <a:latin typeface="Consolas" panose="020B0609020204030204" pitchFamily="49" charset="0"/>
                <a:ea typeface="宋体" panose="02010600030101010101" pitchFamily="2" charset="-122"/>
              </a:rPr>
              <a:t>fc</a:t>
            </a:r>
            <a:r>
              <a:rPr lang="en-US" altLang="zh-CN" kern="0" dirty="0" err="1">
                <a:solidFill>
                  <a:srgbClr val="000000"/>
                </a:solidFill>
                <a:latin typeface="Consolas" panose="020B0609020204030204" pitchFamily="49" charset="0"/>
                <a:ea typeface="宋体" panose="02010600030101010101" pitchFamily="2" charset="-122"/>
              </a:rPr>
              <a:t>.setN</a:t>
            </a:r>
            <a:r>
              <a:rPr lang="en-US" altLang="zh-CN" kern="0" dirty="0">
                <a:solidFill>
                  <a:srgbClr val="000000"/>
                </a:solidFill>
                <a:latin typeface="Consolas" panose="020B0609020204030204" pitchFamily="49" charset="0"/>
                <a:ea typeface="宋体" panose="02010600030101010101" pitchFamily="2" charset="-122"/>
              </a:rPr>
              <a:t>(10);</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9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.println</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err="1">
                <a:solidFill>
                  <a:srgbClr val="6A3E3E"/>
                </a:solidFill>
                <a:latin typeface="Consolas" panose="020B0609020204030204" pitchFamily="49" charset="0"/>
                <a:ea typeface="宋体" panose="02010600030101010101" pitchFamily="2" charset="-122"/>
              </a:rPr>
              <a:t>fc</a:t>
            </a:r>
            <a:r>
              <a:rPr lang="en-US" altLang="zh-CN" kern="0" dirty="0" err="1">
                <a:solidFill>
                  <a:srgbClr val="000000"/>
                </a:solidFill>
                <a:latin typeface="Consolas" panose="020B0609020204030204" pitchFamily="49" charset="0"/>
                <a:ea typeface="宋体" panose="02010600030101010101" pitchFamily="2" charset="-122"/>
              </a:rPr>
              <a:t>.getN</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err="1">
                <a:solidFill>
                  <a:srgbClr val="6A3E3E"/>
                </a:solidFill>
                <a:latin typeface="Consolas" panose="020B0609020204030204" pitchFamily="49" charset="0"/>
                <a:ea typeface="宋体" panose="02010600030101010101" pitchFamily="2" charset="-122"/>
              </a:rPr>
              <a:t>fc</a:t>
            </a:r>
            <a:r>
              <a:rPr lang="en-US" altLang="zh-CN" kern="0" dirty="0" err="1">
                <a:solidFill>
                  <a:srgbClr val="000000"/>
                </a:solidFill>
                <a:latin typeface="Consolas" panose="020B0609020204030204" pitchFamily="49" charset="0"/>
                <a:ea typeface="宋体" panose="02010600030101010101" pitchFamily="2" charset="-122"/>
              </a:rPr>
              <a:t>.fact</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10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11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12		</a:t>
            </a:r>
            <a:r>
              <a:rPr lang="en-US" altLang="zh-CN" kern="0" dirty="0">
                <a:solidFill>
                  <a:srgbClr val="7F0055"/>
                </a:solidFill>
                <a:latin typeface="Consolas" panose="020B0609020204030204" pitchFamily="49" charset="0"/>
                <a:ea typeface="宋体" panose="02010600030101010101" pitchFamily="2" charset="-122"/>
              </a:rPr>
              <a:t>private</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0000C0"/>
                </a:solidFill>
                <a:latin typeface="Consolas" panose="020B0609020204030204" pitchFamily="49" charset="0"/>
                <a:ea typeface="宋体" panose="02010600030101010101" pitchFamily="2" charset="-122"/>
              </a:rPr>
              <a:t>n</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13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14		</a:t>
            </a:r>
            <a:r>
              <a:rPr lang="en-US" altLang="zh-CN" kern="0" dirty="0">
                <a:solidFill>
                  <a:srgbClr val="3F5FBF"/>
                </a:solidFill>
                <a:latin typeface="Consolas" panose="020B0609020204030204" pitchFamily="49" charset="0"/>
                <a:ea typeface="宋体" panose="02010600030101010101" pitchFamily="2" charset="-122"/>
              </a:rPr>
              <a:t>/** </a:t>
            </a:r>
            <a:r>
              <a:rPr lang="zh-CN" altLang="zh-CN" kern="0" dirty="0">
                <a:solidFill>
                  <a:srgbClr val="3F5FBF"/>
                </a:solidFill>
                <a:latin typeface="Consolas" panose="020B0609020204030204" pitchFamily="49" charset="0"/>
                <a:ea typeface="宋体" panose="02010600030101010101" pitchFamily="2" charset="-122"/>
                <a:cs typeface="Consolas" panose="020B0609020204030204" pitchFamily="49" charset="0"/>
              </a:rPr>
              <a:t>带参构造器</a:t>
            </a:r>
            <a:r>
              <a:rPr lang="en-US" altLang="zh-CN" kern="0" dirty="0">
                <a:solidFill>
                  <a:srgbClr val="3F5FBF"/>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15		</a:t>
            </a:r>
            <a:r>
              <a:rPr lang="en-US" altLang="zh-CN" kern="0" dirty="0">
                <a:solidFill>
                  <a:srgbClr val="7F0055"/>
                </a:solidFill>
                <a:latin typeface="Consolas" panose="020B0609020204030204" pitchFamily="49" charset="0"/>
                <a:ea typeface="宋体" panose="02010600030101010101" pitchFamily="2" charset="-122"/>
              </a:rPr>
              <a:t>public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FactorialCalculator</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n</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16			</a:t>
            </a:r>
            <a:r>
              <a:rPr lang="en-US" altLang="zh-CN" kern="0" dirty="0" err="1">
                <a:solidFill>
                  <a:srgbClr val="7F0055"/>
                </a:solidFill>
                <a:latin typeface="Consolas" panose="020B0609020204030204" pitchFamily="49" charset="0"/>
                <a:ea typeface="宋体" panose="02010600030101010101" pitchFamily="2" charset="-122"/>
              </a:rPr>
              <a:t>this</a:t>
            </a:r>
            <a:r>
              <a:rPr lang="en-US" altLang="zh-CN" kern="0" dirty="0" err="1">
                <a:solidFill>
                  <a:srgbClr val="000000"/>
                </a:solidFill>
                <a:latin typeface="Consolas" panose="020B0609020204030204" pitchFamily="49" charset="0"/>
                <a:ea typeface="宋体" panose="02010600030101010101" pitchFamily="2" charset="-122"/>
              </a:rPr>
              <a:t>.</a:t>
            </a:r>
            <a:r>
              <a:rPr lang="en-US" altLang="zh-CN" kern="0" dirty="0" err="1">
                <a:solidFill>
                  <a:srgbClr val="0000C0"/>
                </a:solidFill>
                <a:latin typeface="Consolas" panose="020B0609020204030204" pitchFamily="49" charset="0"/>
                <a:ea typeface="宋体" panose="02010600030101010101" pitchFamily="2" charset="-122"/>
              </a:rPr>
              <a:t>n</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6A3E3E"/>
                </a:solidFill>
                <a:latin typeface="Consolas" panose="020B0609020204030204" pitchFamily="49" charset="0"/>
                <a:ea typeface="宋体" panose="02010600030101010101" pitchFamily="2" charset="-122"/>
              </a:rPr>
              <a:t>n</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17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18		</a:t>
            </a:r>
            <a:endParaRPr lang="zh-CN" altLang="zh-CN"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064658668"/>
      </p:ext>
    </p:extLst>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58948" y="256471"/>
            <a:ext cx="10047767" cy="6580263"/>
          </a:xfrm>
          <a:prstGeom prst="rect">
            <a:avLst/>
          </a:prstGeom>
        </p:spPr>
        <p:txBody>
          <a:bodyPr wrap="square">
            <a:spAutoFit/>
          </a:bodyPr>
          <a:lstStyle/>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19		</a:t>
            </a:r>
            <a:r>
              <a:rPr lang="en-US" altLang="zh-CN" kern="0" dirty="0">
                <a:solidFill>
                  <a:srgbClr val="3F5FBF"/>
                </a:solidFill>
                <a:latin typeface="Consolas" panose="020B0609020204030204" pitchFamily="49" charset="0"/>
                <a:ea typeface="宋体" panose="02010600030101010101" pitchFamily="2" charset="-122"/>
              </a:rPr>
              <a:t>/** </a:t>
            </a:r>
            <a:r>
              <a:rPr lang="zh-CN" altLang="zh-CN" kern="0" dirty="0">
                <a:solidFill>
                  <a:srgbClr val="3F5FBF"/>
                </a:solidFill>
                <a:latin typeface="Consolas" panose="020B0609020204030204" pitchFamily="49" charset="0"/>
                <a:ea typeface="宋体" panose="02010600030101010101" pitchFamily="2" charset="-122"/>
                <a:cs typeface="Consolas" panose="020B0609020204030204" pitchFamily="49" charset="0"/>
              </a:rPr>
              <a:t>用迭代法计算阶乘</a:t>
            </a:r>
            <a:r>
              <a:rPr lang="en-US" altLang="zh-CN" kern="0" dirty="0">
                <a:solidFill>
                  <a:srgbClr val="3F5FBF"/>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20		</a:t>
            </a:r>
            <a:r>
              <a:rPr lang="en-US" altLang="zh-CN" kern="0" dirty="0">
                <a:solidFill>
                  <a:srgbClr val="7F0055"/>
                </a:solidFill>
                <a:latin typeface="Consolas" panose="020B0609020204030204" pitchFamily="49" charset="0"/>
                <a:ea typeface="宋体" panose="02010600030101010101" pitchFamily="2" charset="-122"/>
              </a:rPr>
              <a:t>public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long</a:t>
            </a:r>
            <a:r>
              <a:rPr lang="en-US" altLang="zh-CN" kern="0" dirty="0">
                <a:solidFill>
                  <a:srgbClr val="000000"/>
                </a:solidFill>
                <a:latin typeface="Consolas" panose="020B0609020204030204" pitchFamily="49" charset="0"/>
                <a:ea typeface="宋体" panose="02010600030101010101" pitchFamily="2" charset="-122"/>
              </a:rPr>
              <a:t> fact()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21			</a:t>
            </a:r>
            <a:r>
              <a:rPr lang="en-US" altLang="zh-CN" kern="0" dirty="0">
                <a:solidFill>
                  <a:srgbClr val="7F0055"/>
                </a:solidFill>
                <a:latin typeface="Consolas" panose="020B0609020204030204" pitchFamily="49" charset="0"/>
                <a:ea typeface="宋体" panose="02010600030101010101" pitchFamily="2" charset="-122"/>
              </a:rPr>
              <a:t>long</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factorial</a:t>
            </a:r>
            <a:r>
              <a:rPr lang="en-US" altLang="zh-CN" kern="0" dirty="0">
                <a:solidFill>
                  <a:srgbClr val="000000"/>
                </a:solidFill>
                <a:latin typeface="Consolas" panose="020B0609020204030204" pitchFamily="49" charset="0"/>
                <a:ea typeface="宋体" panose="02010600030101010101" pitchFamily="2" charset="-122"/>
              </a:rPr>
              <a:t> = 1;</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22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23			</a:t>
            </a:r>
            <a:r>
              <a:rPr lang="en-US" altLang="zh-CN" kern="0" dirty="0">
                <a:solidFill>
                  <a:srgbClr val="7F0055"/>
                </a:solidFill>
                <a:latin typeface="Consolas" panose="020B0609020204030204" pitchFamily="49" charset="0"/>
                <a:ea typeface="宋体" panose="02010600030101010101" pitchFamily="2" charset="-122"/>
              </a:rPr>
              <a:t>if</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0000C0"/>
                </a:solidFill>
                <a:latin typeface="Consolas" panose="020B0609020204030204" pitchFamily="49" charset="0"/>
                <a:ea typeface="宋体" panose="02010600030101010101" pitchFamily="2" charset="-122"/>
              </a:rPr>
              <a:t>n</a:t>
            </a:r>
            <a:r>
              <a:rPr lang="en-US" altLang="zh-CN" kern="0" dirty="0">
                <a:solidFill>
                  <a:srgbClr val="000000"/>
                </a:solidFill>
                <a:latin typeface="Consolas" panose="020B0609020204030204" pitchFamily="49" charset="0"/>
                <a:ea typeface="宋体" panose="02010600030101010101" pitchFamily="2" charset="-122"/>
              </a:rPr>
              <a:t> &lt; 0)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24				</a:t>
            </a:r>
            <a:r>
              <a:rPr lang="en-US" altLang="zh-CN" kern="0" dirty="0">
                <a:solidFill>
                  <a:srgbClr val="3F7F5F"/>
                </a:solidFill>
                <a:latin typeface="Consolas" panose="020B0609020204030204" pitchFamily="49" charset="0"/>
                <a:ea typeface="宋体" panose="02010600030101010101" pitchFamily="2" charset="-122"/>
              </a:rPr>
              <a:t>// </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抛出不合理参数异常</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25				</a:t>
            </a:r>
            <a:r>
              <a:rPr lang="en-US" altLang="zh-CN" kern="0" dirty="0">
                <a:solidFill>
                  <a:srgbClr val="7F0055"/>
                </a:solidFill>
                <a:latin typeface="Consolas" panose="020B0609020204030204" pitchFamily="49" charset="0"/>
                <a:ea typeface="宋体" panose="02010600030101010101" pitchFamily="2" charset="-122"/>
              </a:rPr>
              <a:t>throw</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new</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IllegalArgumentException</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2A00FF"/>
                </a:solidFill>
                <a:latin typeface="Consolas" panose="020B0609020204030204" pitchFamily="49" charset="0"/>
                <a:ea typeface="宋体" panose="02010600030101010101" pitchFamily="2" charset="-122"/>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必须为非负整数</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26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27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28			</a:t>
            </a:r>
            <a:r>
              <a:rPr lang="en-US" altLang="zh-CN" kern="0" dirty="0">
                <a:solidFill>
                  <a:srgbClr val="3F7F5F"/>
                </a:solidFill>
                <a:latin typeface="Consolas" panose="020B0609020204030204" pitchFamily="49" charset="0"/>
                <a:ea typeface="宋体" panose="02010600030101010101" pitchFamily="2" charset="-122"/>
              </a:rPr>
              <a:t>// </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循环控制</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29			</a:t>
            </a:r>
            <a:r>
              <a:rPr lang="en-US" altLang="zh-CN" kern="0" dirty="0">
                <a:solidFill>
                  <a:srgbClr val="7F0055"/>
                </a:solidFill>
                <a:latin typeface="Consolas" panose="020B0609020204030204" pitchFamily="49" charset="0"/>
                <a:ea typeface="宋体" panose="02010600030101010101" pitchFamily="2" charset="-122"/>
              </a:rPr>
              <a:t>for</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6A3E3E"/>
                </a:solidFill>
                <a:latin typeface="Consolas" panose="020B0609020204030204" pitchFamily="49" charset="0"/>
                <a:ea typeface="宋体" panose="02010600030101010101" pitchFamily="2" charset="-122"/>
              </a:rPr>
              <a:t>i</a:t>
            </a:r>
            <a:r>
              <a:rPr lang="en-US" altLang="zh-CN" kern="0" dirty="0">
                <a:solidFill>
                  <a:srgbClr val="000000"/>
                </a:solidFill>
                <a:latin typeface="Consolas" panose="020B0609020204030204" pitchFamily="49" charset="0"/>
                <a:ea typeface="宋体" panose="02010600030101010101" pitchFamily="2" charset="-122"/>
              </a:rPr>
              <a:t> = 1; </a:t>
            </a:r>
            <a:r>
              <a:rPr lang="en-US" altLang="zh-CN" kern="0" dirty="0" err="1">
                <a:solidFill>
                  <a:srgbClr val="6A3E3E"/>
                </a:solidFill>
                <a:latin typeface="Consolas" panose="020B0609020204030204" pitchFamily="49" charset="0"/>
                <a:ea typeface="宋体" panose="02010600030101010101" pitchFamily="2" charset="-122"/>
              </a:rPr>
              <a:t>i</a:t>
            </a:r>
            <a:r>
              <a:rPr lang="en-US" altLang="zh-CN" kern="0" dirty="0">
                <a:solidFill>
                  <a:srgbClr val="000000"/>
                </a:solidFill>
                <a:latin typeface="Consolas" panose="020B0609020204030204" pitchFamily="49" charset="0"/>
                <a:ea typeface="宋体" panose="02010600030101010101" pitchFamily="2" charset="-122"/>
              </a:rPr>
              <a:t> &lt;= </a:t>
            </a:r>
            <a:r>
              <a:rPr lang="en-US" altLang="zh-CN" kern="0" dirty="0">
                <a:solidFill>
                  <a:srgbClr val="0000C0"/>
                </a:solidFill>
                <a:latin typeface="Consolas" panose="020B0609020204030204" pitchFamily="49" charset="0"/>
                <a:ea typeface="宋体" panose="02010600030101010101" pitchFamily="2" charset="-122"/>
              </a:rPr>
              <a:t>n</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6A3E3E"/>
                </a:solidFill>
                <a:latin typeface="Consolas" panose="020B0609020204030204" pitchFamily="49" charset="0"/>
                <a:ea typeface="宋体" panose="02010600030101010101" pitchFamily="2" charset="-122"/>
              </a:rPr>
              <a:t>i</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30				</a:t>
            </a:r>
            <a:r>
              <a:rPr lang="en-US" altLang="zh-CN" kern="0" dirty="0">
                <a:solidFill>
                  <a:srgbClr val="3F7F5F"/>
                </a:solidFill>
                <a:latin typeface="Consolas" panose="020B0609020204030204" pitchFamily="49" charset="0"/>
                <a:ea typeface="宋体" panose="02010600030101010101" pitchFamily="2" charset="-122"/>
              </a:rPr>
              <a:t>// </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每循环一次进行乘法运算</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31				</a:t>
            </a:r>
            <a:r>
              <a:rPr lang="en-US" altLang="zh-CN" kern="0" dirty="0">
                <a:solidFill>
                  <a:srgbClr val="6A3E3E"/>
                </a:solidFill>
                <a:latin typeface="Consolas" panose="020B0609020204030204" pitchFamily="49" charset="0"/>
                <a:ea typeface="宋体" panose="02010600030101010101" pitchFamily="2" charset="-122"/>
              </a:rPr>
              <a:t>factorial</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err="1">
                <a:solidFill>
                  <a:srgbClr val="6A3E3E"/>
                </a:solidFill>
                <a:latin typeface="Consolas" panose="020B0609020204030204" pitchFamily="49" charset="0"/>
                <a:ea typeface="宋体" panose="02010600030101010101" pitchFamily="2" charset="-122"/>
              </a:rPr>
              <a:t>i</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32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33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34			</a:t>
            </a:r>
            <a:r>
              <a:rPr lang="en-US" altLang="zh-CN" kern="0" dirty="0">
                <a:solidFill>
                  <a:srgbClr val="7F0055"/>
                </a:solidFill>
                <a:latin typeface="Consolas" panose="020B0609020204030204" pitchFamily="49" charset="0"/>
                <a:ea typeface="宋体" panose="02010600030101010101" pitchFamily="2" charset="-122"/>
              </a:rPr>
              <a:t>return</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factorial</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35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36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37		</a:t>
            </a:r>
            <a:r>
              <a:rPr lang="en-US" altLang="zh-CN" kern="0" dirty="0">
                <a:solidFill>
                  <a:srgbClr val="7F0055"/>
                </a:solidFill>
                <a:latin typeface="Consolas" panose="020B0609020204030204" pitchFamily="49" charset="0"/>
                <a:ea typeface="宋体" panose="02010600030101010101" pitchFamily="2" charset="-122"/>
              </a:rPr>
              <a:t>public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getN</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38			</a:t>
            </a:r>
            <a:r>
              <a:rPr lang="en-US" altLang="zh-CN" kern="0" dirty="0">
                <a:solidFill>
                  <a:srgbClr val="7F0055"/>
                </a:solidFill>
                <a:latin typeface="Consolas" panose="020B0609020204030204" pitchFamily="49" charset="0"/>
                <a:ea typeface="宋体" panose="02010600030101010101" pitchFamily="2" charset="-122"/>
              </a:rPr>
              <a:t>return</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0000C0"/>
                </a:solidFill>
                <a:latin typeface="Consolas" panose="020B0609020204030204" pitchFamily="49" charset="0"/>
                <a:ea typeface="宋体" panose="02010600030101010101" pitchFamily="2" charset="-122"/>
              </a:rPr>
              <a:t>n</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39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40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41		</a:t>
            </a:r>
            <a:r>
              <a:rPr lang="en-US" altLang="zh-CN" kern="0" dirty="0">
                <a:solidFill>
                  <a:srgbClr val="7F0055"/>
                </a:solidFill>
                <a:latin typeface="Consolas" panose="020B0609020204030204" pitchFamily="49" charset="0"/>
                <a:ea typeface="宋体" panose="02010600030101010101" pitchFamily="2" charset="-122"/>
              </a:rPr>
              <a:t>public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void</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setN</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n</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42			</a:t>
            </a:r>
            <a:r>
              <a:rPr lang="en-US" altLang="zh-CN" kern="0" dirty="0" err="1">
                <a:solidFill>
                  <a:srgbClr val="7F0055"/>
                </a:solidFill>
                <a:latin typeface="Consolas" panose="020B0609020204030204" pitchFamily="49" charset="0"/>
                <a:ea typeface="宋体" panose="02010600030101010101" pitchFamily="2" charset="-122"/>
              </a:rPr>
              <a:t>this</a:t>
            </a:r>
            <a:r>
              <a:rPr lang="en-US" altLang="zh-CN" kern="0" dirty="0" err="1">
                <a:solidFill>
                  <a:srgbClr val="000000"/>
                </a:solidFill>
                <a:latin typeface="Consolas" panose="020B0609020204030204" pitchFamily="49" charset="0"/>
                <a:ea typeface="宋体" panose="02010600030101010101" pitchFamily="2" charset="-122"/>
              </a:rPr>
              <a:t>.</a:t>
            </a:r>
            <a:r>
              <a:rPr lang="en-US" altLang="zh-CN" kern="0" dirty="0" err="1">
                <a:solidFill>
                  <a:srgbClr val="0000C0"/>
                </a:solidFill>
                <a:latin typeface="Consolas" panose="020B0609020204030204" pitchFamily="49" charset="0"/>
                <a:ea typeface="宋体" panose="02010600030101010101" pitchFamily="2" charset="-122"/>
              </a:rPr>
              <a:t>n</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6A3E3E"/>
                </a:solidFill>
                <a:latin typeface="Consolas" panose="020B0609020204030204" pitchFamily="49" charset="0"/>
                <a:ea typeface="宋体" panose="02010600030101010101" pitchFamily="2" charset="-122"/>
              </a:rPr>
              <a:t>n</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43		}</a:t>
            </a:r>
            <a:endParaRPr lang="zh-CN" altLang="zh-CN" kern="100" dirty="0">
              <a:latin typeface="Times New Roman" panose="02020603050405020304" pitchFamily="18" charset="0"/>
              <a:ea typeface="宋体" panose="02010600030101010101" pitchFamily="2" charset="-122"/>
            </a:endParaRPr>
          </a:p>
          <a:p>
            <a:pPr>
              <a:buNone/>
            </a:pPr>
            <a:r>
              <a:rPr lang="en-US" altLang="zh-CN" dirty="0">
                <a:solidFill>
                  <a:srgbClr val="000000"/>
                </a:solidFill>
                <a:latin typeface="Consolas" panose="020B0609020204030204" pitchFamily="49" charset="0"/>
                <a:ea typeface="宋体" panose="02010600030101010101" pitchFamily="2" charset="-122"/>
              </a:rPr>
              <a:t>44	}</a:t>
            </a:r>
            <a:endParaRPr lang="zh-CN" altLang="en-US" dirty="0"/>
          </a:p>
        </p:txBody>
      </p:sp>
    </p:spTree>
    <p:extLst>
      <p:ext uri="{BB962C8B-B14F-4D97-AF65-F5344CB8AC3E}">
        <p14:creationId xmlns:p14="http://schemas.microsoft.com/office/powerpoint/2010/main" val="432899984"/>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608" y="2799354"/>
            <a:ext cx="10212916" cy="609600"/>
          </a:xfrm>
        </p:spPr>
        <p:txBody>
          <a:bodyPr/>
          <a:lstStyle/>
          <a:p>
            <a:r>
              <a:rPr lang="zh-CN" altLang="zh-CN" dirty="0">
                <a:effectLst/>
              </a:rPr>
              <a:t>第</a:t>
            </a:r>
            <a:r>
              <a:rPr lang="en-US" altLang="zh-CN" dirty="0">
                <a:effectLst/>
              </a:rPr>
              <a:t>3.3</a:t>
            </a:r>
            <a:r>
              <a:rPr lang="zh-CN" altLang="zh-CN" dirty="0">
                <a:effectLst/>
              </a:rPr>
              <a:t>课 阶乘计算器的递归</a:t>
            </a:r>
            <a:r>
              <a:rPr lang="zh-CN" altLang="zh-CN" dirty="0" smtClean="0">
                <a:effectLst/>
              </a:rPr>
              <a:t>实现</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spTree>
    <p:extLst>
      <p:ext uri="{BB962C8B-B14F-4D97-AF65-F5344CB8AC3E}">
        <p14:creationId xmlns:p14="http://schemas.microsoft.com/office/powerpoint/2010/main" val="2128274741"/>
      </p:ext>
    </p:extLst>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3.3.1 </a:t>
            </a:r>
            <a:r>
              <a:rPr lang="zh-CN" altLang="zh-CN" dirty="0">
                <a:effectLst/>
              </a:rPr>
              <a:t>什么是</a:t>
            </a:r>
            <a:r>
              <a:rPr lang="zh-CN" altLang="zh-CN" dirty="0" smtClean="0">
                <a:effectLst/>
              </a:rPr>
              <a:t>递归</a:t>
            </a:r>
            <a:endParaRPr lang="zh-CN" altLang="en-US" dirty="0"/>
          </a:p>
        </p:txBody>
      </p:sp>
      <p:sp>
        <p:nvSpPr>
          <p:cNvPr id="3" name="内容占位符 2"/>
          <p:cNvSpPr>
            <a:spLocks noGrp="1"/>
          </p:cNvSpPr>
          <p:nvPr>
            <p:ph idx="1"/>
          </p:nvPr>
        </p:nvSpPr>
        <p:spPr/>
        <p:txBody>
          <a:bodyPr/>
          <a:lstStyle/>
          <a:p>
            <a:r>
              <a:rPr lang="zh-CN" altLang="zh-CN" dirty="0"/>
              <a:t>若一个算法直接或者间接的调用自己本身，则称这个算法是递归算法。递归可以把一个大型复杂的问题层层转化为一个或多个与原问题相似的规模较小的问题来求解，通过少量语句，实现重复计算</a:t>
            </a:r>
            <a:r>
              <a:rPr lang="zh-CN" altLang="zh-CN" dirty="0" smtClean="0"/>
              <a:t>。</a:t>
            </a:r>
            <a:endParaRPr lang="en-US" altLang="zh-CN" dirty="0" smtClean="0"/>
          </a:p>
          <a:p>
            <a:r>
              <a:rPr lang="zh-CN" altLang="zh-CN" dirty="0"/>
              <a:t>适宜于用递归算法求解的问题的充分必要条件是：</a:t>
            </a:r>
          </a:p>
          <a:p>
            <a:pPr lvl="1"/>
            <a:r>
              <a:rPr lang="zh-CN" altLang="zh-CN" dirty="0"/>
              <a:t>（</a:t>
            </a:r>
            <a:r>
              <a:rPr lang="en-US" altLang="zh-CN" dirty="0"/>
              <a:t>1</a:t>
            </a:r>
            <a:r>
              <a:rPr lang="zh-CN" altLang="zh-CN" dirty="0"/>
              <a:t>）可以通过递归调用来缩小问题规模，简化后的新问题与原问题有着相同的解决形式；</a:t>
            </a:r>
          </a:p>
          <a:p>
            <a:pPr lvl="1"/>
            <a:r>
              <a:rPr lang="zh-CN" altLang="zh-CN" dirty="0"/>
              <a:t>（</a:t>
            </a:r>
            <a:r>
              <a:rPr lang="en-US" altLang="zh-CN" dirty="0"/>
              <a:t>2</a:t>
            </a:r>
            <a:r>
              <a:rPr lang="zh-CN" altLang="zh-CN" dirty="0"/>
              <a:t>）某一有限步的子问题有直接的解存在，即递归必须有简洁的退出条件。</a:t>
            </a:r>
          </a:p>
          <a:p>
            <a:r>
              <a:rPr lang="zh-CN" altLang="zh-CN" dirty="0"/>
              <a:t>当一个问题存在上述两个基本要素时，该问题的递归算法的设计方法是：</a:t>
            </a:r>
          </a:p>
          <a:p>
            <a:pPr lvl="1"/>
            <a:r>
              <a:rPr lang="zh-CN" altLang="zh-CN" dirty="0"/>
              <a:t>（</a:t>
            </a:r>
            <a:r>
              <a:rPr lang="en-US" altLang="zh-CN" dirty="0"/>
              <a:t>1</a:t>
            </a:r>
            <a:r>
              <a:rPr lang="zh-CN" altLang="zh-CN" dirty="0"/>
              <a:t>）把对原问题的求解设计成包含有对子问题求解形式。</a:t>
            </a:r>
          </a:p>
          <a:p>
            <a:pPr lvl="1"/>
            <a:r>
              <a:rPr lang="zh-CN" altLang="zh-CN" dirty="0"/>
              <a:t>（</a:t>
            </a:r>
            <a:r>
              <a:rPr lang="en-US" altLang="zh-CN" dirty="0"/>
              <a:t>2</a:t>
            </a:r>
            <a:r>
              <a:rPr lang="zh-CN" altLang="zh-CN" dirty="0"/>
              <a:t>）设计递归出口。</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spTree>
    <p:extLst>
      <p:ext uri="{BB962C8B-B14F-4D97-AF65-F5344CB8AC3E}">
        <p14:creationId xmlns:p14="http://schemas.microsoft.com/office/powerpoint/2010/main" val="634948040"/>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3.1.1 </a:t>
            </a:r>
            <a:r>
              <a:rPr lang="zh-CN" altLang="zh-CN" dirty="0">
                <a:effectLst/>
              </a:rPr>
              <a:t>问题描述与对象</a:t>
            </a:r>
            <a:r>
              <a:rPr lang="zh-CN" altLang="zh-CN" dirty="0" smtClean="0">
                <a:effectLst/>
              </a:rPr>
              <a:t>建模</a:t>
            </a:r>
            <a:endParaRPr lang="zh-CN" altLang="en-US" dirty="0"/>
          </a:p>
        </p:txBody>
      </p:sp>
      <p:sp>
        <p:nvSpPr>
          <p:cNvPr id="3" name="内容占位符 2"/>
          <p:cNvSpPr>
            <a:spLocks noGrp="1"/>
          </p:cNvSpPr>
          <p:nvPr>
            <p:ph idx="1"/>
          </p:nvPr>
        </p:nvSpPr>
        <p:spPr/>
        <p:txBody>
          <a:bodyPr/>
          <a:lstStyle/>
          <a:p>
            <a:r>
              <a:rPr lang="en-US" altLang="zh-CN" dirty="0"/>
              <a:t>1. </a:t>
            </a:r>
            <a:r>
              <a:rPr lang="zh-CN" altLang="zh-CN" dirty="0"/>
              <a:t>素数序列产生器建模</a:t>
            </a:r>
            <a:endParaRPr lang="zh-CN" altLang="zh-CN" b="1" dirty="0"/>
          </a:p>
          <a:p>
            <a:pPr lvl="1"/>
            <a:r>
              <a:rPr lang="en-US" altLang="zh-CN" dirty="0"/>
              <a:t>1</a:t>
            </a:r>
            <a:r>
              <a:rPr lang="zh-CN" altLang="zh-CN" dirty="0"/>
              <a:t>）现实世界中的素数序列计算对象</a:t>
            </a:r>
            <a:endParaRPr lang="zh-CN" altLang="zh-CN" b="1" dirty="0"/>
          </a:p>
          <a:p>
            <a:pPr lvl="2" eaLnBrk="1" hangingPunct="1"/>
            <a:r>
              <a:rPr lang="zh-CN" altLang="en-US" dirty="0"/>
              <a:t>现实世界中求一个整数区间中素数的实例：</a:t>
            </a:r>
          </a:p>
          <a:p>
            <a:pPr lvl="2" eaLnBrk="1" hangingPunct="1"/>
            <a:r>
              <a:rPr lang="zh-CN" altLang="en-US" dirty="0"/>
              <a:t>求</a:t>
            </a:r>
            <a:r>
              <a:rPr lang="en-US" altLang="zh-CN" dirty="0"/>
              <a:t>[3,100]</a:t>
            </a:r>
            <a:r>
              <a:rPr lang="zh-CN" altLang="en-US" dirty="0"/>
              <a:t>间的素数；</a:t>
            </a:r>
          </a:p>
          <a:p>
            <a:pPr lvl="2" eaLnBrk="1" hangingPunct="1"/>
            <a:r>
              <a:rPr lang="zh-CN" altLang="en-US" dirty="0"/>
              <a:t>求</a:t>
            </a:r>
            <a:r>
              <a:rPr lang="en-US" altLang="zh-CN" dirty="0"/>
              <a:t>[1001,10000]</a:t>
            </a:r>
            <a:r>
              <a:rPr lang="zh-CN" altLang="en-US" dirty="0"/>
              <a:t>间的素数；</a:t>
            </a:r>
          </a:p>
          <a:p>
            <a:pPr lvl="2" eaLnBrk="1" hangingPunct="1"/>
            <a:r>
              <a:rPr lang="en-US" altLang="zh-CN" dirty="0"/>
              <a:t>……</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pic>
        <p:nvPicPr>
          <p:cNvPr id="5" name="图片 4" descr="素数"/>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12619" y="2368441"/>
            <a:ext cx="4511389" cy="3550038"/>
          </a:xfrm>
          <a:prstGeom prst="rect">
            <a:avLst/>
          </a:prstGeom>
          <a:noFill/>
          <a:ln>
            <a:noFill/>
          </a:ln>
        </p:spPr>
      </p:pic>
    </p:spTree>
    <p:extLst>
      <p:ext uri="{BB962C8B-B14F-4D97-AF65-F5344CB8AC3E}">
        <p14:creationId xmlns:p14="http://schemas.microsoft.com/office/powerpoint/2010/main" val="3327518177"/>
      </p:ext>
    </p:extLst>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3.3.2 </a:t>
            </a:r>
            <a:r>
              <a:rPr lang="zh-CN" altLang="zh-CN" dirty="0">
                <a:effectLst/>
              </a:rPr>
              <a:t>阶乘的递归</a:t>
            </a:r>
            <a:r>
              <a:rPr lang="zh-CN" altLang="zh-CN" dirty="0" smtClean="0">
                <a:effectLst/>
              </a:rPr>
              <a:t>计算</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!=1×2×3×</m:t>
                    </m:r>
                    <m:r>
                      <a:rPr lang="en-US" altLang="zh-CN">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1)×</m:t>
                    </m:r>
                    <m:r>
                      <a:rPr lang="en-US" altLang="zh-CN" i="1">
                        <a:latin typeface="Cambria Math" panose="02040503050406030204" pitchFamily="18" charset="0"/>
                      </a:rPr>
                      <m:t>𝑛</m:t>
                    </m:r>
                  </m:oMath>
                </a14:m>
                <a:endParaRPr lang="zh-CN" altLang="zh-CN" dirty="0"/>
              </a:p>
              <a:p>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1</m:t>
                        </m:r>
                      </m:e>
                    </m:d>
                    <m:r>
                      <a:rPr lang="en-US" altLang="zh-CN" i="1">
                        <a:latin typeface="Cambria Math" panose="02040503050406030204" pitchFamily="18" charset="0"/>
                      </a:rPr>
                      <m:t>×</m:t>
                    </m:r>
                    <m:r>
                      <a:rPr lang="en-US" altLang="zh-CN">
                        <a:latin typeface="Cambria Math" panose="02040503050406030204" pitchFamily="18" charset="0"/>
                      </a:rPr>
                      <m:t>...</m:t>
                    </m:r>
                    <m:r>
                      <a:rPr lang="en-US" altLang="zh-CN" i="1">
                        <a:latin typeface="Cambria Math" panose="02040503050406030204" pitchFamily="18" charset="0"/>
                      </a:rPr>
                      <m:t>×3×2×1=</m:t>
                    </m:r>
                    <m:r>
                      <a:rPr lang="en-US" altLang="zh-CN" i="1">
                        <a:latin typeface="Cambria Math" panose="02040503050406030204" pitchFamily="18" charset="0"/>
                      </a:rPr>
                      <m:t>𝑛</m:t>
                    </m:r>
                    <m:r>
                      <a:rPr lang="en-US" altLang="zh-CN" i="1">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r>
                      <a:rPr lang="en-US" altLang="zh-CN" i="1">
                        <a:latin typeface="Cambria Math" panose="02040503050406030204" pitchFamily="18" charset="0"/>
                      </a:rPr>
                      <m:t>!</m:t>
                    </m:r>
                  </m:oMath>
                </a14:m>
                <a:endParaRPr lang="en-US" altLang="zh-CN" dirty="0" smtClean="0"/>
              </a:p>
              <a:p>
                <a:r>
                  <a:rPr lang="zh-CN" altLang="zh-CN" dirty="0"/>
                  <a:t>递归</a:t>
                </a:r>
                <a:r>
                  <a:rPr lang="zh-CN" altLang="zh-CN" dirty="0" smtClean="0"/>
                  <a:t>模型</a:t>
                </a:r>
                <a:r>
                  <a:rPr lang="zh-CN" altLang="en-US" dirty="0" smtClean="0"/>
                  <a:t>：</a:t>
                </a:r>
                <a:endParaRPr lang="en-US" altLang="zh-CN" dirty="0" smtClean="0"/>
              </a:p>
              <a:p>
                <a:pPr lvl="1"/>
                <a14:m>
                  <m:oMath xmlns:m="http://schemas.openxmlformats.org/officeDocument/2006/math">
                    <m:r>
                      <a:rPr lang="en-US" altLang="zh-CN" i="1">
                        <a:latin typeface="Cambria Math" panose="02040503050406030204" pitchFamily="18" charset="0"/>
                      </a:rPr>
                      <m:t>𝑓𝑎𝑐𝑡</m:t>
                    </m:r>
                    <m:d>
                      <m:dPr>
                        <m:ctrlPr>
                          <a:rPr lang="zh-CN" altLang="zh-CN" i="1">
                            <a:latin typeface="Cambria Math" panose="02040503050406030204" pitchFamily="18" charset="0"/>
                          </a:rPr>
                        </m:ctrlPr>
                      </m:dPr>
                      <m:e>
                        <m:r>
                          <a:rPr lang="en-US" altLang="zh-CN" i="1">
                            <a:latin typeface="Cambria Math" panose="02040503050406030204" pitchFamily="18" charset="0"/>
                          </a:rPr>
                          <m:t>𝑛</m:t>
                        </m:r>
                      </m:e>
                    </m:d>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eqArr>
                          <m:eqArrPr>
                            <m:ctrlPr>
                              <a:rPr lang="zh-CN" altLang="zh-CN" i="1">
                                <a:latin typeface="Cambria Math" panose="02040503050406030204" pitchFamily="18" charset="0"/>
                              </a:rPr>
                            </m:ctrlPr>
                          </m:eqArrPr>
                          <m:e>
                            <m:r>
                              <a:rPr lang="zh-CN" altLang="zh-CN">
                                <a:latin typeface="Cambria Math" panose="02040503050406030204" pitchFamily="18" charset="0"/>
                              </a:rPr>
                              <m:t>非法</m:t>
                            </m:r>
                            <m:r>
                              <a:rPr lang="en-US" altLang="zh-CN">
                                <a:latin typeface="Cambria Math" panose="02040503050406030204" pitchFamily="18" charset="0"/>
                              </a:rPr>
                              <m:t>                       </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&lt;0</m:t>
                                </m:r>
                              </m:e>
                            </m:d>
                            <m:r>
                              <a:rPr lang="en-US" altLang="zh-CN" i="1">
                                <a:latin typeface="Cambria Math" panose="02040503050406030204" pitchFamily="18" charset="0"/>
                              </a:rPr>
                              <m:t>     (1)</m:t>
                            </m:r>
                          </m:e>
                          <m:e>
                            <m:r>
                              <a:rPr lang="en-US" altLang="zh-CN" i="1">
                                <a:latin typeface="Cambria Math" panose="02040503050406030204" pitchFamily="18" charset="0"/>
                              </a:rPr>
                              <m:t>1                               </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=0</m:t>
                                </m:r>
                              </m:e>
                            </m:d>
                            <m:r>
                              <a:rPr lang="en-US" altLang="zh-CN" i="1">
                                <a:latin typeface="Cambria Math" panose="02040503050406030204" pitchFamily="18" charset="0"/>
                              </a:rPr>
                              <m:t>    (2)</m:t>
                            </m:r>
                          </m:e>
                          <m:e>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𝑓𝑎𝑐𝑡</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r>
                              <a:rPr lang="en-US" altLang="zh-CN" i="1">
                                <a:latin typeface="Cambria Math" panose="02040503050406030204" pitchFamily="18" charset="0"/>
                              </a:rPr>
                              <m:t>    </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&gt;0</m:t>
                                </m:r>
                              </m:e>
                            </m:d>
                            <m:r>
                              <a:rPr lang="en-US" altLang="zh-CN" i="1">
                                <a:latin typeface="Cambria Math" panose="02040503050406030204" pitchFamily="18" charset="0"/>
                              </a:rPr>
                              <m:t>    (3)</m:t>
                            </m:r>
                          </m:e>
                        </m:eqArr>
                      </m:e>
                    </m:d>
                  </m:oMath>
                </a14:m>
                <a:endParaRPr lang="en-US" altLang="zh-CN" dirty="0" smtClean="0"/>
              </a:p>
              <a:p>
                <a:pPr lvl="1"/>
                <a:r>
                  <a:rPr lang="zh-CN" altLang="zh-CN" dirty="0"/>
                  <a:t>式（</a:t>
                </a:r>
                <a:r>
                  <a:rPr lang="en-US" altLang="zh-CN" dirty="0"/>
                  <a:t>1</a:t>
                </a:r>
                <a:r>
                  <a:rPr lang="zh-CN" altLang="zh-CN" dirty="0"/>
                  <a:t>）和式（</a:t>
                </a:r>
                <a:r>
                  <a:rPr lang="en-US" altLang="zh-CN" dirty="0"/>
                  <a:t>2</a:t>
                </a:r>
                <a:r>
                  <a:rPr lang="zh-CN" altLang="zh-CN" dirty="0"/>
                  <a:t>）给出了递归的</a:t>
                </a:r>
                <a:r>
                  <a:rPr lang="zh-CN" altLang="zh-CN" dirty="0">
                    <a:solidFill>
                      <a:srgbClr val="FF0000"/>
                    </a:solidFill>
                  </a:rPr>
                  <a:t>终止条件</a:t>
                </a:r>
                <a:r>
                  <a:rPr lang="zh-CN" altLang="zh-CN" dirty="0"/>
                  <a:t>，称为</a:t>
                </a:r>
                <a:r>
                  <a:rPr lang="zh-CN" altLang="zh-CN" dirty="0">
                    <a:solidFill>
                      <a:srgbClr val="FF0000"/>
                    </a:solidFill>
                  </a:rPr>
                  <a:t>递归出口</a:t>
                </a:r>
                <a:r>
                  <a:rPr lang="zh-CN" altLang="zh-CN" dirty="0"/>
                  <a:t>，式（</a:t>
                </a:r>
                <a:r>
                  <a:rPr lang="en-US" altLang="zh-CN" dirty="0"/>
                  <a:t>1</a:t>
                </a:r>
                <a:r>
                  <a:rPr lang="zh-CN" altLang="zh-CN" dirty="0"/>
                  <a:t>）或式（</a:t>
                </a:r>
                <a:r>
                  <a:rPr lang="en-US" altLang="zh-CN" dirty="0"/>
                  <a:t>2</a:t>
                </a:r>
                <a:r>
                  <a:rPr lang="zh-CN" altLang="zh-CN" dirty="0"/>
                  <a:t>）皆可作为递归出口；式（</a:t>
                </a:r>
                <a:r>
                  <a:rPr lang="en-US" altLang="zh-CN" dirty="0"/>
                  <a:t>2</a:t>
                </a:r>
                <a:r>
                  <a:rPr lang="zh-CN" altLang="zh-CN" dirty="0"/>
                  <a:t>）给出了</a:t>
                </a:r>
                <a14:m>
                  <m:oMath xmlns:m="http://schemas.openxmlformats.org/officeDocument/2006/math">
                    <m:r>
                      <a:rPr lang="en-US" altLang="zh-CN" i="1">
                        <a:latin typeface="Cambria Math" panose="02040503050406030204" pitchFamily="18" charset="0"/>
                      </a:rPr>
                      <m:t>𝑓𝑎𝑐𝑡</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oMath>
                </a14:m>
                <a:r>
                  <a:rPr lang="zh-CN" altLang="zh-CN" dirty="0"/>
                  <a:t>和</a:t>
                </a:r>
                <a14:m>
                  <m:oMath xmlns:m="http://schemas.openxmlformats.org/officeDocument/2006/math">
                    <m:r>
                      <a:rPr lang="en-US" altLang="zh-CN" i="1">
                        <a:latin typeface="Cambria Math" panose="02040503050406030204" pitchFamily="18" charset="0"/>
                      </a:rPr>
                      <m:t>𝑓𝑎𝑐𝑡</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−1)</m:t>
                    </m:r>
                  </m:oMath>
                </a14:m>
                <a:r>
                  <a:rPr lang="zh-CN" altLang="zh-CN" dirty="0"/>
                  <a:t>之间的关系，称为</a:t>
                </a:r>
                <a:r>
                  <a:rPr lang="zh-CN" altLang="zh-CN" dirty="0">
                    <a:solidFill>
                      <a:srgbClr val="FF0000"/>
                    </a:solidFill>
                  </a:rPr>
                  <a:t>递归体</a:t>
                </a:r>
                <a:r>
                  <a:rPr lang="zh-CN" altLang="zh-CN" dirty="0" smtClean="0"/>
                  <a:t>。</a:t>
                </a:r>
                <a:endParaRPr lang="en-US" altLang="zh-CN" dirty="0" smtClean="0"/>
              </a:p>
              <a:p>
                <a:pPr lvl="1"/>
                <a:r>
                  <a:rPr lang="zh-CN" altLang="zh-CN" dirty="0"/>
                  <a:t>一般地，一个递归模型由</a:t>
                </a:r>
                <a:r>
                  <a:rPr lang="zh-CN" altLang="zh-CN" dirty="0">
                    <a:solidFill>
                      <a:srgbClr val="FF0000"/>
                    </a:solidFill>
                  </a:rPr>
                  <a:t>递归出口</a:t>
                </a:r>
                <a:r>
                  <a:rPr lang="zh-CN" altLang="zh-CN" dirty="0"/>
                  <a:t>和</a:t>
                </a:r>
                <a:r>
                  <a:rPr lang="zh-CN" altLang="zh-CN" dirty="0">
                    <a:solidFill>
                      <a:srgbClr val="FF0000"/>
                    </a:solidFill>
                  </a:rPr>
                  <a:t>递归体</a:t>
                </a:r>
                <a:r>
                  <a:rPr lang="zh-CN" altLang="zh-CN" dirty="0"/>
                  <a:t>两部分组成，前者确定</a:t>
                </a:r>
                <a:r>
                  <a:rPr lang="zh-CN" altLang="zh-CN" dirty="0">
                    <a:solidFill>
                      <a:srgbClr val="FF0000"/>
                    </a:solidFill>
                  </a:rPr>
                  <a:t>递归何时结束</a:t>
                </a:r>
                <a:r>
                  <a:rPr lang="zh-CN" altLang="zh-CN" dirty="0"/>
                  <a:t>，后者确定递归求解时的</a:t>
                </a:r>
                <a:r>
                  <a:rPr lang="zh-CN" altLang="zh-CN" dirty="0">
                    <a:solidFill>
                      <a:srgbClr val="FF0000"/>
                    </a:solidFill>
                  </a:rPr>
                  <a:t>递归关系</a:t>
                </a:r>
                <a:r>
                  <a:rPr lang="zh-CN" altLang="zh-CN" dirty="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spTree>
    <p:extLst>
      <p:ext uri="{BB962C8B-B14F-4D97-AF65-F5344CB8AC3E}">
        <p14:creationId xmlns:p14="http://schemas.microsoft.com/office/powerpoint/2010/main" val="15020487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3.3.2 </a:t>
            </a:r>
            <a:r>
              <a:rPr lang="zh-CN" altLang="zh-CN" dirty="0">
                <a:effectLst/>
              </a:rPr>
              <a:t>阶乘的递归</a:t>
            </a:r>
            <a:r>
              <a:rPr lang="zh-CN" altLang="zh-CN" dirty="0" smtClean="0">
                <a:effectLst/>
              </a:rPr>
              <a:t>计算</a:t>
            </a:r>
            <a:r>
              <a:rPr lang="en-US" altLang="zh-CN" dirty="0" smtClean="0">
                <a:effectLst/>
              </a:rPr>
              <a:t>(</a:t>
            </a:r>
            <a:r>
              <a:rPr lang="zh-CN" altLang="en-US" dirty="0">
                <a:effectLst/>
              </a:rPr>
              <a:t>续</a:t>
            </a:r>
            <a:r>
              <a:rPr lang="en-US" altLang="zh-CN" dirty="0" smtClean="0">
                <a:effectLst/>
              </a:rPr>
              <a:t>)</a:t>
            </a:r>
            <a:endParaRPr lang="zh-CN" altLang="en-US" dirty="0"/>
          </a:p>
        </p:txBody>
      </p:sp>
      <p:sp>
        <p:nvSpPr>
          <p:cNvPr id="3" name="内容占位符 2"/>
          <p:cNvSpPr>
            <a:spLocks noGrp="1"/>
          </p:cNvSpPr>
          <p:nvPr>
            <p:ph idx="1"/>
          </p:nvPr>
        </p:nvSpPr>
        <p:spPr>
          <a:xfrm>
            <a:off x="478916" y="933666"/>
            <a:ext cx="11368616" cy="586784"/>
          </a:xfrm>
        </p:spPr>
        <p:txBody>
          <a:bodyPr/>
          <a:lstStyle/>
          <a:p>
            <a:r>
              <a:rPr lang="zh-CN" altLang="zh-CN" sz="2000" dirty="0"/>
              <a:t>【代码</a:t>
            </a:r>
            <a:r>
              <a:rPr lang="en-US" altLang="zh-CN" sz="2000" dirty="0"/>
              <a:t>3-6</a:t>
            </a:r>
            <a:r>
              <a:rPr lang="zh-CN" altLang="zh-CN" sz="2000" dirty="0"/>
              <a:t>】 用递归实现的</a:t>
            </a:r>
            <a:r>
              <a:rPr lang="en-US" altLang="zh-CN" sz="2000" dirty="0"/>
              <a:t>fact( )</a:t>
            </a:r>
            <a:r>
              <a:rPr lang="zh-CN" altLang="zh-CN" sz="2000" dirty="0"/>
              <a:t>方法。</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sp>
        <p:nvSpPr>
          <p:cNvPr id="5" name="矩形 4"/>
          <p:cNvSpPr/>
          <p:nvPr/>
        </p:nvSpPr>
        <p:spPr>
          <a:xfrm>
            <a:off x="935666" y="1520450"/>
            <a:ext cx="9739423" cy="3847207"/>
          </a:xfrm>
          <a:prstGeom prst="rect">
            <a:avLst/>
          </a:prstGeom>
        </p:spPr>
        <p:txBody>
          <a:bodyPr wrap="square">
            <a:spAutoFit/>
          </a:bodyPr>
          <a:lstStyle/>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a:t>
            </a:r>
            <a:r>
              <a:rPr lang="en-US" altLang="zh-CN" kern="0" dirty="0">
                <a:solidFill>
                  <a:srgbClr val="7F0055"/>
                </a:solidFill>
                <a:latin typeface="Consolas" panose="020B0609020204030204" pitchFamily="49" charset="0"/>
                <a:ea typeface="宋体" panose="02010600030101010101" pitchFamily="2" charset="-122"/>
              </a:rPr>
              <a:t>	public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class</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FactorialCalculator</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		</a:t>
            </a:r>
            <a:r>
              <a:rPr lang="en-US" altLang="zh-CN" kern="0" dirty="0">
                <a:solidFill>
                  <a:srgbClr val="3F5FBF"/>
                </a:solidFill>
                <a:latin typeface="Consolas" panose="020B0609020204030204" pitchFamily="49" charset="0"/>
                <a:ea typeface="宋体" panose="02010600030101010101" pitchFamily="2" charset="-122"/>
              </a:rPr>
              <a:t>/** </a:t>
            </a:r>
            <a:r>
              <a:rPr lang="zh-CN" altLang="zh-CN"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kern="0" dirty="0">
                <a:solidFill>
                  <a:srgbClr val="3F5FBF"/>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		</a:t>
            </a:r>
            <a:r>
              <a:rPr lang="en-US" altLang="zh-CN" kern="0" dirty="0">
                <a:solidFill>
                  <a:srgbClr val="7F0055"/>
                </a:solidFill>
                <a:latin typeface="Consolas" panose="020B0609020204030204" pitchFamily="49" charset="0"/>
                <a:ea typeface="宋体" panose="02010600030101010101" pitchFamily="2" charset="-122"/>
              </a:rPr>
              <a:t>public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static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void</a:t>
            </a:r>
            <a:r>
              <a:rPr lang="en-US" altLang="zh-CN" kern="0" dirty="0">
                <a:solidFill>
                  <a:srgbClr val="000000"/>
                </a:solidFill>
                <a:latin typeface="Consolas" panose="020B0609020204030204" pitchFamily="49" charset="0"/>
                <a:ea typeface="宋体" panose="02010600030101010101" pitchFamily="2" charset="-122"/>
              </a:rPr>
              <a:t> main(String[] </a:t>
            </a:r>
            <a:r>
              <a:rPr lang="en-US" altLang="zh-CN" kern="0" dirty="0" err="1">
                <a:solidFill>
                  <a:srgbClr val="6A3E3E"/>
                </a:solidFill>
                <a:latin typeface="Consolas" panose="020B0609020204030204" pitchFamily="49" charset="0"/>
                <a:ea typeface="宋体" panose="02010600030101010101" pitchFamily="2" charset="-122"/>
              </a:rPr>
              <a:t>args</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4			</a:t>
            </a:r>
            <a:r>
              <a:rPr lang="en-US" altLang="zh-CN" kern="0" dirty="0">
                <a:solidFill>
                  <a:srgbClr val="3F7F5F"/>
                </a:solidFill>
                <a:latin typeface="Consolas" panose="020B0609020204030204" pitchFamily="49" charset="0"/>
                <a:ea typeface="宋体" panose="02010600030101010101" pitchFamily="2" charset="-122"/>
              </a:rPr>
              <a:t>// </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a:t>
            </a:r>
            <a:r>
              <a:rPr lang="en-US" altLang="zh-CN" kern="0" dirty="0" err="1">
                <a:solidFill>
                  <a:srgbClr val="3F7F5F"/>
                </a:solidFill>
                <a:latin typeface="Consolas" panose="020B0609020204030204" pitchFamily="49" charset="0"/>
                <a:ea typeface="宋体" panose="02010600030101010101" pitchFamily="2" charset="-122"/>
              </a:rPr>
              <a:t>FactorialCalculator</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类对象</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5			</a:t>
            </a:r>
            <a:r>
              <a:rPr lang="en-US" altLang="zh-CN" kern="0" dirty="0" err="1">
                <a:solidFill>
                  <a:srgbClr val="000000"/>
                </a:solidFill>
                <a:latin typeface="Consolas" panose="020B0609020204030204" pitchFamily="49" charset="0"/>
                <a:ea typeface="宋体" panose="02010600030101010101" pitchFamily="2" charset="-122"/>
              </a:rPr>
              <a:t>FactorialCalculator</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fc</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7F0055"/>
                </a:solidFill>
                <a:latin typeface="Consolas" panose="020B0609020204030204" pitchFamily="49" charset="0"/>
                <a:ea typeface="宋体" panose="02010600030101010101" pitchFamily="2" charset="-122"/>
              </a:rPr>
              <a:t>new</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FactorialCalculator</a:t>
            </a:r>
            <a:r>
              <a:rPr lang="en-US" altLang="zh-CN" kern="0" dirty="0">
                <a:solidFill>
                  <a:srgbClr val="000000"/>
                </a:solidFill>
                <a:latin typeface="Consolas" panose="020B0609020204030204" pitchFamily="49" charset="0"/>
                <a:ea typeface="宋体" panose="02010600030101010101" pitchFamily="2" charset="-122"/>
              </a:rPr>
              <a:t>(5);</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6			</a:t>
            </a:r>
            <a:r>
              <a:rPr lang="en-US" altLang="zh-CN" kern="0" dirty="0">
                <a:solidFill>
                  <a:srgbClr val="3F7F5F"/>
                </a:solidFill>
                <a:latin typeface="Consolas" panose="020B0609020204030204" pitchFamily="49" charset="0"/>
                <a:ea typeface="宋体" panose="02010600030101010101" pitchFamily="2" charset="-122"/>
              </a:rPr>
              <a:t>// </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调用对象的</a:t>
            </a:r>
            <a:r>
              <a:rPr lang="en-US" altLang="zh-CN" kern="0" dirty="0">
                <a:solidFill>
                  <a:srgbClr val="3F7F5F"/>
                </a:solidFill>
                <a:latin typeface="Consolas" panose="020B0609020204030204" pitchFamily="49" charset="0"/>
                <a:ea typeface="宋体" panose="02010600030101010101" pitchFamily="2" charset="-122"/>
              </a:rPr>
              <a:t>fact()</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方法计算阶乘</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7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.println</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err="1">
                <a:solidFill>
                  <a:srgbClr val="6A3E3E"/>
                </a:solidFill>
                <a:latin typeface="Consolas" panose="020B0609020204030204" pitchFamily="49" charset="0"/>
                <a:ea typeface="宋体" panose="02010600030101010101" pitchFamily="2" charset="-122"/>
              </a:rPr>
              <a:t>fc</a:t>
            </a:r>
            <a:r>
              <a:rPr lang="en-US" altLang="zh-CN" kern="0" dirty="0" err="1">
                <a:solidFill>
                  <a:srgbClr val="000000"/>
                </a:solidFill>
                <a:latin typeface="Consolas" panose="020B0609020204030204" pitchFamily="49" charset="0"/>
                <a:ea typeface="宋体" panose="02010600030101010101" pitchFamily="2" charset="-122"/>
              </a:rPr>
              <a:t>.getN</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err="1">
                <a:solidFill>
                  <a:srgbClr val="6A3E3E"/>
                </a:solidFill>
                <a:latin typeface="Consolas" panose="020B0609020204030204" pitchFamily="49" charset="0"/>
                <a:ea typeface="宋体" panose="02010600030101010101" pitchFamily="2" charset="-122"/>
              </a:rPr>
              <a:t>fc</a:t>
            </a:r>
            <a:r>
              <a:rPr lang="en-US" altLang="zh-CN" kern="0" dirty="0" err="1">
                <a:solidFill>
                  <a:srgbClr val="000000"/>
                </a:solidFill>
                <a:latin typeface="Consolas" panose="020B0609020204030204" pitchFamily="49" charset="0"/>
                <a:ea typeface="宋体" panose="02010600030101010101" pitchFamily="2" charset="-122"/>
              </a:rPr>
              <a:t>.fact</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err="1">
                <a:solidFill>
                  <a:srgbClr val="6A3E3E"/>
                </a:solidFill>
                <a:latin typeface="Consolas" panose="020B0609020204030204" pitchFamily="49" charset="0"/>
                <a:ea typeface="宋体" panose="02010600030101010101" pitchFamily="2" charset="-122"/>
              </a:rPr>
              <a:t>fc</a:t>
            </a:r>
            <a:r>
              <a:rPr lang="en-US" altLang="zh-CN" kern="0" dirty="0" err="1">
                <a:solidFill>
                  <a:srgbClr val="000000"/>
                </a:solidFill>
                <a:latin typeface="Consolas" panose="020B0609020204030204" pitchFamily="49" charset="0"/>
                <a:ea typeface="宋体" panose="02010600030101010101" pitchFamily="2" charset="-122"/>
              </a:rPr>
              <a:t>.getN</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8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9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10		</a:t>
            </a:r>
            <a:r>
              <a:rPr lang="en-US" altLang="zh-CN" kern="0" dirty="0">
                <a:solidFill>
                  <a:srgbClr val="7F0055"/>
                </a:solidFill>
                <a:latin typeface="Consolas" panose="020B0609020204030204" pitchFamily="49" charset="0"/>
                <a:ea typeface="宋体" panose="02010600030101010101" pitchFamily="2" charset="-122"/>
              </a:rPr>
              <a:t>private</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0000C0"/>
                </a:solidFill>
                <a:latin typeface="Consolas" panose="020B0609020204030204" pitchFamily="49" charset="0"/>
                <a:ea typeface="宋体" panose="02010600030101010101" pitchFamily="2" charset="-122"/>
              </a:rPr>
              <a:t>n</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11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12		</a:t>
            </a:r>
            <a:r>
              <a:rPr lang="en-US" altLang="zh-CN" kern="0" dirty="0">
                <a:solidFill>
                  <a:srgbClr val="3F5FBF"/>
                </a:solidFill>
                <a:latin typeface="Consolas" panose="020B0609020204030204" pitchFamily="49" charset="0"/>
                <a:ea typeface="宋体" panose="02010600030101010101" pitchFamily="2" charset="-122"/>
              </a:rPr>
              <a:t>/** </a:t>
            </a:r>
            <a:r>
              <a:rPr lang="zh-CN" altLang="zh-CN" kern="0" dirty="0">
                <a:solidFill>
                  <a:srgbClr val="3F5FBF"/>
                </a:solidFill>
                <a:latin typeface="Consolas" panose="020B0609020204030204" pitchFamily="49" charset="0"/>
                <a:ea typeface="宋体" panose="02010600030101010101" pitchFamily="2" charset="-122"/>
                <a:cs typeface="Consolas" panose="020B0609020204030204" pitchFamily="49" charset="0"/>
              </a:rPr>
              <a:t>带参构造器</a:t>
            </a:r>
            <a:r>
              <a:rPr lang="en-US" altLang="zh-CN" kern="0" dirty="0">
                <a:solidFill>
                  <a:srgbClr val="3F5FBF"/>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13		</a:t>
            </a:r>
            <a:r>
              <a:rPr lang="en-US" altLang="zh-CN" kern="0" dirty="0">
                <a:solidFill>
                  <a:srgbClr val="7F0055"/>
                </a:solidFill>
                <a:latin typeface="Consolas" panose="020B0609020204030204" pitchFamily="49" charset="0"/>
                <a:ea typeface="宋体" panose="02010600030101010101" pitchFamily="2" charset="-122"/>
              </a:rPr>
              <a:t>public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FactorialCalculator</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n</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14			</a:t>
            </a:r>
            <a:r>
              <a:rPr lang="en-US" altLang="zh-CN" kern="0" dirty="0" err="1">
                <a:solidFill>
                  <a:srgbClr val="7F0055"/>
                </a:solidFill>
                <a:latin typeface="Consolas" panose="020B0609020204030204" pitchFamily="49" charset="0"/>
                <a:ea typeface="宋体" panose="02010600030101010101" pitchFamily="2" charset="-122"/>
              </a:rPr>
              <a:t>this</a:t>
            </a:r>
            <a:r>
              <a:rPr lang="en-US" altLang="zh-CN" kern="0" dirty="0" err="1">
                <a:solidFill>
                  <a:srgbClr val="000000"/>
                </a:solidFill>
                <a:latin typeface="Consolas" panose="020B0609020204030204" pitchFamily="49" charset="0"/>
                <a:ea typeface="宋体" panose="02010600030101010101" pitchFamily="2" charset="-122"/>
              </a:rPr>
              <a:t>.</a:t>
            </a:r>
            <a:r>
              <a:rPr lang="en-US" altLang="zh-CN" kern="0" dirty="0" err="1">
                <a:solidFill>
                  <a:srgbClr val="0000C0"/>
                </a:solidFill>
                <a:latin typeface="Consolas" panose="020B0609020204030204" pitchFamily="49" charset="0"/>
                <a:ea typeface="宋体" panose="02010600030101010101" pitchFamily="2" charset="-122"/>
              </a:rPr>
              <a:t>n</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6A3E3E"/>
                </a:solidFill>
                <a:latin typeface="Consolas" panose="020B0609020204030204" pitchFamily="49" charset="0"/>
                <a:ea typeface="宋体" panose="02010600030101010101" pitchFamily="2" charset="-122"/>
              </a:rPr>
              <a:t>n</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15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16	</a:t>
            </a:r>
            <a:endParaRPr lang="zh-CN" altLang="zh-CN"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193369335"/>
      </p:ext>
    </p:extLst>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75908" y="329599"/>
            <a:ext cx="9739423" cy="5860066"/>
          </a:xfrm>
          <a:prstGeom prst="rect">
            <a:avLst/>
          </a:prstGeom>
        </p:spPr>
        <p:txBody>
          <a:bodyPr wrap="square">
            <a:spAutoFit/>
          </a:bodyPr>
          <a:lstStyle/>
          <a:p>
            <a:pPr>
              <a:lnSpc>
                <a:spcPts val="1200"/>
              </a:lnSpc>
              <a:spcAft>
                <a:spcPts val="0"/>
              </a:spcAft>
              <a:buNone/>
            </a:pPr>
            <a:r>
              <a:rPr lang="en-US" altLang="zh-CN" kern="0" dirty="0">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17		</a:t>
            </a:r>
            <a:r>
              <a:rPr lang="en-US" altLang="zh-CN" kern="0" dirty="0">
                <a:solidFill>
                  <a:srgbClr val="3F5FBF"/>
                </a:solidFill>
                <a:latin typeface="Consolas" panose="020B0609020204030204" pitchFamily="49" charset="0"/>
                <a:ea typeface="宋体" panose="02010600030101010101" pitchFamily="2" charset="-122"/>
              </a:rPr>
              <a:t>/** </a:t>
            </a:r>
            <a:r>
              <a:rPr lang="zh-CN" altLang="zh-CN" kern="0" dirty="0">
                <a:solidFill>
                  <a:srgbClr val="3F5FBF"/>
                </a:solidFill>
                <a:latin typeface="Consolas" panose="020B0609020204030204" pitchFamily="49" charset="0"/>
                <a:ea typeface="宋体" panose="02010600030101010101" pitchFamily="2" charset="-122"/>
                <a:cs typeface="Consolas" panose="020B0609020204030204" pitchFamily="49" charset="0"/>
              </a:rPr>
              <a:t>用递归法计算阶乘</a:t>
            </a:r>
            <a:r>
              <a:rPr lang="en-US" altLang="zh-CN" kern="0" dirty="0">
                <a:solidFill>
                  <a:srgbClr val="3F5FBF"/>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18		</a:t>
            </a:r>
            <a:r>
              <a:rPr lang="en-US" altLang="zh-CN" kern="0" dirty="0">
                <a:solidFill>
                  <a:srgbClr val="7F0055"/>
                </a:solidFill>
                <a:latin typeface="Consolas" panose="020B0609020204030204" pitchFamily="49" charset="0"/>
                <a:ea typeface="宋体" panose="02010600030101010101" pitchFamily="2" charset="-122"/>
              </a:rPr>
              <a:t>public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long</a:t>
            </a:r>
            <a:r>
              <a:rPr lang="en-US" altLang="zh-CN" kern="0" dirty="0">
                <a:solidFill>
                  <a:srgbClr val="000000"/>
                </a:solidFill>
                <a:latin typeface="Consolas" panose="020B0609020204030204" pitchFamily="49" charset="0"/>
                <a:ea typeface="宋体" panose="02010600030101010101" pitchFamily="2" charset="-122"/>
              </a:rPr>
              <a:t> fact(</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n</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19			</a:t>
            </a:r>
            <a:r>
              <a:rPr lang="en-US" altLang="zh-CN" kern="0" dirty="0">
                <a:solidFill>
                  <a:srgbClr val="7F0055"/>
                </a:solidFill>
                <a:latin typeface="Consolas" panose="020B0609020204030204" pitchFamily="49" charset="0"/>
                <a:ea typeface="宋体" panose="02010600030101010101" pitchFamily="2" charset="-122"/>
              </a:rPr>
              <a:t>long</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factorial</a:t>
            </a:r>
            <a:r>
              <a:rPr lang="en-US" altLang="zh-CN" kern="0" dirty="0">
                <a:solidFill>
                  <a:srgbClr val="000000"/>
                </a:solidFill>
                <a:latin typeface="Consolas" panose="020B0609020204030204" pitchFamily="49" charset="0"/>
                <a:ea typeface="宋体" panose="02010600030101010101" pitchFamily="2" charset="-122"/>
              </a:rPr>
              <a:t> = 1;</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20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21			</a:t>
            </a:r>
            <a:r>
              <a:rPr lang="en-US" altLang="zh-CN" kern="0" dirty="0">
                <a:solidFill>
                  <a:srgbClr val="7F0055"/>
                </a:solidFill>
                <a:latin typeface="Consolas" panose="020B0609020204030204" pitchFamily="49" charset="0"/>
                <a:ea typeface="宋体" panose="02010600030101010101" pitchFamily="2" charset="-122"/>
              </a:rPr>
              <a:t>if</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n</a:t>
            </a:r>
            <a:r>
              <a:rPr lang="en-US" altLang="zh-CN" kern="0" dirty="0">
                <a:solidFill>
                  <a:srgbClr val="000000"/>
                </a:solidFill>
                <a:latin typeface="Consolas" panose="020B0609020204030204" pitchFamily="49" charset="0"/>
                <a:ea typeface="宋体" panose="02010600030101010101" pitchFamily="2" charset="-122"/>
              </a:rPr>
              <a:t> &lt; 0)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22				</a:t>
            </a:r>
            <a:r>
              <a:rPr lang="en-US" altLang="zh-CN" kern="0" dirty="0">
                <a:solidFill>
                  <a:srgbClr val="3F7F5F"/>
                </a:solidFill>
                <a:latin typeface="Consolas" panose="020B0609020204030204" pitchFamily="49" charset="0"/>
                <a:ea typeface="宋体" panose="02010600030101010101" pitchFamily="2" charset="-122"/>
              </a:rPr>
              <a:t>// </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抛出不合理参数异常</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23				</a:t>
            </a:r>
            <a:r>
              <a:rPr lang="en-US" altLang="zh-CN" kern="0" dirty="0">
                <a:solidFill>
                  <a:srgbClr val="7F0055"/>
                </a:solidFill>
                <a:latin typeface="Consolas" panose="020B0609020204030204" pitchFamily="49" charset="0"/>
                <a:ea typeface="宋体" panose="02010600030101010101" pitchFamily="2" charset="-122"/>
              </a:rPr>
              <a:t>throw</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new</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IllegalArgumentException</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2A00FF"/>
                </a:solidFill>
                <a:latin typeface="Consolas" panose="020B0609020204030204" pitchFamily="49" charset="0"/>
                <a:ea typeface="宋体" panose="02010600030101010101" pitchFamily="2" charset="-122"/>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必须为非负整数</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24			} </a:t>
            </a:r>
            <a:r>
              <a:rPr lang="en-US" altLang="zh-CN" kern="0" dirty="0">
                <a:solidFill>
                  <a:srgbClr val="7F0055"/>
                </a:solidFill>
                <a:latin typeface="Consolas" panose="020B0609020204030204" pitchFamily="49" charset="0"/>
                <a:ea typeface="宋体" panose="02010600030101010101" pitchFamily="2" charset="-122"/>
              </a:rPr>
              <a:t>else</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if</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n</a:t>
            </a:r>
            <a:r>
              <a:rPr lang="en-US" altLang="zh-CN" kern="0" dirty="0">
                <a:solidFill>
                  <a:srgbClr val="000000"/>
                </a:solidFill>
                <a:latin typeface="Consolas" panose="020B0609020204030204" pitchFamily="49" charset="0"/>
                <a:ea typeface="宋体" panose="02010600030101010101" pitchFamily="2" charset="-122"/>
              </a:rPr>
              <a:t> == 0)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25				</a:t>
            </a:r>
            <a:r>
              <a:rPr lang="en-US" altLang="zh-CN" kern="0" dirty="0">
                <a:solidFill>
                  <a:srgbClr val="7F0055"/>
                </a:solidFill>
                <a:latin typeface="Consolas" panose="020B0609020204030204" pitchFamily="49" charset="0"/>
                <a:ea typeface="宋体" panose="02010600030101010101" pitchFamily="2" charset="-122"/>
              </a:rPr>
              <a:t>return</a:t>
            </a:r>
            <a:r>
              <a:rPr lang="en-US" altLang="zh-CN" kern="0" dirty="0">
                <a:solidFill>
                  <a:srgbClr val="000000"/>
                </a:solidFill>
                <a:latin typeface="Consolas" panose="020B0609020204030204" pitchFamily="49" charset="0"/>
                <a:ea typeface="宋体" panose="02010600030101010101" pitchFamily="2" charset="-122"/>
              </a:rPr>
              <a:t> 1;</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26			} </a:t>
            </a:r>
            <a:r>
              <a:rPr lang="en-US" altLang="zh-CN" kern="0" dirty="0">
                <a:solidFill>
                  <a:srgbClr val="7F0055"/>
                </a:solidFill>
                <a:latin typeface="Consolas" panose="020B0609020204030204" pitchFamily="49" charset="0"/>
                <a:ea typeface="宋体" panose="02010600030101010101" pitchFamily="2" charset="-122"/>
              </a:rPr>
              <a:t>else</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27				</a:t>
            </a:r>
            <a:r>
              <a:rPr lang="en-US" altLang="zh-CN" kern="0" dirty="0">
                <a:solidFill>
                  <a:srgbClr val="6A3E3E"/>
                </a:solidFill>
                <a:latin typeface="Consolas" panose="020B0609020204030204" pitchFamily="49" charset="0"/>
                <a:ea typeface="宋体" panose="02010600030101010101" pitchFamily="2" charset="-122"/>
              </a:rPr>
              <a:t>factorial</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6A3E3E"/>
                </a:solidFill>
                <a:latin typeface="Consolas" panose="020B0609020204030204" pitchFamily="49" charset="0"/>
                <a:ea typeface="宋体" panose="02010600030101010101" pitchFamily="2" charset="-122"/>
              </a:rPr>
              <a:t>n</a:t>
            </a:r>
            <a:r>
              <a:rPr lang="en-US" altLang="zh-CN" kern="0" dirty="0">
                <a:solidFill>
                  <a:srgbClr val="000000"/>
                </a:solidFill>
                <a:latin typeface="Consolas" panose="020B0609020204030204" pitchFamily="49" charset="0"/>
                <a:ea typeface="宋体" panose="02010600030101010101" pitchFamily="2" charset="-122"/>
              </a:rPr>
              <a:t> * fact(</a:t>
            </a:r>
            <a:r>
              <a:rPr lang="en-US" altLang="zh-CN" kern="0" dirty="0">
                <a:solidFill>
                  <a:srgbClr val="6A3E3E"/>
                </a:solidFill>
                <a:latin typeface="Consolas" panose="020B0609020204030204" pitchFamily="49" charset="0"/>
                <a:ea typeface="宋体" panose="02010600030101010101" pitchFamily="2" charset="-122"/>
              </a:rPr>
              <a:t>n</a:t>
            </a:r>
            <a:r>
              <a:rPr lang="en-US" altLang="zh-CN" kern="0" dirty="0">
                <a:solidFill>
                  <a:srgbClr val="000000"/>
                </a:solidFill>
                <a:latin typeface="Consolas" panose="020B0609020204030204" pitchFamily="49" charset="0"/>
                <a:ea typeface="宋体" panose="02010600030101010101" pitchFamily="2" charset="-122"/>
              </a:rPr>
              <a:t> - 1);</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28				</a:t>
            </a:r>
            <a:r>
              <a:rPr lang="en-US" altLang="zh-CN" kern="0" dirty="0">
                <a:solidFill>
                  <a:srgbClr val="7F0055"/>
                </a:solidFill>
                <a:latin typeface="Consolas" panose="020B0609020204030204" pitchFamily="49" charset="0"/>
                <a:ea typeface="宋体" panose="02010600030101010101" pitchFamily="2" charset="-122"/>
              </a:rPr>
              <a:t>return</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factorial</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29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30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31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32		</a:t>
            </a:r>
            <a:r>
              <a:rPr lang="en-US" altLang="zh-CN" kern="0" dirty="0">
                <a:solidFill>
                  <a:srgbClr val="7F0055"/>
                </a:solidFill>
                <a:latin typeface="Consolas" panose="020B0609020204030204" pitchFamily="49" charset="0"/>
                <a:ea typeface="宋体" panose="02010600030101010101" pitchFamily="2" charset="-122"/>
              </a:rPr>
              <a:t>public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getN</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33			</a:t>
            </a:r>
            <a:r>
              <a:rPr lang="en-US" altLang="zh-CN" kern="0" dirty="0">
                <a:solidFill>
                  <a:srgbClr val="7F0055"/>
                </a:solidFill>
                <a:latin typeface="Consolas" panose="020B0609020204030204" pitchFamily="49" charset="0"/>
                <a:ea typeface="宋体" panose="02010600030101010101" pitchFamily="2" charset="-122"/>
              </a:rPr>
              <a:t>return</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0000C0"/>
                </a:solidFill>
                <a:latin typeface="Consolas" panose="020B0609020204030204" pitchFamily="49" charset="0"/>
                <a:ea typeface="宋体" panose="02010600030101010101" pitchFamily="2" charset="-122"/>
              </a:rPr>
              <a:t>n</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34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35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36		</a:t>
            </a:r>
            <a:r>
              <a:rPr lang="en-US" altLang="zh-CN" kern="0" dirty="0">
                <a:solidFill>
                  <a:srgbClr val="7F0055"/>
                </a:solidFill>
                <a:latin typeface="Consolas" panose="020B0609020204030204" pitchFamily="49" charset="0"/>
                <a:ea typeface="宋体" panose="02010600030101010101" pitchFamily="2" charset="-122"/>
              </a:rPr>
              <a:t>public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void</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setN</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n</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37			</a:t>
            </a:r>
            <a:r>
              <a:rPr lang="en-US" altLang="zh-CN" kern="0" dirty="0" err="1">
                <a:solidFill>
                  <a:srgbClr val="7F0055"/>
                </a:solidFill>
                <a:latin typeface="Consolas" panose="020B0609020204030204" pitchFamily="49" charset="0"/>
                <a:ea typeface="宋体" panose="02010600030101010101" pitchFamily="2" charset="-122"/>
              </a:rPr>
              <a:t>this</a:t>
            </a:r>
            <a:r>
              <a:rPr lang="en-US" altLang="zh-CN" kern="0" dirty="0" err="1">
                <a:solidFill>
                  <a:srgbClr val="000000"/>
                </a:solidFill>
                <a:latin typeface="Consolas" panose="020B0609020204030204" pitchFamily="49" charset="0"/>
                <a:ea typeface="宋体" panose="02010600030101010101" pitchFamily="2" charset="-122"/>
              </a:rPr>
              <a:t>.</a:t>
            </a:r>
            <a:r>
              <a:rPr lang="en-US" altLang="zh-CN" kern="0" dirty="0" err="1">
                <a:solidFill>
                  <a:srgbClr val="0000C0"/>
                </a:solidFill>
                <a:latin typeface="Consolas" panose="020B0609020204030204" pitchFamily="49" charset="0"/>
                <a:ea typeface="宋体" panose="02010600030101010101" pitchFamily="2" charset="-122"/>
              </a:rPr>
              <a:t>n</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6A3E3E"/>
                </a:solidFill>
                <a:latin typeface="Consolas" panose="020B0609020204030204" pitchFamily="49" charset="0"/>
                <a:ea typeface="宋体" panose="02010600030101010101" pitchFamily="2" charset="-122"/>
              </a:rPr>
              <a:t>n</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38		}</a:t>
            </a:r>
            <a:endParaRPr lang="zh-CN" altLang="zh-CN" kern="100" dirty="0">
              <a:latin typeface="Times New Roman" panose="02020603050405020304" pitchFamily="18" charset="0"/>
              <a:ea typeface="宋体" panose="02010600030101010101" pitchFamily="2" charset="-122"/>
            </a:endParaRPr>
          </a:p>
          <a:p>
            <a:pPr>
              <a:buNone/>
            </a:pPr>
            <a:r>
              <a:rPr lang="en-US" altLang="zh-CN" dirty="0">
                <a:solidFill>
                  <a:srgbClr val="000000"/>
                </a:solidFill>
                <a:latin typeface="Consolas" panose="020B0609020204030204" pitchFamily="49" charset="0"/>
                <a:ea typeface="宋体" panose="02010600030101010101" pitchFamily="2" charset="-122"/>
              </a:rPr>
              <a:t>39	}</a:t>
            </a:r>
            <a:endParaRPr lang="zh-CN" altLang="en-US" dirty="0"/>
          </a:p>
        </p:txBody>
      </p:sp>
    </p:spTree>
    <p:extLst>
      <p:ext uri="{BB962C8B-B14F-4D97-AF65-F5344CB8AC3E}">
        <p14:creationId xmlns:p14="http://schemas.microsoft.com/office/powerpoint/2010/main" val="3977896438"/>
      </p:ext>
    </p:extLst>
  </p:cSld>
  <p:clrMapOvr>
    <a:masterClrMapping/>
  </p:clrMapOvr>
  <p:transition spd="slow">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3.3.2 </a:t>
            </a:r>
            <a:r>
              <a:rPr lang="zh-CN" altLang="zh-CN" dirty="0">
                <a:effectLst/>
              </a:rPr>
              <a:t>阶乘的递归计算</a:t>
            </a:r>
            <a:r>
              <a:rPr lang="en-US" altLang="zh-CN" dirty="0">
                <a:effectLst/>
              </a:rPr>
              <a:t>(</a:t>
            </a:r>
            <a:r>
              <a:rPr lang="zh-CN" altLang="en-US" dirty="0">
                <a:effectLst/>
              </a:rPr>
              <a:t>续</a:t>
            </a:r>
            <a:r>
              <a:rPr lang="en-US" altLang="zh-CN" dirty="0">
                <a:effectLst/>
              </a:rPr>
              <a:t>)</a:t>
            </a:r>
            <a:endParaRPr lang="zh-CN" altLang="en-US" dirty="0"/>
          </a:p>
        </p:txBody>
      </p:sp>
      <p:sp>
        <p:nvSpPr>
          <p:cNvPr id="3" name="内容占位符 2"/>
          <p:cNvSpPr>
            <a:spLocks noGrp="1"/>
          </p:cNvSpPr>
          <p:nvPr>
            <p:ph idx="1"/>
          </p:nvPr>
        </p:nvSpPr>
        <p:spPr/>
        <p:txBody>
          <a:bodyPr/>
          <a:lstStyle/>
          <a:p>
            <a:r>
              <a:rPr lang="zh-CN" altLang="zh-CN" b="1" dirty="0"/>
              <a:t>说明：</a:t>
            </a:r>
            <a:endParaRPr lang="zh-CN" altLang="zh-CN" dirty="0"/>
          </a:p>
          <a:p>
            <a:pPr lvl="1"/>
            <a:r>
              <a:rPr lang="zh-CN" altLang="zh-CN" dirty="0"/>
              <a:t>（</a:t>
            </a:r>
            <a:r>
              <a:rPr lang="en-US" altLang="zh-CN" dirty="0"/>
              <a:t>1</a:t>
            </a:r>
            <a:r>
              <a:rPr lang="zh-CN" altLang="zh-CN" dirty="0"/>
              <a:t>）递归由两个过程组成：递推和回归。递推就是把复杂的问题的求解推到比原问题简单一些的问题的求解；当获得最简单的情况后，逐步返回，依次得到复杂的解，就是回归</a:t>
            </a:r>
            <a:r>
              <a:rPr lang="zh-CN" altLang="zh-CN" dirty="0" smtClean="0"/>
              <a:t>。</a:t>
            </a:r>
            <a:endParaRPr lang="en-US" altLang="zh-CN" dirty="0" smtClean="0"/>
          </a:p>
          <a:p>
            <a:pPr lvl="1"/>
            <a:endParaRPr lang="en-US" altLang="zh-CN" dirty="0"/>
          </a:p>
          <a:p>
            <a:pPr lvl="1"/>
            <a:endParaRPr lang="en-US" altLang="zh-CN" dirty="0" smtClean="0"/>
          </a:p>
          <a:p>
            <a:pPr lvl="1"/>
            <a:endParaRPr lang="en-US" altLang="zh-CN" dirty="0" smtClean="0"/>
          </a:p>
          <a:p>
            <a:pPr lvl="1"/>
            <a:endParaRPr lang="en-US" altLang="zh-CN" dirty="0"/>
          </a:p>
          <a:p>
            <a:pPr lvl="1"/>
            <a:endParaRPr lang="en-US" altLang="zh-CN" dirty="0"/>
          </a:p>
          <a:p>
            <a:pPr lvl="1"/>
            <a:r>
              <a:rPr lang="zh-CN" altLang="zh-CN" dirty="0"/>
              <a:t>（</a:t>
            </a:r>
            <a:r>
              <a:rPr lang="en-US" altLang="zh-CN" dirty="0"/>
              <a:t>2</a:t>
            </a:r>
            <a:r>
              <a:rPr lang="zh-CN" altLang="zh-CN" dirty="0"/>
              <a:t>）递归过程不应无限制地进行下去，当调用有限次后，就应当到达递归调用的终点得到一个确定值（例如图</a:t>
            </a:r>
            <a:r>
              <a:rPr lang="en-US" altLang="zh-CN" dirty="0"/>
              <a:t>3.7</a:t>
            </a:r>
            <a:r>
              <a:rPr lang="zh-CN" altLang="zh-CN" dirty="0"/>
              <a:t>中的</a:t>
            </a:r>
            <a:r>
              <a:rPr lang="en-US" altLang="zh-CN" dirty="0"/>
              <a:t>fact(0)=1</a:t>
            </a:r>
            <a:r>
              <a:rPr lang="zh-CN" altLang="zh-CN" dirty="0"/>
              <a:t>），然后进行回代。</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grpSp>
        <p:nvGrpSpPr>
          <p:cNvPr id="5" name="画布 79"/>
          <p:cNvGrpSpPr/>
          <p:nvPr/>
        </p:nvGrpSpPr>
        <p:grpSpPr>
          <a:xfrm>
            <a:off x="2609686" y="2795262"/>
            <a:ext cx="8937272" cy="1861798"/>
            <a:chOff x="0" y="0"/>
            <a:chExt cx="4817110" cy="1310005"/>
          </a:xfrm>
        </p:grpSpPr>
        <p:sp>
          <p:nvSpPr>
            <p:cNvPr id="6" name="矩形 5"/>
            <p:cNvSpPr/>
            <p:nvPr/>
          </p:nvSpPr>
          <p:spPr>
            <a:xfrm>
              <a:off x="0" y="0"/>
              <a:ext cx="4817110" cy="1310005"/>
            </a:xfrm>
            <a:prstGeom prst="rect">
              <a:avLst/>
            </a:prstGeom>
          </p:spPr>
        </p:sp>
        <p:sp>
          <p:nvSpPr>
            <p:cNvPr id="7" name="文本框 82"/>
            <p:cNvSpPr txBox="1"/>
            <p:nvPr/>
          </p:nvSpPr>
          <p:spPr>
            <a:xfrm>
              <a:off x="88713" y="572769"/>
              <a:ext cx="573205" cy="205195"/>
            </a:xfrm>
            <a:prstGeom prst="rect">
              <a:avLst/>
            </a:prstGeom>
            <a:solidFill>
              <a:sysClr val="window" lastClr="FFFFFF">
                <a:lumMod val="95000"/>
              </a:sysClr>
            </a:solidFill>
            <a:ln w="6350">
              <a:solidFill>
                <a:prstClr val="black"/>
              </a:solidFill>
            </a:ln>
            <a:effectLst/>
          </p:spPr>
          <p:txBody>
            <a:bodyPr rot="0" spcFirstLastPara="0" vert="horz" wrap="square" lIns="72000" tIns="0" rIns="0" bIns="0" numCol="1" spcCol="0" rtlCol="0" fromWordArt="0" anchor="ctr" anchorCtr="0" forceAA="0" compatLnSpc="1">
              <a:prstTxWarp prst="textNoShape">
                <a:avLst/>
              </a:prstTxWarp>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1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1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8" name="文本框 92"/>
            <p:cNvSpPr txBox="1"/>
            <p:nvPr/>
          </p:nvSpPr>
          <p:spPr>
            <a:xfrm>
              <a:off x="81888" y="532153"/>
              <a:ext cx="525437" cy="238883"/>
            </a:xfrm>
            <a:prstGeom prst="rect">
              <a:avLst/>
            </a:prstGeom>
            <a:noFill/>
            <a:ln w="6350">
              <a:noFill/>
            </a:ln>
            <a:effectLst/>
          </p:spPr>
          <p:txBody>
            <a:bodyPr rot="0" spcFirstLastPara="0" vert="horz" wrap="square" lIns="72000" tIns="0" rIns="0" bIns="0" numCol="1" spcCol="0" rtlCol="0" fromWordArt="0" anchor="t" anchorCtr="0" forceAA="0" compatLnSpc="1">
              <a:prstTxWarp prst="textNoShape">
                <a:avLst/>
              </a:prstTxWarp>
              <a:noAutofit/>
            </a:bodyPr>
            <a:lstStyle/>
            <a:p>
              <a:pPr marL="0" marR="0" lvl="0" indent="269875" algn="ctr" defTabSz="914400" eaLnBrk="1" fontAlgn="auto" latinLnBrk="0" hangingPunct="1">
                <a:lnSpc>
                  <a:spcPct val="150000"/>
                </a:lnSpc>
                <a:spcBef>
                  <a:spcPts val="0"/>
                </a:spcBef>
                <a:spcAft>
                  <a:spcPts val="0"/>
                </a:spcAft>
                <a:buClrTx/>
                <a:buSzTx/>
                <a:buFontTx/>
                <a:buNone/>
                <a:tabLst/>
                <a:defRPr/>
              </a:pPr>
              <a:r>
                <a:rPr kumimoji="0" lang="en-US" sz="1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fact(4)</a:t>
              </a:r>
              <a:endParaRPr kumimoji="0" lang="zh-CN" altLang="en-US" sz="1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9" name="文本框 93"/>
            <p:cNvSpPr txBox="1"/>
            <p:nvPr/>
          </p:nvSpPr>
          <p:spPr>
            <a:xfrm>
              <a:off x="818868" y="572768"/>
              <a:ext cx="573205" cy="205195"/>
            </a:xfrm>
            <a:prstGeom prst="rect">
              <a:avLst/>
            </a:prstGeom>
            <a:solidFill>
              <a:sysClr val="window" lastClr="FFFFFF">
                <a:lumMod val="95000"/>
              </a:sysClr>
            </a:solidFill>
            <a:ln w="6350">
              <a:solidFill>
                <a:prstClr val="black"/>
              </a:solidFill>
            </a:ln>
            <a:effectLst/>
          </p:spPr>
          <p:txBody>
            <a:bodyPr rot="0" spcFirstLastPara="0" vert="horz" wrap="square" lIns="72000" tIns="0" rIns="0" bIns="0" numCol="1" spcCol="0" rtlCol="0" fromWordArt="0" anchor="ctr" anchorCtr="0" forceAA="0" compatLnSpc="1">
              <a:prstTxWarp prst="textNoShape">
                <a:avLst/>
              </a:prstTxWarp>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1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1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0" name="文本框 94"/>
            <p:cNvSpPr txBox="1"/>
            <p:nvPr/>
          </p:nvSpPr>
          <p:spPr>
            <a:xfrm>
              <a:off x="812043" y="532152"/>
              <a:ext cx="525437" cy="238883"/>
            </a:xfrm>
            <a:prstGeom prst="rect">
              <a:avLst/>
            </a:prstGeom>
            <a:noFill/>
            <a:ln w="6350">
              <a:noFill/>
            </a:ln>
            <a:effectLst/>
          </p:spPr>
          <p:txBody>
            <a:bodyPr rot="0" spcFirstLastPara="0" vert="horz" wrap="square" lIns="72000" tIns="0" rIns="0" bIns="0" numCol="1" spcCol="0" rtlCol="0" fromWordArt="0" anchor="t" anchorCtr="0" forceAA="0" compatLnSpc="1">
              <a:prstTxWarp prst="textNoShape">
                <a:avLst/>
              </a:prstTxWarp>
              <a:noAutofit/>
            </a:bodyPr>
            <a:lstStyle/>
            <a:p>
              <a:pPr marL="0" marR="0" lvl="0" indent="269875" algn="ctr" defTabSz="914400" eaLnBrk="1" fontAlgn="auto" latinLnBrk="0" hangingPunct="1">
                <a:lnSpc>
                  <a:spcPct val="150000"/>
                </a:lnSpc>
                <a:spcBef>
                  <a:spcPts val="0"/>
                </a:spcBef>
                <a:spcAft>
                  <a:spcPts val="0"/>
                </a:spcAft>
                <a:buClrTx/>
                <a:buSzTx/>
                <a:buFontTx/>
                <a:buNone/>
                <a:tabLst/>
                <a:defRPr/>
              </a:pPr>
              <a:r>
                <a:rPr kumimoji="0" lang="en-US" sz="1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4*fact(3)</a:t>
              </a:r>
              <a:endParaRPr kumimoji="0" lang="zh-CN" altLang="en-US" sz="1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1" name="文本框 95"/>
            <p:cNvSpPr txBox="1"/>
            <p:nvPr/>
          </p:nvSpPr>
          <p:spPr>
            <a:xfrm>
              <a:off x="1583143" y="572438"/>
              <a:ext cx="573205" cy="205195"/>
            </a:xfrm>
            <a:prstGeom prst="rect">
              <a:avLst/>
            </a:prstGeom>
            <a:solidFill>
              <a:sysClr val="window" lastClr="FFFFFF">
                <a:lumMod val="95000"/>
              </a:sysClr>
            </a:solidFill>
            <a:ln w="6350">
              <a:solidFill>
                <a:prstClr val="black"/>
              </a:solidFill>
            </a:ln>
            <a:effectLst/>
          </p:spPr>
          <p:txBody>
            <a:bodyPr rot="0" spcFirstLastPara="0" vert="horz" wrap="square" lIns="72000" tIns="0" rIns="0" bIns="0" numCol="1" spcCol="0" rtlCol="0" fromWordArt="0" anchor="ctr" anchorCtr="0" forceAA="0" compatLnSpc="1">
              <a:prstTxWarp prst="textNoShape">
                <a:avLst/>
              </a:prstTxWarp>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1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1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2" name="文本框 96"/>
            <p:cNvSpPr txBox="1"/>
            <p:nvPr/>
          </p:nvSpPr>
          <p:spPr>
            <a:xfrm>
              <a:off x="1576318" y="531822"/>
              <a:ext cx="525437" cy="238883"/>
            </a:xfrm>
            <a:prstGeom prst="rect">
              <a:avLst/>
            </a:prstGeom>
            <a:noFill/>
            <a:ln w="6350">
              <a:noFill/>
            </a:ln>
            <a:effectLst/>
          </p:spPr>
          <p:txBody>
            <a:bodyPr rot="0" spcFirstLastPara="0" vert="horz" wrap="square" lIns="72000" tIns="0" rIns="0" bIns="0" numCol="1" spcCol="0" rtlCol="0" fromWordArt="0" anchor="t" anchorCtr="0" forceAA="0" compatLnSpc="1">
              <a:prstTxWarp prst="textNoShape">
                <a:avLst/>
              </a:prstTxWarp>
              <a:noAutofit/>
            </a:bodyPr>
            <a:lstStyle/>
            <a:p>
              <a:pPr marL="0" marR="0" lvl="0" indent="269875" algn="ctr" defTabSz="914400" eaLnBrk="1" fontAlgn="auto" latinLnBrk="0" hangingPunct="1">
                <a:lnSpc>
                  <a:spcPct val="150000"/>
                </a:lnSpc>
                <a:spcBef>
                  <a:spcPts val="0"/>
                </a:spcBef>
                <a:spcAft>
                  <a:spcPts val="0"/>
                </a:spcAft>
                <a:buClrTx/>
                <a:buSzTx/>
                <a:buFontTx/>
                <a:buNone/>
                <a:tabLst/>
                <a:defRPr/>
              </a:pPr>
              <a:r>
                <a:rPr kumimoji="0" lang="en-US" sz="1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3*fact(2)</a:t>
              </a:r>
              <a:endParaRPr kumimoji="0" lang="zh-CN" altLang="en-US" sz="1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3" name="文本框 97"/>
            <p:cNvSpPr txBox="1"/>
            <p:nvPr/>
          </p:nvSpPr>
          <p:spPr>
            <a:xfrm>
              <a:off x="2347418" y="565614"/>
              <a:ext cx="573205" cy="205195"/>
            </a:xfrm>
            <a:prstGeom prst="rect">
              <a:avLst/>
            </a:prstGeom>
            <a:solidFill>
              <a:sysClr val="window" lastClr="FFFFFF">
                <a:lumMod val="95000"/>
              </a:sysClr>
            </a:solidFill>
            <a:ln w="6350">
              <a:solidFill>
                <a:prstClr val="black"/>
              </a:solidFill>
            </a:ln>
            <a:effectLst/>
          </p:spPr>
          <p:txBody>
            <a:bodyPr rot="0" spcFirstLastPara="0" vert="horz" wrap="square" lIns="72000" tIns="0" rIns="0" bIns="0" numCol="1" spcCol="0" rtlCol="0" fromWordArt="0" anchor="ctr" anchorCtr="0" forceAA="0" compatLnSpc="1">
              <a:prstTxWarp prst="textNoShape">
                <a:avLst/>
              </a:prstTxWarp>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1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1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4" name="文本框 98"/>
            <p:cNvSpPr txBox="1"/>
            <p:nvPr/>
          </p:nvSpPr>
          <p:spPr>
            <a:xfrm>
              <a:off x="2340593" y="524998"/>
              <a:ext cx="525437" cy="238883"/>
            </a:xfrm>
            <a:prstGeom prst="rect">
              <a:avLst/>
            </a:prstGeom>
            <a:noFill/>
            <a:ln w="6350">
              <a:noFill/>
            </a:ln>
            <a:effectLst/>
          </p:spPr>
          <p:txBody>
            <a:bodyPr rot="0" spcFirstLastPara="0" vert="horz" wrap="square" lIns="72000" tIns="0" rIns="0" bIns="0" numCol="1" spcCol="0" rtlCol="0" fromWordArt="0" anchor="t" anchorCtr="0" forceAA="0" compatLnSpc="1">
              <a:prstTxWarp prst="textNoShape">
                <a:avLst/>
              </a:prstTxWarp>
              <a:noAutofit/>
            </a:bodyPr>
            <a:lstStyle/>
            <a:p>
              <a:pPr marL="0" marR="0" lvl="0" indent="269875" algn="ctr" defTabSz="914400" eaLnBrk="1" fontAlgn="auto" latinLnBrk="0" hangingPunct="1">
                <a:lnSpc>
                  <a:spcPct val="150000"/>
                </a:lnSpc>
                <a:spcBef>
                  <a:spcPts val="0"/>
                </a:spcBef>
                <a:spcAft>
                  <a:spcPts val="0"/>
                </a:spcAft>
                <a:buClrTx/>
                <a:buSzTx/>
                <a:buFontTx/>
                <a:buNone/>
                <a:tabLst/>
                <a:defRPr/>
              </a:pPr>
              <a:r>
                <a:rPr kumimoji="0" lang="en-US" sz="18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2*fact(1)</a:t>
              </a:r>
              <a:endParaRPr kumimoji="0" lang="zh-CN" altLang="en-US" sz="18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5" name="文本框 99"/>
            <p:cNvSpPr txBox="1"/>
            <p:nvPr/>
          </p:nvSpPr>
          <p:spPr>
            <a:xfrm>
              <a:off x="3125341" y="565613"/>
              <a:ext cx="573205" cy="205195"/>
            </a:xfrm>
            <a:prstGeom prst="rect">
              <a:avLst/>
            </a:prstGeom>
            <a:solidFill>
              <a:sysClr val="window" lastClr="FFFFFF">
                <a:lumMod val="95000"/>
              </a:sysClr>
            </a:solidFill>
            <a:ln w="6350">
              <a:solidFill>
                <a:prstClr val="black"/>
              </a:solidFill>
            </a:ln>
            <a:effectLst/>
          </p:spPr>
          <p:txBody>
            <a:bodyPr rot="0" spcFirstLastPara="0" vert="horz" wrap="square" lIns="72000" tIns="0" rIns="0" bIns="0" numCol="1" spcCol="0" rtlCol="0" fromWordArt="0" anchor="ctr" anchorCtr="0" forceAA="0" compatLnSpc="1">
              <a:prstTxWarp prst="textNoShape">
                <a:avLst/>
              </a:prstTxWarp>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1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1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6" name="文本框 100"/>
            <p:cNvSpPr txBox="1"/>
            <p:nvPr/>
          </p:nvSpPr>
          <p:spPr>
            <a:xfrm>
              <a:off x="3118516" y="524997"/>
              <a:ext cx="525437" cy="238883"/>
            </a:xfrm>
            <a:prstGeom prst="rect">
              <a:avLst/>
            </a:prstGeom>
            <a:noFill/>
            <a:ln w="6350">
              <a:noFill/>
            </a:ln>
            <a:effectLst/>
          </p:spPr>
          <p:txBody>
            <a:bodyPr rot="0" spcFirstLastPara="0" vert="horz" wrap="square" lIns="72000" tIns="0" rIns="0" bIns="0" numCol="1" spcCol="0" rtlCol="0" fromWordArt="0" anchor="t" anchorCtr="0" forceAA="0" compatLnSpc="1">
              <a:prstTxWarp prst="textNoShape">
                <a:avLst/>
              </a:prstTxWarp>
              <a:noAutofit/>
            </a:bodyPr>
            <a:lstStyle/>
            <a:p>
              <a:pPr marL="0" marR="0" lvl="0" indent="269875" algn="ctr" defTabSz="914400" eaLnBrk="1" fontAlgn="auto" latinLnBrk="0" hangingPunct="1">
                <a:lnSpc>
                  <a:spcPct val="150000"/>
                </a:lnSpc>
                <a:spcBef>
                  <a:spcPts val="0"/>
                </a:spcBef>
                <a:spcAft>
                  <a:spcPts val="0"/>
                </a:spcAft>
                <a:buClrTx/>
                <a:buSzTx/>
                <a:buFontTx/>
                <a:buNone/>
                <a:tabLst/>
                <a:defRPr/>
              </a:pPr>
              <a:r>
                <a:rPr kumimoji="0" lang="en-US" sz="1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1*fact(0)</a:t>
              </a:r>
              <a:endParaRPr kumimoji="0" lang="zh-CN" altLang="en-US" sz="1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7" name="文本框 101"/>
            <p:cNvSpPr txBox="1"/>
            <p:nvPr/>
          </p:nvSpPr>
          <p:spPr>
            <a:xfrm>
              <a:off x="3964675" y="558688"/>
              <a:ext cx="184245" cy="205195"/>
            </a:xfrm>
            <a:prstGeom prst="rect">
              <a:avLst/>
            </a:prstGeom>
            <a:solidFill>
              <a:sysClr val="window" lastClr="FFFFFF"/>
            </a:solidFill>
            <a:ln w="6350">
              <a:solidFill>
                <a:prstClr val="black"/>
              </a:solidFill>
            </a:ln>
            <a:effectLst/>
          </p:spPr>
          <p:txBody>
            <a:bodyPr rot="0" spcFirstLastPara="0" vert="horz" wrap="square" lIns="72000" tIns="0" rIns="0" bIns="0" numCol="1" spcCol="0" rtlCol="0" fromWordArt="0" anchor="ctr" anchorCtr="0" forceAA="0" compatLnSpc="1">
              <a:prstTxWarp prst="textNoShape">
                <a:avLst/>
              </a:prstTxWarp>
              <a:noAutofit/>
            </a:bodyPr>
            <a:lstStyle/>
            <a:p>
              <a:pPr marL="0" marR="0" lvl="0" indent="269875" algn="just" defTabSz="914400" eaLnBrk="1" fontAlgn="auto" latinLnBrk="0" hangingPunct="1">
                <a:lnSpc>
                  <a:spcPct val="150000"/>
                </a:lnSpc>
                <a:spcBef>
                  <a:spcPts val="0"/>
                </a:spcBef>
                <a:spcAft>
                  <a:spcPts val="0"/>
                </a:spcAft>
                <a:buClrTx/>
                <a:buSzTx/>
                <a:buFontTx/>
                <a:buNone/>
                <a:tabLst/>
                <a:defRPr/>
              </a:pPr>
              <a:r>
                <a:rPr kumimoji="0" lang="en-US" sz="1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1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8" name="文本框 102"/>
            <p:cNvSpPr txBox="1"/>
            <p:nvPr/>
          </p:nvSpPr>
          <p:spPr>
            <a:xfrm>
              <a:off x="3838033" y="525123"/>
              <a:ext cx="300252" cy="238883"/>
            </a:xfrm>
            <a:prstGeom prst="rect">
              <a:avLst/>
            </a:prstGeom>
            <a:noFill/>
            <a:ln w="6350">
              <a:noFill/>
            </a:ln>
            <a:effectLst/>
          </p:spPr>
          <p:txBody>
            <a:bodyPr rot="0" spcFirstLastPara="0" vert="horz" wrap="square" lIns="72000" tIns="0" rIns="0" bIns="0" numCol="1" spcCol="0" rtlCol="0" fromWordArt="0" anchor="t" anchorCtr="0" forceAA="0" compatLnSpc="1">
              <a:prstTxWarp prst="textNoShape">
                <a:avLst/>
              </a:prstTxWarp>
              <a:noAutofit/>
            </a:bodyPr>
            <a:lstStyle/>
            <a:p>
              <a:pPr marL="0" marR="0" lvl="0" indent="269875" algn="ctr" defTabSz="914400" eaLnBrk="1" fontAlgn="auto" latinLnBrk="0" hangingPunct="1">
                <a:lnSpc>
                  <a:spcPct val="150000"/>
                </a:lnSpc>
                <a:spcBef>
                  <a:spcPts val="0"/>
                </a:spcBef>
                <a:spcAft>
                  <a:spcPts val="0"/>
                </a:spcAft>
                <a:buClrTx/>
                <a:buSzTx/>
                <a:buFontTx/>
                <a:buNone/>
                <a:tabLst/>
                <a:defRPr/>
              </a:pPr>
              <a:r>
                <a:rPr kumimoji="0" lang="en-US" sz="18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1</a:t>
              </a:r>
              <a:endParaRPr kumimoji="0" lang="zh-CN" altLang="en-US" sz="18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9" name="任意多边形 18"/>
            <p:cNvSpPr/>
            <p:nvPr/>
          </p:nvSpPr>
          <p:spPr>
            <a:xfrm>
              <a:off x="368490" y="361601"/>
              <a:ext cx="620973" cy="211603"/>
            </a:xfrm>
            <a:custGeom>
              <a:avLst/>
              <a:gdLst>
                <a:gd name="connsiteX0" fmla="*/ 0 w 771098"/>
                <a:gd name="connsiteY0" fmla="*/ 143374 h 143374"/>
                <a:gd name="connsiteX1" fmla="*/ 429904 w 771098"/>
                <a:gd name="connsiteY1" fmla="*/ 72 h 143374"/>
                <a:gd name="connsiteX2" fmla="*/ 771098 w 771098"/>
                <a:gd name="connsiteY2" fmla="*/ 122902 h 143374"/>
              </a:gdLst>
              <a:ahLst/>
              <a:cxnLst>
                <a:cxn ang="0">
                  <a:pos x="connsiteX0" y="connsiteY0"/>
                </a:cxn>
                <a:cxn ang="0">
                  <a:pos x="connsiteX1" y="connsiteY1"/>
                </a:cxn>
                <a:cxn ang="0">
                  <a:pos x="connsiteX2" y="connsiteY2"/>
                </a:cxn>
              </a:cxnLst>
              <a:rect l="l" t="t" r="r" b="b"/>
              <a:pathLst>
                <a:path w="771098" h="143374">
                  <a:moveTo>
                    <a:pt x="0" y="143374"/>
                  </a:moveTo>
                  <a:cubicBezTo>
                    <a:pt x="150694" y="73429"/>
                    <a:pt x="301388" y="3484"/>
                    <a:pt x="429904" y="72"/>
                  </a:cubicBezTo>
                  <a:cubicBezTo>
                    <a:pt x="558420" y="-3340"/>
                    <a:pt x="698310" y="114941"/>
                    <a:pt x="771098" y="122902"/>
                  </a:cubicBezTo>
                </a:path>
              </a:pathLst>
            </a:custGeom>
            <a:noFill/>
            <a:ln w="6350" cap="flat" cmpd="sng" algn="ctr">
              <a:solidFill>
                <a:sysClr val="windowText" lastClr="000000"/>
              </a:solidFill>
              <a:prstDash val="dash"/>
              <a:miter lim="800000"/>
              <a:tailEnd type="triangle" w="sm" len="me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panose="02010600030101010101" pitchFamily="2" charset="-122"/>
              </a:endParaRPr>
            </a:p>
          </p:txBody>
        </p:sp>
        <p:sp>
          <p:nvSpPr>
            <p:cNvPr id="20" name="任意多边形 19"/>
            <p:cNvSpPr/>
            <p:nvPr/>
          </p:nvSpPr>
          <p:spPr>
            <a:xfrm>
              <a:off x="1214651" y="354610"/>
              <a:ext cx="600502" cy="204078"/>
            </a:xfrm>
            <a:custGeom>
              <a:avLst/>
              <a:gdLst>
                <a:gd name="connsiteX0" fmla="*/ 0 w 771098"/>
                <a:gd name="connsiteY0" fmla="*/ 143374 h 143374"/>
                <a:gd name="connsiteX1" fmla="*/ 429904 w 771098"/>
                <a:gd name="connsiteY1" fmla="*/ 72 h 143374"/>
                <a:gd name="connsiteX2" fmla="*/ 771098 w 771098"/>
                <a:gd name="connsiteY2" fmla="*/ 122902 h 143374"/>
              </a:gdLst>
              <a:ahLst/>
              <a:cxnLst>
                <a:cxn ang="0">
                  <a:pos x="connsiteX0" y="connsiteY0"/>
                </a:cxn>
                <a:cxn ang="0">
                  <a:pos x="connsiteX1" y="connsiteY1"/>
                </a:cxn>
                <a:cxn ang="0">
                  <a:pos x="connsiteX2" y="connsiteY2"/>
                </a:cxn>
              </a:cxnLst>
              <a:rect l="l" t="t" r="r" b="b"/>
              <a:pathLst>
                <a:path w="771098" h="143374">
                  <a:moveTo>
                    <a:pt x="0" y="143374"/>
                  </a:moveTo>
                  <a:cubicBezTo>
                    <a:pt x="150694" y="73429"/>
                    <a:pt x="301388" y="3484"/>
                    <a:pt x="429904" y="72"/>
                  </a:cubicBezTo>
                  <a:cubicBezTo>
                    <a:pt x="558420" y="-3340"/>
                    <a:pt x="698310" y="114941"/>
                    <a:pt x="771098" y="122902"/>
                  </a:cubicBezTo>
                </a:path>
              </a:pathLst>
            </a:custGeom>
            <a:noFill/>
            <a:ln w="6350" cap="flat" cmpd="sng" algn="ctr">
              <a:solidFill>
                <a:sysClr val="windowText" lastClr="000000"/>
              </a:solidFill>
              <a:prstDash val="dash"/>
              <a:miter lim="800000"/>
              <a:tailEnd type="triangle" w="sm" len="me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panose="02010600030101010101" pitchFamily="2" charset="-122"/>
              </a:endParaRPr>
            </a:p>
          </p:txBody>
        </p:sp>
        <p:sp>
          <p:nvSpPr>
            <p:cNvPr id="21" name="任意多边形 20"/>
            <p:cNvSpPr/>
            <p:nvPr/>
          </p:nvSpPr>
          <p:spPr>
            <a:xfrm>
              <a:off x="1972102" y="354494"/>
              <a:ext cx="614150" cy="225420"/>
            </a:xfrm>
            <a:custGeom>
              <a:avLst/>
              <a:gdLst>
                <a:gd name="connsiteX0" fmla="*/ 0 w 771098"/>
                <a:gd name="connsiteY0" fmla="*/ 143374 h 143374"/>
                <a:gd name="connsiteX1" fmla="*/ 429904 w 771098"/>
                <a:gd name="connsiteY1" fmla="*/ 72 h 143374"/>
                <a:gd name="connsiteX2" fmla="*/ 771098 w 771098"/>
                <a:gd name="connsiteY2" fmla="*/ 122902 h 143374"/>
              </a:gdLst>
              <a:ahLst/>
              <a:cxnLst>
                <a:cxn ang="0">
                  <a:pos x="connsiteX0" y="connsiteY0"/>
                </a:cxn>
                <a:cxn ang="0">
                  <a:pos x="connsiteX1" y="connsiteY1"/>
                </a:cxn>
                <a:cxn ang="0">
                  <a:pos x="connsiteX2" y="connsiteY2"/>
                </a:cxn>
              </a:cxnLst>
              <a:rect l="l" t="t" r="r" b="b"/>
              <a:pathLst>
                <a:path w="771098" h="143374">
                  <a:moveTo>
                    <a:pt x="0" y="143374"/>
                  </a:moveTo>
                  <a:cubicBezTo>
                    <a:pt x="150694" y="73429"/>
                    <a:pt x="301388" y="3484"/>
                    <a:pt x="429904" y="72"/>
                  </a:cubicBezTo>
                  <a:cubicBezTo>
                    <a:pt x="558420" y="-3340"/>
                    <a:pt x="698310" y="114941"/>
                    <a:pt x="771098" y="122902"/>
                  </a:cubicBezTo>
                </a:path>
              </a:pathLst>
            </a:custGeom>
            <a:noFill/>
            <a:ln w="6350" cap="flat" cmpd="sng" algn="ctr">
              <a:solidFill>
                <a:sysClr val="windowText" lastClr="000000"/>
              </a:solidFill>
              <a:prstDash val="dash"/>
              <a:miter lim="800000"/>
              <a:tailEnd type="triangle" w="sm" len="me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panose="02010600030101010101" pitchFamily="2" charset="-122"/>
              </a:endParaRPr>
            </a:p>
          </p:txBody>
        </p:sp>
        <p:sp>
          <p:nvSpPr>
            <p:cNvPr id="22" name="任意多边形 21"/>
            <p:cNvSpPr/>
            <p:nvPr/>
          </p:nvSpPr>
          <p:spPr>
            <a:xfrm>
              <a:off x="2804614" y="347670"/>
              <a:ext cx="593679" cy="218163"/>
            </a:xfrm>
            <a:custGeom>
              <a:avLst/>
              <a:gdLst>
                <a:gd name="connsiteX0" fmla="*/ 0 w 771098"/>
                <a:gd name="connsiteY0" fmla="*/ 143374 h 143374"/>
                <a:gd name="connsiteX1" fmla="*/ 429904 w 771098"/>
                <a:gd name="connsiteY1" fmla="*/ 72 h 143374"/>
                <a:gd name="connsiteX2" fmla="*/ 771098 w 771098"/>
                <a:gd name="connsiteY2" fmla="*/ 122902 h 143374"/>
              </a:gdLst>
              <a:ahLst/>
              <a:cxnLst>
                <a:cxn ang="0">
                  <a:pos x="connsiteX0" y="connsiteY0"/>
                </a:cxn>
                <a:cxn ang="0">
                  <a:pos x="connsiteX1" y="connsiteY1"/>
                </a:cxn>
                <a:cxn ang="0">
                  <a:pos x="connsiteX2" y="connsiteY2"/>
                </a:cxn>
              </a:cxnLst>
              <a:rect l="l" t="t" r="r" b="b"/>
              <a:pathLst>
                <a:path w="771098" h="143374">
                  <a:moveTo>
                    <a:pt x="0" y="143374"/>
                  </a:moveTo>
                  <a:cubicBezTo>
                    <a:pt x="150694" y="73429"/>
                    <a:pt x="301388" y="3484"/>
                    <a:pt x="429904" y="72"/>
                  </a:cubicBezTo>
                  <a:cubicBezTo>
                    <a:pt x="558420" y="-3340"/>
                    <a:pt x="698310" y="114941"/>
                    <a:pt x="771098" y="122902"/>
                  </a:cubicBezTo>
                </a:path>
              </a:pathLst>
            </a:custGeom>
            <a:noFill/>
            <a:ln w="6350" cap="flat" cmpd="sng" algn="ctr">
              <a:solidFill>
                <a:sysClr val="windowText" lastClr="000000"/>
              </a:solidFill>
              <a:prstDash val="dash"/>
              <a:miter lim="800000"/>
              <a:tailEnd type="triangle" w="sm" len="me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panose="02010600030101010101" pitchFamily="2" charset="-122"/>
              </a:endParaRPr>
            </a:p>
          </p:txBody>
        </p:sp>
        <p:sp>
          <p:nvSpPr>
            <p:cNvPr id="23" name="任意多边形 22"/>
            <p:cNvSpPr/>
            <p:nvPr/>
          </p:nvSpPr>
          <p:spPr>
            <a:xfrm>
              <a:off x="3548419" y="347613"/>
              <a:ext cx="511790" cy="210583"/>
            </a:xfrm>
            <a:custGeom>
              <a:avLst/>
              <a:gdLst>
                <a:gd name="connsiteX0" fmla="*/ 0 w 771098"/>
                <a:gd name="connsiteY0" fmla="*/ 143374 h 143374"/>
                <a:gd name="connsiteX1" fmla="*/ 429904 w 771098"/>
                <a:gd name="connsiteY1" fmla="*/ 72 h 143374"/>
                <a:gd name="connsiteX2" fmla="*/ 771098 w 771098"/>
                <a:gd name="connsiteY2" fmla="*/ 122902 h 143374"/>
              </a:gdLst>
              <a:ahLst/>
              <a:cxnLst>
                <a:cxn ang="0">
                  <a:pos x="connsiteX0" y="connsiteY0"/>
                </a:cxn>
                <a:cxn ang="0">
                  <a:pos x="connsiteX1" y="connsiteY1"/>
                </a:cxn>
                <a:cxn ang="0">
                  <a:pos x="connsiteX2" y="connsiteY2"/>
                </a:cxn>
              </a:cxnLst>
              <a:rect l="l" t="t" r="r" b="b"/>
              <a:pathLst>
                <a:path w="771098" h="143374">
                  <a:moveTo>
                    <a:pt x="0" y="143374"/>
                  </a:moveTo>
                  <a:cubicBezTo>
                    <a:pt x="150694" y="73429"/>
                    <a:pt x="301388" y="3484"/>
                    <a:pt x="429904" y="72"/>
                  </a:cubicBezTo>
                  <a:cubicBezTo>
                    <a:pt x="558420" y="-3340"/>
                    <a:pt x="698310" y="114941"/>
                    <a:pt x="771098" y="122902"/>
                  </a:cubicBezTo>
                </a:path>
              </a:pathLst>
            </a:custGeom>
            <a:noFill/>
            <a:ln w="6350" cap="flat" cmpd="sng" algn="ctr">
              <a:solidFill>
                <a:sysClr val="windowText" lastClr="000000"/>
              </a:solidFill>
              <a:prstDash val="dash"/>
              <a:miter lim="800000"/>
              <a:tailEnd type="triangle" w="sm" len="me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panose="02010600030101010101" pitchFamily="2" charset="-122"/>
              </a:endParaRPr>
            </a:p>
          </p:txBody>
        </p:sp>
        <p:sp>
          <p:nvSpPr>
            <p:cNvPr id="24" name="任意多边形 23"/>
            <p:cNvSpPr/>
            <p:nvPr/>
          </p:nvSpPr>
          <p:spPr>
            <a:xfrm>
              <a:off x="3507475" y="764273"/>
              <a:ext cx="545910" cy="177421"/>
            </a:xfrm>
            <a:custGeom>
              <a:avLst/>
              <a:gdLst>
                <a:gd name="connsiteX0" fmla="*/ 573206 w 573206"/>
                <a:gd name="connsiteY0" fmla="*/ 0 h 163956"/>
                <a:gd name="connsiteX1" fmla="*/ 252484 w 573206"/>
                <a:gd name="connsiteY1" fmla="*/ 163773 h 163956"/>
                <a:gd name="connsiteX2" fmla="*/ 0 w 573206"/>
                <a:gd name="connsiteY2" fmla="*/ 34119 h 163956"/>
              </a:gdLst>
              <a:ahLst/>
              <a:cxnLst>
                <a:cxn ang="0">
                  <a:pos x="connsiteX0" y="connsiteY0"/>
                </a:cxn>
                <a:cxn ang="0">
                  <a:pos x="connsiteX1" y="connsiteY1"/>
                </a:cxn>
                <a:cxn ang="0">
                  <a:pos x="connsiteX2" y="connsiteY2"/>
                </a:cxn>
              </a:cxnLst>
              <a:rect l="l" t="t" r="r" b="b"/>
              <a:pathLst>
                <a:path w="573206" h="163956">
                  <a:moveTo>
                    <a:pt x="573206" y="0"/>
                  </a:moveTo>
                  <a:cubicBezTo>
                    <a:pt x="460612" y="79043"/>
                    <a:pt x="348018" y="158087"/>
                    <a:pt x="252484" y="163773"/>
                  </a:cubicBezTo>
                  <a:cubicBezTo>
                    <a:pt x="156950" y="169459"/>
                    <a:pt x="40943" y="40943"/>
                    <a:pt x="0" y="34119"/>
                  </a:cubicBezTo>
                </a:path>
              </a:pathLst>
            </a:custGeom>
            <a:noFill/>
            <a:ln w="6350" cap="flat" cmpd="sng" algn="ctr">
              <a:solidFill>
                <a:sysClr val="windowText" lastClr="000000"/>
              </a:solidFill>
              <a:prstDash val="solid"/>
              <a:miter lim="800000"/>
              <a:headEnd type="none"/>
              <a:tailEnd type="triangle" w="sm" len="me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panose="02010600030101010101" pitchFamily="2" charset="-122"/>
              </a:endParaRPr>
            </a:p>
          </p:txBody>
        </p:sp>
        <p:sp>
          <p:nvSpPr>
            <p:cNvPr id="25" name="任意多边形 24"/>
            <p:cNvSpPr/>
            <p:nvPr/>
          </p:nvSpPr>
          <p:spPr>
            <a:xfrm>
              <a:off x="2729554" y="771036"/>
              <a:ext cx="600500" cy="197953"/>
            </a:xfrm>
            <a:custGeom>
              <a:avLst/>
              <a:gdLst>
                <a:gd name="connsiteX0" fmla="*/ 573206 w 573206"/>
                <a:gd name="connsiteY0" fmla="*/ 0 h 163956"/>
                <a:gd name="connsiteX1" fmla="*/ 252484 w 573206"/>
                <a:gd name="connsiteY1" fmla="*/ 163773 h 163956"/>
                <a:gd name="connsiteX2" fmla="*/ 0 w 573206"/>
                <a:gd name="connsiteY2" fmla="*/ 34119 h 163956"/>
              </a:gdLst>
              <a:ahLst/>
              <a:cxnLst>
                <a:cxn ang="0">
                  <a:pos x="connsiteX0" y="connsiteY0"/>
                </a:cxn>
                <a:cxn ang="0">
                  <a:pos x="connsiteX1" y="connsiteY1"/>
                </a:cxn>
                <a:cxn ang="0">
                  <a:pos x="connsiteX2" y="connsiteY2"/>
                </a:cxn>
              </a:cxnLst>
              <a:rect l="l" t="t" r="r" b="b"/>
              <a:pathLst>
                <a:path w="573206" h="163956">
                  <a:moveTo>
                    <a:pt x="573206" y="0"/>
                  </a:moveTo>
                  <a:cubicBezTo>
                    <a:pt x="460612" y="79043"/>
                    <a:pt x="348018" y="158087"/>
                    <a:pt x="252484" y="163773"/>
                  </a:cubicBezTo>
                  <a:cubicBezTo>
                    <a:pt x="156950" y="169459"/>
                    <a:pt x="40943" y="40943"/>
                    <a:pt x="0" y="34119"/>
                  </a:cubicBezTo>
                </a:path>
              </a:pathLst>
            </a:custGeom>
            <a:noFill/>
            <a:ln w="6350" cap="flat" cmpd="sng" algn="ctr">
              <a:solidFill>
                <a:sysClr val="windowText" lastClr="000000"/>
              </a:solidFill>
              <a:prstDash val="solid"/>
              <a:miter lim="800000"/>
              <a:headEnd type="none"/>
              <a:tailEnd type="triangle" w="sm" len="me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panose="02010600030101010101" pitchFamily="2" charset="-122"/>
              </a:endParaRPr>
            </a:p>
          </p:txBody>
        </p:sp>
        <p:sp>
          <p:nvSpPr>
            <p:cNvPr id="26" name="任意多边形 25"/>
            <p:cNvSpPr/>
            <p:nvPr/>
          </p:nvSpPr>
          <p:spPr>
            <a:xfrm>
              <a:off x="1992572" y="770704"/>
              <a:ext cx="525439" cy="211933"/>
            </a:xfrm>
            <a:custGeom>
              <a:avLst/>
              <a:gdLst>
                <a:gd name="connsiteX0" fmla="*/ 573206 w 573206"/>
                <a:gd name="connsiteY0" fmla="*/ 0 h 163956"/>
                <a:gd name="connsiteX1" fmla="*/ 252484 w 573206"/>
                <a:gd name="connsiteY1" fmla="*/ 163773 h 163956"/>
                <a:gd name="connsiteX2" fmla="*/ 0 w 573206"/>
                <a:gd name="connsiteY2" fmla="*/ 34119 h 163956"/>
              </a:gdLst>
              <a:ahLst/>
              <a:cxnLst>
                <a:cxn ang="0">
                  <a:pos x="connsiteX0" y="connsiteY0"/>
                </a:cxn>
                <a:cxn ang="0">
                  <a:pos x="connsiteX1" y="connsiteY1"/>
                </a:cxn>
                <a:cxn ang="0">
                  <a:pos x="connsiteX2" y="connsiteY2"/>
                </a:cxn>
              </a:cxnLst>
              <a:rect l="l" t="t" r="r" b="b"/>
              <a:pathLst>
                <a:path w="573206" h="163956">
                  <a:moveTo>
                    <a:pt x="573206" y="0"/>
                  </a:moveTo>
                  <a:cubicBezTo>
                    <a:pt x="460612" y="79043"/>
                    <a:pt x="348018" y="158087"/>
                    <a:pt x="252484" y="163773"/>
                  </a:cubicBezTo>
                  <a:cubicBezTo>
                    <a:pt x="156950" y="169459"/>
                    <a:pt x="40943" y="40943"/>
                    <a:pt x="0" y="34119"/>
                  </a:cubicBezTo>
                </a:path>
              </a:pathLst>
            </a:custGeom>
            <a:noFill/>
            <a:ln w="6350" cap="flat" cmpd="sng" algn="ctr">
              <a:solidFill>
                <a:sysClr val="windowText" lastClr="000000"/>
              </a:solidFill>
              <a:prstDash val="solid"/>
              <a:miter lim="800000"/>
              <a:headEnd type="none"/>
              <a:tailEnd type="triangle" w="sm" len="me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panose="02010600030101010101" pitchFamily="2" charset="-122"/>
              </a:endParaRPr>
            </a:p>
          </p:txBody>
        </p:sp>
        <p:sp>
          <p:nvSpPr>
            <p:cNvPr id="27" name="任意多边形 26"/>
            <p:cNvSpPr/>
            <p:nvPr/>
          </p:nvSpPr>
          <p:spPr>
            <a:xfrm>
              <a:off x="1187356" y="777921"/>
              <a:ext cx="532262" cy="218363"/>
            </a:xfrm>
            <a:custGeom>
              <a:avLst/>
              <a:gdLst>
                <a:gd name="connsiteX0" fmla="*/ 573206 w 573206"/>
                <a:gd name="connsiteY0" fmla="*/ 0 h 163956"/>
                <a:gd name="connsiteX1" fmla="*/ 252484 w 573206"/>
                <a:gd name="connsiteY1" fmla="*/ 163773 h 163956"/>
                <a:gd name="connsiteX2" fmla="*/ 0 w 573206"/>
                <a:gd name="connsiteY2" fmla="*/ 34119 h 163956"/>
              </a:gdLst>
              <a:ahLst/>
              <a:cxnLst>
                <a:cxn ang="0">
                  <a:pos x="connsiteX0" y="connsiteY0"/>
                </a:cxn>
                <a:cxn ang="0">
                  <a:pos x="connsiteX1" y="connsiteY1"/>
                </a:cxn>
                <a:cxn ang="0">
                  <a:pos x="connsiteX2" y="connsiteY2"/>
                </a:cxn>
              </a:cxnLst>
              <a:rect l="l" t="t" r="r" b="b"/>
              <a:pathLst>
                <a:path w="573206" h="163956">
                  <a:moveTo>
                    <a:pt x="573206" y="0"/>
                  </a:moveTo>
                  <a:cubicBezTo>
                    <a:pt x="460612" y="79043"/>
                    <a:pt x="348018" y="158087"/>
                    <a:pt x="252484" y="163773"/>
                  </a:cubicBezTo>
                  <a:cubicBezTo>
                    <a:pt x="156950" y="169459"/>
                    <a:pt x="40943" y="40943"/>
                    <a:pt x="0" y="34119"/>
                  </a:cubicBezTo>
                </a:path>
              </a:pathLst>
            </a:custGeom>
            <a:noFill/>
            <a:ln w="6350" cap="flat" cmpd="sng" algn="ctr">
              <a:solidFill>
                <a:sysClr val="windowText" lastClr="000000"/>
              </a:solidFill>
              <a:prstDash val="solid"/>
              <a:miter lim="800000"/>
              <a:headEnd type="none"/>
              <a:tailEnd type="triangle" w="sm" len="me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panose="02010600030101010101" pitchFamily="2" charset="-122"/>
              </a:endParaRPr>
            </a:p>
          </p:txBody>
        </p:sp>
        <p:sp>
          <p:nvSpPr>
            <p:cNvPr id="28" name="任意多边形 27"/>
            <p:cNvSpPr/>
            <p:nvPr/>
          </p:nvSpPr>
          <p:spPr>
            <a:xfrm>
              <a:off x="382138" y="791569"/>
              <a:ext cx="573206" cy="204715"/>
            </a:xfrm>
            <a:custGeom>
              <a:avLst/>
              <a:gdLst>
                <a:gd name="connsiteX0" fmla="*/ 573206 w 573206"/>
                <a:gd name="connsiteY0" fmla="*/ 0 h 163956"/>
                <a:gd name="connsiteX1" fmla="*/ 252484 w 573206"/>
                <a:gd name="connsiteY1" fmla="*/ 163773 h 163956"/>
                <a:gd name="connsiteX2" fmla="*/ 0 w 573206"/>
                <a:gd name="connsiteY2" fmla="*/ 34119 h 163956"/>
              </a:gdLst>
              <a:ahLst/>
              <a:cxnLst>
                <a:cxn ang="0">
                  <a:pos x="connsiteX0" y="connsiteY0"/>
                </a:cxn>
                <a:cxn ang="0">
                  <a:pos x="connsiteX1" y="connsiteY1"/>
                </a:cxn>
                <a:cxn ang="0">
                  <a:pos x="connsiteX2" y="connsiteY2"/>
                </a:cxn>
              </a:cxnLst>
              <a:rect l="l" t="t" r="r" b="b"/>
              <a:pathLst>
                <a:path w="573206" h="163956">
                  <a:moveTo>
                    <a:pt x="573206" y="0"/>
                  </a:moveTo>
                  <a:cubicBezTo>
                    <a:pt x="460612" y="79043"/>
                    <a:pt x="348018" y="158087"/>
                    <a:pt x="252484" y="163773"/>
                  </a:cubicBezTo>
                  <a:cubicBezTo>
                    <a:pt x="156950" y="169459"/>
                    <a:pt x="40943" y="40943"/>
                    <a:pt x="0" y="34119"/>
                  </a:cubicBezTo>
                </a:path>
              </a:pathLst>
            </a:custGeom>
            <a:noFill/>
            <a:ln w="6350" cap="flat" cmpd="sng" algn="ctr">
              <a:solidFill>
                <a:sysClr val="windowText" lastClr="000000"/>
              </a:solidFill>
              <a:prstDash val="solid"/>
              <a:miter lim="800000"/>
              <a:headEnd type="none"/>
              <a:tailEnd type="triangle" w="sm" len="me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panose="02010600030101010101" pitchFamily="2" charset="-122"/>
              </a:endParaRPr>
            </a:p>
          </p:txBody>
        </p:sp>
        <p:sp>
          <p:nvSpPr>
            <p:cNvPr id="29" name="文本框 111"/>
            <p:cNvSpPr txBox="1"/>
            <p:nvPr/>
          </p:nvSpPr>
          <p:spPr>
            <a:xfrm>
              <a:off x="4101152" y="456881"/>
              <a:ext cx="559558" cy="238883"/>
            </a:xfrm>
            <a:prstGeom prst="rect">
              <a:avLst/>
            </a:prstGeom>
            <a:noFill/>
            <a:ln w="6350">
              <a:noFill/>
            </a:ln>
            <a:effectLst/>
          </p:spPr>
          <p:txBody>
            <a:bodyPr rot="0" spcFirstLastPara="0" vert="horz" wrap="square" lIns="72000" tIns="0" rIns="0" bIns="0" numCol="1" spcCol="0" rtlCol="0" fromWordArt="0" anchor="t" anchorCtr="0" forceAA="0" compatLnSpc="1">
              <a:prstTxWarp prst="textNoShape">
                <a:avLst/>
              </a:prstTxWarp>
              <a:noAutofit/>
            </a:bodyPr>
            <a:lstStyle/>
            <a:p>
              <a:pPr marL="0" marR="0" lvl="0" indent="269875" algn="ctr" defTabSz="914400" eaLnBrk="1" fontAlgn="auto" latinLnBrk="0" hangingPunct="1">
                <a:lnSpc>
                  <a:spcPct val="150000"/>
                </a:lnSpc>
                <a:spcBef>
                  <a:spcPts val="0"/>
                </a:spcBef>
                <a:spcAft>
                  <a:spcPts val="0"/>
                </a:spcAft>
                <a:buClrTx/>
                <a:buSzTx/>
                <a:buFontTx/>
                <a:buNone/>
                <a:tabLst/>
                <a:defRPr/>
              </a:pPr>
              <a:r>
                <a:rPr kumimoji="0" lang="zh-CN" altLang="en-US" sz="1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结束条件</a:t>
              </a:r>
            </a:p>
          </p:txBody>
        </p:sp>
        <p:cxnSp>
          <p:nvCxnSpPr>
            <p:cNvPr id="30" name="直接连接符 29"/>
            <p:cNvCxnSpPr/>
            <p:nvPr/>
          </p:nvCxnSpPr>
          <p:spPr>
            <a:xfrm>
              <a:off x="675565" y="266130"/>
              <a:ext cx="3063922" cy="0"/>
            </a:xfrm>
            <a:prstGeom prst="line">
              <a:avLst/>
            </a:prstGeom>
            <a:noFill/>
            <a:ln w="6350" cap="flat" cmpd="sng" algn="ctr">
              <a:solidFill>
                <a:sysClr val="windowText" lastClr="000000"/>
              </a:solidFill>
              <a:prstDash val="dash"/>
              <a:miter lim="800000"/>
              <a:tailEnd type="triangle" w="sm" len="med"/>
            </a:ln>
            <a:effectLst/>
          </p:spPr>
        </p:cxnSp>
        <p:cxnSp>
          <p:nvCxnSpPr>
            <p:cNvPr id="31" name="直接连接符 30"/>
            <p:cNvCxnSpPr/>
            <p:nvPr/>
          </p:nvCxnSpPr>
          <p:spPr>
            <a:xfrm>
              <a:off x="675567" y="1064524"/>
              <a:ext cx="3063922" cy="0"/>
            </a:xfrm>
            <a:prstGeom prst="line">
              <a:avLst/>
            </a:prstGeom>
            <a:noFill/>
            <a:ln w="6350" cap="flat" cmpd="sng" algn="ctr">
              <a:solidFill>
                <a:sysClr val="windowText" lastClr="000000"/>
              </a:solidFill>
              <a:prstDash val="solid"/>
              <a:miter lim="800000"/>
              <a:headEnd type="triangle" w="sm" len="med"/>
              <a:tailEnd type="none" w="sm" len="med"/>
            </a:ln>
            <a:effectLst/>
          </p:spPr>
        </p:cxnSp>
        <p:sp>
          <p:nvSpPr>
            <p:cNvPr id="32" name="文本框 114"/>
            <p:cNvSpPr txBox="1"/>
            <p:nvPr/>
          </p:nvSpPr>
          <p:spPr>
            <a:xfrm>
              <a:off x="1787860" y="27247"/>
              <a:ext cx="559558" cy="238883"/>
            </a:xfrm>
            <a:prstGeom prst="rect">
              <a:avLst/>
            </a:prstGeom>
            <a:noFill/>
            <a:ln w="6350">
              <a:noFill/>
            </a:ln>
            <a:effectLst/>
          </p:spPr>
          <p:txBody>
            <a:bodyPr rot="0" spcFirstLastPara="0" vert="horz" wrap="square" lIns="72000" tIns="0" rIns="0" bIns="0" numCol="1" spcCol="0" rtlCol="0" fromWordArt="0" anchor="t" anchorCtr="0" forceAA="0" compatLnSpc="1">
              <a:prstTxWarp prst="textNoShape">
                <a:avLst/>
              </a:prstTxWarp>
              <a:noAutofit/>
            </a:bodyPr>
            <a:lstStyle/>
            <a:p>
              <a:pPr marL="0" marR="0" lvl="0" indent="269875" algn="ctr" defTabSz="914400" eaLnBrk="1" fontAlgn="auto" latinLnBrk="0" hangingPunct="1">
                <a:lnSpc>
                  <a:spcPct val="150000"/>
                </a:lnSpc>
                <a:spcBef>
                  <a:spcPts val="0"/>
                </a:spcBef>
                <a:spcAft>
                  <a:spcPts val="0"/>
                </a:spcAft>
                <a:buClrTx/>
                <a:buSzTx/>
                <a:buFontTx/>
                <a:buNone/>
                <a:tabLst/>
                <a:defRPr/>
              </a:pPr>
              <a:r>
                <a:rPr kumimoji="0" lang="zh-CN" altLang="en-US" sz="1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递推</a:t>
              </a:r>
            </a:p>
          </p:txBody>
        </p:sp>
        <p:sp>
          <p:nvSpPr>
            <p:cNvPr id="33" name="文本框 115"/>
            <p:cNvSpPr txBox="1"/>
            <p:nvPr/>
          </p:nvSpPr>
          <p:spPr>
            <a:xfrm>
              <a:off x="1869747" y="1016709"/>
              <a:ext cx="559558" cy="238883"/>
            </a:xfrm>
            <a:prstGeom prst="rect">
              <a:avLst/>
            </a:prstGeom>
            <a:noFill/>
            <a:ln w="6350">
              <a:noFill/>
            </a:ln>
            <a:effectLst/>
          </p:spPr>
          <p:txBody>
            <a:bodyPr rot="0" spcFirstLastPara="0" vert="horz" wrap="square" lIns="72000" tIns="0" rIns="0" bIns="0" numCol="1" spcCol="0" rtlCol="0" fromWordArt="0" anchor="t" anchorCtr="0" forceAA="0" compatLnSpc="1">
              <a:prstTxWarp prst="textNoShape">
                <a:avLst/>
              </a:prstTxWarp>
              <a:noAutofit/>
            </a:bodyPr>
            <a:lstStyle/>
            <a:p>
              <a:pPr marL="0" marR="0" lvl="0" indent="269875" algn="ctr" defTabSz="914400" eaLnBrk="1" fontAlgn="auto" latinLnBrk="0" hangingPunct="1">
                <a:lnSpc>
                  <a:spcPct val="150000"/>
                </a:lnSpc>
                <a:spcBef>
                  <a:spcPts val="0"/>
                </a:spcBef>
                <a:spcAft>
                  <a:spcPts val="0"/>
                </a:spcAft>
                <a:buClrTx/>
                <a:buSzTx/>
                <a:buFontTx/>
                <a:buNone/>
                <a:tabLst/>
                <a:defRPr/>
              </a:pPr>
              <a:r>
                <a:rPr kumimoji="0" lang="zh-CN" altLang="en-US" sz="1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回归</a:t>
              </a:r>
            </a:p>
          </p:txBody>
        </p:sp>
      </p:grpSp>
    </p:spTree>
    <p:extLst>
      <p:ext uri="{BB962C8B-B14F-4D97-AF65-F5344CB8AC3E}">
        <p14:creationId xmlns:p14="http://schemas.microsoft.com/office/powerpoint/2010/main" val="3707083773"/>
      </p:ext>
    </p:extLst>
  </p:cSld>
  <p:clrMapOvr>
    <a:masterClrMapping/>
  </p:clrMapOvr>
  <p:transition spd="slow">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7697" y="2650497"/>
            <a:ext cx="10212916" cy="609600"/>
          </a:xfrm>
        </p:spPr>
        <p:txBody>
          <a:bodyPr/>
          <a:lstStyle/>
          <a:p>
            <a:r>
              <a:rPr lang="zh-CN" altLang="zh-CN" dirty="0">
                <a:effectLst/>
              </a:rPr>
              <a:t>第</a:t>
            </a:r>
            <a:r>
              <a:rPr lang="en-US" altLang="zh-CN" dirty="0">
                <a:effectLst/>
              </a:rPr>
              <a:t>3.4</a:t>
            </a:r>
            <a:r>
              <a:rPr lang="zh-CN" altLang="zh-CN" dirty="0">
                <a:effectLst/>
              </a:rPr>
              <a:t>课 </a:t>
            </a:r>
            <a:r>
              <a:rPr lang="zh-CN" altLang="zh-CN" dirty="0" smtClean="0">
                <a:effectLst/>
              </a:rPr>
              <a:t>小结</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spTree>
    <p:extLst>
      <p:ext uri="{BB962C8B-B14F-4D97-AF65-F5344CB8AC3E}">
        <p14:creationId xmlns:p14="http://schemas.microsoft.com/office/powerpoint/2010/main" val="3027834339"/>
      </p:ext>
    </p:extLst>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3.4.1 </a:t>
            </a:r>
            <a:r>
              <a:rPr lang="zh-CN" altLang="zh-CN" dirty="0" smtClean="0">
                <a:effectLst/>
              </a:rPr>
              <a:t>小结</a:t>
            </a:r>
            <a:endParaRPr lang="zh-CN" altLang="en-US" dirty="0"/>
          </a:p>
        </p:txBody>
      </p:sp>
      <p:sp>
        <p:nvSpPr>
          <p:cNvPr id="3" name="内容占位符 2"/>
          <p:cNvSpPr>
            <a:spLocks noGrp="1"/>
          </p:cNvSpPr>
          <p:nvPr>
            <p:ph idx="1"/>
          </p:nvPr>
        </p:nvSpPr>
        <p:spPr/>
        <p:txBody>
          <a:bodyPr/>
          <a:lstStyle/>
          <a:p>
            <a:r>
              <a:rPr lang="zh-CN" altLang="zh-CN" dirty="0"/>
              <a:t>使用穷举有两点需要注意：</a:t>
            </a:r>
          </a:p>
          <a:p>
            <a:pPr lvl="1"/>
            <a:r>
              <a:rPr lang="zh-CN" altLang="zh-CN" dirty="0"/>
              <a:t>（</a:t>
            </a:r>
            <a:r>
              <a:rPr lang="en-US" altLang="zh-CN" dirty="0"/>
              <a:t>1</a:t>
            </a:r>
            <a:r>
              <a:rPr lang="zh-CN" altLang="zh-CN" dirty="0"/>
              <a:t>）解空间的划定必须保证覆盖问题的全部解。</a:t>
            </a:r>
          </a:p>
          <a:p>
            <a:pPr lvl="1"/>
            <a:r>
              <a:rPr lang="zh-CN" altLang="zh-CN" dirty="0"/>
              <a:t>（</a:t>
            </a:r>
            <a:r>
              <a:rPr lang="en-US" altLang="zh-CN" dirty="0"/>
              <a:t>2</a:t>
            </a:r>
            <a:r>
              <a:rPr lang="zh-CN" altLang="zh-CN" dirty="0"/>
              <a:t>）解空间集合及问题的解集一定是离散的集合，也就是说集合中的元素是可列的、有限的。</a:t>
            </a:r>
          </a:p>
          <a:p>
            <a:r>
              <a:rPr lang="zh-CN" altLang="zh-CN" dirty="0"/>
              <a:t>用迭代算法解决问题时，需要做好</a:t>
            </a:r>
            <a:r>
              <a:rPr lang="en-US" altLang="zh-CN" dirty="0"/>
              <a:t>3</a:t>
            </a:r>
            <a:r>
              <a:rPr lang="zh-CN" altLang="zh-CN" dirty="0"/>
              <a:t>个方面的工作：</a:t>
            </a:r>
          </a:p>
          <a:p>
            <a:pPr lvl="1"/>
            <a:r>
              <a:rPr lang="zh-CN" altLang="zh-CN" dirty="0"/>
              <a:t>（</a:t>
            </a:r>
            <a:r>
              <a:rPr lang="en-US" altLang="zh-CN" dirty="0"/>
              <a:t>1</a:t>
            </a:r>
            <a:r>
              <a:rPr lang="zh-CN" altLang="zh-CN" dirty="0"/>
              <a:t>）确定迭代变量：直接或间接地不断由旧值递推出新值的变量。</a:t>
            </a:r>
          </a:p>
          <a:p>
            <a:pPr lvl="1"/>
            <a:r>
              <a:rPr lang="zh-CN" altLang="zh-CN" dirty="0"/>
              <a:t>（</a:t>
            </a:r>
            <a:r>
              <a:rPr lang="en-US" altLang="zh-CN" dirty="0"/>
              <a:t>2</a:t>
            </a:r>
            <a:r>
              <a:rPr lang="zh-CN" altLang="zh-CN" dirty="0"/>
              <a:t>）建立迭代关系式：新值与旧值的公式或关系（解决迭代问题的关系）。</a:t>
            </a:r>
          </a:p>
          <a:p>
            <a:pPr lvl="1"/>
            <a:r>
              <a:rPr lang="zh-CN" altLang="zh-CN" dirty="0"/>
              <a:t>（</a:t>
            </a:r>
            <a:r>
              <a:rPr lang="en-US" altLang="zh-CN" dirty="0"/>
              <a:t>3</a:t>
            </a:r>
            <a:r>
              <a:rPr lang="zh-CN" altLang="zh-CN" dirty="0"/>
              <a:t>）对迭代过程进行控制：确定迭代次数和迭代结束条件。</a:t>
            </a:r>
          </a:p>
          <a:p>
            <a:r>
              <a:rPr lang="zh-CN" altLang="zh-CN" dirty="0"/>
              <a:t>使用递归需注意的问题：</a:t>
            </a:r>
          </a:p>
          <a:p>
            <a:pPr lvl="1"/>
            <a:r>
              <a:rPr lang="zh-CN" altLang="zh-CN" dirty="0"/>
              <a:t>（</a:t>
            </a:r>
            <a:r>
              <a:rPr lang="en-US" altLang="zh-CN" dirty="0"/>
              <a:t>1</a:t>
            </a:r>
            <a:r>
              <a:rPr lang="zh-CN" altLang="zh-CN" dirty="0"/>
              <a:t>）必须有一个明确的递归结束条件（递归出口）。</a:t>
            </a:r>
          </a:p>
          <a:p>
            <a:pPr lvl="1"/>
            <a:r>
              <a:rPr lang="zh-CN" altLang="zh-CN" dirty="0"/>
              <a:t>（</a:t>
            </a:r>
            <a:r>
              <a:rPr lang="en-US" altLang="zh-CN" dirty="0"/>
              <a:t>2</a:t>
            </a:r>
            <a:r>
              <a:rPr lang="zh-CN" altLang="zh-CN" dirty="0"/>
              <a:t>）如果递归次数过多，容易造成栈溢出。</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spTree>
    <p:extLst>
      <p:ext uri="{BB962C8B-B14F-4D97-AF65-F5344CB8AC3E}">
        <p14:creationId xmlns:p14="http://schemas.microsoft.com/office/powerpoint/2010/main" val="251079100"/>
      </p:ext>
    </p:extLst>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3.4.2 </a:t>
            </a:r>
            <a:r>
              <a:rPr lang="zh-CN" altLang="zh-CN" dirty="0">
                <a:effectLst/>
              </a:rPr>
              <a:t>用静态成员变量记录素数的</a:t>
            </a:r>
            <a:r>
              <a:rPr lang="zh-CN" altLang="zh-CN" dirty="0" smtClean="0">
                <a:effectLst/>
              </a:rPr>
              <a:t>个数</a:t>
            </a:r>
            <a:endParaRPr lang="zh-CN" altLang="en-US" dirty="0"/>
          </a:p>
        </p:txBody>
      </p:sp>
      <p:sp>
        <p:nvSpPr>
          <p:cNvPr id="3" name="内容占位符 2"/>
          <p:cNvSpPr>
            <a:spLocks noGrp="1"/>
          </p:cNvSpPr>
          <p:nvPr>
            <p:ph idx="1"/>
          </p:nvPr>
        </p:nvSpPr>
        <p:spPr/>
        <p:txBody>
          <a:bodyPr/>
          <a:lstStyle/>
          <a:p>
            <a:r>
              <a:rPr lang="zh-CN" altLang="en-US" dirty="0"/>
              <a:t>若想记录素数序列产生器对象所生成的素数总个数，可用静态成员变量来存储不同素数序列产生器对象生成的素数个数总和</a:t>
            </a:r>
            <a:r>
              <a:rPr lang="zh-CN" altLang="en-US" dirty="0" smtClean="0"/>
              <a:t>。</a:t>
            </a:r>
            <a:endParaRPr lang="en-US" altLang="zh-CN" dirty="0" smtClean="0"/>
          </a:p>
          <a:p>
            <a:r>
              <a:rPr lang="en-US" altLang="zh-CN" dirty="0"/>
              <a:t>1. </a:t>
            </a:r>
            <a:r>
              <a:rPr lang="zh-CN" altLang="zh-CN" dirty="0"/>
              <a:t>静态成员变量的性质</a:t>
            </a:r>
            <a:endParaRPr lang="zh-CN" altLang="zh-CN" b="1" dirty="0"/>
          </a:p>
          <a:p>
            <a:pPr lvl="1"/>
            <a:r>
              <a:rPr lang="zh-CN" altLang="zh-CN" dirty="0"/>
              <a:t>用</a:t>
            </a:r>
            <a:r>
              <a:rPr lang="en-US" altLang="zh-CN" dirty="0"/>
              <a:t>static</a:t>
            </a:r>
            <a:r>
              <a:rPr lang="zh-CN" altLang="zh-CN" dirty="0"/>
              <a:t>修饰的成员变量称为静态成员变量（简称静态变量、静态域、静态属性、静态字段等），它们有如下一些重要特性</a:t>
            </a:r>
            <a:r>
              <a:rPr lang="zh-CN" altLang="zh-CN" dirty="0" smtClean="0"/>
              <a:t>：</a:t>
            </a:r>
            <a:endParaRPr lang="en-US" altLang="zh-CN" dirty="0" smtClean="0"/>
          </a:p>
          <a:p>
            <a:pPr lvl="2"/>
            <a:r>
              <a:rPr lang="zh-CN" altLang="zh-CN" dirty="0"/>
              <a:t>（</a:t>
            </a:r>
            <a:r>
              <a:rPr lang="en-US" altLang="zh-CN" dirty="0"/>
              <a:t>1</a:t>
            </a:r>
            <a:r>
              <a:rPr lang="zh-CN" altLang="zh-CN" dirty="0"/>
              <a:t>）具有类共享性。静态成员变量不用作区分一个类的不同对象，而是为该类的所有对象共享，所以也称为类属变量（简称类变量，</a:t>
            </a:r>
            <a:r>
              <a:rPr lang="en-US" altLang="zh-CN" dirty="0"/>
              <a:t>class variable</a:t>
            </a:r>
            <a:r>
              <a:rPr lang="zh-CN" altLang="zh-CN" dirty="0"/>
              <a:t>）</a:t>
            </a:r>
            <a:r>
              <a:rPr lang="zh-CN" altLang="zh-CN" dirty="0" smtClean="0"/>
              <a:t>。</a:t>
            </a:r>
            <a:endParaRPr lang="en-US" altLang="zh-CN" dirty="0" smtClean="0"/>
          </a:p>
          <a:p>
            <a:pPr lvl="2"/>
            <a:r>
              <a:rPr lang="zh-CN" altLang="zh-CN" dirty="0"/>
              <a:t>（</a:t>
            </a:r>
            <a:r>
              <a:rPr lang="en-US" altLang="zh-CN" dirty="0"/>
              <a:t>2</a:t>
            </a:r>
            <a:r>
              <a:rPr lang="zh-CN" altLang="zh-CN" dirty="0"/>
              <a:t>）静态成员可以被任何（静态或非静态）方法直接使用，可以由类名直接调用，也可以用对象名调用</a:t>
            </a:r>
            <a:r>
              <a:rPr lang="zh-CN" altLang="zh-CN" dirty="0" smtClean="0"/>
              <a:t>。</a:t>
            </a:r>
            <a:endParaRPr lang="en-US" altLang="zh-CN" dirty="0" smtClean="0"/>
          </a:p>
          <a:p>
            <a:pPr lvl="2"/>
            <a:r>
              <a:rPr lang="zh-CN" altLang="zh-CN" dirty="0"/>
              <a:t>（</a:t>
            </a:r>
            <a:r>
              <a:rPr lang="en-US" altLang="zh-CN" dirty="0"/>
              <a:t>3</a:t>
            </a:r>
            <a:r>
              <a:rPr lang="zh-CN" altLang="zh-CN" dirty="0"/>
              <a:t>）静态成员变量不用区分不同对象，所以不通过构造器初始化，而是在类声明中直接显式初始化。若不直接显式对其进行初始化，编译器将对其进行默认初始化。如果是对象引用，则默认初始化为</a:t>
            </a:r>
            <a:r>
              <a:rPr lang="en-US" altLang="zh-CN" dirty="0"/>
              <a:t>null</a:t>
            </a:r>
            <a:r>
              <a:rPr lang="zh-CN" altLang="zh-CN" dirty="0"/>
              <a:t>；如果是基本类型，则初始化为基本类型相应的默认值。</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spTree>
    <p:extLst>
      <p:ext uri="{BB962C8B-B14F-4D97-AF65-F5344CB8AC3E}">
        <p14:creationId xmlns:p14="http://schemas.microsoft.com/office/powerpoint/2010/main" val="3870242283"/>
      </p:ext>
    </p:extLst>
  </p:cSld>
  <p:clrMapOvr>
    <a:masterClrMapping/>
  </p:clrMapOvr>
  <p:transition spd="slow">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3.4.2 </a:t>
            </a:r>
            <a:r>
              <a:rPr lang="zh-CN" altLang="zh-CN" dirty="0">
                <a:effectLst/>
              </a:rPr>
              <a:t>用静态成员变量记录素数的</a:t>
            </a:r>
            <a:r>
              <a:rPr lang="zh-CN" altLang="zh-CN" dirty="0" smtClean="0">
                <a:effectLst/>
              </a:rPr>
              <a:t>个数</a:t>
            </a:r>
            <a:r>
              <a:rPr lang="en-US" altLang="zh-CN" dirty="0" smtClean="0">
                <a:effectLst/>
              </a:rPr>
              <a:t>(</a:t>
            </a:r>
            <a:r>
              <a:rPr lang="zh-CN" altLang="en-US" dirty="0" smtClean="0">
                <a:effectLst/>
              </a:rPr>
              <a:t>续</a:t>
            </a:r>
            <a:r>
              <a:rPr lang="en-US" altLang="zh-CN" dirty="0" smtClean="0">
                <a:effectLst/>
              </a:rPr>
              <a:t>)</a:t>
            </a:r>
            <a:endParaRPr lang="zh-CN" altLang="en-US" dirty="0"/>
          </a:p>
        </p:txBody>
      </p:sp>
      <p:sp>
        <p:nvSpPr>
          <p:cNvPr id="3" name="内容占位符 2"/>
          <p:cNvSpPr>
            <a:spLocks noGrp="1"/>
          </p:cNvSpPr>
          <p:nvPr>
            <p:ph idx="1"/>
          </p:nvPr>
        </p:nvSpPr>
        <p:spPr>
          <a:xfrm>
            <a:off x="505885" y="972732"/>
            <a:ext cx="11368616" cy="1213477"/>
          </a:xfrm>
        </p:spPr>
        <p:txBody>
          <a:bodyPr/>
          <a:lstStyle/>
          <a:p>
            <a:r>
              <a:rPr lang="en-US" altLang="zh-CN" sz="2000" dirty="0"/>
              <a:t>2. </a:t>
            </a:r>
            <a:r>
              <a:rPr lang="zh-CN" altLang="en-US" sz="2000" dirty="0"/>
              <a:t>带有静态成员变量的</a:t>
            </a:r>
            <a:r>
              <a:rPr lang="en-US" altLang="zh-CN" sz="2000" dirty="0" err="1"/>
              <a:t>PrimeGenerator</a:t>
            </a:r>
            <a:r>
              <a:rPr lang="zh-CN" altLang="en-US" sz="2000" dirty="0"/>
              <a:t>类</a:t>
            </a:r>
            <a:r>
              <a:rPr lang="zh-CN" altLang="en-US" sz="2000" dirty="0" smtClean="0"/>
              <a:t>定义</a:t>
            </a:r>
            <a:endParaRPr lang="en-US" altLang="zh-CN" sz="2000" dirty="0" smtClean="0"/>
          </a:p>
          <a:p>
            <a:r>
              <a:rPr lang="zh-CN" altLang="zh-CN" sz="2000" dirty="0"/>
              <a:t>【代码</a:t>
            </a:r>
            <a:r>
              <a:rPr lang="en-US" altLang="zh-CN" sz="2000" dirty="0"/>
              <a:t>3-7</a:t>
            </a:r>
            <a:r>
              <a:rPr lang="zh-CN" altLang="zh-CN" sz="2000" dirty="0"/>
              <a:t>】带有静态成员变量的</a:t>
            </a:r>
            <a:r>
              <a:rPr lang="en-US" altLang="zh-CN" sz="2000" dirty="0" err="1"/>
              <a:t>PrimeGenerator</a:t>
            </a:r>
            <a:r>
              <a:rPr lang="zh-CN" altLang="zh-CN" sz="2000" dirty="0"/>
              <a:t>类定义。</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sp>
        <p:nvSpPr>
          <p:cNvPr id="5" name="矩形 4"/>
          <p:cNvSpPr/>
          <p:nvPr/>
        </p:nvSpPr>
        <p:spPr>
          <a:xfrm>
            <a:off x="988829" y="1857374"/>
            <a:ext cx="10885672" cy="4807470"/>
          </a:xfrm>
          <a:prstGeom prst="rect">
            <a:avLst/>
          </a:prstGeom>
        </p:spPr>
        <p:txBody>
          <a:bodyPr wrap="square">
            <a:spAutoFit/>
          </a:bodyPr>
          <a:lstStyle/>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a:t>
            </a:r>
            <a:r>
              <a:rPr lang="en-US" altLang="zh-CN" kern="0" dirty="0">
                <a:solidFill>
                  <a:srgbClr val="7F0055"/>
                </a:solidFill>
                <a:latin typeface="Consolas" panose="020B0609020204030204" pitchFamily="49" charset="0"/>
                <a:ea typeface="宋体" panose="02010600030101010101" pitchFamily="2" charset="-122"/>
              </a:rPr>
              <a:t>	public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class</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PrimeGenerator</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		</a:t>
            </a:r>
            <a:r>
              <a:rPr lang="en-US" altLang="zh-CN" kern="0" dirty="0">
                <a:solidFill>
                  <a:srgbClr val="3F5FBF"/>
                </a:solidFill>
                <a:latin typeface="Consolas" panose="020B0609020204030204" pitchFamily="49" charset="0"/>
                <a:ea typeface="宋体" panose="02010600030101010101" pitchFamily="2" charset="-122"/>
              </a:rPr>
              <a:t>/** </a:t>
            </a:r>
            <a:r>
              <a:rPr lang="zh-CN" altLang="zh-CN"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kern="0" dirty="0">
                <a:solidFill>
                  <a:srgbClr val="3F5FBF"/>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		</a:t>
            </a:r>
            <a:r>
              <a:rPr lang="en-US" altLang="zh-CN" kern="0" dirty="0">
                <a:solidFill>
                  <a:srgbClr val="7F0055"/>
                </a:solidFill>
                <a:latin typeface="Consolas" panose="020B0609020204030204" pitchFamily="49" charset="0"/>
                <a:ea typeface="宋体" panose="02010600030101010101" pitchFamily="2" charset="-122"/>
              </a:rPr>
              <a:t>public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static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void</a:t>
            </a:r>
            <a:r>
              <a:rPr lang="en-US" altLang="zh-CN" kern="0" dirty="0">
                <a:solidFill>
                  <a:srgbClr val="000000"/>
                </a:solidFill>
                <a:latin typeface="Consolas" panose="020B0609020204030204" pitchFamily="49" charset="0"/>
                <a:ea typeface="宋体" panose="02010600030101010101" pitchFamily="2" charset="-122"/>
              </a:rPr>
              <a:t> main(String[] </a:t>
            </a:r>
            <a:r>
              <a:rPr lang="en-US" altLang="zh-CN" kern="0" dirty="0" err="1">
                <a:solidFill>
                  <a:srgbClr val="6A3E3E"/>
                </a:solidFill>
                <a:latin typeface="Consolas" panose="020B0609020204030204" pitchFamily="49" charset="0"/>
                <a:ea typeface="宋体" panose="02010600030101010101" pitchFamily="2" charset="-122"/>
              </a:rPr>
              <a:t>args</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4			</a:t>
            </a:r>
            <a:r>
              <a:rPr lang="en-US" altLang="zh-CN" kern="0" dirty="0" err="1">
                <a:solidFill>
                  <a:srgbClr val="000000"/>
                </a:solidFill>
                <a:latin typeface="Consolas" panose="020B0609020204030204" pitchFamily="49" charset="0"/>
                <a:ea typeface="宋体" panose="02010600030101010101" pitchFamily="2" charset="-122"/>
              </a:rPr>
              <a:t>PrimeGenerator</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ps1</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7F0055"/>
                </a:solidFill>
                <a:latin typeface="Consolas" panose="020B0609020204030204" pitchFamily="49" charset="0"/>
                <a:ea typeface="宋体" panose="02010600030101010101" pitchFamily="2" charset="-122"/>
              </a:rPr>
              <a:t>new</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PrimeGenerator</a:t>
            </a:r>
            <a:r>
              <a:rPr lang="en-US" altLang="zh-CN" kern="0" dirty="0">
                <a:solidFill>
                  <a:srgbClr val="000000"/>
                </a:solidFill>
                <a:latin typeface="Consolas" panose="020B0609020204030204" pitchFamily="49" charset="0"/>
                <a:ea typeface="宋体" panose="02010600030101010101" pitchFamily="2" charset="-122"/>
              </a:rPr>
              <a:t>(2, 20);</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5			</a:t>
            </a:r>
            <a:r>
              <a:rPr lang="en-US" altLang="zh-CN" kern="0" dirty="0">
                <a:solidFill>
                  <a:srgbClr val="6A3E3E"/>
                </a:solidFill>
                <a:latin typeface="Consolas" panose="020B0609020204030204" pitchFamily="49" charset="0"/>
                <a:ea typeface="宋体" panose="02010600030101010101" pitchFamily="2" charset="-122"/>
              </a:rPr>
              <a:t>ps1</a:t>
            </a:r>
            <a:r>
              <a:rPr lang="en-US" altLang="zh-CN" kern="0" dirty="0">
                <a:solidFill>
                  <a:srgbClr val="000000"/>
                </a:solidFill>
                <a:latin typeface="Consolas" panose="020B0609020204030204" pitchFamily="49" charset="0"/>
                <a:ea typeface="宋体" panose="02010600030101010101" pitchFamily="2" charset="-122"/>
              </a:rPr>
              <a:t>.getPrimeSequence();</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6</a:t>
            </a:r>
            <a:r>
              <a:rPr lang="en-US" altLang="zh-CN" kern="0" dirty="0">
                <a:solidFill>
                  <a:srgbClr val="3F7F5F"/>
                </a:solidFill>
                <a:latin typeface="Consolas" panose="020B0609020204030204" pitchFamily="49" charset="0"/>
                <a:ea typeface="宋体" panose="02010600030101010101" pitchFamily="2" charset="-122"/>
              </a:rPr>
              <a:t>	           // </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用类名</a:t>
            </a:r>
            <a:r>
              <a:rPr lang="en-US" altLang="zh-CN" kern="0" dirty="0" err="1">
                <a:solidFill>
                  <a:srgbClr val="3F7F5F"/>
                </a:solidFill>
                <a:latin typeface="Consolas" panose="020B0609020204030204" pitchFamily="49" charset="0"/>
                <a:ea typeface="宋体" panose="02010600030101010101" pitchFamily="2" charset="-122"/>
              </a:rPr>
              <a:t>PrimeGenerator</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调用其静态变量</a:t>
            </a:r>
            <a:r>
              <a:rPr lang="en-US" altLang="zh-CN" kern="0" dirty="0">
                <a:solidFill>
                  <a:srgbClr val="3F7F5F"/>
                </a:solidFill>
                <a:latin typeface="Consolas" panose="020B0609020204030204" pitchFamily="49" charset="0"/>
                <a:ea typeface="宋体" panose="02010600030101010101" pitchFamily="2" charset="-122"/>
              </a:rPr>
              <a:t>count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7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.println</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2A00FF"/>
                </a:solidFill>
                <a:latin typeface="Consolas" panose="020B0609020204030204" pitchFamily="49" charset="0"/>
                <a:ea typeface="宋体" panose="02010600030101010101" pitchFamily="2" charset="-122"/>
              </a:rPr>
              <a:t>"\n</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已生成素数个数：</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err="1">
                <a:solidFill>
                  <a:srgbClr val="000000"/>
                </a:solidFill>
                <a:latin typeface="Consolas" panose="020B0609020204030204" pitchFamily="49" charset="0"/>
                <a:ea typeface="宋体" panose="02010600030101010101" pitchFamily="2" charset="-122"/>
              </a:rPr>
              <a:t>PrimeGenerator.</a:t>
            </a:r>
            <a:r>
              <a:rPr lang="en-US" altLang="zh-CN" i="1" kern="0" dirty="0" err="1">
                <a:solidFill>
                  <a:srgbClr val="0000C0"/>
                </a:solidFill>
                <a:latin typeface="Consolas" panose="020B0609020204030204" pitchFamily="49" charset="0"/>
                <a:ea typeface="宋体" panose="02010600030101010101" pitchFamily="2" charset="-122"/>
              </a:rPr>
              <a:t>count</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8			</a:t>
            </a:r>
            <a:r>
              <a:rPr lang="en-US" altLang="zh-CN" kern="0" dirty="0" err="1">
                <a:solidFill>
                  <a:srgbClr val="000000"/>
                </a:solidFill>
                <a:latin typeface="Consolas" panose="020B0609020204030204" pitchFamily="49" charset="0"/>
                <a:ea typeface="宋体" panose="02010600030101010101" pitchFamily="2" charset="-122"/>
              </a:rPr>
              <a:t>PrimeGenerator</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ps2</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7F0055"/>
                </a:solidFill>
                <a:latin typeface="Consolas" panose="020B0609020204030204" pitchFamily="49" charset="0"/>
                <a:ea typeface="宋体" panose="02010600030101010101" pitchFamily="2" charset="-122"/>
              </a:rPr>
              <a:t>new</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PrimeGenerator</a:t>
            </a:r>
            <a:r>
              <a:rPr lang="en-US" altLang="zh-CN" kern="0" dirty="0">
                <a:solidFill>
                  <a:srgbClr val="000000"/>
                </a:solidFill>
                <a:latin typeface="Consolas" panose="020B0609020204030204" pitchFamily="49" charset="0"/>
                <a:ea typeface="宋体" panose="02010600030101010101" pitchFamily="2" charset="-122"/>
              </a:rPr>
              <a:t>(40, 70);</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9			</a:t>
            </a:r>
            <a:r>
              <a:rPr lang="en-US" altLang="zh-CN" kern="0" dirty="0">
                <a:solidFill>
                  <a:srgbClr val="6A3E3E"/>
                </a:solidFill>
                <a:latin typeface="Consolas" panose="020B0609020204030204" pitchFamily="49" charset="0"/>
                <a:ea typeface="宋体" panose="02010600030101010101" pitchFamily="2" charset="-122"/>
              </a:rPr>
              <a:t>ps2</a:t>
            </a:r>
            <a:r>
              <a:rPr lang="en-US" altLang="zh-CN" kern="0" dirty="0">
                <a:solidFill>
                  <a:srgbClr val="000000"/>
                </a:solidFill>
                <a:latin typeface="Consolas" panose="020B0609020204030204" pitchFamily="49" charset="0"/>
                <a:ea typeface="宋体" panose="02010600030101010101" pitchFamily="2" charset="-122"/>
              </a:rPr>
              <a:t>.getPrimeSequence();</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10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.println</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2A00FF"/>
                </a:solidFill>
                <a:latin typeface="Consolas" panose="020B0609020204030204" pitchFamily="49" charset="0"/>
                <a:ea typeface="宋体" panose="02010600030101010101" pitchFamily="2" charset="-122"/>
              </a:rPr>
              <a:t>"\n</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已生成素数个数：</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err="1">
                <a:solidFill>
                  <a:srgbClr val="000000"/>
                </a:solidFill>
                <a:latin typeface="Consolas" panose="020B0609020204030204" pitchFamily="49" charset="0"/>
                <a:ea typeface="宋体" panose="02010600030101010101" pitchFamily="2" charset="-122"/>
              </a:rPr>
              <a:t>PrimeGenerator.</a:t>
            </a:r>
            <a:r>
              <a:rPr lang="en-US" altLang="zh-CN" i="1" kern="0" dirty="0" err="1">
                <a:solidFill>
                  <a:srgbClr val="0000C0"/>
                </a:solidFill>
                <a:latin typeface="Consolas" panose="020B0609020204030204" pitchFamily="49" charset="0"/>
                <a:ea typeface="宋体" panose="02010600030101010101" pitchFamily="2" charset="-122"/>
              </a:rPr>
              <a:t>count</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11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12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13		</a:t>
            </a:r>
            <a:r>
              <a:rPr lang="en-US" altLang="zh-CN" kern="0" dirty="0">
                <a:solidFill>
                  <a:srgbClr val="3F5FBF"/>
                </a:solidFill>
                <a:latin typeface="Consolas" panose="020B0609020204030204" pitchFamily="49" charset="0"/>
                <a:ea typeface="宋体" panose="02010600030101010101" pitchFamily="2" charset="-122"/>
              </a:rPr>
              <a:t>/** </a:t>
            </a:r>
            <a:r>
              <a:rPr lang="zh-CN" altLang="zh-CN" kern="0" dirty="0">
                <a:solidFill>
                  <a:srgbClr val="3F5FBF"/>
                </a:solidFill>
                <a:latin typeface="Consolas" panose="020B0609020204030204" pitchFamily="49" charset="0"/>
                <a:ea typeface="宋体" panose="02010600030101010101" pitchFamily="2" charset="-122"/>
                <a:cs typeface="Consolas" panose="020B0609020204030204" pitchFamily="49" charset="0"/>
              </a:rPr>
              <a:t>存储素数产生的个数</a:t>
            </a:r>
            <a:r>
              <a:rPr lang="en-US" altLang="zh-CN" kern="0" dirty="0">
                <a:solidFill>
                  <a:srgbClr val="3F5FBF"/>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14		</a:t>
            </a:r>
            <a:r>
              <a:rPr lang="en-US" altLang="zh-CN" kern="0" dirty="0">
                <a:solidFill>
                  <a:srgbClr val="7F0055"/>
                </a:solidFill>
                <a:latin typeface="Consolas" panose="020B0609020204030204" pitchFamily="49" charset="0"/>
                <a:ea typeface="宋体" panose="02010600030101010101" pitchFamily="2" charset="-122"/>
              </a:rPr>
              <a:t>static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i="1" kern="0" dirty="0">
                <a:solidFill>
                  <a:srgbClr val="0000C0"/>
                </a:solidFill>
                <a:latin typeface="Consolas" panose="020B0609020204030204" pitchFamily="49" charset="0"/>
                <a:ea typeface="宋体" panose="02010600030101010101" pitchFamily="2" charset="-122"/>
              </a:rPr>
              <a:t>count</a:t>
            </a:r>
            <a:r>
              <a:rPr lang="en-US" altLang="zh-CN" kern="0" dirty="0">
                <a:solidFill>
                  <a:srgbClr val="000000"/>
                </a:solidFill>
                <a:latin typeface="Consolas" panose="020B0609020204030204" pitchFamily="49" charset="0"/>
                <a:ea typeface="宋体" panose="02010600030101010101" pitchFamily="2" charset="-122"/>
              </a:rPr>
              <a:t>=0;</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15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16		</a:t>
            </a:r>
            <a:r>
              <a:rPr lang="en-US" altLang="zh-CN" kern="0" dirty="0">
                <a:solidFill>
                  <a:srgbClr val="3F5FBF"/>
                </a:solidFill>
                <a:latin typeface="Consolas" panose="020B0609020204030204" pitchFamily="49" charset="0"/>
                <a:ea typeface="宋体" panose="02010600030101010101" pitchFamily="2" charset="-122"/>
              </a:rPr>
              <a:t>/** </a:t>
            </a:r>
            <a:r>
              <a:rPr lang="zh-CN" altLang="zh-CN" kern="0" dirty="0">
                <a:solidFill>
                  <a:srgbClr val="3F5FBF"/>
                </a:solidFill>
                <a:latin typeface="Consolas" panose="020B0609020204030204" pitchFamily="49" charset="0"/>
                <a:ea typeface="宋体" panose="02010600030101010101" pitchFamily="2" charset="-122"/>
                <a:cs typeface="Consolas" panose="020B0609020204030204" pitchFamily="49" charset="0"/>
              </a:rPr>
              <a:t>区间下限</a:t>
            </a:r>
            <a:r>
              <a:rPr lang="en-US" altLang="zh-CN" kern="0" dirty="0">
                <a:solidFill>
                  <a:srgbClr val="3F5FBF"/>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17		</a:t>
            </a:r>
            <a:r>
              <a:rPr lang="en-US" altLang="zh-CN" kern="0" dirty="0">
                <a:solidFill>
                  <a:srgbClr val="7F0055"/>
                </a:solidFill>
                <a:latin typeface="Consolas" panose="020B0609020204030204" pitchFamily="49" charset="0"/>
                <a:ea typeface="宋体" panose="02010600030101010101" pitchFamily="2" charset="-122"/>
              </a:rPr>
              <a:t>private</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C0"/>
                </a:solidFill>
                <a:latin typeface="Consolas" panose="020B0609020204030204" pitchFamily="49" charset="0"/>
                <a:ea typeface="宋体" panose="02010600030101010101" pitchFamily="2" charset="-122"/>
              </a:rPr>
              <a:t>lowerNaturalNumber</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18		</a:t>
            </a:r>
            <a:r>
              <a:rPr lang="en-US" altLang="zh-CN" kern="0" dirty="0">
                <a:solidFill>
                  <a:srgbClr val="3F5FBF"/>
                </a:solidFill>
                <a:latin typeface="Consolas" panose="020B0609020204030204" pitchFamily="49" charset="0"/>
                <a:ea typeface="宋体" panose="02010600030101010101" pitchFamily="2" charset="-122"/>
              </a:rPr>
              <a:t>/** </a:t>
            </a:r>
            <a:r>
              <a:rPr lang="zh-CN" altLang="zh-CN" kern="0" dirty="0">
                <a:solidFill>
                  <a:srgbClr val="3F5FBF"/>
                </a:solidFill>
                <a:latin typeface="Consolas" panose="020B0609020204030204" pitchFamily="49" charset="0"/>
                <a:ea typeface="宋体" panose="02010600030101010101" pitchFamily="2" charset="-122"/>
                <a:cs typeface="Consolas" panose="020B0609020204030204" pitchFamily="49" charset="0"/>
              </a:rPr>
              <a:t>区间上限</a:t>
            </a:r>
            <a:r>
              <a:rPr lang="en-US" altLang="zh-CN" kern="0" dirty="0">
                <a:solidFill>
                  <a:srgbClr val="3F5FBF"/>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19		</a:t>
            </a:r>
            <a:r>
              <a:rPr lang="en-US" altLang="zh-CN" kern="0" dirty="0">
                <a:solidFill>
                  <a:srgbClr val="7F0055"/>
                </a:solidFill>
                <a:latin typeface="Consolas" panose="020B0609020204030204" pitchFamily="49" charset="0"/>
                <a:ea typeface="宋体" panose="02010600030101010101" pitchFamily="2" charset="-122"/>
              </a:rPr>
              <a:t>private</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C0"/>
                </a:solidFill>
                <a:latin typeface="Consolas" panose="020B0609020204030204" pitchFamily="49" charset="0"/>
                <a:ea typeface="宋体" panose="02010600030101010101" pitchFamily="2" charset="-122"/>
              </a:rPr>
              <a:t>upperNaturalNumber</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20	</a:t>
            </a:r>
            <a:endParaRPr lang="zh-CN" altLang="zh-CN"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869267040"/>
      </p:ext>
    </p:extLst>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84522" y="507039"/>
            <a:ext cx="10885672" cy="6100131"/>
          </a:xfrm>
          <a:prstGeom prst="rect">
            <a:avLst/>
          </a:prstGeom>
        </p:spPr>
        <p:txBody>
          <a:bodyPr wrap="square">
            <a:spAutoFit/>
          </a:bodyPr>
          <a:lstStyle/>
          <a:p>
            <a:pPr>
              <a:lnSpc>
                <a:spcPts val="1200"/>
              </a:lnSpc>
              <a:spcAft>
                <a:spcPts val="0"/>
              </a:spcAft>
              <a:buNone/>
            </a:pPr>
            <a:r>
              <a:rPr lang="en-US" altLang="zh-CN" kern="0" dirty="0">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21		</a:t>
            </a:r>
            <a:r>
              <a:rPr lang="en-US" altLang="zh-CN" kern="0" dirty="0">
                <a:solidFill>
                  <a:srgbClr val="3F5FBF"/>
                </a:solidFill>
                <a:latin typeface="Consolas" panose="020B0609020204030204" pitchFamily="49" charset="0"/>
                <a:ea typeface="宋体" panose="02010600030101010101" pitchFamily="2" charset="-122"/>
              </a:rPr>
              <a:t>/** </a:t>
            </a:r>
            <a:r>
              <a:rPr lang="zh-CN" altLang="zh-CN" kern="0" dirty="0">
                <a:solidFill>
                  <a:srgbClr val="3F5FBF"/>
                </a:solidFill>
                <a:latin typeface="Consolas" panose="020B0609020204030204" pitchFamily="49" charset="0"/>
                <a:ea typeface="宋体" panose="02010600030101010101" pitchFamily="2" charset="-122"/>
                <a:cs typeface="Consolas" panose="020B0609020204030204" pitchFamily="49" charset="0"/>
              </a:rPr>
              <a:t>带参构造器</a:t>
            </a:r>
            <a:r>
              <a:rPr lang="en-US" altLang="zh-CN" kern="0" dirty="0">
                <a:solidFill>
                  <a:srgbClr val="3F5FBF"/>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22		</a:t>
            </a:r>
            <a:r>
              <a:rPr lang="en-US" altLang="zh-CN" kern="0" dirty="0">
                <a:solidFill>
                  <a:srgbClr val="7F0055"/>
                </a:solidFill>
                <a:latin typeface="Consolas" panose="020B0609020204030204" pitchFamily="49" charset="0"/>
                <a:ea typeface="宋体" panose="02010600030101010101" pitchFamily="2" charset="-122"/>
              </a:rPr>
              <a:t>public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PrimeGenerator</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6A3E3E"/>
                </a:solidFill>
                <a:latin typeface="Consolas" panose="020B0609020204030204" pitchFamily="49" charset="0"/>
                <a:ea typeface="宋体" panose="02010600030101010101" pitchFamily="2" charset="-122"/>
              </a:rPr>
              <a:t>lowerNaturalNumber</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6A3E3E"/>
                </a:solidFill>
                <a:latin typeface="Consolas" panose="020B0609020204030204" pitchFamily="49" charset="0"/>
                <a:ea typeface="宋体" panose="02010600030101010101" pitchFamily="2" charset="-122"/>
              </a:rPr>
              <a:t>upperNaturalNumber</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23			</a:t>
            </a:r>
            <a:r>
              <a:rPr lang="en-US" altLang="zh-CN" kern="0" dirty="0" err="1">
                <a:solidFill>
                  <a:srgbClr val="7F0055"/>
                </a:solidFill>
                <a:latin typeface="Consolas" panose="020B0609020204030204" pitchFamily="49" charset="0"/>
                <a:ea typeface="宋体" panose="02010600030101010101" pitchFamily="2" charset="-122"/>
              </a:rPr>
              <a:t>this</a:t>
            </a:r>
            <a:r>
              <a:rPr lang="en-US" altLang="zh-CN" kern="0" dirty="0" err="1">
                <a:solidFill>
                  <a:srgbClr val="000000"/>
                </a:solidFill>
                <a:latin typeface="Consolas" panose="020B0609020204030204" pitchFamily="49" charset="0"/>
                <a:ea typeface="宋体" panose="02010600030101010101" pitchFamily="2" charset="-122"/>
              </a:rPr>
              <a:t>.</a:t>
            </a:r>
            <a:r>
              <a:rPr lang="en-US" altLang="zh-CN" kern="0" dirty="0" err="1">
                <a:solidFill>
                  <a:srgbClr val="0000C0"/>
                </a:solidFill>
                <a:latin typeface="Consolas" panose="020B0609020204030204" pitchFamily="49" charset="0"/>
                <a:ea typeface="宋体" panose="02010600030101010101" pitchFamily="2" charset="-122"/>
              </a:rPr>
              <a:t>lowerNaturalNumber</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err="1">
                <a:solidFill>
                  <a:srgbClr val="6A3E3E"/>
                </a:solidFill>
                <a:latin typeface="Consolas" panose="020B0609020204030204" pitchFamily="49" charset="0"/>
                <a:ea typeface="宋体" panose="02010600030101010101" pitchFamily="2" charset="-122"/>
              </a:rPr>
              <a:t>lowerNaturalNumber</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24			</a:t>
            </a:r>
            <a:r>
              <a:rPr lang="en-US" altLang="zh-CN" kern="0" dirty="0" err="1">
                <a:solidFill>
                  <a:srgbClr val="7F0055"/>
                </a:solidFill>
                <a:latin typeface="Consolas" panose="020B0609020204030204" pitchFamily="49" charset="0"/>
                <a:ea typeface="宋体" panose="02010600030101010101" pitchFamily="2" charset="-122"/>
              </a:rPr>
              <a:t>this</a:t>
            </a:r>
            <a:r>
              <a:rPr lang="en-US" altLang="zh-CN" kern="0" dirty="0" err="1">
                <a:solidFill>
                  <a:srgbClr val="000000"/>
                </a:solidFill>
                <a:latin typeface="Consolas" panose="020B0609020204030204" pitchFamily="49" charset="0"/>
                <a:ea typeface="宋体" panose="02010600030101010101" pitchFamily="2" charset="-122"/>
              </a:rPr>
              <a:t>.</a:t>
            </a:r>
            <a:r>
              <a:rPr lang="en-US" altLang="zh-CN" kern="0" dirty="0" err="1">
                <a:solidFill>
                  <a:srgbClr val="0000C0"/>
                </a:solidFill>
                <a:latin typeface="Consolas" panose="020B0609020204030204" pitchFamily="49" charset="0"/>
                <a:ea typeface="宋体" panose="02010600030101010101" pitchFamily="2" charset="-122"/>
              </a:rPr>
              <a:t>upperNaturalNumber</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err="1">
                <a:solidFill>
                  <a:srgbClr val="6A3E3E"/>
                </a:solidFill>
                <a:latin typeface="Consolas" panose="020B0609020204030204" pitchFamily="49" charset="0"/>
                <a:ea typeface="宋体" panose="02010600030101010101" pitchFamily="2" charset="-122"/>
              </a:rPr>
              <a:t>upperNaturalNumber</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25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26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27		</a:t>
            </a:r>
            <a:r>
              <a:rPr lang="en-US" altLang="zh-CN" kern="0" dirty="0">
                <a:solidFill>
                  <a:srgbClr val="7F0055"/>
                </a:solidFill>
                <a:latin typeface="Consolas" panose="020B0609020204030204" pitchFamily="49" charset="0"/>
                <a:ea typeface="宋体" panose="02010600030101010101" pitchFamily="2" charset="-122"/>
              </a:rPr>
              <a:t>private</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void</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getPrimeSequence</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28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err="1">
                <a:solidFill>
                  <a:srgbClr val="0000C0"/>
                </a:solidFill>
                <a:latin typeface="Consolas" panose="020B0609020204030204" pitchFamily="49" charset="0"/>
                <a:ea typeface="宋体" panose="02010600030101010101" pitchFamily="2" charset="-122"/>
              </a:rPr>
              <a:t>lowerNaturalNumber</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2A00FF"/>
                </a:solidFill>
                <a:latin typeface="Consolas" panose="020B0609020204030204" pitchFamily="49" charset="0"/>
                <a:ea typeface="宋体" panose="02010600030101010101" pitchFamily="2" charset="-122"/>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到</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err="1">
                <a:solidFill>
                  <a:srgbClr val="0000C0"/>
                </a:solidFill>
                <a:latin typeface="Consolas" panose="020B0609020204030204" pitchFamily="49" charset="0"/>
                <a:ea typeface="宋体" panose="02010600030101010101" pitchFamily="2" charset="-122"/>
              </a:rPr>
              <a:t>upperNaturalNumber</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29	                                                             </a:t>
            </a:r>
            <a:r>
              <a:rPr lang="en-US" altLang="zh-CN" kern="0" dirty="0">
                <a:solidFill>
                  <a:srgbClr val="2A00FF"/>
                </a:solidFill>
                <a:latin typeface="Consolas" panose="020B0609020204030204" pitchFamily="49" charset="0"/>
                <a:ea typeface="宋体" panose="02010600030101010101" pitchFamily="2" charset="-122"/>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之间的素数序列为：</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30			</a:t>
            </a:r>
            <a:r>
              <a:rPr lang="en-US" altLang="zh-CN" kern="0" dirty="0">
                <a:solidFill>
                  <a:srgbClr val="3F7F5F"/>
                </a:solidFill>
                <a:latin typeface="Consolas" panose="020B0609020204030204" pitchFamily="49" charset="0"/>
                <a:ea typeface="宋体" panose="02010600030101010101" pitchFamily="2" charset="-122"/>
              </a:rPr>
              <a:t>// </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循环控制</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31			</a:t>
            </a:r>
            <a:r>
              <a:rPr lang="en-US" altLang="zh-CN" kern="0" dirty="0">
                <a:solidFill>
                  <a:srgbClr val="7F0055"/>
                </a:solidFill>
                <a:latin typeface="Consolas" panose="020B0609020204030204" pitchFamily="49" charset="0"/>
                <a:ea typeface="宋体" panose="02010600030101010101" pitchFamily="2" charset="-122"/>
              </a:rPr>
              <a:t>for</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m</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err="1">
                <a:solidFill>
                  <a:srgbClr val="0000C0"/>
                </a:solidFill>
                <a:latin typeface="Consolas" panose="020B0609020204030204" pitchFamily="49" charset="0"/>
                <a:ea typeface="宋体" panose="02010600030101010101" pitchFamily="2" charset="-122"/>
              </a:rPr>
              <a:t>lowerNaturalNumber</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m</a:t>
            </a:r>
            <a:r>
              <a:rPr lang="en-US" altLang="zh-CN" kern="0" dirty="0">
                <a:solidFill>
                  <a:srgbClr val="000000"/>
                </a:solidFill>
                <a:latin typeface="Consolas" panose="020B0609020204030204" pitchFamily="49" charset="0"/>
                <a:ea typeface="宋体" panose="02010600030101010101" pitchFamily="2" charset="-122"/>
              </a:rPr>
              <a:t> &lt;= </a:t>
            </a:r>
            <a:r>
              <a:rPr lang="en-US" altLang="zh-CN" kern="0" dirty="0" err="1">
                <a:solidFill>
                  <a:srgbClr val="0000C0"/>
                </a:solidFill>
                <a:latin typeface="Consolas" panose="020B0609020204030204" pitchFamily="49" charset="0"/>
                <a:ea typeface="宋体" panose="02010600030101010101" pitchFamily="2" charset="-122"/>
              </a:rPr>
              <a:t>upperNaturalNumber</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m</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32				</a:t>
            </a:r>
            <a:r>
              <a:rPr lang="en-US" altLang="zh-CN" kern="0" dirty="0">
                <a:solidFill>
                  <a:srgbClr val="7F0055"/>
                </a:solidFill>
                <a:latin typeface="Consolas" panose="020B0609020204030204" pitchFamily="49" charset="0"/>
                <a:ea typeface="宋体" panose="02010600030101010101" pitchFamily="2" charset="-122"/>
              </a:rPr>
              <a:t>if</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isPrime</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6A3E3E"/>
                </a:solidFill>
                <a:latin typeface="Consolas" panose="020B0609020204030204" pitchFamily="49" charset="0"/>
                <a:ea typeface="宋体" panose="02010600030101010101" pitchFamily="2" charset="-122"/>
              </a:rPr>
              <a:t>m</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33					</a:t>
            </a:r>
            <a:r>
              <a:rPr lang="en-US" altLang="zh-CN" kern="0" dirty="0">
                <a:solidFill>
                  <a:srgbClr val="3F7F5F"/>
                </a:solidFill>
                <a:latin typeface="Consolas" panose="020B0609020204030204" pitchFamily="49" charset="0"/>
                <a:ea typeface="宋体" panose="02010600030101010101" pitchFamily="2" charset="-122"/>
              </a:rPr>
              <a:t>// </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记录素数个数</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34					</a:t>
            </a:r>
            <a:r>
              <a:rPr lang="en-US" altLang="zh-CN" i="1" kern="0" dirty="0">
                <a:solidFill>
                  <a:srgbClr val="0000C0"/>
                </a:solidFill>
                <a:latin typeface="Consolas" panose="020B0609020204030204" pitchFamily="49" charset="0"/>
                <a:ea typeface="宋体" panose="02010600030101010101" pitchFamily="2" charset="-122"/>
              </a:rPr>
              <a:t>count</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35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6A3E3E"/>
                </a:solidFill>
                <a:latin typeface="Consolas" panose="020B0609020204030204" pitchFamily="49" charset="0"/>
                <a:ea typeface="宋体" panose="02010600030101010101" pitchFamily="2" charset="-122"/>
              </a:rPr>
              <a:t>m</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36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37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38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39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40		</a:t>
            </a:r>
            <a:r>
              <a:rPr lang="en-US" altLang="zh-CN" kern="0" dirty="0">
                <a:solidFill>
                  <a:srgbClr val="3F5FBF"/>
                </a:solidFill>
                <a:latin typeface="Consolas" panose="020B0609020204030204" pitchFamily="49" charset="0"/>
                <a:ea typeface="宋体" panose="02010600030101010101" pitchFamily="2" charset="-122"/>
              </a:rPr>
              <a:t>/** </a:t>
            </a:r>
            <a:r>
              <a:rPr lang="zh-CN" altLang="zh-CN" kern="0" dirty="0">
                <a:solidFill>
                  <a:srgbClr val="3F5FBF"/>
                </a:solidFill>
                <a:latin typeface="Consolas" panose="020B0609020204030204" pitchFamily="49" charset="0"/>
                <a:ea typeface="宋体" panose="02010600030101010101" pitchFamily="2" charset="-122"/>
                <a:cs typeface="Consolas" panose="020B0609020204030204" pitchFamily="49" charset="0"/>
              </a:rPr>
              <a:t>判定素数方法</a:t>
            </a:r>
            <a:r>
              <a:rPr lang="en-US" altLang="zh-CN" kern="0" dirty="0">
                <a:solidFill>
                  <a:srgbClr val="3F5FBF"/>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41		</a:t>
            </a:r>
            <a:r>
              <a:rPr lang="en-US" altLang="zh-CN" kern="0" dirty="0">
                <a:solidFill>
                  <a:srgbClr val="7F0055"/>
                </a:solidFill>
                <a:latin typeface="Consolas" panose="020B0609020204030204" pitchFamily="49" charset="0"/>
                <a:ea typeface="宋体" panose="02010600030101010101" pitchFamily="2" charset="-122"/>
              </a:rPr>
              <a:t>private</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7F0055"/>
                </a:solidFill>
                <a:latin typeface="Consolas" panose="020B0609020204030204" pitchFamily="49" charset="0"/>
                <a:ea typeface="宋体" panose="02010600030101010101" pitchFamily="2" charset="-122"/>
              </a:rPr>
              <a:t>boolean</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isPrime</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number</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42			</a:t>
            </a:r>
            <a:r>
              <a:rPr lang="en-US" altLang="zh-CN" kern="0" dirty="0">
                <a:solidFill>
                  <a:srgbClr val="3F7F5F"/>
                </a:solidFill>
                <a:latin typeface="Consolas" panose="020B0609020204030204" pitchFamily="49" charset="0"/>
                <a:ea typeface="宋体" panose="02010600030101010101" pitchFamily="2" charset="-122"/>
              </a:rPr>
              <a:t>// </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其他代码</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43		}</a:t>
            </a:r>
            <a:endParaRPr lang="zh-CN" altLang="zh-CN" kern="100" dirty="0">
              <a:latin typeface="Times New Roman" panose="02020603050405020304" pitchFamily="18" charset="0"/>
              <a:ea typeface="宋体" panose="02010600030101010101" pitchFamily="2" charset="-122"/>
            </a:endParaRPr>
          </a:p>
          <a:p>
            <a:pPr>
              <a:buNone/>
            </a:pPr>
            <a:r>
              <a:rPr lang="en-US" altLang="zh-CN" dirty="0">
                <a:solidFill>
                  <a:srgbClr val="000000"/>
                </a:solidFill>
                <a:latin typeface="Consolas" panose="020B0609020204030204" pitchFamily="49" charset="0"/>
                <a:ea typeface="宋体" panose="02010600030101010101" pitchFamily="2" charset="-122"/>
              </a:rPr>
              <a:t>44	}</a:t>
            </a:r>
            <a:endParaRPr lang="zh-CN" altLang="en-US" dirty="0"/>
          </a:p>
        </p:txBody>
      </p:sp>
    </p:spTree>
    <p:extLst>
      <p:ext uri="{BB962C8B-B14F-4D97-AF65-F5344CB8AC3E}">
        <p14:creationId xmlns:p14="http://schemas.microsoft.com/office/powerpoint/2010/main" val="2188853363"/>
      </p:ext>
    </p:extLst>
  </p:cSld>
  <p:clrMapOvr>
    <a:masterClrMapping/>
  </p:clrMapOvr>
  <p:transition spd="slow">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3.4.2 </a:t>
            </a:r>
            <a:r>
              <a:rPr lang="zh-CN" altLang="zh-CN" dirty="0">
                <a:effectLst/>
              </a:rPr>
              <a:t>用静态成员变量记录素数的个数</a:t>
            </a:r>
            <a:r>
              <a:rPr lang="en-US" altLang="zh-CN" dirty="0">
                <a:effectLst/>
              </a:rPr>
              <a:t>(</a:t>
            </a:r>
            <a:r>
              <a:rPr lang="zh-CN" altLang="en-US" dirty="0">
                <a:effectLst/>
              </a:rPr>
              <a:t>续</a:t>
            </a:r>
            <a:r>
              <a:rPr lang="en-US" altLang="zh-CN" dirty="0">
                <a:effectLst/>
              </a:rPr>
              <a:t>)</a:t>
            </a:r>
            <a:endParaRPr lang="zh-CN" altLang="en-US" dirty="0"/>
          </a:p>
        </p:txBody>
      </p:sp>
      <p:sp>
        <p:nvSpPr>
          <p:cNvPr id="3" name="内容占位符 2"/>
          <p:cNvSpPr>
            <a:spLocks noGrp="1"/>
          </p:cNvSpPr>
          <p:nvPr>
            <p:ph idx="1"/>
          </p:nvPr>
        </p:nvSpPr>
        <p:spPr/>
        <p:txBody>
          <a:bodyPr/>
          <a:lstStyle/>
          <a:p>
            <a:r>
              <a:rPr lang="zh-CN" altLang="zh-CN" b="1" dirty="0"/>
              <a:t>说明：</a:t>
            </a:r>
            <a:endParaRPr lang="zh-CN" altLang="zh-CN" dirty="0"/>
          </a:p>
          <a:p>
            <a:r>
              <a:rPr lang="zh-CN" altLang="zh-CN" dirty="0"/>
              <a:t>（</a:t>
            </a:r>
            <a:r>
              <a:rPr lang="en-US" altLang="zh-CN" dirty="0"/>
              <a:t>1</a:t>
            </a:r>
            <a:r>
              <a:rPr lang="zh-CN" altLang="zh-CN" dirty="0"/>
              <a:t>）</a:t>
            </a:r>
            <a:r>
              <a:rPr lang="en-US" altLang="zh-CN" dirty="0" err="1"/>
              <a:t>lowerNaturalNumber</a:t>
            </a:r>
            <a:r>
              <a:rPr lang="zh-CN" altLang="zh-CN" dirty="0"/>
              <a:t>、</a:t>
            </a:r>
            <a:r>
              <a:rPr lang="en-US" altLang="zh-CN" dirty="0" err="1"/>
              <a:t>upperNaturalNumber</a:t>
            </a:r>
            <a:r>
              <a:rPr lang="zh-CN" altLang="zh-CN" dirty="0"/>
              <a:t>属于实例变量。创建类的对象时，不同对象的实例变量，有不同的副本，他们存储在相互独立的内存空间中。一个对象的数据成员的值的改变不会影响到另一个对象中的同名的数据成员。</a:t>
            </a:r>
          </a:p>
          <a:p>
            <a:r>
              <a:rPr lang="zh-CN" altLang="zh-CN" dirty="0"/>
              <a:t>（</a:t>
            </a:r>
            <a:r>
              <a:rPr lang="en-US" altLang="zh-CN" dirty="0"/>
              <a:t>2</a:t>
            </a:r>
            <a:r>
              <a:rPr lang="zh-CN" altLang="zh-CN" dirty="0"/>
              <a:t>）</a:t>
            </a:r>
            <a:r>
              <a:rPr lang="en-US" altLang="zh-CN" dirty="0"/>
              <a:t>count</a:t>
            </a:r>
            <a:r>
              <a:rPr lang="zh-CN" altLang="zh-CN" dirty="0"/>
              <a:t>属于类变量。一个类的类变量（静态变量，</a:t>
            </a:r>
            <a:r>
              <a:rPr lang="en-US" altLang="zh-CN" dirty="0"/>
              <a:t>static variable</a:t>
            </a:r>
            <a:r>
              <a:rPr lang="zh-CN" altLang="zh-CN" dirty="0"/>
              <a:t>），所有由这个类生成的对象都共用这个类变量，类装载时就分配存储空间。静态变量将变量值存储在一个公共的内存地址。因为它是公共的地址，所以如果一个对象修改了静态变量的值，则所有对象中这个变量的值都会发生改变。若想让一个类的所有实例共享数据，就要使用静态变量。</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spTree>
    <p:extLst>
      <p:ext uri="{BB962C8B-B14F-4D97-AF65-F5344CB8AC3E}">
        <p14:creationId xmlns:p14="http://schemas.microsoft.com/office/powerpoint/2010/main" val="2252375398"/>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3.1.1 </a:t>
            </a:r>
            <a:r>
              <a:rPr lang="zh-CN" altLang="zh-CN" dirty="0">
                <a:effectLst/>
              </a:rPr>
              <a:t>问题描述与对象</a:t>
            </a:r>
            <a:r>
              <a:rPr lang="zh-CN" altLang="zh-CN" dirty="0" smtClean="0">
                <a:effectLst/>
              </a:rPr>
              <a:t>建模</a:t>
            </a:r>
            <a:r>
              <a:rPr lang="en-US" altLang="zh-CN" dirty="0" smtClean="0">
                <a:effectLst/>
              </a:rPr>
              <a:t>(</a:t>
            </a:r>
            <a:r>
              <a:rPr lang="zh-CN" altLang="en-US" dirty="0" smtClean="0">
                <a:effectLst/>
              </a:rPr>
              <a:t>续</a:t>
            </a:r>
            <a:r>
              <a:rPr lang="en-US" altLang="zh-CN" dirty="0" smtClean="0">
                <a:effectLst/>
              </a:rPr>
              <a:t>)</a:t>
            </a:r>
            <a:endParaRPr lang="zh-CN" altLang="en-US" dirty="0"/>
          </a:p>
        </p:txBody>
      </p:sp>
      <p:sp>
        <p:nvSpPr>
          <p:cNvPr id="3" name="内容占位符 2"/>
          <p:cNvSpPr>
            <a:spLocks noGrp="1"/>
          </p:cNvSpPr>
          <p:nvPr>
            <p:ph idx="1"/>
          </p:nvPr>
        </p:nvSpPr>
        <p:spPr>
          <a:xfrm>
            <a:off x="402422" y="1252648"/>
            <a:ext cx="11472079" cy="4876800"/>
          </a:xfrm>
        </p:spPr>
        <p:txBody>
          <a:bodyPr/>
          <a:lstStyle/>
          <a:p>
            <a:r>
              <a:rPr lang="en-US" altLang="zh-CN" dirty="0"/>
              <a:t>2.  </a:t>
            </a:r>
            <a:r>
              <a:rPr lang="en-US" altLang="zh-CN" dirty="0" err="1"/>
              <a:t>getPrimesequence</a:t>
            </a:r>
            <a:r>
              <a:rPr lang="en-US" altLang="zh-CN" dirty="0"/>
              <a:t>( )</a:t>
            </a:r>
            <a:r>
              <a:rPr lang="zh-CN" altLang="zh-CN" dirty="0"/>
              <a:t>方法的基本</a:t>
            </a:r>
            <a:r>
              <a:rPr lang="zh-CN" altLang="zh-CN" dirty="0" smtClean="0"/>
              <a:t>思路</a:t>
            </a:r>
            <a:endParaRPr lang="en-US" altLang="zh-CN" dirty="0" smtClean="0"/>
          </a:p>
          <a:p>
            <a:pPr lvl="1"/>
            <a:r>
              <a:rPr lang="en-US" altLang="zh-CN" dirty="0" err="1"/>
              <a:t>getPrimeSequence</a:t>
            </a:r>
            <a:r>
              <a:rPr lang="en-US" altLang="zh-CN" dirty="0"/>
              <a:t>( )</a:t>
            </a:r>
            <a:r>
              <a:rPr lang="zh-CN" altLang="zh-CN" dirty="0"/>
              <a:t>方法的功能是给出</a:t>
            </a:r>
            <a:r>
              <a:rPr lang="en-US" altLang="zh-CN" dirty="0"/>
              <a:t>[</a:t>
            </a:r>
            <a:r>
              <a:rPr lang="en-US" altLang="zh-CN" dirty="0" err="1"/>
              <a:t>lowerNaturalNumber</a:t>
            </a:r>
            <a:r>
              <a:rPr lang="en-US" altLang="zh-CN" dirty="0"/>
              <a:t>, </a:t>
            </a:r>
            <a:r>
              <a:rPr lang="en-US" altLang="zh-CN" dirty="0" err="1"/>
              <a:t>upperNaturalNumber</a:t>
            </a:r>
            <a:r>
              <a:rPr lang="en-US" altLang="zh-CN" dirty="0"/>
              <a:t>]</a:t>
            </a:r>
            <a:r>
              <a:rPr lang="zh-CN" altLang="zh-CN" dirty="0"/>
              <a:t>区间内的素数序列。基本思路是从</a:t>
            </a:r>
            <a:r>
              <a:rPr lang="en-US" altLang="zh-CN" dirty="0" err="1"/>
              <a:t>lowerNaturalNumber</a:t>
            </a:r>
            <a:r>
              <a:rPr lang="zh-CN" altLang="zh-CN" dirty="0"/>
              <a:t>到</a:t>
            </a:r>
            <a:r>
              <a:rPr lang="en-US" altLang="zh-CN" dirty="0" err="1"/>
              <a:t>upperNaturalNumber</a:t>
            </a:r>
            <a:r>
              <a:rPr lang="zh-CN" altLang="zh-CN" dirty="0"/>
              <a:t>逐一对每一个数进行测试，看其是否为素数，如果是则输出（用不带回车的输出，以便显示出一个序列）；否则继续对下一个数进行测试</a:t>
            </a:r>
            <a:r>
              <a:rPr lang="zh-CN" altLang="zh-CN" dirty="0" smtClean="0"/>
              <a:t>。</a:t>
            </a:r>
            <a:endParaRPr lang="en-US" altLang="zh-CN" dirty="0" smtClean="0"/>
          </a:p>
          <a:p>
            <a:pPr lvl="1"/>
            <a:r>
              <a:rPr lang="zh-CN" altLang="zh-CN" dirty="0"/>
              <a:t>在实现</a:t>
            </a:r>
            <a:r>
              <a:rPr lang="en-US" altLang="zh-CN" dirty="0" err="1"/>
              <a:t>getPrimeSequence</a:t>
            </a:r>
            <a:r>
              <a:rPr lang="en-US" altLang="zh-CN" dirty="0"/>
              <a:t>( )</a:t>
            </a:r>
            <a:r>
              <a:rPr lang="zh-CN" altLang="zh-CN" dirty="0"/>
              <a:t>方法时有两种考虑：</a:t>
            </a:r>
          </a:p>
          <a:p>
            <a:pPr lvl="2"/>
            <a:r>
              <a:rPr lang="zh-CN" altLang="zh-CN" dirty="0"/>
              <a:t>（</a:t>
            </a:r>
            <a:r>
              <a:rPr lang="en-US" altLang="zh-CN" dirty="0"/>
              <a:t>1</a:t>
            </a:r>
            <a:r>
              <a:rPr lang="zh-CN" altLang="zh-CN" dirty="0"/>
              <a:t>）用</a:t>
            </a:r>
            <a:r>
              <a:rPr lang="en-US" altLang="zh-CN" dirty="0" err="1"/>
              <a:t>isPrime</a:t>
            </a:r>
            <a:r>
              <a:rPr lang="en-US" altLang="zh-CN" dirty="0"/>
              <a:t>( )</a:t>
            </a:r>
            <a:r>
              <a:rPr lang="zh-CN" altLang="zh-CN" dirty="0"/>
              <a:t>判定一个数是否为素数</a:t>
            </a:r>
            <a:r>
              <a:rPr lang="zh-CN" altLang="zh-CN" dirty="0" smtClean="0"/>
              <a:t>。</a:t>
            </a:r>
            <a:endParaRPr lang="en-US" altLang="zh-CN" dirty="0" smtClean="0"/>
          </a:p>
          <a:p>
            <a:pPr lvl="2"/>
            <a:r>
              <a:rPr lang="zh-CN" altLang="zh-CN" dirty="0"/>
              <a:t>（</a:t>
            </a:r>
            <a:r>
              <a:rPr lang="en-US" altLang="zh-CN" dirty="0"/>
              <a:t>2</a:t>
            </a:r>
            <a:r>
              <a:rPr lang="zh-CN" altLang="zh-CN" dirty="0"/>
              <a:t>）在</a:t>
            </a:r>
            <a:r>
              <a:rPr lang="en-US" altLang="zh-CN" dirty="0" err="1"/>
              <a:t>getPrimeSequence</a:t>
            </a:r>
            <a:r>
              <a:rPr lang="en-US" altLang="zh-CN" dirty="0"/>
              <a:t>( )</a:t>
            </a:r>
            <a:r>
              <a:rPr lang="zh-CN" altLang="zh-CN" dirty="0"/>
              <a:t>方法中直接判定一个数是否为素数。</a:t>
            </a:r>
          </a:p>
          <a:p>
            <a:endParaRPr lang="zh-CN" altLang="zh-CN" b="1" dirty="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spTree>
    <p:extLst>
      <p:ext uri="{BB962C8B-B14F-4D97-AF65-F5344CB8AC3E}">
        <p14:creationId xmlns:p14="http://schemas.microsoft.com/office/powerpoint/2010/main" val="1326992614"/>
      </p:ext>
    </p:extLst>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3.4.2 </a:t>
            </a:r>
            <a:r>
              <a:rPr lang="zh-CN" altLang="zh-CN" dirty="0">
                <a:effectLst/>
              </a:rPr>
              <a:t>用静态成员变量记录素数的个数</a:t>
            </a:r>
            <a:r>
              <a:rPr lang="en-US" altLang="zh-CN" dirty="0">
                <a:effectLst/>
              </a:rPr>
              <a:t>(</a:t>
            </a:r>
            <a:r>
              <a:rPr lang="zh-CN" altLang="en-US" dirty="0">
                <a:effectLst/>
              </a:rPr>
              <a:t>续</a:t>
            </a:r>
            <a:r>
              <a:rPr lang="en-US" altLang="zh-CN" dirty="0">
                <a:effectLst/>
              </a:rPr>
              <a:t>)</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graphicFrame>
        <p:nvGraphicFramePr>
          <p:cNvPr id="5" name="对象 4"/>
          <p:cNvGraphicFramePr>
            <a:graphicFrameLocks noChangeAspect="1"/>
          </p:cNvGraphicFramePr>
          <p:nvPr>
            <p:extLst>
              <p:ext uri="{D42A27DB-BD31-4B8C-83A1-F6EECF244321}">
                <p14:modId xmlns:p14="http://schemas.microsoft.com/office/powerpoint/2010/main" val="3228533372"/>
              </p:ext>
            </p:extLst>
          </p:nvPr>
        </p:nvGraphicFramePr>
        <p:xfrm>
          <a:off x="313108" y="1523631"/>
          <a:ext cx="11408388" cy="3484304"/>
        </p:xfrm>
        <a:graphic>
          <a:graphicData uri="http://schemas.openxmlformats.org/presentationml/2006/ole">
            <mc:AlternateContent xmlns:mc="http://schemas.openxmlformats.org/markup-compatibility/2006">
              <mc:Choice xmlns:v="urn:schemas-microsoft-com:vml" Requires="v">
                <p:oleObj spid="_x0000_s6163" name="Visio" r:id="rId3" imgW="7267553" imgH="2219196" progId="Visio.Drawing.15">
                  <p:embed/>
                </p:oleObj>
              </mc:Choice>
              <mc:Fallback>
                <p:oleObj name="Visio" r:id="rId3" imgW="7267553" imgH="2219196" progId="Visio.Drawing.15">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08" y="1523631"/>
                        <a:ext cx="11408388" cy="3484304"/>
                      </a:xfrm>
                      <a:prstGeom prst="rect">
                        <a:avLst/>
                      </a:prstGeom>
                      <a:noFill/>
                    </p:spPr>
                  </p:pic>
                </p:oleObj>
              </mc:Fallback>
            </mc:AlternateContent>
          </a:graphicData>
        </a:graphic>
      </p:graphicFrame>
    </p:spTree>
    <p:extLst>
      <p:ext uri="{BB962C8B-B14F-4D97-AF65-F5344CB8AC3E}">
        <p14:creationId xmlns:p14="http://schemas.microsoft.com/office/powerpoint/2010/main" val="1630732635"/>
      </p:ext>
    </p:extLst>
  </p:cSld>
  <p:clrMapOvr>
    <a:masterClrMapping/>
  </p:clrMapOvr>
  <p:transition spd="slow">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3.4.3 </a:t>
            </a:r>
            <a:r>
              <a:rPr lang="zh-CN" altLang="zh-CN" dirty="0">
                <a:effectLst/>
              </a:rPr>
              <a:t>静态成员方法</a:t>
            </a:r>
            <a:r>
              <a:rPr lang="en-US" altLang="zh-CN" dirty="0">
                <a:effectLst/>
              </a:rPr>
              <a:t>——</a:t>
            </a:r>
            <a:r>
              <a:rPr lang="zh-CN" altLang="zh-CN" dirty="0">
                <a:effectLst/>
              </a:rPr>
              <a:t>类</a:t>
            </a:r>
            <a:r>
              <a:rPr lang="zh-CN" altLang="zh-CN" dirty="0" smtClean="0">
                <a:effectLst/>
              </a:rPr>
              <a:t>方法</a:t>
            </a:r>
            <a:endParaRPr lang="zh-CN" altLang="en-US" dirty="0"/>
          </a:p>
        </p:txBody>
      </p:sp>
      <p:sp>
        <p:nvSpPr>
          <p:cNvPr id="3" name="内容占位符 2"/>
          <p:cNvSpPr>
            <a:spLocks noGrp="1"/>
          </p:cNvSpPr>
          <p:nvPr>
            <p:ph idx="1"/>
          </p:nvPr>
        </p:nvSpPr>
        <p:spPr/>
        <p:txBody>
          <a:bodyPr/>
          <a:lstStyle/>
          <a:p>
            <a:r>
              <a:rPr lang="en-US" altLang="zh-CN" dirty="0"/>
              <a:t>1. </a:t>
            </a:r>
            <a:r>
              <a:rPr lang="zh-CN" altLang="zh-CN" dirty="0"/>
              <a:t>静态成员方法的</a:t>
            </a:r>
            <a:r>
              <a:rPr lang="zh-CN" altLang="zh-CN" dirty="0" smtClean="0"/>
              <a:t>性质</a:t>
            </a:r>
            <a:endParaRPr lang="en-US" altLang="zh-CN" dirty="0" smtClean="0"/>
          </a:p>
          <a:p>
            <a:pPr lvl="1"/>
            <a:r>
              <a:rPr lang="zh-CN" altLang="zh-CN" dirty="0"/>
              <a:t>在</a:t>
            </a:r>
            <a:r>
              <a:rPr lang="en-US" altLang="zh-CN" dirty="0"/>
              <a:t>Java</a:t>
            </a:r>
            <a:r>
              <a:rPr lang="zh-CN" altLang="zh-CN" dirty="0"/>
              <a:t>类中不仅可以有静态成员变量——类属性，还可以有静态方法——类方法，就是用</a:t>
            </a:r>
            <a:r>
              <a:rPr lang="en-US" altLang="zh-CN" dirty="0"/>
              <a:t>static</a:t>
            </a:r>
            <a:r>
              <a:rPr lang="zh-CN" altLang="zh-CN" dirty="0"/>
              <a:t>修饰的方法，它们与类属性一样对于所有的类对象是公共的。</a:t>
            </a:r>
          </a:p>
          <a:p>
            <a:pPr lvl="1"/>
            <a:r>
              <a:rPr lang="zh-CN" altLang="zh-CN" dirty="0" smtClean="0"/>
              <a:t>在</a:t>
            </a:r>
            <a:r>
              <a:rPr lang="zh-CN" altLang="zh-CN" dirty="0"/>
              <a:t>类中使用</a:t>
            </a:r>
            <a:r>
              <a:rPr lang="en-US" altLang="zh-CN" dirty="0"/>
              <a:t>static</a:t>
            </a:r>
            <a:r>
              <a:rPr lang="zh-CN" altLang="zh-CN" dirty="0"/>
              <a:t>修饰的静态方法会随着类的定义而被分配和装载入内存中；而非静态方法属于对象的具体实例，只有在类的对象创建时在对象的内存中才有这个方法的代码段。非静态方法既可以访问静态数据成员 又可以访问非静态数据成员，而静态方法只能访问静态数据成员；非静态方法既可以访问静态方法又可以访问非静态方法，而静态方法只能访问静态方法</a:t>
            </a:r>
            <a:r>
              <a:rPr lang="zh-CN" altLang="zh-CN" dirty="0" smtClean="0"/>
              <a:t>。</a:t>
            </a:r>
            <a:endParaRPr lang="en-US" altLang="zh-CN" dirty="0" smtClean="0"/>
          </a:p>
          <a:p>
            <a:pPr lvl="1"/>
            <a:r>
              <a:rPr lang="zh-CN" altLang="zh-CN" dirty="0"/>
              <a:t>如何判断一个变量或方法应该是实例的还是静态的</a:t>
            </a:r>
            <a:r>
              <a:rPr lang="zh-CN" altLang="zh-CN" dirty="0" smtClean="0"/>
              <a:t>？</a:t>
            </a:r>
            <a:endParaRPr lang="en-US" altLang="zh-CN" dirty="0" smtClean="0"/>
          </a:p>
          <a:p>
            <a:pPr lvl="2"/>
            <a:r>
              <a:rPr lang="zh-CN" altLang="zh-CN" dirty="0" smtClean="0"/>
              <a:t>如果</a:t>
            </a:r>
            <a:r>
              <a:rPr lang="zh-CN" altLang="zh-CN" dirty="0"/>
              <a:t>一个变量或方法依赖于类的某个具体实例，那就应该将它定义为实例变量或实例方法。如果一个变量或方法不依赖于类的某个具体实例，就应该将它定义为静态变量或静态方法。</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spTree>
    <p:extLst>
      <p:ext uri="{BB962C8B-B14F-4D97-AF65-F5344CB8AC3E}">
        <p14:creationId xmlns:p14="http://schemas.microsoft.com/office/powerpoint/2010/main" val="83289190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3.4.3 </a:t>
            </a:r>
            <a:r>
              <a:rPr lang="zh-CN" altLang="zh-CN" dirty="0">
                <a:effectLst/>
              </a:rPr>
              <a:t>静态成员方法</a:t>
            </a:r>
            <a:r>
              <a:rPr lang="en-US" altLang="zh-CN" dirty="0">
                <a:effectLst/>
              </a:rPr>
              <a:t>——</a:t>
            </a:r>
            <a:r>
              <a:rPr lang="zh-CN" altLang="zh-CN" dirty="0">
                <a:effectLst/>
              </a:rPr>
              <a:t>类</a:t>
            </a:r>
            <a:r>
              <a:rPr lang="zh-CN" altLang="zh-CN" dirty="0" smtClean="0">
                <a:effectLst/>
              </a:rPr>
              <a:t>方法</a:t>
            </a:r>
            <a:r>
              <a:rPr lang="en-US" altLang="zh-CN" dirty="0" smtClean="0">
                <a:effectLst/>
              </a:rPr>
              <a:t>(</a:t>
            </a:r>
            <a:r>
              <a:rPr lang="zh-CN" altLang="en-US" dirty="0" smtClean="0">
                <a:effectLst/>
              </a:rPr>
              <a:t>续</a:t>
            </a:r>
            <a:r>
              <a:rPr lang="en-US" altLang="zh-CN" dirty="0" smtClean="0">
                <a:effectLst/>
              </a:rPr>
              <a:t>)</a:t>
            </a:r>
            <a:endParaRPr lang="zh-CN" altLang="en-US" dirty="0"/>
          </a:p>
        </p:txBody>
      </p:sp>
      <p:sp>
        <p:nvSpPr>
          <p:cNvPr id="3" name="内容占位符 2"/>
          <p:cNvSpPr>
            <a:spLocks noGrp="1"/>
          </p:cNvSpPr>
          <p:nvPr>
            <p:ph idx="1"/>
          </p:nvPr>
        </p:nvSpPr>
        <p:spPr>
          <a:xfrm>
            <a:off x="478916" y="848608"/>
            <a:ext cx="11368616" cy="1033352"/>
          </a:xfrm>
        </p:spPr>
        <p:txBody>
          <a:bodyPr/>
          <a:lstStyle/>
          <a:p>
            <a:r>
              <a:rPr lang="en-US" altLang="zh-CN" sz="2000" dirty="0" smtClean="0"/>
              <a:t>2. </a:t>
            </a:r>
            <a:r>
              <a:rPr lang="zh-CN" altLang="en-US" sz="2000" dirty="0" smtClean="0"/>
              <a:t>将</a:t>
            </a:r>
            <a:r>
              <a:rPr lang="en-US" altLang="zh-CN" sz="2000" dirty="0" err="1" smtClean="0"/>
              <a:t>isPrime</a:t>
            </a:r>
            <a:r>
              <a:rPr lang="en-US" altLang="zh-CN" sz="2000" dirty="0" smtClean="0"/>
              <a:t>( )</a:t>
            </a:r>
            <a:r>
              <a:rPr lang="zh-CN" altLang="en-US" sz="2000" dirty="0" smtClean="0"/>
              <a:t>定义为静态方法</a:t>
            </a:r>
            <a:endParaRPr lang="en-US" altLang="zh-CN" sz="2000" dirty="0" smtClean="0"/>
          </a:p>
          <a:p>
            <a:r>
              <a:rPr lang="en-US" altLang="zh-CN" sz="2000" dirty="0" smtClean="0"/>
              <a:t>【</a:t>
            </a:r>
            <a:r>
              <a:rPr lang="zh-CN" altLang="en-US" sz="2000" dirty="0" smtClean="0"/>
              <a:t>代码</a:t>
            </a:r>
            <a:r>
              <a:rPr lang="en-US" altLang="zh-CN" sz="2000" dirty="0" smtClean="0"/>
              <a:t>3-8】 </a:t>
            </a:r>
            <a:r>
              <a:rPr lang="zh-CN" altLang="en-US" sz="2000" dirty="0" smtClean="0"/>
              <a:t>将</a:t>
            </a:r>
            <a:r>
              <a:rPr lang="en-US" altLang="zh-CN" sz="2000" dirty="0" err="1" smtClean="0"/>
              <a:t>isPrime</a:t>
            </a:r>
            <a:r>
              <a:rPr lang="en-US" altLang="zh-CN" sz="2000" dirty="0" smtClean="0"/>
              <a:t>( ) </a:t>
            </a:r>
            <a:r>
              <a:rPr lang="zh-CN" altLang="en-US" sz="2000" dirty="0" smtClean="0"/>
              <a:t>定义为静态方法。</a:t>
            </a:r>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sp>
        <p:nvSpPr>
          <p:cNvPr id="5" name="矩形 4"/>
          <p:cNvSpPr/>
          <p:nvPr/>
        </p:nvSpPr>
        <p:spPr>
          <a:xfrm>
            <a:off x="910856" y="1766410"/>
            <a:ext cx="9530316" cy="5047536"/>
          </a:xfrm>
          <a:prstGeom prst="rect">
            <a:avLst/>
          </a:prstGeom>
        </p:spPr>
        <p:txBody>
          <a:bodyPr wrap="square">
            <a:spAutoFit/>
          </a:bodyPr>
          <a:lstStyle/>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a:t>
            </a:r>
            <a:r>
              <a:rPr lang="en-US" altLang="zh-CN" kern="0" dirty="0">
                <a:solidFill>
                  <a:srgbClr val="7F0055"/>
                </a:solidFill>
                <a:latin typeface="Consolas" panose="020B0609020204030204" pitchFamily="49" charset="0"/>
                <a:ea typeface="宋体" panose="02010600030101010101" pitchFamily="2" charset="-122"/>
              </a:rPr>
              <a:t>	public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class</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PrimeGenerator</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		</a:t>
            </a:r>
            <a:r>
              <a:rPr lang="en-US" altLang="zh-CN" kern="0" dirty="0">
                <a:solidFill>
                  <a:srgbClr val="3F5FBF"/>
                </a:solidFill>
                <a:latin typeface="Consolas" panose="020B0609020204030204" pitchFamily="49" charset="0"/>
                <a:ea typeface="宋体" panose="02010600030101010101" pitchFamily="2" charset="-122"/>
              </a:rPr>
              <a:t>/** </a:t>
            </a:r>
            <a:r>
              <a:rPr lang="zh-CN" altLang="zh-CN"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kern="0" dirty="0">
                <a:solidFill>
                  <a:srgbClr val="3F5FBF"/>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		</a:t>
            </a:r>
            <a:r>
              <a:rPr lang="en-US" altLang="zh-CN" kern="0" dirty="0">
                <a:solidFill>
                  <a:srgbClr val="7F0055"/>
                </a:solidFill>
                <a:latin typeface="Consolas" panose="020B0609020204030204" pitchFamily="49" charset="0"/>
                <a:ea typeface="宋体" panose="02010600030101010101" pitchFamily="2" charset="-122"/>
              </a:rPr>
              <a:t>public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static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void</a:t>
            </a:r>
            <a:r>
              <a:rPr lang="en-US" altLang="zh-CN" kern="0" dirty="0">
                <a:solidFill>
                  <a:srgbClr val="000000"/>
                </a:solidFill>
                <a:latin typeface="Consolas" panose="020B0609020204030204" pitchFamily="49" charset="0"/>
                <a:ea typeface="宋体" panose="02010600030101010101" pitchFamily="2" charset="-122"/>
              </a:rPr>
              <a:t> main(String[] </a:t>
            </a:r>
            <a:r>
              <a:rPr lang="en-US" altLang="zh-CN" kern="0" dirty="0" err="1">
                <a:solidFill>
                  <a:srgbClr val="6A3E3E"/>
                </a:solidFill>
                <a:latin typeface="Consolas" panose="020B0609020204030204" pitchFamily="49" charset="0"/>
                <a:ea typeface="宋体" panose="02010600030101010101" pitchFamily="2" charset="-122"/>
              </a:rPr>
              <a:t>args</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4			</a:t>
            </a:r>
            <a:r>
              <a:rPr lang="en-US" altLang="zh-CN" kern="0" dirty="0" err="1">
                <a:solidFill>
                  <a:srgbClr val="000000"/>
                </a:solidFill>
                <a:latin typeface="Consolas" panose="020B0609020204030204" pitchFamily="49" charset="0"/>
                <a:ea typeface="宋体" panose="02010600030101010101" pitchFamily="2" charset="-122"/>
              </a:rPr>
              <a:t>PrimeGenerator</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ps1</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7F0055"/>
                </a:solidFill>
                <a:latin typeface="Consolas" panose="020B0609020204030204" pitchFamily="49" charset="0"/>
                <a:ea typeface="宋体" panose="02010600030101010101" pitchFamily="2" charset="-122"/>
              </a:rPr>
              <a:t>new</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PrimeGenerator</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5			</a:t>
            </a:r>
            <a:r>
              <a:rPr lang="en-US" altLang="zh-CN" kern="0" dirty="0">
                <a:solidFill>
                  <a:srgbClr val="3F7F5F"/>
                </a:solidFill>
                <a:latin typeface="Consolas" panose="020B0609020204030204" pitchFamily="49" charset="0"/>
                <a:ea typeface="宋体" panose="02010600030101010101" pitchFamily="2" charset="-122"/>
              </a:rPr>
              <a:t>// </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用对象名调用静态方法</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6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.println</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6A3E3E"/>
                </a:solidFill>
                <a:latin typeface="Consolas" panose="020B0609020204030204" pitchFamily="49" charset="0"/>
                <a:ea typeface="宋体" panose="02010600030101010101" pitchFamily="2" charset="-122"/>
              </a:rPr>
              <a:t>ps1</a:t>
            </a:r>
            <a:r>
              <a:rPr lang="en-US" altLang="zh-CN" kern="0" dirty="0">
                <a:solidFill>
                  <a:srgbClr val="000000"/>
                </a:solidFill>
                <a:latin typeface="Consolas" panose="020B0609020204030204" pitchFamily="49" charset="0"/>
                <a:ea typeface="宋体" panose="02010600030101010101" pitchFamily="2" charset="-122"/>
              </a:rPr>
              <a:t>.</a:t>
            </a:r>
            <a:r>
              <a:rPr lang="en-US" altLang="zh-CN" i="1" kern="0" dirty="0">
                <a:solidFill>
                  <a:srgbClr val="000000"/>
                </a:solidFill>
                <a:latin typeface="Consolas" panose="020B0609020204030204" pitchFamily="49" charset="0"/>
                <a:ea typeface="宋体" panose="02010600030101010101" pitchFamily="2" charset="-122"/>
              </a:rPr>
              <a:t>isPrime</a:t>
            </a:r>
            <a:r>
              <a:rPr lang="en-US" altLang="zh-CN" kern="0" dirty="0">
                <a:solidFill>
                  <a:srgbClr val="000000"/>
                </a:solidFill>
                <a:latin typeface="Consolas" panose="020B0609020204030204" pitchFamily="49" charset="0"/>
                <a:ea typeface="宋体" panose="02010600030101010101" pitchFamily="2" charset="-122"/>
              </a:rPr>
              <a:t>(2));</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7			</a:t>
            </a:r>
            <a:r>
              <a:rPr lang="en-US" altLang="zh-CN" kern="0" dirty="0">
                <a:solidFill>
                  <a:srgbClr val="3F7F5F"/>
                </a:solidFill>
                <a:latin typeface="Consolas" panose="020B0609020204030204" pitchFamily="49" charset="0"/>
                <a:ea typeface="宋体" panose="02010600030101010101" pitchFamily="2" charset="-122"/>
              </a:rPr>
              <a:t>// </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用类名调用静态方法</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8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.println</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err="1">
                <a:solidFill>
                  <a:srgbClr val="000000"/>
                </a:solidFill>
                <a:latin typeface="Consolas" panose="020B0609020204030204" pitchFamily="49" charset="0"/>
                <a:ea typeface="宋体" panose="02010600030101010101" pitchFamily="2" charset="-122"/>
              </a:rPr>
              <a:t>PrimeGenerator.</a:t>
            </a:r>
            <a:r>
              <a:rPr lang="en-US" altLang="zh-CN" i="1" kern="0" dirty="0" err="1">
                <a:solidFill>
                  <a:srgbClr val="000000"/>
                </a:solidFill>
                <a:latin typeface="Consolas" panose="020B0609020204030204" pitchFamily="49" charset="0"/>
                <a:ea typeface="宋体" panose="02010600030101010101" pitchFamily="2" charset="-122"/>
              </a:rPr>
              <a:t>isPrime</a:t>
            </a:r>
            <a:r>
              <a:rPr lang="en-US" altLang="zh-CN" kern="0" dirty="0">
                <a:solidFill>
                  <a:srgbClr val="000000"/>
                </a:solidFill>
                <a:latin typeface="Consolas" panose="020B0609020204030204" pitchFamily="49" charset="0"/>
                <a:ea typeface="宋体" panose="02010600030101010101" pitchFamily="2" charset="-122"/>
              </a:rPr>
              <a:t>(14));</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9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10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11		</a:t>
            </a:r>
            <a:r>
              <a:rPr lang="en-US" altLang="zh-CN" kern="0" dirty="0">
                <a:solidFill>
                  <a:srgbClr val="3F5FBF"/>
                </a:solidFill>
                <a:latin typeface="Consolas" panose="020B0609020204030204" pitchFamily="49" charset="0"/>
                <a:ea typeface="宋体" panose="02010600030101010101" pitchFamily="2" charset="-122"/>
              </a:rPr>
              <a:t>/** </a:t>
            </a:r>
            <a:r>
              <a:rPr lang="zh-CN" altLang="zh-CN" kern="0" dirty="0">
                <a:solidFill>
                  <a:srgbClr val="3F5FBF"/>
                </a:solidFill>
                <a:latin typeface="Consolas" panose="020B0609020204030204" pitchFamily="49" charset="0"/>
                <a:ea typeface="宋体" panose="02010600030101010101" pitchFamily="2" charset="-122"/>
                <a:cs typeface="Consolas" panose="020B0609020204030204" pitchFamily="49" charset="0"/>
              </a:rPr>
              <a:t>判定素数方法</a:t>
            </a:r>
            <a:r>
              <a:rPr lang="en-US" altLang="zh-CN" kern="0" dirty="0">
                <a:solidFill>
                  <a:srgbClr val="3F5FBF"/>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12		</a:t>
            </a:r>
            <a:r>
              <a:rPr lang="en-US" altLang="zh-CN" kern="0" dirty="0">
                <a:solidFill>
                  <a:srgbClr val="7F0055"/>
                </a:solidFill>
                <a:latin typeface="Consolas" panose="020B0609020204030204" pitchFamily="49" charset="0"/>
                <a:ea typeface="宋体" panose="02010600030101010101" pitchFamily="2" charset="-122"/>
              </a:rPr>
              <a:t>private</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static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7F0055"/>
                </a:solidFill>
                <a:latin typeface="Consolas" panose="020B0609020204030204" pitchFamily="49" charset="0"/>
                <a:ea typeface="宋体" panose="02010600030101010101" pitchFamily="2" charset="-122"/>
              </a:rPr>
              <a:t>boolean</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isPrime</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number</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13			</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m</a:t>
            </a:r>
            <a:r>
              <a:rPr lang="en-US" altLang="zh-CN" kern="0" dirty="0">
                <a:solidFill>
                  <a:srgbClr val="000000"/>
                </a:solidFill>
                <a:latin typeface="Consolas" panose="020B0609020204030204" pitchFamily="49" charset="0"/>
                <a:ea typeface="宋体" panose="02010600030101010101" pitchFamily="2" charset="-122"/>
              </a:rPr>
              <a:t> = 2;</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14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15			</a:t>
            </a:r>
            <a:r>
              <a:rPr lang="en-US" altLang="zh-CN" kern="0" dirty="0">
                <a:solidFill>
                  <a:srgbClr val="3F7F5F"/>
                </a:solidFill>
                <a:latin typeface="Consolas" panose="020B0609020204030204" pitchFamily="49" charset="0"/>
                <a:ea typeface="宋体" panose="02010600030101010101" pitchFamily="2" charset="-122"/>
              </a:rPr>
              <a:t>// 1</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及小于</a:t>
            </a:r>
            <a:r>
              <a:rPr lang="en-US" altLang="zh-CN" kern="0" dirty="0">
                <a:solidFill>
                  <a:srgbClr val="3F7F5F"/>
                </a:solidFill>
                <a:latin typeface="Consolas" panose="020B0609020204030204" pitchFamily="49" charset="0"/>
                <a:ea typeface="宋体" panose="02010600030101010101" pitchFamily="2" charset="-122"/>
              </a:rPr>
              <a:t>1</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的数都不是素数，</a:t>
            </a:r>
            <a:r>
              <a:rPr lang="en-US" altLang="zh-CN" kern="0" dirty="0">
                <a:solidFill>
                  <a:srgbClr val="3F7F5F"/>
                </a:solidFill>
                <a:latin typeface="Consolas" panose="020B0609020204030204" pitchFamily="49" charset="0"/>
                <a:ea typeface="宋体" panose="02010600030101010101" pitchFamily="2" charset="-122"/>
              </a:rPr>
              <a:t>2</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是素数</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16			</a:t>
            </a:r>
            <a:r>
              <a:rPr lang="en-US" altLang="zh-CN" kern="0" dirty="0">
                <a:solidFill>
                  <a:srgbClr val="7F0055"/>
                </a:solidFill>
                <a:latin typeface="Consolas" panose="020B0609020204030204" pitchFamily="49" charset="0"/>
                <a:ea typeface="宋体" panose="02010600030101010101" pitchFamily="2" charset="-122"/>
              </a:rPr>
              <a:t>if</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number</a:t>
            </a:r>
            <a:r>
              <a:rPr lang="en-US" altLang="zh-CN" kern="0" dirty="0">
                <a:solidFill>
                  <a:srgbClr val="000000"/>
                </a:solidFill>
                <a:latin typeface="Consolas" panose="020B0609020204030204" pitchFamily="49" charset="0"/>
                <a:ea typeface="宋体" panose="02010600030101010101" pitchFamily="2" charset="-122"/>
              </a:rPr>
              <a:t> &lt;= 1)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17				</a:t>
            </a:r>
            <a:r>
              <a:rPr lang="en-US" altLang="zh-CN" kern="0" dirty="0">
                <a:solidFill>
                  <a:srgbClr val="7F0055"/>
                </a:solidFill>
                <a:latin typeface="Consolas" panose="020B0609020204030204" pitchFamily="49" charset="0"/>
                <a:ea typeface="宋体" panose="02010600030101010101" pitchFamily="2" charset="-122"/>
              </a:rPr>
              <a:t>return</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false</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18			} </a:t>
            </a:r>
            <a:r>
              <a:rPr lang="en-US" altLang="zh-CN" kern="0" dirty="0">
                <a:solidFill>
                  <a:srgbClr val="7F0055"/>
                </a:solidFill>
                <a:latin typeface="Consolas" panose="020B0609020204030204" pitchFamily="49" charset="0"/>
                <a:ea typeface="宋体" panose="02010600030101010101" pitchFamily="2" charset="-122"/>
              </a:rPr>
              <a:t>else</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if</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number</a:t>
            </a:r>
            <a:r>
              <a:rPr lang="en-US" altLang="zh-CN" kern="0" dirty="0">
                <a:solidFill>
                  <a:srgbClr val="000000"/>
                </a:solidFill>
                <a:latin typeface="Consolas" panose="020B0609020204030204" pitchFamily="49" charset="0"/>
                <a:ea typeface="宋体" panose="02010600030101010101" pitchFamily="2" charset="-122"/>
              </a:rPr>
              <a:t> == 2)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19				</a:t>
            </a:r>
            <a:r>
              <a:rPr lang="en-US" altLang="zh-CN" kern="0" dirty="0">
                <a:solidFill>
                  <a:srgbClr val="7F0055"/>
                </a:solidFill>
                <a:latin typeface="Consolas" panose="020B0609020204030204" pitchFamily="49" charset="0"/>
                <a:ea typeface="宋体" panose="02010600030101010101" pitchFamily="2" charset="-122"/>
              </a:rPr>
              <a:t>return</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true</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20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21	</a:t>
            </a:r>
            <a:endParaRPr lang="zh-CN" altLang="zh-CN"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42988593"/>
      </p:ext>
    </p:extLst>
  </p:cSld>
  <p:clrMapOvr>
    <a:masterClrMapping/>
  </p:clrMapOvr>
  <p:transition spd="slow">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51098" y="745685"/>
            <a:ext cx="9530316" cy="3219343"/>
          </a:xfrm>
          <a:prstGeom prst="rect">
            <a:avLst/>
          </a:prstGeom>
        </p:spPr>
        <p:txBody>
          <a:bodyPr wrap="square">
            <a:spAutoFit/>
          </a:bodyPr>
          <a:lstStyle/>
          <a:p>
            <a:pPr>
              <a:lnSpc>
                <a:spcPts val="1200"/>
              </a:lnSpc>
              <a:spcAft>
                <a:spcPts val="0"/>
              </a:spcAft>
              <a:buNone/>
            </a:pPr>
            <a:r>
              <a:rPr lang="en-US" altLang="zh-CN" kern="0" dirty="0">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22			</a:t>
            </a:r>
            <a:r>
              <a:rPr lang="en-US" altLang="zh-CN" kern="0" dirty="0">
                <a:solidFill>
                  <a:srgbClr val="7F0055"/>
                </a:solidFill>
                <a:latin typeface="Consolas" panose="020B0609020204030204" pitchFamily="49" charset="0"/>
                <a:ea typeface="宋体" panose="02010600030101010101" pitchFamily="2" charset="-122"/>
              </a:rPr>
              <a:t>do</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23				</a:t>
            </a:r>
            <a:r>
              <a:rPr lang="en-US" altLang="zh-CN" kern="0" dirty="0">
                <a:solidFill>
                  <a:srgbClr val="3F7F5F"/>
                </a:solidFill>
                <a:latin typeface="Consolas" panose="020B0609020204030204" pitchFamily="49" charset="0"/>
                <a:ea typeface="宋体" panose="02010600030101010101" pitchFamily="2" charset="-122"/>
              </a:rPr>
              <a:t>// </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若能找到用来整除</a:t>
            </a:r>
            <a:r>
              <a:rPr lang="en-US" altLang="zh-CN" kern="0" dirty="0">
                <a:solidFill>
                  <a:srgbClr val="3F7F5F"/>
                </a:solidFill>
                <a:latin typeface="Consolas" panose="020B0609020204030204" pitchFamily="49" charset="0"/>
                <a:ea typeface="宋体" panose="02010600030101010101" pitchFamily="2" charset="-122"/>
              </a:rPr>
              <a:t>number</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的数</a:t>
            </a:r>
            <a:r>
              <a:rPr lang="en-US" altLang="zh-CN" kern="0" dirty="0">
                <a:solidFill>
                  <a:srgbClr val="3F7F5F"/>
                </a:solidFill>
                <a:latin typeface="Consolas" panose="020B0609020204030204" pitchFamily="49" charset="0"/>
                <a:ea typeface="宋体" panose="02010600030101010101" pitchFamily="2" charset="-122"/>
              </a:rPr>
              <a:t>m</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，则</a:t>
            </a:r>
            <a:r>
              <a:rPr lang="en-US" altLang="zh-CN" kern="0" dirty="0">
                <a:solidFill>
                  <a:srgbClr val="3F7F5F"/>
                </a:solidFill>
                <a:latin typeface="Consolas" panose="020B0609020204030204" pitchFamily="49" charset="0"/>
                <a:ea typeface="宋体" panose="02010600030101010101" pitchFamily="2" charset="-122"/>
              </a:rPr>
              <a:t>number</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不是素数</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24				</a:t>
            </a:r>
            <a:r>
              <a:rPr lang="en-US" altLang="zh-CN" kern="0" dirty="0">
                <a:solidFill>
                  <a:srgbClr val="7F0055"/>
                </a:solidFill>
                <a:latin typeface="Consolas" panose="020B0609020204030204" pitchFamily="49" charset="0"/>
                <a:ea typeface="宋体" panose="02010600030101010101" pitchFamily="2" charset="-122"/>
              </a:rPr>
              <a:t>if</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number</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6A3E3E"/>
                </a:solidFill>
                <a:latin typeface="Consolas" panose="020B0609020204030204" pitchFamily="49" charset="0"/>
                <a:ea typeface="宋体" panose="02010600030101010101" pitchFamily="2" charset="-122"/>
              </a:rPr>
              <a:t>m</a:t>
            </a:r>
            <a:r>
              <a:rPr lang="en-US" altLang="zh-CN" kern="0" dirty="0">
                <a:solidFill>
                  <a:srgbClr val="000000"/>
                </a:solidFill>
                <a:latin typeface="Consolas" panose="020B0609020204030204" pitchFamily="49" charset="0"/>
                <a:ea typeface="宋体" panose="02010600030101010101" pitchFamily="2" charset="-122"/>
              </a:rPr>
              <a:t> == 0)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25					</a:t>
            </a:r>
            <a:r>
              <a:rPr lang="en-US" altLang="zh-CN" kern="0" dirty="0">
                <a:solidFill>
                  <a:srgbClr val="7F0055"/>
                </a:solidFill>
                <a:latin typeface="Consolas" panose="020B0609020204030204" pitchFamily="49" charset="0"/>
                <a:ea typeface="宋体" panose="02010600030101010101" pitchFamily="2" charset="-122"/>
              </a:rPr>
              <a:t>return</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false</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26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27				</a:t>
            </a:r>
            <a:r>
              <a:rPr lang="en-US" altLang="zh-CN" kern="0" dirty="0">
                <a:solidFill>
                  <a:srgbClr val="3F7F5F"/>
                </a:solidFill>
                <a:latin typeface="Consolas" panose="020B0609020204030204" pitchFamily="49" charset="0"/>
                <a:ea typeface="宋体" panose="02010600030101010101" pitchFamily="2" charset="-122"/>
              </a:rPr>
              <a:t>// </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取下一个数</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28				++</a:t>
            </a:r>
            <a:r>
              <a:rPr lang="en-US" altLang="zh-CN" kern="0" dirty="0">
                <a:solidFill>
                  <a:srgbClr val="6A3E3E"/>
                </a:solidFill>
                <a:latin typeface="Consolas" panose="020B0609020204030204" pitchFamily="49" charset="0"/>
                <a:ea typeface="宋体" panose="02010600030101010101" pitchFamily="2" charset="-122"/>
              </a:rPr>
              <a:t>m</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29			} </a:t>
            </a:r>
            <a:r>
              <a:rPr lang="en-US" altLang="zh-CN" kern="0" dirty="0">
                <a:solidFill>
                  <a:srgbClr val="7F0055"/>
                </a:solidFill>
                <a:latin typeface="Consolas" panose="020B0609020204030204" pitchFamily="49" charset="0"/>
                <a:ea typeface="宋体" panose="02010600030101010101" pitchFamily="2" charset="-122"/>
              </a:rPr>
              <a:t>while</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m</a:t>
            </a:r>
            <a:r>
              <a:rPr lang="en-US" altLang="zh-CN" kern="0" dirty="0">
                <a:solidFill>
                  <a:srgbClr val="000000"/>
                </a:solidFill>
                <a:latin typeface="Consolas" panose="020B0609020204030204" pitchFamily="49" charset="0"/>
                <a:ea typeface="宋体" panose="02010600030101010101" pitchFamily="2" charset="-122"/>
              </a:rPr>
              <a:t> &lt; </a:t>
            </a:r>
            <a:r>
              <a:rPr lang="en-US" altLang="zh-CN" kern="0" dirty="0">
                <a:solidFill>
                  <a:srgbClr val="6A3E3E"/>
                </a:solidFill>
                <a:latin typeface="Consolas" panose="020B0609020204030204" pitchFamily="49" charset="0"/>
                <a:ea typeface="宋体" panose="02010600030101010101" pitchFamily="2" charset="-122"/>
              </a:rPr>
              <a:t>number</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30	</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31			</a:t>
            </a:r>
            <a:r>
              <a:rPr lang="en-US" altLang="zh-CN" kern="0" dirty="0">
                <a:solidFill>
                  <a:srgbClr val="7F0055"/>
                </a:solidFill>
                <a:latin typeface="Consolas" panose="020B0609020204030204" pitchFamily="49" charset="0"/>
                <a:ea typeface="宋体" panose="02010600030101010101" pitchFamily="2" charset="-122"/>
              </a:rPr>
              <a:t>return</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true</a:t>
            </a:r>
            <a:r>
              <a:rPr lang="en-US" altLang="zh-CN" kern="0" dirty="0">
                <a:solidFill>
                  <a:srgbClr val="000000"/>
                </a:solidFill>
                <a:latin typeface="Consolas" panose="020B0609020204030204" pitchFamily="49"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32		}</a:t>
            </a:r>
            <a:endParaRPr lang="zh-CN" altLang="zh-CN" kern="100" dirty="0">
              <a:latin typeface="Times New Roman" panose="02020603050405020304" pitchFamily="18" charset="0"/>
              <a:ea typeface="宋体" panose="02010600030101010101" pitchFamily="2" charset="-122"/>
            </a:endParaRPr>
          </a:p>
          <a:p>
            <a:pPr>
              <a:buNone/>
            </a:pPr>
            <a:r>
              <a:rPr lang="en-US" altLang="zh-CN" dirty="0">
                <a:solidFill>
                  <a:srgbClr val="000000"/>
                </a:solidFill>
                <a:latin typeface="Consolas" panose="020B0609020204030204" pitchFamily="49" charset="0"/>
                <a:ea typeface="宋体" panose="02010600030101010101" pitchFamily="2" charset="-122"/>
              </a:rPr>
              <a:t>33	}</a:t>
            </a:r>
            <a:endParaRPr lang="zh-CN" altLang="en-US" dirty="0"/>
          </a:p>
        </p:txBody>
      </p:sp>
    </p:spTree>
    <p:extLst>
      <p:ext uri="{BB962C8B-B14F-4D97-AF65-F5344CB8AC3E}">
        <p14:creationId xmlns:p14="http://schemas.microsoft.com/office/powerpoint/2010/main" val="2856131492"/>
      </p:ext>
    </p:extLst>
  </p:cSld>
  <p:clrMapOvr>
    <a:masterClrMapping/>
  </p:clrMapOvr>
  <p:transition spd="slow">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3.4.4 </a:t>
            </a:r>
            <a:r>
              <a:rPr lang="zh-CN" altLang="zh-CN" dirty="0">
                <a:effectLst/>
              </a:rPr>
              <a:t>基本类型的</a:t>
            </a:r>
            <a:r>
              <a:rPr lang="zh-CN" altLang="zh-CN" dirty="0" smtClean="0">
                <a:effectLst/>
              </a:rPr>
              <a:t>包装</a:t>
            </a:r>
            <a:endParaRPr lang="zh-CN" altLang="en-US" dirty="0"/>
          </a:p>
        </p:txBody>
      </p:sp>
      <p:sp>
        <p:nvSpPr>
          <p:cNvPr id="3" name="内容占位符 2"/>
          <p:cNvSpPr>
            <a:spLocks noGrp="1"/>
          </p:cNvSpPr>
          <p:nvPr>
            <p:ph idx="1"/>
          </p:nvPr>
        </p:nvSpPr>
        <p:spPr>
          <a:xfrm>
            <a:off x="505885" y="891141"/>
            <a:ext cx="11368616" cy="5711678"/>
          </a:xfrm>
        </p:spPr>
        <p:txBody>
          <a:bodyPr/>
          <a:lstStyle/>
          <a:p>
            <a:r>
              <a:rPr lang="en-US" altLang="zh-CN" dirty="0"/>
              <a:t>1. </a:t>
            </a:r>
            <a:r>
              <a:rPr lang="zh-CN" altLang="en-US" dirty="0"/>
              <a:t>基本类型的</a:t>
            </a:r>
            <a:r>
              <a:rPr lang="zh-CN" altLang="en-US" dirty="0" smtClean="0"/>
              <a:t>包装类</a:t>
            </a:r>
            <a:endParaRPr lang="en-US" altLang="zh-CN" dirty="0" smtClean="0"/>
          </a:p>
          <a:p>
            <a:endParaRPr lang="en-US" altLang="zh-CN" dirty="0"/>
          </a:p>
          <a:p>
            <a:pPr marL="0" indent="0">
              <a:buNone/>
            </a:pPr>
            <a:endParaRPr lang="en-US" altLang="zh-CN" dirty="0"/>
          </a:p>
          <a:p>
            <a:r>
              <a:rPr lang="en-US" altLang="zh-CN" dirty="0"/>
              <a:t>2. </a:t>
            </a:r>
            <a:r>
              <a:rPr lang="zh-CN" altLang="en-US" dirty="0"/>
              <a:t>基本类型与对应的包装类之间的转换以及自动装箱和拆</a:t>
            </a:r>
            <a:r>
              <a:rPr lang="zh-CN" altLang="en-US" dirty="0" smtClean="0"/>
              <a:t>箱</a:t>
            </a:r>
            <a:endParaRPr lang="en-US" altLang="zh-CN" dirty="0" smtClean="0"/>
          </a:p>
          <a:p>
            <a:pPr lvl="1"/>
            <a:r>
              <a:rPr lang="zh-CN" altLang="en-US" dirty="0"/>
              <a:t>（</a:t>
            </a:r>
            <a:r>
              <a:rPr lang="en-US" altLang="zh-CN" dirty="0"/>
              <a:t>l</a:t>
            </a:r>
            <a:r>
              <a:rPr lang="zh-CN" altLang="en-US" dirty="0"/>
              <a:t>）基本类型转换为类对象通过相应包装类的构造器完成，例如：</a:t>
            </a:r>
          </a:p>
          <a:p>
            <a:pPr marL="857250" lvl="2" indent="0">
              <a:buNone/>
            </a:pPr>
            <a:r>
              <a:rPr lang="en-US" altLang="zh-CN" dirty="0"/>
              <a:t>Integer </a:t>
            </a:r>
            <a:r>
              <a:rPr lang="en-US" altLang="zh-CN" dirty="0" err="1"/>
              <a:t>intObj</a:t>
            </a:r>
            <a:r>
              <a:rPr lang="en-US" altLang="zh-CN" dirty="0"/>
              <a:t> = new Integer (8);</a:t>
            </a:r>
          </a:p>
          <a:p>
            <a:pPr lvl="1"/>
            <a:r>
              <a:rPr lang="zh-CN" altLang="en-US" dirty="0"/>
              <a:t>（</a:t>
            </a:r>
            <a:r>
              <a:rPr lang="en-US" altLang="zh-CN" dirty="0"/>
              <a:t>2</a:t>
            </a:r>
            <a:r>
              <a:rPr lang="zh-CN" altLang="en-US" dirty="0"/>
              <a:t>）从包装类对象得到对应类型的数值需要调用该对象的相应方法，例如：</a:t>
            </a:r>
          </a:p>
          <a:p>
            <a:pPr marL="857250" lvl="2" indent="0">
              <a:buNone/>
            </a:pPr>
            <a:r>
              <a:rPr lang="en-US" altLang="zh-CN" dirty="0" err="1"/>
              <a:t>int</a:t>
            </a:r>
            <a:r>
              <a:rPr lang="en-US" altLang="zh-CN" dirty="0"/>
              <a:t> </a:t>
            </a:r>
            <a:r>
              <a:rPr lang="en-US" altLang="zh-CN" dirty="0" err="1"/>
              <a:t>i</a:t>
            </a:r>
            <a:r>
              <a:rPr lang="en-US" altLang="zh-CN" dirty="0"/>
              <a:t> = </a:t>
            </a:r>
            <a:r>
              <a:rPr lang="en-US" altLang="zh-CN" dirty="0" err="1"/>
              <a:t>intObj.intValue</a:t>
            </a:r>
            <a:r>
              <a:rPr lang="en-US" altLang="zh-CN" dirty="0"/>
              <a:t> ();</a:t>
            </a:r>
          </a:p>
          <a:p>
            <a:pPr lvl="1"/>
            <a:r>
              <a:rPr lang="zh-CN" altLang="en-US" dirty="0"/>
              <a:t>从</a:t>
            </a:r>
            <a:r>
              <a:rPr lang="en-US" altLang="zh-CN" dirty="0"/>
              <a:t>JDK5</a:t>
            </a:r>
            <a:r>
              <a:rPr lang="zh-CN" altLang="en-US" dirty="0"/>
              <a:t>开始，</a:t>
            </a:r>
            <a:r>
              <a:rPr lang="en-US" altLang="zh-CN" dirty="0"/>
              <a:t>Java</a:t>
            </a:r>
            <a:r>
              <a:rPr lang="zh-CN" altLang="en-US" dirty="0"/>
              <a:t>引入了自动装箱（</a:t>
            </a:r>
            <a:r>
              <a:rPr lang="en-US" altLang="zh-CN" dirty="0" err="1"/>
              <a:t>autoboxing</a:t>
            </a:r>
            <a:r>
              <a:rPr lang="zh-CN" altLang="en-US" dirty="0"/>
              <a:t>）和拆箱（</a:t>
            </a:r>
            <a:r>
              <a:rPr lang="en-US" altLang="zh-CN" dirty="0"/>
              <a:t>unboxing</a:t>
            </a:r>
            <a:r>
              <a:rPr lang="zh-CN" altLang="en-US" dirty="0"/>
              <a:t>）机制，使得烦琐的转换过程得到简化。例如，上述转换可以写成：</a:t>
            </a:r>
          </a:p>
          <a:p>
            <a:pPr marL="857250" lvl="2" indent="0">
              <a:buNone/>
            </a:pPr>
            <a:r>
              <a:rPr lang="en-US" altLang="zh-CN" dirty="0"/>
              <a:t>Integer </a:t>
            </a:r>
            <a:r>
              <a:rPr lang="en-US" altLang="zh-CN" dirty="0" err="1"/>
              <a:t>intObj</a:t>
            </a:r>
            <a:r>
              <a:rPr lang="en-US" altLang="zh-CN" dirty="0"/>
              <a:t> = 8;	</a:t>
            </a:r>
            <a:r>
              <a:rPr lang="en-US" altLang="zh-CN" dirty="0" smtClean="0"/>
              <a:t>// </a:t>
            </a:r>
            <a:r>
              <a:rPr lang="zh-CN" altLang="en-US" dirty="0"/>
              <a:t>装箱</a:t>
            </a:r>
          </a:p>
          <a:p>
            <a:pPr marL="857250" lvl="2" indent="0">
              <a:buNone/>
            </a:pPr>
            <a:r>
              <a:rPr lang="en-US" altLang="zh-CN" dirty="0" err="1"/>
              <a:t>int</a:t>
            </a:r>
            <a:r>
              <a:rPr lang="en-US" altLang="zh-CN" dirty="0"/>
              <a:t> </a:t>
            </a:r>
            <a:r>
              <a:rPr lang="en-US" altLang="zh-CN" dirty="0" err="1"/>
              <a:t>i</a:t>
            </a:r>
            <a:r>
              <a:rPr lang="en-US" altLang="zh-CN" dirty="0"/>
              <a:t> = </a:t>
            </a:r>
            <a:r>
              <a:rPr lang="en-US" altLang="zh-CN" dirty="0" err="1"/>
              <a:t>intObj</a:t>
            </a:r>
            <a:r>
              <a:rPr lang="en-US" altLang="zh-CN" dirty="0"/>
              <a:t>;		// </a:t>
            </a:r>
            <a:r>
              <a:rPr lang="zh-CN" altLang="en-US" dirty="0"/>
              <a:t>拆箱</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2201833376"/>
              </p:ext>
            </p:extLst>
          </p:nvPr>
        </p:nvGraphicFramePr>
        <p:xfrm>
          <a:off x="1768478" y="1391829"/>
          <a:ext cx="9143998" cy="979230"/>
        </p:xfrm>
        <a:graphic>
          <a:graphicData uri="http://schemas.openxmlformats.org/drawingml/2006/table">
            <a:tbl>
              <a:tblPr/>
              <a:tblGrid>
                <a:gridCol w="1325149"/>
                <a:gridCol w="976613"/>
                <a:gridCol w="977802"/>
                <a:gridCol w="976613"/>
                <a:gridCol w="977802"/>
                <a:gridCol w="976613"/>
                <a:gridCol w="977802"/>
                <a:gridCol w="977802"/>
                <a:gridCol w="977802"/>
              </a:tblGrid>
              <a:tr h="489615">
                <a:tc>
                  <a:txBody>
                    <a:bodyPr/>
                    <a:lstStyle/>
                    <a:p>
                      <a:pPr algn="ctr">
                        <a:lnSpc>
                          <a:spcPts val="1000"/>
                        </a:lnSpc>
                        <a:spcAft>
                          <a:spcPts val="0"/>
                        </a:spcAft>
                      </a:pPr>
                      <a:r>
                        <a:rPr lang="zh-CN" sz="1800" kern="100" dirty="0">
                          <a:effectLst/>
                          <a:latin typeface="Times New Roman" panose="02020603050405020304" pitchFamily="18" charset="0"/>
                          <a:ea typeface="宋体" panose="02010600030101010101" pitchFamily="2" charset="-122"/>
                        </a:rPr>
                        <a:t>基本类型</a:t>
                      </a:r>
                      <a:endParaRPr lang="zh-CN" sz="1800" dirty="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000"/>
                        </a:lnSpc>
                        <a:spcAft>
                          <a:spcPts val="0"/>
                        </a:spcAft>
                      </a:pPr>
                      <a:r>
                        <a:rPr lang="en-US" sz="1800" kern="100" dirty="0">
                          <a:effectLst/>
                          <a:latin typeface="Times New Roman" panose="02020603050405020304" pitchFamily="18" charset="0"/>
                          <a:ea typeface="宋体" panose="02010600030101010101" pitchFamily="2" charset="-122"/>
                        </a:rPr>
                        <a:t>char</a:t>
                      </a:r>
                      <a:endParaRPr lang="zh-CN" sz="18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000"/>
                        </a:lnSpc>
                        <a:spcAft>
                          <a:spcPts val="0"/>
                        </a:spcAft>
                      </a:pPr>
                      <a:r>
                        <a:rPr lang="en-US" sz="1800" kern="100">
                          <a:effectLst/>
                          <a:latin typeface="Times New Roman" panose="02020603050405020304" pitchFamily="18" charset="0"/>
                          <a:ea typeface="宋体" panose="02010600030101010101" pitchFamily="2" charset="-122"/>
                        </a:rPr>
                        <a:t>byte</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000"/>
                        </a:lnSpc>
                        <a:spcAft>
                          <a:spcPts val="0"/>
                        </a:spcAft>
                      </a:pPr>
                      <a:r>
                        <a:rPr lang="en-US" sz="1800" kern="100">
                          <a:effectLst/>
                          <a:latin typeface="Times New Roman" panose="02020603050405020304" pitchFamily="18" charset="0"/>
                          <a:ea typeface="宋体" panose="02010600030101010101" pitchFamily="2" charset="-122"/>
                        </a:rPr>
                        <a:t>short</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000"/>
                        </a:lnSpc>
                        <a:spcAft>
                          <a:spcPts val="0"/>
                        </a:spcAft>
                      </a:pPr>
                      <a:r>
                        <a:rPr lang="en-US" sz="1800" kern="100">
                          <a:effectLst/>
                          <a:latin typeface="Times New Roman" panose="02020603050405020304" pitchFamily="18" charset="0"/>
                          <a:ea typeface="宋体" panose="02010600030101010101" pitchFamily="2" charset="-122"/>
                        </a:rPr>
                        <a:t>int</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000"/>
                        </a:lnSpc>
                        <a:spcAft>
                          <a:spcPts val="0"/>
                        </a:spcAft>
                      </a:pPr>
                      <a:r>
                        <a:rPr lang="en-US" sz="1800" kern="100" dirty="0">
                          <a:effectLst/>
                          <a:latin typeface="Times New Roman" panose="02020603050405020304" pitchFamily="18" charset="0"/>
                          <a:ea typeface="宋体" panose="02010600030101010101" pitchFamily="2" charset="-122"/>
                        </a:rPr>
                        <a:t>long</a:t>
                      </a:r>
                      <a:endParaRPr lang="zh-CN" sz="18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000"/>
                        </a:lnSpc>
                        <a:spcAft>
                          <a:spcPts val="0"/>
                        </a:spcAft>
                      </a:pPr>
                      <a:r>
                        <a:rPr lang="en-US" sz="1800" kern="100">
                          <a:effectLst/>
                          <a:latin typeface="Times New Roman" panose="02020603050405020304" pitchFamily="18" charset="0"/>
                          <a:ea typeface="宋体" panose="02010600030101010101" pitchFamily="2" charset="-122"/>
                        </a:rPr>
                        <a:t>float</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000"/>
                        </a:lnSpc>
                        <a:spcAft>
                          <a:spcPts val="0"/>
                        </a:spcAft>
                      </a:pPr>
                      <a:r>
                        <a:rPr lang="en-US" sz="1800" kern="100">
                          <a:effectLst/>
                          <a:latin typeface="Times New Roman" panose="02020603050405020304" pitchFamily="18" charset="0"/>
                          <a:ea typeface="宋体" panose="02010600030101010101" pitchFamily="2" charset="-122"/>
                        </a:rPr>
                        <a:t>double</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000"/>
                        </a:lnSpc>
                        <a:spcAft>
                          <a:spcPts val="0"/>
                        </a:spcAft>
                      </a:pPr>
                      <a:r>
                        <a:rPr lang="en-US" sz="1800" kern="100">
                          <a:effectLst/>
                          <a:latin typeface="Times New Roman" panose="02020603050405020304" pitchFamily="18" charset="0"/>
                          <a:ea typeface="宋体" panose="02010600030101010101" pitchFamily="2" charset="-122"/>
                        </a:rPr>
                        <a:t>boolean</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9615">
                <a:tc>
                  <a:txBody>
                    <a:bodyPr/>
                    <a:lstStyle/>
                    <a:p>
                      <a:pPr algn="ctr">
                        <a:lnSpc>
                          <a:spcPts val="1000"/>
                        </a:lnSpc>
                        <a:spcAft>
                          <a:spcPts val="0"/>
                        </a:spcAft>
                      </a:pPr>
                      <a:r>
                        <a:rPr lang="zh-CN" sz="1800" kern="100" dirty="0">
                          <a:effectLst/>
                          <a:latin typeface="Times New Roman" panose="02020603050405020304" pitchFamily="18" charset="0"/>
                          <a:ea typeface="宋体" panose="02010600030101010101" pitchFamily="2" charset="-122"/>
                        </a:rPr>
                        <a:t>包装容器类</a:t>
                      </a:r>
                      <a:endParaRPr lang="zh-CN" sz="1800" dirty="0">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000"/>
                        </a:lnSpc>
                        <a:spcAft>
                          <a:spcPts val="0"/>
                        </a:spcAft>
                      </a:pPr>
                      <a:r>
                        <a:rPr lang="en-US" sz="1800" kern="100" dirty="0" err="1">
                          <a:effectLst/>
                          <a:latin typeface="Times New Roman" panose="02020603050405020304" pitchFamily="18" charset="0"/>
                          <a:ea typeface="宋体" panose="02010600030101010101" pitchFamily="2" charset="-122"/>
                        </a:rPr>
                        <a:t>Charcter</a:t>
                      </a:r>
                      <a:endParaRPr lang="zh-CN" sz="18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000"/>
                        </a:lnSpc>
                        <a:spcAft>
                          <a:spcPts val="0"/>
                        </a:spcAft>
                      </a:pPr>
                      <a:r>
                        <a:rPr lang="en-US" sz="1800" kern="100">
                          <a:effectLst/>
                          <a:latin typeface="Times New Roman" panose="02020603050405020304" pitchFamily="18" charset="0"/>
                          <a:ea typeface="宋体" panose="02010600030101010101" pitchFamily="2" charset="-122"/>
                        </a:rPr>
                        <a:t>Byte</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000"/>
                        </a:lnSpc>
                        <a:spcAft>
                          <a:spcPts val="0"/>
                        </a:spcAft>
                      </a:pPr>
                      <a:r>
                        <a:rPr lang="en-US" sz="1800" kern="100">
                          <a:effectLst/>
                          <a:latin typeface="Times New Roman" panose="02020603050405020304" pitchFamily="18" charset="0"/>
                          <a:ea typeface="宋体" panose="02010600030101010101" pitchFamily="2" charset="-122"/>
                        </a:rPr>
                        <a:t>Short</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000"/>
                        </a:lnSpc>
                        <a:spcAft>
                          <a:spcPts val="0"/>
                        </a:spcAft>
                      </a:pPr>
                      <a:r>
                        <a:rPr lang="en-US" sz="1800" kern="100">
                          <a:effectLst/>
                          <a:latin typeface="Times New Roman" panose="02020603050405020304" pitchFamily="18" charset="0"/>
                          <a:ea typeface="宋体" panose="02010600030101010101" pitchFamily="2" charset="-122"/>
                        </a:rPr>
                        <a:t>Integer</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000"/>
                        </a:lnSpc>
                        <a:spcAft>
                          <a:spcPts val="0"/>
                        </a:spcAft>
                      </a:pPr>
                      <a:r>
                        <a:rPr lang="en-US" sz="1800" kern="100">
                          <a:effectLst/>
                          <a:latin typeface="Times New Roman" panose="02020603050405020304" pitchFamily="18" charset="0"/>
                          <a:ea typeface="宋体" panose="02010600030101010101" pitchFamily="2" charset="-122"/>
                        </a:rPr>
                        <a:t>Long</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000"/>
                        </a:lnSpc>
                        <a:spcAft>
                          <a:spcPts val="0"/>
                        </a:spcAft>
                      </a:pPr>
                      <a:r>
                        <a:rPr lang="en-US" sz="1800" kern="100">
                          <a:effectLst/>
                          <a:latin typeface="Times New Roman" panose="02020603050405020304" pitchFamily="18" charset="0"/>
                          <a:ea typeface="宋体" panose="02010600030101010101" pitchFamily="2" charset="-122"/>
                        </a:rPr>
                        <a:t>Float</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000"/>
                        </a:lnSpc>
                        <a:spcAft>
                          <a:spcPts val="0"/>
                        </a:spcAft>
                      </a:pPr>
                      <a:r>
                        <a:rPr lang="en-US" sz="1800" kern="100">
                          <a:effectLst/>
                          <a:latin typeface="Times New Roman" panose="02020603050405020304" pitchFamily="18" charset="0"/>
                          <a:ea typeface="宋体" panose="02010600030101010101" pitchFamily="2" charset="-122"/>
                        </a:rPr>
                        <a:t>Double</a:t>
                      </a:r>
                      <a:endParaRPr lang="zh-CN" sz="18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000"/>
                        </a:lnSpc>
                        <a:spcAft>
                          <a:spcPts val="0"/>
                        </a:spcAft>
                      </a:pPr>
                      <a:r>
                        <a:rPr lang="en-US" sz="1800" kern="100" dirty="0">
                          <a:effectLst/>
                          <a:latin typeface="Times New Roman" panose="02020603050405020304" pitchFamily="18" charset="0"/>
                          <a:ea typeface="宋体" panose="02010600030101010101" pitchFamily="2" charset="-122"/>
                        </a:rPr>
                        <a:t>Boolean</a:t>
                      </a:r>
                      <a:endParaRPr lang="zh-CN" sz="18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46092649"/>
      </p:ext>
    </p:extLst>
  </p:cSld>
  <p:clrMapOvr>
    <a:masterClrMapping/>
  </p:clrMapOvr>
  <p:transition spd="slow">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3.4.4 </a:t>
            </a:r>
            <a:r>
              <a:rPr lang="zh-CN" altLang="zh-CN" dirty="0">
                <a:effectLst/>
              </a:rPr>
              <a:t>基本类型的</a:t>
            </a:r>
            <a:r>
              <a:rPr lang="zh-CN" altLang="zh-CN" dirty="0" smtClean="0">
                <a:effectLst/>
              </a:rPr>
              <a:t>包装</a:t>
            </a:r>
            <a:r>
              <a:rPr lang="en-US" altLang="zh-CN" dirty="0" smtClean="0">
                <a:effectLst/>
              </a:rPr>
              <a:t>(</a:t>
            </a:r>
            <a:r>
              <a:rPr lang="zh-CN" altLang="en-US" dirty="0" smtClean="0">
                <a:effectLst/>
              </a:rPr>
              <a:t>续</a:t>
            </a:r>
            <a:r>
              <a:rPr lang="en-US" altLang="zh-CN" dirty="0" smtClean="0">
                <a:effectLst/>
              </a:rPr>
              <a:t>)</a:t>
            </a:r>
            <a:endParaRPr lang="zh-CN" altLang="en-US" dirty="0"/>
          </a:p>
        </p:txBody>
      </p:sp>
      <p:sp>
        <p:nvSpPr>
          <p:cNvPr id="3" name="内容占位符 2"/>
          <p:cNvSpPr>
            <a:spLocks noGrp="1"/>
          </p:cNvSpPr>
          <p:nvPr>
            <p:ph idx="1"/>
          </p:nvPr>
        </p:nvSpPr>
        <p:spPr>
          <a:xfrm>
            <a:off x="505885" y="995362"/>
            <a:ext cx="11368616" cy="5713781"/>
          </a:xfrm>
        </p:spPr>
        <p:txBody>
          <a:bodyPr/>
          <a:lstStyle/>
          <a:p>
            <a:r>
              <a:rPr lang="en-US" altLang="zh-CN" sz="2000" dirty="0"/>
              <a:t>3. </a:t>
            </a:r>
            <a:r>
              <a:rPr lang="zh-CN" altLang="en-US" sz="2000" dirty="0"/>
              <a:t>数值数据的最大值和最小值</a:t>
            </a:r>
          </a:p>
          <a:p>
            <a:pPr lvl="1"/>
            <a:r>
              <a:rPr lang="zh-CN" altLang="en-US" sz="1800" dirty="0"/>
              <a:t>在</a:t>
            </a:r>
            <a:r>
              <a:rPr lang="en-US" altLang="zh-CN" sz="1800" dirty="0"/>
              <a:t>Byte</a:t>
            </a:r>
            <a:r>
              <a:rPr lang="zh-CN" altLang="en-US" sz="1800" dirty="0"/>
              <a:t>、</a:t>
            </a:r>
            <a:r>
              <a:rPr lang="en-US" altLang="zh-CN" sz="1800" dirty="0"/>
              <a:t>Double</a:t>
            </a:r>
            <a:r>
              <a:rPr lang="zh-CN" altLang="en-US" sz="1800" dirty="0"/>
              <a:t>、</a:t>
            </a:r>
            <a:r>
              <a:rPr lang="en-US" altLang="zh-CN" sz="1800" dirty="0"/>
              <a:t>Float</a:t>
            </a:r>
            <a:r>
              <a:rPr lang="zh-CN" altLang="en-US" sz="1800" dirty="0"/>
              <a:t>、</a:t>
            </a:r>
            <a:r>
              <a:rPr lang="en-US" altLang="zh-CN" sz="1800" dirty="0"/>
              <a:t>Integer</a:t>
            </a:r>
            <a:r>
              <a:rPr lang="zh-CN" altLang="en-US" sz="1800" dirty="0"/>
              <a:t>、</a:t>
            </a:r>
            <a:r>
              <a:rPr lang="en-US" altLang="zh-CN" sz="1800" dirty="0"/>
              <a:t>Long</a:t>
            </a:r>
            <a:r>
              <a:rPr lang="zh-CN" altLang="en-US" sz="1800" dirty="0"/>
              <a:t>和</a:t>
            </a:r>
            <a:r>
              <a:rPr lang="en-US" altLang="zh-CN" sz="1800" dirty="0"/>
              <a:t>Short</a:t>
            </a:r>
            <a:r>
              <a:rPr lang="zh-CN" altLang="en-US" sz="1800" dirty="0"/>
              <a:t>类中分别定义了两个静态常量 </a:t>
            </a:r>
            <a:r>
              <a:rPr lang="en-US" altLang="zh-CN" sz="1800" dirty="0"/>
              <a:t>MAX_VALUE</a:t>
            </a:r>
            <a:r>
              <a:rPr lang="zh-CN" altLang="en-US" sz="1800" dirty="0"/>
              <a:t>和 </a:t>
            </a:r>
            <a:r>
              <a:rPr lang="en-US" altLang="zh-CN" sz="1800" dirty="0"/>
              <a:t>MIN_VALUE</a:t>
            </a:r>
            <a:r>
              <a:rPr lang="zh-CN" altLang="en-US" sz="1800" dirty="0"/>
              <a:t>，表示相应类型的最大值和最小值，供需要时使用。例如：</a:t>
            </a:r>
          </a:p>
          <a:p>
            <a:pPr marL="857250" lvl="2" indent="0">
              <a:buNone/>
            </a:pPr>
            <a:r>
              <a:rPr lang="en-US" altLang="zh-CN" sz="1800" dirty="0"/>
              <a:t>Byte </a:t>
            </a:r>
            <a:r>
              <a:rPr lang="en-US" altLang="zh-CN" sz="1800" dirty="0" err="1"/>
              <a:t>largestByte</a:t>
            </a:r>
            <a:r>
              <a:rPr lang="en-US" altLang="zh-CN" sz="1800" dirty="0"/>
              <a:t> = </a:t>
            </a:r>
            <a:r>
              <a:rPr lang="en-US" altLang="zh-CN" sz="1800" dirty="0" err="1"/>
              <a:t>Byte.MAX_VALLUE</a:t>
            </a:r>
            <a:r>
              <a:rPr lang="en-US" altLang="zh-CN" sz="1800" dirty="0"/>
              <a:t>;</a:t>
            </a:r>
          </a:p>
          <a:p>
            <a:pPr marL="857250" lvl="2" indent="0">
              <a:buNone/>
            </a:pPr>
            <a:r>
              <a:rPr lang="en-US" altLang="zh-CN" sz="1800" dirty="0" err="1"/>
              <a:t>System.out.println</a:t>
            </a:r>
            <a:r>
              <a:rPr lang="en-US" altLang="zh-CN" sz="1800" dirty="0"/>
              <a:t>("</a:t>
            </a:r>
            <a:r>
              <a:rPr lang="en-US" altLang="zh-CN" sz="1800" dirty="0" err="1"/>
              <a:t>Laggest</a:t>
            </a:r>
            <a:r>
              <a:rPr lang="en-US" altLang="zh-CN" sz="1800" dirty="0"/>
              <a:t> Double is:" + </a:t>
            </a:r>
            <a:r>
              <a:rPr lang="en-US" altLang="zh-CN" sz="1800" dirty="0" err="1"/>
              <a:t>Double.MAX_VALUE</a:t>
            </a:r>
            <a:r>
              <a:rPr lang="en-US" altLang="zh-CN" sz="1800" dirty="0"/>
              <a:t>);</a:t>
            </a:r>
          </a:p>
          <a:p>
            <a:r>
              <a:rPr lang="en-US" altLang="zh-CN" sz="2000" dirty="0"/>
              <a:t>4. 3</a:t>
            </a:r>
            <a:r>
              <a:rPr lang="zh-CN" altLang="en-US" sz="2000" dirty="0"/>
              <a:t>个特殊的浮点数值</a:t>
            </a:r>
          </a:p>
          <a:p>
            <a:pPr lvl="1"/>
            <a:r>
              <a:rPr lang="zh-CN" altLang="en-US" sz="1800" dirty="0"/>
              <a:t>虽然浮点数表示的数值相当大，但还是会出现错误和溢出的情况。例如</a:t>
            </a:r>
            <a:r>
              <a:rPr lang="en-US" altLang="zh-CN" sz="1800" dirty="0"/>
              <a:t>l/0</a:t>
            </a:r>
            <a:r>
              <a:rPr lang="zh-CN" altLang="en-US" sz="1800" dirty="0"/>
              <a:t>、负数开平方等。因此，</a:t>
            </a:r>
            <a:r>
              <a:rPr lang="en-US" altLang="zh-CN" sz="1800" dirty="0"/>
              <a:t>Double </a:t>
            </a:r>
            <a:r>
              <a:rPr lang="zh-CN" altLang="en-US" sz="1800" dirty="0"/>
              <a:t>类定义了</a:t>
            </a:r>
            <a:r>
              <a:rPr lang="en-US" altLang="zh-CN" sz="1800" dirty="0"/>
              <a:t>3</a:t>
            </a:r>
            <a:r>
              <a:rPr lang="zh-CN" altLang="en-US" sz="1800" dirty="0"/>
              <a:t>个静态常量：</a:t>
            </a:r>
          </a:p>
          <a:p>
            <a:pPr marL="800100" lvl="2" indent="0">
              <a:buNone/>
            </a:pPr>
            <a:r>
              <a:rPr lang="en-US" altLang="zh-CN" sz="1800" dirty="0" err="1" smtClean="0"/>
              <a:t>Double.POSITIVE_INFINITY</a:t>
            </a:r>
            <a:r>
              <a:rPr lang="zh-CN" altLang="en-US" sz="1800" dirty="0"/>
              <a:t>（正无穷大） ，如 </a:t>
            </a:r>
            <a:r>
              <a:rPr lang="en-US" altLang="zh-CN" sz="1800" dirty="0"/>
              <a:t>(2)/0</a:t>
            </a:r>
            <a:r>
              <a:rPr lang="zh-CN" altLang="en-US" sz="1800" dirty="0"/>
              <a:t>。</a:t>
            </a:r>
          </a:p>
          <a:p>
            <a:pPr marL="800100" lvl="2" indent="0">
              <a:buNone/>
            </a:pPr>
            <a:r>
              <a:rPr lang="en-US" altLang="zh-CN" sz="1800" dirty="0" err="1" smtClean="0"/>
              <a:t>Double.NEGATIVE_INFINITY</a:t>
            </a:r>
            <a:r>
              <a:rPr lang="zh-CN" altLang="en-US" sz="1800" dirty="0"/>
              <a:t>（负无穷大），如 </a:t>
            </a:r>
            <a:r>
              <a:rPr lang="en-US" altLang="zh-CN" sz="1800" dirty="0"/>
              <a:t>(-2)/0</a:t>
            </a:r>
            <a:r>
              <a:rPr lang="zh-CN" altLang="en-US" sz="1800" dirty="0"/>
              <a:t>。</a:t>
            </a:r>
          </a:p>
          <a:p>
            <a:pPr marL="800100" lvl="2" indent="0">
              <a:buNone/>
            </a:pPr>
            <a:r>
              <a:rPr lang="en-US" altLang="zh-CN" sz="1800" dirty="0" err="1" smtClean="0"/>
              <a:t>Double.NaN</a:t>
            </a:r>
            <a:r>
              <a:rPr lang="zh-CN" altLang="en-US" sz="1800" dirty="0"/>
              <a:t>（</a:t>
            </a:r>
            <a:r>
              <a:rPr lang="en-US" altLang="zh-CN" sz="1800" dirty="0"/>
              <a:t>Not a Number</a:t>
            </a:r>
            <a:r>
              <a:rPr lang="zh-CN" altLang="en-US" sz="1800" dirty="0"/>
              <a:t>），如</a:t>
            </a:r>
            <a:r>
              <a:rPr lang="en-US" altLang="zh-CN" sz="1800" dirty="0"/>
              <a:t>0/0</a:t>
            </a:r>
            <a:r>
              <a:rPr lang="zh-CN" altLang="en-US" sz="1800" dirty="0"/>
              <a:t>。</a:t>
            </a:r>
          </a:p>
          <a:p>
            <a:pPr lvl="1"/>
            <a:r>
              <a:rPr lang="zh-CN" altLang="en-US" sz="1800" dirty="0"/>
              <a:t>但是，测试一个结果是不是</a:t>
            </a:r>
            <a:r>
              <a:rPr lang="en-US" altLang="zh-CN" sz="1800" dirty="0" err="1"/>
              <a:t>NaN</a:t>
            </a:r>
            <a:r>
              <a:rPr lang="zh-CN" altLang="en-US" sz="1800" dirty="0"/>
              <a:t>不能这样测试：</a:t>
            </a:r>
          </a:p>
          <a:p>
            <a:pPr marL="800100" lvl="2" indent="0">
              <a:buNone/>
            </a:pPr>
            <a:r>
              <a:rPr lang="en-US" altLang="zh-CN" sz="1800" dirty="0" smtClean="0"/>
              <a:t>if </a:t>
            </a:r>
            <a:r>
              <a:rPr lang="en-US" altLang="zh-CN" sz="1800" dirty="0"/>
              <a:t>(x == </a:t>
            </a:r>
            <a:r>
              <a:rPr lang="en-US" altLang="zh-CN" sz="1800" dirty="0" err="1"/>
              <a:t>Double.NaN</a:t>
            </a:r>
            <a:r>
              <a:rPr lang="en-US" altLang="zh-CN" sz="1800" dirty="0"/>
              <a:t>)  //…</a:t>
            </a:r>
          </a:p>
          <a:p>
            <a:pPr lvl="1"/>
            <a:r>
              <a:rPr lang="zh-CN" altLang="en-US" sz="1800" dirty="0"/>
              <a:t>应该使用</a:t>
            </a:r>
            <a:r>
              <a:rPr lang="en-US" altLang="zh-CN" sz="1800" dirty="0" err="1"/>
              <a:t>Double.isNaN</a:t>
            </a:r>
            <a:r>
              <a:rPr lang="zh-CN" altLang="en-US" sz="1800" dirty="0"/>
              <a:t>方法</a:t>
            </a:r>
          </a:p>
          <a:p>
            <a:pPr marL="800100" lvl="2" indent="0">
              <a:buNone/>
            </a:pPr>
            <a:r>
              <a:rPr lang="en-US" altLang="zh-CN" sz="1800" dirty="0" smtClean="0"/>
              <a:t>if </a:t>
            </a:r>
            <a:r>
              <a:rPr lang="en-US" altLang="zh-CN" sz="1800" dirty="0"/>
              <a:t>(</a:t>
            </a:r>
            <a:r>
              <a:rPr lang="en-US" altLang="zh-CN" sz="1800" dirty="0" err="1"/>
              <a:t>Double.isNaN</a:t>
            </a:r>
            <a:r>
              <a:rPr lang="en-US" altLang="zh-CN" sz="1800" dirty="0"/>
              <a:t> (x)) //…</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spTree>
    <p:extLst>
      <p:ext uri="{BB962C8B-B14F-4D97-AF65-F5344CB8AC3E}">
        <p14:creationId xmlns:p14="http://schemas.microsoft.com/office/powerpoint/2010/main" val="363946517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1000"/>
                                        <p:tgtEl>
                                          <p:spTgt spid="3">
                                            <p:txEl>
                                              <p:pRg st="7" end="7"/>
                                            </p:txEl>
                                          </p:spTgt>
                                        </p:tgtEl>
                                      </p:cBhvr>
                                    </p:animEffect>
                                    <p:anim calcmode="lin" valueType="num">
                                      <p:cBhvr>
                                        <p:cTn id="2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anim calcmode="lin" valueType="num">
                                      <p:cBhvr>
                                        <p:cTn id="2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1000"/>
                                        <p:tgtEl>
                                          <p:spTgt spid="3">
                                            <p:txEl>
                                              <p:pRg st="9" end="9"/>
                                            </p:txEl>
                                          </p:spTgt>
                                        </p:tgtEl>
                                      </p:cBhvr>
                                    </p:animEffect>
                                    <p:anim calcmode="lin" valueType="num">
                                      <p:cBhvr>
                                        <p:cTn id="3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1000"/>
                                        <p:tgtEl>
                                          <p:spTgt spid="3">
                                            <p:txEl>
                                              <p:pRg st="10" end="10"/>
                                            </p:txEl>
                                          </p:spTgt>
                                        </p:tgtEl>
                                      </p:cBhvr>
                                    </p:animEffect>
                                    <p:anim calcmode="lin" valueType="num">
                                      <p:cBhvr>
                                        <p:cTn id="3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1000"/>
                                        <p:tgtEl>
                                          <p:spTgt spid="3">
                                            <p:txEl>
                                              <p:pRg st="11" end="11"/>
                                            </p:txEl>
                                          </p:spTgt>
                                        </p:tgtEl>
                                      </p:cBhvr>
                                    </p:animEffect>
                                    <p:anim calcmode="lin" valueType="num">
                                      <p:cBhvr>
                                        <p:cTn id="4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1000"/>
                                        <p:tgtEl>
                                          <p:spTgt spid="3">
                                            <p:txEl>
                                              <p:pRg st="12" end="12"/>
                                            </p:txEl>
                                          </p:spTgt>
                                        </p:tgtEl>
                                      </p:cBhvr>
                                    </p:animEffect>
                                    <p:anim calcmode="lin" valueType="num">
                                      <p:cBhvr>
                                        <p:cTn id="4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3.4.4 </a:t>
            </a:r>
            <a:r>
              <a:rPr lang="zh-CN" altLang="zh-CN" dirty="0">
                <a:effectLst/>
              </a:rPr>
              <a:t>基本类型的包装</a:t>
            </a:r>
            <a:r>
              <a:rPr lang="en-US" altLang="zh-CN" dirty="0">
                <a:effectLst/>
              </a:rPr>
              <a:t>(</a:t>
            </a:r>
            <a:r>
              <a:rPr lang="zh-CN" altLang="en-US" dirty="0">
                <a:effectLst/>
              </a:rPr>
              <a:t>续</a:t>
            </a:r>
            <a:r>
              <a:rPr lang="en-US" altLang="zh-CN" dirty="0">
                <a:effectLst/>
              </a:rPr>
              <a:t>)</a:t>
            </a:r>
            <a:endParaRPr lang="zh-CN" altLang="en-US" dirty="0"/>
          </a:p>
        </p:txBody>
      </p:sp>
      <p:sp>
        <p:nvSpPr>
          <p:cNvPr id="3" name="内容占位符 2"/>
          <p:cNvSpPr>
            <a:spLocks noGrp="1"/>
          </p:cNvSpPr>
          <p:nvPr>
            <p:ph idx="1"/>
          </p:nvPr>
        </p:nvSpPr>
        <p:spPr/>
        <p:txBody>
          <a:bodyPr/>
          <a:lstStyle/>
          <a:p>
            <a:r>
              <a:rPr lang="en-US" altLang="zh-CN" dirty="0"/>
              <a:t>5. Integer</a:t>
            </a:r>
            <a:r>
              <a:rPr lang="zh-CN" altLang="en-US" dirty="0"/>
              <a:t>类的常用</a:t>
            </a:r>
            <a:r>
              <a:rPr lang="zh-CN" altLang="en-US" dirty="0" smtClean="0"/>
              <a:t>方法</a:t>
            </a:r>
            <a:endParaRPr lang="en-US" altLang="zh-CN" dirty="0" smtClean="0"/>
          </a:p>
          <a:p>
            <a:pPr lvl="1"/>
            <a:r>
              <a:rPr lang="zh-CN" altLang="en-US" sz="2000" dirty="0"/>
              <a:t>（</a:t>
            </a:r>
            <a:r>
              <a:rPr lang="en-US" altLang="zh-CN" sz="2000" dirty="0"/>
              <a:t>1</a:t>
            </a:r>
            <a:r>
              <a:rPr lang="zh-CN" altLang="en-US" sz="2000" dirty="0"/>
              <a:t>）构造器：</a:t>
            </a:r>
            <a:r>
              <a:rPr lang="en-US" altLang="zh-CN" sz="2000" dirty="0"/>
              <a:t>public Integer (</a:t>
            </a:r>
            <a:r>
              <a:rPr lang="en-US" altLang="zh-CN" sz="2000" dirty="0" err="1"/>
              <a:t>int</a:t>
            </a:r>
            <a:r>
              <a:rPr lang="en-US" altLang="zh-CN" sz="2000" dirty="0"/>
              <a:t> value)</a:t>
            </a:r>
            <a:r>
              <a:rPr lang="zh-CN" altLang="en-US" sz="2000" dirty="0"/>
              <a:t>和</a:t>
            </a:r>
            <a:r>
              <a:rPr lang="en-US" altLang="zh-CN" sz="2000" dirty="0"/>
              <a:t>public Integer (String s)</a:t>
            </a:r>
            <a:r>
              <a:rPr lang="zh-CN" altLang="en-US" sz="2000" dirty="0"/>
              <a:t>分别把数字和数字字符串封装成</a:t>
            </a:r>
            <a:r>
              <a:rPr lang="en-US" altLang="zh-CN" sz="2000" dirty="0"/>
              <a:t>Integer</a:t>
            </a:r>
            <a:r>
              <a:rPr lang="zh-CN" altLang="en-US" sz="2000" dirty="0"/>
              <a:t>类。</a:t>
            </a:r>
          </a:p>
          <a:p>
            <a:pPr lvl="1"/>
            <a:r>
              <a:rPr lang="zh-CN" altLang="en-US" sz="2000" dirty="0"/>
              <a:t>（</a:t>
            </a:r>
            <a:r>
              <a:rPr lang="en-US" altLang="zh-CN" sz="2000" dirty="0"/>
              <a:t>2</a:t>
            </a:r>
            <a:r>
              <a:rPr lang="zh-CN" altLang="en-US" sz="2000" dirty="0"/>
              <a:t>）把</a:t>
            </a:r>
            <a:r>
              <a:rPr lang="en-US" altLang="zh-CN" sz="2000" dirty="0"/>
              <a:t>Integer</a:t>
            </a:r>
            <a:r>
              <a:rPr lang="zh-CN" altLang="en-US" sz="2000" dirty="0"/>
              <a:t>对象所对应的</a:t>
            </a:r>
            <a:r>
              <a:rPr lang="en-US" altLang="zh-CN" sz="2000" dirty="0" err="1"/>
              <a:t>int</a:t>
            </a:r>
            <a:r>
              <a:rPr lang="zh-CN" altLang="en-US" sz="2000" dirty="0"/>
              <a:t>量转化成某种基本数据类型值。</a:t>
            </a:r>
          </a:p>
          <a:p>
            <a:pPr marL="800100" lvl="2" indent="0">
              <a:buNone/>
            </a:pPr>
            <a:r>
              <a:rPr lang="en-US" altLang="zh-CN" sz="2000" dirty="0" smtClean="0"/>
              <a:t>public </a:t>
            </a:r>
            <a:r>
              <a:rPr lang="en-US" altLang="zh-CN" sz="2000" dirty="0" err="1"/>
              <a:t>int</a:t>
            </a:r>
            <a:r>
              <a:rPr lang="en-US" altLang="zh-CN" sz="2000" dirty="0"/>
              <a:t> </a:t>
            </a:r>
            <a:r>
              <a:rPr lang="en-US" altLang="zh-CN" sz="2000" dirty="0" err="1"/>
              <a:t>intValue</a:t>
            </a:r>
            <a:r>
              <a:rPr lang="en-US" altLang="zh-CN" sz="2000" dirty="0"/>
              <a:t> ()</a:t>
            </a:r>
            <a:r>
              <a:rPr lang="zh-CN" altLang="en-US" sz="2000" dirty="0"/>
              <a:t>：将</a:t>
            </a:r>
            <a:r>
              <a:rPr lang="en-US" altLang="zh-CN" sz="2000" dirty="0"/>
              <a:t>Integer</a:t>
            </a:r>
            <a:r>
              <a:rPr lang="zh-CN" altLang="en-US" sz="2000" dirty="0"/>
              <a:t>对象所对应的</a:t>
            </a:r>
            <a:r>
              <a:rPr lang="en-US" altLang="zh-CN" sz="2000" dirty="0" err="1"/>
              <a:t>int</a:t>
            </a:r>
            <a:r>
              <a:rPr lang="zh-CN" altLang="en-US" sz="2000" dirty="0"/>
              <a:t>量转化为</a:t>
            </a:r>
            <a:r>
              <a:rPr lang="en-US" altLang="zh-CN" sz="2000" dirty="0" err="1"/>
              <a:t>int</a:t>
            </a:r>
            <a:r>
              <a:rPr lang="zh-CN" altLang="en-US" sz="2000" dirty="0"/>
              <a:t>类型值。</a:t>
            </a:r>
          </a:p>
          <a:p>
            <a:pPr marL="800100" lvl="2" indent="0">
              <a:buNone/>
            </a:pPr>
            <a:r>
              <a:rPr lang="en-US" altLang="zh-CN" sz="2000" dirty="0" smtClean="0"/>
              <a:t>public </a:t>
            </a:r>
            <a:r>
              <a:rPr lang="en-US" altLang="zh-CN" sz="2000" dirty="0"/>
              <a:t>long </a:t>
            </a:r>
            <a:r>
              <a:rPr lang="en-US" altLang="zh-CN" sz="2000" dirty="0" err="1"/>
              <a:t>longValue</a:t>
            </a:r>
            <a:r>
              <a:rPr lang="en-US" altLang="zh-CN" sz="2000" dirty="0"/>
              <a:t> ()</a:t>
            </a:r>
            <a:r>
              <a:rPr lang="zh-CN" altLang="en-US" sz="2000" dirty="0"/>
              <a:t>：将</a:t>
            </a:r>
            <a:r>
              <a:rPr lang="en-US" altLang="zh-CN" sz="2000" dirty="0"/>
              <a:t>Integer</a:t>
            </a:r>
            <a:r>
              <a:rPr lang="zh-CN" altLang="en-US" sz="2000" dirty="0"/>
              <a:t>对象所对应的</a:t>
            </a:r>
            <a:r>
              <a:rPr lang="en-US" altLang="zh-CN" sz="2000" dirty="0" err="1"/>
              <a:t>int</a:t>
            </a:r>
            <a:r>
              <a:rPr lang="zh-CN" altLang="en-US" sz="2000" dirty="0"/>
              <a:t>量转化为</a:t>
            </a:r>
            <a:r>
              <a:rPr lang="en-US" altLang="zh-CN" sz="2000" dirty="0"/>
              <a:t>long</a:t>
            </a:r>
            <a:r>
              <a:rPr lang="zh-CN" altLang="en-US" sz="2000" dirty="0"/>
              <a:t>类型值。</a:t>
            </a:r>
          </a:p>
          <a:p>
            <a:pPr marL="800100" lvl="2" indent="0">
              <a:buNone/>
            </a:pPr>
            <a:r>
              <a:rPr lang="en-US" altLang="zh-CN" sz="2000" dirty="0" smtClean="0"/>
              <a:t>public </a:t>
            </a:r>
            <a:r>
              <a:rPr lang="en-US" altLang="zh-CN" sz="2000" dirty="0"/>
              <a:t>double </a:t>
            </a:r>
            <a:r>
              <a:rPr lang="en-US" altLang="zh-CN" sz="2000" dirty="0" err="1"/>
              <a:t>doubleValue</a:t>
            </a:r>
            <a:r>
              <a:rPr lang="en-US" altLang="zh-CN" sz="2000" dirty="0"/>
              <a:t> ()</a:t>
            </a:r>
            <a:r>
              <a:rPr lang="zh-CN" altLang="en-US" sz="2000" dirty="0"/>
              <a:t>：将</a:t>
            </a:r>
            <a:r>
              <a:rPr lang="en-US" altLang="zh-CN" sz="2000" dirty="0"/>
              <a:t>Integer</a:t>
            </a:r>
            <a:r>
              <a:rPr lang="zh-CN" altLang="en-US" sz="2000" dirty="0"/>
              <a:t>对象所对应的</a:t>
            </a:r>
            <a:r>
              <a:rPr lang="en-US" altLang="zh-CN" sz="2000" dirty="0" err="1"/>
              <a:t>int</a:t>
            </a:r>
            <a:r>
              <a:rPr lang="zh-CN" altLang="en-US" sz="2000" dirty="0"/>
              <a:t>量转化为</a:t>
            </a:r>
            <a:r>
              <a:rPr lang="en-US" altLang="zh-CN" sz="2000" dirty="0"/>
              <a:t>double</a:t>
            </a:r>
            <a:r>
              <a:rPr lang="zh-CN" altLang="en-US" sz="2000" dirty="0"/>
              <a:t>类型值。</a:t>
            </a:r>
          </a:p>
          <a:p>
            <a:pPr lvl="1"/>
            <a:r>
              <a:rPr lang="zh-CN" altLang="en-US" sz="2000" dirty="0"/>
              <a:t>（</a:t>
            </a:r>
            <a:r>
              <a:rPr lang="en-US" altLang="zh-CN" sz="2000" dirty="0"/>
              <a:t>3</a:t>
            </a:r>
            <a:r>
              <a:rPr lang="zh-CN" altLang="en-US" sz="2000" dirty="0"/>
              <a:t>）数字字符串与数字之间的转换。</a:t>
            </a:r>
          </a:p>
          <a:p>
            <a:pPr marL="800100" lvl="2" indent="0">
              <a:buNone/>
            </a:pPr>
            <a:r>
              <a:rPr lang="en-US" altLang="zh-CN" sz="2000" dirty="0" smtClean="0"/>
              <a:t>public </a:t>
            </a:r>
            <a:r>
              <a:rPr lang="en-US" altLang="zh-CN" sz="2000" dirty="0"/>
              <a:t>String </a:t>
            </a:r>
            <a:r>
              <a:rPr lang="en-US" altLang="zh-CN" sz="2000" dirty="0" err="1"/>
              <a:t>toString</a:t>
            </a:r>
            <a:r>
              <a:rPr lang="en-US" altLang="zh-CN" sz="2000" dirty="0"/>
              <a:t> ( )</a:t>
            </a:r>
            <a:r>
              <a:rPr lang="zh-CN" altLang="en-US" sz="2000" dirty="0"/>
              <a:t>：将</a:t>
            </a:r>
            <a:r>
              <a:rPr lang="en-US" altLang="zh-CN" sz="2000" dirty="0"/>
              <a:t>Integer</a:t>
            </a:r>
            <a:r>
              <a:rPr lang="zh-CN" altLang="en-US" sz="2000" dirty="0"/>
              <a:t>对象转化为</a:t>
            </a:r>
            <a:r>
              <a:rPr lang="en-US" altLang="zh-CN" sz="2000" dirty="0"/>
              <a:t>String</a:t>
            </a:r>
            <a:r>
              <a:rPr lang="zh-CN" altLang="en-US" sz="2000" dirty="0"/>
              <a:t>对象。</a:t>
            </a:r>
          </a:p>
          <a:p>
            <a:pPr marL="800100" lvl="2" indent="0">
              <a:buNone/>
            </a:pPr>
            <a:r>
              <a:rPr lang="en-US" altLang="zh-CN" sz="2000" dirty="0" smtClean="0"/>
              <a:t>public </a:t>
            </a:r>
            <a:r>
              <a:rPr lang="en-US" altLang="zh-CN" sz="2000" dirty="0"/>
              <a:t>static </a:t>
            </a:r>
            <a:r>
              <a:rPr lang="en-US" altLang="zh-CN" sz="2000" dirty="0" err="1"/>
              <a:t>int</a:t>
            </a:r>
            <a:r>
              <a:rPr lang="en-US" altLang="zh-CN" sz="2000" dirty="0"/>
              <a:t> </a:t>
            </a:r>
            <a:r>
              <a:rPr lang="en-US" altLang="zh-CN" sz="2000" dirty="0" err="1"/>
              <a:t>parseInt</a:t>
            </a:r>
            <a:r>
              <a:rPr lang="en-US" altLang="zh-CN" sz="2000" dirty="0"/>
              <a:t> (String s) </a:t>
            </a:r>
            <a:r>
              <a:rPr lang="zh-CN" altLang="en-US" sz="2000" dirty="0"/>
              <a:t>：将数字字符串对象转化为</a:t>
            </a:r>
            <a:r>
              <a:rPr lang="en-US" altLang="zh-CN" sz="2000" dirty="0" err="1"/>
              <a:t>int</a:t>
            </a:r>
            <a:r>
              <a:rPr lang="zh-CN" altLang="en-US" sz="2000" dirty="0"/>
              <a:t>值。</a:t>
            </a:r>
          </a:p>
          <a:p>
            <a:pPr marL="800100" lvl="2" indent="0">
              <a:buNone/>
            </a:pPr>
            <a:r>
              <a:rPr lang="en-US" altLang="zh-CN" sz="2000" dirty="0" smtClean="0"/>
              <a:t>public </a:t>
            </a:r>
            <a:r>
              <a:rPr lang="en-US" altLang="zh-CN" sz="2000" dirty="0"/>
              <a:t>static Integer </a:t>
            </a:r>
            <a:r>
              <a:rPr lang="en-US" altLang="zh-CN" sz="2000" dirty="0" err="1"/>
              <a:t>valueOf</a:t>
            </a:r>
            <a:r>
              <a:rPr lang="en-US" altLang="zh-CN" sz="2000" dirty="0"/>
              <a:t> (String s)</a:t>
            </a:r>
            <a:r>
              <a:rPr lang="zh-CN" altLang="en-US" sz="2000" dirty="0"/>
              <a:t>：把</a:t>
            </a:r>
            <a:r>
              <a:rPr lang="en-US" altLang="zh-CN" sz="2000" dirty="0"/>
              <a:t>s</a:t>
            </a:r>
            <a:r>
              <a:rPr lang="zh-CN" altLang="en-US" sz="2000" dirty="0"/>
              <a:t>转化成</a:t>
            </a:r>
            <a:r>
              <a:rPr lang="en-US" altLang="zh-CN" sz="2000" dirty="0"/>
              <a:t>Integer</a:t>
            </a:r>
            <a:r>
              <a:rPr lang="zh-CN" altLang="en-US" sz="2000" dirty="0"/>
              <a:t>类对象。</a:t>
            </a:r>
          </a:p>
          <a:p>
            <a:pPr lvl="1"/>
            <a:r>
              <a:rPr lang="zh-CN" altLang="en-US" sz="2000" dirty="0"/>
              <a:t>对于</a:t>
            </a:r>
            <a:r>
              <a:rPr lang="en-US" altLang="zh-CN" sz="2000" dirty="0"/>
              <a:t>Double</a:t>
            </a:r>
            <a:r>
              <a:rPr lang="zh-CN" altLang="en-US" sz="2000" dirty="0"/>
              <a:t>、</a:t>
            </a:r>
            <a:r>
              <a:rPr lang="en-US" altLang="zh-CN" sz="2000" dirty="0"/>
              <a:t>Float</a:t>
            </a:r>
            <a:r>
              <a:rPr lang="zh-CN" altLang="en-US" sz="2000" dirty="0"/>
              <a:t>、</a:t>
            </a:r>
            <a:r>
              <a:rPr lang="en-US" altLang="zh-CN" sz="2000" dirty="0"/>
              <a:t>Byte</a:t>
            </a:r>
            <a:r>
              <a:rPr lang="zh-CN" altLang="en-US" sz="2000" dirty="0"/>
              <a:t>、</a:t>
            </a:r>
            <a:r>
              <a:rPr lang="en-US" altLang="zh-CN" sz="2000" dirty="0"/>
              <a:t>Short</a:t>
            </a:r>
            <a:r>
              <a:rPr lang="zh-CN" altLang="en-US" sz="2000" dirty="0"/>
              <a:t>和</a:t>
            </a:r>
            <a:r>
              <a:rPr lang="en-US" altLang="zh-CN" sz="2000" dirty="0"/>
              <a:t>Long</a:t>
            </a:r>
            <a:r>
              <a:rPr lang="zh-CN" altLang="en-US" sz="2000" dirty="0"/>
              <a:t>类，也有类似的方法。</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spTree>
    <p:extLst>
      <p:ext uri="{BB962C8B-B14F-4D97-AF65-F5344CB8AC3E}">
        <p14:creationId xmlns:p14="http://schemas.microsoft.com/office/powerpoint/2010/main" val="1515037831"/>
      </p:ext>
    </p:extLst>
  </p:cSld>
  <p:clrMapOvr>
    <a:masterClrMapping/>
  </p:clrMapOvr>
  <p:transition spd="slow">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3.4.4 </a:t>
            </a:r>
            <a:r>
              <a:rPr lang="zh-CN" altLang="zh-CN" dirty="0">
                <a:effectLst/>
              </a:rPr>
              <a:t>基本类型的包装</a:t>
            </a:r>
            <a:r>
              <a:rPr lang="en-US" altLang="zh-CN" dirty="0">
                <a:effectLst/>
              </a:rPr>
              <a:t>(</a:t>
            </a:r>
            <a:r>
              <a:rPr lang="zh-CN" altLang="en-US" dirty="0">
                <a:effectLst/>
              </a:rPr>
              <a:t>续</a:t>
            </a:r>
            <a:r>
              <a:rPr lang="en-US" altLang="zh-CN" dirty="0">
                <a:effectLst/>
              </a:rPr>
              <a:t>)</a:t>
            </a:r>
            <a:endParaRPr lang="zh-CN" altLang="en-US" dirty="0"/>
          </a:p>
        </p:txBody>
      </p:sp>
      <p:sp>
        <p:nvSpPr>
          <p:cNvPr id="3" name="内容占位符 2"/>
          <p:cNvSpPr>
            <a:spLocks noGrp="1"/>
          </p:cNvSpPr>
          <p:nvPr>
            <p:ph idx="1"/>
          </p:nvPr>
        </p:nvSpPr>
        <p:spPr>
          <a:xfrm>
            <a:off x="505885" y="995363"/>
            <a:ext cx="11368616" cy="4876800"/>
          </a:xfrm>
        </p:spPr>
        <p:txBody>
          <a:bodyPr/>
          <a:lstStyle/>
          <a:p>
            <a:r>
              <a:rPr lang="pt-BR" altLang="zh-CN" sz="2000" dirty="0"/>
              <a:t>6. Character</a:t>
            </a:r>
            <a:r>
              <a:rPr lang="zh-CN" altLang="zh-CN" sz="2000" dirty="0"/>
              <a:t>类的常用方法</a:t>
            </a:r>
            <a:endParaRPr lang="zh-CN" altLang="zh-CN" sz="2000" b="1" dirty="0"/>
          </a:p>
          <a:p>
            <a:pPr lvl="1"/>
            <a:r>
              <a:rPr lang="pt-BR" altLang="zh-CN" sz="2000" dirty="0" smtClean="0"/>
              <a:t>public </a:t>
            </a:r>
            <a:r>
              <a:rPr lang="pt-BR" altLang="zh-CN" sz="2000" dirty="0"/>
              <a:t>static boolean isDigit(char </a:t>
            </a:r>
            <a:r>
              <a:rPr lang="pt-BR" altLang="zh-CN" sz="2000" u="sng" dirty="0"/>
              <a:t>ch</a:t>
            </a:r>
            <a:r>
              <a:rPr lang="pt-BR" altLang="zh-CN" sz="2000" dirty="0"/>
              <a:t>)</a:t>
            </a:r>
            <a:r>
              <a:rPr lang="zh-CN" altLang="zh-CN" sz="2000" dirty="0"/>
              <a:t>：如果</a:t>
            </a:r>
            <a:r>
              <a:rPr lang="pt-BR" altLang="zh-CN" sz="2000" dirty="0"/>
              <a:t>ch</a:t>
            </a:r>
            <a:r>
              <a:rPr lang="zh-CN" altLang="zh-CN" sz="2000" dirty="0"/>
              <a:t>是数字字符返回</a:t>
            </a:r>
            <a:r>
              <a:rPr lang="pt-BR" altLang="zh-CN" sz="2000" dirty="0"/>
              <a:t>true</a:t>
            </a:r>
            <a:r>
              <a:rPr lang="zh-CN" altLang="zh-CN" sz="2000" dirty="0"/>
              <a:t>，否则返回</a:t>
            </a:r>
            <a:r>
              <a:rPr lang="pt-BR" altLang="zh-CN" sz="2000" dirty="0"/>
              <a:t>false</a:t>
            </a:r>
            <a:r>
              <a:rPr lang="zh-CN" altLang="zh-CN" sz="2000" dirty="0"/>
              <a:t>。</a:t>
            </a:r>
          </a:p>
          <a:p>
            <a:pPr lvl="1"/>
            <a:r>
              <a:rPr lang="pt-BR" altLang="zh-CN" sz="2000" dirty="0" smtClean="0"/>
              <a:t>public </a:t>
            </a:r>
            <a:r>
              <a:rPr lang="pt-BR" altLang="zh-CN" sz="2000" dirty="0"/>
              <a:t>static boolean isLetter(char </a:t>
            </a:r>
            <a:r>
              <a:rPr lang="pt-BR" altLang="zh-CN" sz="2000" u="sng" dirty="0"/>
              <a:t>ch</a:t>
            </a:r>
            <a:r>
              <a:rPr lang="pt-BR" altLang="zh-CN" sz="2000" dirty="0"/>
              <a:t>)</a:t>
            </a:r>
            <a:r>
              <a:rPr lang="zh-CN" altLang="zh-CN" sz="2000" dirty="0"/>
              <a:t>：如果</a:t>
            </a:r>
            <a:r>
              <a:rPr lang="pt-BR" altLang="zh-CN" sz="2000" dirty="0"/>
              <a:t>ch</a:t>
            </a:r>
            <a:r>
              <a:rPr lang="zh-CN" altLang="zh-CN" sz="2000" dirty="0"/>
              <a:t>是字母返回</a:t>
            </a:r>
            <a:r>
              <a:rPr lang="pt-BR" altLang="zh-CN" sz="2000" dirty="0"/>
              <a:t>true</a:t>
            </a:r>
            <a:r>
              <a:rPr lang="zh-CN" altLang="zh-CN" sz="2000" dirty="0"/>
              <a:t>，否则返回</a:t>
            </a:r>
            <a:r>
              <a:rPr lang="pt-BR" altLang="zh-CN" sz="2000" dirty="0"/>
              <a:t>false</a:t>
            </a:r>
            <a:r>
              <a:rPr lang="zh-CN" altLang="zh-CN" sz="2000" dirty="0"/>
              <a:t>。</a:t>
            </a:r>
          </a:p>
          <a:p>
            <a:pPr lvl="1"/>
            <a:r>
              <a:rPr lang="pt-BR" altLang="zh-CN" sz="2000" dirty="0" smtClean="0"/>
              <a:t>public </a:t>
            </a:r>
            <a:r>
              <a:rPr lang="pt-BR" altLang="zh-CN" sz="2000" dirty="0"/>
              <a:t>static boolea isLetterOrDigit(char </a:t>
            </a:r>
            <a:r>
              <a:rPr lang="pt-BR" altLang="zh-CN" sz="2000" u="sng" dirty="0"/>
              <a:t>ch</a:t>
            </a:r>
            <a:r>
              <a:rPr lang="pt-BR" altLang="zh-CN" sz="2000" dirty="0"/>
              <a:t>)</a:t>
            </a:r>
            <a:r>
              <a:rPr lang="zh-CN" altLang="zh-CN" sz="2000" dirty="0"/>
              <a:t>：如果</a:t>
            </a:r>
            <a:r>
              <a:rPr lang="pt-BR" altLang="zh-CN" sz="2000" dirty="0"/>
              <a:t>ch </a:t>
            </a:r>
            <a:r>
              <a:rPr lang="zh-CN" altLang="zh-CN" sz="2000" dirty="0"/>
              <a:t>是字母或数字字符返回</a:t>
            </a:r>
            <a:r>
              <a:rPr lang="pt-BR" altLang="zh-CN" sz="2000" dirty="0"/>
              <a:t>true</a:t>
            </a:r>
            <a:r>
              <a:rPr lang="zh-CN" altLang="zh-CN" sz="2000" dirty="0"/>
              <a:t>，否则返回</a:t>
            </a:r>
            <a:r>
              <a:rPr lang="pt-BR" altLang="zh-CN" sz="2000" dirty="0"/>
              <a:t>false</a:t>
            </a:r>
            <a:r>
              <a:rPr lang="zh-CN" altLang="zh-CN" sz="2000" dirty="0"/>
              <a:t>。</a:t>
            </a:r>
          </a:p>
          <a:p>
            <a:pPr lvl="1"/>
            <a:r>
              <a:rPr lang="pt-BR" altLang="zh-CN" sz="2000" dirty="0" smtClean="0"/>
              <a:t>public </a:t>
            </a:r>
            <a:r>
              <a:rPr lang="pt-BR" altLang="zh-CN" sz="2000" dirty="0"/>
              <a:t>static boolean isLowerCase(char </a:t>
            </a:r>
            <a:r>
              <a:rPr lang="pt-BR" altLang="zh-CN" sz="2000" u="sng" dirty="0"/>
              <a:t>ch</a:t>
            </a:r>
            <a:r>
              <a:rPr lang="pt-BR" altLang="zh-CN" sz="2000" dirty="0"/>
              <a:t>)</a:t>
            </a:r>
            <a:r>
              <a:rPr lang="zh-CN" altLang="zh-CN" sz="2000" dirty="0"/>
              <a:t>：如果</a:t>
            </a:r>
            <a:r>
              <a:rPr lang="pt-BR" altLang="zh-CN" sz="2000" dirty="0"/>
              <a:t>ch</a:t>
            </a:r>
            <a:r>
              <a:rPr lang="zh-CN" altLang="zh-CN" sz="2000" dirty="0"/>
              <a:t>是小写字母返回</a:t>
            </a:r>
            <a:r>
              <a:rPr lang="pt-BR" altLang="zh-CN" sz="2000" dirty="0"/>
              <a:t>true</a:t>
            </a:r>
            <a:r>
              <a:rPr lang="zh-CN" altLang="zh-CN" sz="2000" dirty="0"/>
              <a:t>，否则返回</a:t>
            </a:r>
            <a:r>
              <a:rPr lang="pt-BR" altLang="zh-CN" sz="2000" dirty="0"/>
              <a:t>false</a:t>
            </a:r>
            <a:r>
              <a:rPr lang="zh-CN" altLang="zh-CN" sz="2000" dirty="0"/>
              <a:t>。</a:t>
            </a:r>
          </a:p>
          <a:p>
            <a:pPr lvl="1"/>
            <a:r>
              <a:rPr lang="pt-BR" altLang="zh-CN" sz="2000" dirty="0" smtClean="0"/>
              <a:t>public </a:t>
            </a:r>
            <a:r>
              <a:rPr lang="pt-BR" altLang="zh-CN" sz="2000" dirty="0"/>
              <a:t>static boolean isUpperCase(char </a:t>
            </a:r>
            <a:r>
              <a:rPr lang="pt-BR" altLang="zh-CN" sz="2000" u="sng" dirty="0"/>
              <a:t>ch</a:t>
            </a:r>
            <a:r>
              <a:rPr lang="pt-BR" altLang="zh-CN" sz="2000" dirty="0"/>
              <a:t>)</a:t>
            </a:r>
            <a:r>
              <a:rPr lang="zh-CN" altLang="zh-CN" sz="2000" dirty="0"/>
              <a:t>：如果</a:t>
            </a:r>
            <a:r>
              <a:rPr lang="pt-BR" altLang="zh-CN" sz="2000" dirty="0"/>
              <a:t>ch</a:t>
            </a:r>
            <a:r>
              <a:rPr lang="zh-CN" altLang="zh-CN" sz="2000" dirty="0"/>
              <a:t>是大写字母返回</a:t>
            </a:r>
            <a:r>
              <a:rPr lang="pt-BR" altLang="zh-CN" sz="2000" dirty="0"/>
              <a:t>true</a:t>
            </a:r>
            <a:r>
              <a:rPr lang="zh-CN" altLang="zh-CN" sz="2000" dirty="0"/>
              <a:t>，否则返回</a:t>
            </a:r>
            <a:r>
              <a:rPr lang="pt-BR" altLang="zh-CN" sz="2000" dirty="0"/>
              <a:t>false</a:t>
            </a:r>
            <a:r>
              <a:rPr lang="zh-CN" altLang="zh-CN" sz="2000" dirty="0"/>
              <a:t>。</a:t>
            </a:r>
          </a:p>
          <a:p>
            <a:pPr lvl="1"/>
            <a:r>
              <a:rPr lang="pt-BR" altLang="zh-CN" sz="2000" dirty="0" smtClean="0"/>
              <a:t>public </a:t>
            </a:r>
            <a:r>
              <a:rPr lang="pt-BR" altLang="zh-CN" sz="2000" dirty="0"/>
              <a:t>static boolean isSpaceChar(char </a:t>
            </a:r>
            <a:r>
              <a:rPr lang="pt-BR" altLang="zh-CN" sz="2000" u="sng" dirty="0"/>
              <a:t>ch</a:t>
            </a:r>
            <a:r>
              <a:rPr lang="pt-BR" altLang="zh-CN" sz="2000" dirty="0"/>
              <a:t>)</a:t>
            </a:r>
            <a:r>
              <a:rPr lang="zh-CN" altLang="zh-CN" sz="2000" dirty="0"/>
              <a:t>：如果</a:t>
            </a:r>
            <a:r>
              <a:rPr lang="pt-BR" altLang="zh-CN" sz="2000" dirty="0"/>
              <a:t>ch</a:t>
            </a:r>
            <a:r>
              <a:rPr lang="zh-CN" altLang="zh-CN" sz="2000" dirty="0"/>
              <a:t>是空格返回</a:t>
            </a:r>
            <a:r>
              <a:rPr lang="pt-BR" altLang="zh-CN" sz="2000" dirty="0"/>
              <a:t>true</a:t>
            </a:r>
            <a:r>
              <a:rPr lang="zh-CN" altLang="zh-CN" sz="2000" dirty="0"/>
              <a:t>。</a:t>
            </a:r>
          </a:p>
          <a:p>
            <a:pPr lvl="1"/>
            <a:r>
              <a:rPr lang="pt-BR" altLang="zh-CN" sz="2000" dirty="0" smtClean="0"/>
              <a:t>public </a:t>
            </a:r>
            <a:r>
              <a:rPr lang="pt-BR" altLang="zh-CN" sz="2000" dirty="0"/>
              <a:t>static char toLowerCase(char </a:t>
            </a:r>
            <a:r>
              <a:rPr lang="pt-BR" altLang="zh-CN" sz="2000" u="sng" dirty="0"/>
              <a:t>ch</a:t>
            </a:r>
            <a:r>
              <a:rPr lang="pt-BR" altLang="zh-CN" sz="2000" dirty="0"/>
              <a:t>): </a:t>
            </a:r>
            <a:r>
              <a:rPr lang="zh-CN" altLang="zh-CN" sz="2000" dirty="0"/>
              <a:t>返回</a:t>
            </a:r>
            <a:r>
              <a:rPr lang="pt-BR" altLang="zh-CN" sz="2000" dirty="0"/>
              <a:t>ch </a:t>
            </a:r>
            <a:r>
              <a:rPr lang="zh-CN" altLang="zh-CN" sz="2000" dirty="0"/>
              <a:t>的小写形式。</a:t>
            </a:r>
          </a:p>
          <a:p>
            <a:pPr lvl="1"/>
            <a:r>
              <a:rPr lang="pt-BR" altLang="zh-CN" sz="2000" dirty="0" smtClean="0"/>
              <a:t>public </a:t>
            </a:r>
            <a:r>
              <a:rPr lang="pt-BR" altLang="zh-CN" sz="2000" dirty="0"/>
              <a:t>static char toUpperCase(char </a:t>
            </a:r>
            <a:r>
              <a:rPr lang="pt-BR" altLang="zh-CN" sz="2000" u="sng" dirty="0"/>
              <a:t>ch</a:t>
            </a:r>
            <a:r>
              <a:rPr lang="pt-BR" altLang="zh-CN" sz="2000" dirty="0"/>
              <a:t>): </a:t>
            </a:r>
            <a:r>
              <a:rPr lang="zh-CN" altLang="zh-CN" sz="2000" dirty="0"/>
              <a:t>返回</a:t>
            </a:r>
            <a:r>
              <a:rPr lang="pt-BR" altLang="zh-CN" sz="2000" dirty="0"/>
              <a:t>ch </a:t>
            </a:r>
            <a:r>
              <a:rPr lang="zh-CN" altLang="zh-CN" sz="2000" dirty="0"/>
              <a:t>的大写形式。</a:t>
            </a:r>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spTree>
    <p:extLst>
      <p:ext uri="{BB962C8B-B14F-4D97-AF65-F5344CB8AC3E}">
        <p14:creationId xmlns:p14="http://schemas.microsoft.com/office/powerpoint/2010/main" val="2915096957"/>
      </p:ext>
    </p:extLst>
  </p:cSld>
  <p:clrMapOvr>
    <a:masterClrMapping/>
  </p:clrMapOvr>
  <p:transition spd="slow">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知识链接</a:t>
            </a:r>
            <a:endParaRPr lang="zh-CN" altLang="en-US" dirty="0"/>
          </a:p>
        </p:txBody>
      </p:sp>
      <p:sp>
        <p:nvSpPr>
          <p:cNvPr id="3" name="内容占位符 2"/>
          <p:cNvSpPr>
            <a:spLocks noGrp="1"/>
          </p:cNvSpPr>
          <p:nvPr>
            <p:ph idx="1"/>
          </p:nvPr>
        </p:nvSpPr>
        <p:spPr/>
        <p:txBody>
          <a:bodyPr/>
          <a:lstStyle/>
          <a:p>
            <a:r>
              <a:rPr lang="zh-CN" altLang="en-US" dirty="0"/>
              <a:t>链</a:t>
            </a:r>
            <a:r>
              <a:rPr lang="en-US" altLang="zh-CN" dirty="0"/>
              <a:t>3.2 </a:t>
            </a:r>
            <a:r>
              <a:rPr lang="en-US" altLang="zh-CN" dirty="0" err="1"/>
              <a:t>BigInteger</a:t>
            </a:r>
            <a:r>
              <a:rPr lang="zh-CN" altLang="en-US" dirty="0" smtClean="0"/>
              <a:t>类</a:t>
            </a:r>
            <a:endParaRPr lang="en-US" altLang="zh-CN" dirty="0" smtClean="0"/>
          </a:p>
          <a:p>
            <a:pPr lvl="1"/>
            <a:r>
              <a:rPr lang="en-US" altLang="zh-CN" dirty="0"/>
              <a:t>Java</a:t>
            </a:r>
            <a:r>
              <a:rPr lang="zh-CN" altLang="en-US" dirty="0"/>
              <a:t>中可以使用</a:t>
            </a:r>
            <a:r>
              <a:rPr lang="en-US" altLang="zh-CN" dirty="0" err="1"/>
              <a:t>BigInteger</a:t>
            </a:r>
            <a:r>
              <a:rPr lang="zh-CN" altLang="en-US" dirty="0"/>
              <a:t>操作</a:t>
            </a:r>
            <a:r>
              <a:rPr lang="zh-CN" altLang="en-US" dirty="0">
                <a:solidFill>
                  <a:srgbClr val="FF0000"/>
                </a:solidFill>
              </a:rPr>
              <a:t>大整数</a:t>
            </a:r>
            <a:r>
              <a:rPr lang="zh-CN" altLang="en-US" dirty="0"/>
              <a:t>，也可以转换进制。</a:t>
            </a:r>
            <a:endParaRPr lang="en-US" altLang="zh-CN" dirty="0" smtClean="0"/>
          </a:p>
          <a:p>
            <a:r>
              <a:rPr lang="zh-CN" altLang="en-US" dirty="0"/>
              <a:t>链</a:t>
            </a:r>
            <a:r>
              <a:rPr lang="en-US" altLang="zh-CN" dirty="0"/>
              <a:t>3.3 </a:t>
            </a:r>
            <a:r>
              <a:rPr lang="en-US" altLang="zh-CN" dirty="0" err="1"/>
              <a:t>BigDecimal</a:t>
            </a:r>
            <a:r>
              <a:rPr lang="zh-CN" altLang="en-US" dirty="0" smtClean="0"/>
              <a:t>类</a:t>
            </a:r>
            <a:endParaRPr lang="en-US" altLang="zh-CN" dirty="0" smtClean="0"/>
          </a:p>
          <a:p>
            <a:pPr lvl="1"/>
            <a:r>
              <a:rPr lang="zh-CN" altLang="en-US" dirty="0"/>
              <a:t>为了能</a:t>
            </a:r>
            <a:r>
              <a:rPr lang="zh-CN" altLang="en-US" dirty="0">
                <a:solidFill>
                  <a:srgbClr val="FF0000"/>
                </a:solidFill>
              </a:rPr>
              <a:t>精确</a:t>
            </a:r>
            <a:r>
              <a:rPr lang="zh-CN" altLang="en-US" dirty="0"/>
              <a:t>表示、计算浮点数，</a:t>
            </a:r>
            <a:r>
              <a:rPr lang="en-US" altLang="zh-CN" dirty="0"/>
              <a:t>Java</a:t>
            </a:r>
            <a:r>
              <a:rPr lang="zh-CN" altLang="en-US" dirty="0"/>
              <a:t>提供了</a:t>
            </a:r>
            <a:r>
              <a:rPr lang="en-US" altLang="zh-CN" dirty="0" err="1"/>
              <a:t>BigDecimal</a:t>
            </a:r>
            <a:r>
              <a:rPr lang="zh-CN" altLang="en-US" dirty="0" smtClean="0"/>
              <a:t>类</a:t>
            </a:r>
            <a:r>
              <a:rPr lang="zh-CN" altLang="en-US" dirty="0"/>
              <a:t>。</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pic>
        <p:nvPicPr>
          <p:cNvPr id="5" name="Picture 4" descr="318758-130P30P2439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61315" y="3232297"/>
            <a:ext cx="3098634" cy="3098633"/>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9022904" y="582074"/>
            <a:ext cx="1582737" cy="1623320"/>
          </a:xfrm>
          <a:prstGeom prst="rect">
            <a:avLst/>
          </a:prstGeom>
        </p:spPr>
      </p:pic>
    </p:spTree>
    <p:extLst>
      <p:ext uri="{BB962C8B-B14F-4D97-AF65-F5344CB8AC3E}">
        <p14:creationId xmlns:p14="http://schemas.microsoft.com/office/powerpoint/2010/main" val="1012559830"/>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3.1.1 </a:t>
            </a:r>
            <a:r>
              <a:rPr lang="zh-CN" altLang="zh-CN" dirty="0">
                <a:effectLst/>
              </a:rPr>
              <a:t>问题描述与对象</a:t>
            </a:r>
            <a:r>
              <a:rPr lang="zh-CN" altLang="zh-CN" dirty="0" smtClean="0">
                <a:effectLst/>
              </a:rPr>
              <a:t>建模</a:t>
            </a:r>
            <a:r>
              <a:rPr lang="en-US" altLang="zh-CN" dirty="0" smtClean="0">
                <a:effectLst/>
              </a:rPr>
              <a:t>(</a:t>
            </a:r>
            <a:r>
              <a:rPr lang="zh-CN" altLang="en-US" dirty="0" smtClean="0">
                <a:effectLst/>
              </a:rPr>
              <a:t>续</a:t>
            </a:r>
            <a:r>
              <a:rPr lang="en-US" altLang="zh-CN" dirty="0" smtClean="0">
                <a:effectLst/>
              </a:rPr>
              <a:t>)</a:t>
            </a:r>
            <a:endParaRPr lang="zh-CN" altLang="en-US" dirty="0"/>
          </a:p>
        </p:txBody>
      </p:sp>
      <p:sp>
        <p:nvSpPr>
          <p:cNvPr id="3" name="内容占位符 2"/>
          <p:cNvSpPr>
            <a:spLocks noGrp="1"/>
          </p:cNvSpPr>
          <p:nvPr>
            <p:ph idx="1"/>
          </p:nvPr>
        </p:nvSpPr>
        <p:spPr>
          <a:xfrm>
            <a:off x="542711" y="1444034"/>
            <a:ext cx="7006405" cy="4876800"/>
          </a:xfrm>
        </p:spPr>
        <p:txBody>
          <a:bodyPr/>
          <a:lstStyle/>
          <a:p>
            <a:pPr lvl="1"/>
            <a:r>
              <a:rPr lang="en-US" altLang="zh-CN" dirty="0"/>
              <a:t>2</a:t>
            </a:r>
            <a:r>
              <a:rPr lang="zh-CN" altLang="zh-CN" dirty="0"/>
              <a:t>）用类图描述的素数序列产生</a:t>
            </a:r>
            <a:r>
              <a:rPr lang="zh-CN" altLang="zh-CN" dirty="0" smtClean="0"/>
              <a:t>器</a:t>
            </a:r>
            <a:endParaRPr lang="en-US" altLang="zh-CN" dirty="0" smtClean="0"/>
          </a:p>
          <a:p>
            <a:pPr lvl="2"/>
            <a:r>
              <a:rPr lang="zh-CN" altLang="en-US" dirty="0" smtClean="0"/>
              <a:t>属性</a:t>
            </a:r>
            <a:r>
              <a:rPr lang="en-US" altLang="zh-CN" dirty="0" smtClean="0"/>
              <a:t>-</a:t>
            </a:r>
            <a:r>
              <a:rPr lang="zh-CN" altLang="en-US" dirty="0" smtClean="0"/>
              <a:t>成员变量</a:t>
            </a:r>
            <a:endParaRPr lang="en-US" altLang="zh-CN" dirty="0" smtClean="0"/>
          </a:p>
          <a:p>
            <a:pPr lvl="3"/>
            <a:r>
              <a:rPr lang="en-US" altLang="zh-CN" dirty="0" err="1" smtClean="0"/>
              <a:t>lowerNaturalNumber</a:t>
            </a:r>
            <a:r>
              <a:rPr lang="zh-CN" altLang="en-US" dirty="0"/>
              <a:t>：</a:t>
            </a:r>
            <a:r>
              <a:rPr lang="zh-CN" altLang="zh-CN" dirty="0" smtClean="0"/>
              <a:t>区间下限</a:t>
            </a:r>
            <a:endParaRPr lang="en-US" altLang="zh-CN" dirty="0" smtClean="0"/>
          </a:p>
          <a:p>
            <a:pPr lvl="3"/>
            <a:r>
              <a:rPr lang="en-US" altLang="zh-CN" dirty="0" err="1" smtClean="0"/>
              <a:t>upperNaturalNumber</a:t>
            </a:r>
            <a:r>
              <a:rPr lang="zh-CN" altLang="en-US" dirty="0" smtClean="0"/>
              <a:t>：</a:t>
            </a:r>
            <a:r>
              <a:rPr lang="zh-CN" altLang="zh-CN" dirty="0" smtClean="0"/>
              <a:t>区间上限</a:t>
            </a:r>
            <a:endParaRPr lang="en-US" altLang="zh-CN" dirty="0" smtClean="0"/>
          </a:p>
          <a:p>
            <a:pPr lvl="2"/>
            <a:r>
              <a:rPr lang="zh-CN" altLang="en-US" dirty="0" smtClean="0"/>
              <a:t>行为</a:t>
            </a:r>
            <a:r>
              <a:rPr lang="en-US" altLang="zh-CN" dirty="0" smtClean="0"/>
              <a:t>-</a:t>
            </a:r>
            <a:r>
              <a:rPr lang="zh-CN" altLang="en-US" dirty="0" smtClean="0"/>
              <a:t>成员方法</a:t>
            </a:r>
            <a:endParaRPr lang="en-US" altLang="zh-CN" dirty="0" smtClean="0"/>
          </a:p>
          <a:p>
            <a:pPr lvl="3"/>
            <a:r>
              <a:rPr lang="en-US" altLang="zh-CN" dirty="0" err="1" smtClean="0"/>
              <a:t>PrimeGenerator</a:t>
            </a:r>
            <a:r>
              <a:rPr lang="en-US" altLang="zh-CN" dirty="0" smtClean="0"/>
              <a:t>()</a:t>
            </a:r>
            <a:r>
              <a:rPr lang="zh-CN" altLang="en-US" dirty="0" smtClean="0"/>
              <a:t>：构造器</a:t>
            </a:r>
            <a:endParaRPr lang="en-US" altLang="zh-CN" dirty="0" smtClean="0"/>
          </a:p>
          <a:p>
            <a:pPr lvl="3"/>
            <a:r>
              <a:rPr lang="en-US" altLang="zh-CN" dirty="0" err="1" smtClean="0"/>
              <a:t>getPrimeSequence</a:t>
            </a:r>
            <a:r>
              <a:rPr lang="en-US" altLang="zh-CN" dirty="0"/>
              <a:t>( </a:t>
            </a:r>
            <a:r>
              <a:rPr lang="en-US" altLang="zh-CN" dirty="0" smtClean="0"/>
              <a:t>)</a:t>
            </a:r>
            <a:r>
              <a:rPr lang="zh-CN" altLang="en-US" dirty="0"/>
              <a:t>：</a:t>
            </a:r>
            <a:r>
              <a:rPr lang="zh-CN" altLang="zh-CN" dirty="0" smtClean="0"/>
              <a:t>给</a:t>
            </a:r>
            <a:r>
              <a:rPr lang="zh-CN" altLang="zh-CN" dirty="0"/>
              <a:t>出素数序列</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grpSp>
        <p:nvGrpSpPr>
          <p:cNvPr id="5" name="画布 6"/>
          <p:cNvGrpSpPr/>
          <p:nvPr/>
        </p:nvGrpSpPr>
        <p:grpSpPr>
          <a:xfrm>
            <a:off x="7158616" y="1627980"/>
            <a:ext cx="12298964" cy="7454789"/>
            <a:chOff x="0" y="182880"/>
            <a:chExt cx="5604510" cy="3481705"/>
          </a:xfrm>
        </p:grpSpPr>
        <p:sp>
          <p:nvSpPr>
            <p:cNvPr id="6" name="矩形 5"/>
            <p:cNvSpPr/>
            <p:nvPr/>
          </p:nvSpPr>
          <p:spPr>
            <a:xfrm>
              <a:off x="3920490" y="2691765"/>
              <a:ext cx="1684020" cy="972820"/>
            </a:xfrm>
            <a:prstGeom prst="rect">
              <a:avLst/>
            </a:prstGeom>
            <a:noFill/>
            <a:ln>
              <a:noFill/>
            </a:ln>
          </p:spPr>
        </p:sp>
        <p:sp>
          <p:nvSpPr>
            <p:cNvPr id="7" name="Text Box 6"/>
            <p:cNvSpPr txBox="1">
              <a:spLocks noChangeArrowheads="1"/>
            </p:cNvSpPr>
            <p:nvPr/>
          </p:nvSpPr>
          <p:spPr bwMode="auto">
            <a:xfrm>
              <a:off x="0" y="182880"/>
              <a:ext cx="1371600" cy="198302"/>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lnSpc>
                  <a:spcPct val="150000"/>
                </a:lnSpc>
                <a:spcAft>
                  <a:spcPts val="0"/>
                </a:spcAft>
                <a:buNone/>
              </a:pPr>
              <a:r>
                <a:rPr lang="en-US" sz="1800" b="0" kern="100" dirty="0" err="1">
                  <a:effectLst/>
                  <a:latin typeface="Times New Roman" panose="02020603050405020304" pitchFamily="18" charset="0"/>
                  <a:ea typeface="宋体" panose="02010600030101010101" pitchFamily="2" charset="-122"/>
                  <a:cs typeface="宋体" panose="02010600030101010101" pitchFamily="2" charset="-122"/>
                </a:rPr>
                <a:t>PrimeGenerator</a:t>
              </a:r>
              <a:endParaRPr lang="zh-CN" sz="3200" b="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8" name="Text Box 7"/>
            <p:cNvSpPr txBox="1">
              <a:spLocks noChangeArrowheads="1"/>
            </p:cNvSpPr>
            <p:nvPr/>
          </p:nvSpPr>
          <p:spPr bwMode="auto">
            <a:xfrm>
              <a:off x="0" y="381182"/>
              <a:ext cx="1371600" cy="297453"/>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l">
                <a:lnSpc>
                  <a:spcPts val="1000"/>
                </a:lnSpc>
                <a:spcAft>
                  <a:spcPts val="0"/>
                </a:spcAft>
                <a:buNone/>
              </a:pPr>
              <a:endParaRPr lang="en-US" sz="1800" b="0" kern="100" dirty="0" smtClean="0">
                <a:effectLst/>
                <a:latin typeface="Times New Roman" panose="02020603050405020304" pitchFamily="18" charset="0"/>
                <a:ea typeface="宋体" panose="02010600030101010101" pitchFamily="2" charset="-122"/>
                <a:cs typeface="宋体" panose="02010600030101010101" pitchFamily="2" charset="-122"/>
              </a:endParaRPr>
            </a:p>
            <a:p>
              <a:pPr algn="l">
                <a:lnSpc>
                  <a:spcPts val="1000"/>
                </a:lnSpc>
                <a:spcAft>
                  <a:spcPts val="0"/>
                </a:spcAft>
                <a:buNone/>
              </a:pPr>
              <a:r>
                <a:rPr lang="en-US" sz="1800" b="0" kern="100" dirty="0" smtClean="0">
                  <a:effectLst/>
                  <a:latin typeface="Times New Roman" panose="02020603050405020304" pitchFamily="18" charset="0"/>
                  <a:ea typeface="宋体" panose="02010600030101010101" pitchFamily="2" charset="-122"/>
                  <a:cs typeface="宋体" panose="02010600030101010101" pitchFamily="2" charset="-122"/>
                </a:rPr>
                <a:t>-</a:t>
              </a:r>
              <a:r>
                <a:rPr lang="en-US" sz="1800" b="0" kern="100" dirty="0" err="1">
                  <a:effectLst/>
                  <a:latin typeface="Times New Roman" panose="02020603050405020304" pitchFamily="18" charset="0"/>
                  <a:ea typeface="宋体" panose="02010600030101010101" pitchFamily="2" charset="-122"/>
                  <a:cs typeface="宋体" panose="02010600030101010101" pitchFamily="2" charset="-122"/>
                </a:rPr>
                <a:t>lowerNaturalNumbe:int</a:t>
              </a:r>
              <a:endParaRPr lang="zh-CN" sz="3200" b="0" kern="100" dirty="0">
                <a:effectLst/>
                <a:latin typeface="Times New Roman" panose="02020603050405020304" pitchFamily="18" charset="0"/>
                <a:ea typeface="宋体" panose="02010600030101010101" pitchFamily="2" charset="-122"/>
                <a:cs typeface="宋体" panose="02010600030101010101" pitchFamily="2" charset="-122"/>
              </a:endParaRPr>
            </a:p>
            <a:p>
              <a:pPr algn="l">
                <a:lnSpc>
                  <a:spcPts val="1000"/>
                </a:lnSpc>
                <a:spcAft>
                  <a:spcPts val="0"/>
                </a:spcAft>
                <a:buNone/>
              </a:pPr>
              <a:r>
                <a:rPr lang="en-US" sz="1800" b="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800" b="0" kern="100" dirty="0" err="1">
                  <a:effectLst/>
                  <a:latin typeface="Times New Roman" panose="02020603050405020304" pitchFamily="18" charset="0"/>
                  <a:ea typeface="宋体" panose="02010600030101010101" pitchFamily="2" charset="-122"/>
                  <a:cs typeface="宋体" panose="02010600030101010101" pitchFamily="2" charset="-122"/>
                </a:rPr>
                <a:t>upperNaturalNumber:int</a:t>
              </a:r>
              <a:endParaRPr lang="zh-CN" sz="3200" b="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9" name="Text Box 8"/>
            <p:cNvSpPr txBox="1">
              <a:spLocks noChangeArrowheads="1"/>
            </p:cNvSpPr>
            <p:nvPr/>
          </p:nvSpPr>
          <p:spPr bwMode="auto">
            <a:xfrm>
              <a:off x="0" y="677907"/>
              <a:ext cx="1371600" cy="296724"/>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l">
                <a:lnSpc>
                  <a:spcPts val="1000"/>
                </a:lnSpc>
                <a:spcAft>
                  <a:spcPts val="0"/>
                </a:spcAft>
                <a:buNone/>
              </a:pPr>
              <a:endParaRPr lang="en-US" sz="1800" b="0" kern="100" dirty="0" smtClean="0">
                <a:effectLst/>
                <a:latin typeface="Times New Roman" panose="02020603050405020304" pitchFamily="18" charset="0"/>
                <a:ea typeface="宋体" panose="02010600030101010101" pitchFamily="2" charset="-122"/>
                <a:cs typeface="宋体" panose="02010600030101010101" pitchFamily="2" charset="-122"/>
              </a:endParaRPr>
            </a:p>
            <a:p>
              <a:pPr algn="l">
                <a:lnSpc>
                  <a:spcPts val="1000"/>
                </a:lnSpc>
                <a:spcAft>
                  <a:spcPts val="0"/>
                </a:spcAft>
                <a:buNone/>
              </a:pPr>
              <a:r>
                <a:rPr lang="en-US" sz="1800" b="0" kern="100" dirty="0" smtClean="0">
                  <a:effectLst/>
                  <a:latin typeface="Times New Roman" panose="02020603050405020304" pitchFamily="18" charset="0"/>
                  <a:ea typeface="宋体" panose="02010600030101010101" pitchFamily="2" charset="-122"/>
                  <a:cs typeface="宋体" panose="02010600030101010101" pitchFamily="2" charset="-122"/>
                </a:rPr>
                <a:t>+</a:t>
              </a:r>
              <a:r>
                <a:rPr lang="en-US" sz="1800" b="0" kern="100" dirty="0" err="1">
                  <a:effectLst/>
                  <a:latin typeface="Times New Roman" panose="02020603050405020304" pitchFamily="18" charset="0"/>
                  <a:ea typeface="宋体" panose="02010600030101010101" pitchFamily="2" charset="-122"/>
                  <a:cs typeface="宋体" panose="02010600030101010101" pitchFamily="2" charset="-122"/>
                </a:rPr>
                <a:t>PrimeGenerator</a:t>
              </a:r>
              <a:r>
                <a:rPr lang="en-US" sz="1800" b="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3200" b="0" kern="100" dirty="0">
                <a:effectLst/>
                <a:latin typeface="Times New Roman" panose="02020603050405020304" pitchFamily="18" charset="0"/>
                <a:ea typeface="宋体" panose="02010600030101010101" pitchFamily="2" charset="-122"/>
                <a:cs typeface="宋体" panose="02010600030101010101" pitchFamily="2" charset="-122"/>
              </a:endParaRPr>
            </a:p>
            <a:p>
              <a:pPr algn="l">
                <a:lnSpc>
                  <a:spcPts val="1000"/>
                </a:lnSpc>
                <a:spcAft>
                  <a:spcPts val="0"/>
                </a:spcAft>
                <a:buNone/>
              </a:pPr>
              <a:r>
                <a:rPr lang="en-US" sz="1800" b="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800" b="0" kern="100" dirty="0" err="1">
                  <a:effectLst/>
                  <a:latin typeface="Times New Roman" panose="02020603050405020304" pitchFamily="18" charset="0"/>
                  <a:ea typeface="宋体" panose="02010600030101010101" pitchFamily="2" charset="-122"/>
                  <a:cs typeface="宋体" panose="02010600030101010101" pitchFamily="2" charset="-122"/>
                </a:rPr>
                <a:t>getPrimeSequence</a:t>
              </a:r>
              <a:r>
                <a:rPr lang="en-US" sz="1800" b="0" kern="100" dirty="0">
                  <a:effectLst/>
                  <a:latin typeface="Times New Roman" panose="02020603050405020304" pitchFamily="18" charset="0"/>
                  <a:ea typeface="宋体" panose="02010600030101010101" pitchFamily="2" charset="-122"/>
                  <a:cs typeface="宋体" panose="02010600030101010101" pitchFamily="2" charset="-122"/>
                </a:rPr>
                <a:t> ():void</a:t>
              </a:r>
              <a:endParaRPr lang="zh-CN" sz="3200" b="0" kern="100" dirty="0">
                <a:effectLst/>
                <a:latin typeface="Times New Roman" panose="02020603050405020304" pitchFamily="18" charset="0"/>
                <a:ea typeface="宋体" panose="02010600030101010101" pitchFamily="2" charset="-122"/>
                <a:cs typeface="宋体" panose="02010600030101010101" pitchFamily="2" charset="-122"/>
              </a:endParaRPr>
            </a:p>
          </p:txBody>
        </p:sp>
      </p:grpSp>
    </p:spTree>
    <p:extLst>
      <p:ext uri="{BB962C8B-B14F-4D97-AF65-F5344CB8AC3E}">
        <p14:creationId xmlns:p14="http://schemas.microsoft.com/office/powerpoint/2010/main" val="670518737"/>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3.1.2 </a:t>
            </a:r>
            <a:r>
              <a:rPr lang="en-US" altLang="zh-CN" dirty="0" err="1">
                <a:effectLst/>
              </a:rPr>
              <a:t>isPrime</a:t>
            </a:r>
            <a:r>
              <a:rPr lang="en-US" altLang="zh-CN" dirty="0">
                <a:effectLst/>
              </a:rPr>
              <a:t>( )</a:t>
            </a:r>
            <a:r>
              <a:rPr lang="zh-CN" altLang="zh-CN" dirty="0">
                <a:effectLst/>
              </a:rPr>
              <a:t>判定素数方法的</a:t>
            </a:r>
            <a:r>
              <a:rPr lang="zh-CN" altLang="zh-CN" dirty="0" smtClean="0">
                <a:effectLst/>
              </a:rPr>
              <a:t>实现</a:t>
            </a:r>
            <a:endParaRPr lang="zh-CN" altLang="en-US" dirty="0"/>
          </a:p>
        </p:txBody>
      </p:sp>
      <p:sp>
        <p:nvSpPr>
          <p:cNvPr id="3" name="内容占位符 2"/>
          <p:cNvSpPr>
            <a:spLocks noGrp="1"/>
          </p:cNvSpPr>
          <p:nvPr>
            <p:ph idx="1"/>
          </p:nvPr>
        </p:nvSpPr>
        <p:spPr/>
        <p:txBody>
          <a:bodyPr/>
          <a:lstStyle/>
          <a:p>
            <a:r>
              <a:rPr lang="en-US" altLang="zh-CN" dirty="0"/>
              <a:t>1. </a:t>
            </a:r>
            <a:r>
              <a:rPr lang="zh-CN" altLang="zh-CN" dirty="0"/>
              <a:t>复合赋值运算符</a:t>
            </a:r>
            <a:endParaRPr lang="zh-CN" altLang="zh-CN" b="1" dirty="0"/>
          </a:p>
          <a:p>
            <a:pPr lvl="1"/>
            <a:r>
              <a:rPr lang="zh-CN" altLang="zh-CN" dirty="0"/>
              <a:t>复合赋值是指先执行运算符指定的运算，然后再将运算结果存储到运算符左边操作数指定的变量中</a:t>
            </a:r>
            <a:r>
              <a:rPr lang="zh-CN" altLang="zh-CN" dirty="0" smtClean="0"/>
              <a:t>。</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r>
              <a:rPr lang="zh-CN" altLang="zh-CN" dirty="0"/>
              <a:t>复合赋值运算符要先执行运算符自身要求的运算后，再将运算后的结果赋值给左边的操作数指定的变量。例，</a:t>
            </a:r>
            <a:r>
              <a:rPr lang="en-US" altLang="zh-CN" dirty="0"/>
              <a:t>a*=b+20</a:t>
            </a:r>
            <a:r>
              <a:rPr lang="zh-CN" altLang="zh-CN" dirty="0"/>
              <a:t>的等价形式是</a:t>
            </a:r>
            <a:r>
              <a:rPr lang="en-US" altLang="zh-CN" dirty="0"/>
              <a:t>a=a*(b+20)</a:t>
            </a:r>
            <a:r>
              <a:rPr lang="zh-CN" altLang="zh-CN" dirty="0"/>
              <a:t>，而不是</a:t>
            </a:r>
            <a:r>
              <a:rPr lang="en-US" altLang="zh-CN" dirty="0"/>
              <a:t>a=a*b+20</a:t>
            </a:r>
            <a:r>
              <a:rPr lang="zh-CN" altLang="zh-CN" dirty="0" smtClean="0"/>
              <a:t>。</a:t>
            </a:r>
            <a:endParaRPr lang="en-US" altLang="zh-CN" dirty="0" smtClean="0"/>
          </a:p>
          <a:p>
            <a:pPr lvl="1"/>
            <a:r>
              <a:rPr lang="zh-CN" altLang="zh-CN" dirty="0"/>
              <a:t>复合赋值操作符的优先级别与赋值操作符相同。</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graphicFrame>
        <p:nvGraphicFramePr>
          <p:cNvPr id="6" name="表格 5"/>
          <p:cNvGraphicFramePr>
            <a:graphicFrameLocks noGrp="1"/>
          </p:cNvGraphicFramePr>
          <p:nvPr>
            <p:extLst>
              <p:ext uri="{D42A27DB-BD31-4B8C-83A1-F6EECF244321}">
                <p14:modId xmlns:p14="http://schemas.microsoft.com/office/powerpoint/2010/main" val="3591149130"/>
              </p:ext>
            </p:extLst>
          </p:nvPr>
        </p:nvGraphicFramePr>
        <p:xfrm>
          <a:off x="2371061" y="2392330"/>
          <a:ext cx="9377917" cy="2648147"/>
        </p:xfrm>
        <a:graphic>
          <a:graphicData uri="http://schemas.openxmlformats.org/drawingml/2006/table">
            <a:tbl>
              <a:tblPr/>
              <a:tblGrid>
                <a:gridCol w="932661"/>
                <a:gridCol w="6340520"/>
                <a:gridCol w="2104736"/>
              </a:tblGrid>
              <a:tr h="510362">
                <a:tc>
                  <a:txBody>
                    <a:bodyPr/>
                    <a:lstStyle/>
                    <a:p>
                      <a:pPr algn="ctr">
                        <a:lnSpc>
                          <a:spcPts val="800"/>
                        </a:lnSpc>
                        <a:spcAft>
                          <a:spcPts val="0"/>
                        </a:spcAft>
                      </a:pPr>
                      <a:r>
                        <a:rPr lang="zh-CN" sz="1600" b="1" kern="100">
                          <a:effectLst/>
                          <a:latin typeface="宋体" panose="02010600030101010101" pitchFamily="2" charset="-122"/>
                          <a:ea typeface="宋体" panose="02010600030101010101" pitchFamily="2" charset="-122"/>
                          <a:cs typeface="Times New Roman" panose="02020603050405020304" pitchFamily="18" charset="0"/>
                        </a:rPr>
                        <a:t>操作符</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800"/>
                        </a:lnSpc>
                        <a:spcAft>
                          <a:spcPts val="0"/>
                        </a:spcAft>
                      </a:pPr>
                      <a:r>
                        <a:rPr lang="zh-CN" sz="1600" b="1" kern="100">
                          <a:effectLst/>
                          <a:latin typeface="宋体" panose="02010600030101010101" pitchFamily="2" charset="-122"/>
                          <a:ea typeface="宋体" panose="02010600030101010101" pitchFamily="2" charset="-122"/>
                          <a:cs typeface="Times New Roman" panose="02020603050405020304" pitchFamily="18" charset="0"/>
                        </a:rPr>
                        <a:t>含</a:t>
                      </a:r>
                      <a:r>
                        <a:rPr lang="en-US" sz="1600" b="1" kern="100">
                          <a:effectLst/>
                          <a:latin typeface="宋体" panose="02010600030101010101" pitchFamily="2" charset="-122"/>
                          <a:ea typeface="宋体" panose="02010600030101010101" pitchFamily="2" charset="-122"/>
                          <a:cs typeface="Times New Roman" panose="02020603050405020304" pitchFamily="18" charset="0"/>
                        </a:rPr>
                        <a:t>  </a:t>
                      </a:r>
                      <a:r>
                        <a:rPr lang="zh-CN" sz="1600" b="1" kern="100">
                          <a:effectLst/>
                          <a:latin typeface="宋体" panose="02010600030101010101" pitchFamily="2" charset="-122"/>
                          <a:ea typeface="宋体" panose="02010600030101010101" pitchFamily="2" charset="-122"/>
                          <a:cs typeface="Times New Roman" panose="02020603050405020304" pitchFamily="18" charset="0"/>
                        </a:rPr>
                        <a:t>义</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800"/>
                        </a:lnSpc>
                        <a:spcAft>
                          <a:spcPts val="0"/>
                        </a:spcAft>
                      </a:pPr>
                      <a:r>
                        <a:rPr lang="zh-CN" sz="1600" b="1" kern="100">
                          <a:effectLst/>
                          <a:latin typeface="宋体" panose="02010600030101010101" pitchFamily="2" charset="-122"/>
                          <a:ea typeface="宋体" panose="02010600030101010101" pitchFamily="2" charset="-122"/>
                          <a:cs typeface="Times New Roman" panose="02020603050405020304" pitchFamily="18" charset="0"/>
                        </a:rPr>
                        <a:t>示</a:t>
                      </a:r>
                      <a:r>
                        <a:rPr lang="en-US" sz="1600" b="1" kern="100">
                          <a:effectLst/>
                          <a:latin typeface="宋体" panose="02010600030101010101" pitchFamily="2" charset="-122"/>
                          <a:ea typeface="宋体" panose="02010600030101010101" pitchFamily="2" charset="-122"/>
                          <a:cs typeface="Times New Roman" panose="02020603050405020304" pitchFamily="18" charset="0"/>
                        </a:rPr>
                        <a:t>  </a:t>
                      </a:r>
                      <a:r>
                        <a:rPr lang="zh-CN" sz="1600" b="1" kern="100">
                          <a:effectLst/>
                          <a:latin typeface="宋体" panose="02010600030101010101" pitchFamily="2" charset="-122"/>
                          <a:ea typeface="宋体" panose="02010600030101010101" pitchFamily="2" charset="-122"/>
                          <a:cs typeface="Times New Roman" panose="02020603050405020304" pitchFamily="18" charset="0"/>
                        </a:rPr>
                        <a:t>例</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7557">
                <a:tc>
                  <a:txBody>
                    <a:bodyPr/>
                    <a:lstStyle/>
                    <a:p>
                      <a:pPr algn="ctr">
                        <a:lnSpc>
                          <a:spcPts val="800"/>
                        </a:lnSpc>
                        <a:spcAft>
                          <a:spcPts val="0"/>
                        </a:spcAft>
                      </a:pPr>
                      <a:r>
                        <a:rPr lang="en-US" sz="1600" kern="100">
                          <a:effectLst/>
                          <a:latin typeface="宋体" panose="02010600030101010101" pitchFamily="2" charset="-122"/>
                          <a:ea typeface="宋体" panose="02010600030101010101" pitchFamily="2" charset="-122"/>
                          <a:cs typeface="Times New Roman" panose="02020603050405020304" pitchFamily="18" charset="0"/>
                        </a:rPr>
                        <a:t>+=</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加和赋值操作符，它把左操作数和右操作数相加赋值给左操作数</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en-US" sz="1600" kern="100">
                          <a:effectLst/>
                          <a:latin typeface="宋体" panose="02010600030101010101" pitchFamily="2" charset="-122"/>
                          <a:ea typeface="宋体" panose="02010600030101010101" pitchFamily="2" charset="-122"/>
                          <a:cs typeface="Times New Roman" panose="02020603050405020304" pitchFamily="18" charset="0"/>
                        </a:rPr>
                        <a:t>a+=40</a:t>
                      </a:r>
                      <a:r>
                        <a:rPr lang="zh-CN" sz="1600" kern="100">
                          <a:effectLst/>
                          <a:latin typeface="宋体" panose="02010600030101010101" pitchFamily="2" charset="-122"/>
                          <a:ea typeface="宋体" panose="02010600030101010101" pitchFamily="2" charset="-122"/>
                          <a:cs typeface="Times New Roman" panose="02020603050405020304" pitchFamily="18" charset="0"/>
                        </a:rPr>
                        <a:t>等同于</a:t>
                      </a:r>
                      <a:r>
                        <a:rPr lang="en-US" sz="1600" kern="100">
                          <a:effectLst/>
                          <a:latin typeface="宋体" panose="02010600030101010101" pitchFamily="2" charset="-122"/>
                          <a:ea typeface="宋体" panose="02010600030101010101" pitchFamily="2" charset="-122"/>
                          <a:cs typeface="Times New Roman" panose="02020603050405020304" pitchFamily="18" charset="0"/>
                        </a:rPr>
                        <a:t>a=a+40</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7557">
                <a:tc>
                  <a:txBody>
                    <a:bodyPr/>
                    <a:lstStyle/>
                    <a:p>
                      <a:pPr algn="ctr">
                        <a:lnSpc>
                          <a:spcPts val="800"/>
                        </a:lnSpc>
                        <a:spcAft>
                          <a:spcPts val="0"/>
                        </a:spcAft>
                      </a:pPr>
                      <a:r>
                        <a:rPr lang="en-US" sz="1600" kern="100">
                          <a:effectLst/>
                          <a:latin typeface="宋体" panose="02010600030101010101" pitchFamily="2" charset="-122"/>
                          <a:ea typeface="宋体" panose="02010600030101010101" pitchFamily="2" charset="-122"/>
                          <a:cs typeface="Times New Roman" panose="02020603050405020304" pitchFamily="18" charset="0"/>
                        </a:rPr>
                        <a:t>-=</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减和赋值操作符，它把左操作数和右操作数相减赋值给左操作数</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en-US" sz="1600" kern="100">
                          <a:effectLst/>
                          <a:latin typeface="宋体" panose="02010600030101010101" pitchFamily="2" charset="-122"/>
                          <a:ea typeface="宋体" panose="02010600030101010101" pitchFamily="2" charset="-122"/>
                          <a:cs typeface="Times New Roman" panose="02020603050405020304" pitchFamily="18" charset="0"/>
                        </a:rPr>
                        <a:t>a-=40</a:t>
                      </a:r>
                      <a:r>
                        <a:rPr lang="zh-CN" sz="1600" kern="100">
                          <a:effectLst/>
                          <a:latin typeface="宋体" panose="02010600030101010101" pitchFamily="2" charset="-122"/>
                          <a:ea typeface="宋体" panose="02010600030101010101" pitchFamily="2" charset="-122"/>
                          <a:cs typeface="Times New Roman" panose="02020603050405020304" pitchFamily="18" charset="0"/>
                        </a:rPr>
                        <a:t>等同于</a:t>
                      </a:r>
                      <a:r>
                        <a:rPr lang="en-US" sz="1600" kern="100">
                          <a:effectLst/>
                          <a:latin typeface="宋体" panose="02010600030101010101" pitchFamily="2" charset="-122"/>
                          <a:ea typeface="宋体" panose="02010600030101010101" pitchFamily="2" charset="-122"/>
                          <a:cs typeface="Times New Roman" panose="02020603050405020304" pitchFamily="18" charset="0"/>
                        </a:rPr>
                        <a:t>a=a-40</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7557">
                <a:tc>
                  <a:txBody>
                    <a:bodyPr/>
                    <a:lstStyle/>
                    <a:p>
                      <a:pPr algn="ctr">
                        <a:lnSpc>
                          <a:spcPts val="800"/>
                        </a:lnSpc>
                        <a:spcAft>
                          <a:spcPts val="0"/>
                        </a:spcAft>
                      </a:pPr>
                      <a:r>
                        <a:rPr lang="en-US" sz="1600" kern="100">
                          <a:effectLst/>
                          <a:latin typeface="宋体" panose="02010600030101010101" pitchFamily="2" charset="-122"/>
                          <a:ea typeface="宋体" panose="02010600030101010101" pitchFamily="2" charset="-122"/>
                          <a:cs typeface="Times New Roman" panose="02020603050405020304" pitchFamily="18" charset="0"/>
                        </a:rPr>
                        <a:t>*=</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乘和赋值操作符，它把左操作数和右操作数相乘赋值给左操作数</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en-US" sz="1600" kern="100">
                          <a:effectLst/>
                          <a:latin typeface="宋体" panose="02010600030101010101" pitchFamily="2" charset="-122"/>
                          <a:ea typeface="宋体" panose="02010600030101010101" pitchFamily="2" charset="-122"/>
                          <a:cs typeface="Times New Roman" panose="02020603050405020304" pitchFamily="18" charset="0"/>
                        </a:rPr>
                        <a:t>a*=40</a:t>
                      </a:r>
                      <a:r>
                        <a:rPr lang="zh-CN" sz="1600" kern="100">
                          <a:effectLst/>
                          <a:latin typeface="宋体" panose="02010600030101010101" pitchFamily="2" charset="-122"/>
                          <a:ea typeface="宋体" panose="02010600030101010101" pitchFamily="2" charset="-122"/>
                          <a:cs typeface="Times New Roman" panose="02020603050405020304" pitchFamily="18" charset="0"/>
                        </a:rPr>
                        <a:t>等同于</a:t>
                      </a:r>
                      <a:r>
                        <a:rPr lang="en-US" sz="1600" kern="100">
                          <a:effectLst/>
                          <a:latin typeface="宋体" panose="02010600030101010101" pitchFamily="2" charset="-122"/>
                          <a:ea typeface="宋体" panose="02010600030101010101" pitchFamily="2" charset="-122"/>
                          <a:cs typeface="Times New Roman" panose="02020603050405020304" pitchFamily="18" charset="0"/>
                        </a:rPr>
                        <a:t>a=a*40</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7557">
                <a:tc>
                  <a:txBody>
                    <a:bodyPr/>
                    <a:lstStyle/>
                    <a:p>
                      <a:pPr algn="ctr">
                        <a:lnSpc>
                          <a:spcPts val="800"/>
                        </a:lnSpc>
                        <a:spcAft>
                          <a:spcPts val="0"/>
                        </a:spcAft>
                      </a:pPr>
                      <a:r>
                        <a:rPr lang="en-US" sz="1600" kern="100">
                          <a:effectLst/>
                          <a:latin typeface="宋体" panose="02010600030101010101" pitchFamily="2" charset="-122"/>
                          <a:ea typeface="宋体" panose="02010600030101010101" pitchFamily="2" charset="-122"/>
                          <a:cs typeface="Times New Roman" panose="02020603050405020304" pitchFamily="18" charset="0"/>
                        </a:rPr>
                        <a:t>/=</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除和赋值操作符，它把左操作数和右操作数相除赋值给左操作数</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en-US" sz="1600" kern="100">
                          <a:effectLst/>
                          <a:latin typeface="宋体" panose="02010600030101010101" pitchFamily="2" charset="-122"/>
                          <a:ea typeface="宋体" panose="02010600030101010101" pitchFamily="2" charset="-122"/>
                          <a:cs typeface="Times New Roman" panose="02020603050405020304" pitchFamily="18" charset="0"/>
                        </a:rPr>
                        <a:t>a/=40</a:t>
                      </a:r>
                      <a:r>
                        <a:rPr lang="zh-CN" sz="1600" kern="100">
                          <a:effectLst/>
                          <a:latin typeface="宋体" panose="02010600030101010101" pitchFamily="2" charset="-122"/>
                          <a:ea typeface="宋体" panose="02010600030101010101" pitchFamily="2" charset="-122"/>
                          <a:cs typeface="Times New Roman" panose="02020603050405020304" pitchFamily="18" charset="0"/>
                        </a:rPr>
                        <a:t>等同于</a:t>
                      </a:r>
                      <a:r>
                        <a:rPr lang="en-US" sz="1600" kern="100">
                          <a:effectLst/>
                          <a:latin typeface="宋体" panose="02010600030101010101" pitchFamily="2" charset="-122"/>
                          <a:ea typeface="宋体" panose="02010600030101010101" pitchFamily="2" charset="-122"/>
                          <a:cs typeface="Times New Roman" panose="02020603050405020304" pitchFamily="18" charset="0"/>
                        </a:rPr>
                        <a:t>a=a/40</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7557">
                <a:tc>
                  <a:txBody>
                    <a:bodyPr/>
                    <a:lstStyle/>
                    <a:p>
                      <a:pPr algn="ctr">
                        <a:lnSpc>
                          <a:spcPts val="800"/>
                        </a:lnSpc>
                        <a:spcAft>
                          <a:spcPts val="0"/>
                        </a:spcAft>
                      </a:pPr>
                      <a:r>
                        <a:rPr lang="en-US" sz="1600" kern="100">
                          <a:effectLst/>
                          <a:latin typeface="宋体" panose="02010600030101010101" pitchFamily="2" charset="-122"/>
                          <a:ea typeface="宋体" panose="02010600030101010101" pitchFamily="2" charset="-122"/>
                          <a:cs typeface="Times New Roman" panose="02020603050405020304" pitchFamily="18" charset="0"/>
                        </a:rPr>
                        <a:t>%=</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取模和赋值操作符，它把左操作数和右操作数取模后赋值给左操作数</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a%=40</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等同于</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a=a%40</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94650241"/>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3.1.2 </a:t>
            </a:r>
            <a:r>
              <a:rPr lang="en-US" altLang="zh-CN" dirty="0" err="1">
                <a:effectLst/>
              </a:rPr>
              <a:t>isPrime</a:t>
            </a:r>
            <a:r>
              <a:rPr lang="en-US" altLang="zh-CN" dirty="0">
                <a:effectLst/>
              </a:rPr>
              <a:t>( )</a:t>
            </a:r>
            <a:r>
              <a:rPr lang="zh-CN" altLang="zh-CN" dirty="0">
                <a:effectLst/>
              </a:rPr>
              <a:t>判定素数方法的</a:t>
            </a:r>
            <a:r>
              <a:rPr lang="zh-CN" altLang="zh-CN" dirty="0" smtClean="0">
                <a:effectLst/>
              </a:rPr>
              <a:t>实现</a:t>
            </a:r>
            <a:r>
              <a:rPr lang="zh-CN" altLang="en-US" dirty="0" smtClean="0">
                <a:effectLst/>
              </a:rPr>
              <a:t>（续）</a:t>
            </a:r>
            <a:endParaRPr lang="zh-CN" altLang="en-US" dirty="0"/>
          </a:p>
        </p:txBody>
      </p:sp>
      <p:sp>
        <p:nvSpPr>
          <p:cNvPr id="3" name="内容占位符 2"/>
          <p:cNvSpPr>
            <a:spLocks noGrp="1"/>
          </p:cNvSpPr>
          <p:nvPr>
            <p:ph idx="1"/>
          </p:nvPr>
        </p:nvSpPr>
        <p:spPr>
          <a:xfrm>
            <a:off x="404488" y="995362"/>
            <a:ext cx="11713084" cy="5554293"/>
          </a:xfrm>
        </p:spPr>
        <p:txBody>
          <a:bodyPr/>
          <a:lstStyle/>
          <a:p>
            <a:r>
              <a:rPr lang="en-US" altLang="zh-CN" dirty="0"/>
              <a:t>2. </a:t>
            </a:r>
            <a:r>
              <a:rPr lang="zh-CN" altLang="zh-CN" dirty="0"/>
              <a:t>自增</a:t>
            </a:r>
            <a:r>
              <a:rPr lang="en-US" altLang="zh-CN" dirty="0"/>
              <a:t>/</a:t>
            </a:r>
            <a:r>
              <a:rPr lang="zh-CN" altLang="zh-CN" dirty="0"/>
              <a:t>自减运算符</a:t>
            </a:r>
            <a:endParaRPr lang="zh-CN" altLang="zh-CN" b="1" dirty="0"/>
          </a:p>
          <a:p>
            <a:endParaRPr lang="en-US" altLang="zh-CN" dirty="0" smtClean="0"/>
          </a:p>
          <a:p>
            <a:endParaRPr lang="en-US" altLang="zh-CN" dirty="0"/>
          </a:p>
          <a:p>
            <a:endParaRPr lang="en-US" altLang="zh-CN" dirty="0" smtClean="0"/>
          </a:p>
          <a:p>
            <a:endParaRPr lang="en-US" altLang="zh-CN" dirty="0"/>
          </a:p>
          <a:p>
            <a:pPr marL="0" indent="0">
              <a:buNone/>
            </a:pPr>
            <a:endParaRPr lang="en-US" altLang="zh-CN" dirty="0"/>
          </a:p>
          <a:p>
            <a:pPr lvl="1"/>
            <a:r>
              <a:rPr lang="zh-CN" altLang="zh-CN" b="1" dirty="0"/>
              <a:t>说明：</a:t>
            </a:r>
            <a:endParaRPr lang="zh-CN" altLang="zh-CN" dirty="0"/>
          </a:p>
          <a:p>
            <a:pPr lvl="2"/>
            <a:r>
              <a:rPr lang="zh-CN" altLang="zh-CN" sz="1600" dirty="0"/>
              <a:t>（</a:t>
            </a:r>
            <a:r>
              <a:rPr lang="en-US" altLang="zh-CN" sz="1600" dirty="0"/>
              <a:t>1</a:t>
            </a:r>
            <a:r>
              <a:rPr lang="zh-CN" altLang="zh-CN" sz="1600" dirty="0"/>
              <a:t>）运算的基本规则为：前缀自增自减法</a:t>
            </a:r>
            <a:r>
              <a:rPr lang="en-US" altLang="zh-CN" sz="1600" dirty="0"/>
              <a:t>(++a</a:t>
            </a:r>
            <a:r>
              <a:rPr lang="zh-CN" altLang="zh-CN" sz="1600" dirty="0"/>
              <a:t>，</a:t>
            </a:r>
            <a:r>
              <a:rPr lang="en-US" altLang="zh-CN" sz="1600" dirty="0"/>
              <a:t>--a)</a:t>
            </a:r>
            <a:r>
              <a:rPr lang="zh-CN" altLang="zh-CN" sz="1600" dirty="0"/>
              <a:t>，先进行自增或者自减运算，再进行表达式运算；后缀自增自减法</a:t>
            </a:r>
            <a:r>
              <a:rPr lang="en-US" altLang="zh-CN" sz="1600" dirty="0"/>
              <a:t>(a++</a:t>
            </a:r>
            <a:r>
              <a:rPr lang="zh-CN" altLang="zh-CN" sz="1600" dirty="0"/>
              <a:t>，</a:t>
            </a:r>
            <a:r>
              <a:rPr lang="en-US" altLang="zh-CN" sz="1600" dirty="0"/>
              <a:t>a--)</a:t>
            </a:r>
            <a:r>
              <a:rPr lang="zh-CN" altLang="zh-CN" sz="1600" dirty="0"/>
              <a:t>，先进行表达式运算，再进行自增或者自减运算。</a:t>
            </a:r>
          </a:p>
          <a:p>
            <a:pPr lvl="2"/>
            <a:r>
              <a:rPr lang="zh-CN" altLang="zh-CN" sz="1600" dirty="0"/>
              <a:t>（</a:t>
            </a:r>
            <a:r>
              <a:rPr lang="en-US" altLang="zh-CN" sz="1600" dirty="0"/>
              <a:t>2</a:t>
            </a:r>
            <a:r>
              <a:rPr lang="zh-CN" altLang="zh-CN" sz="1600" dirty="0"/>
              <a:t>）自增</a:t>
            </a:r>
            <a:r>
              <a:rPr lang="en-US" altLang="zh-CN" sz="1600" dirty="0"/>
              <a:t>/</a:t>
            </a:r>
            <a:r>
              <a:rPr lang="zh-CN" altLang="zh-CN" sz="1600" dirty="0"/>
              <a:t>自减只能作用于变量，不允许对常量、表达式或其他类型的变量进行操作。</a:t>
            </a:r>
          </a:p>
          <a:p>
            <a:pPr lvl="2"/>
            <a:r>
              <a:rPr lang="zh-CN" altLang="zh-CN" sz="1600" dirty="0"/>
              <a:t>（</a:t>
            </a:r>
            <a:r>
              <a:rPr lang="en-US" altLang="zh-CN" sz="1600" dirty="0"/>
              <a:t>3</a:t>
            </a:r>
            <a:r>
              <a:rPr lang="zh-CN" altLang="zh-CN" sz="1600" dirty="0"/>
              <a:t>）自增</a:t>
            </a:r>
            <a:r>
              <a:rPr lang="en-US" altLang="zh-CN" sz="1600" dirty="0"/>
              <a:t>/</a:t>
            </a:r>
            <a:r>
              <a:rPr lang="zh-CN" altLang="zh-CN" sz="1600" dirty="0"/>
              <a:t>自减运算可以用于整数类型</a:t>
            </a:r>
            <a:r>
              <a:rPr lang="en-US" altLang="zh-CN" sz="1600" dirty="0"/>
              <a:t> byte</a:t>
            </a:r>
            <a:r>
              <a:rPr lang="zh-CN" altLang="zh-CN" sz="1600" dirty="0"/>
              <a:t>、</a:t>
            </a:r>
            <a:r>
              <a:rPr lang="en-US" altLang="zh-CN" sz="1600" dirty="0"/>
              <a:t>short</a:t>
            </a:r>
            <a:r>
              <a:rPr lang="zh-CN" altLang="zh-CN" sz="1600" dirty="0"/>
              <a:t>、</a:t>
            </a:r>
            <a:r>
              <a:rPr lang="en-US" altLang="zh-CN" sz="1600" dirty="0" err="1"/>
              <a:t>int</a:t>
            </a:r>
            <a:r>
              <a:rPr lang="zh-CN" altLang="zh-CN" sz="1600" dirty="0"/>
              <a:t>、</a:t>
            </a:r>
            <a:r>
              <a:rPr lang="en-US" altLang="zh-CN" sz="1600" dirty="0"/>
              <a:t>long</a:t>
            </a:r>
            <a:r>
              <a:rPr lang="zh-CN" altLang="zh-CN" sz="1600" dirty="0"/>
              <a:t>，浮点类型</a:t>
            </a:r>
            <a:r>
              <a:rPr lang="en-US" altLang="zh-CN" sz="1600" dirty="0"/>
              <a:t> float</a:t>
            </a:r>
            <a:r>
              <a:rPr lang="zh-CN" altLang="zh-CN" sz="1600" dirty="0"/>
              <a:t>、</a:t>
            </a:r>
            <a:r>
              <a:rPr lang="en-US" altLang="zh-CN" sz="1600" dirty="0"/>
              <a:t>double</a:t>
            </a:r>
            <a:r>
              <a:rPr lang="zh-CN" altLang="zh-CN" sz="1600" dirty="0"/>
              <a:t>，以及字符类型</a:t>
            </a:r>
            <a:r>
              <a:rPr lang="en-US" altLang="zh-CN" sz="1600" dirty="0"/>
              <a:t> char</a:t>
            </a:r>
            <a:r>
              <a:rPr lang="zh-CN" altLang="zh-CN" sz="1600" dirty="0"/>
              <a:t>。</a:t>
            </a:r>
          </a:p>
          <a:p>
            <a:pPr lvl="2"/>
            <a:r>
              <a:rPr lang="zh-CN" altLang="zh-CN" sz="1600" dirty="0"/>
              <a:t>（</a:t>
            </a:r>
            <a:r>
              <a:rPr lang="en-US" altLang="zh-CN" sz="1600" dirty="0"/>
              <a:t>4</a:t>
            </a:r>
            <a:r>
              <a:rPr lang="zh-CN" altLang="zh-CN" sz="1600" dirty="0"/>
              <a:t>）在</a:t>
            </a:r>
            <a:r>
              <a:rPr lang="en-US" altLang="zh-CN" sz="1600" dirty="0"/>
              <a:t> Java 1.5 </a:t>
            </a:r>
            <a:r>
              <a:rPr lang="zh-CN" altLang="zh-CN" sz="1600" dirty="0"/>
              <a:t>以上版本中，自增</a:t>
            </a:r>
            <a:r>
              <a:rPr lang="en-US" altLang="zh-CN" sz="1600" dirty="0"/>
              <a:t>/</a:t>
            </a:r>
            <a:r>
              <a:rPr lang="zh-CN" altLang="zh-CN" sz="1600" dirty="0"/>
              <a:t>自减运算可以用于基本类型对应的包装器类</a:t>
            </a:r>
            <a:r>
              <a:rPr lang="en-US" altLang="zh-CN" sz="1600" dirty="0"/>
              <a:t> Byte</a:t>
            </a:r>
            <a:r>
              <a:rPr lang="zh-CN" altLang="zh-CN" sz="1600" dirty="0"/>
              <a:t>、</a:t>
            </a:r>
            <a:r>
              <a:rPr lang="en-US" altLang="zh-CN" sz="1600" dirty="0"/>
              <a:t>Short</a:t>
            </a:r>
            <a:r>
              <a:rPr lang="zh-CN" altLang="zh-CN" sz="1600" dirty="0"/>
              <a:t>、</a:t>
            </a:r>
            <a:r>
              <a:rPr lang="en-US" altLang="zh-CN" sz="1600" dirty="0"/>
              <a:t>Integer</a:t>
            </a:r>
            <a:r>
              <a:rPr lang="zh-CN" altLang="zh-CN" sz="1600" dirty="0"/>
              <a:t>、</a:t>
            </a:r>
            <a:r>
              <a:rPr lang="en-US" altLang="zh-CN" sz="1600" dirty="0"/>
              <a:t>Long</a:t>
            </a:r>
            <a:r>
              <a:rPr lang="zh-CN" altLang="zh-CN" sz="1600" dirty="0"/>
              <a:t>、</a:t>
            </a:r>
            <a:r>
              <a:rPr lang="en-US" altLang="zh-CN" sz="1600" dirty="0"/>
              <a:t>Float</a:t>
            </a:r>
            <a:r>
              <a:rPr lang="zh-CN" altLang="zh-CN" sz="1600" dirty="0"/>
              <a:t>、</a:t>
            </a:r>
            <a:r>
              <a:rPr lang="en-US" altLang="zh-CN" sz="1600" dirty="0"/>
              <a:t>Double </a:t>
            </a:r>
            <a:r>
              <a:rPr lang="zh-CN" altLang="zh-CN" sz="1600" dirty="0"/>
              <a:t>和</a:t>
            </a:r>
            <a:r>
              <a:rPr lang="en-US" altLang="zh-CN" sz="1600" dirty="0"/>
              <a:t> Character</a:t>
            </a:r>
            <a:r>
              <a:rPr lang="zh-CN" altLang="zh-CN" sz="1600" dirty="0"/>
              <a:t>。</a:t>
            </a:r>
          </a:p>
          <a:p>
            <a:pPr lvl="2"/>
            <a:r>
              <a:rPr lang="zh-CN" altLang="zh-CN" sz="1600" dirty="0"/>
              <a:t>（</a:t>
            </a:r>
            <a:r>
              <a:rPr lang="en-US" altLang="zh-CN" sz="1600" dirty="0"/>
              <a:t>5</a:t>
            </a:r>
            <a:r>
              <a:rPr lang="zh-CN" altLang="zh-CN" sz="1600" dirty="0"/>
              <a:t>）自增</a:t>
            </a:r>
            <a:r>
              <a:rPr lang="en-US" altLang="zh-CN" sz="1600" dirty="0"/>
              <a:t>/</a:t>
            </a:r>
            <a:r>
              <a:rPr lang="zh-CN" altLang="zh-CN" sz="1600" dirty="0"/>
              <a:t>自减运算结果的类型与被运算的变量类型相同。</a:t>
            </a:r>
            <a:endParaRPr lang="zh-CN" altLang="en-US" sz="16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2486277274"/>
              </p:ext>
            </p:extLst>
          </p:nvPr>
        </p:nvGraphicFramePr>
        <p:xfrm>
          <a:off x="4011336" y="1073882"/>
          <a:ext cx="7322971" cy="3162966"/>
        </p:xfrm>
        <a:graphic>
          <a:graphicData uri="http://schemas.openxmlformats.org/drawingml/2006/table">
            <a:tbl>
              <a:tblPr/>
              <a:tblGrid>
                <a:gridCol w="849564"/>
                <a:gridCol w="4027919"/>
                <a:gridCol w="1031358"/>
                <a:gridCol w="1414130"/>
              </a:tblGrid>
              <a:tr h="704338">
                <a:tc>
                  <a:txBody>
                    <a:bodyPr/>
                    <a:lstStyle/>
                    <a:p>
                      <a:pPr algn="l">
                        <a:lnSpc>
                          <a:spcPts val="800"/>
                        </a:lnSpc>
                        <a:spcAft>
                          <a:spcPts val="0"/>
                        </a:spcAft>
                      </a:pPr>
                      <a:r>
                        <a:rPr lang="zh-CN" sz="1600" b="1" kern="100">
                          <a:effectLst/>
                          <a:latin typeface="宋体" panose="02010600030101010101" pitchFamily="2" charset="-122"/>
                          <a:ea typeface="宋体" panose="02010600030101010101" pitchFamily="2" charset="-122"/>
                          <a:cs typeface="Times New Roman" panose="02020603050405020304" pitchFamily="18" charset="0"/>
                        </a:rPr>
                        <a:t>操作符</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zh-CN" sz="1600" b="1" kern="100">
                          <a:effectLst/>
                          <a:latin typeface="宋体" panose="02010600030101010101" pitchFamily="2" charset="-122"/>
                          <a:ea typeface="宋体" panose="02010600030101010101" pitchFamily="2" charset="-122"/>
                          <a:cs typeface="Times New Roman" panose="02020603050405020304" pitchFamily="18" charset="0"/>
                        </a:rPr>
                        <a:t>含</a:t>
                      </a:r>
                      <a:r>
                        <a:rPr lang="en-US" sz="1600" b="1" kern="100">
                          <a:effectLst/>
                          <a:latin typeface="宋体" panose="02010600030101010101" pitchFamily="2" charset="-122"/>
                          <a:ea typeface="宋体" panose="02010600030101010101" pitchFamily="2" charset="-122"/>
                          <a:cs typeface="Times New Roman" panose="02020603050405020304" pitchFamily="18" charset="0"/>
                        </a:rPr>
                        <a:t>  </a:t>
                      </a:r>
                      <a:r>
                        <a:rPr lang="zh-CN" sz="1600" b="1" kern="100">
                          <a:effectLst/>
                          <a:latin typeface="宋体" panose="02010600030101010101" pitchFamily="2" charset="-122"/>
                          <a:ea typeface="宋体" panose="02010600030101010101" pitchFamily="2" charset="-122"/>
                          <a:cs typeface="Times New Roman" panose="02020603050405020304" pitchFamily="18" charset="0"/>
                        </a:rPr>
                        <a:t>义</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zh-CN" sz="1600" b="1" kern="100">
                          <a:effectLst/>
                          <a:latin typeface="宋体" panose="02010600030101010101" pitchFamily="2" charset="-122"/>
                          <a:ea typeface="宋体" panose="02010600030101010101" pitchFamily="2" charset="-122"/>
                          <a:cs typeface="Times New Roman" panose="02020603050405020304" pitchFamily="18" charset="0"/>
                        </a:rPr>
                        <a:t>示</a:t>
                      </a:r>
                      <a:r>
                        <a:rPr lang="en-US" sz="1600" b="1" kern="100">
                          <a:effectLst/>
                          <a:latin typeface="宋体" panose="02010600030101010101" pitchFamily="2" charset="-122"/>
                          <a:ea typeface="宋体" panose="02010600030101010101" pitchFamily="2" charset="-122"/>
                          <a:cs typeface="Times New Roman" panose="02020603050405020304" pitchFamily="18" charset="0"/>
                        </a:rPr>
                        <a:t>  </a:t>
                      </a:r>
                      <a:r>
                        <a:rPr lang="zh-CN" sz="1600" b="1" kern="100">
                          <a:effectLst/>
                          <a:latin typeface="宋体" panose="02010600030101010101" pitchFamily="2" charset="-122"/>
                          <a:ea typeface="宋体" panose="02010600030101010101" pitchFamily="2" charset="-122"/>
                          <a:cs typeface="Times New Roman" panose="02020603050405020304" pitchFamily="18" charset="0"/>
                        </a:rPr>
                        <a:t>例</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zh-CN" sz="1600" b="1" kern="100">
                          <a:effectLst/>
                          <a:latin typeface="宋体" panose="02010600030101010101" pitchFamily="2" charset="-122"/>
                          <a:ea typeface="宋体" panose="02010600030101010101" pitchFamily="2" charset="-122"/>
                          <a:cs typeface="Times New Roman" panose="02020603050405020304" pitchFamily="18" charset="0"/>
                        </a:rPr>
                        <a:t>运算结果</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8719">
                <a:tc>
                  <a:txBody>
                    <a:bodyPr/>
                    <a:lstStyle/>
                    <a:p>
                      <a:pPr algn="l">
                        <a:lnSpc>
                          <a:spcPts val="800"/>
                        </a:lnSpc>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i++</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将</a:t>
                      </a: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i</a:t>
                      </a: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的值先使用，再加</a:t>
                      </a: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赋值给</a:t>
                      </a: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i</a:t>
                      </a: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变量本身</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int</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 1</a:t>
                      </a:r>
                      <a:r>
                        <a:rPr lang="en-US" sz="16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p>
                    <a:p>
                      <a:pPr algn="l">
                        <a:lnSpc>
                          <a:spcPts val="800"/>
                        </a:lnSpc>
                        <a:spcAft>
                          <a:spcPts val="0"/>
                        </a:spcAft>
                      </a:pP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algn="l">
                        <a:lnSpc>
                          <a:spcPts val="800"/>
                        </a:lnSpc>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int</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j =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 </a:t>
                      </a:r>
                      <a:r>
                        <a:rPr lang="en-US" sz="1600" kern="100" dirty="0" smtClean="0">
                          <a:effectLst/>
                          <a:latin typeface="Times New Roman" panose="02020603050405020304" pitchFamily="18" charset="0"/>
                          <a:ea typeface="宋体" panose="02010600030101010101" pitchFamily="2" charset="-122"/>
                          <a:cs typeface="Times New Roman" panose="02020603050405020304" pitchFamily="18" charset="0"/>
                        </a:rPr>
                        <a:t>2</a:t>
                      </a:r>
                    </a:p>
                    <a:p>
                      <a:pPr algn="l">
                        <a:lnSpc>
                          <a:spcPts val="800"/>
                        </a:lnSpc>
                        <a:spcAft>
                          <a:spcPts val="0"/>
                        </a:spcAft>
                      </a:pP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algn="l">
                        <a:lnSpc>
                          <a:spcPts val="800"/>
                        </a:lnSpc>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j = 1</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8719">
                <a:tc>
                  <a:txBody>
                    <a:bodyPr/>
                    <a:lstStyle/>
                    <a:p>
                      <a:pPr algn="l">
                        <a:lnSpc>
                          <a:spcPts val="800"/>
                        </a:lnSpc>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++i</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将</a:t>
                      </a: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i</a:t>
                      </a: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的值先加</a:t>
                      </a: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赋值给变量</a:t>
                      </a: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i</a:t>
                      </a: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本身后，再使用</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int</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 1</a:t>
                      </a:r>
                      <a:r>
                        <a:rPr lang="en-US" sz="16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p>
                    <a:p>
                      <a:pPr algn="l">
                        <a:lnSpc>
                          <a:spcPts val="800"/>
                        </a:lnSpc>
                        <a:spcAft>
                          <a:spcPts val="0"/>
                        </a:spcAft>
                      </a:pP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algn="l">
                        <a:lnSpc>
                          <a:spcPts val="800"/>
                        </a:lnSpc>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int</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j =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 </a:t>
                      </a:r>
                      <a:r>
                        <a:rPr lang="en-US" sz="1600" kern="100" dirty="0" smtClean="0">
                          <a:effectLst/>
                          <a:latin typeface="Times New Roman" panose="02020603050405020304" pitchFamily="18" charset="0"/>
                          <a:ea typeface="宋体" panose="02010600030101010101" pitchFamily="2" charset="-122"/>
                          <a:cs typeface="Times New Roman" panose="02020603050405020304" pitchFamily="18" charset="0"/>
                        </a:rPr>
                        <a:t>2</a:t>
                      </a:r>
                    </a:p>
                    <a:p>
                      <a:pPr algn="l">
                        <a:lnSpc>
                          <a:spcPts val="800"/>
                        </a:lnSpc>
                        <a:spcAft>
                          <a:spcPts val="0"/>
                        </a:spcAft>
                      </a:pP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algn="l">
                        <a:lnSpc>
                          <a:spcPts val="800"/>
                        </a:lnSpc>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j = 2</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0595">
                <a:tc>
                  <a:txBody>
                    <a:bodyPr/>
                    <a:lstStyle/>
                    <a:p>
                      <a:pPr algn="l">
                        <a:lnSpc>
                          <a:spcPts val="800"/>
                        </a:lnSpc>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i--</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将</a:t>
                      </a: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i</a:t>
                      </a: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的值先使用，再减</a:t>
                      </a: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赋值给变量</a:t>
                      </a: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i</a:t>
                      </a: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本身</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int</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 1</a:t>
                      </a:r>
                      <a:r>
                        <a:rPr lang="en-US" sz="16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p>
                    <a:p>
                      <a:pPr algn="l">
                        <a:lnSpc>
                          <a:spcPts val="800"/>
                        </a:lnSpc>
                        <a:spcAft>
                          <a:spcPts val="0"/>
                        </a:spcAft>
                      </a:pP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algn="l">
                        <a:lnSpc>
                          <a:spcPts val="800"/>
                        </a:lnSpc>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int</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j =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 </a:t>
                      </a:r>
                      <a:r>
                        <a:rPr lang="en-US" sz="16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p>
                    <a:p>
                      <a:pPr algn="l">
                        <a:lnSpc>
                          <a:spcPts val="800"/>
                        </a:lnSpc>
                        <a:spcAft>
                          <a:spcPts val="0"/>
                        </a:spcAft>
                      </a:pP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algn="l">
                        <a:lnSpc>
                          <a:spcPts val="800"/>
                        </a:lnSpc>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j = 1</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0595">
                <a:tc>
                  <a:txBody>
                    <a:bodyPr/>
                    <a:lstStyle/>
                    <a:p>
                      <a:pPr algn="l">
                        <a:lnSpc>
                          <a:spcPts val="800"/>
                        </a:lnSpc>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--i</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将</a:t>
                      </a: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i</a:t>
                      </a: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的值先减</a:t>
                      </a: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后赋值给变量</a:t>
                      </a: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i</a:t>
                      </a: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本身，再使用</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int</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 1</a:t>
                      </a:r>
                      <a:r>
                        <a:rPr lang="en-US" sz="16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p>
                    <a:p>
                      <a:pPr algn="l">
                        <a:lnSpc>
                          <a:spcPts val="800"/>
                        </a:lnSpc>
                        <a:spcAft>
                          <a:spcPts val="0"/>
                        </a:spcAft>
                      </a:pP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algn="l">
                        <a:lnSpc>
                          <a:spcPts val="800"/>
                        </a:lnSpc>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int</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j =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800"/>
                        </a:lnSpc>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 </a:t>
                      </a:r>
                      <a:r>
                        <a:rPr lang="en-US" sz="1600" kern="100" dirty="0" smtClean="0">
                          <a:effectLst/>
                          <a:latin typeface="Times New Roman" panose="02020603050405020304" pitchFamily="18" charset="0"/>
                          <a:ea typeface="宋体" panose="02010600030101010101" pitchFamily="2" charset="-122"/>
                          <a:cs typeface="Times New Roman" panose="02020603050405020304" pitchFamily="18" charset="0"/>
                        </a:rPr>
                        <a:t>0</a:t>
                      </a:r>
                    </a:p>
                    <a:p>
                      <a:pPr algn="l">
                        <a:lnSpc>
                          <a:spcPts val="800"/>
                        </a:lnSpc>
                        <a:spcAft>
                          <a:spcPts val="0"/>
                        </a:spcAft>
                      </a:pP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algn="l">
                        <a:lnSpc>
                          <a:spcPts val="800"/>
                        </a:lnSpc>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j = 0</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60721765"/>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3.1.2 </a:t>
            </a:r>
            <a:r>
              <a:rPr lang="en-US" altLang="zh-CN" dirty="0" err="1">
                <a:effectLst/>
              </a:rPr>
              <a:t>isPrime</a:t>
            </a:r>
            <a:r>
              <a:rPr lang="en-US" altLang="zh-CN" dirty="0">
                <a:effectLst/>
              </a:rPr>
              <a:t>( )</a:t>
            </a:r>
            <a:r>
              <a:rPr lang="zh-CN" altLang="zh-CN" dirty="0">
                <a:effectLst/>
              </a:rPr>
              <a:t>判定素数方法的实现</a:t>
            </a:r>
            <a:r>
              <a:rPr lang="zh-CN" altLang="en-US" dirty="0">
                <a:effectLst/>
              </a:rPr>
              <a:t>（续）</a:t>
            </a:r>
            <a:endParaRPr lang="zh-CN" altLang="en-US" dirty="0"/>
          </a:p>
        </p:txBody>
      </p:sp>
      <p:sp>
        <p:nvSpPr>
          <p:cNvPr id="3" name="内容占位符 2"/>
          <p:cNvSpPr>
            <a:spLocks noGrp="1"/>
          </p:cNvSpPr>
          <p:nvPr>
            <p:ph idx="1"/>
          </p:nvPr>
        </p:nvSpPr>
        <p:spPr>
          <a:xfrm>
            <a:off x="478915" y="1114425"/>
            <a:ext cx="6792565" cy="4876800"/>
          </a:xfrm>
        </p:spPr>
        <p:txBody>
          <a:bodyPr/>
          <a:lstStyle/>
          <a:p>
            <a:r>
              <a:rPr lang="en-US" altLang="zh-CN" dirty="0"/>
              <a:t>3. </a:t>
            </a:r>
            <a:r>
              <a:rPr lang="zh-CN" altLang="zh-CN" dirty="0"/>
              <a:t>采用</a:t>
            </a:r>
            <a:r>
              <a:rPr lang="en-US" altLang="zh-CN" dirty="0"/>
              <a:t>do</a:t>
            </a:r>
            <a:r>
              <a:rPr lang="zh-CN" altLang="zh-CN" dirty="0"/>
              <a:t>…</a:t>
            </a:r>
            <a:r>
              <a:rPr lang="en-US" altLang="zh-CN" dirty="0"/>
              <a:t>while</a:t>
            </a:r>
            <a:r>
              <a:rPr lang="zh-CN" altLang="zh-CN" dirty="0"/>
              <a:t>结构的</a:t>
            </a:r>
            <a:r>
              <a:rPr lang="en-US" altLang="zh-CN" dirty="0" err="1"/>
              <a:t>isPrime</a:t>
            </a:r>
            <a:r>
              <a:rPr lang="en-US" altLang="zh-CN" dirty="0"/>
              <a:t>( )</a:t>
            </a:r>
            <a:r>
              <a:rPr lang="zh-CN" altLang="zh-CN" dirty="0" smtClean="0"/>
              <a:t>方法</a:t>
            </a:r>
            <a:endParaRPr lang="en-US" altLang="zh-CN" dirty="0" smtClean="0"/>
          </a:p>
          <a:p>
            <a:endParaRPr lang="en-US" altLang="zh-CN" dirty="0"/>
          </a:p>
          <a:p>
            <a:endParaRPr lang="en-US" altLang="zh-CN" dirty="0" smtClean="0"/>
          </a:p>
          <a:p>
            <a:endParaRPr lang="en-US" altLang="zh-CN" dirty="0"/>
          </a:p>
          <a:p>
            <a:endParaRPr lang="en-US" altLang="zh-CN" dirty="0" smtClean="0"/>
          </a:p>
          <a:p>
            <a:pPr lvl="1"/>
            <a:r>
              <a:rPr lang="en-US" altLang="zh-CN" dirty="0" err="1"/>
              <a:t>isPrime</a:t>
            </a:r>
            <a:r>
              <a:rPr lang="en-US" altLang="zh-CN" dirty="0"/>
              <a:t>( )</a:t>
            </a:r>
            <a:r>
              <a:rPr lang="zh-CN" altLang="zh-CN" dirty="0"/>
              <a:t>方法是用</a:t>
            </a:r>
            <a:r>
              <a:rPr lang="en-US" altLang="zh-CN" dirty="0"/>
              <a:t>2</a:t>
            </a:r>
            <a:r>
              <a:rPr lang="zh-CN" altLang="zh-CN" dirty="0"/>
              <a:t>～</a:t>
            </a:r>
            <a:r>
              <a:rPr lang="en-US" altLang="zh-CN" dirty="0"/>
              <a:t>number/2</a:t>
            </a:r>
            <a:r>
              <a:rPr lang="zh-CN" altLang="zh-CN" dirty="0"/>
              <a:t>的数依次去除被检测的数</a:t>
            </a:r>
            <a:r>
              <a:rPr lang="en-US" altLang="zh-CN" dirty="0"/>
              <a:t>number</a:t>
            </a:r>
            <a:r>
              <a:rPr lang="zh-CN" altLang="zh-CN" dirty="0"/>
              <a:t>。其基本思路是依次用</a:t>
            </a:r>
            <a:r>
              <a:rPr lang="en-US" altLang="zh-CN" dirty="0"/>
              <a:t>2</a:t>
            </a:r>
            <a:r>
              <a:rPr lang="zh-CN" altLang="zh-CN" dirty="0"/>
              <a:t>～</a:t>
            </a:r>
            <a:r>
              <a:rPr lang="en-US" altLang="zh-CN" dirty="0"/>
              <a:t>number-l </a:t>
            </a:r>
            <a:r>
              <a:rPr lang="zh-CN" altLang="zh-CN" dirty="0"/>
              <a:t>去除一个数</a:t>
            </a:r>
            <a:r>
              <a:rPr lang="en-US" altLang="zh-CN" dirty="0"/>
              <a:t> m</a:t>
            </a:r>
            <a:r>
              <a:rPr lang="zh-CN" altLang="zh-CN" dirty="0"/>
              <a:t>，只要有一次能被整除，就证明</a:t>
            </a:r>
            <a:r>
              <a:rPr lang="en-US" altLang="zh-CN" dirty="0"/>
              <a:t>m</a:t>
            </a:r>
            <a:r>
              <a:rPr lang="zh-CN" altLang="zh-CN" dirty="0"/>
              <a:t>不是素数，循环除就不再进行，这种解决问题的方法就是穷举法。</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1108335726"/>
              </p:ext>
            </p:extLst>
          </p:nvPr>
        </p:nvGraphicFramePr>
        <p:xfrm>
          <a:off x="4280812" y="1926423"/>
          <a:ext cx="3101181" cy="1520458"/>
        </p:xfrm>
        <a:graphic>
          <a:graphicData uri="http://schemas.openxmlformats.org/drawingml/2006/table">
            <a:tbl>
              <a:tblPr firstRow="1" firstCol="1" bandRow="1"/>
              <a:tblGrid>
                <a:gridCol w="3101181"/>
              </a:tblGrid>
              <a:tr h="1520458">
                <a:tc>
                  <a:txBody>
                    <a:bodyPr/>
                    <a:lstStyle/>
                    <a:p>
                      <a:pPr indent="266700"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do {</a:t>
                      </a:r>
                      <a:endParaRPr lang="zh-CN" sz="18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     </a:t>
                      </a:r>
                      <a:r>
                        <a:rPr lang="zh-CN" sz="1800" u="sng" kern="100" dirty="0">
                          <a:effectLst/>
                          <a:latin typeface="Times New Roman" panose="02020603050405020304" pitchFamily="18" charset="0"/>
                          <a:ea typeface="宋体" panose="02010600030101010101" pitchFamily="2" charset="-122"/>
                        </a:rPr>
                        <a:t>循环体</a:t>
                      </a:r>
                      <a:endParaRPr lang="zh-CN" sz="18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 while (</a:t>
                      </a:r>
                      <a:r>
                        <a:rPr lang="zh-CN" sz="1800" u="sng" kern="100" dirty="0">
                          <a:effectLst/>
                          <a:latin typeface="Times New Roman" panose="02020603050405020304" pitchFamily="18" charset="0"/>
                          <a:ea typeface="宋体" panose="02010600030101010101" pitchFamily="2" charset="-122"/>
                        </a:rPr>
                        <a:t>循环条件</a:t>
                      </a:r>
                      <a:r>
                        <a:rPr lang="en-US" sz="1800" kern="100" dirty="0">
                          <a:effectLst/>
                          <a:latin typeface="Times New Roman" panose="02020603050405020304" pitchFamily="18" charset="0"/>
                          <a:ea typeface="宋体" panose="02010600030101010101" pitchFamily="2" charset="-122"/>
                        </a:rPr>
                        <a:t>)</a:t>
                      </a:r>
                      <a:r>
                        <a:rPr lang="en-US" sz="1800" b="1" kern="100" dirty="0">
                          <a:solidFill>
                            <a:srgbClr val="FF0000"/>
                          </a:solidFill>
                          <a:effectLst/>
                          <a:latin typeface="Times New Roman" panose="02020603050405020304" pitchFamily="18" charset="0"/>
                          <a:ea typeface="宋体" panose="02010600030101010101" pitchFamily="2" charset="-122"/>
                        </a:rPr>
                        <a:t>;</a:t>
                      </a:r>
                      <a:endParaRPr lang="zh-CN" sz="1800" b="1" kern="100" dirty="0">
                        <a:solidFill>
                          <a:srgbClr val="FF0000"/>
                        </a:solidFill>
                        <a:effectLst/>
                        <a:latin typeface="Times New Roman" panose="02020603050405020304" pitchFamily="18" charset="0"/>
                        <a:ea typeface="宋体" panose="02010600030101010101" pitchFamily="2" charset="-122"/>
                      </a:endParaRPr>
                    </a:p>
                  </a:txBody>
                  <a:tcPr marL="68580" marR="68580" marT="36195" marB="3619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6" name="Group 5"/>
          <p:cNvGrpSpPr>
            <a:grpSpLocks/>
          </p:cNvGrpSpPr>
          <p:nvPr/>
        </p:nvGrpSpPr>
        <p:grpSpPr bwMode="auto">
          <a:xfrm>
            <a:off x="7682449" y="1694902"/>
            <a:ext cx="3032197" cy="3344929"/>
            <a:chOff x="6824" y="1908"/>
            <a:chExt cx="1756" cy="2524"/>
          </a:xfrm>
        </p:grpSpPr>
        <p:sp>
          <p:nvSpPr>
            <p:cNvPr id="7" name="Text Box 6"/>
            <p:cNvSpPr txBox="1">
              <a:spLocks noChangeArrowheads="1"/>
            </p:cNvSpPr>
            <p:nvPr/>
          </p:nvSpPr>
          <p:spPr bwMode="auto">
            <a:xfrm>
              <a:off x="7201" y="2148"/>
              <a:ext cx="1103" cy="241"/>
            </a:xfrm>
            <a:prstGeom prst="rect">
              <a:avLst/>
            </a:prstGeom>
            <a:solidFill>
              <a:srgbClr val="FFFFFF"/>
            </a:solidFill>
            <a:ln w="9525">
              <a:solidFill>
                <a:srgbClr val="000000"/>
              </a:solidFill>
              <a:miter lim="800000"/>
              <a:headEnd/>
              <a:tailEnd/>
            </a:ln>
          </p:spPr>
          <p:txBody>
            <a:bodyPr rot="0" vert="horz" wrap="square" lIns="0" tIns="0" rIns="0" bIns="0" anchor="ctr" anchorCtr="0" upright="1">
              <a:noAutofit/>
            </a:bodyP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zh-CN" altLang="en-US"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初始化部分</a:t>
              </a:r>
              <a:endParaRPr kumimoji="0" lang="zh-CN" altLang="en-US" sz="20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8" name="Text Box 7"/>
            <p:cNvSpPr txBox="1">
              <a:spLocks noChangeArrowheads="1"/>
            </p:cNvSpPr>
            <p:nvPr/>
          </p:nvSpPr>
          <p:spPr bwMode="auto">
            <a:xfrm>
              <a:off x="7201" y="2749"/>
              <a:ext cx="1103" cy="269"/>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lvl="0" indent="190500" algn="just" defTabSz="914400" eaLnBrk="1" fontAlgn="auto" latinLnBrk="0" hangingPunct="1">
                <a:lnSpc>
                  <a:spcPts val="800"/>
                </a:lnSpc>
                <a:spcBef>
                  <a:spcPts val="0"/>
                </a:spcBef>
                <a:spcAft>
                  <a:spcPts val="0"/>
                </a:spcAft>
                <a:buClrTx/>
                <a:buSzTx/>
                <a:buFontTx/>
                <a:buNone/>
                <a:tabLst/>
                <a:defRPr/>
              </a:pPr>
              <a:endParaRPr kumimoji="0" lang="en-US" altLang="zh-CN" b="0" i="0" u="none" strike="noStrike" kern="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190500" algn="just" defTabSz="914400" eaLnBrk="1" fontAlgn="auto" latinLnBrk="0" hangingPunct="1">
                <a:lnSpc>
                  <a:spcPts val="800"/>
                </a:lnSpc>
                <a:spcBef>
                  <a:spcPts val="0"/>
                </a:spcBef>
                <a:spcAft>
                  <a:spcPts val="0"/>
                </a:spcAft>
                <a:buClrTx/>
                <a:buSzTx/>
                <a:buFontTx/>
                <a:buNone/>
                <a:tabLst/>
                <a:defRPr/>
              </a:pPr>
              <a:endParaRPr kumimoji="0" lang="en-US" altLang="zh-CN" b="0" kern="0" dirty="0">
                <a:solidFill>
                  <a:sysClr val="windowText" lastClr="000000"/>
                </a:solidFill>
                <a:latin typeface="宋体" panose="02010600030101010101" pitchFamily="2" charset="-122"/>
                <a:ea typeface="宋体" panose="02010600030101010101" pitchFamily="2" charset="-122"/>
                <a:cs typeface="Times New Roman" panose="02020603050405020304" pitchFamily="18" charset="0"/>
              </a:endParaRPr>
            </a:p>
            <a:p>
              <a:pPr marL="0" marR="0" lvl="0" indent="190500" algn="ctr" defTabSz="914400" eaLnBrk="1" fontAlgn="auto" latinLnBrk="0" hangingPunct="1">
                <a:lnSpc>
                  <a:spcPts val="800"/>
                </a:lnSpc>
                <a:spcBef>
                  <a:spcPts val="0"/>
                </a:spcBef>
                <a:spcAft>
                  <a:spcPts val="0"/>
                </a:spcAft>
                <a:buClrTx/>
                <a:buSzTx/>
                <a:buFontTx/>
                <a:buNone/>
                <a:tabLst/>
                <a:defRPr/>
              </a:pPr>
              <a:r>
                <a:rPr kumimoji="0" lang="zh-CN" altLang="en-US" b="0" i="0" u="none" strike="noStrike" kern="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循环体</a:t>
              </a:r>
              <a:endParaRPr kumimoji="0" lang="zh-CN" altLang="en-US" sz="2000" b="0" i="0" u="none" strike="noStrike" kern="1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9" name="Text Box 8"/>
            <p:cNvSpPr txBox="1">
              <a:spLocks noChangeArrowheads="1"/>
            </p:cNvSpPr>
            <p:nvPr/>
          </p:nvSpPr>
          <p:spPr bwMode="auto">
            <a:xfrm>
              <a:off x="7206" y="3266"/>
              <a:ext cx="1104" cy="2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endParaRPr kumimoji="0" lang="en-US" altLang="zh-CN" b="0" i="0" u="none" strike="noStrike" kern="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ctr" defTabSz="914400" eaLnBrk="1" fontAlgn="auto" latinLnBrk="0" hangingPunct="1">
                <a:lnSpc>
                  <a:spcPts val="800"/>
                </a:lnSpc>
                <a:spcBef>
                  <a:spcPts val="0"/>
                </a:spcBef>
                <a:spcAft>
                  <a:spcPts val="0"/>
                </a:spcAft>
                <a:buClrTx/>
                <a:buSzTx/>
                <a:buFontTx/>
                <a:buNone/>
                <a:tabLst/>
                <a:defRPr/>
              </a:pPr>
              <a:endParaRPr kumimoji="0" lang="en-US" altLang="zh-CN" b="0" kern="0" dirty="0">
                <a:solidFill>
                  <a:sysClr val="windowText" lastClr="000000"/>
                </a:solidFill>
                <a:latin typeface="宋体" panose="02010600030101010101" pitchFamily="2" charset="-122"/>
                <a:ea typeface="宋体" panose="02010600030101010101" pitchFamily="2" charset="-122"/>
                <a:cs typeface="Times New Roman" panose="02020603050405020304" pitchFamily="18" charset="0"/>
              </a:endParaRPr>
            </a:p>
            <a:p>
              <a:pPr marL="0" marR="0" lvl="0" indent="0" algn="ctr" defTabSz="914400" eaLnBrk="1" fontAlgn="auto" latinLnBrk="0" hangingPunct="1">
                <a:lnSpc>
                  <a:spcPts val="800"/>
                </a:lnSpc>
                <a:spcBef>
                  <a:spcPts val="0"/>
                </a:spcBef>
                <a:spcAft>
                  <a:spcPts val="0"/>
                </a:spcAft>
                <a:buClrTx/>
                <a:buSzTx/>
                <a:buFontTx/>
                <a:buNone/>
                <a:tabLst/>
                <a:defRPr/>
              </a:pPr>
              <a:r>
                <a:rPr kumimoji="0" lang="zh-CN" altLang="en-US" b="0" i="0" u="none" strike="noStrike" kern="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循环</a:t>
              </a:r>
              <a:r>
                <a:rPr kumimoji="0" lang="zh-CN" altLang="en-US"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条件</a:t>
              </a:r>
              <a:endParaRPr kumimoji="0" lang="zh-CN" altLang="en-US" sz="2000" b="0" i="0" u="none" strike="noStrike" kern="1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10" name="AutoShape 9"/>
            <p:cNvSpPr>
              <a:spLocks noChangeArrowheads="1"/>
            </p:cNvSpPr>
            <p:nvPr/>
          </p:nvSpPr>
          <p:spPr bwMode="auto">
            <a:xfrm>
              <a:off x="7132" y="3230"/>
              <a:ext cx="1241" cy="361"/>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4800" b="0" i="0" u="none" strike="noStrike" kern="0" cap="none" spc="0" normalizeH="0" baseline="0" noProof="0">
                <a:ln>
                  <a:noFill/>
                </a:ln>
                <a:solidFill>
                  <a:sysClr val="windowText" lastClr="000000"/>
                </a:solidFill>
                <a:effectLst/>
                <a:uLnTx/>
                <a:uFillTx/>
              </a:endParaRPr>
            </a:p>
          </p:txBody>
        </p:sp>
        <p:cxnSp>
          <p:nvCxnSpPr>
            <p:cNvPr id="11" name="Line 10"/>
            <p:cNvCxnSpPr>
              <a:cxnSpLocks noChangeShapeType="1"/>
            </p:cNvCxnSpPr>
            <p:nvPr/>
          </p:nvCxnSpPr>
          <p:spPr bwMode="auto">
            <a:xfrm>
              <a:off x="7753" y="1908"/>
              <a:ext cx="0" cy="24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12" name="Line 11"/>
            <p:cNvCxnSpPr>
              <a:cxnSpLocks noChangeShapeType="1"/>
            </p:cNvCxnSpPr>
            <p:nvPr/>
          </p:nvCxnSpPr>
          <p:spPr bwMode="auto">
            <a:xfrm>
              <a:off x="7753" y="2391"/>
              <a:ext cx="0" cy="358"/>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13" name="Line 12"/>
            <p:cNvCxnSpPr>
              <a:cxnSpLocks noChangeShapeType="1"/>
            </p:cNvCxnSpPr>
            <p:nvPr/>
          </p:nvCxnSpPr>
          <p:spPr bwMode="auto">
            <a:xfrm>
              <a:off x="7753" y="3014"/>
              <a:ext cx="0" cy="218"/>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sp>
          <p:nvSpPr>
            <p:cNvPr id="14" name="Text Box 13"/>
            <p:cNvSpPr txBox="1">
              <a:spLocks noChangeArrowheads="1"/>
            </p:cNvSpPr>
            <p:nvPr/>
          </p:nvSpPr>
          <p:spPr bwMode="auto">
            <a:xfrm>
              <a:off x="7201" y="4156"/>
              <a:ext cx="1103" cy="2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endParaRPr kumimoji="0" lang="en-US" altLang="zh-CN" b="0" i="0" u="none" strike="noStrike" kern="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ctr" defTabSz="914400" eaLnBrk="1" fontAlgn="auto" latinLnBrk="0" hangingPunct="1">
                <a:lnSpc>
                  <a:spcPts val="800"/>
                </a:lnSpc>
                <a:spcBef>
                  <a:spcPts val="0"/>
                </a:spcBef>
                <a:spcAft>
                  <a:spcPts val="0"/>
                </a:spcAft>
                <a:buClrTx/>
                <a:buSzTx/>
                <a:buFontTx/>
                <a:buNone/>
                <a:tabLst/>
                <a:defRPr/>
              </a:pPr>
              <a:endParaRPr kumimoji="0" lang="en-US" altLang="zh-CN" b="0" kern="0" dirty="0">
                <a:solidFill>
                  <a:sysClr val="windowText" lastClr="000000"/>
                </a:solidFill>
                <a:latin typeface="宋体" panose="02010600030101010101" pitchFamily="2" charset="-122"/>
                <a:ea typeface="宋体" panose="02010600030101010101" pitchFamily="2" charset="-122"/>
                <a:cs typeface="Times New Roman" panose="02020603050405020304" pitchFamily="18" charset="0"/>
              </a:endParaRPr>
            </a:p>
            <a:p>
              <a:pPr marL="0" marR="0" lvl="0" indent="0" algn="ctr" defTabSz="914400" eaLnBrk="1" fontAlgn="auto" latinLnBrk="0" hangingPunct="1">
                <a:lnSpc>
                  <a:spcPts val="800"/>
                </a:lnSpc>
                <a:spcBef>
                  <a:spcPts val="0"/>
                </a:spcBef>
                <a:spcAft>
                  <a:spcPts val="0"/>
                </a:spcAft>
                <a:buClrTx/>
                <a:buSzTx/>
                <a:buFontTx/>
                <a:buNone/>
                <a:tabLst/>
                <a:defRPr/>
              </a:pPr>
              <a:r>
                <a:rPr kumimoji="0" lang="zh-CN" altLang="en-US" b="0" i="0" u="none" strike="noStrike" kern="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循环</a:t>
              </a:r>
              <a:r>
                <a:rPr kumimoji="0" lang="zh-CN" altLang="en-US"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终止</a:t>
              </a:r>
              <a:endParaRPr kumimoji="0" lang="zh-CN" altLang="en-US" sz="2000" b="0" i="0" u="none" strike="noStrike" kern="10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15" name="AutoShape 14"/>
            <p:cNvSpPr>
              <a:spLocks noChangeArrowheads="1"/>
            </p:cNvSpPr>
            <p:nvPr/>
          </p:nvSpPr>
          <p:spPr bwMode="auto">
            <a:xfrm>
              <a:off x="7201" y="4192"/>
              <a:ext cx="1103" cy="240"/>
            </a:xfrm>
            <a:prstGeom prst="flowChartTerminator">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4800" b="0" i="0" u="none" strike="noStrike" kern="0" cap="none" spc="0" normalizeH="0" baseline="0" noProof="0">
                <a:ln>
                  <a:noFill/>
                </a:ln>
                <a:solidFill>
                  <a:sysClr val="windowText" lastClr="000000"/>
                </a:solidFill>
                <a:effectLst/>
                <a:uLnTx/>
                <a:uFillTx/>
              </a:endParaRPr>
            </a:p>
          </p:txBody>
        </p:sp>
        <p:cxnSp>
          <p:nvCxnSpPr>
            <p:cNvPr id="16" name="Line 15"/>
            <p:cNvCxnSpPr>
              <a:cxnSpLocks noChangeShapeType="1"/>
            </p:cNvCxnSpPr>
            <p:nvPr/>
          </p:nvCxnSpPr>
          <p:spPr bwMode="auto">
            <a:xfrm flipH="1" flipV="1">
              <a:off x="7753" y="2548"/>
              <a:ext cx="827"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17" name="Line 16"/>
            <p:cNvCxnSpPr>
              <a:cxnSpLocks noChangeShapeType="1"/>
            </p:cNvCxnSpPr>
            <p:nvPr/>
          </p:nvCxnSpPr>
          <p:spPr bwMode="auto">
            <a:xfrm>
              <a:off x="8580" y="2544"/>
              <a:ext cx="0" cy="12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8" name="Line 17"/>
            <p:cNvCxnSpPr>
              <a:cxnSpLocks noChangeShapeType="1"/>
            </p:cNvCxnSpPr>
            <p:nvPr/>
          </p:nvCxnSpPr>
          <p:spPr bwMode="auto">
            <a:xfrm>
              <a:off x="7753" y="3591"/>
              <a:ext cx="0"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9" name="Line 18"/>
            <p:cNvCxnSpPr>
              <a:cxnSpLocks noChangeShapeType="1"/>
            </p:cNvCxnSpPr>
            <p:nvPr/>
          </p:nvCxnSpPr>
          <p:spPr bwMode="auto">
            <a:xfrm>
              <a:off x="7753" y="3831"/>
              <a:ext cx="82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 name="Line 19"/>
            <p:cNvCxnSpPr>
              <a:cxnSpLocks noChangeShapeType="1"/>
            </p:cNvCxnSpPr>
            <p:nvPr/>
          </p:nvCxnSpPr>
          <p:spPr bwMode="auto">
            <a:xfrm>
              <a:off x="6960" y="3417"/>
              <a:ext cx="19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1" name="Line 20"/>
            <p:cNvCxnSpPr>
              <a:cxnSpLocks noChangeShapeType="1"/>
            </p:cNvCxnSpPr>
            <p:nvPr/>
          </p:nvCxnSpPr>
          <p:spPr bwMode="auto">
            <a:xfrm>
              <a:off x="6971" y="3413"/>
              <a:ext cx="0" cy="5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2" name="Line 21"/>
            <p:cNvCxnSpPr>
              <a:cxnSpLocks noChangeShapeType="1"/>
            </p:cNvCxnSpPr>
            <p:nvPr/>
          </p:nvCxnSpPr>
          <p:spPr bwMode="auto">
            <a:xfrm>
              <a:off x="6971" y="3951"/>
              <a:ext cx="78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3" name="Line 22"/>
            <p:cNvCxnSpPr>
              <a:cxnSpLocks noChangeShapeType="1"/>
            </p:cNvCxnSpPr>
            <p:nvPr/>
          </p:nvCxnSpPr>
          <p:spPr bwMode="auto">
            <a:xfrm>
              <a:off x="7753" y="3951"/>
              <a:ext cx="0" cy="241"/>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sp>
          <p:nvSpPr>
            <p:cNvPr id="24" name="Text Box 23"/>
            <p:cNvSpPr txBox="1">
              <a:spLocks noChangeArrowheads="1"/>
            </p:cNvSpPr>
            <p:nvPr/>
          </p:nvSpPr>
          <p:spPr bwMode="auto">
            <a:xfrm>
              <a:off x="7546" y="3648"/>
              <a:ext cx="54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T</a:t>
              </a:r>
              <a:endParaRPr kumimoji="0" lang="zh-CN" altLang="en-US"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25" name="Text Box 24"/>
            <p:cNvSpPr txBox="1">
              <a:spLocks noChangeArrowheads="1"/>
            </p:cNvSpPr>
            <p:nvPr/>
          </p:nvSpPr>
          <p:spPr bwMode="auto">
            <a:xfrm>
              <a:off x="6824" y="3263"/>
              <a:ext cx="54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F</a:t>
              </a:r>
              <a:endParaRPr kumimoji="0" lang="zh-CN" altLang="en-US"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grpSp>
    </p:spTree>
    <p:extLst>
      <p:ext uri="{BB962C8B-B14F-4D97-AF65-F5344CB8AC3E}">
        <p14:creationId xmlns:p14="http://schemas.microsoft.com/office/powerpoint/2010/main" val="109758005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3.1.2 </a:t>
            </a:r>
            <a:r>
              <a:rPr lang="en-US" altLang="zh-CN" dirty="0" err="1">
                <a:effectLst/>
              </a:rPr>
              <a:t>isPrime</a:t>
            </a:r>
            <a:r>
              <a:rPr lang="en-US" altLang="zh-CN" dirty="0">
                <a:effectLst/>
              </a:rPr>
              <a:t>( )</a:t>
            </a:r>
            <a:r>
              <a:rPr lang="zh-CN" altLang="zh-CN" dirty="0">
                <a:effectLst/>
              </a:rPr>
              <a:t>判定素数方法的实现</a:t>
            </a:r>
            <a:r>
              <a:rPr lang="zh-CN" altLang="en-US" dirty="0">
                <a:effectLst/>
              </a:rPr>
              <a:t>（续）</a:t>
            </a:r>
            <a:endParaRPr lang="zh-CN" altLang="en-US" dirty="0"/>
          </a:p>
        </p:txBody>
      </p:sp>
      <p:sp>
        <p:nvSpPr>
          <p:cNvPr id="3" name="内容占位符 2"/>
          <p:cNvSpPr>
            <a:spLocks noGrp="1"/>
          </p:cNvSpPr>
          <p:nvPr>
            <p:ph idx="1"/>
          </p:nvPr>
        </p:nvSpPr>
        <p:spPr/>
        <p:txBody>
          <a:bodyPr/>
          <a:lstStyle/>
          <a:p>
            <a:r>
              <a:rPr lang="zh-CN" altLang="zh-CN" dirty="0"/>
              <a:t>穷举法的基本思路是：对于要解决的问题，列举出它的所有可能的情况，逐个判断有哪些是符合问题所要求的条件，从而得到问题的解。穷举一般采用重复结构，并由以下</a:t>
            </a:r>
            <a:r>
              <a:rPr lang="en-US" altLang="zh-CN" dirty="0"/>
              <a:t>3</a:t>
            </a:r>
            <a:r>
              <a:rPr lang="zh-CN" altLang="zh-CN" dirty="0"/>
              <a:t>个要素组成。</a:t>
            </a:r>
          </a:p>
          <a:p>
            <a:pPr lvl="1"/>
            <a:r>
              <a:rPr lang="zh-CN" altLang="zh-CN" dirty="0" smtClean="0"/>
              <a:t>（</a:t>
            </a:r>
            <a:r>
              <a:rPr lang="en-US" altLang="zh-CN" dirty="0" smtClean="0"/>
              <a:t>1</a:t>
            </a:r>
            <a:r>
              <a:rPr lang="zh-CN" altLang="zh-CN" dirty="0"/>
              <a:t>）穷举范围。</a:t>
            </a:r>
          </a:p>
          <a:p>
            <a:pPr lvl="1"/>
            <a:r>
              <a:rPr lang="zh-CN" altLang="zh-CN" dirty="0"/>
              <a:t>（</a:t>
            </a:r>
            <a:r>
              <a:rPr lang="en-US" altLang="zh-CN" dirty="0"/>
              <a:t>2</a:t>
            </a:r>
            <a:r>
              <a:rPr lang="zh-CN" altLang="zh-CN" dirty="0"/>
              <a:t>）判定条件。</a:t>
            </a:r>
          </a:p>
          <a:p>
            <a:pPr lvl="1"/>
            <a:r>
              <a:rPr lang="zh-CN" altLang="zh-CN" dirty="0"/>
              <a:t>（</a:t>
            </a:r>
            <a:r>
              <a:rPr lang="en-US" altLang="zh-CN" dirty="0"/>
              <a:t>3</a:t>
            </a:r>
            <a:r>
              <a:rPr lang="zh-CN" altLang="zh-CN" dirty="0"/>
              <a:t>）穷举结束条件。</a:t>
            </a:r>
          </a:p>
          <a:p>
            <a:r>
              <a:rPr lang="zh-CN" altLang="zh-CN" dirty="0"/>
              <a:t>穷举算法效率不高，但适用于解决一些规模不是很大的问题。</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2021/9/25</a:t>
            </a:fld>
            <a:endParaRPr lang="en-US" altLang="zh-CN" dirty="0"/>
          </a:p>
        </p:txBody>
      </p:sp>
    </p:spTree>
    <p:extLst>
      <p:ext uri="{BB962C8B-B14F-4D97-AF65-F5344CB8AC3E}">
        <p14:creationId xmlns:p14="http://schemas.microsoft.com/office/powerpoint/2010/main" val="41000442"/>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db-book">
  <a:themeElements>
    <a:clrScheme name="">
      <a:dk1>
        <a:srgbClr val="000000"/>
      </a:dk1>
      <a:lt1>
        <a:srgbClr val="CCFFFF"/>
      </a:lt1>
      <a:dk2>
        <a:srgbClr val="CC3300"/>
      </a:dk2>
      <a:lt2>
        <a:srgbClr val="666699"/>
      </a:lt2>
      <a:accent1>
        <a:srgbClr val="FFCCCC"/>
      </a:accent1>
      <a:accent2>
        <a:srgbClr val="CCCC00"/>
      </a:accent2>
      <a:accent3>
        <a:srgbClr val="E2FF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35000"/>
          </a:spcBef>
          <a:spcAft>
            <a:spcPct val="0"/>
          </a:spcAft>
          <a:buClr>
            <a:schemeClr val="bg1"/>
          </a:buClr>
          <a:buSzTx/>
          <a:buFontTx/>
          <a:buChar char="•"/>
          <a:tabLst/>
          <a:defRPr kumimoji="1" lang="en-US" sz="1600" b="1"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35000"/>
          </a:spcBef>
          <a:spcAft>
            <a:spcPct val="0"/>
          </a:spcAft>
          <a:buClr>
            <a:schemeClr val="bg1"/>
          </a:buClr>
          <a:buSzTx/>
          <a:buFontTx/>
          <a:buChar char="•"/>
          <a:tabLst/>
          <a:defRPr kumimoji="1" lang="en-US" sz="1600" b="1"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12866</TotalTime>
  <Words>4233</Words>
  <Application>Microsoft Office PowerPoint</Application>
  <PresentationFormat>宽屏</PresentationFormat>
  <Paragraphs>749</Paragraphs>
  <Slides>48</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8" baseType="lpstr">
      <vt:lpstr>宋体</vt:lpstr>
      <vt:lpstr>Calibri</vt:lpstr>
      <vt:lpstr>Cambria Math</vt:lpstr>
      <vt:lpstr>Consolas</vt:lpstr>
      <vt:lpstr>Helvetica</vt:lpstr>
      <vt:lpstr>Monotype Sorts</vt:lpstr>
      <vt:lpstr>Times New Roman</vt:lpstr>
      <vt:lpstr>Wingdings</vt:lpstr>
      <vt:lpstr>db-book</vt:lpstr>
      <vt:lpstr>Visio</vt:lpstr>
      <vt:lpstr>第3单元 算法基础：穷举、迭代与递归</vt:lpstr>
      <vt:lpstr>第3.1课 素数序列产生器</vt:lpstr>
      <vt:lpstr>3.1.1 问题描述与对象建模</vt:lpstr>
      <vt:lpstr>3.1.1 问题描述与对象建模(续)</vt:lpstr>
      <vt:lpstr>3.1.1 问题描述与对象建模(续)</vt:lpstr>
      <vt:lpstr>3.1.2 isPrime( )判定素数方法的实现</vt:lpstr>
      <vt:lpstr>3.1.2 isPrime( )判定素数方法的实现（续）</vt:lpstr>
      <vt:lpstr>3.1.2 isPrime( )判定素数方法的实现（续）</vt:lpstr>
      <vt:lpstr>3.1.2 isPrime( )判定素数方法的实现（续）</vt:lpstr>
      <vt:lpstr>3.1.2 isPrime( )判定素数方法的实现（续）</vt:lpstr>
      <vt:lpstr>3.1.2 isPrime( )判定素数方法的实现（续）</vt:lpstr>
      <vt:lpstr>3.1.3 PrimeGenerator类的实现</vt:lpstr>
      <vt:lpstr>PowerPoint 演示文稿</vt:lpstr>
      <vt:lpstr>PowerPoint 演示文稿</vt:lpstr>
      <vt:lpstr>3.1.3 PrimeGenerator类的实现（续）</vt:lpstr>
      <vt:lpstr>3.1.3 PrimeGenerator类的实现（续）</vt:lpstr>
      <vt:lpstr>PowerPoint 演示文稿</vt:lpstr>
      <vt:lpstr>3.1.3 PrimeGenerator类的实现（续）</vt:lpstr>
      <vt:lpstr>知识链接</vt:lpstr>
      <vt:lpstr>链3.1变量的作用域与生命期</vt:lpstr>
      <vt:lpstr>链3.1变量的作用域与生命期(续)</vt:lpstr>
      <vt:lpstr>链3.1变量的作用域与生命期(续)</vt:lpstr>
      <vt:lpstr>第3.2课 阶乘计算器的迭代实现</vt:lpstr>
      <vt:lpstr>3.2.1. 问题描述与对象建模</vt:lpstr>
      <vt:lpstr>3.2.1. 问题描述与对象建模(续)</vt:lpstr>
      <vt:lpstr>3.2.2. FactorialCalculator类的实现</vt:lpstr>
      <vt:lpstr>PowerPoint 演示文稿</vt:lpstr>
      <vt:lpstr>第3.3课 阶乘计算器的递归实现</vt:lpstr>
      <vt:lpstr>3.3.1 什么是递归</vt:lpstr>
      <vt:lpstr>3.3.2 阶乘的递归计算</vt:lpstr>
      <vt:lpstr>3.3.2 阶乘的递归计算(续)</vt:lpstr>
      <vt:lpstr>PowerPoint 演示文稿</vt:lpstr>
      <vt:lpstr>3.3.2 阶乘的递归计算(续)</vt:lpstr>
      <vt:lpstr>第3.4课 小结</vt:lpstr>
      <vt:lpstr>3.4.1 小结</vt:lpstr>
      <vt:lpstr>3.4.2 用静态成员变量记录素数的个数</vt:lpstr>
      <vt:lpstr>3.4.2 用静态成员变量记录素数的个数(续)</vt:lpstr>
      <vt:lpstr>PowerPoint 演示文稿</vt:lpstr>
      <vt:lpstr>3.4.2 用静态成员变量记录素数的个数(续)</vt:lpstr>
      <vt:lpstr>3.4.2 用静态成员变量记录素数的个数(续)</vt:lpstr>
      <vt:lpstr>3.4.3 静态成员方法——类方法</vt:lpstr>
      <vt:lpstr>3.4.3 静态成员方法——类方法(续)</vt:lpstr>
      <vt:lpstr>PowerPoint 演示文稿</vt:lpstr>
      <vt:lpstr>3.4.4 基本类型的包装</vt:lpstr>
      <vt:lpstr>3.4.4 基本类型的包装(续)</vt:lpstr>
      <vt:lpstr>3.4.4 基本类型的包装(续)</vt:lpstr>
      <vt:lpstr>3.4.4 基本类型的包装(续)</vt:lpstr>
      <vt:lpstr>知识链接</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rabbit8848</dc:creator>
  <cp:lastModifiedBy>tlm</cp:lastModifiedBy>
  <cp:revision>1580</cp:revision>
  <cp:lastPrinted>2001-02-09T15:35:27Z</cp:lastPrinted>
  <dcterms:created xsi:type="dcterms:W3CDTF">1999-11-04T20:50:09Z</dcterms:created>
  <dcterms:modified xsi:type="dcterms:W3CDTF">2021-09-25T01:30:52Z</dcterms:modified>
</cp:coreProperties>
</file>