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4"/>
  </p:notesMasterIdLst>
  <p:handoutMasterIdLst>
    <p:handoutMasterId r:id="rId75"/>
  </p:handoutMasterIdLst>
  <p:sldIdLst>
    <p:sldId id="413" r:id="rId2"/>
    <p:sldId id="414" r:id="rId3"/>
    <p:sldId id="415" r:id="rId4"/>
    <p:sldId id="416" r:id="rId5"/>
    <p:sldId id="417" r:id="rId6"/>
    <p:sldId id="418" r:id="rId7"/>
    <p:sldId id="419" r:id="rId8"/>
    <p:sldId id="420" r:id="rId9"/>
    <p:sldId id="473" r:id="rId10"/>
    <p:sldId id="421" r:id="rId11"/>
    <p:sldId id="422" r:id="rId12"/>
    <p:sldId id="423" r:id="rId13"/>
    <p:sldId id="424" r:id="rId14"/>
    <p:sldId id="425" r:id="rId15"/>
    <p:sldId id="426" r:id="rId16"/>
    <p:sldId id="427" r:id="rId17"/>
    <p:sldId id="428" r:id="rId18"/>
    <p:sldId id="429" r:id="rId19"/>
    <p:sldId id="430" r:id="rId20"/>
    <p:sldId id="431" r:id="rId21"/>
    <p:sldId id="432" r:id="rId22"/>
    <p:sldId id="433" r:id="rId23"/>
    <p:sldId id="434" r:id="rId24"/>
    <p:sldId id="435" r:id="rId25"/>
    <p:sldId id="436" r:id="rId26"/>
    <p:sldId id="437" r:id="rId27"/>
    <p:sldId id="439" r:id="rId28"/>
    <p:sldId id="474" r:id="rId29"/>
    <p:sldId id="475" r:id="rId30"/>
    <p:sldId id="476" r:id="rId31"/>
    <p:sldId id="478" r:id="rId32"/>
    <p:sldId id="477" r:id="rId33"/>
    <p:sldId id="479" r:id="rId34"/>
    <p:sldId id="480" r:id="rId35"/>
    <p:sldId id="481" r:id="rId36"/>
    <p:sldId id="482" r:id="rId37"/>
    <p:sldId id="483" r:id="rId38"/>
    <p:sldId id="438" r:id="rId39"/>
    <p:sldId id="440" r:id="rId40"/>
    <p:sldId id="441" r:id="rId41"/>
    <p:sldId id="442" r:id="rId42"/>
    <p:sldId id="443" r:id="rId43"/>
    <p:sldId id="444" r:id="rId44"/>
    <p:sldId id="450" r:id="rId45"/>
    <p:sldId id="445" r:id="rId46"/>
    <p:sldId id="446" r:id="rId47"/>
    <p:sldId id="447" r:id="rId48"/>
    <p:sldId id="448" r:id="rId49"/>
    <p:sldId id="449" r:id="rId50"/>
    <p:sldId id="451" r:id="rId51"/>
    <p:sldId id="452" r:id="rId52"/>
    <p:sldId id="453" r:id="rId53"/>
    <p:sldId id="454" r:id="rId54"/>
    <p:sldId id="484" r:id="rId55"/>
    <p:sldId id="455" r:id="rId56"/>
    <p:sldId id="456" r:id="rId57"/>
    <p:sldId id="458" r:id="rId58"/>
    <p:sldId id="459" r:id="rId59"/>
    <p:sldId id="460" r:id="rId60"/>
    <p:sldId id="461" r:id="rId61"/>
    <p:sldId id="462" r:id="rId62"/>
    <p:sldId id="463" r:id="rId63"/>
    <p:sldId id="457" r:id="rId64"/>
    <p:sldId id="464" r:id="rId65"/>
    <p:sldId id="465" r:id="rId66"/>
    <p:sldId id="466" r:id="rId67"/>
    <p:sldId id="467" r:id="rId68"/>
    <p:sldId id="468" r:id="rId69"/>
    <p:sldId id="469" r:id="rId70"/>
    <p:sldId id="470" r:id="rId71"/>
    <p:sldId id="471" r:id="rId72"/>
    <p:sldId id="472" r:id="rId73"/>
  </p:sldIdLst>
  <p:sldSz cx="12192000" cy="6858000"/>
  <p:notesSz cx="6669088" cy="9926638"/>
  <p:defaultTextStyle>
    <a:defPPr>
      <a:defRPr lang="en-US"/>
    </a:defPPr>
    <a:lvl1pPr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1pPr>
    <a:lvl2pPr marL="4572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2pPr>
    <a:lvl3pPr marL="9144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3pPr>
    <a:lvl4pPr marL="13716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4pPr>
    <a:lvl5pPr marL="18288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5pPr>
    <a:lvl6pPr marL="2286000" algn="l" defTabSz="914400" rtl="0" eaLnBrk="1" latinLnBrk="0" hangingPunct="1">
      <a:defRPr kumimoji="1" sz="1600" b="1" kern="1200">
        <a:solidFill>
          <a:schemeClr val="tx1"/>
        </a:solidFill>
        <a:latin typeface="Helvetica" pitchFamily="34" charset="0"/>
        <a:ea typeface="+mn-ea"/>
        <a:cs typeface="+mn-cs"/>
      </a:defRPr>
    </a:lvl6pPr>
    <a:lvl7pPr marL="2743200" algn="l" defTabSz="914400" rtl="0" eaLnBrk="1" latinLnBrk="0" hangingPunct="1">
      <a:defRPr kumimoji="1" sz="1600" b="1" kern="1200">
        <a:solidFill>
          <a:schemeClr val="tx1"/>
        </a:solidFill>
        <a:latin typeface="Helvetica" pitchFamily="34" charset="0"/>
        <a:ea typeface="+mn-ea"/>
        <a:cs typeface="+mn-cs"/>
      </a:defRPr>
    </a:lvl7pPr>
    <a:lvl8pPr marL="3200400" algn="l" defTabSz="914400" rtl="0" eaLnBrk="1" latinLnBrk="0" hangingPunct="1">
      <a:defRPr kumimoji="1" sz="1600" b="1" kern="1200">
        <a:solidFill>
          <a:schemeClr val="tx1"/>
        </a:solidFill>
        <a:latin typeface="Helvetica" pitchFamily="34" charset="0"/>
        <a:ea typeface="+mn-ea"/>
        <a:cs typeface="+mn-cs"/>
      </a:defRPr>
    </a:lvl8pPr>
    <a:lvl9pPr marL="3657600" algn="l" defTabSz="914400" rtl="0" eaLnBrk="1" latinLnBrk="0" hangingPunct="1">
      <a:defRPr kumimoji="1" sz="1600"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0000FF"/>
    <a:srgbClr val="FF0000"/>
    <a:srgbClr val="FFFFFF"/>
    <a:srgbClr val="B2B2B2"/>
    <a:srgbClr val="969696"/>
    <a:srgbClr val="EAEAE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8" autoAdjust="0"/>
    <p:restoredTop sz="94679" autoAdjust="0"/>
  </p:normalViewPr>
  <p:slideViewPr>
    <p:cSldViewPr snapToGrid="0">
      <p:cViewPr varScale="1">
        <p:scale>
          <a:sx n="104" d="100"/>
          <a:sy n="104" d="100"/>
        </p:scale>
        <p:origin x="78"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2477" y="-86"/>
      </p:cViewPr>
      <p:guideLst>
        <p:guide orient="horz" pos="3126"/>
        <p:guide pos="210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8371"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8E3F2733-9BB8-4064-9314-2ADEF8FA81EF}" type="datetime1">
              <a:rPr lang="zh-CN" altLang="en-US"/>
              <a:pPr>
                <a:defRPr/>
              </a:pPr>
              <a:t>2021/11/3</a:t>
            </a:fld>
            <a:endParaRPr lang="en-US" altLang="zh-CN"/>
          </a:p>
        </p:txBody>
      </p:sp>
      <p:sp>
        <p:nvSpPr>
          <p:cNvPr id="58372"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8373"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7DF4052E-B9ED-408F-9626-45E6566A669F}" type="slidenum">
              <a:rPr lang="zh-CN" altLang="en-US"/>
              <a:pPr>
                <a:defRPr/>
              </a:pPr>
              <a:t>‹#›</a:t>
            </a:fld>
            <a:endParaRPr lang="en-US" altLang="zh-CN"/>
          </a:p>
        </p:txBody>
      </p:sp>
    </p:spTree>
    <p:extLst>
      <p:ext uri="{BB962C8B-B14F-4D97-AF65-F5344CB8AC3E}">
        <p14:creationId xmlns:p14="http://schemas.microsoft.com/office/powerpoint/2010/main" val="296966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2227"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98726098-D1C5-406C-BC1F-14CED1640491}" type="datetime1">
              <a:rPr lang="zh-CN" altLang="en-US"/>
              <a:pPr>
                <a:defRPr/>
              </a:pPr>
              <a:t>2021/11/3</a:t>
            </a:fld>
            <a:endParaRPr lang="en-US" altLang="zh-CN"/>
          </a:p>
        </p:txBody>
      </p:sp>
      <p:sp>
        <p:nvSpPr>
          <p:cNvPr id="109572" name="Rectangle 4"/>
          <p:cNvSpPr>
            <a:spLocks noGrp="1" noRot="1" noChangeAspect="1" noChangeArrowheads="1" noTextEdit="1"/>
          </p:cNvSpPr>
          <p:nvPr>
            <p:ph type="sldImg" idx="2"/>
          </p:nvPr>
        </p:nvSpPr>
        <p:spPr bwMode="auto">
          <a:xfrm>
            <a:off x="26988" y="744538"/>
            <a:ext cx="6615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2231"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16C97A23-31E5-469B-81A4-91B0E96C79C3}" type="slidenum">
              <a:rPr lang="zh-CN" altLang="en-US"/>
              <a:pPr>
                <a:defRPr/>
              </a:pPr>
              <a:t>‹#›</a:t>
            </a:fld>
            <a:endParaRPr lang="en-US" altLang="zh-CN"/>
          </a:p>
        </p:txBody>
      </p:sp>
    </p:spTree>
    <p:extLst>
      <p:ext uri="{BB962C8B-B14F-4D97-AF65-F5344CB8AC3E}">
        <p14:creationId xmlns:p14="http://schemas.microsoft.com/office/powerpoint/2010/main" val="385470824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7B1454-E76A-4ED0-AC1D-F2FF580D7734}" type="datetime1">
              <a:rPr lang="zh-CN" altLang="en-US"/>
              <a:pPr>
                <a:defRPr/>
              </a:pPr>
              <a:t>2021/11/3</a:t>
            </a:fld>
            <a:endParaRPr lang="en-US" altLang="zh-CN" dirty="0"/>
          </a:p>
        </p:txBody>
      </p:sp>
    </p:spTree>
    <p:extLst>
      <p:ext uri="{BB962C8B-B14F-4D97-AF65-F5344CB8AC3E}">
        <p14:creationId xmlns:p14="http://schemas.microsoft.com/office/powerpoint/2010/main" val="410071928"/>
      </p:ext>
    </p:extLst>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314EEC7-0A31-48E3-9C82-9A5D4C134434}" type="datetime1">
              <a:rPr lang="zh-CN" altLang="en-US"/>
              <a:pPr>
                <a:defRPr/>
              </a:pPr>
              <a:t>2021/11/3</a:t>
            </a:fld>
            <a:endParaRPr lang="en-US" altLang="zh-CN"/>
          </a:p>
        </p:txBody>
      </p:sp>
    </p:spTree>
    <p:extLst>
      <p:ext uri="{BB962C8B-B14F-4D97-AF65-F5344CB8AC3E}">
        <p14:creationId xmlns:p14="http://schemas.microsoft.com/office/powerpoint/2010/main" val="369454902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89484" y="385763"/>
            <a:ext cx="2885016" cy="5605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084" y="385763"/>
            <a:ext cx="8458200" cy="5605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0E3E493-9AB7-4F6D-A140-F915F085C374}" type="datetime1">
              <a:rPr lang="zh-CN" altLang="en-US"/>
              <a:pPr>
                <a:defRPr/>
              </a:pPr>
              <a:t>2021/11/3</a:t>
            </a:fld>
            <a:endParaRPr lang="en-US" altLang="zh-CN"/>
          </a:p>
        </p:txBody>
      </p:sp>
    </p:spTree>
    <p:extLst>
      <p:ext uri="{BB962C8B-B14F-4D97-AF65-F5344CB8AC3E}">
        <p14:creationId xmlns:p14="http://schemas.microsoft.com/office/powerpoint/2010/main" val="6658252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61585" y="385763"/>
            <a:ext cx="10212916"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8085" y="1114425"/>
            <a:ext cx="5581649"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A06DF263-0584-455A-8440-5736CC324397}" type="datetime1">
              <a:rPr lang="zh-CN" altLang="en-US"/>
              <a:pPr>
                <a:defRPr/>
              </a:pPr>
              <a:t>2021/11/3</a:t>
            </a:fld>
            <a:endParaRPr lang="en-US" altLang="zh-CN" dirty="0"/>
          </a:p>
        </p:txBody>
      </p:sp>
    </p:spTree>
    <p:extLst>
      <p:ext uri="{BB962C8B-B14F-4D97-AF65-F5344CB8AC3E}">
        <p14:creationId xmlns:p14="http://schemas.microsoft.com/office/powerpoint/2010/main" val="2411946556"/>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9632952" y="0"/>
            <a:ext cx="2559049" cy="287338"/>
          </a:xfrm>
        </p:spPr>
        <p:txBody>
          <a:bodyPr/>
          <a:lstStyle>
            <a:lvl1pPr algn="ctr">
              <a:defRPr/>
            </a:lvl1pPr>
          </a:lstStyle>
          <a:p>
            <a:pPr>
              <a:defRPr/>
            </a:pPr>
            <a:fld id="{E9335D9F-1989-4CB5-B388-8B9DD648A56B}" type="datetime1">
              <a:rPr lang="zh-CN" altLang="en-US"/>
              <a:pPr>
                <a:defRPr/>
              </a:pPr>
              <a:t>2021/11/3</a:t>
            </a:fld>
            <a:endParaRPr lang="en-US" altLang="zh-CN" dirty="0"/>
          </a:p>
        </p:txBody>
      </p:sp>
    </p:spTree>
    <p:extLst>
      <p:ext uri="{BB962C8B-B14F-4D97-AF65-F5344CB8AC3E}">
        <p14:creationId xmlns:p14="http://schemas.microsoft.com/office/powerpoint/2010/main" val="502938312"/>
      </p:ext>
    </p:extLst>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1E4DAC39-EFC0-4CDC-B867-8A89F1BEDFEB}" type="datetime1">
              <a:rPr lang="zh-CN" altLang="en-US"/>
              <a:pPr>
                <a:defRPr/>
              </a:pPr>
              <a:t>2021/11/3</a:t>
            </a:fld>
            <a:endParaRPr lang="en-US" altLang="zh-CN"/>
          </a:p>
        </p:txBody>
      </p:sp>
    </p:spTree>
    <p:extLst>
      <p:ext uri="{BB962C8B-B14F-4D97-AF65-F5344CB8AC3E}">
        <p14:creationId xmlns:p14="http://schemas.microsoft.com/office/powerpoint/2010/main" val="47912235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085" y="1114425"/>
            <a:ext cx="558164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F949465-5310-42A9-A9B0-B346CBE3F838}" type="datetime1">
              <a:rPr lang="zh-CN" altLang="en-US"/>
              <a:pPr>
                <a:defRPr/>
              </a:pPr>
              <a:t>2021/11/3</a:t>
            </a:fld>
            <a:endParaRPr lang="en-US" altLang="zh-CN"/>
          </a:p>
        </p:txBody>
      </p:sp>
    </p:spTree>
    <p:extLst>
      <p:ext uri="{BB962C8B-B14F-4D97-AF65-F5344CB8AC3E}">
        <p14:creationId xmlns:p14="http://schemas.microsoft.com/office/powerpoint/2010/main" val="211472215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379141"/>
            <a:ext cx="10972800" cy="103849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F9100710-F3FD-4AFD-8D88-5372409210CE}" type="datetime1">
              <a:rPr lang="zh-CN" altLang="en-US"/>
              <a:pPr>
                <a:defRPr/>
              </a:pPr>
              <a:t>2021/11/3</a:t>
            </a:fld>
            <a:endParaRPr lang="en-US" altLang="zh-CN" dirty="0"/>
          </a:p>
        </p:txBody>
      </p:sp>
    </p:spTree>
    <p:extLst>
      <p:ext uri="{BB962C8B-B14F-4D97-AF65-F5344CB8AC3E}">
        <p14:creationId xmlns:p14="http://schemas.microsoft.com/office/powerpoint/2010/main" val="2691589596"/>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fld id="{4068D08D-5A72-4F63-9931-CC49FC2D0D21}" type="datetime1">
              <a:rPr lang="zh-CN" altLang="en-US"/>
              <a:pPr>
                <a:defRPr/>
              </a:pPr>
              <a:t>2021/11/3</a:t>
            </a:fld>
            <a:endParaRPr lang="en-US" altLang="zh-CN" dirty="0"/>
          </a:p>
        </p:txBody>
      </p:sp>
    </p:spTree>
    <p:extLst>
      <p:ext uri="{BB962C8B-B14F-4D97-AF65-F5344CB8AC3E}">
        <p14:creationId xmlns:p14="http://schemas.microsoft.com/office/powerpoint/2010/main" val="2705623803"/>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4F372385-E1A9-4832-A56E-384495E79250}" type="datetime1">
              <a:rPr lang="zh-CN" altLang="en-US"/>
              <a:pPr>
                <a:defRPr/>
              </a:pPr>
              <a:t>2021/11/3</a:t>
            </a:fld>
            <a:endParaRPr lang="en-US" altLang="zh-CN" dirty="0"/>
          </a:p>
        </p:txBody>
      </p:sp>
    </p:spTree>
    <p:extLst>
      <p:ext uri="{BB962C8B-B14F-4D97-AF65-F5344CB8AC3E}">
        <p14:creationId xmlns:p14="http://schemas.microsoft.com/office/powerpoint/2010/main" val="16426322"/>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390293"/>
            <a:ext cx="6815667" cy="57358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A739F2CA-94AE-455C-A157-B327DCD501EF}" type="datetime1">
              <a:rPr lang="zh-CN" altLang="en-US"/>
              <a:pPr>
                <a:defRPr/>
              </a:pPr>
              <a:t>2021/11/3</a:t>
            </a:fld>
            <a:endParaRPr lang="en-US" altLang="zh-CN"/>
          </a:p>
        </p:txBody>
      </p:sp>
    </p:spTree>
    <p:extLst>
      <p:ext uri="{BB962C8B-B14F-4D97-AF65-F5344CB8AC3E}">
        <p14:creationId xmlns:p14="http://schemas.microsoft.com/office/powerpoint/2010/main" val="759888884"/>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Wingdings" pitchFamily="2" charset="2"/>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629A8B07-FF1A-4429-BAE0-7E92DD1D2ECF}" type="datetime1">
              <a:rPr lang="zh-CN" altLang="en-US"/>
              <a:pPr>
                <a:defRPr/>
              </a:pPr>
              <a:t>2021/11/3</a:t>
            </a:fld>
            <a:endParaRPr lang="en-US" altLang="zh-CN"/>
          </a:p>
        </p:txBody>
      </p:sp>
    </p:spTree>
    <p:extLst>
      <p:ext uri="{BB962C8B-B14F-4D97-AF65-F5344CB8AC3E}">
        <p14:creationId xmlns:p14="http://schemas.microsoft.com/office/powerpoint/2010/main" val="3883500630"/>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78916" y="1114425"/>
            <a:ext cx="1136861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sym typeface="Wingdings" pitchFamily="2" charset="2"/>
              </a:rPr>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p:txBody>
      </p:sp>
      <p:sp>
        <p:nvSpPr>
          <p:cNvPr id="49156" name="Rectangle 4"/>
          <p:cNvSpPr>
            <a:spLocks noGrp="1" noChangeArrowheads="1"/>
          </p:cNvSpPr>
          <p:nvPr>
            <p:ph type="dt" sz="half" idx="2"/>
          </p:nvPr>
        </p:nvSpPr>
        <p:spPr bwMode="auto">
          <a:xfrm>
            <a:off x="9632952" y="39689"/>
            <a:ext cx="2559049" cy="287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buClrTx/>
              <a:buFontTx/>
              <a:buNone/>
              <a:defRPr kumimoji="0" sz="1400">
                <a:solidFill>
                  <a:schemeClr val="bg2"/>
                </a:solidFill>
                <a:latin typeface="Times New Roman" pitchFamily="18" charset="0"/>
                <a:ea typeface="宋体" pitchFamily="2" charset="-122"/>
              </a:defRPr>
            </a:lvl1pPr>
          </a:lstStyle>
          <a:p>
            <a:pPr>
              <a:defRPr/>
            </a:pPr>
            <a:fld id="{B7D86D4F-245B-423E-8A13-9C9EC19A5100}" type="datetime1">
              <a:rPr lang="zh-CN" altLang="en-US"/>
              <a:pPr>
                <a:defRPr/>
              </a:pPr>
              <a:t>2021/11/3</a:t>
            </a:fld>
            <a:endParaRPr lang="en-US" altLang="zh-CN" dirty="0"/>
          </a:p>
        </p:txBody>
      </p:sp>
      <p:sp>
        <p:nvSpPr>
          <p:cNvPr id="1028" name="Text Box 41"/>
          <p:cNvSpPr txBox="1">
            <a:spLocks noChangeArrowheads="1"/>
          </p:cNvSpPr>
          <p:nvPr/>
        </p:nvSpPr>
        <p:spPr bwMode="auto">
          <a:xfrm>
            <a:off x="3868732" y="6583364"/>
            <a:ext cx="5265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lgn="ctr">
              <a:spcBef>
                <a:spcPct val="50000"/>
              </a:spcBef>
              <a:buClrTx/>
              <a:buFontTx/>
              <a:buNone/>
              <a:defRPr/>
            </a:pPr>
            <a:r>
              <a:rPr kumimoji="0" lang="zh-CN" altLang="en-US" sz="1200" dirty="0" smtClean="0">
                <a:solidFill>
                  <a:schemeClr val="bg2"/>
                </a:solidFill>
                <a:latin typeface="Times New Roman" pitchFamily="18" charset="0"/>
                <a:ea typeface="宋体" pitchFamily="2" charset="-122"/>
              </a:rPr>
              <a:t>清华大学出版社 </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新概念</a:t>
            </a:r>
            <a:r>
              <a:rPr kumimoji="0" lang="en-US" altLang="zh-CN" sz="1200" dirty="0" smtClean="0">
                <a:solidFill>
                  <a:schemeClr val="bg2"/>
                </a:solidFill>
                <a:latin typeface="Times New Roman" pitchFamily="18" charset="0"/>
                <a:ea typeface="宋体" pitchFamily="2" charset="-122"/>
              </a:rPr>
              <a:t>Java</a:t>
            </a:r>
            <a:r>
              <a:rPr kumimoji="0" lang="zh-CN" altLang="en-US" sz="1200" dirty="0" smtClean="0">
                <a:solidFill>
                  <a:schemeClr val="bg2"/>
                </a:solidFill>
                <a:latin typeface="Times New Roman" pitchFamily="18" charset="0"/>
                <a:ea typeface="宋体" pitchFamily="2" charset="-122"/>
              </a:rPr>
              <a:t>程序设计大学教程</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第</a:t>
            </a:r>
            <a:r>
              <a:rPr kumimoji="0" lang="en-US" altLang="zh-CN" sz="1200" dirty="0" smtClean="0">
                <a:solidFill>
                  <a:schemeClr val="bg2"/>
                </a:solidFill>
                <a:latin typeface="Times New Roman" pitchFamily="18" charset="0"/>
                <a:ea typeface="宋体" pitchFamily="2" charset="-122"/>
              </a:rPr>
              <a:t>4</a:t>
            </a:r>
            <a:r>
              <a:rPr kumimoji="0" lang="zh-CN" altLang="en-US" sz="1200" dirty="0" smtClean="0">
                <a:solidFill>
                  <a:schemeClr val="bg2"/>
                </a:solidFill>
                <a:latin typeface="Times New Roman" pitchFamily="18" charset="0"/>
                <a:ea typeface="宋体" pitchFamily="2" charset="-122"/>
              </a:rPr>
              <a:t>版</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 第</a:t>
            </a:r>
            <a:fld id="{8F576773-6D69-4665-8E16-799E54E69532}" type="slidenum">
              <a:rPr kumimoji="0" lang="en-US" altLang="zh-CN" sz="1200" smtClean="0">
                <a:solidFill>
                  <a:schemeClr val="bg2"/>
                </a:solidFill>
                <a:latin typeface="Times New Roman" pitchFamily="18" charset="0"/>
                <a:ea typeface="宋体" pitchFamily="2" charset="-122"/>
              </a:rPr>
              <a:pPr algn="ctr">
                <a:spcBef>
                  <a:spcPct val="50000"/>
                </a:spcBef>
                <a:buClrTx/>
                <a:buFontTx/>
                <a:buNone/>
                <a:defRPr/>
              </a:pPr>
              <a:t>‹#›</a:t>
            </a:fld>
            <a:r>
              <a:rPr kumimoji="0" lang="zh-CN" altLang="en-US" sz="1200" smtClean="0">
                <a:solidFill>
                  <a:schemeClr val="bg2"/>
                </a:solidFill>
                <a:latin typeface="Times New Roman" pitchFamily="18" charset="0"/>
                <a:ea typeface="宋体" pitchFamily="2" charset="-122"/>
              </a:rPr>
              <a:t>页 </a:t>
            </a:r>
            <a:r>
              <a:rPr kumimoji="0" lang="en-US" altLang="zh-CN" sz="1200" smtClean="0">
                <a:solidFill>
                  <a:schemeClr val="bg2"/>
                </a:solidFill>
                <a:latin typeface="Times New Roman" pitchFamily="18" charset="0"/>
                <a:ea typeface="宋体" pitchFamily="2" charset="-122"/>
              </a:rPr>
              <a:t> </a:t>
            </a:r>
            <a:endParaRPr kumimoji="0" lang="en-US" altLang="zh-CN" sz="1200" dirty="0" smtClean="0">
              <a:solidFill>
                <a:schemeClr val="bg2"/>
              </a:solidFill>
              <a:latin typeface="Times New Roman" pitchFamily="18" charset="0"/>
              <a:ea typeface="宋体" pitchFamily="2" charset="-122"/>
            </a:endParaRPr>
          </a:p>
        </p:txBody>
      </p:sp>
      <p:sp>
        <p:nvSpPr>
          <p:cNvPr id="49194" name="Rectangle 42"/>
          <p:cNvSpPr>
            <a:spLocks noGrp="1" noChangeArrowheads="1"/>
          </p:cNvSpPr>
          <p:nvPr>
            <p:ph type="title"/>
          </p:nvPr>
        </p:nvSpPr>
        <p:spPr bwMode="auto">
          <a:xfrm>
            <a:off x="1661585" y="385763"/>
            <a:ext cx="10212916"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0" name="Text Box 43"/>
          <p:cNvSpPr txBox="1">
            <a:spLocks noChangeArrowheads="1"/>
          </p:cNvSpPr>
          <p:nvPr/>
        </p:nvSpPr>
        <p:spPr bwMode="auto">
          <a:xfrm>
            <a:off x="1852084" y="1"/>
            <a:ext cx="4326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lgn="l">
              <a:spcBef>
                <a:spcPct val="50000"/>
              </a:spcBef>
              <a:buClrTx/>
              <a:buFontTx/>
              <a:buNone/>
              <a:defRPr/>
            </a:pPr>
            <a:r>
              <a:rPr kumimoji="0" lang="en-US" altLang="zh-CN" sz="1800" dirty="0" smtClean="0">
                <a:solidFill>
                  <a:srgbClr val="FF0000"/>
                </a:solidFill>
                <a:effectLst>
                  <a:outerShdw blurRad="38100" dist="38100" dir="2700000" algn="tl">
                    <a:srgbClr val="C0C0C0"/>
                  </a:outerShdw>
                </a:effectLst>
                <a:ea typeface="楷体_GB2312" pitchFamily="49" charset="-122"/>
              </a:rPr>
              <a:t> </a:t>
            </a:r>
            <a:r>
              <a:rPr kumimoji="0" lang="zh-CN" altLang="en-US" sz="1800" dirty="0" smtClean="0">
                <a:solidFill>
                  <a:srgbClr val="FF0000"/>
                </a:solidFill>
                <a:effectLst>
                  <a:outerShdw blurRad="38100" dist="38100" dir="2700000" algn="tl">
                    <a:srgbClr val="C0C0C0"/>
                  </a:outerShdw>
                </a:effectLst>
                <a:ea typeface="楷体_GB2312" pitchFamily="49" charset="-122"/>
              </a:rPr>
              <a:t>第</a:t>
            </a:r>
            <a:r>
              <a:rPr kumimoji="0" lang="en-US" altLang="zh-CN" sz="1800" dirty="0" smtClean="0">
                <a:solidFill>
                  <a:srgbClr val="FF0000"/>
                </a:solidFill>
                <a:effectLst>
                  <a:outerShdw blurRad="38100" dist="38100" dir="2700000" algn="tl">
                    <a:srgbClr val="C0C0C0"/>
                  </a:outerShdw>
                </a:effectLst>
                <a:ea typeface="楷体_GB2312" pitchFamily="49" charset="-122"/>
              </a:rPr>
              <a:t>5</a:t>
            </a:r>
            <a:r>
              <a:rPr kumimoji="0" lang="zh-CN" altLang="en-US" sz="1800" dirty="0" smtClean="0">
                <a:solidFill>
                  <a:srgbClr val="FF0000"/>
                </a:solidFill>
                <a:effectLst>
                  <a:outerShdw blurRad="38100" dist="38100" dir="2700000" algn="tl">
                    <a:srgbClr val="C0C0C0"/>
                  </a:outerShdw>
                </a:effectLst>
                <a:ea typeface="楷体_GB2312" pitchFamily="49" charset="-122"/>
              </a:rPr>
              <a:t>单元  类的继承</a:t>
            </a:r>
            <a:endParaRPr kumimoji="0" lang="en-US" altLang="zh-CN" sz="1400" dirty="0">
              <a:solidFill>
                <a:srgbClr val="FF0000"/>
              </a:solidFill>
              <a:effectLst>
                <a:outerShdw blurRad="38100" dist="38100" dir="2700000" algn="tl">
                  <a:srgbClr val="C0C0C0"/>
                </a:outerShdw>
              </a:effectLst>
              <a:ea typeface="宋体" pitchFamily="2" charset="-122"/>
            </a:endParaRPr>
          </a:p>
        </p:txBody>
      </p:sp>
      <p:sp>
        <p:nvSpPr>
          <p:cNvPr id="1031" name="Line 44"/>
          <p:cNvSpPr>
            <a:spLocks noChangeShapeType="1"/>
          </p:cNvSpPr>
          <p:nvPr userDrawn="1"/>
        </p:nvSpPr>
        <p:spPr bwMode="auto">
          <a:xfrm flipV="1">
            <a:off x="1756833" y="333375"/>
            <a:ext cx="9950451"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p>
        </p:txBody>
      </p:sp>
      <p:sp>
        <p:nvSpPr>
          <p:cNvPr id="1032" name="Rectangle 47"/>
          <p:cNvSpPr>
            <a:spLocks noChangeArrowheads="1"/>
          </p:cNvSpPr>
          <p:nvPr userDrawn="1"/>
        </p:nvSpPr>
        <p:spPr bwMode="auto">
          <a:xfrm>
            <a:off x="5245100" y="2867025"/>
            <a:ext cx="1219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600">
              <a:ea typeface="宋体" pitchFamily="2" charset="-122"/>
            </a:endParaRPr>
          </a:p>
        </p:txBody>
      </p:sp>
      <p:pic>
        <p:nvPicPr>
          <p:cNvPr id="2" name="图片 1"/>
          <p:cNvPicPr>
            <a:picLocks noChangeAspect="1"/>
          </p:cNvPicPr>
          <p:nvPr userDrawn="1"/>
        </p:nvPicPr>
        <p:blipFill>
          <a:blip r:embed="rId14"/>
          <a:stretch>
            <a:fillRect/>
          </a:stretch>
        </p:blipFill>
        <p:spPr>
          <a:xfrm>
            <a:off x="552384" y="327026"/>
            <a:ext cx="364134" cy="643056"/>
          </a:xfrm>
          <a:prstGeom prst="rect">
            <a:avLst/>
          </a:prstGeom>
        </p:spPr>
      </p:pic>
    </p:spTree>
  </p:cSld>
  <p:clrMap bg1="lt1" tx1="dk1" bg2="lt2" tx2="dk2" accent1="accent1" accent2="accent2" accent3="accent3" accent4="accent4" accent5="accent5" accent6="accent6" hlink="hlink" folHlink="folHlink"/>
  <p:sldLayoutIdLst>
    <p:sldLayoutId id="2147484442" r:id="rId1"/>
    <p:sldLayoutId id="2147484443" r:id="rId2"/>
    <p:sldLayoutId id="2147484444" r:id="rId3"/>
    <p:sldLayoutId id="2147484445" r:id="rId4"/>
    <p:sldLayoutId id="2147484446" r:id="rId5"/>
    <p:sldLayoutId id="2147484447" r:id="rId6"/>
    <p:sldLayoutId id="2147484448" r:id="rId7"/>
    <p:sldLayoutId id="2147484449" r:id="rId8"/>
    <p:sldLayoutId id="2147484450" r:id="rId9"/>
    <p:sldLayoutId id="2147484451" r:id="rId10"/>
    <p:sldLayoutId id="2147484452" r:id="rId11"/>
    <p:sldLayoutId id="2147484453" r:id="rId12"/>
  </p:sldLayoutIdLst>
  <p:transition spd="slow">
    <p:randomBar dir="vert"/>
  </p:transition>
  <p:timing>
    <p:tnLst>
      <p:par>
        <p:cTn id="1" dur="indefinite" restart="never" nodeType="tmRoot"/>
      </p:par>
    </p:tnLst>
  </p:timing>
  <p:hf sldNum="0" hdr="0" ftr="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Font typeface="Monotype Sorts" pitchFamily="2" charset="2"/>
        <a:buBlip>
          <a:blip r:embed="rId15"/>
        </a:buBlip>
        <a:defRPr kumimoji="1" sz="24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16"/>
        </a:buBlip>
        <a:defRPr kumimoji="1" sz="22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17"/>
        </a:buBlip>
        <a:defRPr kumimoji="1" sz="22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18"/>
        </a:buBlip>
        <a:defRPr kumimoji="1" sz="22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Visio___5.vsdx"/><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png"/><Relationship Id="rId4"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Visio___6.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Visio___7.vsd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Text Box 3"/>
          <p:cNvSpPr txBox="1">
            <a:spLocks noChangeArrowheads="1"/>
          </p:cNvSpPr>
          <p:nvPr/>
        </p:nvSpPr>
        <p:spPr bwMode="auto">
          <a:xfrm>
            <a:off x="1771651" y="2133600"/>
            <a:ext cx="8658225" cy="923330"/>
          </a:xfrm>
          <a:prstGeom prst="rect">
            <a:avLst/>
          </a:prstGeom>
          <a:noFill/>
          <a:ln w="9525">
            <a:noFill/>
            <a:miter lim="800000"/>
            <a:headEnd/>
            <a:tailEnd/>
          </a:ln>
          <a:effectLst/>
        </p:spPr>
        <p:txBody>
          <a:bodyPr>
            <a:spAutoFit/>
          </a:bodyPr>
          <a:lstStyle/>
          <a:p>
            <a:pPr algn="ctr">
              <a:spcBef>
                <a:spcPct val="50000"/>
              </a:spcBef>
              <a:buClrTx/>
              <a:buFontTx/>
              <a:buNone/>
              <a:defRPr/>
            </a:pPr>
            <a:r>
              <a:rPr kumimoji="0" lang="en-US" altLang="zh-CN" sz="5400" dirty="0" smtClean="0">
                <a:solidFill>
                  <a:srgbClr val="FF0000"/>
                </a:solidFill>
                <a:effectLst>
                  <a:outerShdw blurRad="38100" dist="38100" dir="2700000" algn="tl">
                    <a:srgbClr val="C0C0C0"/>
                  </a:outerShdw>
                </a:effectLst>
                <a:ea typeface="楷体_GB2312" pitchFamily="49" charset="-122"/>
              </a:rPr>
              <a:t> </a:t>
            </a:r>
            <a:r>
              <a:rPr kumimoji="0" lang="zh-CN" altLang="en-US" sz="5400" dirty="0" smtClean="0">
                <a:solidFill>
                  <a:srgbClr val="FF0000"/>
                </a:solidFill>
                <a:effectLst>
                  <a:outerShdw blurRad="38100" dist="38100" dir="2700000" algn="tl">
                    <a:srgbClr val="C0C0C0"/>
                  </a:outerShdw>
                </a:effectLst>
                <a:ea typeface="楷体_GB2312" pitchFamily="49" charset="-122"/>
              </a:rPr>
              <a:t>第</a:t>
            </a:r>
            <a:r>
              <a:rPr kumimoji="0" lang="en-US" altLang="zh-CN" sz="5400" dirty="0" smtClean="0">
                <a:solidFill>
                  <a:srgbClr val="FF0000"/>
                </a:solidFill>
                <a:effectLst>
                  <a:outerShdw blurRad="38100" dist="38100" dir="2700000" algn="tl">
                    <a:srgbClr val="C0C0C0"/>
                  </a:outerShdw>
                </a:effectLst>
                <a:ea typeface="楷体_GB2312" pitchFamily="49" charset="-122"/>
              </a:rPr>
              <a:t>5</a:t>
            </a:r>
            <a:r>
              <a:rPr kumimoji="0" lang="zh-CN" altLang="en-US" sz="5400" dirty="0">
                <a:solidFill>
                  <a:srgbClr val="FF0000"/>
                </a:solidFill>
                <a:effectLst>
                  <a:outerShdw blurRad="38100" dist="38100" dir="2700000" algn="tl">
                    <a:srgbClr val="C0C0C0"/>
                  </a:outerShdw>
                </a:effectLst>
                <a:ea typeface="楷体_GB2312" pitchFamily="49" charset="-122"/>
              </a:rPr>
              <a:t>单元  类的继承</a:t>
            </a:r>
            <a:endParaRPr kumimoji="0" lang="en-US" altLang="zh-CN" sz="4400" dirty="0">
              <a:solidFill>
                <a:srgbClr val="FF0000"/>
              </a:solidFill>
              <a:effectLst>
                <a:outerShdw blurRad="38100" dist="38100" dir="2700000" algn="tl">
                  <a:srgbClr val="C0C0C0"/>
                </a:outerShdw>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类的继承</a:t>
            </a:r>
          </a:p>
        </p:txBody>
      </p:sp>
      <p:sp>
        <p:nvSpPr>
          <p:cNvPr id="3" name="内容占位符 2"/>
          <p:cNvSpPr>
            <a:spLocks noGrp="1"/>
          </p:cNvSpPr>
          <p:nvPr>
            <p:ph idx="1"/>
          </p:nvPr>
        </p:nvSpPr>
        <p:spPr/>
        <p:txBody>
          <a:bodyPr/>
          <a:lstStyle/>
          <a:p>
            <a:r>
              <a:rPr lang="zh-CN" altLang="en-US" dirty="0"/>
              <a:t>如果需要复用一个类除了把该类当成另一个类的组合成分外，还可以把这个类当成基类来继承进而派生出新的类。不管是组合还是继承，都允许在新类（对于继承是子类）中直接复用旧类的方法。利用继承实现复用，是在不改变现有类的基础上，复用现有类的形式并在其中添加新代码</a:t>
            </a:r>
            <a:r>
              <a:rPr lang="zh-CN" altLang="en-US" dirty="0" smtClean="0"/>
              <a:t>。</a:t>
            </a:r>
            <a:endParaRPr lang="en-US" altLang="zh-CN" dirty="0" smtClean="0"/>
          </a:p>
          <a:p>
            <a:r>
              <a:rPr lang="zh-CN" altLang="en-US" dirty="0"/>
              <a:t>继承（</a:t>
            </a:r>
            <a:r>
              <a:rPr lang="en-US" altLang="zh-CN" dirty="0"/>
              <a:t>inheritance</a:t>
            </a:r>
            <a:r>
              <a:rPr lang="zh-CN" altLang="en-US" dirty="0" smtClean="0"/>
              <a:t>），也</a:t>
            </a:r>
            <a:r>
              <a:rPr lang="zh-CN" altLang="en-US" dirty="0"/>
              <a:t>称泛化（</a:t>
            </a:r>
            <a:r>
              <a:rPr lang="en-US" altLang="zh-CN" dirty="0"/>
              <a:t>generalization</a:t>
            </a:r>
            <a:r>
              <a:rPr lang="zh-CN" altLang="en-US" dirty="0"/>
              <a:t>），有时也称派生（</a:t>
            </a:r>
            <a:r>
              <a:rPr lang="en-US" altLang="zh-CN" dirty="0"/>
              <a:t>derived</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2959204313"/>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类的</a:t>
            </a:r>
            <a:r>
              <a:rPr lang="zh-CN" altLang="en-US" dirty="0" smtClean="0"/>
              <a:t>继承（续）</a:t>
            </a:r>
            <a:endParaRPr lang="zh-CN" altLang="en-US" dirty="0"/>
          </a:p>
        </p:txBody>
      </p:sp>
      <p:sp>
        <p:nvSpPr>
          <p:cNvPr id="3" name="内容占位符 2"/>
          <p:cNvSpPr>
            <a:spLocks noGrp="1"/>
          </p:cNvSpPr>
          <p:nvPr>
            <p:ph idx="1"/>
          </p:nvPr>
        </p:nvSpPr>
        <p:spPr>
          <a:xfrm>
            <a:off x="478916" y="1114425"/>
            <a:ext cx="4729672" cy="4876800"/>
          </a:xfrm>
        </p:spPr>
        <p:txBody>
          <a:bodyPr/>
          <a:lstStyle/>
          <a:p>
            <a:r>
              <a:rPr lang="en-US" altLang="zh-CN" sz="2000" dirty="0"/>
              <a:t>1. </a:t>
            </a:r>
            <a:r>
              <a:rPr lang="zh-CN" altLang="en-US" sz="2000" dirty="0"/>
              <a:t>派生关系的</a:t>
            </a:r>
            <a:r>
              <a:rPr lang="en-US" altLang="zh-CN" sz="2000" dirty="0"/>
              <a:t>UML</a:t>
            </a:r>
            <a:r>
              <a:rPr lang="zh-CN" altLang="en-US" sz="2000" dirty="0" smtClean="0"/>
              <a:t>建模</a:t>
            </a:r>
            <a:endParaRPr lang="en-US" altLang="zh-CN" sz="2000" dirty="0" smtClean="0"/>
          </a:p>
          <a:p>
            <a:pPr lvl="1"/>
            <a:r>
              <a:rPr lang="zh-CN" altLang="en-US" sz="2000" dirty="0"/>
              <a:t>研究生也是学生，即研究生是学生的一部分，学生是研究生的抽象</a:t>
            </a:r>
            <a:r>
              <a:rPr lang="zh-CN" altLang="en-US" sz="2000" dirty="0" smtClean="0"/>
              <a:t>。</a:t>
            </a:r>
            <a:r>
              <a:rPr lang="en-US" altLang="zh-CN" sz="2000" dirty="0" smtClean="0"/>
              <a:t>Student</a:t>
            </a:r>
            <a:r>
              <a:rPr lang="zh-CN" altLang="en-US" sz="2000" dirty="0"/>
              <a:t>类派生出</a:t>
            </a:r>
            <a:r>
              <a:rPr lang="en-US" altLang="zh-CN" sz="2000" dirty="0" err="1"/>
              <a:t>GradStudent</a:t>
            </a:r>
            <a:r>
              <a:rPr lang="zh-CN" altLang="en-US" sz="2000" dirty="0"/>
              <a:t>类，也可以说</a:t>
            </a:r>
            <a:r>
              <a:rPr lang="en-US" altLang="zh-CN" sz="2000" dirty="0" err="1"/>
              <a:t>GradStudent</a:t>
            </a:r>
            <a:r>
              <a:rPr lang="zh-CN" altLang="en-US" sz="2000" dirty="0"/>
              <a:t>类继承了 </a:t>
            </a:r>
            <a:r>
              <a:rPr lang="en-US" altLang="zh-CN" sz="2000" dirty="0"/>
              <a:t>Student </a:t>
            </a:r>
            <a:r>
              <a:rPr lang="zh-CN" altLang="en-US" sz="2000" dirty="0"/>
              <a:t>类。这种基类和派生类的关系称为</a:t>
            </a:r>
            <a:r>
              <a:rPr lang="en-US" altLang="zh-CN" sz="2000" dirty="0"/>
              <a:t>is-a</a:t>
            </a:r>
            <a:r>
              <a:rPr lang="zh-CN" altLang="en-US" sz="2000" dirty="0"/>
              <a:t>（是一个、是一种）关系，如，研究生</a:t>
            </a:r>
            <a:r>
              <a:rPr lang="en-US" altLang="zh-CN" sz="2000" dirty="0"/>
              <a:t>is-a</a:t>
            </a:r>
            <a:r>
              <a:rPr lang="zh-CN" altLang="en-US" sz="2000" dirty="0"/>
              <a:t>学生，</a:t>
            </a:r>
            <a:r>
              <a:rPr lang="en-US" altLang="zh-CN" sz="2000" dirty="0"/>
              <a:t>A graduate student is a student</a:t>
            </a:r>
            <a:r>
              <a:rPr lang="zh-CN" altLang="en-US" sz="2000" dirty="0"/>
              <a:t>。</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2154606952"/>
              </p:ext>
            </p:extLst>
          </p:nvPr>
        </p:nvGraphicFramePr>
        <p:xfrm>
          <a:off x="5208588" y="995363"/>
          <a:ext cx="6583975" cy="5516562"/>
        </p:xfrm>
        <a:graphic>
          <a:graphicData uri="http://schemas.openxmlformats.org/presentationml/2006/ole">
            <mc:AlternateContent xmlns:mc="http://schemas.openxmlformats.org/markup-compatibility/2006">
              <mc:Choice xmlns:v="urn:schemas-microsoft-com:vml" Requires="v">
                <p:oleObj spid="_x0000_s2151" name="Visio" r:id="rId3" imgW="4991113" imgH="4181604" progId="Visio.Drawing.15">
                  <p:embed/>
                </p:oleObj>
              </mc:Choice>
              <mc:Fallback>
                <p:oleObj name="Visio" r:id="rId3" imgW="4991113" imgH="4181604"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8588" y="995363"/>
                        <a:ext cx="6583975" cy="5516562"/>
                      </a:xfrm>
                      <a:prstGeom prst="rect">
                        <a:avLst/>
                      </a:prstGeom>
                      <a:noFill/>
                    </p:spPr>
                  </p:pic>
                </p:oleObj>
              </mc:Fallback>
            </mc:AlternateContent>
          </a:graphicData>
        </a:graphic>
      </p:graphicFrame>
    </p:spTree>
    <p:extLst>
      <p:ext uri="{BB962C8B-B14F-4D97-AF65-F5344CB8AC3E}">
        <p14:creationId xmlns:p14="http://schemas.microsoft.com/office/powerpoint/2010/main" val="814563597"/>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类的继承（续）</a:t>
            </a:r>
          </a:p>
        </p:txBody>
      </p:sp>
      <p:sp>
        <p:nvSpPr>
          <p:cNvPr id="3" name="内容占位符 2"/>
          <p:cNvSpPr>
            <a:spLocks noGrp="1"/>
          </p:cNvSpPr>
          <p:nvPr>
            <p:ph idx="1"/>
          </p:nvPr>
        </p:nvSpPr>
        <p:spPr/>
        <p:txBody>
          <a:bodyPr/>
          <a:lstStyle/>
          <a:p>
            <a:r>
              <a:rPr lang="en-US" altLang="zh-CN" dirty="0"/>
              <a:t>2. </a:t>
            </a:r>
            <a:r>
              <a:rPr lang="zh-CN" altLang="en-US" dirty="0"/>
              <a:t>由 </a:t>
            </a:r>
            <a:r>
              <a:rPr lang="en-US" altLang="zh-CN" dirty="0"/>
              <a:t>Student </a:t>
            </a:r>
            <a:r>
              <a:rPr lang="zh-CN" altLang="en-US" dirty="0"/>
              <a:t>类派生 </a:t>
            </a:r>
            <a:r>
              <a:rPr lang="en-US" altLang="zh-CN" dirty="0" err="1"/>
              <a:t>GradStudent</a:t>
            </a:r>
            <a:r>
              <a:rPr lang="en-US" altLang="zh-CN" dirty="0"/>
              <a:t> </a:t>
            </a:r>
            <a:r>
              <a:rPr lang="zh-CN" altLang="en-US" dirty="0"/>
              <a:t>类的代码</a:t>
            </a:r>
            <a:r>
              <a:rPr lang="zh-CN" altLang="en-US" dirty="0" smtClean="0"/>
              <a:t>设计</a:t>
            </a:r>
            <a:endParaRPr lang="en-US" altLang="zh-CN" dirty="0" smtClean="0"/>
          </a:p>
          <a:p>
            <a:pPr lvl="1"/>
            <a:r>
              <a:rPr lang="en-US" altLang="zh-CN" dirty="0"/>
              <a:t>Java</a:t>
            </a:r>
            <a:r>
              <a:rPr lang="zh-CN" altLang="en-US" dirty="0"/>
              <a:t>类继承的语法格式为</a:t>
            </a:r>
            <a:r>
              <a:rPr lang="zh-CN" altLang="en-US" dirty="0" smtClean="0"/>
              <a:t>：</a:t>
            </a:r>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a:t>修饰符：可选，用于指定类的访问权限，可选值为</a:t>
            </a:r>
            <a:r>
              <a:rPr lang="en-US" altLang="zh-CN" dirty="0"/>
              <a:t>public</a:t>
            </a:r>
            <a:r>
              <a:rPr lang="zh-CN" altLang="en-US" dirty="0"/>
              <a:t>、</a:t>
            </a:r>
            <a:r>
              <a:rPr lang="en-US" altLang="zh-CN" dirty="0"/>
              <a:t>abstract</a:t>
            </a:r>
            <a:r>
              <a:rPr lang="zh-CN" altLang="en-US" dirty="0"/>
              <a:t>和</a:t>
            </a:r>
            <a:r>
              <a:rPr lang="en-US" altLang="zh-CN" dirty="0"/>
              <a:t>final</a:t>
            </a:r>
            <a:r>
              <a:rPr lang="zh-CN" altLang="en-US" dirty="0" smtClean="0"/>
              <a:t>。</a:t>
            </a:r>
            <a:endParaRPr lang="en-US" altLang="zh-CN" dirty="0" smtClean="0"/>
          </a:p>
          <a:p>
            <a:pPr lvl="1"/>
            <a:endParaRPr lang="en-US" altLang="zh-CN" dirty="0"/>
          </a:p>
          <a:p>
            <a:pPr lvl="1"/>
            <a:r>
              <a:rPr lang="en-US" altLang="zh-CN" dirty="0"/>
              <a:t>【</a:t>
            </a:r>
            <a:r>
              <a:rPr lang="zh-CN" altLang="en-US" dirty="0"/>
              <a:t>代码</a:t>
            </a:r>
            <a:r>
              <a:rPr lang="en-US" altLang="zh-CN" dirty="0"/>
              <a:t>5-2】 </a:t>
            </a:r>
            <a:r>
              <a:rPr lang="en-US" altLang="zh-CN" dirty="0" err="1"/>
              <a:t>GradStudent</a:t>
            </a:r>
            <a:r>
              <a:rPr lang="zh-CN" altLang="en-US" dirty="0"/>
              <a:t>类继承</a:t>
            </a:r>
            <a:r>
              <a:rPr lang="en-US" altLang="zh-CN" dirty="0"/>
              <a:t>Student</a:t>
            </a:r>
            <a:r>
              <a:rPr lang="zh-CN" altLang="en-US" dirty="0"/>
              <a:t>类的</a:t>
            </a:r>
            <a:r>
              <a:rPr lang="en-US" altLang="zh-CN" dirty="0"/>
              <a:t>Java</a:t>
            </a:r>
            <a:r>
              <a:rPr lang="zh-CN" altLang="en-US" dirty="0"/>
              <a:t>代码。</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graphicFrame>
        <p:nvGraphicFramePr>
          <p:cNvPr id="10" name="表格 9"/>
          <p:cNvGraphicFramePr>
            <a:graphicFrameLocks noGrp="1"/>
          </p:cNvGraphicFramePr>
          <p:nvPr>
            <p:extLst>
              <p:ext uri="{D42A27DB-BD31-4B8C-83A1-F6EECF244321}">
                <p14:modId xmlns:p14="http://schemas.microsoft.com/office/powerpoint/2010/main" val="3683975627"/>
              </p:ext>
            </p:extLst>
          </p:nvPr>
        </p:nvGraphicFramePr>
        <p:xfrm>
          <a:off x="1333976" y="2155190"/>
          <a:ext cx="5304949" cy="966470"/>
        </p:xfrm>
        <a:graphic>
          <a:graphicData uri="http://schemas.openxmlformats.org/drawingml/2006/table">
            <a:tbl>
              <a:tblPr firstRow="1" firstCol="1" bandRow="1"/>
              <a:tblGrid>
                <a:gridCol w="5304949"/>
              </a:tblGrid>
              <a:tr h="0">
                <a:tc>
                  <a:txBody>
                    <a:bodyPr/>
                    <a:lstStyle/>
                    <a:p>
                      <a:pPr indent="269875" algn="just">
                        <a:lnSpc>
                          <a:spcPct val="150000"/>
                        </a:lnSpc>
                        <a:spcAft>
                          <a:spcPts val="0"/>
                        </a:spcAft>
                      </a:pPr>
                      <a:r>
                        <a:rPr lang="en-US" sz="1800" kern="100" dirty="0">
                          <a:effectLst/>
                          <a:latin typeface="ˎ̥"/>
                          <a:ea typeface="宋体" panose="02010600030101010101" pitchFamily="2" charset="-122"/>
                        </a:rPr>
                        <a:t>[</a:t>
                      </a:r>
                      <a:r>
                        <a:rPr lang="zh-CN" sz="1800" kern="100" dirty="0">
                          <a:effectLst/>
                          <a:latin typeface="ˎ̥"/>
                          <a:ea typeface="宋体" panose="02010600030101010101" pitchFamily="2" charset="-122"/>
                        </a:rPr>
                        <a:t>修饰符</a:t>
                      </a:r>
                      <a:r>
                        <a:rPr lang="en-US" sz="1800" kern="100" dirty="0">
                          <a:effectLst/>
                          <a:latin typeface="ˎ̥"/>
                          <a:ea typeface="宋体" panose="02010600030101010101" pitchFamily="2" charset="-122"/>
                        </a:rPr>
                        <a:t>] class </a:t>
                      </a:r>
                      <a:r>
                        <a:rPr lang="zh-CN" sz="1800" kern="100" dirty="0">
                          <a:effectLst/>
                          <a:latin typeface="ˎ̥"/>
                          <a:ea typeface="宋体" panose="02010600030101010101" pitchFamily="2" charset="-122"/>
                        </a:rPr>
                        <a:t>子类名称</a:t>
                      </a:r>
                      <a:r>
                        <a:rPr lang="zh-CN" sz="1800" kern="100" dirty="0">
                          <a:effectLst/>
                          <a:latin typeface="Times New Roman" panose="02020603050405020304" pitchFamily="18" charset="0"/>
                          <a:ea typeface="ˎ̥"/>
                        </a:rPr>
                        <a:t> </a:t>
                      </a:r>
                      <a:r>
                        <a:rPr lang="en-US" sz="1800" kern="100" dirty="0">
                          <a:effectLst/>
                          <a:latin typeface="Times New Roman" panose="02020603050405020304" pitchFamily="18" charset="0"/>
                          <a:ea typeface="ˎ̥"/>
                        </a:rPr>
                        <a:t>extends </a:t>
                      </a:r>
                      <a:r>
                        <a:rPr lang="zh-CN" sz="1800" kern="100" dirty="0">
                          <a:effectLst/>
                          <a:latin typeface="ˎ̥"/>
                          <a:ea typeface="宋体" panose="02010600030101010101" pitchFamily="2" charset="-122"/>
                        </a:rPr>
                        <a:t>父类名</a:t>
                      </a:r>
                      <a:r>
                        <a:rPr lang="en-US" sz="1800" kern="100" dirty="0">
                          <a:effectLst/>
                          <a:latin typeface="ˎ̥"/>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p>
                      <a:pPr indent="269875" algn="just">
                        <a:lnSpc>
                          <a:spcPct val="150000"/>
                        </a:lnSpc>
                        <a:spcAft>
                          <a:spcPts val="0"/>
                        </a:spcAft>
                      </a:pPr>
                      <a:r>
                        <a:rPr lang="en-US" sz="1800" kern="100" dirty="0">
                          <a:effectLst/>
                          <a:latin typeface="ˎ̥"/>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40212476"/>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类的继承（续）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161925" y="995363"/>
            <a:ext cx="8877300" cy="4832092"/>
          </a:xfrm>
          <a:prstGeom prst="rect">
            <a:avLst/>
          </a:prstGeom>
        </p:spPr>
        <p:txBody>
          <a:bodyPr wrap="square">
            <a:spAutoFit/>
          </a:bodyPr>
          <a:lstStyle/>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a:t>
            </a:r>
            <a:r>
              <a:rPr lang="en-US" altLang="zh-CN" sz="1400" b="0" kern="0" dirty="0" smtClean="0">
                <a:solidFill>
                  <a:srgbClr val="3F5FBF"/>
                </a:solidFill>
                <a:latin typeface="Consolas" panose="020B0609020204030204" pitchFamily="49" charset="0"/>
                <a:ea typeface="宋体" panose="02010600030101010101" pitchFamily="2" charset="-122"/>
              </a:rPr>
              <a:t> /**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学生类</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2</a:t>
            </a:r>
            <a:r>
              <a:rPr lang="en-US" altLang="zh-CN" sz="1400" b="0" kern="0" dirty="0" smtClean="0">
                <a:solidFill>
                  <a:srgbClr val="7F0055"/>
                </a:solidFill>
                <a:latin typeface="Consolas" panose="020B0609020204030204" pitchFamily="49" charset="0"/>
                <a:ea typeface="宋体" panose="02010600030101010101" pitchFamily="2" charset="-122"/>
              </a:rPr>
              <a:t> 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Student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smtClean="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学号</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smtClean="0">
                <a:solidFill>
                  <a:srgbClr val="7F0055"/>
                </a:solidFill>
                <a:latin typeface="Consolas" panose="020B0609020204030204" pitchFamily="49" charset="0"/>
                <a:ea typeface="宋体" panose="02010600030101010101" pitchFamily="2" charset="-122"/>
              </a:rPr>
              <a:t>private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long</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C0"/>
                </a:solidFill>
                <a:latin typeface="Consolas" panose="020B0609020204030204" pitchFamily="49" charset="0"/>
                <a:ea typeface="宋体" panose="02010600030101010101" pitchFamily="2" charset="-122"/>
              </a:rPr>
              <a:t>studentID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smtClean="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学生姓名，使用了</a:t>
            </a:r>
            <a:r>
              <a:rPr lang="en-US" altLang="zh-CN" sz="1400" b="0" kern="0" dirty="0">
                <a:solidFill>
                  <a:srgbClr val="3F5FBF"/>
                </a:solidFill>
                <a:latin typeface="Consolas" panose="020B0609020204030204" pitchFamily="49" charset="0"/>
                <a:ea typeface="宋体" panose="02010600030101010101" pitchFamily="2" charset="-122"/>
              </a:rPr>
              <a:t>protected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smtClean="0">
                <a:solidFill>
                  <a:srgbClr val="7F0055"/>
                </a:solidFill>
                <a:latin typeface="Consolas" panose="020B0609020204030204" pitchFamily="49" charset="0"/>
                <a:ea typeface="宋体" panose="02010600030101010101" pitchFamily="2" charset="-122"/>
              </a:rPr>
              <a:t>protected</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String </a:t>
            </a:r>
            <a:r>
              <a:rPr lang="en-US" altLang="zh-CN" sz="1400" b="0" kern="0" dirty="0" err="1">
                <a:solidFill>
                  <a:srgbClr val="0000C0"/>
                </a:solidFill>
                <a:latin typeface="Consolas" panose="020B0609020204030204" pitchFamily="49" charset="0"/>
                <a:ea typeface="宋体" panose="02010600030101010101" pitchFamily="2" charset="-122"/>
              </a:rPr>
              <a:t>studentName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smtClean="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构造器</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Student(</a:t>
            </a:r>
            <a:r>
              <a:rPr lang="en-US" altLang="zh-CN" sz="1400" b="0" kern="0" dirty="0">
                <a:solidFill>
                  <a:srgbClr val="7F0055"/>
                </a:solidFill>
                <a:latin typeface="Consolas" panose="020B0609020204030204" pitchFamily="49" charset="0"/>
                <a:ea typeface="宋体" panose="02010600030101010101" pitchFamily="2" charset="-122"/>
              </a:rPr>
              <a:t>long</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studentID</a:t>
            </a:r>
            <a:r>
              <a:rPr lang="en-US" altLang="zh-CN" sz="1400" b="0" kern="0" dirty="0">
                <a:solidFill>
                  <a:srgbClr val="000000"/>
                </a:solidFill>
                <a:latin typeface="Consolas" panose="020B0609020204030204" pitchFamily="49" charset="0"/>
                <a:ea typeface="宋体" panose="02010600030101010101" pitchFamily="2" charset="-122"/>
              </a:rPr>
              <a:t>, String </a:t>
            </a:r>
            <a:r>
              <a:rPr lang="en-US" altLang="zh-CN" sz="1400" b="0" kern="0" dirty="0" err="1">
                <a:solidFill>
                  <a:srgbClr val="6A3E3E"/>
                </a:solidFill>
                <a:latin typeface="Consolas" panose="020B0609020204030204" pitchFamily="49" charset="0"/>
                <a:ea typeface="宋体" panose="02010600030101010101" pitchFamily="2" charset="-122"/>
              </a:rPr>
              <a:t>studentName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smtClean="0">
                <a:solidFill>
                  <a:srgbClr val="7F0055"/>
                </a:solidFill>
                <a:latin typeface="Consolas" panose="020B0609020204030204" pitchFamily="49" charset="0"/>
                <a:ea typeface="宋体" panose="02010600030101010101" pitchFamily="2" charset="-122"/>
              </a:rPr>
              <a:t>this</a:t>
            </a:r>
            <a:r>
              <a:rPr lang="en-US" altLang="zh-CN" sz="1400" b="0" kern="0" dirty="0" err="1" smtClean="0">
                <a:solidFill>
                  <a:srgbClr val="000000"/>
                </a:solidFill>
                <a:latin typeface="Consolas" panose="020B0609020204030204" pitchFamily="49" charset="0"/>
                <a:ea typeface="宋体" panose="02010600030101010101" pitchFamily="2" charset="-122"/>
              </a:rPr>
              <a:t>.</a:t>
            </a:r>
            <a:r>
              <a:rPr lang="en-US" altLang="zh-CN" sz="1400" b="0" kern="0" dirty="0" err="1" smtClean="0">
                <a:solidFill>
                  <a:srgbClr val="0000C0"/>
                </a:solidFill>
                <a:latin typeface="Consolas" panose="020B0609020204030204" pitchFamily="49" charset="0"/>
                <a:ea typeface="宋体" panose="02010600030101010101" pitchFamily="2" charset="-122"/>
              </a:rPr>
              <a:t>studentID</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studentID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err="1" smtClean="0">
                <a:solidFill>
                  <a:srgbClr val="7F0055"/>
                </a:solidFill>
                <a:latin typeface="Consolas" panose="020B0609020204030204" pitchFamily="49" charset="0"/>
                <a:ea typeface="宋体" panose="02010600030101010101" pitchFamily="2" charset="-122"/>
              </a:rPr>
              <a:t>this</a:t>
            </a:r>
            <a:r>
              <a:rPr lang="en-US" altLang="zh-CN" sz="1400" b="0" kern="0" dirty="0" err="1" smtClean="0">
                <a:solidFill>
                  <a:srgbClr val="000000"/>
                </a:solidFill>
                <a:latin typeface="Consolas" panose="020B0609020204030204" pitchFamily="49" charset="0"/>
                <a:ea typeface="宋体" panose="02010600030101010101" pitchFamily="2" charset="-122"/>
              </a:rPr>
              <a:t>.</a:t>
            </a:r>
            <a:r>
              <a:rPr lang="en-US" altLang="zh-CN" sz="1400" b="0" kern="0" dirty="0" err="1" smtClean="0">
                <a:solidFill>
                  <a:srgbClr val="0000C0"/>
                </a:solidFill>
                <a:latin typeface="Consolas" panose="020B0609020204030204" pitchFamily="49" charset="0"/>
                <a:ea typeface="宋体" panose="02010600030101010101" pitchFamily="2" charset="-122"/>
              </a:rPr>
              <a:t>studentName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studentName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long</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getStudentID</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smtClean="0">
                <a:solidFill>
                  <a:srgbClr val="7F0055"/>
                </a:solidFill>
                <a:latin typeface="Consolas" panose="020B0609020204030204" pitchFamily="49" charset="0"/>
                <a:ea typeface="宋体" panose="02010600030101010101" pitchFamily="2" charset="-122"/>
              </a:rPr>
              <a:t>return</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C0"/>
                </a:solidFill>
                <a:latin typeface="Consolas" panose="020B0609020204030204" pitchFamily="49" charset="0"/>
                <a:ea typeface="宋体" panose="02010600030101010101" pitchFamily="2" charset="-122"/>
              </a:rPr>
              <a:t>studentID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setStudentID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7F0055"/>
                </a:solidFill>
                <a:latin typeface="Consolas" panose="020B0609020204030204" pitchFamily="49" charset="0"/>
                <a:ea typeface="宋体" panose="02010600030101010101" pitchFamily="2" charset="-122"/>
              </a:rPr>
              <a:t>long</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studentID</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err="1" smtClean="0">
                <a:solidFill>
                  <a:srgbClr val="7F0055"/>
                </a:solidFill>
                <a:latin typeface="Consolas" panose="020B0609020204030204" pitchFamily="49" charset="0"/>
                <a:ea typeface="宋体" panose="02010600030101010101" pitchFamily="2" charset="-122"/>
              </a:rPr>
              <a:t>this</a:t>
            </a:r>
            <a:r>
              <a:rPr lang="en-US" altLang="zh-CN" sz="1400" b="0" kern="0" dirty="0" err="1" smtClean="0">
                <a:solidFill>
                  <a:srgbClr val="000000"/>
                </a:solidFill>
                <a:latin typeface="Consolas" panose="020B0609020204030204" pitchFamily="49" charset="0"/>
                <a:ea typeface="宋体" panose="02010600030101010101" pitchFamily="2" charset="-122"/>
              </a:rPr>
              <a:t>.</a:t>
            </a:r>
            <a:r>
              <a:rPr lang="en-US" altLang="zh-CN" sz="1400" b="0" kern="0" dirty="0" err="1" smtClean="0">
                <a:solidFill>
                  <a:srgbClr val="0000C0"/>
                </a:solidFill>
                <a:latin typeface="Consolas" panose="020B0609020204030204" pitchFamily="49" charset="0"/>
                <a:ea typeface="宋体" panose="02010600030101010101" pitchFamily="2" charset="-122"/>
              </a:rPr>
              <a:t>studentID</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studentID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21	</a:t>
            </a:r>
            <a:endParaRPr lang="zh-CN" altLang="zh-CN" sz="1400" b="0" kern="100" dirty="0">
              <a:latin typeface="Times New Roman" panose="02020603050405020304" pitchFamily="18" charset="0"/>
              <a:ea typeface="宋体" panose="02010600030101010101" pitchFamily="2" charset="-122"/>
            </a:endParaRPr>
          </a:p>
        </p:txBody>
      </p:sp>
      <p:sp>
        <p:nvSpPr>
          <p:cNvPr id="6" name="矩形 5"/>
          <p:cNvSpPr/>
          <p:nvPr/>
        </p:nvSpPr>
        <p:spPr>
          <a:xfrm>
            <a:off x="5791200" y="3014541"/>
            <a:ext cx="6296025" cy="3517886"/>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String </a:t>
            </a:r>
            <a:r>
              <a:rPr lang="en-US" altLang="zh-CN" sz="1400" b="0" kern="0" dirty="0" err="1">
                <a:solidFill>
                  <a:srgbClr val="000000"/>
                </a:solidFill>
                <a:latin typeface="Consolas" panose="020B0609020204030204" pitchFamily="49" charset="0"/>
                <a:ea typeface="宋体" panose="02010600030101010101" pitchFamily="2" charset="-122"/>
              </a:rPr>
              <a:t>getStudentName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r>
              <a:rPr lang="en-US" altLang="zh-CN" sz="1400" b="0" kern="0" dirty="0" smtClean="0">
                <a:solidFill>
                  <a:srgbClr val="7F0055"/>
                </a:solidFill>
                <a:latin typeface="Consolas" panose="020B0609020204030204" pitchFamily="49" charset="0"/>
                <a:ea typeface="宋体" panose="02010600030101010101" pitchFamily="2" charset="-122"/>
              </a:rPr>
              <a:t>return</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C0"/>
                </a:solidFill>
                <a:latin typeface="Consolas" panose="020B0609020204030204" pitchFamily="49" charset="0"/>
                <a:ea typeface="宋体" panose="02010600030101010101" pitchFamily="2" charset="-122"/>
              </a:rPr>
              <a:t>studentName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24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setStudentName</a:t>
            </a:r>
            <a:r>
              <a:rPr lang="en-US" altLang="zh-CN" sz="1400" b="0" kern="0" dirty="0">
                <a:solidFill>
                  <a:srgbClr val="000000"/>
                </a:solidFill>
                <a:latin typeface="Consolas" panose="020B0609020204030204" pitchFamily="49" charset="0"/>
                <a:ea typeface="宋体" panose="02010600030101010101" pitchFamily="2" charset="-122"/>
              </a:rPr>
              <a:t>(String </a:t>
            </a:r>
            <a:r>
              <a:rPr lang="en-US" altLang="zh-CN" sz="1400" b="0" kern="0" dirty="0" err="1">
                <a:solidFill>
                  <a:srgbClr val="6A3E3E"/>
                </a:solidFill>
                <a:latin typeface="Consolas" panose="020B0609020204030204" pitchFamily="49" charset="0"/>
                <a:ea typeface="宋体" panose="02010600030101010101" pitchFamily="2" charset="-122"/>
              </a:rPr>
              <a:t>studentName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27		</a:t>
            </a:r>
            <a:r>
              <a:rPr lang="en-US" altLang="zh-CN" sz="1400" b="0" kern="0" dirty="0" err="1" smtClean="0">
                <a:solidFill>
                  <a:srgbClr val="7F0055"/>
                </a:solidFill>
                <a:latin typeface="Consolas" panose="020B0609020204030204" pitchFamily="49" charset="0"/>
                <a:ea typeface="宋体" panose="02010600030101010101" pitchFamily="2" charset="-122"/>
              </a:rPr>
              <a:t>this</a:t>
            </a:r>
            <a:r>
              <a:rPr lang="en-US" altLang="zh-CN" sz="1400" b="0" kern="0" dirty="0" err="1" smtClean="0">
                <a:solidFill>
                  <a:srgbClr val="000000"/>
                </a:solidFill>
                <a:latin typeface="Consolas" panose="020B0609020204030204" pitchFamily="49" charset="0"/>
                <a:ea typeface="宋体" panose="02010600030101010101" pitchFamily="2" charset="-122"/>
              </a:rPr>
              <a:t>.</a:t>
            </a:r>
            <a:r>
              <a:rPr lang="en-US" altLang="zh-CN" sz="1400" b="0" kern="0" dirty="0" err="1" smtClean="0">
                <a:solidFill>
                  <a:srgbClr val="0000C0"/>
                </a:solidFill>
                <a:latin typeface="Consolas" panose="020B0609020204030204" pitchFamily="49" charset="0"/>
                <a:ea typeface="宋体" panose="02010600030101010101" pitchFamily="2" charset="-122"/>
              </a:rPr>
              <a:t>studentName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studentName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28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30	</a:t>
            </a:r>
            <a:r>
              <a:rPr lang="en-US" altLang="zh-CN" sz="1400" b="0" kern="0" dirty="0" smtClean="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输出信息</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31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print()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32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学号：</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0000C0"/>
                </a:solidFill>
                <a:latin typeface="Consolas" panose="020B0609020204030204" pitchFamily="49" charset="0"/>
                <a:ea typeface="宋体" panose="02010600030101010101" pitchFamily="2" charset="-122"/>
              </a:rPr>
              <a:t>studentID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33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姓名：</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0000C0"/>
                </a:solidFill>
                <a:latin typeface="Consolas" panose="020B0609020204030204" pitchFamily="49" charset="0"/>
                <a:ea typeface="宋体" panose="02010600030101010101" pitchFamily="2" charset="-122"/>
              </a:rPr>
              <a:t>studentName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34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smtClean="0">
                <a:solidFill>
                  <a:srgbClr val="000000"/>
                </a:solidFill>
                <a:latin typeface="Consolas" panose="020B0609020204030204" pitchFamily="49" charset="0"/>
                <a:ea typeface="宋体" panose="02010600030101010101" pitchFamily="2" charset="-122"/>
              </a:rPr>
              <a:t>35 }</a:t>
            </a:r>
            <a:endParaRPr lang="zh-CN" altLang="en-US" sz="1400" b="0" dirty="0"/>
          </a:p>
        </p:txBody>
      </p:sp>
      <p:sp>
        <p:nvSpPr>
          <p:cNvPr id="7" name="矩形 6"/>
          <p:cNvSpPr/>
          <p:nvPr/>
        </p:nvSpPr>
        <p:spPr>
          <a:xfrm>
            <a:off x="4099110" y="991440"/>
            <a:ext cx="1297150" cy="417422"/>
          </a:xfrm>
          <a:prstGeom prst="rect">
            <a:avLst/>
          </a:prstGeom>
        </p:spPr>
        <p:txBody>
          <a:bodyPr wrap="none">
            <a:spAutoFit/>
          </a:bodyPr>
          <a:lstStyle/>
          <a:p>
            <a:pPr algn="just">
              <a:lnSpc>
                <a:spcPct val="150000"/>
              </a:lnSpc>
              <a:spcAft>
                <a:spcPts val="0"/>
              </a:spcAft>
              <a:buNone/>
            </a:pPr>
            <a:r>
              <a:rPr lang="en-US" altLang="zh-CN" kern="100" dirty="0">
                <a:latin typeface="Times New Roman" panose="02020603050405020304" pitchFamily="18" charset="0"/>
                <a:ea typeface="宋体" panose="02010600030101010101" pitchFamily="2" charset="-122"/>
              </a:rPr>
              <a:t>Student.java</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6292587"/>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33523" y="650147"/>
            <a:ext cx="11677651" cy="6207853"/>
          </a:xfrm>
          <a:prstGeom prst="rect">
            <a:avLst/>
          </a:prstGeom>
        </p:spPr>
        <p:txBody>
          <a:bodyPr wrap="square">
            <a:spAutoFit/>
          </a:bodyPr>
          <a:lstStyle/>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a:t>
            </a:r>
            <a:r>
              <a:rPr lang="en-US" altLang="zh-CN" sz="1400" b="0" kern="0" dirty="0" smtClean="0">
                <a:solidFill>
                  <a:srgbClr val="3F5FBF"/>
                </a:solidFill>
                <a:latin typeface="Consolas" panose="020B0609020204030204" pitchFamily="49" charset="0"/>
                <a:ea typeface="宋体" panose="02010600030101010101" pitchFamily="2" charset="-122"/>
              </a:rPr>
              <a:t> /**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研究生类</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2</a:t>
            </a:r>
            <a:r>
              <a:rPr lang="en-US" altLang="zh-CN" sz="1400" b="0" kern="0" dirty="0" smtClean="0">
                <a:solidFill>
                  <a:srgbClr val="7F0055"/>
                </a:solidFill>
                <a:latin typeface="Consolas" panose="020B0609020204030204" pitchFamily="49" charset="0"/>
                <a:ea typeface="宋体" panose="02010600030101010101" pitchFamily="2" charset="-122"/>
              </a:rPr>
              <a:t> public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GradStudent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extends</a:t>
            </a:r>
            <a:r>
              <a:rPr lang="en-US" altLang="zh-CN" sz="1400" b="0" kern="0" dirty="0">
                <a:solidFill>
                  <a:srgbClr val="000000"/>
                </a:solidFill>
                <a:latin typeface="Consolas" panose="020B0609020204030204" pitchFamily="49" charset="0"/>
                <a:ea typeface="宋体" panose="02010600030101010101" pitchFamily="2" charset="-122"/>
              </a:rPr>
              <a:t> Student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smtClean="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导师姓名</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smtClean="0">
                <a:solidFill>
                  <a:srgbClr val="7F0055"/>
                </a:solidFill>
                <a:latin typeface="Consolas" panose="020B0609020204030204" pitchFamily="49" charset="0"/>
                <a:ea typeface="宋体" panose="02010600030101010101" pitchFamily="2" charset="-122"/>
              </a:rPr>
              <a:t>private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String </a:t>
            </a:r>
            <a:r>
              <a:rPr lang="en-US" altLang="zh-CN" sz="1400" b="0" kern="0" dirty="0" err="1">
                <a:solidFill>
                  <a:srgbClr val="0000C0"/>
                </a:solidFill>
                <a:latin typeface="Consolas" panose="020B0609020204030204" pitchFamily="49" charset="0"/>
                <a:ea typeface="宋体" panose="02010600030101010101" pitchFamily="2" charset="-122"/>
              </a:rPr>
              <a:t>tutorName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smtClean="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研究方向</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smtClean="0">
                <a:solidFill>
                  <a:srgbClr val="7F0055"/>
                </a:solidFill>
                <a:latin typeface="Consolas" panose="020B0609020204030204" pitchFamily="49" charset="0"/>
                <a:ea typeface="宋体" panose="02010600030101010101" pitchFamily="2" charset="-122"/>
              </a:rPr>
              <a:t>private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String </a:t>
            </a:r>
            <a:r>
              <a:rPr lang="en-US" altLang="zh-CN" sz="1400" b="0" kern="0" dirty="0" err="1">
                <a:solidFill>
                  <a:srgbClr val="0000C0"/>
                </a:solidFill>
                <a:latin typeface="Consolas" panose="020B0609020204030204" pitchFamily="49" charset="0"/>
                <a:ea typeface="宋体" panose="02010600030101010101" pitchFamily="2" charset="-122"/>
              </a:rPr>
              <a:t>resDirection</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smtClean="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构造器</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GradStudent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7F0055"/>
                </a:solidFill>
                <a:latin typeface="Consolas" panose="020B0609020204030204" pitchFamily="49" charset="0"/>
                <a:ea typeface="宋体" panose="02010600030101010101" pitchFamily="2" charset="-122"/>
              </a:rPr>
              <a:t>long</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studentID</a:t>
            </a:r>
            <a:r>
              <a:rPr lang="en-US" altLang="zh-CN" sz="1400" b="0" kern="0" dirty="0">
                <a:solidFill>
                  <a:srgbClr val="000000"/>
                </a:solidFill>
                <a:latin typeface="Consolas" panose="020B0609020204030204" pitchFamily="49" charset="0"/>
                <a:ea typeface="宋体" panose="02010600030101010101" pitchFamily="2" charset="-122"/>
              </a:rPr>
              <a:t>, String </a:t>
            </a:r>
            <a:r>
              <a:rPr lang="en-US" altLang="zh-CN" sz="1400" b="0" kern="0" dirty="0" err="1">
                <a:solidFill>
                  <a:srgbClr val="6A3E3E"/>
                </a:solidFill>
                <a:latin typeface="Consolas" panose="020B0609020204030204" pitchFamily="49" charset="0"/>
                <a:ea typeface="宋体" panose="02010600030101010101" pitchFamily="2" charset="-122"/>
              </a:rPr>
              <a:t>studentName</a:t>
            </a:r>
            <a:r>
              <a:rPr lang="en-US" altLang="zh-CN" sz="1400" b="0" kern="0" dirty="0">
                <a:solidFill>
                  <a:srgbClr val="000000"/>
                </a:solidFill>
                <a:latin typeface="Consolas" panose="020B0609020204030204" pitchFamily="49" charset="0"/>
                <a:ea typeface="宋体" panose="02010600030101010101" pitchFamily="2" charset="-122"/>
              </a:rPr>
              <a:t>, String </a:t>
            </a:r>
            <a:r>
              <a:rPr lang="en-US" altLang="zh-CN" sz="1400" b="0" kern="0" dirty="0" err="1">
                <a:solidFill>
                  <a:srgbClr val="6A3E3E"/>
                </a:solidFill>
                <a:latin typeface="Consolas" panose="020B0609020204030204" pitchFamily="49" charset="0"/>
                <a:ea typeface="宋体" panose="02010600030101010101" pitchFamily="2" charset="-122"/>
              </a:rPr>
              <a:t>tutorName</a:t>
            </a:r>
            <a:r>
              <a:rPr lang="en-US" altLang="zh-CN" sz="1400" b="0" kern="0" dirty="0">
                <a:solidFill>
                  <a:srgbClr val="000000"/>
                </a:solidFill>
                <a:latin typeface="Consolas" panose="020B0609020204030204" pitchFamily="49" charset="0"/>
                <a:ea typeface="宋体" panose="02010600030101010101" pitchFamily="2" charset="-122"/>
              </a:rPr>
              <a:t>, String </a:t>
            </a:r>
            <a:r>
              <a:rPr lang="en-US" altLang="zh-CN" sz="1400" b="0" kern="0" dirty="0" err="1">
                <a:solidFill>
                  <a:srgbClr val="6A3E3E"/>
                </a:solidFill>
                <a:latin typeface="Consolas" panose="020B0609020204030204" pitchFamily="49" charset="0"/>
                <a:ea typeface="宋体" panose="02010600030101010101" pitchFamily="2" charset="-122"/>
              </a:rPr>
              <a:t>resDirection</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调用父类构造方法</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smtClean="0">
                <a:solidFill>
                  <a:srgbClr val="7F0055"/>
                </a:solidFill>
                <a:latin typeface="Consolas" panose="020B0609020204030204" pitchFamily="49" charset="0"/>
                <a:ea typeface="宋体" panose="02010600030101010101" pitchFamily="2" charset="-122"/>
              </a:rPr>
              <a:t>super</a:t>
            </a:r>
            <a:r>
              <a:rPr lang="en-US" altLang="zh-CN" sz="1400" b="0" kern="0" dirty="0" smtClean="0">
                <a:solidFill>
                  <a:srgbClr val="000000"/>
                </a:solidFill>
                <a:latin typeface="Consolas" panose="020B0609020204030204" pitchFamily="49" charset="0"/>
                <a:ea typeface="宋体" panose="02010600030101010101" pitchFamily="2" charset="-122"/>
              </a:rPr>
              <a:t>(</a:t>
            </a:r>
            <a:r>
              <a:rPr lang="en-US" altLang="zh-CN" sz="1400" b="0" kern="0" dirty="0" err="1" smtClean="0">
                <a:solidFill>
                  <a:srgbClr val="6A3E3E"/>
                </a:solidFill>
                <a:latin typeface="Consolas" panose="020B0609020204030204" pitchFamily="49" charset="0"/>
                <a:ea typeface="宋体" panose="02010600030101010101" pitchFamily="2" charset="-122"/>
              </a:rPr>
              <a:t>studentID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studentName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err="1" smtClean="0">
                <a:solidFill>
                  <a:srgbClr val="7F0055"/>
                </a:solidFill>
                <a:latin typeface="Consolas" panose="020B0609020204030204" pitchFamily="49" charset="0"/>
                <a:ea typeface="宋体" panose="02010600030101010101" pitchFamily="2" charset="-122"/>
              </a:rPr>
              <a:t>this</a:t>
            </a:r>
            <a:r>
              <a:rPr lang="en-US" altLang="zh-CN" sz="1400" b="0" kern="0" dirty="0" err="1" smtClean="0">
                <a:solidFill>
                  <a:srgbClr val="000000"/>
                </a:solidFill>
                <a:latin typeface="Consolas" panose="020B0609020204030204" pitchFamily="49" charset="0"/>
                <a:ea typeface="宋体" panose="02010600030101010101" pitchFamily="2" charset="-122"/>
              </a:rPr>
              <a:t>.</a:t>
            </a:r>
            <a:r>
              <a:rPr lang="en-US" altLang="zh-CN" sz="1400" b="0" kern="0" dirty="0" err="1" smtClean="0">
                <a:solidFill>
                  <a:srgbClr val="0000C0"/>
                </a:solidFill>
                <a:latin typeface="Consolas" panose="020B0609020204030204" pitchFamily="49" charset="0"/>
                <a:ea typeface="宋体" panose="02010600030101010101" pitchFamily="2" charset="-122"/>
              </a:rPr>
              <a:t>tutorName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tutorName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err="1" smtClean="0">
                <a:solidFill>
                  <a:srgbClr val="7F0055"/>
                </a:solidFill>
                <a:latin typeface="Consolas" panose="020B0609020204030204" pitchFamily="49" charset="0"/>
                <a:ea typeface="宋体" panose="02010600030101010101" pitchFamily="2" charset="-122"/>
              </a:rPr>
              <a:t>this</a:t>
            </a:r>
            <a:r>
              <a:rPr lang="en-US" altLang="zh-CN" sz="1400" b="0" kern="0" dirty="0" err="1" smtClean="0">
                <a:solidFill>
                  <a:srgbClr val="000000"/>
                </a:solidFill>
                <a:latin typeface="Consolas" panose="020B0609020204030204" pitchFamily="49" charset="0"/>
                <a:ea typeface="宋体" panose="02010600030101010101" pitchFamily="2" charset="-122"/>
              </a:rPr>
              <a:t>.</a:t>
            </a:r>
            <a:r>
              <a:rPr lang="en-US" altLang="zh-CN" sz="1400" b="0" kern="0" dirty="0" err="1" smtClean="0">
                <a:solidFill>
                  <a:srgbClr val="0000C0"/>
                </a:solidFill>
                <a:latin typeface="Consolas" panose="020B0609020204030204" pitchFamily="49" charset="0"/>
                <a:ea typeface="宋体" panose="02010600030101010101" pitchFamily="2" charset="-122"/>
              </a:rPr>
              <a:t>resDirection</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resDirection</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String </a:t>
            </a:r>
            <a:r>
              <a:rPr lang="en-US" altLang="zh-CN" sz="1400" b="0" kern="0" dirty="0" err="1">
                <a:solidFill>
                  <a:srgbClr val="000000"/>
                </a:solidFill>
                <a:latin typeface="Consolas" panose="020B0609020204030204" pitchFamily="49" charset="0"/>
                <a:ea typeface="宋体" panose="02010600030101010101" pitchFamily="2" charset="-122"/>
              </a:rPr>
              <a:t>getTutorName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smtClean="0">
                <a:solidFill>
                  <a:srgbClr val="7F0055"/>
                </a:solidFill>
                <a:latin typeface="Consolas" panose="020B0609020204030204" pitchFamily="49" charset="0"/>
                <a:ea typeface="宋体" panose="02010600030101010101" pitchFamily="2" charset="-122"/>
              </a:rPr>
              <a:t>return</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C0"/>
                </a:solidFill>
                <a:latin typeface="Consolas" panose="020B0609020204030204" pitchFamily="49" charset="0"/>
                <a:ea typeface="宋体" panose="02010600030101010101" pitchFamily="2" charset="-122"/>
              </a:rPr>
              <a:t>tutorName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setTutorName</a:t>
            </a:r>
            <a:r>
              <a:rPr lang="en-US" altLang="zh-CN" sz="1400" b="0" kern="0" dirty="0">
                <a:solidFill>
                  <a:srgbClr val="000000"/>
                </a:solidFill>
                <a:latin typeface="Consolas" panose="020B0609020204030204" pitchFamily="49" charset="0"/>
                <a:ea typeface="宋体" panose="02010600030101010101" pitchFamily="2" charset="-122"/>
              </a:rPr>
              <a:t>(String </a:t>
            </a:r>
            <a:r>
              <a:rPr lang="en-US" altLang="zh-CN" sz="1400" b="0" kern="0" dirty="0" err="1">
                <a:solidFill>
                  <a:srgbClr val="6A3E3E"/>
                </a:solidFill>
                <a:latin typeface="Consolas" panose="020B0609020204030204" pitchFamily="49" charset="0"/>
                <a:ea typeface="宋体" panose="02010600030101010101" pitchFamily="2" charset="-122"/>
              </a:rPr>
              <a:t>tutorName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err="1" smtClean="0">
                <a:solidFill>
                  <a:srgbClr val="7F0055"/>
                </a:solidFill>
                <a:latin typeface="Consolas" panose="020B0609020204030204" pitchFamily="49" charset="0"/>
                <a:ea typeface="宋体" panose="02010600030101010101" pitchFamily="2" charset="-122"/>
              </a:rPr>
              <a:t>this</a:t>
            </a:r>
            <a:r>
              <a:rPr lang="en-US" altLang="zh-CN" sz="1400" b="0" kern="0" dirty="0" err="1" smtClean="0">
                <a:solidFill>
                  <a:srgbClr val="000000"/>
                </a:solidFill>
                <a:latin typeface="Consolas" panose="020B0609020204030204" pitchFamily="49" charset="0"/>
                <a:ea typeface="宋体" panose="02010600030101010101" pitchFamily="2" charset="-122"/>
              </a:rPr>
              <a:t>.</a:t>
            </a:r>
            <a:r>
              <a:rPr lang="en-US" altLang="zh-CN" sz="1400" b="0" kern="0" dirty="0" err="1" smtClean="0">
                <a:solidFill>
                  <a:srgbClr val="0000C0"/>
                </a:solidFill>
                <a:latin typeface="Consolas" panose="020B0609020204030204" pitchFamily="49" charset="0"/>
                <a:ea typeface="宋体" panose="02010600030101010101" pitchFamily="2" charset="-122"/>
              </a:rPr>
              <a:t>tutorName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tutorName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24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String </a:t>
            </a:r>
            <a:r>
              <a:rPr lang="en-US" altLang="zh-CN" sz="1400" b="0" kern="0" dirty="0" err="1">
                <a:solidFill>
                  <a:srgbClr val="000000"/>
                </a:solidFill>
                <a:latin typeface="Consolas" panose="020B0609020204030204" pitchFamily="49" charset="0"/>
                <a:ea typeface="宋体" panose="02010600030101010101" pitchFamily="2" charset="-122"/>
              </a:rPr>
              <a:t>getResDirection</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25		</a:t>
            </a:r>
            <a:r>
              <a:rPr lang="en-US" altLang="zh-CN" sz="1400" b="0" kern="0" dirty="0" smtClean="0">
                <a:solidFill>
                  <a:srgbClr val="7F0055"/>
                </a:solidFill>
                <a:latin typeface="Consolas" panose="020B0609020204030204" pitchFamily="49" charset="0"/>
                <a:ea typeface="宋体" panose="02010600030101010101" pitchFamily="2" charset="-122"/>
              </a:rPr>
              <a:t>return</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C0"/>
                </a:solidFill>
                <a:latin typeface="Consolas" panose="020B0609020204030204" pitchFamily="49" charset="0"/>
                <a:ea typeface="宋体" panose="02010600030101010101" pitchFamily="2" charset="-122"/>
              </a:rPr>
              <a:t>resDirection</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27	</a:t>
            </a:r>
            <a:endParaRPr lang="zh-CN" altLang="zh-CN" sz="1400" b="0" kern="100" dirty="0">
              <a:latin typeface="Times New Roman" panose="02020603050405020304" pitchFamily="18" charset="0"/>
              <a:ea typeface="宋体" panose="02010600030101010101" pitchFamily="2" charset="-122"/>
            </a:endParaRPr>
          </a:p>
        </p:txBody>
      </p:sp>
      <p:sp>
        <p:nvSpPr>
          <p:cNvPr id="8" name="矩形 7"/>
          <p:cNvSpPr/>
          <p:nvPr/>
        </p:nvSpPr>
        <p:spPr>
          <a:xfrm>
            <a:off x="6623087" y="482793"/>
            <a:ext cx="1765227" cy="417422"/>
          </a:xfrm>
          <a:prstGeom prst="rect">
            <a:avLst/>
          </a:prstGeom>
        </p:spPr>
        <p:txBody>
          <a:bodyPr wrap="none">
            <a:spAutoFit/>
          </a:bodyPr>
          <a:lstStyle/>
          <a:p>
            <a:pPr algn="just">
              <a:lnSpc>
                <a:spcPct val="150000"/>
              </a:lnSpc>
              <a:spcAft>
                <a:spcPts val="0"/>
              </a:spcAft>
              <a:buNone/>
            </a:pPr>
            <a:r>
              <a:rPr lang="en-US" altLang="zh-CN" kern="100" dirty="0">
                <a:latin typeface="Times New Roman" panose="02020603050405020304" pitchFamily="18" charset="0"/>
                <a:ea typeface="宋体" panose="02010600030101010101" pitchFamily="2" charset="-122"/>
              </a:rPr>
              <a:t>GradStudent.java</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6466556"/>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28698" y="215391"/>
            <a:ext cx="8543927" cy="3976473"/>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28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setResDirection</a:t>
            </a:r>
            <a:r>
              <a:rPr lang="en-US" altLang="zh-CN" sz="1400" b="0" kern="0" dirty="0">
                <a:solidFill>
                  <a:srgbClr val="000000"/>
                </a:solidFill>
                <a:latin typeface="Consolas" panose="020B0609020204030204" pitchFamily="49" charset="0"/>
                <a:ea typeface="宋体" panose="02010600030101010101" pitchFamily="2" charset="-122"/>
              </a:rPr>
              <a:t>(String </a:t>
            </a:r>
            <a:r>
              <a:rPr lang="en-US" altLang="zh-CN" sz="1400" b="0" kern="0" dirty="0" err="1">
                <a:solidFill>
                  <a:srgbClr val="6A3E3E"/>
                </a:solidFill>
                <a:latin typeface="Consolas" panose="020B0609020204030204" pitchFamily="49" charset="0"/>
                <a:ea typeface="宋体" panose="02010600030101010101" pitchFamily="2" charset="-122"/>
              </a:rPr>
              <a:t>resDirection</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29		</a:t>
            </a:r>
            <a:r>
              <a:rPr lang="en-US" altLang="zh-CN" sz="1400" b="0" kern="0" dirty="0" err="1" smtClean="0">
                <a:solidFill>
                  <a:srgbClr val="7F0055"/>
                </a:solidFill>
                <a:latin typeface="Consolas" panose="020B0609020204030204" pitchFamily="49" charset="0"/>
                <a:ea typeface="宋体" panose="02010600030101010101" pitchFamily="2" charset="-122"/>
              </a:rPr>
              <a:t>this</a:t>
            </a:r>
            <a:r>
              <a:rPr lang="en-US" altLang="zh-CN" sz="1400" b="0" kern="0" dirty="0" err="1" smtClean="0">
                <a:solidFill>
                  <a:srgbClr val="000000"/>
                </a:solidFill>
                <a:latin typeface="Consolas" panose="020B0609020204030204" pitchFamily="49" charset="0"/>
                <a:ea typeface="宋体" panose="02010600030101010101" pitchFamily="2" charset="-122"/>
              </a:rPr>
              <a:t>.</a:t>
            </a:r>
            <a:r>
              <a:rPr lang="en-US" altLang="zh-CN" sz="1400" b="0" kern="0" dirty="0" err="1" smtClean="0">
                <a:solidFill>
                  <a:srgbClr val="0000C0"/>
                </a:solidFill>
                <a:latin typeface="Consolas" panose="020B0609020204030204" pitchFamily="49" charset="0"/>
                <a:ea typeface="宋体" panose="02010600030101010101" pitchFamily="2" charset="-122"/>
              </a:rPr>
              <a:t>resDirection</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resDirection</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30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31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32	</a:t>
            </a:r>
            <a:r>
              <a:rPr lang="en-US" altLang="zh-CN" sz="1400" b="0" kern="0" dirty="0" smtClean="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输出信息</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33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print()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34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学号：</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.getStudentID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35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姓名：</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0000C0"/>
                </a:solidFill>
                <a:latin typeface="Consolas" panose="020B0609020204030204" pitchFamily="49" charset="0"/>
                <a:ea typeface="宋体" panose="02010600030101010101" pitchFamily="2" charset="-122"/>
              </a:rPr>
              <a:t>studentName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36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导师姓名：</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0000C0"/>
                </a:solidFill>
                <a:latin typeface="Consolas" panose="020B0609020204030204" pitchFamily="49" charset="0"/>
                <a:ea typeface="宋体" panose="02010600030101010101" pitchFamily="2" charset="-122"/>
              </a:rPr>
              <a:t>tutorName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37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研究方向：</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0000C0"/>
                </a:solidFill>
                <a:latin typeface="Consolas" panose="020B0609020204030204" pitchFamily="49" charset="0"/>
                <a:ea typeface="宋体" panose="02010600030101010101" pitchFamily="2" charset="-122"/>
              </a:rPr>
              <a:t>resDirection</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38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39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40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doResearch</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41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smtClean="0">
                <a:solidFill>
                  <a:srgbClr val="000000"/>
                </a:solidFill>
                <a:latin typeface="Consolas" panose="020B0609020204030204" pitchFamily="49" charset="0"/>
                <a:ea typeface="宋体" panose="02010600030101010101" pitchFamily="2" charset="-122"/>
              </a:rPr>
              <a:t>(</a:t>
            </a:r>
            <a:r>
              <a:rPr lang="en-US" altLang="zh-CN" sz="1400" b="0" kern="0" dirty="0" err="1" smtClean="0">
                <a:solidFill>
                  <a:srgbClr val="7F0055"/>
                </a:solidFill>
                <a:latin typeface="Consolas" panose="020B0609020204030204" pitchFamily="49" charset="0"/>
                <a:ea typeface="宋体" panose="02010600030101010101" pitchFamily="2" charset="-122"/>
              </a:rPr>
              <a:t>this</a:t>
            </a:r>
            <a:r>
              <a:rPr lang="en-US" altLang="zh-CN" sz="1400" b="0" kern="0" dirty="0" err="1" smtClean="0">
                <a:solidFill>
                  <a:srgbClr val="000000"/>
                </a:solidFill>
                <a:latin typeface="Consolas" panose="020B0609020204030204" pitchFamily="49" charset="0"/>
                <a:ea typeface="宋体" panose="02010600030101010101" pitchFamily="2" charset="-122"/>
              </a:rPr>
              <a:t>.getStudentName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 is doing research"</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42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smtClean="0">
                <a:solidFill>
                  <a:srgbClr val="000000"/>
                </a:solidFill>
                <a:latin typeface="Consolas" panose="020B0609020204030204" pitchFamily="49" charset="0"/>
                <a:ea typeface="宋体" panose="02010600030101010101" pitchFamily="2" charset="-122"/>
              </a:rPr>
              <a:t>43 }</a:t>
            </a:r>
            <a:endParaRPr lang="zh-CN" altLang="en-US" sz="1400" b="0" dirty="0"/>
          </a:p>
        </p:txBody>
      </p:sp>
      <p:sp>
        <p:nvSpPr>
          <p:cNvPr id="6" name="矩形 5"/>
          <p:cNvSpPr/>
          <p:nvPr/>
        </p:nvSpPr>
        <p:spPr>
          <a:xfrm>
            <a:off x="2209800" y="4278904"/>
            <a:ext cx="9915525" cy="2371418"/>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3F5FBF"/>
                </a:solidFill>
                <a:latin typeface="Consolas" panose="020B0609020204030204" pitchFamily="49" charset="0"/>
                <a:ea typeface="宋体" panose="02010600030101010101" pitchFamily="2" charset="-122"/>
              </a:rPr>
              <a:t>	/**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测试类</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TestExtends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Student </a:t>
            </a:r>
            <a:r>
              <a:rPr lang="en-US" altLang="zh-CN" sz="1400" b="0" kern="0" dirty="0" err="1">
                <a:solidFill>
                  <a:srgbClr val="6A3E3E"/>
                </a:solidFill>
                <a:latin typeface="Consolas" panose="020B0609020204030204" pitchFamily="49" charset="0"/>
                <a:ea typeface="宋体" panose="02010600030101010101" pitchFamily="2" charset="-122"/>
              </a:rPr>
              <a:t>st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Student(123456,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王舞</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err="1">
                <a:solidFill>
                  <a:srgbClr val="6A3E3E"/>
                </a:solidFill>
                <a:latin typeface="Consolas" panose="020B0609020204030204" pitchFamily="49" charset="0"/>
                <a:ea typeface="宋体" panose="02010600030101010101" pitchFamily="2" charset="-122"/>
              </a:rPr>
              <a:t>st</a:t>
            </a:r>
            <a:r>
              <a:rPr lang="en-US" altLang="zh-CN" sz="1400" b="0" kern="0" dirty="0" err="1">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err="1">
                <a:solidFill>
                  <a:srgbClr val="000000"/>
                </a:solidFill>
                <a:latin typeface="Consolas" panose="020B0609020204030204" pitchFamily="49" charset="0"/>
                <a:ea typeface="宋体" panose="02010600030101010101" pitchFamily="2" charset="-122"/>
              </a:rPr>
              <a:t>GradStudent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gs</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GradStudent</a:t>
            </a:r>
            <a:r>
              <a:rPr lang="en-US" altLang="zh-CN" sz="1400" b="0" kern="0" dirty="0">
                <a:solidFill>
                  <a:srgbClr val="000000"/>
                </a:solidFill>
                <a:latin typeface="Consolas" panose="020B0609020204030204" pitchFamily="49" charset="0"/>
                <a:ea typeface="宋体" panose="02010600030101010101" pitchFamily="2" charset="-122"/>
              </a:rPr>
              <a:t>(654321,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李司</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张伞</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人工智能</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err="1">
                <a:solidFill>
                  <a:srgbClr val="6A3E3E"/>
                </a:solidFill>
                <a:latin typeface="Consolas" panose="020B0609020204030204" pitchFamily="49" charset="0"/>
                <a:ea typeface="宋体" panose="02010600030101010101" pitchFamily="2" charset="-122"/>
              </a:rPr>
              <a:t>gs</a:t>
            </a:r>
            <a:r>
              <a:rPr lang="en-US" altLang="zh-CN" sz="1400" b="0" kern="0" dirty="0" err="1">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10	}</a:t>
            </a:r>
            <a:endParaRPr lang="zh-CN" altLang="en-US" sz="1400" b="0" dirty="0"/>
          </a:p>
        </p:txBody>
      </p:sp>
      <p:sp>
        <p:nvSpPr>
          <p:cNvPr id="7" name="矩形 6"/>
          <p:cNvSpPr/>
          <p:nvPr/>
        </p:nvSpPr>
        <p:spPr>
          <a:xfrm>
            <a:off x="6914627" y="4070193"/>
            <a:ext cx="1677447" cy="417422"/>
          </a:xfrm>
          <a:prstGeom prst="rect">
            <a:avLst/>
          </a:prstGeom>
        </p:spPr>
        <p:txBody>
          <a:bodyPr wrap="none">
            <a:spAutoFit/>
          </a:bodyPr>
          <a:lstStyle/>
          <a:p>
            <a:pPr algn="just">
              <a:lnSpc>
                <a:spcPct val="150000"/>
              </a:lnSpc>
              <a:spcAft>
                <a:spcPts val="0"/>
              </a:spcAft>
              <a:buNone/>
            </a:pPr>
            <a:r>
              <a:rPr lang="en-US" altLang="zh-CN" kern="100" dirty="0">
                <a:latin typeface="Times New Roman" panose="02020603050405020304" pitchFamily="18" charset="0"/>
                <a:ea typeface="宋体" panose="02010600030101010101" pitchFamily="2" charset="-122"/>
              </a:rPr>
              <a:t>TestExtends.java</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64825013"/>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类的继承（续）</a:t>
            </a:r>
          </a:p>
        </p:txBody>
      </p:sp>
      <p:sp>
        <p:nvSpPr>
          <p:cNvPr id="3" name="内容占位符 2"/>
          <p:cNvSpPr>
            <a:spLocks noGrp="1"/>
          </p:cNvSpPr>
          <p:nvPr>
            <p:ph idx="1"/>
          </p:nvPr>
        </p:nvSpPr>
        <p:spPr>
          <a:xfrm>
            <a:off x="421766" y="895350"/>
            <a:ext cx="11368616" cy="5619750"/>
          </a:xfrm>
        </p:spPr>
        <p:txBody>
          <a:bodyPr/>
          <a:lstStyle/>
          <a:p>
            <a:r>
              <a:rPr lang="zh-CN" altLang="en-US" sz="2000" dirty="0"/>
              <a:t>说明：</a:t>
            </a:r>
          </a:p>
          <a:p>
            <a:pPr lvl="1"/>
            <a:r>
              <a:rPr lang="zh-CN" altLang="en-US" sz="1800" dirty="0"/>
              <a:t>（</a:t>
            </a:r>
            <a:r>
              <a:rPr lang="en-US" altLang="zh-CN" sz="1800" dirty="0"/>
              <a:t>1</a:t>
            </a:r>
            <a:r>
              <a:rPr lang="zh-CN" altLang="en-US" sz="1800" dirty="0"/>
              <a:t>）关键词</a:t>
            </a:r>
            <a:r>
              <a:rPr lang="en-US" altLang="zh-CN" sz="1800" dirty="0"/>
              <a:t>extends</a:t>
            </a:r>
            <a:r>
              <a:rPr lang="zh-CN" altLang="en-US" sz="1800" dirty="0"/>
              <a:t>表示扩展或派生，即以一个类为基础派生出一个新类。这个新生成的类称为派生类（</a:t>
            </a:r>
            <a:r>
              <a:rPr lang="en-US" altLang="zh-CN" sz="1800" dirty="0"/>
              <a:t>derived class</a:t>
            </a:r>
            <a:r>
              <a:rPr lang="zh-CN" altLang="en-US" sz="1800" dirty="0"/>
              <a:t>）或直接子类（</a:t>
            </a:r>
            <a:r>
              <a:rPr lang="en-US" altLang="zh-CN" sz="1800" dirty="0"/>
              <a:t>direct subclass</a:t>
            </a:r>
            <a:r>
              <a:rPr lang="zh-CN" altLang="en-US" sz="1800" dirty="0"/>
              <a:t>）（原始的类作为派生类形成的基础存在，称为基类（</a:t>
            </a:r>
            <a:r>
              <a:rPr lang="en-US" altLang="zh-CN" sz="1800" dirty="0"/>
              <a:t>base class</a:t>
            </a:r>
            <a:r>
              <a:rPr lang="zh-CN" altLang="en-US" sz="1800" dirty="0"/>
              <a:t>）</a:t>
            </a:r>
            <a:r>
              <a:rPr lang="en-US" altLang="zh-CN" sz="1800" dirty="0"/>
              <a:t>, </a:t>
            </a:r>
            <a:r>
              <a:rPr lang="zh-CN" altLang="en-US" sz="1800" dirty="0"/>
              <a:t>也称为派生类的超类（</a:t>
            </a:r>
            <a:r>
              <a:rPr lang="en-US" altLang="zh-CN" sz="1800" dirty="0"/>
              <a:t>super class</a:t>
            </a:r>
            <a:r>
              <a:rPr lang="zh-CN" altLang="en-US" sz="1800" dirty="0"/>
              <a:t>）或父类（</a:t>
            </a:r>
            <a:r>
              <a:rPr lang="en-US" altLang="zh-CN" sz="1800" dirty="0"/>
              <a:t>parent class</a:t>
            </a:r>
            <a:r>
              <a:rPr lang="zh-CN" altLang="en-US" sz="1800" dirty="0"/>
              <a:t>）。从另一方面看，</a:t>
            </a:r>
            <a:r>
              <a:rPr lang="en-US" altLang="zh-CN" sz="1800" dirty="0"/>
              <a:t>extends</a:t>
            </a:r>
            <a:r>
              <a:rPr lang="zh-CN" altLang="en-US" sz="1800" dirty="0"/>
              <a:t>关键词使派生类继承（</a:t>
            </a:r>
            <a:r>
              <a:rPr lang="en-US" altLang="zh-CN" sz="1800" dirty="0"/>
              <a:t>inherit</a:t>
            </a:r>
            <a:r>
              <a:rPr lang="zh-CN" altLang="en-US" sz="1800" dirty="0"/>
              <a:t>）了基类的属性和方法，因此派生类无法脱离基类而存在</a:t>
            </a:r>
            <a:r>
              <a:rPr lang="zh-CN" altLang="en-US" sz="1800" dirty="0" smtClean="0"/>
              <a:t>。</a:t>
            </a:r>
            <a:endParaRPr lang="en-US" altLang="zh-CN" sz="1800" dirty="0" smtClean="0"/>
          </a:p>
          <a:p>
            <a:pPr lvl="1"/>
            <a:r>
              <a:rPr lang="zh-CN" altLang="en-US" sz="1800" dirty="0"/>
              <a:t>（</a:t>
            </a:r>
            <a:r>
              <a:rPr lang="en-US" altLang="zh-CN" sz="1800" dirty="0"/>
              <a:t>2</a:t>
            </a:r>
            <a:r>
              <a:rPr lang="zh-CN" altLang="en-US" sz="1800" dirty="0"/>
              <a:t>）子类会继承父类所有可以访问的数据域和方法，但</a:t>
            </a:r>
            <a:r>
              <a:rPr lang="zh-CN" altLang="en-US" sz="1800" dirty="0">
                <a:solidFill>
                  <a:srgbClr val="FF0000"/>
                </a:solidFill>
              </a:rPr>
              <a:t>不能继承父类的构造方法</a:t>
            </a:r>
            <a:r>
              <a:rPr lang="zh-CN" altLang="en-US" sz="1800" dirty="0"/>
              <a:t>。具体来说，子类可以继承父类中的</a:t>
            </a:r>
            <a:r>
              <a:rPr lang="en-US" altLang="zh-CN" sz="1800" dirty="0"/>
              <a:t>public</a:t>
            </a:r>
            <a:r>
              <a:rPr lang="zh-CN" altLang="en-US" sz="1800" dirty="0"/>
              <a:t>、</a:t>
            </a:r>
            <a:r>
              <a:rPr lang="en-US" altLang="zh-CN" sz="1800" dirty="0"/>
              <a:t>protected</a:t>
            </a:r>
            <a:r>
              <a:rPr lang="zh-CN" altLang="en-US" sz="1800" dirty="0"/>
              <a:t>成员，</a:t>
            </a:r>
            <a:r>
              <a:rPr lang="zh-CN" altLang="en-US" sz="1800" dirty="0">
                <a:solidFill>
                  <a:srgbClr val="FF0000"/>
                </a:solidFill>
              </a:rPr>
              <a:t>不能继承父类中的</a:t>
            </a:r>
            <a:r>
              <a:rPr lang="en-US" altLang="zh-CN" sz="1800" dirty="0">
                <a:solidFill>
                  <a:srgbClr val="FF0000"/>
                </a:solidFill>
              </a:rPr>
              <a:t>private</a:t>
            </a:r>
            <a:r>
              <a:rPr lang="zh-CN" altLang="en-US" sz="1800" dirty="0">
                <a:solidFill>
                  <a:srgbClr val="FF0000"/>
                </a:solidFill>
              </a:rPr>
              <a:t>成员</a:t>
            </a:r>
            <a:r>
              <a:rPr lang="zh-CN" altLang="en-US" sz="1800" dirty="0"/>
              <a:t>，但可以通过父类的</a:t>
            </a:r>
            <a:r>
              <a:rPr lang="en-US" altLang="zh-CN" sz="1800" dirty="0"/>
              <a:t>public</a:t>
            </a:r>
            <a:r>
              <a:rPr lang="zh-CN" altLang="en-US" sz="1800" dirty="0"/>
              <a:t>访问器访问其私有数据域。如果父类没有提供</a:t>
            </a:r>
            <a:r>
              <a:rPr lang="en-US" altLang="zh-CN" sz="1800" dirty="0"/>
              <a:t>public</a:t>
            </a:r>
            <a:r>
              <a:rPr lang="zh-CN" altLang="en-US" sz="1800" dirty="0"/>
              <a:t>的访问器，子类就不能访问父类的私有数据域。从父类继承过来的成员，可以被子类中自己定义的任何实例方法使用</a:t>
            </a:r>
            <a:r>
              <a:rPr lang="zh-CN" altLang="en-US" sz="1800" dirty="0" smtClean="0"/>
              <a:t>。</a:t>
            </a:r>
            <a:endParaRPr lang="en-US" altLang="zh-CN" sz="1800" dirty="0" smtClean="0"/>
          </a:p>
          <a:p>
            <a:pPr lvl="1"/>
            <a:r>
              <a:rPr lang="zh-CN" altLang="en-US" sz="1800" dirty="0"/>
              <a:t>（</a:t>
            </a:r>
            <a:r>
              <a:rPr lang="en-US" altLang="zh-CN" sz="1800" dirty="0"/>
              <a:t>3</a:t>
            </a:r>
            <a:r>
              <a:rPr lang="zh-CN" altLang="en-US" sz="1800" dirty="0"/>
              <a:t>）注意在类</a:t>
            </a:r>
            <a:r>
              <a:rPr lang="en-US" altLang="zh-CN" sz="1800" dirty="0"/>
              <a:t>Student</a:t>
            </a:r>
            <a:r>
              <a:rPr lang="zh-CN" altLang="en-US" sz="1800" dirty="0"/>
              <a:t>中成员</a:t>
            </a:r>
            <a:r>
              <a:rPr lang="en-US" altLang="zh-CN" sz="1800" dirty="0" err="1"/>
              <a:t>studentName</a:t>
            </a:r>
            <a:r>
              <a:rPr lang="zh-CN" altLang="en-US" sz="1800" dirty="0"/>
              <a:t>改用</a:t>
            </a:r>
            <a:r>
              <a:rPr lang="en-US" altLang="zh-CN" sz="1800" dirty="0"/>
              <a:t>protected</a:t>
            </a:r>
            <a:r>
              <a:rPr lang="zh-CN" altLang="en-US" sz="1800" dirty="0"/>
              <a:t>修饰，而不是用</a:t>
            </a:r>
            <a:r>
              <a:rPr lang="en-US" altLang="zh-CN" sz="1800" dirty="0"/>
              <a:t>private</a:t>
            </a:r>
            <a:r>
              <a:rPr lang="zh-CN" altLang="en-US" sz="1800" dirty="0"/>
              <a:t>修饰。因为</a:t>
            </a:r>
            <a:r>
              <a:rPr lang="en-US" altLang="zh-CN" sz="1800" dirty="0"/>
              <a:t>private</a:t>
            </a:r>
            <a:r>
              <a:rPr lang="zh-CN" altLang="en-US" sz="1800" dirty="0"/>
              <a:t>将所修饰的成员的访问权限限制在本类中（即不允许子类直接访问父类的</a:t>
            </a:r>
            <a:r>
              <a:rPr lang="en-US" altLang="zh-CN" sz="1800" dirty="0"/>
              <a:t>private</a:t>
            </a:r>
            <a:r>
              <a:rPr lang="zh-CN" altLang="en-US" sz="1800" dirty="0"/>
              <a:t>成员），而</a:t>
            </a:r>
            <a:r>
              <a:rPr lang="en-US" altLang="zh-CN" sz="1800" dirty="0"/>
              <a:t>protected</a:t>
            </a:r>
            <a:r>
              <a:rPr lang="zh-CN" altLang="en-US" sz="1800" dirty="0"/>
              <a:t>允许将所修饰成员的访问权限扩展到派生类中</a:t>
            </a:r>
            <a:r>
              <a:rPr lang="zh-CN" altLang="en-US" sz="1800" dirty="0" smtClean="0"/>
              <a:t>。</a:t>
            </a:r>
            <a:endParaRPr lang="en-US" altLang="zh-CN" sz="1800" dirty="0" smtClean="0"/>
          </a:p>
          <a:p>
            <a:pPr lvl="1"/>
            <a:r>
              <a:rPr lang="zh-CN" altLang="en-US" sz="1800" dirty="0"/>
              <a:t>（</a:t>
            </a:r>
            <a:r>
              <a:rPr lang="en-US" altLang="zh-CN" sz="1800" dirty="0"/>
              <a:t>4</a:t>
            </a:r>
            <a:r>
              <a:rPr lang="zh-CN" altLang="en-US" sz="1800" dirty="0"/>
              <a:t>）继承表明了两个类之间的父子关系，让父类和子类之间建立起了联系，</a:t>
            </a:r>
            <a:r>
              <a:rPr lang="zh-CN" altLang="en-US" sz="1800" dirty="0">
                <a:solidFill>
                  <a:srgbClr val="FF0000"/>
                </a:solidFill>
              </a:rPr>
              <a:t>子类自动拥有父类的可访问成员</a:t>
            </a:r>
            <a:r>
              <a:rPr lang="zh-CN" altLang="en-US" sz="1800" dirty="0"/>
              <a:t>，包括成员变量和成员方法，使父类成员得以传承和延续（如本例中的</a:t>
            </a:r>
            <a:r>
              <a:rPr lang="en-US" altLang="zh-CN" sz="1800" dirty="0" err="1"/>
              <a:t>studentName</a:t>
            </a:r>
            <a:r>
              <a:rPr lang="zh-CN" altLang="en-US" sz="1800" dirty="0"/>
              <a:t>和</a:t>
            </a:r>
            <a:r>
              <a:rPr lang="en-US" altLang="zh-CN" sz="1800" dirty="0" err="1"/>
              <a:t>studentID</a:t>
            </a:r>
            <a:r>
              <a:rPr lang="zh-CN" altLang="en-US" sz="1800" dirty="0"/>
              <a:t>）；</a:t>
            </a:r>
            <a:r>
              <a:rPr lang="zh-CN" altLang="en-US" sz="1800" dirty="0">
                <a:solidFill>
                  <a:srgbClr val="FF0000"/>
                </a:solidFill>
              </a:rPr>
              <a:t>子类可以更改父类的成员</a:t>
            </a:r>
            <a:r>
              <a:rPr lang="zh-CN" altLang="en-US" sz="1800" dirty="0"/>
              <a:t>，使父类成员适应新的需求（如，子类</a:t>
            </a:r>
            <a:r>
              <a:rPr lang="en-US" altLang="zh-CN" sz="1800" dirty="0" err="1"/>
              <a:t>GradStudent</a:t>
            </a:r>
            <a:r>
              <a:rPr lang="zh-CN" altLang="en-US" sz="1800" dirty="0"/>
              <a:t>的</a:t>
            </a:r>
            <a:r>
              <a:rPr lang="en-US" altLang="zh-CN" sz="1800" dirty="0"/>
              <a:t>print</a:t>
            </a:r>
            <a:r>
              <a:rPr lang="zh-CN" altLang="en-US" sz="1800" dirty="0"/>
              <a:t>方法对父类的</a:t>
            </a:r>
            <a:r>
              <a:rPr lang="en-US" altLang="zh-CN" sz="1800" dirty="0"/>
              <a:t>print</a:t>
            </a:r>
            <a:r>
              <a:rPr lang="zh-CN" altLang="en-US" sz="1800" dirty="0"/>
              <a:t>方法进行了重写</a:t>
            </a:r>
            <a:r>
              <a:rPr lang="en-US" altLang="zh-CN" sz="1800" dirty="0"/>
              <a:t>/</a:t>
            </a:r>
            <a:r>
              <a:rPr lang="zh-CN" altLang="en-US" sz="1800" dirty="0"/>
              <a:t>覆盖，方法覆盖的内容在后续章节介绍）；</a:t>
            </a:r>
            <a:r>
              <a:rPr lang="zh-CN" altLang="en-US" sz="1800" dirty="0">
                <a:solidFill>
                  <a:srgbClr val="FF0000"/>
                </a:solidFill>
              </a:rPr>
              <a:t>子类也可以增加自己的成员</a:t>
            </a:r>
            <a:r>
              <a:rPr lang="zh-CN" altLang="en-US" sz="1800" dirty="0"/>
              <a:t>，使类的功能得以扩充（如，子类</a:t>
            </a:r>
            <a:r>
              <a:rPr lang="en-US" altLang="zh-CN" sz="1800" dirty="0" err="1"/>
              <a:t>GradStudent</a:t>
            </a:r>
            <a:r>
              <a:rPr lang="zh-CN" altLang="en-US" sz="1800" dirty="0"/>
              <a:t>新增了数据成员</a:t>
            </a:r>
            <a:r>
              <a:rPr lang="en-US" altLang="zh-CN" sz="1800" dirty="0" err="1"/>
              <a:t>tutorName</a:t>
            </a:r>
            <a:r>
              <a:rPr lang="zh-CN" altLang="en-US" sz="1800" dirty="0"/>
              <a:t>、</a:t>
            </a:r>
            <a:r>
              <a:rPr lang="en-US" altLang="zh-CN" sz="1800" dirty="0" err="1"/>
              <a:t>resDirection</a:t>
            </a:r>
            <a:r>
              <a:rPr lang="zh-CN" altLang="en-US" sz="1800" dirty="0"/>
              <a:t>，新增了方法成员</a:t>
            </a:r>
            <a:r>
              <a:rPr lang="en-US" altLang="zh-CN" sz="1800" dirty="0" err="1"/>
              <a:t>doResearch</a:t>
            </a:r>
            <a:r>
              <a:rPr lang="zh-CN" altLang="en-US" sz="1800" dirty="0"/>
              <a:t>）。但是，</a:t>
            </a:r>
            <a:r>
              <a:rPr lang="zh-CN" altLang="en-US" sz="1800" dirty="0">
                <a:solidFill>
                  <a:srgbClr val="FF0000"/>
                </a:solidFill>
              </a:rPr>
              <a:t>子类不能删除父类的成员</a:t>
            </a:r>
            <a:r>
              <a:rPr lang="zh-CN" altLang="en-US" sz="1800" dirty="0"/>
              <a:t>。</a:t>
            </a:r>
            <a:endParaRPr lang="en-US" altLang="zh-CN" sz="1800" dirty="0" smtClean="0"/>
          </a:p>
          <a:p>
            <a:pPr lvl="1"/>
            <a:endParaRPr lang="zh-CN" altLang="en-US" sz="18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3550558453"/>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347663"/>
            <a:ext cx="10212916" cy="609600"/>
          </a:xfrm>
        </p:spPr>
        <p:txBody>
          <a:bodyPr/>
          <a:lstStyle/>
          <a:p>
            <a:r>
              <a:rPr lang="en-US" altLang="zh-CN" dirty="0"/>
              <a:t>5.1.2 </a:t>
            </a:r>
            <a:r>
              <a:rPr lang="zh-CN" altLang="en-US" dirty="0"/>
              <a:t>类的继承（续）</a:t>
            </a:r>
          </a:p>
        </p:txBody>
      </p:sp>
      <p:sp>
        <p:nvSpPr>
          <p:cNvPr id="3" name="内容占位符 2"/>
          <p:cNvSpPr>
            <a:spLocks noGrp="1"/>
          </p:cNvSpPr>
          <p:nvPr>
            <p:ph idx="1"/>
          </p:nvPr>
        </p:nvSpPr>
        <p:spPr>
          <a:xfrm>
            <a:off x="0" y="995363"/>
            <a:ext cx="3807334" cy="4876800"/>
          </a:xfrm>
        </p:spPr>
        <p:txBody>
          <a:bodyPr/>
          <a:lstStyle/>
          <a:p>
            <a:pPr lvl="1"/>
            <a:r>
              <a:rPr lang="zh-CN" altLang="en-US" sz="1800" dirty="0"/>
              <a:t>（</a:t>
            </a:r>
            <a:r>
              <a:rPr lang="en-US" altLang="zh-CN" sz="1800" dirty="0"/>
              <a:t>5</a:t>
            </a:r>
            <a:r>
              <a:rPr lang="zh-CN" altLang="en-US" sz="1800" dirty="0"/>
              <a:t>）利用继承，可以先编写一个具有共有属性和方法的父类（如，</a:t>
            </a:r>
            <a:r>
              <a:rPr lang="en-US" altLang="zh-CN" sz="1800" dirty="0"/>
              <a:t>Student</a:t>
            </a:r>
            <a:r>
              <a:rPr lang="zh-CN" altLang="en-US" sz="1800" dirty="0"/>
              <a:t>类），根据该父类再编写具有特殊属性和方法的子类（如，</a:t>
            </a:r>
            <a:r>
              <a:rPr lang="en-US" altLang="zh-CN" sz="1800" dirty="0" err="1"/>
              <a:t>GradStudent</a:t>
            </a:r>
            <a:r>
              <a:rPr lang="zh-CN" altLang="en-US" sz="1800" dirty="0"/>
              <a:t>类），子类继承父类的状态和行为，并根据需要增加它自己的新的状态和行为，也可以修改从父类继承过来的行为</a:t>
            </a:r>
            <a:r>
              <a:rPr lang="zh-CN" altLang="en-US" sz="1800" dirty="0" smtClean="0"/>
              <a:t>。</a:t>
            </a:r>
            <a:endParaRPr lang="en-US" altLang="zh-CN" sz="1800" dirty="0" smtClean="0"/>
          </a:p>
          <a:p>
            <a:pPr lvl="1"/>
            <a:r>
              <a:rPr lang="zh-CN" altLang="en-US" sz="1800" dirty="0"/>
              <a:t>本科生也是学生，这样，可以在</a:t>
            </a:r>
            <a:r>
              <a:rPr lang="en-US" altLang="zh-CN" sz="1800" dirty="0"/>
              <a:t>Student</a:t>
            </a:r>
            <a:r>
              <a:rPr lang="zh-CN" altLang="en-US" sz="1800" dirty="0"/>
              <a:t>类的基础上再派生本科生</a:t>
            </a:r>
            <a:r>
              <a:rPr lang="en-US" altLang="zh-CN" sz="1800" dirty="0"/>
              <a:t>Undergraduate</a:t>
            </a:r>
            <a:r>
              <a:rPr lang="zh-CN" altLang="en-US" sz="1800" dirty="0"/>
              <a:t>类</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3807334" y="995363"/>
            <a:ext cx="8667750" cy="5519973"/>
          </a:xfrm>
          <a:prstGeom prst="rect">
            <a:avLst/>
          </a:prstGeom>
        </p:spPr>
        <p:txBody>
          <a:bodyPr wrap="square">
            <a:spAutoFit/>
          </a:bodyPr>
          <a:lstStyle/>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1	/** </a:t>
            </a:r>
            <a:r>
              <a:rPr lang="zh-CN" altLang="zh-CN" sz="1400" kern="100" dirty="0">
                <a:latin typeface="Times New Roman" panose="02020603050405020304" pitchFamily="18" charset="0"/>
                <a:ea typeface="宋体" panose="02010600030101010101" pitchFamily="2" charset="-122"/>
              </a:rPr>
              <a:t>本科生类</a:t>
            </a:r>
            <a:r>
              <a:rPr lang="en-US" altLang="zh-CN" sz="1400" kern="100" dirty="0">
                <a:latin typeface="Times New Roman" panose="02020603050405020304" pitchFamily="18" charset="0"/>
                <a:ea typeface="宋体" panose="02010600030101010101" pitchFamily="2" charset="-122"/>
              </a:rPr>
              <a:t>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2	public class </a:t>
            </a:r>
            <a:r>
              <a:rPr lang="en-US" altLang="zh-CN" sz="1400" kern="100" dirty="0">
                <a:solidFill>
                  <a:srgbClr val="FF0000"/>
                </a:solidFill>
                <a:latin typeface="Times New Roman" panose="02020603050405020304" pitchFamily="18" charset="0"/>
                <a:ea typeface="宋体" panose="02010600030101010101" pitchFamily="2" charset="-122"/>
              </a:rPr>
              <a:t>Undergraduate</a:t>
            </a:r>
            <a:r>
              <a:rPr lang="en-US" altLang="zh-CN" sz="1400" kern="100" dirty="0">
                <a:latin typeface="Times New Roman" panose="02020603050405020304" pitchFamily="18" charset="0"/>
                <a:ea typeface="宋体" panose="02010600030101010101" pitchFamily="2" charset="-122"/>
              </a:rPr>
              <a:t> extends Student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3		/** </a:t>
            </a:r>
            <a:r>
              <a:rPr lang="zh-CN" altLang="zh-CN" sz="1400" kern="100" dirty="0">
                <a:latin typeface="Times New Roman" panose="02020603050405020304" pitchFamily="18" charset="0"/>
                <a:ea typeface="宋体" panose="02010600030101010101" pitchFamily="2" charset="-122"/>
              </a:rPr>
              <a:t>专业名称</a:t>
            </a:r>
            <a:r>
              <a:rPr lang="en-US" altLang="zh-CN" sz="1400" kern="100" dirty="0">
                <a:latin typeface="Times New Roman" panose="02020603050405020304" pitchFamily="18" charset="0"/>
                <a:ea typeface="宋体" panose="02010600030101010101" pitchFamily="2" charset="-122"/>
              </a:rPr>
              <a:t>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4		private String major;</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5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6		/** </a:t>
            </a:r>
            <a:r>
              <a:rPr lang="zh-CN" altLang="zh-CN" sz="1400" kern="100" dirty="0">
                <a:latin typeface="Times New Roman" panose="02020603050405020304" pitchFamily="18" charset="0"/>
                <a:ea typeface="宋体" panose="02010600030101010101" pitchFamily="2" charset="-122"/>
              </a:rPr>
              <a:t>带参构造器</a:t>
            </a:r>
            <a:r>
              <a:rPr lang="en-US" altLang="zh-CN" sz="1400" kern="100" dirty="0">
                <a:latin typeface="Times New Roman" panose="02020603050405020304" pitchFamily="18" charset="0"/>
                <a:ea typeface="宋体" panose="02010600030101010101" pitchFamily="2" charset="-122"/>
              </a:rPr>
              <a:t>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7		public Undergraduate(long </a:t>
            </a:r>
            <a:r>
              <a:rPr lang="en-US" altLang="zh-CN" sz="1400" kern="100" dirty="0" err="1">
                <a:latin typeface="Times New Roman" panose="02020603050405020304" pitchFamily="18" charset="0"/>
                <a:ea typeface="宋体" panose="02010600030101010101" pitchFamily="2" charset="-122"/>
              </a:rPr>
              <a:t>studentID</a:t>
            </a:r>
            <a:r>
              <a:rPr lang="en-US" altLang="zh-CN" sz="1400" kern="100" dirty="0">
                <a:latin typeface="Times New Roman" panose="02020603050405020304" pitchFamily="18" charset="0"/>
                <a:ea typeface="宋体" panose="02010600030101010101" pitchFamily="2" charset="-122"/>
              </a:rPr>
              <a:t>, String </a:t>
            </a:r>
            <a:r>
              <a:rPr lang="en-US" altLang="zh-CN" sz="1400" kern="100" dirty="0" err="1">
                <a:latin typeface="Times New Roman" panose="02020603050405020304" pitchFamily="18" charset="0"/>
                <a:ea typeface="宋体" panose="02010600030101010101" pitchFamily="2" charset="-122"/>
              </a:rPr>
              <a:t>studentName</a:t>
            </a:r>
            <a:r>
              <a:rPr lang="en-US" altLang="zh-CN" sz="1400" kern="100" dirty="0">
                <a:latin typeface="Times New Roman" panose="02020603050405020304" pitchFamily="18" charset="0"/>
                <a:ea typeface="宋体" panose="02010600030101010101" pitchFamily="2" charset="-122"/>
              </a:rPr>
              <a:t>, String major)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8			super(</a:t>
            </a:r>
            <a:r>
              <a:rPr lang="en-US" altLang="zh-CN" sz="1400" kern="100" dirty="0" err="1">
                <a:latin typeface="Times New Roman" panose="02020603050405020304" pitchFamily="18" charset="0"/>
                <a:ea typeface="宋体" panose="02010600030101010101" pitchFamily="2" charset="-122"/>
              </a:rPr>
              <a:t>studentID</a:t>
            </a:r>
            <a:r>
              <a:rPr lang="en-US" altLang="zh-CN" sz="1400" kern="100" dirty="0">
                <a:latin typeface="Times New Roman" panose="02020603050405020304" pitchFamily="18" charset="0"/>
                <a:ea typeface="宋体" panose="02010600030101010101" pitchFamily="2" charset="-122"/>
              </a:rPr>
              <a:t>, </a:t>
            </a:r>
            <a:r>
              <a:rPr lang="en-US" altLang="zh-CN" sz="1400" kern="100" dirty="0" err="1">
                <a:latin typeface="Times New Roman" panose="02020603050405020304" pitchFamily="18" charset="0"/>
                <a:ea typeface="宋体" panose="02010600030101010101" pitchFamily="2" charset="-122"/>
              </a:rPr>
              <a:t>studentName</a:t>
            </a:r>
            <a:r>
              <a:rPr lang="en-US" altLang="zh-CN" sz="1400" kern="10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9			</a:t>
            </a:r>
            <a:r>
              <a:rPr lang="en-US" altLang="zh-CN" sz="1400" kern="100" dirty="0" err="1">
                <a:latin typeface="Times New Roman" panose="02020603050405020304" pitchFamily="18" charset="0"/>
                <a:ea typeface="宋体" panose="02010600030101010101" pitchFamily="2" charset="-122"/>
              </a:rPr>
              <a:t>this.major</a:t>
            </a:r>
            <a:r>
              <a:rPr lang="en-US" altLang="zh-CN" sz="1400" kern="100" dirty="0">
                <a:latin typeface="Times New Roman" panose="02020603050405020304" pitchFamily="18" charset="0"/>
                <a:ea typeface="宋体" panose="02010600030101010101" pitchFamily="2" charset="-122"/>
              </a:rPr>
              <a:t> = major;</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10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11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12		public String </a:t>
            </a:r>
            <a:r>
              <a:rPr lang="en-US" altLang="zh-CN" sz="1400" kern="100" dirty="0" err="1">
                <a:latin typeface="Times New Roman" panose="02020603050405020304" pitchFamily="18" charset="0"/>
                <a:ea typeface="宋体" panose="02010600030101010101" pitchFamily="2" charset="-122"/>
              </a:rPr>
              <a:t>getMajor</a:t>
            </a:r>
            <a:r>
              <a:rPr lang="en-US" altLang="zh-CN" sz="1400" kern="100" dirty="0">
                <a:latin typeface="Times New Roman" panose="02020603050405020304" pitchFamily="18" charset="0"/>
                <a:ea typeface="宋体" panose="02010600030101010101" pitchFamily="2" charset="-122"/>
              </a:rPr>
              <a:t>()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13			return major;</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14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15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16		public void </a:t>
            </a:r>
            <a:r>
              <a:rPr lang="en-US" altLang="zh-CN" sz="1400" kern="100" dirty="0" err="1">
                <a:latin typeface="Times New Roman" panose="02020603050405020304" pitchFamily="18" charset="0"/>
                <a:ea typeface="宋体" panose="02010600030101010101" pitchFamily="2" charset="-122"/>
              </a:rPr>
              <a:t>setMajor</a:t>
            </a:r>
            <a:r>
              <a:rPr lang="en-US" altLang="zh-CN" sz="1400" kern="100" dirty="0">
                <a:latin typeface="Times New Roman" panose="02020603050405020304" pitchFamily="18" charset="0"/>
                <a:ea typeface="宋体" panose="02010600030101010101" pitchFamily="2" charset="-122"/>
              </a:rPr>
              <a:t>(String major)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17			</a:t>
            </a:r>
            <a:r>
              <a:rPr lang="en-US" altLang="zh-CN" sz="1400" kern="100" dirty="0" err="1">
                <a:latin typeface="Times New Roman" panose="02020603050405020304" pitchFamily="18" charset="0"/>
                <a:ea typeface="宋体" panose="02010600030101010101" pitchFamily="2" charset="-122"/>
              </a:rPr>
              <a:t>this.major</a:t>
            </a:r>
            <a:r>
              <a:rPr lang="en-US" altLang="zh-CN" sz="1400" kern="100" dirty="0">
                <a:latin typeface="Times New Roman" panose="02020603050405020304" pitchFamily="18" charset="0"/>
                <a:ea typeface="宋体" panose="02010600030101010101" pitchFamily="2" charset="-122"/>
              </a:rPr>
              <a:t> = major;</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18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19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20		public void print()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21			</a:t>
            </a:r>
            <a:r>
              <a:rPr lang="en-US" altLang="zh-CN" sz="1400" kern="100" dirty="0" err="1">
                <a:latin typeface="Times New Roman" panose="02020603050405020304" pitchFamily="18" charset="0"/>
                <a:ea typeface="宋体" panose="02010600030101010101" pitchFamily="2" charset="-122"/>
              </a:rPr>
              <a:t>super.print</a:t>
            </a:r>
            <a:r>
              <a:rPr lang="en-US" altLang="zh-CN" sz="1400" kern="10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22			</a:t>
            </a:r>
            <a:r>
              <a:rPr lang="en-US" altLang="zh-CN" sz="1400" kern="100" dirty="0" err="1">
                <a:latin typeface="Times New Roman" panose="02020603050405020304" pitchFamily="18" charset="0"/>
                <a:ea typeface="宋体" panose="02010600030101010101" pitchFamily="2" charset="-122"/>
              </a:rPr>
              <a:t>System.out.println</a:t>
            </a:r>
            <a:r>
              <a:rPr lang="en-US" altLang="zh-CN" sz="1400" kern="100" dirty="0">
                <a:latin typeface="Times New Roman" panose="02020603050405020304" pitchFamily="18" charset="0"/>
                <a:ea typeface="宋体" panose="02010600030101010101" pitchFamily="2" charset="-122"/>
              </a:rPr>
              <a:t>("</a:t>
            </a:r>
            <a:r>
              <a:rPr lang="zh-CN" altLang="zh-CN" sz="1400" kern="100" dirty="0">
                <a:latin typeface="Times New Roman" panose="02020603050405020304" pitchFamily="18" charset="0"/>
                <a:ea typeface="宋体" panose="02010600030101010101" pitchFamily="2" charset="-122"/>
              </a:rPr>
              <a:t>专业名称：</a:t>
            </a:r>
            <a:r>
              <a:rPr lang="en-US" altLang="zh-CN" sz="1400" kern="100" dirty="0">
                <a:latin typeface="Times New Roman" panose="02020603050405020304" pitchFamily="18" charset="0"/>
                <a:ea typeface="宋体" panose="02010600030101010101" pitchFamily="2" charset="-122"/>
              </a:rPr>
              <a:t>" + major);</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23		}</a:t>
            </a:r>
            <a:endParaRPr lang="zh-CN" altLang="zh-CN" sz="140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400" kern="100" dirty="0">
                <a:latin typeface="Times New Roman" panose="02020603050405020304" pitchFamily="18" charset="0"/>
                <a:ea typeface="宋体" panose="02010600030101010101" pitchFamily="2" charset="-122"/>
              </a:rPr>
              <a:t>24	}</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05841392"/>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类的继承（续）</a:t>
            </a:r>
          </a:p>
        </p:txBody>
      </p:sp>
      <p:sp>
        <p:nvSpPr>
          <p:cNvPr id="3" name="内容占位符 2"/>
          <p:cNvSpPr>
            <a:spLocks noGrp="1"/>
          </p:cNvSpPr>
          <p:nvPr>
            <p:ph idx="1"/>
          </p:nvPr>
        </p:nvSpPr>
        <p:spPr>
          <a:xfrm>
            <a:off x="796415" y="819150"/>
            <a:ext cx="11395585" cy="4876800"/>
          </a:xfrm>
        </p:spPr>
        <p:txBody>
          <a:bodyPr/>
          <a:lstStyle/>
          <a:p>
            <a:r>
              <a:rPr lang="en-US" altLang="zh-CN" sz="2200" dirty="0"/>
              <a:t>3. Java</a:t>
            </a:r>
            <a:r>
              <a:rPr lang="zh-CN" altLang="en-US" sz="2200" dirty="0"/>
              <a:t>继承</a:t>
            </a:r>
            <a:r>
              <a:rPr lang="zh-CN" altLang="en-US" sz="2200" dirty="0" smtClean="0"/>
              <a:t>规则</a:t>
            </a:r>
            <a:endParaRPr lang="en-US" altLang="zh-CN" sz="2200" dirty="0" smtClean="0"/>
          </a:p>
          <a:p>
            <a:pPr lvl="1"/>
            <a:r>
              <a:rPr lang="en-US" altLang="zh-CN" sz="2000" dirty="0"/>
              <a:t>Java</a:t>
            </a:r>
            <a:r>
              <a:rPr lang="zh-CN" altLang="en-US" sz="2000" dirty="0"/>
              <a:t>语言的继承有如下特征。</a:t>
            </a:r>
          </a:p>
          <a:p>
            <a:pPr lvl="2"/>
            <a:r>
              <a:rPr lang="zh-CN" altLang="en-US" sz="2000" dirty="0"/>
              <a:t>（</a:t>
            </a:r>
            <a:r>
              <a:rPr lang="en-US" altLang="zh-CN" sz="2000" dirty="0"/>
              <a:t>1</a:t>
            </a:r>
            <a:r>
              <a:rPr lang="zh-CN" altLang="en-US" sz="2000" dirty="0"/>
              <a:t>）每个子类只能有一个直接父类（不允许多重继承），但一个父类可以派生出多个子类，见图</a:t>
            </a:r>
            <a:r>
              <a:rPr lang="en-US" altLang="zh-CN" sz="2000" dirty="0"/>
              <a:t>5.3</a:t>
            </a:r>
            <a:r>
              <a:rPr lang="zh-CN" altLang="en-US" sz="2000" dirty="0"/>
              <a:t>（</a:t>
            </a:r>
            <a:r>
              <a:rPr lang="en-US" altLang="zh-CN" sz="2000" dirty="0"/>
              <a:t>a</a:t>
            </a:r>
            <a:r>
              <a:rPr lang="zh-CN" altLang="en-US" sz="2000" dirty="0"/>
              <a:t>）。</a:t>
            </a:r>
          </a:p>
          <a:p>
            <a:pPr lvl="2"/>
            <a:r>
              <a:rPr lang="zh-CN" altLang="en-US" sz="2000" dirty="0"/>
              <a:t>（</a:t>
            </a:r>
            <a:r>
              <a:rPr lang="en-US" altLang="zh-CN" sz="2000" dirty="0"/>
              <a:t>2</a:t>
            </a:r>
            <a:r>
              <a:rPr lang="zh-CN" altLang="en-US" sz="2000" dirty="0"/>
              <a:t>）派生具有传递性。</a:t>
            </a:r>
            <a:r>
              <a:rPr lang="en-US" altLang="zh-CN" sz="2000" dirty="0"/>
              <a:t>Java</a:t>
            </a:r>
            <a:r>
              <a:rPr lang="zh-CN" altLang="en-US" sz="2000" dirty="0"/>
              <a:t>允许多层继承，如果类</a:t>
            </a:r>
            <a:r>
              <a:rPr lang="en-US" altLang="zh-CN" sz="2000" dirty="0"/>
              <a:t>A</a:t>
            </a:r>
            <a:r>
              <a:rPr lang="zh-CN" altLang="en-US" sz="2000" dirty="0"/>
              <a:t>派生了类</a:t>
            </a:r>
            <a:r>
              <a:rPr lang="en-US" altLang="zh-CN" sz="2000" dirty="0"/>
              <a:t>B</a:t>
            </a:r>
            <a:r>
              <a:rPr lang="zh-CN" altLang="en-US" sz="2000" dirty="0"/>
              <a:t>，类</a:t>
            </a:r>
            <a:r>
              <a:rPr lang="en-US" altLang="zh-CN" sz="2000" dirty="0"/>
              <a:t>B</a:t>
            </a:r>
            <a:r>
              <a:rPr lang="zh-CN" altLang="en-US" sz="2000" dirty="0"/>
              <a:t>又派生了类</a:t>
            </a:r>
            <a:r>
              <a:rPr lang="en-US" altLang="zh-CN" sz="2000" dirty="0"/>
              <a:t>C</a:t>
            </a:r>
            <a:r>
              <a:rPr lang="zh-CN" altLang="en-US" sz="2000" dirty="0"/>
              <a:t>，则</a:t>
            </a:r>
            <a:r>
              <a:rPr lang="en-US" altLang="zh-CN" sz="2000" dirty="0"/>
              <a:t>C</a:t>
            </a:r>
            <a:r>
              <a:rPr lang="zh-CN" altLang="en-US" sz="2000" dirty="0"/>
              <a:t>不仅继承了 </a:t>
            </a:r>
            <a:r>
              <a:rPr lang="en-US" altLang="zh-CN" sz="2000" dirty="0"/>
              <a:t>B</a:t>
            </a:r>
            <a:r>
              <a:rPr lang="zh-CN" altLang="en-US" sz="2000" dirty="0"/>
              <a:t>，也继承了</a:t>
            </a:r>
            <a:r>
              <a:rPr lang="en-US" altLang="zh-CN" sz="2000" dirty="0"/>
              <a:t>A</a:t>
            </a:r>
            <a:r>
              <a:rPr lang="zh-CN" altLang="en-US" sz="2000" dirty="0"/>
              <a:t>，见图</a:t>
            </a:r>
            <a:r>
              <a:rPr lang="en-US" altLang="zh-CN" sz="2000" dirty="0"/>
              <a:t>5.3</a:t>
            </a:r>
            <a:r>
              <a:rPr lang="zh-CN" altLang="en-US" sz="2000" dirty="0"/>
              <a:t>（</a:t>
            </a:r>
            <a:r>
              <a:rPr lang="en-US" altLang="zh-CN" sz="2000" dirty="0"/>
              <a:t>b</a:t>
            </a:r>
            <a:r>
              <a:rPr lang="zh-CN" altLang="en-US" sz="2000" dirty="0"/>
              <a:t>）。</a:t>
            </a:r>
          </a:p>
          <a:p>
            <a:pPr lvl="2"/>
            <a:r>
              <a:rPr lang="zh-CN" altLang="en-US" sz="2000" dirty="0"/>
              <a:t>（</a:t>
            </a:r>
            <a:r>
              <a:rPr lang="en-US" altLang="zh-CN" sz="2000" dirty="0"/>
              <a:t>3</a:t>
            </a:r>
            <a:r>
              <a:rPr lang="zh-CN" altLang="en-US" sz="2000" dirty="0"/>
              <a:t>）不可循环派生。若</a:t>
            </a:r>
            <a:r>
              <a:rPr lang="en-US" altLang="zh-CN" sz="2000" dirty="0"/>
              <a:t>A</a:t>
            </a:r>
            <a:r>
              <a:rPr lang="zh-CN" altLang="en-US" sz="2000" dirty="0"/>
              <a:t>派生了类</a:t>
            </a:r>
            <a:r>
              <a:rPr lang="en-US" altLang="zh-CN" sz="2000" dirty="0"/>
              <a:t>B</a:t>
            </a:r>
            <a:r>
              <a:rPr lang="zh-CN" altLang="en-US" sz="2000" dirty="0"/>
              <a:t>，类</a:t>
            </a:r>
            <a:r>
              <a:rPr lang="en-US" altLang="zh-CN" sz="2000" dirty="0"/>
              <a:t>B</a:t>
            </a:r>
            <a:r>
              <a:rPr lang="zh-CN" altLang="en-US" sz="2000" dirty="0"/>
              <a:t>又派生了类</a:t>
            </a:r>
            <a:r>
              <a:rPr lang="en-US" altLang="zh-CN" sz="2000" dirty="0"/>
              <a:t>C</a:t>
            </a:r>
            <a:r>
              <a:rPr lang="zh-CN" altLang="en-US" sz="2000" dirty="0"/>
              <a:t>，则类</a:t>
            </a:r>
            <a:r>
              <a:rPr lang="en-US" altLang="zh-CN" sz="2000" dirty="0"/>
              <a:t>C</a:t>
            </a:r>
            <a:r>
              <a:rPr lang="zh-CN" altLang="en-US" sz="2000" dirty="0"/>
              <a:t>不可派生</a:t>
            </a:r>
            <a:r>
              <a:rPr lang="en-US" altLang="zh-CN" sz="2000" dirty="0"/>
              <a:t>A</a:t>
            </a:r>
            <a:r>
              <a:rPr lang="zh-CN" altLang="en-US" sz="2000" dirty="0"/>
              <a:t>，见图</a:t>
            </a:r>
            <a:r>
              <a:rPr lang="en-US" altLang="zh-CN" sz="2000" dirty="0"/>
              <a:t>5.3</a:t>
            </a:r>
            <a:r>
              <a:rPr lang="zh-CN" altLang="en-US" sz="2000" dirty="0"/>
              <a:t>（</a:t>
            </a:r>
            <a:r>
              <a:rPr lang="en-US" altLang="zh-CN" sz="2000" dirty="0"/>
              <a:t>c</a:t>
            </a:r>
            <a:r>
              <a:rPr lang="zh-CN" altLang="en-US" sz="2000" dirty="0"/>
              <a:t>）</a:t>
            </a:r>
            <a:r>
              <a:rPr lang="zh-CN" altLang="en-US" sz="2000" dirty="0" smtClean="0"/>
              <a:t>。</a:t>
            </a:r>
            <a:endParaRPr lang="en-US" altLang="zh-CN" sz="2000" dirty="0" smtClean="0"/>
          </a:p>
          <a:p>
            <a:pPr lvl="2"/>
            <a:r>
              <a:rPr lang="zh-CN" altLang="en-US" sz="2000" dirty="0"/>
              <a:t>（</a:t>
            </a:r>
            <a:r>
              <a:rPr lang="en-US" altLang="zh-CN" sz="2000" dirty="0"/>
              <a:t>4</a:t>
            </a:r>
            <a:r>
              <a:rPr lang="zh-CN" altLang="en-US" sz="2000" dirty="0"/>
              <a:t>）组合优先。就是能使用组合就尽量使用组合，而不使用继承。</a:t>
            </a:r>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Rectangle 2"/>
          <p:cNvSpPr>
            <a:spLocks noChangeArrowheads="1"/>
          </p:cNvSpPr>
          <p:nvPr/>
        </p:nvSpPr>
        <p:spPr bwMode="auto">
          <a:xfrm>
            <a:off x="5895975" y="4476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990726633"/>
              </p:ext>
            </p:extLst>
          </p:nvPr>
        </p:nvGraphicFramePr>
        <p:xfrm>
          <a:off x="2381250" y="3990975"/>
          <a:ext cx="7324725" cy="2525334"/>
        </p:xfrm>
        <a:graphic>
          <a:graphicData uri="http://schemas.openxmlformats.org/presentationml/2006/ole">
            <mc:AlternateContent xmlns:mc="http://schemas.openxmlformats.org/markup-compatibility/2006">
              <mc:Choice xmlns:v="urn:schemas-microsoft-com:vml" Requires="v">
                <p:oleObj spid="_x0000_s4188" name="Visio" r:id="rId3" imgW="5553207" imgH="1914564" progId="Visio.Drawing.15">
                  <p:embed/>
                </p:oleObj>
              </mc:Choice>
              <mc:Fallback>
                <p:oleObj name="Visio" r:id="rId3" imgW="5553207" imgH="191456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0" y="3990975"/>
                        <a:ext cx="7324725" cy="2525334"/>
                      </a:xfrm>
                      <a:prstGeom prst="rect">
                        <a:avLst/>
                      </a:prstGeom>
                      <a:noFill/>
                    </p:spPr>
                  </p:pic>
                </p:oleObj>
              </mc:Fallback>
            </mc:AlternateContent>
          </a:graphicData>
        </a:graphic>
      </p:graphicFrame>
    </p:spTree>
    <p:extLst>
      <p:ext uri="{BB962C8B-B14F-4D97-AF65-F5344CB8AC3E}">
        <p14:creationId xmlns:p14="http://schemas.microsoft.com/office/powerpoint/2010/main" val="3131827823"/>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super</a:t>
            </a:r>
            <a:r>
              <a:rPr lang="zh-CN" altLang="en-US" dirty="0"/>
              <a:t>关键字</a:t>
            </a:r>
          </a:p>
        </p:txBody>
      </p:sp>
      <p:sp>
        <p:nvSpPr>
          <p:cNvPr id="3" name="内容占位符 2"/>
          <p:cNvSpPr>
            <a:spLocks noGrp="1"/>
          </p:cNvSpPr>
          <p:nvPr>
            <p:ph idx="1"/>
          </p:nvPr>
        </p:nvSpPr>
        <p:spPr>
          <a:xfrm>
            <a:off x="505885" y="995363"/>
            <a:ext cx="11368616" cy="4876800"/>
          </a:xfrm>
        </p:spPr>
        <p:txBody>
          <a:bodyPr/>
          <a:lstStyle/>
          <a:p>
            <a:r>
              <a:rPr lang="en-US" altLang="zh-CN" sz="2200" dirty="0"/>
              <a:t>1.	</a:t>
            </a:r>
            <a:r>
              <a:rPr lang="zh-CN" altLang="en-US" sz="2200" dirty="0"/>
              <a:t>用</a:t>
            </a:r>
            <a:r>
              <a:rPr lang="en-US" altLang="zh-CN" sz="2200" dirty="0"/>
              <a:t>super</a:t>
            </a:r>
            <a:r>
              <a:rPr lang="zh-CN" altLang="en-US" sz="2200" dirty="0"/>
              <a:t>调用父类（对象）的可见</a:t>
            </a:r>
            <a:r>
              <a:rPr lang="zh-CN" altLang="en-US" sz="2200" dirty="0" smtClean="0"/>
              <a:t>成员</a:t>
            </a:r>
            <a:endParaRPr lang="en-US" altLang="zh-CN" sz="2200" dirty="0" smtClean="0"/>
          </a:p>
          <a:p>
            <a:pPr lvl="1"/>
            <a:r>
              <a:rPr lang="zh-CN" altLang="en-US" sz="2000" dirty="0"/>
              <a:t>可用</a:t>
            </a:r>
            <a:r>
              <a:rPr lang="en-US" altLang="zh-CN" sz="2000" dirty="0"/>
              <a:t>super</a:t>
            </a:r>
            <a:r>
              <a:rPr lang="zh-CN" altLang="en-US" sz="2000" dirty="0"/>
              <a:t>访问父类的可见数据成员</a:t>
            </a:r>
            <a:r>
              <a:rPr lang="zh-CN" altLang="en-US" sz="2000" dirty="0" smtClean="0"/>
              <a:t>。</a:t>
            </a:r>
            <a:endParaRPr lang="en-US" altLang="zh-CN" sz="2000" dirty="0" smtClean="0"/>
          </a:p>
          <a:p>
            <a:pPr lvl="1"/>
            <a:r>
              <a:rPr lang="en-US" altLang="zh-CN" sz="2000" dirty="0"/>
              <a:t>【</a:t>
            </a:r>
            <a:r>
              <a:rPr lang="zh-CN" altLang="en-US" sz="2000" dirty="0"/>
              <a:t>代码</a:t>
            </a:r>
            <a:r>
              <a:rPr lang="en-US" altLang="zh-CN" sz="2000" dirty="0"/>
              <a:t>5-3】GradStuden</a:t>
            </a:r>
            <a:r>
              <a:rPr lang="zh-CN" altLang="en-US" sz="2000" dirty="0"/>
              <a:t>类的</a:t>
            </a:r>
            <a:r>
              <a:rPr lang="en-US" altLang="zh-CN" sz="2000" dirty="0"/>
              <a:t>print</a:t>
            </a:r>
            <a:r>
              <a:rPr lang="zh-CN" altLang="en-US" sz="2000" dirty="0"/>
              <a:t>方法用</a:t>
            </a:r>
            <a:r>
              <a:rPr lang="en-US" altLang="zh-CN" sz="2000" dirty="0"/>
              <a:t>super</a:t>
            </a:r>
            <a:r>
              <a:rPr lang="zh-CN" altLang="en-US" sz="2000" dirty="0"/>
              <a:t>访问父类的可见数据成员</a:t>
            </a:r>
            <a:r>
              <a:rPr lang="zh-CN" altLang="en-US" sz="2000" dirty="0" smtClean="0"/>
              <a:t>。</a:t>
            </a:r>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1066800" y="3026814"/>
            <a:ext cx="8820150" cy="1623521"/>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a:t>
            </a:r>
            <a:r>
              <a:rPr lang="en-US" altLang="zh-CN" sz="1800" b="0" kern="0" dirty="0">
                <a:solidFill>
                  <a:srgbClr val="7F0055"/>
                </a:solidFill>
                <a:latin typeface="Consolas" panose="020B0609020204030204" pitchFamily="49" charset="0"/>
                <a:ea typeface="宋体" panose="02010600030101010101" pitchFamily="2" charset="-122"/>
              </a:rPr>
              <a:t>	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print()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.println</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学号：</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err="1">
                <a:solidFill>
                  <a:srgbClr val="7F0055"/>
                </a:solidFill>
                <a:latin typeface="Consolas" panose="020B0609020204030204" pitchFamily="49" charset="0"/>
                <a:ea typeface="宋体" panose="02010600030101010101" pitchFamily="2" charset="-122"/>
              </a:rPr>
              <a:t>this</a:t>
            </a:r>
            <a:r>
              <a:rPr lang="en-US" altLang="zh-CN" sz="1800" b="0" kern="0" dirty="0" err="1">
                <a:solidFill>
                  <a:srgbClr val="000000"/>
                </a:solidFill>
                <a:latin typeface="Consolas" panose="020B0609020204030204" pitchFamily="49" charset="0"/>
                <a:ea typeface="宋体" panose="02010600030101010101" pitchFamily="2" charset="-122"/>
              </a:rPr>
              <a:t>.getStudentID</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.println</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姓名：</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err="1">
                <a:solidFill>
                  <a:srgbClr val="7F0055"/>
                </a:solidFill>
                <a:latin typeface="Consolas" panose="020B0609020204030204" pitchFamily="49" charset="0"/>
                <a:ea typeface="宋体" panose="02010600030101010101" pitchFamily="2" charset="-122"/>
              </a:rPr>
              <a:t>super</a:t>
            </a:r>
            <a:r>
              <a:rPr lang="en-US" altLang="zh-CN" sz="1800" b="0" kern="0" dirty="0" err="1">
                <a:solidFill>
                  <a:srgbClr val="000000"/>
                </a:solidFill>
                <a:latin typeface="Consolas" panose="020B0609020204030204" pitchFamily="49" charset="0"/>
                <a:ea typeface="宋体" panose="02010600030101010101" pitchFamily="2" charset="-122"/>
              </a:rPr>
              <a:t>.</a:t>
            </a:r>
            <a:r>
              <a:rPr lang="en-US" altLang="zh-CN" sz="1800" b="0" kern="0" dirty="0" err="1">
                <a:solidFill>
                  <a:srgbClr val="0000C0"/>
                </a:solidFill>
                <a:latin typeface="Consolas" panose="020B0609020204030204" pitchFamily="49" charset="0"/>
                <a:ea typeface="宋体" panose="02010600030101010101" pitchFamily="2" charset="-122"/>
              </a:rPr>
              <a:t>studentName</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4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.println</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导师姓名：</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err="1">
                <a:solidFill>
                  <a:srgbClr val="0000C0"/>
                </a:solidFill>
                <a:latin typeface="Consolas" panose="020B0609020204030204" pitchFamily="49" charset="0"/>
                <a:ea typeface="宋体" panose="02010600030101010101" pitchFamily="2" charset="-122"/>
              </a:rPr>
              <a:t>tutorName</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.println</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研究方向：</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err="1">
                <a:solidFill>
                  <a:srgbClr val="0000C0"/>
                </a:solidFill>
                <a:latin typeface="Consolas" panose="020B0609020204030204" pitchFamily="49" charset="0"/>
                <a:ea typeface="宋体" panose="02010600030101010101" pitchFamily="2" charset="-122"/>
              </a:rPr>
              <a:t>resDirection</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buNone/>
            </a:pPr>
            <a:r>
              <a:rPr lang="en-US" altLang="zh-CN" sz="1800" b="0" dirty="0">
                <a:solidFill>
                  <a:srgbClr val="000000"/>
                </a:solidFill>
                <a:latin typeface="Consolas" panose="020B0609020204030204" pitchFamily="49" charset="0"/>
                <a:ea typeface="宋体" panose="02010600030101010101" pitchFamily="2" charset="-122"/>
              </a:rPr>
              <a:t>6	}</a:t>
            </a:r>
            <a:endParaRPr lang="zh-CN" altLang="en-US" sz="1800" b="0" dirty="0"/>
          </a:p>
        </p:txBody>
      </p:sp>
    </p:spTree>
    <p:extLst>
      <p:ext uri="{BB962C8B-B14F-4D97-AF65-F5344CB8AC3E}">
        <p14:creationId xmlns:p14="http://schemas.microsoft.com/office/powerpoint/2010/main" val="853225816"/>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4410" y="2586038"/>
            <a:ext cx="10212916" cy="609600"/>
          </a:xfrm>
        </p:spPr>
        <p:txBody>
          <a:bodyPr/>
          <a:lstStyle/>
          <a:p>
            <a:r>
              <a:rPr lang="zh-CN" altLang="en-US" dirty="0"/>
              <a:t>第</a:t>
            </a:r>
            <a:r>
              <a:rPr lang="en-US" altLang="zh-CN" dirty="0"/>
              <a:t>5.1</a:t>
            </a:r>
            <a:r>
              <a:rPr lang="zh-CN" altLang="en-US" dirty="0"/>
              <a:t>课 类的复用：组合与继承</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3831518399"/>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super</a:t>
            </a:r>
            <a:r>
              <a:rPr lang="zh-CN" altLang="en-US" dirty="0" smtClean="0"/>
              <a:t>关键字（续）</a:t>
            </a:r>
            <a:endParaRPr lang="zh-CN" altLang="en-US" dirty="0"/>
          </a:p>
        </p:txBody>
      </p:sp>
      <p:sp>
        <p:nvSpPr>
          <p:cNvPr id="3" name="内容占位符 2"/>
          <p:cNvSpPr>
            <a:spLocks noGrp="1"/>
          </p:cNvSpPr>
          <p:nvPr>
            <p:ph idx="1"/>
          </p:nvPr>
        </p:nvSpPr>
        <p:spPr/>
        <p:txBody>
          <a:bodyPr/>
          <a:lstStyle/>
          <a:p>
            <a:pPr lvl="1"/>
            <a:r>
              <a:rPr lang="zh-CN" altLang="en-US" dirty="0"/>
              <a:t>可用</a:t>
            </a:r>
            <a:r>
              <a:rPr lang="en-US" altLang="zh-CN" dirty="0"/>
              <a:t>super</a:t>
            </a:r>
            <a:r>
              <a:rPr lang="zh-CN" altLang="en-US" dirty="0"/>
              <a:t>调用父类的可见方法成员。调用父类方法的格式为</a:t>
            </a:r>
            <a:r>
              <a:rPr lang="zh-CN" altLang="en-US" dirty="0" smtClean="0"/>
              <a:t>：</a:t>
            </a:r>
            <a:endParaRPr lang="en-US" altLang="zh-CN" dirty="0" smtClean="0"/>
          </a:p>
          <a:p>
            <a:pPr lvl="1"/>
            <a:endParaRPr lang="en-US" altLang="zh-CN" dirty="0"/>
          </a:p>
          <a:p>
            <a:pPr lvl="1"/>
            <a:endParaRPr lang="en-US" altLang="zh-CN" dirty="0" smtClean="0"/>
          </a:p>
          <a:p>
            <a:pPr lvl="1"/>
            <a:r>
              <a:rPr lang="en-US" altLang="zh-CN" dirty="0"/>
              <a:t>【</a:t>
            </a:r>
            <a:r>
              <a:rPr lang="zh-CN" altLang="en-US" dirty="0"/>
              <a:t>代码</a:t>
            </a:r>
            <a:r>
              <a:rPr lang="en-US" altLang="zh-CN" dirty="0"/>
              <a:t>5-4】GradStuden</a:t>
            </a:r>
            <a:r>
              <a:rPr lang="zh-CN" altLang="en-US" dirty="0"/>
              <a:t>类的</a:t>
            </a:r>
            <a:r>
              <a:rPr lang="en-US" altLang="zh-CN" dirty="0"/>
              <a:t>print</a:t>
            </a:r>
            <a:r>
              <a:rPr lang="zh-CN" altLang="en-US" dirty="0"/>
              <a:t>方法用</a:t>
            </a:r>
            <a:r>
              <a:rPr lang="en-US" altLang="zh-CN" dirty="0"/>
              <a:t>super</a:t>
            </a:r>
            <a:r>
              <a:rPr lang="zh-CN" altLang="en-US" dirty="0"/>
              <a:t>调用父类的可见方法成员。</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483357898"/>
              </p:ext>
            </p:extLst>
          </p:nvPr>
        </p:nvGraphicFramePr>
        <p:xfrm>
          <a:off x="1215231" y="1732280"/>
          <a:ext cx="7528719" cy="554990"/>
        </p:xfrm>
        <a:graphic>
          <a:graphicData uri="http://schemas.openxmlformats.org/drawingml/2006/table">
            <a:tbl>
              <a:tblPr firstRow="1" firstCol="1" bandRow="1"/>
              <a:tblGrid>
                <a:gridCol w="7528719"/>
              </a:tblGrid>
              <a:tr h="0">
                <a:tc>
                  <a:txBody>
                    <a:bodyPr/>
                    <a:lstStyle/>
                    <a:p>
                      <a:pPr indent="269875" algn="just">
                        <a:lnSpc>
                          <a:spcPct val="150000"/>
                        </a:lnSpc>
                        <a:spcAft>
                          <a:spcPts val="0"/>
                        </a:spcAft>
                      </a:pPr>
                      <a:r>
                        <a:rPr lang="en-US" sz="1800" kern="100" dirty="0">
                          <a:effectLst/>
                          <a:latin typeface="ˎ̥"/>
                          <a:ea typeface="宋体" panose="02010600030101010101" pitchFamily="2" charset="-122"/>
                        </a:rPr>
                        <a:t>super.</a:t>
                      </a:r>
                      <a:r>
                        <a:rPr lang="zh-CN" sz="1800" kern="100" dirty="0">
                          <a:effectLst/>
                          <a:latin typeface="ˎ̥"/>
                          <a:ea typeface="宋体" panose="02010600030101010101" pitchFamily="2" charset="-122"/>
                        </a:rPr>
                        <a:t>方法名</a:t>
                      </a:r>
                      <a:r>
                        <a:rPr lang="en-US" sz="1800" kern="100" dirty="0">
                          <a:effectLst/>
                          <a:latin typeface="ˎ̥"/>
                          <a:ea typeface="宋体" panose="02010600030101010101" pitchFamily="2" charset="-122"/>
                        </a:rPr>
                        <a:t>(</a:t>
                      </a:r>
                      <a:r>
                        <a:rPr lang="zh-CN" sz="1800" kern="100" dirty="0">
                          <a:effectLst/>
                          <a:latin typeface="ˎ̥"/>
                          <a:ea typeface="宋体" panose="02010600030101010101" pitchFamily="2" charset="-122"/>
                        </a:rPr>
                        <a:t>参数</a:t>
                      </a:r>
                      <a:r>
                        <a:rPr lang="en-US" sz="1800" kern="100" dirty="0">
                          <a:effectLst/>
                          <a:latin typeface="ˎ̥"/>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1314450" y="3219450"/>
            <a:ext cx="8629650" cy="1623521"/>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a:t>
            </a:r>
            <a:r>
              <a:rPr lang="en-US" altLang="zh-CN" sz="1800" b="0" kern="0" dirty="0">
                <a:solidFill>
                  <a:srgbClr val="7F0055"/>
                </a:solidFill>
                <a:latin typeface="Consolas" panose="020B0609020204030204" pitchFamily="49" charset="0"/>
                <a:ea typeface="宋体" panose="02010600030101010101" pitchFamily="2" charset="-122"/>
              </a:rPr>
              <a:t>	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print()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		</a:t>
            </a:r>
            <a:r>
              <a:rPr lang="en-US" altLang="zh-CN" sz="1800" b="0" kern="0" dirty="0">
                <a:solidFill>
                  <a:srgbClr val="3F7F5F"/>
                </a:solidFill>
                <a:latin typeface="Consolas" panose="020B0609020204030204" pitchFamily="49" charset="0"/>
                <a:ea typeface="宋体" panose="02010600030101010101" pitchFamily="2" charset="-122"/>
              </a:rPr>
              <a:t>// </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用</a:t>
            </a:r>
            <a:r>
              <a:rPr lang="en-US" altLang="zh-CN" sz="1800" b="0" kern="0" dirty="0">
                <a:solidFill>
                  <a:srgbClr val="3F7F5F"/>
                </a:solidFill>
                <a:latin typeface="Consolas" panose="020B0609020204030204" pitchFamily="49" charset="0"/>
                <a:ea typeface="宋体" panose="02010600030101010101" pitchFamily="2" charset="-122"/>
              </a:rPr>
              <a:t>super</a:t>
            </a:r>
            <a:r>
              <a:rPr lang="zh-CN" altLang="zh-CN" sz="18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调用父类的方法</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		</a:t>
            </a:r>
            <a:r>
              <a:rPr lang="en-US" altLang="zh-CN" sz="1800" b="0" kern="0" dirty="0" err="1">
                <a:solidFill>
                  <a:srgbClr val="7F0055"/>
                </a:solidFill>
                <a:latin typeface="Consolas" panose="020B0609020204030204" pitchFamily="49" charset="0"/>
                <a:ea typeface="宋体" panose="02010600030101010101" pitchFamily="2" charset="-122"/>
              </a:rPr>
              <a:t>super</a:t>
            </a:r>
            <a:r>
              <a:rPr lang="en-US" altLang="zh-CN" sz="1800" b="0" kern="0" dirty="0" err="1">
                <a:solidFill>
                  <a:srgbClr val="000000"/>
                </a:solidFill>
                <a:latin typeface="Consolas" panose="020B0609020204030204" pitchFamily="49" charset="0"/>
                <a:ea typeface="宋体" panose="02010600030101010101" pitchFamily="2" charset="-122"/>
              </a:rPr>
              <a:t>.print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4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.println</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导师姓名：</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err="1">
                <a:solidFill>
                  <a:srgbClr val="0000C0"/>
                </a:solidFill>
                <a:latin typeface="Consolas" panose="020B0609020204030204" pitchFamily="49" charset="0"/>
                <a:ea typeface="宋体" panose="02010600030101010101" pitchFamily="2" charset="-122"/>
              </a:rPr>
              <a:t>tutorName</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.println</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研究方向：</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err="1">
                <a:solidFill>
                  <a:srgbClr val="0000C0"/>
                </a:solidFill>
                <a:latin typeface="Consolas" panose="020B0609020204030204" pitchFamily="49" charset="0"/>
                <a:ea typeface="宋体" panose="02010600030101010101" pitchFamily="2" charset="-122"/>
              </a:rPr>
              <a:t>resDirection</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buNone/>
            </a:pPr>
            <a:r>
              <a:rPr lang="en-US" altLang="zh-CN" sz="1800" b="0" dirty="0">
                <a:solidFill>
                  <a:srgbClr val="000000"/>
                </a:solidFill>
                <a:latin typeface="Consolas" panose="020B0609020204030204" pitchFamily="49" charset="0"/>
                <a:ea typeface="宋体" panose="02010600030101010101" pitchFamily="2" charset="-122"/>
              </a:rPr>
              <a:t>6	}</a:t>
            </a:r>
            <a:endParaRPr lang="zh-CN" altLang="en-US" sz="1800" b="0" dirty="0"/>
          </a:p>
        </p:txBody>
      </p:sp>
    </p:spTree>
    <p:extLst>
      <p:ext uri="{BB962C8B-B14F-4D97-AF65-F5344CB8AC3E}">
        <p14:creationId xmlns:p14="http://schemas.microsoft.com/office/powerpoint/2010/main" val="2906760835"/>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super</a:t>
            </a:r>
            <a:r>
              <a:rPr lang="zh-CN" altLang="en-US" dirty="0"/>
              <a:t>关键字（续）</a:t>
            </a:r>
          </a:p>
        </p:txBody>
      </p:sp>
      <p:sp>
        <p:nvSpPr>
          <p:cNvPr id="3" name="内容占位符 2"/>
          <p:cNvSpPr>
            <a:spLocks noGrp="1"/>
          </p:cNvSpPr>
          <p:nvPr>
            <p:ph idx="1"/>
          </p:nvPr>
        </p:nvSpPr>
        <p:spPr>
          <a:xfrm>
            <a:off x="412240" y="895350"/>
            <a:ext cx="11608309" cy="4876800"/>
          </a:xfrm>
        </p:spPr>
        <p:txBody>
          <a:bodyPr/>
          <a:lstStyle/>
          <a:p>
            <a:r>
              <a:rPr lang="en-US" altLang="zh-CN" dirty="0"/>
              <a:t>2</a:t>
            </a:r>
            <a:r>
              <a:rPr lang="zh-CN" altLang="en-US" dirty="0"/>
              <a:t>． 用</a:t>
            </a:r>
            <a:r>
              <a:rPr lang="en-US" altLang="zh-CN" dirty="0"/>
              <a:t>super()</a:t>
            </a:r>
            <a:r>
              <a:rPr lang="zh-CN" altLang="en-US" dirty="0"/>
              <a:t>代表父类构造</a:t>
            </a:r>
            <a:r>
              <a:rPr lang="zh-CN" altLang="en-US" dirty="0" smtClean="0"/>
              <a:t>器</a:t>
            </a:r>
            <a:endParaRPr lang="en-US" altLang="zh-CN" dirty="0" smtClean="0"/>
          </a:p>
          <a:p>
            <a:pPr lvl="1"/>
            <a:r>
              <a:rPr lang="zh-CN" altLang="en-US" sz="1800" dirty="0"/>
              <a:t>父类的构造方法不能被子类继承，它们被显式或隐式地调用。使用</a:t>
            </a:r>
            <a:r>
              <a:rPr lang="en-US" altLang="zh-CN" sz="1800" dirty="0"/>
              <a:t>super</a:t>
            </a:r>
            <a:r>
              <a:rPr lang="zh-CN" altLang="en-US" sz="1800" dirty="0"/>
              <a:t>关键字显式调用父类的构造方法</a:t>
            </a:r>
            <a:r>
              <a:rPr lang="zh-CN" altLang="en-US" sz="1800" dirty="0" smtClean="0"/>
              <a:t>。</a:t>
            </a:r>
            <a:endParaRPr lang="en-US" altLang="zh-CN" sz="1800" dirty="0" smtClean="0"/>
          </a:p>
          <a:p>
            <a:pPr lvl="1"/>
            <a:r>
              <a:rPr lang="zh-CN" altLang="en-US" sz="1800" dirty="0" smtClean="0"/>
              <a:t>与</a:t>
            </a:r>
            <a:r>
              <a:rPr lang="en-US" altLang="zh-CN" sz="1800" dirty="0"/>
              <a:t>this()—</a:t>
            </a:r>
            <a:r>
              <a:rPr lang="zh-CN" altLang="en-US" sz="1800" dirty="0"/>
              <a:t>样，它必须放在调用函数中的第</a:t>
            </a:r>
            <a:r>
              <a:rPr lang="en-US" altLang="zh-CN" sz="1800" dirty="0"/>
              <a:t>1</a:t>
            </a:r>
            <a:r>
              <a:rPr lang="zh-CN" altLang="en-US" sz="1800" dirty="0"/>
              <a:t>行，即当调用派生类的构造器实例化时首先要调用基类的构造器对从基类继承的成员进行实例化，再对本类新增成员进行实例化</a:t>
            </a:r>
            <a:r>
              <a:rPr lang="zh-CN" altLang="en-US" sz="1800" dirty="0" smtClean="0"/>
              <a:t>。</a:t>
            </a:r>
            <a:endParaRPr lang="en-US" altLang="zh-CN" sz="1800" dirty="0" smtClean="0"/>
          </a:p>
          <a:p>
            <a:pPr lvl="1"/>
            <a:endParaRPr lang="en-US" altLang="zh-CN" sz="1800" dirty="0"/>
          </a:p>
          <a:p>
            <a:pPr lvl="1"/>
            <a:endParaRPr lang="en-US" altLang="zh-CN" sz="1800" dirty="0" smtClean="0"/>
          </a:p>
          <a:p>
            <a:pPr lvl="1"/>
            <a:r>
              <a:rPr lang="zh-CN" altLang="en-US" sz="1800" dirty="0"/>
              <a:t>注意：要调用父类构造方法就必须使用关键字</a:t>
            </a:r>
            <a:r>
              <a:rPr lang="en-US" altLang="zh-CN" sz="1800" dirty="0"/>
              <a:t>super</a:t>
            </a:r>
            <a:r>
              <a:rPr lang="zh-CN" altLang="en-US" sz="1800" dirty="0"/>
              <a:t>，而且这个调用必须是构造方法的第一条语句。</a:t>
            </a:r>
          </a:p>
          <a:p>
            <a:pPr lvl="1"/>
            <a:r>
              <a:rPr lang="zh-CN" altLang="en-US" sz="1800" dirty="0"/>
              <a:t>代码</a:t>
            </a:r>
            <a:r>
              <a:rPr lang="en-US" altLang="zh-CN" sz="1800" dirty="0"/>
              <a:t>5-2</a:t>
            </a:r>
            <a:r>
              <a:rPr lang="zh-CN" altLang="en-US" sz="1800" dirty="0"/>
              <a:t>中</a:t>
            </a:r>
            <a:r>
              <a:rPr lang="en-US" altLang="zh-CN" sz="1800" dirty="0" err="1"/>
              <a:t>GradStuden</a:t>
            </a:r>
            <a:r>
              <a:rPr lang="zh-CN" altLang="en-US" sz="1800" dirty="0"/>
              <a:t>类的第</a:t>
            </a:r>
            <a:r>
              <a:rPr lang="en-US" altLang="zh-CN" sz="1800" dirty="0"/>
              <a:t>11</a:t>
            </a:r>
            <a:r>
              <a:rPr lang="zh-CN" altLang="en-US" sz="1800" dirty="0"/>
              <a:t>行就是用</a:t>
            </a:r>
            <a:r>
              <a:rPr lang="en-US" altLang="zh-CN" sz="1800" dirty="0"/>
              <a:t>super</a:t>
            </a:r>
            <a:r>
              <a:rPr lang="zh-CN" altLang="en-US" sz="1800" dirty="0"/>
              <a:t>显式调用了父类的构造方法，如下：</a:t>
            </a:r>
          </a:p>
          <a:p>
            <a:pPr marL="857250" lvl="2" indent="0">
              <a:buNone/>
            </a:pPr>
            <a:r>
              <a:rPr lang="en-US" altLang="zh-CN" sz="1800" dirty="0"/>
              <a:t>// </a:t>
            </a:r>
            <a:r>
              <a:rPr lang="zh-CN" altLang="en-US" sz="1800" dirty="0"/>
              <a:t>调用父类构造方法</a:t>
            </a:r>
          </a:p>
          <a:p>
            <a:pPr marL="857250" lvl="2" indent="0">
              <a:buNone/>
            </a:pPr>
            <a:r>
              <a:rPr lang="en-US" altLang="zh-CN" sz="1800" dirty="0"/>
              <a:t>super(</a:t>
            </a:r>
            <a:r>
              <a:rPr lang="en-US" altLang="zh-CN" sz="1800" dirty="0" err="1"/>
              <a:t>studentID</a:t>
            </a:r>
            <a:r>
              <a:rPr lang="en-US" altLang="zh-CN" sz="1800" dirty="0"/>
              <a:t>, </a:t>
            </a:r>
            <a:r>
              <a:rPr lang="en-US" altLang="zh-CN" sz="1800" dirty="0" err="1"/>
              <a:t>studentName</a:t>
            </a:r>
            <a:r>
              <a:rPr lang="en-US" altLang="zh-CN" sz="1800" dirty="0"/>
              <a:t>);</a:t>
            </a:r>
          </a:p>
          <a:p>
            <a:pPr lvl="1"/>
            <a:r>
              <a:rPr lang="zh-CN" altLang="en-US" sz="1800" dirty="0"/>
              <a:t>注意：</a:t>
            </a:r>
          </a:p>
          <a:p>
            <a:pPr lvl="1"/>
            <a:r>
              <a:rPr lang="zh-CN" altLang="en-US" sz="1800" dirty="0"/>
              <a:t>（</a:t>
            </a:r>
            <a:r>
              <a:rPr lang="en-US" altLang="zh-CN" sz="1800" dirty="0"/>
              <a:t>1</a:t>
            </a:r>
            <a:r>
              <a:rPr lang="zh-CN" altLang="en-US" sz="1800" dirty="0"/>
              <a:t>）与</a:t>
            </a:r>
            <a:r>
              <a:rPr lang="en-US" altLang="zh-CN" sz="1800" dirty="0"/>
              <a:t>this( )</a:t>
            </a:r>
            <a:r>
              <a:rPr lang="zh-CN" altLang="en-US" sz="1800" dirty="0"/>
              <a:t>不同，使用</a:t>
            </a:r>
            <a:r>
              <a:rPr lang="en-US" altLang="zh-CN" sz="1800" dirty="0"/>
              <a:t>super( )</a:t>
            </a:r>
            <a:r>
              <a:rPr lang="zh-CN" altLang="en-US" sz="1800" dirty="0"/>
              <a:t>必须为所调用成员的访问权限允许，否则无法调用。</a:t>
            </a:r>
          </a:p>
          <a:p>
            <a:pPr lvl="1"/>
            <a:r>
              <a:rPr lang="zh-CN" altLang="en-US" sz="1800" dirty="0"/>
              <a:t>（</a:t>
            </a:r>
            <a:r>
              <a:rPr lang="en-US" altLang="zh-CN" sz="1800" dirty="0"/>
              <a:t>2</a:t>
            </a:r>
            <a:r>
              <a:rPr lang="zh-CN" altLang="en-US" sz="1800" dirty="0"/>
              <a:t>）</a:t>
            </a:r>
            <a:r>
              <a:rPr lang="en-US" altLang="zh-CN" sz="1800" dirty="0"/>
              <a:t>this()</a:t>
            </a:r>
            <a:r>
              <a:rPr lang="zh-CN" altLang="en-US" sz="1800" dirty="0"/>
              <a:t>和</a:t>
            </a:r>
            <a:r>
              <a:rPr lang="en-US" altLang="zh-CN" sz="1800" dirty="0"/>
              <a:t>super()</a:t>
            </a:r>
            <a:r>
              <a:rPr lang="zh-CN" altLang="en-US" sz="1800" dirty="0"/>
              <a:t>不能同时存在，因为都要在第一行。</a:t>
            </a:r>
          </a:p>
          <a:p>
            <a:pPr lvl="1"/>
            <a:endParaRPr lang="zh-CN" altLang="en-US" sz="18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667293469"/>
              </p:ext>
            </p:extLst>
          </p:nvPr>
        </p:nvGraphicFramePr>
        <p:xfrm>
          <a:off x="1141008" y="2497455"/>
          <a:ext cx="10231841" cy="554990"/>
        </p:xfrm>
        <a:graphic>
          <a:graphicData uri="http://schemas.openxmlformats.org/drawingml/2006/table">
            <a:tbl>
              <a:tblPr firstRow="1" firstCol="1" bandRow="1"/>
              <a:tblGrid>
                <a:gridCol w="10231841"/>
              </a:tblGrid>
              <a:tr h="0">
                <a:tc>
                  <a:txBody>
                    <a:bodyPr/>
                    <a:lstStyle/>
                    <a:p>
                      <a:pPr indent="269875" algn="just">
                        <a:lnSpc>
                          <a:spcPct val="150000"/>
                        </a:lnSpc>
                        <a:spcAft>
                          <a:spcPts val="0"/>
                        </a:spcAft>
                      </a:pPr>
                      <a:r>
                        <a:rPr lang="en-US" sz="1800" kern="100" dirty="0">
                          <a:effectLst/>
                          <a:latin typeface="ˎ̥"/>
                          <a:ea typeface="宋体" panose="02010600030101010101" pitchFamily="2" charset="-122"/>
                        </a:rPr>
                        <a:t>super( )</a:t>
                      </a:r>
                      <a:r>
                        <a:rPr lang="zh-CN" sz="1800" kern="100" dirty="0">
                          <a:effectLst/>
                          <a:latin typeface="ˎ̥"/>
                          <a:ea typeface="宋体" panose="02010600030101010101" pitchFamily="2" charset="-122"/>
                        </a:rPr>
                        <a:t>或者</a:t>
                      </a:r>
                      <a:r>
                        <a:rPr lang="en-US" sz="1800" kern="100" dirty="0">
                          <a:effectLst/>
                          <a:latin typeface="ˎ̥"/>
                          <a:ea typeface="宋体" panose="02010600030101010101" pitchFamily="2" charset="-122"/>
                        </a:rPr>
                        <a:t>super(</a:t>
                      </a:r>
                      <a:r>
                        <a:rPr lang="zh-CN" sz="1800" kern="100" dirty="0">
                          <a:effectLst/>
                          <a:latin typeface="ˎ̥"/>
                          <a:ea typeface="宋体" panose="02010600030101010101" pitchFamily="2" charset="-122"/>
                        </a:rPr>
                        <a:t>参数</a:t>
                      </a:r>
                      <a:r>
                        <a:rPr lang="en-US" sz="1800" kern="100" dirty="0">
                          <a:effectLst/>
                          <a:latin typeface="ˎ̥"/>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4546230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super</a:t>
            </a:r>
            <a:r>
              <a:rPr lang="zh-CN" altLang="en-US" dirty="0"/>
              <a:t>关键字（续）</a:t>
            </a:r>
          </a:p>
        </p:txBody>
      </p:sp>
      <p:sp>
        <p:nvSpPr>
          <p:cNvPr id="3" name="内容占位符 2"/>
          <p:cNvSpPr>
            <a:spLocks noGrp="1"/>
          </p:cNvSpPr>
          <p:nvPr>
            <p:ph idx="1"/>
          </p:nvPr>
        </p:nvSpPr>
        <p:spPr/>
        <p:txBody>
          <a:bodyPr/>
          <a:lstStyle/>
          <a:p>
            <a:r>
              <a:rPr lang="en-US" altLang="zh-CN" sz="2200" dirty="0"/>
              <a:t>3</a:t>
            </a:r>
            <a:r>
              <a:rPr lang="zh-CN" altLang="en-US" sz="2200" dirty="0"/>
              <a:t>． 继承关系下的构造方法</a:t>
            </a:r>
            <a:r>
              <a:rPr lang="zh-CN" altLang="en-US" sz="2200" dirty="0" smtClean="0"/>
              <a:t>调用</a:t>
            </a:r>
            <a:endParaRPr lang="en-US" altLang="zh-CN" sz="2200" dirty="0" smtClean="0"/>
          </a:p>
          <a:p>
            <a:pPr lvl="1"/>
            <a:r>
              <a:rPr lang="zh-CN" altLang="en-US" sz="2000" dirty="0"/>
              <a:t>在</a:t>
            </a:r>
            <a:r>
              <a:rPr lang="en-US" altLang="zh-CN" sz="2000" dirty="0"/>
              <a:t>Java</a:t>
            </a:r>
            <a:r>
              <a:rPr lang="zh-CN" altLang="en-US" sz="2000" dirty="0"/>
              <a:t>中构造一个类的实例时，将会调用沿着继承链的所有父类的构造方法。当构造一个子类的对象时，子类构造方法会在完成自己的任务之前，首先调用它的父类的构造方法。如果父类继承自其他类，那么父类构造方法又会在完成自己的任务之前，调用它自己的父类的构造方法。这个过程持续到沿着这个继承体系结构的最后一个构造方法被调用为止。这就是</a:t>
            </a:r>
            <a:r>
              <a:rPr lang="zh-CN" altLang="en-US" sz="2000" dirty="0">
                <a:solidFill>
                  <a:srgbClr val="FF0000"/>
                </a:solidFill>
              </a:rPr>
              <a:t>构造方法链（</a:t>
            </a:r>
            <a:r>
              <a:rPr lang="en-US" altLang="zh-CN" sz="2000" dirty="0">
                <a:solidFill>
                  <a:srgbClr val="FF0000"/>
                </a:solidFill>
              </a:rPr>
              <a:t>constructor chaining</a:t>
            </a:r>
            <a:r>
              <a:rPr lang="zh-CN" altLang="en-US" sz="2000" dirty="0">
                <a:solidFill>
                  <a:srgbClr val="FF0000"/>
                </a:solidFill>
              </a:rPr>
              <a:t>）</a:t>
            </a:r>
            <a:r>
              <a:rPr lang="zh-CN" altLang="en-US" sz="2000" dirty="0" smtClean="0"/>
              <a:t>。</a:t>
            </a:r>
            <a:endParaRPr lang="en-US" altLang="zh-CN" sz="2000" dirty="0" smtClean="0"/>
          </a:p>
          <a:p>
            <a:pPr lvl="1"/>
            <a:r>
              <a:rPr lang="zh-CN" altLang="en-US" sz="2000" dirty="0"/>
              <a:t>如果父类没有定义构造方法，则调用编译器自动创建的不带参数的默认构造方法</a:t>
            </a:r>
            <a:r>
              <a:rPr lang="zh-CN" altLang="en-US" sz="2000" dirty="0" smtClean="0"/>
              <a:t>。</a:t>
            </a:r>
            <a:endParaRPr lang="en-US" altLang="zh-CN" sz="2000" dirty="0" smtClean="0"/>
          </a:p>
          <a:p>
            <a:pPr lvl="1"/>
            <a:r>
              <a:rPr lang="zh-CN" altLang="en-US" sz="2000" dirty="0"/>
              <a:t>如果没有显式地调用父类构造方法，编译器会自动地将</a:t>
            </a:r>
            <a:r>
              <a:rPr lang="en-US" altLang="zh-CN" sz="2000" dirty="0"/>
              <a:t>super( )</a:t>
            </a:r>
            <a:r>
              <a:rPr lang="zh-CN" altLang="en-US" sz="2000" dirty="0"/>
              <a:t>作为子类构造方法的第一条语句。</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2216709029"/>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super</a:t>
            </a:r>
            <a:r>
              <a:rPr lang="zh-CN" altLang="en-US" dirty="0"/>
              <a:t>关键字（续）</a:t>
            </a:r>
          </a:p>
        </p:txBody>
      </p:sp>
      <p:sp>
        <p:nvSpPr>
          <p:cNvPr id="3" name="内容占位符 2"/>
          <p:cNvSpPr>
            <a:spLocks noGrp="1"/>
          </p:cNvSpPr>
          <p:nvPr>
            <p:ph idx="1"/>
          </p:nvPr>
        </p:nvSpPr>
        <p:spPr>
          <a:xfrm>
            <a:off x="193168" y="1093788"/>
            <a:ext cx="2102358" cy="4876800"/>
          </a:xfrm>
        </p:spPr>
        <p:txBody>
          <a:bodyPr/>
          <a:lstStyle/>
          <a:p>
            <a:r>
              <a:rPr lang="en-US" altLang="zh-CN" sz="1800" dirty="0"/>
              <a:t>【</a:t>
            </a:r>
            <a:r>
              <a:rPr lang="zh-CN" altLang="en-US" sz="1800" dirty="0"/>
              <a:t>代码</a:t>
            </a:r>
            <a:r>
              <a:rPr lang="en-US" altLang="zh-CN" sz="1800" dirty="0"/>
              <a:t>5-5】</a:t>
            </a:r>
            <a:r>
              <a:rPr lang="zh-CN" altLang="en-US" sz="1800" dirty="0"/>
              <a:t>在</a:t>
            </a:r>
            <a:r>
              <a:rPr lang="en-US" altLang="zh-CN" sz="1800" dirty="0"/>
              <a:t>Student-</a:t>
            </a:r>
            <a:r>
              <a:rPr lang="en-US" altLang="zh-CN" sz="1800" dirty="0" err="1"/>
              <a:t>GradStudent</a:t>
            </a:r>
            <a:r>
              <a:rPr lang="zh-CN" altLang="en-US" sz="1800" dirty="0"/>
              <a:t>类层次中的构造方法链。</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2295526" y="866775"/>
            <a:ext cx="10191750" cy="5978560"/>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3F5FBF"/>
                </a:solidFill>
                <a:latin typeface="Consolas" panose="020B0609020204030204" pitchFamily="49" charset="0"/>
                <a:ea typeface="宋体" panose="02010600030101010101" pitchFamily="2" charset="-122"/>
              </a:rPr>
              <a:t>	/**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测试类</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TestExtends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err="1">
                <a:solidFill>
                  <a:srgbClr val="000000"/>
                </a:solidFill>
                <a:latin typeface="Consolas" panose="020B0609020204030204" pitchFamily="49" charset="0"/>
                <a:ea typeface="宋体" panose="02010600030101010101" pitchFamily="2" charset="-122"/>
              </a:rPr>
              <a:t>GradStudent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gs</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GradStudent</a:t>
            </a:r>
            <a:r>
              <a:rPr lang="en-US" altLang="zh-CN" sz="1400" b="0" kern="0" dirty="0">
                <a:solidFill>
                  <a:srgbClr val="000000"/>
                </a:solidFill>
                <a:latin typeface="Consolas" panose="020B0609020204030204" pitchFamily="49" charset="0"/>
                <a:ea typeface="宋体" panose="02010600030101010101" pitchFamily="2" charset="-122"/>
              </a:rPr>
              <a:t>(654321,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李司</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张伞</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人工智能</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8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3F5FBF"/>
                </a:solidFill>
                <a:latin typeface="Consolas" panose="020B0609020204030204" pitchFamily="49" charset="0"/>
                <a:ea typeface="宋体" panose="02010600030101010101" pitchFamily="2" charset="-122"/>
              </a:rPr>
              <a:t>9	/** Person</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类</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a:t>
            </a:r>
            <a:r>
              <a:rPr lang="en-US" altLang="zh-CN" sz="1400" b="0" kern="0" dirty="0">
                <a:solidFill>
                  <a:srgbClr val="7F0055"/>
                </a:solidFill>
                <a:latin typeface="Consolas" panose="020B0609020204030204" pitchFamily="49" charset="0"/>
                <a:ea typeface="宋体" panose="02010600030101010101" pitchFamily="2" charset="-122"/>
              </a:rPr>
              <a:t>	class</a:t>
            </a:r>
            <a:r>
              <a:rPr lang="en-US" altLang="zh-CN" sz="1400" b="0" kern="0" dirty="0">
                <a:solidFill>
                  <a:srgbClr val="000000"/>
                </a:solidFill>
                <a:latin typeface="Consolas" panose="020B0609020204030204" pitchFamily="49" charset="0"/>
                <a:ea typeface="宋体" panose="02010600030101010101" pitchFamily="2" charset="-122"/>
              </a:rPr>
              <a:t> Person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无参构造器</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Person()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"(1) Person</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无参构造器</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a:t>
            </a:r>
            <a:r>
              <a:rPr lang="en-US" altLang="zh-CN" sz="1400" b="0" kern="0" dirty="0">
                <a:solidFill>
                  <a:srgbClr val="3F5FBF"/>
                </a:solidFill>
                <a:latin typeface="Consolas" panose="020B0609020204030204" pitchFamily="49" charset="0"/>
                <a:ea typeface="宋体" panose="02010600030101010101" pitchFamily="2" charset="-122"/>
              </a:rPr>
              <a:t>	/**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学生类</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a:t>
            </a:r>
            <a:r>
              <a:rPr lang="en-US" altLang="zh-CN" sz="1400" b="0" kern="0" dirty="0">
                <a:solidFill>
                  <a:srgbClr val="7F0055"/>
                </a:solidFill>
                <a:latin typeface="Consolas" panose="020B0609020204030204" pitchFamily="49" charset="0"/>
                <a:ea typeface="宋体" panose="02010600030101010101" pitchFamily="2" charset="-122"/>
              </a:rPr>
              <a:t>	class</a:t>
            </a:r>
            <a:r>
              <a:rPr lang="en-US" altLang="zh-CN" sz="1400" b="0" kern="0" dirty="0">
                <a:solidFill>
                  <a:srgbClr val="000000"/>
                </a:solidFill>
                <a:latin typeface="Consolas" panose="020B0609020204030204" pitchFamily="49" charset="0"/>
                <a:ea typeface="宋体" panose="02010600030101010101" pitchFamily="2" charset="-122"/>
              </a:rPr>
              <a:t> Student </a:t>
            </a:r>
            <a:r>
              <a:rPr lang="en-US" altLang="zh-CN" sz="1400" b="0" kern="0" dirty="0">
                <a:solidFill>
                  <a:srgbClr val="7F0055"/>
                </a:solidFill>
                <a:latin typeface="Consolas" panose="020B0609020204030204" pitchFamily="49" charset="0"/>
                <a:ea typeface="宋体" panose="02010600030101010101" pitchFamily="2" charset="-122"/>
              </a:rPr>
              <a:t>extends</a:t>
            </a:r>
            <a:r>
              <a:rPr lang="en-US" altLang="zh-CN" sz="1400" b="0" kern="0" dirty="0">
                <a:solidFill>
                  <a:srgbClr val="000000"/>
                </a:solidFill>
                <a:latin typeface="Consolas" panose="020B0609020204030204" pitchFamily="49" charset="0"/>
                <a:ea typeface="宋体" panose="02010600030101010101" pitchFamily="2" charset="-122"/>
              </a:rPr>
              <a:t> Person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long</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C0"/>
                </a:solidFill>
                <a:latin typeface="Consolas" panose="020B0609020204030204" pitchFamily="49" charset="0"/>
                <a:ea typeface="宋体" panose="02010600030101010101" pitchFamily="2" charset="-122"/>
              </a:rPr>
              <a:t>studentID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String </a:t>
            </a:r>
            <a:r>
              <a:rPr lang="en-US" altLang="zh-CN" sz="1400" b="0" kern="0" dirty="0" err="1">
                <a:solidFill>
                  <a:srgbClr val="0000C0"/>
                </a:solidFill>
                <a:latin typeface="Consolas" panose="020B0609020204030204" pitchFamily="49" charset="0"/>
                <a:ea typeface="宋体" panose="02010600030101010101" pitchFamily="2" charset="-122"/>
              </a:rPr>
              <a:t>studentName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无参构造器</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Student()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24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"(2) Student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无参构造器</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26	</a:t>
            </a:r>
            <a:endParaRPr lang="zh-CN" altLang="zh-CN" sz="1400"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79285383"/>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1000" y="1800225"/>
            <a:ext cx="10487025" cy="4865947"/>
          </a:xfrm>
          <a:prstGeom prst="rect">
            <a:avLst/>
          </a:prstGeom>
        </p:spPr>
        <p:txBody>
          <a:bodyPr wrap="square">
            <a:spAutoFit/>
          </a:bodyPr>
          <a:lstStyle/>
          <a:p>
            <a:pPr>
              <a:lnSpc>
                <a:spcPts val="1200"/>
              </a:lnSpc>
              <a:spcAft>
                <a:spcPts val="0"/>
              </a:spcAft>
              <a:buNone/>
            </a:pPr>
            <a:r>
              <a:rPr lang="en-US" altLang="zh-CN" sz="1200" b="0" kern="0" dirty="0">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37</a:t>
            </a:r>
            <a:r>
              <a:rPr lang="en-US" altLang="zh-CN" sz="1200" b="0" kern="0" dirty="0">
                <a:solidFill>
                  <a:srgbClr val="3F5FBF"/>
                </a:solidFill>
                <a:latin typeface="Consolas" panose="020B0609020204030204" pitchFamily="49" charset="0"/>
                <a:ea typeface="宋体" panose="02010600030101010101" pitchFamily="2" charset="-122"/>
              </a:rPr>
              <a:t>	/** </a:t>
            </a:r>
            <a:r>
              <a:rPr lang="zh-CN" altLang="zh-CN" sz="12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研究生类</a:t>
            </a:r>
            <a:r>
              <a:rPr lang="en-US" altLang="zh-CN" sz="1200" b="0" kern="0" dirty="0">
                <a:solidFill>
                  <a:srgbClr val="3F5FBF"/>
                </a:solidFill>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38</a:t>
            </a:r>
            <a:r>
              <a:rPr lang="en-US" altLang="zh-CN" sz="1200" b="0" kern="0" dirty="0">
                <a:solidFill>
                  <a:srgbClr val="7F0055"/>
                </a:solidFill>
                <a:latin typeface="Consolas" panose="020B0609020204030204" pitchFamily="49" charset="0"/>
                <a:ea typeface="宋体" panose="02010600030101010101" pitchFamily="2" charset="-122"/>
              </a:rPr>
              <a:t>	class</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000000"/>
                </a:solidFill>
                <a:latin typeface="Consolas" panose="020B0609020204030204" pitchFamily="49" charset="0"/>
                <a:ea typeface="宋体" panose="02010600030101010101" pitchFamily="2" charset="-122"/>
              </a:rPr>
              <a:t>GradStudent</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a:solidFill>
                  <a:srgbClr val="7F0055"/>
                </a:solidFill>
                <a:latin typeface="Consolas" panose="020B0609020204030204" pitchFamily="49" charset="0"/>
                <a:ea typeface="宋体" panose="02010600030101010101" pitchFamily="2" charset="-122"/>
              </a:rPr>
              <a:t>extends</a:t>
            </a:r>
            <a:r>
              <a:rPr lang="en-US" altLang="zh-CN" sz="1200" b="0" kern="0" dirty="0">
                <a:solidFill>
                  <a:srgbClr val="000000"/>
                </a:solidFill>
                <a:latin typeface="Consolas" panose="020B0609020204030204" pitchFamily="49" charset="0"/>
                <a:ea typeface="宋体" panose="02010600030101010101" pitchFamily="2" charset="-122"/>
              </a:rPr>
              <a:t> Student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39		</a:t>
            </a:r>
            <a:r>
              <a:rPr lang="en-US" altLang="zh-CN" sz="1200" b="0" kern="0" dirty="0">
                <a:solidFill>
                  <a:srgbClr val="7F0055"/>
                </a:solidFill>
                <a:latin typeface="Consolas" panose="020B0609020204030204" pitchFamily="49" charset="0"/>
                <a:ea typeface="宋体" panose="02010600030101010101" pitchFamily="2" charset="-122"/>
              </a:rPr>
              <a:t>private</a:t>
            </a:r>
            <a:r>
              <a:rPr lang="en-US" altLang="zh-CN" sz="1200" b="0" kern="0" dirty="0">
                <a:solidFill>
                  <a:srgbClr val="000000"/>
                </a:solidFill>
                <a:latin typeface="Consolas" panose="020B0609020204030204" pitchFamily="49" charset="0"/>
                <a:ea typeface="宋体" panose="02010600030101010101" pitchFamily="2" charset="-122"/>
              </a:rPr>
              <a:t> String </a:t>
            </a:r>
            <a:r>
              <a:rPr lang="en-US" altLang="zh-CN" sz="1200" b="0" kern="0" dirty="0" err="1">
                <a:solidFill>
                  <a:srgbClr val="0000C0"/>
                </a:solidFill>
                <a:latin typeface="Consolas" panose="020B0609020204030204" pitchFamily="49" charset="0"/>
                <a:ea typeface="宋体" panose="02010600030101010101" pitchFamily="2" charset="-122"/>
              </a:rPr>
              <a:t>tutorName</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40		</a:t>
            </a:r>
            <a:r>
              <a:rPr lang="en-US" altLang="zh-CN" sz="1200" b="0" kern="0" dirty="0">
                <a:solidFill>
                  <a:srgbClr val="7F0055"/>
                </a:solidFill>
                <a:latin typeface="Consolas" panose="020B0609020204030204" pitchFamily="49" charset="0"/>
                <a:ea typeface="宋体" panose="02010600030101010101" pitchFamily="2" charset="-122"/>
              </a:rPr>
              <a:t>private</a:t>
            </a:r>
            <a:r>
              <a:rPr lang="en-US" altLang="zh-CN" sz="1200" b="0" kern="0" dirty="0">
                <a:solidFill>
                  <a:srgbClr val="000000"/>
                </a:solidFill>
                <a:latin typeface="Consolas" panose="020B0609020204030204" pitchFamily="49" charset="0"/>
                <a:ea typeface="宋体" panose="02010600030101010101" pitchFamily="2" charset="-122"/>
              </a:rPr>
              <a:t> String </a:t>
            </a:r>
            <a:r>
              <a:rPr lang="en-US" altLang="zh-CN" sz="1200" b="0" kern="0" dirty="0" err="1">
                <a:solidFill>
                  <a:srgbClr val="0000C0"/>
                </a:solidFill>
                <a:latin typeface="Consolas" panose="020B0609020204030204" pitchFamily="49" charset="0"/>
                <a:ea typeface="宋体" panose="02010600030101010101" pitchFamily="2" charset="-122"/>
              </a:rPr>
              <a:t>resDirection</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latin typeface="Consolas" panose="020B0609020204030204" pitchFamily="49" charset="0"/>
                <a:ea typeface="宋体" panose="02010600030101010101" pitchFamily="2" charset="-122"/>
              </a:rPr>
              <a:t>41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42		</a:t>
            </a:r>
            <a:r>
              <a:rPr lang="en-US" altLang="zh-CN" sz="1200" b="0" kern="0" dirty="0">
                <a:solidFill>
                  <a:srgbClr val="3F5FBF"/>
                </a:solidFill>
                <a:latin typeface="Consolas" panose="020B0609020204030204" pitchFamily="49" charset="0"/>
                <a:ea typeface="宋体" panose="02010600030101010101" pitchFamily="2" charset="-122"/>
              </a:rPr>
              <a:t>/** </a:t>
            </a:r>
            <a:r>
              <a:rPr lang="zh-CN" altLang="zh-CN" sz="12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带参构造器</a:t>
            </a:r>
            <a:r>
              <a:rPr lang="en-US" altLang="zh-CN" sz="1200" b="0" kern="0" dirty="0">
                <a:solidFill>
                  <a:srgbClr val="3F5FBF"/>
                </a:solidFill>
                <a:latin typeface="Consolas" panose="020B0609020204030204" pitchFamily="49" charset="0"/>
                <a:ea typeface="宋体" panose="02010600030101010101" pitchFamily="2" charset="-122"/>
              </a:rPr>
              <a:t>1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43		</a:t>
            </a:r>
            <a:r>
              <a:rPr lang="en-US" altLang="zh-CN" sz="1200" b="0" kern="0" dirty="0">
                <a:solidFill>
                  <a:srgbClr val="7F0055"/>
                </a:solidFill>
                <a:latin typeface="Consolas" panose="020B0609020204030204" pitchFamily="49" charset="0"/>
                <a:ea typeface="宋体" panose="02010600030101010101" pitchFamily="2" charset="-122"/>
              </a:rPr>
              <a:t>public</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000000"/>
                </a:solidFill>
                <a:latin typeface="Consolas" panose="020B0609020204030204" pitchFamily="49" charset="0"/>
                <a:ea typeface="宋体" panose="02010600030101010101" pitchFamily="2" charset="-122"/>
              </a:rPr>
              <a:t>GradStudent</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a:solidFill>
                  <a:srgbClr val="7F0055"/>
                </a:solidFill>
                <a:latin typeface="Consolas" panose="020B0609020204030204" pitchFamily="49" charset="0"/>
                <a:ea typeface="宋体" panose="02010600030101010101" pitchFamily="2" charset="-122"/>
              </a:rPr>
              <a:t>long</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6A3E3E"/>
                </a:solidFill>
                <a:latin typeface="Consolas" panose="020B0609020204030204" pitchFamily="49" charset="0"/>
                <a:ea typeface="宋体" panose="02010600030101010101" pitchFamily="2" charset="-122"/>
              </a:rPr>
              <a:t>studentID</a:t>
            </a:r>
            <a:r>
              <a:rPr lang="en-US" altLang="zh-CN" sz="1200" b="0" kern="0" dirty="0">
                <a:solidFill>
                  <a:srgbClr val="000000"/>
                </a:solidFill>
                <a:latin typeface="Consolas" panose="020B0609020204030204" pitchFamily="49" charset="0"/>
                <a:ea typeface="宋体" panose="02010600030101010101" pitchFamily="2" charset="-122"/>
              </a:rPr>
              <a:t>, String </a:t>
            </a:r>
            <a:r>
              <a:rPr lang="en-US" altLang="zh-CN" sz="1200" b="0" kern="0" dirty="0" err="1">
                <a:solidFill>
                  <a:srgbClr val="6A3E3E"/>
                </a:solidFill>
                <a:latin typeface="Consolas" panose="020B0609020204030204" pitchFamily="49" charset="0"/>
                <a:ea typeface="宋体" panose="02010600030101010101" pitchFamily="2" charset="-122"/>
              </a:rPr>
              <a:t>studentName</a:t>
            </a:r>
            <a:r>
              <a:rPr lang="en-US" altLang="zh-CN" sz="1200" b="0" kern="0" dirty="0">
                <a:solidFill>
                  <a:srgbClr val="000000"/>
                </a:solidFill>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44			</a:t>
            </a:r>
            <a:r>
              <a:rPr lang="en-US" altLang="zh-CN" sz="1200" b="0" kern="0" dirty="0">
                <a:solidFill>
                  <a:srgbClr val="3F7F5F"/>
                </a:solidFill>
                <a:latin typeface="Consolas" panose="020B0609020204030204" pitchFamily="49" charset="0"/>
                <a:ea typeface="宋体" panose="02010600030101010101" pitchFamily="2" charset="-122"/>
              </a:rPr>
              <a:t>// </a:t>
            </a:r>
            <a:r>
              <a:rPr lang="zh-CN" altLang="zh-CN" sz="12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调用父类构造方法</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45			</a:t>
            </a:r>
            <a:r>
              <a:rPr lang="en-US" altLang="zh-CN" sz="1200" b="0" kern="0" dirty="0">
                <a:solidFill>
                  <a:srgbClr val="7F0055"/>
                </a:solidFill>
                <a:latin typeface="Consolas" panose="020B0609020204030204" pitchFamily="49" charset="0"/>
                <a:ea typeface="宋体" panose="02010600030101010101" pitchFamily="2" charset="-122"/>
              </a:rPr>
              <a:t>super</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err="1">
                <a:solidFill>
                  <a:srgbClr val="6A3E3E"/>
                </a:solidFill>
                <a:latin typeface="Consolas" panose="020B0609020204030204" pitchFamily="49" charset="0"/>
                <a:ea typeface="宋体" panose="02010600030101010101" pitchFamily="2" charset="-122"/>
              </a:rPr>
              <a:t>studentID</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6A3E3E"/>
                </a:solidFill>
                <a:latin typeface="Consolas" panose="020B0609020204030204" pitchFamily="49" charset="0"/>
                <a:ea typeface="宋体" panose="02010600030101010101" pitchFamily="2" charset="-122"/>
              </a:rPr>
              <a:t>studentName</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46			</a:t>
            </a:r>
            <a:r>
              <a:rPr lang="en-US" altLang="zh-CN" sz="1200" b="0" kern="0" dirty="0" err="1">
                <a:solidFill>
                  <a:srgbClr val="000000"/>
                </a:solidFill>
                <a:latin typeface="Consolas" panose="020B0609020204030204" pitchFamily="49" charset="0"/>
                <a:ea typeface="宋体" panose="02010600030101010101" pitchFamily="2" charset="-122"/>
              </a:rPr>
              <a:t>System.</a:t>
            </a:r>
            <a:r>
              <a:rPr lang="en-US" altLang="zh-CN" sz="1200" b="0" i="1" kern="0" dirty="0" err="1">
                <a:solidFill>
                  <a:srgbClr val="0000C0"/>
                </a:solidFill>
                <a:latin typeface="Consolas" panose="020B0609020204030204" pitchFamily="49" charset="0"/>
                <a:ea typeface="宋体" panose="02010600030101010101" pitchFamily="2" charset="-122"/>
              </a:rPr>
              <a:t>out</a:t>
            </a:r>
            <a:r>
              <a:rPr lang="en-US" altLang="zh-CN" sz="1200" b="0" kern="0" dirty="0" err="1">
                <a:solidFill>
                  <a:srgbClr val="000000"/>
                </a:solidFill>
                <a:latin typeface="Consolas" panose="020B0609020204030204" pitchFamily="49" charset="0"/>
                <a:ea typeface="宋体" panose="02010600030101010101" pitchFamily="2" charset="-122"/>
              </a:rPr>
              <a:t>.println</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a:solidFill>
                  <a:srgbClr val="2A00FF"/>
                </a:solidFill>
                <a:latin typeface="Consolas" panose="020B0609020204030204" pitchFamily="49" charset="0"/>
                <a:ea typeface="宋体" panose="02010600030101010101" pitchFamily="2" charset="-122"/>
              </a:rPr>
              <a:t>"(4) </a:t>
            </a:r>
            <a:r>
              <a:rPr lang="en-US" altLang="zh-CN" sz="1200" b="0" kern="0" dirty="0" err="1">
                <a:solidFill>
                  <a:srgbClr val="2A00FF"/>
                </a:solidFill>
                <a:latin typeface="Consolas" panose="020B0609020204030204" pitchFamily="49" charset="0"/>
                <a:ea typeface="宋体" panose="02010600030101010101" pitchFamily="2" charset="-122"/>
              </a:rPr>
              <a:t>GradStudent</a:t>
            </a:r>
            <a:r>
              <a:rPr lang="zh-CN" altLang="zh-CN" sz="12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带参构造器</a:t>
            </a:r>
            <a:r>
              <a:rPr lang="en-US" altLang="zh-CN" sz="1200" b="0" kern="0" dirty="0">
                <a:solidFill>
                  <a:srgbClr val="2A00FF"/>
                </a:solidFill>
                <a:latin typeface="Consolas" panose="020B0609020204030204" pitchFamily="49" charset="0"/>
                <a:ea typeface="宋体" panose="02010600030101010101" pitchFamily="2" charset="-122"/>
              </a:rPr>
              <a:t>1"</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47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latin typeface="Consolas" panose="020B0609020204030204" pitchFamily="49" charset="0"/>
                <a:ea typeface="宋体" panose="02010600030101010101" pitchFamily="2" charset="-122"/>
              </a:rPr>
              <a:t>48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49		</a:t>
            </a:r>
            <a:r>
              <a:rPr lang="en-US" altLang="zh-CN" sz="1200" b="0" kern="0" dirty="0">
                <a:solidFill>
                  <a:srgbClr val="3F5FBF"/>
                </a:solidFill>
                <a:latin typeface="Consolas" panose="020B0609020204030204" pitchFamily="49" charset="0"/>
                <a:ea typeface="宋体" panose="02010600030101010101" pitchFamily="2" charset="-122"/>
              </a:rPr>
              <a:t>/** </a:t>
            </a:r>
            <a:r>
              <a:rPr lang="zh-CN" altLang="zh-CN" sz="12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带参构造器</a:t>
            </a:r>
            <a:r>
              <a:rPr lang="en-US" altLang="zh-CN" sz="1200" b="0" kern="0" dirty="0">
                <a:solidFill>
                  <a:srgbClr val="3F5FBF"/>
                </a:solidFill>
                <a:latin typeface="Consolas" panose="020B0609020204030204" pitchFamily="49" charset="0"/>
                <a:ea typeface="宋体" panose="02010600030101010101" pitchFamily="2" charset="-122"/>
              </a:rPr>
              <a:t>2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50		</a:t>
            </a:r>
            <a:r>
              <a:rPr lang="en-US" altLang="zh-CN" sz="1200" b="0" kern="0" dirty="0">
                <a:solidFill>
                  <a:srgbClr val="7F0055"/>
                </a:solidFill>
                <a:latin typeface="Consolas" panose="020B0609020204030204" pitchFamily="49" charset="0"/>
                <a:ea typeface="宋体" panose="02010600030101010101" pitchFamily="2" charset="-122"/>
              </a:rPr>
              <a:t>public</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000000"/>
                </a:solidFill>
                <a:latin typeface="Consolas" panose="020B0609020204030204" pitchFamily="49" charset="0"/>
                <a:ea typeface="宋体" panose="02010600030101010101" pitchFamily="2" charset="-122"/>
              </a:rPr>
              <a:t>GradStudent</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a:solidFill>
                  <a:srgbClr val="7F0055"/>
                </a:solidFill>
                <a:latin typeface="Consolas" panose="020B0609020204030204" pitchFamily="49" charset="0"/>
                <a:ea typeface="宋体" panose="02010600030101010101" pitchFamily="2" charset="-122"/>
              </a:rPr>
              <a:t>long</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6A3E3E"/>
                </a:solidFill>
                <a:latin typeface="Consolas" panose="020B0609020204030204" pitchFamily="49" charset="0"/>
                <a:ea typeface="宋体" panose="02010600030101010101" pitchFamily="2" charset="-122"/>
              </a:rPr>
              <a:t>studentID</a:t>
            </a:r>
            <a:r>
              <a:rPr lang="en-US" altLang="zh-CN" sz="1200" b="0" kern="0" dirty="0">
                <a:solidFill>
                  <a:srgbClr val="000000"/>
                </a:solidFill>
                <a:latin typeface="Consolas" panose="020B0609020204030204" pitchFamily="49" charset="0"/>
                <a:ea typeface="宋体" panose="02010600030101010101" pitchFamily="2" charset="-122"/>
              </a:rPr>
              <a:t>, String </a:t>
            </a:r>
            <a:r>
              <a:rPr lang="en-US" altLang="zh-CN" sz="1200" b="0" kern="0" dirty="0" err="1">
                <a:solidFill>
                  <a:srgbClr val="6A3E3E"/>
                </a:solidFill>
                <a:latin typeface="Consolas" panose="020B0609020204030204" pitchFamily="49" charset="0"/>
                <a:ea typeface="宋体" panose="02010600030101010101" pitchFamily="2" charset="-122"/>
              </a:rPr>
              <a:t>studentName</a:t>
            </a:r>
            <a:r>
              <a:rPr lang="en-US" altLang="zh-CN" sz="1200" b="0" kern="0" dirty="0">
                <a:solidFill>
                  <a:srgbClr val="000000"/>
                </a:solidFill>
                <a:latin typeface="Consolas" panose="020B0609020204030204" pitchFamily="49" charset="0"/>
                <a:ea typeface="宋体" panose="02010600030101010101" pitchFamily="2" charset="-122"/>
              </a:rPr>
              <a:t>, String </a:t>
            </a:r>
            <a:r>
              <a:rPr lang="en-US" altLang="zh-CN" sz="1200" b="0" kern="0" dirty="0" err="1">
                <a:solidFill>
                  <a:srgbClr val="6A3E3E"/>
                </a:solidFill>
                <a:latin typeface="Consolas" panose="020B0609020204030204" pitchFamily="49" charset="0"/>
                <a:ea typeface="宋体" panose="02010600030101010101" pitchFamily="2" charset="-122"/>
              </a:rPr>
              <a:t>tutorName</a:t>
            </a:r>
            <a:r>
              <a:rPr lang="en-US" altLang="zh-CN" sz="1200" b="0" kern="0" dirty="0">
                <a:solidFill>
                  <a:srgbClr val="000000"/>
                </a:solidFill>
                <a:latin typeface="Consolas" panose="020B0609020204030204" pitchFamily="49" charset="0"/>
                <a:ea typeface="宋体" panose="02010600030101010101" pitchFamily="2" charset="-122"/>
              </a:rPr>
              <a:t>, String </a:t>
            </a:r>
            <a:r>
              <a:rPr lang="en-US" altLang="zh-CN" sz="1200" b="0" kern="0" dirty="0" err="1">
                <a:solidFill>
                  <a:srgbClr val="6A3E3E"/>
                </a:solidFill>
                <a:latin typeface="Consolas" panose="020B0609020204030204" pitchFamily="49" charset="0"/>
                <a:ea typeface="宋体" panose="02010600030101010101" pitchFamily="2" charset="-122"/>
              </a:rPr>
              <a:t>resDirection</a:t>
            </a:r>
            <a:r>
              <a:rPr lang="en-US" altLang="zh-CN" sz="1200" b="0" kern="0" dirty="0">
                <a:solidFill>
                  <a:srgbClr val="000000"/>
                </a:solidFill>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51			</a:t>
            </a:r>
            <a:r>
              <a:rPr lang="en-US" altLang="zh-CN" sz="1200" b="0" kern="0" dirty="0">
                <a:solidFill>
                  <a:srgbClr val="3F7F5F"/>
                </a:solidFill>
                <a:latin typeface="Consolas" panose="020B0609020204030204" pitchFamily="49" charset="0"/>
                <a:ea typeface="宋体" panose="02010600030101010101" pitchFamily="2" charset="-122"/>
              </a:rPr>
              <a:t>// </a:t>
            </a:r>
            <a:r>
              <a:rPr lang="zh-CN" altLang="zh-CN" sz="12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调用本类类另一构造器</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52			</a:t>
            </a:r>
            <a:r>
              <a:rPr lang="en-US" altLang="zh-CN" sz="1200" b="0" kern="0" dirty="0">
                <a:solidFill>
                  <a:srgbClr val="7F0055"/>
                </a:solidFill>
                <a:latin typeface="Consolas" panose="020B0609020204030204" pitchFamily="49" charset="0"/>
                <a:ea typeface="宋体" panose="02010600030101010101" pitchFamily="2" charset="-122"/>
              </a:rPr>
              <a:t>this</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err="1">
                <a:solidFill>
                  <a:srgbClr val="6A3E3E"/>
                </a:solidFill>
                <a:latin typeface="Consolas" panose="020B0609020204030204" pitchFamily="49" charset="0"/>
                <a:ea typeface="宋体" panose="02010600030101010101" pitchFamily="2" charset="-122"/>
              </a:rPr>
              <a:t>studentID</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6A3E3E"/>
                </a:solidFill>
                <a:latin typeface="Consolas" panose="020B0609020204030204" pitchFamily="49" charset="0"/>
                <a:ea typeface="宋体" panose="02010600030101010101" pitchFamily="2" charset="-122"/>
              </a:rPr>
              <a:t>studentName</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53			</a:t>
            </a:r>
            <a:r>
              <a:rPr lang="en-US" altLang="zh-CN" sz="1200" b="0" kern="0" dirty="0" err="1">
                <a:solidFill>
                  <a:srgbClr val="7F0055"/>
                </a:solidFill>
                <a:latin typeface="Consolas" panose="020B0609020204030204" pitchFamily="49" charset="0"/>
                <a:ea typeface="宋体" panose="02010600030101010101" pitchFamily="2" charset="-122"/>
              </a:rPr>
              <a:t>this</a:t>
            </a:r>
            <a:r>
              <a:rPr lang="en-US" altLang="zh-CN" sz="1200" b="0" kern="0" dirty="0" err="1">
                <a:solidFill>
                  <a:srgbClr val="000000"/>
                </a:solidFill>
                <a:latin typeface="Consolas" panose="020B0609020204030204" pitchFamily="49" charset="0"/>
                <a:ea typeface="宋体" panose="02010600030101010101" pitchFamily="2" charset="-122"/>
              </a:rPr>
              <a:t>.</a:t>
            </a:r>
            <a:r>
              <a:rPr lang="en-US" altLang="zh-CN" sz="1200" b="0" kern="0" dirty="0" err="1">
                <a:solidFill>
                  <a:srgbClr val="0000C0"/>
                </a:solidFill>
                <a:latin typeface="Consolas" panose="020B0609020204030204" pitchFamily="49" charset="0"/>
                <a:ea typeface="宋体" panose="02010600030101010101" pitchFamily="2" charset="-122"/>
              </a:rPr>
              <a:t>tutorName</a:t>
            </a:r>
            <a:r>
              <a:rPr lang="en-US" altLang="zh-CN" sz="1200" b="0" kern="0" dirty="0">
                <a:solidFill>
                  <a:srgbClr val="000000"/>
                </a:solidFill>
                <a:latin typeface="Consolas" panose="020B0609020204030204" pitchFamily="49" charset="0"/>
                <a:ea typeface="宋体" panose="02010600030101010101" pitchFamily="2" charset="-122"/>
              </a:rPr>
              <a:t> = </a:t>
            </a:r>
            <a:r>
              <a:rPr lang="en-US" altLang="zh-CN" sz="1200" b="0" kern="0" dirty="0" err="1">
                <a:solidFill>
                  <a:srgbClr val="6A3E3E"/>
                </a:solidFill>
                <a:latin typeface="Consolas" panose="020B0609020204030204" pitchFamily="49" charset="0"/>
                <a:ea typeface="宋体" panose="02010600030101010101" pitchFamily="2" charset="-122"/>
              </a:rPr>
              <a:t>tutorName</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54			</a:t>
            </a:r>
            <a:r>
              <a:rPr lang="en-US" altLang="zh-CN" sz="1200" b="0" kern="0" dirty="0" err="1">
                <a:solidFill>
                  <a:srgbClr val="7F0055"/>
                </a:solidFill>
                <a:latin typeface="Consolas" panose="020B0609020204030204" pitchFamily="49" charset="0"/>
                <a:ea typeface="宋体" panose="02010600030101010101" pitchFamily="2" charset="-122"/>
              </a:rPr>
              <a:t>this</a:t>
            </a:r>
            <a:r>
              <a:rPr lang="en-US" altLang="zh-CN" sz="1200" b="0" kern="0" dirty="0" err="1">
                <a:solidFill>
                  <a:srgbClr val="000000"/>
                </a:solidFill>
                <a:latin typeface="Consolas" panose="020B0609020204030204" pitchFamily="49" charset="0"/>
                <a:ea typeface="宋体" panose="02010600030101010101" pitchFamily="2" charset="-122"/>
              </a:rPr>
              <a:t>.</a:t>
            </a:r>
            <a:r>
              <a:rPr lang="en-US" altLang="zh-CN" sz="1200" b="0" kern="0" dirty="0" err="1">
                <a:solidFill>
                  <a:srgbClr val="0000C0"/>
                </a:solidFill>
                <a:latin typeface="Consolas" panose="020B0609020204030204" pitchFamily="49" charset="0"/>
                <a:ea typeface="宋体" panose="02010600030101010101" pitchFamily="2" charset="-122"/>
              </a:rPr>
              <a:t>resDirection</a:t>
            </a:r>
            <a:r>
              <a:rPr lang="en-US" altLang="zh-CN" sz="1200" b="0" kern="0" dirty="0">
                <a:solidFill>
                  <a:srgbClr val="000000"/>
                </a:solidFill>
                <a:latin typeface="Consolas" panose="020B0609020204030204" pitchFamily="49" charset="0"/>
                <a:ea typeface="宋体" panose="02010600030101010101" pitchFamily="2" charset="-122"/>
              </a:rPr>
              <a:t> = </a:t>
            </a:r>
            <a:r>
              <a:rPr lang="en-US" altLang="zh-CN" sz="1200" b="0" kern="0" dirty="0" err="1">
                <a:solidFill>
                  <a:srgbClr val="6A3E3E"/>
                </a:solidFill>
                <a:latin typeface="Consolas" panose="020B0609020204030204" pitchFamily="49" charset="0"/>
                <a:ea typeface="宋体" panose="02010600030101010101" pitchFamily="2" charset="-122"/>
              </a:rPr>
              <a:t>resDirection</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55			</a:t>
            </a:r>
            <a:r>
              <a:rPr lang="en-US" altLang="zh-CN" sz="1200" b="0" kern="0" dirty="0" err="1">
                <a:solidFill>
                  <a:srgbClr val="000000"/>
                </a:solidFill>
                <a:latin typeface="Consolas" panose="020B0609020204030204" pitchFamily="49" charset="0"/>
                <a:ea typeface="宋体" panose="02010600030101010101" pitchFamily="2" charset="-122"/>
              </a:rPr>
              <a:t>System.</a:t>
            </a:r>
            <a:r>
              <a:rPr lang="en-US" altLang="zh-CN" sz="1200" b="0" i="1" kern="0" dirty="0" err="1">
                <a:solidFill>
                  <a:srgbClr val="0000C0"/>
                </a:solidFill>
                <a:latin typeface="Consolas" panose="020B0609020204030204" pitchFamily="49" charset="0"/>
                <a:ea typeface="宋体" panose="02010600030101010101" pitchFamily="2" charset="-122"/>
              </a:rPr>
              <a:t>out</a:t>
            </a:r>
            <a:r>
              <a:rPr lang="en-US" altLang="zh-CN" sz="1200" b="0" kern="0" dirty="0" err="1">
                <a:solidFill>
                  <a:srgbClr val="000000"/>
                </a:solidFill>
                <a:latin typeface="Consolas" panose="020B0609020204030204" pitchFamily="49" charset="0"/>
                <a:ea typeface="宋体" panose="02010600030101010101" pitchFamily="2" charset="-122"/>
              </a:rPr>
              <a:t>.println</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a:solidFill>
                  <a:srgbClr val="2A00FF"/>
                </a:solidFill>
                <a:latin typeface="Consolas" panose="020B0609020204030204" pitchFamily="49" charset="0"/>
                <a:ea typeface="宋体" panose="02010600030101010101" pitchFamily="2" charset="-122"/>
              </a:rPr>
              <a:t>"(5) </a:t>
            </a:r>
            <a:r>
              <a:rPr lang="en-US" altLang="zh-CN" sz="1200" b="0" kern="0" dirty="0" err="1">
                <a:solidFill>
                  <a:srgbClr val="2A00FF"/>
                </a:solidFill>
                <a:latin typeface="Consolas" panose="020B0609020204030204" pitchFamily="49" charset="0"/>
                <a:ea typeface="宋体" panose="02010600030101010101" pitchFamily="2" charset="-122"/>
              </a:rPr>
              <a:t>GradStudent</a:t>
            </a:r>
            <a:r>
              <a:rPr lang="zh-CN" altLang="zh-CN" sz="12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带参构造器</a:t>
            </a:r>
            <a:r>
              <a:rPr lang="en-US" altLang="zh-CN" sz="1200" b="0" kern="0" dirty="0">
                <a:solidFill>
                  <a:srgbClr val="2A00FF"/>
                </a:solidFill>
                <a:latin typeface="Consolas" panose="020B0609020204030204" pitchFamily="49" charset="0"/>
                <a:ea typeface="宋体" panose="02010600030101010101" pitchFamily="2" charset="-122"/>
              </a:rPr>
              <a:t>2"</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56		}</a:t>
            </a:r>
            <a:endParaRPr lang="zh-CN" altLang="zh-CN" sz="1200" b="0" kern="100" dirty="0">
              <a:latin typeface="Times New Roman" panose="02020603050405020304" pitchFamily="18" charset="0"/>
              <a:ea typeface="宋体" panose="02010600030101010101" pitchFamily="2" charset="-122"/>
            </a:endParaRPr>
          </a:p>
          <a:p>
            <a:pPr>
              <a:buNone/>
            </a:pPr>
            <a:r>
              <a:rPr lang="en-US" altLang="zh-CN" sz="1200" b="0" dirty="0">
                <a:solidFill>
                  <a:srgbClr val="000000"/>
                </a:solidFill>
                <a:latin typeface="Consolas" panose="020B0609020204030204" pitchFamily="49" charset="0"/>
                <a:ea typeface="宋体" panose="02010600030101010101" pitchFamily="2" charset="-122"/>
              </a:rPr>
              <a:t>57	}</a:t>
            </a:r>
            <a:endParaRPr lang="zh-CN" altLang="en-US" sz="1200" b="0" dirty="0"/>
          </a:p>
        </p:txBody>
      </p:sp>
      <p:sp>
        <p:nvSpPr>
          <p:cNvPr id="6" name="矩形 5"/>
          <p:cNvSpPr/>
          <p:nvPr/>
        </p:nvSpPr>
        <p:spPr>
          <a:xfrm>
            <a:off x="5381625" y="365432"/>
            <a:ext cx="6810375" cy="2431435"/>
          </a:xfrm>
          <a:prstGeom prst="rect">
            <a:avLst/>
          </a:prstGeom>
        </p:spPr>
        <p:txBody>
          <a:bodyPr wrap="square">
            <a:spAutoFit/>
          </a:bodyPr>
          <a:lstStyle/>
          <a:p>
            <a:pPr>
              <a:lnSpc>
                <a:spcPts val="1200"/>
              </a:lnSpc>
              <a:spcAft>
                <a:spcPts val="0"/>
              </a:spcAft>
              <a:buNone/>
            </a:pPr>
            <a:r>
              <a:rPr lang="en-US" altLang="zh-CN" sz="1200" b="0" kern="0" dirty="0">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27		</a:t>
            </a:r>
            <a:r>
              <a:rPr lang="en-US" altLang="zh-CN" sz="1200" b="0" kern="0" dirty="0">
                <a:solidFill>
                  <a:srgbClr val="3F5FBF"/>
                </a:solidFill>
                <a:latin typeface="Consolas" panose="020B0609020204030204" pitchFamily="49" charset="0"/>
                <a:ea typeface="宋体" panose="02010600030101010101" pitchFamily="2" charset="-122"/>
              </a:rPr>
              <a:t>/** </a:t>
            </a:r>
            <a:r>
              <a:rPr lang="zh-CN" altLang="zh-CN" sz="12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带参构造器</a:t>
            </a:r>
            <a:r>
              <a:rPr lang="en-US" altLang="zh-CN" sz="1200" b="0" kern="0" dirty="0">
                <a:solidFill>
                  <a:srgbClr val="3F5FBF"/>
                </a:solidFill>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28		</a:t>
            </a:r>
            <a:r>
              <a:rPr lang="en-US" altLang="zh-CN" sz="1200" b="0" kern="0" dirty="0">
                <a:solidFill>
                  <a:srgbClr val="7F0055"/>
                </a:solidFill>
                <a:latin typeface="Consolas" panose="020B0609020204030204" pitchFamily="49" charset="0"/>
                <a:ea typeface="宋体" panose="02010600030101010101" pitchFamily="2" charset="-122"/>
              </a:rPr>
              <a:t>public</a:t>
            </a:r>
            <a:r>
              <a:rPr lang="en-US" altLang="zh-CN" sz="1200" b="0" kern="0" dirty="0">
                <a:solidFill>
                  <a:srgbClr val="000000"/>
                </a:solidFill>
                <a:latin typeface="Consolas" panose="020B0609020204030204" pitchFamily="49" charset="0"/>
                <a:ea typeface="宋体" panose="02010600030101010101" pitchFamily="2" charset="-122"/>
              </a:rPr>
              <a:t> Student(</a:t>
            </a:r>
            <a:r>
              <a:rPr lang="en-US" altLang="zh-CN" sz="1200" b="0" kern="0" dirty="0">
                <a:solidFill>
                  <a:srgbClr val="7F0055"/>
                </a:solidFill>
                <a:latin typeface="Consolas" panose="020B0609020204030204" pitchFamily="49" charset="0"/>
                <a:ea typeface="宋体" panose="02010600030101010101" pitchFamily="2" charset="-122"/>
              </a:rPr>
              <a:t>long</a:t>
            </a:r>
            <a:r>
              <a:rPr lang="en-US" altLang="zh-CN" sz="1200" b="0" kern="0" dirty="0">
                <a:solidFill>
                  <a:srgbClr val="000000"/>
                </a:solidFill>
                <a:latin typeface="Consolas" panose="020B0609020204030204" pitchFamily="49" charset="0"/>
                <a:ea typeface="宋体" panose="02010600030101010101" pitchFamily="2" charset="-122"/>
              </a:rPr>
              <a:t> </a:t>
            </a:r>
            <a:r>
              <a:rPr lang="en-US" altLang="zh-CN" sz="1200" b="0" kern="0" dirty="0" err="1">
                <a:solidFill>
                  <a:srgbClr val="6A3E3E"/>
                </a:solidFill>
                <a:latin typeface="Consolas" panose="020B0609020204030204" pitchFamily="49" charset="0"/>
                <a:ea typeface="宋体" panose="02010600030101010101" pitchFamily="2" charset="-122"/>
              </a:rPr>
              <a:t>studentID</a:t>
            </a:r>
            <a:r>
              <a:rPr lang="en-US" altLang="zh-CN" sz="1200" b="0" kern="0" dirty="0">
                <a:solidFill>
                  <a:srgbClr val="000000"/>
                </a:solidFill>
                <a:latin typeface="Consolas" panose="020B0609020204030204" pitchFamily="49" charset="0"/>
                <a:ea typeface="宋体" panose="02010600030101010101" pitchFamily="2" charset="-122"/>
              </a:rPr>
              <a:t>, String </a:t>
            </a:r>
            <a:r>
              <a:rPr lang="en-US" altLang="zh-CN" sz="1200" b="0" kern="0" dirty="0" err="1">
                <a:solidFill>
                  <a:srgbClr val="6A3E3E"/>
                </a:solidFill>
                <a:latin typeface="Consolas" panose="020B0609020204030204" pitchFamily="49" charset="0"/>
                <a:ea typeface="宋体" panose="02010600030101010101" pitchFamily="2" charset="-122"/>
              </a:rPr>
              <a:t>studentName</a:t>
            </a:r>
            <a:r>
              <a:rPr lang="en-US" altLang="zh-CN" sz="1200" b="0" kern="0" dirty="0">
                <a:solidFill>
                  <a:srgbClr val="000000"/>
                </a:solidFill>
                <a:latin typeface="Consolas" panose="020B0609020204030204" pitchFamily="49" charset="0"/>
                <a:ea typeface="宋体" panose="02010600030101010101" pitchFamily="2" charset="-122"/>
              </a:rPr>
              <a:t>)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29			</a:t>
            </a:r>
            <a:r>
              <a:rPr lang="en-US" altLang="zh-CN" sz="1200" b="0" kern="0" dirty="0">
                <a:solidFill>
                  <a:srgbClr val="3F7F5F"/>
                </a:solidFill>
                <a:latin typeface="Consolas" panose="020B0609020204030204" pitchFamily="49" charset="0"/>
                <a:ea typeface="宋体" panose="02010600030101010101" pitchFamily="2" charset="-122"/>
              </a:rPr>
              <a:t>// </a:t>
            </a:r>
            <a:r>
              <a:rPr lang="zh-CN" altLang="zh-CN" sz="12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调用本类另一构造器</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30			</a:t>
            </a:r>
            <a:r>
              <a:rPr lang="en-US" altLang="zh-CN" sz="1200" b="0" kern="0" dirty="0">
                <a:solidFill>
                  <a:srgbClr val="7F0055"/>
                </a:solidFill>
                <a:latin typeface="Consolas" panose="020B0609020204030204" pitchFamily="49" charset="0"/>
                <a:ea typeface="宋体" panose="02010600030101010101" pitchFamily="2" charset="-122"/>
              </a:rPr>
              <a:t>this</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31			</a:t>
            </a:r>
            <a:r>
              <a:rPr lang="en-US" altLang="zh-CN" sz="1200" b="0" kern="0" dirty="0" err="1">
                <a:solidFill>
                  <a:srgbClr val="7F0055"/>
                </a:solidFill>
                <a:latin typeface="Consolas" panose="020B0609020204030204" pitchFamily="49" charset="0"/>
                <a:ea typeface="宋体" panose="02010600030101010101" pitchFamily="2" charset="-122"/>
              </a:rPr>
              <a:t>this</a:t>
            </a:r>
            <a:r>
              <a:rPr lang="en-US" altLang="zh-CN" sz="1200" b="0" kern="0" dirty="0" err="1">
                <a:solidFill>
                  <a:srgbClr val="000000"/>
                </a:solidFill>
                <a:latin typeface="Consolas" panose="020B0609020204030204" pitchFamily="49" charset="0"/>
                <a:ea typeface="宋体" panose="02010600030101010101" pitchFamily="2" charset="-122"/>
              </a:rPr>
              <a:t>.</a:t>
            </a:r>
            <a:r>
              <a:rPr lang="en-US" altLang="zh-CN" sz="1200" b="0" kern="0" dirty="0" err="1">
                <a:solidFill>
                  <a:srgbClr val="0000C0"/>
                </a:solidFill>
                <a:latin typeface="Consolas" panose="020B0609020204030204" pitchFamily="49" charset="0"/>
                <a:ea typeface="宋体" panose="02010600030101010101" pitchFamily="2" charset="-122"/>
              </a:rPr>
              <a:t>studentID</a:t>
            </a:r>
            <a:r>
              <a:rPr lang="en-US" altLang="zh-CN" sz="1200" b="0" kern="0" dirty="0">
                <a:solidFill>
                  <a:srgbClr val="000000"/>
                </a:solidFill>
                <a:latin typeface="Consolas" panose="020B0609020204030204" pitchFamily="49" charset="0"/>
                <a:ea typeface="宋体" panose="02010600030101010101" pitchFamily="2" charset="-122"/>
              </a:rPr>
              <a:t> = </a:t>
            </a:r>
            <a:r>
              <a:rPr lang="en-US" altLang="zh-CN" sz="1200" b="0" kern="0" dirty="0" err="1">
                <a:solidFill>
                  <a:srgbClr val="6A3E3E"/>
                </a:solidFill>
                <a:latin typeface="Consolas" panose="020B0609020204030204" pitchFamily="49" charset="0"/>
                <a:ea typeface="宋体" panose="02010600030101010101" pitchFamily="2" charset="-122"/>
              </a:rPr>
              <a:t>studentID</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32			</a:t>
            </a:r>
            <a:r>
              <a:rPr lang="en-US" altLang="zh-CN" sz="1200" b="0" kern="0" dirty="0" err="1">
                <a:solidFill>
                  <a:srgbClr val="7F0055"/>
                </a:solidFill>
                <a:latin typeface="Consolas" panose="020B0609020204030204" pitchFamily="49" charset="0"/>
                <a:ea typeface="宋体" panose="02010600030101010101" pitchFamily="2" charset="-122"/>
              </a:rPr>
              <a:t>this</a:t>
            </a:r>
            <a:r>
              <a:rPr lang="en-US" altLang="zh-CN" sz="1200" b="0" kern="0" dirty="0" err="1">
                <a:solidFill>
                  <a:srgbClr val="000000"/>
                </a:solidFill>
                <a:latin typeface="Consolas" panose="020B0609020204030204" pitchFamily="49" charset="0"/>
                <a:ea typeface="宋体" panose="02010600030101010101" pitchFamily="2" charset="-122"/>
              </a:rPr>
              <a:t>.</a:t>
            </a:r>
            <a:r>
              <a:rPr lang="en-US" altLang="zh-CN" sz="1200" b="0" kern="0" dirty="0" err="1">
                <a:solidFill>
                  <a:srgbClr val="0000C0"/>
                </a:solidFill>
                <a:latin typeface="Consolas" panose="020B0609020204030204" pitchFamily="49" charset="0"/>
                <a:ea typeface="宋体" panose="02010600030101010101" pitchFamily="2" charset="-122"/>
              </a:rPr>
              <a:t>studentName</a:t>
            </a:r>
            <a:r>
              <a:rPr lang="en-US" altLang="zh-CN" sz="1200" b="0" kern="0" dirty="0">
                <a:solidFill>
                  <a:srgbClr val="000000"/>
                </a:solidFill>
                <a:latin typeface="Consolas" panose="020B0609020204030204" pitchFamily="49" charset="0"/>
                <a:ea typeface="宋体" panose="02010600030101010101" pitchFamily="2" charset="-122"/>
              </a:rPr>
              <a:t> = </a:t>
            </a:r>
            <a:r>
              <a:rPr lang="en-US" altLang="zh-CN" sz="1200" b="0" kern="0" dirty="0" err="1">
                <a:solidFill>
                  <a:srgbClr val="6A3E3E"/>
                </a:solidFill>
                <a:latin typeface="Consolas" panose="020B0609020204030204" pitchFamily="49" charset="0"/>
                <a:ea typeface="宋体" panose="02010600030101010101" pitchFamily="2" charset="-122"/>
              </a:rPr>
              <a:t>studentName</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33			</a:t>
            </a:r>
            <a:r>
              <a:rPr lang="en-US" altLang="zh-CN" sz="1200" b="0" kern="0" dirty="0" err="1">
                <a:solidFill>
                  <a:srgbClr val="000000"/>
                </a:solidFill>
                <a:latin typeface="Consolas" panose="020B0609020204030204" pitchFamily="49" charset="0"/>
                <a:ea typeface="宋体" panose="02010600030101010101" pitchFamily="2" charset="-122"/>
              </a:rPr>
              <a:t>System.</a:t>
            </a:r>
            <a:r>
              <a:rPr lang="en-US" altLang="zh-CN" sz="1200" b="0" i="1" kern="0" dirty="0" err="1">
                <a:solidFill>
                  <a:srgbClr val="0000C0"/>
                </a:solidFill>
                <a:latin typeface="Consolas" panose="020B0609020204030204" pitchFamily="49" charset="0"/>
                <a:ea typeface="宋体" panose="02010600030101010101" pitchFamily="2" charset="-122"/>
              </a:rPr>
              <a:t>out</a:t>
            </a:r>
            <a:r>
              <a:rPr lang="en-US" altLang="zh-CN" sz="1200" b="0" kern="0" dirty="0" err="1">
                <a:solidFill>
                  <a:srgbClr val="000000"/>
                </a:solidFill>
                <a:latin typeface="Consolas" panose="020B0609020204030204" pitchFamily="49" charset="0"/>
                <a:ea typeface="宋体" panose="02010600030101010101" pitchFamily="2" charset="-122"/>
              </a:rPr>
              <a:t>.println</a:t>
            </a:r>
            <a:r>
              <a:rPr lang="en-US" altLang="zh-CN" sz="1200" b="0" kern="0" dirty="0">
                <a:solidFill>
                  <a:srgbClr val="000000"/>
                </a:solidFill>
                <a:latin typeface="Consolas" panose="020B0609020204030204" pitchFamily="49" charset="0"/>
                <a:ea typeface="宋体" panose="02010600030101010101" pitchFamily="2" charset="-122"/>
              </a:rPr>
              <a:t>(</a:t>
            </a:r>
            <a:r>
              <a:rPr lang="en-US" altLang="zh-CN" sz="1200" b="0" kern="0" dirty="0">
                <a:solidFill>
                  <a:srgbClr val="2A00FF"/>
                </a:solidFill>
                <a:latin typeface="Consolas" panose="020B0609020204030204" pitchFamily="49" charset="0"/>
                <a:ea typeface="宋体" panose="02010600030101010101" pitchFamily="2" charset="-122"/>
              </a:rPr>
              <a:t>"(3) Student</a:t>
            </a:r>
            <a:r>
              <a:rPr lang="zh-CN" altLang="zh-CN" sz="12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带参构造器</a:t>
            </a:r>
            <a:r>
              <a:rPr lang="en-US" altLang="zh-CN" sz="1200" b="0" kern="0" dirty="0">
                <a:solidFill>
                  <a:srgbClr val="2A00FF"/>
                </a:solidFill>
                <a:latin typeface="Consolas" panose="020B0609020204030204" pitchFamily="49" charset="0"/>
                <a:ea typeface="宋体" panose="02010600030101010101" pitchFamily="2" charset="-122"/>
              </a:rPr>
              <a:t>"</a:t>
            </a:r>
            <a:r>
              <a:rPr lang="en-US" altLang="zh-CN" sz="1200" b="0" kern="0" dirty="0">
                <a:solidFill>
                  <a:srgbClr val="000000"/>
                </a:solidFill>
                <a:latin typeface="Consolas" panose="020B0609020204030204" pitchFamily="49" charset="0"/>
                <a:ea typeface="宋体" panose="02010600030101010101" pitchFamily="2" charset="-122"/>
              </a:rPr>
              <a:t>);</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34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solidFill>
                  <a:srgbClr val="000000"/>
                </a:solidFill>
                <a:latin typeface="Consolas" panose="020B0609020204030204" pitchFamily="49" charset="0"/>
                <a:ea typeface="宋体" panose="02010600030101010101" pitchFamily="2" charset="-122"/>
              </a:rPr>
              <a:t>35	}</a:t>
            </a:r>
            <a:endParaRPr lang="zh-CN" altLang="zh-CN" sz="12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b="0" kern="0" dirty="0">
                <a:latin typeface="Consolas" panose="020B0609020204030204" pitchFamily="49" charset="0"/>
                <a:ea typeface="宋体" panose="02010600030101010101" pitchFamily="2" charset="-122"/>
              </a:rPr>
              <a:t>36	</a:t>
            </a:r>
            <a:endParaRPr lang="zh-CN" altLang="zh-CN" sz="1200"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97692772"/>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super</a:t>
            </a:r>
            <a:r>
              <a:rPr lang="zh-CN" altLang="en-US" dirty="0"/>
              <a:t>关键字（续）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130805492"/>
              </p:ext>
            </p:extLst>
          </p:nvPr>
        </p:nvGraphicFramePr>
        <p:xfrm>
          <a:off x="1409931" y="1562100"/>
          <a:ext cx="9372138" cy="3819525"/>
        </p:xfrm>
        <a:graphic>
          <a:graphicData uri="http://schemas.openxmlformats.org/presentationml/2006/ole">
            <mc:AlternateContent xmlns:mc="http://schemas.openxmlformats.org/markup-compatibility/2006">
              <mc:Choice xmlns:v="urn:schemas-microsoft-com:vml" Requires="v">
                <p:oleObj spid="_x0000_s7253" name="Visio" r:id="rId3" imgW="5305486" imgH="2162162" progId="Visio.Drawing.15">
                  <p:embed/>
                </p:oleObj>
              </mc:Choice>
              <mc:Fallback>
                <p:oleObj name="Visio" r:id="rId3" imgW="5305486" imgH="216216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931" y="1562100"/>
                        <a:ext cx="9372138" cy="3819525"/>
                      </a:xfrm>
                      <a:prstGeom prst="rect">
                        <a:avLst/>
                      </a:prstGeom>
                      <a:noFill/>
                    </p:spPr>
                  </p:pic>
                </p:oleObj>
              </mc:Fallback>
            </mc:AlternateContent>
          </a:graphicData>
        </a:graphic>
      </p:graphicFrame>
    </p:spTree>
    <p:extLst>
      <p:ext uri="{BB962C8B-B14F-4D97-AF65-F5344CB8AC3E}">
        <p14:creationId xmlns:p14="http://schemas.microsoft.com/office/powerpoint/2010/main" val="3597479606"/>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super</a:t>
            </a:r>
            <a:r>
              <a:rPr lang="zh-CN" altLang="en-US" dirty="0"/>
              <a:t>关键字（续</a:t>
            </a:r>
            <a:r>
              <a:rPr lang="zh-CN" altLang="en-US" dirty="0" smtClean="0"/>
              <a:t>）</a:t>
            </a:r>
            <a:r>
              <a:rPr lang="en-US" altLang="zh-CN" dirty="0"/>
              <a:t>5.1.3 super</a:t>
            </a:r>
            <a:r>
              <a:rPr lang="zh-CN" altLang="en-US" dirty="0"/>
              <a:t>关键字（续）</a:t>
            </a:r>
          </a:p>
        </p:txBody>
      </p:sp>
      <p:sp>
        <p:nvSpPr>
          <p:cNvPr id="3" name="内容占位符 2"/>
          <p:cNvSpPr>
            <a:spLocks noGrp="1"/>
          </p:cNvSpPr>
          <p:nvPr>
            <p:ph idx="1"/>
          </p:nvPr>
        </p:nvSpPr>
        <p:spPr>
          <a:xfrm>
            <a:off x="505885" y="995363"/>
            <a:ext cx="11368616" cy="4876800"/>
          </a:xfrm>
        </p:spPr>
        <p:txBody>
          <a:bodyPr/>
          <a:lstStyle/>
          <a:p>
            <a:r>
              <a:rPr lang="zh-CN" altLang="en-US" sz="2200" dirty="0"/>
              <a:t>最好能为每个类定义一个无参构造方法，以便于对该类进行扩展，同时避免错误</a:t>
            </a:r>
            <a:r>
              <a:rPr lang="zh-CN" altLang="en-US" sz="2200" dirty="0" smtClean="0"/>
              <a:t>。</a:t>
            </a:r>
            <a:endParaRPr lang="en-US" altLang="zh-CN" sz="2200" dirty="0" smtClean="0"/>
          </a:p>
          <a:p>
            <a:endParaRPr lang="en-US" altLang="zh-CN" sz="2200" dirty="0"/>
          </a:p>
          <a:p>
            <a:endParaRPr lang="en-US" altLang="zh-CN" sz="2200" dirty="0" smtClean="0"/>
          </a:p>
          <a:p>
            <a:endParaRPr lang="en-US" altLang="zh-CN" sz="2200" dirty="0"/>
          </a:p>
          <a:p>
            <a:endParaRPr lang="en-US" altLang="zh-CN" sz="2200" dirty="0" smtClean="0"/>
          </a:p>
          <a:p>
            <a:endParaRPr lang="en-US" altLang="zh-CN" sz="2200" dirty="0"/>
          </a:p>
          <a:p>
            <a:pPr lvl="1"/>
            <a:endParaRPr lang="en-US" altLang="zh-CN" sz="2000" dirty="0" smtClean="0"/>
          </a:p>
          <a:p>
            <a:pPr lvl="1"/>
            <a:r>
              <a:rPr lang="zh-CN" altLang="en-US" sz="2000" dirty="0" smtClean="0"/>
              <a:t>此时</a:t>
            </a:r>
            <a:r>
              <a:rPr lang="zh-CN" altLang="en-US" sz="2000" dirty="0"/>
              <a:t>，想利用以上代码创建一个</a:t>
            </a:r>
            <a:r>
              <a:rPr lang="en-US" altLang="zh-CN" sz="2000" dirty="0" err="1"/>
              <a:t>GradStudent</a:t>
            </a:r>
            <a:r>
              <a:rPr lang="zh-CN" altLang="en-US" sz="2000" dirty="0"/>
              <a:t>对象，编译会出错。由于</a:t>
            </a:r>
            <a:r>
              <a:rPr lang="en-US" altLang="zh-CN" sz="2000" dirty="0" err="1"/>
              <a:t>GradStudent</a:t>
            </a:r>
            <a:r>
              <a:rPr lang="zh-CN" altLang="en-US" sz="2000" dirty="0"/>
              <a:t>中没有显式的定义构造方法，所以，</a:t>
            </a:r>
            <a:r>
              <a:rPr lang="en-US" altLang="zh-CN" sz="2000" dirty="0" err="1"/>
              <a:t>GradStudent</a:t>
            </a:r>
            <a:r>
              <a:rPr lang="zh-CN" altLang="en-US" sz="2000" dirty="0"/>
              <a:t>的默认构造方法被调用了，因为</a:t>
            </a:r>
            <a:r>
              <a:rPr lang="en-US" altLang="zh-CN" sz="2000" dirty="0" err="1"/>
              <a:t>GradStudent</a:t>
            </a:r>
            <a:r>
              <a:rPr lang="zh-CN" altLang="en-US" sz="2000" dirty="0"/>
              <a:t>是</a:t>
            </a:r>
            <a:r>
              <a:rPr lang="en-US" altLang="zh-CN" sz="2000" dirty="0"/>
              <a:t>Student</a:t>
            </a:r>
            <a:r>
              <a:rPr lang="zh-CN" altLang="en-US" sz="2000" dirty="0"/>
              <a:t>的子类，</a:t>
            </a:r>
            <a:r>
              <a:rPr lang="en-US" altLang="zh-CN" sz="2000" dirty="0" err="1"/>
              <a:t>GradStudent</a:t>
            </a:r>
            <a:r>
              <a:rPr lang="zh-CN" altLang="en-US" sz="2000" dirty="0"/>
              <a:t>隐式构造函数第一句将执行</a:t>
            </a:r>
            <a:r>
              <a:rPr lang="en-US" altLang="zh-CN" sz="2000" dirty="0"/>
              <a:t>super()</a:t>
            </a:r>
            <a:r>
              <a:rPr lang="zh-CN" altLang="en-US" sz="2000" dirty="0"/>
              <a:t>，于是乎去调用</a:t>
            </a:r>
            <a:r>
              <a:rPr lang="en-US" altLang="zh-CN" sz="2000" dirty="0"/>
              <a:t>Student</a:t>
            </a:r>
            <a:r>
              <a:rPr lang="zh-CN" altLang="en-US" sz="2000" dirty="0"/>
              <a:t>的无参构造函数，但是</a:t>
            </a:r>
            <a:r>
              <a:rPr lang="en-US" altLang="zh-CN" sz="2000" dirty="0"/>
              <a:t>Student</a:t>
            </a:r>
            <a:r>
              <a:rPr lang="zh-CN" altLang="en-US" sz="2000" dirty="0"/>
              <a:t>类没有无参构造函数，调用出错。</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672043" y="1532413"/>
            <a:ext cx="6096000" cy="1766894"/>
          </a:xfrm>
          <a:prstGeom prst="rect">
            <a:avLst/>
          </a:prstGeom>
        </p:spPr>
        <p:txBody>
          <a:bodyPr>
            <a:spAutoFit/>
          </a:bodyPr>
          <a:lstStyle/>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class Student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public Student(String name){</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r>
              <a:rPr lang="en-US" altLang="zh-CN" sz="1800" b="0" kern="100" dirty="0" err="1">
                <a:latin typeface="Times New Roman" panose="02020603050405020304" pitchFamily="18" charset="0"/>
                <a:ea typeface="宋体" panose="02010600030101010101" pitchFamily="2" charset="-122"/>
              </a:rPr>
              <a:t>System.out.println</a:t>
            </a:r>
            <a:r>
              <a:rPr lang="en-US" altLang="zh-CN" sz="1800" b="0" kern="100" dirty="0">
                <a:latin typeface="Times New Roman" panose="02020603050405020304" pitchFamily="18" charset="0"/>
                <a:ea typeface="宋体" panose="02010600030101010101" pitchFamily="2" charset="-122"/>
              </a:rPr>
              <a:t>("Student</a:t>
            </a:r>
            <a:r>
              <a:rPr lang="zh-CN" altLang="zh-CN" sz="1800" b="0" kern="100" dirty="0">
                <a:latin typeface="Times New Roman" panose="02020603050405020304" pitchFamily="18" charset="0"/>
                <a:ea typeface="宋体" panose="02010600030101010101" pitchFamily="2" charset="-122"/>
              </a:rPr>
              <a:t>带参构造器</a:t>
            </a:r>
            <a:r>
              <a:rPr lang="en-US" altLang="zh-CN" sz="1800" b="0" kern="100" dirty="0">
                <a:latin typeface="Times New Roman" panose="02020603050405020304" pitchFamily="18"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class </a:t>
            </a:r>
            <a:r>
              <a:rPr lang="en-US" altLang="zh-CN" sz="1800" b="0" kern="100" dirty="0" err="1">
                <a:latin typeface="Times New Roman" panose="02020603050405020304" pitchFamily="18" charset="0"/>
                <a:ea typeface="宋体" panose="02010600030101010101" pitchFamily="2" charset="-122"/>
              </a:rPr>
              <a:t>GradStudent</a:t>
            </a:r>
            <a:r>
              <a:rPr lang="en-US" altLang="zh-CN" sz="1800" b="0" kern="100" dirty="0">
                <a:latin typeface="Times New Roman" panose="02020603050405020304" pitchFamily="18" charset="0"/>
                <a:ea typeface="宋体" panose="02010600030101010101" pitchFamily="2" charset="-122"/>
              </a:rPr>
              <a:t> extends Student {</a:t>
            </a:r>
            <a:endParaRPr lang="zh-CN" altLang="zh-CN" sz="18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1800" b="0" kern="100" dirty="0">
                <a:latin typeface="Times New Roman" panose="02020603050405020304" pitchFamily="18" charset="0"/>
                <a:ea typeface="宋体" panose="02010600030101010101" pitchFamily="2" charset="-122"/>
              </a:rPr>
              <a:t>}</a:t>
            </a:r>
            <a:endParaRPr lang="zh-CN" altLang="zh-CN" sz="1800" b="0" kern="100" dirty="0">
              <a:effectLst/>
              <a:latin typeface="Times New Roman" panose="02020603050405020304" pitchFamily="18" charset="0"/>
              <a:ea typeface="宋体" panose="02010600030101010101" pitchFamily="2" charset="-122"/>
            </a:endParaRPr>
          </a:p>
        </p:txBody>
      </p:sp>
      <p:sp>
        <p:nvSpPr>
          <p:cNvPr id="6" name="矩形 5"/>
          <p:cNvSpPr/>
          <p:nvPr/>
        </p:nvSpPr>
        <p:spPr>
          <a:xfrm>
            <a:off x="672043" y="3574490"/>
            <a:ext cx="3959738" cy="261867"/>
          </a:xfrm>
          <a:prstGeom prst="rect">
            <a:avLst/>
          </a:prstGeom>
        </p:spPr>
        <p:txBody>
          <a:bodyPr wrap="none">
            <a:spAutoFit/>
          </a:bodyPr>
          <a:lstStyle/>
          <a:p>
            <a:pPr marL="227965" marR="130810" algn="just">
              <a:lnSpc>
                <a:spcPts val="1200"/>
              </a:lnSpc>
              <a:spcAft>
                <a:spcPts val="0"/>
              </a:spcAft>
              <a:buNone/>
            </a:pPr>
            <a:r>
              <a:rPr lang="en-US" altLang="zh-CN" sz="1800" b="0" kern="100" dirty="0" err="1">
                <a:latin typeface="Times New Roman" panose="02020603050405020304" pitchFamily="18" charset="0"/>
                <a:ea typeface="宋体" panose="02010600030101010101" pitchFamily="2" charset="-122"/>
              </a:rPr>
              <a:t>GradStudent</a:t>
            </a:r>
            <a:r>
              <a:rPr lang="en-US" altLang="zh-CN" sz="1800" b="0" kern="100" dirty="0">
                <a:latin typeface="Times New Roman" panose="02020603050405020304" pitchFamily="18" charset="0"/>
                <a:ea typeface="宋体" panose="02010600030101010101" pitchFamily="2" charset="-122"/>
              </a:rPr>
              <a:t> g = new </a:t>
            </a:r>
            <a:r>
              <a:rPr lang="en-US" altLang="zh-CN" sz="1800" b="0" kern="100" dirty="0" err="1">
                <a:latin typeface="Times New Roman" panose="02020603050405020304" pitchFamily="18" charset="0"/>
                <a:ea typeface="宋体" panose="02010600030101010101" pitchFamily="2" charset="-122"/>
              </a:rPr>
              <a:t>GradStudent</a:t>
            </a:r>
            <a:r>
              <a:rPr lang="en-US" altLang="zh-CN" sz="1800" b="0" kern="100" dirty="0">
                <a:latin typeface="Times New Roman" panose="02020603050405020304" pitchFamily="18" charset="0"/>
                <a:ea typeface="宋体" panose="02010600030101010101" pitchFamily="2" charset="-122"/>
              </a:rPr>
              <a:t>();</a:t>
            </a:r>
            <a:endParaRPr lang="zh-CN" altLang="zh-CN" sz="1800"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37326757"/>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知识链接</a:t>
            </a:r>
          </a:p>
        </p:txBody>
      </p:sp>
      <p:sp>
        <p:nvSpPr>
          <p:cNvPr id="3" name="内容占位符 2"/>
          <p:cNvSpPr>
            <a:spLocks noGrp="1"/>
          </p:cNvSpPr>
          <p:nvPr>
            <p:ph idx="1"/>
          </p:nvPr>
        </p:nvSpPr>
        <p:spPr/>
        <p:txBody>
          <a:bodyPr/>
          <a:lstStyle/>
          <a:p>
            <a:r>
              <a:rPr lang="zh-CN" altLang="en-US" dirty="0"/>
              <a:t>链</a:t>
            </a:r>
            <a:r>
              <a:rPr lang="en-US" altLang="zh-CN" dirty="0"/>
              <a:t>5.1 Object</a:t>
            </a:r>
            <a:r>
              <a:rPr lang="zh-CN" altLang="en-US" dirty="0"/>
              <a:t>类和</a:t>
            </a:r>
            <a:r>
              <a:rPr lang="en-US" altLang="zh-CN" dirty="0"/>
              <a:t>Objects</a:t>
            </a:r>
            <a:r>
              <a:rPr lang="zh-CN" altLang="en-US" dirty="0" smtClean="0"/>
              <a:t>类</a:t>
            </a:r>
            <a:endParaRPr lang="en-US" altLang="zh-CN" dirty="0" smtClean="0"/>
          </a:p>
          <a:p>
            <a:r>
              <a:rPr lang="zh-CN" altLang="en-US" dirty="0"/>
              <a:t>链</a:t>
            </a:r>
            <a:r>
              <a:rPr lang="en-US" altLang="zh-CN" dirty="0"/>
              <a:t>5.2 Java</a:t>
            </a:r>
            <a:r>
              <a:rPr lang="zh-CN" altLang="en-US" dirty="0"/>
              <a:t>异常类和错误类</a:t>
            </a:r>
            <a:r>
              <a:rPr lang="zh-CN" altLang="en-US" dirty="0" smtClean="0"/>
              <a:t>体系</a:t>
            </a:r>
            <a:endParaRPr lang="en-US" altLang="zh-CN" dirty="0" smtClean="0"/>
          </a:p>
          <a:p>
            <a:r>
              <a:rPr lang="zh-CN" altLang="en-US" dirty="0"/>
              <a:t>链</a:t>
            </a:r>
            <a:r>
              <a:rPr lang="en-US" altLang="zh-CN" dirty="0"/>
              <a:t>5.3 </a:t>
            </a:r>
            <a:r>
              <a:rPr lang="zh-CN" altLang="en-US" dirty="0"/>
              <a:t>用户自定义异常</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143" y="3378944"/>
            <a:ext cx="4600875" cy="317509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8118720" y="406400"/>
            <a:ext cx="1872436" cy="1853988"/>
          </a:xfrm>
          <a:prstGeom prst="rect">
            <a:avLst/>
          </a:prstGeom>
        </p:spPr>
      </p:pic>
    </p:spTree>
    <p:extLst>
      <p:ext uri="{BB962C8B-B14F-4D97-AF65-F5344CB8AC3E}">
        <p14:creationId xmlns:p14="http://schemas.microsoft.com/office/powerpoint/2010/main" val="2140793520"/>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5.1 Object</a:t>
            </a:r>
            <a:r>
              <a:rPr lang="zh-CN" altLang="en-US" dirty="0"/>
              <a:t>类和</a:t>
            </a:r>
            <a:r>
              <a:rPr lang="en-US" altLang="zh-CN" dirty="0"/>
              <a:t>Objects</a:t>
            </a:r>
            <a:r>
              <a:rPr lang="zh-CN" altLang="en-US" dirty="0" smtClean="0"/>
              <a:t>类</a:t>
            </a:r>
            <a:endParaRPr lang="zh-CN" altLang="en-US" dirty="0"/>
          </a:p>
        </p:txBody>
      </p:sp>
      <p:sp>
        <p:nvSpPr>
          <p:cNvPr id="3" name="内容占位符 2"/>
          <p:cNvSpPr>
            <a:spLocks noGrp="1"/>
          </p:cNvSpPr>
          <p:nvPr>
            <p:ph idx="1"/>
          </p:nvPr>
        </p:nvSpPr>
        <p:spPr>
          <a:xfrm>
            <a:off x="478916" y="1114425"/>
            <a:ext cx="7604380" cy="4876800"/>
          </a:xfrm>
        </p:spPr>
        <p:txBody>
          <a:bodyPr/>
          <a:lstStyle/>
          <a:p>
            <a:r>
              <a:rPr lang="en-US" altLang="zh-CN" sz="2200" dirty="0"/>
              <a:t>1. Object</a:t>
            </a:r>
            <a:r>
              <a:rPr lang="zh-CN" altLang="en-US" sz="2200" dirty="0"/>
              <a:t>类</a:t>
            </a:r>
          </a:p>
          <a:p>
            <a:pPr lvl="1"/>
            <a:r>
              <a:rPr lang="en-US" altLang="zh-CN" sz="2000" dirty="0"/>
              <a:t>1</a:t>
            </a:r>
            <a:r>
              <a:rPr lang="zh-CN" altLang="en-US" sz="2000" dirty="0"/>
              <a:t>）</a:t>
            </a:r>
            <a:r>
              <a:rPr lang="en-US" altLang="zh-CN" sz="2000" dirty="0"/>
              <a:t>Object</a:t>
            </a:r>
            <a:r>
              <a:rPr lang="zh-CN" altLang="en-US" sz="2000" dirty="0"/>
              <a:t>是所有</a:t>
            </a:r>
            <a:r>
              <a:rPr lang="en-US" altLang="zh-CN" sz="2000" dirty="0"/>
              <a:t>Java</a:t>
            </a:r>
            <a:r>
              <a:rPr lang="zh-CN" altLang="en-US" sz="2000" dirty="0"/>
              <a:t>类的“树根”</a:t>
            </a:r>
          </a:p>
          <a:p>
            <a:pPr lvl="2"/>
            <a:r>
              <a:rPr lang="en-US" altLang="zh-CN" sz="2000" dirty="0"/>
              <a:t>Object</a:t>
            </a:r>
            <a:r>
              <a:rPr lang="zh-CN" altLang="en-US" sz="2000" dirty="0"/>
              <a:t>是系统预先定义的一个类，它位于</a:t>
            </a:r>
            <a:r>
              <a:rPr lang="en-US" altLang="zh-CN" sz="2000" dirty="0" err="1"/>
              <a:t>java.lang</a:t>
            </a:r>
            <a:r>
              <a:rPr lang="zh-CN" altLang="en-US" sz="2000" dirty="0"/>
              <a:t>包中，是</a:t>
            </a:r>
            <a:r>
              <a:rPr lang="en-US" altLang="zh-CN" sz="2000" dirty="0"/>
              <a:t>Java</a:t>
            </a:r>
            <a:r>
              <a:rPr lang="zh-CN" altLang="en-US" sz="2000" dirty="0"/>
              <a:t>中所有类的超</a:t>
            </a:r>
            <a:r>
              <a:rPr lang="zh-CN" altLang="en-US" sz="2000" dirty="0" smtClean="0"/>
              <a:t>类。</a:t>
            </a:r>
            <a:endParaRPr lang="en-US" altLang="zh-CN" sz="2000" dirty="0" smtClean="0"/>
          </a:p>
          <a:p>
            <a:pPr lvl="2"/>
            <a:r>
              <a:rPr lang="zh-CN" altLang="en-US" sz="2000" dirty="0"/>
              <a:t>如果在定义一个类时没有指定父类，那么这个类的父类默认为</a:t>
            </a:r>
            <a:r>
              <a:rPr lang="en-US" altLang="zh-CN" sz="2000" dirty="0"/>
              <a:t>Object</a:t>
            </a:r>
            <a:r>
              <a:rPr lang="zh-CN" altLang="en-US" sz="2000" dirty="0"/>
              <a:t>。</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1866411731"/>
              </p:ext>
            </p:extLst>
          </p:nvPr>
        </p:nvGraphicFramePr>
        <p:xfrm>
          <a:off x="8600122" y="2025351"/>
          <a:ext cx="2811589" cy="4415383"/>
        </p:xfrm>
        <a:graphic>
          <a:graphicData uri="http://schemas.openxmlformats.org/presentationml/2006/ole">
            <mc:AlternateContent xmlns:mc="http://schemas.openxmlformats.org/markup-compatibility/2006">
              <mc:Choice xmlns:v="urn:schemas-microsoft-com:vml" Requires="v">
                <p:oleObj spid="_x0000_s11284" name="Visio" r:id="rId3" imgW="1352479" imgH="2124049" progId="Visio.Drawing.15">
                  <p:embed/>
                </p:oleObj>
              </mc:Choice>
              <mc:Fallback>
                <p:oleObj name="Visio" r:id="rId3" imgW="1352479" imgH="2124049"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0122" y="2025351"/>
                        <a:ext cx="2811589" cy="4415383"/>
                      </a:xfrm>
                      <a:prstGeom prst="rect">
                        <a:avLst/>
                      </a:prstGeom>
                      <a:noFill/>
                    </p:spPr>
                  </p:pic>
                </p:oleObj>
              </mc:Fallback>
            </mc:AlternateContent>
          </a:graphicData>
        </a:graphic>
      </p:graphicFrame>
      <p:sp>
        <p:nvSpPr>
          <p:cNvPr id="6" name="矩形 5"/>
          <p:cNvSpPr/>
          <p:nvPr/>
        </p:nvSpPr>
        <p:spPr>
          <a:xfrm>
            <a:off x="1333690" y="3552825"/>
            <a:ext cx="6264974" cy="1360437"/>
          </a:xfrm>
          <a:prstGeom prst="rect">
            <a:avLst/>
          </a:prstGeom>
        </p:spPr>
        <p:txBody>
          <a:bodyPr wrap="square">
            <a:spAutoFit/>
          </a:bodyPr>
          <a:lstStyle/>
          <a:p>
            <a:pPr algn="just">
              <a:lnSpc>
                <a:spcPct val="150000"/>
              </a:lnSpc>
              <a:spcAft>
                <a:spcPts val="0"/>
              </a:spcAft>
              <a:buNone/>
            </a:pPr>
            <a:r>
              <a:rPr lang="zh-CN" altLang="zh-CN" sz="2000" b="0" kern="100" dirty="0">
                <a:latin typeface="Times New Roman" panose="02020603050405020304" pitchFamily="18" charset="0"/>
                <a:ea typeface="宋体" panose="02010600030101010101" pitchFamily="2" charset="-122"/>
              </a:rPr>
              <a:t>代码</a:t>
            </a:r>
            <a:r>
              <a:rPr lang="en-US" altLang="zh-CN" sz="2000" b="0" kern="100" dirty="0">
                <a:latin typeface="Times New Roman" panose="02020603050405020304" pitchFamily="18" charset="0"/>
                <a:ea typeface="宋体" panose="02010600030101010101" pitchFamily="2" charset="-122"/>
              </a:rPr>
              <a:t>5-2</a:t>
            </a:r>
            <a:r>
              <a:rPr lang="zh-CN" altLang="zh-CN" sz="2000" b="0" kern="100" dirty="0">
                <a:latin typeface="Times New Roman" panose="02020603050405020304" pitchFamily="18" charset="0"/>
                <a:ea typeface="宋体" panose="02010600030101010101" pitchFamily="2" charset="-122"/>
              </a:rPr>
              <a:t>中</a:t>
            </a:r>
            <a:r>
              <a:rPr lang="en-US" altLang="zh-CN" sz="2000" b="0" kern="100" dirty="0">
                <a:latin typeface="Times New Roman" panose="02020603050405020304" pitchFamily="18" charset="0"/>
                <a:ea typeface="宋体" panose="02010600030101010101" pitchFamily="2" charset="-122"/>
              </a:rPr>
              <a:t>Student</a:t>
            </a:r>
            <a:r>
              <a:rPr lang="zh-CN" altLang="zh-CN" sz="2000" b="0" kern="100" dirty="0">
                <a:latin typeface="Times New Roman" panose="02020603050405020304" pitchFamily="18" charset="0"/>
                <a:ea typeface="宋体" panose="02010600030101010101" pitchFamily="2" charset="-122"/>
              </a:rPr>
              <a:t>类的定义等价于以下形式：</a:t>
            </a:r>
          </a:p>
          <a:p>
            <a:pPr marL="227965" marR="130810" algn="just">
              <a:lnSpc>
                <a:spcPts val="1200"/>
              </a:lnSpc>
              <a:spcAft>
                <a:spcPts val="0"/>
              </a:spcAft>
              <a:buNone/>
            </a:pPr>
            <a:r>
              <a:rPr lang="en-US" altLang="zh-CN" sz="2000" b="0" kern="100" dirty="0">
                <a:latin typeface="Times New Roman" panose="02020603050405020304" pitchFamily="18" charset="0"/>
                <a:ea typeface="宋体" panose="02010600030101010101" pitchFamily="2" charset="-122"/>
              </a:rPr>
              <a:t>public class Student extends Object {</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2000" b="0" kern="100" dirty="0">
                <a:latin typeface="Times New Roman" panose="02020603050405020304" pitchFamily="18" charset="0"/>
                <a:ea typeface="宋体" panose="02010600030101010101" pitchFamily="2" charset="-122"/>
              </a:rPr>
              <a:t>    …</a:t>
            </a:r>
            <a:endParaRPr lang="zh-CN" altLang="zh-CN" sz="20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sz="2000" b="0" kern="100" dirty="0">
                <a:latin typeface="Times New Roman" panose="02020603050405020304" pitchFamily="18" charset="0"/>
                <a:ea typeface="宋体" panose="02010600030101010101" pitchFamily="2" charset="-122"/>
              </a:rPr>
              <a:t>}</a:t>
            </a:r>
            <a:endParaRPr lang="zh-CN" altLang="zh-CN" sz="2000" b="0" kern="100" dirty="0">
              <a:effectLst/>
              <a:latin typeface="Times New Roman" panose="02020603050405020304" pitchFamily="18" charset="0"/>
              <a:ea typeface="宋体" panose="02010600030101010101" pitchFamily="2" charset="-122"/>
            </a:endParaRPr>
          </a:p>
        </p:txBody>
      </p:sp>
      <p:pic>
        <p:nvPicPr>
          <p:cNvPr id="7" name="图片 6"/>
          <p:cNvPicPr>
            <a:picLocks noChangeAspect="1"/>
          </p:cNvPicPr>
          <p:nvPr/>
        </p:nvPicPr>
        <p:blipFill>
          <a:blip r:embed="rId5"/>
          <a:stretch>
            <a:fillRect/>
          </a:stretch>
        </p:blipFill>
        <p:spPr>
          <a:xfrm>
            <a:off x="9734268" y="510488"/>
            <a:ext cx="1178208" cy="1166600"/>
          </a:xfrm>
          <a:prstGeom prst="rect">
            <a:avLst/>
          </a:prstGeom>
        </p:spPr>
      </p:pic>
    </p:spTree>
    <p:extLst>
      <p:ext uri="{BB962C8B-B14F-4D97-AF65-F5344CB8AC3E}">
        <p14:creationId xmlns:p14="http://schemas.microsoft.com/office/powerpoint/2010/main" val="2804014959"/>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5.1 Object</a:t>
            </a:r>
            <a:r>
              <a:rPr lang="zh-CN" altLang="en-US" dirty="0"/>
              <a:t>类和</a:t>
            </a:r>
            <a:r>
              <a:rPr lang="en-US" altLang="zh-CN" dirty="0"/>
              <a:t>Objects</a:t>
            </a:r>
            <a:r>
              <a:rPr lang="zh-CN" altLang="en-US" dirty="0" smtClean="0"/>
              <a:t>类（续）</a:t>
            </a:r>
            <a:endParaRPr lang="zh-CN" altLang="en-US" dirty="0"/>
          </a:p>
        </p:txBody>
      </p:sp>
      <p:sp>
        <p:nvSpPr>
          <p:cNvPr id="3" name="内容占位符 2"/>
          <p:cNvSpPr>
            <a:spLocks noGrp="1"/>
          </p:cNvSpPr>
          <p:nvPr>
            <p:ph idx="1"/>
          </p:nvPr>
        </p:nvSpPr>
        <p:spPr/>
        <p:txBody>
          <a:bodyPr/>
          <a:lstStyle/>
          <a:p>
            <a:pPr lvl="1"/>
            <a:r>
              <a:rPr lang="en-US" altLang="zh-CN" dirty="0"/>
              <a:t>2</a:t>
            </a:r>
            <a:r>
              <a:rPr lang="zh-CN" altLang="en-US" dirty="0"/>
              <a:t>）</a:t>
            </a:r>
            <a:r>
              <a:rPr lang="en-US" altLang="zh-CN" dirty="0"/>
              <a:t>Object</a:t>
            </a:r>
            <a:r>
              <a:rPr lang="zh-CN" altLang="en-US" dirty="0"/>
              <a:t>类中定义的主要方法</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47388463"/>
              </p:ext>
            </p:extLst>
          </p:nvPr>
        </p:nvGraphicFramePr>
        <p:xfrm>
          <a:off x="1305084" y="1682497"/>
          <a:ext cx="10179780" cy="3589253"/>
        </p:xfrm>
        <a:graphic>
          <a:graphicData uri="http://schemas.openxmlformats.org/drawingml/2006/table">
            <a:tbl>
              <a:tblPr/>
              <a:tblGrid>
                <a:gridCol w="5095716"/>
                <a:gridCol w="5084064"/>
              </a:tblGrid>
              <a:tr h="157373">
                <a:tc>
                  <a:txBody>
                    <a:bodyPr/>
                    <a:lstStyle/>
                    <a:p>
                      <a:pPr algn="ctr">
                        <a:lnSpc>
                          <a:spcPct val="100000"/>
                        </a:lnSpc>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方法名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说</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            </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339">
                <a:tc>
                  <a:txBody>
                    <a:bodyPr/>
                    <a:lstStyle/>
                    <a:p>
                      <a:pPr algn="just">
                        <a:lnSpc>
                          <a:spcPct val="100000"/>
                        </a:lnSpc>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Object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构造器，用于创建一个</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Object</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对象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679">
                <a:tc>
                  <a:txBody>
                    <a:bodyPr/>
                    <a:lstStyle/>
                    <a:p>
                      <a:pPr algn="just">
                        <a:lnSpc>
                          <a:spcPct val="1000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boolean</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equals (Object </a:t>
                      </a:r>
                      <a:r>
                        <a:rPr lang="en-US" sz="1600" u="sng" kern="100" dirty="0" err="1">
                          <a:effectLst/>
                          <a:latin typeface="Times New Roman" panose="02020603050405020304" pitchFamily="18" charset="0"/>
                          <a:ea typeface="宋体" panose="02010600030101010101" pitchFamily="2" charset="-122"/>
                          <a:cs typeface="Times New Roman" panose="02020603050405020304" pitchFamily="18" charset="0"/>
                        </a:rPr>
                        <a:t>obj</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比较两个对象，若当前对象与</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obj</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是同一对象，返回</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true</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；否则返回</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false</a:t>
                      </a: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679">
                <a:tc>
                  <a:txBody>
                    <a:bodyPr/>
                    <a:lstStyle/>
                    <a:p>
                      <a:pPr algn="just">
                        <a:lnSpc>
                          <a:spcPct val="1000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Object clone ( ) throw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CloneNotSupportedException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返回调用对象的一个复本</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9358">
                <a:tc>
                  <a:txBody>
                    <a:bodyPr/>
                    <a:lstStyle/>
                    <a:p>
                      <a:pPr algn="just">
                        <a:lnSpc>
                          <a:spcPct val="100000"/>
                        </a:lnSpc>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final Class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getClass</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返回一个</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Class</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对象。</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Class</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类位于</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java.lang</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包中，该类的对象可以封装一个对象所属类的基本信息，如成员变量、构造器等。用</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final</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修饰方法，表明在当前类的子类中不可以覆盖该方法。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2019">
                <a:tc>
                  <a:txBody>
                    <a:bodyPr/>
                    <a:lstStyle/>
                    <a:p>
                      <a:pPr algn="just">
                        <a:lnSpc>
                          <a:spcPct val="100000"/>
                        </a:lnSpc>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String toString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返回当前对象信息的字符串形式。该方法通常在自定义类中被重写，以便针对当前类进行描述。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339">
                <a:tc>
                  <a:txBody>
                    <a:bodyPr/>
                    <a:lstStyle/>
                    <a:p>
                      <a:pPr algn="just">
                        <a:lnSpc>
                          <a:spcPct val="100000"/>
                        </a:lnSpc>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hashCode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返回对象的哈希码</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62700007"/>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dirty="0"/>
              <a:t>“复用”也被称作“重用（</a:t>
            </a:r>
            <a:r>
              <a:rPr lang="en-US" altLang="zh-CN" sz="2000" dirty="0"/>
              <a:t>reuse</a:t>
            </a:r>
            <a:r>
              <a:rPr lang="zh-CN" altLang="en-US" sz="2000" dirty="0"/>
              <a:t>）”，是重复使用的意思，即将已有的软件元素使用在新的软件开发中</a:t>
            </a:r>
            <a:r>
              <a:rPr lang="zh-CN" altLang="en-US" sz="2000" dirty="0" smtClean="0"/>
              <a:t>。</a:t>
            </a:r>
            <a:endParaRPr lang="en-US" altLang="zh-CN" sz="2000" dirty="0" smtClean="0"/>
          </a:p>
          <a:p>
            <a:r>
              <a:rPr lang="zh-CN" altLang="en-US" sz="2000" dirty="0" smtClean="0"/>
              <a:t>使用</a:t>
            </a:r>
            <a:r>
              <a:rPr lang="zh-CN" altLang="en-US" sz="2000" dirty="0"/>
              <a:t>软件重用技术可以减少软件开发活动中大量的重复性工作，这样就能提高软件的生产率，降低开发成本，缩短开发周期</a:t>
            </a:r>
            <a:r>
              <a:rPr lang="zh-CN" altLang="en-US" sz="2000" dirty="0" smtClean="0"/>
              <a:t>。</a:t>
            </a:r>
            <a:endParaRPr lang="en-US" altLang="zh-CN" sz="2000" dirty="0" smtClean="0"/>
          </a:p>
          <a:p>
            <a:r>
              <a:rPr lang="zh-CN" altLang="en-US" sz="2000" dirty="0" smtClean="0"/>
              <a:t>一般来说</a:t>
            </a:r>
            <a:r>
              <a:rPr lang="zh-CN" altLang="en-US" sz="2000" dirty="0"/>
              <a:t>，软件重用可分为如下</a:t>
            </a:r>
            <a:r>
              <a:rPr lang="en-US" altLang="zh-CN" sz="2000" dirty="0"/>
              <a:t>3</a:t>
            </a:r>
            <a:r>
              <a:rPr lang="zh-CN" altLang="en-US" sz="2000" dirty="0"/>
              <a:t>个层次： </a:t>
            </a:r>
          </a:p>
          <a:p>
            <a:pPr lvl="1"/>
            <a:r>
              <a:rPr lang="zh-CN" altLang="en-US" sz="1800" dirty="0"/>
              <a:t>（</a:t>
            </a:r>
            <a:r>
              <a:rPr lang="en-US" altLang="zh-CN" sz="1800" dirty="0"/>
              <a:t>1</a:t>
            </a:r>
            <a:r>
              <a:rPr lang="zh-CN" altLang="en-US" sz="1800" dirty="0"/>
              <a:t>）知识重用（例如软件工程知识的重用）。</a:t>
            </a:r>
          </a:p>
          <a:p>
            <a:pPr lvl="1"/>
            <a:r>
              <a:rPr lang="zh-CN" altLang="en-US" sz="1800" dirty="0"/>
              <a:t>（</a:t>
            </a:r>
            <a:r>
              <a:rPr lang="en-US" altLang="zh-CN" sz="1800" dirty="0"/>
              <a:t>2</a:t>
            </a:r>
            <a:r>
              <a:rPr lang="zh-CN" altLang="en-US" sz="1800" dirty="0"/>
              <a:t>）方法和标准的重用（例如面向对象方法或国家制定的软件开发规范的重用）。</a:t>
            </a:r>
          </a:p>
          <a:p>
            <a:pPr lvl="1"/>
            <a:r>
              <a:rPr lang="zh-CN" altLang="en-US" sz="1800" dirty="0"/>
              <a:t>（</a:t>
            </a:r>
            <a:r>
              <a:rPr lang="en-US" altLang="zh-CN" sz="1800" dirty="0"/>
              <a:t>3</a:t>
            </a:r>
            <a:r>
              <a:rPr lang="zh-CN" altLang="en-US" sz="1800" dirty="0"/>
              <a:t>）软件成分和架构的重用。</a:t>
            </a:r>
          </a:p>
          <a:p>
            <a:r>
              <a:rPr lang="en-US" altLang="zh-CN" sz="2000" dirty="0"/>
              <a:t>Java</a:t>
            </a:r>
            <a:r>
              <a:rPr lang="zh-CN" altLang="en-US" sz="2000" dirty="0"/>
              <a:t>提供了实现代码重用的两种方式：组合以及继承。</a:t>
            </a:r>
          </a:p>
          <a:p>
            <a:pPr lvl="1"/>
            <a:r>
              <a:rPr lang="zh-CN" altLang="en-US" sz="1800" dirty="0" smtClean="0"/>
              <a:t>组合</a:t>
            </a:r>
            <a:r>
              <a:rPr lang="zh-CN" altLang="en-US" sz="1800" dirty="0"/>
              <a:t>：新的类由现有类的对象所组成。</a:t>
            </a:r>
          </a:p>
          <a:p>
            <a:pPr lvl="1"/>
            <a:r>
              <a:rPr lang="zh-CN" altLang="en-US" sz="1800" dirty="0" smtClean="0"/>
              <a:t>继承</a:t>
            </a:r>
            <a:r>
              <a:rPr lang="zh-CN" altLang="en-US" sz="1800" dirty="0"/>
              <a:t>：按照现有类的类型派生出新类。</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2873801528"/>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5.1 Object</a:t>
            </a:r>
            <a:r>
              <a:rPr lang="zh-CN" altLang="en-US" dirty="0"/>
              <a:t>类和</a:t>
            </a:r>
            <a:r>
              <a:rPr lang="en-US" altLang="zh-CN" dirty="0"/>
              <a:t>Objects</a:t>
            </a:r>
            <a:r>
              <a:rPr lang="zh-CN" altLang="en-US" dirty="0"/>
              <a:t>类（续）</a:t>
            </a:r>
          </a:p>
        </p:txBody>
      </p:sp>
      <p:sp>
        <p:nvSpPr>
          <p:cNvPr id="3" name="内容占位符 2"/>
          <p:cNvSpPr>
            <a:spLocks noGrp="1"/>
          </p:cNvSpPr>
          <p:nvPr>
            <p:ph idx="1"/>
          </p:nvPr>
        </p:nvSpPr>
        <p:spPr>
          <a:xfrm>
            <a:off x="393855" y="995363"/>
            <a:ext cx="11368616" cy="4876800"/>
          </a:xfrm>
        </p:spPr>
        <p:txBody>
          <a:bodyPr/>
          <a:lstStyle/>
          <a:p>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代码</a:t>
            </a:r>
            <a:r>
              <a:rPr lang="en-US" altLang="zh-CN" sz="2200" dirty="0">
                <a:latin typeface="Times New Roman" panose="02020603050405020304" pitchFamily="18" charset="0"/>
                <a:cs typeface="Times New Roman" panose="02020603050405020304" pitchFamily="18" charset="0"/>
              </a:rPr>
              <a:t>1】Object</a:t>
            </a:r>
            <a:r>
              <a:rPr lang="zh-CN" altLang="en-US" sz="2200" dirty="0">
                <a:latin typeface="Times New Roman" panose="02020603050405020304" pitchFamily="18" charset="0"/>
                <a:cs typeface="Times New Roman" panose="02020603050405020304" pitchFamily="18" charset="0"/>
              </a:rPr>
              <a:t>类的</a:t>
            </a:r>
            <a:r>
              <a:rPr lang="en-US" altLang="zh-CN" sz="2200" dirty="0" err="1">
                <a:latin typeface="Times New Roman" panose="02020603050405020304" pitchFamily="18" charset="0"/>
                <a:cs typeface="Times New Roman" panose="02020603050405020304" pitchFamily="18" charset="0"/>
              </a:rPr>
              <a:t>toString</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和</a:t>
            </a:r>
            <a:r>
              <a:rPr lang="en-US" altLang="zh-CN" sz="2200" dirty="0" err="1">
                <a:latin typeface="Times New Roman" panose="02020603050405020304" pitchFamily="18" charset="0"/>
                <a:cs typeface="Times New Roman" panose="02020603050405020304" pitchFamily="18" charset="0"/>
              </a:rPr>
              <a:t>getClass</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方法的应用示例</a:t>
            </a:r>
            <a:r>
              <a:rPr lang="zh-CN" altLang="en-US" sz="2200" dirty="0" smtClean="0">
                <a:latin typeface="Times New Roman" panose="02020603050405020304" pitchFamily="18" charset="0"/>
                <a:cs typeface="Times New Roman" panose="02020603050405020304" pitchFamily="18" charset="0"/>
              </a:rPr>
              <a:t>。</a:t>
            </a:r>
            <a:r>
              <a:rPr lang="en-US" altLang="zh-CN" sz="2200" dirty="0" smtClean="0">
                <a:latin typeface="Times New Roman" panose="02020603050405020304" pitchFamily="18" charset="0"/>
                <a:cs typeface="Times New Roman" panose="02020603050405020304" pitchFamily="18" charset="0"/>
              </a:rPr>
              <a:t>ObjectDemo.java</a:t>
            </a:r>
            <a:endParaRPr lang="zh-CN" altLang="en-US" sz="2200"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393855" y="1617220"/>
            <a:ext cx="6102638" cy="4832092"/>
          </a:xfrm>
          <a:prstGeom prst="rect">
            <a:avLst/>
          </a:prstGeom>
        </p:spPr>
        <p:txBody>
          <a:bodyPr wrap="square">
            <a:spAutoFit/>
          </a:bodyPr>
          <a:lstStyle/>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a:t>
            </a:r>
            <a:r>
              <a:rPr lang="en-US" altLang="zh-CN" sz="1400" b="0" kern="0" dirty="0" smtClean="0">
                <a:solidFill>
                  <a:srgbClr val="7F0055"/>
                </a:solidFill>
                <a:latin typeface="Consolas" panose="020B0609020204030204" pitchFamily="49" charset="0"/>
                <a:ea typeface="宋体" panose="02010600030101010101" pitchFamily="2" charset="-122"/>
              </a:rPr>
              <a:t>  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ObjectDemo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创建一个</a:t>
            </a:r>
            <a:r>
              <a:rPr lang="en-US" altLang="zh-CN" sz="1400" b="0" kern="0" dirty="0">
                <a:solidFill>
                  <a:srgbClr val="3F7F5F"/>
                </a:solidFill>
                <a:latin typeface="Consolas" panose="020B0609020204030204" pitchFamily="49" charset="0"/>
                <a:ea typeface="宋体" panose="02010600030101010101" pitchFamily="2" charset="-122"/>
              </a:rPr>
              <a:t>Person</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对象</a:t>
            </a:r>
            <a:r>
              <a:rPr lang="en-US" altLang="zh-CN" sz="1400" b="0" kern="0" dirty="0">
                <a:solidFill>
                  <a:srgbClr val="3F7F5F"/>
                </a:solidFill>
                <a:latin typeface="Consolas" panose="020B0609020204030204" pitchFamily="49" charset="0"/>
                <a:ea typeface="宋体" panose="02010600030101010101" pitchFamily="2" charset="-122"/>
              </a:rPr>
              <a:t>p1</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smtClean="0">
                <a:solidFill>
                  <a:srgbClr val="000000"/>
                </a:solidFill>
                <a:latin typeface="Consolas" panose="020B0609020204030204" pitchFamily="49" charset="0"/>
                <a:ea typeface="宋体" panose="02010600030101010101" pitchFamily="2" charset="-122"/>
              </a:rPr>
              <a:t>Person </a:t>
            </a:r>
            <a:r>
              <a:rPr lang="en-US" altLang="zh-CN" sz="1400" b="0" kern="0" dirty="0">
                <a:solidFill>
                  <a:srgbClr val="6A3E3E"/>
                </a:solidFill>
                <a:latin typeface="Consolas" panose="020B0609020204030204" pitchFamily="49" charset="0"/>
                <a:ea typeface="宋体" panose="02010600030101010101" pitchFamily="2" charset="-122"/>
              </a:rPr>
              <a:t>p1</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Person(19);</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调用</a:t>
            </a:r>
            <a:r>
              <a:rPr lang="en-US" altLang="zh-CN" sz="1400" b="0" kern="0" dirty="0" err="1">
                <a:solidFill>
                  <a:srgbClr val="3F7F5F"/>
                </a:solidFill>
                <a:latin typeface="Consolas" panose="020B0609020204030204" pitchFamily="49" charset="0"/>
                <a:ea typeface="宋体" panose="02010600030101010101" pitchFamily="2" charset="-122"/>
              </a:rPr>
              <a:t>toString</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方法输出</a:t>
            </a:r>
            <a:r>
              <a:rPr lang="en-US" altLang="zh-CN" sz="1400" b="0" kern="0" dirty="0">
                <a:solidFill>
                  <a:srgbClr val="3F7F5F"/>
                </a:solidFill>
                <a:latin typeface="Consolas" panose="020B0609020204030204" pitchFamily="49" charset="0"/>
                <a:ea typeface="宋体" panose="02010600030101010101" pitchFamily="2" charset="-122"/>
              </a:rPr>
              <a:t>p1</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的有关信息</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smtClean="0">
                <a:solidFill>
                  <a:srgbClr val="000000"/>
                </a:solidFill>
                <a:latin typeface="Consolas" panose="020B0609020204030204" pitchFamily="49" charset="0"/>
                <a:ea typeface="宋体" panose="02010600030101010101" pitchFamily="2" charset="-122"/>
              </a:rPr>
              <a:t>(</a:t>
            </a:r>
            <a:r>
              <a:rPr lang="en-US" altLang="zh-CN" sz="1400" b="0" kern="0" dirty="0" smtClean="0">
                <a:solidFill>
                  <a:srgbClr val="6A3E3E"/>
                </a:solidFill>
                <a:latin typeface="Consolas" panose="020B0609020204030204" pitchFamily="49" charset="0"/>
                <a:ea typeface="宋体" panose="02010600030101010101" pitchFamily="2" charset="-122"/>
              </a:rPr>
              <a:t>p1</a:t>
            </a:r>
            <a:r>
              <a:rPr lang="en-US" altLang="zh-CN" sz="1400" b="0" kern="0" dirty="0" smtClean="0">
                <a:solidFill>
                  <a:srgbClr val="000000"/>
                </a:solidFill>
                <a:latin typeface="Consolas" panose="020B0609020204030204" pitchFamily="49" charset="0"/>
                <a:ea typeface="宋体" panose="02010600030101010101" pitchFamily="2" charset="-122"/>
              </a:rPr>
              <a:t>.toString</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创建一个</a:t>
            </a:r>
            <a:r>
              <a:rPr lang="en-US" altLang="zh-CN" sz="1400" b="0" kern="0" dirty="0">
                <a:solidFill>
                  <a:srgbClr val="3F7F5F"/>
                </a:solidFill>
                <a:latin typeface="Consolas" panose="020B0609020204030204" pitchFamily="49" charset="0"/>
                <a:ea typeface="宋体" panose="02010600030101010101" pitchFamily="2" charset="-122"/>
              </a:rPr>
              <a:t>Person</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对象</a:t>
            </a:r>
            <a:r>
              <a:rPr lang="en-US" altLang="zh-CN" sz="1400" b="0" kern="0" dirty="0">
                <a:solidFill>
                  <a:srgbClr val="3F7F5F"/>
                </a:solidFill>
                <a:latin typeface="Consolas" panose="020B0609020204030204" pitchFamily="49" charset="0"/>
                <a:ea typeface="宋体" panose="02010600030101010101" pitchFamily="2" charset="-122"/>
              </a:rPr>
              <a:t>p2</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smtClean="0">
                <a:solidFill>
                  <a:srgbClr val="000000"/>
                </a:solidFill>
                <a:latin typeface="Consolas" panose="020B0609020204030204" pitchFamily="49" charset="0"/>
                <a:ea typeface="宋体" panose="02010600030101010101" pitchFamily="2" charset="-122"/>
              </a:rPr>
              <a:t>Person </a:t>
            </a:r>
            <a:r>
              <a:rPr lang="en-US" altLang="zh-CN" sz="1400" b="0" kern="0" dirty="0">
                <a:solidFill>
                  <a:srgbClr val="6A3E3E"/>
                </a:solidFill>
                <a:latin typeface="Consolas" panose="020B0609020204030204" pitchFamily="49" charset="0"/>
                <a:ea typeface="宋体" panose="02010600030101010101" pitchFamily="2" charset="-122"/>
              </a:rPr>
              <a:t>p2</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Person(19);</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输出</a:t>
            </a:r>
            <a:r>
              <a:rPr lang="en-US" altLang="zh-CN" sz="1400" b="0" kern="0" dirty="0">
                <a:solidFill>
                  <a:srgbClr val="3F7F5F"/>
                </a:solidFill>
                <a:latin typeface="Consolas" panose="020B0609020204030204" pitchFamily="49" charset="0"/>
                <a:ea typeface="宋体" panose="02010600030101010101" pitchFamily="2" charset="-122"/>
              </a:rPr>
              <a:t>p2</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的有关信息，默认会调用</a:t>
            </a:r>
            <a:r>
              <a:rPr lang="en-US" altLang="zh-CN" sz="1400" b="0" kern="0" dirty="0" err="1">
                <a:solidFill>
                  <a:srgbClr val="3F7F5F"/>
                </a:solidFill>
                <a:latin typeface="Consolas" panose="020B0609020204030204" pitchFamily="49" charset="0"/>
                <a:ea typeface="宋体" panose="02010600030101010101" pitchFamily="2" charset="-122"/>
              </a:rPr>
              <a:t>toString</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方法</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smtClean="0">
                <a:solidFill>
                  <a:srgbClr val="000000"/>
                </a:solidFill>
                <a:latin typeface="Consolas" panose="020B0609020204030204" pitchFamily="49" charset="0"/>
                <a:ea typeface="宋体" panose="02010600030101010101" pitchFamily="2" charset="-122"/>
              </a:rPr>
              <a:t>(</a:t>
            </a:r>
            <a:r>
              <a:rPr lang="en-US" altLang="zh-CN" sz="1400" b="0" kern="0" dirty="0" smtClean="0">
                <a:solidFill>
                  <a:srgbClr val="6A3E3E"/>
                </a:solidFill>
                <a:latin typeface="Consolas" panose="020B0609020204030204" pitchFamily="49" charset="0"/>
                <a:ea typeface="宋体" panose="02010600030101010101" pitchFamily="2" charset="-122"/>
              </a:rPr>
              <a:t>p2</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封装对象</a:t>
            </a:r>
            <a:r>
              <a:rPr lang="en-US" altLang="zh-CN" sz="1400" b="0" kern="0" dirty="0">
                <a:solidFill>
                  <a:srgbClr val="3F7F5F"/>
                </a:solidFill>
                <a:latin typeface="Consolas" panose="020B0609020204030204" pitchFamily="49" charset="0"/>
                <a:ea typeface="宋体" panose="02010600030101010101" pitchFamily="2" charset="-122"/>
              </a:rPr>
              <a:t>p1</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的信息到</a:t>
            </a:r>
            <a:r>
              <a:rPr lang="en-US" altLang="zh-CN" sz="1400" b="0" kern="0" dirty="0">
                <a:solidFill>
                  <a:srgbClr val="3F7F5F"/>
                </a:solidFill>
                <a:latin typeface="Consolas" panose="020B0609020204030204" pitchFamily="49" charset="0"/>
                <a:ea typeface="宋体" panose="02010600030101010101" pitchFamily="2" charset="-122"/>
              </a:rPr>
              <a:t>Class</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对象</a:t>
            </a:r>
            <a:r>
              <a:rPr lang="en-US" altLang="zh-CN" sz="1400" b="0" kern="0" dirty="0">
                <a:solidFill>
                  <a:srgbClr val="3F7F5F"/>
                </a:solidFill>
                <a:latin typeface="Consolas" panose="020B0609020204030204" pitchFamily="49" charset="0"/>
                <a:ea typeface="宋体" panose="02010600030101010101" pitchFamily="2" charset="-122"/>
              </a:rPr>
              <a:t>c</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中</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smtClean="0">
                <a:solidFill>
                  <a:srgbClr val="000000"/>
                </a:solidFill>
                <a:latin typeface="Consolas" panose="020B0609020204030204" pitchFamily="49" charset="0"/>
                <a:ea typeface="宋体" panose="02010600030101010101" pitchFamily="2" charset="-122"/>
              </a:rPr>
              <a:t>Class </a:t>
            </a:r>
            <a:r>
              <a:rPr lang="en-US" altLang="zh-CN" sz="1400" b="0" kern="0" dirty="0">
                <a:solidFill>
                  <a:srgbClr val="6A3E3E"/>
                </a:solidFill>
                <a:latin typeface="Consolas" panose="020B0609020204030204" pitchFamily="49" charset="0"/>
                <a:ea typeface="宋体" panose="02010600030101010101" pitchFamily="2" charset="-122"/>
              </a:rPr>
              <a:t>c</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6A3E3E"/>
                </a:solidFill>
                <a:latin typeface="Consolas" panose="020B0609020204030204" pitchFamily="49" charset="0"/>
                <a:ea typeface="宋体" panose="02010600030101010101" pitchFamily="2" charset="-122"/>
              </a:rPr>
              <a:t>p1</a:t>
            </a:r>
            <a:r>
              <a:rPr lang="en-US" altLang="zh-CN" sz="1400" b="0" kern="0" dirty="0">
                <a:solidFill>
                  <a:srgbClr val="000000"/>
                </a:solidFill>
                <a:latin typeface="Consolas" panose="020B0609020204030204" pitchFamily="49" charset="0"/>
                <a:ea typeface="宋体" panose="02010600030101010101" pitchFamily="2" charset="-122"/>
              </a:rPr>
              <a:t>.getClass();</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输出</a:t>
            </a:r>
            <a:r>
              <a:rPr lang="en-US" altLang="zh-CN" sz="1400" b="0" kern="0" dirty="0">
                <a:solidFill>
                  <a:srgbClr val="3F7F5F"/>
                </a:solidFill>
                <a:latin typeface="Consolas" panose="020B0609020204030204" pitchFamily="49" charset="0"/>
                <a:ea typeface="宋体" panose="02010600030101010101" pitchFamily="2" charset="-122"/>
              </a:rPr>
              <a:t>c</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中的类名信息</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smtClean="0">
                <a:solidFill>
                  <a:srgbClr val="000000"/>
                </a:solidFill>
                <a:latin typeface="Consolas" panose="020B0609020204030204" pitchFamily="49" charset="0"/>
                <a:ea typeface="宋体" panose="02010600030101010101" pitchFamily="2" charset="-122"/>
              </a:rPr>
              <a:t>(</a:t>
            </a:r>
            <a:r>
              <a:rPr lang="en-US" altLang="zh-CN" sz="1400" b="0" kern="0" dirty="0" smtClean="0">
                <a:solidFill>
                  <a:srgbClr val="6A3E3E"/>
                </a:solidFill>
                <a:latin typeface="Consolas" panose="020B0609020204030204" pitchFamily="49" charset="0"/>
                <a:ea typeface="宋体" panose="02010600030101010101" pitchFamily="2" charset="-122"/>
              </a:rPr>
              <a:t>c</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将</a:t>
            </a:r>
            <a:r>
              <a:rPr lang="en-US" altLang="zh-CN" sz="1400" b="0" kern="0" dirty="0">
                <a:solidFill>
                  <a:srgbClr val="3F7F5F"/>
                </a:solidFill>
                <a:latin typeface="Consolas" panose="020B0609020204030204" pitchFamily="49" charset="0"/>
                <a:ea typeface="宋体" panose="02010600030101010101" pitchFamily="2" charset="-122"/>
              </a:rPr>
              <a:t>c</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的类名赋值给</a:t>
            </a:r>
            <a:r>
              <a:rPr lang="en-US" altLang="zh-CN" sz="1400" b="0" kern="0" dirty="0">
                <a:solidFill>
                  <a:srgbClr val="3F7F5F"/>
                </a:solidFill>
                <a:latin typeface="Consolas" panose="020B0609020204030204" pitchFamily="49" charset="0"/>
                <a:ea typeface="宋体" panose="02010600030101010101" pitchFamily="2" charset="-122"/>
              </a:rPr>
              <a:t>String</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对象</a:t>
            </a:r>
            <a:r>
              <a:rPr lang="en-US" altLang="zh-CN" sz="1400" b="0" kern="0" dirty="0">
                <a:solidFill>
                  <a:srgbClr val="3F7F5F"/>
                </a:solidFill>
                <a:latin typeface="Consolas" panose="020B0609020204030204" pitchFamily="49" charset="0"/>
                <a:ea typeface="宋体" panose="02010600030101010101" pitchFamily="2" charset="-122"/>
              </a:rPr>
              <a:t>name</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smtClean="0">
                <a:solidFill>
                  <a:srgbClr val="000000"/>
                </a:solidFill>
                <a:latin typeface="Consolas" panose="020B0609020204030204" pitchFamily="49" charset="0"/>
                <a:ea typeface="宋体" panose="02010600030101010101" pitchFamily="2" charset="-122"/>
              </a:rPr>
              <a:t>String </a:t>
            </a:r>
            <a:r>
              <a:rPr lang="en-US" altLang="zh-CN" sz="1400" b="0" kern="0" dirty="0">
                <a:solidFill>
                  <a:srgbClr val="6A3E3E"/>
                </a:solidFill>
                <a:latin typeface="Consolas" panose="020B0609020204030204" pitchFamily="49" charset="0"/>
                <a:ea typeface="宋体" panose="02010600030101010101" pitchFamily="2" charset="-122"/>
              </a:rPr>
              <a:t>name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c</a:t>
            </a:r>
            <a:r>
              <a:rPr lang="en-US" altLang="zh-CN" sz="1400" b="0" kern="0" dirty="0" err="1">
                <a:solidFill>
                  <a:srgbClr val="000000"/>
                </a:solidFill>
                <a:latin typeface="Consolas" panose="020B0609020204030204" pitchFamily="49" charset="0"/>
                <a:ea typeface="宋体" panose="02010600030101010101" pitchFamily="2" charset="-122"/>
              </a:rPr>
              <a:t>.getName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输出</a:t>
            </a:r>
            <a:r>
              <a:rPr lang="en-US" altLang="zh-CN" sz="1400" b="0" kern="0" dirty="0">
                <a:solidFill>
                  <a:srgbClr val="3F7F5F"/>
                </a:solidFill>
                <a:latin typeface="Consolas" panose="020B0609020204030204" pitchFamily="49" charset="0"/>
                <a:ea typeface="宋体" panose="02010600030101010101" pitchFamily="2" charset="-122"/>
              </a:rPr>
              <a:t>name</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类名：</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6A3E3E"/>
                </a:solidFill>
                <a:latin typeface="Consolas" panose="020B0609020204030204" pitchFamily="49" charset="0"/>
                <a:ea typeface="宋体" panose="02010600030101010101" pitchFamily="2" charset="-122"/>
              </a:rPr>
              <a:t>name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20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21	</a:t>
            </a:r>
            <a:endParaRPr lang="zh-CN" altLang="zh-CN" sz="1400" b="0" kern="100" dirty="0">
              <a:latin typeface="Times New Roman" panose="02020603050405020304" pitchFamily="18" charset="0"/>
              <a:ea typeface="宋体" panose="02010600030101010101" pitchFamily="2" charset="-122"/>
            </a:endParaRPr>
          </a:p>
        </p:txBody>
      </p:sp>
      <p:sp>
        <p:nvSpPr>
          <p:cNvPr id="6" name="矩形 5"/>
          <p:cNvSpPr/>
          <p:nvPr/>
        </p:nvSpPr>
        <p:spPr>
          <a:xfrm>
            <a:off x="7023224" y="1361510"/>
            <a:ext cx="4396143" cy="1912831"/>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22  </a:t>
            </a:r>
            <a:r>
              <a:rPr lang="en-US" altLang="zh-CN" sz="1400" b="0" kern="0" dirty="0" smtClean="0">
                <a:solidFill>
                  <a:srgbClr val="7F0055"/>
                </a:solidFill>
                <a:latin typeface="Consolas" panose="020B0609020204030204" pitchFamily="49" charset="0"/>
                <a:ea typeface="宋体" panose="02010600030101010101" pitchFamily="2" charset="-122"/>
              </a:rPr>
              <a:t>class</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Person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r>
              <a:rPr lang="en-US" altLang="zh-CN" sz="1400" b="0" kern="0" dirty="0" smtClean="0">
                <a:solidFill>
                  <a:srgbClr val="7F0055"/>
                </a:solidFill>
                <a:latin typeface="Consolas" panose="020B0609020204030204" pitchFamily="49" charset="0"/>
                <a:ea typeface="宋体" panose="02010600030101010101" pitchFamily="2" charset="-122"/>
              </a:rPr>
              <a:t>private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u="sng" kern="0" dirty="0">
                <a:solidFill>
                  <a:srgbClr val="0000C0"/>
                </a:solidFill>
                <a:latin typeface="Consolas" panose="020B0609020204030204" pitchFamily="49" charset="0"/>
                <a:ea typeface="宋体" panose="02010600030101010101" pitchFamily="2" charset="-122"/>
              </a:rPr>
              <a:t>age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25	</a:t>
            </a:r>
            <a:r>
              <a:rPr lang="en-US" altLang="zh-CN" sz="1400" b="0" kern="0" dirty="0" smtClean="0">
                <a:solidFill>
                  <a:srgbClr val="000000"/>
                </a:solidFill>
                <a:latin typeface="Consolas" panose="020B0609020204030204" pitchFamily="49" charset="0"/>
                <a:ea typeface="宋体" panose="02010600030101010101" pitchFamily="2" charset="-122"/>
              </a:rPr>
              <a:t>Person(</a:t>
            </a:r>
            <a:r>
              <a:rPr lang="en-US" altLang="zh-CN" sz="1400" b="0" kern="0" dirty="0" err="1" smtClean="0">
                <a:solidFill>
                  <a:srgbClr val="7F0055"/>
                </a:solidFill>
                <a:latin typeface="Consolas" panose="020B0609020204030204" pitchFamily="49" charset="0"/>
                <a:ea typeface="宋体" panose="02010600030101010101" pitchFamily="2" charset="-122"/>
              </a:rPr>
              <a:t>int</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age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smtClean="0">
                <a:solidFill>
                  <a:srgbClr val="7F0055"/>
                </a:solidFill>
                <a:latin typeface="Consolas" panose="020B0609020204030204" pitchFamily="49" charset="0"/>
                <a:ea typeface="宋体" panose="02010600030101010101" pitchFamily="2" charset="-122"/>
              </a:rPr>
              <a:t>this</a:t>
            </a:r>
            <a:r>
              <a:rPr lang="en-US" altLang="zh-CN" sz="1400" b="0" kern="0" dirty="0" err="1" smtClean="0">
                <a:solidFill>
                  <a:srgbClr val="000000"/>
                </a:solidFill>
                <a:latin typeface="Consolas" panose="020B0609020204030204" pitchFamily="49" charset="0"/>
                <a:ea typeface="宋体" panose="02010600030101010101" pitchFamily="2" charset="-122"/>
              </a:rPr>
              <a:t>.</a:t>
            </a:r>
            <a:r>
              <a:rPr lang="en-US" altLang="zh-CN" sz="1400" b="0" kern="0" dirty="0" err="1" smtClean="0">
                <a:solidFill>
                  <a:srgbClr val="0000C0"/>
                </a:solidFill>
                <a:latin typeface="Consolas" panose="020B0609020204030204" pitchFamily="49" charset="0"/>
                <a:ea typeface="宋体" panose="02010600030101010101" pitchFamily="2" charset="-122"/>
              </a:rPr>
              <a:t>age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age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27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kern="0" dirty="0" smtClean="0">
                <a:solidFill>
                  <a:srgbClr val="000000"/>
                </a:solidFill>
                <a:latin typeface="Consolas" panose="020B0609020204030204" pitchFamily="49" charset="0"/>
                <a:ea typeface="宋体" panose="02010600030101010101" pitchFamily="2" charset="-122"/>
              </a:rPr>
              <a:t>28  }</a:t>
            </a:r>
            <a:endParaRPr lang="zh-CN" altLang="en-US" sz="1400" b="0" dirty="0"/>
          </a:p>
        </p:txBody>
      </p:sp>
      <p:sp>
        <p:nvSpPr>
          <p:cNvPr id="7" name="矩形 6"/>
          <p:cNvSpPr/>
          <p:nvPr/>
        </p:nvSpPr>
        <p:spPr>
          <a:xfrm>
            <a:off x="7023224" y="4033266"/>
            <a:ext cx="3136459" cy="1429046"/>
          </a:xfrm>
          <a:prstGeom prst="rect">
            <a:avLst/>
          </a:prstGeom>
        </p:spPr>
        <p:txBody>
          <a:bodyPr wrap="square">
            <a:spAutoFit/>
          </a:bodyPr>
          <a:lstStyle/>
          <a:p>
            <a:pPr algn="just">
              <a:lnSpc>
                <a:spcPct val="150000"/>
              </a:lnSpc>
              <a:spcAft>
                <a:spcPts val="0"/>
              </a:spcAft>
              <a:buNone/>
            </a:pPr>
            <a:r>
              <a:rPr lang="zh-CN" altLang="zh-CN" b="0" kern="100" dirty="0">
                <a:latin typeface="Times New Roman" panose="02020603050405020304" pitchFamily="18" charset="0"/>
                <a:ea typeface="宋体" panose="02010600030101010101" pitchFamily="2" charset="-122"/>
              </a:rPr>
              <a:t>输出结果如下：</a:t>
            </a:r>
          </a:p>
          <a:p>
            <a:pPr marL="227965" marR="130810" algn="just">
              <a:lnSpc>
                <a:spcPts val="1200"/>
              </a:lnSpc>
              <a:spcAft>
                <a:spcPts val="0"/>
              </a:spcAft>
              <a:buNone/>
            </a:pPr>
            <a:r>
              <a:rPr lang="en-US" altLang="zh-CN" b="0" kern="100" dirty="0">
                <a:latin typeface="Times New Roman" panose="02020603050405020304" pitchFamily="18" charset="0"/>
                <a:ea typeface="宋体" panose="02010600030101010101" pitchFamily="2" charset="-122"/>
              </a:rPr>
              <a:t>unit5.link.Person@15db9742</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b="0" kern="100" dirty="0">
                <a:latin typeface="Times New Roman" panose="02020603050405020304" pitchFamily="18" charset="0"/>
                <a:ea typeface="宋体" panose="02010600030101010101" pitchFamily="2" charset="-122"/>
              </a:rPr>
              <a:t>unit5.link.Person@6d06d69c</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b="0" kern="100" dirty="0">
                <a:latin typeface="Times New Roman" panose="02020603050405020304" pitchFamily="18" charset="0"/>
                <a:ea typeface="宋体" panose="02010600030101010101" pitchFamily="2" charset="-122"/>
              </a:rPr>
              <a:t>class unit5.link.Person</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zh-CN" altLang="zh-CN" b="0" kern="100" dirty="0">
                <a:latin typeface="Times New Roman" panose="02020603050405020304" pitchFamily="18" charset="0"/>
                <a:ea typeface="宋体" panose="02010600030101010101" pitchFamily="2" charset="-122"/>
              </a:rPr>
              <a:t>类名：</a:t>
            </a:r>
            <a:r>
              <a:rPr lang="en-US" altLang="zh-CN" b="0" kern="100" dirty="0">
                <a:latin typeface="Times New Roman" panose="02020603050405020304" pitchFamily="18" charset="0"/>
                <a:ea typeface="宋体" panose="02010600030101010101" pitchFamily="2" charset="-122"/>
              </a:rPr>
              <a:t>unit5.link.Person</a:t>
            </a:r>
            <a:endParaRPr lang="zh-CN" altLang="zh-CN"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75082716"/>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5.1 Object</a:t>
            </a:r>
            <a:r>
              <a:rPr lang="zh-CN" altLang="en-US" dirty="0"/>
              <a:t>类和</a:t>
            </a:r>
            <a:r>
              <a:rPr lang="en-US" altLang="zh-CN" dirty="0"/>
              <a:t>Objects</a:t>
            </a:r>
            <a:r>
              <a:rPr lang="zh-CN" altLang="en-US" dirty="0"/>
              <a:t>类（续）</a:t>
            </a:r>
          </a:p>
        </p:txBody>
      </p:sp>
      <p:sp>
        <p:nvSpPr>
          <p:cNvPr id="3" name="内容占位符 2"/>
          <p:cNvSpPr>
            <a:spLocks noGrp="1"/>
          </p:cNvSpPr>
          <p:nvPr>
            <p:ph idx="1"/>
          </p:nvPr>
        </p:nvSpPr>
        <p:spPr/>
        <p:txBody>
          <a:bodyPr/>
          <a:lstStyle/>
          <a:p>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代码</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改造代码</a:t>
            </a:r>
            <a:r>
              <a:rPr lang="en-US" altLang="zh-CN" sz="2000" dirty="0">
                <a:latin typeface="Times New Roman" panose="02020603050405020304" pitchFamily="18" charset="0"/>
                <a:cs typeface="Times New Roman" panose="02020603050405020304" pitchFamily="18" charset="0"/>
              </a:rPr>
              <a:t>5-2</a:t>
            </a:r>
            <a:r>
              <a:rPr lang="zh-CN" altLang="en-US" sz="2000" dirty="0">
                <a:latin typeface="Times New Roman" panose="02020603050405020304" pitchFamily="18" charset="0"/>
                <a:cs typeface="Times New Roman" panose="02020603050405020304" pitchFamily="18" charset="0"/>
              </a:rPr>
              <a:t>，重写</a:t>
            </a:r>
            <a:r>
              <a:rPr lang="en-US" altLang="zh-CN" sz="2000" dirty="0">
                <a:latin typeface="Times New Roman" panose="02020603050405020304" pitchFamily="18" charset="0"/>
                <a:cs typeface="Times New Roman" panose="02020603050405020304" pitchFamily="18" charset="0"/>
              </a:rPr>
              <a:t>Object</a:t>
            </a:r>
            <a:r>
              <a:rPr lang="zh-CN" altLang="en-US" sz="2000" dirty="0">
                <a:latin typeface="Times New Roman" panose="02020603050405020304" pitchFamily="18" charset="0"/>
                <a:cs typeface="Times New Roman" panose="02020603050405020304" pitchFamily="18" charset="0"/>
              </a:rPr>
              <a:t>类的</a:t>
            </a:r>
            <a:r>
              <a:rPr lang="en-US" altLang="zh-CN" sz="2000" dirty="0" err="1">
                <a:latin typeface="Times New Roman" panose="02020603050405020304" pitchFamily="18" charset="0"/>
                <a:cs typeface="Times New Roman" panose="02020603050405020304" pitchFamily="18" charset="0"/>
              </a:rPr>
              <a:t>toString</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方法，代码有简化</a:t>
            </a:r>
            <a:r>
              <a:rPr lang="zh-CN" altLang="en-US"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TestExtends.java</a:t>
            </a:r>
            <a:endParaRPr lang="zh-CN" altLang="en-US" sz="2000"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942753" y="1782949"/>
            <a:ext cx="9030586" cy="4327338"/>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a:t>
            </a:r>
            <a:r>
              <a:rPr lang="en-US" altLang="zh-CN" b="0" kern="0" dirty="0">
                <a:solidFill>
                  <a:srgbClr val="3F5FBF"/>
                </a:solidFill>
                <a:latin typeface="Consolas" panose="020B0609020204030204" pitchFamily="49" charset="0"/>
                <a:ea typeface="宋体" panose="02010600030101010101" pitchFamily="2" charset="-122"/>
              </a:rPr>
              <a:t>	/**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学生类</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a:t>
            </a:r>
            <a:r>
              <a:rPr lang="en-US" altLang="zh-CN" b="0" kern="0" dirty="0">
                <a:solidFill>
                  <a:srgbClr val="7F0055"/>
                </a:solidFill>
                <a:latin typeface="Consolas" panose="020B0609020204030204" pitchFamily="49" charset="0"/>
                <a:ea typeface="宋体" panose="02010600030101010101" pitchFamily="2" charset="-122"/>
              </a:rPr>
              <a:t>	class</a:t>
            </a:r>
            <a:r>
              <a:rPr lang="en-US" altLang="zh-CN" b="0" kern="0" dirty="0">
                <a:solidFill>
                  <a:srgbClr val="000000"/>
                </a:solidFill>
                <a:latin typeface="Consolas" panose="020B0609020204030204" pitchFamily="49" charset="0"/>
                <a:ea typeface="宋体" panose="02010600030101010101" pitchFamily="2" charset="-122"/>
              </a:rPr>
              <a:t> Student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学号</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17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long</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C0"/>
                </a:solidFill>
                <a:latin typeface="Consolas" panose="020B0609020204030204" pitchFamily="49" charset="0"/>
                <a:ea typeface="宋体" panose="02010600030101010101" pitchFamily="2" charset="-122"/>
              </a:rPr>
              <a:t>studentID</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18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学生姓名</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19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String </a:t>
            </a:r>
            <a:r>
              <a:rPr lang="en-US" altLang="zh-CN" b="0" kern="0" dirty="0" err="1">
                <a:solidFill>
                  <a:srgbClr val="0000C0"/>
                </a:solidFill>
                <a:latin typeface="Consolas" panose="020B0609020204030204" pitchFamily="49" charset="0"/>
                <a:ea typeface="宋体" panose="02010600030101010101" pitchFamily="2" charset="-122"/>
              </a:rPr>
              <a:t>studentName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20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21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构造器</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22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Student(</a:t>
            </a:r>
            <a:r>
              <a:rPr lang="en-US" altLang="zh-CN" b="0" kern="0" dirty="0">
                <a:solidFill>
                  <a:srgbClr val="7F0055"/>
                </a:solidFill>
                <a:latin typeface="Consolas" panose="020B0609020204030204" pitchFamily="49" charset="0"/>
                <a:ea typeface="宋体" panose="02010600030101010101" pitchFamily="2" charset="-122"/>
              </a:rPr>
              <a:t>long</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studentID</a:t>
            </a:r>
            <a:r>
              <a:rPr lang="en-US" altLang="zh-CN" b="0" kern="0" dirty="0">
                <a:solidFill>
                  <a:srgbClr val="000000"/>
                </a:solidFill>
                <a:latin typeface="Consolas" panose="020B0609020204030204" pitchFamily="49" charset="0"/>
                <a:ea typeface="宋体" panose="02010600030101010101" pitchFamily="2" charset="-122"/>
              </a:rPr>
              <a:t>, String </a:t>
            </a:r>
            <a:r>
              <a:rPr lang="en-US" altLang="zh-CN" b="0" kern="0" dirty="0" err="1">
                <a:solidFill>
                  <a:srgbClr val="6A3E3E"/>
                </a:solidFill>
                <a:latin typeface="Consolas" panose="020B0609020204030204" pitchFamily="49" charset="0"/>
                <a:ea typeface="宋体" panose="02010600030101010101" pitchFamily="2" charset="-122"/>
              </a:rPr>
              <a:t>studentName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23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studentID</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studentID</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24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studentName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studentName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25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26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27		</a:t>
            </a:r>
            <a:r>
              <a:rPr lang="en-US" altLang="zh-CN" b="0" kern="0" dirty="0">
                <a:solidFill>
                  <a:srgbClr val="646464"/>
                </a:solidFill>
                <a:latin typeface="Consolas" panose="020B0609020204030204" pitchFamily="49" charset="0"/>
                <a:ea typeface="宋体" panose="02010600030101010101" pitchFamily="2" charset="-122"/>
              </a:rPr>
              <a:t>@Override</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28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String </a:t>
            </a:r>
            <a:r>
              <a:rPr lang="en-US" altLang="zh-CN" b="0" kern="0" dirty="0" err="1">
                <a:solidFill>
                  <a:srgbClr val="FF0000"/>
                </a:solidFill>
                <a:latin typeface="Consolas" panose="020B0609020204030204" pitchFamily="49" charset="0"/>
                <a:ea typeface="宋体" panose="02010600030101010101" pitchFamily="2" charset="-122"/>
              </a:rPr>
              <a:t>toString</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29			</a:t>
            </a:r>
            <a:r>
              <a:rPr lang="en-US" altLang="zh-CN" b="0" kern="0" dirty="0">
                <a:solidFill>
                  <a:srgbClr val="7F0055"/>
                </a:solidFill>
                <a:latin typeface="Consolas" panose="020B0609020204030204" pitchFamily="49" charset="0"/>
                <a:ea typeface="宋体" panose="02010600030101010101" pitchFamily="2" charset="-122"/>
              </a:rPr>
              <a:t>return</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学号：</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0000C0"/>
                </a:solidFill>
                <a:latin typeface="Consolas" panose="020B0609020204030204" pitchFamily="49" charset="0"/>
                <a:ea typeface="宋体" panose="02010600030101010101" pitchFamily="2" charset="-122"/>
              </a:rPr>
              <a:t>studentID</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姓名：</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0000C0"/>
                </a:solidFill>
                <a:latin typeface="Consolas" panose="020B0609020204030204" pitchFamily="49" charset="0"/>
                <a:ea typeface="宋体" panose="02010600030101010101" pitchFamily="2" charset="-122"/>
              </a:rPr>
              <a:t>studentName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30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31	}</a:t>
            </a:r>
            <a:endParaRPr lang="zh-CN" altLang="zh-CN"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85872076"/>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5.1 Object</a:t>
            </a:r>
            <a:r>
              <a:rPr lang="zh-CN" altLang="en-US" dirty="0"/>
              <a:t>类和</a:t>
            </a:r>
            <a:r>
              <a:rPr lang="en-US" altLang="zh-CN" dirty="0"/>
              <a:t>Objects</a:t>
            </a:r>
            <a:r>
              <a:rPr lang="zh-CN" altLang="en-US" dirty="0"/>
              <a:t>类（续）</a:t>
            </a:r>
          </a:p>
        </p:txBody>
      </p:sp>
      <p:sp>
        <p:nvSpPr>
          <p:cNvPr id="3" name="内容占位符 2"/>
          <p:cNvSpPr>
            <a:spLocks noGrp="1"/>
          </p:cNvSpPr>
          <p:nvPr>
            <p:ph idx="1"/>
          </p:nvPr>
        </p:nvSpPr>
        <p:spPr>
          <a:xfrm>
            <a:off x="389860" y="995363"/>
            <a:ext cx="11368616" cy="4876800"/>
          </a:xfrm>
        </p:spPr>
        <p:txBody>
          <a:bodyPr/>
          <a:lstStyle/>
          <a:p>
            <a:r>
              <a:rPr lang="en-US" altLang="zh-CN" sz="2000" dirty="0">
                <a:latin typeface="Times New Roman" panose="02020603050405020304" pitchFamily="18" charset="0"/>
                <a:cs typeface="Times New Roman" panose="02020603050405020304" pitchFamily="18" charset="0"/>
              </a:rPr>
              <a:t>equals( )</a:t>
            </a:r>
            <a:r>
              <a:rPr lang="zh-CN" altLang="en-US" sz="2000" dirty="0">
                <a:latin typeface="Times New Roman" panose="02020603050405020304" pitchFamily="18" charset="0"/>
                <a:cs typeface="Times New Roman" panose="02020603050405020304" pitchFamily="18" charset="0"/>
              </a:rPr>
              <a:t>方法比较两个对象内容是否相等</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代码</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验证</a:t>
            </a:r>
            <a:r>
              <a:rPr lang="en-US" altLang="zh-CN" sz="2000" dirty="0">
                <a:latin typeface="Times New Roman" panose="02020603050405020304" pitchFamily="18" charset="0"/>
                <a:cs typeface="Times New Roman" panose="02020603050405020304" pitchFamily="18" charset="0"/>
              </a:rPr>
              <a:t>equals(Object </a:t>
            </a:r>
            <a:r>
              <a:rPr lang="en-US" altLang="zh-CN" sz="2000" dirty="0" err="1">
                <a:latin typeface="Times New Roman" panose="02020603050405020304" pitchFamily="18" charset="0"/>
                <a:cs typeface="Times New Roman" panose="02020603050405020304" pitchFamily="18" charset="0"/>
              </a:rPr>
              <a:t>obj</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的不同</a:t>
            </a:r>
            <a:r>
              <a:rPr lang="zh-CN" altLang="en-US"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ObjectEqualsDemo.java</a:t>
            </a:r>
            <a:endParaRPr lang="zh-CN" altLang="en-US" sz="2000"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389860" y="1962240"/>
            <a:ext cx="7977963" cy="4179606"/>
          </a:xfrm>
          <a:prstGeom prst="rect">
            <a:avLst/>
          </a:prstGeom>
        </p:spPr>
        <p:txBody>
          <a:bodyPr wrap="square">
            <a:spAutoFit/>
          </a:bodyPr>
          <a:lstStyle/>
          <a:p>
            <a:pPr>
              <a:lnSpc>
                <a:spcPts val="1200"/>
              </a:lnSpc>
              <a:spcAft>
                <a:spcPts val="0"/>
              </a:spcAft>
              <a:buNone/>
            </a:pPr>
            <a:r>
              <a:rPr lang="en-US" altLang="zh-CN" b="0" kern="0" dirty="0" smtClean="0">
                <a:solidFill>
                  <a:srgbClr val="000000"/>
                </a:solidFill>
                <a:latin typeface="Consolas" panose="020B0609020204030204" pitchFamily="49" charset="0"/>
                <a:ea typeface="宋体" panose="02010600030101010101" pitchFamily="2" charset="-122"/>
              </a:rPr>
              <a:t>1</a:t>
            </a:r>
            <a:r>
              <a:rPr lang="en-US" altLang="zh-CN" b="0" kern="0" dirty="0" smtClean="0">
                <a:solidFill>
                  <a:srgbClr val="7F0055"/>
                </a:solidFill>
                <a:latin typeface="Consolas" panose="020B0609020204030204" pitchFamily="49" charset="0"/>
                <a:ea typeface="宋体" panose="02010600030101010101" pitchFamily="2" charset="-122"/>
              </a:rPr>
              <a:t> public</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ObjectEqualsDemo</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	</a:t>
            </a:r>
            <a:r>
              <a:rPr lang="en-US" altLang="zh-CN" b="0" kern="0" dirty="0" smtClean="0">
                <a:solidFill>
                  <a:srgbClr val="7F0055"/>
                </a:solidFill>
                <a:latin typeface="Consolas" panose="020B0609020204030204" pitchFamily="49" charset="0"/>
                <a:ea typeface="宋体" panose="02010600030101010101" pitchFamily="2" charset="-122"/>
              </a:rPr>
              <a:t>public</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r>
              <a:rPr lang="en-US" altLang="zh-CN" b="0" kern="0" dirty="0" smtClean="0">
                <a:solidFill>
                  <a:srgbClr val="000000"/>
                </a:solidFill>
                <a:latin typeface="Consolas" panose="020B0609020204030204" pitchFamily="49" charset="0"/>
                <a:ea typeface="宋体" panose="02010600030101010101" pitchFamily="2" charset="-122"/>
              </a:rPr>
              <a:t>String </a:t>
            </a:r>
            <a:r>
              <a:rPr lang="en-US" altLang="zh-CN" b="0" kern="0" dirty="0">
                <a:solidFill>
                  <a:srgbClr val="6A3E3E"/>
                </a:solidFill>
                <a:latin typeface="Consolas" panose="020B0609020204030204" pitchFamily="49" charset="0"/>
                <a:ea typeface="宋体" panose="02010600030101010101" pitchFamily="2" charset="-122"/>
              </a:rPr>
              <a:t>s1</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String(</a:t>
            </a:r>
            <a:r>
              <a:rPr lang="en-US" altLang="zh-CN" b="0" kern="0" dirty="0">
                <a:solidFill>
                  <a:srgbClr val="2A00FF"/>
                </a:solidFill>
                <a:latin typeface="Consolas" panose="020B0609020204030204" pitchFamily="49" charset="0"/>
                <a:ea typeface="宋体" panose="02010600030101010101" pitchFamily="2" charset="-122"/>
              </a:rPr>
              <a:t>"xyz"</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smtClean="0">
                <a:solidFill>
                  <a:srgbClr val="000000"/>
                </a:solidFill>
                <a:latin typeface="Consolas" panose="020B0609020204030204" pitchFamily="49" charset="0"/>
                <a:ea typeface="宋体" panose="02010600030101010101" pitchFamily="2" charset="-122"/>
              </a:rPr>
              <a:t>String </a:t>
            </a:r>
            <a:r>
              <a:rPr lang="en-US" altLang="zh-CN" b="0" kern="0" dirty="0">
                <a:solidFill>
                  <a:srgbClr val="6A3E3E"/>
                </a:solidFill>
                <a:latin typeface="Consolas" panose="020B0609020204030204" pitchFamily="49" charset="0"/>
                <a:ea typeface="宋体" panose="02010600030101010101" pitchFamily="2" charset="-122"/>
              </a:rPr>
              <a:t>s2</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String(</a:t>
            </a:r>
            <a:r>
              <a:rPr lang="en-US" altLang="zh-CN" b="0" kern="0" dirty="0">
                <a:solidFill>
                  <a:srgbClr val="2A00FF"/>
                </a:solidFill>
                <a:latin typeface="Consolas" panose="020B0609020204030204" pitchFamily="49" charset="0"/>
                <a:ea typeface="宋体" panose="02010600030101010101" pitchFamily="2" charset="-122"/>
              </a:rPr>
              <a:t>"xyz"</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smtClean="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使用</a:t>
            </a:r>
            <a:r>
              <a:rPr lang="en-US" altLang="zh-CN" b="0" kern="0" dirty="0">
                <a:solidFill>
                  <a:srgbClr val="3F7F5F"/>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err="1" smtClean="0">
                <a:solidFill>
                  <a:srgbClr val="000000"/>
                </a:solidFill>
                <a:latin typeface="Consolas" panose="020B0609020204030204" pitchFamily="49" charset="0"/>
                <a:ea typeface="宋体" panose="02010600030101010101" pitchFamily="2" charset="-122"/>
              </a:rPr>
              <a:t>System.</a:t>
            </a:r>
            <a:r>
              <a:rPr lang="en-US" altLang="zh-CN" b="0" i="1" kern="0" dirty="0" err="1" smtClean="0">
                <a:solidFill>
                  <a:srgbClr val="0000C0"/>
                </a:solidFill>
                <a:latin typeface="Consolas" panose="020B0609020204030204" pitchFamily="49" charset="0"/>
                <a:ea typeface="宋体" panose="02010600030101010101" pitchFamily="2" charset="-122"/>
              </a:rPr>
              <a:t>out</a:t>
            </a:r>
            <a:r>
              <a:rPr lang="en-US" altLang="zh-CN" b="0" kern="0" dirty="0" err="1" smtClean="0">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"s1==s2:"</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s1</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s2</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使用</a:t>
            </a:r>
            <a:r>
              <a:rPr lang="en-US" altLang="zh-CN" b="0" kern="0" dirty="0">
                <a:solidFill>
                  <a:srgbClr val="3F7F5F"/>
                </a:solidFill>
                <a:latin typeface="Consolas" panose="020B0609020204030204" pitchFamily="49" charset="0"/>
                <a:ea typeface="宋体" panose="02010600030101010101" pitchFamily="2" charset="-122"/>
              </a:rPr>
              <a:t>equals (Object </a:t>
            </a:r>
            <a:r>
              <a:rPr lang="en-US" altLang="zh-CN" b="0" kern="0" dirty="0" err="1">
                <a:solidFill>
                  <a:srgbClr val="3F7F5F"/>
                </a:solidFill>
                <a:latin typeface="Consolas" panose="020B0609020204030204" pitchFamily="49" charset="0"/>
                <a:ea typeface="宋体" panose="02010600030101010101" pitchFamily="2" charset="-122"/>
              </a:rPr>
              <a:t>obj</a:t>
            </a:r>
            <a:r>
              <a:rPr lang="en-US" altLang="zh-CN" b="0" kern="0" dirty="0">
                <a:solidFill>
                  <a:srgbClr val="3F7F5F"/>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r>
              <a:rPr lang="en-US" altLang="zh-CN" b="0" kern="0" dirty="0" err="1" smtClean="0">
                <a:solidFill>
                  <a:srgbClr val="000000"/>
                </a:solidFill>
                <a:latin typeface="Consolas" panose="020B0609020204030204" pitchFamily="49" charset="0"/>
                <a:ea typeface="宋体" panose="02010600030101010101" pitchFamily="2" charset="-122"/>
              </a:rPr>
              <a:t>System.</a:t>
            </a:r>
            <a:r>
              <a:rPr lang="en-US" altLang="zh-CN" b="0" i="1" kern="0" dirty="0" err="1" smtClean="0">
                <a:solidFill>
                  <a:srgbClr val="0000C0"/>
                </a:solidFill>
                <a:latin typeface="Consolas" panose="020B0609020204030204" pitchFamily="49" charset="0"/>
                <a:ea typeface="宋体" panose="02010600030101010101" pitchFamily="2" charset="-122"/>
              </a:rPr>
              <a:t>out</a:t>
            </a:r>
            <a:r>
              <a:rPr lang="en-US" altLang="zh-CN" b="0" kern="0" dirty="0" err="1" smtClean="0">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"s1.equals(s2):"</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s1</a:t>
            </a:r>
            <a:r>
              <a:rPr lang="en-US" altLang="zh-CN" b="0" kern="0" dirty="0">
                <a:solidFill>
                  <a:srgbClr val="000000"/>
                </a:solidFill>
                <a:latin typeface="Consolas" panose="020B0609020204030204" pitchFamily="49" charset="0"/>
                <a:ea typeface="宋体" panose="02010600030101010101" pitchFamily="2" charset="-122"/>
              </a:rPr>
              <a:t>.equals(</a:t>
            </a:r>
            <a:r>
              <a:rPr lang="en-US" altLang="zh-CN" b="0" kern="0" dirty="0">
                <a:solidFill>
                  <a:srgbClr val="6A3E3E"/>
                </a:solidFill>
                <a:latin typeface="Consolas" panose="020B0609020204030204" pitchFamily="49" charset="0"/>
                <a:ea typeface="宋体" panose="02010600030101010101" pitchFamily="2" charset="-122"/>
              </a:rPr>
              <a:t>s2</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9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smtClean="0">
                <a:solidFill>
                  <a:srgbClr val="000000"/>
                </a:solidFill>
                <a:latin typeface="Consolas" panose="020B0609020204030204" pitchFamily="49" charset="0"/>
                <a:ea typeface="宋体" panose="02010600030101010101" pitchFamily="2" charset="-122"/>
              </a:rPr>
              <a:t>String </a:t>
            </a:r>
            <a:r>
              <a:rPr lang="en-US" altLang="zh-CN" b="0" kern="0" dirty="0">
                <a:solidFill>
                  <a:srgbClr val="6A3E3E"/>
                </a:solidFill>
                <a:latin typeface="Consolas" panose="020B0609020204030204" pitchFamily="49" charset="0"/>
                <a:ea typeface="宋体" panose="02010600030101010101" pitchFamily="2" charset="-122"/>
              </a:rPr>
              <a:t>s3</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abc</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r>
              <a:rPr lang="en-US" altLang="zh-CN" b="0" kern="0" dirty="0" smtClean="0">
                <a:solidFill>
                  <a:srgbClr val="000000"/>
                </a:solidFill>
                <a:latin typeface="Consolas" panose="020B0609020204030204" pitchFamily="49" charset="0"/>
                <a:ea typeface="宋体" panose="02010600030101010101" pitchFamily="2" charset="-122"/>
              </a:rPr>
              <a:t>String </a:t>
            </a:r>
            <a:r>
              <a:rPr lang="en-US" altLang="zh-CN" b="0" kern="0" dirty="0">
                <a:solidFill>
                  <a:srgbClr val="6A3E3E"/>
                </a:solidFill>
                <a:latin typeface="Consolas" panose="020B0609020204030204" pitchFamily="49" charset="0"/>
                <a:ea typeface="宋体" panose="02010600030101010101" pitchFamily="2" charset="-122"/>
              </a:rPr>
              <a:t>s4</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abc</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r>
              <a:rPr lang="en-US" altLang="zh-CN" b="0" kern="0" dirty="0" smtClean="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使用</a:t>
            </a:r>
            <a:r>
              <a:rPr lang="en-US" altLang="zh-CN" b="0" kern="0" dirty="0">
                <a:solidFill>
                  <a:srgbClr val="3F7F5F"/>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13		</a:t>
            </a:r>
            <a:r>
              <a:rPr lang="en-US" altLang="zh-CN" b="0" kern="0" dirty="0" err="1" smtClean="0">
                <a:solidFill>
                  <a:srgbClr val="000000"/>
                </a:solidFill>
                <a:latin typeface="Consolas" panose="020B0609020204030204" pitchFamily="49" charset="0"/>
                <a:ea typeface="宋体" panose="02010600030101010101" pitchFamily="2" charset="-122"/>
              </a:rPr>
              <a:t>System.</a:t>
            </a:r>
            <a:r>
              <a:rPr lang="en-US" altLang="zh-CN" b="0" i="1" kern="0" dirty="0" err="1" smtClean="0">
                <a:solidFill>
                  <a:srgbClr val="0000C0"/>
                </a:solidFill>
                <a:latin typeface="Consolas" panose="020B0609020204030204" pitchFamily="49" charset="0"/>
                <a:ea typeface="宋体" panose="02010600030101010101" pitchFamily="2" charset="-122"/>
              </a:rPr>
              <a:t>out</a:t>
            </a:r>
            <a:r>
              <a:rPr lang="en-US" altLang="zh-CN" b="0" kern="0" dirty="0" err="1" smtClean="0">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"s3==s4:"</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s3</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s4</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		</a:t>
            </a:r>
            <a:r>
              <a:rPr lang="en-US" altLang="zh-CN" b="0" kern="0" dirty="0" smtClean="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使用</a:t>
            </a:r>
            <a:r>
              <a:rPr lang="en-US" altLang="zh-CN" b="0" kern="0" dirty="0">
                <a:solidFill>
                  <a:srgbClr val="3F7F5F"/>
                </a:solidFill>
                <a:latin typeface="Consolas" panose="020B0609020204030204" pitchFamily="49" charset="0"/>
                <a:ea typeface="宋体" panose="02010600030101010101" pitchFamily="2" charset="-122"/>
              </a:rPr>
              <a:t>equals (Object </a:t>
            </a:r>
            <a:r>
              <a:rPr lang="en-US" altLang="zh-CN" b="0" kern="0" dirty="0" err="1">
                <a:solidFill>
                  <a:srgbClr val="3F7F5F"/>
                </a:solidFill>
                <a:latin typeface="Consolas" panose="020B0609020204030204" pitchFamily="49" charset="0"/>
                <a:ea typeface="宋体" panose="02010600030101010101" pitchFamily="2" charset="-122"/>
              </a:rPr>
              <a:t>obj</a:t>
            </a:r>
            <a:r>
              <a:rPr lang="en-US" altLang="zh-CN" b="0" kern="0" dirty="0">
                <a:solidFill>
                  <a:srgbClr val="3F7F5F"/>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r>
              <a:rPr lang="en-US" altLang="zh-CN" b="0" kern="0" dirty="0" err="1" smtClean="0">
                <a:solidFill>
                  <a:srgbClr val="000000"/>
                </a:solidFill>
                <a:latin typeface="Consolas" panose="020B0609020204030204" pitchFamily="49" charset="0"/>
                <a:ea typeface="宋体" panose="02010600030101010101" pitchFamily="2" charset="-122"/>
              </a:rPr>
              <a:t>System.</a:t>
            </a:r>
            <a:r>
              <a:rPr lang="en-US" altLang="zh-CN" b="0" i="1" kern="0" dirty="0" err="1" smtClean="0">
                <a:solidFill>
                  <a:srgbClr val="0000C0"/>
                </a:solidFill>
                <a:latin typeface="Consolas" panose="020B0609020204030204" pitchFamily="49" charset="0"/>
                <a:ea typeface="宋体" panose="02010600030101010101" pitchFamily="2" charset="-122"/>
              </a:rPr>
              <a:t>out</a:t>
            </a:r>
            <a:r>
              <a:rPr lang="en-US" altLang="zh-CN" b="0" kern="0" dirty="0" err="1" smtClean="0">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"s3.equals(s4):"</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s3</a:t>
            </a:r>
            <a:r>
              <a:rPr lang="en-US" altLang="zh-CN" b="0" kern="0" dirty="0">
                <a:solidFill>
                  <a:srgbClr val="000000"/>
                </a:solidFill>
                <a:latin typeface="Consolas" panose="020B0609020204030204" pitchFamily="49" charset="0"/>
                <a:ea typeface="宋体" panose="02010600030101010101" pitchFamily="2" charset="-122"/>
              </a:rPr>
              <a:t>.equals(</a:t>
            </a:r>
            <a:r>
              <a:rPr lang="en-US" altLang="zh-CN" b="0" kern="0" dirty="0">
                <a:solidFill>
                  <a:srgbClr val="6A3E3E"/>
                </a:solidFill>
                <a:latin typeface="Consolas" panose="020B0609020204030204" pitchFamily="49" charset="0"/>
                <a:ea typeface="宋体" panose="02010600030101010101" pitchFamily="2" charset="-122"/>
              </a:rPr>
              <a:t>s4</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r>
              <a:rPr lang="en-US" altLang="zh-CN" b="0" kern="0" dirty="0" smtClean="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buNone/>
            </a:pPr>
            <a:r>
              <a:rPr lang="en-US" altLang="zh-CN" b="0" kern="0" dirty="0" smtClean="0">
                <a:solidFill>
                  <a:srgbClr val="000000"/>
                </a:solidFill>
                <a:latin typeface="Consolas" panose="020B0609020204030204" pitchFamily="49" charset="0"/>
                <a:ea typeface="宋体" panose="02010600030101010101" pitchFamily="2" charset="-122"/>
              </a:rPr>
              <a:t>17 }</a:t>
            </a:r>
            <a:endParaRPr lang="zh-CN" altLang="en-US" b="0" dirty="0"/>
          </a:p>
        </p:txBody>
      </p:sp>
      <p:sp>
        <p:nvSpPr>
          <p:cNvPr id="6" name="矩形 5"/>
          <p:cNvSpPr/>
          <p:nvPr/>
        </p:nvSpPr>
        <p:spPr>
          <a:xfrm>
            <a:off x="8831893" y="1505978"/>
            <a:ext cx="2633476" cy="1431546"/>
          </a:xfrm>
          <a:prstGeom prst="rect">
            <a:avLst/>
          </a:prstGeom>
        </p:spPr>
        <p:txBody>
          <a:bodyPr wrap="square">
            <a:spAutoFit/>
          </a:bodyPr>
          <a:lstStyle/>
          <a:p>
            <a:pPr algn="just">
              <a:lnSpc>
                <a:spcPct val="150000"/>
              </a:lnSpc>
              <a:spcAft>
                <a:spcPts val="0"/>
              </a:spcAft>
              <a:buNone/>
            </a:pPr>
            <a:r>
              <a:rPr lang="zh-CN" altLang="zh-CN" b="0" kern="100" dirty="0">
                <a:latin typeface="Times New Roman" panose="02020603050405020304" pitchFamily="18" charset="0"/>
                <a:ea typeface="宋体" panose="02010600030101010101" pitchFamily="2" charset="-122"/>
              </a:rPr>
              <a:t>执行结果如下：</a:t>
            </a:r>
          </a:p>
          <a:p>
            <a:pPr marL="227965" marR="130810" algn="just">
              <a:lnSpc>
                <a:spcPts val="1200"/>
              </a:lnSpc>
              <a:spcAft>
                <a:spcPts val="0"/>
              </a:spcAft>
              <a:buNone/>
            </a:pPr>
            <a:r>
              <a:rPr lang="en-US" altLang="zh-CN" b="0" kern="100" dirty="0">
                <a:latin typeface="Times New Roman" panose="02020603050405020304" pitchFamily="18" charset="0"/>
                <a:ea typeface="宋体" panose="02010600030101010101" pitchFamily="2" charset="-122"/>
              </a:rPr>
              <a:t>s1==s2:false</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b="0" kern="100" dirty="0">
                <a:latin typeface="Times New Roman" panose="02020603050405020304" pitchFamily="18" charset="0"/>
                <a:ea typeface="宋体" panose="02010600030101010101" pitchFamily="2" charset="-122"/>
              </a:rPr>
              <a:t>s1.equals(s2):true</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b="0" kern="100" dirty="0">
                <a:latin typeface="Times New Roman" panose="02020603050405020304" pitchFamily="18" charset="0"/>
                <a:ea typeface="宋体" panose="02010600030101010101" pitchFamily="2" charset="-122"/>
              </a:rPr>
              <a:t>s3==s4:true</a:t>
            </a:r>
            <a:endParaRPr lang="zh-CN" altLang="zh-CN"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en-US" altLang="zh-CN" b="0" kern="100" dirty="0">
                <a:latin typeface="Times New Roman" panose="02020603050405020304" pitchFamily="18" charset="0"/>
                <a:ea typeface="宋体" panose="02010600030101010101" pitchFamily="2" charset="-122"/>
              </a:rPr>
              <a:t>s3.equals(s4):true</a:t>
            </a:r>
            <a:endParaRPr lang="zh-CN" altLang="zh-CN" b="0" kern="100" dirty="0">
              <a:effectLst/>
              <a:latin typeface="Times New Roman" panose="02020603050405020304" pitchFamily="18" charset="0"/>
              <a:ea typeface="宋体" panose="02010600030101010101" pitchFamily="2" charset="-122"/>
            </a:endParaRPr>
          </a:p>
        </p:txBody>
      </p:sp>
      <p:pic>
        <p:nvPicPr>
          <p:cNvPr id="7" name="图片 6"/>
          <p:cNvPicPr>
            <a:picLocks noChangeAspect="1"/>
          </p:cNvPicPr>
          <p:nvPr/>
        </p:nvPicPr>
        <p:blipFill>
          <a:blip r:embed="rId2"/>
          <a:stretch>
            <a:fillRect/>
          </a:stretch>
        </p:blipFill>
        <p:spPr>
          <a:xfrm>
            <a:off x="8303391" y="3021612"/>
            <a:ext cx="3455085" cy="1640373"/>
          </a:xfrm>
          <a:prstGeom prst="rect">
            <a:avLst/>
          </a:prstGeom>
        </p:spPr>
      </p:pic>
      <p:pic>
        <p:nvPicPr>
          <p:cNvPr id="8" name="图片 7"/>
          <p:cNvPicPr>
            <a:picLocks noChangeAspect="1"/>
          </p:cNvPicPr>
          <p:nvPr/>
        </p:nvPicPr>
        <p:blipFill>
          <a:blip r:embed="rId3"/>
          <a:stretch>
            <a:fillRect/>
          </a:stretch>
        </p:blipFill>
        <p:spPr>
          <a:xfrm>
            <a:off x="8441684" y="4705191"/>
            <a:ext cx="3245584" cy="1677587"/>
          </a:xfrm>
          <a:prstGeom prst="rect">
            <a:avLst/>
          </a:prstGeom>
        </p:spPr>
      </p:pic>
    </p:spTree>
    <p:extLst>
      <p:ext uri="{BB962C8B-B14F-4D97-AF65-F5344CB8AC3E}">
        <p14:creationId xmlns:p14="http://schemas.microsoft.com/office/powerpoint/2010/main" val="39929283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5.1 Object</a:t>
            </a:r>
            <a:r>
              <a:rPr lang="zh-CN" altLang="en-US" dirty="0"/>
              <a:t>类和</a:t>
            </a:r>
            <a:r>
              <a:rPr lang="en-US" altLang="zh-CN" dirty="0"/>
              <a:t>Objects</a:t>
            </a:r>
            <a:r>
              <a:rPr lang="zh-CN" altLang="en-US" dirty="0"/>
              <a:t>类（续）</a:t>
            </a:r>
          </a:p>
        </p:txBody>
      </p:sp>
      <p:sp>
        <p:nvSpPr>
          <p:cNvPr id="3" name="内容占位符 2"/>
          <p:cNvSpPr>
            <a:spLocks noGrp="1"/>
          </p:cNvSpPr>
          <p:nvPr>
            <p:ph idx="1"/>
          </p:nvPr>
        </p:nvSpPr>
        <p:spPr/>
        <p:txBody>
          <a:bodyPr/>
          <a:lstStyle/>
          <a:p>
            <a:r>
              <a:rPr lang="en-US" altLang="zh-CN" sz="2200" dirty="0"/>
              <a:t>2. Objects</a:t>
            </a:r>
            <a:r>
              <a:rPr lang="zh-CN" altLang="en-US" sz="2200" dirty="0"/>
              <a:t>类</a:t>
            </a:r>
          </a:p>
          <a:p>
            <a:pPr lvl="1"/>
            <a:r>
              <a:rPr lang="zh-CN" altLang="en-US" sz="2000" dirty="0"/>
              <a:t>在</a:t>
            </a:r>
            <a:r>
              <a:rPr lang="en-US" altLang="zh-CN" sz="2000" dirty="0"/>
              <a:t>JDK 7</a:t>
            </a:r>
            <a:r>
              <a:rPr lang="zh-CN" altLang="en-US" sz="2000" dirty="0"/>
              <a:t>添加了一个</a:t>
            </a:r>
            <a:r>
              <a:rPr lang="en-US" altLang="zh-CN" sz="2000" dirty="0"/>
              <a:t>Objects</a:t>
            </a:r>
            <a:r>
              <a:rPr lang="zh-CN" altLang="en-US" sz="2000" dirty="0"/>
              <a:t>工具类（位于</a:t>
            </a:r>
            <a:r>
              <a:rPr lang="en-US" altLang="zh-CN" sz="2000" dirty="0" err="1"/>
              <a:t>java.util</a:t>
            </a:r>
            <a:r>
              <a:rPr lang="zh-CN" altLang="en-US" sz="2000" dirty="0"/>
              <a:t>包），它提供了一些方法来操作对象，它由一些静态的实用方法组成，这些方法是</a:t>
            </a:r>
            <a:r>
              <a:rPr lang="en-US" altLang="zh-CN" sz="2000" dirty="0"/>
              <a:t>null-safe</a:t>
            </a:r>
            <a:r>
              <a:rPr lang="zh-CN" altLang="en-US" sz="2000" dirty="0"/>
              <a:t>（空指针安全的）或</a:t>
            </a:r>
            <a:r>
              <a:rPr lang="en-US" altLang="zh-CN" sz="2000" dirty="0"/>
              <a:t>null-tolerant</a:t>
            </a:r>
            <a:r>
              <a:rPr lang="zh-CN" altLang="en-US" sz="2000" dirty="0"/>
              <a:t>（容忍空指针的），用于计算对象的</a:t>
            </a:r>
            <a:r>
              <a:rPr lang="en-US" altLang="zh-CN" sz="2000" dirty="0" err="1"/>
              <a:t>hashcode</a:t>
            </a:r>
            <a:r>
              <a:rPr lang="zh-CN" altLang="en-US" sz="2000" dirty="0"/>
              <a:t>、返回对象的字符串表示形式、比较两个对象</a:t>
            </a:r>
            <a:r>
              <a:rPr lang="zh-CN" altLang="en-US" sz="2000" dirty="0" smtClean="0"/>
              <a:t>。</a:t>
            </a:r>
            <a:endParaRPr lang="en-US" altLang="zh-CN" sz="2000" dirty="0" smtClean="0"/>
          </a:p>
          <a:p>
            <a:pPr lvl="2"/>
            <a:r>
              <a:rPr lang="en-US" altLang="zh-CN" sz="2000" dirty="0" err="1" smtClean="0"/>
              <a:t>int</a:t>
            </a:r>
            <a:r>
              <a:rPr lang="en-US" altLang="zh-CN" sz="2000" dirty="0" smtClean="0"/>
              <a:t> </a:t>
            </a:r>
            <a:r>
              <a:rPr lang="en-US" altLang="zh-CN" sz="2000" dirty="0"/>
              <a:t>compare(T a, T b, Comparator c)</a:t>
            </a:r>
          </a:p>
          <a:p>
            <a:pPr lvl="3"/>
            <a:r>
              <a:rPr lang="zh-CN" altLang="en-US" sz="2000" dirty="0"/>
              <a:t>如果参数相同，则返回</a:t>
            </a:r>
            <a:r>
              <a:rPr lang="en-US" altLang="zh-CN" sz="2000" dirty="0"/>
              <a:t>0</a:t>
            </a:r>
            <a:r>
              <a:rPr lang="zh-CN" altLang="en-US" sz="2000" dirty="0"/>
              <a:t>，否则返回</a:t>
            </a:r>
            <a:r>
              <a:rPr lang="en-US" altLang="zh-CN" sz="2000" dirty="0" err="1"/>
              <a:t>c.compare</a:t>
            </a:r>
            <a:r>
              <a:rPr lang="en-US" altLang="zh-CN" sz="2000" dirty="0"/>
              <a:t>(a</a:t>
            </a:r>
            <a:r>
              <a:rPr lang="zh-CN" altLang="en-US" sz="2000" dirty="0"/>
              <a:t>，</a:t>
            </a:r>
            <a:r>
              <a:rPr lang="en-US" altLang="zh-CN" sz="2000" dirty="0"/>
              <a:t>b)</a:t>
            </a:r>
            <a:r>
              <a:rPr lang="zh-CN" altLang="en-US" sz="2000" dirty="0"/>
              <a:t>。因此，如果两个参数都为</a:t>
            </a:r>
            <a:r>
              <a:rPr lang="en-US" altLang="zh-CN" sz="2000" dirty="0"/>
              <a:t>null</a:t>
            </a:r>
            <a:r>
              <a:rPr lang="zh-CN" altLang="en-US" sz="2000" dirty="0"/>
              <a:t>，则返回</a:t>
            </a:r>
            <a:r>
              <a:rPr lang="en-US" altLang="zh-CN" sz="2000" dirty="0"/>
              <a:t>0</a:t>
            </a:r>
            <a:r>
              <a:rPr lang="zh-CN" altLang="en-US" sz="2000" dirty="0" smtClean="0"/>
              <a:t>。</a:t>
            </a:r>
            <a:endParaRPr lang="en-US" altLang="zh-CN" sz="2000" dirty="0" smtClean="0"/>
          </a:p>
          <a:p>
            <a:pPr lvl="2"/>
            <a:r>
              <a:rPr lang="en-US" altLang="zh-CN" sz="2000" dirty="0" err="1" smtClean="0"/>
              <a:t>boolean</a:t>
            </a:r>
            <a:r>
              <a:rPr lang="en-US" altLang="zh-CN" sz="2000" dirty="0" smtClean="0"/>
              <a:t> </a:t>
            </a:r>
            <a:r>
              <a:rPr lang="en-US" altLang="zh-CN" sz="2000" dirty="0"/>
              <a:t>equals(Object a, Object b)</a:t>
            </a:r>
          </a:p>
          <a:p>
            <a:pPr lvl="3"/>
            <a:r>
              <a:rPr lang="zh-CN" altLang="en-US" sz="2000" dirty="0"/>
              <a:t>比较两个对象是否相等。如果两个参数相等，则返回</a:t>
            </a:r>
            <a:r>
              <a:rPr lang="en-US" altLang="zh-CN" sz="2000" dirty="0"/>
              <a:t>true</a:t>
            </a:r>
            <a:r>
              <a:rPr lang="zh-CN" altLang="en-US" sz="2000" dirty="0"/>
              <a:t>。否则，它返回</a:t>
            </a:r>
            <a:r>
              <a:rPr lang="en-US" altLang="zh-CN" sz="2000" dirty="0"/>
              <a:t>false</a:t>
            </a:r>
            <a:r>
              <a:rPr lang="zh-CN" altLang="en-US" sz="2000" dirty="0"/>
              <a:t>。如果两个参数都为</a:t>
            </a:r>
            <a:r>
              <a:rPr lang="en-US" altLang="zh-CN" sz="2000" dirty="0"/>
              <a:t>null</a:t>
            </a:r>
            <a:r>
              <a:rPr lang="zh-CN" altLang="en-US" sz="2000" dirty="0"/>
              <a:t>，则返回</a:t>
            </a:r>
            <a:r>
              <a:rPr lang="en-US" altLang="zh-CN" sz="2000" dirty="0"/>
              <a:t>true</a:t>
            </a:r>
            <a:r>
              <a:rPr lang="zh-CN" altLang="en-US" sz="2000" dirty="0" smtClean="0"/>
              <a:t>。</a:t>
            </a:r>
            <a:endParaRPr lang="zh-CN" altLang="en-US" sz="2000" dirty="0"/>
          </a:p>
          <a:p>
            <a:pPr lvl="2"/>
            <a:r>
              <a:rPr lang="en-US" altLang="zh-CN" sz="2000" dirty="0" err="1" smtClean="0"/>
              <a:t>boolean</a:t>
            </a:r>
            <a:r>
              <a:rPr lang="en-US" altLang="zh-CN" sz="2000" dirty="0" smtClean="0"/>
              <a:t> </a:t>
            </a:r>
            <a:r>
              <a:rPr lang="en-US" altLang="zh-CN" sz="2000" dirty="0" err="1"/>
              <a:t>isNull</a:t>
            </a:r>
            <a:r>
              <a:rPr lang="en-US" altLang="zh-CN" sz="2000" dirty="0"/>
              <a:t>(Object </a:t>
            </a:r>
            <a:r>
              <a:rPr lang="en-US" altLang="zh-CN" sz="2000" dirty="0" err="1"/>
              <a:t>obj</a:t>
            </a:r>
            <a:r>
              <a:rPr lang="en-US" altLang="zh-CN" sz="2000" dirty="0"/>
              <a:t>)</a:t>
            </a:r>
          </a:p>
          <a:p>
            <a:pPr lvl="3"/>
            <a:r>
              <a:rPr lang="zh-CN" altLang="en-US" sz="2000" dirty="0"/>
              <a:t>如果指定的对象为</a:t>
            </a:r>
            <a:r>
              <a:rPr lang="en-US" altLang="zh-CN" sz="2000" dirty="0"/>
              <a:t>null</a:t>
            </a:r>
            <a:r>
              <a:rPr lang="zh-CN" altLang="en-US" sz="2000" dirty="0"/>
              <a:t>，</a:t>
            </a:r>
            <a:r>
              <a:rPr lang="en-US" altLang="zh-CN" sz="2000" dirty="0" err="1"/>
              <a:t>isNull</a:t>
            </a:r>
            <a:r>
              <a:rPr lang="en-US" altLang="zh-CN" sz="2000" dirty="0"/>
              <a:t>()</a:t>
            </a:r>
            <a:r>
              <a:rPr lang="zh-CN" altLang="en-US" sz="2000" dirty="0"/>
              <a:t>方法返回</a:t>
            </a:r>
            <a:r>
              <a:rPr lang="en-US" altLang="zh-CN" sz="2000" dirty="0"/>
              <a:t>true</a:t>
            </a:r>
            <a:r>
              <a:rPr lang="zh-CN" altLang="en-US" sz="2000" dirty="0"/>
              <a:t>。否则，它返回</a:t>
            </a:r>
            <a:r>
              <a:rPr lang="en-US" altLang="zh-CN" sz="2000" dirty="0"/>
              <a:t>false</a:t>
            </a:r>
            <a:r>
              <a:rPr lang="zh-CN" altLang="en-US" sz="2000" dirty="0"/>
              <a:t>。还可以使用比较运算符</a:t>
            </a:r>
            <a:r>
              <a:rPr lang="en-US" altLang="zh-CN" sz="2000" dirty="0"/>
              <a:t>==</a:t>
            </a:r>
            <a:r>
              <a:rPr lang="zh-CN" altLang="en-US" sz="2000" dirty="0"/>
              <a:t>检查对象是否为</a:t>
            </a:r>
            <a:r>
              <a:rPr lang="en-US" altLang="zh-CN" sz="2000" dirty="0"/>
              <a:t>null</a:t>
            </a:r>
            <a:r>
              <a:rPr lang="zh-CN" altLang="en-US" sz="2000" dirty="0"/>
              <a:t>，例如，</a:t>
            </a:r>
            <a:r>
              <a:rPr lang="en-US" altLang="zh-CN" sz="2000" dirty="0" err="1"/>
              <a:t>obj</a:t>
            </a:r>
            <a:r>
              <a:rPr lang="en-US" altLang="zh-CN" sz="2000" dirty="0"/>
              <a:t> == null</a:t>
            </a:r>
            <a:r>
              <a:rPr lang="zh-CN" altLang="en-US" sz="2000" dirty="0"/>
              <a:t>返回</a:t>
            </a:r>
            <a:r>
              <a:rPr lang="en-US" altLang="zh-CN" sz="2000" dirty="0" err="1"/>
              <a:t>obj</a:t>
            </a:r>
            <a:r>
              <a:rPr lang="zh-CN" altLang="en-US" sz="2000" dirty="0"/>
              <a:t>的</a:t>
            </a:r>
            <a:r>
              <a:rPr lang="en-US" altLang="zh-CN" sz="2000" dirty="0"/>
              <a:t>true</a:t>
            </a:r>
            <a:r>
              <a:rPr lang="zh-CN" altLang="en-US" sz="2000" dirty="0"/>
              <a:t>为</a:t>
            </a:r>
            <a:r>
              <a:rPr lang="en-US" altLang="zh-CN" sz="2000" dirty="0"/>
              <a:t>null</a:t>
            </a:r>
            <a:r>
              <a:rPr lang="zh-CN" altLang="en-US" sz="2000" dirty="0"/>
              <a:t>。</a:t>
            </a:r>
          </a:p>
          <a:p>
            <a:pPr lvl="2"/>
            <a:endParaRPr lang="zh-CN" altLang="en-US" sz="2000" dirty="0"/>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69720169"/>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5.2 Java</a:t>
            </a:r>
            <a:r>
              <a:rPr lang="zh-CN" altLang="en-US" dirty="0"/>
              <a:t>异常类和错误类体系</a:t>
            </a:r>
          </a:p>
        </p:txBody>
      </p:sp>
      <p:sp>
        <p:nvSpPr>
          <p:cNvPr id="3" name="内容占位符 2"/>
          <p:cNvSpPr>
            <a:spLocks noGrp="1"/>
          </p:cNvSpPr>
          <p:nvPr>
            <p:ph idx="1"/>
          </p:nvPr>
        </p:nvSpPr>
        <p:spPr/>
        <p:txBody>
          <a:bodyPr/>
          <a:lstStyle/>
          <a:p>
            <a:r>
              <a:rPr lang="en-US" altLang="zh-CN" dirty="0"/>
              <a:t>1. </a:t>
            </a:r>
            <a:r>
              <a:rPr lang="zh-CN" altLang="en-US" dirty="0" smtClean="0"/>
              <a:t>异常</a:t>
            </a:r>
            <a:r>
              <a:rPr lang="zh-CN" altLang="en-US" dirty="0"/>
              <a:t>类体系结构</a:t>
            </a:r>
          </a:p>
          <a:p>
            <a:pPr lvl="1"/>
            <a:r>
              <a:rPr lang="zh-CN" altLang="en-US" dirty="0" smtClean="0"/>
              <a:t>图所</a:t>
            </a:r>
            <a:r>
              <a:rPr lang="zh-CN" altLang="en-US" dirty="0"/>
              <a:t>示为</a:t>
            </a:r>
            <a:r>
              <a:rPr lang="en-US" altLang="zh-CN" dirty="0"/>
              <a:t>Java</a:t>
            </a:r>
            <a:r>
              <a:rPr lang="zh-CN" altLang="en-US" dirty="0"/>
              <a:t>的异常类体系结构。可以看出</a:t>
            </a:r>
            <a:r>
              <a:rPr lang="en-US" altLang="zh-CN" dirty="0"/>
              <a:t>Java</a:t>
            </a:r>
            <a:r>
              <a:rPr lang="zh-CN" altLang="en-US" dirty="0"/>
              <a:t>的每个异常类都是</a:t>
            </a:r>
            <a:r>
              <a:rPr lang="en-US" altLang="zh-CN" dirty="0" err="1"/>
              <a:t>Throwable</a:t>
            </a:r>
            <a:r>
              <a:rPr lang="en-US" altLang="zh-CN" dirty="0"/>
              <a:t> </a:t>
            </a:r>
            <a:r>
              <a:rPr lang="zh-CN" altLang="en-US" dirty="0"/>
              <a:t>类的子类。</a:t>
            </a:r>
            <a:r>
              <a:rPr lang="en-US" altLang="zh-CN" dirty="0" err="1"/>
              <a:t>Throwable</a:t>
            </a:r>
            <a:r>
              <a:rPr lang="zh-CN" altLang="en-US" dirty="0"/>
              <a:t>类位于</a:t>
            </a:r>
            <a:r>
              <a:rPr lang="en-US" altLang="zh-CN" dirty="0"/>
              <a:t>java, </a:t>
            </a:r>
            <a:r>
              <a:rPr lang="en-US" altLang="zh-CN" dirty="0" err="1"/>
              <a:t>lang</a:t>
            </a:r>
            <a:r>
              <a:rPr lang="zh-CN" altLang="en-US" dirty="0"/>
              <a:t>包中，是</a:t>
            </a:r>
            <a:r>
              <a:rPr lang="en-US" altLang="zh-CN" dirty="0"/>
              <a:t>Object</a:t>
            </a:r>
            <a:r>
              <a:rPr lang="zh-CN" altLang="en-US" dirty="0"/>
              <a:t>类的直接子类，它下面又有两个直 接子类，即 </a:t>
            </a:r>
            <a:r>
              <a:rPr lang="en-US" altLang="zh-CN" dirty="0" err="1" smtClean="0"/>
              <a:t>java.lang.Error</a:t>
            </a:r>
            <a:r>
              <a:rPr lang="en-US" altLang="zh-CN" dirty="0" smtClean="0"/>
              <a:t> </a:t>
            </a:r>
            <a:r>
              <a:rPr lang="zh-CN" altLang="en-US" dirty="0"/>
              <a:t>和 </a:t>
            </a:r>
            <a:r>
              <a:rPr lang="en-US" altLang="zh-CN" dirty="0" err="1" smtClean="0"/>
              <a:t>java.lang.Exception</a:t>
            </a:r>
            <a:r>
              <a:rPr lang="zh-CN" altLang="en-US" dirty="0"/>
              <a:t>。</a:t>
            </a:r>
          </a:p>
          <a:p>
            <a:pPr lvl="1"/>
            <a:r>
              <a:rPr lang="en-US" altLang="zh-CN" dirty="0"/>
              <a:t>Exception</a:t>
            </a:r>
            <a:r>
              <a:rPr lang="zh-CN" altLang="en-US" dirty="0"/>
              <a:t>的直接子类可以分为两类</a:t>
            </a:r>
            <a:r>
              <a:rPr lang="zh-CN" altLang="en-US" dirty="0" smtClean="0"/>
              <a:t>：</a:t>
            </a:r>
            <a:endParaRPr lang="en-US" altLang="zh-CN" dirty="0" smtClean="0"/>
          </a:p>
          <a:p>
            <a:pPr lvl="2"/>
            <a:r>
              <a:rPr lang="en-US" altLang="zh-CN" dirty="0" err="1" smtClean="0"/>
              <a:t>RuntimeException</a:t>
            </a:r>
            <a:r>
              <a:rPr lang="zh-CN" altLang="en-US" dirty="0"/>
              <a:t>为运行时异常，是在</a:t>
            </a:r>
            <a:r>
              <a:rPr lang="en-US" altLang="zh-CN" dirty="0"/>
              <a:t>Java</a:t>
            </a:r>
            <a:r>
              <a:rPr lang="zh-CN" altLang="en-US" dirty="0"/>
              <a:t>系统运行过程中出现的异常</a:t>
            </a:r>
            <a:r>
              <a:rPr lang="zh-CN" altLang="en-US" dirty="0" smtClean="0"/>
              <a:t>；</a:t>
            </a:r>
            <a:endParaRPr lang="en-US" altLang="zh-CN" dirty="0" smtClean="0"/>
          </a:p>
          <a:p>
            <a:pPr lvl="2"/>
            <a:r>
              <a:rPr lang="zh-CN" altLang="en-US" dirty="0" smtClean="0"/>
              <a:t>其余</a:t>
            </a:r>
            <a:r>
              <a:rPr lang="zh-CN" altLang="en-US" dirty="0"/>
              <a:t>为非运行时异常，是程序运行过程中由于不可预测的错误产生的异常。在这些异常类型中没有与“不能够成三角形”相对应的异常，就需要用户自定义异常。</a:t>
            </a:r>
          </a:p>
          <a:p>
            <a:pPr lvl="1"/>
            <a:r>
              <a:rPr lang="zh-CN" altLang="en-US" dirty="0"/>
              <a:t>注意：</a:t>
            </a:r>
            <a:r>
              <a:rPr lang="en-US" altLang="zh-CN" dirty="0"/>
              <a:t>catch</a:t>
            </a:r>
            <a:r>
              <a:rPr lang="zh-CN" altLang="en-US" dirty="0"/>
              <a:t>子句的形式参数指明所捕获的异常类型，该类型必须是</a:t>
            </a:r>
            <a:r>
              <a:rPr lang="en-US" altLang="zh-CN" dirty="0" err="1"/>
              <a:t>Throwable</a:t>
            </a:r>
            <a:r>
              <a:rPr lang="zh-CN" altLang="en-US" dirty="0"/>
              <a:t>类的子类。</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pic>
        <p:nvPicPr>
          <p:cNvPr id="5" name="图片 4"/>
          <p:cNvPicPr>
            <a:picLocks noChangeAspect="1"/>
          </p:cNvPicPr>
          <p:nvPr/>
        </p:nvPicPr>
        <p:blipFill>
          <a:blip r:embed="rId2"/>
          <a:stretch>
            <a:fillRect/>
          </a:stretch>
        </p:blipFill>
        <p:spPr>
          <a:xfrm>
            <a:off x="10024636" y="481913"/>
            <a:ext cx="1157366" cy="1145963"/>
          </a:xfrm>
          <a:prstGeom prst="rect">
            <a:avLst/>
          </a:prstGeom>
        </p:spPr>
      </p:pic>
    </p:spTree>
    <p:extLst>
      <p:ext uri="{BB962C8B-B14F-4D97-AF65-F5344CB8AC3E}">
        <p14:creationId xmlns:p14="http://schemas.microsoft.com/office/powerpoint/2010/main" val="2494010940"/>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grpSp>
        <p:nvGrpSpPr>
          <p:cNvPr id="5" name="组合 4"/>
          <p:cNvGrpSpPr>
            <a:grpSpLocks/>
          </p:cNvGrpSpPr>
          <p:nvPr/>
        </p:nvGrpSpPr>
        <p:grpSpPr bwMode="auto">
          <a:xfrm>
            <a:off x="999462" y="654787"/>
            <a:ext cx="10978455" cy="5820440"/>
            <a:chOff x="1800" y="2565"/>
            <a:chExt cx="7765" cy="4920"/>
          </a:xfrm>
        </p:grpSpPr>
        <p:sp>
          <p:nvSpPr>
            <p:cNvPr id="6" name="Text Box 36"/>
            <p:cNvSpPr txBox="1">
              <a:spLocks noChangeArrowheads="1"/>
            </p:cNvSpPr>
            <p:nvPr/>
          </p:nvSpPr>
          <p:spPr bwMode="auto">
            <a:xfrm>
              <a:off x="6780" y="2607"/>
              <a:ext cx="2760" cy="665"/>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91440" bIns="45720" anchor="t" anchorCtr="0" upright="1">
              <a:noAutofit/>
            </a:bodyPr>
            <a:lstStyle/>
            <a:p>
              <a:pPr algn="ctr">
                <a:lnSpc>
                  <a:spcPts val="900"/>
                </a:lnSpc>
                <a:spcAft>
                  <a:spcPts val="0"/>
                </a:spcAft>
                <a:buNone/>
              </a:pPr>
              <a:r>
                <a:rPr lang="en-US" sz="1200" kern="100" dirty="0" err="1">
                  <a:effectLst/>
                  <a:latin typeface="Calibri" panose="020F0502020204030204" pitchFamily="34" charset="0"/>
                  <a:ea typeface="宋体" panose="02010600030101010101" pitchFamily="2" charset="-122"/>
                  <a:cs typeface="Times New Roman" panose="02020603050405020304" pitchFamily="18" charset="0"/>
                </a:rPr>
                <a:t>Java.util</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Text Box 37"/>
            <p:cNvSpPr txBox="1">
              <a:spLocks noChangeArrowheads="1"/>
            </p:cNvSpPr>
            <p:nvPr/>
          </p:nvSpPr>
          <p:spPr bwMode="auto">
            <a:xfrm>
              <a:off x="3240" y="6046"/>
              <a:ext cx="6300" cy="1439"/>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91440" bIns="45720" anchor="t" anchorCtr="0" upright="1">
              <a:noAutofit/>
            </a:bodyPr>
            <a:lstStyle/>
            <a:p>
              <a:pPr algn="just">
                <a:lnSpc>
                  <a:spcPts val="900"/>
                </a:lnSpc>
                <a:spcAft>
                  <a:spcPts val="0"/>
                </a:spcAft>
                <a:buNone/>
              </a:pPr>
              <a:r>
                <a:rPr lang="en-US" sz="1200" kern="100">
                  <a:effectLst/>
                  <a:latin typeface="Calibri" panose="020F0502020204030204" pitchFamily="34" charset="0"/>
                  <a:ea typeface="宋体" panose="02010600030101010101" pitchFamily="2" charset="-122"/>
                  <a:cs typeface="Times New Roman" panose="02020603050405020304" pitchFamily="18" charset="0"/>
                </a:rPr>
                <a:t>Java.io</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8" name="Text Box 38"/>
            <p:cNvSpPr txBox="1">
              <a:spLocks noChangeArrowheads="1"/>
            </p:cNvSpPr>
            <p:nvPr/>
          </p:nvSpPr>
          <p:spPr bwMode="auto">
            <a:xfrm>
              <a:off x="3780" y="3424"/>
              <a:ext cx="2460" cy="245"/>
            </a:xfrm>
            <a:prstGeom prst="rect">
              <a:avLst/>
            </a:prstGeom>
            <a:solidFill>
              <a:schemeClr val="bg1">
                <a:lumMod val="95000"/>
              </a:schemeClr>
            </a:solidFill>
            <a:ln w="9525">
              <a:solidFill>
                <a:srgbClr val="000000"/>
              </a:solidFill>
              <a:miter lim="800000"/>
              <a:headEnd/>
              <a:tailEnd/>
            </a:ln>
          </p:spPr>
          <p:txBody>
            <a:bodyPr rot="0" vert="horz" wrap="square" lIns="0" tIns="0" rIns="0" bIns="0" anchor="ctr" anchorCtr="0" upright="1">
              <a:noAutofit/>
            </a:bodyPr>
            <a:lstStyle/>
            <a:p>
              <a:pPr algn="ctr">
                <a:lnSpc>
                  <a:spcPts val="800"/>
                </a:lnSpc>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RuntimeException</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9" name="Text Box 39"/>
            <p:cNvSpPr txBox="1">
              <a:spLocks noChangeArrowheads="1"/>
            </p:cNvSpPr>
            <p:nvPr/>
          </p:nvSpPr>
          <p:spPr bwMode="auto">
            <a:xfrm>
              <a:off x="3780" y="3792"/>
              <a:ext cx="2460" cy="24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dirty="0" err="1" smtClean="0">
                  <a:effectLst/>
                  <a:latin typeface="Times New Roman" panose="02020603050405020304" pitchFamily="18" charset="0"/>
                  <a:ea typeface="宋体" panose="02010600030101010101" pitchFamily="2" charset="-122"/>
                  <a:cs typeface="Times New Roman" panose="02020603050405020304" pitchFamily="18" charset="0"/>
                </a:rPr>
                <a:t>ClassNotFoundException</a:t>
              </a:r>
              <a:endParaRPr lang="zh-CN" sz="1200" dirty="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10" name="Text Box 40"/>
            <p:cNvSpPr txBox="1">
              <a:spLocks noChangeArrowheads="1"/>
            </p:cNvSpPr>
            <p:nvPr/>
          </p:nvSpPr>
          <p:spPr bwMode="auto">
            <a:xfrm>
              <a:off x="2340" y="3672"/>
              <a:ext cx="900" cy="245"/>
            </a:xfrm>
            <a:prstGeom prst="rect">
              <a:avLst/>
            </a:prstGeom>
            <a:solidFill>
              <a:schemeClr val="bg1">
                <a:lumMod val="95000"/>
              </a:schemeClr>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800" kern="100" dirty="0">
                  <a:effectLst/>
                  <a:latin typeface="Times New Roman" panose="02020603050405020304" pitchFamily="18" charset="0"/>
                  <a:ea typeface="宋体" panose="02010600030101010101" pitchFamily="2" charset="-122"/>
                </a:rPr>
                <a:t>Exception</a:t>
              </a:r>
              <a:endParaRPr lang="zh-CN" sz="1800" kern="100" dirty="0">
                <a:effectLst/>
                <a:latin typeface="Times New Roman" panose="02020603050405020304" pitchFamily="18" charset="0"/>
                <a:ea typeface="宋体" panose="02010600030101010101" pitchFamily="2" charset="-122"/>
              </a:endParaRPr>
            </a:p>
          </p:txBody>
        </p:sp>
        <p:sp>
          <p:nvSpPr>
            <p:cNvPr id="11" name="Text Box 41"/>
            <p:cNvSpPr txBox="1">
              <a:spLocks noChangeArrowheads="1"/>
            </p:cNvSpPr>
            <p:nvPr/>
          </p:nvSpPr>
          <p:spPr bwMode="auto">
            <a:xfrm>
              <a:off x="2340" y="4040"/>
              <a:ext cx="900" cy="24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just">
                <a:spcAft>
                  <a:spcPts val="0"/>
                </a:spcAft>
                <a:buNone/>
              </a:pPr>
              <a:r>
                <a:rPr lang="en-US" sz="1800" kern="100" dirty="0">
                  <a:effectLst/>
                  <a:latin typeface="Times New Roman" panose="02020603050405020304" pitchFamily="18" charset="0"/>
                  <a:ea typeface="宋体" panose="02010600030101010101" pitchFamily="2" charset="-122"/>
                </a:rPr>
                <a:t>Error</a:t>
              </a:r>
              <a:endParaRPr lang="zh-CN" sz="1800" kern="100" dirty="0">
                <a:effectLst/>
                <a:latin typeface="Times New Roman" panose="02020603050405020304" pitchFamily="18" charset="0"/>
                <a:ea typeface="宋体" panose="02010600030101010101" pitchFamily="2" charset="-122"/>
              </a:endParaRPr>
            </a:p>
          </p:txBody>
        </p:sp>
        <p:sp>
          <p:nvSpPr>
            <p:cNvPr id="12" name="Text Box 42"/>
            <p:cNvSpPr txBox="1">
              <a:spLocks noChangeArrowheads="1"/>
            </p:cNvSpPr>
            <p:nvPr/>
          </p:nvSpPr>
          <p:spPr bwMode="auto">
            <a:xfrm>
              <a:off x="1980" y="3304"/>
              <a:ext cx="900" cy="245"/>
            </a:xfrm>
            <a:prstGeom prst="rect">
              <a:avLst/>
            </a:prstGeom>
            <a:solidFill>
              <a:schemeClr val="bg1">
                <a:lumMod val="95000"/>
              </a:schemeClr>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800" kern="100" dirty="0" err="1">
                  <a:effectLst/>
                  <a:latin typeface="Times New Roman" panose="02020603050405020304" pitchFamily="18" charset="0"/>
                  <a:ea typeface="宋体" panose="02010600030101010101" pitchFamily="2" charset="-122"/>
                </a:rPr>
                <a:t>Throwable</a:t>
              </a:r>
              <a:endParaRPr lang="zh-CN" sz="1800" kern="100" dirty="0">
                <a:effectLst/>
                <a:latin typeface="Times New Roman" panose="02020603050405020304" pitchFamily="18" charset="0"/>
                <a:ea typeface="宋体" panose="02010600030101010101" pitchFamily="2" charset="-122"/>
              </a:endParaRPr>
            </a:p>
          </p:txBody>
        </p:sp>
        <p:sp>
          <p:nvSpPr>
            <p:cNvPr id="13" name="Text Box 43"/>
            <p:cNvSpPr txBox="1">
              <a:spLocks noChangeArrowheads="1"/>
            </p:cNvSpPr>
            <p:nvPr/>
          </p:nvSpPr>
          <p:spPr bwMode="auto">
            <a:xfrm>
              <a:off x="1980" y="2813"/>
              <a:ext cx="900" cy="245"/>
            </a:xfrm>
            <a:prstGeom prst="rect">
              <a:avLst/>
            </a:prstGeom>
            <a:solidFill>
              <a:schemeClr val="bg1">
                <a:lumMod val="95000"/>
              </a:schemeClr>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800" kern="100" dirty="0">
                  <a:effectLst/>
                  <a:latin typeface="Times New Roman" panose="02020603050405020304" pitchFamily="18" charset="0"/>
                  <a:ea typeface="宋体" panose="02010600030101010101" pitchFamily="2" charset="-122"/>
                </a:rPr>
                <a:t>Object</a:t>
              </a:r>
              <a:endParaRPr lang="zh-CN" sz="1800" kern="100" dirty="0">
                <a:effectLst/>
                <a:latin typeface="Times New Roman" panose="02020603050405020304" pitchFamily="18" charset="0"/>
                <a:ea typeface="宋体" panose="02010600030101010101" pitchFamily="2" charset="-122"/>
              </a:endParaRPr>
            </a:p>
          </p:txBody>
        </p:sp>
        <p:cxnSp>
          <p:nvCxnSpPr>
            <p:cNvPr id="14" name="Line 44"/>
            <p:cNvCxnSpPr>
              <a:cxnSpLocks noChangeShapeType="1"/>
            </p:cNvCxnSpPr>
            <p:nvPr/>
          </p:nvCxnSpPr>
          <p:spPr bwMode="auto">
            <a:xfrm>
              <a:off x="2160" y="3549"/>
              <a:ext cx="0" cy="6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Line 45"/>
            <p:cNvCxnSpPr>
              <a:cxnSpLocks noChangeShapeType="1"/>
            </p:cNvCxnSpPr>
            <p:nvPr/>
          </p:nvCxnSpPr>
          <p:spPr bwMode="auto">
            <a:xfrm>
              <a:off x="2160" y="416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Line 46"/>
            <p:cNvCxnSpPr>
              <a:cxnSpLocks noChangeShapeType="1"/>
            </p:cNvCxnSpPr>
            <p:nvPr/>
          </p:nvCxnSpPr>
          <p:spPr bwMode="auto">
            <a:xfrm>
              <a:off x="2160" y="379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Line 47"/>
            <p:cNvCxnSpPr>
              <a:cxnSpLocks noChangeShapeType="1"/>
            </p:cNvCxnSpPr>
            <p:nvPr/>
          </p:nvCxnSpPr>
          <p:spPr bwMode="auto">
            <a:xfrm>
              <a:off x="2415" y="3058"/>
              <a:ext cx="0" cy="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8" name="Text Box 48"/>
            <p:cNvSpPr txBox="1">
              <a:spLocks noChangeArrowheads="1"/>
            </p:cNvSpPr>
            <p:nvPr/>
          </p:nvSpPr>
          <p:spPr bwMode="auto">
            <a:xfrm>
              <a:off x="3675" y="2565"/>
              <a:ext cx="2642" cy="665"/>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91440" bIns="45720" anchor="t" anchorCtr="0" upright="1">
              <a:noAutofit/>
            </a:bodyPr>
            <a:lstStyle/>
            <a:p>
              <a:pPr algn="ctr">
                <a:lnSpc>
                  <a:spcPts val="900"/>
                </a:lnSpc>
                <a:spcAft>
                  <a:spcPts val="0"/>
                </a:spcAft>
                <a:buNone/>
              </a:pPr>
              <a:r>
                <a:rPr lang="en-US" sz="1200" kern="100">
                  <a:effectLst/>
                  <a:latin typeface="Calibri" panose="020F0502020204030204" pitchFamily="34" charset="0"/>
                  <a:ea typeface="宋体" panose="02010600030101010101" pitchFamily="2" charset="-122"/>
                  <a:cs typeface="Times New Roman" panose="02020603050405020304" pitchFamily="18" charset="0"/>
                </a:rPr>
                <a:t>Java.awy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9" name="Text Box 49"/>
            <p:cNvSpPr txBox="1">
              <a:spLocks noChangeArrowheads="1"/>
            </p:cNvSpPr>
            <p:nvPr/>
          </p:nvSpPr>
          <p:spPr bwMode="auto">
            <a:xfrm>
              <a:off x="3780" y="2933"/>
              <a:ext cx="2460" cy="262"/>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AWTException</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20" name="Text Box 50"/>
            <p:cNvSpPr txBox="1">
              <a:spLocks noChangeArrowheads="1"/>
            </p:cNvSpPr>
            <p:nvPr/>
          </p:nvSpPr>
          <p:spPr bwMode="auto">
            <a:xfrm>
              <a:off x="1815" y="5633"/>
              <a:ext cx="126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91440" bIns="45720" anchor="t" anchorCtr="0" upright="1">
              <a:noAutofit/>
            </a:bodyPr>
            <a:lstStyle/>
            <a:p>
              <a:pPr algn="ctr">
                <a:lnSpc>
                  <a:spcPts val="900"/>
                </a:lnSpc>
                <a:spcAft>
                  <a:spcPts val="0"/>
                </a:spcAft>
                <a:buNone/>
              </a:pPr>
              <a:r>
                <a:rPr lang="en-US" sz="12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1" name="Text Box 51"/>
            <p:cNvSpPr txBox="1">
              <a:spLocks noChangeArrowheads="1"/>
            </p:cNvSpPr>
            <p:nvPr/>
          </p:nvSpPr>
          <p:spPr bwMode="auto">
            <a:xfrm>
              <a:off x="3780" y="4160"/>
              <a:ext cx="2460" cy="246"/>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dirty="0" err="1" smtClean="0">
                  <a:effectLst/>
                  <a:latin typeface="Times New Roman" panose="02020603050405020304" pitchFamily="18" charset="0"/>
                  <a:ea typeface="宋体" panose="02010600030101010101" pitchFamily="2" charset="-122"/>
                  <a:cs typeface="Times New Roman" panose="02020603050405020304" pitchFamily="18" charset="0"/>
                </a:rPr>
                <a:t>CloneNotSupportedException</a:t>
              </a:r>
              <a:endParaRPr lang="zh-CN" sz="1200" dirty="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22" name="Text Box 52"/>
            <p:cNvSpPr txBox="1">
              <a:spLocks noChangeArrowheads="1"/>
            </p:cNvSpPr>
            <p:nvPr/>
          </p:nvSpPr>
          <p:spPr bwMode="auto">
            <a:xfrm>
              <a:off x="3780" y="4518"/>
              <a:ext cx="2460" cy="246"/>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dirty="0" err="1" smtClean="0">
                  <a:effectLst/>
                  <a:latin typeface="Times New Roman" panose="02020603050405020304" pitchFamily="18" charset="0"/>
                  <a:ea typeface="宋体" panose="02010600030101010101" pitchFamily="2" charset="-122"/>
                  <a:cs typeface="Times New Roman" panose="02020603050405020304" pitchFamily="18" charset="0"/>
                </a:rPr>
                <a:t>IllegalAccessException</a:t>
              </a:r>
              <a:endParaRPr lang="zh-CN" sz="1200" dirty="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23" name="Text Box 53"/>
            <p:cNvSpPr txBox="1">
              <a:spLocks noChangeArrowheads="1"/>
            </p:cNvSpPr>
            <p:nvPr/>
          </p:nvSpPr>
          <p:spPr bwMode="auto">
            <a:xfrm>
              <a:off x="3780" y="4896"/>
              <a:ext cx="2460" cy="246"/>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dirty="0" err="1" smtClean="0">
                  <a:effectLst/>
                  <a:latin typeface="Times New Roman" panose="02020603050405020304" pitchFamily="18" charset="0"/>
                  <a:ea typeface="宋体" panose="02010600030101010101" pitchFamily="2" charset="-122"/>
                  <a:cs typeface="Times New Roman" panose="02020603050405020304" pitchFamily="18" charset="0"/>
                </a:rPr>
                <a:t>InstantiationException</a:t>
              </a:r>
              <a:endParaRPr lang="zh-CN" sz="1200" dirty="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24" name="Text Box 54"/>
            <p:cNvSpPr txBox="1">
              <a:spLocks noChangeArrowheads="1"/>
            </p:cNvSpPr>
            <p:nvPr/>
          </p:nvSpPr>
          <p:spPr bwMode="auto">
            <a:xfrm>
              <a:off x="3780" y="5264"/>
              <a:ext cx="2460" cy="246"/>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dirty="0" err="1" smtClean="0">
                  <a:effectLst/>
                  <a:latin typeface="Times New Roman" panose="02020603050405020304" pitchFamily="18" charset="0"/>
                  <a:ea typeface="宋体" panose="02010600030101010101" pitchFamily="2" charset="-122"/>
                  <a:cs typeface="Times New Roman" panose="02020603050405020304" pitchFamily="18" charset="0"/>
                </a:rPr>
                <a:t>InterruptException</a:t>
              </a:r>
              <a:endParaRPr lang="zh-CN" sz="1200" dirty="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25" name="Text Box 55"/>
            <p:cNvSpPr txBox="1">
              <a:spLocks noChangeArrowheads="1"/>
            </p:cNvSpPr>
            <p:nvPr/>
          </p:nvSpPr>
          <p:spPr bwMode="auto">
            <a:xfrm>
              <a:off x="3780" y="5633"/>
              <a:ext cx="2460" cy="24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dirty="0" err="1" smtClean="0">
                  <a:effectLst/>
                  <a:latin typeface="Times New Roman" panose="02020603050405020304" pitchFamily="18" charset="0"/>
                  <a:ea typeface="宋体" panose="02010600030101010101" pitchFamily="2" charset="-122"/>
                  <a:cs typeface="Times New Roman" panose="02020603050405020304" pitchFamily="18" charset="0"/>
                </a:rPr>
                <a:t>NoSuchMethodException</a:t>
              </a:r>
              <a:endParaRPr lang="zh-CN" sz="1200" dirty="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26" name="Text Box 56"/>
            <p:cNvSpPr txBox="1">
              <a:spLocks noChangeArrowheads="1"/>
            </p:cNvSpPr>
            <p:nvPr/>
          </p:nvSpPr>
          <p:spPr bwMode="auto">
            <a:xfrm>
              <a:off x="3780" y="6614"/>
              <a:ext cx="2460" cy="246"/>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dirty="0" err="1" smtClean="0">
                  <a:effectLst/>
                  <a:latin typeface="Times New Roman" panose="02020603050405020304" pitchFamily="18" charset="0"/>
                  <a:ea typeface="宋体" panose="02010600030101010101" pitchFamily="2" charset="-122"/>
                  <a:cs typeface="Times New Roman" panose="02020603050405020304" pitchFamily="18" charset="0"/>
                </a:rPr>
                <a:t>IOException</a:t>
              </a:r>
              <a:endParaRPr lang="zh-CN" sz="1200" dirty="0">
                <a:effectLst/>
                <a:latin typeface="Lucida Console" panose="020B0609040504020204" pitchFamily="49" charset="0"/>
                <a:ea typeface="宋体" panose="02010600030101010101" pitchFamily="2" charset="-122"/>
                <a:cs typeface="Times New Roman" panose="02020603050405020304" pitchFamily="18" charset="0"/>
              </a:endParaRPr>
            </a:p>
          </p:txBody>
        </p:sp>
        <p:cxnSp>
          <p:nvCxnSpPr>
            <p:cNvPr id="27" name="Line 57"/>
            <p:cNvCxnSpPr>
              <a:cxnSpLocks noChangeShapeType="1"/>
            </p:cNvCxnSpPr>
            <p:nvPr/>
          </p:nvCxnSpPr>
          <p:spPr bwMode="auto">
            <a:xfrm>
              <a:off x="6255" y="3547"/>
              <a:ext cx="4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Line 58"/>
            <p:cNvCxnSpPr>
              <a:cxnSpLocks noChangeShapeType="1"/>
            </p:cNvCxnSpPr>
            <p:nvPr/>
          </p:nvCxnSpPr>
          <p:spPr bwMode="auto">
            <a:xfrm>
              <a:off x="3450" y="3337"/>
              <a:ext cx="611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9" name="Line 59"/>
            <p:cNvCxnSpPr>
              <a:cxnSpLocks noChangeShapeType="1"/>
            </p:cNvCxnSpPr>
            <p:nvPr/>
          </p:nvCxnSpPr>
          <p:spPr bwMode="auto">
            <a:xfrm>
              <a:off x="1800" y="2565"/>
              <a:ext cx="162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30" name="Line 60"/>
            <p:cNvCxnSpPr>
              <a:cxnSpLocks noChangeShapeType="1"/>
            </p:cNvCxnSpPr>
            <p:nvPr/>
          </p:nvCxnSpPr>
          <p:spPr bwMode="auto">
            <a:xfrm>
              <a:off x="1815" y="5926"/>
              <a:ext cx="775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31" name="Text Box 61"/>
            <p:cNvSpPr txBox="1">
              <a:spLocks noChangeArrowheads="1"/>
            </p:cNvSpPr>
            <p:nvPr/>
          </p:nvSpPr>
          <p:spPr bwMode="auto">
            <a:xfrm>
              <a:off x="6844" y="3029"/>
              <a:ext cx="2627" cy="166"/>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dirty="0" err="1" smtClean="0">
                  <a:effectLst/>
                  <a:latin typeface="Times New Roman" panose="02020603050405020304" pitchFamily="18" charset="0"/>
                  <a:ea typeface="宋体" panose="02010600030101010101" pitchFamily="2" charset="-122"/>
                  <a:cs typeface="Times New Roman" panose="02020603050405020304" pitchFamily="18" charset="0"/>
                </a:rPr>
                <a:t>EmptyStackException</a:t>
              </a:r>
              <a:endParaRPr lang="zh-CN" sz="1200" dirty="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32" name="Text Box 62"/>
            <p:cNvSpPr txBox="1">
              <a:spLocks noChangeArrowheads="1"/>
            </p:cNvSpPr>
            <p:nvPr/>
          </p:nvSpPr>
          <p:spPr bwMode="auto">
            <a:xfrm>
              <a:off x="6844" y="2779"/>
              <a:ext cx="2627" cy="166"/>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dirty="0" err="1" smtClean="0">
                  <a:effectLst/>
                  <a:latin typeface="Times New Roman" panose="02020603050405020304" pitchFamily="18" charset="0"/>
                  <a:ea typeface="宋体" panose="02010600030101010101" pitchFamily="2" charset="-122"/>
                  <a:cs typeface="Times New Roman" panose="02020603050405020304" pitchFamily="18" charset="0"/>
                </a:rPr>
                <a:t>NoSuchElementException</a:t>
              </a:r>
              <a:endParaRPr lang="zh-CN" sz="1200" dirty="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33" name="Text Box 63"/>
            <p:cNvSpPr txBox="1">
              <a:spLocks noChangeArrowheads="1"/>
            </p:cNvSpPr>
            <p:nvPr/>
          </p:nvSpPr>
          <p:spPr bwMode="auto">
            <a:xfrm>
              <a:off x="6844" y="3424"/>
              <a:ext cx="2627" cy="169"/>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ArithmeticException</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34" name="Text Box 64"/>
            <p:cNvSpPr txBox="1">
              <a:spLocks noChangeArrowheads="1"/>
            </p:cNvSpPr>
            <p:nvPr/>
          </p:nvSpPr>
          <p:spPr bwMode="auto">
            <a:xfrm>
              <a:off x="6840" y="3678"/>
              <a:ext cx="2627" cy="169"/>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ArayStoreException</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35" name="Text Box 65"/>
            <p:cNvSpPr txBox="1">
              <a:spLocks noChangeArrowheads="1"/>
            </p:cNvSpPr>
            <p:nvPr/>
          </p:nvSpPr>
          <p:spPr bwMode="auto">
            <a:xfrm>
              <a:off x="6844" y="3932"/>
              <a:ext cx="2627" cy="169"/>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ClassCastException</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36" name="Text Box 66"/>
            <p:cNvSpPr txBox="1">
              <a:spLocks noChangeArrowheads="1"/>
            </p:cNvSpPr>
            <p:nvPr/>
          </p:nvSpPr>
          <p:spPr bwMode="auto">
            <a:xfrm>
              <a:off x="6844" y="4185"/>
              <a:ext cx="2627" cy="169"/>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IllegalArgumentException</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37" name="Text Box 67"/>
            <p:cNvSpPr txBox="1">
              <a:spLocks noChangeArrowheads="1"/>
            </p:cNvSpPr>
            <p:nvPr/>
          </p:nvSpPr>
          <p:spPr bwMode="auto">
            <a:xfrm>
              <a:off x="6844" y="4439"/>
              <a:ext cx="2627" cy="169"/>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IllegaStateException</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38" name="Text Box 68"/>
            <p:cNvSpPr txBox="1">
              <a:spLocks noChangeArrowheads="1"/>
            </p:cNvSpPr>
            <p:nvPr/>
          </p:nvSpPr>
          <p:spPr bwMode="auto">
            <a:xfrm>
              <a:off x="6840" y="4693"/>
              <a:ext cx="2627" cy="17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IndexOutOfBoundsException</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a:p>
              <a:pPr algn="ctr">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39" name="Text Box 69"/>
            <p:cNvSpPr txBox="1">
              <a:spLocks noChangeArrowheads="1"/>
            </p:cNvSpPr>
            <p:nvPr/>
          </p:nvSpPr>
          <p:spPr bwMode="auto">
            <a:xfrm>
              <a:off x="6840" y="4947"/>
              <a:ext cx="2627" cy="17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NoSuchElementException</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a:p>
              <a:pPr algn="just">
                <a:spcAft>
                  <a:spcPts val="0"/>
                </a:spcAft>
                <a:buNone/>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p:txBody>
        </p:sp>
        <p:sp>
          <p:nvSpPr>
            <p:cNvPr id="40" name="Text Box 70"/>
            <p:cNvSpPr txBox="1">
              <a:spLocks noChangeArrowheads="1"/>
            </p:cNvSpPr>
            <p:nvPr/>
          </p:nvSpPr>
          <p:spPr bwMode="auto">
            <a:xfrm>
              <a:off x="6840" y="5201"/>
              <a:ext cx="2627" cy="169"/>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dirty="0" err="1">
                  <a:effectLst/>
                  <a:latin typeface="Times New Roman" panose="02020603050405020304" pitchFamily="18" charset="0"/>
                  <a:ea typeface="宋体" panose="02010600030101010101" pitchFamily="2" charset="-122"/>
                  <a:cs typeface="Times New Roman" panose="02020603050405020304" pitchFamily="18" charset="0"/>
                </a:rPr>
                <a:t>NegativeArraySizeException</a:t>
              </a:r>
              <a:endParaRPr lang="zh-CN" sz="1200" dirty="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41" name="Text Box 71"/>
            <p:cNvSpPr txBox="1">
              <a:spLocks noChangeArrowheads="1"/>
            </p:cNvSpPr>
            <p:nvPr/>
          </p:nvSpPr>
          <p:spPr bwMode="auto">
            <a:xfrm>
              <a:off x="6840" y="5455"/>
              <a:ext cx="2627" cy="169"/>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NullPointerException</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sp>
          <p:nvSpPr>
            <p:cNvPr id="42" name="Text Box 72"/>
            <p:cNvSpPr txBox="1">
              <a:spLocks noChangeArrowheads="1"/>
            </p:cNvSpPr>
            <p:nvPr/>
          </p:nvSpPr>
          <p:spPr bwMode="auto">
            <a:xfrm>
              <a:off x="6840" y="5709"/>
              <a:ext cx="2627"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cxnSp>
          <p:nvCxnSpPr>
            <p:cNvPr id="43" name="Line 73"/>
            <p:cNvCxnSpPr>
              <a:cxnSpLocks noChangeShapeType="1"/>
            </p:cNvCxnSpPr>
            <p:nvPr/>
          </p:nvCxnSpPr>
          <p:spPr bwMode="auto">
            <a:xfrm>
              <a:off x="3420" y="2565"/>
              <a:ext cx="0" cy="7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4" name="Line 74"/>
            <p:cNvCxnSpPr>
              <a:cxnSpLocks noChangeShapeType="1"/>
            </p:cNvCxnSpPr>
            <p:nvPr/>
          </p:nvCxnSpPr>
          <p:spPr bwMode="auto">
            <a:xfrm>
              <a:off x="1800" y="2565"/>
              <a:ext cx="0" cy="331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5" name="Line 75"/>
            <p:cNvCxnSpPr>
              <a:cxnSpLocks noChangeShapeType="1"/>
            </p:cNvCxnSpPr>
            <p:nvPr/>
          </p:nvCxnSpPr>
          <p:spPr bwMode="auto">
            <a:xfrm>
              <a:off x="9540" y="3301"/>
              <a:ext cx="0" cy="257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6" name="Line 76"/>
            <p:cNvCxnSpPr>
              <a:cxnSpLocks noChangeShapeType="1"/>
            </p:cNvCxnSpPr>
            <p:nvPr/>
          </p:nvCxnSpPr>
          <p:spPr bwMode="auto">
            <a:xfrm>
              <a:off x="3597" y="3127"/>
              <a:ext cx="3" cy="36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 name="Line 77"/>
            <p:cNvCxnSpPr>
              <a:cxnSpLocks noChangeShapeType="1"/>
            </p:cNvCxnSpPr>
            <p:nvPr/>
          </p:nvCxnSpPr>
          <p:spPr bwMode="auto">
            <a:xfrm>
              <a:off x="3615" y="312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Line 78"/>
            <p:cNvCxnSpPr>
              <a:cxnSpLocks noChangeShapeType="1"/>
            </p:cNvCxnSpPr>
            <p:nvPr/>
          </p:nvCxnSpPr>
          <p:spPr bwMode="auto">
            <a:xfrm>
              <a:off x="3600" y="3547"/>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9" name="Line 79"/>
            <p:cNvCxnSpPr>
              <a:cxnSpLocks noChangeShapeType="1"/>
            </p:cNvCxnSpPr>
            <p:nvPr/>
          </p:nvCxnSpPr>
          <p:spPr bwMode="auto">
            <a:xfrm>
              <a:off x="3600" y="391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 name="Line 80"/>
            <p:cNvCxnSpPr>
              <a:cxnSpLocks noChangeShapeType="1"/>
            </p:cNvCxnSpPr>
            <p:nvPr/>
          </p:nvCxnSpPr>
          <p:spPr bwMode="auto">
            <a:xfrm>
              <a:off x="3600" y="4283"/>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1" name="Line 81"/>
            <p:cNvCxnSpPr>
              <a:cxnSpLocks noChangeShapeType="1"/>
            </p:cNvCxnSpPr>
            <p:nvPr/>
          </p:nvCxnSpPr>
          <p:spPr bwMode="auto">
            <a:xfrm>
              <a:off x="3600" y="465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2" name="Line 82"/>
            <p:cNvCxnSpPr>
              <a:cxnSpLocks noChangeShapeType="1"/>
            </p:cNvCxnSpPr>
            <p:nvPr/>
          </p:nvCxnSpPr>
          <p:spPr bwMode="auto">
            <a:xfrm>
              <a:off x="3600" y="5019"/>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3" name="Line 83"/>
            <p:cNvCxnSpPr>
              <a:cxnSpLocks noChangeShapeType="1"/>
            </p:cNvCxnSpPr>
            <p:nvPr/>
          </p:nvCxnSpPr>
          <p:spPr bwMode="auto">
            <a:xfrm>
              <a:off x="3615" y="5387"/>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4" name="Line 84"/>
            <p:cNvCxnSpPr>
              <a:cxnSpLocks noChangeShapeType="1"/>
            </p:cNvCxnSpPr>
            <p:nvPr/>
          </p:nvCxnSpPr>
          <p:spPr bwMode="auto">
            <a:xfrm>
              <a:off x="3600" y="575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5" name="Line 85"/>
            <p:cNvCxnSpPr>
              <a:cxnSpLocks noChangeShapeType="1"/>
            </p:cNvCxnSpPr>
            <p:nvPr/>
          </p:nvCxnSpPr>
          <p:spPr bwMode="auto">
            <a:xfrm>
              <a:off x="3600" y="6737"/>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6" name="Line 86"/>
            <p:cNvCxnSpPr>
              <a:cxnSpLocks noChangeShapeType="1"/>
            </p:cNvCxnSpPr>
            <p:nvPr/>
          </p:nvCxnSpPr>
          <p:spPr bwMode="auto">
            <a:xfrm>
              <a:off x="6660" y="2869"/>
              <a:ext cx="0" cy="29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 name="Line 87"/>
            <p:cNvCxnSpPr>
              <a:cxnSpLocks noChangeShapeType="1"/>
            </p:cNvCxnSpPr>
            <p:nvPr/>
          </p:nvCxnSpPr>
          <p:spPr bwMode="auto">
            <a:xfrm>
              <a:off x="6660" y="551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 name="Line 88"/>
            <p:cNvCxnSpPr>
              <a:cxnSpLocks noChangeShapeType="1"/>
            </p:cNvCxnSpPr>
            <p:nvPr/>
          </p:nvCxnSpPr>
          <p:spPr bwMode="auto">
            <a:xfrm>
              <a:off x="6660" y="5288"/>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9" name="Line 89"/>
            <p:cNvCxnSpPr>
              <a:cxnSpLocks noChangeShapeType="1"/>
            </p:cNvCxnSpPr>
            <p:nvPr/>
          </p:nvCxnSpPr>
          <p:spPr bwMode="auto">
            <a:xfrm>
              <a:off x="6660" y="5019"/>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 name="Line 90"/>
            <p:cNvCxnSpPr>
              <a:cxnSpLocks noChangeShapeType="1"/>
            </p:cNvCxnSpPr>
            <p:nvPr/>
          </p:nvCxnSpPr>
          <p:spPr bwMode="auto">
            <a:xfrm>
              <a:off x="6660" y="477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 name="Line 91"/>
            <p:cNvCxnSpPr>
              <a:cxnSpLocks noChangeShapeType="1"/>
            </p:cNvCxnSpPr>
            <p:nvPr/>
          </p:nvCxnSpPr>
          <p:spPr bwMode="auto">
            <a:xfrm>
              <a:off x="6660" y="4528"/>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 name="Line 92"/>
            <p:cNvCxnSpPr>
              <a:cxnSpLocks noChangeShapeType="1"/>
            </p:cNvCxnSpPr>
            <p:nvPr/>
          </p:nvCxnSpPr>
          <p:spPr bwMode="auto">
            <a:xfrm>
              <a:off x="6660" y="427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 name="Line 93"/>
            <p:cNvCxnSpPr>
              <a:cxnSpLocks noChangeShapeType="1"/>
            </p:cNvCxnSpPr>
            <p:nvPr/>
          </p:nvCxnSpPr>
          <p:spPr bwMode="auto">
            <a:xfrm>
              <a:off x="6660" y="402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4" name="Line 94"/>
            <p:cNvCxnSpPr>
              <a:cxnSpLocks noChangeShapeType="1"/>
            </p:cNvCxnSpPr>
            <p:nvPr/>
          </p:nvCxnSpPr>
          <p:spPr bwMode="auto">
            <a:xfrm>
              <a:off x="6660" y="3768"/>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5" name="Line 95"/>
            <p:cNvCxnSpPr>
              <a:cxnSpLocks noChangeShapeType="1"/>
            </p:cNvCxnSpPr>
            <p:nvPr/>
          </p:nvCxnSpPr>
          <p:spPr bwMode="auto">
            <a:xfrm>
              <a:off x="6675" y="3523"/>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6" name="Line 96"/>
            <p:cNvCxnSpPr>
              <a:cxnSpLocks noChangeShapeType="1"/>
            </p:cNvCxnSpPr>
            <p:nvPr/>
          </p:nvCxnSpPr>
          <p:spPr bwMode="auto">
            <a:xfrm>
              <a:off x="6660" y="3127"/>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7" name="Line 97"/>
            <p:cNvCxnSpPr>
              <a:cxnSpLocks noChangeShapeType="1"/>
            </p:cNvCxnSpPr>
            <p:nvPr/>
          </p:nvCxnSpPr>
          <p:spPr bwMode="auto">
            <a:xfrm>
              <a:off x="6660" y="287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8" name="Line 98"/>
            <p:cNvCxnSpPr>
              <a:cxnSpLocks noChangeShapeType="1"/>
            </p:cNvCxnSpPr>
            <p:nvPr/>
          </p:nvCxnSpPr>
          <p:spPr bwMode="auto">
            <a:xfrm>
              <a:off x="6660" y="575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69" name="Group 99"/>
            <p:cNvGrpSpPr>
              <a:grpSpLocks/>
            </p:cNvGrpSpPr>
            <p:nvPr/>
          </p:nvGrpSpPr>
          <p:grpSpPr bwMode="auto">
            <a:xfrm>
              <a:off x="6660" y="6123"/>
              <a:ext cx="2807" cy="169"/>
              <a:chOff x="0" y="0"/>
              <a:chExt cx="2807" cy="215"/>
            </a:xfrm>
          </p:grpSpPr>
          <p:sp>
            <p:nvSpPr>
              <p:cNvPr id="91" name="Text Box 100"/>
              <p:cNvSpPr txBox="1">
                <a:spLocks noChangeArrowheads="1"/>
              </p:cNvSpPr>
              <p:nvPr/>
            </p:nvSpPr>
            <p:spPr bwMode="auto">
              <a:xfrm>
                <a:off x="180" y="0"/>
                <a:ext cx="2627" cy="21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EOFException</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cxnSp>
            <p:nvCxnSpPr>
              <p:cNvPr id="92" name="Line 101"/>
              <p:cNvCxnSpPr>
                <a:cxnSpLocks noChangeShapeType="1"/>
              </p:cNvCxnSpPr>
              <p:nvPr/>
            </p:nvCxnSpPr>
            <p:spPr bwMode="auto">
              <a:xfrm>
                <a:off x="0" y="11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70" name="Group 102"/>
            <p:cNvGrpSpPr>
              <a:grpSpLocks/>
            </p:cNvGrpSpPr>
            <p:nvPr/>
          </p:nvGrpSpPr>
          <p:grpSpPr bwMode="auto">
            <a:xfrm>
              <a:off x="6660" y="6369"/>
              <a:ext cx="2807" cy="169"/>
              <a:chOff x="0" y="0"/>
              <a:chExt cx="2807" cy="215"/>
            </a:xfrm>
          </p:grpSpPr>
          <p:sp>
            <p:nvSpPr>
              <p:cNvPr id="89" name="Text Box 103"/>
              <p:cNvSpPr txBox="1">
                <a:spLocks noChangeArrowheads="1"/>
              </p:cNvSpPr>
              <p:nvPr/>
            </p:nvSpPr>
            <p:spPr bwMode="auto">
              <a:xfrm>
                <a:off x="180" y="0"/>
                <a:ext cx="2627" cy="21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FileNotFoundException</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cxnSp>
            <p:nvCxnSpPr>
              <p:cNvPr id="90" name="Line 104"/>
              <p:cNvCxnSpPr>
                <a:cxnSpLocks noChangeShapeType="1"/>
              </p:cNvCxnSpPr>
              <p:nvPr/>
            </p:nvCxnSpPr>
            <p:spPr bwMode="auto">
              <a:xfrm>
                <a:off x="0" y="11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71" name="Group 105"/>
            <p:cNvGrpSpPr>
              <a:grpSpLocks/>
            </p:cNvGrpSpPr>
            <p:nvPr/>
          </p:nvGrpSpPr>
          <p:grpSpPr bwMode="auto">
            <a:xfrm>
              <a:off x="6660" y="6614"/>
              <a:ext cx="2807" cy="169"/>
              <a:chOff x="0" y="0"/>
              <a:chExt cx="2807" cy="215"/>
            </a:xfrm>
          </p:grpSpPr>
          <p:sp>
            <p:nvSpPr>
              <p:cNvPr id="87" name="Text Box 106"/>
              <p:cNvSpPr txBox="1">
                <a:spLocks noChangeArrowheads="1"/>
              </p:cNvSpPr>
              <p:nvPr/>
            </p:nvSpPr>
            <p:spPr bwMode="auto">
              <a:xfrm>
                <a:off x="180" y="0"/>
                <a:ext cx="2627" cy="21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MaiformetURLException</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cxnSp>
            <p:nvCxnSpPr>
              <p:cNvPr id="88" name="Line 107"/>
              <p:cNvCxnSpPr>
                <a:cxnSpLocks noChangeShapeType="1"/>
              </p:cNvCxnSpPr>
              <p:nvPr/>
            </p:nvCxnSpPr>
            <p:spPr bwMode="auto">
              <a:xfrm>
                <a:off x="0" y="11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72" name="Group 108"/>
            <p:cNvGrpSpPr>
              <a:grpSpLocks/>
            </p:cNvGrpSpPr>
            <p:nvPr/>
          </p:nvGrpSpPr>
          <p:grpSpPr bwMode="auto">
            <a:xfrm>
              <a:off x="6660" y="6860"/>
              <a:ext cx="2807" cy="169"/>
              <a:chOff x="0" y="0"/>
              <a:chExt cx="2807" cy="215"/>
            </a:xfrm>
          </p:grpSpPr>
          <p:sp>
            <p:nvSpPr>
              <p:cNvPr id="85" name="Text Box 109"/>
              <p:cNvSpPr txBox="1">
                <a:spLocks noChangeArrowheads="1"/>
              </p:cNvSpPr>
              <p:nvPr/>
            </p:nvSpPr>
            <p:spPr bwMode="auto">
              <a:xfrm>
                <a:off x="180" y="0"/>
                <a:ext cx="2627" cy="21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gn="ctr">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UnknownHostException</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cxnSp>
            <p:nvCxnSpPr>
              <p:cNvPr id="86" name="Line 110"/>
              <p:cNvCxnSpPr>
                <a:cxnSpLocks noChangeShapeType="1"/>
              </p:cNvCxnSpPr>
              <p:nvPr/>
            </p:nvCxnSpPr>
            <p:spPr bwMode="auto">
              <a:xfrm>
                <a:off x="0" y="11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73" name="Line 111"/>
            <p:cNvCxnSpPr>
              <a:cxnSpLocks noChangeShapeType="1"/>
            </p:cNvCxnSpPr>
            <p:nvPr/>
          </p:nvCxnSpPr>
          <p:spPr bwMode="auto">
            <a:xfrm>
              <a:off x="6660" y="6194"/>
              <a:ext cx="0" cy="11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4" name="Line 112"/>
            <p:cNvCxnSpPr>
              <a:cxnSpLocks noChangeShapeType="1"/>
            </p:cNvCxnSpPr>
            <p:nvPr/>
          </p:nvCxnSpPr>
          <p:spPr bwMode="auto">
            <a:xfrm>
              <a:off x="6255" y="6737"/>
              <a:ext cx="4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5" name="Line 113"/>
            <p:cNvCxnSpPr>
              <a:cxnSpLocks noChangeShapeType="1"/>
            </p:cNvCxnSpPr>
            <p:nvPr/>
          </p:nvCxnSpPr>
          <p:spPr bwMode="auto">
            <a:xfrm>
              <a:off x="3240" y="3792"/>
              <a:ext cx="3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6" name="Text Box 114"/>
            <p:cNvSpPr txBox="1">
              <a:spLocks noChangeArrowheads="1"/>
            </p:cNvSpPr>
            <p:nvPr/>
          </p:nvSpPr>
          <p:spPr bwMode="auto">
            <a:xfrm>
              <a:off x="1800" y="2565"/>
              <a:ext cx="126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91440" bIns="45720" anchor="t" anchorCtr="0" upright="1">
              <a:noAutofit/>
            </a:bodyPr>
            <a:lstStyle/>
            <a:p>
              <a:pPr algn="ctr">
                <a:lnSpc>
                  <a:spcPts val="900"/>
                </a:lnSpc>
                <a:spcAft>
                  <a:spcPts val="0"/>
                </a:spcAft>
                <a:buNone/>
              </a:pPr>
              <a:r>
                <a:rPr lang="en-US" sz="1200" kern="100">
                  <a:effectLst/>
                  <a:latin typeface="Calibri" panose="020F0502020204030204" pitchFamily="34" charset="0"/>
                  <a:ea typeface="宋体" panose="02010600030101010101" pitchFamily="2" charset="-122"/>
                  <a:cs typeface="Times New Roman" panose="02020603050405020304" pitchFamily="18" charset="0"/>
                </a:rPr>
                <a:t>Java.lang</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7" name="AutoShape 115"/>
            <p:cNvSpPr>
              <a:spLocks noChangeArrowheads="1"/>
            </p:cNvSpPr>
            <p:nvPr/>
          </p:nvSpPr>
          <p:spPr bwMode="auto">
            <a:xfrm>
              <a:off x="2325" y="3032"/>
              <a:ext cx="180" cy="123"/>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buNone/>
              </a:pPr>
              <a:endParaRPr lang="zh-CN" altLang="en-US" sz="3600"/>
            </a:p>
          </p:txBody>
        </p:sp>
        <p:sp>
          <p:nvSpPr>
            <p:cNvPr id="78" name="AutoShape 116"/>
            <p:cNvSpPr>
              <a:spLocks noChangeArrowheads="1"/>
            </p:cNvSpPr>
            <p:nvPr/>
          </p:nvSpPr>
          <p:spPr bwMode="auto">
            <a:xfrm>
              <a:off x="2070" y="3547"/>
              <a:ext cx="180" cy="122"/>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buNone/>
              </a:pPr>
              <a:endParaRPr lang="zh-CN" altLang="en-US" sz="3600"/>
            </a:p>
          </p:txBody>
        </p:sp>
        <p:sp>
          <p:nvSpPr>
            <p:cNvPr id="79" name="AutoShape 117"/>
            <p:cNvSpPr>
              <a:spLocks noChangeArrowheads="1"/>
            </p:cNvSpPr>
            <p:nvPr/>
          </p:nvSpPr>
          <p:spPr bwMode="auto">
            <a:xfrm rot="5400000">
              <a:off x="3246" y="3709"/>
              <a:ext cx="141" cy="156"/>
            </a:xfrm>
            <a:prstGeom prst="flowChartMerg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buNone/>
              </a:pPr>
              <a:endParaRPr lang="zh-CN" altLang="en-US" sz="3600"/>
            </a:p>
          </p:txBody>
        </p:sp>
        <p:sp>
          <p:nvSpPr>
            <p:cNvPr id="80" name="AutoShape 118"/>
            <p:cNvSpPr>
              <a:spLocks noChangeArrowheads="1"/>
            </p:cNvSpPr>
            <p:nvPr/>
          </p:nvSpPr>
          <p:spPr bwMode="auto">
            <a:xfrm rot="5400000">
              <a:off x="6247" y="3464"/>
              <a:ext cx="142" cy="156"/>
            </a:xfrm>
            <a:prstGeom prst="flowChartMerg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buNone/>
              </a:pPr>
              <a:endParaRPr lang="zh-CN" altLang="en-US" sz="3600"/>
            </a:p>
          </p:txBody>
        </p:sp>
        <p:sp>
          <p:nvSpPr>
            <p:cNvPr id="81" name="AutoShape 119"/>
            <p:cNvSpPr>
              <a:spLocks noChangeArrowheads="1"/>
            </p:cNvSpPr>
            <p:nvPr/>
          </p:nvSpPr>
          <p:spPr bwMode="auto">
            <a:xfrm rot="5400000">
              <a:off x="6247" y="6654"/>
              <a:ext cx="142" cy="156"/>
            </a:xfrm>
            <a:prstGeom prst="flowChartMerge">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buNone/>
              </a:pPr>
              <a:endParaRPr lang="zh-CN" altLang="en-US" sz="3600"/>
            </a:p>
          </p:txBody>
        </p:sp>
        <p:grpSp>
          <p:nvGrpSpPr>
            <p:cNvPr id="82" name="Group 120"/>
            <p:cNvGrpSpPr>
              <a:grpSpLocks/>
            </p:cNvGrpSpPr>
            <p:nvPr/>
          </p:nvGrpSpPr>
          <p:grpSpPr bwMode="auto">
            <a:xfrm>
              <a:off x="6660" y="7173"/>
              <a:ext cx="2807" cy="169"/>
              <a:chOff x="0" y="0"/>
              <a:chExt cx="2807" cy="215"/>
            </a:xfrm>
          </p:grpSpPr>
          <p:sp>
            <p:nvSpPr>
              <p:cNvPr id="83" name="Text Box 121"/>
              <p:cNvSpPr txBox="1">
                <a:spLocks noChangeArrowheads="1"/>
              </p:cNvSpPr>
              <p:nvPr/>
            </p:nvSpPr>
            <p:spPr bwMode="auto">
              <a:xfrm>
                <a:off x="180" y="0"/>
                <a:ext cx="2627" cy="2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800"/>
                  </a:lnSpc>
                  <a:spcAft>
                    <a:spcPts val="0"/>
                  </a:spcAft>
                  <a:buNone/>
                </a:pPr>
                <a:r>
                  <a:rPr lang="en-US" sz="12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a:effectLst/>
                  <a:latin typeface="Lucida Console" panose="020B0609040504020204" pitchFamily="49" charset="0"/>
                  <a:ea typeface="宋体" panose="02010600030101010101" pitchFamily="2" charset="-122"/>
                  <a:cs typeface="Times New Roman" panose="02020603050405020304" pitchFamily="18" charset="0"/>
                </a:endParaRPr>
              </a:p>
            </p:txBody>
          </p:sp>
          <p:cxnSp>
            <p:nvCxnSpPr>
              <p:cNvPr id="84" name="Line 122"/>
              <p:cNvCxnSpPr>
                <a:cxnSpLocks noChangeShapeType="1"/>
              </p:cNvCxnSpPr>
              <p:nvPr/>
            </p:nvCxnSpPr>
            <p:spPr bwMode="auto">
              <a:xfrm>
                <a:off x="0" y="111"/>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3694109280"/>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5.3 </a:t>
            </a:r>
            <a:r>
              <a:rPr lang="zh-CN" altLang="en-US" dirty="0"/>
              <a:t>用户自定义异常</a:t>
            </a:r>
          </a:p>
        </p:txBody>
      </p:sp>
      <p:sp>
        <p:nvSpPr>
          <p:cNvPr id="3" name="内容占位符 2"/>
          <p:cNvSpPr>
            <a:spLocks noGrp="1"/>
          </p:cNvSpPr>
          <p:nvPr>
            <p:ph idx="1"/>
          </p:nvPr>
        </p:nvSpPr>
        <p:spPr>
          <a:xfrm>
            <a:off x="234367" y="995363"/>
            <a:ext cx="11776879" cy="5595901"/>
          </a:xfrm>
        </p:spPr>
        <p:txBody>
          <a:bodyPr/>
          <a:lstStyle/>
          <a:p>
            <a:r>
              <a:rPr lang="zh-CN" altLang="en-US" sz="2000" dirty="0"/>
              <a:t>在 </a:t>
            </a:r>
            <a:r>
              <a:rPr lang="en-US" altLang="zh-CN" sz="2000" dirty="0"/>
              <a:t>Java </a:t>
            </a:r>
            <a:r>
              <a:rPr lang="zh-CN" altLang="en-US" sz="2000" dirty="0"/>
              <a:t>中，可以创建自己的异常类，并使用</a:t>
            </a:r>
            <a:r>
              <a:rPr lang="en-US" altLang="zh-CN" sz="2000" dirty="0"/>
              <a:t>throw</a:t>
            </a:r>
            <a:r>
              <a:rPr lang="zh-CN" altLang="en-US" sz="2000" dirty="0"/>
              <a:t>关键字抛出该异常。这些异常称为用户定义的或自定义异常。</a:t>
            </a:r>
          </a:p>
          <a:p>
            <a:pPr lvl="1"/>
            <a:r>
              <a:rPr lang="zh-CN" altLang="en-US" sz="2000" dirty="0"/>
              <a:t>用户自定义异常，需要完成以下两项工作：</a:t>
            </a:r>
          </a:p>
          <a:p>
            <a:pPr lvl="2"/>
            <a:r>
              <a:rPr lang="zh-CN" altLang="en-US" sz="2000" dirty="0"/>
              <a:t>（</a:t>
            </a:r>
            <a:r>
              <a:rPr lang="en-US" altLang="zh-CN" sz="2000" dirty="0"/>
              <a:t>1</a:t>
            </a:r>
            <a:r>
              <a:rPr lang="zh-CN" altLang="en-US" sz="2000" dirty="0"/>
              <a:t>）定义一个新的异常类，这个类应当是</a:t>
            </a:r>
            <a:r>
              <a:rPr lang="en-US" altLang="zh-CN" sz="2000" dirty="0"/>
              <a:t>Exception</a:t>
            </a:r>
            <a:r>
              <a:rPr lang="zh-CN" altLang="en-US" sz="2000" dirty="0"/>
              <a:t>的直接子类或间接子类。定义格式为</a:t>
            </a:r>
            <a:r>
              <a:rPr lang="zh-CN" altLang="en-US" sz="2000" dirty="0" smtClean="0"/>
              <a:t>：</a:t>
            </a:r>
            <a:endParaRPr lang="en-US" altLang="zh-CN" sz="2000" dirty="0" smtClean="0"/>
          </a:p>
          <a:p>
            <a:pPr lvl="2"/>
            <a:endParaRPr lang="en-US" altLang="zh-CN" sz="2000" dirty="0"/>
          </a:p>
          <a:p>
            <a:pPr lvl="2"/>
            <a:endParaRPr lang="en-US" altLang="zh-CN" sz="2000" dirty="0" smtClean="0"/>
          </a:p>
          <a:p>
            <a:pPr lvl="2"/>
            <a:endParaRPr lang="en-US" altLang="zh-CN" sz="2000" dirty="0"/>
          </a:p>
          <a:p>
            <a:pPr lvl="2"/>
            <a:endParaRPr lang="en-US" altLang="zh-CN" sz="2000" dirty="0" smtClean="0"/>
          </a:p>
          <a:p>
            <a:pPr lvl="2"/>
            <a:r>
              <a:rPr lang="zh-CN" altLang="en-US" sz="2000" dirty="0"/>
              <a:t>（</a:t>
            </a:r>
            <a:r>
              <a:rPr lang="en-US" altLang="zh-CN" sz="2000" dirty="0"/>
              <a:t>2</a:t>
            </a:r>
            <a:r>
              <a:rPr lang="zh-CN" altLang="en-US" sz="2000" dirty="0"/>
              <a:t>）定义类体中的属性和方法或重定义基类的属性和方法，以便体现要处理的异常</a:t>
            </a:r>
            <a:r>
              <a:rPr lang="zh-CN" altLang="en-US" sz="2000" dirty="0" smtClean="0"/>
              <a:t>的特征。</a:t>
            </a:r>
            <a:endParaRPr lang="en-US" altLang="zh-CN" sz="2000" dirty="0" smtClean="0"/>
          </a:p>
          <a:p>
            <a:pPr lvl="1"/>
            <a:r>
              <a:rPr lang="en-US" altLang="zh-CN" sz="2000" dirty="0"/>
              <a:t>Exception</a:t>
            </a:r>
            <a:r>
              <a:rPr lang="zh-CN" altLang="en-US" sz="2000" dirty="0"/>
              <a:t>类从</a:t>
            </a:r>
            <a:r>
              <a:rPr lang="en-US" altLang="zh-CN" sz="2000" dirty="0" err="1"/>
              <a:t>Throwable</a:t>
            </a:r>
            <a:r>
              <a:rPr lang="zh-CN" altLang="en-US" sz="2000" dirty="0"/>
              <a:t>类那里继承了一些</a:t>
            </a:r>
            <a:r>
              <a:rPr lang="zh-CN" altLang="en-US" sz="2000" dirty="0" smtClean="0"/>
              <a:t>方法</a:t>
            </a:r>
            <a:r>
              <a:rPr lang="en-US" altLang="zh-CN" sz="2000" dirty="0" smtClean="0"/>
              <a:t>,</a:t>
            </a:r>
            <a:r>
              <a:rPr lang="zh-CN" altLang="en-US" sz="2000" dirty="0" smtClean="0"/>
              <a:t>这些</a:t>
            </a:r>
            <a:r>
              <a:rPr lang="zh-CN" altLang="en-US" sz="2000" dirty="0"/>
              <a:t>方法可以在自定义异常类中被继承或</a:t>
            </a:r>
            <a:r>
              <a:rPr lang="zh-CN" altLang="en-US" sz="2000" dirty="0" smtClean="0"/>
              <a:t>重写。</a:t>
            </a:r>
            <a:endParaRPr lang="zh-CN" altLang="en-US" sz="2000" dirty="0"/>
          </a:p>
          <a:p>
            <a:pPr lvl="2"/>
            <a:r>
              <a:rPr lang="en-US" altLang="zh-CN" sz="2000" dirty="0" smtClean="0"/>
              <a:t>string </a:t>
            </a:r>
            <a:r>
              <a:rPr lang="en-US" altLang="zh-CN" sz="2000" dirty="0" err="1"/>
              <a:t>getMessage</a:t>
            </a:r>
            <a:r>
              <a:rPr lang="en-US" altLang="zh-CN" sz="2000" dirty="0"/>
              <a:t>( )</a:t>
            </a:r>
            <a:r>
              <a:rPr lang="zh-CN" altLang="en-US" sz="2000" dirty="0"/>
              <a:t>：获得异常对象的描述信息（字符串）。</a:t>
            </a:r>
          </a:p>
          <a:p>
            <a:pPr lvl="2"/>
            <a:r>
              <a:rPr lang="en-US" altLang="zh-CN" sz="2000" dirty="0" smtClean="0"/>
              <a:t>string </a:t>
            </a:r>
            <a:r>
              <a:rPr lang="en-US" altLang="zh-CN" sz="2000" dirty="0" err="1"/>
              <a:t>toString</a:t>
            </a:r>
            <a:r>
              <a:rPr lang="en-US" altLang="zh-CN" sz="2000" dirty="0"/>
              <a:t>( )</a:t>
            </a:r>
            <a:r>
              <a:rPr lang="zh-CN" altLang="en-US" sz="2000" dirty="0"/>
              <a:t>：返回描述当前异常类信息的字符串。</a:t>
            </a:r>
          </a:p>
          <a:p>
            <a:pPr lvl="1"/>
            <a:endParaRPr lang="zh-CN" altLang="en-US" sz="2000" dirty="0"/>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628423668"/>
              </p:ext>
            </p:extLst>
          </p:nvPr>
        </p:nvGraphicFramePr>
        <p:xfrm>
          <a:off x="1776778" y="2514969"/>
          <a:ext cx="5963724" cy="1377950"/>
        </p:xfrm>
        <a:graphic>
          <a:graphicData uri="http://schemas.openxmlformats.org/drawingml/2006/table">
            <a:tbl>
              <a:tblPr firstRow="1" firstCol="1" bandRow="1"/>
              <a:tblGrid>
                <a:gridCol w="5963724"/>
              </a:tblGrid>
              <a:tr h="0">
                <a:tc>
                  <a:txBody>
                    <a:bodyPr/>
                    <a:lstStyle/>
                    <a:p>
                      <a:pPr indent="269875" algn="just">
                        <a:lnSpc>
                          <a:spcPct val="150000"/>
                        </a:lnSpc>
                        <a:spcAft>
                          <a:spcPts val="0"/>
                        </a:spcAft>
                      </a:pPr>
                      <a:r>
                        <a:rPr lang="en-US" sz="1800" kern="100" dirty="0">
                          <a:effectLst/>
                          <a:latin typeface="ˎ̥"/>
                          <a:ea typeface="宋体" panose="02010600030101010101" pitchFamily="2" charset="-122"/>
                          <a:cs typeface="Times New Roman" panose="02020603050405020304" pitchFamily="18" charset="0"/>
                        </a:rPr>
                        <a:t>class </a:t>
                      </a:r>
                      <a:r>
                        <a:rPr lang="zh-CN" sz="1800" u="sng" kern="100" dirty="0">
                          <a:effectLst/>
                          <a:latin typeface="ˎ̥"/>
                          <a:ea typeface="宋体" panose="02010600030101010101" pitchFamily="2" charset="-122"/>
                          <a:cs typeface="Times New Roman" panose="02020603050405020304" pitchFamily="18" charset="0"/>
                        </a:rPr>
                        <a:t>自定义异常类名</a:t>
                      </a:r>
                      <a:r>
                        <a:rPr lang="en-US" sz="1800" kern="100" dirty="0">
                          <a:effectLst/>
                          <a:latin typeface="ˎ̥"/>
                          <a:ea typeface="宋体" panose="02010600030101010101" pitchFamily="2" charset="-122"/>
                          <a:cs typeface="Times New Roman" panose="02020603050405020304" pitchFamily="18" charset="0"/>
                        </a:rPr>
                        <a:t> extends </a:t>
                      </a:r>
                      <a:r>
                        <a:rPr lang="zh-CN" sz="1800" u="sng" kern="100" dirty="0">
                          <a:effectLst/>
                          <a:latin typeface="ˎ̥"/>
                          <a:ea typeface="宋体" panose="02010600030101010101" pitchFamily="2" charset="-122"/>
                          <a:cs typeface="Times New Roman" panose="02020603050405020304" pitchFamily="18" charset="0"/>
                        </a:rPr>
                        <a:t>父类异常类名</a:t>
                      </a:r>
                      <a:r>
                        <a:rPr lang="en-US" sz="1800" kern="100" dirty="0">
                          <a:effectLst/>
                          <a:latin typeface="ˎ̥"/>
                          <a:ea typeface="宋体" panose="02010600030101010101" pitchFamily="2" charset="-122"/>
                          <a:cs typeface="Times New Roman" panose="02020603050405020304" pitchFamily="18" charset="0"/>
                        </a:rPr>
                        <a:t> {</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9875" algn="just">
                        <a:lnSpc>
                          <a:spcPct val="150000"/>
                        </a:lnSpc>
                        <a:spcAft>
                          <a:spcPts val="0"/>
                        </a:spcAft>
                      </a:pPr>
                      <a:r>
                        <a:rPr lang="en-US" sz="1800" kern="100" dirty="0">
                          <a:effectLst/>
                          <a:latin typeface="ˎ̥"/>
                          <a:ea typeface="宋体" panose="02010600030101010101" pitchFamily="2" charset="-122"/>
                          <a:cs typeface="Times New Roman" panose="02020603050405020304" pitchFamily="18" charset="0"/>
                        </a:rPr>
                        <a:t>	</a:t>
                      </a:r>
                      <a:r>
                        <a:rPr lang="zh-CN" sz="1800" u="sng" kern="100" dirty="0">
                          <a:effectLst/>
                          <a:latin typeface="ˎ̥"/>
                          <a:ea typeface="宋体" panose="02010600030101010101" pitchFamily="2" charset="-122"/>
                          <a:cs typeface="Times New Roman" panose="02020603050405020304" pitchFamily="18" charset="0"/>
                        </a:rPr>
                        <a:t>类体</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9875" algn="just">
                        <a:lnSpc>
                          <a:spcPct val="150000"/>
                        </a:lnSpc>
                        <a:spcAft>
                          <a:spcPts val="0"/>
                        </a:spcAft>
                      </a:pPr>
                      <a:r>
                        <a:rPr lang="en-US" sz="1800" kern="100" dirty="0">
                          <a:effectLst/>
                          <a:latin typeface="ˎ̥"/>
                          <a:ea typeface="宋体" panose="02010600030101010101" pitchFamily="2" charset="-122"/>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71755" marB="7175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3743325" y="3121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stretch>
            <a:fillRect/>
          </a:stretch>
        </p:blipFill>
        <p:spPr>
          <a:xfrm>
            <a:off x="9548299" y="375130"/>
            <a:ext cx="713736" cy="706704"/>
          </a:xfrm>
          <a:prstGeom prst="rect">
            <a:avLst/>
          </a:prstGeom>
        </p:spPr>
      </p:pic>
    </p:spTree>
    <p:extLst>
      <p:ext uri="{BB962C8B-B14F-4D97-AF65-F5344CB8AC3E}">
        <p14:creationId xmlns:p14="http://schemas.microsoft.com/office/powerpoint/2010/main" val="2155938975"/>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5.3 </a:t>
            </a:r>
            <a:r>
              <a:rPr lang="zh-CN" altLang="en-US" dirty="0"/>
              <a:t>用户自定义</a:t>
            </a:r>
            <a:r>
              <a:rPr lang="zh-CN" altLang="en-US" dirty="0" smtClean="0"/>
              <a:t>异常</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36385" y="901773"/>
            <a:ext cx="11248796" cy="4876800"/>
          </a:xfrm>
        </p:spPr>
        <p:txBody>
          <a:bodyPr/>
          <a:lstStyle/>
          <a:p>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代码</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把不能构成三角形的异常类命名为</a:t>
            </a:r>
            <a:r>
              <a:rPr lang="en-US" altLang="zh-CN" sz="2000" dirty="0" err="1">
                <a:latin typeface="Times New Roman" panose="02020603050405020304" pitchFamily="18" charset="0"/>
                <a:cs typeface="Times New Roman" panose="02020603050405020304" pitchFamily="18" charset="0"/>
              </a:rPr>
              <a:t>NonTriangleException</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marL="0" indent="0">
              <a:buNone/>
            </a:pPr>
            <a:r>
              <a:rPr lang="en-US" altLang="zh-CN" sz="2000" dirty="0" smtClean="0">
                <a:latin typeface="Times New Roman" panose="02020603050405020304" pitchFamily="18" charset="0"/>
                <a:cs typeface="Times New Roman" panose="02020603050405020304" pitchFamily="18" charset="0"/>
              </a:rPr>
              <a:t>       NonTriangleException.java</a:t>
            </a:r>
            <a:endParaRPr lang="zh-CN" altLang="en-US" sz="2000"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591881" y="1785842"/>
            <a:ext cx="8318204" cy="2665345"/>
          </a:xfrm>
          <a:prstGeom prst="rect">
            <a:avLst/>
          </a:prstGeom>
        </p:spPr>
        <p:txBody>
          <a:bodyPr wrap="square">
            <a:spAutoFit/>
          </a:bodyPr>
          <a:lstStyle/>
          <a:p>
            <a:pPr>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NonTriangleException</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extends</a:t>
            </a:r>
            <a:r>
              <a:rPr lang="en-US" altLang="zh-CN" b="0" kern="0" dirty="0">
                <a:solidFill>
                  <a:srgbClr val="000000"/>
                </a:solidFill>
                <a:latin typeface="Consolas" panose="020B0609020204030204" pitchFamily="49" charset="0"/>
                <a:ea typeface="宋体" panose="02010600030101010101" pitchFamily="2" charset="-122"/>
              </a:rPr>
              <a:t> Exception {</a:t>
            </a:r>
            <a:endParaRPr lang="zh-CN" altLang="zh-CN" b="0" kern="100" dirty="0">
              <a:latin typeface="Times New Roman" panose="02020603050405020304" pitchFamily="18" charset="0"/>
              <a:ea typeface="宋体" panose="02010600030101010101" pitchFamily="2" charset="-122"/>
            </a:endParaRPr>
          </a:p>
          <a:p>
            <a:pPr>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NonTriangleException</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endParaRPr lang="zh-CN" altLang="zh-CN" b="0" kern="100" dirty="0">
              <a:latin typeface="Times New Roman" panose="02020603050405020304" pitchFamily="18" charset="0"/>
              <a:ea typeface="宋体" panose="02010600030101010101" pitchFamily="2" charset="-122"/>
            </a:endParaRPr>
          </a:p>
          <a:p>
            <a:pPr>
              <a:spcAft>
                <a:spcPts val="0"/>
              </a:spcAft>
              <a:buNone/>
            </a:pPr>
            <a:r>
              <a:rPr lang="en-US" altLang="zh-CN" b="0" kern="0" dirty="0">
                <a:latin typeface="Consolas" panose="020B0609020204030204" pitchFamily="49" charset="0"/>
                <a:ea typeface="宋体" panose="02010600030101010101" pitchFamily="2" charset="-122"/>
              </a:rPr>
              <a:t>4	</a:t>
            </a:r>
            <a:endParaRPr lang="zh-CN" altLang="zh-CN" b="0" kern="100" dirty="0">
              <a:latin typeface="Times New Roman" panose="02020603050405020304" pitchFamily="18" charset="0"/>
              <a:ea typeface="宋体" panose="02010600030101010101" pitchFamily="2" charset="-122"/>
            </a:endParaRPr>
          </a:p>
          <a:p>
            <a:pPr>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NonTriangleException</a:t>
            </a:r>
            <a:r>
              <a:rPr lang="en-US" altLang="zh-CN" b="0" kern="0" dirty="0">
                <a:solidFill>
                  <a:srgbClr val="000000"/>
                </a:solidFill>
                <a:latin typeface="Consolas" panose="020B0609020204030204" pitchFamily="49" charset="0"/>
                <a:ea typeface="宋体" panose="02010600030101010101" pitchFamily="2" charset="-122"/>
              </a:rPr>
              <a:t>(String </a:t>
            </a:r>
            <a:r>
              <a:rPr lang="en-US" altLang="zh-CN" b="0" kern="0" dirty="0">
                <a:solidFill>
                  <a:srgbClr val="6A3E3E"/>
                </a:solidFill>
                <a:latin typeface="Consolas" panose="020B0609020204030204" pitchFamily="49" charset="0"/>
                <a:ea typeface="宋体" panose="02010600030101010101" pitchFamily="2" charset="-122"/>
              </a:rPr>
              <a:t>message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a:solidFill>
                  <a:srgbClr val="7F0055"/>
                </a:solidFill>
                <a:latin typeface="Consolas" panose="020B0609020204030204" pitchFamily="49" charset="0"/>
                <a:ea typeface="宋体" panose="02010600030101010101" pitchFamily="2" charset="-122"/>
              </a:rPr>
              <a:t>super</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message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endParaRPr lang="zh-CN" altLang="zh-CN" b="0" kern="100" dirty="0">
              <a:latin typeface="Times New Roman" panose="02020603050405020304" pitchFamily="18" charset="0"/>
              <a:ea typeface="宋体" panose="02010600030101010101" pitchFamily="2" charset="-122"/>
            </a:endParaRPr>
          </a:p>
          <a:p>
            <a:pPr>
              <a:buNone/>
            </a:pPr>
            <a:r>
              <a:rPr lang="en-US" altLang="zh-CN" b="0" kern="0" dirty="0">
                <a:solidFill>
                  <a:srgbClr val="000000"/>
                </a:solidFill>
                <a:latin typeface="Consolas" panose="020B0609020204030204" pitchFamily="49" charset="0"/>
                <a:ea typeface="宋体" panose="02010600030101010101" pitchFamily="2" charset="-122"/>
              </a:rPr>
              <a:t>8	}</a:t>
            </a:r>
            <a:endParaRPr lang="zh-CN" altLang="en-US" b="0" dirty="0"/>
          </a:p>
        </p:txBody>
      </p:sp>
      <p:sp>
        <p:nvSpPr>
          <p:cNvPr id="6" name="矩形 5"/>
          <p:cNvSpPr/>
          <p:nvPr/>
        </p:nvSpPr>
        <p:spPr>
          <a:xfrm>
            <a:off x="3606309" y="4162239"/>
            <a:ext cx="8173532" cy="2406813"/>
          </a:xfrm>
          <a:prstGeom prst="rect">
            <a:avLst/>
          </a:prstGeom>
        </p:spPr>
        <p:txBody>
          <a:bodyPr wrap="square">
            <a:spAutoFit/>
          </a:bodyPr>
          <a:lstStyle/>
          <a:p>
            <a:pPr>
              <a:lnSpc>
                <a:spcPts val="1200"/>
              </a:lnSpc>
              <a:spcAft>
                <a:spcPts val="0"/>
              </a:spcAft>
              <a:buNone/>
            </a:pPr>
            <a:r>
              <a:rPr lang="en-US" altLang="zh-CN" b="0" kern="0" dirty="0" smtClean="0">
                <a:solidFill>
                  <a:srgbClr val="000000"/>
                </a:solidFill>
                <a:latin typeface="Consolas" panose="020B0609020204030204" pitchFamily="49" charset="0"/>
                <a:ea typeface="宋体" panose="02010600030101010101" pitchFamily="2" charset="-122"/>
              </a:rPr>
              <a:t>Triangle(</a:t>
            </a:r>
            <a:r>
              <a:rPr lang="en-US" altLang="zh-CN" b="0" kern="0" dirty="0" smtClean="0">
                <a:solidFill>
                  <a:srgbClr val="7F0055"/>
                </a:solidFill>
                <a:latin typeface="Consolas" panose="020B0609020204030204" pitchFamily="49" charset="0"/>
                <a:ea typeface="宋体" panose="02010600030101010101" pitchFamily="2" charset="-122"/>
              </a:rPr>
              <a:t>double</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s1</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double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s2</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double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s3</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throws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FF0000"/>
                </a:solidFill>
                <a:latin typeface="Consolas" panose="020B0609020204030204" pitchFamily="49" charset="0"/>
                <a:ea typeface="宋体" panose="02010600030101010101" pitchFamily="2" charset="-122"/>
              </a:rPr>
              <a:t>NonTriangleException</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smtClean="0">
                <a:solidFill>
                  <a:srgbClr val="7F0055"/>
                </a:solidFill>
                <a:latin typeface="Consolas" panose="020B0609020204030204" pitchFamily="49" charset="0"/>
                <a:ea typeface="宋体" panose="02010600030101010101" pitchFamily="2" charset="-122"/>
              </a:rPr>
              <a:t>if</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000000"/>
                </a:solidFill>
                <a:latin typeface="Consolas" panose="020B0609020204030204" pitchFamily="49" charset="0"/>
                <a:ea typeface="宋体" panose="02010600030101010101" pitchFamily="2" charset="-122"/>
              </a:rPr>
              <a:t>isATriangle</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s1</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s2</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s3</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smtClean="0">
                <a:solidFill>
                  <a:srgbClr val="7F0055"/>
                </a:solidFill>
                <a:latin typeface="Consolas" panose="020B0609020204030204" pitchFamily="49" charset="0"/>
                <a:ea typeface="宋体" panose="02010600030101010101" pitchFamily="2" charset="-122"/>
              </a:rPr>
              <a:t>this</a:t>
            </a:r>
            <a:r>
              <a:rPr lang="en-US" altLang="zh-CN" b="0" kern="0" dirty="0" smtClean="0">
                <a:solidFill>
                  <a:srgbClr val="000000"/>
                </a:solidFill>
                <a:latin typeface="Consolas" panose="020B0609020204030204" pitchFamily="49" charset="0"/>
                <a:ea typeface="宋体" panose="02010600030101010101" pitchFamily="2" charset="-122"/>
              </a:rPr>
              <a:t>.</a:t>
            </a:r>
            <a:r>
              <a:rPr lang="en-US" altLang="zh-CN" b="0" kern="0" dirty="0" smtClean="0">
                <a:solidFill>
                  <a:srgbClr val="0000C0"/>
                </a:solidFill>
                <a:latin typeface="Consolas" panose="020B0609020204030204" pitchFamily="49" charset="0"/>
                <a:ea typeface="宋体" panose="02010600030101010101" pitchFamily="2" charset="-122"/>
              </a:rPr>
              <a:t>side1</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s1</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smtClean="0">
                <a:solidFill>
                  <a:srgbClr val="7F0055"/>
                </a:solidFill>
                <a:latin typeface="Consolas" panose="020B0609020204030204" pitchFamily="49" charset="0"/>
                <a:ea typeface="宋体" panose="02010600030101010101" pitchFamily="2" charset="-122"/>
              </a:rPr>
              <a:t>this</a:t>
            </a:r>
            <a:r>
              <a:rPr lang="en-US" altLang="zh-CN" b="0" kern="0" dirty="0" smtClean="0">
                <a:solidFill>
                  <a:srgbClr val="000000"/>
                </a:solidFill>
                <a:latin typeface="Consolas" panose="020B0609020204030204" pitchFamily="49" charset="0"/>
                <a:ea typeface="宋体" panose="02010600030101010101" pitchFamily="2" charset="-122"/>
              </a:rPr>
              <a:t>.</a:t>
            </a:r>
            <a:r>
              <a:rPr lang="en-US" altLang="zh-CN" b="0" kern="0" dirty="0" smtClean="0">
                <a:solidFill>
                  <a:srgbClr val="0000C0"/>
                </a:solidFill>
                <a:latin typeface="Consolas" panose="020B0609020204030204" pitchFamily="49" charset="0"/>
                <a:ea typeface="宋体" panose="02010600030101010101" pitchFamily="2" charset="-122"/>
              </a:rPr>
              <a:t>side2</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s2</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smtClean="0">
                <a:solidFill>
                  <a:srgbClr val="7F0055"/>
                </a:solidFill>
                <a:latin typeface="Consolas" panose="020B0609020204030204" pitchFamily="49" charset="0"/>
                <a:ea typeface="宋体" panose="02010600030101010101" pitchFamily="2" charset="-122"/>
              </a:rPr>
              <a:t>this</a:t>
            </a:r>
            <a:r>
              <a:rPr lang="en-US" altLang="zh-CN" b="0" kern="0" dirty="0" smtClean="0">
                <a:solidFill>
                  <a:srgbClr val="000000"/>
                </a:solidFill>
                <a:latin typeface="Consolas" panose="020B0609020204030204" pitchFamily="49" charset="0"/>
                <a:ea typeface="宋体" panose="02010600030101010101" pitchFamily="2" charset="-122"/>
              </a:rPr>
              <a:t>.</a:t>
            </a:r>
            <a:r>
              <a:rPr lang="en-US" altLang="zh-CN" b="0" kern="0" dirty="0" smtClean="0">
                <a:solidFill>
                  <a:srgbClr val="0000C0"/>
                </a:solidFill>
                <a:latin typeface="Consolas" panose="020B0609020204030204" pitchFamily="49" charset="0"/>
                <a:ea typeface="宋体" panose="02010600030101010101" pitchFamily="2" charset="-122"/>
              </a:rPr>
              <a:t>side3</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s3</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else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smtClean="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抛出异常</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smtClean="0">
                <a:solidFill>
                  <a:srgbClr val="7F0055"/>
                </a:solidFill>
                <a:latin typeface="Consolas" panose="020B0609020204030204" pitchFamily="49" charset="0"/>
                <a:ea typeface="宋体" panose="02010600030101010101" pitchFamily="2" charset="-122"/>
              </a:rPr>
              <a:t>throw</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FF0000"/>
                </a:solidFill>
                <a:latin typeface="Consolas" panose="020B0609020204030204" pitchFamily="49" charset="0"/>
                <a:ea typeface="宋体" panose="02010600030101010101" pitchFamily="2" charset="-122"/>
              </a:rPr>
              <a:t>NonTriangleException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不能组成三角形！</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smtClean="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smtClean="0">
                <a:solidFill>
                  <a:srgbClr val="000000"/>
                </a:solidFill>
                <a:latin typeface="Consolas" panose="020B0609020204030204" pitchFamily="49" charset="0"/>
                <a:ea typeface="宋体" panose="02010600030101010101" pitchFamily="2" charset="-122"/>
              </a:rPr>
              <a:t>}</a:t>
            </a:r>
            <a:endParaRPr lang="zh-CN" altLang="zh-CN"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40349637"/>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5360" y="2738438"/>
            <a:ext cx="10212916" cy="609600"/>
          </a:xfrm>
        </p:spPr>
        <p:txBody>
          <a:bodyPr/>
          <a:lstStyle/>
          <a:p>
            <a:r>
              <a:rPr lang="zh-CN" altLang="en-US" dirty="0"/>
              <a:t>第</a:t>
            </a:r>
            <a:r>
              <a:rPr lang="en-US" altLang="zh-CN" dirty="0"/>
              <a:t>5.2</a:t>
            </a:r>
            <a:r>
              <a:rPr lang="zh-CN" altLang="en-US" dirty="0"/>
              <a:t>课 </a:t>
            </a:r>
            <a:r>
              <a:rPr lang="en-US" altLang="zh-CN" dirty="0"/>
              <a:t>Java</a:t>
            </a:r>
            <a:r>
              <a:rPr lang="zh-CN" altLang="en-US" dirty="0"/>
              <a:t>类层次中的信息隐藏与保护</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1236734217"/>
      </p:ext>
    </p:extLst>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5.2.1  Java</a:t>
            </a:r>
            <a:r>
              <a:rPr lang="zh-CN" altLang="en-US" dirty="0"/>
              <a:t>类层次中类的访问权限控制</a:t>
            </a:r>
          </a:p>
        </p:txBody>
      </p:sp>
      <p:sp>
        <p:nvSpPr>
          <p:cNvPr id="3" name="内容占位符 2"/>
          <p:cNvSpPr>
            <a:spLocks noGrp="1"/>
          </p:cNvSpPr>
          <p:nvPr>
            <p:ph idx="1"/>
          </p:nvPr>
        </p:nvSpPr>
        <p:spPr/>
        <p:txBody>
          <a:bodyPr/>
          <a:lstStyle/>
          <a:p>
            <a:r>
              <a:rPr lang="zh-CN" altLang="en-US" dirty="0"/>
              <a:t>类只有</a:t>
            </a:r>
            <a:r>
              <a:rPr lang="en-US" altLang="zh-CN" dirty="0"/>
              <a:t>public</a:t>
            </a:r>
            <a:r>
              <a:rPr lang="zh-CN" altLang="en-US" dirty="0"/>
              <a:t>和默认两种权限，权限的内容包括访问、使用和继承。</a:t>
            </a:r>
          </a:p>
          <a:p>
            <a:pPr lvl="1"/>
            <a:r>
              <a:rPr lang="zh-CN" altLang="en-US" dirty="0"/>
              <a:t>一个类被修饰为</a:t>
            </a:r>
            <a:r>
              <a:rPr lang="en-US" altLang="zh-CN" dirty="0"/>
              <a:t>public</a:t>
            </a:r>
            <a:r>
              <a:rPr lang="zh-CN" altLang="en-US" dirty="0"/>
              <a:t>，表示该类为公共类，可以被任何类访问、使用和继承。</a:t>
            </a:r>
          </a:p>
          <a:p>
            <a:pPr lvl="1"/>
            <a:r>
              <a:rPr lang="zh-CN" altLang="en-US" dirty="0"/>
              <a:t>一个类没有权限修饰，表示该类为包中类，只能被同一包中的其他类访问、使用和继承。 </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a:solidFill>
                  <a:srgbClr val="FF0000"/>
                </a:solidFill>
              </a:rPr>
              <a:t>注意</a:t>
            </a:r>
            <a:r>
              <a:rPr lang="zh-CN" altLang="en-US" dirty="0"/>
              <a:t>：如果一个类声明为</a:t>
            </a:r>
            <a:r>
              <a:rPr lang="en-US" altLang="zh-CN" dirty="0"/>
              <a:t>public</a:t>
            </a:r>
            <a:r>
              <a:rPr lang="zh-CN" altLang="en-US" dirty="0"/>
              <a:t>，则文件名必须与该类的名称一致，即一个文件中只能有一个被声明为</a:t>
            </a:r>
            <a:r>
              <a:rPr lang="en-US" altLang="zh-CN" dirty="0"/>
              <a:t>public</a:t>
            </a:r>
            <a:r>
              <a:rPr lang="zh-CN" altLang="en-US" dirty="0"/>
              <a:t>的类。</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graphicFrame>
        <p:nvGraphicFramePr>
          <p:cNvPr id="6" name="对象 5"/>
          <p:cNvGraphicFramePr>
            <a:graphicFrameLocks noChangeAspect="1"/>
          </p:cNvGraphicFramePr>
          <p:nvPr>
            <p:extLst>
              <p:ext uri="{D42A27DB-BD31-4B8C-83A1-F6EECF244321}">
                <p14:modId xmlns:p14="http://schemas.microsoft.com/office/powerpoint/2010/main" val="1274785415"/>
              </p:ext>
            </p:extLst>
          </p:nvPr>
        </p:nvGraphicFramePr>
        <p:xfrm>
          <a:off x="2514600" y="2771774"/>
          <a:ext cx="7868444" cy="1971675"/>
        </p:xfrm>
        <a:graphic>
          <a:graphicData uri="http://schemas.openxmlformats.org/presentationml/2006/ole">
            <mc:AlternateContent xmlns:mc="http://schemas.openxmlformats.org/markup-compatibility/2006">
              <mc:Choice xmlns:v="urn:schemas-microsoft-com:vml" Requires="v">
                <p:oleObj spid="_x0000_s8271" name="Visio" r:id="rId3" imgW="4105201" imgH="1028777" progId="Visio.Drawing.15">
                  <p:embed/>
                </p:oleObj>
              </mc:Choice>
              <mc:Fallback>
                <p:oleObj name="Visio" r:id="rId3" imgW="4105201" imgH="102877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771774"/>
                        <a:ext cx="7868444" cy="1971675"/>
                      </a:xfrm>
                      <a:prstGeom prst="rect">
                        <a:avLst/>
                      </a:prstGeom>
                      <a:noFill/>
                    </p:spPr>
                  </p:pic>
                </p:oleObj>
              </mc:Fallback>
            </mc:AlternateContent>
          </a:graphicData>
        </a:graphic>
      </p:graphicFrame>
    </p:spTree>
    <p:extLst>
      <p:ext uri="{BB962C8B-B14F-4D97-AF65-F5344CB8AC3E}">
        <p14:creationId xmlns:p14="http://schemas.microsoft.com/office/powerpoint/2010/main" val="272617834"/>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a:t>
            </a:r>
            <a:r>
              <a:rPr lang="zh-CN" altLang="en-US" dirty="0"/>
              <a:t>类的组合</a:t>
            </a:r>
          </a:p>
        </p:txBody>
      </p:sp>
      <p:sp>
        <p:nvSpPr>
          <p:cNvPr id="3" name="内容占位符 2"/>
          <p:cNvSpPr>
            <a:spLocks noGrp="1"/>
          </p:cNvSpPr>
          <p:nvPr>
            <p:ph idx="1"/>
          </p:nvPr>
        </p:nvSpPr>
        <p:spPr/>
        <p:txBody>
          <a:bodyPr/>
          <a:lstStyle/>
          <a:p>
            <a:r>
              <a:rPr lang="zh-CN" altLang="en-US" sz="2200" dirty="0"/>
              <a:t>如果一个类把另外一个类的对象作为自己的成员变量，即内嵌其他类的对象作为自己的成员，称为</a:t>
            </a:r>
            <a:r>
              <a:rPr lang="zh-CN" altLang="en-US" sz="2200" dirty="0">
                <a:solidFill>
                  <a:srgbClr val="FF0000"/>
                </a:solidFill>
              </a:rPr>
              <a:t>类的组合</a:t>
            </a:r>
            <a:r>
              <a:rPr lang="zh-CN" altLang="en-US" sz="2200" dirty="0" smtClean="0"/>
              <a:t>。</a:t>
            </a:r>
            <a:endParaRPr lang="en-US" altLang="zh-CN" sz="2200" dirty="0" smtClean="0"/>
          </a:p>
          <a:p>
            <a:r>
              <a:rPr lang="zh-CN" altLang="en-US" sz="2200" dirty="0" smtClean="0"/>
              <a:t>类</a:t>
            </a:r>
            <a:r>
              <a:rPr lang="zh-CN" altLang="en-US" sz="2200" dirty="0"/>
              <a:t>的组合是实现软件重用的一种重要方式</a:t>
            </a:r>
            <a:r>
              <a:rPr lang="zh-CN" altLang="en-US" sz="2200" dirty="0" smtClean="0"/>
              <a:t>。</a:t>
            </a:r>
            <a:endParaRPr lang="en-US" altLang="zh-CN" sz="2200" dirty="0" smtClean="0"/>
          </a:p>
          <a:p>
            <a:r>
              <a:rPr lang="zh-CN" altLang="en-US" sz="2200" dirty="0" smtClean="0"/>
              <a:t>组合</a:t>
            </a:r>
            <a:r>
              <a:rPr lang="zh-CN" altLang="en-US" sz="2200" dirty="0"/>
              <a:t>表示类的对象之间是“</a:t>
            </a:r>
            <a:r>
              <a:rPr lang="en-US" altLang="zh-CN" sz="2200" dirty="0"/>
              <a:t>has-a”</a:t>
            </a:r>
            <a:r>
              <a:rPr lang="zh-CN" altLang="en-US" sz="2200" dirty="0"/>
              <a:t>（有一个）的包含关系，即一类对象包含另一类对象。如，</a:t>
            </a:r>
            <a:r>
              <a:rPr lang="en-US" altLang="zh-CN" sz="2200" dirty="0"/>
              <a:t>A house has a room</a:t>
            </a:r>
            <a:r>
              <a:rPr lang="zh-CN" altLang="en-US" sz="2200" dirty="0" smtClean="0"/>
              <a:t>。</a:t>
            </a:r>
            <a:endParaRPr lang="en-US" altLang="zh-CN" sz="2200" dirty="0" smtClean="0"/>
          </a:p>
          <a:p>
            <a:r>
              <a:rPr lang="zh-CN" altLang="en-US" sz="2200" dirty="0"/>
              <a:t>例如，需要计算圆柱的体积，计算公式如下：</a:t>
            </a:r>
          </a:p>
          <a:p>
            <a:pPr marL="0" indent="0" algn="ctr">
              <a:buNone/>
            </a:pPr>
            <a:r>
              <a:rPr lang="zh-CN" altLang="en-US" sz="2200" dirty="0"/>
              <a:t>柱（</a:t>
            </a:r>
            <a:r>
              <a:rPr lang="en-US" altLang="zh-CN" sz="2200" dirty="0"/>
              <a:t>pillar</a:t>
            </a:r>
            <a:r>
              <a:rPr lang="zh-CN" altLang="en-US" sz="2200" dirty="0"/>
              <a:t>）的体积（</a:t>
            </a:r>
            <a:r>
              <a:rPr lang="en-US" altLang="zh-CN" sz="2200" dirty="0"/>
              <a:t>volume</a:t>
            </a:r>
            <a:r>
              <a:rPr lang="zh-CN" altLang="en-US" sz="2200" dirty="0"/>
              <a:t>） </a:t>
            </a:r>
            <a:r>
              <a:rPr lang="en-US" altLang="zh-CN" sz="2200" dirty="0"/>
              <a:t>=</a:t>
            </a:r>
            <a:r>
              <a:rPr lang="zh-CN" altLang="en-US" sz="2200" dirty="0"/>
              <a:t>底（</a:t>
            </a:r>
            <a:r>
              <a:rPr lang="en-US" altLang="zh-CN" sz="2200" dirty="0"/>
              <a:t>bottom</a:t>
            </a:r>
            <a:r>
              <a:rPr lang="zh-CN" altLang="en-US" sz="2200" dirty="0"/>
              <a:t>）面积（</a:t>
            </a:r>
            <a:r>
              <a:rPr lang="en-US" altLang="zh-CN" sz="2200" dirty="0"/>
              <a:t>area</a:t>
            </a:r>
            <a:r>
              <a:rPr lang="zh-CN" altLang="en-US" sz="2200" dirty="0"/>
              <a:t>）*高（</a:t>
            </a:r>
            <a:r>
              <a:rPr lang="en-US" altLang="zh-CN" sz="2200" dirty="0"/>
              <a:t>height</a:t>
            </a:r>
            <a:r>
              <a:rPr lang="zh-CN" altLang="en-US" sz="2200" dirty="0"/>
              <a:t>）</a:t>
            </a:r>
          </a:p>
          <a:p>
            <a:pPr lvl="1"/>
            <a:r>
              <a:rPr lang="zh-CN" altLang="en-US" dirty="0"/>
              <a:t>当一个类过于复杂时，可以将其拆分成多个类，拆分成的类成为组合类的</a:t>
            </a:r>
            <a:r>
              <a:rPr lang="zh-CN" altLang="en-US" dirty="0" smtClean="0"/>
              <a:t>子对象。例如</a:t>
            </a:r>
            <a:r>
              <a:rPr lang="zh-CN" altLang="en-US" dirty="0"/>
              <a:t>，一个完整圆柱由底面和高组成，我们可以将底面的圆类拆分出去，通过在圆柱类中声明一个圆类对象，将两个类组合起来。</a:t>
            </a:r>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4150324989"/>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5.2.2 </a:t>
            </a:r>
            <a:r>
              <a:rPr lang="zh-CN" altLang="en-US" dirty="0"/>
              <a:t>类成员的访问权限控制</a:t>
            </a:r>
          </a:p>
        </p:txBody>
      </p:sp>
      <p:sp>
        <p:nvSpPr>
          <p:cNvPr id="3" name="内容占位符 2"/>
          <p:cNvSpPr>
            <a:spLocks noGrp="1"/>
          </p:cNvSpPr>
          <p:nvPr>
            <p:ph idx="1"/>
          </p:nvPr>
        </p:nvSpPr>
        <p:spPr/>
        <p:txBody>
          <a:bodyPr/>
          <a:lstStyle/>
          <a:p>
            <a:r>
              <a:rPr lang="zh-CN" altLang="en-US" sz="2200" dirty="0"/>
              <a:t>按照信息隐蔽的原则，</a:t>
            </a:r>
            <a:r>
              <a:rPr lang="en-US" altLang="zh-CN" sz="2200" dirty="0"/>
              <a:t>Java</a:t>
            </a:r>
            <a:r>
              <a:rPr lang="zh-CN" altLang="en-US" sz="2200" dirty="0"/>
              <a:t>将类成员的访问权限分为</a:t>
            </a:r>
            <a:r>
              <a:rPr lang="zh-CN" altLang="en-US" sz="2200" dirty="0" smtClean="0"/>
              <a:t>表所</a:t>
            </a:r>
            <a:r>
              <a:rPr lang="zh-CN" altLang="en-US" sz="2200" dirty="0"/>
              <a:t>示的</a:t>
            </a:r>
            <a:r>
              <a:rPr lang="en-US" altLang="zh-CN" sz="2200" dirty="0"/>
              <a:t>4</a:t>
            </a:r>
            <a:r>
              <a:rPr lang="zh-CN" altLang="en-US" sz="2200" dirty="0"/>
              <a:t>个等级</a:t>
            </a:r>
            <a:r>
              <a:rPr lang="zh-CN" altLang="en-US" sz="2200" dirty="0" smtClean="0"/>
              <a:t>。</a:t>
            </a:r>
            <a:endParaRPr lang="en-US" altLang="zh-CN" sz="2200" dirty="0" smtClean="0"/>
          </a:p>
          <a:p>
            <a:endParaRPr lang="en-US" altLang="zh-CN" sz="2200" dirty="0"/>
          </a:p>
          <a:p>
            <a:endParaRPr lang="en-US" altLang="zh-CN" sz="2200" dirty="0" smtClean="0"/>
          </a:p>
          <a:p>
            <a:endParaRPr lang="en-US" altLang="zh-CN" sz="2200" dirty="0"/>
          </a:p>
          <a:p>
            <a:endParaRPr lang="en-US" altLang="zh-CN" sz="2200" dirty="0" smtClean="0"/>
          </a:p>
          <a:p>
            <a:endParaRPr lang="en-US" altLang="zh-CN" sz="2200" dirty="0"/>
          </a:p>
          <a:p>
            <a:endParaRPr lang="en-US" altLang="zh-CN" sz="2200" dirty="0" smtClean="0"/>
          </a:p>
          <a:p>
            <a:pPr lvl="1"/>
            <a:r>
              <a:rPr lang="zh-CN" altLang="en-US" sz="2000" dirty="0" smtClean="0"/>
              <a:t>（</a:t>
            </a:r>
            <a:r>
              <a:rPr lang="en-US" altLang="zh-CN" sz="2000" dirty="0" smtClean="0"/>
              <a:t>1</a:t>
            </a:r>
            <a:r>
              <a:rPr lang="zh-CN" altLang="en-US" sz="2000" dirty="0" smtClean="0"/>
              <a:t>）</a:t>
            </a:r>
            <a:r>
              <a:rPr lang="zh-CN" altLang="en-US" sz="2000" dirty="0"/>
              <a:t>默认级：不用任何访问权限修饰，表明该成员仅被同包的其他类成员访问</a:t>
            </a:r>
            <a:r>
              <a:rPr lang="zh-CN" altLang="en-US" sz="2000" dirty="0" smtClean="0"/>
              <a:t>。</a:t>
            </a:r>
            <a:endParaRPr lang="en-US" altLang="zh-CN" sz="2000" dirty="0" smtClean="0"/>
          </a:p>
          <a:p>
            <a:pPr lvl="1"/>
            <a:r>
              <a:rPr lang="zh-CN" altLang="en-US" sz="2000" dirty="0" smtClean="0"/>
              <a:t>（</a:t>
            </a:r>
            <a:r>
              <a:rPr lang="en-US" altLang="zh-CN" sz="2000" dirty="0" smtClean="0"/>
              <a:t>2</a:t>
            </a:r>
            <a:r>
              <a:rPr lang="zh-CN" altLang="en-US" sz="2000" dirty="0" smtClean="0"/>
              <a:t>）</a:t>
            </a:r>
            <a:r>
              <a:rPr lang="zh-CN" altLang="en-US" sz="2000" dirty="0"/>
              <a:t>私密级：用</a:t>
            </a:r>
            <a:r>
              <a:rPr lang="en-US" altLang="zh-CN" sz="2000" dirty="0"/>
              <a:t>private</a:t>
            </a:r>
            <a:r>
              <a:rPr lang="zh-CN" altLang="en-US" sz="2000" dirty="0"/>
              <a:t>修饰，表明该成员仅可被本类的其他成员访问</a:t>
            </a:r>
            <a:r>
              <a:rPr lang="zh-CN" altLang="en-US" sz="2000" dirty="0" smtClean="0"/>
              <a:t>。</a:t>
            </a:r>
            <a:endParaRPr lang="zh-CN" altLang="en-US" sz="2000" dirty="0"/>
          </a:p>
          <a:p>
            <a:pPr lvl="1"/>
            <a:r>
              <a:rPr lang="zh-CN" altLang="en-US" sz="2000" dirty="0"/>
              <a:t>（</a:t>
            </a:r>
            <a:r>
              <a:rPr lang="en-US" altLang="zh-CN" sz="2000" dirty="0"/>
              <a:t>3</a:t>
            </a:r>
            <a:r>
              <a:rPr lang="zh-CN" altLang="en-US" sz="2000" dirty="0"/>
              <a:t>）保护级：用</a:t>
            </a:r>
            <a:r>
              <a:rPr lang="en-US" altLang="zh-CN" sz="2000" dirty="0"/>
              <a:t>protected</a:t>
            </a:r>
            <a:r>
              <a:rPr lang="zh-CN" altLang="en-US" sz="2000" dirty="0"/>
              <a:t>修饰，表明该成员被同包的类以及派生类访问。</a:t>
            </a:r>
          </a:p>
          <a:p>
            <a:pPr lvl="1"/>
            <a:r>
              <a:rPr lang="zh-CN" altLang="en-US" sz="2000" dirty="0"/>
              <a:t>（</a:t>
            </a:r>
            <a:r>
              <a:rPr lang="en-US" altLang="zh-CN" sz="2000" dirty="0"/>
              <a:t>4</a:t>
            </a:r>
            <a:r>
              <a:rPr lang="zh-CN" altLang="en-US" sz="2000" dirty="0"/>
              <a:t>）公开级：用</a:t>
            </a:r>
            <a:r>
              <a:rPr lang="en-US" altLang="zh-CN" sz="2000" dirty="0"/>
              <a:t>public</a:t>
            </a:r>
            <a:r>
              <a:rPr lang="zh-CN" altLang="en-US" sz="2000" dirty="0"/>
              <a:t>修饰，表明该成员无任何访问限制。</a:t>
            </a:r>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3151014095"/>
              </p:ext>
            </p:extLst>
          </p:nvPr>
        </p:nvGraphicFramePr>
        <p:xfrm>
          <a:off x="943768" y="1731010"/>
          <a:ext cx="10486233" cy="2194560"/>
        </p:xfrm>
        <a:graphic>
          <a:graphicData uri="http://schemas.openxmlformats.org/drawingml/2006/table">
            <a:tbl>
              <a:tblPr firstRow="1" firstCol="1" bandRow="1"/>
              <a:tblGrid>
                <a:gridCol w="1275254"/>
                <a:gridCol w="1227650"/>
                <a:gridCol w="2044159"/>
                <a:gridCol w="1227650"/>
                <a:gridCol w="1226207"/>
                <a:gridCol w="1840752"/>
                <a:gridCol w="1644561"/>
              </a:tblGrid>
              <a:tr h="182880">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访问权限</a:t>
                      </a:r>
                    </a:p>
                  </a:txBody>
                  <a:tcPr marL="6350" marR="63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关键字</a:t>
                      </a: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作用元素</a:t>
                      </a: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4">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作用域</a:t>
                      </a:r>
                    </a:p>
                  </a:txBody>
                  <a:tcPr marL="6350" marR="635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6530">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级别</a:t>
                      </a:r>
                    </a:p>
                  </a:txBody>
                  <a:tcPr marL="6350" marR="63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50000"/>
                        </a:lnSpc>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53975"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50000"/>
                        </a:lnSpc>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53975" marR="6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同一类</a:t>
                      </a: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同一包</a:t>
                      </a: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不同包的子类</a:t>
                      </a:r>
                    </a:p>
                  </a:txBody>
                  <a:tcPr marL="6350" marR="63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所有类（全局）</a:t>
                      </a:r>
                    </a:p>
                  </a:txBody>
                  <a:tcPr marL="6350" marR="635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6530">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默认</a:t>
                      </a:r>
                    </a:p>
                  </a:txBody>
                  <a:tcPr marL="6350" marR="63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50000"/>
                        </a:lnSpc>
                        <a:spcAft>
                          <a:spcPts val="0"/>
                        </a:spcAft>
                      </a:pPr>
                      <a:r>
                        <a:rPr lang="zh-CN" sz="1600" kern="100">
                          <a:effectLst/>
                          <a:latin typeface="Times New Roman" panose="02020603050405020304" pitchFamily="18" charset="0"/>
                          <a:ea typeface="宋体" panose="02010600030101010101" pitchFamily="2" charset="-122"/>
                        </a:rPr>
                        <a:t>无</a:t>
                      </a:r>
                    </a:p>
                  </a:txBody>
                  <a:tcPr marL="53975"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50000"/>
                        </a:lnSpc>
                        <a:spcAft>
                          <a:spcPts val="0"/>
                        </a:spcAft>
                      </a:pPr>
                      <a:r>
                        <a:rPr lang="zh-CN" sz="1600" kern="100">
                          <a:effectLst/>
                          <a:latin typeface="Times New Roman" panose="02020603050405020304" pitchFamily="18" charset="0"/>
                          <a:ea typeface="宋体" panose="02010600030101010101" pitchFamily="2" charset="-122"/>
                        </a:rPr>
                        <a:t>类，成员</a:t>
                      </a:r>
                    </a:p>
                  </a:txBody>
                  <a:tcPr marL="53975"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6530">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私密</a:t>
                      </a:r>
                    </a:p>
                  </a:txBody>
                  <a:tcPr marL="6350" marR="63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50000"/>
                        </a:lnSpc>
                        <a:spcAft>
                          <a:spcPts val="0"/>
                        </a:spcAft>
                      </a:pPr>
                      <a:r>
                        <a:rPr lang="en-US" sz="1600" kern="100">
                          <a:effectLst/>
                          <a:latin typeface="Times New Roman" panose="02020603050405020304" pitchFamily="18" charset="0"/>
                          <a:ea typeface="宋体" panose="02010600030101010101" pitchFamily="2" charset="-122"/>
                        </a:rPr>
                        <a:t>private</a:t>
                      </a:r>
                      <a:endParaRPr lang="zh-CN" sz="1600" kern="100">
                        <a:effectLst/>
                        <a:latin typeface="Times New Roman" panose="02020603050405020304" pitchFamily="18" charset="0"/>
                        <a:ea typeface="宋体" panose="02010600030101010101" pitchFamily="2" charset="-122"/>
                      </a:endParaRPr>
                    </a:p>
                  </a:txBody>
                  <a:tcPr marL="53975"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50000"/>
                        </a:lnSpc>
                        <a:spcAft>
                          <a:spcPts val="0"/>
                        </a:spcAft>
                      </a:pPr>
                      <a:r>
                        <a:rPr lang="zh-CN" sz="1600" kern="100">
                          <a:effectLst/>
                          <a:latin typeface="Times New Roman" panose="02020603050405020304" pitchFamily="18" charset="0"/>
                          <a:ea typeface="宋体" panose="02010600030101010101" pitchFamily="2" charset="-122"/>
                        </a:rPr>
                        <a:t>类成员</a:t>
                      </a:r>
                    </a:p>
                  </a:txBody>
                  <a:tcPr marL="53975"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6530">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保护</a:t>
                      </a:r>
                    </a:p>
                  </a:txBody>
                  <a:tcPr marL="6350" marR="63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50000"/>
                        </a:lnSpc>
                        <a:spcAft>
                          <a:spcPts val="0"/>
                        </a:spcAft>
                      </a:pPr>
                      <a:r>
                        <a:rPr lang="en-US" sz="1600" kern="100">
                          <a:effectLst/>
                          <a:latin typeface="Times New Roman" panose="02020603050405020304" pitchFamily="18" charset="0"/>
                          <a:ea typeface="宋体" panose="02010600030101010101" pitchFamily="2" charset="-122"/>
                        </a:rPr>
                        <a:t>protected</a:t>
                      </a:r>
                      <a:endParaRPr lang="zh-CN" sz="1600" kern="100">
                        <a:effectLst/>
                        <a:latin typeface="Times New Roman" panose="02020603050405020304" pitchFamily="18" charset="0"/>
                        <a:ea typeface="宋体" panose="02010600030101010101" pitchFamily="2" charset="-122"/>
                      </a:endParaRPr>
                    </a:p>
                  </a:txBody>
                  <a:tcPr marL="53975"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50000"/>
                        </a:lnSpc>
                        <a:spcAft>
                          <a:spcPts val="0"/>
                        </a:spcAft>
                      </a:pPr>
                      <a:r>
                        <a:rPr lang="zh-CN" sz="1600" kern="100">
                          <a:effectLst/>
                          <a:latin typeface="Times New Roman" panose="02020603050405020304" pitchFamily="18" charset="0"/>
                          <a:ea typeface="宋体" panose="02010600030101010101" pitchFamily="2" charset="-122"/>
                        </a:rPr>
                        <a:t>类，成员</a:t>
                      </a:r>
                    </a:p>
                  </a:txBody>
                  <a:tcPr marL="53975"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6055">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公开</a:t>
                      </a:r>
                    </a:p>
                  </a:txBody>
                  <a:tcPr marL="6350" marR="63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50000"/>
                        </a:lnSpc>
                        <a:spcAft>
                          <a:spcPts val="0"/>
                        </a:spcAft>
                      </a:pPr>
                      <a:r>
                        <a:rPr lang="en-US" sz="1600" kern="100">
                          <a:effectLst/>
                          <a:latin typeface="Times New Roman" panose="02020603050405020304" pitchFamily="18" charset="0"/>
                          <a:ea typeface="宋体" panose="02010600030101010101" pitchFamily="2" charset="-122"/>
                        </a:rPr>
                        <a:t>public</a:t>
                      </a:r>
                      <a:endParaRPr lang="zh-CN" sz="1600" kern="100">
                        <a:effectLst/>
                        <a:latin typeface="Times New Roman" panose="02020603050405020304" pitchFamily="18" charset="0"/>
                        <a:ea typeface="宋体" panose="02010600030101010101" pitchFamily="2" charset="-122"/>
                      </a:endParaRPr>
                    </a:p>
                  </a:txBody>
                  <a:tcPr marL="53975"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50000"/>
                        </a:lnSpc>
                        <a:spcAft>
                          <a:spcPts val="0"/>
                        </a:spcAft>
                      </a:pPr>
                      <a:r>
                        <a:rPr lang="zh-CN" sz="1600" kern="100">
                          <a:effectLst/>
                          <a:latin typeface="Times New Roman" panose="02020603050405020304" pitchFamily="18" charset="0"/>
                          <a:ea typeface="宋体" panose="02010600030101010101" pitchFamily="2" charset="-122"/>
                        </a:rPr>
                        <a:t>类、接口、类成员</a:t>
                      </a:r>
                    </a:p>
                  </a:txBody>
                  <a:tcPr marL="53975"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50000"/>
                        </a:lnSpc>
                        <a:spcAft>
                          <a:spcPts val="0"/>
                        </a:spcAft>
                      </a:pPr>
                      <a:r>
                        <a:rPr lang="zh-CN" sz="1600" kern="100" dirty="0">
                          <a:effectLst/>
                          <a:latin typeface="Times New Roman" panose="02020603050405020304" pitchFamily="18" charset="0"/>
                          <a:ea typeface="宋体" panose="02010600030101010101" pitchFamily="2" charset="-122"/>
                        </a:rPr>
                        <a:t>√</a:t>
                      </a:r>
                    </a:p>
                  </a:txBody>
                  <a:tcPr marL="6350" marR="63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35299785"/>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Rectangle 2"/>
          <p:cNvSpPr>
            <a:spLocks noChangeArrowheads="1"/>
          </p:cNvSpPr>
          <p:nvPr/>
        </p:nvSpPr>
        <p:spPr bwMode="auto">
          <a:xfrm>
            <a:off x="828675" y="9953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897253156"/>
              </p:ext>
            </p:extLst>
          </p:nvPr>
        </p:nvGraphicFramePr>
        <p:xfrm>
          <a:off x="4054476" y="106363"/>
          <a:ext cx="6972300" cy="6567614"/>
        </p:xfrm>
        <a:graphic>
          <a:graphicData uri="http://schemas.openxmlformats.org/presentationml/2006/ole">
            <mc:AlternateContent xmlns:mc="http://schemas.openxmlformats.org/markup-compatibility/2006">
              <mc:Choice xmlns:v="urn:schemas-microsoft-com:vml" Requires="v">
                <p:oleObj spid="_x0000_s10315" name="Visio" r:id="rId3" imgW="5410187" imgH="5400675" progId="Visio.Drawing.15">
                  <p:embed/>
                </p:oleObj>
              </mc:Choice>
              <mc:Fallback>
                <p:oleObj name="Visio" r:id="rId3" imgW="5410187" imgH="540067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4476" y="106363"/>
                        <a:ext cx="6972300" cy="6567614"/>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1923067175"/>
      </p:ext>
    </p:extLst>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5.2.3 private </a:t>
            </a:r>
            <a:r>
              <a:rPr lang="zh-CN" altLang="en-US" dirty="0"/>
              <a:t>构造器</a:t>
            </a:r>
          </a:p>
        </p:txBody>
      </p:sp>
      <p:sp>
        <p:nvSpPr>
          <p:cNvPr id="3" name="内容占位符 2"/>
          <p:cNvSpPr>
            <a:spLocks noGrp="1"/>
          </p:cNvSpPr>
          <p:nvPr>
            <p:ph idx="1"/>
          </p:nvPr>
        </p:nvSpPr>
        <p:spPr/>
        <p:txBody>
          <a:bodyPr/>
          <a:lstStyle/>
          <a:p>
            <a:r>
              <a:rPr lang="zh-CN" altLang="en-US" sz="2200" dirty="0"/>
              <a:t>（</a:t>
            </a:r>
            <a:r>
              <a:rPr lang="en-US" altLang="zh-CN" sz="2200" dirty="0"/>
              <a:t>1</a:t>
            </a:r>
            <a:r>
              <a:rPr lang="zh-CN" altLang="en-US" sz="2200" dirty="0"/>
              <a:t>）构造器为</a:t>
            </a:r>
            <a:r>
              <a:rPr lang="en-US" altLang="zh-CN" sz="2200" dirty="0"/>
              <a:t>private</a:t>
            </a:r>
            <a:r>
              <a:rPr lang="zh-CN" altLang="en-US" sz="2200" dirty="0"/>
              <a:t>，意味着它只能在当前类中被访问，具体如下。</a:t>
            </a:r>
          </a:p>
          <a:p>
            <a:pPr lvl="1"/>
            <a:r>
              <a:rPr lang="zh-CN" altLang="en-US" sz="2000" dirty="0" smtClean="0"/>
              <a:t>在</a:t>
            </a:r>
            <a:r>
              <a:rPr lang="zh-CN" altLang="en-US" sz="2000" dirty="0"/>
              <a:t>当前类的其他构造器中可以用</a:t>
            </a:r>
            <a:r>
              <a:rPr lang="en-US" altLang="zh-CN" sz="2000" dirty="0"/>
              <a:t>this</a:t>
            </a:r>
            <a:r>
              <a:rPr lang="zh-CN" altLang="en-US" sz="2000" dirty="0"/>
              <a:t>调用它；</a:t>
            </a:r>
          </a:p>
          <a:p>
            <a:pPr lvl="1"/>
            <a:r>
              <a:rPr lang="zh-CN" altLang="en-US" sz="2000" dirty="0" smtClean="0"/>
              <a:t>在</a:t>
            </a:r>
            <a:r>
              <a:rPr lang="zh-CN" altLang="en-US" sz="2000" dirty="0"/>
              <a:t>当前类的其他方法中用</a:t>
            </a:r>
            <a:r>
              <a:rPr lang="en-US" altLang="zh-CN" sz="2000" dirty="0"/>
              <a:t>new</a:t>
            </a:r>
            <a:r>
              <a:rPr lang="zh-CN" altLang="en-US" sz="2000" dirty="0"/>
              <a:t>调用它。</a:t>
            </a:r>
          </a:p>
          <a:p>
            <a:r>
              <a:rPr lang="zh-CN" altLang="en-US" sz="2200" dirty="0"/>
              <a:t>（</a:t>
            </a:r>
            <a:r>
              <a:rPr lang="en-US" altLang="zh-CN" sz="2200" dirty="0"/>
              <a:t>2</a:t>
            </a:r>
            <a:r>
              <a:rPr lang="zh-CN" altLang="en-US" sz="2200" dirty="0"/>
              <a:t>）当一个类的构造器都为</a:t>
            </a:r>
            <a:r>
              <a:rPr lang="en-US" altLang="zh-CN" sz="2200" dirty="0"/>
              <a:t>private</a:t>
            </a:r>
            <a:r>
              <a:rPr lang="zh-CN" altLang="en-US" sz="2200" dirty="0"/>
              <a:t>时，这个类将无法被继承，因为子类构造器无法调用该类的构造器。</a:t>
            </a:r>
          </a:p>
          <a:p>
            <a:r>
              <a:rPr lang="zh-CN" altLang="en-US" sz="2200" dirty="0"/>
              <a:t>（</a:t>
            </a:r>
            <a:r>
              <a:rPr lang="en-US" altLang="zh-CN" sz="2200" dirty="0"/>
              <a:t>3</a:t>
            </a:r>
            <a:r>
              <a:rPr lang="zh-CN" altLang="en-US" sz="2200" dirty="0"/>
              <a:t>）当一个类的构造器都为</a:t>
            </a:r>
            <a:r>
              <a:rPr lang="en-US" altLang="zh-CN" sz="2200" dirty="0"/>
              <a:t>private</a:t>
            </a:r>
            <a:r>
              <a:rPr lang="zh-CN" altLang="en-US" sz="2200" dirty="0"/>
              <a:t>时，将不允许程序的其他类通过</a:t>
            </a:r>
            <a:r>
              <a:rPr lang="en-US" altLang="zh-CN" sz="2200" dirty="0"/>
              <a:t>new</a:t>
            </a:r>
            <a:r>
              <a:rPr lang="zh-CN" altLang="en-US" sz="2200" dirty="0"/>
              <a:t>创建这个类的实例，只能向程序的其他部分提供获得自身实例的静态方法，并且这种类的实例只能有一个，所以广泛应用于只为一个类创建一个实例的情况，这种应用称为</a:t>
            </a:r>
            <a:r>
              <a:rPr lang="zh-CN" altLang="en-US" sz="2200" dirty="0">
                <a:solidFill>
                  <a:srgbClr val="FF0000"/>
                </a:solidFill>
              </a:rPr>
              <a:t>单例模式</a:t>
            </a:r>
            <a:r>
              <a:rPr lang="zh-CN" altLang="en-US" sz="2200" dirty="0" smtClean="0"/>
              <a:t>。</a:t>
            </a:r>
            <a:endParaRPr lang="en-US" altLang="zh-CN" sz="2200" dirty="0" smtClean="0"/>
          </a:p>
          <a:p>
            <a:pPr lvl="1"/>
            <a:r>
              <a:rPr lang="zh-CN" altLang="en-US" sz="2000" dirty="0"/>
              <a:t>为了节约系统资源，有时需要确保系统中某个类只有唯一一个实例，当这个唯一实例创建成功之后，无法再创建一个同类型的其他对象，所有的操作都只能基于这个唯一实例。为了确保对象的唯一性，可以通过单例模式来实现，这就是单例模式的动机所在。</a:t>
            </a:r>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3875763063"/>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5.2.3 private </a:t>
            </a:r>
            <a:r>
              <a:rPr lang="zh-CN" altLang="en-US" dirty="0"/>
              <a:t>构造</a:t>
            </a:r>
            <a:r>
              <a:rPr lang="zh-CN" altLang="en-US" dirty="0" smtClean="0"/>
              <a:t>器（续）</a:t>
            </a:r>
            <a:endParaRPr lang="zh-CN" altLang="en-US" dirty="0"/>
          </a:p>
        </p:txBody>
      </p:sp>
      <p:sp>
        <p:nvSpPr>
          <p:cNvPr id="3" name="内容占位符 2"/>
          <p:cNvSpPr>
            <a:spLocks noGrp="1"/>
          </p:cNvSpPr>
          <p:nvPr>
            <p:ph idx="1"/>
          </p:nvPr>
        </p:nvSpPr>
        <p:spPr>
          <a:xfrm>
            <a:off x="505885" y="995362"/>
            <a:ext cx="11368616" cy="5386387"/>
          </a:xfrm>
        </p:spPr>
        <p:txBody>
          <a:bodyPr/>
          <a:lstStyle/>
          <a:p>
            <a:r>
              <a:rPr lang="en-US" altLang="zh-CN" sz="2000" dirty="0"/>
              <a:t>【</a:t>
            </a:r>
            <a:r>
              <a:rPr lang="zh-CN" altLang="en-US" sz="2000" dirty="0"/>
              <a:t>代码</a:t>
            </a:r>
            <a:r>
              <a:rPr lang="en-US" altLang="zh-CN" sz="2000" dirty="0"/>
              <a:t>5-6】</a:t>
            </a:r>
            <a:r>
              <a:rPr lang="zh-CN" altLang="en-US" sz="2000" dirty="0"/>
              <a:t>单例模式示例</a:t>
            </a:r>
            <a:r>
              <a:rPr lang="en-US" altLang="zh-CN" sz="2000" dirty="0"/>
              <a:t>1</a:t>
            </a:r>
            <a:r>
              <a:rPr lang="zh-CN" altLang="en-US" sz="2000" dirty="0" smtClean="0"/>
              <a:t>。</a:t>
            </a:r>
            <a:endParaRPr lang="en-US" altLang="zh-CN" sz="2000" dirty="0" smtClean="0"/>
          </a:p>
          <a:p>
            <a:pPr lvl="1"/>
            <a:r>
              <a:rPr lang="zh-CN" altLang="en-US" sz="2000" dirty="0"/>
              <a:t>饿汉</a:t>
            </a:r>
            <a:r>
              <a:rPr lang="zh-CN" altLang="en-US" sz="2000" dirty="0" smtClean="0"/>
              <a:t>方式</a:t>
            </a:r>
            <a:endParaRPr lang="en-US" altLang="zh-CN" sz="2000" dirty="0" smtClean="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6" name="矩形 5"/>
          <p:cNvSpPr/>
          <p:nvPr/>
        </p:nvSpPr>
        <p:spPr>
          <a:xfrm>
            <a:off x="965730" y="2005130"/>
            <a:ext cx="10448925" cy="3630225"/>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a:t>
            </a:r>
            <a:r>
              <a:rPr lang="en-US" altLang="zh-CN" sz="1800" b="0" kern="0" dirty="0">
                <a:solidFill>
                  <a:srgbClr val="7F0055"/>
                </a:solidFill>
                <a:latin typeface="Consolas" panose="020B0609020204030204" pitchFamily="49" charset="0"/>
                <a:ea typeface="宋体" panose="02010600030101010101" pitchFamily="2" charset="-122"/>
              </a:rPr>
              <a:t>	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class</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HungrySingleton</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将</a:t>
            </a:r>
            <a:r>
              <a:rPr lang="en-US" altLang="zh-CN" sz="1800" b="0" kern="0" dirty="0">
                <a:solidFill>
                  <a:srgbClr val="3F5FBF"/>
                </a:solidFill>
                <a:latin typeface="Consolas" panose="020B0609020204030204" pitchFamily="49" charset="0"/>
                <a:ea typeface="宋体" panose="02010600030101010101" pitchFamily="2" charset="-122"/>
              </a:rPr>
              <a:t>instance</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定义为静态的，即类中唯一的</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		</a:t>
            </a:r>
            <a:r>
              <a:rPr lang="en-US" altLang="zh-CN" sz="1800" b="0" kern="0" dirty="0">
                <a:solidFill>
                  <a:srgbClr val="7F0055"/>
                </a:solidFill>
                <a:latin typeface="Consolas" panose="020B0609020204030204" pitchFamily="49" charset="0"/>
                <a:ea typeface="宋体" panose="02010600030101010101" pitchFamily="2" charset="-122"/>
              </a:rPr>
              <a:t>private</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static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HungrySingleton</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i="1" kern="0" dirty="0">
                <a:solidFill>
                  <a:srgbClr val="0000C0"/>
                </a:solidFill>
                <a:latin typeface="Consolas" panose="020B0609020204030204" pitchFamily="49" charset="0"/>
                <a:ea typeface="宋体" panose="02010600030101010101" pitchFamily="2" charset="-122"/>
              </a:rPr>
              <a:t>instance</a:t>
            </a:r>
            <a:r>
              <a:rPr lang="en-US" altLang="zh-CN" sz="1800" b="0" kern="0" dirty="0">
                <a:solidFill>
                  <a:srgbClr val="000000"/>
                </a:solidFill>
                <a:latin typeface="Consolas" panose="020B0609020204030204" pitchFamily="49" charset="0"/>
                <a:ea typeface="宋体" panose="02010600030101010101" pitchFamily="2" charset="-122"/>
              </a:rPr>
              <a:t> = </a:t>
            </a:r>
            <a:r>
              <a:rPr lang="en-US" altLang="zh-CN" sz="1800" b="0" kern="0" dirty="0">
                <a:solidFill>
                  <a:srgbClr val="7F0055"/>
                </a:solidFill>
                <a:latin typeface="Consolas" panose="020B0609020204030204" pitchFamily="49" charset="0"/>
                <a:ea typeface="宋体" panose="02010600030101010101" pitchFamily="2" charset="-122"/>
              </a:rPr>
              <a:t>new</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HungrySingleton</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latin typeface="Consolas" panose="020B0609020204030204" pitchFamily="49" charset="0"/>
                <a:ea typeface="宋体" panose="02010600030101010101" pitchFamily="2" charset="-122"/>
              </a:rPr>
              <a:t>4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私密构造器</a:t>
            </a:r>
            <a:r>
              <a:rPr lang="en-US" altLang="zh-CN" sz="1800" b="0" kern="0" dirty="0">
                <a:solidFill>
                  <a:srgbClr val="3F5FBF"/>
                </a:solidFill>
                <a:latin typeface="Consolas" panose="020B0609020204030204" pitchFamily="49" charset="0"/>
                <a:ea typeface="宋体" panose="02010600030101010101" pitchFamily="2" charset="-122"/>
              </a:rPr>
              <a:t>,</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避免类在外部被实例化</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		</a:t>
            </a:r>
            <a:r>
              <a:rPr lang="en-US" altLang="zh-CN" sz="1800" b="0" kern="0" dirty="0">
                <a:solidFill>
                  <a:srgbClr val="7F0055"/>
                </a:solidFill>
                <a:latin typeface="Consolas" panose="020B0609020204030204" pitchFamily="49" charset="0"/>
                <a:ea typeface="宋体" panose="02010600030101010101" pitchFamily="2" charset="-122"/>
              </a:rPr>
              <a:t>private</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HungrySingleton</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7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.println</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生成</a:t>
            </a:r>
            <a:r>
              <a:rPr lang="en-US" altLang="zh-CN" sz="1800" b="0" kern="0" dirty="0" err="1">
                <a:solidFill>
                  <a:srgbClr val="2A00FF"/>
                </a:solidFill>
                <a:latin typeface="Consolas" panose="020B0609020204030204" pitchFamily="49" charset="0"/>
                <a:ea typeface="宋体" panose="02010600030101010101" pitchFamily="2" charset="-122"/>
              </a:rPr>
              <a:t>HungrySingleton</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实例一次！</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8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latin typeface="Consolas" panose="020B0609020204030204" pitchFamily="49" charset="0"/>
                <a:ea typeface="宋体" panose="02010600030101010101" pitchFamily="2" charset="-122"/>
              </a:rPr>
              <a:t>9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10		</a:t>
            </a:r>
            <a:r>
              <a:rPr lang="en-US" altLang="zh-CN" sz="1800" b="0" kern="0" dirty="0">
                <a:solidFill>
                  <a:srgbClr val="3F5FBF"/>
                </a:solidFill>
                <a:latin typeface="Consolas" panose="020B0609020204030204" pitchFamily="49" charset="0"/>
                <a:ea typeface="宋体" panose="02010600030101010101" pitchFamily="2" charset="-122"/>
              </a:rPr>
              <a:t>/** </a:t>
            </a:r>
            <a:r>
              <a:rPr lang="zh-CN" altLang="zh-CN" sz="18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向程序的其他部分提供这个实例</a:t>
            </a:r>
            <a:r>
              <a:rPr lang="en-US" altLang="zh-CN" sz="1800" b="0" kern="0" dirty="0">
                <a:solidFill>
                  <a:srgbClr val="3F5FBF"/>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11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static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HungrySingleton</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getInstance</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12			</a:t>
            </a:r>
            <a:r>
              <a:rPr lang="en-US" altLang="zh-CN" sz="1800" b="0" kern="0" dirty="0">
                <a:solidFill>
                  <a:srgbClr val="7F0055"/>
                </a:solidFill>
                <a:latin typeface="Consolas" panose="020B0609020204030204" pitchFamily="49" charset="0"/>
                <a:ea typeface="宋体" panose="02010600030101010101" pitchFamily="2" charset="-122"/>
              </a:rPr>
              <a:t>return</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i="1" kern="0" dirty="0">
                <a:solidFill>
                  <a:srgbClr val="0000C0"/>
                </a:solidFill>
                <a:latin typeface="Consolas" panose="020B0609020204030204" pitchFamily="49" charset="0"/>
                <a:ea typeface="宋体" panose="02010600030101010101" pitchFamily="2" charset="-122"/>
              </a:rPr>
              <a:t>instance</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13		}</a:t>
            </a:r>
            <a:endParaRPr lang="zh-CN" altLang="zh-CN" sz="1800" b="0" kern="100" dirty="0">
              <a:latin typeface="Times New Roman" panose="02020603050405020304" pitchFamily="18" charset="0"/>
              <a:ea typeface="宋体" panose="02010600030101010101" pitchFamily="2" charset="-122"/>
            </a:endParaRPr>
          </a:p>
          <a:p>
            <a:pPr>
              <a:buNone/>
            </a:pPr>
            <a:r>
              <a:rPr lang="en-US" altLang="zh-CN" sz="1800" b="0" dirty="0">
                <a:solidFill>
                  <a:srgbClr val="000000"/>
                </a:solidFill>
                <a:latin typeface="Consolas" panose="020B0609020204030204" pitchFamily="49" charset="0"/>
                <a:ea typeface="宋体" panose="02010600030101010101" pitchFamily="2" charset="-122"/>
              </a:rPr>
              <a:t>14	}</a:t>
            </a:r>
            <a:endParaRPr lang="zh-CN" altLang="en-US" sz="1800" b="0" dirty="0"/>
          </a:p>
        </p:txBody>
      </p:sp>
      <p:sp>
        <p:nvSpPr>
          <p:cNvPr id="7" name="矩形 6"/>
          <p:cNvSpPr/>
          <p:nvPr/>
        </p:nvSpPr>
        <p:spPr>
          <a:xfrm>
            <a:off x="4495269" y="1094918"/>
            <a:ext cx="2717411" cy="369332"/>
          </a:xfrm>
          <a:prstGeom prst="rect">
            <a:avLst/>
          </a:prstGeom>
        </p:spPr>
        <p:txBody>
          <a:bodyPr wrap="none">
            <a:spAutoFit/>
          </a:bodyPr>
          <a:lstStyle/>
          <a:p>
            <a:pPr>
              <a:buNone/>
            </a:pPr>
            <a:r>
              <a:rPr lang="en-US" altLang="zh-CN" sz="1800" kern="0" dirty="0" smtClean="0">
                <a:solidFill>
                  <a:srgbClr val="000000"/>
                </a:solidFill>
                <a:latin typeface="Consolas" panose="020B0609020204030204" pitchFamily="49" charset="0"/>
                <a:ea typeface="宋体" panose="02010600030101010101" pitchFamily="2" charset="-122"/>
              </a:rPr>
              <a:t>HungrySingleton.java</a:t>
            </a:r>
            <a:endParaRPr lang="zh-CN" altLang="en-US" dirty="0"/>
          </a:p>
        </p:txBody>
      </p:sp>
    </p:spTree>
    <p:extLst>
      <p:ext uri="{BB962C8B-B14F-4D97-AF65-F5344CB8AC3E}">
        <p14:creationId xmlns:p14="http://schemas.microsoft.com/office/powerpoint/2010/main" val="1488826656"/>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5.2.3 private </a:t>
            </a:r>
            <a:r>
              <a:rPr lang="zh-CN" altLang="en-US" dirty="0"/>
              <a:t>构造器（续）</a:t>
            </a:r>
          </a:p>
        </p:txBody>
      </p:sp>
      <p:sp>
        <p:nvSpPr>
          <p:cNvPr id="3" name="内容占位符 2"/>
          <p:cNvSpPr>
            <a:spLocks noGrp="1"/>
          </p:cNvSpPr>
          <p:nvPr>
            <p:ph idx="1"/>
          </p:nvPr>
        </p:nvSpPr>
        <p:spPr>
          <a:xfrm>
            <a:off x="505885" y="4632225"/>
            <a:ext cx="4770965" cy="1406625"/>
          </a:xfrm>
        </p:spPr>
        <p:txBody>
          <a:bodyPr/>
          <a:lstStyle/>
          <a:p>
            <a:r>
              <a:rPr lang="zh-CN" altLang="en-US" sz="2000" dirty="0"/>
              <a:t>程序运行结果如下：</a:t>
            </a:r>
          </a:p>
          <a:p>
            <a:pPr marL="800100" lvl="2" indent="0">
              <a:buNone/>
            </a:pPr>
            <a:r>
              <a:rPr lang="zh-CN" altLang="en-US" sz="1800" dirty="0"/>
              <a:t>生成</a:t>
            </a:r>
            <a:r>
              <a:rPr lang="en-US" altLang="zh-CN" sz="1800" dirty="0" err="1"/>
              <a:t>HungrySingleton</a:t>
            </a:r>
            <a:r>
              <a:rPr lang="zh-CN" altLang="en-US" sz="1800" dirty="0"/>
              <a:t>实例一次！</a:t>
            </a:r>
          </a:p>
          <a:p>
            <a:pPr marL="800100" lvl="2" indent="0">
              <a:buNone/>
            </a:pPr>
            <a:r>
              <a:rPr lang="zh-CN" altLang="en-US" sz="1800" dirty="0"/>
              <a:t>是同一个实例！</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771525" y="1111251"/>
            <a:ext cx="9239250" cy="3128549"/>
          </a:xfrm>
          <a:prstGeom prst="rect">
            <a:avLst/>
          </a:prstGeom>
        </p:spPr>
        <p:txBody>
          <a:bodyPr wrap="square">
            <a:spAutoFit/>
          </a:bodyPr>
          <a:lstStyle/>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a:t>
            </a:r>
            <a:r>
              <a:rPr lang="en-US" altLang="zh-CN" sz="1800" b="0" kern="0" dirty="0">
                <a:solidFill>
                  <a:srgbClr val="7F0055"/>
                </a:solidFill>
                <a:latin typeface="Consolas" panose="020B0609020204030204" pitchFamily="49" charset="0"/>
                <a:ea typeface="宋体" panose="02010600030101010101" pitchFamily="2" charset="-122"/>
              </a:rPr>
              <a:t>	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class</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err="1">
                <a:solidFill>
                  <a:srgbClr val="000000"/>
                </a:solidFill>
                <a:latin typeface="Consolas" panose="020B0609020204030204" pitchFamily="49" charset="0"/>
                <a:ea typeface="宋体" panose="02010600030101010101" pitchFamily="2" charset="-122"/>
              </a:rPr>
              <a:t>SingletonTest</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2		</a:t>
            </a:r>
            <a:r>
              <a:rPr lang="en-US" altLang="zh-CN" sz="1800" b="0" kern="0" dirty="0">
                <a:solidFill>
                  <a:srgbClr val="7F0055"/>
                </a:solidFill>
                <a:latin typeface="Consolas" panose="020B0609020204030204" pitchFamily="49" charset="0"/>
                <a:ea typeface="宋体" panose="02010600030101010101" pitchFamily="2" charset="-122"/>
              </a:rPr>
              <a:t>public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static</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7F0055"/>
                </a:solidFill>
                <a:latin typeface="Consolas" panose="020B0609020204030204" pitchFamily="49" charset="0"/>
                <a:ea typeface="宋体" panose="02010600030101010101" pitchFamily="2" charset="-122"/>
              </a:rPr>
              <a:t>void</a:t>
            </a:r>
            <a:r>
              <a:rPr lang="en-US" altLang="zh-CN" sz="1800" b="0" kern="0" dirty="0">
                <a:solidFill>
                  <a:srgbClr val="000000"/>
                </a:solidFill>
                <a:latin typeface="Consolas" panose="020B0609020204030204" pitchFamily="49" charset="0"/>
                <a:ea typeface="宋体" panose="02010600030101010101" pitchFamily="2" charset="-122"/>
              </a:rPr>
              <a:t> main(String[] </a:t>
            </a:r>
            <a:r>
              <a:rPr lang="en-US" altLang="zh-CN" sz="1800" b="0" kern="0" dirty="0" err="1">
                <a:solidFill>
                  <a:srgbClr val="6A3E3E"/>
                </a:solidFill>
                <a:latin typeface="Consolas" panose="020B0609020204030204" pitchFamily="49" charset="0"/>
                <a:ea typeface="宋体" panose="02010600030101010101" pitchFamily="2" charset="-122"/>
              </a:rPr>
              <a:t>args</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3			</a:t>
            </a:r>
            <a:r>
              <a:rPr lang="en-US" altLang="zh-CN" sz="1800" b="0" kern="0" dirty="0" err="1">
                <a:solidFill>
                  <a:srgbClr val="000000"/>
                </a:solidFill>
                <a:latin typeface="Consolas" panose="020B0609020204030204" pitchFamily="49" charset="0"/>
                <a:ea typeface="宋体" panose="02010600030101010101" pitchFamily="2" charset="-122"/>
              </a:rPr>
              <a:t>HungrySingleton</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h1</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000000"/>
                </a:solidFill>
                <a:latin typeface="Consolas" panose="020B0609020204030204" pitchFamily="49" charset="0"/>
                <a:ea typeface="宋体" panose="02010600030101010101" pitchFamily="2" charset="-122"/>
              </a:rPr>
              <a:t>HungrySingleton.</a:t>
            </a:r>
            <a:r>
              <a:rPr lang="en-US" altLang="zh-CN" sz="1800" b="0" i="1" kern="0" dirty="0" err="1">
                <a:solidFill>
                  <a:srgbClr val="000000"/>
                </a:solidFill>
                <a:latin typeface="Consolas" panose="020B0609020204030204" pitchFamily="49" charset="0"/>
                <a:ea typeface="宋体" panose="02010600030101010101" pitchFamily="2" charset="-122"/>
              </a:rPr>
              <a:t>getInstance</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4			</a:t>
            </a:r>
            <a:r>
              <a:rPr lang="en-US" altLang="zh-CN" sz="1800" b="0" kern="0" dirty="0" err="1">
                <a:solidFill>
                  <a:srgbClr val="000000"/>
                </a:solidFill>
                <a:latin typeface="Consolas" panose="020B0609020204030204" pitchFamily="49" charset="0"/>
                <a:ea typeface="宋体" panose="02010600030101010101" pitchFamily="2" charset="-122"/>
              </a:rPr>
              <a:t>HungrySingleton</a:t>
            </a:r>
            <a:r>
              <a:rPr lang="en-US" altLang="zh-CN" sz="1800" b="0" kern="0" dirty="0">
                <a:solidFill>
                  <a:srgbClr val="000000"/>
                </a:solidFill>
                <a:latin typeface="Consolas" panose="020B0609020204030204" pitchFamily="49" charset="0"/>
                <a:ea typeface="宋体" panose="02010600030101010101" pitchFamily="2" charset="-122"/>
              </a:rPr>
              <a:t> </a:t>
            </a:r>
            <a:r>
              <a:rPr lang="en-US" altLang="zh-CN" sz="1800" b="0" kern="0" dirty="0">
                <a:solidFill>
                  <a:srgbClr val="6A3E3E"/>
                </a:solidFill>
                <a:latin typeface="Consolas" panose="020B0609020204030204" pitchFamily="49" charset="0"/>
                <a:ea typeface="宋体" panose="02010600030101010101" pitchFamily="2" charset="-122"/>
              </a:rPr>
              <a:t>h2</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err="1">
                <a:solidFill>
                  <a:srgbClr val="000000"/>
                </a:solidFill>
                <a:latin typeface="Consolas" panose="020B0609020204030204" pitchFamily="49" charset="0"/>
                <a:ea typeface="宋体" panose="02010600030101010101" pitchFamily="2" charset="-122"/>
              </a:rPr>
              <a:t>HungrySingleton.</a:t>
            </a:r>
            <a:r>
              <a:rPr lang="en-US" altLang="zh-CN" sz="1800" b="0" i="1" kern="0" dirty="0" err="1">
                <a:solidFill>
                  <a:srgbClr val="000000"/>
                </a:solidFill>
                <a:latin typeface="Consolas" panose="020B0609020204030204" pitchFamily="49" charset="0"/>
                <a:ea typeface="宋体" panose="02010600030101010101" pitchFamily="2" charset="-122"/>
              </a:rPr>
              <a:t>getInstance</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5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6			</a:t>
            </a:r>
            <a:r>
              <a:rPr lang="en-US" altLang="zh-CN" sz="1800" b="0" kern="0" dirty="0">
                <a:solidFill>
                  <a:srgbClr val="7F0055"/>
                </a:solidFill>
                <a:latin typeface="Consolas" panose="020B0609020204030204" pitchFamily="49" charset="0"/>
                <a:ea typeface="宋体" panose="02010600030101010101" pitchFamily="2" charset="-122"/>
              </a:rPr>
              <a:t>if</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6A3E3E"/>
                </a:solidFill>
                <a:latin typeface="Consolas" panose="020B0609020204030204" pitchFamily="49" charset="0"/>
                <a:ea typeface="宋体" panose="02010600030101010101" pitchFamily="2" charset="-122"/>
              </a:rPr>
              <a:t>h1</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6A3E3E"/>
                </a:solidFill>
                <a:latin typeface="Consolas" panose="020B0609020204030204" pitchFamily="49" charset="0"/>
                <a:ea typeface="宋体" panose="02010600030101010101" pitchFamily="2" charset="-122"/>
              </a:rPr>
              <a:t>h2</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7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.println</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是同一个实例！</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8			}</a:t>
            </a:r>
            <a:r>
              <a:rPr lang="en-US" altLang="zh-CN" sz="1800" b="0" kern="0" dirty="0">
                <a:solidFill>
                  <a:srgbClr val="7F0055"/>
                </a:solidFill>
                <a:latin typeface="Consolas" panose="020B0609020204030204" pitchFamily="49" charset="0"/>
                <a:ea typeface="宋体" panose="02010600030101010101" pitchFamily="2" charset="-122"/>
              </a:rPr>
              <a:t>else</a:t>
            </a:r>
            <a:r>
              <a:rPr lang="en-US" altLang="zh-CN" sz="1800" b="0" kern="0" dirty="0">
                <a:solidFill>
                  <a:srgbClr val="000000"/>
                </a:solidFill>
                <a:latin typeface="Consolas" panose="020B0609020204030204" pitchFamily="49" charset="0"/>
                <a:ea typeface="宋体" panose="02010600030101010101" pitchFamily="2" charset="-122"/>
              </a:rPr>
              <a:t>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9				</a:t>
            </a:r>
            <a:r>
              <a:rPr lang="en-US" altLang="zh-CN" sz="1800" b="0" kern="0" dirty="0" err="1">
                <a:solidFill>
                  <a:srgbClr val="000000"/>
                </a:solidFill>
                <a:latin typeface="Consolas" panose="020B0609020204030204" pitchFamily="49" charset="0"/>
                <a:ea typeface="宋体" panose="02010600030101010101" pitchFamily="2" charset="-122"/>
              </a:rPr>
              <a:t>System.</a:t>
            </a:r>
            <a:r>
              <a:rPr lang="en-US" altLang="zh-CN" sz="1800" b="0" i="1" kern="0" dirty="0" err="1">
                <a:solidFill>
                  <a:srgbClr val="0000C0"/>
                </a:solidFill>
                <a:latin typeface="Consolas" panose="020B0609020204030204" pitchFamily="49" charset="0"/>
                <a:ea typeface="宋体" panose="02010600030101010101" pitchFamily="2" charset="-122"/>
              </a:rPr>
              <a:t>out</a:t>
            </a:r>
            <a:r>
              <a:rPr lang="en-US" altLang="zh-CN" sz="1800" b="0" kern="0" dirty="0" err="1">
                <a:solidFill>
                  <a:srgbClr val="000000"/>
                </a:solidFill>
                <a:latin typeface="Consolas" panose="020B0609020204030204" pitchFamily="49" charset="0"/>
                <a:ea typeface="宋体" panose="02010600030101010101" pitchFamily="2" charset="-122"/>
              </a:rPr>
              <a:t>.println</a:t>
            </a:r>
            <a:r>
              <a:rPr lang="en-US" altLang="zh-CN" sz="1800" b="0" kern="0" dirty="0">
                <a:solidFill>
                  <a:srgbClr val="000000"/>
                </a:solidFill>
                <a:latin typeface="Consolas" panose="020B0609020204030204" pitchFamily="49" charset="0"/>
                <a:ea typeface="宋体" panose="02010600030101010101" pitchFamily="2" charset="-122"/>
              </a:rPr>
              <a:t>(</a:t>
            </a:r>
            <a:r>
              <a:rPr lang="en-US" altLang="zh-CN" sz="1800" b="0" kern="0" dirty="0">
                <a:solidFill>
                  <a:srgbClr val="2A00FF"/>
                </a:solidFill>
                <a:latin typeface="Consolas" panose="020B0609020204030204" pitchFamily="49" charset="0"/>
                <a:ea typeface="宋体" panose="02010600030101010101" pitchFamily="2" charset="-122"/>
              </a:rPr>
              <a:t>"</a:t>
            </a:r>
            <a:r>
              <a:rPr lang="zh-CN" altLang="zh-CN" sz="18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不是同一个实例！</a:t>
            </a:r>
            <a:r>
              <a:rPr lang="en-US" altLang="zh-CN" sz="1800" b="0" kern="0" dirty="0">
                <a:solidFill>
                  <a:srgbClr val="2A00FF"/>
                </a:solidFill>
                <a:latin typeface="Consolas" panose="020B0609020204030204" pitchFamily="49" charset="0"/>
                <a:ea typeface="宋体" panose="02010600030101010101" pitchFamily="2" charset="-122"/>
              </a:rPr>
              <a:t>"</a:t>
            </a:r>
            <a:r>
              <a:rPr lang="en-US" altLang="zh-CN" sz="1800" b="0" kern="0" dirty="0">
                <a:solidFill>
                  <a:srgbClr val="000000"/>
                </a:solidFill>
                <a:latin typeface="Consolas" panose="020B0609020204030204" pitchFamily="49" charset="0"/>
                <a:ea typeface="宋体" panose="02010600030101010101" pitchFamily="2" charset="-122"/>
              </a:rPr>
              <a:t>);</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10			}</a:t>
            </a:r>
            <a:endParaRPr lang="zh-CN" altLang="zh-CN" sz="18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800" b="0" kern="0" dirty="0">
                <a:solidFill>
                  <a:srgbClr val="000000"/>
                </a:solidFill>
                <a:latin typeface="Consolas" panose="020B0609020204030204" pitchFamily="49" charset="0"/>
                <a:ea typeface="宋体" panose="02010600030101010101" pitchFamily="2" charset="-122"/>
              </a:rPr>
              <a:t>11		}</a:t>
            </a:r>
            <a:endParaRPr lang="zh-CN" altLang="zh-CN" sz="1800" b="0" kern="100" dirty="0">
              <a:latin typeface="Times New Roman" panose="02020603050405020304" pitchFamily="18" charset="0"/>
              <a:ea typeface="宋体" panose="02010600030101010101" pitchFamily="2" charset="-122"/>
            </a:endParaRPr>
          </a:p>
          <a:p>
            <a:pPr>
              <a:buNone/>
            </a:pPr>
            <a:r>
              <a:rPr lang="en-US" altLang="zh-CN" sz="1800" b="0" dirty="0">
                <a:solidFill>
                  <a:srgbClr val="000000"/>
                </a:solidFill>
                <a:latin typeface="Consolas" panose="020B0609020204030204" pitchFamily="49" charset="0"/>
                <a:ea typeface="宋体" panose="02010600030101010101" pitchFamily="2" charset="-122"/>
              </a:rPr>
              <a:t>12	}</a:t>
            </a:r>
            <a:endParaRPr lang="zh-CN" altLang="en-US" sz="1800" b="0" dirty="0"/>
          </a:p>
        </p:txBody>
      </p:sp>
      <p:sp>
        <p:nvSpPr>
          <p:cNvPr id="6" name="矩形 5"/>
          <p:cNvSpPr/>
          <p:nvPr/>
        </p:nvSpPr>
        <p:spPr>
          <a:xfrm>
            <a:off x="992881" y="684925"/>
            <a:ext cx="2012089" cy="369332"/>
          </a:xfrm>
          <a:prstGeom prst="rect">
            <a:avLst/>
          </a:prstGeom>
        </p:spPr>
        <p:txBody>
          <a:bodyPr wrap="none">
            <a:spAutoFit/>
          </a:bodyPr>
          <a:lstStyle/>
          <a:p>
            <a:pPr>
              <a:buNone/>
            </a:pPr>
            <a:r>
              <a:rPr lang="en-US" altLang="zh-CN" sz="1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SingletonTest.java</a:t>
            </a:r>
            <a:endParaRPr lang="zh-CN" altLang="en-US" dirty="0">
              <a:latin typeface="Times New Roman" panose="02020603050405020304" pitchFamily="18" charset="0"/>
              <a:cs typeface="Times New Roman" panose="02020603050405020304" pitchFamily="18" charset="0"/>
            </a:endParaRPr>
          </a:p>
        </p:txBody>
      </p:sp>
      <p:sp>
        <p:nvSpPr>
          <p:cNvPr id="7" name="内容占位符 2"/>
          <p:cNvSpPr txBox="1">
            <a:spLocks/>
          </p:cNvSpPr>
          <p:nvPr/>
        </p:nvSpPr>
        <p:spPr bwMode="auto">
          <a:xfrm>
            <a:off x="5149851" y="3491531"/>
            <a:ext cx="6724650" cy="2956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Font typeface="Monotype Sorts" pitchFamily="2" charset="2"/>
              <a:buBlip>
                <a:blip r:embed="rId2"/>
              </a:buBlip>
              <a:defRPr kumimoji="1" sz="24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3"/>
              </a:buBlip>
              <a:defRPr kumimoji="1" sz="22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4"/>
              </a:buBlip>
              <a:defRPr kumimoji="1" sz="22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5"/>
              </a:buBlip>
              <a:defRPr kumimoji="1" sz="22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9pPr>
          </a:lstStyle>
          <a:p>
            <a:r>
              <a:rPr lang="zh-CN" altLang="en-US" sz="1800" b="0" kern="0" dirty="0"/>
              <a:t>从运行结果可看出，多次调用</a:t>
            </a:r>
            <a:r>
              <a:rPr lang="en-US" altLang="zh-CN" sz="1800" b="0" kern="0" dirty="0" err="1"/>
              <a:t>getInstance</a:t>
            </a:r>
            <a:r>
              <a:rPr lang="en-US" altLang="zh-CN" sz="1800" b="0" kern="0" dirty="0"/>
              <a:t>()</a:t>
            </a:r>
            <a:r>
              <a:rPr lang="zh-CN" altLang="en-US" sz="1800" b="0" kern="0" dirty="0"/>
              <a:t>方法得到的是</a:t>
            </a:r>
            <a:r>
              <a:rPr lang="zh-CN" altLang="en-US" sz="1800" b="0" kern="0" dirty="0">
                <a:solidFill>
                  <a:srgbClr val="FF0000"/>
                </a:solidFill>
              </a:rPr>
              <a:t>同一个实例</a:t>
            </a:r>
            <a:r>
              <a:rPr lang="zh-CN" altLang="en-US" sz="1800" b="0" kern="0" dirty="0"/>
              <a:t>。</a:t>
            </a:r>
            <a:endParaRPr lang="en-US" altLang="zh-CN" sz="1800" b="0" kern="0" dirty="0" smtClean="0"/>
          </a:p>
          <a:p>
            <a:r>
              <a:rPr lang="zh-CN" altLang="en-US" sz="1800" b="0" kern="0" dirty="0" smtClean="0"/>
              <a:t>饿汉</a:t>
            </a:r>
            <a:r>
              <a:rPr lang="zh-CN" altLang="en-US" sz="1800" b="0" kern="0" dirty="0"/>
              <a:t>式单例在类创建的同时就已经创建好一个静态的对象供系统使用，以后不再改变，所以是</a:t>
            </a:r>
            <a:r>
              <a:rPr lang="zh-CN" altLang="en-US" sz="1800" b="0" kern="0" dirty="0">
                <a:solidFill>
                  <a:srgbClr val="FF0000"/>
                </a:solidFill>
              </a:rPr>
              <a:t>线程安全</a:t>
            </a:r>
            <a:r>
              <a:rPr lang="zh-CN" altLang="en-US" sz="1800" b="0" kern="0" dirty="0"/>
              <a:t>的，可以直接用于多线程而不会出现问题。</a:t>
            </a:r>
          </a:p>
          <a:p>
            <a:r>
              <a:rPr lang="zh-CN" altLang="en-US" sz="1800" b="0" kern="0" dirty="0"/>
              <a:t>饿汉式单例在</a:t>
            </a:r>
            <a:r>
              <a:rPr lang="en-US" altLang="zh-CN" sz="1800" b="0" kern="0" dirty="0" err="1"/>
              <a:t>HungrySingleton</a:t>
            </a:r>
            <a:r>
              <a:rPr lang="zh-CN" altLang="en-US" sz="1800" b="0" kern="0" dirty="0"/>
              <a:t>类初始化的时候就创建了对象，加载到了内存。问题在于没有使用这个对象的情况下就加载到内存是一种很大的浪费。针对这种情况，有一种新的思想提出</a:t>
            </a:r>
            <a:r>
              <a:rPr lang="en-US" altLang="zh-CN" sz="1800" b="0" kern="0" dirty="0"/>
              <a:t>——</a:t>
            </a:r>
            <a:r>
              <a:rPr lang="zh-CN" altLang="en-US" sz="1800" b="0" kern="0" dirty="0">
                <a:solidFill>
                  <a:srgbClr val="FF0000"/>
                </a:solidFill>
              </a:rPr>
              <a:t>延迟加载</a:t>
            </a:r>
            <a:r>
              <a:rPr lang="zh-CN" altLang="en-US" sz="1800" b="0" kern="0" dirty="0"/>
              <a:t>，也就是所谓的</a:t>
            </a:r>
            <a:r>
              <a:rPr lang="zh-CN" altLang="en-US" sz="1800" b="0" kern="0" dirty="0">
                <a:solidFill>
                  <a:srgbClr val="FF0000"/>
                </a:solidFill>
              </a:rPr>
              <a:t>懒汉式</a:t>
            </a:r>
            <a:r>
              <a:rPr lang="zh-CN" altLang="en-US" sz="1800" b="0" kern="0" dirty="0"/>
              <a:t>。</a:t>
            </a:r>
          </a:p>
        </p:txBody>
      </p:sp>
    </p:spTree>
    <p:extLst>
      <p:ext uri="{BB962C8B-B14F-4D97-AF65-F5344CB8AC3E}">
        <p14:creationId xmlns:p14="http://schemas.microsoft.com/office/powerpoint/2010/main" val="217029200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5.2.3 private </a:t>
            </a:r>
            <a:r>
              <a:rPr lang="zh-CN" altLang="en-US" dirty="0"/>
              <a:t>构造器（续）</a:t>
            </a:r>
          </a:p>
        </p:txBody>
      </p:sp>
      <p:sp>
        <p:nvSpPr>
          <p:cNvPr id="3" name="内容占位符 2"/>
          <p:cNvSpPr>
            <a:spLocks noGrp="1"/>
          </p:cNvSpPr>
          <p:nvPr>
            <p:ph idx="1"/>
          </p:nvPr>
        </p:nvSpPr>
        <p:spPr>
          <a:xfrm>
            <a:off x="505885" y="909638"/>
            <a:ext cx="11368616" cy="928687"/>
          </a:xfrm>
        </p:spPr>
        <p:txBody>
          <a:bodyPr/>
          <a:lstStyle/>
          <a:p>
            <a:r>
              <a:rPr lang="en-US" altLang="zh-CN" sz="2000" dirty="0"/>
              <a:t>【</a:t>
            </a:r>
            <a:r>
              <a:rPr lang="zh-CN" altLang="en-US" sz="2000" dirty="0"/>
              <a:t>代码</a:t>
            </a:r>
            <a:r>
              <a:rPr lang="en-US" altLang="zh-CN" sz="2000" dirty="0"/>
              <a:t>5-7】</a:t>
            </a:r>
            <a:r>
              <a:rPr lang="zh-CN" altLang="en-US" sz="2000" dirty="0"/>
              <a:t>单例模式示例</a:t>
            </a:r>
            <a:r>
              <a:rPr lang="en-US" altLang="zh-CN" sz="2000" dirty="0"/>
              <a:t>2</a:t>
            </a:r>
            <a:r>
              <a:rPr lang="zh-CN" altLang="en-US" sz="2000" dirty="0" smtClean="0"/>
              <a:t>。</a:t>
            </a:r>
            <a:endParaRPr lang="en-US" altLang="zh-CN" sz="2000" dirty="0" smtClean="0"/>
          </a:p>
          <a:p>
            <a:pPr lvl="1"/>
            <a:r>
              <a:rPr lang="zh-CN" altLang="en-US" sz="2000" dirty="0"/>
              <a:t>懒汉方式</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990600" y="1724025"/>
            <a:ext cx="7620000" cy="3699474"/>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public 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LazySingleton</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仅建立一个空的引用</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LazySingleton</a:t>
            </a:r>
            <a:r>
              <a:rPr lang="en-US" altLang="zh-CN" b="0" i="1" kern="0" dirty="0" err="1" smtClean="0">
                <a:solidFill>
                  <a:srgbClr val="0000C0"/>
                </a:solidFill>
                <a:latin typeface="Consolas" panose="020B0609020204030204" pitchFamily="49" charset="0"/>
                <a:ea typeface="宋体" panose="02010600030101010101" pitchFamily="2" charset="-122"/>
              </a:rPr>
              <a:t>instance</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null</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4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私密构造器</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smtClean="0">
                <a:solidFill>
                  <a:srgbClr val="000000"/>
                </a:solidFill>
                <a:latin typeface="Consolas" panose="020B0609020204030204" pitchFamily="49" charset="0"/>
                <a:ea typeface="宋体" panose="02010600030101010101" pitchFamily="2" charset="-122"/>
              </a:rPr>
              <a:t>LazySingleton</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8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a:solidFill>
                  <a:srgbClr val="3F5FBF"/>
                </a:solidFill>
                <a:latin typeface="Consolas" panose="020B0609020204030204" pitchFamily="49" charset="0"/>
                <a:ea typeface="宋体" panose="02010600030101010101" pitchFamily="2" charset="-122"/>
              </a:rPr>
              <a:t>/** instance</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为空时创建</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a:solidFill>
                  <a:srgbClr val="7F0055"/>
                </a:solidFill>
                <a:latin typeface="Consolas" panose="020B0609020204030204" pitchFamily="49" charset="0"/>
                <a:ea typeface="宋体" panose="02010600030101010101" pitchFamily="2" charset="-122"/>
              </a:rPr>
              <a:t>public 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smtClean="0">
                <a:solidFill>
                  <a:srgbClr val="000000"/>
                </a:solidFill>
                <a:latin typeface="Consolas" panose="020B0609020204030204" pitchFamily="49" charset="0"/>
                <a:ea typeface="宋体" panose="02010600030101010101" pitchFamily="2" charset="-122"/>
              </a:rPr>
              <a:t>LazySingleton</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err="1" smtClean="0">
                <a:solidFill>
                  <a:srgbClr val="000000"/>
                </a:solidFill>
                <a:latin typeface="Consolas" panose="020B0609020204030204" pitchFamily="49" charset="0"/>
                <a:ea typeface="宋体" panose="02010600030101010101" pitchFamily="2" charset="-122"/>
              </a:rPr>
              <a:t>getInstance</a:t>
            </a:r>
            <a:r>
              <a:rPr lang="en-US" altLang="zh-CN" b="0" kern="0" dirty="0">
                <a:solidFill>
                  <a:srgbClr val="000000"/>
                </a:solidFill>
                <a:latin typeface="Consolas" panose="020B0609020204030204" pitchFamily="49" charset="0"/>
                <a:ea typeface="宋体" panose="02010600030101010101" pitchFamily="2" charset="-122"/>
              </a:rPr>
              <a:t>() {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r>
              <a:rPr lang="en-US" altLang="zh-CN" b="0" kern="0" dirty="0">
                <a:solidFill>
                  <a:srgbClr val="7F0055"/>
                </a:solidFill>
                <a:latin typeface="Consolas" panose="020B0609020204030204" pitchFamily="49" charset="0"/>
                <a:ea typeface="宋体" panose="02010600030101010101" pitchFamily="2" charset="-122"/>
              </a:rPr>
              <a:t>if</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i="1" kern="0" dirty="0">
                <a:solidFill>
                  <a:srgbClr val="0000C0"/>
                </a:solidFill>
                <a:latin typeface="Consolas" panose="020B0609020204030204" pitchFamily="49" charset="0"/>
                <a:ea typeface="宋体" panose="02010600030101010101" pitchFamily="2" charset="-122"/>
              </a:rPr>
              <a:t>instance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null</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r>
              <a:rPr lang="en-US" altLang="zh-CN" b="0" i="1" kern="0" dirty="0">
                <a:solidFill>
                  <a:srgbClr val="0000C0"/>
                </a:solidFill>
                <a:latin typeface="Consolas" panose="020B0609020204030204" pitchFamily="49" charset="0"/>
                <a:ea typeface="宋体" panose="02010600030101010101" pitchFamily="2" charset="-122"/>
              </a:rPr>
              <a:t>instance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smtClean="0">
                <a:solidFill>
                  <a:srgbClr val="000000"/>
                </a:solidFill>
                <a:latin typeface="Consolas" panose="020B0609020204030204" pitchFamily="49" charset="0"/>
                <a:ea typeface="宋体" panose="02010600030101010101" pitchFamily="2" charset="-122"/>
              </a:rPr>
              <a:t>LazySingleton</a:t>
            </a:r>
            <a:r>
              <a:rPr lang="en-US" altLang="zh-CN" b="0" kern="0" dirty="0" smtClean="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13			</a:t>
            </a:r>
            <a:r>
              <a:rPr lang="en-US" altLang="zh-CN" b="0" kern="0" dirty="0">
                <a:solidFill>
                  <a:srgbClr val="7F0055"/>
                </a:solidFill>
                <a:latin typeface="Consolas" panose="020B0609020204030204" pitchFamily="49" charset="0"/>
                <a:ea typeface="宋体" panose="02010600030101010101" pitchFamily="2" charset="-122"/>
              </a:rPr>
              <a:t>return</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i="1" kern="0" dirty="0">
                <a:solidFill>
                  <a:srgbClr val="0000C0"/>
                </a:solidFill>
                <a:latin typeface="Consolas" panose="020B0609020204030204" pitchFamily="49" charset="0"/>
                <a:ea typeface="宋体" panose="02010600030101010101" pitchFamily="2" charset="-122"/>
              </a:rPr>
              <a:t>instance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15	}</a:t>
            </a:r>
            <a:endParaRPr lang="zh-CN" altLang="en-US" b="0" dirty="0"/>
          </a:p>
        </p:txBody>
      </p:sp>
      <p:sp>
        <p:nvSpPr>
          <p:cNvPr id="6" name="内容占位符 2"/>
          <p:cNvSpPr txBox="1">
            <a:spLocks/>
          </p:cNvSpPr>
          <p:nvPr/>
        </p:nvSpPr>
        <p:spPr bwMode="auto">
          <a:xfrm>
            <a:off x="3230032" y="4921054"/>
            <a:ext cx="8644469" cy="159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Font typeface="Monotype Sorts" pitchFamily="2" charset="2"/>
              <a:buBlip>
                <a:blip r:embed="rId2"/>
              </a:buBlip>
              <a:defRPr kumimoji="1" sz="24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3"/>
              </a:buBlip>
              <a:defRPr kumimoji="1" sz="22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4"/>
              </a:buBlip>
              <a:defRPr kumimoji="1" sz="22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5"/>
              </a:buBlip>
              <a:defRPr kumimoji="1" sz="22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9pPr>
          </a:lstStyle>
          <a:p>
            <a:r>
              <a:rPr lang="zh-CN" altLang="en-US" sz="1800" b="0" kern="0" dirty="0"/>
              <a:t>在外界需要并调用方法</a:t>
            </a:r>
            <a:r>
              <a:rPr lang="en-US" altLang="zh-CN" sz="1800" b="0" kern="0" dirty="0" err="1"/>
              <a:t>getlnstance</a:t>
            </a:r>
            <a:r>
              <a:rPr lang="en-US" altLang="zh-CN" sz="1800" b="0" kern="0" dirty="0"/>
              <a:t>()</a:t>
            </a:r>
            <a:r>
              <a:rPr lang="zh-CN" altLang="en-US" sz="1800" b="0" kern="0" dirty="0"/>
              <a:t>，并且当实例的引用还不存在时才会创建这个实例，起到了延迟加载的作用。</a:t>
            </a:r>
            <a:endParaRPr lang="en-US" altLang="zh-CN" sz="1800" b="0" kern="0" dirty="0" smtClean="0"/>
          </a:p>
          <a:p>
            <a:r>
              <a:rPr lang="zh-CN" altLang="en-US" sz="1800" b="0" kern="0" dirty="0" smtClean="0"/>
              <a:t>当</a:t>
            </a:r>
            <a:r>
              <a:rPr lang="en-US" altLang="zh-CN" sz="1800" b="0" kern="0" dirty="0" err="1"/>
              <a:t>getInstance</a:t>
            </a:r>
            <a:r>
              <a:rPr lang="zh-CN" altLang="en-US" sz="1800" b="0" kern="0" dirty="0"/>
              <a:t>时，首先要经过</a:t>
            </a:r>
            <a:r>
              <a:rPr lang="en-US" altLang="zh-CN" sz="1800" b="0" kern="0" dirty="0"/>
              <a:t>if</a:t>
            </a:r>
            <a:r>
              <a:rPr lang="zh-CN" altLang="en-US" sz="1800" b="0" kern="0" dirty="0"/>
              <a:t>判断，在多线程场景下，就可能存在多个线程同时进入</a:t>
            </a:r>
            <a:r>
              <a:rPr lang="en-US" altLang="zh-CN" sz="1800" b="0" kern="0" dirty="0"/>
              <a:t>if</a:t>
            </a:r>
            <a:r>
              <a:rPr lang="zh-CN" altLang="en-US" sz="1800" b="0" kern="0" dirty="0"/>
              <a:t>判断，此时对象还未创建，那么就会多个线程都去创建对象，很有可能会产生多个实例对象，导致</a:t>
            </a:r>
            <a:r>
              <a:rPr lang="zh-CN" altLang="en-US" sz="1800" b="0" kern="0" dirty="0">
                <a:solidFill>
                  <a:srgbClr val="FF0000"/>
                </a:solidFill>
              </a:rPr>
              <a:t>线程安全问题</a:t>
            </a:r>
            <a:r>
              <a:rPr lang="zh-CN" altLang="en-US" sz="1800" b="0" kern="0" dirty="0"/>
              <a:t>，从而单例模式也被破坏了</a:t>
            </a:r>
            <a:r>
              <a:rPr lang="zh-CN" altLang="en-US" sz="1800" b="0" kern="0" dirty="0" smtClean="0"/>
              <a:t>。</a:t>
            </a:r>
            <a:endParaRPr lang="zh-CN" altLang="en-US" sz="1800" b="0" kern="0" dirty="0"/>
          </a:p>
        </p:txBody>
      </p:sp>
    </p:spTree>
    <p:extLst>
      <p:ext uri="{BB962C8B-B14F-4D97-AF65-F5344CB8AC3E}">
        <p14:creationId xmlns:p14="http://schemas.microsoft.com/office/powerpoint/2010/main" val="1098928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final</a:t>
            </a:r>
            <a:r>
              <a:rPr lang="zh-CN" altLang="en-US" dirty="0"/>
              <a:t>关键字</a:t>
            </a:r>
          </a:p>
        </p:txBody>
      </p:sp>
      <p:sp>
        <p:nvSpPr>
          <p:cNvPr id="3" name="内容占位符 2"/>
          <p:cNvSpPr>
            <a:spLocks noGrp="1"/>
          </p:cNvSpPr>
          <p:nvPr>
            <p:ph idx="1"/>
          </p:nvPr>
        </p:nvSpPr>
        <p:spPr/>
        <p:txBody>
          <a:bodyPr/>
          <a:lstStyle/>
          <a:p>
            <a:r>
              <a:rPr lang="en-US" altLang="zh-CN" dirty="0"/>
              <a:t>1</a:t>
            </a:r>
            <a:r>
              <a:rPr lang="zh-CN" altLang="en-US" dirty="0"/>
              <a:t>． </a:t>
            </a:r>
            <a:r>
              <a:rPr lang="en-US" altLang="zh-CN" dirty="0"/>
              <a:t>final</a:t>
            </a:r>
            <a:r>
              <a:rPr lang="zh-CN" altLang="en-US" dirty="0"/>
              <a:t>变量</a:t>
            </a:r>
          </a:p>
          <a:p>
            <a:pPr lvl="1"/>
            <a:r>
              <a:rPr lang="zh-CN" altLang="en-US" dirty="0"/>
              <a:t>用</a:t>
            </a:r>
            <a:r>
              <a:rPr lang="en-US" altLang="zh-CN" dirty="0"/>
              <a:t>final</a:t>
            </a:r>
            <a:r>
              <a:rPr lang="zh-CN" altLang="en-US" dirty="0"/>
              <a:t>修饰一个具有初始值的变量就会使该变量一直保持这个值不再改变，成为一</a:t>
            </a:r>
            <a:r>
              <a:rPr lang="zh-CN" altLang="en-US" dirty="0" smtClean="0"/>
              <a:t>个</a:t>
            </a:r>
            <a:r>
              <a:rPr lang="zh-CN" altLang="en-US" dirty="0" smtClean="0">
                <a:solidFill>
                  <a:srgbClr val="FF0000"/>
                </a:solidFill>
              </a:rPr>
              <a:t>符号</a:t>
            </a:r>
            <a:r>
              <a:rPr lang="zh-CN" altLang="en-US" dirty="0">
                <a:solidFill>
                  <a:srgbClr val="FF0000"/>
                </a:solidFill>
              </a:rPr>
              <a:t>常量</a:t>
            </a:r>
            <a:r>
              <a:rPr lang="zh-CN" altLang="en-US" dirty="0"/>
              <a:t>。</a:t>
            </a:r>
          </a:p>
          <a:p>
            <a:pPr lvl="1"/>
            <a:r>
              <a:rPr lang="zh-CN" altLang="en-US" dirty="0"/>
              <a:t>注意：</a:t>
            </a:r>
          </a:p>
          <a:p>
            <a:pPr lvl="1"/>
            <a:r>
              <a:rPr lang="zh-CN" altLang="en-US" dirty="0"/>
              <a:t>（</a:t>
            </a:r>
            <a:r>
              <a:rPr lang="en-US" altLang="zh-CN" dirty="0"/>
              <a:t>1</a:t>
            </a:r>
            <a:r>
              <a:rPr lang="zh-CN" altLang="en-US" dirty="0"/>
              <a:t>）</a:t>
            </a:r>
            <a:r>
              <a:rPr lang="en-US" altLang="zh-CN" dirty="0"/>
              <a:t>final</a:t>
            </a:r>
            <a:r>
              <a:rPr lang="zh-CN" altLang="en-US" dirty="0"/>
              <a:t>变量在使用前必须进行初始化。通常在声明的同时初始化或在构造器以及初始化段中进行初始化。例如，代码</a:t>
            </a:r>
            <a:r>
              <a:rPr lang="en-US" altLang="zh-CN" dirty="0"/>
              <a:t>4-6</a:t>
            </a:r>
            <a:r>
              <a:rPr lang="zh-CN" altLang="en-US" dirty="0"/>
              <a:t>中的</a:t>
            </a:r>
            <a:r>
              <a:rPr lang="en-US" altLang="zh-CN" dirty="0"/>
              <a:t>final</a:t>
            </a:r>
            <a:r>
              <a:rPr lang="zh-CN" altLang="en-US" dirty="0"/>
              <a:t>变量</a:t>
            </a:r>
            <a:r>
              <a:rPr lang="en-US" altLang="zh-CN" dirty="0"/>
              <a:t>DEKE_SIZE</a:t>
            </a:r>
            <a:r>
              <a:rPr lang="zh-CN" altLang="en-US" dirty="0"/>
              <a:t>是在声明的同时初始化的，因为假定玩的是一副扑克，其数量一定是</a:t>
            </a:r>
            <a:r>
              <a:rPr lang="en-US" altLang="zh-CN" dirty="0"/>
              <a:t>54</a:t>
            </a:r>
            <a:r>
              <a:rPr lang="zh-CN" altLang="en-US" dirty="0" smtClean="0"/>
              <a:t>。</a:t>
            </a:r>
            <a:endParaRPr lang="en-US" altLang="zh-CN" dirty="0" smtClean="0"/>
          </a:p>
          <a:p>
            <a:pPr marL="857250" lvl="2" indent="0">
              <a:buNone/>
            </a:pPr>
            <a:r>
              <a:rPr lang="en-US" altLang="zh-CN" dirty="0"/>
              <a:t>public static final </a:t>
            </a:r>
            <a:r>
              <a:rPr lang="en-US" altLang="zh-CN" dirty="0" err="1"/>
              <a:t>int</a:t>
            </a:r>
            <a:r>
              <a:rPr lang="en-US" altLang="zh-CN" dirty="0"/>
              <a:t> DEKE_SIZE = 54;</a:t>
            </a:r>
            <a:endParaRPr lang="zh-CN" altLang="en-US" dirty="0"/>
          </a:p>
          <a:p>
            <a:pPr lvl="1"/>
            <a:r>
              <a:rPr lang="zh-CN" altLang="en-US" dirty="0"/>
              <a:t>（</a:t>
            </a:r>
            <a:r>
              <a:rPr lang="en-US" altLang="zh-CN" dirty="0"/>
              <a:t>2</a:t>
            </a:r>
            <a:r>
              <a:rPr lang="zh-CN" altLang="en-US" dirty="0"/>
              <a:t>）</a:t>
            </a:r>
            <a:r>
              <a:rPr lang="en-US" altLang="zh-CN" dirty="0"/>
              <a:t>final</a:t>
            </a:r>
            <a:r>
              <a:rPr lang="zh-CN" altLang="en-US" dirty="0"/>
              <a:t>变量只能初始化一次。</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2053101075"/>
      </p:ext>
    </p:extLst>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final</a:t>
            </a:r>
            <a:r>
              <a:rPr lang="zh-CN" altLang="en-US" dirty="0" smtClean="0"/>
              <a:t>关键字（续）</a:t>
            </a:r>
            <a:endParaRPr lang="zh-CN" altLang="en-US" dirty="0"/>
          </a:p>
        </p:txBody>
      </p:sp>
      <p:sp>
        <p:nvSpPr>
          <p:cNvPr id="3" name="内容占位符 2"/>
          <p:cNvSpPr>
            <a:spLocks noGrp="1"/>
          </p:cNvSpPr>
          <p:nvPr>
            <p:ph idx="1"/>
          </p:nvPr>
        </p:nvSpPr>
        <p:spPr/>
        <p:txBody>
          <a:bodyPr/>
          <a:lstStyle/>
          <a:p>
            <a:r>
              <a:rPr lang="en-US" altLang="zh-CN" sz="2200" dirty="0"/>
              <a:t>2</a:t>
            </a:r>
            <a:r>
              <a:rPr lang="zh-CN" altLang="en-US" sz="2200" dirty="0"/>
              <a:t>． </a:t>
            </a:r>
            <a:r>
              <a:rPr lang="en-US" altLang="zh-CN" sz="2200" dirty="0"/>
              <a:t>final </a:t>
            </a:r>
            <a:r>
              <a:rPr lang="zh-CN" altLang="en-US" sz="2200" dirty="0"/>
              <a:t>方法</a:t>
            </a:r>
          </a:p>
          <a:p>
            <a:pPr lvl="1"/>
            <a:r>
              <a:rPr lang="zh-CN" altLang="en-US" sz="2000" dirty="0"/>
              <a:t>用</a:t>
            </a:r>
            <a:r>
              <a:rPr lang="en-US" altLang="zh-CN" sz="2000" dirty="0"/>
              <a:t>final</a:t>
            </a:r>
            <a:r>
              <a:rPr lang="zh-CN" altLang="en-US" sz="2000" dirty="0"/>
              <a:t>修饰方法，则该方法为最终方法，即其在子类中不可被重写（覆盖）。但可以被子类继承，所以在子类中调用的实际是父类中定义的</a:t>
            </a:r>
            <a:r>
              <a:rPr lang="en-US" altLang="zh-CN" sz="2000" dirty="0"/>
              <a:t>final</a:t>
            </a:r>
            <a:r>
              <a:rPr lang="zh-CN" altLang="en-US" sz="2000" dirty="0"/>
              <a:t>方法。例如，下面的</a:t>
            </a:r>
            <a:r>
              <a:rPr lang="en-US" altLang="zh-CN" sz="2000" dirty="0"/>
              <a:t>play</a:t>
            </a:r>
            <a:r>
              <a:rPr lang="zh-CN" altLang="en-US" sz="2000" dirty="0"/>
              <a:t>方法是最终的，是不能被重写的。</a:t>
            </a:r>
          </a:p>
          <a:p>
            <a:pPr marL="857250" lvl="2" indent="0">
              <a:buNone/>
            </a:pPr>
            <a:r>
              <a:rPr lang="en-US" altLang="zh-CN" sz="2000" dirty="0"/>
              <a:t>public class A {</a:t>
            </a:r>
          </a:p>
          <a:p>
            <a:pPr marL="857250" lvl="2" indent="0">
              <a:buNone/>
            </a:pPr>
            <a:r>
              <a:rPr lang="en-US" altLang="zh-CN" sz="2000" dirty="0"/>
              <a:t>    public final void play( ){</a:t>
            </a:r>
          </a:p>
          <a:p>
            <a:pPr marL="857250" lvl="2" indent="0">
              <a:buNone/>
            </a:pPr>
            <a:r>
              <a:rPr lang="en-US" altLang="zh-CN" sz="2000" dirty="0"/>
              <a:t>    }</a:t>
            </a:r>
          </a:p>
          <a:p>
            <a:pPr marL="857250" lvl="2" indent="0">
              <a:buNone/>
            </a:pPr>
            <a:r>
              <a:rPr lang="en-US" altLang="zh-CN" sz="2000" dirty="0"/>
              <a:t>}</a:t>
            </a:r>
          </a:p>
          <a:p>
            <a:pPr lvl="1"/>
            <a:r>
              <a:rPr lang="zh-CN" altLang="en-US" sz="2000" dirty="0"/>
              <a:t>使用</a:t>
            </a:r>
            <a:r>
              <a:rPr lang="en-US" altLang="zh-CN" sz="2000" dirty="0"/>
              <a:t>final</a:t>
            </a:r>
            <a:r>
              <a:rPr lang="zh-CN" altLang="en-US" sz="2000" dirty="0"/>
              <a:t>修饰方法的两个好处：</a:t>
            </a:r>
          </a:p>
          <a:p>
            <a:pPr lvl="2"/>
            <a:r>
              <a:rPr lang="zh-CN" altLang="en-US" sz="2000" dirty="0"/>
              <a:t>（</a:t>
            </a:r>
            <a:r>
              <a:rPr lang="en-US" altLang="zh-CN" sz="2000" dirty="0"/>
              <a:t>1</a:t>
            </a:r>
            <a:r>
              <a:rPr lang="zh-CN" altLang="en-US" sz="2000" dirty="0"/>
              <a:t>）防止方法被重写（覆盖）；</a:t>
            </a:r>
          </a:p>
          <a:p>
            <a:pPr lvl="2"/>
            <a:r>
              <a:rPr lang="zh-CN" altLang="en-US" sz="2000" dirty="0"/>
              <a:t>（</a:t>
            </a:r>
            <a:r>
              <a:rPr lang="en-US" altLang="zh-CN" sz="2000" dirty="0"/>
              <a:t>2</a:t>
            </a:r>
            <a:r>
              <a:rPr lang="zh-CN" altLang="en-US" sz="2000" dirty="0"/>
              <a:t>）关闭</a:t>
            </a:r>
            <a:r>
              <a:rPr lang="en-US" altLang="zh-CN" sz="2000" dirty="0"/>
              <a:t>Java</a:t>
            </a:r>
            <a:r>
              <a:rPr lang="zh-CN" altLang="en-US" sz="2000" dirty="0"/>
              <a:t>中的动态绑定。</a:t>
            </a:r>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1790688845"/>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final</a:t>
            </a:r>
            <a:r>
              <a:rPr lang="zh-CN" altLang="en-US" dirty="0"/>
              <a:t>关键字（续）</a:t>
            </a:r>
          </a:p>
        </p:txBody>
      </p:sp>
      <p:sp>
        <p:nvSpPr>
          <p:cNvPr id="3" name="内容占位符 2"/>
          <p:cNvSpPr>
            <a:spLocks noGrp="1"/>
          </p:cNvSpPr>
          <p:nvPr>
            <p:ph idx="1"/>
          </p:nvPr>
        </p:nvSpPr>
        <p:spPr/>
        <p:txBody>
          <a:bodyPr/>
          <a:lstStyle/>
          <a:p>
            <a:r>
              <a:rPr lang="en-US" altLang="zh-CN" dirty="0"/>
              <a:t>3</a:t>
            </a:r>
            <a:r>
              <a:rPr lang="zh-CN" altLang="en-US" dirty="0"/>
              <a:t>． </a:t>
            </a:r>
            <a:r>
              <a:rPr lang="en-US" altLang="zh-CN" dirty="0"/>
              <a:t>final</a:t>
            </a:r>
            <a:r>
              <a:rPr lang="zh-CN" altLang="en-US" dirty="0"/>
              <a:t>类</a:t>
            </a:r>
          </a:p>
          <a:p>
            <a:pPr lvl="1"/>
            <a:r>
              <a:rPr lang="zh-CN" altLang="en-US" dirty="0"/>
              <a:t>用</a:t>
            </a:r>
            <a:r>
              <a:rPr lang="en-US" altLang="zh-CN" dirty="0"/>
              <a:t>final</a:t>
            </a:r>
            <a:r>
              <a:rPr lang="zh-CN" altLang="en-US" dirty="0"/>
              <a:t>修饰类，则该类为</a:t>
            </a:r>
            <a:r>
              <a:rPr lang="zh-CN" altLang="en-US" dirty="0">
                <a:solidFill>
                  <a:srgbClr val="FF0000"/>
                </a:solidFill>
              </a:rPr>
              <a:t>最终类</a:t>
            </a:r>
            <a:r>
              <a:rPr lang="zh-CN" altLang="en-US" dirty="0"/>
              <a:t>。最终类不能作为父类，不可再派生子类，防止类被扩展。</a:t>
            </a:r>
            <a:r>
              <a:rPr lang="en-US" altLang="zh-CN" dirty="0"/>
              <a:t>Math</a:t>
            </a:r>
            <a:r>
              <a:rPr lang="zh-CN" altLang="en-US" dirty="0"/>
              <a:t>类是一个最终类，</a:t>
            </a:r>
            <a:r>
              <a:rPr lang="en-US" altLang="zh-CN" dirty="0"/>
              <a:t>String</a:t>
            </a:r>
            <a:r>
              <a:rPr lang="zh-CN" altLang="en-US" dirty="0"/>
              <a:t>、</a:t>
            </a:r>
            <a:r>
              <a:rPr lang="en-US" altLang="zh-CN" dirty="0"/>
              <a:t>System</a:t>
            </a:r>
            <a:r>
              <a:rPr lang="zh-CN" altLang="en-US" dirty="0"/>
              <a:t>也是最终类。例如，下面的类</a:t>
            </a:r>
            <a:r>
              <a:rPr lang="en-US" altLang="zh-CN" dirty="0"/>
              <a:t>B</a:t>
            </a:r>
            <a:r>
              <a:rPr lang="zh-CN" altLang="en-US" dirty="0"/>
              <a:t>是最终类，是不能被继承的。</a:t>
            </a:r>
          </a:p>
          <a:p>
            <a:pPr marL="857250" lvl="2" indent="0">
              <a:buNone/>
            </a:pPr>
            <a:r>
              <a:rPr lang="en-US" altLang="zh-CN" dirty="0"/>
              <a:t>public final class B {</a:t>
            </a:r>
          </a:p>
          <a:p>
            <a:pPr marL="857250" lvl="2" indent="0">
              <a:buNone/>
            </a:pPr>
            <a:r>
              <a:rPr lang="en-US" altLang="zh-CN"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1970810292"/>
      </p:ext>
    </p:extLst>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3410" y="1985963"/>
            <a:ext cx="10212916" cy="609600"/>
          </a:xfrm>
        </p:spPr>
        <p:txBody>
          <a:bodyPr/>
          <a:lstStyle/>
          <a:p>
            <a:r>
              <a:rPr lang="zh-CN" altLang="en-US" dirty="0"/>
              <a:t>第</a:t>
            </a:r>
            <a:r>
              <a:rPr lang="en-US" altLang="zh-CN" dirty="0"/>
              <a:t>5.3</a:t>
            </a:r>
            <a:r>
              <a:rPr lang="zh-CN" altLang="en-US" dirty="0"/>
              <a:t>课 类层次中的类型转换</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3755337980"/>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a:t>
            </a:r>
            <a:r>
              <a:rPr lang="zh-CN" altLang="en-US" dirty="0"/>
              <a:t>类的</a:t>
            </a:r>
            <a:r>
              <a:rPr lang="zh-CN" altLang="en-US" dirty="0" smtClean="0"/>
              <a:t>组合（续）</a:t>
            </a:r>
            <a:endParaRPr lang="zh-CN" altLang="en-US" dirty="0"/>
          </a:p>
        </p:txBody>
      </p:sp>
      <p:sp>
        <p:nvSpPr>
          <p:cNvPr id="3" name="内容占位符 2"/>
          <p:cNvSpPr>
            <a:spLocks noGrp="1"/>
          </p:cNvSpPr>
          <p:nvPr>
            <p:ph idx="1"/>
          </p:nvPr>
        </p:nvSpPr>
        <p:spPr>
          <a:xfrm>
            <a:off x="393191" y="917575"/>
            <a:ext cx="11481310" cy="5492749"/>
          </a:xfrm>
        </p:spPr>
        <p:txBody>
          <a:bodyPr/>
          <a:lstStyle/>
          <a:p>
            <a:r>
              <a:rPr lang="en-US" altLang="zh-CN" sz="2000" dirty="0"/>
              <a:t>1</a:t>
            </a:r>
            <a:r>
              <a:rPr lang="en-US" altLang="zh-CN" sz="2000" dirty="0" smtClean="0"/>
              <a:t>.</a:t>
            </a:r>
            <a:r>
              <a:rPr lang="zh-CN" altLang="en-US" sz="2000" dirty="0" smtClean="0"/>
              <a:t>关联</a:t>
            </a:r>
            <a:r>
              <a:rPr lang="zh-CN" altLang="en-US" sz="2000" dirty="0"/>
              <a:t>关系的</a:t>
            </a:r>
            <a:r>
              <a:rPr lang="en-US" altLang="zh-CN" sz="2000" dirty="0"/>
              <a:t>UML</a:t>
            </a:r>
            <a:r>
              <a:rPr lang="zh-CN" altLang="en-US" sz="2000" dirty="0" smtClean="0"/>
              <a:t>建模</a:t>
            </a:r>
            <a:endParaRPr lang="en-US" altLang="zh-CN" sz="2000" dirty="0" smtClean="0"/>
          </a:p>
          <a:p>
            <a:pPr lvl="1"/>
            <a:r>
              <a:rPr lang="zh-CN" altLang="en-US" sz="1800" dirty="0"/>
              <a:t>圆类对象作为圆柱类的一个成员，两者的关系是关联关系（</a:t>
            </a:r>
            <a:r>
              <a:rPr lang="en-US" altLang="zh-CN" sz="1800" dirty="0"/>
              <a:t>Association</a:t>
            </a:r>
            <a:r>
              <a:rPr lang="zh-CN" altLang="en-US" sz="1800" dirty="0"/>
              <a:t>），就是圆柱类（</a:t>
            </a:r>
            <a:r>
              <a:rPr lang="en-US" altLang="zh-CN" sz="1800" dirty="0"/>
              <a:t>Pillar</a:t>
            </a:r>
            <a:r>
              <a:rPr lang="zh-CN" altLang="en-US" sz="1800" dirty="0"/>
              <a:t>）关联于圆类（</a:t>
            </a:r>
            <a:r>
              <a:rPr lang="en-US" altLang="zh-CN" sz="1800" dirty="0"/>
              <a:t>Circle</a:t>
            </a:r>
            <a:r>
              <a:rPr lang="zh-CN" altLang="en-US" sz="1800" dirty="0"/>
              <a:t>）</a:t>
            </a:r>
            <a:r>
              <a:rPr lang="zh-CN" altLang="en-US" sz="1800" dirty="0" smtClean="0"/>
              <a:t>。</a:t>
            </a:r>
            <a:endParaRPr lang="en-US" altLang="zh-CN" sz="1800" dirty="0" smtClean="0"/>
          </a:p>
          <a:p>
            <a:pPr lvl="1"/>
            <a:endParaRPr lang="en-US" altLang="zh-CN" sz="1800" dirty="0"/>
          </a:p>
          <a:p>
            <a:pPr lvl="1"/>
            <a:endParaRPr lang="en-US" altLang="zh-CN" sz="1800" dirty="0" smtClean="0"/>
          </a:p>
          <a:p>
            <a:pPr lvl="1"/>
            <a:endParaRPr lang="en-US" altLang="zh-CN" sz="1800" dirty="0"/>
          </a:p>
          <a:p>
            <a:pPr lvl="1"/>
            <a:endParaRPr lang="en-US" altLang="zh-CN" sz="1800" dirty="0" smtClean="0"/>
          </a:p>
          <a:p>
            <a:pPr lvl="1"/>
            <a:endParaRPr lang="en-US" altLang="zh-CN" sz="1800" dirty="0"/>
          </a:p>
          <a:p>
            <a:pPr lvl="1"/>
            <a:endParaRPr lang="en-US" altLang="zh-CN" sz="1800" dirty="0" smtClean="0"/>
          </a:p>
          <a:p>
            <a:pPr lvl="1"/>
            <a:endParaRPr lang="en-US" altLang="zh-CN" sz="1800" dirty="0"/>
          </a:p>
          <a:p>
            <a:pPr marL="457200" lvl="1" indent="0">
              <a:buNone/>
            </a:pPr>
            <a:endParaRPr lang="en-US" altLang="zh-CN" sz="1800" dirty="0"/>
          </a:p>
          <a:p>
            <a:pPr lvl="1"/>
            <a:r>
              <a:rPr lang="zh-CN" altLang="en-US" sz="1800" dirty="0"/>
              <a:t>如果</a:t>
            </a:r>
            <a:r>
              <a:rPr lang="en-US" altLang="zh-CN" sz="1800" dirty="0"/>
              <a:t>A</a:t>
            </a:r>
            <a:r>
              <a:rPr lang="zh-CN" altLang="en-US" sz="1800" dirty="0"/>
              <a:t>类中的成员变量是用</a:t>
            </a:r>
            <a:r>
              <a:rPr lang="en-US" altLang="zh-CN" sz="1800" dirty="0"/>
              <a:t>B</a:t>
            </a:r>
            <a:r>
              <a:rPr lang="zh-CN" altLang="en-US" sz="1800" dirty="0"/>
              <a:t>类（接口）声明的对象，那么</a:t>
            </a:r>
            <a:r>
              <a:rPr lang="en-US" altLang="zh-CN" sz="1800" dirty="0"/>
              <a:t>A</a:t>
            </a:r>
            <a:r>
              <a:rPr lang="zh-CN" altLang="en-US" sz="1800" dirty="0"/>
              <a:t>和</a:t>
            </a:r>
            <a:r>
              <a:rPr lang="en-US" altLang="zh-CN" sz="1800" dirty="0"/>
              <a:t>B</a:t>
            </a:r>
            <a:r>
              <a:rPr lang="zh-CN" altLang="en-US" sz="1800" dirty="0"/>
              <a:t>的关系是关联关系，称</a:t>
            </a:r>
            <a:r>
              <a:rPr lang="en-US" altLang="zh-CN" sz="1800" dirty="0"/>
              <a:t>A</a:t>
            </a:r>
            <a:r>
              <a:rPr lang="zh-CN" altLang="en-US" sz="1800" dirty="0"/>
              <a:t>类的对象关联于</a:t>
            </a:r>
            <a:r>
              <a:rPr lang="en-US" altLang="zh-CN" sz="1800" dirty="0"/>
              <a:t>B</a:t>
            </a:r>
            <a:r>
              <a:rPr lang="zh-CN" altLang="en-US" sz="1800" dirty="0"/>
              <a:t>类的对象或</a:t>
            </a:r>
            <a:r>
              <a:rPr lang="en-US" altLang="zh-CN" sz="1800" dirty="0"/>
              <a:t>A</a:t>
            </a:r>
            <a:r>
              <a:rPr lang="zh-CN" altLang="en-US" sz="1800" dirty="0"/>
              <a:t>类的对象组合了</a:t>
            </a:r>
            <a:r>
              <a:rPr lang="en-US" altLang="zh-CN" sz="1800" dirty="0"/>
              <a:t>B</a:t>
            </a:r>
            <a:r>
              <a:rPr lang="zh-CN" altLang="en-US" sz="1800" dirty="0"/>
              <a:t>类的对象</a:t>
            </a:r>
            <a:r>
              <a:rPr lang="zh-CN" altLang="en-US" sz="1800" dirty="0" smtClean="0"/>
              <a:t>。</a:t>
            </a:r>
            <a:endParaRPr lang="en-US" altLang="zh-CN" sz="1800" dirty="0" smtClean="0"/>
          </a:p>
          <a:p>
            <a:pPr lvl="1"/>
            <a:r>
              <a:rPr lang="zh-CN" altLang="en-US" sz="1800" dirty="0" smtClean="0"/>
              <a:t>如果</a:t>
            </a:r>
            <a:r>
              <a:rPr lang="en-US" altLang="zh-CN" sz="1800" dirty="0"/>
              <a:t>A</a:t>
            </a:r>
            <a:r>
              <a:rPr lang="zh-CN" altLang="en-US" sz="1800" dirty="0"/>
              <a:t>关联于</a:t>
            </a:r>
            <a:r>
              <a:rPr lang="en-US" altLang="zh-CN" sz="1800" dirty="0"/>
              <a:t>B</a:t>
            </a:r>
            <a:r>
              <a:rPr lang="zh-CN" altLang="en-US" sz="1800" dirty="0"/>
              <a:t>，那么可以通过一条实线连接</a:t>
            </a:r>
            <a:r>
              <a:rPr lang="en-US" altLang="zh-CN" sz="1800" dirty="0"/>
              <a:t>A</a:t>
            </a:r>
            <a:r>
              <a:rPr lang="zh-CN" altLang="en-US" sz="1800" dirty="0"/>
              <a:t>和</a:t>
            </a:r>
            <a:r>
              <a:rPr lang="en-US" altLang="zh-CN" sz="1800" dirty="0"/>
              <a:t>B</a:t>
            </a:r>
            <a:r>
              <a:rPr lang="zh-CN" altLang="en-US" sz="1800" dirty="0"/>
              <a:t>的</a:t>
            </a:r>
            <a:r>
              <a:rPr lang="en-US" altLang="zh-CN" sz="1800" dirty="0"/>
              <a:t>UML</a:t>
            </a:r>
            <a:r>
              <a:rPr lang="zh-CN" altLang="en-US" sz="1800" dirty="0"/>
              <a:t>类图，实线的起始端是</a:t>
            </a:r>
            <a:r>
              <a:rPr lang="en-US" altLang="zh-CN" sz="1800" dirty="0"/>
              <a:t>A</a:t>
            </a:r>
            <a:r>
              <a:rPr lang="zh-CN" altLang="en-US" sz="1800" dirty="0"/>
              <a:t>的</a:t>
            </a:r>
            <a:r>
              <a:rPr lang="en-US" altLang="zh-CN" sz="1800" dirty="0"/>
              <a:t>UML</a:t>
            </a:r>
            <a:r>
              <a:rPr lang="zh-CN" altLang="en-US" sz="1800" dirty="0"/>
              <a:t>图，终点端是</a:t>
            </a:r>
            <a:r>
              <a:rPr lang="en-US" altLang="zh-CN" sz="1800" dirty="0"/>
              <a:t>B</a:t>
            </a:r>
            <a:r>
              <a:rPr lang="zh-CN" altLang="en-US" sz="1800" dirty="0"/>
              <a:t>的</a:t>
            </a:r>
            <a:r>
              <a:rPr lang="en-US" altLang="zh-CN" sz="1800" dirty="0"/>
              <a:t>UML</a:t>
            </a:r>
            <a:r>
              <a:rPr lang="zh-CN" altLang="en-US" sz="1800" dirty="0"/>
              <a:t>图，但终点端使用一个指向</a:t>
            </a:r>
            <a:r>
              <a:rPr lang="en-US" altLang="zh-CN" sz="1800" dirty="0"/>
              <a:t>B</a:t>
            </a:r>
            <a:r>
              <a:rPr lang="zh-CN" altLang="en-US" sz="1800" dirty="0"/>
              <a:t>的</a:t>
            </a:r>
            <a:r>
              <a:rPr lang="en-US" altLang="zh-CN" sz="1800" dirty="0"/>
              <a:t>UML</a:t>
            </a:r>
            <a:r>
              <a:rPr lang="zh-CN" altLang="en-US" sz="1800" dirty="0"/>
              <a:t>图的方向箭头表示实线的结束。</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2422250984"/>
              </p:ext>
            </p:extLst>
          </p:nvPr>
        </p:nvGraphicFramePr>
        <p:xfrm>
          <a:off x="3290887" y="1595438"/>
          <a:ext cx="7984472" cy="3262312"/>
        </p:xfrm>
        <a:graphic>
          <a:graphicData uri="http://schemas.openxmlformats.org/presentationml/2006/ole">
            <mc:AlternateContent xmlns:mc="http://schemas.openxmlformats.org/markup-compatibility/2006">
              <mc:Choice xmlns:v="urn:schemas-microsoft-com:vml" Requires="v">
                <p:oleObj spid="_x0000_s1135" name="Visio" r:id="rId3" imgW="5105528" imgH="2085936" progId="Visio.Drawing.15">
                  <p:embed/>
                </p:oleObj>
              </mc:Choice>
              <mc:Fallback>
                <p:oleObj name="Visio" r:id="rId3" imgW="5105528" imgH="2085936"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0887" y="1595438"/>
                        <a:ext cx="7984472" cy="3262312"/>
                      </a:xfrm>
                      <a:prstGeom prst="rect">
                        <a:avLst/>
                      </a:prstGeom>
                      <a:noFill/>
                    </p:spPr>
                  </p:pic>
                </p:oleObj>
              </mc:Fallback>
            </mc:AlternateContent>
          </a:graphicData>
        </a:graphic>
      </p:graphicFrame>
    </p:spTree>
    <p:extLst>
      <p:ext uri="{BB962C8B-B14F-4D97-AF65-F5344CB8AC3E}">
        <p14:creationId xmlns:p14="http://schemas.microsoft.com/office/powerpoint/2010/main" val="4031058007"/>
      </p:ext>
    </p:extLst>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5.3.1 </a:t>
            </a:r>
            <a:r>
              <a:rPr lang="zh-CN" altLang="en-US" dirty="0"/>
              <a:t>类层次中的赋值兼容规则</a:t>
            </a:r>
          </a:p>
        </p:txBody>
      </p:sp>
      <p:sp>
        <p:nvSpPr>
          <p:cNvPr id="3" name="内容占位符 2"/>
          <p:cNvSpPr>
            <a:spLocks noGrp="1"/>
          </p:cNvSpPr>
          <p:nvPr>
            <p:ph idx="1"/>
          </p:nvPr>
        </p:nvSpPr>
        <p:spPr>
          <a:xfrm>
            <a:off x="450338" y="900113"/>
            <a:ext cx="11532109" cy="4876800"/>
          </a:xfrm>
        </p:spPr>
        <p:txBody>
          <a:bodyPr/>
          <a:lstStyle/>
          <a:p>
            <a:r>
              <a:rPr lang="zh-CN" altLang="en-US" sz="2000" dirty="0"/>
              <a:t>赋值兼容性（</a:t>
            </a:r>
            <a:r>
              <a:rPr lang="en-US" altLang="zh-CN" sz="2000" dirty="0"/>
              <a:t>assignment </a:t>
            </a:r>
            <a:r>
              <a:rPr lang="en-US" altLang="zh-CN" sz="2000" dirty="0" err="1"/>
              <a:t>compability</a:t>
            </a:r>
            <a:r>
              <a:rPr lang="zh-CN" altLang="en-US" sz="2000" dirty="0" smtClean="0"/>
              <a:t>）</a:t>
            </a:r>
            <a:endParaRPr lang="en-US" altLang="zh-CN" sz="2000" dirty="0" smtClean="0"/>
          </a:p>
          <a:p>
            <a:pPr lvl="1"/>
            <a:r>
              <a:rPr lang="zh-CN" altLang="en-US" sz="1800" dirty="0" smtClean="0"/>
              <a:t>指</a:t>
            </a:r>
            <a:r>
              <a:rPr lang="zh-CN" altLang="en-US" sz="1800" dirty="0"/>
              <a:t>在需要基类对象的任何地方都可以使用公有派生类对象来替代。具体地说 是可以将派生类对象赋值给基类对象，或者说可以用派生类对象初始化基类的引用，而无须进行强制类型转换</a:t>
            </a:r>
            <a:r>
              <a:rPr lang="zh-CN" altLang="en-US" sz="1800" dirty="0" smtClean="0"/>
              <a:t>。</a:t>
            </a:r>
            <a:endParaRPr lang="en-US" altLang="zh-CN" sz="1800" dirty="0" smtClean="0"/>
          </a:p>
          <a:p>
            <a:r>
              <a:rPr lang="en-US" altLang="zh-CN" sz="2000" dirty="0"/>
              <a:t>【</a:t>
            </a:r>
            <a:r>
              <a:rPr lang="zh-CN" altLang="en-US" sz="2000" dirty="0"/>
              <a:t>代码</a:t>
            </a:r>
            <a:r>
              <a:rPr lang="en-US" altLang="zh-CN" sz="2000" dirty="0"/>
              <a:t>5-8】</a:t>
            </a:r>
            <a:r>
              <a:rPr lang="zh-CN" altLang="en-US" sz="2000" dirty="0"/>
              <a:t>对代码</a:t>
            </a:r>
            <a:r>
              <a:rPr lang="en-US" altLang="zh-CN" sz="2000" dirty="0"/>
              <a:t>5-2</a:t>
            </a:r>
            <a:r>
              <a:rPr lang="zh-CN" altLang="en-US" sz="2000" dirty="0"/>
              <a:t>中的类进行赋值兼容性验证的主方法。</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6" name="矩形 5"/>
          <p:cNvSpPr/>
          <p:nvPr/>
        </p:nvSpPr>
        <p:spPr>
          <a:xfrm>
            <a:off x="492126" y="2370120"/>
            <a:ext cx="11382375" cy="2979277"/>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TestExtends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Student </a:t>
            </a:r>
            <a:r>
              <a:rPr lang="en-US" altLang="zh-CN" b="0" kern="0" dirty="0">
                <a:solidFill>
                  <a:srgbClr val="6A3E3E"/>
                </a:solidFill>
                <a:latin typeface="Consolas" panose="020B0609020204030204" pitchFamily="49" charset="0"/>
                <a:ea typeface="宋体" panose="02010600030101010101" pitchFamily="2" charset="-122"/>
              </a:rPr>
              <a:t>s</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Student(123456, </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王舞</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err="1">
                <a:solidFill>
                  <a:srgbClr val="6A3E3E"/>
                </a:solidFill>
                <a:latin typeface="Consolas" panose="020B0609020204030204" pitchFamily="49" charset="0"/>
                <a:ea typeface="宋体" panose="02010600030101010101" pitchFamily="2" charset="-122"/>
              </a:rPr>
              <a:t>s</a:t>
            </a:r>
            <a:r>
              <a:rPr lang="en-US" altLang="zh-CN" b="0"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err="1">
                <a:solidFill>
                  <a:srgbClr val="000000"/>
                </a:solidFill>
                <a:latin typeface="Consolas" panose="020B0609020204030204" pitchFamily="49" charset="0"/>
                <a:ea typeface="宋体" panose="02010600030101010101" pitchFamily="2" charset="-122"/>
              </a:rPr>
              <a:t>GradStudent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g</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GradStudent</a:t>
            </a:r>
            <a:r>
              <a:rPr lang="en-US" altLang="zh-CN" b="0" kern="0" dirty="0">
                <a:solidFill>
                  <a:srgbClr val="000000"/>
                </a:solidFill>
                <a:latin typeface="Consolas" panose="020B0609020204030204" pitchFamily="49" charset="0"/>
                <a:ea typeface="宋体" panose="02010600030101010101" pitchFamily="2" charset="-122"/>
              </a:rPr>
              <a:t>(654321, </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李司</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张伞</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人工智能</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err="1">
                <a:solidFill>
                  <a:srgbClr val="6A3E3E"/>
                </a:solidFill>
                <a:latin typeface="Consolas" panose="020B0609020204030204" pitchFamily="49" charset="0"/>
                <a:ea typeface="宋体" panose="02010600030101010101" pitchFamily="2" charset="-122"/>
              </a:rPr>
              <a:t>g</a:t>
            </a:r>
            <a:r>
              <a:rPr lang="en-US" altLang="zh-CN" b="0"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将派生类对象赋值给基类引用</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r>
              <a:rPr lang="en-US" altLang="zh-CN" b="0" kern="0" dirty="0">
                <a:solidFill>
                  <a:srgbClr val="6A3E3E"/>
                </a:solidFill>
                <a:latin typeface="Consolas" panose="020B0609020204030204" pitchFamily="49" charset="0"/>
                <a:ea typeface="宋体" panose="02010600030101010101" pitchFamily="2" charset="-122"/>
              </a:rPr>
              <a:t>s</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g</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指向派生类的</a:t>
            </a:r>
            <a:r>
              <a:rPr lang="en-US" altLang="zh-CN" b="0" kern="0" dirty="0">
                <a:solidFill>
                  <a:srgbClr val="3F7F5F"/>
                </a:solidFill>
                <a:latin typeface="Consolas" panose="020B0609020204030204" pitchFamily="49" charset="0"/>
                <a:ea typeface="宋体" panose="02010600030101010101" pitchFamily="2" charset="-122"/>
              </a:rPr>
              <a:t>Student</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引用调用</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err="1">
                <a:solidFill>
                  <a:srgbClr val="6A3E3E"/>
                </a:solidFill>
                <a:latin typeface="Consolas" panose="020B0609020204030204" pitchFamily="49" charset="0"/>
                <a:ea typeface="宋体" panose="02010600030101010101" pitchFamily="2" charset="-122"/>
              </a:rPr>
              <a:t>s</a:t>
            </a:r>
            <a:r>
              <a:rPr lang="en-US" altLang="zh-CN" b="0"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12	}</a:t>
            </a:r>
            <a:endParaRPr lang="zh-CN" altLang="en-US" b="0" dirty="0"/>
          </a:p>
        </p:txBody>
      </p:sp>
      <p:sp>
        <p:nvSpPr>
          <p:cNvPr id="7" name="矩形 6"/>
          <p:cNvSpPr/>
          <p:nvPr/>
        </p:nvSpPr>
        <p:spPr>
          <a:xfrm>
            <a:off x="6591300" y="3663858"/>
            <a:ext cx="2209800" cy="2709909"/>
          </a:xfrm>
          <a:prstGeom prst="rect">
            <a:avLst/>
          </a:prstGeom>
        </p:spPr>
        <p:txBody>
          <a:bodyPr wrap="square">
            <a:spAutoFit/>
          </a:bodyPr>
          <a:lstStyle/>
          <a:p>
            <a:pPr algn="just">
              <a:lnSpc>
                <a:spcPct val="150000"/>
              </a:lnSpc>
              <a:spcAft>
                <a:spcPts val="0"/>
              </a:spcAft>
              <a:buNone/>
            </a:pPr>
            <a:r>
              <a:rPr lang="zh-CN" altLang="zh-CN" sz="1400" b="0" kern="100" dirty="0">
                <a:latin typeface="Times New Roman" panose="02020603050405020304" pitchFamily="18" charset="0"/>
                <a:ea typeface="宋体" panose="02010600030101010101" pitchFamily="2" charset="-122"/>
              </a:rPr>
              <a:t>测试结果如下：</a:t>
            </a:r>
          </a:p>
          <a:p>
            <a:pPr marL="227965" marR="130810" algn="just">
              <a:lnSpc>
                <a:spcPts val="1200"/>
              </a:lnSpc>
              <a:spcAft>
                <a:spcPts val="0"/>
              </a:spcAft>
              <a:buNone/>
            </a:pPr>
            <a:r>
              <a:rPr lang="zh-CN" altLang="zh-CN" sz="1400" b="0" kern="100" dirty="0">
                <a:latin typeface="Times New Roman" panose="02020603050405020304" pitchFamily="18" charset="0"/>
                <a:ea typeface="宋体" panose="02010600030101010101" pitchFamily="2" charset="-122"/>
              </a:rPr>
              <a:t>学号：</a:t>
            </a:r>
            <a:r>
              <a:rPr lang="en-US" altLang="zh-CN" sz="1400" b="0" kern="100" dirty="0">
                <a:latin typeface="Times New Roman" panose="02020603050405020304" pitchFamily="18" charset="0"/>
                <a:ea typeface="宋体" panose="02010600030101010101" pitchFamily="2" charset="-122"/>
              </a:rPr>
              <a:t>123456</a:t>
            </a:r>
            <a:endParaRPr lang="zh-CN" altLang="zh-CN" sz="14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zh-CN" altLang="zh-CN" sz="1400" b="0" kern="100" dirty="0">
                <a:latin typeface="Times New Roman" panose="02020603050405020304" pitchFamily="18" charset="0"/>
                <a:ea typeface="宋体" panose="02010600030101010101" pitchFamily="2" charset="-122"/>
              </a:rPr>
              <a:t>姓名：王舞</a:t>
            </a:r>
          </a:p>
          <a:p>
            <a:pPr marL="227965" marR="130810" algn="just">
              <a:lnSpc>
                <a:spcPts val="1200"/>
              </a:lnSpc>
              <a:spcAft>
                <a:spcPts val="0"/>
              </a:spcAft>
              <a:buNone/>
            </a:pPr>
            <a:r>
              <a:rPr lang="zh-CN" altLang="zh-CN" sz="1400" b="0" kern="100" dirty="0">
                <a:latin typeface="Times New Roman" panose="02020603050405020304" pitchFamily="18" charset="0"/>
                <a:ea typeface="宋体" panose="02010600030101010101" pitchFamily="2" charset="-122"/>
              </a:rPr>
              <a:t>学号：</a:t>
            </a:r>
            <a:r>
              <a:rPr lang="en-US" altLang="zh-CN" sz="1400" b="0" kern="100" dirty="0">
                <a:latin typeface="Times New Roman" panose="02020603050405020304" pitchFamily="18" charset="0"/>
                <a:ea typeface="宋体" panose="02010600030101010101" pitchFamily="2" charset="-122"/>
              </a:rPr>
              <a:t>654321</a:t>
            </a:r>
            <a:endParaRPr lang="zh-CN" altLang="zh-CN" sz="14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zh-CN" altLang="zh-CN" sz="1400" b="0" kern="100" dirty="0">
                <a:latin typeface="Times New Roman" panose="02020603050405020304" pitchFamily="18" charset="0"/>
                <a:ea typeface="宋体" panose="02010600030101010101" pitchFamily="2" charset="-122"/>
              </a:rPr>
              <a:t>姓名：李司</a:t>
            </a:r>
          </a:p>
          <a:p>
            <a:pPr marL="227965" marR="130810" algn="just">
              <a:lnSpc>
                <a:spcPts val="1200"/>
              </a:lnSpc>
              <a:spcAft>
                <a:spcPts val="0"/>
              </a:spcAft>
              <a:buNone/>
            </a:pPr>
            <a:r>
              <a:rPr lang="zh-CN" altLang="zh-CN" sz="1400" b="0" kern="100" dirty="0">
                <a:latin typeface="Times New Roman" panose="02020603050405020304" pitchFamily="18" charset="0"/>
                <a:ea typeface="宋体" panose="02010600030101010101" pitchFamily="2" charset="-122"/>
              </a:rPr>
              <a:t>导师姓名：张伞</a:t>
            </a:r>
          </a:p>
          <a:p>
            <a:pPr marL="227965" marR="130810" algn="just">
              <a:lnSpc>
                <a:spcPts val="1200"/>
              </a:lnSpc>
              <a:spcAft>
                <a:spcPts val="0"/>
              </a:spcAft>
              <a:buNone/>
            </a:pPr>
            <a:r>
              <a:rPr lang="zh-CN" altLang="zh-CN" sz="1400" b="0" kern="100" dirty="0">
                <a:latin typeface="Times New Roman" panose="02020603050405020304" pitchFamily="18" charset="0"/>
                <a:ea typeface="宋体" panose="02010600030101010101" pitchFamily="2" charset="-122"/>
              </a:rPr>
              <a:t>研究方向：人工智能</a:t>
            </a:r>
          </a:p>
          <a:p>
            <a:pPr marL="227965" marR="130810" algn="just">
              <a:lnSpc>
                <a:spcPts val="1200"/>
              </a:lnSpc>
              <a:spcAft>
                <a:spcPts val="0"/>
              </a:spcAft>
              <a:buNone/>
            </a:pPr>
            <a:r>
              <a:rPr lang="zh-CN" altLang="zh-CN" sz="1400" b="0" kern="100" dirty="0">
                <a:latin typeface="Times New Roman" panose="02020603050405020304" pitchFamily="18" charset="0"/>
                <a:ea typeface="宋体" panose="02010600030101010101" pitchFamily="2" charset="-122"/>
              </a:rPr>
              <a:t>学号：</a:t>
            </a:r>
            <a:r>
              <a:rPr lang="en-US" altLang="zh-CN" sz="1400" b="0" kern="100" dirty="0">
                <a:latin typeface="Times New Roman" panose="02020603050405020304" pitchFamily="18" charset="0"/>
                <a:ea typeface="宋体" panose="02010600030101010101" pitchFamily="2" charset="-122"/>
              </a:rPr>
              <a:t>654321</a:t>
            </a:r>
            <a:endParaRPr lang="zh-CN" altLang="zh-CN" sz="1400" b="0" kern="100" dirty="0">
              <a:latin typeface="Times New Roman" panose="02020603050405020304" pitchFamily="18" charset="0"/>
              <a:ea typeface="宋体" panose="02010600030101010101" pitchFamily="2" charset="-122"/>
            </a:endParaRPr>
          </a:p>
          <a:p>
            <a:pPr marL="227965" marR="130810" algn="just">
              <a:lnSpc>
                <a:spcPts val="1200"/>
              </a:lnSpc>
              <a:spcAft>
                <a:spcPts val="0"/>
              </a:spcAft>
              <a:buNone/>
            </a:pPr>
            <a:r>
              <a:rPr lang="zh-CN" altLang="zh-CN" sz="1400" b="0" kern="100" dirty="0">
                <a:latin typeface="Times New Roman" panose="02020603050405020304" pitchFamily="18" charset="0"/>
                <a:ea typeface="宋体" panose="02010600030101010101" pitchFamily="2" charset="-122"/>
              </a:rPr>
              <a:t>姓名：李司</a:t>
            </a:r>
          </a:p>
          <a:p>
            <a:pPr marL="227965" marR="130810" algn="just">
              <a:lnSpc>
                <a:spcPts val="1200"/>
              </a:lnSpc>
              <a:spcAft>
                <a:spcPts val="0"/>
              </a:spcAft>
              <a:buNone/>
            </a:pPr>
            <a:r>
              <a:rPr lang="zh-CN" altLang="zh-CN" sz="1400" b="0" kern="100" dirty="0">
                <a:latin typeface="Times New Roman" panose="02020603050405020304" pitchFamily="18" charset="0"/>
                <a:ea typeface="宋体" panose="02010600030101010101" pitchFamily="2" charset="-122"/>
              </a:rPr>
              <a:t>导师姓名：张伞</a:t>
            </a:r>
          </a:p>
          <a:p>
            <a:pPr marL="227965" marR="130810" algn="just">
              <a:lnSpc>
                <a:spcPts val="1200"/>
              </a:lnSpc>
              <a:spcAft>
                <a:spcPts val="0"/>
              </a:spcAft>
              <a:buNone/>
            </a:pPr>
            <a:r>
              <a:rPr lang="zh-CN" altLang="zh-CN" sz="1400" b="0" kern="100" dirty="0">
                <a:latin typeface="Times New Roman" panose="02020603050405020304" pitchFamily="18" charset="0"/>
                <a:ea typeface="宋体" panose="02010600030101010101" pitchFamily="2" charset="-122"/>
              </a:rPr>
              <a:t>研究方向：人工智能</a:t>
            </a:r>
            <a:endParaRPr lang="zh-CN" altLang="zh-CN" sz="1400" b="0" kern="100" dirty="0">
              <a:effectLst/>
              <a:latin typeface="Times New Roman" panose="02020603050405020304" pitchFamily="18" charset="0"/>
              <a:ea typeface="宋体" panose="02010600030101010101" pitchFamily="2" charset="-122"/>
            </a:endParaRPr>
          </a:p>
        </p:txBody>
      </p:sp>
      <p:sp>
        <p:nvSpPr>
          <p:cNvPr id="8" name="内容占位符 2"/>
          <p:cNvSpPr txBox="1">
            <a:spLocks/>
          </p:cNvSpPr>
          <p:nvPr/>
        </p:nvSpPr>
        <p:spPr bwMode="auto">
          <a:xfrm>
            <a:off x="8686800" y="3679779"/>
            <a:ext cx="3162300" cy="295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Font typeface="Monotype Sorts" pitchFamily="2" charset="2"/>
              <a:buBlip>
                <a:blip r:embed="rId2"/>
              </a:buBlip>
              <a:defRPr kumimoji="1" sz="24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3"/>
              </a:buBlip>
              <a:defRPr kumimoji="1" sz="22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4"/>
              </a:buBlip>
              <a:defRPr kumimoji="1" sz="22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5"/>
              </a:buBlip>
              <a:defRPr kumimoji="1" sz="22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9pPr>
          </a:lstStyle>
          <a:p>
            <a:r>
              <a:rPr lang="zh-CN" altLang="en-US" sz="1600" b="0" kern="0" dirty="0" smtClean="0"/>
              <a:t>（</a:t>
            </a:r>
            <a:r>
              <a:rPr lang="en-US" altLang="zh-CN" sz="1600" b="0" kern="0" dirty="0" smtClean="0"/>
              <a:t>1</a:t>
            </a:r>
            <a:r>
              <a:rPr lang="zh-CN" altLang="en-US" sz="1600" b="0" kern="0" dirty="0" smtClean="0"/>
              <a:t>）从测试结果可以看出，在使用基类对象的地方用派生类对象替代后系统仍然可以编译运行，语法关系符合赋值兼容规则。即子类对象可以当作父类对象使用。</a:t>
            </a:r>
          </a:p>
          <a:p>
            <a:r>
              <a:rPr lang="zh-CN" altLang="en-US" sz="1600" b="0" kern="0" dirty="0" smtClean="0"/>
              <a:t>（</a:t>
            </a:r>
            <a:r>
              <a:rPr lang="en-US" altLang="zh-CN" sz="1600" b="0" kern="0" dirty="0" smtClean="0"/>
              <a:t>2</a:t>
            </a:r>
            <a:r>
              <a:rPr lang="zh-CN" altLang="en-US" sz="1600" b="0" kern="0" dirty="0" smtClean="0"/>
              <a:t>）赋值兼容规则是单向的，即不可以将基类对象赋值给派生类对象。也就是，父类对象不能当作子类对象使用。</a:t>
            </a:r>
          </a:p>
          <a:p>
            <a:endParaRPr lang="zh-CN" altLang="en-US" sz="1600" b="0" kern="0" dirty="0"/>
          </a:p>
        </p:txBody>
      </p:sp>
    </p:spTree>
    <p:extLst>
      <p:ext uri="{BB962C8B-B14F-4D97-AF65-F5344CB8AC3E}">
        <p14:creationId xmlns:p14="http://schemas.microsoft.com/office/powerpoint/2010/main" val="27736133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5.3.2 </a:t>
            </a:r>
            <a:r>
              <a:rPr lang="zh-CN" altLang="en-US" dirty="0"/>
              <a:t>类型转换与类型测试</a:t>
            </a:r>
          </a:p>
        </p:txBody>
      </p:sp>
      <p:sp>
        <p:nvSpPr>
          <p:cNvPr id="3" name="内容占位符 2"/>
          <p:cNvSpPr>
            <a:spLocks noGrp="1"/>
          </p:cNvSpPr>
          <p:nvPr>
            <p:ph idx="1"/>
          </p:nvPr>
        </p:nvSpPr>
        <p:spPr/>
        <p:txBody>
          <a:bodyPr/>
          <a:lstStyle/>
          <a:p>
            <a:r>
              <a:rPr lang="en-US" altLang="zh-CN" sz="2000" dirty="0"/>
              <a:t>1. </a:t>
            </a:r>
            <a:r>
              <a:rPr lang="zh-CN" altLang="en-US" sz="2000" dirty="0"/>
              <a:t>对象的向上造型与向下造型</a:t>
            </a:r>
          </a:p>
          <a:p>
            <a:pPr lvl="1"/>
            <a:r>
              <a:rPr lang="zh-CN" altLang="en-US" sz="1800" dirty="0"/>
              <a:t>对象类型在子类与父类之间的转换（</a:t>
            </a:r>
            <a:r>
              <a:rPr lang="en-US" altLang="zh-CN" sz="1800" dirty="0"/>
              <a:t>cast</a:t>
            </a:r>
            <a:r>
              <a:rPr lang="zh-CN" altLang="en-US" sz="1800" dirty="0"/>
              <a:t>）也称造型或转型。造型（或转型）按照转换的方向分为向上造型（</a:t>
            </a:r>
            <a:r>
              <a:rPr lang="en-US" altLang="zh-CN" sz="1800" dirty="0" err="1"/>
              <a:t>upcasting</a:t>
            </a:r>
            <a:r>
              <a:rPr lang="zh-CN" altLang="en-US" sz="1800" dirty="0"/>
              <a:t>，也称向上转换）和向下造型（</a:t>
            </a:r>
            <a:r>
              <a:rPr lang="en-US" altLang="zh-CN" sz="1800" dirty="0" err="1"/>
              <a:t>downcasting</a:t>
            </a:r>
            <a:r>
              <a:rPr lang="zh-CN" altLang="en-US" sz="1800" dirty="0"/>
              <a:t>，也称向下转换）。</a:t>
            </a:r>
          </a:p>
          <a:p>
            <a:pPr lvl="1"/>
            <a:r>
              <a:rPr lang="zh-CN" altLang="en-US" sz="1800" b="1" dirty="0"/>
              <a:t>向上造型</a:t>
            </a:r>
            <a:r>
              <a:rPr lang="zh-CN" altLang="en-US" sz="1800" dirty="0"/>
              <a:t>就是把子类对象作为父类对象使用，这总是安全的，其转换是可行的</a:t>
            </a:r>
            <a:r>
              <a:rPr lang="zh-CN" altLang="en-US" sz="1800" dirty="0" smtClean="0"/>
              <a:t>。例如</a:t>
            </a:r>
            <a:r>
              <a:rPr lang="zh-CN" altLang="en-US" sz="1800" dirty="0"/>
              <a:t>在代码</a:t>
            </a:r>
            <a:r>
              <a:rPr lang="en-US" altLang="zh-CN" sz="1800" dirty="0"/>
              <a:t>5-2</a:t>
            </a:r>
            <a:r>
              <a:rPr lang="zh-CN" altLang="en-US" sz="1800" dirty="0"/>
              <a:t>中，若使用语句</a:t>
            </a:r>
          </a:p>
          <a:p>
            <a:pPr marL="857250" lvl="2" indent="0">
              <a:buNone/>
            </a:pPr>
            <a:r>
              <a:rPr lang="en-US" altLang="zh-CN" sz="1800" dirty="0">
                <a:solidFill>
                  <a:srgbClr val="0000FF"/>
                </a:solidFill>
              </a:rPr>
              <a:t>Student g = new </a:t>
            </a:r>
            <a:r>
              <a:rPr lang="en-US" altLang="zh-CN" sz="1800" dirty="0" err="1">
                <a:solidFill>
                  <a:srgbClr val="0000FF"/>
                </a:solidFill>
              </a:rPr>
              <a:t>GradStudent</a:t>
            </a:r>
            <a:r>
              <a:rPr lang="en-US" altLang="zh-CN" sz="1800" dirty="0">
                <a:solidFill>
                  <a:srgbClr val="0000FF"/>
                </a:solidFill>
              </a:rPr>
              <a:t> ();</a:t>
            </a:r>
          </a:p>
          <a:p>
            <a:pPr lvl="1"/>
            <a:r>
              <a:rPr lang="zh-CN" altLang="en-US" sz="1800" dirty="0"/>
              <a:t>是可以的，因为“研究生”肯定是“学生”。</a:t>
            </a:r>
          </a:p>
          <a:p>
            <a:pPr lvl="1"/>
            <a:r>
              <a:rPr lang="zh-CN" altLang="en-US" sz="1800" dirty="0"/>
              <a:t>至于</a:t>
            </a:r>
            <a:r>
              <a:rPr lang="zh-CN" altLang="en-US" sz="1800" b="1" dirty="0"/>
              <a:t>向下造型</a:t>
            </a:r>
            <a:r>
              <a:rPr lang="zh-CN" altLang="en-US" sz="1800" dirty="0"/>
              <a:t>，则往往是不自然的、不安全的。例如在代码</a:t>
            </a:r>
            <a:r>
              <a:rPr lang="en-US" altLang="zh-CN" sz="1800" dirty="0"/>
              <a:t>5-2</a:t>
            </a:r>
            <a:r>
              <a:rPr lang="zh-CN" altLang="en-US" sz="1800" dirty="0"/>
              <a:t>中，若使用语句</a:t>
            </a:r>
          </a:p>
          <a:p>
            <a:pPr marL="857250" lvl="2" indent="0">
              <a:buNone/>
            </a:pPr>
            <a:r>
              <a:rPr lang="en-US" altLang="zh-CN" sz="1800" dirty="0" err="1">
                <a:solidFill>
                  <a:srgbClr val="0000FF"/>
                </a:solidFill>
              </a:rPr>
              <a:t>GradStudent</a:t>
            </a:r>
            <a:r>
              <a:rPr lang="en-US" altLang="zh-CN" sz="1800" dirty="0">
                <a:solidFill>
                  <a:srgbClr val="0000FF"/>
                </a:solidFill>
              </a:rPr>
              <a:t> g = new Student ();</a:t>
            </a:r>
          </a:p>
          <a:p>
            <a:pPr lvl="1"/>
            <a:r>
              <a:rPr lang="zh-CN" altLang="en-US" sz="1800" dirty="0"/>
              <a:t>就会岀现如下类型错误。</a:t>
            </a:r>
          </a:p>
          <a:p>
            <a:pPr marL="857250" lvl="2" indent="0">
              <a:buNone/>
            </a:pPr>
            <a:r>
              <a:rPr lang="en-US" altLang="zh-CN" sz="1800" dirty="0">
                <a:solidFill>
                  <a:srgbClr val="FF0000"/>
                </a:solidFill>
              </a:rPr>
              <a:t>Exception in thread "main" </a:t>
            </a:r>
            <a:r>
              <a:rPr lang="en-US" altLang="zh-CN" sz="1800" dirty="0" err="1">
                <a:solidFill>
                  <a:srgbClr val="FF0000"/>
                </a:solidFill>
              </a:rPr>
              <a:t>java.lang.Error</a:t>
            </a:r>
            <a:r>
              <a:rPr lang="en-US" altLang="zh-CN" sz="1800" dirty="0">
                <a:solidFill>
                  <a:srgbClr val="FF0000"/>
                </a:solidFill>
              </a:rPr>
              <a:t>: Unresolved compilation problem: </a:t>
            </a:r>
          </a:p>
          <a:p>
            <a:pPr marL="857250" lvl="2" indent="0">
              <a:buNone/>
            </a:pPr>
            <a:r>
              <a:rPr lang="en-US" altLang="zh-CN" sz="1800" dirty="0">
                <a:solidFill>
                  <a:srgbClr val="FF0000"/>
                </a:solidFill>
              </a:rPr>
              <a:t>	Type mismatch: cannot convert from Student to </a:t>
            </a:r>
            <a:r>
              <a:rPr lang="en-US" altLang="zh-CN" sz="1800" dirty="0" err="1">
                <a:solidFill>
                  <a:srgbClr val="FF0000"/>
                </a:solidFill>
              </a:rPr>
              <a:t>GradStudent</a:t>
            </a:r>
            <a:endParaRPr lang="en-US" altLang="zh-CN" sz="1800" dirty="0">
              <a:solidFill>
                <a:srgbClr val="FF0000"/>
              </a:solidFill>
            </a:endParaRPr>
          </a:p>
          <a:p>
            <a:pPr lvl="1"/>
            <a:r>
              <a:rPr lang="zh-CN" altLang="en-US" sz="1800" dirty="0"/>
              <a:t>因为要把一个普通大学生当作研究生会缺少研究生应当具备的一些信息，例如导师姓 名、研究方向等。也就是说“学生”不一定是“研究生”。</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39025324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5.3.2 </a:t>
            </a:r>
            <a:r>
              <a:rPr lang="zh-CN" altLang="en-US" dirty="0"/>
              <a:t>类型转换与类型</a:t>
            </a:r>
            <a:r>
              <a:rPr lang="zh-CN" altLang="en-US" dirty="0" smtClean="0"/>
              <a:t>测试（续）</a:t>
            </a:r>
            <a:endParaRPr lang="zh-CN" altLang="en-US" dirty="0"/>
          </a:p>
        </p:txBody>
      </p:sp>
      <p:sp>
        <p:nvSpPr>
          <p:cNvPr id="3" name="内容占位符 2"/>
          <p:cNvSpPr>
            <a:spLocks noGrp="1"/>
          </p:cNvSpPr>
          <p:nvPr>
            <p:ph idx="1"/>
          </p:nvPr>
        </p:nvSpPr>
        <p:spPr/>
        <p:txBody>
          <a:bodyPr/>
          <a:lstStyle/>
          <a:p>
            <a:r>
              <a:rPr lang="en-US" altLang="zh-CN" sz="2000" dirty="0"/>
              <a:t>2. </a:t>
            </a:r>
            <a:r>
              <a:rPr lang="zh-CN" altLang="en-US" sz="2000" dirty="0"/>
              <a:t>强制类型转换与</a:t>
            </a:r>
            <a:r>
              <a:rPr lang="en-US" altLang="zh-CN" sz="2000" dirty="0" err="1"/>
              <a:t>instanceof</a:t>
            </a:r>
            <a:r>
              <a:rPr lang="zh-CN" altLang="en-US" sz="2000" dirty="0"/>
              <a:t>运算符</a:t>
            </a:r>
          </a:p>
          <a:p>
            <a:pPr lvl="1"/>
            <a:r>
              <a:rPr lang="zh-CN" altLang="en-US" sz="1800" dirty="0"/>
              <a:t>当需要进行向下造型时必须进行强制类型转换，例如：</a:t>
            </a:r>
          </a:p>
          <a:p>
            <a:pPr marL="857250" lvl="2" indent="0">
              <a:buNone/>
            </a:pPr>
            <a:r>
              <a:rPr lang="en-US" altLang="zh-CN" sz="1800" dirty="0"/>
              <a:t>Student </a:t>
            </a:r>
            <a:r>
              <a:rPr lang="en-US" altLang="zh-CN" sz="1800" dirty="0" err="1"/>
              <a:t>stu</a:t>
            </a:r>
            <a:r>
              <a:rPr lang="en-US" altLang="zh-CN" sz="1800" dirty="0"/>
              <a:t> = new Student ( );          		</a:t>
            </a:r>
          </a:p>
          <a:p>
            <a:pPr marL="857250" lvl="2" indent="0">
              <a:buNone/>
            </a:pPr>
            <a:r>
              <a:rPr lang="en-US" altLang="zh-CN" sz="1800" dirty="0" err="1"/>
              <a:t>GradStudent</a:t>
            </a:r>
            <a:r>
              <a:rPr lang="en-US" altLang="zh-CN" sz="1800" dirty="0"/>
              <a:t> grad = (</a:t>
            </a:r>
            <a:r>
              <a:rPr lang="en-US" altLang="zh-CN" sz="1800" dirty="0" err="1"/>
              <a:t>GradStudent</a:t>
            </a:r>
            <a:r>
              <a:rPr lang="en-US" altLang="zh-CN" sz="1800" dirty="0"/>
              <a:t>)</a:t>
            </a:r>
            <a:r>
              <a:rPr lang="en-US" altLang="zh-CN" sz="1800" dirty="0" err="1"/>
              <a:t>stu</a:t>
            </a:r>
            <a:r>
              <a:rPr lang="en-US" altLang="zh-CN" sz="1800" dirty="0"/>
              <a:t>;		// </a:t>
            </a:r>
            <a:r>
              <a:rPr lang="zh-CN" altLang="en-US" sz="1800" dirty="0"/>
              <a:t>向下造型，强制转换</a:t>
            </a:r>
          </a:p>
          <a:p>
            <a:pPr lvl="1"/>
            <a:r>
              <a:rPr lang="zh-CN" altLang="en-US" sz="1800" dirty="0"/>
              <a:t>其中用圆括号括起的类名就是一种强制造型操作。如果父类引用实际指向的是子类对象，那么该父类引用才可以通过强制转化成子类对象使用。</a:t>
            </a:r>
          </a:p>
          <a:p>
            <a:pPr lvl="1"/>
            <a:r>
              <a:rPr lang="zh-CN" altLang="en-US" sz="1800" dirty="0"/>
              <a:t>为了保证程序的安全，在进行向下造型时应当先用</a:t>
            </a:r>
            <a:r>
              <a:rPr lang="en-US" altLang="zh-CN" sz="1800" dirty="0" err="1"/>
              <a:t>instanceof</a:t>
            </a:r>
            <a:r>
              <a:rPr lang="zh-CN" altLang="en-US" sz="1800" dirty="0"/>
              <a:t>运算符测试父类能不能作为子类的实例。例如：</a:t>
            </a:r>
          </a:p>
          <a:p>
            <a:pPr marL="857250" lvl="2" indent="0">
              <a:buNone/>
            </a:pPr>
            <a:r>
              <a:rPr lang="en-US" altLang="zh-CN" sz="1800" dirty="0"/>
              <a:t>if (stud </a:t>
            </a:r>
            <a:r>
              <a:rPr lang="en-US" altLang="zh-CN" sz="1800" dirty="0" err="1"/>
              <a:t>instanceof</a:t>
            </a:r>
            <a:r>
              <a:rPr lang="en-US" altLang="zh-CN" sz="1800" dirty="0"/>
              <a:t> </a:t>
            </a:r>
            <a:r>
              <a:rPr lang="en-US" altLang="zh-CN" sz="1800" dirty="0" err="1"/>
              <a:t>GradStudent</a:t>
            </a:r>
            <a:r>
              <a:rPr lang="en-US" altLang="zh-CN" sz="1800" dirty="0"/>
              <a:t>)</a:t>
            </a:r>
          </a:p>
          <a:p>
            <a:pPr marL="857250" lvl="2" indent="0">
              <a:buNone/>
            </a:pPr>
            <a:r>
              <a:rPr lang="en-US" altLang="zh-CN" sz="1800" dirty="0"/>
              <a:t>	</a:t>
            </a:r>
            <a:r>
              <a:rPr lang="en-US" altLang="zh-CN" sz="1800" dirty="0" smtClean="0"/>
              <a:t>	grad </a:t>
            </a:r>
            <a:r>
              <a:rPr lang="en-US" altLang="zh-CN" sz="1800" dirty="0"/>
              <a:t>= (</a:t>
            </a:r>
            <a:r>
              <a:rPr lang="en-US" altLang="zh-CN" sz="1800" dirty="0" err="1"/>
              <a:t>GradStudent</a:t>
            </a:r>
            <a:r>
              <a:rPr lang="en-US" altLang="zh-CN" sz="1800" dirty="0"/>
              <a:t>)stud</a:t>
            </a:r>
            <a:r>
              <a:rPr lang="en-US" altLang="zh-CN" sz="1800" dirty="0" smtClean="0"/>
              <a:t>;</a:t>
            </a:r>
          </a:p>
          <a:p>
            <a:pPr lvl="1"/>
            <a:r>
              <a:rPr lang="en-US" altLang="zh-CN" sz="1800" dirty="0" err="1"/>
              <a:t>instanceof</a:t>
            </a:r>
            <a:r>
              <a:rPr lang="zh-CN" altLang="en-US" sz="1800" dirty="0" smtClean="0"/>
              <a:t>运算符的作用</a:t>
            </a:r>
            <a:r>
              <a:rPr lang="zh-CN" altLang="en-US" sz="1800" dirty="0"/>
              <a:t>是测试它左边的对象是否是它右边的类的一个实例，返回</a:t>
            </a:r>
            <a:r>
              <a:rPr lang="en-US" altLang="zh-CN" sz="1800" dirty="0" err="1"/>
              <a:t>boolean</a:t>
            </a:r>
            <a:r>
              <a:rPr lang="zh-CN" altLang="en-US" sz="1800" dirty="0"/>
              <a:t>的数据类型。</a:t>
            </a:r>
            <a:endParaRPr lang="en-US" altLang="zh-CN" sz="1800" dirty="0"/>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1730364766"/>
      </p:ext>
    </p:extLst>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知识链接</a:t>
            </a:r>
          </a:p>
        </p:txBody>
      </p:sp>
      <p:sp>
        <p:nvSpPr>
          <p:cNvPr id="3" name="内容占位符 2"/>
          <p:cNvSpPr>
            <a:spLocks noGrp="1"/>
          </p:cNvSpPr>
          <p:nvPr>
            <p:ph idx="1"/>
          </p:nvPr>
        </p:nvSpPr>
        <p:spPr/>
        <p:txBody>
          <a:bodyPr/>
          <a:lstStyle/>
          <a:p>
            <a:r>
              <a:rPr lang="zh-CN" altLang="en-US" dirty="0"/>
              <a:t>链</a:t>
            </a:r>
            <a:r>
              <a:rPr lang="en-US" altLang="zh-CN" dirty="0"/>
              <a:t>5.4</a:t>
            </a:r>
            <a:r>
              <a:rPr lang="zh-CN" altLang="en-US" dirty="0"/>
              <a:t>里氏代换原则</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247" y="2944595"/>
            <a:ext cx="4726764" cy="326197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8299473" y="406400"/>
            <a:ext cx="1872436" cy="1853988"/>
          </a:xfrm>
          <a:prstGeom prst="rect">
            <a:avLst/>
          </a:prstGeom>
        </p:spPr>
      </p:pic>
    </p:spTree>
    <p:extLst>
      <p:ext uri="{BB962C8B-B14F-4D97-AF65-F5344CB8AC3E}">
        <p14:creationId xmlns:p14="http://schemas.microsoft.com/office/powerpoint/2010/main" val="3692078829"/>
      </p:ext>
    </p:extLst>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5.4  </a:t>
            </a:r>
            <a:r>
              <a:rPr lang="zh-CN" altLang="en-US" dirty="0"/>
              <a:t>里氏代换原则</a:t>
            </a:r>
          </a:p>
        </p:txBody>
      </p:sp>
      <p:sp>
        <p:nvSpPr>
          <p:cNvPr id="3" name="内容占位符 2"/>
          <p:cNvSpPr>
            <a:spLocks noGrp="1"/>
          </p:cNvSpPr>
          <p:nvPr>
            <p:ph idx="1"/>
          </p:nvPr>
        </p:nvSpPr>
        <p:spPr>
          <a:xfrm>
            <a:off x="505885" y="1093788"/>
            <a:ext cx="11368616" cy="4876800"/>
          </a:xfrm>
        </p:spPr>
        <p:txBody>
          <a:bodyPr/>
          <a:lstStyle/>
          <a:p>
            <a:r>
              <a:rPr lang="zh-CN" altLang="en-US" sz="2200" dirty="0"/>
              <a:t>里氏代换</a:t>
            </a:r>
            <a:r>
              <a:rPr lang="zh-CN" altLang="en-US" sz="2200" dirty="0" smtClean="0"/>
              <a:t>原则原始</a:t>
            </a:r>
            <a:r>
              <a:rPr lang="zh-CN" altLang="en-US" sz="2200" dirty="0"/>
              <a:t>表达是：如果对类型</a:t>
            </a:r>
            <a:r>
              <a:rPr lang="en-US" altLang="zh-CN" sz="2200" dirty="0"/>
              <a:t>T1</a:t>
            </a:r>
            <a:r>
              <a:rPr lang="zh-CN" altLang="en-US" sz="2200" dirty="0"/>
              <a:t>的任何一个对象</a:t>
            </a:r>
            <a:r>
              <a:rPr lang="en-US" altLang="zh-CN" sz="2200" dirty="0"/>
              <a:t>ob1</a:t>
            </a:r>
            <a:r>
              <a:rPr lang="zh-CN" altLang="en-US" sz="2200" dirty="0"/>
              <a:t>都可以有一个</a:t>
            </a:r>
            <a:r>
              <a:rPr lang="zh-CN" altLang="en-US" sz="2200" dirty="0" smtClean="0"/>
              <a:t>类型</a:t>
            </a:r>
            <a:r>
              <a:rPr lang="en-US" altLang="zh-CN" sz="2200" dirty="0" smtClean="0"/>
              <a:t>T2</a:t>
            </a:r>
            <a:r>
              <a:rPr lang="zh-CN" altLang="en-US" sz="2200" dirty="0"/>
              <a:t>的对象</a:t>
            </a:r>
            <a:r>
              <a:rPr lang="en-US" altLang="zh-CN" sz="2200" dirty="0"/>
              <a:t>ob2</a:t>
            </a:r>
            <a:r>
              <a:rPr lang="zh-CN" altLang="en-US" sz="2200" dirty="0"/>
              <a:t>，使得在</a:t>
            </a:r>
            <a:r>
              <a:rPr lang="en-US" altLang="zh-CN" sz="2200" dirty="0"/>
              <a:t>T1</a:t>
            </a:r>
            <a:r>
              <a:rPr lang="zh-CN" altLang="en-US" sz="2200" dirty="0"/>
              <a:t>定义的程序</a:t>
            </a:r>
            <a:r>
              <a:rPr lang="en-US" altLang="zh-CN" sz="2200" dirty="0"/>
              <a:t>P</a:t>
            </a:r>
            <a:r>
              <a:rPr lang="zh-CN" altLang="en-US" sz="2200" dirty="0"/>
              <a:t>中，当所有的对象</a:t>
            </a:r>
            <a:r>
              <a:rPr lang="en-US" altLang="zh-CN" sz="2200" dirty="0"/>
              <a:t>ob1</a:t>
            </a:r>
            <a:r>
              <a:rPr lang="zh-CN" altLang="en-US" sz="2200" dirty="0"/>
              <a:t>都代换为</a:t>
            </a:r>
            <a:r>
              <a:rPr lang="en-US" altLang="zh-CN" sz="2200" dirty="0"/>
              <a:t>ob2</a:t>
            </a:r>
            <a:r>
              <a:rPr lang="zh-CN" altLang="en-US" sz="2200" dirty="0"/>
              <a:t>时，程序</a:t>
            </a:r>
            <a:r>
              <a:rPr lang="en-US" altLang="zh-CN" sz="2200" dirty="0"/>
              <a:t>P</a:t>
            </a:r>
            <a:r>
              <a:rPr lang="zh-CN" altLang="en-US" sz="2200" dirty="0"/>
              <a:t>的行为没有变化，那么类型</a:t>
            </a:r>
            <a:r>
              <a:rPr lang="en-US" altLang="zh-CN" sz="2200" dirty="0"/>
              <a:t>T2</a:t>
            </a:r>
            <a:r>
              <a:rPr lang="zh-CN" altLang="en-US" sz="2200" dirty="0"/>
              <a:t>是类型</a:t>
            </a:r>
            <a:r>
              <a:rPr lang="en-US" altLang="zh-CN" sz="2200" dirty="0"/>
              <a:t>T1</a:t>
            </a:r>
            <a:r>
              <a:rPr lang="zh-CN" altLang="en-US" sz="2200" dirty="0"/>
              <a:t>的子类型</a:t>
            </a:r>
            <a:r>
              <a:rPr lang="zh-CN" altLang="en-US" sz="2200" dirty="0" smtClean="0"/>
              <a:t>。</a:t>
            </a:r>
            <a:endParaRPr lang="en-US" altLang="zh-CN" sz="2200" dirty="0" smtClean="0"/>
          </a:p>
          <a:p>
            <a:r>
              <a:rPr lang="zh-CN" altLang="en-US" sz="2200" dirty="0" smtClean="0"/>
              <a:t>里</a:t>
            </a:r>
            <a:r>
              <a:rPr lang="zh-CN" altLang="en-US" sz="2200" dirty="0"/>
              <a:t>氏代换原则可以通俗地表述为在程序中能够使用父类对象的地方必须能透明地使用其子类的对象</a:t>
            </a:r>
            <a:r>
              <a:rPr lang="zh-CN" altLang="en-US" sz="2200" dirty="0" smtClean="0"/>
              <a:t>。</a:t>
            </a:r>
            <a:endParaRPr lang="en-US" altLang="zh-CN" sz="2200" dirty="0" smtClean="0"/>
          </a:p>
          <a:p>
            <a:r>
              <a:rPr lang="zh-CN" altLang="en-US" sz="2200" dirty="0"/>
              <a:t>里氏代换原则是赋值兼容规则的另一种</a:t>
            </a:r>
            <a:r>
              <a:rPr lang="zh-CN" altLang="en-US" sz="2200" dirty="0" smtClean="0"/>
              <a:t>描述。</a:t>
            </a:r>
            <a:endParaRPr lang="en-US" altLang="zh-CN" sz="2200" dirty="0" smtClean="0"/>
          </a:p>
          <a:p>
            <a:r>
              <a:rPr lang="zh-CN" altLang="en-US" sz="2200" dirty="0"/>
              <a:t>里氏代换原则要求子类方法的访问权限不能小于父类对应方法的访问权限。例如，当“</a:t>
            </a:r>
            <a:r>
              <a:rPr lang="en-US" altLang="zh-CN" sz="2200" dirty="0"/>
              <a:t>Dog”</a:t>
            </a:r>
            <a:r>
              <a:rPr lang="zh-CN" altLang="en-US" sz="2200" dirty="0"/>
              <a:t>是“</a:t>
            </a:r>
            <a:r>
              <a:rPr lang="en-US" altLang="zh-CN" sz="2200" dirty="0"/>
              <a:t>Animal”</a:t>
            </a:r>
            <a:r>
              <a:rPr lang="zh-CN" altLang="en-US" sz="2200" dirty="0"/>
              <a:t>的派生类时，在程序段</a:t>
            </a:r>
          </a:p>
          <a:p>
            <a:pPr marL="857250" lvl="2" indent="0">
              <a:buNone/>
            </a:pPr>
            <a:r>
              <a:rPr lang="en-US" altLang="zh-CN" sz="2000" dirty="0"/>
              <a:t>Animal d = new Dog( );</a:t>
            </a:r>
          </a:p>
          <a:p>
            <a:pPr marL="857250" lvl="2" indent="0">
              <a:buNone/>
            </a:pPr>
            <a:r>
              <a:rPr lang="en-US" altLang="zh-CN" sz="2000" dirty="0" err="1"/>
              <a:t>d.eat</a:t>
            </a:r>
            <a:r>
              <a:rPr lang="en-US" altLang="zh-CN" sz="2000" dirty="0"/>
              <a:t>( );</a:t>
            </a:r>
          </a:p>
          <a:p>
            <a:r>
              <a:rPr lang="zh-CN" altLang="en-US" sz="2200" dirty="0"/>
              <a:t>中，若“</a:t>
            </a:r>
            <a:r>
              <a:rPr lang="en-US" altLang="zh-CN" sz="2200" dirty="0"/>
              <a:t>Animal”</a:t>
            </a:r>
            <a:r>
              <a:rPr lang="zh-CN" altLang="en-US" sz="2200" dirty="0"/>
              <a:t>类中的成员方法“</a:t>
            </a:r>
            <a:r>
              <a:rPr lang="en-US" altLang="zh-CN" sz="2200" dirty="0"/>
              <a:t>eat( )”</a:t>
            </a:r>
            <a:r>
              <a:rPr lang="zh-CN" altLang="en-US" sz="2200" dirty="0"/>
              <a:t>的访问权限为</a:t>
            </a:r>
            <a:r>
              <a:rPr lang="en-US" altLang="zh-CN" sz="2200" dirty="0"/>
              <a:t>public</a:t>
            </a:r>
            <a:r>
              <a:rPr lang="zh-CN" altLang="en-US" sz="2200" dirty="0"/>
              <a:t>，而“</a:t>
            </a:r>
            <a:r>
              <a:rPr lang="en-US" altLang="zh-CN" sz="2200" dirty="0"/>
              <a:t>Dog”</a:t>
            </a:r>
            <a:r>
              <a:rPr lang="zh-CN" altLang="en-US" sz="2200" dirty="0"/>
              <a:t>类中的成员方法“</a:t>
            </a:r>
            <a:r>
              <a:rPr lang="en-US" altLang="zh-CN" sz="2200" dirty="0"/>
              <a:t>eat( )”</a:t>
            </a:r>
            <a:r>
              <a:rPr lang="zh-CN" altLang="en-US" sz="2200" dirty="0"/>
              <a:t>的访问权限为</a:t>
            </a:r>
            <a:r>
              <a:rPr lang="en-US" altLang="zh-CN" sz="2200" dirty="0"/>
              <a:t>protected</a:t>
            </a:r>
            <a:r>
              <a:rPr lang="zh-CN" altLang="en-US" sz="2200" dirty="0"/>
              <a:t>或</a:t>
            </a:r>
            <a:r>
              <a:rPr lang="en-US" altLang="zh-CN" sz="2200" dirty="0"/>
              <a:t>private</a:t>
            </a:r>
            <a:r>
              <a:rPr lang="zh-CN" altLang="en-US" sz="2200" dirty="0"/>
              <a:t>，此时是不能编译的。</a:t>
            </a:r>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225038611"/>
      </p:ext>
    </p:extLst>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7966" y="2005013"/>
            <a:ext cx="10212916" cy="609600"/>
          </a:xfrm>
        </p:spPr>
        <p:txBody>
          <a:bodyPr/>
          <a:lstStyle/>
          <a:p>
            <a:r>
              <a:rPr lang="zh-CN" altLang="en-US" dirty="0"/>
              <a:t>第</a:t>
            </a:r>
            <a:r>
              <a:rPr lang="en-US" altLang="zh-CN" dirty="0"/>
              <a:t>5.4</a:t>
            </a:r>
            <a:r>
              <a:rPr lang="zh-CN" altLang="en-US" dirty="0"/>
              <a:t>课 类层次中方法覆盖与隐藏</a:t>
            </a:r>
          </a:p>
        </p:txBody>
      </p:sp>
      <p:sp>
        <p:nvSpPr>
          <p:cNvPr id="3" name="内容占位符 2"/>
          <p:cNvSpPr>
            <a:spLocks noGrp="1"/>
          </p:cNvSpPr>
          <p:nvPr>
            <p:ph idx="1"/>
          </p:nvPr>
        </p:nvSpPr>
        <p:spPr>
          <a:xfrm>
            <a:off x="431291" y="3333750"/>
            <a:ext cx="11368616" cy="1514475"/>
          </a:xfrm>
        </p:spPr>
        <p:txBody>
          <a:bodyPr/>
          <a:lstStyle/>
          <a:p>
            <a:r>
              <a:rPr lang="zh-CN" altLang="en-US" dirty="0"/>
              <a:t>继承机制使子类可以继承父类的所有可访问的属性和方法。但是，派生类对于基类的成员除了继承以外还有另外两种处理，即</a:t>
            </a:r>
            <a:r>
              <a:rPr lang="zh-CN" altLang="en-US" dirty="0">
                <a:solidFill>
                  <a:srgbClr val="FF0000"/>
                </a:solidFill>
              </a:rPr>
              <a:t>覆盖（</a:t>
            </a:r>
            <a:r>
              <a:rPr lang="en-US" altLang="zh-CN" dirty="0">
                <a:solidFill>
                  <a:srgbClr val="FF0000"/>
                </a:solidFill>
              </a:rPr>
              <a:t>override</a:t>
            </a:r>
            <a:r>
              <a:rPr lang="zh-CN" altLang="en-US" dirty="0">
                <a:solidFill>
                  <a:srgbClr val="FF0000"/>
                </a:solidFill>
              </a:rPr>
              <a:t>）</a:t>
            </a:r>
            <a:r>
              <a:rPr lang="zh-CN" altLang="en-US" dirty="0"/>
              <a:t>与</a:t>
            </a:r>
            <a:r>
              <a:rPr lang="zh-CN" altLang="en-US" dirty="0">
                <a:solidFill>
                  <a:srgbClr val="FF0000"/>
                </a:solidFill>
              </a:rPr>
              <a:t>隐藏（</a:t>
            </a:r>
            <a:r>
              <a:rPr lang="en-US" altLang="zh-CN" dirty="0">
                <a:solidFill>
                  <a:srgbClr val="FF0000"/>
                </a:solidFill>
              </a:rPr>
              <a:t>hidden</a:t>
            </a:r>
            <a:r>
              <a:rPr lang="zh-CN" altLang="en-US" dirty="0">
                <a:solidFill>
                  <a:srgbClr val="FF0000"/>
                </a:solidFill>
              </a:rPr>
              <a:t>）</a:t>
            </a:r>
            <a:r>
              <a:rPr lang="zh-CN" altLang="en-US" dirty="0"/>
              <a:t>。</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1900179372"/>
      </p:ext>
    </p:extLst>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5.4.1 </a:t>
            </a:r>
            <a:r>
              <a:rPr lang="zh-CN" altLang="en-US" sz="2800" dirty="0"/>
              <a:t>派生类实例方法覆盖基类中签名相同的实例方法</a:t>
            </a:r>
          </a:p>
        </p:txBody>
      </p:sp>
      <p:sp>
        <p:nvSpPr>
          <p:cNvPr id="3" name="内容占位符 2"/>
          <p:cNvSpPr>
            <a:spLocks noGrp="1"/>
          </p:cNvSpPr>
          <p:nvPr>
            <p:ph idx="1"/>
          </p:nvPr>
        </p:nvSpPr>
        <p:spPr/>
        <p:txBody>
          <a:bodyPr/>
          <a:lstStyle/>
          <a:p>
            <a:r>
              <a:rPr lang="en-US" altLang="zh-CN" sz="2200" dirty="0"/>
              <a:t>1. </a:t>
            </a:r>
            <a:r>
              <a:rPr lang="zh-CN" altLang="en-US" sz="2200" dirty="0"/>
              <a:t>方法覆盖的基本概念</a:t>
            </a:r>
          </a:p>
          <a:p>
            <a:pPr lvl="1"/>
            <a:r>
              <a:rPr lang="zh-CN" altLang="en-US" sz="2000" dirty="0"/>
              <a:t>方法签名（也称特征标，</a:t>
            </a:r>
            <a:r>
              <a:rPr lang="en-US" altLang="zh-CN" sz="2000" dirty="0"/>
              <a:t>signature</a:t>
            </a:r>
            <a:r>
              <a:rPr lang="zh-CN" altLang="en-US" sz="2000" dirty="0"/>
              <a:t>）是指</a:t>
            </a:r>
            <a:r>
              <a:rPr lang="zh-CN" altLang="en-US" sz="2000" dirty="0">
                <a:solidFill>
                  <a:srgbClr val="FF0000"/>
                </a:solidFill>
              </a:rPr>
              <a:t>方法的名字、参数个数和每个参数的类型</a:t>
            </a:r>
            <a:r>
              <a:rPr lang="zh-CN" altLang="en-US" sz="2000" dirty="0"/>
              <a:t>。方法签名和返回类型相同就是函数头中的所有内容都要相同。在一个类层次结构中，当派生类定义了一个与基类具有</a:t>
            </a:r>
            <a:r>
              <a:rPr lang="zh-CN" altLang="en-US" sz="2000" dirty="0">
                <a:solidFill>
                  <a:srgbClr val="FF0000"/>
                </a:solidFill>
              </a:rPr>
              <a:t>相同原型的方法</a:t>
            </a:r>
            <a:r>
              <a:rPr lang="zh-CN" altLang="en-US" sz="2000" dirty="0"/>
              <a:t>时将会覆盖基类那个方法，即派生类对象无法直接调用到基类那个被覆盖的方法</a:t>
            </a:r>
            <a:r>
              <a:rPr lang="zh-CN" altLang="en-US" sz="2000" dirty="0" smtClean="0"/>
              <a:t>。</a:t>
            </a:r>
            <a:endParaRPr lang="en-US" altLang="zh-CN" sz="2000" dirty="0" smtClean="0"/>
          </a:p>
          <a:p>
            <a:pPr lvl="1"/>
            <a:r>
              <a:rPr lang="zh-CN" altLang="en-US" sz="2000" dirty="0"/>
              <a:t>如在前面的代码中，类</a:t>
            </a:r>
            <a:r>
              <a:rPr lang="en-US" altLang="zh-CN" sz="2000" dirty="0"/>
              <a:t>Student</a:t>
            </a:r>
            <a:r>
              <a:rPr lang="zh-CN" altLang="en-US" sz="2000" dirty="0"/>
              <a:t>和</a:t>
            </a:r>
            <a:r>
              <a:rPr lang="en-US" altLang="zh-CN" sz="2000" dirty="0" err="1"/>
              <a:t>GradStudent</a:t>
            </a:r>
            <a:r>
              <a:rPr lang="zh-CN" altLang="en-US" sz="2000" dirty="0"/>
              <a:t>中都定 义了一个</a:t>
            </a:r>
            <a:r>
              <a:rPr lang="en-US" altLang="zh-CN" sz="2000" dirty="0"/>
              <a:t>print( )</a:t>
            </a:r>
            <a:r>
              <a:rPr lang="zh-CN" altLang="en-US" sz="2000" dirty="0"/>
              <a:t>方法</a:t>
            </a:r>
            <a:r>
              <a:rPr lang="zh-CN" altLang="en-US" sz="2000" dirty="0" smtClean="0"/>
              <a:t>，它们的</a:t>
            </a:r>
            <a:r>
              <a:rPr lang="zh-CN" altLang="en-US" sz="2000" dirty="0" smtClean="0">
                <a:solidFill>
                  <a:srgbClr val="FF0000"/>
                </a:solidFill>
              </a:rPr>
              <a:t>签名和返回类型都相同</a:t>
            </a:r>
            <a:r>
              <a:rPr lang="zh-CN" altLang="en-US" sz="2000" dirty="0" smtClean="0"/>
              <a:t>，因此类</a:t>
            </a:r>
            <a:r>
              <a:rPr lang="en-US" altLang="zh-CN" sz="2000" dirty="0" err="1" smtClean="0"/>
              <a:t>GradStudent</a:t>
            </a:r>
            <a:r>
              <a:rPr lang="zh-CN" altLang="en-US" sz="2000" dirty="0" smtClean="0"/>
              <a:t>的对象引用无论如何调用不到</a:t>
            </a:r>
            <a:r>
              <a:rPr lang="en-US" altLang="zh-CN" sz="2000" dirty="0" smtClean="0"/>
              <a:t>Student</a:t>
            </a:r>
            <a:r>
              <a:rPr lang="zh-CN" altLang="en-US" sz="2000" dirty="0" smtClean="0"/>
              <a:t>类中的</a:t>
            </a:r>
            <a:r>
              <a:rPr lang="en-US" altLang="zh-CN" sz="2000" dirty="0" smtClean="0"/>
              <a:t>print</a:t>
            </a:r>
            <a:r>
              <a:rPr lang="en-US" altLang="zh-CN" sz="2000" dirty="0"/>
              <a:t>( )</a:t>
            </a:r>
            <a:r>
              <a:rPr lang="zh-CN" altLang="en-US" sz="2000" dirty="0"/>
              <a:t>方法。代码</a:t>
            </a:r>
            <a:r>
              <a:rPr lang="en-US" altLang="zh-CN" sz="2000" dirty="0"/>
              <a:t>5-2</a:t>
            </a:r>
            <a:r>
              <a:rPr lang="zh-CN" altLang="en-US" sz="2000" dirty="0"/>
              <a:t>的执行结果可以得岀这个结论。</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3333002683"/>
      </p:ext>
    </p:extLst>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5.4.1 </a:t>
            </a:r>
            <a:r>
              <a:rPr lang="zh-CN" altLang="en-US" sz="2800" dirty="0"/>
              <a:t>派生类实例方法覆盖基类中签名相同的实例</a:t>
            </a:r>
            <a:r>
              <a:rPr lang="zh-CN" altLang="en-US" sz="2800" dirty="0" smtClean="0"/>
              <a:t>方法（续）</a:t>
            </a:r>
            <a:endParaRPr lang="zh-CN" altLang="en-US" sz="2800" dirty="0"/>
          </a:p>
        </p:txBody>
      </p:sp>
      <p:sp>
        <p:nvSpPr>
          <p:cNvPr id="3" name="内容占位符 2"/>
          <p:cNvSpPr>
            <a:spLocks noGrp="1"/>
          </p:cNvSpPr>
          <p:nvPr>
            <p:ph idx="1"/>
          </p:nvPr>
        </p:nvSpPr>
        <p:spPr/>
        <p:txBody>
          <a:bodyPr/>
          <a:lstStyle/>
          <a:p>
            <a:r>
              <a:rPr lang="en-US" altLang="zh-CN" sz="2000" dirty="0"/>
              <a:t>2. </a:t>
            </a:r>
            <a:r>
              <a:rPr lang="zh-CN" altLang="en-US" sz="2000" dirty="0"/>
              <a:t>方法覆盖的条件</a:t>
            </a:r>
          </a:p>
          <a:p>
            <a:pPr lvl="1"/>
            <a:r>
              <a:rPr lang="zh-CN" altLang="en-US" sz="1800" dirty="0"/>
              <a:t>派生类实例方法与成员变量不同，覆盖基类同名方法必须满足下面一些约束：</a:t>
            </a:r>
          </a:p>
          <a:p>
            <a:pPr lvl="2"/>
            <a:r>
              <a:rPr lang="zh-CN" altLang="en-US" sz="1800" dirty="0"/>
              <a:t>（</a:t>
            </a:r>
            <a:r>
              <a:rPr lang="en-US" altLang="zh-CN" sz="1800" dirty="0"/>
              <a:t>1</a:t>
            </a:r>
            <a:r>
              <a:rPr lang="zh-CN" altLang="en-US" sz="1800" dirty="0"/>
              <a:t>）方法覆盖只能存在于派生类和基类（包括直接基类和间接基类）之间，不能在同一类中。在同一类中同名方法所形成的关系是重载。</a:t>
            </a:r>
          </a:p>
          <a:p>
            <a:pPr lvl="2"/>
            <a:r>
              <a:rPr lang="zh-CN" altLang="en-US" sz="1800" dirty="0"/>
              <a:t>（</a:t>
            </a:r>
            <a:r>
              <a:rPr lang="en-US" altLang="zh-CN" sz="1800" dirty="0"/>
              <a:t>2</a:t>
            </a:r>
            <a:r>
              <a:rPr lang="zh-CN" altLang="en-US" sz="1800" dirty="0"/>
              <a:t>）覆盖方法的返回类型和签名必须与被覆盖方法保持一致。</a:t>
            </a:r>
          </a:p>
          <a:p>
            <a:pPr lvl="2"/>
            <a:r>
              <a:rPr lang="zh-CN" altLang="en-US" sz="1800" dirty="0"/>
              <a:t>（</a:t>
            </a:r>
            <a:r>
              <a:rPr lang="en-US" altLang="zh-CN" sz="1800" dirty="0"/>
              <a:t>3</a:t>
            </a:r>
            <a:r>
              <a:rPr lang="zh-CN" altLang="en-US" sz="1800" dirty="0"/>
              <a:t>）不能覆盖已经用</a:t>
            </a:r>
            <a:r>
              <a:rPr lang="en-US" altLang="zh-CN" sz="1800" dirty="0"/>
              <a:t>final</a:t>
            </a:r>
            <a:r>
              <a:rPr lang="zh-CN" altLang="en-US" sz="1800" dirty="0"/>
              <a:t>或</a:t>
            </a:r>
            <a:r>
              <a:rPr lang="en-US" altLang="zh-CN" sz="1800" dirty="0"/>
              <a:t>static</a:t>
            </a:r>
            <a:r>
              <a:rPr lang="zh-CN" altLang="en-US" sz="1800" dirty="0"/>
              <a:t>修饰的方法，但被覆盖方法的参数可以是</a:t>
            </a:r>
            <a:r>
              <a:rPr lang="en-US" altLang="zh-CN" sz="1800" dirty="0"/>
              <a:t>final</a:t>
            </a:r>
            <a:r>
              <a:rPr lang="zh-CN" altLang="en-US" sz="1800" dirty="0"/>
              <a:t>的。</a:t>
            </a:r>
          </a:p>
          <a:p>
            <a:pPr lvl="2"/>
            <a:r>
              <a:rPr lang="zh-CN" altLang="en-US" sz="1800" dirty="0"/>
              <a:t>（</a:t>
            </a:r>
            <a:r>
              <a:rPr lang="en-US" altLang="zh-CN" sz="1800" dirty="0"/>
              <a:t>4</a:t>
            </a:r>
            <a:r>
              <a:rPr lang="zh-CN" altLang="en-US" sz="1800" dirty="0"/>
              <a:t>）覆盖方法的</a:t>
            </a:r>
            <a:r>
              <a:rPr lang="en-US" altLang="zh-CN" sz="1800" dirty="0"/>
              <a:t>throws</a:t>
            </a:r>
            <a:r>
              <a:rPr lang="zh-CN" altLang="en-US" sz="1800" dirty="0"/>
              <a:t>子句列出的类型可以少于被覆盖方法的</a:t>
            </a:r>
            <a:r>
              <a:rPr lang="en-US" altLang="zh-CN" sz="1800" dirty="0"/>
              <a:t>throws</a:t>
            </a:r>
            <a:r>
              <a:rPr lang="zh-CN" altLang="en-US" sz="1800" dirty="0"/>
              <a:t>子句列出的</a:t>
            </a:r>
            <a:r>
              <a:rPr lang="zh-CN" altLang="en-US" sz="1800" dirty="0" smtClean="0"/>
              <a:t>类型</a:t>
            </a:r>
            <a:r>
              <a:rPr lang="zh-CN" altLang="en-US" sz="1800" dirty="0"/>
              <a:t>，或更加具体，或二者皆有之。</a:t>
            </a:r>
          </a:p>
          <a:p>
            <a:pPr lvl="2"/>
            <a:r>
              <a:rPr lang="zh-CN" altLang="en-US" sz="1800" dirty="0"/>
              <a:t>（</a:t>
            </a:r>
            <a:r>
              <a:rPr lang="en-US" altLang="zh-CN" sz="1800" dirty="0"/>
              <a:t>5</a:t>
            </a:r>
            <a:r>
              <a:rPr lang="zh-CN" altLang="en-US" sz="1800" dirty="0"/>
              <a:t>）覆盖方法的访问权限不能比被覆盖方法的访问权限小，只能比被覆盖方法的访问权限大。例如，被覆盖方法为</a:t>
            </a:r>
            <a:r>
              <a:rPr lang="en-US" altLang="zh-CN" sz="1800" dirty="0"/>
              <a:t>public</a:t>
            </a:r>
            <a:r>
              <a:rPr lang="zh-CN" altLang="en-US" sz="1800" dirty="0"/>
              <a:t>，则覆盖方法必须是</a:t>
            </a:r>
            <a:r>
              <a:rPr lang="en-US" altLang="zh-CN" sz="1800" dirty="0"/>
              <a:t>public</a:t>
            </a:r>
            <a:r>
              <a:rPr lang="zh-CN" altLang="en-US" sz="1800" dirty="0"/>
              <a:t>的，否则无法编译。</a:t>
            </a:r>
          </a:p>
          <a:p>
            <a:pPr lvl="2"/>
            <a:r>
              <a:rPr lang="zh-CN" altLang="en-US" sz="1800" dirty="0"/>
              <a:t>（</a:t>
            </a:r>
            <a:r>
              <a:rPr lang="en-US" altLang="zh-CN" sz="1800" dirty="0"/>
              <a:t>6</a:t>
            </a:r>
            <a:r>
              <a:rPr lang="zh-CN" altLang="en-US" sz="1800" dirty="0"/>
              <a:t>）被覆盖的方法不能为</a:t>
            </a:r>
            <a:r>
              <a:rPr lang="en-US" altLang="zh-CN" sz="1800" dirty="0"/>
              <a:t>private</a:t>
            </a:r>
            <a:r>
              <a:rPr lang="zh-CN" altLang="en-US" sz="1800" dirty="0"/>
              <a:t>，否则在其子类中只是新定义了一个方法，并没有对其进行覆盖。</a:t>
            </a:r>
          </a:p>
          <a:p>
            <a:pPr lvl="2"/>
            <a:r>
              <a:rPr lang="zh-CN" altLang="en-US" sz="1800" dirty="0"/>
              <a:t>（</a:t>
            </a:r>
            <a:r>
              <a:rPr lang="en-US" altLang="zh-CN" sz="1800" dirty="0"/>
              <a:t>7</a:t>
            </a:r>
            <a:r>
              <a:rPr lang="zh-CN" altLang="en-US" sz="1800" dirty="0"/>
              <a:t>）在派生类中不可用空方法覆盖其类中的方法。</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929994707"/>
      </p:ext>
    </p:extLst>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8916" y="1114425"/>
            <a:ext cx="11368616" cy="600075"/>
          </a:xfrm>
        </p:spPr>
        <p:txBody>
          <a:bodyPr/>
          <a:lstStyle/>
          <a:p>
            <a:r>
              <a:rPr lang="en-US" altLang="zh-CN" dirty="0"/>
              <a:t>3. </a:t>
            </a:r>
            <a:r>
              <a:rPr lang="zh-CN" altLang="en-US" dirty="0"/>
              <a:t>方法覆盖与方法重载的区别</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标题 1"/>
          <p:cNvSpPr>
            <a:spLocks noGrp="1"/>
          </p:cNvSpPr>
          <p:nvPr>
            <p:ph type="title"/>
          </p:nvPr>
        </p:nvSpPr>
        <p:spPr>
          <a:xfrm>
            <a:off x="1661585" y="385763"/>
            <a:ext cx="10212916" cy="609600"/>
          </a:xfrm>
        </p:spPr>
        <p:txBody>
          <a:bodyPr/>
          <a:lstStyle/>
          <a:p>
            <a:r>
              <a:rPr lang="en-US" altLang="zh-CN" sz="2800" dirty="0"/>
              <a:t>5.4.1 </a:t>
            </a:r>
            <a:r>
              <a:rPr lang="zh-CN" altLang="en-US" sz="2800" dirty="0"/>
              <a:t>派生类实例方法覆盖基类中签名相同的实例</a:t>
            </a:r>
            <a:r>
              <a:rPr lang="zh-CN" altLang="en-US" sz="2800" dirty="0" smtClean="0"/>
              <a:t>方法（续）</a:t>
            </a:r>
            <a:endParaRPr lang="zh-CN" altLang="en-US" sz="2800" dirty="0"/>
          </a:p>
        </p:txBody>
      </p:sp>
      <p:graphicFrame>
        <p:nvGraphicFramePr>
          <p:cNvPr id="6" name="表格 5"/>
          <p:cNvGraphicFramePr>
            <a:graphicFrameLocks noGrp="1"/>
          </p:cNvGraphicFramePr>
          <p:nvPr>
            <p:extLst>
              <p:ext uri="{D42A27DB-BD31-4B8C-83A1-F6EECF244321}">
                <p14:modId xmlns:p14="http://schemas.microsoft.com/office/powerpoint/2010/main" val="434130007"/>
              </p:ext>
            </p:extLst>
          </p:nvPr>
        </p:nvGraphicFramePr>
        <p:xfrm>
          <a:off x="552450" y="2111375"/>
          <a:ext cx="11125200" cy="1936750"/>
        </p:xfrm>
        <a:graphic>
          <a:graphicData uri="http://schemas.openxmlformats.org/drawingml/2006/table">
            <a:tbl>
              <a:tblPr firstRow="1" firstCol="1" bandRow="1"/>
              <a:tblGrid>
                <a:gridCol w="354507"/>
                <a:gridCol w="1628641"/>
                <a:gridCol w="966948"/>
                <a:gridCol w="1230661"/>
                <a:gridCol w="1201360"/>
                <a:gridCol w="1256808"/>
                <a:gridCol w="1581150"/>
                <a:gridCol w="1200150"/>
                <a:gridCol w="1704975"/>
              </a:tblGrid>
              <a:tr h="368300">
                <a:tc>
                  <a:txBody>
                    <a:bodyPr/>
                    <a:lstStyle/>
                    <a:p>
                      <a:pPr indent="269875" algn="l">
                        <a:lnSpc>
                          <a:spcPct val="100000"/>
                        </a:lnSpc>
                        <a:spcAft>
                          <a:spcPts val="0"/>
                        </a:spcAft>
                      </a:pPr>
                      <a:r>
                        <a:rPr lang="en-US" sz="1600" kern="100" dirty="0">
                          <a:effectLst/>
                          <a:latin typeface="Times New Roman" panose="02020603050405020304" pitchFamily="18" charset="0"/>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txBody>
                  <a:tcPr marL="6350" marR="63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00000"/>
                        </a:lnSpc>
                        <a:spcAft>
                          <a:spcPts val="0"/>
                        </a:spcAft>
                      </a:pPr>
                      <a:r>
                        <a:rPr lang="zh-CN" sz="1600" kern="100" dirty="0">
                          <a:effectLst/>
                          <a:latin typeface="Times New Roman" panose="02020603050405020304" pitchFamily="18" charset="0"/>
                          <a:ea typeface="宋体" panose="02010600030101010101" pitchFamily="2" charset="-122"/>
                        </a:rPr>
                        <a:t>位置关系</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00000"/>
                        </a:lnSpc>
                        <a:spcAft>
                          <a:spcPts val="0"/>
                        </a:spcAft>
                      </a:pPr>
                      <a:r>
                        <a:rPr lang="zh-CN" sz="1600" kern="100" dirty="0" smtClean="0">
                          <a:effectLst/>
                          <a:latin typeface="Times New Roman" panose="02020603050405020304" pitchFamily="18" charset="0"/>
                          <a:ea typeface="宋体" panose="02010600030101010101" pitchFamily="2" charset="-122"/>
                        </a:rPr>
                        <a:t>方法名</a:t>
                      </a:r>
                      <a:endParaRPr lang="zh-CN" sz="1600" kern="100" dirty="0">
                        <a:effectLst/>
                        <a:latin typeface="Times New Roman" panose="02020603050405020304" pitchFamily="18" charset="0"/>
                        <a:ea typeface="宋体" panose="02010600030101010101" pitchFamily="2" charset="-122"/>
                      </a:endParaRP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00000"/>
                        </a:lnSpc>
                        <a:spcAft>
                          <a:spcPts val="0"/>
                        </a:spcAft>
                      </a:pPr>
                      <a:r>
                        <a:rPr lang="zh-CN" sz="1600" kern="100" dirty="0">
                          <a:effectLst/>
                          <a:latin typeface="Times New Roman" panose="02020603050405020304" pitchFamily="18" charset="0"/>
                          <a:ea typeface="宋体" panose="02010600030101010101" pitchFamily="2" charset="-122"/>
                        </a:rPr>
                        <a:t>参数列表</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00000"/>
                        </a:lnSpc>
                        <a:spcAft>
                          <a:spcPts val="0"/>
                        </a:spcAft>
                      </a:pPr>
                      <a:r>
                        <a:rPr lang="zh-CN" sz="1600" kern="100">
                          <a:effectLst/>
                          <a:latin typeface="Times New Roman" panose="02020603050405020304" pitchFamily="18" charset="0"/>
                          <a:ea typeface="宋体" panose="02010600030101010101" pitchFamily="2" charset="-122"/>
                        </a:rPr>
                        <a:t>返回类型</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00000"/>
                        </a:lnSpc>
                        <a:spcAft>
                          <a:spcPts val="0"/>
                        </a:spcAft>
                      </a:pPr>
                      <a:r>
                        <a:rPr lang="zh-CN" sz="1600" kern="100">
                          <a:effectLst/>
                          <a:latin typeface="Times New Roman" panose="02020603050405020304" pitchFamily="18" charset="0"/>
                          <a:ea typeface="宋体" panose="02010600030101010101" pitchFamily="2" charset="-122"/>
                        </a:rPr>
                        <a:t>访问权限</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00000"/>
                        </a:lnSpc>
                        <a:spcAft>
                          <a:spcPts val="0"/>
                        </a:spcAft>
                      </a:pPr>
                      <a:r>
                        <a:rPr lang="zh-CN" sz="1600" kern="100" dirty="0">
                          <a:effectLst/>
                          <a:latin typeface="Times New Roman" panose="02020603050405020304" pitchFamily="18" charset="0"/>
                          <a:ea typeface="宋体" panose="02010600030101010101" pitchFamily="2" charset="-122"/>
                        </a:rPr>
                        <a:t>抛</a:t>
                      </a:r>
                      <a:r>
                        <a:rPr lang="zh-CN" sz="1600" kern="100" dirty="0" smtClean="0">
                          <a:effectLst/>
                          <a:latin typeface="Times New Roman" panose="02020603050405020304" pitchFamily="18" charset="0"/>
                          <a:ea typeface="宋体" panose="02010600030101010101" pitchFamily="2" charset="-122"/>
                        </a:rPr>
                        <a:t>出</a:t>
                      </a:r>
                      <a:r>
                        <a:rPr lang="zh-CN" altLang="en-US" sz="1600" kern="100" dirty="0" smtClean="0">
                          <a:effectLst/>
                          <a:latin typeface="Times New Roman" panose="02020603050405020304" pitchFamily="18" charset="0"/>
                          <a:ea typeface="宋体" panose="02010600030101010101" pitchFamily="2" charset="-122"/>
                        </a:rPr>
                        <a:t>异常类型</a:t>
                      </a:r>
                      <a:endParaRPr lang="zh-CN" sz="1600" kern="100" dirty="0">
                        <a:effectLst/>
                        <a:latin typeface="Times New Roman" panose="02020603050405020304" pitchFamily="18" charset="0"/>
                        <a:ea typeface="宋体" panose="02010600030101010101" pitchFamily="2" charset="-122"/>
                      </a:endParaRP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00000"/>
                        </a:lnSpc>
                        <a:spcAft>
                          <a:spcPts val="0"/>
                        </a:spcAft>
                      </a:pPr>
                      <a:r>
                        <a:rPr lang="zh-CN" sz="1600" kern="100" dirty="0">
                          <a:effectLst/>
                          <a:latin typeface="Times New Roman" panose="02020603050405020304" pitchFamily="18" charset="0"/>
                          <a:ea typeface="宋体" panose="02010600030101010101" pitchFamily="2" charset="-122"/>
                        </a:rPr>
                        <a:t>数量</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ctr">
                        <a:lnSpc>
                          <a:spcPct val="100000"/>
                        </a:lnSpc>
                        <a:spcAft>
                          <a:spcPts val="0"/>
                        </a:spcAft>
                      </a:pPr>
                      <a:r>
                        <a:rPr lang="zh-CN" sz="1600" kern="100" dirty="0">
                          <a:effectLst/>
                          <a:latin typeface="Times New Roman" panose="02020603050405020304" pitchFamily="18" charset="0"/>
                          <a:ea typeface="宋体" panose="02010600030101010101" pitchFamily="2" charset="-122"/>
                        </a:rPr>
                        <a:t>绑定实施及时间</a:t>
                      </a:r>
                    </a:p>
                  </a:txBody>
                  <a:tcPr marL="6350" marR="63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87375">
                <a:tc>
                  <a:txBody>
                    <a:bodyPr/>
                    <a:lstStyle/>
                    <a:p>
                      <a:pPr algn="l">
                        <a:lnSpc>
                          <a:spcPct val="100000"/>
                        </a:lnSpc>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重 载</a:t>
                      </a:r>
                    </a:p>
                  </a:txBody>
                  <a:tcPr marL="6350" marR="63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00000"/>
                        </a:lnSpc>
                        <a:spcAft>
                          <a:spcPts val="0"/>
                        </a:spcAft>
                      </a:pPr>
                      <a:r>
                        <a:rPr lang="zh-CN" sz="1600" kern="100" dirty="0">
                          <a:effectLst/>
                          <a:latin typeface="Times New Roman" panose="02020603050405020304" pitchFamily="18" charset="0"/>
                          <a:ea typeface="宋体" panose="02010600030101010101" pitchFamily="2" charset="-122"/>
                        </a:rPr>
                        <a:t>同一类中（包括从父类继承的）</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00000"/>
                        </a:lnSpc>
                        <a:spcAft>
                          <a:spcPts val="0"/>
                        </a:spcAft>
                      </a:pPr>
                      <a:r>
                        <a:rPr lang="zh-CN" sz="1600" kern="100" dirty="0">
                          <a:effectLst/>
                          <a:latin typeface="Times New Roman" panose="02020603050405020304" pitchFamily="18" charset="0"/>
                          <a:ea typeface="宋体" panose="02010600030101010101" pitchFamily="2" charset="-122"/>
                        </a:rPr>
                        <a:t>必须</a:t>
                      </a:r>
                    </a:p>
                    <a:p>
                      <a:pPr indent="269875" algn="l">
                        <a:lnSpc>
                          <a:spcPct val="100000"/>
                        </a:lnSpc>
                        <a:spcAft>
                          <a:spcPts val="0"/>
                        </a:spcAft>
                      </a:pPr>
                      <a:r>
                        <a:rPr lang="zh-CN" sz="1600" kern="100" dirty="0">
                          <a:effectLst/>
                          <a:latin typeface="Times New Roman" panose="02020603050405020304" pitchFamily="18" charset="0"/>
                          <a:ea typeface="宋体" panose="02010600030101010101" pitchFamily="2" charset="-122"/>
                        </a:rPr>
                        <a:t>相同</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00000"/>
                        </a:lnSpc>
                        <a:spcAft>
                          <a:spcPts val="0"/>
                        </a:spcAft>
                      </a:pPr>
                      <a:r>
                        <a:rPr lang="zh-CN" sz="1600" kern="100" dirty="0">
                          <a:effectLst/>
                          <a:latin typeface="Times New Roman" panose="02020603050405020304" pitchFamily="18" charset="0"/>
                          <a:ea typeface="宋体" panose="02010600030101010101" pitchFamily="2" charset="-122"/>
                        </a:rPr>
                        <a:t>必须不同</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00000"/>
                        </a:lnSpc>
                        <a:spcAft>
                          <a:spcPts val="0"/>
                        </a:spcAft>
                      </a:pPr>
                      <a:r>
                        <a:rPr lang="zh-CN" sz="1600" kern="100" dirty="0">
                          <a:effectLst/>
                          <a:latin typeface="Times New Roman" panose="02020603050405020304" pitchFamily="18" charset="0"/>
                          <a:ea typeface="宋体" panose="02010600030101010101" pitchFamily="2" charset="-122"/>
                        </a:rPr>
                        <a:t>无要求</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00000"/>
                        </a:lnSpc>
                        <a:spcAft>
                          <a:spcPts val="0"/>
                        </a:spcAft>
                      </a:pPr>
                      <a:r>
                        <a:rPr lang="zh-CN" sz="1600" kern="100" dirty="0">
                          <a:effectLst/>
                          <a:latin typeface="Times New Roman" panose="02020603050405020304" pitchFamily="18" charset="0"/>
                          <a:ea typeface="宋体" panose="02010600030101010101" pitchFamily="2" charset="-122"/>
                        </a:rPr>
                        <a:t>无要求</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00000"/>
                        </a:lnSpc>
                        <a:spcAft>
                          <a:spcPts val="0"/>
                        </a:spcAft>
                      </a:pPr>
                      <a:r>
                        <a:rPr lang="zh-CN" sz="1600" kern="100" dirty="0">
                          <a:effectLst/>
                          <a:latin typeface="Times New Roman" panose="02020603050405020304" pitchFamily="18" charset="0"/>
                          <a:ea typeface="宋体" panose="02010600030101010101" pitchFamily="2" charset="-122"/>
                        </a:rPr>
                        <a:t>无限制</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47625" algn="l">
                        <a:lnSpc>
                          <a:spcPct val="100000"/>
                        </a:lnSpc>
                        <a:spcAft>
                          <a:spcPts val="0"/>
                        </a:spcAft>
                      </a:pPr>
                      <a:r>
                        <a:rPr lang="zh-CN" sz="1600" kern="100" dirty="0">
                          <a:effectLst/>
                          <a:latin typeface="Times New Roman" panose="02020603050405020304" pitchFamily="18" charset="0"/>
                          <a:ea typeface="宋体" panose="02010600030101010101" pitchFamily="2" charset="-122"/>
                        </a:rPr>
                        <a:t>可以多个</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47625" algn="l">
                        <a:lnSpc>
                          <a:spcPct val="100000"/>
                        </a:lnSpc>
                        <a:spcAft>
                          <a:spcPts val="0"/>
                        </a:spcAft>
                      </a:pPr>
                      <a:r>
                        <a:rPr lang="zh-CN" sz="1600" kern="100">
                          <a:effectLst/>
                          <a:latin typeface="Times New Roman" panose="02020603050405020304" pitchFamily="18" charset="0"/>
                          <a:ea typeface="宋体" panose="02010600030101010101" pitchFamily="2" charset="-122"/>
                        </a:rPr>
                        <a:t>编译器编译时</a:t>
                      </a:r>
                    </a:p>
                  </a:txBody>
                  <a:tcPr marL="6350" marR="63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81075">
                <a:tc>
                  <a:txBody>
                    <a:bodyPr/>
                    <a:lstStyle/>
                    <a:p>
                      <a:pPr algn="l">
                        <a:lnSpc>
                          <a:spcPct val="100000"/>
                        </a:lnSpc>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覆</a:t>
                      </a:r>
                    </a:p>
                    <a:p>
                      <a:pPr algn="l">
                        <a:lnSpc>
                          <a:spcPct val="100000"/>
                        </a:lnSpc>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盖</a:t>
                      </a:r>
                    </a:p>
                  </a:txBody>
                  <a:tcPr marL="6350" marR="63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00000"/>
                        </a:lnSpc>
                        <a:spcAft>
                          <a:spcPts val="0"/>
                        </a:spcAft>
                      </a:pPr>
                      <a:r>
                        <a:rPr lang="zh-CN" sz="1600" kern="100">
                          <a:effectLst/>
                          <a:latin typeface="Times New Roman" panose="02020603050405020304" pitchFamily="18" charset="0"/>
                          <a:ea typeface="宋体" panose="02010600030101010101" pitchFamily="2" charset="-122"/>
                        </a:rPr>
                        <a:t>派生类与基类</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00000"/>
                        </a:lnSpc>
                        <a:spcAft>
                          <a:spcPts val="0"/>
                        </a:spcAft>
                      </a:pPr>
                      <a:r>
                        <a:rPr lang="zh-CN" sz="1600" kern="100">
                          <a:effectLst/>
                          <a:latin typeface="Times New Roman" panose="02020603050405020304" pitchFamily="18" charset="0"/>
                          <a:ea typeface="宋体" panose="02010600030101010101" pitchFamily="2" charset="-122"/>
                        </a:rPr>
                        <a:t>必须</a:t>
                      </a:r>
                    </a:p>
                    <a:p>
                      <a:pPr indent="269875" algn="l">
                        <a:lnSpc>
                          <a:spcPct val="100000"/>
                        </a:lnSpc>
                        <a:spcAft>
                          <a:spcPts val="0"/>
                        </a:spcAft>
                      </a:pPr>
                      <a:r>
                        <a:rPr lang="zh-TW" sz="1600" kern="100">
                          <a:effectLst/>
                          <a:latin typeface="Times New Roman" panose="02020603050405020304" pitchFamily="18" charset="0"/>
                          <a:ea typeface="宋体" panose="02010600030101010101" pitchFamily="2" charset="-122"/>
                          <a:cs typeface="宋体" panose="02010600030101010101" pitchFamily="2" charset="-122"/>
                        </a:rPr>
                        <a:t>相同</a:t>
                      </a:r>
                      <a:endParaRPr lang="zh-CN" sz="1600" kern="100">
                        <a:effectLst/>
                        <a:latin typeface="Times New Roman" panose="02020603050405020304" pitchFamily="18" charset="0"/>
                        <a:ea typeface="宋体" panose="02010600030101010101" pitchFamily="2" charset="-122"/>
                      </a:endParaRP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00000"/>
                        </a:lnSpc>
                        <a:spcAft>
                          <a:spcPts val="0"/>
                        </a:spcAft>
                      </a:pPr>
                      <a:r>
                        <a:rPr lang="zh-CN" sz="1600" kern="100" dirty="0">
                          <a:effectLst/>
                          <a:latin typeface="Times New Roman" panose="02020603050405020304" pitchFamily="18" charset="0"/>
                          <a:ea typeface="宋体" panose="02010600030101010101" pitchFamily="2" charset="-122"/>
                        </a:rPr>
                        <a:t>必须</a:t>
                      </a:r>
                      <a:r>
                        <a:rPr lang="zh-TW" sz="1600" kern="100" dirty="0">
                          <a:effectLst/>
                          <a:latin typeface="Times New Roman" panose="02020603050405020304" pitchFamily="18" charset="0"/>
                          <a:ea typeface="宋体" panose="02010600030101010101" pitchFamily="2" charset="-122"/>
                          <a:cs typeface="宋体" panose="02010600030101010101" pitchFamily="2" charset="-122"/>
                        </a:rPr>
                        <a:t>相同</a:t>
                      </a:r>
                      <a:endParaRPr lang="zh-CN" sz="1600" kern="100" dirty="0">
                        <a:effectLst/>
                        <a:latin typeface="Times New Roman" panose="02020603050405020304" pitchFamily="18" charset="0"/>
                        <a:ea typeface="宋体" panose="02010600030101010101" pitchFamily="2" charset="-122"/>
                      </a:endParaRP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00000"/>
                        </a:lnSpc>
                        <a:spcAft>
                          <a:spcPts val="0"/>
                        </a:spcAft>
                      </a:pPr>
                      <a:r>
                        <a:rPr lang="zh-CN" sz="1600" kern="100" dirty="0">
                          <a:effectLst/>
                          <a:latin typeface="Times New Roman" panose="02020603050405020304" pitchFamily="18" charset="0"/>
                          <a:ea typeface="宋体" panose="02010600030101010101" pitchFamily="2" charset="-122"/>
                        </a:rPr>
                        <a:t>必须相同</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00000"/>
                        </a:lnSpc>
                        <a:spcAft>
                          <a:spcPts val="0"/>
                        </a:spcAft>
                      </a:pPr>
                      <a:r>
                        <a:rPr lang="zh-CN" sz="1600" kern="100" dirty="0">
                          <a:effectLst/>
                          <a:latin typeface="Times New Roman" panose="02020603050405020304" pitchFamily="18" charset="0"/>
                          <a:ea typeface="宋体" panose="02010600030101010101" pitchFamily="2" charset="-122"/>
                        </a:rPr>
                        <a:t>派生类方法不可更严格。不</a:t>
                      </a:r>
                      <a:r>
                        <a:rPr lang="zh-TW" sz="1600" kern="100" dirty="0">
                          <a:effectLst/>
                          <a:latin typeface="Times New Roman" panose="02020603050405020304" pitchFamily="18" charset="0"/>
                          <a:ea typeface="宋体" panose="02010600030101010101" pitchFamily="2" charset="-122"/>
                          <a:cs typeface="宋体" panose="02010600030101010101" pitchFamily="2" charset="-122"/>
                        </a:rPr>
                        <a:t>能覆盖</a:t>
                      </a:r>
                      <a:r>
                        <a:rPr lang="en-US" sz="1600" kern="100" dirty="0">
                          <a:effectLst/>
                          <a:latin typeface="Times New Roman" panose="02020603050405020304" pitchFamily="18" charset="0"/>
                          <a:ea typeface="宋体" panose="02010600030101010101" pitchFamily="2" charset="-122"/>
                        </a:rPr>
                        <a:t>private</a:t>
                      </a:r>
                      <a:r>
                        <a:rPr lang="zh-TW" sz="1600" kern="100" dirty="0">
                          <a:effectLst/>
                          <a:latin typeface="Times New Roman" panose="02020603050405020304" pitchFamily="18" charset="0"/>
                          <a:ea typeface="宋体" panose="02010600030101010101" pitchFamily="2" charset="-122"/>
                          <a:cs typeface="宋体" panose="02010600030101010101" pitchFamily="2" charset="-122"/>
                        </a:rPr>
                        <a:t>方法</a:t>
                      </a:r>
                      <a:endParaRPr lang="zh-CN" sz="1600" kern="100" dirty="0">
                        <a:effectLst/>
                        <a:latin typeface="Times New Roman" panose="02020603050405020304" pitchFamily="18" charset="0"/>
                        <a:ea typeface="宋体" panose="02010600030101010101" pitchFamily="2" charset="-122"/>
                      </a:endParaRP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9875" algn="l">
                        <a:lnSpc>
                          <a:spcPct val="100000"/>
                        </a:lnSpc>
                        <a:spcAft>
                          <a:spcPts val="0"/>
                        </a:spcAft>
                      </a:pPr>
                      <a:r>
                        <a:rPr lang="zh-CN" sz="1600" kern="100" dirty="0">
                          <a:effectLst/>
                          <a:latin typeface="Times New Roman" panose="02020603050405020304" pitchFamily="18" charset="0"/>
                          <a:ea typeface="宋体" panose="02010600030101010101" pitchFamily="2" charset="-122"/>
                        </a:rPr>
                        <a:t>要求一致</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47625" algn="l">
                        <a:lnSpc>
                          <a:spcPct val="100000"/>
                        </a:lnSpc>
                        <a:spcAft>
                          <a:spcPts val="0"/>
                        </a:spcAft>
                      </a:pPr>
                      <a:r>
                        <a:rPr lang="zh-CN" sz="1600" kern="100" dirty="0">
                          <a:effectLst/>
                          <a:latin typeface="Times New Roman" panose="02020603050405020304" pitchFamily="18" charset="0"/>
                          <a:ea typeface="宋体" panose="02010600030101010101" pitchFamily="2" charset="-122"/>
                        </a:rPr>
                        <a:t>只能有一次</a:t>
                      </a:r>
                    </a:p>
                  </a:txBody>
                  <a:tcPr marL="6350" marR="63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47625" algn="l">
                        <a:lnSpc>
                          <a:spcPct val="100000"/>
                        </a:lnSpc>
                        <a:spcAft>
                          <a:spcPts val="0"/>
                        </a:spcAft>
                      </a:pPr>
                      <a:r>
                        <a:rPr lang="en-US" sz="1600" kern="100" dirty="0">
                          <a:effectLst/>
                          <a:latin typeface="Times New Roman" panose="02020603050405020304" pitchFamily="18" charset="0"/>
                          <a:ea typeface="宋体" panose="02010600030101010101" pitchFamily="2" charset="-122"/>
                        </a:rPr>
                        <a:t>JVM</a:t>
                      </a:r>
                      <a:r>
                        <a:rPr lang="zh-CN" sz="1600" kern="100" dirty="0">
                          <a:effectLst/>
                          <a:latin typeface="Times New Roman" panose="02020603050405020304" pitchFamily="18" charset="0"/>
                          <a:ea typeface="宋体" panose="02010600030101010101" pitchFamily="2" charset="-122"/>
                        </a:rPr>
                        <a:t>运行中</a:t>
                      </a:r>
                    </a:p>
                  </a:txBody>
                  <a:tcPr marL="6350" marR="63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03399736"/>
      </p:ext>
    </p:extLst>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en-US" dirty="0"/>
              <a:t>用</a:t>
            </a:r>
            <a:r>
              <a:rPr lang="en-US" altLang="zh-CN" dirty="0"/>
              <a:t>@Override</a:t>
            </a:r>
            <a:r>
              <a:rPr lang="zh-CN" altLang="en-US" dirty="0"/>
              <a:t>标注覆盖</a:t>
            </a:r>
          </a:p>
        </p:txBody>
      </p:sp>
      <p:sp>
        <p:nvSpPr>
          <p:cNvPr id="3" name="内容占位符 2"/>
          <p:cNvSpPr>
            <a:spLocks noGrp="1"/>
          </p:cNvSpPr>
          <p:nvPr>
            <p:ph idx="1"/>
          </p:nvPr>
        </p:nvSpPr>
        <p:spPr>
          <a:xfrm>
            <a:off x="478916" y="1114425"/>
            <a:ext cx="11484484" cy="4876800"/>
          </a:xfrm>
        </p:spPr>
        <p:txBody>
          <a:bodyPr/>
          <a:lstStyle/>
          <a:p>
            <a:r>
              <a:rPr lang="zh-CN" altLang="en-US" sz="2200" dirty="0"/>
              <a:t>在代码</a:t>
            </a:r>
            <a:r>
              <a:rPr lang="en-US" altLang="zh-CN" sz="2200" dirty="0"/>
              <a:t>5-2</a:t>
            </a:r>
            <a:r>
              <a:rPr lang="zh-CN" altLang="en-US" sz="2200" dirty="0"/>
              <a:t>中，</a:t>
            </a:r>
            <a:r>
              <a:rPr lang="en-US" altLang="zh-CN" sz="2200" dirty="0"/>
              <a:t>Student</a:t>
            </a:r>
            <a:r>
              <a:rPr lang="zh-CN" altLang="en-US" sz="2200" dirty="0"/>
              <a:t>类和</a:t>
            </a:r>
            <a:r>
              <a:rPr lang="en-US" altLang="zh-CN" sz="2200" dirty="0" err="1"/>
              <a:t>GradStudent</a:t>
            </a:r>
            <a:r>
              <a:rPr lang="zh-CN" altLang="en-US" sz="2200" dirty="0"/>
              <a:t>类中都定义了一个</a:t>
            </a:r>
            <a:r>
              <a:rPr lang="en-US" altLang="zh-CN" sz="2200" dirty="0"/>
              <a:t>print( )</a:t>
            </a:r>
            <a:r>
              <a:rPr lang="zh-CN" altLang="en-US" sz="2200" dirty="0"/>
              <a:t>方法，并且用 </a:t>
            </a:r>
            <a:r>
              <a:rPr lang="en-US" altLang="zh-CN" sz="2200" dirty="0" err="1"/>
              <a:t>GradStudent</a:t>
            </a:r>
            <a:r>
              <a:rPr lang="zh-CN" altLang="en-US" sz="2200" dirty="0"/>
              <a:t>类的</a:t>
            </a:r>
            <a:r>
              <a:rPr lang="en-US" altLang="zh-CN" sz="2200" dirty="0"/>
              <a:t>print( )</a:t>
            </a:r>
            <a:r>
              <a:rPr lang="zh-CN" altLang="en-US" sz="2200" dirty="0"/>
              <a:t>方法覆盖</a:t>
            </a:r>
            <a:r>
              <a:rPr lang="en-US" altLang="zh-CN" sz="2200" dirty="0"/>
              <a:t>Student</a:t>
            </a:r>
            <a:r>
              <a:rPr lang="zh-CN" altLang="en-US" sz="2200" dirty="0"/>
              <a:t>类中的</a:t>
            </a:r>
            <a:r>
              <a:rPr lang="en-US" altLang="zh-CN" sz="2200" dirty="0"/>
              <a:t>print( )</a:t>
            </a:r>
            <a:r>
              <a:rPr lang="zh-CN" altLang="en-US" sz="2200" dirty="0"/>
              <a:t>方法。</a:t>
            </a:r>
            <a:endParaRPr lang="en-US" altLang="zh-CN" sz="2200" dirty="0" smtClean="0"/>
          </a:p>
          <a:p>
            <a:r>
              <a:rPr lang="en-US" altLang="zh-CN" sz="2200" dirty="0" smtClean="0"/>
              <a:t>【</a:t>
            </a:r>
            <a:r>
              <a:rPr lang="zh-CN" altLang="en-US" sz="2200" dirty="0"/>
              <a:t>代码</a:t>
            </a:r>
            <a:r>
              <a:rPr lang="en-US" altLang="zh-CN" sz="2200" dirty="0"/>
              <a:t>5-9】</a:t>
            </a:r>
            <a:r>
              <a:rPr lang="zh-CN" altLang="en-US" sz="2200" dirty="0"/>
              <a:t>一位粗心的程序员写岀的代码（程序中的省略号部分用代码</a:t>
            </a:r>
            <a:r>
              <a:rPr lang="en-US" altLang="zh-CN" sz="2200" dirty="0"/>
              <a:t>5-2</a:t>
            </a:r>
            <a:r>
              <a:rPr lang="zh-CN" altLang="en-US" sz="2200" dirty="0"/>
              <a:t>中的代码）。</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647701" y="2508154"/>
            <a:ext cx="10960100" cy="2499146"/>
          </a:xfrm>
          <a:prstGeom prst="rect">
            <a:avLst/>
          </a:prstGeom>
        </p:spPr>
        <p:txBody>
          <a:bodyPr wrap="square">
            <a:spAutoFit/>
          </a:bodyPr>
          <a:lstStyle/>
          <a:p>
            <a:pPr>
              <a:lnSpc>
                <a:spcPts val="1200"/>
              </a:lnSpc>
              <a:spcAft>
                <a:spcPts val="0"/>
              </a:spcAft>
              <a:buNone/>
            </a:pPr>
            <a:r>
              <a:rPr lang="en-US" altLang="zh-CN" b="0" kern="0" dirty="0" smtClean="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研究生类</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smtClean="0">
                <a:solidFill>
                  <a:srgbClr val="7F0055"/>
                </a:solidFill>
                <a:latin typeface="Consolas" panose="020B0609020204030204" pitchFamily="49" charset="0"/>
                <a:ea typeface="宋体" panose="02010600030101010101" pitchFamily="2" charset="-122"/>
              </a:rPr>
              <a:t>class</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GradStudent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extends</a:t>
            </a:r>
            <a:r>
              <a:rPr lang="en-US" altLang="zh-CN" b="0" kern="0" dirty="0">
                <a:solidFill>
                  <a:srgbClr val="000000"/>
                </a:solidFill>
                <a:latin typeface="Consolas" panose="020B0609020204030204" pitchFamily="49" charset="0"/>
                <a:ea typeface="宋体" panose="02010600030101010101" pitchFamily="2" charset="-122"/>
              </a:rPr>
              <a:t> Student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smtClean="0">
                <a:solidFill>
                  <a:srgbClr val="3F7F5F"/>
                </a:solidFill>
                <a:latin typeface="Consolas" panose="020B0609020204030204" pitchFamily="49" charset="0"/>
                <a:ea typeface="宋体" panose="02010600030101010101" pitchFamily="2" charset="-122"/>
              </a:rPr>
              <a:t>// </a:t>
            </a:r>
            <a:r>
              <a:rPr lang="en-US" altLang="zh-CN" b="0" kern="0" dirty="0">
                <a:solidFill>
                  <a:srgbClr val="3F7F5F"/>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smtClean="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方法名是</a:t>
            </a:r>
            <a:r>
              <a:rPr lang="en-US" altLang="zh-CN" b="0" kern="0" dirty="0" err="1">
                <a:solidFill>
                  <a:srgbClr val="3F5FBF"/>
                </a:solidFill>
                <a:latin typeface="Consolas" panose="020B0609020204030204" pitchFamily="49" charset="0"/>
                <a:ea typeface="宋体" panose="02010600030101010101" pitchFamily="2" charset="-122"/>
              </a:rPr>
              <a:t>prlnt</a:t>
            </a:r>
            <a:r>
              <a:rPr lang="en-US" altLang="zh-CN" b="0" kern="0" dirty="0">
                <a:solidFill>
                  <a:srgbClr val="3F5FBF"/>
                </a:solidFill>
                <a:latin typeface="Consolas" panose="020B0609020204030204" pitchFamily="49" charset="0"/>
                <a:ea typeface="宋体" panose="02010600030101010101" pitchFamily="2" charset="-122"/>
              </a:rPr>
              <a:t>,</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不是</a:t>
            </a:r>
            <a:r>
              <a:rPr lang="en-US" altLang="zh-CN" b="0" kern="0" dirty="0">
                <a:solidFill>
                  <a:srgbClr val="3F5FBF"/>
                </a:solidFill>
                <a:latin typeface="Consolas" panose="020B0609020204030204" pitchFamily="49" charset="0"/>
                <a:ea typeface="宋体" panose="02010600030101010101" pitchFamily="2" charset="-122"/>
              </a:rPr>
              <a:t>print </a:t>
            </a:r>
            <a:r>
              <a:rPr lang="en-US" altLang="zh-CN" b="0" kern="0" dirty="0" smtClean="0">
                <a:solidFill>
                  <a:srgbClr val="3F5FBF"/>
                </a:solidFill>
                <a:latin typeface="Consolas" panose="020B0609020204030204" pitchFamily="49" charset="0"/>
                <a:ea typeface="宋体" panose="02010600030101010101" pitchFamily="2" charset="-122"/>
              </a:rPr>
              <a:t>*/</a:t>
            </a:r>
            <a:endParaRPr lang="zh-CN" altLang="zh-CN"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smtClean="0">
                <a:solidFill>
                  <a:srgbClr val="7F0055"/>
                </a:solidFill>
                <a:latin typeface="Consolas" panose="020B0609020204030204" pitchFamily="49" charset="0"/>
                <a:ea typeface="宋体" panose="02010600030101010101" pitchFamily="2" charset="-122"/>
              </a:rPr>
              <a:t>public</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smtClean="0">
                <a:solidFill>
                  <a:srgbClr val="7F0055"/>
                </a:solidFill>
                <a:latin typeface="Consolas" panose="020B0609020204030204" pitchFamily="49" charset="0"/>
                <a:ea typeface="宋体" panose="02010600030101010101" pitchFamily="2" charset="-122"/>
              </a:rPr>
              <a:t>void</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err="1" smtClean="0">
                <a:solidFill>
                  <a:srgbClr val="FF0000"/>
                </a:solidFill>
                <a:latin typeface="Consolas" panose="020B0609020204030204" pitchFamily="49" charset="0"/>
                <a:ea typeface="宋体" panose="02010600030101010101" pitchFamily="2" charset="-122"/>
              </a:rPr>
              <a:t>prlnt</a:t>
            </a:r>
            <a:r>
              <a:rPr lang="en-US" altLang="zh-CN" b="0" kern="0" dirty="0" smtClean="0">
                <a:solidFill>
                  <a:srgbClr val="000000"/>
                </a:solidFill>
                <a:latin typeface="Consolas" panose="020B0609020204030204" pitchFamily="49" charset="0"/>
                <a:ea typeface="宋体" panose="02010600030101010101" pitchFamily="2" charset="-122"/>
              </a:rPr>
              <a:t>() { </a:t>
            </a:r>
            <a:endParaRPr lang="zh-CN" altLang="zh-CN"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smtClean="0">
                <a:solidFill>
                  <a:srgbClr val="000000"/>
                </a:solidFill>
                <a:latin typeface="Consolas" panose="020B0609020204030204" pitchFamily="49" charset="0"/>
                <a:ea typeface="宋体" panose="02010600030101010101" pitchFamily="2" charset="-122"/>
              </a:rPr>
              <a:t>System.</a:t>
            </a:r>
            <a:r>
              <a:rPr lang="en-US" altLang="zh-CN" b="0" i="1" kern="0" dirty="0" err="1" smtClean="0">
                <a:solidFill>
                  <a:srgbClr val="0000C0"/>
                </a:solidFill>
                <a:latin typeface="Consolas" panose="020B0609020204030204" pitchFamily="49" charset="0"/>
                <a:ea typeface="宋体" panose="02010600030101010101" pitchFamily="2" charset="-122"/>
              </a:rPr>
              <a:t>out</a:t>
            </a:r>
            <a:r>
              <a:rPr lang="en-US" altLang="zh-CN" b="0" kern="0" dirty="0" err="1" smtClean="0">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研究生姓名：</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7F0055"/>
                </a:solidFill>
                <a:latin typeface="Consolas" panose="020B0609020204030204" pitchFamily="49" charset="0"/>
                <a:ea typeface="宋体" panose="02010600030101010101" pitchFamily="2" charset="-122"/>
              </a:rPr>
              <a:t>super</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studentName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 </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学号：</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.getStudentID</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 </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导师姓名：</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0000C0"/>
                </a:solidFill>
                <a:latin typeface="Consolas" panose="020B0609020204030204" pitchFamily="49" charset="0"/>
                <a:ea typeface="宋体" panose="02010600030101010101" pitchFamily="2" charset="-122"/>
              </a:rPr>
              <a:t>tutorName</a:t>
            </a:r>
            <a:r>
              <a:rPr lang="en-US" altLang="zh-CN" b="0" kern="100" dirty="0">
                <a:latin typeface="Times New Roman" panose="02020603050405020304" pitchFamily="18" charset="0"/>
                <a:ea typeface="宋体" panose="02010600030101010101" pitchFamily="2" charset="-122"/>
              </a:rPr>
              <a:t> </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 </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研究方向：</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0000C0"/>
                </a:solidFill>
                <a:latin typeface="Consolas" panose="020B0609020204030204" pitchFamily="49" charset="0"/>
                <a:ea typeface="宋体" panose="02010600030101010101" pitchFamily="2" charset="-122"/>
              </a:rPr>
              <a:t>resDirection</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smtClean="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smtClean="0">
                <a:solidFill>
                  <a:srgbClr val="000000"/>
                </a:solidFill>
                <a:latin typeface="Consolas" panose="020B0609020204030204" pitchFamily="49" charset="0"/>
                <a:ea typeface="宋体" panose="02010600030101010101" pitchFamily="2" charset="-122"/>
              </a:rPr>
              <a:t>}</a:t>
            </a:r>
            <a:endParaRPr lang="zh-CN" altLang="en-US" b="0" dirty="0"/>
          </a:p>
        </p:txBody>
      </p:sp>
      <p:sp>
        <p:nvSpPr>
          <p:cNvPr id="6" name="矩形 5"/>
          <p:cNvSpPr/>
          <p:nvPr/>
        </p:nvSpPr>
        <p:spPr>
          <a:xfrm>
            <a:off x="478916" y="5344894"/>
            <a:ext cx="10998709" cy="646331"/>
          </a:xfrm>
          <a:prstGeom prst="rect">
            <a:avLst/>
          </a:prstGeom>
        </p:spPr>
        <p:txBody>
          <a:bodyPr wrap="square">
            <a:spAutoFit/>
          </a:bodyPr>
          <a:lstStyle/>
          <a:p>
            <a:pPr marL="171450" indent="-171450"/>
            <a:r>
              <a:rPr lang="zh-CN" altLang="zh-CN" sz="1800" b="0" kern="100" dirty="0">
                <a:latin typeface="宋体" panose="02010600030101010101" pitchFamily="2" charset="-122"/>
                <a:ea typeface="宋体" panose="02010600030101010101" pitchFamily="2" charset="-122"/>
                <a:cs typeface="Times New Roman" panose="02020603050405020304" pitchFamily="18" charset="0"/>
              </a:rPr>
              <a:t>当子类误写了一个方法</a:t>
            </a:r>
            <a:r>
              <a:rPr lang="en-US" altLang="zh-CN" sz="1800" b="0" kern="100" dirty="0" err="1">
                <a:latin typeface="宋体" panose="02010600030101010101" pitchFamily="2" charset="-122"/>
                <a:ea typeface="宋体" panose="02010600030101010101" pitchFamily="2" charset="-122"/>
              </a:rPr>
              <a:t>prlnt</a:t>
            </a:r>
            <a:r>
              <a:rPr lang="en-US" altLang="zh-CN" sz="1800" b="0" kern="100" dirty="0">
                <a:latin typeface="宋体" panose="02010600030101010101" pitchFamily="2" charset="-122"/>
                <a:ea typeface="宋体" panose="02010600030101010101" pitchFamily="2" charset="-122"/>
              </a:rPr>
              <a:t>( )</a:t>
            </a:r>
            <a:r>
              <a:rPr lang="zh-CN" altLang="zh-CN" sz="1800" b="0" kern="100" dirty="0">
                <a:latin typeface="宋体" panose="02010600030101010101" pitchFamily="2" charset="-122"/>
                <a:ea typeface="宋体" panose="02010600030101010101" pitchFamily="2" charset="-122"/>
                <a:cs typeface="Times New Roman" panose="02020603050405020304" pitchFamily="18" charset="0"/>
              </a:rPr>
              <a:t>企图覆盖父类的</a:t>
            </a:r>
            <a:r>
              <a:rPr lang="en-US" altLang="zh-CN" sz="1800" b="0" kern="100" dirty="0">
                <a:latin typeface="宋体" panose="02010600030101010101" pitchFamily="2" charset="-122"/>
                <a:ea typeface="宋体" panose="02010600030101010101" pitchFamily="2" charset="-122"/>
              </a:rPr>
              <a:t>print( )</a:t>
            </a:r>
            <a:r>
              <a:rPr lang="zh-CN" altLang="zh-CN" sz="1800" b="0" kern="100" dirty="0">
                <a:latin typeface="宋体" panose="02010600030101010101" pitchFamily="2" charset="-122"/>
                <a:ea typeface="宋体" panose="02010600030101010101" pitchFamily="2" charset="-122"/>
                <a:cs typeface="Times New Roman" panose="02020603050405020304" pitchFamily="18" charset="0"/>
              </a:rPr>
              <a:t>时，由于不同名，没有达到目的，结果子类对象调用</a:t>
            </a:r>
            <a:r>
              <a:rPr lang="en-US" altLang="zh-CN" sz="1800" b="0" kern="100" dirty="0">
                <a:latin typeface="宋体" panose="02010600030101010101" pitchFamily="2" charset="-122"/>
                <a:ea typeface="宋体" panose="02010600030101010101" pitchFamily="2" charset="-122"/>
              </a:rPr>
              <a:t>print( )</a:t>
            </a:r>
            <a:r>
              <a:rPr lang="zh-CN" altLang="zh-CN" sz="1800" b="0" kern="100" dirty="0">
                <a:latin typeface="宋体" panose="02010600030101010101" pitchFamily="2" charset="-122"/>
                <a:ea typeface="宋体" panose="02010600030101010101" pitchFamily="2" charset="-122"/>
                <a:cs typeface="Times New Roman" panose="02020603050405020304" pitchFamily="18" charset="0"/>
              </a:rPr>
              <a:t>时使用的是父类的定义。</a:t>
            </a:r>
            <a:endParaRPr lang="zh-CN" altLang="en-US" sz="18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81590371"/>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a:t>
            </a:r>
            <a:r>
              <a:rPr lang="zh-CN" altLang="en-US" dirty="0"/>
              <a:t>类的组合（续）</a:t>
            </a:r>
          </a:p>
        </p:txBody>
      </p:sp>
      <p:sp>
        <p:nvSpPr>
          <p:cNvPr id="3" name="内容占位符 2"/>
          <p:cNvSpPr>
            <a:spLocks noGrp="1"/>
          </p:cNvSpPr>
          <p:nvPr>
            <p:ph idx="1"/>
          </p:nvPr>
        </p:nvSpPr>
        <p:spPr/>
        <p:txBody>
          <a:bodyPr/>
          <a:lstStyle/>
          <a:p>
            <a:r>
              <a:rPr lang="en-US" altLang="zh-CN" sz="2000" dirty="0"/>
              <a:t>2. </a:t>
            </a:r>
            <a:r>
              <a:rPr lang="zh-CN" altLang="en-US" sz="2000" dirty="0"/>
              <a:t>类组合实现复用的代码</a:t>
            </a:r>
            <a:r>
              <a:rPr lang="zh-CN" altLang="en-US" sz="2000" dirty="0" smtClean="0"/>
              <a:t>设计</a:t>
            </a:r>
            <a:endParaRPr lang="en-US" altLang="zh-CN" sz="2000" dirty="0" smtClean="0"/>
          </a:p>
          <a:p>
            <a:r>
              <a:rPr lang="en-US" altLang="zh-CN" sz="2000" dirty="0"/>
              <a:t>【</a:t>
            </a:r>
            <a:r>
              <a:rPr lang="zh-CN" altLang="en-US" sz="2000" dirty="0"/>
              <a:t>代码</a:t>
            </a:r>
            <a:r>
              <a:rPr lang="en-US" altLang="zh-CN" sz="2000" dirty="0"/>
              <a:t>5-1】</a:t>
            </a:r>
            <a:r>
              <a:rPr lang="zh-CN" altLang="en-US" sz="2000" dirty="0"/>
              <a:t>类的组合。</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4619625" y="1258461"/>
            <a:ext cx="6819900" cy="5047536"/>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Circle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半径</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double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radius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Circle(</a:t>
            </a:r>
            <a:r>
              <a:rPr lang="en-US" altLang="zh-CN" sz="1400" b="0" kern="0" dirty="0">
                <a:solidFill>
                  <a:srgbClr val="7F0055"/>
                </a:solidFill>
                <a:latin typeface="Consolas" panose="020B0609020204030204" pitchFamily="49" charset="0"/>
                <a:ea typeface="宋体" panose="02010600030101010101" pitchFamily="2" charset="-122"/>
              </a:rPr>
              <a:t>double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radius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radius</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6A3E3E"/>
                </a:solidFill>
                <a:latin typeface="Consolas" panose="020B0609020204030204" pitchFamily="49" charset="0"/>
                <a:ea typeface="宋体" panose="02010600030101010101" pitchFamily="2" charset="-122"/>
              </a:rPr>
              <a:t>radius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8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double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getRadius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radius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setRadius</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7F0055"/>
                </a:solidFill>
                <a:latin typeface="Consolas" panose="020B0609020204030204" pitchFamily="49" charset="0"/>
                <a:ea typeface="宋体" panose="02010600030101010101" pitchFamily="2" charset="-122"/>
              </a:rPr>
              <a:t>double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radius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radius</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6A3E3E"/>
                </a:solidFill>
                <a:latin typeface="Consolas" panose="020B0609020204030204" pitchFamily="49" charset="0"/>
                <a:ea typeface="宋体" panose="02010600030101010101" pitchFamily="2" charset="-122"/>
              </a:rPr>
              <a:t>radius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计算面积</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double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getArea</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Math.</a:t>
            </a:r>
            <a:r>
              <a:rPr lang="en-US" altLang="zh-CN" sz="1400" b="0" i="1" kern="0" dirty="0" err="1">
                <a:solidFill>
                  <a:srgbClr val="0000C0"/>
                </a:solidFill>
                <a:latin typeface="Consolas" panose="020B0609020204030204" pitchFamily="49" charset="0"/>
                <a:ea typeface="宋体" panose="02010600030101010101" pitchFamily="2" charset="-122"/>
              </a:rPr>
              <a:t>PI</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0000C0"/>
                </a:solidFill>
                <a:latin typeface="Consolas" panose="020B0609020204030204" pitchFamily="49" charset="0"/>
                <a:ea typeface="宋体" panose="02010600030101010101" pitchFamily="2" charset="-122"/>
              </a:rPr>
              <a:t>radius</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0000C0"/>
                </a:solidFill>
                <a:latin typeface="Consolas" panose="020B0609020204030204" pitchFamily="49" charset="0"/>
                <a:ea typeface="宋体" panose="02010600030101010101" pitchFamily="2" charset="-122"/>
              </a:rPr>
              <a:t>radius</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21	}</a:t>
            </a:r>
            <a:endParaRPr lang="zh-CN" altLang="en-US" sz="1400" b="0" dirty="0"/>
          </a:p>
        </p:txBody>
      </p:sp>
      <p:sp>
        <p:nvSpPr>
          <p:cNvPr id="6" name="矩形 5"/>
          <p:cNvSpPr/>
          <p:nvPr/>
        </p:nvSpPr>
        <p:spPr>
          <a:xfrm>
            <a:off x="8894873" y="944038"/>
            <a:ext cx="1145955" cy="417422"/>
          </a:xfrm>
          <a:prstGeom prst="rect">
            <a:avLst/>
          </a:prstGeom>
        </p:spPr>
        <p:txBody>
          <a:bodyPr wrap="none">
            <a:spAutoFit/>
          </a:bodyPr>
          <a:lstStyle/>
          <a:p>
            <a:pPr algn="just">
              <a:lnSpc>
                <a:spcPct val="150000"/>
              </a:lnSpc>
              <a:spcAft>
                <a:spcPts val="0"/>
              </a:spcAft>
              <a:buNone/>
            </a:pPr>
            <a:r>
              <a:rPr lang="en-US" altLang="zh-CN" kern="100" dirty="0">
                <a:latin typeface="Times New Roman" panose="02020603050405020304" pitchFamily="18" charset="0"/>
                <a:ea typeface="宋体" panose="02010600030101010101" pitchFamily="2" charset="-122"/>
              </a:rPr>
              <a:t>Circle.java</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85856613"/>
      </p:ext>
    </p:extLst>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en-US" dirty="0"/>
              <a:t>用</a:t>
            </a:r>
            <a:r>
              <a:rPr lang="en-US" altLang="zh-CN" dirty="0"/>
              <a:t>@Override</a:t>
            </a:r>
            <a:r>
              <a:rPr lang="zh-CN" altLang="en-US" dirty="0"/>
              <a:t>标注</a:t>
            </a:r>
            <a:r>
              <a:rPr lang="zh-CN" altLang="en-US" dirty="0" smtClean="0"/>
              <a:t>覆盖（续）</a:t>
            </a:r>
            <a:endParaRPr lang="zh-CN" altLang="en-US" dirty="0"/>
          </a:p>
        </p:txBody>
      </p:sp>
      <p:sp>
        <p:nvSpPr>
          <p:cNvPr id="3" name="内容占位符 2"/>
          <p:cNvSpPr>
            <a:spLocks noGrp="1"/>
          </p:cNvSpPr>
          <p:nvPr>
            <p:ph idx="1"/>
          </p:nvPr>
        </p:nvSpPr>
        <p:spPr/>
        <p:txBody>
          <a:bodyPr/>
          <a:lstStyle/>
          <a:p>
            <a:r>
              <a:rPr lang="en-US" altLang="zh-CN" sz="2200" dirty="0"/>
              <a:t>【</a:t>
            </a:r>
            <a:r>
              <a:rPr lang="zh-CN" altLang="en-US" sz="2200" dirty="0"/>
              <a:t>代码</a:t>
            </a:r>
            <a:r>
              <a:rPr lang="en-US" altLang="zh-CN" sz="2200" dirty="0"/>
              <a:t>5-10】</a:t>
            </a:r>
            <a:r>
              <a:rPr lang="zh-CN" altLang="en-US" sz="2200" dirty="0"/>
              <a:t>带有</a:t>
            </a:r>
            <a:r>
              <a:rPr lang="en-US" altLang="zh-CN" sz="2200" dirty="0"/>
              <a:t>@Override</a:t>
            </a:r>
            <a:r>
              <a:rPr lang="zh-CN" altLang="en-US" sz="2200" dirty="0"/>
              <a:t>标注的代码。</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887432" y="1984279"/>
            <a:ext cx="10960100" cy="2499146"/>
          </a:xfrm>
          <a:prstGeom prst="rect">
            <a:avLst/>
          </a:prstGeom>
        </p:spPr>
        <p:txBody>
          <a:bodyPr wrap="square">
            <a:spAutoFit/>
          </a:bodyPr>
          <a:lstStyle/>
          <a:p>
            <a:pPr>
              <a:lnSpc>
                <a:spcPts val="1200"/>
              </a:lnSpc>
              <a:spcAft>
                <a:spcPts val="0"/>
              </a:spcAft>
              <a:buNone/>
            </a:pPr>
            <a:r>
              <a:rPr lang="en-US" altLang="zh-CN" b="0" kern="0" dirty="0" smtClean="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研究生类</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smtClean="0">
                <a:solidFill>
                  <a:srgbClr val="7F0055"/>
                </a:solidFill>
                <a:latin typeface="Consolas" panose="020B0609020204030204" pitchFamily="49" charset="0"/>
                <a:ea typeface="宋体" panose="02010600030101010101" pitchFamily="2" charset="-122"/>
              </a:rPr>
              <a:t>class</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GradStudent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extends</a:t>
            </a:r>
            <a:r>
              <a:rPr lang="en-US" altLang="zh-CN" b="0" kern="0" dirty="0">
                <a:solidFill>
                  <a:srgbClr val="000000"/>
                </a:solidFill>
                <a:latin typeface="Consolas" panose="020B0609020204030204" pitchFamily="49" charset="0"/>
                <a:ea typeface="宋体" panose="02010600030101010101" pitchFamily="2" charset="-122"/>
              </a:rPr>
              <a:t> Student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smtClean="0">
                <a:solidFill>
                  <a:srgbClr val="3F7F5F"/>
                </a:solidFill>
                <a:latin typeface="Consolas" panose="020B0609020204030204" pitchFamily="49" charset="0"/>
                <a:ea typeface="宋体" panose="02010600030101010101" pitchFamily="2" charset="-122"/>
              </a:rPr>
              <a:t>// </a:t>
            </a:r>
            <a:r>
              <a:rPr lang="en-US" altLang="zh-CN" b="0" kern="0" dirty="0">
                <a:solidFill>
                  <a:srgbClr val="3F7F5F"/>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dirty="0" smtClean="0">
                <a:solidFill>
                  <a:srgbClr val="646464"/>
                </a:solidFill>
                <a:latin typeface="Consolas" panose="020B0609020204030204" pitchFamily="49" charset="0"/>
                <a:ea typeface="宋体" panose="02010600030101010101" pitchFamily="2" charset="-122"/>
              </a:rPr>
              <a:t>@</a:t>
            </a:r>
            <a:r>
              <a:rPr lang="en-US" altLang="zh-CN" dirty="0">
                <a:solidFill>
                  <a:srgbClr val="646464"/>
                </a:solidFill>
                <a:latin typeface="Consolas" panose="020B0609020204030204" pitchFamily="49" charset="0"/>
                <a:ea typeface="宋体" panose="02010600030101010101" pitchFamily="2" charset="-122"/>
              </a:rPr>
              <a:t>Override</a:t>
            </a:r>
            <a:endParaRPr lang="zh-CN" altLang="zh-CN"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smtClean="0">
                <a:solidFill>
                  <a:srgbClr val="7F0055"/>
                </a:solidFill>
                <a:latin typeface="Consolas" panose="020B0609020204030204" pitchFamily="49" charset="0"/>
                <a:ea typeface="宋体" panose="02010600030101010101" pitchFamily="2" charset="-122"/>
              </a:rPr>
              <a:t>public</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smtClean="0">
                <a:solidFill>
                  <a:srgbClr val="7F0055"/>
                </a:solidFill>
                <a:latin typeface="Consolas" panose="020B0609020204030204" pitchFamily="49" charset="0"/>
                <a:ea typeface="宋体" panose="02010600030101010101" pitchFamily="2" charset="-122"/>
              </a:rPr>
              <a:t>void</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err="1" smtClean="0">
                <a:solidFill>
                  <a:srgbClr val="FF0000"/>
                </a:solidFill>
                <a:latin typeface="Consolas" panose="020B0609020204030204" pitchFamily="49" charset="0"/>
                <a:ea typeface="宋体" panose="02010600030101010101" pitchFamily="2" charset="-122"/>
              </a:rPr>
              <a:t>prlnt</a:t>
            </a:r>
            <a:r>
              <a:rPr lang="en-US" altLang="zh-CN" b="0" kern="0" dirty="0" smtClean="0">
                <a:solidFill>
                  <a:srgbClr val="000000"/>
                </a:solidFill>
                <a:latin typeface="Consolas" panose="020B0609020204030204" pitchFamily="49" charset="0"/>
                <a:ea typeface="宋体" panose="02010600030101010101" pitchFamily="2" charset="-122"/>
              </a:rPr>
              <a:t>() { </a:t>
            </a:r>
            <a:endParaRPr lang="zh-CN" altLang="zh-CN"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smtClean="0">
                <a:solidFill>
                  <a:srgbClr val="000000"/>
                </a:solidFill>
                <a:latin typeface="Consolas" panose="020B0609020204030204" pitchFamily="49" charset="0"/>
                <a:ea typeface="宋体" panose="02010600030101010101" pitchFamily="2" charset="-122"/>
              </a:rPr>
              <a:t>System.</a:t>
            </a:r>
            <a:r>
              <a:rPr lang="en-US" altLang="zh-CN" b="0" i="1" kern="0" dirty="0" err="1" smtClean="0">
                <a:solidFill>
                  <a:srgbClr val="0000C0"/>
                </a:solidFill>
                <a:latin typeface="Consolas" panose="020B0609020204030204" pitchFamily="49" charset="0"/>
                <a:ea typeface="宋体" panose="02010600030101010101" pitchFamily="2" charset="-122"/>
              </a:rPr>
              <a:t>out</a:t>
            </a:r>
            <a:r>
              <a:rPr lang="en-US" altLang="zh-CN" b="0" kern="0" dirty="0" err="1" smtClean="0">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研究生姓名：</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7F0055"/>
                </a:solidFill>
                <a:latin typeface="Consolas" panose="020B0609020204030204" pitchFamily="49" charset="0"/>
                <a:ea typeface="宋体" panose="02010600030101010101" pitchFamily="2" charset="-122"/>
              </a:rPr>
              <a:t>super</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studentName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 </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学号：</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.getStudentID</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 </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导师姓名：</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0000C0"/>
                </a:solidFill>
                <a:latin typeface="Consolas" panose="020B0609020204030204" pitchFamily="49" charset="0"/>
                <a:ea typeface="宋体" panose="02010600030101010101" pitchFamily="2" charset="-122"/>
              </a:rPr>
              <a:t>tutorName</a:t>
            </a:r>
            <a:r>
              <a:rPr lang="en-US" altLang="zh-CN" b="0" kern="100" dirty="0">
                <a:latin typeface="Times New Roman" panose="02020603050405020304" pitchFamily="18" charset="0"/>
                <a:ea typeface="宋体" panose="02010600030101010101" pitchFamily="2" charset="-122"/>
              </a:rPr>
              <a:t> </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 </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研究方向：</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0000C0"/>
                </a:solidFill>
                <a:latin typeface="Consolas" panose="020B0609020204030204" pitchFamily="49" charset="0"/>
                <a:ea typeface="宋体" panose="02010600030101010101" pitchFamily="2" charset="-122"/>
              </a:rPr>
              <a:t>resDirection</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smtClean="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smtClean="0">
                <a:solidFill>
                  <a:srgbClr val="000000"/>
                </a:solidFill>
                <a:latin typeface="Consolas" panose="020B0609020204030204" pitchFamily="49" charset="0"/>
                <a:ea typeface="宋体" panose="02010600030101010101" pitchFamily="2" charset="-122"/>
              </a:rPr>
              <a:t>}</a:t>
            </a:r>
            <a:endParaRPr lang="zh-CN" altLang="en-US" b="0" dirty="0"/>
          </a:p>
        </p:txBody>
      </p:sp>
      <p:sp>
        <p:nvSpPr>
          <p:cNvPr id="6" name="矩形 5"/>
          <p:cNvSpPr/>
          <p:nvPr/>
        </p:nvSpPr>
        <p:spPr>
          <a:xfrm>
            <a:off x="748517" y="4483425"/>
            <a:ext cx="4524374" cy="1495794"/>
          </a:xfrm>
          <a:prstGeom prst="rect">
            <a:avLst/>
          </a:prstGeom>
        </p:spPr>
        <p:txBody>
          <a:bodyPr wrap="square">
            <a:spAutoFit/>
          </a:bodyPr>
          <a:lstStyle/>
          <a:p>
            <a:pPr algn="just">
              <a:spcAft>
                <a:spcPts val="0"/>
              </a:spcAft>
              <a:buNone/>
            </a:pPr>
            <a:r>
              <a:rPr lang="zh-CN" altLang="zh-CN" b="0" kern="100" dirty="0">
                <a:latin typeface="Times New Roman" panose="02020603050405020304" pitchFamily="18" charset="0"/>
                <a:ea typeface="宋体" panose="02010600030101010101" pitchFamily="2" charset="-122"/>
              </a:rPr>
              <a:t>编译时将岀现如下警告：</a:t>
            </a:r>
          </a:p>
          <a:p>
            <a:pPr marL="227965" marR="130810" algn="just">
              <a:spcAft>
                <a:spcPts val="0"/>
              </a:spcAft>
              <a:buNone/>
            </a:pPr>
            <a:r>
              <a:rPr lang="en-US" altLang="zh-CN" b="0" kern="100" dirty="0">
                <a:latin typeface="Times New Roman" panose="02020603050405020304" pitchFamily="18" charset="0"/>
                <a:ea typeface="宋体" panose="02010600030101010101" pitchFamily="2" charset="-122"/>
              </a:rPr>
              <a:t>Exception in thread "main" java. </a:t>
            </a:r>
            <a:r>
              <a:rPr lang="en-US" altLang="zh-CN" b="0" kern="100" dirty="0" err="1">
                <a:latin typeface="Times New Roman" panose="02020603050405020304" pitchFamily="18" charset="0"/>
                <a:ea typeface="宋体" panose="02010600030101010101" pitchFamily="2" charset="-122"/>
              </a:rPr>
              <a:t>lang.Error</a:t>
            </a:r>
            <a:r>
              <a:rPr lang="en-US" altLang="zh-CN" b="0" kern="100" dirty="0">
                <a:latin typeface="Times New Roman" panose="02020603050405020304" pitchFamily="18" charset="0"/>
                <a:ea typeface="宋体" panose="02010600030101010101" pitchFamily="2" charset="-122"/>
              </a:rPr>
              <a:t>:</a:t>
            </a:r>
            <a:r>
              <a:rPr lang="zh-CN" altLang="zh-CN" b="0" kern="100" dirty="0">
                <a:latin typeface="Times New Roman" panose="02020603050405020304" pitchFamily="18" charset="0"/>
                <a:ea typeface="宋体" panose="02010600030101010101" pitchFamily="2" charset="-122"/>
              </a:rPr>
              <a:t>无法解析的编译问题：</a:t>
            </a:r>
          </a:p>
          <a:p>
            <a:pPr marL="227965" marR="130810" algn="just">
              <a:spcAft>
                <a:spcPts val="0"/>
              </a:spcAft>
              <a:buNone/>
            </a:pPr>
            <a:r>
              <a:rPr lang="zh-CN" altLang="zh-CN" b="0" kern="100" dirty="0">
                <a:latin typeface="Times New Roman" panose="02020603050405020304" pitchFamily="18" charset="0"/>
                <a:ea typeface="宋体" panose="02010600030101010101" pitchFamily="2" charset="-122"/>
              </a:rPr>
              <a:t>类型为</a:t>
            </a:r>
            <a:r>
              <a:rPr lang="en-US" altLang="zh-CN" b="0" kern="100" dirty="0" err="1">
                <a:latin typeface="Times New Roman" panose="02020603050405020304" pitchFamily="18" charset="0"/>
                <a:ea typeface="宋体" panose="02010600030101010101" pitchFamily="2" charset="-122"/>
              </a:rPr>
              <a:t>GradStudent</a:t>
            </a:r>
            <a:r>
              <a:rPr lang="zh-CN" altLang="zh-CN" b="0" kern="100" dirty="0">
                <a:latin typeface="Times New Roman" panose="02020603050405020304" pitchFamily="18" charset="0"/>
                <a:ea typeface="宋体" panose="02010600030101010101" pitchFamily="2" charset="-122"/>
              </a:rPr>
              <a:t>的方法</a:t>
            </a:r>
            <a:r>
              <a:rPr lang="en-US" altLang="zh-CN" b="0" kern="100" dirty="0" err="1">
                <a:latin typeface="Times New Roman" panose="02020603050405020304" pitchFamily="18" charset="0"/>
                <a:ea typeface="宋体" panose="02010600030101010101" pitchFamily="2" charset="-122"/>
              </a:rPr>
              <a:t>prlnt</a:t>
            </a:r>
            <a:r>
              <a:rPr lang="en-US" altLang="zh-CN" b="0" kern="100" dirty="0">
                <a:latin typeface="Times New Roman" panose="02020603050405020304" pitchFamily="18" charset="0"/>
                <a:ea typeface="宋体" panose="02010600030101010101" pitchFamily="2" charset="-122"/>
              </a:rPr>
              <a:t>()</a:t>
            </a:r>
            <a:r>
              <a:rPr lang="zh-CN" altLang="zh-CN" b="0" kern="100" dirty="0">
                <a:latin typeface="Times New Roman" panose="02020603050405020304" pitchFamily="18" charset="0"/>
                <a:ea typeface="宋体" panose="02010600030101010101" pitchFamily="2" charset="-122"/>
              </a:rPr>
              <a:t>必须覆盖或实现超类型方法</a:t>
            </a:r>
            <a:endParaRPr lang="zh-CN" altLang="zh-CN" b="0" kern="100" dirty="0">
              <a:effectLst/>
              <a:latin typeface="Times New Roman" panose="02020603050405020304" pitchFamily="18" charset="0"/>
              <a:ea typeface="宋体" panose="02010600030101010101" pitchFamily="2" charset="-122"/>
            </a:endParaRPr>
          </a:p>
        </p:txBody>
      </p:sp>
      <p:sp>
        <p:nvSpPr>
          <p:cNvPr id="7" name="矩形 6"/>
          <p:cNvSpPr/>
          <p:nvPr/>
        </p:nvSpPr>
        <p:spPr>
          <a:xfrm>
            <a:off x="5590116" y="4054309"/>
            <a:ext cx="6199717" cy="2366032"/>
          </a:xfrm>
          <a:prstGeom prst="rect">
            <a:avLst/>
          </a:prstGeom>
        </p:spPr>
        <p:txBody>
          <a:bodyPr wrap="square">
            <a:spAutoFit/>
          </a:bodyPr>
          <a:lstStyle/>
          <a:p>
            <a:pPr algn="just">
              <a:lnSpc>
                <a:spcPct val="150000"/>
              </a:lnSpc>
              <a:spcAft>
                <a:spcPts val="0"/>
              </a:spcAft>
              <a:buNone/>
            </a:pPr>
            <a:r>
              <a:rPr lang="zh-CN" altLang="zh-CN" sz="1500" b="0" kern="100" dirty="0">
                <a:latin typeface="Times New Roman" panose="02020603050405020304" pitchFamily="18" charset="0"/>
                <a:ea typeface="宋体" panose="02010600030101010101" pitchFamily="2" charset="-122"/>
              </a:rPr>
              <a:t>（</a:t>
            </a:r>
            <a:r>
              <a:rPr lang="en-US" altLang="zh-CN" sz="1500" b="0" kern="100" dirty="0">
                <a:latin typeface="Times New Roman" panose="02020603050405020304" pitchFamily="18" charset="0"/>
                <a:ea typeface="宋体" panose="02010600030101010101" pitchFamily="2" charset="-122"/>
              </a:rPr>
              <a:t>1</a:t>
            </a:r>
            <a:r>
              <a:rPr lang="zh-CN" altLang="zh-CN" sz="1500" b="0" kern="100" dirty="0">
                <a:latin typeface="Times New Roman" panose="02020603050405020304" pitchFamily="18" charset="0"/>
                <a:ea typeface="宋体" panose="02010600030101010101" pitchFamily="2" charset="-122"/>
              </a:rPr>
              <a:t>）增加了一个</a:t>
            </a:r>
            <a:r>
              <a:rPr lang="en-US" altLang="zh-CN" sz="1500" b="0" kern="100" dirty="0">
                <a:latin typeface="Times New Roman" panose="02020603050405020304" pitchFamily="18" charset="0"/>
                <a:ea typeface="宋体" panose="02010600030101010101" pitchFamily="2" charset="-122"/>
              </a:rPr>
              <a:t>@Override</a:t>
            </a:r>
            <a:r>
              <a:rPr lang="zh-CN" altLang="zh-CN" sz="1500" b="0" kern="100" dirty="0">
                <a:latin typeface="Times New Roman" panose="02020603050405020304" pitchFamily="18" charset="0"/>
                <a:ea typeface="宋体" panose="02010600030101010101" pitchFamily="2" charset="-122"/>
              </a:rPr>
              <a:t>，编译器就检查岀了代码中的错误——方法名不同不可覆 盖。这个</a:t>
            </a:r>
            <a:r>
              <a:rPr lang="en-US" altLang="zh-CN" sz="1500" b="0" kern="100" dirty="0">
                <a:latin typeface="Times New Roman" panose="02020603050405020304" pitchFamily="18" charset="0"/>
                <a:ea typeface="宋体" panose="02010600030101010101" pitchFamily="2" charset="-122"/>
              </a:rPr>
              <a:t>@Override</a:t>
            </a:r>
            <a:r>
              <a:rPr lang="zh-CN" altLang="zh-CN" sz="1500" b="0" kern="100" dirty="0">
                <a:latin typeface="Times New Roman" panose="02020603050405020304" pitchFamily="18" charset="0"/>
                <a:ea typeface="宋体" panose="02010600030101010101" pitchFamily="2" charset="-122"/>
              </a:rPr>
              <a:t>称为一个</a:t>
            </a:r>
            <a:r>
              <a:rPr lang="en-US" altLang="zh-CN" sz="1500" b="0" kern="100" dirty="0">
                <a:latin typeface="Times New Roman" panose="02020603050405020304" pitchFamily="18" charset="0"/>
                <a:ea typeface="宋体" panose="02010600030101010101" pitchFamily="2" charset="-122"/>
              </a:rPr>
              <a:t>Java annotation</a:t>
            </a:r>
            <a:r>
              <a:rPr lang="zh-CN" altLang="zh-CN" sz="1500" b="0" kern="100" dirty="0">
                <a:latin typeface="Times New Roman" panose="02020603050405020304" pitchFamily="18" charset="0"/>
                <a:ea typeface="宋体" panose="02010600030101010101" pitchFamily="2" charset="-122"/>
              </a:rPr>
              <a:t>（标注），它对其后面定义的方法进行了修饰，</a:t>
            </a:r>
            <a:r>
              <a:rPr lang="zh-CN" altLang="zh-CN" sz="1500" b="0" kern="100" dirty="0">
                <a:solidFill>
                  <a:srgbClr val="FF0000"/>
                </a:solidFill>
                <a:latin typeface="Times New Roman" panose="02020603050405020304" pitchFamily="18" charset="0"/>
                <a:ea typeface="宋体" panose="02010600030101010101" pitchFamily="2" charset="-122"/>
              </a:rPr>
              <a:t>明确地告诉编译器后面定义的是一个覆盖方法</a:t>
            </a:r>
            <a:r>
              <a:rPr lang="zh-CN" altLang="zh-CN" sz="1500" b="0" kern="100" dirty="0">
                <a:latin typeface="Times New Roman" panose="02020603050405020304" pitchFamily="18" charset="0"/>
                <a:ea typeface="宋体" panose="02010600030101010101" pitchFamily="2" charset="-122"/>
              </a:rPr>
              <a:t>。所以，当试图覆盖父类的某方法时，使用 </a:t>
            </a:r>
            <a:r>
              <a:rPr lang="en-US" altLang="zh-CN" sz="1500" b="0" kern="100" dirty="0">
                <a:latin typeface="Times New Roman" panose="02020603050405020304" pitchFamily="18" charset="0"/>
                <a:ea typeface="宋体" panose="02010600030101010101" pitchFamily="2" charset="-122"/>
              </a:rPr>
              <a:t>@Override</a:t>
            </a:r>
            <a:r>
              <a:rPr lang="zh-CN" altLang="zh-CN" sz="1500" b="0" kern="100" dirty="0">
                <a:latin typeface="Times New Roman" panose="02020603050405020304" pitchFamily="18" charset="0"/>
                <a:ea typeface="宋体" panose="02010600030101010101" pitchFamily="2" charset="-122"/>
              </a:rPr>
              <a:t>不仅可以起到提示作用，还可以让编译器检查是否写对了。</a:t>
            </a:r>
          </a:p>
          <a:p>
            <a:pPr>
              <a:buNone/>
            </a:pPr>
            <a:r>
              <a:rPr lang="zh-CN" altLang="zh-CN" sz="1500" b="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500" b="0" kern="100" dirty="0">
                <a:latin typeface="Times New Roman" panose="02020603050405020304" pitchFamily="18" charset="0"/>
                <a:ea typeface="宋体" panose="02010600030101010101" pitchFamily="2" charset="-122"/>
              </a:rPr>
              <a:t>2</a:t>
            </a:r>
            <a:r>
              <a:rPr lang="zh-CN" altLang="zh-CN" sz="1500" b="0" kern="100" dirty="0">
                <a:latin typeface="Times New Roman" panose="02020603050405020304" pitchFamily="18" charset="0"/>
                <a:ea typeface="宋体" panose="02010600030101010101" pitchFamily="2" charset="-122"/>
                <a:cs typeface="Times New Roman" panose="02020603050405020304" pitchFamily="18" charset="0"/>
              </a:rPr>
              <a:t>）从这个例子可以看岀，标注虽然发岀了警告，但并没有影响程序的正常执行过程。</a:t>
            </a:r>
            <a:endParaRPr lang="zh-CN" altLang="en-US" sz="1500" b="0" dirty="0"/>
          </a:p>
        </p:txBody>
      </p:sp>
    </p:spTree>
    <p:extLst>
      <p:ext uri="{BB962C8B-B14F-4D97-AF65-F5344CB8AC3E}">
        <p14:creationId xmlns:p14="http://schemas.microsoft.com/office/powerpoint/2010/main" val="15496673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5.4.3 </a:t>
            </a:r>
            <a:r>
              <a:rPr lang="zh-CN" altLang="en-US" dirty="0"/>
              <a:t>派生类静态方法隐藏基类中签名相同的静态方法</a:t>
            </a:r>
          </a:p>
        </p:txBody>
      </p:sp>
      <p:sp>
        <p:nvSpPr>
          <p:cNvPr id="3" name="内容占位符 2"/>
          <p:cNvSpPr>
            <a:spLocks noGrp="1"/>
          </p:cNvSpPr>
          <p:nvPr>
            <p:ph idx="1"/>
          </p:nvPr>
        </p:nvSpPr>
        <p:spPr/>
        <p:txBody>
          <a:bodyPr/>
          <a:lstStyle/>
          <a:p>
            <a:r>
              <a:rPr lang="zh-CN" altLang="en-US" sz="2000" dirty="0"/>
              <a:t>当基类与派生类中都有相同签名的静态方法（即类方法）时，派生类的静态方法可以隐藏基类中原型相同的那个静态方法</a:t>
            </a:r>
            <a:r>
              <a:rPr lang="zh-CN" altLang="en-US" sz="2000" dirty="0" smtClean="0"/>
              <a:t>。</a:t>
            </a:r>
            <a:endParaRPr lang="en-US" altLang="zh-CN" sz="2000" dirty="0" smtClean="0"/>
          </a:p>
          <a:p>
            <a:r>
              <a:rPr lang="en-US" altLang="zh-CN" sz="2000" dirty="0"/>
              <a:t>【</a:t>
            </a:r>
            <a:r>
              <a:rPr lang="zh-CN" altLang="en-US" sz="2000" dirty="0"/>
              <a:t>代码</a:t>
            </a:r>
            <a:r>
              <a:rPr lang="en-US" altLang="zh-CN" sz="2000" dirty="0"/>
              <a:t>5-11】</a:t>
            </a:r>
            <a:r>
              <a:rPr lang="zh-CN" altLang="en-US" sz="2000" dirty="0"/>
              <a:t>隐藏条件下的调用关系示例。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898527" y="2351693"/>
            <a:ext cx="8734425" cy="4087273"/>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TestExtends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Student </a:t>
            </a:r>
            <a:r>
              <a:rPr lang="en-US" altLang="zh-CN" b="0" kern="0" dirty="0">
                <a:solidFill>
                  <a:srgbClr val="6A3E3E"/>
                </a:solidFill>
                <a:latin typeface="Consolas" panose="020B0609020204030204" pitchFamily="49" charset="0"/>
                <a:ea typeface="宋体" panose="02010600030101010101" pitchFamily="2" charset="-122"/>
              </a:rPr>
              <a:t>s</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Student();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父类对象调用</a:t>
            </a:r>
            <a:r>
              <a:rPr lang="en-US" altLang="zh-CN" b="0" kern="0" dirty="0">
                <a:solidFill>
                  <a:srgbClr val="3F7F5F"/>
                </a:solidFill>
                <a:latin typeface="Consolas" panose="020B0609020204030204" pitchFamily="49" charset="0"/>
                <a:ea typeface="宋体" panose="02010600030101010101" pitchFamily="2" charset="-122"/>
              </a:rPr>
              <a:t>print()</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和</a:t>
            </a:r>
            <a:r>
              <a:rPr lang="en-US" altLang="zh-CN" b="0" kern="0" dirty="0">
                <a:solidFill>
                  <a:srgbClr val="3F7F5F"/>
                </a:solidFill>
                <a:latin typeface="Consolas" panose="020B0609020204030204" pitchFamily="49" charset="0"/>
                <a:ea typeface="宋体" panose="02010600030101010101" pitchFamily="2" charset="-122"/>
              </a:rPr>
              <a:t>show()</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err="1">
                <a:solidFill>
                  <a:srgbClr val="6A3E3E"/>
                </a:solidFill>
                <a:latin typeface="Consolas" panose="020B0609020204030204" pitchFamily="49" charset="0"/>
                <a:ea typeface="宋体" panose="02010600030101010101" pitchFamily="2" charset="-122"/>
              </a:rPr>
              <a:t>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i="1"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err="1">
                <a:solidFill>
                  <a:srgbClr val="6A3E3E"/>
                </a:solidFill>
                <a:latin typeface="Consolas" panose="020B0609020204030204" pitchFamily="49" charset="0"/>
                <a:ea typeface="宋体" panose="02010600030101010101" pitchFamily="2" charset="-122"/>
              </a:rPr>
              <a:t>s</a:t>
            </a:r>
            <a:r>
              <a:rPr lang="en-US" altLang="zh-CN" b="0" kern="0" dirty="0" err="1">
                <a:solidFill>
                  <a:srgbClr val="000000"/>
                </a:solidFill>
                <a:latin typeface="Consolas" panose="020B0609020204030204" pitchFamily="49" charset="0"/>
                <a:ea typeface="宋体" panose="02010600030101010101" pitchFamily="2" charset="-122"/>
              </a:rPr>
              <a:t>.show</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err="1">
                <a:solidFill>
                  <a:srgbClr val="000000"/>
                </a:solidFill>
                <a:latin typeface="Consolas" panose="020B0609020204030204" pitchFamily="49" charset="0"/>
                <a:ea typeface="宋体" panose="02010600030101010101" pitchFamily="2" charset="-122"/>
              </a:rPr>
              <a:t>GradStudent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g</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GradStudent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子类对象调用</a:t>
            </a:r>
            <a:r>
              <a:rPr lang="en-US" altLang="zh-CN" b="0" kern="0" dirty="0">
                <a:solidFill>
                  <a:srgbClr val="3F7F5F"/>
                </a:solidFill>
                <a:latin typeface="Consolas" panose="020B0609020204030204" pitchFamily="49" charset="0"/>
                <a:ea typeface="宋体" panose="02010600030101010101" pitchFamily="2" charset="-122"/>
              </a:rPr>
              <a:t>print()</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和</a:t>
            </a:r>
            <a:r>
              <a:rPr lang="en-US" altLang="zh-CN" b="0" kern="0" dirty="0">
                <a:solidFill>
                  <a:srgbClr val="3F7F5F"/>
                </a:solidFill>
                <a:latin typeface="Consolas" panose="020B0609020204030204" pitchFamily="49" charset="0"/>
                <a:ea typeface="宋体" panose="02010600030101010101" pitchFamily="2" charset="-122"/>
              </a:rPr>
              <a:t>show()</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err="1">
                <a:solidFill>
                  <a:srgbClr val="6A3E3E"/>
                </a:solidFill>
                <a:latin typeface="Consolas" panose="020B0609020204030204" pitchFamily="49" charset="0"/>
                <a:ea typeface="宋体" panose="02010600030101010101" pitchFamily="2" charset="-122"/>
              </a:rPr>
              <a:t>g</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i="1"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err="1">
                <a:solidFill>
                  <a:srgbClr val="6A3E3E"/>
                </a:solidFill>
                <a:latin typeface="Consolas" panose="020B0609020204030204" pitchFamily="49" charset="0"/>
                <a:ea typeface="宋体" panose="02010600030101010101" pitchFamily="2" charset="-122"/>
              </a:rPr>
              <a:t>g</a:t>
            </a:r>
            <a:r>
              <a:rPr lang="en-US" altLang="zh-CN" b="0" kern="0" dirty="0" err="1">
                <a:solidFill>
                  <a:srgbClr val="000000"/>
                </a:solidFill>
                <a:latin typeface="Consolas" panose="020B0609020204030204" pitchFamily="49" charset="0"/>
                <a:ea typeface="宋体" panose="02010600030101010101" pitchFamily="2" charset="-122"/>
              </a:rPr>
              <a:t>.show</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r>
              <a:rPr lang="en-US" altLang="zh-CN" b="0" kern="0" dirty="0">
                <a:solidFill>
                  <a:srgbClr val="6A3E3E"/>
                </a:solidFill>
                <a:latin typeface="Consolas" panose="020B0609020204030204" pitchFamily="49" charset="0"/>
                <a:ea typeface="宋体" panose="02010600030101010101" pitchFamily="2" charset="-122"/>
              </a:rPr>
              <a:t>s</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g</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指向派生类的</a:t>
            </a:r>
            <a:r>
              <a:rPr lang="en-US" altLang="zh-CN" b="0" kern="0" dirty="0">
                <a:solidFill>
                  <a:srgbClr val="3F7F5F"/>
                </a:solidFill>
                <a:latin typeface="Consolas" panose="020B0609020204030204" pitchFamily="49" charset="0"/>
                <a:ea typeface="宋体" panose="02010600030101010101" pitchFamily="2" charset="-122"/>
              </a:rPr>
              <a:t>Student</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引用调用</a:t>
            </a:r>
            <a:r>
              <a:rPr lang="en-US" altLang="zh-CN" b="0" kern="0" dirty="0">
                <a:solidFill>
                  <a:srgbClr val="3F7F5F"/>
                </a:solidFill>
                <a:latin typeface="Consolas" panose="020B0609020204030204" pitchFamily="49" charset="0"/>
                <a:ea typeface="宋体" panose="02010600030101010101" pitchFamily="2" charset="-122"/>
              </a:rPr>
              <a:t>print()</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和</a:t>
            </a:r>
            <a:r>
              <a:rPr lang="en-US" altLang="zh-CN" b="0" kern="0" dirty="0">
                <a:solidFill>
                  <a:srgbClr val="3F7F5F"/>
                </a:solidFill>
                <a:latin typeface="Consolas" panose="020B0609020204030204" pitchFamily="49" charset="0"/>
                <a:ea typeface="宋体" panose="02010600030101010101" pitchFamily="2" charset="-122"/>
              </a:rPr>
              <a:t>show()</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13			</a:t>
            </a:r>
            <a:r>
              <a:rPr lang="en-US" altLang="zh-CN" b="0" kern="0" dirty="0" err="1">
                <a:solidFill>
                  <a:srgbClr val="6A3E3E"/>
                </a:solidFill>
                <a:latin typeface="Consolas" panose="020B0609020204030204" pitchFamily="49" charset="0"/>
                <a:ea typeface="宋体" panose="02010600030101010101" pitchFamily="2" charset="-122"/>
              </a:rPr>
              <a:t>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i="1"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14			</a:t>
            </a:r>
            <a:r>
              <a:rPr lang="en-US" altLang="zh-CN" b="0" kern="0" dirty="0" err="1">
                <a:solidFill>
                  <a:srgbClr val="6A3E3E"/>
                </a:solidFill>
                <a:latin typeface="Consolas" panose="020B0609020204030204" pitchFamily="49" charset="0"/>
                <a:ea typeface="宋体" panose="02010600030101010101" pitchFamily="2" charset="-122"/>
              </a:rPr>
              <a:t>s</a:t>
            </a:r>
            <a:r>
              <a:rPr lang="en-US" altLang="zh-CN" b="0" kern="0" dirty="0" err="1">
                <a:solidFill>
                  <a:srgbClr val="000000"/>
                </a:solidFill>
                <a:latin typeface="Consolas" panose="020B0609020204030204" pitchFamily="49" charset="0"/>
                <a:ea typeface="宋体" panose="02010600030101010101" pitchFamily="2" charset="-122"/>
              </a:rPr>
              <a:t>.show</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17	</a:t>
            </a:r>
            <a:endParaRPr lang="zh-CN" altLang="zh-CN"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68117957"/>
      </p:ext>
    </p:extLst>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39413" y="2289623"/>
            <a:ext cx="5633487" cy="3839259"/>
          </a:xfrm>
        </p:spPr>
        <p:txBody>
          <a:bodyPr/>
          <a:lstStyle/>
          <a:p>
            <a:r>
              <a:rPr lang="zh-CN" altLang="en-US" sz="1600" dirty="0"/>
              <a:t>（</a:t>
            </a:r>
            <a:r>
              <a:rPr lang="en-US" altLang="zh-CN" sz="1600" dirty="0"/>
              <a:t>1</a:t>
            </a:r>
            <a:r>
              <a:rPr lang="zh-CN" altLang="en-US" sz="1600" dirty="0"/>
              <a:t>）</a:t>
            </a:r>
            <a:r>
              <a:rPr lang="en-US" altLang="zh-CN" sz="1600" dirty="0"/>
              <a:t>print</a:t>
            </a:r>
            <a:r>
              <a:rPr lang="zh-CN" altLang="en-US" sz="1600" dirty="0"/>
              <a:t>方法在子类和父类的返回类型及方法签名是一致的，</a:t>
            </a:r>
            <a:r>
              <a:rPr lang="en-US" altLang="zh-CN" sz="1600" dirty="0"/>
              <a:t>show</a:t>
            </a:r>
            <a:r>
              <a:rPr lang="zh-CN" altLang="en-US" sz="1600" dirty="0"/>
              <a:t>方法在子类和父类的返回类型及方法签名也是一致的，其区别是</a:t>
            </a:r>
            <a:r>
              <a:rPr lang="en-US" altLang="zh-CN" sz="1600" dirty="0"/>
              <a:t>print</a:t>
            </a:r>
            <a:r>
              <a:rPr lang="zh-CN" altLang="en-US" sz="1600" dirty="0"/>
              <a:t>是静态方法，而</a:t>
            </a:r>
            <a:r>
              <a:rPr lang="en-US" altLang="zh-CN" sz="1600" dirty="0"/>
              <a:t>show</a:t>
            </a:r>
            <a:r>
              <a:rPr lang="zh-CN" altLang="en-US" sz="1600" dirty="0"/>
              <a:t>方法是普通方法。</a:t>
            </a:r>
          </a:p>
          <a:p>
            <a:r>
              <a:rPr lang="zh-CN" altLang="en-US" sz="1600" dirty="0"/>
              <a:t>（</a:t>
            </a:r>
            <a:r>
              <a:rPr lang="en-US" altLang="zh-CN" sz="1600" dirty="0"/>
              <a:t>2</a:t>
            </a:r>
            <a:r>
              <a:rPr lang="zh-CN" altLang="en-US" sz="1600" dirty="0"/>
              <a:t>）从运行结果的前四行看不出</a:t>
            </a:r>
            <a:r>
              <a:rPr lang="en-US" altLang="zh-CN" sz="1600" dirty="0"/>
              <a:t>print</a:t>
            </a:r>
            <a:r>
              <a:rPr lang="zh-CN" altLang="en-US" sz="1600" dirty="0"/>
              <a:t>和</a:t>
            </a:r>
            <a:r>
              <a:rPr lang="en-US" altLang="zh-CN" sz="1600" dirty="0"/>
              <a:t>show</a:t>
            </a:r>
            <a:r>
              <a:rPr lang="zh-CN" altLang="en-US" sz="1600" dirty="0"/>
              <a:t>是否在子类中被重写成功。后两行就可以看出来了，同样是通过指向子类对象的父类对象引用来调用</a:t>
            </a:r>
            <a:r>
              <a:rPr lang="en-US" altLang="zh-CN" sz="1600" dirty="0"/>
              <a:t>print</a:t>
            </a:r>
            <a:r>
              <a:rPr lang="zh-CN" altLang="en-US" sz="1600" dirty="0"/>
              <a:t>方法和</a:t>
            </a:r>
            <a:r>
              <a:rPr lang="en-US" altLang="zh-CN" sz="1600" dirty="0"/>
              <a:t>show</a:t>
            </a:r>
            <a:r>
              <a:rPr lang="zh-CN" altLang="en-US" sz="1600" dirty="0"/>
              <a:t>方法，但</a:t>
            </a:r>
            <a:r>
              <a:rPr lang="en-US" altLang="zh-CN" sz="1600" dirty="0"/>
              <a:t>print</a:t>
            </a:r>
            <a:r>
              <a:rPr lang="zh-CN" altLang="en-US" sz="1600" dirty="0"/>
              <a:t>方法是调用父类的，而</a:t>
            </a:r>
            <a:r>
              <a:rPr lang="en-US" altLang="zh-CN" sz="1600" dirty="0"/>
              <a:t>show</a:t>
            </a:r>
            <a:r>
              <a:rPr lang="zh-CN" altLang="en-US" sz="1600" dirty="0"/>
              <a:t>方法是调用子类的。这样，表明子类成功重写并且覆盖了父类普通方法（</a:t>
            </a:r>
            <a:r>
              <a:rPr lang="en-US" altLang="zh-CN" sz="1600" dirty="0"/>
              <a:t>show</a:t>
            </a:r>
            <a:r>
              <a:rPr lang="zh-CN" altLang="en-US" sz="1600" dirty="0"/>
              <a:t>），但是静态方法（</a:t>
            </a:r>
            <a:r>
              <a:rPr lang="en-US" altLang="zh-CN" sz="1600" dirty="0"/>
              <a:t>print</a:t>
            </a:r>
            <a:r>
              <a:rPr lang="zh-CN" altLang="en-US" sz="1600" dirty="0"/>
              <a:t>）输出的还是父类的方法，并没有重写覆盖，</a:t>
            </a:r>
            <a:r>
              <a:rPr lang="zh-CN" altLang="en-US" sz="1600" dirty="0">
                <a:solidFill>
                  <a:srgbClr val="CC0000"/>
                </a:solidFill>
              </a:rPr>
              <a:t>父类的静态方法只能被子类隐藏</a:t>
            </a:r>
            <a:r>
              <a:rPr lang="zh-CN" altLang="en-US" sz="1600" dirty="0"/>
              <a:t>。</a:t>
            </a:r>
          </a:p>
          <a:p>
            <a:r>
              <a:rPr lang="zh-CN" altLang="en-US" sz="1600" dirty="0"/>
              <a:t>（</a:t>
            </a:r>
            <a:r>
              <a:rPr lang="en-US" altLang="zh-CN" sz="1600" dirty="0"/>
              <a:t>3</a:t>
            </a:r>
            <a:r>
              <a:rPr lang="zh-CN" altLang="en-US" sz="1600" dirty="0"/>
              <a:t>）</a:t>
            </a:r>
            <a:r>
              <a:rPr lang="zh-CN" altLang="en-US" sz="1600" dirty="0">
                <a:solidFill>
                  <a:srgbClr val="CC0000"/>
                </a:solidFill>
              </a:rPr>
              <a:t>父类的静态方法能够被子类继承，但是不能够被子类重写</a:t>
            </a:r>
            <a:r>
              <a:rPr lang="zh-CN" altLang="en-US" sz="1600" dirty="0"/>
              <a:t>，即使子类中的静态方法与父类中的静态方法完全一样，也是两个完全不同的方法。</a:t>
            </a:r>
          </a:p>
          <a:p>
            <a:endParaRPr lang="zh-CN" altLang="en-US" sz="16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365127" y="1055688"/>
            <a:ext cx="9598023" cy="5139869"/>
          </a:xfrm>
          <a:prstGeom prst="rect">
            <a:avLst/>
          </a:prstGeom>
        </p:spPr>
        <p:txBody>
          <a:bodyPr wrap="square">
            <a:spAutoFit/>
          </a:bodyPr>
          <a:lstStyle/>
          <a:p>
            <a:pPr>
              <a:lnSpc>
                <a:spcPts val="1200"/>
              </a:lnSpc>
              <a:spcAft>
                <a:spcPts val="0"/>
              </a:spcAft>
              <a:buNone/>
            </a:pPr>
            <a:r>
              <a:rPr lang="en-US" altLang="zh-CN" b="0" kern="0" dirty="0" smtClean="0">
                <a:solidFill>
                  <a:srgbClr val="000000"/>
                </a:solidFill>
                <a:latin typeface="Consolas" panose="020B0609020204030204" pitchFamily="49" charset="0"/>
                <a:ea typeface="宋体" panose="02010600030101010101" pitchFamily="2" charset="-122"/>
              </a:rPr>
              <a:t>18</a:t>
            </a:r>
            <a:r>
              <a:rPr lang="en-US" altLang="zh-CN" b="0" kern="0" dirty="0" smtClean="0">
                <a:solidFill>
                  <a:srgbClr val="7F0055"/>
                </a:solidFill>
                <a:latin typeface="Consolas" panose="020B0609020204030204" pitchFamily="49" charset="0"/>
                <a:ea typeface="宋体" panose="02010600030101010101" pitchFamily="2" charset="-122"/>
              </a:rPr>
              <a:t> class</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000000"/>
                </a:solidFill>
                <a:latin typeface="Consolas" panose="020B0609020204030204" pitchFamily="49" charset="0"/>
                <a:ea typeface="宋体" panose="02010600030101010101" pitchFamily="2" charset="-122"/>
              </a:rPr>
              <a:t>Student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19	</a:t>
            </a:r>
            <a:r>
              <a:rPr lang="en-US" altLang="zh-CN" b="0" kern="0" dirty="0" smtClean="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静态成员方法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20	</a:t>
            </a:r>
            <a:r>
              <a:rPr lang="en-US" altLang="zh-CN" b="0" kern="0" dirty="0" smtClean="0">
                <a:solidFill>
                  <a:srgbClr val="7F0055"/>
                </a:solidFill>
                <a:latin typeface="Consolas" panose="020B0609020204030204" pitchFamily="49" charset="0"/>
                <a:ea typeface="宋体" panose="02010600030101010101" pitchFamily="2" charset="-122"/>
              </a:rPr>
              <a:t>public</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print() {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21		</a:t>
            </a:r>
            <a:r>
              <a:rPr lang="en-US" altLang="zh-CN" b="0" kern="0" dirty="0" err="1" smtClean="0">
                <a:solidFill>
                  <a:srgbClr val="000000"/>
                </a:solidFill>
                <a:latin typeface="Consolas" panose="020B0609020204030204" pitchFamily="49" charset="0"/>
                <a:ea typeface="宋体" panose="02010600030101010101" pitchFamily="2" charset="-122"/>
              </a:rPr>
              <a:t>System.</a:t>
            </a:r>
            <a:r>
              <a:rPr lang="en-US" altLang="zh-CN" b="0" i="1" kern="0" dirty="0" err="1" smtClean="0">
                <a:solidFill>
                  <a:srgbClr val="0000C0"/>
                </a:solidFill>
                <a:latin typeface="Consolas" panose="020B0609020204030204" pitchFamily="49" charset="0"/>
                <a:ea typeface="宋体" panose="02010600030101010101" pitchFamily="2" charset="-122"/>
              </a:rPr>
              <a:t>out</a:t>
            </a:r>
            <a:r>
              <a:rPr lang="en-US" altLang="zh-CN" b="0" kern="0" dirty="0" err="1" smtClean="0">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我是学生</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22	</a:t>
            </a:r>
            <a:r>
              <a:rPr lang="en-US" altLang="zh-CN" b="0" kern="0" dirty="0" smtClean="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23	</a:t>
            </a:r>
            <a:r>
              <a:rPr lang="en-US" altLang="zh-CN" b="0" kern="0" dirty="0" smtClean="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普通成员方法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24	</a:t>
            </a:r>
            <a:r>
              <a:rPr lang="en-US" altLang="zh-CN" b="0" kern="0" dirty="0" smtClean="0">
                <a:solidFill>
                  <a:srgbClr val="7F0055"/>
                </a:solidFill>
                <a:latin typeface="Consolas" panose="020B0609020204030204" pitchFamily="49" charset="0"/>
                <a:ea typeface="宋体" panose="02010600030101010101" pitchFamily="2" charset="-122"/>
              </a:rPr>
              <a:t>public</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show() {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25		</a:t>
            </a:r>
            <a:r>
              <a:rPr lang="en-US" altLang="zh-CN" b="0" kern="0" dirty="0" err="1" smtClean="0">
                <a:solidFill>
                  <a:srgbClr val="000000"/>
                </a:solidFill>
                <a:latin typeface="Consolas" panose="020B0609020204030204" pitchFamily="49" charset="0"/>
                <a:ea typeface="宋体" panose="02010600030101010101" pitchFamily="2" charset="-122"/>
              </a:rPr>
              <a:t>System.</a:t>
            </a:r>
            <a:r>
              <a:rPr lang="en-US" altLang="zh-CN" b="0" i="1" kern="0" dirty="0" err="1" smtClean="0">
                <a:solidFill>
                  <a:srgbClr val="0000C0"/>
                </a:solidFill>
                <a:latin typeface="Consolas" panose="020B0609020204030204" pitchFamily="49" charset="0"/>
                <a:ea typeface="宋体" panose="02010600030101010101" pitchFamily="2" charset="-122"/>
              </a:rPr>
              <a:t>out</a:t>
            </a:r>
            <a:r>
              <a:rPr lang="en-US" altLang="zh-CN" b="0" kern="0" dirty="0" err="1" smtClean="0">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我也是学生</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26	</a:t>
            </a:r>
            <a:r>
              <a:rPr lang="en-US" altLang="zh-CN" b="0" kern="0" dirty="0" smtClean="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smtClean="0">
                <a:solidFill>
                  <a:srgbClr val="000000"/>
                </a:solidFill>
                <a:latin typeface="Consolas" panose="020B0609020204030204" pitchFamily="49" charset="0"/>
                <a:ea typeface="宋体" panose="02010600030101010101" pitchFamily="2" charset="-122"/>
              </a:rPr>
              <a:t>27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28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smtClean="0">
                <a:solidFill>
                  <a:srgbClr val="000000"/>
                </a:solidFill>
                <a:latin typeface="Consolas" panose="020B0609020204030204" pitchFamily="49" charset="0"/>
                <a:ea typeface="宋体" panose="02010600030101010101" pitchFamily="2" charset="-122"/>
              </a:rPr>
              <a:t>29</a:t>
            </a:r>
            <a:r>
              <a:rPr lang="en-US" altLang="zh-CN" b="0" kern="0" dirty="0" smtClean="0">
                <a:solidFill>
                  <a:srgbClr val="7F0055"/>
                </a:solidFill>
                <a:latin typeface="Consolas" panose="020B0609020204030204" pitchFamily="49" charset="0"/>
                <a:ea typeface="宋体" panose="02010600030101010101" pitchFamily="2" charset="-122"/>
              </a:rPr>
              <a:t> class</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GradStudent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extends</a:t>
            </a:r>
            <a:r>
              <a:rPr lang="en-US" altLang="zh-CN" b="0" kern="0" dirty="0">
                <a:solidFill>
                  <a:srgbClr val="000000"/>
                </a:solidFill>
                <a:latin typeface="Consolas" panose="020B0609020204030204" pitchFamily="49" charset="0"/>
                <a:ea typeface="宋体" panose="02010600030101010101" pitchFamily="2" charset="-122"/>
              </a:rPr>
              <a:t> Student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30	</a:t>
            </a:r>
            <a:r>
              <a:rPr lang="en-US" altLang="zh-CN" b="0" kern="0" dirty="0" smtClean="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静态成员方法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31	</a:t>
            </a:r>
            <a:r>
              <a:rPr lang="en-US" altLang="zh-CN" b="0" kern="0" dirty="0" smtClean="0">
                <a:solidFill>
                  <a:srgbClr val="7F0055"/>
                </a:solidFill>
                <a:latin typeface="Consolas" panose="020B0609020204030204" pitchFamily="49" charset="0"/>
                <a:ea typeface="宋体" panose="02010600030101010101" pitchFamily="2" charset="-122"/>
              </a:rPr>
              <a:t>public</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print() {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32		</a:t>
            </a:r>
            <a:r>
              <a:rPr lang="en-US" altLang="zh-CN" b="0" kern="0" dirty="0" err="1" smtClean="0">
                <a:solidFill>
                  <a:srgbClr val="000000"/>
                </a:solidFill>
                <a:latin typeface="Consolas" panose="020B0609020204030204" pitchFamily="49" charset="0"/>
                <a:ea typeface="宋体" panose="02010600030101010101" pitchFamily="2" charset="-122"/>
              </a:rPr>
              <a:t>System.</a:t>
            </a:r>
            <a:r>
              <a:rPr lang="en-US" altLang="zh-CN" b="0" i="1" kern="0" dirty="0" err="1" smtClean="0">
                <a:solidFill>
                  <a:srgbClr val="0000C0"/>
                </a:solidFill>
                <a:latin typeface="Consolas" panose="020B0609020204030204" pitchFamily="49" charset="0"/>
                <a:ea typeface="宋体" panose="02010600030101010101" pitchFamily="2" charset="-122"/>
              </a:rPr>
              <a:t>out</a:t>
            </a:r>
            <a:r>
              <a:rPr lang="en-US" altLang="zh-CN" b="0" kern="0" dirty="0" err="1" smtClean="0">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我是研究生</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33	</a:t>
            </a:r>
            <a:r>
              <a:rPr lang="en-US" altLang="zh-CN" b="0" kern="0" dirty="0" smtClean="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34	</a:t>
            </a:r>
            <a:r>
              <a:rPr lang="en-US" altLang="zh-CN" b="0" kern="0" dirty="0" smtClean="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普通成员方法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35	</a:t>
            </a:r>
            <a:r>
              <a:rPr lang="en-US" altLang="zh-CN" b="0" kern="0" dirty="0" smtClean="0">
                <a:solidFill>
                  <a:srgbClr val="7F0055"/>
                </a:solidFill>
                <a:latin typeface="Consolas" panose="020B0609020204030204" pitchFamily="49" charset="0"/>
                <a:ea typeface="宋体" panose="02010600030101010101" pitchFamily="2" charset="-122"/>
              </a:rPr>
              <a:t>public</a:t>
            </a:r>
            <a:r>
              <a:rPr lang="en-US" altLang="zh-CN" b="0" kern="0" dirty="0" smtClean="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show() {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36		</a:t>
            </a:r>
            <a:r>
              <a:rPr lang="en-US" altLang="zh-CN" b="0" kern="0" dirty="0" err="1" smtClean="0">
                <a:solidFill>
                  <a:srgbClr val="000000"/>
                </a:solidFill>
                <a:latin typeface="Consolas" panose="020B0609020204030204" pitchFamily="49" charset="0"/>
                <a:ea typeface="宋体" panose="02010600030101010101" pitchFamily="2" charset="-122"/>
              </a:rPr>
              <a:t>System.</a:t>
            </a:r>
            <a:r>
              <a:rPr lang="en-US" altLang="zh-CN" b="0" i="1" kern="0" dirty="0" err="1" smtClean="0">
                <a:solidFill>
                  <a:srgbClr val="0000C0"/>
                </a:solidFill>
                <a:latin typeface="Consolas" panose="020B0609020204030204" pitchFamily="49" charset="0"/>
                <a:ea typeface="宋体" panose="02010600030101010101" pitchFamily="2" charset="-122"/>
              </a:rPr>
              <a:t>out</a:t>
            </a:r>
            <a:r>
              <a:rPr lang="en-US" altLang="zh-CN" b="0" kern="0" dirty="0" err="1" smtClean="0">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我也是研究生</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37	</a:t>
            </a:r>
            <a:r>
              <a:rPr lang="en-US" altLang="zh-CN" b="0" kern="0" dirty="0" smtClean="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smtClean="0">
                <a:solidFill>
                  <a:srgbClr val="000000"/>
                </a:solidFill>
                <a:latin typeface="Consolas" panose="020B0609020204030204" pitchFamily="49" charset="0"/>
                <a:ea typeface="宋体" panose="02010600030101010101" pitchFamily="2" charset="-122"/>
              </a:rPr>
              <a:t>38 } </a:t>
            </a:r>
            <a:endParaRPr lang="zh-CN" altLang="en-US" b="0" dirty="0"/>
          </a:p>
        </p:txBody>
      </p:sp>
      <p:sp>
        <p:nvSpPr>
          <p:cNvPr id="6" name="矩形 5"/>
          <p:cNvSpPr/>
          <p:nvPr/>
        </p:nvSpPr>
        <p:spPr>
          <a:xfrm>
            <a:off x="6672793" y="387351"/>
            <a:ext cx="2337857" cy="1792735"/>
          </a:xfrm>
          <a:prstGeom prst="rect">
            <a:avLst/>
          </a:prstGeom>
        </p:spPr>
        <p:txBody>
          <a:bodyPr wrap="square">
            <a:spAutoFit/>
          </a:bodyPr>
          <a:lstStyle/>
          <a:p>
            <a:pPr algn="just">
              <a:lnSpc>
                <a:spcPct val="150000"/>
              </a:lnSpc>
              <a:spcAft>
                <a:spcPts val="0"/>
              </a:spcAft>
              <a:buNone/>
            </a:pPr>
            <a:r>
              <a:rPr lang="zh-CN" altLang="zh-CN" sz="1400" kern="100" dirty="0">
                <a:latin typeface="Times New Roman" panose="02020603050405020304" pitchFamily="18" charset="0"/>
                <a:ea typeface="宋体" panose="02010600030101010101" pitchFamily="2" charset="-122"/>
              </a:rPr>
              <a:t>程序的执行结果如下：</a:t>
            </a:r>
          </a:p>
          <a:p>
            <a:pPr marL="227965" marR="130810" algn="just">
              <a:lnSpc>
                <a:spcPts val="1200"/>
              </a:lnSpc>
              <a:spcAft>
                <a:spcPts val="0"/>
              </a:spcAft>
              <a:buNone/>
            </a:pPr>
            <a:r>
              <a:rPr lang="zh-CN" altLang="zh-CN" sz="1400" kern="100" dirty="0">
                <a:latin typeface="Times New Roman" panose="02020603050405020304" pitchFamily="18" charset="0"/>
                <a:ea typeface="宋体" panose="02010600030101010101" pitchFamily="2" charset="-122"/>
              </a:rPr>
              <a:t>我是学生</a:t>
            </a:r>
          </a:p>
          <a:p>
            <a:pPr marL="227965" marR="130810" algn="just">
              <a:lnSpc>
                <a:spcPts val="1200"/>
              </a:lnSpc>
              <a:spcAft>
                <a:spcPts val="0"/>
              </a:spcAft>
              <a:buNone/>
            </a:pPr>
            <a:r>
              <a:rPr lang="zh-CN" altLang="zh-CN" sz="1400" kern="100" dirty="0">
                <a:latin typeface="Times New Roman" panose="02020603050405020304" pitchFamily="18" charset="0"/>
                <a:ea typeface="宋体" panose="02010600030101010101" pitchFamily="2" charset="-122"/>
              </a:rPr>
              <a:t>我也是学生</a:t>
            </a:r>
          </a:p>
          <a:p>
            <a:pPr marL="227965" marR="130810" algn="just">
              <a:lnSpc>
                <a:spcPts val="1200"/>
              </a:lnSpc>
              <a:spcAft>
                <a:spcPts val="0"/>
              </a:spcAft>
              <a:buNone/>
            </a:pPr>
            <a:r>
              <a:rPr lang="zh-CN" altLang="zh-CN" sz="1400" kern="100" dirty="0">
                <a:solidFill>
                  <a:srgbClr val="0000FF"/>
                </a:solidFill>
                <a:latin typeface="Times New Roman" panose="02020603050405020304" pitchFamily="18" charset="0"/>
                <a:ea typeface="宋体" panose="02010600030101010101" pitchFamily="2" charset="-122"/>
              </a:rPr>
              <a:t>我是研究生</a:t>
            </a:r>
          </a:p>
          <a:p>
            <a:pPr marL="227965" marR="130810" algn="just">
              <a:lnSpc>
                <a:spcPts val="1200"/>
              </a:lnSpc>
              <a:spcAft>
                <a:spcPts val="0"/>
              </a:spcAft>
              <a:buNone/>
            </a:pPr>
            <a:r>
              <a:rPr lang="zh-CN" altLang="zh-CN" sz="1400" kern="100" dirty="0">
                <a:solidFill>
                  <a:srgbClr val="0000FF"/>
                </a:solidFill>
                <a:latin typeface="Times New Roman" panose="02020603050405020304" pitchFamily="18" charset="0"/>
                <a:ea typeface="宋体" panose="02010600030101010101" pitchFamily="2" charset="-122"/>
              </a:rPr>
              <a:t>我也是研究生</a:t>
            </a:r>
          </a:p>
          <a:p>
            <a:pPr marL="227965" marR="130810" algn="just">
              <a:lnSpc>
                <a:spcPts val="1200"/>
              </a:lnSpc>
              <a:spcAft>
                <a:spcPts val="0"/>
              </a:spcAft>
              <a:buNone/>
            </a:pPr>
            <a:r>
              <a:rPr lang="zh-CN" altLang="zh-CN" sz="1400" kern="100" dirty="0">
                <a:solidFill>
                  <a:srgbClr val="CC0000"/>
                </a:solidFill>
                <a:latin typeface="Times New Roman" panose="02020603050405020304" pitchFamily="18" charset="0"/>
                <a:ea typeface="宋体" panose="02010600030101010101" pitchFamily="2" charset="-122"/>
              </a:rPr>
              <a:t>我是学生</a:t>
            </a:r>
          </a:p>
          <a:p>
            <a:pPr marL="227965" marR="130810" algn="just">
              <a:lnSpc>
                <a:spcPts val="1200"/>
              </a:lnSpc>
              <a:spcAft>
                <a:spcPts val="0"/>
              </a:spcAft>
              <a:buNone/>
            </a:pPr>
            <a:r>
              <a:rPr lang="zh-CN" altLang="zh-CN" sz="1400" kern="100" dirty="0">
                <a:solidFill>
                  <a:srgbClr val="CC0000"/>
                </a:solidFill>
                <a:latin typeface="Times New Roman" panose="02020603050405020304" pitchFamily="18" charset="0"/>
                <a:ea typeface="宋体" panose="02010600030101010101" pitchFamily="2" charset="-122"/>
              </a:rPr>
              <a:t>我也是研究生</a:t>
            </a:r>
            <a:endParaRPr lang="zh-CN" altLang="zh-CN" sz="1400" kern="100" dirty="0">
              <a:solidFill>
                <a:srgbClr val="CC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268310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8185" y="2395538"/>
            <a:ext cx="10212916" cy="609600"/>
          </a:xfrm>
        </p:spPr>
        <p:txBody>
          <a:bodyPr/>
          <a:lstStyle/>
          <a:p>
            <a:r>
              <a:rPr lang="zh-CN" altLang="en-US" dirty="0"/>
              <a:t>第</a:t>
            </a:r>
            <a:r>
              <a:rPr lang="en-US" altLang="zh-CN" dirty="0"/>
              <a:t>5.5</a:t>
            </a:r>
            <a:r>
              <a:rPr lang="zh-CN" altLang="en-US" dirty="0"/>
              <a:t>课 类层次中的多态</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2476431623"/>
      </p:ext>
    </p:extLst>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5.5.1 </a:t>
            </a:r>
            <a:r>
              <a:rPr lang="zh-CN" altLang="en-US" dirty="0"/>
              <a:t>继承关系下的多态</a:t>
            </a:r>
          </a:p>
        </p:txBody>
      </p:sp>
      <p:sp>
        <p:nvSpPr>
          <p:cNvPr id="3" name="内容占位符 2"/>
          <p:cNvSpPr>
            <a:spLocks noGrp="1"/>
          </p:cNvSpPr>
          <p:nvPr>
            <p:ph idx="1"/>
          </p:nvPr>
        </p:nvSpPr>
        <p:spPr/>
        <p:txBody>
          <a:bodyPr/>
          <a:lstStyle/>
          <a:p>
            <a:r>
              <a:rPr lang="zh-CN" altLang="en-US" sz="2200" dirty="0"/>
              <a:t>面向对象程序设计的三大支柱是封装、继承和多态</a:t>
            </a:r>
            <a:r>
              <a:rPr lang="zh-CN" altLang="en-US" sz="2200" dirty="0" smtClean="0"/>
              <a:t>。</a:t>
            </a:r>
            <a:endParaRPr lang="en-US" altLang="zh-CN" sz="2200" dirty="0" smtClean="0"/>
          </a:p>
          <a:p>
            <a:r>
              <a:rPr lang="zh-CN" altLang="en-US" sz="2200" dirty="0"/>
              <a:t>多态是同一个行为具有多个不同表现形式或形态的能力。动物有很多种叫声，如“汪汪汪”“喵喵喵”“吼”，这就是叫声的多态；动物吃的食物有多样性，有的吃草，有的吃肉，这就是吃的多态</a:t>
            </a:r>
            <a:r>
              <a:rPr lang="zh-CN" altLang="en-US" sz="2200" dirty="0" smtClean="0"/>
              <a:t>。</a:t>
            </a:r>
            <a:endParaRPr lang="en-US" altLang="zh-CN" sz="2200" dirty="0" smtClean="0"/>
          </a:p>
          <a:p>
            <a:r>
              <a:rPr lang="en-US" altLang="zh-CN" sz="2200" dirty="0" smtClean="0"/>
              <a:t>Java</a:t>
            </a:r>
            <a:r>
              <a:rPr lang="zh-CN" altLang="en-US" sz="2200" dirty="0"/>
              <a:t>提供两种多态机制：</a:t>
            </a:r>
            <a:r>
              <a:rPr lang="zh-CN" altLang="en-US" sz="2200" dirty="0">
                <a:solidFill>
                  <a:srgbClr val="CC0000"/>
                </a:solidFill>
              </a:rPr>
              <a:t>重载与重写</a:t>
            </a:r>
            <a:r>
              <a:rPr lang="zh-CN" altLang="en-US" sz="2200" dirty="0" smtClean="0"/>
              <a:t>。</a:t>
            </a:r>
            <a:endParaRPr lang="en-US" altLang="zh-CN" sz="2200" dirty="0" smtClean="0"/>
          </a:p>
          <a:p>
            <a:r>
              <a:rPr lang="zh-CN" altLang="en-US" sz="2200" dirty="0"/>
              <a:t>父类的某个方法被子类</a:t>
            </a:r>
            <a:r>
              <a:rPr lang="zh-CN" altLang="en-US" sz="2200" dirty="0">
                <a:solidFill>
                  <a:srgbClr val="CC0000"/>
                </a:solidFill>
              </a:rPr>
              <a:t>重写</a:t>
            </a:r>
            <a:r>
              <a:rPr lang="zh-CN" altLang="en-US" sz="2200" dirty="0"/>
              <a:t>时，子类可以产生与父类不同的功能行为，这就体现了继承关系下的</a:t>
            </a:r>
            <a:r>
              <a:rPr lang="zh-CN" altLang="en-US" sz="2200" dirty="0">
                <a:solidFill>
                  <a:srgbClr val="CC0000"/>
                </a:solidFill>
              </a:rPr>
              <a:t>多态性</a:t>
            </a:r>
            <a:r>
              <a:rPr lang="zh-CN" altLang="en-US" sz="2200" dirty="0"/>
              <a:t>。就是说，当一个类有多个子类，并且这些子类都重写了父类中的某个方法时，利用指向子类对象的父类引用调用此方法时可能具有</a:t>
            </a:r>
            <a:r>
              <a:rPr lang="zh-CN" altLang="en-US" sz="2200" dirty="0">
                <a:solidFill>
                  <a:srgbClr val="CC0000"/>
                </a:solidFill>
              </a:rPr>
              <a:t>多种形态</a:t>
            </a:r>
            <a:r>
              <a:rPr lang="zh-CN" altLang="en-US" sz="2200" dirty="0"/>
              <a:t>。</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615404663"/>
      </p:ext>
    </p:extLst>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5.5.1 </a:t>
            </a:r>
            <a:r>
              <a:rPr lang="zh-CN" altLang="en-US" dirty="0"/>
              <a:t>继承关系下的</a:t>
            </a:r>
            <a:r>
              <a:rPr lang="zh-CN" altLang="en-US" dirty="0" smtClean="0"/>
              <a:t>多态（续）</a:t>
            </a:r>
            <a:endParaRPr lang="zh-CN" altLang="en-US" dirty="0"/>
          </a:p>
        </p:txBody>
      </p:sp>
      <p:sp>
        <p:nvSpPr>
          <p:cNvPr id="3" name="内容占位符 2"/>
          <p:cNvSpPr>
            <a:spLocks noGrp="1"/>
          </p:cNvSpPr>
          <p:nvPr>
            <p:ph idx="1"/>
          </p:nvPr>
        </p:nvSpPr>
        <p:spPr>
          <a:xfrm>
            <a:off x="505885" y="985838"/>
            <a:ext cx="11368616" cy="4876800"/>
          </a:xfrm>
        </p:spPr>
        <p:txBody>
          <a:bodyPr/>
          <a:lstStyle/>
          <a:p>
            <a:r>
              <a:rPr lang="en-US" altLang="zh-CN" sz="2000" dirty="0"/>
              <a:t>【</a:t>
            </a:r>
            <a:r>
              <a:rPr lang="zh-CN" altLang="en-US" sz="2000" dirty="0"/>
              <a:t>代码</a:t>
            </a:r>
            <a:r>
              <a:rPr lang="en-US" altLang="zh-CN" sz="2000" dirty="0"/>
              <a:t>5-12】</a:t>
            </a:r>
            <a:r>
              <a:rPr lang="zh-CN" altLang="en-US" sz="2000" dirty="0"/>
              <a:t>继承关系下的多态示例。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581024" y="1454768"/>
            <a:ext cx="8353425" cy="5290679"/>
          </a:xfrm>
          <a:prstGeom prst="rect">
            <a:avLst/>
          </a:prstGeom>
        </p:spPr>
        <p:txBody>
          <a:bodyPr wrap="square">
            <a:spAutoFit/>
          </a:bodyPr>
          <a:lstStyle/>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a:t>
            </a:r>
            <a:r>
              <a:rPr lang="en-US" altLang="zh-CN" sz="1400" b="0" kern="0" dirty="0" smtClean="0">
                <a:solidFill>
                  <a:srgbClr val="7F0055"/>
                </a:solidFill>
                <a:latin typeface="Consolas" panose="020B0609020204030204" pitchFamily="49" charset="0"/>
                <a:ea typeface="宋体" panose="02010600030101010101" pitchFamily="2" charset="-122"/>
              </a:rPr>
              <a:t> 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TestPolymorphism</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2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en-US" altLang="zh-CN" sz="1400" b="0" kern="0" dirty="0">
                <a:solidFill>
                  <a:srgbClr val="3F7F5F"/>
                </a:solidFill>
                <a:latin typeface="Consolas" panose="020B0609020204030204" pitchFamily="49" charset="0"/>
                <a:ea typeface="宋体" panose="02010600030101010101" pitchFamily="2" charset="-122"/>
              </a:rPr>
              <a:t>person</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是</a:t>
            </a:r>
            <a:r>
              <a:rPr lang="en-US" altLang="zh-CN" sz="1400" b="0" kern="0" dirty="0">
                <a:solidFill>
                  <a:srgbClr val="3F7F5F"/>
                </a:solidFill>
                <a:latin typeface="Consolas" panose="020B0609020204030204" pitchFamily="49" charset="0"/>
                <a:ea typeface="宋体" panose="02010600030101010101" pitchFamily="2" charset="-122"/>
              </a:rPr>
              <a:t>Student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的向上造型对象</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smtClean="0">
                <a:solidFill>
                  <a:srgbClr val="000000"/>
                </a:solidFill>
                <a:latin typeface="Consolas" panose="020B0609020204030204" pitchFamily="49" charset="0"/>
                <a:ea typeface="宋体" panose="02010600030101010101" pitchFamily="2" charset="-122"/>
              </a:rPr>
              <a:t>Person </a:t>
            </a:r>
            <a:r>
              <a:rPr lang="en-US" altLang="zh-CN" sz="1400" b="0" kern="0" dirty="0">
                <a:solidFill>
                  <a:srgbClr val="6A3E3E"/>
                </a:solidFill>
                <a:latin typeface="Consolas" panose="020B0609020204030204" pitchFamily="49" charset="0"/>
                <a:ea typeface="宋体" panose="02010600030101010101" pitchFamily="2" charset="-122"/>
              </a:rPr>
              <a:t>person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Student(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err="1" smtClean="0">
                <a:solidFill>
                  <a:srgbClr val="6A3E3E"/>
                </a:solidFill>
                <a:latin typeface="Consolas" panose="020B0609020204030204" pitchFamily="49" charset="0"/>
                <a:ea typeface="宋体" panose="02010600030101010101" pitchFamily="2" charset="-122"/>
              </a:rPr>
              <a:t>person</a:t>
            </a:r>
            <a:r>
              <a:rPr lang="en-US" altLang="zh-CN" sz="1400" b="0" kern="0" dirty="0" err="1" smtClean="0">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en-US" altLang="zh-CN" sz="1400" b="0" kern="0" dirty="0">
                <a:solidFill>
                  <a:srgbClr val="3F7F5F"/>
                </a:solidFill>
                <a:latin typeface="Consolas" panose="020B0609020204030204" pitchFamily="49" charset="0"/>
                <a:ea typeface="宋体" panose="02010600030101010101" pitchFamily="2" charset="-122"/>
              </a:rPr>
              <a:t>person</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是</a:t>
            </a:r>
            <a:r>
              <a:rPr lang="en-US" altLang="zh-CN" sz="1400" b="0" kern="0" dirty="0" err="1">
                <a:solidFill>
                  <a:srgbClr val="3F7F5F"/>
                </a:solidFill>
                <a:latin typeface="Consolas" panose="020B0609020204030204" pitchFamily="49" charset="0"/>
                <a:ea typeface="宋体" panose="02010600030101010101" pitchFamily="2" charset="-122"/>
              </a:rPr>
              <a:t>GradStudent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的向上造型对象</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smtClean="0">
                <a:solidFill>
                  <a:srgbClr val="6A3E3E"/>
                </a:solidFill>
                <a:latin typeface="Consolas" panose="020B0609020204030204" pitchFamily="49" charset="0"/>
                <a:ea typeface="宋体" panose="02010600030101010101" pitchFamily="2" charset="-122"/>
              </a:rPr>
              <a:t>person</a:t>
            </a:r>
            <a:r>
              <a:rPr lang="en-US" altLang="zh-CN" sz="1400" b="0" kern="0" dirty="0" smtClean="0">
                <a:solidFill>
                  <a:srgbClr val="000000"/>
                </a:solidFill>
                <a:latin typeface="Consolas" panose="020B0609020204030204" pitchFamily="49" charset="0"/>
                <a:ea typeface="宋体" panose="02010600030101010101" pitchFamily="2" charset="-122"/>
              </a:rPr>
              <a:t>=</a:t>
            </a:r>
            <a:r>
              <a:rPr lang="en-US" altLang="zh-CN" sz="1400" b="0" kern="0" dirty="0" smtClean="0">
                <a:solidFill>
                  <a:srgbClr val="7F0055"/>
                </a:solidFill>
                <a:latin typeface="Consolas" panose="020B0609020204030204" pitchFamily="49" charset="0"/>
                <a:ea typeface="宋体" panose="02010600030101010101" pitchFamily="2" charset="-122"/>
              </a:rPr>
              <a:t>new</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GradStudent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err="1" smtClean="0">
                <a:solidFill>
                  <a:srgbClr val="6A3E3E"/>
                </a:solidFill>
                <a:latin typeface="Consolas" panose="020B0609020204030204" pitchFamily="49" charset="0"/>
                <a:ea typeface="宋体" panose="02010600030101010101" pitchFamily="2" charset="-122"/>
              </a:rPr>
              <a:t>person</a:t>
            </a:r>
            <a:r>
              <a:rPr lang="en-US" altLang="zh-CN" sz="1400" b="0" kern="0" dirty="0" err="1" smtClean="0">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12</a:t>
            </a:r>
            <a:r>
              <a:rPr lang="en-US" altLang="zh-CN" sz="1400" b="0" kern="0" dirty="0" smtClean="0">
                <a:solidFill>
                  <a:srgbClr val="7F0055"/>
                </a:solidFill>
                <a:latin typeface="Consolas" panose="020B0609020204030204" pitchFamily="49" charset="0"/>
                <a:ea typeface="宋体" panose="02010600030101010101" pitchFamily="2" charset="-122"/>
              </a:rPr>
              <a:t> class</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Person{</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print()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我是人</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18</a:t>
            </a:r>
            <a:r>
              <a:rPr lang="en-US" altLang="zh-CN" sz="1400" b="0" kern="0" dirty="0" smtClean="0">
                <a:solidFill>
                  <a:srgbClr val="7F0055"/>
                </a:solidFill>
                <a:latin typeface="Consolas" panose="020B0609020204030204" pitchFamily="49" charset="0"/>
                <a:ea typeface="宋体" panose="02010600030101010101" pitchFamily="2" charset="-122"/>
              </a:rPr>
              <a:t> class</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Student </a:t>
            </a:r>
            <a:r>
              <a:rPr lang="en-US" altLang="zh-CN" sz="1400" b="0" kern="0" dirty="0">
                <a:solidFill>
                  <a:srgbClr val="7F0055"/>
                </a:solidFill>
                <a:latin typeface="Consolas" panose="020B0609020204030204" pitchFamily="49" charset="0"/>
                <a:ea typeface="宋体" panose="02010600030101010101" pitchFamily="2" charset="-122"/>
              </a:rPr>
              <a:t>extends</a:t>
            </a:r>
            <a:r>
              <a:rPr lang="en-US" altLang="zh-CN" sz="1400" b="0" kern="0" dirty="0">
                <a:solidFill>
                  <a:srgbClr val="000000"/>
                </a:solidFill>
                <a:latin typeface="Consolas" panose="020B0609020204030204" pitchFamily="49" charset="0"/>
                <a:ea typeface="宋体" panose="02010600030101010101" pitchFamily="2" charset="-122"/>
              </a:rPr>
              <a:t> Person{</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print()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我是学生</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22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23	</a:t>
            </a:r>
            <a:endParaRPr lang="zh-CN" altLang="zh-CN" sz="1400" b="0" kern="100" dirty="0">
              <a:latin typeface="Times New Roman" panose="02020603050405020304" pitchFamily="18" charset="0"/>
              <a:ea typeface="宋体" panose="02010600030101010101" pitchFamily="2" charset="-122"/>
            </a:endParaRPr>
          </a:p>
        </p:txBody>
      </p:sp>
      <p:sp>
        <p:nvSpPr>
          <p:cNvPr id="6" name="矩形 5"/>
          <p:cNvSpPr/>
          <p:nvPr/>
        </p:nvSpPr>
        <p:spPr>
          <a:xfrm>
            <a:off x="6262686" y="1373805"/>
            <a:ext cx="5343526" cy="1454244"/>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24</a:t>
            </a:r>
            <a:r>
              <a:rPr lang="en-US" altLang="zh-CN" sz="1400" b="0" kern="0" dirty="0" smtClean="0">
                <a:solidFill>
                  <a:srgbClr val="7F0055"/>
                </a:solidFill>
                <a:latin typeface="Consolas" panose="020B0609020204030204" pitchFamily="49" charset="0"/>
                <a:ea typeface="宋体" panose="02010600030101010101" pitchFamily="2" charset="-122"/>
              </a:rPr>
              <a:t> class</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GradStudent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extends</a:t>
            </a:r>
            <a:r>
              <a:rPr lang="en-US" altLang="zh-CN" sz="1400" b="0" kern="0" dirty="0">
                <a:solidFill>
                  <a:srgbClr val="000000"/>
                </a:solidFill>
                <a:latin typeface="Consolas" panose="020B0609020204030204" pitchFamily="49" charset="0"/>
                <a:ea typeface="宋体" panose="02010600030101010101" pitchFamily="2" charset="-122"/>
              </a:rPr>
              <a:t> Student{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25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print()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我是研究生</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27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smtClean="0">
                <a:solidFill>
                  <a:srgbClr val="000000"/>
                </a:solidFill>
                <a:latin typeface="Consolas" panose="020B0609020204030204" pitchFamily="49" charset="0"/>
                <a:ea typeface="宋体" panose="02010600030101010101" pitchFamily="2" charset="-122"/>
              </a:rPr>
              <a:t>28 } </a:t>
            </a:r>
            <a:endParaRPr lang="zh-CN" altLang="en-US" sz="1400" b="0" dirty="0"/>
          </a:p>
        </p:txBody>
      </p:sp>
      <p:sp>
        <p:nvSpPr>
          <p:cNvPr id="7" name="矩形 6"/>
          <p:cNvSpPr/>
          <p:nvPr/>
        </p:nvSpPr>
        <p:spPr>
          <a:xfrm>
            <a:off x="6262686" y="2909012"/>
            <a:ext cx="2114550" cy="875561"/>
          </a:xfrm>
          <a:prstGeom prst="rect">
            <a:avLst/>
          </a:prstGeom>
        </p:spPr>
        <p:txBody>
          <a:bodyPr wrap="square">
            <a:spAutoFit/>
          </a:bodyPr>
          <a:lstStyle/>
          <a:p>
            <a:pPr algn="just">
              <a:lnSpc>
                <a:spcPct val="150000"/>
              </a:lnSpc>
              <a:spcAft>
                <a:spcPts val="0"/>
              </a:spcAft>
              <a:buNone/>
            </a:pPr>
            <a:r>
              <a:rPr lang="zh-CN" altLang="zh-CN" sz="1400" kern="100" dirty="0">
                <a:latin typeface="Times New Roman" panose="02020603050405020304" pitchFamily="18" charset="0"/>
                <a:ea typeface="宋体" panose="02010600030101010101" pitchFamily="2" charset="-122"/>
              </a:rPr>
              <a:t>程序运行结果如下：</a:t>
            </a:r>
          </a:p>
          <a:p>
            <a:pPr marL="227965" marR="130810" algn="just">
              <a:lnSpc>
                <a:spcPts val="1200"/>
              </a:lnSpc>
              <a:spcAft>
                <a:spcPts val="0"/>
              </a:spcAft>
              <a:buNone/>
            </a:pPr>
            <a:r>
              <a:rPr lang="zh-CN" altLang="zh-CN" sz="1400" kern="100" dirty="0">
                <a:latin typeface="Times New Roman" panose="02020603050405020304" pitchFamily="18" charset="0"/>
                <a:ea typeface="宋体" panose="02010600030101010101" pitchFamily="2" charset="-122"/>
              </a:rPr>
              <a:t>我是学生</a:t>
            </a:r>
          </a:p>
          <a:p>
            <a:pPr marL="227965" marR="130810" algn="just">
              <a:lnSpc>
                <a:spcPts val="1200"/>
              </a:lnSpc>
              <a:spcAft>
                <a:spcPts val="0"/>
              </a:spcAft>
              <a:buNone/>
            </a:pPr>
            <a:r>
              <a:rPr lang="zh-CN" altLang="zh-CN" sz="1400" kern="100" dirty="0">
                <a:latin typeface="Times New Roman" panose="02020603050405020304" pitchFamily="18" charset="0"/>
                <a:ea typeface="宋体" panose="02010600030101010101" pitchFamily="2" charset="-122"/>
              </a:rPr>
              <a:t>我是研究生</a:t>
            </a:r>
            <a:endParaRPr lang="zh-CN" altLang="zh-CN" sz="1400" kern="100" dirty="0">
              <a:effectLst/>
              <a:latin typeface="Times New Roman" panose="02020603050405020304" pitchFamily="18" charset="0"/>
              <a:ea typeface="宋体" panose="02010600030101010101" pitchFamily="2" charset="-122"/>
            </a:endParaRPr>
          </a:p>
        </p:txBody>
      </p:sp>
      <p:sp>
        <p:nvSpPr>
          <p:cNvPr id="8" name="矩形 7"/>
          <p:cNvSpPr/>
          <p:nvPr/>
        </p:nvSpPr>
        <p:spPr>
          <a:xfrm>
            <a:off x="5716587" y="3941120"/>
            <a:ext cx="6176964" cy="2562240"/>
          </a:xfrm>
          <a:prstGeom prst="rect">
            <a:avLst/>
          </a:prstGeom>
        </p:spPr>
        <p:txBody>
          <a:bodyPr wrap="square">
            <a:spAutoFit/>
          </a:bodyPr>
          <a:lstStyle/>
          <a:p>
            <a:pPr algn="just">
              <a:lnSpc>
                <a:spcPct val="150000"/>
              </a:lnSpc>
              <a:spcAft>
                <a:spcPts val="0"/>
              </a:spcAft>
              <a:buNone/>
            </a:pPr>
            <a:r>
              <a:rPr lang="zh-CN" altLang="zh-CN" sz="1500" b="0" kern="100" dirty="0">
                <a:latin typeface="宋体" panose="02010600030101010101" pitchFamily="2" charset="-122"/>
                <a:ea typeface="宋体" panose="02010600030101010101" pitchFamily="2" charset="-122"/>
              </a:rPr>
              <a:t>（</a:t>
            </a:r>
            <a:r>
              <a:rPr lang="en-US" altLang="zh-CN" sz="1500" b="0" kern="100" dirty="0">
                <a:latin typeface="宋体" panose="02010600030101010101" pitchFamily="2" charset="-122"/>
                <a:ea typeface="宋体" panose="02010600030101010101" pitchFamily="2" charset="-122"/>
              </a:rPr>
              <a:t>1</a:t>
            </a:r>
            <a:r>
              <a:rPr lang="zh-CN" altLang="zh-CN" sz="1500" b="0" kern="100" dirty="0">
                <a:latin typeface="宋体" panose="02010600030101010101" pitchFamily="2" charset="-122"/>
                <a:ea typeface="宋体" panose="02010600030101010101" pitchFamily="2" charset="-122"/>
              </a:rPr>
              <a:t>）</a:t>
            </a:r>
            <a:r>
              <a:rPr lang="en-US" altLang="zh-CN" sz="1500" b="0" kern="100" dirty="0">
                <a:latin typeface="宋体" panose="02010600030101010101" pitchFamily="2" charset="-122"/>
                <a:ea typeface="宋体" panose="02010600030101010101" pitchFamily="2" charset="-122"/>
              </a:rPr>
              <a:t>Person</a:t>
            </a:r>
            <a:r>
              <a:rPr lang="zh-CN" altLang="zh-CN" sz="1500" b="0" kern="100" dirty="0">
                <a:latin typeface="宋体" panose="02010600030101010101" pitchFamily="2" charset="-122"/>
                <a:ea typeface="宋体" panose="02010600030101010101" pitchFamily="2" charset="-122"/>
              </a:rPr>
              <a:t>对象指向不同的子类对象，在调用</a:t>
            </a:r>
            <a:r>
              <a:rPr lang="en-US" altLang="zh-CN" sz="1500" b="0" kern="100" dirty="0">
                <a:latin typeface="宋体" panose="02010600030101010101" pitchFamily="2" charset="-122"/>
                <a:ea typeface="宋体" panose="02010600030101010101" pitchFamily="2" charset="-122"/>
              </a:rPr>
              <a:t>print</a:t>
            </a:r>
            <a:r>
              <a:rPr lang="zh-CN" altLang="zh-CN" sz="1500" b="0" kern="100" dirty="0">
                <a:latin typeface="宋体" panose="02010600030101010101" pitchFamily="2" charset="-122"/>
                <a:ea typeface="宋体" panose="02010600030101010101" pitchFamily="2" charset="-122"/>
              </a:rPr>
              <a:t>方法时调用的是相应子类的</a:t>
            </a:r>
            <a:r>
              <a:rPr lang="en-US" altLang="zh-CN" sz="1500" b="0" kern="100" dirty="0">
                <a:latin typeface="宋体" panose="02010600030101010101" pitchFamily="2" charset="-122"/>
                <a:ea typeface="宋体" panose="02010600030101010101" pitchFamily="2" charset="-122"/>
              </a:rPr>
              <a:t>print</a:t>
            </a:r>
            <a:r>
              <a:rPr lang="zh-CN" altLang="zh-CN" sz="1500" b="0" kern="100" dirty="0">
                <a:latin typeface="宋体" panose="02010600030101010101" pitchFamily="2" charset="-122"/>
                <a:ea typeface="宋体" panose="02010600030101010101" pitchFamily="2" charset="-122"/>
              </a:rPr>
              <a:t>方法。子类对象可以直接赋值给父类的引用变量，但运行时依然表现出子类的行为特征，这意味着同一个类型的对象在执行同一个方法时，可能会表现出不同的行为特征。</a:t>
            </a:r>
          </a:p>
          <a:p>
            <a:pPr algn="just">
              <a:lnSpc>
                <a:spcPct val="150000"/>
              </a:lnSpc>
              <a:spcAft>
                <a:spcPts val="0"/>
              </a:spcAft>
              <a:buNone/>
            </a:pPr>
            <a:r>
              <a:rPr lang="zh-CN" altLang="zh-CN" sz="1500" b="0" kern="100" dirty="0" smtClean="0">
                <a:latin typeface="宋体" panose="02010600030101010101" pitchFamily="2" charset="-122"/>
                <a:ea typeface="宋体" panose="02010600030101010101" pitchFamily="2" charset="-122"/>
              </a:rPr>
              <a:t>（</a:t>
            </a:r>
            <a:r>
              <a:rPr lang="en-US" altLang="zh-CN" sz="1500" b="0" kern="100" dirty="0">
                <a:latin typeface="宋体" panose="02010600030101010101" pitchFamily="2" charset="-122"/>
                <a:ea typeface="宋体" panose="02010600030101010101" pitchFamily="2" charset="-122"/>
              </a:rPr>
              <a:t>2</a:t>
            </a:r>
            <a:r>
              <a:rPr lang="zh-CN" altLang="zh-CN" sz="1500" b="0" kern="100" dirty="0">
                <a:latin typeface="宋体" panose="02010600030101010101" pitchFamily="2" charset="-122"/>
                <a:ea typeface="宋体" panose="02010600030101010101" pitchFamily="2" charset="-122"/>
              </a:rPr>
              <a:t>）多态存在的三个必要条件：继承或实现、重写、父类引用指向子类对象。</a:t>
            </a:r>
          </a:p>
          <a:p>
            <a:pPr>
              <a:buNone/>
            </a:pPr>
            <a:r>
              <a:rPr lang="zh-CN" altLang="zh-CN" sz="1500" b="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1500" b="0" kern="100" dirty="0">
                <a:latin typeface="宋体" panose="02010600030101010101" pitchFamily="2" charset="-122"/>
                <a:ea typeface="宋体" panose="02010600030101010101" pitchFamily="2" charset="-122"/>
              </a:rPr>
              <a:t>3</a:t>
            </a:r>
            <a:r>
              <a:rPr lang="zh-CN" altLang="zh-CN" sz="1500" b="0" kern="100" dirty="0">
                <a:latin typeface="宋体" panose="02010600030101010101" pitchFamily="2" charset="-122"/>
                <a:ea typeface="宋体" panose="02010600030101010101" pitchFamily="2" charset="-122"/>
                <a:cs typeface="Times New Roman" panose="02020603050405020304" pitchFamily="18" charset="0"/>
              </a:rPr>
              <a:t>）多态指的是成员方法，对象的成员变量不具有多态性。</a:t>
            </a:r>
            <a:endParaRPr lang="zh-CN" altLang="en-US" sz="15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162526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5.5.2 JVM</a:t>
            </a:r>
            <a:r>
              <a:rPr lang="zh-CN" altLang="en-US" dirty="0"/>
              <a:t>的静态绑定与动态绑定</a:t>
            </a:r>
          </a:p>
        </p:txBody>
      </p:sp>
      <p:sp>
        <p:nvSpPr>
          <p:cNvPr id="3" name="内容占位符 2"/>
          <p:cNvSpPr>
            <a:spLocks noGrp="1"/>
          </p:cNvSpPr>
          <p:nvPr>
            <p:ph idx="1"/>
          </p:nvPr>
        </p:nvSpPr>
        <p:spPr/>
        <p:txBody>
          <a:bodyPr/>
          <a:lstStyle/>
          <a:p>
            <a:r>
              <a:rPr lang="en-US" altLang="zh-CN" dirty="0"/>
              <a:t>1. </a:t>
            </a:r>
            <a:r>
              <a:rPr lang="zh-CN" altLang="en-US" dirty="0"/>
              <a:t>静态绑定</a:t>
            </a:r>
          </a:p>
          <a:p>
            <a:r>
              <a:rPr lang="zh-CN" altLang="en-US" dirty="0"/>
              <a:t>通常将编译器建立方法调用表达式与方法定义之间关联的过程称为绑定或联编 （</a:t>
            </a:r>
            <a:r>
              <a:rPr lang="en-US" altLang="zh-CN" dirty="0"/>
              <a:t>binding</a:t>
            </a:r>
            <a:r>
              <a:rPr lang="zh-CN" altLang="en-US" dirty="0"/>
              <a:t>）。在具有重载的多态情况下，同一名字的不同方法通过参数进行区别，编译器在编译的过程中就可以实现绑定，这种情形称为前期绑定（</a:t>
            </a:r>
            <a:r>
              <a:rPr lang="en-US" altLang="zh-CN" dirty="0"/>
              <a:t>early binding</a:t>
            </a:r>
            <a:r>
              <a:rPr lang="zh-CN" altLang="en-US" dirty="0"/>
              <a:t>）或静态绑定（</a:t>
            </a:r>
            <a:r>
              <a:rPr lang="en-US" altLang="zh-CN" dirty="0"/>
              <a:t>static binding</a:t>
            </a:r>
            <a:r>
              <a:rPr lang="zh-CN" altLang="en-US" dirty="0"/>
              <a:t>）。</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1077281532"/>
      </p:ext>
    </p:extLst>
  </p:cSld>
  <p:clrMapOvr>
    <a:masterClrMapping/>
  </p:clrMapOvr>
  <p:transition spd="slow">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5.5.2 JVM</a:t>
            </a:r>
            <a:r>
              <a:rPr lang="zh-CN" altLang="en-US" dirty="0"/>
              <a:t>的静态绑定与动态</a:t>
            </a:r>
            <a:r>
              <a:rPr lang="zh-CN" altLang="en-US" dirty="0" smtClean="0"/>
              <a:t>绑定（续）</a:t>
            </a:r>
            <a:endParaRPr lang="zh-CN" altLang="en-US" dirty="0"/>
          </a:p>
        </p:txBody>
      </p:sp>
      <p:sp>
        <p:nvSpPr>
          <p:cNvPr id="3" name="内容占位符 2"/>
          <p:cNvSpPr>
            <a:spLocks noGrp="1"/>
          </p:cNvSpPr>
          <p:nvPr>
            <p:ph idx="1"/>
          </p:nvPr>
        </p:nvSpPr>
        <p:spPr>
          <a:xfrm>
            <a:off x="505885" y="995363"/>
            <a:ext cx="11368616" cy="5224462"/>
          </a:xfrm>
        </p:spPr>
        <p:txBody>
          <a:bodyPr/>
          <a:lstStyle/>
          <a:p>
            <a:r>
              <a:rPr lang="en-US" altLang="zh-CN" sz="2200" dirty="0"/>
              <a:t>2. </a:t>
            </a:r>
            <a:r>
              <a:rPr lang="zh-CN" altLang="en-US" sz="2200" dirty="0"/>
              <a:t>动态绑定</a:t>
            </a:r>
          </a:p>
          <a:p>
            <a:pPr lvl="1"/>
            <a:r>
              <a:rPr lang="zh-CN" altLang="en-US" sz="2000" dirty="0"/>
              <a:t>对于覆盖形式的多态，子类方法的签名与父类方法完全相同，这时只能通过调用对象是父</a:t>
            </a:r>
            <a:r>
              <a:rPr lang="zh-CN" altLang="en-US" sz="2000" dirty="0" smtClean="0"/>
              <a:t>类对象</a:t>
            </a:r>
            <a:r>
              <a:rPr lang="zh-CN" altLang="en-US" sz="2000" dirty="0"/>
              <a:t>还是子类对象来确定具体调用的是哪个方法</a:t>
            </a:r>
            <a:r>
              <a:rPr lang="zh-CN" altLang="en-US" sz="2000" dirty="0" smtClean="0"/>
              <a:t>。</a:t>
            </a:r>
            <a:endParaRPr lang="en-US" altLang="zh-CN" sz="2000" dirty="0" smtClean="0"/>
          </a:p>
          <a:p>
            <a:pPr lvl="1"/>
            <a:r>
              <a:rPr lang="zh-CN" altLang="en-US" sz="2000" dirty="0"/>
              <a:t>可以用一个指向父类的引用变量指向子类实体，例如：</a:t>
            </a:r>
          </a:p>
          <a:p>
            <a:pPr marL="857250" lvl="2" indent="0">
              <a:buNone/>
            </a:pPr>
            <a:r>
              <a:rPr lang="en-US" altLang="zh-CN" sz="2000" dirty="0"/>
              <a:t>Student </a:t>
            </a:r>
            <a:r>
              <a:rPr lang="en-US" altLang="zh-CN" sz="2000" dirty="0" err="1"/>
              <a:t>stu</a:t>
            </a:r>
            <a:r>
              <a:rPr lang="en-US" altLang="zh-CN" sz="2000" dirty="0"/>
              <a:t> = new </a:t>
            </a:r>
            <a:r>
              <a:rPr lang="en-US" altLang="zh-CN" sz="2000" dirty="0" err="1"/>
              <a:t>GradStudent</a:t>
            </a:r>
            <a:r>
              <a:rPr lang="en-US" altLang="zh-CN" sz="2000" dirty="0"/>
              <a:t>( );</a:t>
            </a:r>
          </a:p>
          <a:p>
            <a:pPr lvl="1"/>
            <a:r>
              <a:rPr lang="zh-CN" altLang="en-US" sz="2000" dirty="0"/>
              <a:t>这就好像将“学生宿舍”的牌子挂在研究生宿舍门口也可以一样，因为研究生也是学生。或者说，在学生宿舍中住研究生也没有问题</a:t>
            </a:r>
            <a:r>
              <a:rPr lang="zh-CN" altLang="en-US" sz="2000" dirty="0" smtClean="0"/>
              <a:t>。</a:t>
            </a:r>
            <a:endParaRPr lang="en-US" altLang="zh-CN" sz="2000" dirty="0" smtClean="0"/>
          </a:p>
          <a:p>
            <a:pPr lvl="1"/>
            <a:r>
              <a:rPr lang="zh-CN" altLang="en-US" sz="2000" dirty="0" smtClean="0"/>
              <a:t>因此</a:t>
            </a:r>
            <a:r>
              <a:rPr lang="zh-CN" altLang="en-US" sz="2000" dirty="0"/>
              <a:t>，编译器在编译时既无法按照函数签名来区别方法的实现，也无法按照调用的对象引用的类型来区别方法的实现，只能在程序执行过程中根据对象引用名字的具体指向确定调用的是哪个方法，这种编译处理方法称为</a:t>
            </a:r>
            <a:r>
              <a:rPr lang="zh-CN" altLang="en-US" sz="2000" dirty="0">
                <a:solidFill>
                  <a:srgbClr val="CC0000"/>
                </a:solidFill>
              </a:rPr>
              <a:t>后期绑定（</a:t>
            </a:r>
            <a:r>
              <a:rPr lang="en-US" altLang="zh-CN" sz="2000" dirty="0">
                <a:solidFill>
                  <a:srgbClr val="CC0000"/>
                </a:solidFill>
              </a:rPr>
              <a:t>late binding</a:t>
            </a:r>
            <a:r>
              <a:rPr lang="zh-CN" altLang="en-US" sz="2000" dirty="0">
                <a:solidFill>
                  <a:srgbClr val="CC0000"/>
                </a:solidFill>
              </a:rPr>
              <a:t>） 、动态绑定（</a:t>
            </a:r>
            <a:r>
              <a:rPr lang="en-US" altLang="zh-CN" sz="2000" dirty="0">
                <a:solidFill>
                  <a:srgbClr val="CC0000"/>
                </a:solidFill>
              </a:rPr>
              <a:t>dynamic binding</a:t>
            </a:r>
            <a:r>
              <a:rPr lang="zh-CN" altLang="en-US" sz="2000" dirty="0">
                <a:solidFill>
                  <a:srgbClr val="CC0000"/>
                </a:solidFill>
              </a:rPr>
              <a:t>）或运行时联编（</a:t>
            </a:r>
            <a:r>
              <a:rPr lang="en-US" altLang="zh-CN" sz="2000" dirty="0">
                <a:solidFill>
                  <a:srgbClr val="CC0000"/>
                </a:solidFill>
              </a:rPr>
              <a:t>runtime binding</a:t>
            </a:r>
            <a:r>
              <a:rPr lang="zh-CN" altLang="en-US" sz="2000" dirty="0">
                <a:solidFill>
                  <a:srgbClr val="CC0000"/>
                </a:solidFill>
              </a:rPr>
              <a:t>）</a:t>
            </a:r>
            <a:r>
              <a:rPr lang="zh-CN" altLang="en-US" sz="2000" dirty="0" smtClean="0"/>
              <a:t>。</a:t>
            </a:r>
            <a:endParaRPr lang="en-US" altLang="zh-CN" sz="2000" dirty="0" smtClean="0"/>
          </a:p>
          <a:p>
            <a:pPr lvl="1"/>
            <a:r>
              <a:rPr lang="zh-CN" altLang="en-US" sz="2000" dirty="0"/>
              <a:t>方法可以在父类中定义而在沿着</a:t>
            </a:r>
            <a:r>
              <a:rPr lang="zh-CN" altLang="en-US" sz="2000" dirty="0">
                <a:solidFill>
                  <a:srgbClr val="CC0000"/>
                </a:solidFill>
              </a:rPr>
              <a:t>继承链</a:t>
            </a:r>
            <a:r>
              <a:rPr lang="zh-CN" altLang="en-US" sz="2000" dirty="0"/>
              <a:t>的多个子类中进行重写，由</a:t>
            </a:r>
            <a:r>
              <a:rPr lang="en-US" altLang="zh-CN" sz="2000" dirty="0"/>
              <a:t>JVM</a:t>
            </a:r>
            <a:r>
              <a:rPr lang="zh-CN" altLang="en-US" sz="2000" dirty="0"/>
              <a:t>决定运行时调用哪个方法。具体来说，由父类对象调用某个方法时，从父类所指向的子类对象开始沿继承链向上查找此方法的实现，直到找到为止。一旦找到一个实现，就停止查找，然后调用首先找到的实现。</a:t>
            </a:r>
          </a:p>
          <a:p>
            <a:pPr lvl="1"/>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1391214123"/>
      </p:ext>
    </p:extLst>
  </p:cSld>
  <p:clrMapOvr>
    <a:masterClrMapping/>
  </p:clrMapOvr>
  <p:transition spd="slow">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8195" y="201613"/>
            <a:ext cx="10212916" cy="609600"/>
          </a:xfrm>
        </p:spPr>
        <p:txBody>
          <a:bodyPr/>
          <a:lstStyle/>
          <a:p>
            <a:r>
              <a:rPr lang="en-US" altLang="zh-CN" sz="2800" dirty="0"/>
              <a:t>5.5.2 JVM</a:t>
            </a:r>
            <a:r>
              <a:rPr lang="zh-CN" altLang="en-US" sz="2800" dirty="0"/>
              <a:t>的静态绑定与动态绑定（续）</a:t>
            </a:r>
          </a:p>
        </p:txBody>
      </p:sp>
      <p:sp>
        <p:nvSpPr>
          <p:cNvPr id="3" name="内容占位符 2"/>
          <p:cNvSpPr>
            <a:spLocks noGrp="1"/>
          </p:cNvSpPr>
          <p:nvPr>
            <p:ph idx="1"/>
          </p:nvPr>
        </p:nvSpPr>
        <p:spPr>
          <a:xfrm>
            <a:off x="851959" y="727076"/>
            <a:ext cx="11368616" cy="4876800"/>
          </a:xfrm>
        </p:spPr>
        <p:txBody>
          <a:bodyPr/>
          <a:lstStyle/>
          <a:p>
            <a:r>
              <a:rPr lang="zh-CN" altLang="en-US" sz="2000" dirty="0"/>
              <a:t>代码</a:t>
            </a:r>
            <a:r>
              <a:rPr lang="en-US" altLang="zh-CN" sz="2000" dirty="0"/>
              <a:t>5-13</a:t>
            </a:r>
            <a:r>
              <a:rPr lang="zh-CN" altLang="en-US" sz="2000" dirty="0"/>
              <a:t>是一个演示动态绑定的例子。</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505885" y="1171697"/>
            <a:ext cx="6066365" cy="5581528"/>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TestDynamicBinding</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Person </a:t>
            </a:r>
            <a:r>
              <a:rPr lang="en-US" altLang="zh-CN" sz="1400" b="0" kern="0" dirty="0">
                <a:solidFill>
                  <a:srgbClr val="6A3E3E"/>
                </a:solidFill>
                <a:latin typeface="Consolas" panose="020B0609020204030204" pitchFamily="49" charset="0"/>
                <a:ea typeface="宋体" panose="02010600030101010101" pitchFamily="2" charset="-122"/>
              </a:rPr>
              <a:t>person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Student(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err="1">
                <a:solidFill>
                  <a:srgbClr val="6A3E3E"/>
                </a:solidFill>
                <a:latin typeface="Consolas" panose="020B0609020204030204" pitchFamily="49" charset="0"/>
                <a:ea typeface="宋体" panose="02010600030101010101" pitchFamily="2" charset="-122"/>
              </a:rPr>
              <a:t>person</a:t>
            </a:r>
            <a:r>
              <a:rPr lang="en-US" altLang="zh-CN" sz="1400" b="0" kern="0" dirty="0" err="1">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6A3E3E"/>
                </a:solidFill>
                <a:latin typeface="Consolas" panose="020B0609020204030204" pitchFamily="49" charset="0"/>
                <a:ea typeface="宋体" panose="02010600030101010101" pitchFamily="2" charset="-122"/>
              </a:rPr>
              <a:t>person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GradStudent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err="1">
                <a:solidFill>
                  <a:srgbClr val="6A3E3E"/>
                </a:solidFill>
                <a:latin typeface="Consolas" panose="020B0609020204030204" pitchFamily="49" charset="0"/>
                <a:ea typeface="宋体" panose="02010600030101010101" pitchFamily="2" charset="-122"/>
              </a:rPr>
              <a:t>person</a:t>
            </a:r>
            <a:r>
              <a:rPr lang="en-US" altLang="zh-CN" sz="1400" b="0" kern="0" dirty="0" err="1">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a:t>
            </a:r>
            <a:r>
              <a:rPr lang="en-US" altLang="zh-CN" sz="1400" b="0" kern="0" dirty="0">
                <a:solidFill>
                  <a:srgbClr val="7F0055"/>
                </a:solidFill>
                <a:latin typeface="Consolas" panose="020B0609020204030204" pitchFamily="49" charset="0"/>
                <a:ea typeface="宋体" panose="02010600030101010101" pitchFamily="2" charset="-122"/>
              </a:rPr>
              <a:t>	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GradStudent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extends</a:t>
            </a:r>
            <a:r>
              <a:rPr lang="en-US" altLang="zh-CN" sz="1400" b="0" kern="0" dirty="0">
                <a:solidFill>
                  <a:srgbClr val="000000"/>
                </a:solidFill>
                <a:latin typeface="Consolas" panose="020B0609020204030204" pitchFamily="49" charset="0"/>
                <a:ea typeface="宋体" panose="02010600030101010101" pitchFamily="2" charset="-122"/>
              </a:rPr>
              <a:t> Student{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a:t>
            </a:r>
            <a:r>
              <a:rPr lang="en-US" altLang="zh-CN" sz="1400" b="0" kern="0" dirty="0">
                <a:solidFill>
                  <a:srgbClr val="7F0055"/>
                </a:solidFill>
                <a:latin typeface="Consolas" panose="020B0609020204030204" pitchFamily="49" charset="0"/>
                <a:ea typeface="宋体" panose="02010600030101010101" pitchFamily="2" charset="-122"/>
              </a:rPr>
              <a:t>	class</a:t>
            </a:r>
            <a:r>
              <a:rPr lang="en-US" altLang="zh-CN" sz="1400" b="0" kern="0" dirty="0">
                <a:solidFill>
                  <a:srgbClr val="000000"/>
                </a:solidFill>
                <a:latin typeface="Consolas" panose="020B0609020204030204" pitchFamily="49" charset="0"/>
                <a:ea typeface="宋体" panose="02010600030101010101" pitchFamily="2" charset="-122"/>
              </a:rPr>
              <a:t> Student </a:t>
            </a:r>
            <a:r>
              <a:rPr lang="en-US" altLang="zh-CN" sz="1400" b="0" kern="0" dirty="0">
                <a:solidFill>
                  <a:srgbClr val="7F0055"/>
                </a:solidFill>
                <a:latin typeface="Consolas" panose="020B0609020204030204" pitchFamily="49" charset="0"/>
                <a:ea typeface="宋体" panose="02010600030101010101" pitchFamily="2" charset="-122"/>
              </a:rPr>
              <a:t>extends</a:t>
            </a:r>
            <a:r>
              <a:rPr lang="en-US" altLang="zh-CN" sz="1400" b="0" kern="0" dirty="0">
                <a:solidFill>
                  <a:srgbClr val="000000"/>
                </a:solidFill>
                <a:latin typeface="Consolas" panose="020B0609020204030204" pitchFamily="49" charset="0"/>
                <a:ea typeface="宋体" panose="02010600030101010101" pitchFamily="2" charset="-122"/>
              </a:rPr>
              <a:t> Person{</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a:solidFill>
                  <a:srgbClr val="646464"/>
                </a:solidFill>
                <a:latin typeface="Consolas" panose="020B0609020204030204" pitchFamily="49" charset="0"/>
                <a:ea typeface="宋体" panose="02010600030101010101" pitchFamily="2" charset="-122"/>
              </a:rPr>
              <a:t>@Override</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print()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我是学生</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a:t>
            </a:r>
            <a:r>
              <a:rPr lang="en-US" altLang="zh-CN" sz="1400" b="0" kern="0" dirty="0">
                <a:solidFill>
                  <a:srgbClr val="7F0055"/>
                </a:solidFill>
                <a:latin typeface="Consolas" panose="020B0609020204030204" pitchFamily="49" charset="0"/>
                <a:ea typeface="宋体" panose="02010600030101010101" pitchFamily="2" charset="-122"/>
              </a:rPr>
              <a:t>	class</a:t>
            </a:r>
            <a:r>
              <a:rPr lang="en-US" altLang="zh-CN" sz="1400" b="0" kern="0" dirty="0">
                <a:solidFill>
                  <a:srgbClr val="000000"/>
                </a:solidFill>
                <a:latin typeface="Consolas" panose="020B0609020204030204" pitchFamily="49" charset="0"/>
                <a:ea typeface="宋体" panose="02010600030101010101" pitchFamily="2" charset="-122"/>
              </a:rPr>
              <a:t> Person{</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print()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我是人</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24	}</a:t>
            </a:r>
            <a:endParaRPr lang="zh-CN" altLang="en-US" sz="1400" b="0" dirty="0"/>
          </a:p>
        </p:txBody>
      </p:sp>
      <p:sp>
        <p:nvSpPr>
          <p:cNvPr id="6" name="矩形 5"/>
          <p:cNvSpPr/>
          <p:nvPr/>
        </p:nvSpPr>
        <p:spPr>
          <a:xfrm>
            <a:off x="6724653" y="1188512"/>
            <a:ext cx="2188633" cy="948914"/>
          </a:xfrm>
          <a:prstGeom prst="rect">
            <a:avLst/>
          </a:prstGeom>
        </p:spPr>
        <p:txBody>
          <a:bodyPr wrap="square">
            <a:spAutoFit/>
          </a:bodyPr>
          <a:lstStyle/>
          <a:p>
            <a:pPr algn="just">
              <a:lnSpc>
                <a:spcPct val="150000"/>
              </a:lnSpc>
              <a:spcAft>
                <a:spcPts val="0"/>
              </a:spcAft>
              <a:buNone/>
            </a:pPr>
            <a:r>
              <a:rPr lang="zh-CN" altLang="zh-CN" kern="100" dirty="0">
                <a:latin typeface="Times New Roman" panose="02020603050405020304" pitchFamily="18" charset="0"/>
                <a:ea typeface="宋体" panose="02010600030101010101" pitchFamily="2" charset="-122"/>
              </a:rPr>
              <a:t>程序运行结果如下：</a:t>
            </a:r>
          </a:p>
          <a:p>
            <a:pPr marL="227965" marR="130810" algn="just">
              <a:lnSpc>
                <a:spcPts val="1200"/>
              </a:lnSpc>
              <a:spcAft>
                <a:spcPts val="0"/>
              </a:spcAft>
              <a:buNone/>
            </a:pPr>
            <a:r>
              <a:rPr lang="zh-CN" altLang="zh-CN" kern="100" dirty="0">
                <a:latin typeface="Times New Roman" panose="02020603050405020304" pitchFamily="18" charset="0"/>
                <a:ea typeface="宋体" panose="02010600030101010101" pitchFamily="2" charset="-122"/>
              </a:rPr>
              <a:t>我是学生</a:t>
            </a:r>
          </a:p>
          <a:p>
            <a:pPr marL="227965" marR="130810" algn="just">
              <a:lnSpc>
                <a:spcPts val="1200"/>
              </a:lnSpc>
              <a:spcAft>
                <a:spcPts val="0"/>
              </a:spcAft>
              <a:buNone/>
            </a:pPr>
            <a:r>
              <a:rPr lang="zh-CN" altLang="zh-CN" kern="100" dirty="0">
                <a:latin typeface="Times New Roman" panose="02020603050405020304" pitchFamily="18" charset="0"/>
                <a:ea typeface="宋体" panose="02010600030101010101" pitchFamily="2" charset="-122"/>
              </a:rPr>
              <a:t>我是学生</a:t>
            </a:r>
            <a:endParaRPr lang="zh-CN" altLang="zh-CN" kern="100" dirty="0">
              <a:effectLst/>
              <a:latin typeface="Times New Roman" panose="02020603050405020304" pitchFamily="18" charset="0"/>
              <a:ea typeface="宋体" panose="02010600030101010101" pitchFamily="2" charset="-122"/>
            </a:endParaRPr>
          </a:p>
        </p:txBody>
      </p:sp>
      <p:sp>
        <p:nvSpPr>
          <p:cNvPr id="7" name="矩形 6"/>
          <p:cNvSpPr/>
          <p:nvPr/>
        </p:nvSpPr>
        <p:spPr>
          <a:xfrm>
            <a:off x="6554261" y="2814288"/>
            <a:ext cx="5076825" cy="3502497"/>
          </a:xfrm>
          <a:prstGeom prst="rect">
            <a:avLst/>
          </a:prstGeom>
        </p:spPr>
        <p:txBody>
          <a:bodyPr wrap="square">
            <a:spAutoFit/>
          </a:bodyPr>
          <a:lstStyle/>
          <a:p>
            <a:pPr algn="just">
              <a:lnSpc>
                <a:spcPct val="150000"/>
              </a:lnSpc>
              <a:spcAft>
                <a:spcPts val="0"/>
              </a:spcAft>
              <a:buNone/>
            </a:pPr>
            <a:r>
              <a:rPr lang="zh-CN" altLang="zh-CN" b="0" kern="100" dirty="0">
                <a:latin typeface="Times New Roman" panose="02020603050405020304" pitchFamily="18" charset="0"/>
                <a:ea typeface="宋体" panose="02010600030101010101" pitchFamily="2" charset="-122"/>
              </a:rPr>
              <a:t>（</a:t>
            </a:r>
            <a:r>
              <a:rPr lang="en-US" altLang="zh-CN" b="0" kern="100" dirty="0">
                <a:latin typeface="Times New Roman" panose="02020603050405020304" pitchFamily="18" charset="0"/>
                <a:ea typeface="宋体" panose="02010600030101010101" pitchFamily="2" charset="-122"/>
              </a:rPr>
              <a:t>1</a:t>
            </a:r>
            <a:r>
              <a:rPr lang="zh-CN" altLang="zh-CN" b="0" kern="100" dirty="0">
                <a:latin typeface="Times New Roman" panose="02020603050405020304" pitchFamily="18" charset="0"/>
                <a:ea typeface="宋体" panose="02010600030101010101" pitchFamily="2" charset="-122"/>
              </a:rPr>
              <a:t>）第</a:t>
            </a:r>
            <a:r>
              <a:rPr lang="en-US" altLang="zh-CN" b="0" kern="100" dirty="0">
                <a:latin typeface="Times New Roman" panose="02020603050405020304" pitchFamily="18" charset="0"/>
                <a:ea typeface="宋体" panose="02010600030101010101" pitchFamily="2" charset="-122"/>
              </a:rPr>
              <a:t>4</a:t>
            </a:r>
            <a:r>
              <a:rPr lang="zh-CN" altLang="zh-CN" b="0" kern="100" dirty="0">
                <a:latin typeface="Times New Roman" panose="02020603050405020304" pitchFamily="18" charset="0"/>
                <a:ea typeface="宋体" panose="02010600030101010101" pitchFamily="2" charset="-122"/>
              </a:rPr>
              <a:t>行调用</a:t>
            </a:r>
            <a:r>
              <a:rPr lang="en-US" altLang="zh-CN" b="0" kern="100" dirty="0">
                <a:latin typeface="Times New Roman" panose="02020603050405020304" pitchFamily="18" charset="0"/>
                <a:ea typeface="宋体" panose="02010600030101010101" pitchFamily="2" charset="-122"/>
              </a:rPr>
              <a:t>print</a:t>
            </a:r>
            <a:r>
              <a:rPr lang="zh-CN" altLang="zh-CN" b="0" kern="100" dirty="0">
                <a:latin typeface="Times New Roman" panose="02020603050405020304" pitchFamily="18" charset="0"/>
                <a:ea typeface="宋体" panose="02010600030101010101" pitchFamily="2" charset="-122"/>
              </a:rPr>
              <a:t>方法时</a:t>
            </a:r>
            <a:r>
              <a:rPr lang="en-US" altLang="zh-CN" b="0" kern="100" dirty="0">
                <a:latin typeface="Times New Roman" panose="02020603050405020304" pitchFamily="18" charset="0"/>
                <a:ea typeface="宋体" panose="02010600030101010101" pitchFamily="2" charset="-122"/>
              </a:rPr>
              <a:t>person</a:t>
            </a:r>
            <a:r>
              <a:rPr lang="zh-CN" altLang="zh-CN" b="0" kern="100" dirty="0">
                <a:latin typeface="Times New Roman" panose="02020603050405020304" pitchFamily="18" charset="0"/>
                <a:ea typeface="宋体" panose="02010600030101010101" pitchFamily="2" charset="-122"/>
              </a:rPr>
              <a:t>对象指向子类</a:t>
            </a:r>
            <a:r>
              <a:rPr lang="en-US" altLang="zh-CN" b="0" kern="100" dirty="0">
                <a:latin typeface="Times New Roman" panose="02020603050405020304" pitchFamily="18" charset="0"/>
                <a:ea typeface="宋体" panose="02010600030101010101" pitchFamily="2" charset="-122"/>
              </a:rPr>
              <a:t>Student</a:t>
            </a:r>
            <a:r>
              <a:rPr lang="zh-CN" altLang="zh-CN" b="0" kern="100" dirty="0">
                <a:latin typeface="Times New Roman" panose="02020603050405020304" pitchFamily="18" charset="0"/>
                <a:ea typeface="宋体" panose="02010600030101010101" pitchFamily="2" charset="-122"/>
              </a:rPr>
              <a:t>对象，从</a:t>
            </a:r>
            <a:r>
              <a:rPr lang="en-US" altLang="zh-CN" b="0" kern="100" dirty="0">
                <a:latin typeface="Times New Roman" panose="02020603050405020304" pitchFamily="18" charset="0"/>
                <a:ea typeface="宋体" panose="02010600030101010101" pitchFamily="2" charset="-122"/>
              </a:rPr>
              <a:t>Student</a:t>
            </a:r>
            <a:r>
              <a:rPr lang="zh-CN" altLang="zh-CN" b="0" kern="100" dirty="0">
                <a:latin typeface="Times New Roman" panose="02020603050405020304" pitchFamily="18" charset="0"/>
                <a:ea typeface="宋体" panose="02010600030101010101" pitchFamily="2" charset="-122"/>
              </a:rPr>
              <a:t>类开始找</a:t>
            </a:r>
            <a:r>
              <a:rPr lang="en-US" altLang="zh-CN" b="0" kern="100" dirty="0">
                <a:latin typeface="Times New Roman" panose="02020603050405020304" pitchFamily="18" charset="0"/>
                <a:ea typeface="宋体" panose="02010600030101010101" pitchFamily="2" charset="-122"/>
              </a:rPr>
              <a:t>print</a:t>
            </a:r>
            <a:r>
              <a:rPr lang="zh-CN" altLang="zh-CN" b="0" kern="100" dirty="0">
                <a:latin typeface="Times New Roman" panose="02020603050405020304" pitchFamily="18" charset="0"/>
                <a:ea typeface="宋体" panose="02010600030101010101" pitchFamily="2" charset="-122"/>
              </a:rPr>
              <a:t>方法的实现，在</a:t>
            </a:r>
            <a:r>
              <a:rPr lang="en-US" altLang="zh-CN" b="0" kern="100" dirty="0">
                <a:latin typeface="Times New Roman" panose="02020603050405020304" pitchFamily="18" charset="0"/>
                <a:ea typeface="宋体" panose="02010600030101010101" pitchFamily="2" charset="-122"/>
              </a:rPr>
              <a:t>Student</a:t>
            </a:r>
            <a:r>
              <a:rPr lang="zh-CN" altLang="zh-CN" b="0" kern="100" dirty="0">
                <a:latin typeface="Times New Roman" panose="02020603050405020304" pitchFamily="18" charset="0"/>
                <a:ea typeface="宋体" panose="02010600030101010101" pitchFamily="2" charset="-122"/>
              </a:rPr>
              <a:t>类就能找到此方法的实现，因此，就调用</a:t>
            </a:r>
            <a:r>
              <a:rPr lang="en-US" altLang="zh-CN" b="0" kern="100" dirty="0">
                <a:latin typeface="Times New Roman" panose="02020603050405020304" pitchFamily="18" charset="0"/>
                <a:ea typeface="宋体" panose="02010600030101010101" pitchFamily="2" charset="-122"/>
              </a:rPr>
              <a:t>Student</a:t>
            </a:r>
            <a:r>
              <a:rPr lang="zh-CN" altLang="zh-CN" b="0" kern="100" dirty="0">
                <a:latin typeface="Times New Roman" panose="02020603050405020304" pitchFamily="18" charset="0"/>
                <a:ea typeface="宋体" panose="02010600030101010101" pitchFamily="2" charset="-122"/>
              </a:rPr>
              <a:t>类中的</a:t>
            </a:r>
            <a:r>
              <a:rPr lang="en-US" altLang="zh-CN" b="0" kern="100" dirty="0">
                <a:latin typeface="Times New Roman" panose="02020603050405020304" pitchFamily="18" charset="0"/>
                <a:ea typeface="宋体" panose="02010600030101010101" pitchFamily="2" charset="-122"/>
              </a:rPr>
              <a:t>print</a:t>
            </a:r>
            <a:r>
              <a:rPr lang="zh-CN" altLang="zh-CN" b="0" kern="100" dirty="0">
                <a:latin typeface="Times New Roman" panose="02020603050405020304" pitchFamily="18" charset="0"/>
                <a:ea typeface="宋体" panose="02010600030101010101" pitchFamily="2" charset="-122"/>
              </a:rPr>
              <a:t>方法，不再往上查找了。</a:t>
            </a:r>
          </a:p>
          <a:p>
            <a:pPr algn="just">
              <a:lnSpc>
                <a:spcPct val="150000"/>
              </a:lnSpc>
              <a:spcAft>
                <a:spcPts val="0"/>
              </a:spcAft>
              <a:buNone/>
            </a:pPr>
            <a:r>
              <a:rPr lang="zh-CN" altLang="zh-CN" b="0" kern="100" dirty="0">
                <a:latin typeface="Times New Roman" panose="02020603050405020304" pitchFamily="18" charset="0"/>
                <a:ea typeface="宋体" panose="02010600030101010101" pitchFamily="2" charset="-122"/>
              </a:rPr>
              <a:t>（</a:t>
            </a:r>
            <a:r>
              <a:rPr lang="en-US" altLang="zh-CN" b="0" kern="100" dirty="0">
                <a:latin typeface="Times New Roman" panose="02020603050405020304" pitchFamily="18" charset="0"/>
                <a:ea typeface="宋体" panose="02010600030101010101" pitchFamily="2" charset="-122"/>
              </a:rPr>
              <a:t>2</a:t>
            </a:r>
            <a:r>
              <a:rPr lang="zh-CN" altLang="zh-CN" b="0" kern="100" dirty="0">
                <a:latin typeface="Times New Roman" panose="02020603050405020304" pitchFamily="18" charset="0"/>
                <a:ea typeface="宋体" panose="02010600030101010101" pitchFamily="2" charset="-122"/>
              </a:rPr>
              <a:t>）第</a:t>
            </a:r>
            <a:r>
              <a:rPr lang="en-US" altLang="zh-CN" b="0" kern="100" dirty="0">
                <a:latin typeface="Times New Roman" panose="02020603050405020304" pitchFamily="18" charset="0"/>
                <a:ea typeface="宋体" panose="02010600030101010101" pitchFamily="2" charset="-122"/>
              </a:rPr>
              <a:t>6</a:t>
            </a:r>
            <a:r>
              <a:rPr lang="zh-CN" altLang="zh-CN" b="0" kern="100" dirty="0">
                <a:latin typeface="Times New Roman" panose="02020603050405020304" pitchFamily="18" charset="0"/>
                <a:ea typeface="宋体" panose="02010600030101010101" pitchFamily="2" charset="-122"/>
              </a:rPr>
              <a:t>行调用</a:t>
            </a:r>
            <a:r>
              <a:rPr lang="en-US" altLang="zh-CN" b="0" kern="100" dirty="0">
                <a:latin typeface="Times New Roman" panose="02020603050405020304" pitchFamily="18" charset="0"/>
                <a:ea typeface="宋体" panose="02010600030101010101" pitchFamily="2" charset="-122"/>
              </a:rPr>
              <a:t>print</a:t>
            </a:r>
            <a:r>
              <a:rPr lang="zh-CN" altLang="zh-CN" b="0" kern="100" dirty="0">
                <a:latin typeface="Times New Roman" panose="02020603050405020304" pitchFamily="18" charset="0"/>
                <a:ea typeface="宋体" panose="02010600030101010101" pitchFamily="2" charset="-122"/>
              </a:rPr>
              <a:t>方法时</a:t>
            </a:r>
            <a:r>
              <a:rPr lang="en-US" altLang="zh-CN" b="0" kern="100" dirty="0">
                <a:latin typeface="Times New Roman" panose="02020603050405020304" pitchFamily="18" charset="0"/>
                <a:ea typeface="宋体" panose="02010600030101010101" pitchFamily="2" charset="-122"/>
              </a:rPr>
              <a:t>person</a:t>
            </a:r>
            <a:r>
              <a:rPr lang="zh-CN" altLang="zh-CN" b="0" kern="100" dirty="0">
                <a:latin typeface="Times New Roman" panose="02020603050405020304" pitchFamily="18" charset="0"/>
                <a:ea typeface="宋体" panose="02010600030101010101" pitchFamily="2" charset="-122"/>
              </a:rPr>
              <a:t>对象指向子类</a:t>
            </a:r>
            <a:r>
              <a:rPr lang="en-US" altLang="zh-CN" b="0" kern="100" dirty="0" err="1">
                <a:latin typeface="Times New Roman" panose="02020603050405020304" pitchFamily="18" charset="0"/>
                <a:ea typeface="宋体" panose="02010600030101010101" pitchFamily="2" charset="-122"/>
              </a:rPr>
              <a:t>GradStudent</a:t>
            </a:r>
            <a:r>
              <a:rPr lang="zh-CN" altLang="zh-CN" b="0" kern="100" dirty="0">
                <a:latin typeface="Times New Roman" panose="02020603050405020304" pitchFamily="18" charset="0"/>
                <a:ea typeface="宋体" panose="02010600030101010101" pitchFamily="2" charset="-122"/>
              </a:rPr>
              <a:t>对象，从</a:t>
            </a:r>
            <a:r>
              <a:rPr lang="en-US" altLang="zh-CN" b="0" kern="100" dirty="0" err="1">
                <a:latin typeface="Times New Roman" panose="02020603050405020304" pitchFamily="18" charset="0"/>
                <a:ea typeface="宋体" panose="02010600030101010101" pitchFamily="2" charset="-122"/>
              </a:rPr>
              <a:t>GradStudent</a:t>
            </a:r>
            <a:r>
              <a:rPr lang="zh-CN" altLang="zh-CN" b="0" kern="100" dirty="0">
                <a:latin typeface="Times New Roman" panose="02020603050405020304" pitchFamily="18" charset="0"/>
                <a:ea typeface="宋体" panose="02010600030101010101" pitchFamily="2" charset="-122"/>
              </a:rPr>
              <a:t>类开始找</a:t>
            </a:r>
            <a:r>
              <a:rPr lang="en-US" altLang="zh-CN" b="0" kern="100" dirty="0">
                <a:latin typeface="Times New Roman" panose="02020603050405020304" pitchFamily="18" charset="0"/>
                <a:ea typeface="宋体" panose="02010600030101010101" pitchFamily="2" charset="-122"/>
              </a:rPr>
              <a:t>print</a:t>
            </a:r>
            <a:r>
              <a:rPr lang="zh-CN" altLang="zh-CN" b="0" kern="100" dirty="0">
                <a:latin typeface="Times New Roman" panose="02020603050405020304" pitchFamily="18" charset="0"/>
                <a:ea typeface="宋体" panose="02010600030101010101" pitchFamily="2" charset="-122"/>
              </a:rPr>
              <a:t>方法的实现，在</a:t>
            </a:r>
            <a:r>
              <a:rPr lang="en-US" altLang="zh-CN" b="0" kern="100" dirty="0" err="1">
                <a:latin typeface="Times New Roman" panose="02020603050405020304" pitchFamily="18" charset="0"/>
                <a:ea typeface="宋体" panose="02010600030101010101" pitchFamily="2" charset="-122"/>
              </a:rPr>
              <a:t>GradStudent</a:t>
            </a:r>
            <a:r>
              <a:rPr lang="zh-CN" altLang="zh-CN" b="0" kern="100" dirty="0">
                <a:latin typeface="Times New Roman" panose="02020603050405020304" pitchFamily="18" charset="0"/>
                <a:ea typeface="宋体" panose="02010600030101010101" pitchFamily="2" charset="-122"/>
              </a:rPr>
              <a:t>类找不到此方法的实现，沿着</a:t>
            </a:r>
            <a:r>
              <a:rPr lang="zh-CN" altLang="zh-CN" b="0" kern="100" dirty="0">
                <a:solidFill>
                  <a:srgbClr val="CC0000"/>
                </a:solidFill>
                <a:latin typeface="Times New Roman" panose="02020603050405020304" pitchFamily="18" charset="0"/>
                <a:ea typeface="宋体" panose="02010600030101010101" pitchFamily="2" charset="-122"/>
              </a:rPr>
              <a:t>继承链</a:t>
            </a:r>
            <a:r>
              <a:rPr lang="zh-CN" altLang="zh-CN" b="0" kern="100" dirty="0">
                <a:latin typeface="Times New Roman" panose="02020603050405020304" pitchFamily="18" charset="0"/>
                <a:ea typeface="宋体" panose="02010600030101010101" pitchFamily="2" charset="-122"/>
              </a:rPr>
              <a:t>继续向上找，在</a:t>
            </a:r>
            <a:r>
              <a:rPr lang="en-US" altLang="zh-CN" b="0" kern="100" dirty="0">
                <a:latin typeface="Times New Roman" panose="02020603050405020304" pitchFamily="18" charset="0"/>
                <a:ea typeface="宋体" panose="02010600030101010101" pitchFamily="2" charset="-122"/>
              </a:rPr>
              <a:t>Student</a:t>
            </a:r>
            <a:r>
              <a:rPr lang="zh-CN" altLang="zh-CN" b="0" kern="100" dirty="0">
                <a:latin typeface="Times New Roman" panose="02020603050405020304" pitchFamily="18" charset="0"/>
                <a:ea typeface="宋体" panose="02010600030101010101" pitchFamily="2" charset="-122"/>
              </a:rPr>
              <a:t>类中能找到</a:t>
            </a:r>
            <a:r>
              <a:rPr lang="en-US" altLang="zh-CN" b="0" kern="100" dirty="0">
                <a:latin typeface="Times New Roman" panose="02020603050405020304" pitchFamily="18" charset="0"/>
                <a:ea typeface="宋体" panose="02010600030101010101" pitchFamily="2" charset="-122"/>
              </a:rPr>
              <a:t>print</a:t>
            </a:r>
            <a:r>
              <a:rPr lang="zh-CN" altLang="zh-CN" b="0" kern="100" dirty="0">
                <a:latin typeface="Times New Roman" panose="02020603050405020304" pitchFamily="18" charset="0"/>
                <a:ea typeface="宋体" panose="02010600030101010101" pitchFamily="2" charset="-122"/>
              </a:rPr>
              <a:t>方法的实现。因此，就调用</a:t>
            </a:r>
            <a:r>
              <a:rPr lang="en-US" altLang="zh-CN" b="0" kern="100" dirty="0">
                <a:latin typeface="Times New Roman" panose="02020603050405020304" pitchFamily="18" charset="0"/>
                <a:ea typeface="宋体" panose="02010600030101010101" pitchFamily="2" charset="-122"/>
              </a:rPr>
              <a:t>Student</a:t>
            </a:r>
            <a:r>
              <a:rPr lang="zh-CN" altLang="zh-CN" b="0" kern="100" dirty="0">
                <a:latin typeface="Times New Roman" panose="02020603050405020304" pitchFamily="18" charset="0"/>
                <a:ea typeface="宋体" panose="02010600030101010101" pitchFamily="2" charset="-122"/>
              </a:rPr>
              <a:t>类中的</a:t>
            </a:r>
            <a:r>
              <a:rPr lang="en-US" altLang="zh-CN" b="0" kern="100" dirty="0">
                <a:latin typeface="Times New Roman" panose="02020603050405020304" pitchFamily="18" charset="0"/>
                <a:ea typeface="宋体" panose="02010600030101010101" pitchFamily="2" charset="-122"/>
              </a:rPr>
              <a:t>print</a:t>
            </a:r>
            <a:r>
              <a:rPr lang="zh-CN" altLang="zh-CN" b="0" kern="100" dirty="0">
                <a:latin typeface="Times New Roman" panose="02020603050405020304" pitchFamily="18" charset="0"/>
                <a:ea typeface="宋体" panose="02010600030101010101" pitchFamily="2" charset="-122"/>
              </a:rPr>
              <a:t>方法，不再往上查找了。</a:t>
            </a:r>
            <a:endParaRPr lang="zh-CN" altLang="zh-CN"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837701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5.5.2 JVM</a:t>
            </a:r>
            <a:r>
              <a:rPr lang="zh-CN" altLang="en-US" dirty="0"/>
              <a:t>的静态绑定与动态绑定（续）</a:t>
            </a:r>
          </a:p>
        </p:txBody>
      </p:sp>
      <p:sp>
        <p:nvSpPr>
          <p:cNvPr id="3" name="内容占位符 2"/>
          <p:cNvSpPr>
            <a:spLocks noGrp="1"/>
          </p:cNvSpPr>
          <p:nvPr>
            <p:ph idx="1"/>
          </p:nvPr>
        </p:nvSpPr>
        <p:spPr/>
        <p:txBody>
          <a:bodyPr/>
          <a:lstStyle/>
          <a:p>
            <a:r>
              <a:rPr lang="en-US" altLang="zh-CN" dirty="0"/>
              <a:t>3. JVM</a:t>
            </a:r>
            <a:r>
              <a:rPr lang="zh-CN" altLang="en-US" dirty="0"/>
              <a:t>的绑定</a:t>
            </a:r>
            <a:r>
              <a:rPr lang="zh-CN" altLang="en-US" dirty="0" smtClean="0"/>
              <a:t>规则</a:t>
            </a:r>
            <a:endParaRPr lang="en-US" altLang="zh-CN" dirty="0" smtClean="0"/>
          </a:p>
          <a:p>
            <a:pPr lvl="1"/>
            <a:r>
              <a:rPr lang="zh-CN" altLang="en-US" dirty="0"/>
              <a:t>（</a:t>
            </a:r>
            <a:r>
              <a:rPr lang="en-US" altLang="zh-CN" dirty="0"/>
              <a:t>1</a:t>
            </a:r>
            <a:r>
              <a:rPr lang="zh-CN" altLang="en-US" dirty="0"/>
              <a:t>）同一类中的重载方法一定是静态绑定。</a:t>
            </a:r>
          </a:p>
          <a:p>
            <a:pPr lvl="1"/>
            <a:r>
              <a:rPr lang="zh-CN" altLang="en-US" dirty="0"/>
              <a:t>（</a:t>
            </a:r>
            <a:r>
              <a:rPr lang="en-US" altLang="zh-CN" dirty="0"/>
              <a:t>2</a:t>
            </a:r>
            <a:r>
              <a:rPr lang="zh-CN" altLang="en-US" dirty="0"/>
              <a:t>）在类层次中的方法有以下规则：</a:t>
            </a:r>
          </a:p>
          <a:p>
            <a:pPr lvl="2"/>
            <a:r>
              <a:rPr lang="en-US" altLang="zh-CN" dirty="0" smtClean="0"/>
              <a:t>static</a:t>
            </a:r>
            <a:r>
              <a:rPr lang="zh-CN" altLang="en-US" dirty="0"/>
              <a:t>是类层修饰符，所以</a:t>
            </a:r>
            <a:r>
              <a:rPr lang="en-US" altLang="zh-CN" dirty="0"/>
              <a:t>static</a:t>
            </a:r>
            <a:r>
              <a:rPr lang="zh-CN" altLang="en-US" dirty="0"/>
              <a:t>方法一定是静态绑定。</a:t>
            </a:r>
          </a:p>
          <a:p>
            <a:pPr lvl="2"/>
            <a:r>
              <a:rPr lang="zh-CN" altLang="en-US" dirty="0" smtClean="0"/>
              <a:t>构造</a:t>
            </a:r>
            <a:r>
              <a:rPr lang="zh-CN" altLang="en-US" dirty="0"/>
              <a:t>器不可继承，也一定是静态绑定。</a:t>
            </a:r>
          </a:p>
          <a:p>
            <a:pPr lvl="2"/>
            <a:r>
              <a:rPr lang="en-US" altLang="zh-CN" dirty="0" smtClean="0"/>
              <a:t>final</a:t>
            </a:r>
            <a:r>
              <a:rPr lang="zh-CN" altLang="en-US" dirty="0"/>
              <a:t>具有限制覆盖和关闭动态绑定的作用，一定是静态绑定。</a:t>
            </a:r>
          </a:p>
          <a:p>
            <a:pPr lvl="2"/>
            <a:r>
              <a:rPr lang="en-US" altLang="zh-CN" dirty="0" smtClean="0"/>
              <a:t>private</a:t>
            </a:r>
            <a:r>
              <a:rPr lang="zh-CN" altLang="en-US" dirty="0"/>
              <a:t>声明的方法和成员变量不可被子类继承，一定是静态绑定。</a:t>
            </a:r>
          </a:p>
          <a:p>
            <a:pPr lvl="2"/>
            <a:r>
              <a:rPr lang="zh-CN" altLang="en-US" dirty="0" smtClean="0"/>
              <a:t>其他</a:t>
            </a:r>
            <a:r>
              <a:rPr lang="zh-CN" altLang="en-US" dirty="0"/>
              <a:t>实例方法都是动态绑定。</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4215137203"/>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266699" y="1264332"/>
            <a:ext cx="7591425" cy="5519973"/>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Pillar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柱的底面对象</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Circle </a:t>
            </a:r>
            <a:r>
              <a:rPr lang="en-US" altLang="zh-CN" sz="1400" b="0" kern="0" dirty="0">
                <a:solidFill>
                  <a:srgbClr val="0000C0"/>
                </a:solidFill>
                <a:latin typeface="Consolas" panose="020B0609020204030204" pitchFamily="49" charset="0"/>
                <a:ea typeface="宋体" panose="02010600030101010101" pitchFamily="2" charset="-122"/>
              </a:rPr>
              <a:t>bottom</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柱的高</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double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height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将</a:t>
            </a:r>
            <a:r>
              <a:rPr lang="en-US" altLang="zh-CN" sz="1400" b="0" kern="0" dirty="0">
                <a:solidFill>
                  <a:srgbClr val="3F5FBF"/>
                </a:solidFill>
                <a:latin typeface="Consolas" panose="020B0609020204030204" pitchFamily="49" charset="0"/>
                <a:ea typeface="宋体" panose="02010600030101010101" pitchFamily="2" charset="-122"/>
              </a:rPr>
              <a:t>Circle</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类对象作为</a:t>
            </a:r>
            <a:r>
              <a:rPr lang="en-US" altLang="zh-CN" sz="1400" b="0" kern="0" dirty="0">
                <a:solidFill>
                  <a:srgbClr val="3F5FBF"/>
                </a:solidFill>
                <a:latin typeface="Consolas" panose="020B0609020204030204" pitchFamily="49" charset="0"/>
                <a:ea typeface="宋体" panose="02010600030101010101" pitchFamily="2" charset="-122"/>
              </a:rPr>
              <a:t>Pillar</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类构造器的参数</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Pillar(Circle </a:t>
            </a:r>
            <a:r>
              <a:rPr lang="en-US" altLang="zh-CN" sz="1400" b="0" kern="0" dirty="0">
                <a:solidFill>
                  <a:srgbClr val="6A3E3E"/>
                </a:solidFill>
                <a:latin typeface="Consolas" panose="020B0609020204030204" pitchFamily="49" charset="0"/>
                <a:ea typeface="宋体" panose="02010600030101010101" pitchFamily="2" charset="-122"/>
              </a:rPr>
              <a:t>bottom</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double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height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bottom</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6A3E3E"/>
                </a:solidFill>
                <a:latin typeface="Consolas" panose="020B0609020204030204" pitchFamily="49" charset="0"/>
                <a:ea typeface="宋体" panose="02010600030101010101" pitchFamily="2" charset="-122"/>
              </a:rPr>
              <a:t>bottom</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height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6A3E3E"/>
                </a:solidFill>
                <a:latin typeface="Consolas" panose="020B0609020204030204" pitchFamily="49" charset="0"/>
                <a:ea typeface="宋体" panose="02010600030101010101" pitchFamily="2" charset="-122"/>
              </a:rPr>
              <a:t>height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Circle </a:t>
            </a:r>
            <a:r>
              <a:rPr lang="en-US" altLang="zh-CN" sz="1400" b="0" kern="0" dirty="0" err="1">
                <a:solidFill>
                  <a:srgbClr val="000000"/>
                </a:solidFill>
                <a:latin typeface="Consolas" panose="020B0609020204030204" pitchFamily="49" charset="0"/>
                <a:ea typeface="宋体" panose="02010600030101010101" pitchFamily="2" charset="-122"/>
              </a:rPr>
              <a:t>getBottom</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bottom</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setBottom</a:t>
            </a:r>
            <a:r>
              <a:rPr lang="en-US" altLang="zh-CN" sz="1400" b="0" kern="0" dirty="0">
                <a:solidFill>
                  <a:srgbClr val="000000"/>
                </a:solidFill>
                <a:latin typeface="Consolas" panose="020B0609020204030204" pitchFamily="49" charset="0"/>
                <a:ea typeface="宋体" panose="02010600030101010101" pitchFamily="2" charset="-122"/>
              </a:rPr>
              <a:t>(Circle </a:t>
            </a:r>
            <a:r>
              <a:rPr lang="en-US" altLang="zh-CN" sz="1400" b="0" kern="0" dirty="0">
                <a:solidFill>
                  <a:srgbClr val="6A3E3E"/>
                </a:solidFill>
                <a:latin typeface="Consolas" panose="020B0609020204030204" pitchFamily="49" charset="0"/>
                <a:ea typeface="宋体" panose="02010600030101010101" pitchFamily="2" charset="-122"/>
              </a:rPr>
              <a:t>bottom</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bottom</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6A3E3E"/>
                </a:solidFill>
                <a:latin typeface="Consolas" panose="020B0609020204030204" pitchFamily="49" charset="0"/>
                <a:ea typeface="宋体" panose="02010600030101010101" pitchFamily="2" charset="-122"/>
              </a:rPr>
              <a:t>bottom</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double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getHeight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height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24	</a:t>
            </a:r>
            <a:endParaRPr lang="zh-CN" altLang="zh-CN" sz="1400" b="0" kern="100" dirty="0">
              <a:latin typeface="Times New Roman" panose="02020603050405020304" pitchFamily="18" charset="0"/>
              <a:ea typeface="宋体" panose="02010600030101010101" pitchFamily="2" charset="-122"/>
            </a:endParaRPr>
          </a:p>
        </p:txBody>
      </p:sp>
      <p:sp>
        <p:nvSpPr>
          <p:cNvPr id="6" name="矩形 5"/>
          <p:cNvSpPr/>
          <p:nvPr/>
        </p:nvSpPr>
        <p:spPr>
          <a:xfrm>
            <a:off x="5732464" y="202407"/>
            <a:ext cx="7591425" cy="2371418"/>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25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setHeight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7F0055"/>
                </a:solidFill>
                <a:latin typeface="Consolas" panose="020B0609020204030204" pitchFamily="49" charset="0"/>
                <a:ea typeface="宋体" panose="02010600030101010101" pitchFamily="2" charset="-122"/>
              </a:rPr>
              <a:t>double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height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height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6A3E3E"/>
                </a:solidFill>
                <a:latin typeface="Consolas" panose="020B0609020204030204" pitchFamily="49" charset="0"/>
                <a:ea typeface="宋体" panose="02010600030101010101" pitchFamily="2" charset="-122"/>
              </a:rPr>
              <a:t>height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28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29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计算体积</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30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double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getVolume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31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C0"/>
                </a:solidFill>
                <a:latin typeface="Consolas" panose="020B0609020204030204" pitchFamily="49" charset="0"/>
                <a:ea typeface="宋体" panose="02010600030101010101" pitchFamily="2" charset="-122"/>
              </a:rPr>
              <a:t>bottom</a:t>
            </a:r>
            <a:r>
              <a:rPr lang="en-US" altLang="zh-CN" sz="1400" b="0" kern="0" dirty="0" err="1">
                <a:solidFill>
                  <a:srgbClr val="000000"/>
                </a:solidFill>
                <a:latin typeface="Consolas" panose="020B0609020204030204" pitchFamily="49" charset="0"/>
                <a:ea typeface="宋体" panose="02010600030101010101" pitchFamily="2" charset="-122"/>
              </a:rPr>
              <a:t>.getArea</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0000C0"/>
                </a:solidFill>
                <a:latin typeface="Consolas" panose="020B0609020204030204" pitchFamily="49" charset="0"/>
                <a:ea typeface="宋体" panose="02010600030101010101" pitchFamily="2" charset="-122"/>
              </a:rPr>
              <a:t>height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32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33	}</a:t>
            </a:r>
            <a:endParaRPr lang="zh-CN" altLang="en-US" sz="1400" b="0" dirty="0"/>
          </a:p>
        </p:txBody>
      </p:sp>
      <p:sp>
        <p:nvSpPr>
          <p:cNvPr id="7" name="矩形 6"/>
          <p:cNvSpPr/>
          <p:nvPr/>
        </p:nvSpPr>
        <p:spPr>
          <a:xfrm>
            <a:off x="1109578" y="642216"/>
            <a:ext cx="1195840" cy="458074"/>
          </a:xfrm>
          <a:prstGeom prst="rect">
            <a:avLst/>
          </a:prstGeom>
        </p:spPr>
        <p:txBody>
          <a:bodyPr wrap="none">
            <a:spAutoFit/>
          </a:bodyPr>
          <a:lstStyle/>
          <a:p>
            <a:pPr algn="just">
              <a:lnSpc>
                <a:spcPct val="150000"/>
              </a:lnSpc>
              <a:spcAft>
                <a:spcPts val="0"/>
              </a:spcAft>
              <a:buNone/>
            </a:pPr>
            <a:r>
              <a:rPr lang="en-US" altLang="zh-CN" sz="1800" kern="100" dirty="0">
                <a:latin typeface="Times New Roman" panose="02020603050405020304" pitchFamily="18" charset="0"/>
                <a:ea typeface="宋体" panose="02010600030101010101" pitchFamily="2" charset="-122"/>
              </a:rPr>
              <a:t>Pillar.java</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35747392"/>
      </p:ext>
    </p:extLst>
  </p:cSld>
  <p:clrMapOvr>
    <a:masterClrMapping/>
  </p:clrMapOvr>
  <p:transition spd="slow">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5.6 </a:t>
            </a:r>
            <a:r>
              <a:rPr lang="zh-CN" altLang="en-US" dirty="0"/>
              <a:t>小结</a:t>
            </a:r>
          </a:p>
        </p:txBody>
      </p:sp>
      <p:sp>
        <p:nvSpPr>
          <p:cNvPr id="3" name="内容占位符 2"/>
          <p:cNvSpPr>
            <a:spLocks noGrp="1"/>
          </p:cNvSpPr>
          <p:nvPr>
            <p:ph idx="1"/>
          </p:nvPr>
        </p:nvSpPr>
        <p:spPr/>
        <p:txBody>
          <a:bodyPr/>
          <a:lstStyle/>
          <a:p>
            <a:r>
              <a:rPr lang="zh-CN" altLang="en-US" dirty="0"/>
              <a:t>继承复用通过扩展一个已有对象的实现来得到新的功能，基类明显地捕获共同的属性和方法，而子类通过增加新的属性和方法来扩展超类的实现。继承是类型的复用。</a:t>
            </a:r>
          </a:p>
          <a:p>
            <a:r>
              <a:rPr lang="zh-CN" altLang="en-US" dirty="0"/>
              <a:t>继承复用的优点如下：</a:t>
            </a:r>
          </a:p>
          <a:p>
            <a:pPr lvl="1"/>
            <a:r>
              <a:rPr lang="zh-CN" altLang="en-US" dirty="0"/>
              <a:t>（</a:t>
            </a:r>
            <a:r>
              <a:rPr lang="en-US" altLang="zh-CN" dirty="0"/>
              <a:t>1</a:t>
            </a:r>
            <a:r>
              <a:rPr lang="zh-CN" altLang="en-US" dirty="0"/>
              <a:t>）新的实现较为容易，因为基类的大部分功能可通过继承关系自动进入子类；</a:t>
            </a:r>
          </a:p>
          <a:p>
            <a:pPr lvl="1"/>
            <a:r>
              <a:rPr lang="zh-CN" altLang="en-US" dirty="0"/>
              <a:t>（</a:t>
            </a:r>
            <a:r>
              <a:rPr lang="en-US" altLang="zh-CN" dirty="0"/>
              <a:t>2</a:t>
            </a:r>
            <a:r>
              <a:rPr lang="zh-CN" altLang="en-US" dirty="0"/>
              <a:t>）修改或扩展继承而来的实现较为容易。</a:t>
            </a:r>
          </a:p>
          <a:p>
            <a:r>
              <a:rPr lang="zh-CN" altLang="en-US" dirty="0"/>
              <a:t>继承复用的缺点如下：</a:t>
            </a:r>
          </a:p>
          <a:p>
            <a:pPr lvl="1"/>
            <a:r>
              <a:rPr lang="zh-CN" altLang="en-US" dirty="0"/>
              <a:t>（</a:t>
            </a:r>
            <a:r>
              <a:rPr lang="en-US" altLang="zh-CN" dirty="0"/>
              <a:t>1</a:t>
            </a:r>
            <a:r>
              <a:rPr lang="zh-CN" altLang="en-US" dirty="0"/>
              <a:t>）继承复用破坏封装，因为继承将基类的实现细节暴露给子类。</a:t>
            </a:r>
          </a:p>
          <a:p>
            <a:pPr lvl="1"/>
            <a:r>
              <a:rPr lang="zh-CN" altLang="en-US" dirty="0"/>
              <a:t>（</a:t>
            </a:r>
            <a:r>
              <a:rPr lang="en-US" altLang="zh-CN" dirty="0"/>
              <a:t>2</a:t>
            </a:r>
            <a:r>
              <a:rPr lang="zh-CN" altLang="en-US" dirty="0"/>
              <a:t>）如果基类的实现发生改变，那么子类的实现也不得不发生改变。</a:t>
            </a:r>
          </a:p>
          <a:p>
            <a:pPr lvl="1"/>
            <a:r>
              <a:rPr lang="zh-CN" altLang="en-US" dirty="0"/>
              <a:t>（</a:t>
            </a:r>
            <a:r>
              <a:rPr lang="en-US" altLang="zh-CN" dirty="0"/>
              <a:t>3</a:t>
            </a:r>
            <a:r>
              <a:rPr lang="zh-CN" altLang="en-US" dirty="0"/>
              <a:t>）从基类继承而来的实现是静态的，不可能再运行时间内发生改变，因此没有足够的灵活性。</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124472983"/>
      </p:ext>
    </p:extLst>
  </p:cSld>
  <p:clrMapOvr>
    <a:masterClrMapping/>
  </p:clrMapOvr>
  <p:transition spd="slow">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5.6 </a:t>
            </a:r>
            <a:r>
              <a:rPr lang="zh-CN" altLang="en-US" dirty="0" smtClean="0"/>
              <a:t>小结（续）</a:t>
            </a:r>
            <a:endParaRPr lang="zh-CN" altLang="en-US" dirty="0"/>
          </a:p>
        </p:txBody>
      </p:sp>
      <p:sp>
        <p:nvSpPr>
          <p:cNvPr id="3" name="内容占位符 2"/>
          <p:cNvSpPr>
            <a:spLocks noGrp="1"/>
          </p:cNvSpPr>
          <p:nvPr>
            <p:ph idx="1"/>
          </p:nvPr>
        </p:nvSpPr>
        <p:spPr>
          <a:xfrm>
            <a:off x="412241" y="995362"/>
            <a:ext cx="11560684" cy="5538787"/>
          </a:xfrm>
        </p:spPr>
        <p:txBody>
          <a:bodyPr/>
          <a:lstStyle/>
          <a:p>
            <a:r>
              <a:rPr lang="zh-CN" altLang="en-US" sz="2000" dirty="0"/>
              <a:t>由于组合可以将已有的对象纳入到新对象中，使之成为新对象的一部分，因此新的对象可以调用已有对象的功能。</a:t>
            </a:r>
          </a:p>
          <a:p>
            <a:r>
              <a:rPr lang="zh-CN" altLang="en-US" sz="2000" dirty="0"/>
              <a:t>组合复用的优点如下：</a:t>
            </a:r>
          </a:p>
          <a:p>
            <a:pPr lvl="1"/>
            <a:r>
              <a:rPr lang="zh-CN" altLang="en-US" sz="1800" dirty="0"/>
              <a:t>（</a:t>
            </a:r>
            <a:r>
              <a:rPr lang="en-US" altLang="zh-CN" sz="1800" dirty="0"/>
              <a:t>1</a:t>
            </a:r>
            <a:r>
              <a:rPr lang="zh-CN" altLang="en-US" sz="1800" dirty="0"/>
              <a:t>）新对象存取成分对象的唯一方法是通过成分对象的接口。</a:t>
            </a:r>
          </a:p>
          <a:p>
            <a:pPr lvl="1"/>
            <a:r>
              <a:rPr lang="zh-CN" altLang="en-US" sz="1800" dirty="0"/>
              <a:t>（</a:t>
            </a:r>
            <a:r>
              <a:rPr lang="en-US" altLang="zh-CN" sz="1800" dirty="0"/>
              <a:t>2</a:t>
            </a:r>
            <a:r>
              <a:rPr lang="zh-CN" altLang="en-US" sz="1800" dirty="0"/>
              <a:t>）成分对象的内部细节对新对象不可见。 </a:t>
            </a:r>
          </a:p>
          <a:p>
            <a:pPr lvl="1"/>
            <a:r>
              <a:rPr lang="zh-CN" altLang="en-US" sz="1800" dirty="0"/>
              <a:t>（</a:t>
            </a:r>
            <a:r>
              <a:rPr lang="en-US" altLang="zh-CN" sz="1800" dirty="0"/>
              <a:t>3</a:t>
            </a:r>
            <a:r>
              <a:rPr lang="zh-CN" altLang="en-US" sz="1800" dirty="0"/>
              <a:t>）该复用支持封装。</a:t>
            </a:r>
          </a:p>
          <a:p>
            <a:pPr lvl="1"/>
            <a:r>
              <a:rPr lang="zh-CN" altLang="en-US" sz="1800" dirty="0"/>
              <a:t>（</a:t>
            </a:r>
            <a:r>
              <a:rPr lang="en-US" altLang="zh-CN" sz="1800" dirty="0"/>
              <a:t>4</a:t>
            </a:r>
            <a:r>
              <a:rPr lang="zh-CN" altLang="en-US" sz="1800" dirty="0"/>
              <a:t>）该复用所需的依赖较少。</a:t>
            </a:r>
          </a:p>
          <a:p>
            <a:pPr lvl="1"/>
            <a:r>
              <a:rPr lang="zh-CN" altLang="en-US" sz="1800" dirty="0"/>
              <a:t>（</a:t>
            </a:r>
            <a:r>
              <a:rPr lang="en-US" altLang="zh-CN" sz="1800" dirty="0"/>
              <a:t>5</a:t>
            </a:r>
            <a:r>
              <a:rPr lang="zh-CN" altLang="en-US" sz="1800" dirty="0"/>
              <a:t>）每一个新的类可将焦点集中在一个任务上。</a:t>
            </a:r>
          </a:p>
          <a:p>
            <a:pPr lvl="1"/>
            <a:r>
              <a:rPr lang="zh-CN" altLang="en-US" sz="1800" dirty="0"/>
              <a:t>（</a:t>
            </a:r>
            <a:r>
              <a:rPr lang="en-US" altLang="zh-CN" sz="1800" dirty="0"/>
              <a:t>6</a:t>
            </a:r>
            <a:r>
              <a:rPr lang="zh-CN" altLang="en-US" sz="1800" dirty="0"/>
              <a:t>）该复用可在运行时间内动态进行，新对象可动态引用于成分对象类型相同的对象。</a:t>
            </a:r>
          </a:p>
          <a:p>
            <a:r>
              <a:rPr lang="zh-CN" altLang="en-US" sz="2000" dirty="0"/>
              <a:t>组合复用的缺点如下：</a:t>
            </a:r>
          </a:p>
          <a:p>
            <a:pPr lvl="1"/>
            <a:r>
              <a:rPr lang="zh-CN" altLang="en-US" sz="1800" dirty="0"/>
              <a:t>（</a:t>
            </a:r>
            <a:r>
              <a:rPr lang="en-US" altLang="zh-CN" sz="1800" dirty="0"/>
              <a:t>1</a:t>
            </a:r>
            <a:r>
              <a:rPr lang="zh-CN" altLang="en-US" sz="1800" dirty="0"/>
              <a:t>）通过这种复用建造的系统会有较多的对象需要管理。</a:t>
            </a:r>
          </a:p>
          <a:p>
            <a:pPr lvl="1"/>
            <a:r>
              <a:rPr lang="zh-CN" altLang="en-US" sz="1800" dirty="0"/>
              <a:t>（</a:t>
            </a:r>
            <a:r>
              <a:rPr lang="en-US" altLang="zh-CN" sz="1800" dirty="0"/>
              <a:t>2</a:t>
            </a:r>
            <a:r>
              <a:rPr lang="zh-CN" altLang="en-US" sz="1800" dirty="0"/>
              <a:t>）为了能将多个不同的对象作为组合块（</a:t>
            </a:r>
            <a:r>
              <a:rPr lang="en-US" altLang="zh-CN" sz="1800" dirty="0"/>
              <a:t>composition block</a:t>
            </a:r>
            <a:r>
              <a:rPr lang="zh-CN" altLang="en-US" sz="1800" dirty="0"/>
              <a:t>）来使用，必须仔细地对接口进行定义。</a:t>
            </a:r>
          </a:p>
          <a:p>
            <a:r>
              <a:rPr lang="zh-CN" altLang="en-US" sz="2000" dirty="0"/>
              <a:t>在类的设计中，能用组合的尽量不要使用继承来实现，就是复用时要遵循“多用组合，少用继承”的原则。</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Tree>
    <p:extLst>
      <p:ext uri="{BB962C8B-B14F-4D97-AF65-F5344CB8AC3E}">
        <p14:creationId xmlns:p14="http://schemas.microsoft.com/office/powerpoint/2010/main" val="2224128631"/>
      </p:ext>
    </p:extLst>
  </p:cSld>
  <p:clrMapOvr>
    <a:masterClrMapping/>
  </p:clrMapOvr>
  <p:transition spd="slow">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知识链接</a:t>
            </a:r>
          </a:p>
        </p:txBody>
      </p:sp>
      <p:sp>
        <p:nvSpPr>
          <p:cNvPr id="3" name="内容占位符 2"/>
          <p:cNvSpPr>
            <a:spLocks noGrp="1"/>
          </p:cNvSpPr>
          <p:nvPr>
            <p:ph idx="1"/>
          </p:nvPr>
        </p:nvSpPr>
        <p:spPr/>
        <p:txBody>
          <a:bodyPr/>
          <a:lstStyle/>
          <a:p>
            <a:r>
              <a:rPr lang="zh-CN" altLang="en-US" dirty="0"/>
              <a:t>链</a:t>
            </a:r>
            <a:r>
              <a:rPr lang="en-US" altLang="zh-CN" dirty="0"/>
              <a:t>5.5 @Deprecated</a:t>
            </a:r>
            <a:r>
              <a:rPr lang="zh-CN" altLang="en-US" dirty="0"/>
              <a:t>与</a:t>
            </a:r>
            <a:r>
              <a:rPr lang="en-US" altLang="zh-CN" dirty="0"/>
              <a:t>@</a:t>
            </a:r>
            <a:r>
              <a:rPr lang="en-US" altLang="zh-CN" dirty="0" err="1"/>
              <a:t>SuppressWarnings</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3571" y="3017971"/>
            <a:ext cx="4620439" cy="31886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8352636" y="491460"/>
            <a:ext cx="1872436" cy="1853988"/>
          </a:xfrm>
          <a:prstGeom prst="rect">
            <a:avLst/>
          </a:prstGeom>
        </p:spPr>
      </p:pic>
    </p:spTree>
    <p:extLst>
      <p:ext uri="{BB962C8B-B14F-4D97-AF65-F5344CB8AC3E}">
        <p14:creationId xmlns:p14="http://schemas.microsoft.com/office/powerpoint/2010/main" val="3353736222"/>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8916" y="3808094"/>
            <a:ext cx="11368616" cy="2295525"/>
          </a:xfrm>
        </p:spPr>
        <p:txBody>
          <a:bodyPr/>
          <a:lstStyle/>
          <a:p>
            <a:r>
              <a:rPr lang="zh-CN" altLang="en-US" sz="2000" dirty="0"/>
              <a:t>组合就是把</a:t>
            </a:r>
            <a:r>
              <a:rPr lang="zh-CN" altLang="en-US" sz="2000" dirty="0">
                <a:solidFill>
                  <a:srgbClr val="FF0000"/>
                </a:solidFill>
              </a:rPr>
              <a:t>旧类</a:t>
            </a:r>
            <a:r>
              <a:rPr lang="zh-CN" altLang="en-US" sz="2000" dirty="0"/>
              <a:t>（</a:t>
            </a:r>
            <a:r>
              <a:rPr lang="en-US" altLang="zh-CN" sz="2000" dirty="0"/>
              <a:t>Circle</a:t>
            </a:r>
            <a:r>
              <a:rPr lang="zh-CN" altLang="en-US" sz="2000" dirty="0"/>
              <a:t>类）对象作为</a:t>
            </a:r>
            <a:r>
              <a:rPr lang="zh-CN" altLang="en-US" sz="2000" dirty="0">
                <a:solidFill>
                  <a:srgbClr val="FF0000"/>
                </a:solidFill>
              </a:rPr>
              <a:t>新类</a:t>
            </a:r>
            <a:r>
              <a:rPr lang="zh-CN" altLang="en-US" sz="2000" dirty="0"/>
              <a:t>的成员变量组合进来，用以实现新类（</a:t>
            </a:r>
            <a:r>
              <a:rPr lang="en-US" altLang="zh-CN" sz="2000" dirty="0"/>
              <a:t>Pillar</a:t>
            </a:r>
            <a:r>
              <a:rPr lang="zh-CN" altLang="en-US" sz="2000" dirty="0"/>
              <a:t>类）的功能，用户看到的是新类（</a:t>
            </a:r>
            <a:r>
              <a:rPr lang="en-US" altLang="zh-CN" sz="2000" dirty="0"/>
              <a:t>Pillar</a:t>
            </a:r>
            <a:r>
              <a:rPr lang="zh-CN" altLang="en-US" sz="2000" dirty="0"/>
              <a:t>类）的方法（如</a:t>
            </a:r>
            <a:r>
              <a:rPr lang="en-US" altLang="zh-CN" sz="2000" dirty="0" err="1"/>
              <a:t>getVolume</a:t>
            </a:r>
            <a:r>
              <a:rPr lang="zh-CN" altLang="en-US" sz="2000" dirty="0"/>
              <a:t>方法），而不能看到被组合对象的方法（如</a:t>
            </a:r>
            <a:r>
              <a:rPr lang="en-US" altLang="zh-CN" sz="2000" dirty="0" err="1"/>
              <a:t>getArea</a:t>
            </a:r>
            <a:r>
              <a:rPr lang="zh-CN" altLang="en-US" sz="2000" dirty="0"/>
              <a:t>方法）。因此，通常需要在新类里使用</a:t>
            </a:r>
            <a:r>
              <a:rPr lang="en-US" altLang="zh-CN" sz="2000" dirty="0"/>
              <a:t>private</a:t>
            </a:r>
            <a:r>
              <a:rPr lang="zh-CN" altLang="en-US" sz="2000" dirty="0"/>
              <a:t>修饰被组合的旧类对象</a:t>
            </a:r>
            <a:r>
              <a:rPr lang="zh-CN" altLang="en-US" sz="2000" dirty="0" smtClean="0"/>
              <a:t>。</a:t>
            </a:r>
            <a:endParaRPr lang="en-US" altLang="zh-CN" sz="2000" dirty="0" smtClean="0"/>
          </a:p>
          <a:p>
            <a:r>
              <a:rPr lang="zh-CN" altLang="en-US" sz="2000" dirty="0" smtClean="0"/>
              <a:t>利用</a:t>
            </a:r>
            <a:r>
              <a:rPr lang="zh-CN" altLang="en-US" sz="2000" dirty="0"/>
              <a:t>组合来实现复用，是复用现有代码的功能，而非它的形式。</a:t>
            </a:r>
          </a:p>
          <a:p>
            <a:r>
              <a:rPr lang="zh-CN" altLang="en-US" sz="2000" dirty="0"/>
              <a:t>如果要计算圆锥的体积，则可继续将</a:t>
            </a:r>
            <a:r>
              <a:rPr lang="en-US" altLang="zh-CN" sz="2000" dirty="0"/>
              <a:t>Circle</a:t>
            </a:r>
            <a:r>
              <a:rPr lang="zh-CN" altLang="en-US" sz="2000" dirty="0"/>
              <a:t>对象作为圆锥（</a:t>
            </a:r>
            <a:r>
              <a:rPr lang="en-US" altLang="zh-CN" sz="2000" dirty="0"/>
              <a:t>Cone</a:t>
            </a:r>
            <a:r>
              <a:rPr lang="zh-CN" altLang="en-US" sz="2000" dirty="0"/>
              <a:t>）类的成员变量，达到多次复用的目的。</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478916" y="1131145"/>
            <a:ext cx="9344025" cy="2142125"/>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TestPillar</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创建</a:t>
            </a:r>
            <a:r>
              <a:rPr lang="en-US" altLang="zh-CN" sz="1400" b="0" kern="0" dirty="0">
                <a:solidFill>
                  <a:srgbClr val="3F5FBF"/>
                </a:solidFill>
                <a:latin typeface="Consolas" panose="020B0609020204030204" pitchFamily="49" charset="0"/>
                <a:ea typeface="宋体" panose="02010600030101010101" pitchFamily="2" charset="-122"/>
              </a:rPr>
              <a:t>Circle</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对象</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Circle </a:t>
            </a:r>
            <a:r>
              <a:rPr lang="en-US" altLang="zh-CN" sz="1400" b="0" kern="0" dirty="0">
                <a:solidFill>
                  <a:srgbClr val="6A3E3E"/>
                </a:solidFill>
                <a:latin typeface="Consolas" panose="020B0609020204030204" pitchFamily="49" charset="0"/>
                <a:ea typeface="宋体" panose="02010600030101010101" pitchFamily="2" charset="-122"/>
              </a:rPr>
              <a:t>bottom</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Circle(1.5);</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利用已有的</a:t>
            </a:r>
            <a:r>
              <a:rPr lang="en-US" altLang="zh-CN" sz="1400" b="0" kern="0" dirty="0">
                <a:solidFill>
                  <a:srgbClr val="3F5FBF"/>
                </a:solidFill>
                <a:latin typeface="Consolas" panose="020B0609020204030204" pitchFamily="49" charset="0"/>
                <a:ea typeface="宋体" panose="02010600030101010101" pitchFamily="2" charset="-122"/>
              </a:rPr>
              <a:t>Circle</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对象创建</a:t>
            </a:r>
            <a:r>
              <a:rPr lang="en-US" altLang="zh-CN" sz="1400" b="0" kern="0" dirty="0">
                <a:solidFill>
                  <a:srgbClr val="3F5FBF"/>
                </a:solidFill>
                <a:latin typeface="Consolas" panose="020B0609020204030204" pitchFamily="49" charset="0"/>
                <a:ea typeface="宋体" panose="02010600030101010101" pitchFamily="2" charset="-122"/>
              </a:rPr>
              <a:t>Pillar</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对象</a:t>
            </a:r>
            <a:r>
              <a:rPr lang="en-US" altLang="zh-CN" sz="1400" b="0" kern="0" dirty="0">
                <a:solidFill>
                  <a:srgbClr val="3F5FBF"/>
                </a:solidFill>
                <a:latin typeface="Consolas" panose="020B0609020204030204" pitchFamily="49" charset="0"/>
                <a:ea typeface="宋体" panose="02010600030101010101" pitchFamily="2" charset="-122"/>
              </a:rPr>
              <a:t>,</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以实现对象组合</a:t>
            </a:r>
            <a:r>
              <a:rPr lang="zh-CN" altLang="zh-CN" sz="1400" b="0" kern="0" dirty="0">
                <a:solidFill>
                  <a:srgbClr val="3F5FBF"/>
                </a:solidFill>
                <a:latin typeface="Times New Roman" panose="02020603050405020304" pitchFamily="18" charset="0"/>
                <a:ea typeface="Consolas" panose="020B0609020204030204" pitchFamily="49" charset="0"/>
              </a:rPr>
              <a:t> </a:t>
            </a:r>
            <a:r>
              <a:rPr lang="en-US" altLang="zh-CN" sz="1400" b="0" kern="0" dirty="0">
                <a:solidFill>
                  <a:srgbClr val="3F5FBF"/>
                </a:solidFill>
                <a:latin typeface="Times New Roman" panose="02020603050405020304" pitchFamily="18" charset="0"/>
                <a:ea typeface="Consolas" panose="020B0609020204030204" pitchFamily="49" charset="0"/>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Pillar </a:t>
            </a:r>
            <a:r>
              <a:rPr lang="en-US" altLang="zh-CN" sz="1400" b="0" kern="0" dirty="0" err="1">
                <a:solidFill>
                  <a:srgbClr val="6A3E3E"/>
                </a:solidFill>
                <a:latin typeface="Consolas" panose="020B0609020204030204" pitchFamily="49" charset="0"/>
                <a:ea typeface="宋体" panose="02010600030101010101" pitchFamily="2" charset="-122"/>
              </a:rPr>
              <a:t>pillar</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Pillar(</a:t>
            </a:r>
            <a:r>
              <a:rPr lang="en-US" altLang="zh-CN" sz="1400" b="0" kern="0" dirty="0">
                <a:solidFill>
                  <a:srgbClr val="6A3E3E"/>
                </a:solidFill>
                <a:latin typeface="Consolas" panose="020B0609020204030204" pitchFamily="49" charset="0"/>
                <a:ea typeface="宋体" panose="02010600030101010101" pitchFamily="2" charset="-122"/>
              </a:rPr>
              <a:t>bottom</a:t>
            </a:r>
            <a:r>
              <a:rPr lang="en-US" altLang="zh-CN" sz="1400" b="0" kern="0" dirty="0">
                <a:solidFill>
                  <a:srgbClr val="000000"/>
                </a:solidFill>
                <a:latin typeface="Consolas" panose="020B0609020204030204" pitchFamily="49" charset="0"/>
                <a:ea typeface="宋体" panose="02010600030101010101" pitchFamily="2" charset="-122"/>
              </a:rPr>
              <a:t>, 5.0);</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圆柱的体积为：</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pillar</a:t>
            </a:r>
            <a:r>
              <a:rPr lang="en-US" altLang="zh-CN" sz="1400" b="0" kern="0" dirty="0" err="1">
                <a:solidFill>
                  <a:srgbClr val="000000"/>
                </a:solidFill>
                <a:latin typeface="Consolas" panose="020B0609020204030204" pitchFamily="49" charset="0"/>
                <a:ea typeface="宋体" panose="02010600030101010101" pitchFamily="2" charset="-122"/>
              </a:rPr>
              <a:t>.getVolume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9	}</a:t>
            </a:r>
            <a:endParaRPr lang="zh-CN" altLang="en-US" sz="1400" b="0" dirty="0"/>
          </a:p>
        </p:txBody>
      </p:sp>
      <p:sp>
        <p:nvSpPr>
          <p:cNvPr id="6" name="矩形 5"/>
          <p:cNvSpPr/>
          <p:nvPr/>
        </p:nvSpPr>
        <p:spPr>
          <a:xfrm>
            <a:off x="1096539" y="488767"/>
            <a:ext cx="1597873" cy="458074"/>
          </a:xfrm>
          <a:prstGeom prst="rect">
            <a:avLst/>
          </a:prstGeom>
        </p:spPr>
        <p:txBody>
          <a:bodyPr wrap="none">
            <a:spAutoFit/>
          </a:bodyPr>
          <a:lstStyle/>
          <a:p>
            <a:pPr algn="just">
              <a:lnSpc>
                <a:spcPct val="150000"/>
              </a:lnSpc>
              <a:spcAft>
                <a:spcPts val="0"/>
              </a:spcAft>
              <a:buNone/>
            </a:pPr>
            <a:r>
              <a:rPr lang="en-US" altLang="zh-CN" sz="1800" kern="100" dirty="0">
                <a:latin typeface="Times New Roman" panose="02020603050405020304" pitchFamily="18" charset="0"/>
                <a:ea typeface="宋体" panose="02010600030101010101" pitchFamily="2" charset="-122"/>
              </a:rPr>
              <a:t>TestPillar.java</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3344746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286211"/>
            <a:ext cx="10212916" cy="609600"/>
          </a:xfrm>
        </p:spPr>
        <p:txBody>
          <a:bodyPr/>
          <a:lstStyle/>
          <a:p>
            <a:r>
              <a:rPr lang="en-US" altLang="zh-CN" dirty="0" smtClean="0"/>
              <a:t> </a:t>
            </a:r>
            <a:r>
              <a:rPr lang="zh-CN" altLang="en-US" dirty="0" smtClean="0"/>
              <a:t>类的</a:t>
            </a:r>
            <a:r>
              <a:rPr lang="zh-CN" altLang="en-US" dirty="0"/>
              <a:t>组合示例</a:t>
            </a:r>
            <a:r>
              <a:rPr lang="zh-CN" altLang="en-US" sz="2400" dirty="0"/>
              <a:t>补充</a:t>
            </a:r>
            <a:endParaRPr lang="zh-CN" altLang="en-US" sz="2400" dirty="0"/>
          </a:p>
        </p:txBody>
      </p:sp>
      <p:sp>
        <p:nvSpPr>
          <p:cNvPr id="3" name="内容占位符 2"/>
          <p:cNvSpPr>
            <a:spLocks noGrp="1"/>
          </p:cNvSpPr>
          <p:nvPr>
            <p:ph idx="1"/>
          </p:nvPr>
        </p:nvSpPr>
        <p:spPr>
          <a:xfrm>
            <a:off x="1008805" y="737661"/>
            <a:ext cx="11368616" cy="1299781"/>
          </a:xfrm>
        </p:spPr>
        <p:txBody>
          <a:bodyPr/>
          <a:lstStyle/>
          <a:p>
            <a:r>
              <a:rPr lang="zh-CN" altLang="en-US" sz="2000" dirty="0" smtClean="0"/>
              <a:t>房子由窗户、门等组成。</a:t>
            </a:r>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2021/11/3</a:t>
            </a:fld>
            <a:endParaRPr lang="en-US" altLang="zh-CN" dirty="0"/>
          </a:p>
        </p:txBody>
      </p:sp>
      <p:sp>
        <p:nvSpPr>
          <p:cNvPr id="5" name="矩形 4"/>
          <p:cNvSpPr/>
          <p:nvPr/>
        </p:nvSpPr>
        <p:spPr>
          <a:xfrm>
            <a:off x="484974" y="1182022"/>
            <a:ext cx="6096000" cy="1163395"/>
          </a:xfrm>
          <a:prstGeom prst="rect">
            <a:avLst/>
          </a:prstGeom>
        </p:spPr>
        <p:txBody>
          <a:bodyPr>
            <a:spAutoFit/>
          </a:bodyPr>
          <a:lstStyle/>
          <a:p>
            <a:pPr>
              <a:lnSpc>
                <a:spcPts val="1200"/>
              </a:lnSpc>
              <a:spcAft>
                <a:spcPts val="0"/>
              </a:spcAft>
              <a:buNone/>
            </a:pP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Window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smtClean="0">
                <a:solidFill>
                  <a:srgbClr val="7F0055"/>
                </a:solidFill>
                <a:latin typeface="Consolas" panose="020B0609020204030204" pitchFamily="49" charset="0"/>
                <a:ea typeface="宋体" panose="02010600030101010101" pitchFamily="2" charset="-122"/>
                <a:cs typeface="Times New Roman" panose="02020603050405020304" pitchFamily="18" charset="0"/>
              </a:rPr>
              <a:t>   public</a:t>
            </a: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Window()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400" b="0" i="1" kern="0" dirty="0" err="1" smtClean="0">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400" b="0" kern="0" dirty="0" err="1"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"Window</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对象被创建</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5"/>
          <p:cNvSpPr/>
          <p:nvPr/>
        </p:nvSpPr>
        <p:spPr>
          <a:xfrm>
            <a:off x="484974" y="2465507"/>
            <a:ext cx="6096000" cy="1172052"/>
          </a:xfrm>
          <a:prstGeom prst="rect">
            <a:avLst/>
          </a:prstGeom>
        </p:spPr>
        <p:txBody>
          <a:bodyPr>
            <a:spAutoFit/>
          </a:bodyPr>
          <a:lstStyle/>
          <a:p>
            <a:pPr>
              <a:lnSpc>
                <a:spcPts val="1200"/>
              </a:lnSpc>
              <a:spcAft>
                <a:spcPts val="0"/>
              </a:spcAft>
              <a:buNone/>
            </a:pP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Door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smtClean="0">
                <a:solidFill>
                  <a:srgbClr val="7F0055"/>
                </a:solidFill>
                <a:latin typeface="Consolas" panose="020B0609020204030204" pitchFamily="49" charset="0"/>
                <a:ea typeface="宋体" panose="02010600030101010101" pitchFamily="2" charset="-122"/>
                <a:cs typeface="Times New Roman" panose="02020603050405020304" pitchFamily="18" charset="0"/>
              </a:rPr>
              <a:t>   public</a:t>
            </a: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Door()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400" b="0" i="1" kern="0" dirty="0" err="1" smtClean="0">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400" b="0" kern="0" dirty="0" err="1"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"Door</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对象被创建</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5778501" y="894221"/>
            <a:ext cx="6096000" cy="3685624"/>
          </a:xfrm>
          <a:prstGeom prst="rect">
            <a:avLst/>
          </a:prstGeom>
        </p:spPr>
        <p:txBody>
          <a:bodyPr>
            <a:spAutoFit/>
          </a:bodyPr>
          <a:lstStyle/>
          <a:p>
            <a:pPr>
              <a:lnSpc>
                <a:spcPts val="1200"/>
              </a:lnSpc>
              <a:spcAft>
                <a:spcPts val="0"/>
              </a:spcAft>
              <a:buNone/>
            </a:pP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House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private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Window </a:t>
            </a:r>
            <a:r>
              <a:rPr lang="en-US" altLang="zh-CN" sz="1400" b="0" u="sng"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window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private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Door </a:t>
            </a:r>
            <a:r>
              <a:rPr lang="en-US" altLang="zh-CN" sz="1400" b="0" u="sng"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door</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House()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window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Window();</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door</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Door();</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400" b="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"House</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对象被创建</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House(Window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window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Door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door</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window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window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door</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door</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400" b="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"House</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对象被创建</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8" name="矩形 7"/>
          <p:cNvSpPr/>
          <p:nvPr/>
        </p:nvSpPr>
        <p:spPr>
          <a:xfrm>
            <a:off x="484974" y="4514379"/>
            <a:ext cx="4608234" cy="2080570"/>
          </a:xfrm>
          <a:prstGeom prst="rect">
            <a:avLst/>
          </a:prstGeom>
        </p:spPr>
        <p:txBody>
          <a:bodyPr wrap="square">
            <a:spAutoFit/>
          </a:bodyPr>
          <a:lstStyle/>
          <a:p>
            <a:pPr>
              <a:lnSpc>
                <a:spcPts val="1200"/>
              </a:lnSpc>
              <a:spcAft>
                <a:spcPts val="0"/>
              </a:spcAft>
              <a:buNone/>
            </a:pP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CompositionDemo</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smtClean="0">
                <a:solidFill>
                  <a:srgbClr val="7F0055"/>
                </a:solidFill>
                <a:latin typeface="Consolas" panose="020B0609020204030204" pitchFamily="49" charset="0"/>
                <a:ea typeface="宋体" panose="02010600030101010101" pitchFamily="2" charset="-122"/>
                <a:cs typeface="Times New Roman" panose="02020603050405020304" pitchFamily="18" charset="0"/>
              </a:rPr>
              <a:t>   public</a:t>
            </a: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main(String[]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args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House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house1</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House</a:t>
            </a: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t>
            </a:r>
          </a:p>
          <a:p>
            <a:pPr>
              <a:lnSpc>
                <a:spcPts val="1200"/>
              </a:lnSpc>
              <a:spcAft>
                <a:spcPts val="0"/>
              </a:spcAft>
              <a:buNone/>
            </a:pP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Window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Window();</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Door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Door();</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House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house2</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House(</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w</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 name="矩形 9"/>
          <p:cNvSpPr/>
          <p:nvPr/>
        </p:nvSpPr>
        <p:spPr>
          <a:xfrm>
            <a:off x="5505348" y="4699935"/>
            <a:ext cx="2151252" cy="1881284"/>
          </a:xfrm>
          <a:prstGeom prst="rect">
            <a:avLst/>
          </a:prstGeom>
        </p:spPr>
        <p:txBody>
          <a:bodyPr wrap="square">
            <a:spAutoFit/>
          </a:bodyPr>
          <a:lstStyle/>
          <a:p>
            <a:pPr>
              <a:buNone/>
            </a:pPr>
            <a:r>
              <a:rPr lang="en-US" altLang="zh-CN" sz="1500" b="0" dirty="0">
                <a:solidFill>
                  <a:srgbClr val="000000"/>
                </a:solidFill>
                <a:latin typeface="宋体" panose="02010600030101010101" pitchFamily="2" charset="-122"/>
                <a:ea typeface="宋体" panose="02010600030101010101" pitchFamily="2" charset="-122"/>
              </a:rPr>
              <a:t>Window</a:t>
            </a:r>
            <a:r>
              <a:rPr lang="zh-CN" altLang="en-US" sz="1500" b="0" dirty="0">
                <a:solidFill>
                  <a:srgbClr val="000000"/>
                </a:solidFill>
                <a:latin typeface="宋体" panose="02010600030101010101" pitchFamily="2" charset="-122"/>
                <a:ea typeface="宋体" panose="02010600030101010101" pitchFamily="2" charset="-122"/>
              </a:rPr>
              <a:t>对象被创建</a:t>
            </a:r>
          </a:p>
          <a:p>
            <a:pPr>
              <a:buNone/>
            </a:pPr>
            <a:r>
              <a:rPr lang="en-US" altLang="zh-CN" sz="1500" b="0" dirty="0">
                <a:solidFill>
                  <a:srgbClr val="000000"/>
                </a:solidFill>
                <a:latin typeface="宋体" panose="02010600030101010101" pitchFamily="2" charset="-122"/>
                <a:ea typeface="宋体" panose="02010600030101010101" pitchFamily="2" charset="-122"/>
              </a:rPr>
              <a:t>Door</a:t>
            </a:r>
            <a:r>
              <a:rPr lang="zh-CN" altLang="en-US" sz="1500" b="0" dirty="0">
                <a:solidFill>
                  <a:srgbClr val="000000"/>
                </a:solidFill>
                <a:latin typeface="宋体" panose="02010600030101010101" pitchFamily="2" charset="-122"/>
                <a:ea typeface="宋体" panose="02010600030101010101" pitchFamily="2" charset="-122"/>
              </a:rPr>
              <a:t>对象被创建</a:t>
            </a:r>
          </a:p>
          <a:p>
            <a:pPr>
              <a:buNone/>
            </a:pPr>
            <a:r>
              <a:rPr lang="en-US" altLang="zh-CN" sz="1500" b="0" dirty="0">
                <a:solidFill>
                  <a:srgbClr val="000000"/>
                </a:solidFill>
                <a:latin typeface="宋体" panose="02010600030101010101" pitchFamily="2" charset="-122"/>
                <a:ea typeface="宋体" panose="02010600030101010101" pitchFamily="2" charset="-122"/>
              </a:rPr>
              <a:t>House</a:t>
            </a:r>
            <a:r>
              <a:rPr lang="zh-CN" altLang="en-US" sz="1500" b="0" dirty="0">
                <a:solidFill>
                  <a:srgbClr val="000000"/>
                </a:solidFill>
                <a:latin typeface="宋体" panose="02010600030101010101" pitchFamily="2" charset="-122"/>
                <a:ea typeface="宋体" panose="02010600030101010101" pitchFamily="2" charset="-122"/>
              </a:rPr>
              <a:t>对象被创建</a:t>
            </a:r>
          </a:p>
          <a:p>
            <a:pPr>
              <a:buNone/>
            </a:pPr>
            <a:r>
              <a:rPr lang="en-US" altLang="zh-CN" sz="1500" b="0" dirty="0">
                <a:solidFill>
                  <a:srgbClr val="000000"/>
                </a:solidFill>
                <a:latin typeface="宋体" panose="02010600030101010101" pitchFamily="2" charset="-122"/>
                <a:ea typeface="宋体" panose="02010600030101010101" pitchFamily="2" charset="-122"/>
              </a:rPr>
              <a:t>Window</a:t>
            </a:r>
            <a:r>
              <a:rPr lang="zh-CN" altLang="en-US" sz="1500" b="0" dirty="0">
                <a:solidFill>
                  <a:srgbClr val="000000"/>
                </a:solidFill>
                <a:latin typeface="宋体" panose="02010600030101010101" pitchFamily="2" charset="-122"/>
                <a:ea typeface="宋体" panose="02010600030101010101" pitchFamily="2" charset="-122"/>
              </a:rPr>
              <a:t>对象被创建</a:t>
            </a:r>
          </a:p>
          <a:p>
            <a:pPr>
              <a:buNone/>
            </a:pPr>
            <a:r>
              <a:rPr lang="en-US" altLang="zh-CN" sz="1500" b="0" dirty="0">
                <a:solidFill>
                  <a:srgbClr val="000000"/>
                </a:solidFill>
                <a:latin typeface="宋体" panose="02010600030101010101" pitchFamily="2" charset="-122"/>
                <a:ea typeface="宋体" panose="02010600030101010101" pitchFamily="2" charset="-122"/>
              </a:rPr>
              <a:t>Door</a:t>
            </a:r>
            <a:r>
              <a:rPr lang="zh-CN" altLang="en-US" sz="1500" b="0" dirty="0">
                <a:solidFill>
                  <a:srgbClr val="000000"/>
                </a:solidFill>
                <a:latin typeface="宋体" panose="02010600030101010101" pitchFamily="2" charset="-122"/>
                <a:ea typeface="宋体" panose="02010600030101010101" pitchFamily="2" charset="-122"/>
              </a:rPr>
              <a:t>对象被创建</a:t>
            </a:r>
          </a:p>
          <a:p>
            <a:pPr>
              <a:buNone/>
            </a:pPr>
            <a:r>
              <a:rPr lang="en-US" altLang="zh-CN" sz="1500" b="0" dirty="0">
                <a:solidFill>
                  <a:srgbClr val="000000"/>
                </a:solidFill>
                <a:latin typeface="宋体" panose="02010600030101010101" pitchFamily="2" charset="-122"/>
                <a:ea typeface="宋体" panose="02010600030101010101" pitchFamily="2" charset="-122"/>
              </a:rPr>
              <a:t>House</a:t>
            </a:r>
            <a:r>
              <a:rPr lang="zh-CN" altLang="en-US" sz="1500" b="0" dirty="0">
                <a:solidFill>
                  <a:srgbClr val="000000"/>
                </a:solidFill>
                <a:latin typeface="宋体" panose="02010600030101010101" pitchFamily="2" charset="-122"/>
                <a:ea typeface="宋体" panose="02010600030101010101" pitchFamily="2" charset="-122"/>
              </a:rPr>
              <a:t>对象被创建</a:t>
            </a:r>
            <a:endParaRPr lang="zh-CN" altLang="en-US" sz="15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8538191"/>
      </p:ext>
    </p:extLst>
  </p:cSld>
  <p:clrMapOvr>
    <a:masterClrMapping/>
  </p:clrMapOvr>
  <p:transition spd="slow">
    <p:randomBar dir="vert"/>
  </p:transition>
</p:sld>
</file>

<file path=ppt/theme/theme1.xml><?xml version="1.0" encoding="utf-8"?>
<a:theme xmlns:a="http://schemas.openxmlformats.org/drawingml/2006/main" name="db-book">
  <a:themeElements>
    <a:clrScheme name="">
      <a:dk1>
        <a:srgbClr val="000000"/>
      </a:dk1>
      <a:lt1>
        <a:srgbClr val="CCFFFF"/>
      </a:lt1>
      <a:dk2>
        <a:srgbClr val="CC3300"/>
      </a:dk2>
      <a:lt2>
        <a:srgbClr val="666699"/>
      </a:lt2>
      <a:accent1>
        <a:srgbClr val="FFCCCC"/>
      </a:accent1>
      <a:accent2>
        <a:srgbClr val="CCCC00"/>
      </a:accent2>
      <a:accent3>
        <a:srgbClr val="E2FF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14489</TotalTime>
  <Words>7732</Words>
  <Application>Microsoft Office PowerPoint</Application>
  <PresentationFormat>宽屏</PresentationFormat>
  <Paragraphs>1153</Paragraphs>
  <Slides>72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84" baseType="lpstr">
      <vt:lpstr>ˎ̥</vt:lpstr>
      <vt:lpstr>Monotype Sorts</vt:lpstr>
      <vt:lpstr>楷体_GB2312</vt:lpstr>
      <vt:lpstr>宋体</vt:lpstr>
      <vt:lpstr>Calibri</vt:lpstr>
      <vt:lpstr>Consolas</vt:lpstr>
      <vt:lpstr>Helvetica</vt:lpstr>
      <vt:lpstr>Lucida Console</vt:lpstr>
      <vt:lpstr>Times New Roman</vt:lpstr>
      <vt:lpstr>Wingdings</vt:lpstr>
      <vt:lpstr>db-book</vt:lpstr>
      <vt:lpstr>Visio</vt:lpstr>
      <vt:lpstr>PowerPoint 演示文稿</vt:lpstr>
      <vt:lpstr>第5.1课 类的复用：组合与继承</vt:lpstr>
      <vt:lpstr>PowerPoint 演示文稿</vt:lpstr>
      <vt:lpstr>5.1.1类的组合</vt:lpstr>
      <vt:lpstr>5.1.1类的组合（续）</vt:lpstr>
      <vt:lpstr>5.1.1类的组合（续）</vt:lpstr>
      <vt:lpstr>PowerPoint 演示文稿</vt:lpstr>
      <vt:lpstr>PowerPoint 演示文稿</vt:lpstr>
      <vt:lpstr> 类的组合示例补充</vt:lpstr>
      <vt:lpstr>5.1.2 类的继承</vt:lpstr>
      <vt:lpstr>5.1.2 类的继承（续）</vt:lpstr>
      <vt:lpstr>5.1.2 类的继承（续）</vt:lpstr>
      <vt:lpstr>5.1.2 类的继承（续）</vt:lpstr>
      <vt:lpstr>PowerPoint 演示文稿</vt:lpstr>
      <vt:lpstr>PowerPoint 演示文稿</vt:lpstr>
      <vt:lpstr>5.1.2 类的继承（续）</vt:lpstr>
      <vt:lpstr>5.1.2 类的继承（续）</vt:lpstr>
      <vt:lpstr>5.1.2 类的继承（续）</vt:lpstr>
      <vt:lpstr>5.1.3 super关键字</vt:lpstr>
      <vt:lpstr>5.1.3 super关键字（续）</vt:lpstr>
      <vt:lpstr>5.1.3 super关键字（续）</vt:lpstr>
      <vt:lpstr>5.1.3 super关键字（续）</vt:lpstr>
      <vt:lpstr>5.1.3 super关键字（续）</vt:lpstr>
      <vt:lpstr>PowerPoint 演示文稿</vt:lpstr>
      <vt:lpstr>5.1.3 super关键字（续）</vt:lpstr>
      <vt:lpstr>5.1.3 super关键字（续）5.1.3 super关键字（续）</vt:lpstr>
      <vt:lpstr>知识链接</vt:lpstr>
      <vt:lpstr>链5.1 Object类和Objects类</vt:lpstr>
      <vt:lpstr>链5.1 Object类和Objects类（续）</vt:lpstr>
      <vt:lpstr>链5.1 Object类和Objects类（续）</vt:lpstr>
      <vt:lpstr>链5.1 Object类和Objects类（续）</vt:lpstr>
      <vt:lpstr>链5.1 Object类和Objects类（续）</vt:lpstr>
      <vt:lpstr>链5.1 Object类和Objects类（续）</vt:lpstr>
      <vt:lpstr>链5.2 Java异常类和错误类体系</vt:lpstr>
      <vt:lpstr>PowerPoint 演示文稿</vt:lpstr>
      <vt:lpstr>链5.3 用户自定义异常</vt:lpstr>
      <vt:lpstr>链5.3 用户自定义异常(续)</vt:lpstr>
      <vt:lpstr>第5.2课 Java类层次中的信息隐藏与保护</vt:lpstr>
      <vt:lpstr>5.2.1  Java类层次中类的访问权限控制</vt:lpstr>
      <vt:lpstr>5.2.2 类成员的访问权限控制</vt:lpstr>
      <vt:lpstr>PowerPoint 演示文稿</vt:lpstr>
      <vt:lpstr>5.2.3 private 构造器</vt:lpstr>
      <vt:lpstr>5.2.3 private 构造器（续）</vt:lpstr>
      <vt:lpstr>5.2.3 private 构造器（续）</vt:lpstr>
      <vt:lpstr>5.2.3 private 构造器（续）</vt:lpstr>
      <vt:lpstr>5.2.4 final关键字</vt:lpstr>
      <vt:lpstr>5.2.4 final关键字（续）</vt:lpstr>
      <vt:lpstr>5.2.4 final关键字（续）</vt:lpstr>
      <vt:lpstr>第5.3课 类层次中的类型转换</vt:lpstr>
      <vt:lpstr>5.3.1 类层次中的赋值兼容规则</vt:lpstr>
      <vt:lpstr>5.3.2 类型转换与类型测试</vt:lpstr>
      <vt:lpstr>5.3.2 类型转换与类型测试（续）</vt:lpstr>
      <vt:lpstr>知识链接</vt:lpstr>
      <vt:lpstr>链5.4  里氏代换原则</vt:lpstr>
      <vt:lpstr>第5.4课 类层次中方法覆盖与隐藏</vt:lpstr>
      <vt:lpstr>5.4.1 派生类实例方法覆盖基类中签名相同的实例方法</vt:lpstr>
      <vt:lpstr>5.4.1 派生类实例方法覆盖基类中签名相同的实例方法（续）</vt:lpstr>
      <vt:lpstr>5.4.1 派生类实例方法覆盖基类中签名相同的实例方法（续）</vt:lpstr>
      <vt:lpstr>5.4.2 用@Override标注覆盖</vt:lpstr>
      <vt:lpstr>5.4.2 用@Override标注覆盖（续）</vt:lpstr>
      <vt:lpstr>5.4.3 派生类静态方法隐藏基类中签名相同的静态方法</vt:lpstr>
      <vt:lpstr>PowerPoint 演示文稿</vt:lpstr>
      <vt:lpstr>第5.5课 类层次中的多态</vt:lpstr>
      <vt:lpstr>5.5.1 继承关系下的多态</vt:lpstr>
      <vt:lpstr>5.5.1 继承关系下的多态（续）</vt:lpstr>
      <vt:lpstr>5.5.2 JVM的静态绑定与动态绑定</vt:lpstr>
      <vt:lpstr>5.5.2 JVM的静态绑定与动态绑定（续）</vt:lpstr>
      <vt:lpstr>5.5.2 JVM的静态绑定与动态绑定（续）</vt:lpstr>
      <vt:lpstr>5.5.2 JVM的静态绑定与动态绑定（续）</vt:lpstr>
      <vt:lpstr>第5.6 小结</vt:lpstr>
      <vt:lpstr>第5.6 小结（续）</vt:lpstr>
      <vt:lpstr>知识链接</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rabbit8848</dc:creator>
  <cp:lastModifiedBy>tlm</cp:lastModifiedBy>
  <cp:revision>1657</cp:revision>
  <cp:lastPrinted>2001-02-09T15:35:27Z</cp:lastPrinted>
  <dcterms:created xsi:type="dcterms:W3CDTF">1999-11-04T20:50:09Z</dcterms:created>
  <dcterms:modified xsi:type="dcterms:W3CDTF">2021-11-02T23:14:41Z</dcterms:modified>
</cp:coreProperties>
</file>