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317" r:id="rId5"/>
    <p:sldId id="318" r:id="rId6"/>
    <p:sldId id="319" r:id="rId7"/>
    <p:sldId id="320" r:id="rId8"/>
    <p:sldId id="344" r:id="rId9"/>
    <p:sldId id="340" r:id="rId10"/>
    <p:sldId id="341" r:id="rId11"/>
    <p:sldId id="260" r:id="rId12"/>
    <p:sldId id="308" r:id="rId13"/>
    <p:sldId id="307" r:id="rId14"/>
    <p:sldId id="306" r:id="rId15"/>
    <p:sldId id="304" r:id="rId16"/>
    <p:sldId id="261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280" r:id="rId2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1280" y="40"/>
      </p:cViewPr>
      <p:guideLst>
        <p:guide orient="horz" pos="2195"/>
        <p:guide pos="29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435360-40C6-4908-BF32-3BFA752777B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 userDrawn="1"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11998573"/>
              </a:cxn>
              <a:cxn ang="0">
                <a:pos x="0" y="11998573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 userDrawn="1"/>
        </p:nvSpPr>
        <p:spPr>
          <a:xfrm>
            <a:off x="250825" y="50800"/>
            <a:ext cx="7010400" cy="4778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《网络安全技术原理与实践》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 fontAlgn="base"/>
            <a:endParaRPr lang="zh-CN" altLang="en-US" strike="noStrike" noProof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zh-CN" altLang="en-US" strike="noStrike" noProof="0" smtClean="0"/>
              <a:t>主编：黄晓芳</a:t>
            </a:r>
            <a:endParaRPr lang="zh-CN" altLang="en-US" strike="noStrike" noProof="0" smtClean="0"/>
          </a:p>
          <a:p>
            <a:pPr lvl="0" fontAlgn="base"/>
            <a:r>
              <a:rPr lang="zh-CN" altLang="en-US" strike="noStrike" noProof="0" smtClean="0"/>
              <a:t>副主编：孙海峰 左旭辉</a:t>
            </a:r>
            <a:endParaRPr lang="zh-CN" altLang="en-US" strike="noStrike" noProof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13350" y="6181725"/>
            <a:ext cx="35639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高等学校电子信息类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“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十三五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规划教材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应用型网络与信息安全工程技术人才培养系列教材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826770"/>
            <a:ext cx="8001000" cy="69405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928235" y="6245225"/>
            <a:ext cx="3606165" cy="56642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高等学校电子信息类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十三五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规划教材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应用型网络与信息安全工程技术人才培养系列教材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949190" y="6245225"/>
            <a:ext cx="3657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高等学校电子信息类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十三五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规划教材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应用型网络与信息安全工程技术人才培养系列教材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469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36245"/>
            <a:r>
              <a:rPr lang="zh-CN" altLang="en-US" dirty="0"/>
              <a:t>第二级</a:t>
            </a:r>
            <a:endParaRPr lang="zh-CN" altLang="en-US" dirty="0"/>
          </a:p>
          <a:p>
            <a:pPr lvl="2" indent="-394970"/>
            <a:r>
              <a:rPr lang="zh-CN" altLang="en-US" dirty="0"/>
              <a:t>第三级</a:t>
            </a:r>
            <a:endParaRPr lang="zh-CN" altLang="en-US" dirty="0"/>
          </a:p>
          <a:p>
            <a:pPr lvl="3" indent="-387350"/>
            <a:r>
              <a:rPr lang="zh-CN" altLang="en-US" dirty="0"/>
              <a:t>第四级</a:t>
            </a:r>
            <a:endParaRPr lang="zh-CN" altLang="en-US" dirty="0"/>
          </a:p>
          <a:p>
            <a:pPr lvl="4" indent="-39878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38090" y="6205855"/>
            <a:ext cx="360807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高等学校电子信息类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十三五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规划教材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应用型网络与信息安全工程技术人才培养系列教材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ctrTitle" hasCustomPrompt="1"/>
          </p:nvPr>
        </p:nvSpPr>
        <p:spPr>
          <a:xfrm>
            <a:off x="714375" y="1062355"/>
            <a:ext cx="7268210" cy="752475"/>
          </a:xfrm>
        </p:spPr>
        <p:txBody>
          <a:bodyPr anchor="b"/>
          <a:p>
            <a:r>
              <a:rPr lang="zh-CN" altLang="en-US" sz="3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第三章   网络嗅探与协议分析技术</a:t>
            </a:r>
            <a:endParaRPr lang="zh-CN" altLang="en-US" sz="360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106930" y="3303270"/>
            <a:ext cx="4217035" cy="1285240"/>
          </a:xfrm>
        </p:spPr>
        <p:txBody>
          <a:bodyPr anchor="t"/>
          <a:p>
            <a:pPr>
              <a:buFont typeface="Wingdings" panose="05000000000000000000" pitchFamily="2" charset="2"/>
            </a:pPr>
            <a:r>
              <a:rPr lang="zh-CN" altLang="en-US" kern="1200">
                <a:latin typeface="微软雅黑" panose="020B0503020204020204" charset="-122"/>
                <a:ea typeface="微软雅黑" panose="020B0503020204020204" charset="-122"/>
                <a:cs typeface="+mn-cs"/>
              </a:rPr>
              <a:t>主编：黄晓芳</a:t>
            </a:r>
            <a:endParaRPr lang="zh-CN" altLang="en-US" kern="120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>
              <a:buFont typeface="Wingdings" panose="05000000000000000000" pitchFamily="2" charset="2"/>
            </a:pPr>
            <a:r>
              <a:rPr lang="zh-CN" altLang="en-US" kern="1200">
                <a:latin typeface="微软雅黑" panose="020B0503020204020204" charset="-122"/>
                <a:cs typeface="+mn-cs"/>
              </a:rPr>
              <a:t>副主编：孙海峰 左旭辉</a:t>
            </a:r>
            <a:endParaRPr lang="zh-CN" altLang="en-US" kern="1200">
              <a:latin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4660" y="5664835"/>
            <a:ext cx="4757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高等学校电子信息类</a:t>
            </a:r>
            <a:r>
              <a:rPr lang="en-US" altLang="zh-CN" sz="1600"/>
              <a:t>“</a:t>
            </a:r>
            <a:r>
              <a:rPr lang="zh-CN" altLang="en-US" sz="1600"/>
              <a:t>十三五</a:t>
            </a:r>
            <a:r>
              <a:rPr lang="en-US" altLang="zh-CN" sz="1600"/>
              <a:t>”</a:t>
            </a:r>
            <a:r>
              <a:rPr lang="zh-CN" altLang="en-US" sz="1600"/>
              <a:t>规划教材</a:t>
            </a:r>
            <a:endParaRPr lang="zh-CN" altLang="en-US" sz="1600"/>
          </a:p>
          <a:p>
            <a:r>
              <a:rPr lang="zh-CN" altLang="en-US" sz="1600"/>
              <a:t>应用型网络与信息安全工程技术人才培养系列教材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2465070" y="1741170"/>
            <a:ext cx="3641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原理及实践</a:t>
            </a:r>
            <a:endParaRPr lang="zh-CN" altLang="en-US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18205" y="6177280"/>
            <a:ext cx="52730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2295" y="566102"/>
            <a:ext cx="5080000" cy="675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3.3 WinPcap分析</a:t>
            </a:r>
            <a:endParaRPr lang="en-US" altLang="zh-CN" sz="3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2295" y="1561465"/>
            <a:ext cx="7888605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54000"/>
            <a:r>
              <a:rPr lang="en-US" sz="2000">
                <a:ea typeface="宋体" panose="02010600030101010101" pitchFamily="2" charset="-122"/>
              </a:rPr>
              <a:t> </a:t>
            </a:r>
            <a:r>
              <a:rPr sz="2000">
                <a:ea typeface="宋体" panose="02010600030101010101" pitchFamily="2" charset="-122"/>
              </a:rPr>
              <a:t>1）NPF（核心部分）:Net group Packet Filter，即为协议的网络驱动程序，通过调用NDIS为各操作系统提供截获以及发送原始包功能。一个虚拟设备驱动程序文件，用于过滤数据包并将原始数据包传递给用户。    2)Wpcap.dll:是一个包含了公共WinPcap API的动态链接库，它输出了一组依赖于系统的函数，用来捕获和分析网络流量。</a:t>
            </a:r>
            <a:endParaRPr sz="2000">
              <a:ea typeface="宋体" panose="02010600030101010101" pitchFamily="2" charset="-122"/>
            </a:endParaRPr>
          </a:p>
          <a:p>
            <a:pPr indent="254000"/>
            <a:r>
              <a:rPr sz="2000">
                <a:ea typeface="宋体" panose="02010600030101010101" pitchFamily="2" charset="-122"/>
              </a:rPr>
              <a:t>3)Packet.dll（底层动态链接部分）。包括访问BPF的一个应用接口和符合高层函数库接口的函数库。不同的操作系统的内核和用户模块都不尽相同，该部分则针对于这一现象为平台提供了一个通用的接口，从而节省了再次进行编译的时间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49320" y="6134735"/>
            <a:ext cx="5266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95370" y="5384165"/>
            <a:ext cx="2125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WinPcap框架结构图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7510" y="440690"/>
            <a:ext cx="3441700" cy="44665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96615" y="6166485"/>
            <a:ext cx="5275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5360" y="587375"/>
            <a:ext cx="7066915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WinPcap常用数据结构：</a:t>
            </a:r>
            <a:endParaRPr sz="2400"/>
          </a:p>
          <a:p>
            <a:endParaRPr sz="2400"/>
          </a:p>
          <a:p>
            <a:r>
              <a:rPr sz="2000"/>
              <a:t>1） typedef struct _ADAPTER  ADAPTER //描述一个网络适配器； </a:t>
            </a:r>
            <a:endParaRPr sz="2000"/>
          </a:p>
          <a:p>
            <a:r>
              <a:rPr sz="2000"/>
              <a:t>2） typedef struct _PACKET PACKET  //描述一组网络数据报的结构； </a:t>
            </a:r>
            <a:endParaRPr sz="2000"/>
          </a:p>
          <a:p>
            <a:r>
              <a:rPr sz="2000"/>
              <a:t>3） typedef struct NetType NetType   //描述网络类型的数据</a:t>
            </a:r>
            <a:r>
              <a:rPr lang="zh-CN" sz="2000"/>
              <a:t>结</a:t>
            </a:r>
            <a:r>
              <a:rPr sz="2000"/>
              <a:t>构； </a:t>
            </a:r>
            <a:endParaRPr sz="2000"/>
          </a:p>
          <a:p>
            <a:r>
              <a:rPr sz="2000"/>
              <a:t>4） typedef struct npf_if_addr npf_if_addr //描述一个网络适配器的ip地址； </a:t>
            </a:r>
            <a:endParaRPr sz="2000"/>
          </a:p>
          <a:p>
            <a:r>
              <a:rPr sz="2000"/>
              <a:t>5） struct bpf_hdr    //数据报头部； </a:t>
            </a:r>
            <a:endParaRPr sz="2000"/>
          </a:p>
          <a:p>
            <a:r>
              <a:rPr sz="2000"/>
              <a:t>6） struct bpf_stat    //当前捕获数据报的统计信息。</a:t>
            </a:r>
            <a:endParaRPr sz="2000"/>
          </a:p>
          <a:p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Rectangle 3"/>
          <p:cNvSpPr>
            <a:spLocks noGrp="1"/>
          </p:cNvSpPr>
          <p:nvPr/>
        </p:nvSpPr>
        <p:spPr>
          <a:xfrm>
            <a:off x="514350" y="798830"/>
            <a:ext cx="8274050" cy="432943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eaLnBrk="1" hangingPunct="1">
              <a:buNone/>
            </a:pPr>
            <a:r>
              <a:rPr sz="2400">
                <a:sym typeface="+mn-ea"/>
              </a:rPr>
              <a:t>WinPcap主要函数：</a:t>
            </a:r>
            <a:endParaRPr sz="2400"/>
          </a:p>
          <a:p>
            <a:pPr marL="0" indent="0" algn="l" eaLnBrk="1" hangingPunct="1">
              <a:buNone/>
            </a:pPr>
            <a:r>
              <a:rPr lang="en-US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）</a:t>
            </a:r>
            <a:r>
              <a:rPr sz="2000">
                <a:sym typeface="+mn-ea"/>
              </a:rPr>
              <a:t>int pcap_findalldevs (pcap_if_t ** alldevsp, char * errbuf)</a:t>
            </a:r>
            <a:endParaRPr sz="2000"/>
          </a:p>
          <a:p>
            <a:pPr marL="0" indent="0" algn="l" eaLnBrk="1" hangingPunct="1">
              <a:buNone/>
            </a:pPr>
            <a:r>
              <a:rPr sz="2000">
                <a:sym typeface="+mn-ea"/>
              </a:rPr>
              <a:t>功能：列出当前所有可用的网络设备（网卡）</a:t>
            </a:r>
            <a:endParaRPr sz="2000"/>
          </a:p>
          <a:p>
            <a:pPr marL="0" indent="0" algn="l" eaLnBrk="1" hangingPunct="1">
              <a:buNone/>
            </a:pPr>
            <a:r>
              <a:rPr sz="2000">
                <a:sym typeface="+mn-ea"/>
              </a:rPr>
              <a:t>2）pcap_t *pcap_open_live( char *device,int snaplen, int  promisc,int to_ms, char *errbuf );     </a:t>
            </a:r>
            <a:endParaRPr sz="2000"/>
          </a:p>
          <a:p>
            <a:pPr marL="0" indent="0" algn="l" eaLnBrk="1" hangingPunct="1">
              <a:buNone/>
            </a:pPr>
            <a:r>
              <a:rPr sz="2000">
                <a:sym typeface="+mn-ea"/>
              </a:rPr>
              <a:t>获取一个包捕捉句柄，类似文件操作函数使用的文件句柄。 </a:t>
            </a:r>
            <a:endParaRPr sz="2000"/>
          </a:p>
          <a:p>
            <a:pPr marL="0" indent="0" algn="l" eaLnBrk="1" hangingPunct="1">
              <a:buNone/>
            </a:pPr>
            <a:r>
              <a:rPr sz="2000">
                <a:sym typeface="+mn-ea"/>
              </a:rPr>
              <a:t>3）void pcap_close (pcap_t *p) 该函数用于关闭pcap_open_live()</a:t>
            </a:r>
            <a:endParaRPr sz="2000"/>
          </a:p>
          <a:p>
            <a:pPr marL="0" indent="0" algn="l" eaLnBrk="1" hangingPunct="1">
              <a:buNone/>
            </a:pPr>
            <a:r>
              <a:rPr sz="2000">
                <a:sym typeface="+mn-ea"/>
              </a:rPr>
              <a:t>获取的包捕捉句柄，释放相关资源。 </a:t>
            </a:r>
            <a:endParaRPr sz="2000"/>
          </a:p>
          <a:p>
            <a:pPr marL="0" indent="0" algn="l" eaLnBrk="1" hangingPunct="1">
              <a:buNone/>
            </a:pPr>
            <a:r>
              <a:rPr sz="2000">
                <a:sym typeface="+mn-ea"/>
              </a:rPr>
              <a:t>4）int pcap_lookupnet(char *device, bpf_u_int32* netp, pf_u_int32 * maskp, char * errbuf ); </a:t>
            </a:r>
            <a:endParaRPr sz="2000"/>
          </a:p>
          <a:p>
            <a:pPr marL="0" indent="0" algn="l" eaLnBrk="1" hangingPunct="1">
              <a:buNone/>
            </a:pPr>
            <a:r>
              <a:rPr sz="2000">
                <a:sym typeface="+mn-ea"/>
              </a:rPr>
              <a:t>该函数用于获取指定网络接口的IP地址、子网掩码。 </a:t>
            </a:r>
            <a:endParaRPr sz="2000"/>
          </a:p>
          <a:p>
            <a:pPr marL="0" indent="0" algn="l" eaLnBrk="1" hangingPunct="1">
              <a:buNone/>
            </a:pPr>
            <a:endParaRPr sz="20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38525" y="6177280"/>
            <a:ext cx="52660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000" y="6146165"/>
            <a:ext cx="52660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61315" y="478155"/>
            <a:ext cx="811085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algn="l" eaLnBrk="1" hangingPunct="1">
              <a:spcBef>
                <a:spcPct val="20000"/>
              </a:spcBef>
              <a:buClr>
                <a:schemeClr val="accent2"/>
              </a:buClr>
              <a:buNone/>
            </a:pPr>
            <a:r>
              <a:rPr sz="2000">
                <a:latin typeface="+mn-lt"/>
                <a:ea typeface="+mn-ea"/>
                <a:sym typeface="+mn-ea"/>
              </a:rPr>
              <a:t>5）int pcap_compile ( pcap_t *p, struct bpf_program * fp, </a:t>
            </a:r>
            <a:endParaRPr sz="2000">
              <a:latin typeface="+mn-lt"/>
              <a:ea typeface="+mn-ea"/>
            </a:endParaRPr>
          </a:p>
          <a:p>
            <a:pPr marL="0" algn="l" eaLnBrk="1" hangingPunct="1">
              <a:spcBef>
                <a:spcPct val="20000"/>
              </a:spcBef>
              <a:buClr>
                <a:schemeClr val="accent2"/>
              </a:buClr>
              <a:buNone/>
            </a:pPr>
            <a:r>
              <a:rPr sz="2000">
                <a:latin typeface="+mn-lt"/>
                <a:ea typeface="+mn-ea"/>
                <a:sym typeface="+mn-ea"/>
              </a:rPr>
              <a:t>char * str,int optimize,bpf_u_int32 netmask ); </a:t>
            </a:r>
            <a:endParaRPr sz="2000">
              <a:latin typeface="+mn-lt"/>
              <a:ea typeface="+mn-ea"/>
            </a:endParaRPr>
          </a:p>
          <a:p>
            <a:pPr marL="0" algn="l" eaLnBrk="1" hangingPunct="1">
              <a:spcBef>
                <a:spcPct val="20000"/>
              </a:spcBef>
              <a:buClr>
                <a:schemeClr val="accent2"/>
              </a:buClr>
              <a:buNone/>
            </a:pPr>
            <a:r>
              <a:rPr sz="2000">
                <a:latin typeface="+mn-lt"/>
                <a:ea typeface="+mn-ea"/>
                <a:sym typeface="+mn-ea"/>
              </a:rPr>
              <a:t>该函数用于解析过滤规则串，填写bpf_program结构。str指向过滤规则串。 </a:t>
            </a:r>
            <a:endParaRPr sz="2000">
              <a:latin typeface="+mn-lt"/>
              <a:ea typeface="+mn-ea"/>
            </a:endParaRPr>
          </a:p>
          <a:p>
            <a:pPr marL="0" algn="l" eaLnBrk="1" hangingPunct="1">
              <a:spcBef>
                <a:spcPct val="20000"/>
              </a:spcBef>
              <a:buClr>
                <a:schemeClr val="accent2"/>
              </a:buClr>
              <a:buNone/>
            </a:pPr>
            <a:r>
              <a:rPr sz="2000">
                <a:latin typeface="+mn-lt"/>
                <a:ea typeface="+mn-ea"/>
                <a:sym typeface="+mn-ea"/>
              </a:rPr>
              <a:t>6）int pcap_setfilter ( pcap_t * p, struct bpf_program * fp ); </a:t>
            </a:r>
            <a:endParaRPr sz="2000">
              <a:latin typeface="+mn-lt"/>
              <a:ea typeface="+mn-ea"/>
            </a:endParaRPr>
          </a:p>
          <a:p>
            <a:pPr marL="0" algn="l" eaLnBrk="1" hangingPunct="1">
              <a:spcBef>
                <a:spcPct val="20000"/>
              </a:spcBef>
              <a:buClr>
                <a:schemeClr val="accent2"/>
              </a:buClr>
              <a:buNone/>
            </a:pPr>
            <a:r>
              <a:rPr sz="2000">
                <a:latin typeface="+mn-lt"/>
                <a:ea typeface="+mn-ea"/>
                <a:sym typeface="+mn-ea"/>
              </a:rPr>
              <a:t>该函数用于设置pcap_compile()解析完毕的过滤规则，完全可以自己提供过滤规则，无须pcap_compile()介入 </a:t>
            </a:r>
            <a:endParaRPr sz="2000">
              <a:latin typeface="+mn-lt"/>
              <a:ea typeface="+mn-ea"/>
            </a:endParaRPr>
          </a:p>
          <a:p>
            <a:pPr marL="0" algn="l" eaLnBrk="1" hangingPunct="1">
              <a:spcBef>
                <a:spcPct val="20000"/>
              </a:spcBef>
              <a:buClr>
                <a:schemeClr val="accent2"/>
              </a:buClr>
              <a:buNone/>
            </a:pPr>
            <a:r>
              <a:rPr sz="2000">
                <a:latin typeface="+mn-lt"/>
                <a:ea typeface="+mn-ea"/>
                <a:sym typeface="+mn-ea"/>
              </a:rPr>
              <a:t>7)int pcap_dispatch(pcap_t *p,int cnt,pcap_handler callback,u_char *user);     </a:t>
            </a:r>
            <a:endParaRPr sz="2000">
              <a:latin typeface="+mn-lt"/>
              <a:ea typeface="+mn-ea"/>
            </a:endParaRPr>
          </a:p>
          <a:p>
            <a:pPr marL="0" algn="l" eaLnBrk="1" hangingPunct="1">
              <a:spcBef>
                <a:spcPct val="20000"/>
              </a:spcBef>
              <a:buClr>
                <a:schemeClr val="accent2"/>
              </a:buClr>
              <a:buNone/>
            </a:pPr>
            <a:r>
              <a:rPr sz="2000">
                <a:latin typeface="+mn-lt"/>
                <a:ea typeface="+mn-ea"/>
                <a:sym typeface="+mn-ea"/>
              </a:rPr>
              <a:t>捕捉报文以及分发报文到预先指定好的处理函数(回调函数)。</a:t>
            </a:r>
            <a:endParaRPr sz="2000">
              <a:latin typeface="+mn-lt"/>
              <a:ea typeface="+mn-ea"/>
            </a:endParaRPr>
          </a:p>
          <a:p>
            <a:pPr marL="0" algn="l" eaLnBrk="1" hangingPunct="1">
              <a:spcBef>
                <a:spcPct val="20000"/>
              </a:spcBef>
              <a:buClr>
                <a:schemeClr val="accent2"/>
              </a:buClr>
              <a:buNone/>
            </a:pPr>
            <a:r>
              <a:rPr sz="2000">
                <a:latin typeface="+mn-lt"/>
                <a:ea typeface="+mn-ea"/>
                <a:sym typeface="+mn-ea"/>
              </a:rPr>
              <a:t>8)int pcap_loop(pcap_t *p,int cnt,pcap_handler callback, u_char *user)；</a:t>
            </a:r>
            <a:endParaRPr sz="2000">
              <a:latin typeface="+mn-lt"/>
              <a:ea typeface="+mn-ea"/>
            </a:endParaRPr>
          </a:p>
          <a:p>
            <a:pPr marL="0" algn="l" eaLnBrk="1" hangingPunct="1">
              <a:spcBef>
                <a:spcPct val="20000"/>
              </a:spcBef>
              <a:buClr>
                <a:schemeClr val="accent2"/>
              </a:buClr>
              <a:buNone/>
            </a:pPr>
            <a:r>
              <a:rPr sz="2000">
                <a:latin typeface="+mn-lt"/>
                <a:ea typeface="+mn-ea"/>
                <a:sym typeface="+mn-ea"/>
              </a:rPr>
              <a:t>大多数Windows网络应用程序是通过Winsock API(Windows socket)这样的高级编程接口来访问网络的。</a:t>
            </a:r>
            <a:endParaRPr sz="200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1039495" y="770890"/>
            <a:ext cx="5800090" cy="601345"/>
          </a:xfrm>
        </p:spPr>
        <p:txBody>
          <a:bodyPr wrap="square" lIns="91440" tIns="45720" rIns="91440" bIns="45720" anchor="t"/>
          <a:p>
            <a:pPr marL="0" indent="0" eaLnBrk="1" hangingPunct="1">
              <a:buNone/>
            </a:pPr>
            <a:r>
              <a:t>3.4 网络嗅探的检测与防范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04235" y="6145530"/>
            <a:ext cx="52660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289050" y="1682750"/>
            <a:ext cx="6896735" cy="1445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Char char="o"/>
            </a:pPr>
            <a:r>
              <a:rPr sz="2000">
                <a:latin typeface="+mn-lt"/>
                <a:ea typeface="+mn-ea"/>
              </a:rPr>
              <a:t>网络嗅探的检测方法主要有：(1)被动定位ARP攻击源。</a:t>
            </a:r>
            <a:endParaRPr sz="20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None/>
            </a:pPr>
            <a:r>
              <a:rPr sz="2000">
                <a:latin typeface="+mn-lt"/>
                <a:ea typeface="+mn-ea"/>
              </a:rPr>
              <a:t>    (2)观测被检测主机的响应时间。</a:t>
            </a:r>
            <a:endParaRPr sz="20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None/>
            </a:pPr>
            <a:endParaRPr sz="2000"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9050" y="3244850"/>
            <a:ext cx="548195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Char char="o"/>
            </a:pPr>
            <a:r>
              <a:rPr sz="2000">
                <a:latin typeface="+mn-lt"/>
                <a:ea typeface="+mn-ea"/>
                <a:sym typeface="+mn-ea"/>
              </a:rPr>
              <a:t>针对网络嗅探，我们可以采用以下防御方法:</a:t>
            </a:r>
            <a:endParaRPr sz="20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None/>
            </a:pPr>
            <a:r>
              <a:rPr sz="2000">
                <a:latin typeface="+mn-lt"/>
                <a:ea typeface="+mn-ea"/>
                <a:sym typeface="+mn-ea"/>
              </a:rPr>
              <a:t>    (1)双向绑定IP-MAC地址。</a:t>
            </a:r>
            <a:endParaRPr sz="20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None/>
            </a:pPr>
            <a:r>
              <a:rPr sz="2000">
                <a:latin typeface="+mn-lt"/>
                <a:ea typeface="+mn-ea"/>
                <a:sym typeface="+mn-ea"/>
              </a:rPr>
              <a:t>    (2)设置静态MAC-IP表。</a:t>
            </a:r>
            <a:endParaRPr sz="20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None/>
            </a:pPr>
            <a:r>
              <a:rPr sz="2000">
                <a:latin typeface="+mn-lt"/>
                <a:ea typeface="+mn-ea"/>
                <a:sym typeface="+mn-ea"/>
              </a:rPr>
              <a:t>    (3)加密所需传输的敏感信息。</a:t>
            </a:r>
            <a:endParaRPr>
              <a:latin typeface="+mn-lt"/>
              <a:ea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574675" y="827088"/>
            <a:ext cx="8001000" cy="693737"/>
          </a:xfrm>
        </p:spPr>
        <p:txBody>
          <a:bodyPr wrap="square" lIns="91440" tIns="45720" rIns="91440" bIns="45720" anchor="b"/>
          <a:p>
            <a:pPr eaLnBrk="1" hangingPunct="1"/>
            <a:r>
              <a: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3.5 wireshark的安装及使用</a:t>
            </a:r>
            <a:endParaRPr sz="300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743268" y="1706880"/>
            <a:ext cx="8001000" cy="4267200"/>
          </a:xfrm>
        </p:spPr>
        <p:txBody>
          <a:bodyPr wrap="square" lIns="91440" tIns="45720" rIns="91440" bIns="45720" anchor="t"/>
          <a:p>
            <a:pPr marL="0" indent="0" eaLnBrk="1" hangingPunct="1">
              <a:buNone/>
            </a:pPr>
            <a:r>
              <a:rPr sz="2400" dirty="0"/>
              <a:t>(1) wireshark的安装：</a:t>
            </a:r>
            <a:endParaRPr sz="2400" dirty="0"/>
          </a:p>
          <a:p>
            <a:pPr marL="0" indent="0" eaLnBrk="1" hangingPunct="1">
              <a:buNone/>
            </a:pPr>
            <a:r>
              <a:rPr sz="2400" dirty="0"/>
              <a:t>a)下载安装WinPcap，下载地址：www.winpcap.org</a:t>
            </a:r>
            <a:endParaRPr sz="2400" dirty="0"/>
          </a:p>
          <a:p>
            <a:pPr marL="0" indent="0" eaLnBrk="1" hangingPunct="1">
              <a:buNone/>
            </a:pPr>
            <a:r>
              <a:rPr sz="2400" dirty="0"/>
              <a:t>b)下载安装wireshark，下载地址：https://www.wireshark.org/download.html </a:t>
            </a:r>
            <a:endParaRPr sz="2400" dirty="0"/>
          </a:p>
          <a:p>
            <a:pPr marL="0" indent="0" eaLnBrk="1" hangingPunct="1">
              <a:buNone/>
            </a:pPr>
            <a:r>
              <a:rPr sz="2400" dirty="0"/>
              <a:t>c)使用wireshark</a:t>
            </a:r>
            <a:endParaRPr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512185" y="6160770"/>
            <a:ext cx="52324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64865" y="6188075"/>
            <a:ext cx="52393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4155" y="294005"/>
            <a:ext cx="849566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dirty="0">
                <a:sym typeface="+mn-ea"/>
              </a:rPr>
              <a:t>    (2)Capture选项</a:t>
            </a:r>
            <a:endParaRPr lang="en-US" sz="2000" dirty="0">
              <a:sym typeface="+mn-ea"/>
            </a:endParaRPr>
          </a:p>
          <a:p>
            <a:r>
              <a:rPr lang="en-US" sz="2000" dirty="0">
                <a:sym typeface="+mn-ea"/>
              </a:rPr>
              <a:t>     </a:t>
            </a:r>
            <a:r>
              <a:rPr sz="2000" dirty="0">
                <a:sym typeface="+mn-ea"/>
              </a:rPr>
              <a:t>要想捕获到需要的数据包，首先要从Capture(捕获)菜单中选择“Capture Options”（捕获选项）,并用Capture Options对话框来指定捕获的条件。</a:t>
            </a:r>
            <a:endParaRPr sz="2000" dirty="0">
              <a:sym typeface="+mn-ea"/>
            </a:endParaRPr>
          </a:p>
        </p:txBody>
      </p:sp>
      <p:pic>
        <p:nvPicPr>
          <p:cNvPr id="3" name="Picture 1" descr="&quot;Capture Option/捕捉选项&quot;对话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6615" y="1383030"/>
            <a:ext cx="5406390" cy="4689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9755" y="471805"/>
            <a:ext cx="73761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(3)开始抓包</a:t>
            </a:r>
            <a:endParaRPr sz="2400"/>
          </a:p>
          <a:p>
            <a:r>
              <a:rPr sz="2400"/>
              <a:t>     在</a:t>
            </a:r>
            <a:r>
              <a:rPr lang="zh-CN" sz="2400"/>
              <a:t>上图</a:t>
            </a:r>
            <a:r>
              <a:rPr sz="2400"/>
              <a:t>窗口中，点击按钮Start，Ethereal就开始抓包，弹出窗口如图所示</a:t>
            </a:r>
            <a:r>
              <a:rPr lang="zh-CN" sz="2400"/>
              <a:t>。</a:t>
            </a:r>
            <a:endParaRPr 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3386455" y="6177280"/>
            <a:ext cx="53854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  <p:pic>
        <p:nvPicPr>
          <p:cNvPr id="2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8128" y="1824038"/>
            <a:ext cx="3316605" cy="3609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38505" y="576580"/>
            <a:ext cx="7814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(4)查看数据包</a:t>
            </a:r>
            <a:endParaRPr sz="2400"/>
          </a:p>
          <a:p>
            <a:r>
              <a:rPr sz="2400"/>
              <a:t>     点击“stop”按钮，停止捕获后，会弹出下面的窗体，显示了刚才捕获到的包，如图所示。</a:t>
            </a:r>
            <a:endParaRPr sz="2400"/>
          </a:p>
        </p:txBody>
      </p:sp>
      <p:sp>
        <p:nvSpPr>
          <p:cNvPr id="4" name="文本框 3"/>
          <p:cNvSpPr txBox="1"/>
          <p:nvPr/>
        </p:nvSpPr>
        <p:spPr>
          <a:xfrm>
            <a:off x="3417570" y="6155690"/>
            <a:ext cx="53428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2249170"/>
            <a:ext cx="6782435" cy="2685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574675" y="827088"/>
            <a:ext cx="8001000" cy="693737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dirty="0">
                <a:sym typeface="+mn-ea"/>
              </a:rPr>
              <a:t>3.1 </a:t>
            </a:r>
            <a:r>
              <a:rPr lang="zh-CN" altLang="en-US" dirty="0">
                <a:sym typeface="+mn-ea"/>
              </a:rPr>
              <a:t>网络嗅探技术原理</a:t>
            </a:r>
            <a:endParaRPr lang="zh-CN" altLang="en-US" dirty="0">
              <a:sym typeface="+mn-ea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743268" y="1706880"/>
            <a:ext cx="8001000" cy="4267200"/>
          </a:xfrm>
        </p:spPr>
        <p:txBody>
          <a:bodyPr wrap="square" lIns="91440" tIns="45720" rIns="91440" bIns="45720" anchor="t"/>
          <a:p>
            <a:pPr marL="0" indent="0" eaLnBrk="1" hangingPunct="1">
              <a:buNone/>
            </a:pPr>
            <a:r>
              <a:rPr lang="en-US" sz="2400" dirty="0"/>
              <a:t>    </a:t>
            </a:r>
            <a:r>
              <a:rPr sz="2400" dirty="0"/>
              <a:t>网络嗅探是一种黑客常用的窃听技术，可以理解为一个安装在计算机上的窃听设备，可以截获在网络上发送和接收到的数据，监听数据流中的私密信息。</a:t>
            </a:r>
            <a:endParaRPr sz="2400" dirty="0"/>
          </a:p>
          <a:p>
            <a:pPr marL="0" indent="0" eaLnBrk="1" hangingPunct="1">
              <a:buNone/>
            </a:pPr>
            <a:r>
              <a:rPr sz="2400" dirty="0"/>
              <a:t>3.1.1 嗅探的基本原理</a:t>
            </a:r>
            <a:endParaRPr sz="2400" dirty="0"/>
          </a:p>
          <a:p>
            <a:pPr marL="0" indent="0" eaLnBrk="1" hangingPunct="1">
              <a:buNone/>
            </a:pPr>
            <a:r>
              <a:rPr sz="2400" dirty="0"/>
              <a:t>(1)目的MAC地址为本机硬件地址的数据帧；</a:t>
            </a:r>
            <a:endParaRPr sz="2400" dirty="0"/>
          </a:p>
          <a:p>
            <a:pPr marL="0" indent="0" eaLnBrk="1" hangingPunct="1">
              <a:buNone/>
            </a:pPr>
            <a:r>
              <a:rPr sz="2400" dirty="0"/>
              <a:t>(2)向所有设备发送的广播数据帧</a:t>
            </a:r>
            <a:r>
              <a:rPr lang="zh-CN" sz="2400" dirty="0"/>
              <a:t>。</a:t>
            </a:r>
            <a:endParaRPr 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512185" y="6160770"/>
            <a:ext cx="52324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81045" y="6103620"/>
            <a:ext cx="54483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66470" y="467360"/>
            <a:ext cx="7211695" cy="1445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2400"/>
              <a:t>(5)过滤数据包</a:t>
            </a:r>
            <a:endParaRPr sz="2400"/>
          </a:p>
          <a:p>
            <a:r>
              <a:rPr sz="2400"/>
              <a:t>    </a:t>
            </a:r>
            <a:r>
              <a:rPr sz="2000"/>
              <a:t>该过滤工具栏可以根据协议、预设字段、字段值等类型选择感兴趣数据包展示，比如，我们只看嗅探到的TCP报文，则在框内输入tcp回车，过滤后的展示如图所示：</a:t>
            </a:r>
            <a:endParaRPr sz="2000"/>
          </a:p>
        </p:txBody>
      </p:sp>
      <p:pic>
        <p:nvPicPr>
          <p:cNvPr id="2" name="Picture 6" descr="用TCP协议过滤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930" y="1912620"/>
            <a:ext cx="5414010" cy="42691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49320" y="6188075"/>
            <a:ext cx="55003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0770" y="486410"/>
            <a:ext cx="678053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CC0000"/>
              </a:buClr>
              <a:buFont typeface="Wingdings" panose="05000000000000000000" charset="0"/>
              <a:buChar char="o"/>
            </a:pPr>
            <a:r>
              <a:rPr lang="zh-CN" altLang="en-US" sz="2800"/>
              <a:t>实验任务一： 捕获ping命令</a:t>
            </a:r>
            <a:endParaRPr lang="zh-CN" altLang="en-US" sz="2800"/>
          </a:p>
          <a:p>
            <a:pPr>
              <a:buClr>
                <a:srgbClr val="CC0000"/>
              </a:buClr>
              <a:buFont typeface="Wingdings" panose="05000000000000000000" charset="0"/>
            </a:pPr>
            <a:r>
              <a:rPr lang="zh-CN" altLang="en-US" sz="2400"/>
              <a:t>     打开命令提示符窗口，使用ping命令对百度首页发送ICMP包，使用winshark软件对其进行抓取，示例结果如图所示</a:t>
            </a:r>
            <a:r>
              <a:rPr lang="zh-CN" altLang="en-US" sz="2800"/>
              <a:t>。</a:t>
            </a:r>
            <a:endParaRPr lang="zh-CN" altLang="en-US" sz="2800"/>
          </a:p>
        </p:txBody>
      </p:sp>
      <p:pic>
        <p:nvPicPr>
          <p:cNvPr id="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240" y="2346325"/>
            <a:ext cx="6957060" cy="3131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435350" y="6187440"/>
            <a:ext cx="52857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2130" y="461645"/>
            <a:ext cx="829945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CC0000"/>
              </a:buClr>
              <a:buFont typeface="Wingdings" panose="05000000000000000000" charset="0"/>
              <a:buChar char="o"/>
            </a:pPr>
            <a:r>
              <a:rPr lang="zh-CN" altLang="en-US" sz="2800">
                <a:sym typeface="+mn-ea"/>
              </a:rPr>
              <a:t>实验任务二： 捕获明文口令</a:t>
            </a:r>
            <a:endParaRPr lang="zh-CN" altLang="en-US">
              <a:sym typeface="+mn-ea"/>
            </a:endParaRPr>
          </a:p>
          <a:p>
            <a:pPr>
              <a:buClr>
                <a:srgbClr val="CC0000"/>
              </a:buClr>
              <a:buFont typeface="Wingdings" panose="05000000000000000000" charset="0"/>
            </a:pPr>
            <a:r>
              <a:rPr lang="zh-CN" altLang="en-US">
                <a:sym typeface="+mn-ea"/>
              </a:rPr>
              <a:t>     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）先打开winshark进行对HTTP过滤填写，开始抓包；</a:t>
            </a:r>
            <a:endParaRPr lang="zh-CN" altLang="en-US">
              <a:sym typeface="+mn-ea"/>
            </a:endParaRPr>
          </a:p>
          <a:p>
            <a:pPr>
              <a:buClr>
                <a:srgbClr val="CC0000"/>
              </a:buClr>
              <a:buFont typeface="Wingdings" panose="05000000000000000000" charset="0"/>
            </a:pPr>
            <a:r>
              <a:rPr lang="zh-CN" altLang="en-US">
                <a:sym typeface="+mn-ea"/>
              </a:rPr>
              <a:t>     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）打开某大学图书馆，并输入用户名、密码进行登陆；</a:t>
            </a:r>
            <a:endParaRPr lang="zh-CN" altLang="en-US">
              <a:sym typeface="+mn-ea"/>
            </a:endParaRPr>
          </a:p>
          <a:p>
            <a:pPr>
              <a:buClr>
                <a:srgbClr val="CC0000"/>
              </a:buClr>
              <a:buFont typeface="Wingdings" panose="05000000000000000000" charset="0"/>
            </a:pPr>
            <a:r>
              <a:rPr lang="zh-CN" altLang="en-US">
                <a:sym typeface="+mn-ea"/>
              </a:rPr>
              <a:t>     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）结束抓包，示例结果如图所示。</a:t>
            </a:r>
            <a:endParaRPr lang="zh-CN" altLang="en-US">
              <a:sym typeface="+mn-ea"/>
            </a:endParaRPr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1952625"/>
            <a:ext cx="7567930" cy="3216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460115" y="6166485"/>
            <a:ext cx="56597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28980" y="488950"/>
            <a:ext cx="7736840" cy="46462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Clr>
                <a:srgbClr val="CC0000"/>
              </a:buClr>
              <a:buFont typeface="Wingdings" panose="05000000000000000000" charset="0"/>
              <a:buChar char="o"/>
            </a:pPr>
            <a:r>
              <a:rPr lang="zh-CN" altLang="en-US" sz="2800">
                <a:ea typeface="宋体" panose="02010600030101010101" pitchFamily="2" charset="-122"/>
              </a:rPr>
              <a:t>实验任务三：分析HTTP三次握手协议TCP三次握手的过程</a:t>
            </a:r>
            <a:endParaRPr lang="zh-CN" altLang="en-US" sz="2800">
              <a:ea typeface="宋体" panose="02010600030101010101" pitchFamily="2" charset="-122"/>
            </a:endParaRPr>
          </a:p>
          <a:p>
            <a:pPr>
              <a:buClr>
                <a:srgbClr val="CC0000"/>
              </a:buClr>
              <a:buFont typeface="Wingdings" panose="05000000000000000000" charset="0"/>
            </a:pPr>
            <a:endParaRPr lang="zh-CN" altLang="en-US" sz="2000">
              <a:ea typeface="宋体" panose="02010600030101010101" pitchFamily="2" charset="-122"/>
            </a:endParaRPr>
          </a:p>
          <a:p>
            <a:pPr>
              <a:buClr>
                <a:srgbClr val="CC0000"/>
              </a:buClr>
              <a:buFont typeface="Wingdings" panose="05000000000000000000" charset="0"/>
            </a:pPr>
            <a:r>
              <a:rPr lang="zh-CN" altLang="en-US" sz="2000">
                <a:ea typeface="宋体" panose="02010600030101010101" pitchFamily="2" charset="-122"/>
              </a:rPr>
              <a:t>第一次握手：建立连接时，客户端发送syn包（syn=j）到服务器，并进入SYN_SENT状态，等待服务器确认；SYN：同步序列编号（Synchronize Sequence Numbers）。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buClr>
                <a:srgbClr val="CC0000"/>
              </a:buClr>
              <a:buFont typeface="Wingdings" panose="05000000000000000000" charset="0"/>
            </a:pPr>
            <a:endParaRPr lang="zh-CN" altLang="en-US" sz="2000">
              <a:ea typeface="宋体" panose="02010600030101010101" pitchFamily="2" charset="-122"/>
            </a:endParaRPr>
          </a:p>
          <a:p>
            <a:pPr>
              <a:buClr>
                <a:srgbClr val="CC0000"/>
              </a:buClr>
              <a:buFont typeface="Wingdings" panose="05000000000000000000" charset="0"/>
            </a:pPr>
            <a:r>
              <a:rPr lang="zh-CN" altLang="en-US" sz="2000">
                <a:ea typeface="宋体" panose="02010600030101010101" pitchFamily="2" charset="-122"/>
              </a:rPr>
              <a:t>第二次握手：服务器收到syn包，必须确认客户的SYN（ack=j+1），同时自己也发送一个SYN包（syn=k），即SYN+ACK包，此时服务器进入SYN_RECV状态；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buClr>
                <a:srgbClr val="CC0000"/>
              </a:buClr>
              <a:buFont typeface="Wingdings" panose="05000000000000000000" charset="0"/>
            </a:pPr>
            <a:endParaRPr lang="zh-CN" altLang="en-US" sz="2000">
              <a:ea typeface="宋体" panose="02010600030101010101" pitchFamily="2" charset="-122"/>
            </a:endParaRPr>
          </a:p>
          <a:p>
            <a:pPr>
              <a:buClr>
                <a:srgbClr val="CC0000"/>
              </a:buClr>
              <a:buFont typeface="Wingdings" panose="05000000000000000000" charset="0"/>
            </a:pPr>
            <a:r>
              <a:rPr lang="zh-CN" altLang="en-US" sz="2000">
                <a:ea typeface="宋体" panose="02010600030101010101" pitchFamily="2" charset="-122"/>
              </a:rPr>
              <a:t>第三次握手：客户端收到服务器的SYN+ACK包，向服务器发送确认包ACK(ack=k+1），此包发送完毕，客户端和服务器进入ESTABLISHED（TCP连接成功）状态，完成三次握手。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565525" y="749935"/>
            <a:ext cx="16344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 考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861060" y="1721485"/>
            <a:ext cx="742124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54000"/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1)请根据各个实验的实际情况对所捕获的数据包进行具体分析，从中能得到什么信息？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54000"/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2)用两台主机做实验，一台主机进行Telnet登录，另一台主机进行数据捕获，把捕获到的重要信息写出来。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60115" y="6166485"/>
            <a:ext cx="56597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3"/>
          <p:cNvSpPr>
            <a:spLocks noGrp="1"/>
          </p:cNvSpPr>
          <p:nvPr>
            <p:ph idx="1"/>
          </p:nvPr>
        </p:nvSpPr>
        <p:spPr>
          <a:xfrm>
            <a:off x="3286125" y="2947670"/>
            <a:ext cx="2572385" cy="962025"/>
          </a:xfrm>
        </p:spPr>
        <p:txBody>
          <a:bodyPr wrap="square" lIns="91440" tIns="45720" rIns="91440" bIns="45720" anchor="t"/>
          <a:p>
            <a:pPr algn="ctr" eaLnBrk="1" hangingPunct="1">
              <a:buNone/>
            </a:pPr>
            <a:r>
              <a:rPr lang="zh-CN" altLang="en-US" sz="5100" dirty="0"/>
              <a:t>谢   谢！</a:t>
            </a:r>
            <a:endParaRPr lang="zh-CN" altLang="en-US" sz="5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64865" y="6188075"/>
            <a:ext cx="52393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76605" y="650875"/>
            <a:ext cx="7591425" cy="45840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hangingPunct="1"/>
            <a:r>
              <a:rPr sz="2800" dirty="0">
                <a:latin typeface="+mn-lt"/>
                <a:ea typeface="+mn-ea"/>
                <a:sym typeface="+mn-ea"/>
              </a:rPr>
              <a:t>3.1.2 共享式网络与交换式网络中的嗅探</a:t>
            </a:r>
            <a:endParaRPr sz="2800" dirty="0">
              <a:latin typeface="+mn-lt"/>
              <a:ea typeface="+mn-ea"/>
              <a:sym typeface="+mn-ea"/>
            </a:endParaRP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None/>
            </a:pPr>
            <a:r>
              <a:rPr sz="2400" dirty="0">
                <a:latin typeface="+mn-lt"/>
                <a:ea typeface="+mn-ea"/>
                <a:sym typeface="+mn-ea"/>
              </a:rPr>
              <a:t>    网卡一般有四种接收数据帧的状态：</a:t>
            </a:r>
            <a:endParaRPr sz="2400" dirty="0">
              <a:latin typeface="+mn-lt"/>
              <a:ea typeface="+mn-ea"/>
              <a:sym typeface="+mn-ea"/>
            </a:endParaRP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None/>
            </a:pPr>
            <a:r>
              <a:rPr sz="2400" dirty="0">
                <a:latin typeface="+mn-lt"/>
                <a:ea typeface="+mn-ea"/>
                <a:sym typeface="+mn-ea"/>
              </a:rPr>
              <a:t>(1)单一模式(Unicast)：是指网卡在工作时，只接收数据帧中目的地址是本机MAC地址的数据帧。</a:t>
            </a:r>
            <a:endParaRPr sz="2400" dirty="0">
              <a:latin typeface="+mn-lt"/>
              <a:ea typeface="+mn-ea"/>
              <a:sym typeface="+mn-ea"/>
            </a:endParaRP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None/>
            </a:pPr>
            <a:r>
              <a:rPr sz="2400" dirty="0">
                <a:latin typeface="+mn-lt"/>
                <a:ea typeface="+mn-ea"/>
                <a:sym typeface="+mn-ea"/>
              </a:rPr>
              <a:t>(2)广播模式(Broadcast)：该模式下的网卡能够接收网络中的广播信息。</a:t>
            </a:r>
            <a:endParaRPr sz="2400" dirty="0">
              <a:latin typeface="+mn-lt"/>
              <a:ea typeface="+mn-ea"/>
              <a:sym typeface="+mn-ea"/>
            </a:endParaRP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None/>
            </a:pPr>
            <a:r>
              <a:rPr sz="2400" dirty="0">
                <a:latin typeface="+mn-lt"/>
                <a:ea typeface="+mn-ea"/>
                <a:sym typeface="+mn-ea"/>
              </a:rPr>
              <a:t>(3)组播模式(Multicast)：设置在该模式下的网卡能够接收组播数据。</a:t>
            </a:r>
            <a:endParaRPr sz="2400" dirty="0">
              <a:latin typeface="+mn-lt"/>
              <a:ea typeface="+mn-ea"/>
              <a:sym typeface="+mn-ea"/>
            </a:endParaRP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None/>
            </a:pPr>
            <a:r>
              <a:rPr sz="2400" dirty="0">
                <a:latin typeface="+mn-lt"/>
                <a:ea typeface="+mn-ea"/>
                <a:sym typeface="+mn-ea"/>
              </a:rPr>
              <a:t>(4)混杂模式(Promiscuous)：在这种模式下的网卡能够接收一切通过它的数据，而不管该数据是否是传给它的</a:t>
            </a:r>
            <a:r>
              <a:rPr lang="zh-CN" sz="2400" dirty="0">
                <a:latin typeface="+mn-lt"/>
                <a:ea typeface="+mn-ea"/>
                <a:sym typeface="+mn-ea"/>
              </a:rPr>
              <a:t>。</a:t>
            </a:r>
            <a:endParaRPr lang="zh-CN" sz="2400" dirty="0">
              <a:latin typeface="+mn-lt"/>
              <a:ea typeface="+mn-ea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4980" y="513715"/>
            <a:ext cx="7376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    </a:t>
            </a:r>
            <a:r>
              <a:rPr sz="2400"/>
              <a:t>在以太网中根据部署方式分为共享式网络与交换式网络</a:t>
            </a:r>
            <a:r>
              <a:rPr lang="zh-CN" sz="2400"/>
              <a:t>。</a:t>
            </a:r>
            <a:endParaRPr 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3386455" y="6177280"/>
            <a:ext cx="53854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  <p:pic>
        <p:nvPicPr>
          <p:cNvPr id="2" name="Picture 14" descr="共享网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" y="1343660"/>
            <a:ext cx="4035425" cy="2682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995680" y="4079875"/>
            <a:ext cx="23907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共享式网络工作原理</a:t>
            </a:r>
            <a:endParaRPr lang="zh-CN" altLang="en-US" sz="1600"/>
          </a:p>
        </p:txBody>
      </p:sp>
      <p:pic>
        <p:nvPicPr>
          <p:cNvPr id="3" name="Picture 36" descr="交换网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1427480"/>
            <a:ext cx="3687445" cy="2514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67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050" y="4025900"/>
            <a:ext cx="3350895" cy="1184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449570" y="5445760"/>
            <a:ext cx="214122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交换式网络工作原理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64845" y="849630"/>
            <a:ext cx="781431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sz="2400"/>
              <a:t>MAC泛洪攻击</a:t>
            </a:r>
            <a:endParaRPr sz="2400"/>
          </a:p>
          <a:p>
            <a:r>
              <a:rPr sz="2400"/>
              <a:t>    如果向交换机发送大量虚构MAC地址和IP地址的数据包，有些交换机在应接不暇的情况下，就会进入普通工作模式，就像一台普通的Hub那样只是简单的向所有端口广播数据了，嗅探者正好借此机会来达到窃听的目的。</a:t>
            </a:r>
            <a:endParaRPr sz="2400"/>
          </a:p>
          <a:p>
            <a:r>
              <a:rPr sz="2400"/>
              <a:t>（2）MAC欺骗</a:t>
            </a:r>
            <a:endParaRPr sz="2400"/>
          </a:p>
          <a:p>
            <a:r>
              <a:rPr sz="2400"/>
              <a:t>     MAC欺骗就是修改本地的MAC地址，使其与目标主机的MAC地址相同。</a:t>
            </a:r>
            <a:endParaRPr sz="2400"/>
          </a:p>
          <a:p>
            <a:r>
              <a:rPr sz="2400"/>
              <a:t>（3）ARP欺骗</a:t>
            </a:r>
            <a:endParaRPr sz="2400"/>
          </a:p>
          <a:p>
            <a:r>
              <a:rPr sz="2400"/>
              <a:t>     ARP欺骗是利用IP地址与MAC地址之间进行转换时的协议漏洞，达到欺骗目的。</a:t>
            </a:r>
            <a:endParaRPr sz="2400"/>
          </a:p>
        </p:txBody>
      </p:sp>
      <p:sp>
        <p:nvSpPr>
          <p:cNvPr id="4" name="文本框 3"/>
          <p:cNvSpPr txBox="1"/>
          <p:nvPr/>
        </p:nvSpPr>
        <p:spPr>
          <a:xfrm>
            <a:off x="3417570" y="6155690"/>
            <a:ext cx="53428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81045" y="6103620"/>
            <a:ext cx="54483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02335" y="640080"/>
            <a:ext cx="5001895" cy="6756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8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3.2 网络嗅探分析软件</a:t>
            </a:r>
            <a:endParaRPr lang="en-US" altLang="zh-CN" sz="3800" dirty="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215" y="1621790"/>
            <a:ext cx="530034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lnSpc>
                <a:spcPct val="150000"/>
              </a:lnSpc>
              <a:buNone/>
            </a:pPr>
            <a:r>
              <a:rPr sz="2400">
                <a:ea typeface="宋体" panose="02010600030101010101" pitchFamily="2" charset="-122"/>
              </a:rPr>
              <a:t>在UNIX类系统下，主要有：(1)Libpcap抓包开发库</a:t>
            </a:r>
            <a:endParaRPr sz="2400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sz="2400"/>
              <a:t>(2)snifift</a:t>
            </a:r>
            <a:endParaRPr sz="2400"/>
          </a:p>
          <a:p>
            <a:pPr algn="l">
              <a:lnSpc>
                <a:spcPct val="150000"/>
              </a:lnSpc>
              <a:buNone/>
            </a:pPr>
            <a:r>
              <a:rPr sz="2400"/>
              <a:t>(3)Dsniff</a:t>
            </a:r>
            <a:endParaRPr sz="2400"/>
          </a:p>
          <a:p>
            <a:pPr algn="l">
              <a:lnSpc>
                <a:spcPct val="150000"/>
              </a:lnSpc>
              <a:buNone/>
            </a:pPr>
            <a:r>
              <a:rPr sz="2400"/>
              <a:t>(4)Tcpdump嗅探器软件</a:t>
            </a:r>
            <a:endParaRPr lang="zh-CN" altLang="en-US"/>
          </a:p>
          <a:p>
            <a:pPr indent="254000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81045" y="6103620"/>
            <a:ext cx="54483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7880" y="629285"/>
            <a:ext cx="3637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Clr>
                <a:srgbClr val="CC0000"/>
              </a:buClr>
              <a:buFont typeface="Wingdings" panose="05000000000000000000" charset="0"/>
              <a:buChar char="o"/>
            </a:pPr>
            <a:r>
              <a:rPr sz="2800">
                <a:sym typeface="+mn-ea"/>
              </a:rPr>
              <a:t>Libpcap抓包开发库</a:t>
            </a:r>
            <a:endParaRPr lang="zh-CN" altLang="en-US" sz="2800"/>
          </a:p>
        </p:txBody>
      </p:sp>
      <p:sp>
        <p:nvSpPr>
          <p:cNvPr id="100" name="文本框 99"/>
          <p:cNvSpPr txBox="1"/>
          <p:nvPr/>
        </p:nvSpPr>
        <p:spPr>
          <a:xfrm>
            <a:off x="817880" y="1755140"/>
            <a:ext cx="732663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Libpcap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UNIX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操作系统从网络捕获网络数据包的最常用工具，是与系统独立的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API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接口。它广泛应用于网络数据收集、安全监控等软件的开发。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另外，它有一个核心组件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BPF(Berkeley Packet Filter)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，是一个过滤器并且效率很高。它是由如下的几个部分构成的：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Network Tap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，它负责从网络设备驱动程序中接收所有的数据包并转发到监听程序，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Packet Filter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过滤器来决定是否接收该数据包以及该复制数据包的哪些部分，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Kernel Buffer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保存过滤器送过来的数据包，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 buffer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是用户态上的数据包缓冲区。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81045" y="6103620"/>
            <a:ext cx="54483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61110" y="840105"/>
            <a:ext cx="16363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>
              <a:buClr>
                <a:srgbClr val="CC0000"/>
              </a:buClr>
              <a:buFont typeface="Wingdings" panose="05000000000000000000" charset="0"/>
              <a:buChar char="o"/>
            </a:pPr>
            <a:r>
              <a:rPr sz="2800">
                <a:sym typeface="+mn-ea"/>
              </a:rPr>
              <a:t>snifift</a:t>
            </a:r>
            <a:endParaRPr sz="2800"/>
          </a:p>
        </p:txBody>
      </p:sp>
      <p:sp>
        <p:nvSpPr>
          <p:cNvPr id="100" name="文本框 99"/>
          <p:cNvSpPr txBox="1"/>
          <p:nvPr/>
        </p:nvSpPr>
        <p:spPr>
          <a:xfrm>
            <a:off x="981075" y="1524635"/>
            <a:ext cx="719137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一个有名的网络端口探测器，运行于Solaris和Linux等平台。可以选择源目标地址或地址集合，用户可以配置它在后台运行以检测在哪些TCP/IP端口上用户的输入、输出信息。</a:t>
            </a:r>
            <a:endParaRPr lang="zh-CN" altLang="en-US"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1110" y="3013710"/>
            <a:ext cx="16719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>
              <a:buClr>
                <a:srgbClr val="CC0000"/>
              </a:buClr>
              <a:buFont typeface="Wingdings" panose="05000000000000000000" charset="0"/>
              <a:buChar char="o"/>
            </a:pPr>
            <a:r>
              <a:rPr sz="2800">
                <a:sym typeface="+mn-ea"/>
              </a:rPr>
              <a:t>Dsniff</a:t>
            </a:r>
            <a:endParaRPr sz="2800"/>
          </a:p>
        </p:txBody>
      </p:sp>
      <p:sp>
        <p:nvSpPr>
          <p:cNvPr id="5" name="文本框 4"/>
          <p:cNvSpPr txBox="1"/>
          <p:nvPr/>
        </p:nvSpPr>
        <p:spPr>
          <a:xfrm>
            <a:off x="975995" y="3813810"/>
            <a:ext cx="719137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分为Unix平台下的Dsniff和Windows平台下的Dsniff for Win32，主要用来进行网络渗透测试，它有一套灵活好用的小工具，可以用来截取用户口令等敏感资料。</a:t>
            </a:r>
            <a:endParaRPr lang="zh-CN" altLang="en-US"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81045" y="6103620"/>
            <a:ext cx="54483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高等学校电子信息类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十三五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规划教材</a:t>
            </a:r>
            <a:endParaRPr lang="zh-CN" altLang="en-US"/>
          </a:p>
          <a:p>
            <a:r>
              <a:rPr lang="zh-CN" altLang="en-US">
                <a:sym typeface="+mn-ea"/>
              </a:rPr>
              <a:t>应用型网络与信息安全工程技术人才培养系列教材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0730" y="492760"/>
            <a:ext cx="40195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>
              <a:buClr>
                <a:srgbClr val="CC0000"/>
              </a:buClr>
              <a:buFont typeface="Wingdings" panose="05000000000000000000" charset="0"/>
              <a:buChar char="o"/>
            </a:pPr>
            <a:r>
              <a:rPr sz="2800">
                <a:sym typeface="+mn-ea"/>
              </a:rPr>
              <a:t>Tcpdump嗅探器软件</a:t>
            </a:r>
            <a:endParaRPr sz="2800"/>
          </a:p>
        </p:txBody>
      </p:sp>
      <p:sp>
        <p:nvSpPr>
          <p:cNvPr id="100" name="文本框 99"/>
          <p:cNvSpPr txBox="1"/>
          <p:nvPr/>
        </p:nvSpPr>
        <p:spPr>
          <a:xfrm>
            <a:off x="588010" y="1299845"/>
            <a:ext cx="7967345" cy="38461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Tcpdump应用于Unix系统下，提供命令行模式，是一种免费的网络分析工具。该工具提供了源代码，公开了接口，具备很强的可扩展性。Tcpdump存在于基本的 FreeBSD系统中，由于它需要将网络接口设置为混杂模式，普通用户不能正常执行，但具备root权限的用户可以直接执行它来获取网络上的信息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/>
            <a:r>
              <a:rPr lang="zh-CN" altLang="en-US"/>
              <a:t>  Windows系统下，主要可以使用Windows SDK、套接字等，但是这些方法是与操作系统类型和版本密切相关，导致这些方法开发的软件通用性不强，每种方式都有其特定的优缺点。实际上很多产品都是结合了几种不同的技术从多个层面上来进行Windows下网络数据包的捕获。主要有以下几种方式：</a:t>
            </a:r>
            <a:endParaRPr lang="zh-CN" altLang="en-US"/>
          </a:p>
          <a:p>
            <a:pPr indent="266700"/>
            <a:r>
              <a:rPr lang="zh-CN" altLang="en-US"/>
              <a:t>(1)使用外界提供的驱动捕获程序。如WinPcap驱动。</a:t>
            </a:r>
            <a:endParaRPr lang="zh-CN" altLang="en-US"/>
          </a:p>
          <a:p>
            <a:pPr indent="266700"/>
            <a:r>
              <a:rPr lang="zh-CN" altLang="en-US"/>
              <a:t>(2)使用或自行编写中间层驱动程序。</a:t>
            </a:r>
            <a:endParaRPr lang="zh-CN" altLang="en-US"/>
          </a:p>
          <a:p>
            <a:pPr indent="266700"/>
            <a:r>
              <a:rPr lang="zh-CN" altLang="en-US"/>
              <a:t>(3)直接调用NDIS驱动库函数。</a:t>
            </a:r>
            <a:endParaRPr lang="zh-CN" altLang="en-US"/>
          </a:p>
          <a:p>
            <a:pPr indent="266700"/>
            <a:r>
              <a:rPr lang="zh-CN" altLang="en-US"/>
              <a:t>(4)使用原始套接字。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5233</Words>
  <Application>WPS 演示</Application>
  <PresentationFormat>全屏显示(4:3)</PresentationFormat>
  <Paragraphs>232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Verdana</vt:lpstr>
      <vt:lpstr>微软雅黑</vt:lpstr>
      <vt:lpstr>黑体</vt:lpstr>
      <vt:lpstr>Arial Unicode MS</vt:lpstr>
      <vt:lpstr>Wingdings</vt:lpstr>
      <vt:lpstr>Profile</vt:lpstr>
      <vt:lpstr>第三章   网络嗅探与协议分析技术</vt:lpstr>
      <vt:lpstr>3.1 网络嗅探技术原理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3.5 wireshark的安装及使用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 Yang</cp:lastModifiedBy>
  <cp:revision>254</cp:revision>
  <dcterms:created xsi:type="dcterms:W3CDTF">2018-03-07T08:56:00Z</dcterms:created>
  <dcterms:modified xsi:type="dcterms:W3CDTF">2018-03-17T03:31:57Z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2052-10.1.0.7224</vt:lpwstr>
  </property>
</Properties>
</file>