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0" r:id="rId13"/>
    <p:sldId id="266" r:id="rId14"/>
    <p:sldId id="267" r:id="rId15"/>
    <p:sldId id="284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81" r:id="rId25"/>
    <p:sldId id="282" r:id="rId26"/>
    <p:sldId id="283" r:id="rId2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24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1D25-D808-4612-A1EB-6F6DEE3690C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FAD54-0257-44EB-9C22-9C24B70E2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FAD54-0257-44EB-9C22-9C24B70E2B9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2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868" y="528573"/>
            <a:ext cx="77002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766" y="2807335"/>
            <a:ext cx="7507605" cy="162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6517"/>
            <a:ext cx="2131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003399"/>
                </a:solidFill>
                <a:latin typeface="Arial"/>
                <a:cs typeface="Arial"/>
              </a:rPr>
              <a:t>2.2</a:t>
            </a:r>
            <a:r>
              <a:rPr sz="4800" spc="-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800" spc="-10" dirty="0">
                <a:solidFill>
                  <a:srgbClr val="003399"/>
                </a:solidFill>
              </a:rPr>
              <a:t>堆栈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7B60F3A4-5A79-4179-B8EB-D19539FF4AC9}"/>
              </a:ext>
            </a:extLst>
          </p:cNvPr>
          <p:cNvSpPr/>
          <p:nvPr/>
        </p:nvSpPr>
        <p:spPr>
          <a:xfrm>
            <a:off x="676275" y="2785308"/>
            <a:ext cx="4429122" cy="1000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331" y="1051560"/>
            <a:ext cx="6646164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76" y="1121663"/>
            <a:ext cx="6499860" cy="91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" y="976375"/>
            <a:ext cx="6643751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4925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栈的顺序存储结构通常由一</a:t>
            </a:r>
            <a:r>
              <a:rPr lang="zh-CN" altLang="en-US" sz="2400" b="1" spc="-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一维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5" dirty="0">
                <a:latin typeface="宋体"/>
                <a:cs typeface="宋体"/>
              </a:rPr>
              <a:t>和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个记</a:t>
            </a:r>
            <a:r>
              <a:rPr lang="zh-CN" altLang="en-US" sz="2400" b="1" spc="-5" dirty="0">
                <a:latin typeface="宋体"/>
                <a:cs typeface="宋体"/>
              </a:rPr>
              <a:t>录 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栈顶</a:t>
            </a:r>
            <a:r>
              <a:rPr lang="zh-CN" altLang="en-US" sz="2400" b="1" spc="5" dirty="0">
                <a:latin typeface="宋体"/>
                <a:cs typeface="宋体"/>
              </a:rPr>
              <a:t>元素位置的变量组成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745" y="2184548"/>
            <a:ext cx="623887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#define </a:t>
            </a:r>
            <a:r>
              <a:rPr lang="en-US" sz="1800" b="1" spc="-5" dirty="0" err="1">
                <a:latin typeface="Times New Roman"/>
                <a:cs typeface="Times New Roman"/>
              </a:rPr>
              <a:t>MaxSize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&lt;</a:t>
            </a:r>
            <a:r>
              <a:rPr lang="zh-CN" altLang="en-US" sz="1800" b="1" dirty="0">
                <a:latin typeface="宋体"/>
                <a:cs typeface="宋体"/>
              </a:rPr>
              <a:t>储存数据元素的最大个</a:t>
            </a:r>
            <a:r>
              <a:rPr lang="zh-CN" altLang="en-US" sz="1800" b="1" spc="5" dirty="0">
                <a:latin typeface="宋体"/>
                <a:cs typeface="宋体"/>
              </a:rPr>
              <a:t>数</a:t>
            </a:r>
            <a:r>
              <a:rPr lang="en-US" altLang="zh-CN" sz="1800" b="1" dirty="0">
                <a:latin typeface="Times New Roman"/>
                <a:cs typeface="Times New Roman"/>
              </a:rPr>
              <a:t>&gt;</a:t>
            </a:r>
            <a:endParaRPr lang="zh-CN" altLang="en-US" sz="1800" dirty="0">
              <a:latin typeface="Times New Roman"/>
              <a:cs typeface="Times New Roman"/>
            </a:endParaRPr>
          </a:p>
          <a:p>
            <a:pPr marL="12700" marR="3322320">
              <a:lnSpc>
                <a:spcPts val="2160"/>
              </a:lnSpc>
              <a:spcBef>
                <a:spcPts val="60"/>
              </a:spcBef>
            </a:pPr>
            <a:r>
              <a:rPr lang="en-US" sz="1800" b="1" dirty="0">
                <a:latin typeface="Times New Roman"/>
                <a:cs typeface="Times New Roman"/>
              </a:rPr>
              <a:t>typedef </a:t>
            </a:r>
            <a:r>
              <a:rPr lang="en-US" sz="1800" b="1" spc="-5" dirty="0">
                <a:latin typeface="Times New Roman"/>
                <a:cs typeface="Times New Roman"/>
              </a:rPr>
              <a:t>struct </a:t>
            </a:r>
            <a:r>
              <a:rPr lang="en-US" sz="1800" b="1" spc="-5" dirty="0" err="1">
                <a:latin typeface="Times New Roman"/>
                <a:cs typeface="Times New Roman"/>
              </a:rPr>
              <a:t>SNode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*Stack;  </a:t>
            </a:r>
            <a:r>
              <a:rPr lang="en-US" sz="1800" b="1" spc="-5" dirty="0">
                <a:latin typeface="Times New Roman"/>
                <a:cs typeface="Times New Roman"/>
              </a:rPr>
              <a:t>struct </a:t>
            </a:r>
            <a:r>
              <a:rPr lang="en-US" sz="1800" b="1" spc="-5" dirty="0" err="1">
                <a:latin typeface="Times New Roman"/>
                <a:cs typeface="Times New Roman"/>
              </a:rPr>
              <a:t>SNode</a:t>
            </a:r>
            <a:r>
              <a:rPr lang="en-US" sz="1800" b="1" spc="-5" dirty="0">
                <a:latin typeface="Times New Roman"/>
                <a:cs typeface="Times New Roman"/>
              </a:rPr>
              <a:t>{</a:t>
            </a:r>
            <a:endParaRPr lang="en-US" sz="1800" dirty="0">
              <a:latin typeface="Times New Roman"/>
              <a:cs typeface="Times New Roman"/>
            </a:endParaRPr>
          </a:p>
          <a:p>
            <a:pPr marL="927100" marR="2421255">
              <a:lnSpc>
                <a:spcPts val="2160"/>
              </a:lnSpc>
            </a:pPr>
            <a:r>
              <a:rPr lang="en-US" sz="1800" b="1" spc="-15" dirty="0" err="1">
                <a:latin typeface="Times New Roman"/>
                <a:cs typeface="Times New Roman"/>
              </a:rPr>
              <a:t>ElementType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Data[</a:t>
            </a:r>
            <a:r>
              <a:rPr lang="en-US" sz="1800" b="1" spc="-5" dirty="0" err="1">
                <a:latin typeface="Times New Roman"/>
                <a:cs typeface="Times New Roman"/>
              </a:rPr>
              <a:t>MaxSize</a:t>
            </a:r>
            <a:r>
              <a:rPr lang="en-US" sz="1800" b="1" spc="-5" dirty="0">
                <a:latin typeface="Times New Roman"/>
                <a:cs typeface="Times New Roman"/>
              </a:rPr>
              <a:t>];  int</a:t>
            </a:r>
            <a:r>
              <a:rPr lang="en-US" sz="1800" b="1" spc="-40" dirty="0">
                <a:latin typeface="Times New Roman"/>
                <a:cs typeface="Times New Roman"/>
              </a:rPr>
              <a:t> </a:t>
            </a:r>
            <a:r>
              <a:rPr lang="en-US" sz="1800" b="1" spc="-45" dirty="0">
                <a:latin typeface="Times New Roman"/>
                <a:cs typeface="Times New Roman"/>
              </a:rPr>
              <a:t>Top;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};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965" y="346710"/>
            <a:ext cx="287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栈的顺序存储实现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914400" y="3971925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3971925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050" y="3978275"/>
            <a:ext cx="4584700" cy="0"/>
          </a:xfrm>
          <a:custGeom>
            <a:avLst/>
            <a:gdLst/>
            <a:ahLst/>
            <a:cxnLst/>
            <a:rect l="l" t="t" r="r" b="b"/>
            <a:pathLst>
              <a:path w="4584700">
                <a:moveTo>
                  <a:pt x="0" y="0"/>
                </a:moveTo>
                <a:lnTo>
                  <a:pt x="458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8050" y="6172834"/>
            <a:ext cx="4584700" cy="0"/>
          </a:xfrm>
          <a:custGeom>
            <a:avLst/>
            <a:gdLst/>
            <a:ahLst/>
            <a:cxnLst/>
            <a:rect l="l" t="t" r="r" b="b"/>
            <a:pathLst>
              <a:path w="4584700">
                <a:moveTo>
                  <a:pt x="0" y="0"/>
                </a:moveTo>
                <a:lnTo>
                  <a:pt x="458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0750" y="3961891"/>
            <a:ext cx="455930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void </a:t>
            </a:r>
            <a:r>
              <a:rPr sz="1600" b="1" dirty="0">
                <a:latin typeface="宋体"/>
                <a:cs typeface="宋体"/>
              </a:rPr>
              <a:t>Push( Stack PtrS, </a:t>
            </a:r>
            <a:r>
              <a:rPr sz="1600" b="1" spc="5" dirty="0">
                <a:latin typeface="宋体"/>
                <a:cs typeface="宋体"/>
              </a:rPr>
              <a:t>ElementType </a:t>
            </a:r>
            <a:r>
              <a:rPr sz="1600" b="1" dirty="0">
                <a:latin typeface="宋体"/>
                <a:cs typeface="宋体"/>
              </a:rPr>
              <a:t>item</a:t>
            </a:r>
            <a:r>
              <a:rPr sz="1600" b="1" spc="-5" dirty="0"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 marL="62230">
              <a:lnSpc>
                <a:spcPct val="100000"/>
              </a:lnSpc>
            </a:pP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47498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if </a:t>
            </a:r>
            <a:r>
              <a:rPr sz="1600" b="1" spc="-10" dirty="0">
                <a:latin typeface="宋体"/>
                <a:cs typeface="宋体"/>
              </a:rPr>
              <a:t>( </a:t>
            </a:r>
            <a:r>
              <a:rPr sz="1600" b="1" spc="5" dirty="0">
                <a:latin typeface="宋体"/>
                <a:cs typeface="宋体"/>
              </a:rPr>
              <a:t>PtrS-&gt;Top </a:t>
            </a:r>
            <a:r>
              <a:rPr sz="1600" b="1" dirty="0">
                <a:latin typeface="宋体"/>
                <a:cs typeface="宋体"/>
              </a:rPr>
              <a:t>== </a:t>
            </a:r>
            <a:r>
              <a:rPr sz="1600" b="1" spc="5" dirty="0">
                <a:latin typeface="宋体"/>
                <a:cs typeface="宋体"/>
              </a:rPr>
              <a:t>MaxSize-1 </a:t>
            </a:r>
            <a:r>
              <a:rPr sz="1600" b="1" spc="-10" dirty="0">
                <a:latin typeface="宋体"/>
                <a:cs typeface="宋体"/>
              </a:rPr>
              <a:t>)</a:t>
            </a:r>
            <a:r>
              <a:rPr sz="1600" b="1" spc="5" dirty="0"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699135">
              <a:lnSpc>
                <a:spcPct val="100000"/>
              </a:lnSpc>
              <a:tabLst>
                <a:tab pos="2858770" algn="l"/>
              </a:tabLst>
            </a:pPr>
            <a:r>
              <a:rPr sz="1600" b="1" spc="5" dirty="0">
                <a:latin typeface="宋体"/>
                <a:cs typeface="宋体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</a:t>
            </a:r>
            <a:r>
              <a:rPr sz="1600" b="1" dirty="0">
                <a:latin typeface="宋体"/>
                <a:cs typeface="宋体"/>
              </a:rPr>
              <a:t>满</a:t>
            </a:r>
            <a:r>
              <a:rPr sz="1600" b="1" spc="-5" dirty="0">
                <a:latin typeface="宋体"/>
                <a:cs typeface="宋体"/>
              </a:rPr>
              <a:t>”);	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1600" b="1" dirty="0">
                <a:latin typeface="宋体"/>
                <a:cs typeface="宋体"/>
              </a:rPr>
              <a:t>;</a:t>
            </a:r>
            <a:endParaRPr sz="1600">
              <a:latin typeface="宋体"/>
              <a:cs typeface="宋体"/>
            </a:endParaRPr>
          </a:p>
          <a:p>
            <a:pPr marL="432434">
              <a:lnSpc>
                <a:spcPct val="100000"/>
              </a:lnSpc>
            </a:pPr>
            <a:r>
              <a:rPr sz="1600" b="1" dirty="0">
                <a:latin typeface="宋体"/>
                <a:cs typeface="宋体"/>
              </a:rPr>
              <a:t>}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else</a:t>
            </a:r>
            <a:r>
              <a:rPr sz="1600" b="1" spc="-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680720" marR="476250" indent="-12700">
              <a:lnSpc>
                <a:spcPct val="100000"/>
              </a:lnSpc>
            </a:pPr>
            <a:r>
              <a:rPr sz="1600" b="1" dirty="0">
                <a:latin typeface="宋体"/>
                <a:cs typeface="宋体"/>
              </a:rPr>
              <a:t>PtrS-&gt;Data[++(PtrS-&gt;Top)] </a:t>
            </a:r>
            <a:r>
              <a:rPr sz="1600" b="1" spc="-10" dirty="0">
                <a:latin typeface="宋体"/>
                <a:cs typeface="宋体"/>
              </a:rPr>
              <a:t>= </a:t>
            </a:r>
            <a:r>
              <a:rPr sz="1600" b="1" dirty="0">
                <a:latin typeface="宋体"/>
                <a:cs typeface="宋体"/>
              </a:rPr>
              <a:t>item;  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1600" b="1" dirty="0">
                <a:latin typeface="宋体"/>
                <a:cs typeface="宋体"/>
              </a:rPr>
              <a:t>;</a:t>
            </a:r>
            <a:endParaRPr sz="1600">
              <a:latin typeface="宋体"/>
              <a:cs typeface="宋体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宋体"/>
                <a:cs typeface="宋体"/>
              </a:rPr>
              <a:t>}</a:t>
            </a:r>
            <a:endParaRPr sz="1600">
              <a:latin typeface="宋体"/>
              <a:cs typeface="宋体"/>
            </a:endParaRPr>
          </a:p>
          <a:p>
            <a:pPr marL="62230">
              <a:lnSpc>
                <a:spcPct val="100000"/>
              </a:lnSpc>
            </a:pPr>
            <a:r>
              <a:rPr sz="1600" b="1" spc="-10" dirty="0">
                <a:latin typeface="宋体"/>
                <a:cs typeface="宋体"/>
              </a:rPr>
              <a:t>}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5376" y="4313301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136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5376" y="5786437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6000" y="4313301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136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0450" y="5174297"/>
            <a:ext cx="329565" cy="74930"/>
          </a:xfrm>
          <a:custGeom>
            <a:avLst/>
            <a:gdLst/>
            <a:ahLst/>
            <a:cxnLst/>
            <a:rect l="l" t="t" r="r" b="b"/>
            <a:pathLst>
              <a:path w="329565" h="74929">
                <a:moveTo>
                  <a:pt x="59435" y="0"/>
                </a:moveTo>
                <a:lnTo>
                  <a:pt x="57276" y="1396"/>
                </a:lnTo>
                <a:lnTo>
                  <a:pt x="0" y="37172"/>
                </a:lnTo>
                <a:lnTo>
                  <a:pt x="57276" y="72961"/>
                </a:lnTo>
                <a:lnTo>
                  <a:pt x="59435" y="74358"/>
                </a:lnTo>
                <a:lnTo>
                  <a:pt x="62356" y="73685"/>
                </a:lnTo>
                <a:lnTo>
                  <a:pt x="65150" y="69214"/>
                </a:lnTo>
                <a:lnTo>
                  <a:pt x="64516" y="66281"/>
                </a:lnTo>
                <a:lnTo>
                  <a:pt x="62229" y="64884"/>
                </a:lnTo>
                <a:lnTo>
                  <a:pt x="25511" y="41935"/>
                </a:lnTo>
                <a:lnTo>
                  <a:pt x="8890" y="41935"/>
                </a:lnTo>
                <a:lnTo>
                  <a:pt x="8890" y="32410"/>
                </a:lnTo>
                <a:lnTo>
                  <a:pt x="25539" y="32410"/>
                </a:lnTo>
                <a:lnTo>
                  <a:pt x="62229" y="9524"/>
                </a:lnTo>
                <a:lnTo>
                  <a:pt x="64516" y="8127"/>
                </a:lnTo>
                <a:lnTo>
                  <a:pt x="65150" y="5079"/>
                </a:lnTo>
                <a:lnTo>
                  <a:pt x="63753" y="2920"/>
                </a:lnTo>
                <a:lnTo>
                  <a:pt x="62356" y="634"/>
                </a:lnTo>
                <a:lnTo>
                  <a:pt x="59435" y="0"/>
                </a:lnTo>
                <a:close/>
              </a:path>
              <a:path w="329565" h="74929">
                <a:moveTo>
                  <a:pt x="25539" y="32410"/>
                </a:moveTo>
                <a:lnTo>
                  <a:pt x="8890" y="32410"/>
                </a:lnTo>
                <a:lnTo>
                  <a:pt x="8890" y="41935"/>
                </a:lnTo>
                <a:lnTo>
                  <a:pt x="25511" y="41935"/>
                </a:lnTo>
                <a:lnTo>
                  <a:pt x="24353" y="41211"/>
                </a:lnTo>
                <a:lnTo>
                  <a:pt x="11429" y="41211"/>
                </a:lnTo>
                <a:lnTo>
                  <a:pt x="11429" y="33134"/>
                </a:lnTo>
                <a:lnTo>
                  <a:pt x="24379" y="33134"/>
                </a:lnTo>
                <a:lnTo>
                  <a:pt x="25539" y="32410"/>
                </a:lnTo>
                <a:close/>
              </a:path>
              <a:path w="329565" h="74929">
                <a:moveTo>
                  <a:pt x="329056" y="32410"/>
                </a:moveTo>
                <a:lnTo>
                  <a:pt x="25539" y="32410"/>
                </a:lnTo>
                <a:lnTo>
                  <a:pt x="17898" y="37176"/>
                </a:lnTo>
                <a:lnTo>
                  <a:pt x="25511" y="41935"/>
                </a:lnTo>
                <a:lnTo>
                  <a:pt x="329056" y="41935"/>
                </a:lnTo>
                <a:lnTo>
                  <a:pt x="329056" y="32410"/>
                </a:lnTo>
                <a:close/>
              </a:path>
              <a:path w="329565" h="74929">
                <a:moveTo>
                  <a:pt x="11429" y="33134"/>
                </a:moveTo>
                <a:lnTo>
                  <a:pt x="11429" y="41211"/>
                </a:lnTo>
                <a:lnTo>
                  <a:pt x="17898" y="37176"/>
                </a:lnTo>
                <a:lnTo>
                  <a:pt x="11429" y="33134"/>
                </a:lnTo>
                <a:close/>
              </a:path>
              <a:path w="329565" h="74929">
                <a:moveTo>
                  <a:pt x="17898" y="37176"/>
                </a:moveTo>
                <a:lnTo>
                  <a:pt x="11429" y="41211"/>
                </a:lnTo>
                <a:lnTo>
                  <a:pt x="24353" y="41211"/>
                </a:lnTo>
                <a:lnTo>
                  <a:pt x="17898" y="37176"/>
                </a:lnTo>
                <a:close/>
              </a:path>
              <a:path w="329565" h="74929">
                <a:moveTo>
                  <a:pt x="24379" y="33134"/>
                </a:moveTo>
                <a:lnTo>
                  <a:pt x="11429" y="33134"/>
                </a:lnTo>
                <a:lnTo>
                  <a:pt x="17904" y="37172"/>
                </a:lnTo>
                <a:lnTo>
                  <a:pt x="24379" y="33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02118" y="5105400"/>
            <a:ext cx="329565" cy="288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645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1776" y="429895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4726" y="42957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9826" y="5426075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4" h="314325">
                <a:moveTo>
                  <a:pt x="153162" y="0"/>
                </a:moveTo>
                <a:lnTo>
                  <a:pt x="104753" y="8012"/>
                </a:lnTo>
                <a:lnTo>
                  <a:pt x="62709" y="30325"/>
                </a:lnTo>
                <a:lnTo>
                  <a:pt x="29553" y="64355"/>
                </a:lnTo>
                <a:lnTo>
                  <a:pt x="7808" y="107517"/>
                </a:lnTo>
                <a:lnTo>
                  <a:pt x="0" y="157225"/>
                </a:lnTo>
                <a:lnTo>
                  <a:pt x="7808" y="206872"/>
                </a:lnTo>
                <a:lnTo>
                  <a:pt x="29553" y="249996"/>
                </a:lnTo>
                <a:lnTo>
                  <a:pt x="62709" y="284007"/>
                </a:lnTo>
                <a:lnTo>
                  <a:pt x="104753" y="306313"/>
                </a:lnTo>
                <a:lnTo>
                  <a:pt x="153162" y="314325"/>
                </a:lnTo>
                <a:lnTo>
                  <a:pt x="201570" y="306313"/>
                </a:lnTo>
                <a:lnTo>
                  <a:pt x="243614" y="284007"/>
                </a:lnTo>
                <a:lnTo>
                  <a:pt x="276770" y="249996"/>
                </a:lnTo>
                <a:lnTo>
                  <a:pt x="298515" y="206872"/>
                </a:lnTo>
                <a:lnTo>
                  <a:pt x="306324" y="157225"/>
                </a:lnTo>
                <a:lnTo>
                  <a:pt x="298515" y="107517"/>
                </a:lnTo>
                <a:lnTo>
                  <a:pt x="276770" y="64355"/>
                </a:lnTo>
                <a:lnTo>
                  <a:pt x="243614" y="30325"/>
                </a:lnTo>
                <a:lnTo>
                  <a:pt x="201570" y="8012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9826" y="5426075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4" h="314325">
                <a:moveTo>
                  <a:pt x="0" y="157225"/>
                </a:moveTo>
                <a:lnTo>
                  <a:pt x="7808" y="107517"/>
                </a:lnTo>
                <a:lnTo>
                  <a:pt x="29553" y="64355"/>
                </a:lnTo>
                <a:lnTo>
                  <a:pt x="62709" y="30325"/>
                </a:lnTo>
                <a:lnTo>
                  <a:pt x="104753" y="8012"/>
                </a:lnTo>
                <a:lnTo>
                  <a:pt x="153162" y="0"/>
                </a:lnTo>
                <a:lnTo>
                  <a:pt x="201570" y="8012"/>
                </a:lnTo>
                <a:lnTo>
                  <a:pt x="243614" y="30325"/>
                </a:lnTo>
                <a:lnTo>
                  <a:pt x="276770" y="64355"/>
                </a:lnTo>
                <a:lnTo>
                  <a:pt x="298515" y="107517"/>
                </a:lnTo>
                <a:lnTo>
                  <a:pt x="306324" y="157225"/>
                </a:lnTo>
                <a:lnTo>
                  <a:pt x="298515" y="206872"/>
                </a:lnTo>
                <a:lnTo>
                  <a:pt x="276770" y="249996"/>
                </a:lnTo>
                <a:lnTo>
                  <a:pt x="243614" y="284007"/>
                </a:lnTo>
                <a:lnTo>
                  <a:pt x="201570" y="306313"/>
                </a:lnTo>
                <a:lnTo>
                  <a:pt x="153162" y="314325"/>
                </a:lnTo>
                <a:lnTo>
                  <a:pt x="104753" y="306313"/>
                </a:lnTo>
                <a:lnTo>
                  <a:pt x="62709" y="284007"/>
                </a:lnTo>
                <a:lnTo>
                  <a:pt x="29553" y="249996"/>
                </a:lnTo>
                <a:lnTo>
                  <a:pt x="7808" y="206872"/>
                </a:lnTo>
                <a:lnTo>
                  <a:pt x="0" y="157225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64375" y="5487987"/>
            <a:ext cx="180975" cy="173355"/>
          </a:xfrm>
          <a:custGeom>
            <a:avLst/>
            <a:gdLst/>
            <a:ahLst/>
            <a:cxnLst/>
            <a:rect l="l" t="t" r="r" b="b"/>
            <a:pathLst>
              <a:path w="180975" h="173354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81773" y="547034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4175" y="3897376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15022" y="3925951"/>
            <a:ext cx="375920" cy="328930"/>
          </a:xfrm>
          <a:custGeom>
            <a:avLst/>
            <a:gdLst/>
            <a:ahLst/>
            <a:cxnLst/>
            <a:rect l="l" t="t" r="r" b="b"/>
            <a:pathLst>
              <a:path w="375920" h="328929">
                <a:moveTo>
                  <a:pt x="342116" y="254155"/>
                </a:moveTo>
                <a:lnTo>
                  <a:pt x="325247" y="256412"/>
                </a:lnTo>
                <a:lnTo>
                  <a:pt x="360552" y="328549"/>
                </a:lnTo>
                <a:lnTo>
                  <a:pt x="372257" y="266954"/>
                </a:lnTo>
                <a:lnTo>
                  <a:pt x="344297" y="266954"/>
                </a:lnTo>
                <a:lnTo>
                  <a:pt x="342116" y="254155"/>
                </a:lnTo>
                <a:close/>
              </a:path>
              <a:path w="375920" h="328929">
                <a:moveTo>
                  <a:pt x="357833" y="252051"/>
                </a:moveTo>
                <a:lnTo>
                  <a:pt x="342116" y="254155"/>
                </a:lnTo>
                <a:lnTo>
                  <a:pt x="344297" y="266954"/>
                </a:lnTo>
                <a:lnTo>
                  <a:pt x="359918" y="264287"/>
                </a:lnTo>
                <a:lnTo>
                  <a:pt x="357833" y="252051"/>
                </a:lnTo>
                <a:close/>
              </a:path>
              <a:path w="375920" h="328929">
                <a:moveTo>
                  <a:pt x="375538" y="249681"/>
                </a:moveTo>
                <a:lnTo>
                  <a:pt x="357833" y="252051"/>
                </a:lnTo>
                <a:lnTo>
                  <a:pt x="359918" y="264287"/>
                </a:lnTo>
                <a:lnTo>
                  <a:pt x="344297" y="266954"/>
                </a:lnTo>
                <a:lnTo>
                  <a:pt x="372257" y="266954"/>
                </a:lnTo>
                <a:lnTo>
                  <a:pt x="375538" y="249681"/>
                </a:lnTo>
                <a:close/>
              </a:path>
              <a:path w="375920" h="328929">
                <a:moveTo>
                  <a:pt x="357451" y="249809"/>
                </a:moveTo>
                <a:lnTo>
                  <a:pt x="341375" y="249809"/>
                </a:lnTo>
                <a:lnTo>
                  <a:pt x="341629" y="250825"/>
                </a:lnTo>
                <a:lnTo>
                  <a:pt x="342116" y="254155"/>
                </a:lnTo>
                <a:lnTo>
                  <a:pt x="357833" y="252051"/>
                </a:lnTo>
                <a:lnTo>
                  <a:pt x="357451" y="249809"/>
                </a:lnTo>
                <a:close/>
              </a:path>
              <a:path w="375920" h="328929">
                <a:moveTo>
                  <a:pt x="341456" y="250280"/>
                </a:moveTo>
                <a:lnTo>
                  <a:pt x="341549" y="250825"/>
                </a:lnTo>
                <a:lnTo>
                  <a:pt x="341456" y="250280"/>
                </a:lnTo>
                <a:close/>
              </a:path>
              <a:path w="375920" h="328929">
                <a:moveTo>
                  <a:pt x="341375" y="249809"/>
                </a:moveTo>
                <a:lnTo>
                  <a:pt x="341456" y="250280"/>
                </a:lnTo>
                <a:lnTo>
                  <a:pt x="341629" y="250825"/>
                </a:lnTo>
                <a:lnTo>
                  <a:pt x="341375" y="249809"/>
                </a:lnTo>
                <a:close/>
              </a:path>
              <a:path w="375920" h="328929">
                <a:moveTo>
                  <a:pt x="253" y="0"/>
                </a:moveTo>
                <a:lnTo>
                  <a:pt x="0" y="15748"/>
                </a:lnTo>
                <a:lnTo>
                  <a:pt x="18542" y="16129"/>
                </a:lnTo>
                <a:lnTo>
                  <a:pt x="36449" y="17399"/>
                </a:lnTo>
                <a:lnTo>
                  <a:pt x="88646" y="25781"/>
                </a:lnTo>
                <a:lnTo>
                  <a:pt x="137795" y="40640"/>
                </a:lnTo>
                <a:lnTo>
                  <a:pt x="183387" y="61341"/>
                </a:lnTo>
                <a:lnTo>
                  <a:pt x="224790" y="87630"/>
                </a:lnTo>
                <a:lnTo>
                  <a:pt x="261493" y="118744"/>
                </a:lnTo>
                <a:lnTo>
                  <a:pt x="292861" y="154305"/>
                </a:lnTo>
                <a:lnTo>
                  <a:pt x="318134" y="193548"/>
                </a:lnTo>
                <a:lnTo>
                  <a:pt x="336930" y="236093"/>
                </a:lnTo>
                <a:lnTo>
                  <a:pt x="341456" y="250280"/>
                </a:lnTo>
                <a:lnTo>
                  <a:pt x="341375" y="249809"/>
                </a:lnTo>
                <a:lnTo>
                  <a:pt x="357451" y="249809"/>
                </a:lnTo>
                <a:lnTo>
                  <a:pt x="356870" y="246380"/>
                </a:lnTo>
                <a:lnTo>
                  <a:pt x="356743" y="246125"/>
                </a:lnTo>
                <a:lnTo>
                  <a:pt x="351790" y="230378"/>
                </a:lnTo>
                <a:lnTo>
                  <a:pt x="331850" y="185547"/>
                </a:lnTo>
                <a:lnTo>
                  <a:pt x="305180" y="144399"/>
                </a:lnTo>
                <a:lnTo>
                  <a:pt x="272287" y="107187"/>
                </a:lnTo>
                <a:lnTo>
                  <a:pt x="233933" y="74675"/>
                </a:lnTo>
                <a:lnTo>
                  <a:pt x="190626" y="47371"/>
                </a:lnTo>
                <a:lnTo>
                  <a:pt x="143128" y="25654"/>
                </a:lnTo>
                <a:lnTo>
                  <a:pt x="91821" y="10160"/>
                </a:lnTo>
                <a:lnTo>
                  <a:pt x="37465" y="1524"/>
                </a:lnTo>
                <a:lnTo>
                  <a:pt x="18923" y="381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0875" y="4000500"/>
            <a:ext cx="306705" cy="316230"/>
          </a:xfrm>
          <a:custGeom>
            <a:avLst/>
            <a:gdLst/>
            <a:ahLst/>
            <a:cxnLst/>
            <a:rect l="l" t="t" r="r" b="b"/>
            <a:pathLst>
              <a:path w="306704" h="316229">
                <a:moveTo>
                  <a:pt x="153161" y="0"/>
                </a:moveTo>
                <a:lnTo>
                  <a:pt x="104753" y="8054"/>
                </a:lnTo>
                <a:lnTo>
                  <a:pt x="62709" y="30484"/>
                </a:lnTo>
                <a:lnTo>
                  <a:pt x="29553" y="64684"/>
                </a:lnTo>
                <a:lnTo>
                  <a:pt x="7808" y="108053"/>
                </a:lnTo>
                <a:lnTo>
                  <a:pt x="0" y="157987"/>
                </a:lnTo>
                <a:lnTo>
                  <a:pt x="7808" y="207922"/>
                </a:lnTo>
                <a:lnTo>
                  <a:pt x="29553" y="251291"/>
                </a:lnTo>
                <a:lnTo>
                  <a:pt x="62709" y="285491"/>
                </a:lnTo>
                <a:lnTo>
                  <a:pt x="104753" y="307921"/>
                </a:lnTo>
                <a:lnTo>
                  <a:pt x="153161" y="315975"/>
                </a:lnTo>
                <a:lnTo>
                  <a:pt x="201583" y="307921"/>
                </a:lnTo>
                <a:lnTo>
                  <a:pt x="243659" y="285491"/>
                </a:lnTo>
                <a:lnTo>
                  <a:pt x="276852" y="251291"/>
                </a:lnTo>
                <a:lnTo>
                  <a:pt x="298628" y="207922"/>
                </a:lnTo>
                <a:lnTo>
                  <a:pt x="306450" y="157987"/>
                </a:lnTo>
                <a:lnTo>
                  <a:pt x="298628" y="108053"/>
                </a:lnTo>
                <a:lnTo>
                  <a:pt x="276852" y="64684"/>
                </a:lnTo>
                <a:lnTo>
                  <a:pt x="243659" y="30484"/>
                </a:lnTo>
                <a:lnTo>
                  <a:pt x="201583" y="8054"/>
                </a:lnTo>
                <a:lnTo>
                  <a:pt x="153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0875" y="5093970"/>
            <a:ext cx="306705" cy="316230"/>
          </a:xfrm>
          <a:custGeom>
            <a:avLst/>
            <a:gdLst/>
            <a:ahLst/>
            <a:cxnLst/>
            <a:rect l="l" t="t" r="r" b="b"/>
            <a:pathLst>
              <a:path w="306704" h="316229">
                <a:moveTo>
                  <a:pt x="0" y="157987"/>
                </a:moveTo>
                <a:lnTo>
                  <a:pt x="7808" y="108053"/>
                </a:lnTo>
                <a:lnTo>
                  <a:pt x="29553" y="64684"/>
                </a:lnTo>
                <a:lnTo>
                  <a:pt x="62709" y="30484"/>
                </a:lnTo>
                <a:lnTo>
                  <a:pt x="104753" y="8054"/>
                </a:lnTo>
                <a:lnTo>
                  <a:pt x="153161" y="0"/>
                </a:lnTo>
                <a:lnTo>
                  <a:pt x="201583" y="8054"/>
                </a:lnTo>
                <a:lnTo>
                  <a:pt x="243659" y="30484"/>
                </a:lnTo>
                <a:lnTo>
                  <a:pt x="276852" y="64684"/>
                </a:lnTo>
                <a:lnTo>
                  <a:pt x="298628" y="108053"/>
                </a:lnTo>
                <a:lnTo>
                  <a:pt x="306450" y="157987"/>
                </a:lnTo>
                <a:lnTo>
                  <a:pt x="298628" y="207922"/>
                </a:lnTo>
                <a:lnTo>
                  <a:pt x="276852" y="251291"/>
                </a:lnTo>
                <a:lnTo>
                  <a:pt x="243659" y="285491"/>
                </a:lnTo>
                <a:lnTo>
                  <a:pt x="201583" y="307921"/>
                </a:lnTo>
                <a:lnTo>
                  <a:pt x="153161" y="315975"/>
                </a:lnTo>
                <a:lnTo>
                  <a:pt x="104753" y="307921"/>
                </a:lnTo>
                <a:lnTo>
                  <a:pt x="62709" y="285491"/>
                </a:lnTo>
                <a:lnTo>
                  <a:pt x="29553" y="251291"/>
                </a:lnTo>
                <a:lnTo>
                  <a:pt x="7808" y="207922"/>
                </a:lnTo>
                <a:lnTo>
                  <a:pt x="0" y="1579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5931" y="4062386"/>
            <a:ext cx="179705" cy="173990"/>
          </a:xfrm>
          <a:custGeom>
            <a:avLst/>
            <a:gdLst/>
            <a:ahLst/>
            <a:cxnLst/>
            <a:rect l="l" t="t" r="r" b="b"/>
            <a:pathLst>
              <a:path w="179704" h="173989">
                <a:moveTo>
                  <a:pt x="0" y="173443"/>
                </a:moveTo>
                <a:lnTo>
                  <a:pt x="179222" y="173443"/>
                </a:lnTo>
                <a:lnTo>
                  <a:pt x="179222" y="0"/>
                </a:lnTo>
                <a:lnTo>
                  <a:pt x="0" y="0"/>
                </a:lnTo>
                <a:lnTo>
                  <a:pt x="0" y="173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9393" y="5137911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1439" y="4471542"/>
            <a:ext cx="29273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  <a:p>
            <a:pPr marL="12700" marR="4318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宋体"/>
                <a:cs typeface="宋体"/>
              </a:rPr>
              <a:t>入 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4628" y="5456021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Pt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48476" y="5564251"/>
            <a:ext cx="581025" cy="100330"/>
          </a:xfrm>
          <a:custGeom>
            <a:avLst/>
            <a:gdLst/>
            <a:ahLst/>
            <a:cxnLst/>
            <a:rect l="l" t="t" r="r" b="b"/>
            <a:pathLst>
              <a:path w="581025" h="100329">
                <a:moveTo>
                  <a:pt x="562038" y="49944"/>
                </a:moveTo>
                <a:lnTo>
                  <a:pt x="490600" y="91605"/>
                </a:lnTo>
                <a:lnTo>
                  <a:pt x="489839" y="94526"/>
                </a:lnTo>
                <a:lnTo>
                  <a:pt x="491235" y="96786"/>
                </a:lnTo>
                <a:lnTo>
                  <a:pt x="492505" y="99060"/>
                </a:lnTo>
                <a:lnTo>
                  <a:pt x="495426" y="99834"/>
                </a:lnTo>
                <a:lnTo>
                  <a:pt x="572855" y="54698"/>
                </a:lnTo>
                <a:lnTo>
                  <a:pt x="571500" y="54698"/>
                </a:lnTo>
                <a:lnTo>
                  <a:pt x="571500" y="54051"/>
                </a:lnTo>
                <a:lnTo>
                  <a:pt x="569087" y="54051"/>
                </a:lnTo>
                <a:lnTo>
                  <a:pt x="562038" y="49944"/>
                </a:lnTo>
                <a:close/>
              </a:path>
              <a:path w="581025" h="100329">
                <a:moveTo>
                  <a:pt x="553851" y="45173"/>
                </a:moveTo>
                <a:lnTo>
                  <a:pt x="0" y="45173"/>
                </a:lnTo>
                <a:lnTo>
                  <a:pt x="0" y="54698"/>
                </a:lnTo>
                <a:lnTo>
                  <a:pt x="553886" y="54698"/>
                </a:lnTo>
                <a:lnTo>
                  <a:pt x="562038" y="49944"/>
                </a:lnTo>
                <a:lnTo>
                  <a:pt x="553851" y="45173"/>
                </a:lnTo>
                <a:close/>
              </a:path>
              <a:path w="581025" h="100329">
                <a:moveTo>
                  <a:pt x="572850" y="45173"/>
                </a:moveTo>
                <a:lnTo>
                  <a:pt x="571500" y="45173"/>
                </a:lnTo>
                <a:lnTo>
                  <a:pt x="571500" y="54698"/>
                </a:lnTo>
                <a:lnTo>
                  <a:pt x="572855" y="54698"/>
                </a:lnTo>
                <a:lnTo>
                  <a:pt x="581025" y="49936"/>
                </a:lnTo>
                <a:lnTo>
                  <a:pt x="572850" y="45173"/>
                </a:lnTo>
                <a:close/>
              </a:path>
              <a:path w="581025" h="100329">
                <a:moveTo>
                  <a:pt x="569087" y="45834"/>
                </a:moveTo>
                <a:lnTo>
                  <a:pt x="562038" y="49944"/>
                </a:lnTo>
                <a:lnTo>
                  <a:pt x="569087" y="54051"/>
                </a:lnTo>
                <a:lnTo>
                  <a:pt x="569087" y="45834"/>
                </a:lnTo>
                <a:close/>
              </a:path>
              <a:path w="581025" h="100329">
                <a:moveTo>
                  <a:pt x="571500" y="45834"/>
                </a:moveTo>
                <a:lnTo>
                  <a:pt x="569087" y="45834"/>
                </a:lnTo>
                <a:lnTo>
                  <a:pt x="569087" y="54051"/>
                </a:lnTo>
                <a:lnTo>
                  <a:pt x="571500" y="54051"/>
                </a:lnTo>
                <a:lnTo>
                  <a:pt x="571500" y="45834"/>
                </a:lnTo>
                <a:close/>
              </a:path>
              <a:path w="581025" h="100329">
                <a:moveTo>
                  <a:pt x="495426" y="0"/>
                </a:moveTo>
                <a:lnTo>
                  <a:pt x="492505" y="762"/>
                </a:lnTo>
                <a:lnTo>
                  <a:pt x="491235" y="3048"/>
                </a:lnTo>
                <a:lnTo>
                  <a:pt x="489839" y="5334"/>
                </a:lnTo>
                <a:lnTo>
                  <a:pt x="490600" y="8255"/>
                </a:lnTo>
                <a:lnTo>
                  <a:pt x="492887" y="9652"/>
                </a:lnTo>
                <a:lnTo>
                  <a:pt x="562038" y="49944"/>
                </a:lnTo>
                <a:lnTo>
                  <a:pt x="569087" y="45834"/>
                </a:lnTo>
                <a:lnTo>
                  <a:pt x="571500" y="45834"/>
                </a:lnTo>
                <a:lnTo>
                  <a:pt x="571500" y="45173"/>
                </a:lnTo>
                <a:lnTo>
                  <a:pt x="572850" y="45173"/>
                </a:lnTo>
                <a:lnTo>
                  <a:pt x="497713" y="1396"/>
                </a:lnTo>
                <a:lnTo>
                  <a:pt x="495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2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7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812" y="1279525"/>
            <a:ext cx="0" cy="2451100"/>
          </a:xfrm>
          <a:custGeom>
            <a:avLst/>
            <a:gdLst/>
            <a:ahLst/>
            <a:cxnLst/>
            <a:rect l="l" t="t" r="r" b="b"/>
            <a:pathLst>
              <a:path h="2451100">
                <a:moveTo>
                  <a:pt x="0" y="0"/>
                </a:moveTo>
                <a:lnTo>
                  <a:pt x="0" y="245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5376" y="1279525"/>
            <a:ext cx="0" cy="2451100"/>
          </a:xfrm>
          <a:custGeom>
            <a:avLst/>
            <a:gdLst/>
            <a:ahLst/>
            <a:cxnLst/>
            <a:rect l="l" t="t" r="r" b="b"/>
            <a:pathLst>
              <a:path h="2451100">
                <a:moveTo>
                  <a:pt x="0" y="0"/>
                </a:moveTo>
                <a:lnTo>
                  <a:pt x="0" y="245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462" y="1285875"/>
            <a:ext cx="7442834" cy="0"/>
          </a:xfrm>
          <a:custGeom>
            <a:avLst/>
            <a:gdLst/>
            <a:ahLst/>
            <a:cxnLst/>
            <a:rect l="l" t="t" r="r" b="b"/>
            <a:pathLst>
              <a:path w="7442834">
                <a:moveTo>
                  <a:pt x="0" y="0"/>
                </a:moveTo>
                <a:lnTo>
                  <a:pt x="74422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462" y="3724275"/>
            <a:ext cx="7442834" cy="0"/>
          </a:xfrm>
          <a:custGeom>
            <a:avLst/>
            <a:gdLst/>
            <a:ahLst/>
            <a:cxnLst/>
            <a:rect l="l" t="t" r="r" b="b"/>
            <a:pathLst>
              <a:path w="7442834">
                <a:moveTo>
                  <a:pt x="0" y="0"/>
                </a:moveTo>
                <a:lnTo>
                  <a:pt x="74422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4659" y="1267459"/>
            <a:ext cx="333692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ElementType </a:t>
            </a:r>
            <a:r>
              <a:rPr sz="1800" b="1" dirty="0">
                <a:latin typeface="Arial"/>
                <a:cs typeface="Arial"/>
              </a:rPr>
              <a:t>Pop( </a:t>
            </a:r>
            <a:r>
              <a:rPr sz="1800" b="1" spc="-5" dirty="0">
                <a:latin typeface="Arial"/>
                <a:cs typeface="Arial"/>
              </a:rPr>
              <a:t>Stack </a:t>
            </a:r>
            <a:r>
              <a:rPr sz="1800" b="1" dirty="0">
                <a:latin typeface="Arial"/>
                <a:cs typeface="Arial"/>
              </a:rPr>
              <a:t>PtrS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PtrS-&gt;Top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-1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dirty="0">
                <a:latin typeface="宋体"/>
                <a:cs typeface="宋体"/>
              </a:rPr>
              <a:t>堆栈空</a:t>
            </a:r>
            <a:r>
              <a:rPr sz="1800" b="1" dirty="0">
                <a:latin typeface="Arial"/>
                <a:cs typeface="Arial"/>
              </a:rPr>
              <a:t>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702" y="2364994"/>
            <a:ext cx="1637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7055" y="2390901"/>
            <a:ext cx="4225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600" b="1" spc="1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ERROR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是</a:t>
            </a:r>
            <a:r>
              <a:rPr sz="1600" b="1" spc="-20" dirty="0">
                <a:solidFill>
                  <a:srgbClr val="4D4D73"/>
                </a:solidFill>
                <a:latin typeface="Arial"/>
                <a:cs typeface="Arial"/>
              </a:rPr>
              <a:t>ElementType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的特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殊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值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，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标志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错</a:t>
            </a:r>
            <a:r>
              <a:rPr sz="1600" b="1" spc="-15" dirty="0">
                <a:solidFill>
                  <a:srgbClr val="4D4D73"/>
                </a:solidFill>
                <a:latin typeface="宋体"/>
                <a:cs typeface="宋体"/>
              </a:rPr>
              <a:t>误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659" y="2640837"/>
            <a:ext cx="4504690" cy="108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95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25400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ts val="2155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 </a:t>
            </a:r>
            <a:r>
              <a:rPr sz="1800" b="1" spc="-5" dirty="0">
                <a:latin typeface="Arial"/>
                <a:cs typeface="Arial"/>
              </a:rPr>
              <a:t>( </a:t>
            </a:r>
            <a:r>
              <a:rPr sz="1800" b="1" spc="-10" dirty="0">
                <a:latin typeface="Arial"/>
                <a:cs typeface="Arial"/>
              </a:rPr>
              <a:t>PtrS-&gt;Data[(PtrS-&gt;Top)--]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0325" y="4018026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0325" y="5491226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75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1076" y="4018026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5398" y="4916551"/>
            <a:ext cx="329565" cy="74295"/>
          </a:xfrm>
          <a:custGeom>
            <a:avLst/>
            <a:gdLst/>
            <a:ahLst/>
            <a:cxnLst/>
            <a:rect l="l" t="t" r="r" b="b"/>
            <a:pathLst>
              <a:path w="329564" h="74295">
                <a:moveTo>
                  <a:pt x="59562" y="0"/>
                </a:moveTo>
                <a:lnTo>
                  <a:pt x="57276" y="1397"/>
                </a:lnTo>
                <a:lnTo>
                  <a:pt x="0" y="37211"/>
                </a:lnTo>
                <a:lnTo>
                  <a:pt x="57276" y="72898"/>
                </a:lnTo>
                <a:lnTo>
                  <a:pt x="59562" y="74294"/>
                </a:lnTo>
                <a:lnTo>
                  <a:pt x="62483" y="73660"/>
                </a:lnTo>
                <a:lnTo>
                  <a:pt x="63881" y="71500"/>
                </a:lnTo>
                <a:lnTo>
                  <a:pt x="65277" y="69215"/>
                </a:lnTo>
                <a:lnTo>
                  <a:pt x="64515" y="66293"/>
                </a:lnTo>
                <a:lnTo>
                  <a:pt x="62356" y="64897"/>
                </a:lnTo>
                <a:lnTo>
                  <a:pt x="25577" y="41910"/>
                </a:lnTo>
                <a:lnTo>
                  <a:pt x="9017" y="41910"/>
                </a:lnTo>
                <a:lnTo>
                  <a:pt x="9017" y="32385"/>
                </a:lnTo>
                <a:lnTo>
                  <a:pt x="25577" y="32385"/>
                </a:lnTo>
                <a:lnTo>
                  <a:pt x="62356" y="9398"/>
                </a:lnTo>
                <a:lnTo>
                  <a:pt x="64515" y="8000"/>
                </a:lnTo>
                <a:lnTo>
                  <a:pt x="65277" y="5080"/>
                </a:lnTo>
                <a:lnTo>
                  <a:pt x="63881" y="2921"/>
                </a:lnTo>
                <a:lnTo>
                  <a:pt x="62483" y="635"/>
                </a:lnTo>
                <a:lnTo>
                  <a:pt x="59562" y="0"/>
                </a:lnTo>
                <a:close/>
              </a:path>
              <a:path w="329564" h="74295">
                <a:moveTo>
                  <a:pt x="25577" y="32385"/>
                </a:moveTo>
                <a:lnTo>
                  <a:pt x="9017" y="32385"/>
                </a:lnTo>
                <a:lnTo>
                  <a:pt x="9017" y="41910"/>
                </a:lnTo>
                <a:lnTo>
                  <a:pt x="25577" y="41910"/>
                </a:lnTo>
                <a:lnTo>
                  <a:pt x="24358" y="41148"/>
                </a:lnTo>
                <a:lnTo>
                  <a:pt x="11556" y="41148"/>
                </a:lnTo>
                <a:lnTo>
                  <a:pt x="11556" y="33147"/>
                </a:lnTo>
                <a:lnTo>
                  <a:pt x="24358" y="33147"/>
                </a:lnTo>
                <a:lnTo>
                  <a:pt x="25577" y="32385"/>
                </a:lnTo>
                <a:close/>
              </a:path>
              <a:path w="329564" h="74295">
                <a:moveTo>
                  <a:pt x="329056" y="32385"/>
                </a:moveTo>
                <a:lnTo>
                  <a:pt x="25577" y="32385"/>
                </a:lnTo>
                <a:lnTo>
                  <a:pt x="17957" y="37147"/>
                </a:lnTo>
                <a:lnTo>
                  <a:pt x="25577" y="41910"/>
                </a:lnTo>
                <a:lnTo>
                  <a:pt x="329056" y="41910"/>
                </a:lnTo>
                <a:lnTo>
                  <a:pt x="329056" y="32385"/>
                </a:lnTo>
                <a:close/>
              </a:path>
              <a:path w="329564" h="74295">
                <a:moveTo>
                  <a:pt x="11556" y="33147"/>
                </a:moveTo>
                <a:lnTo>
                  <a:pt x="11556" y="41148"/>
                </a:lnTo>
                <a:lnTo>
                  <a:pt x="17957" y="37147"/>
                </a:lnTo>
                <a:lnTo>
                  <a:pt x="11556" y="33147"/>
                </a:lnTo>
                <a:close/>
              </a:path>
              <a:path w="329564" h="74295">
                <a:moveTo>
                  <a:pt x="17957" y="37147"/>
                </a:moveTo>
                <a:lnTo>
                  <a:pt x="11556" y="41148"/>
                </a:lnTo>
                <a:lnTo>
                  <a:pt x="24358" y="41148"/>
                </a:lnTo>
                <a:lnTo>
                  <a:pt x="17957" y="37147"/>
                </a:lnTo>
                <a:close/>
              </a:path>
              <a:path w="329564" h="74295">
                <a:moveTo>
                  <a:pt x="24358" y="33147"/>
                </a:moveTo>
                <a:lnTo>
                  <a:pt x="11556" y="33147"/>
                </a:lnTo>
                <a:lnTo>
                  <a:pt x="17957" y="37147"/>
                </a:lnTo>
                <a:lnTo>
                  <a:pt x="24358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7194" y="4848161"/>
            <a:ext cx="329565" cy="287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1400" b="1" spc="-40" dirty="0">
                <a:latin typeface="Arial"/>
                <a:cs typeface="Arial"/>
              </a:rPr>
              <a:t>Top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6725" y="40036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4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675" y="400050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4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4775" y="5130800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5" h="314325">
                <a:moveTo>
                  <a:pt x="153162" y="0"/>
                </a:moveTo>
                <a:lnTo>
                  <a:pt x="104753" y="8012"/>
                </a:lnTo>
                <a:lnTo>
                  <a:pt x="62709" y="30325"/>
                </a:lnTo>
                <a:lnTo>
                  <a:pt x="29553" y="64355"/>
                </a:lnTo>
                <a:lnTo>
                  <a:pt x="7808" y="107517"/>
                </a:lnTo>
                <a:lnTo>
                  <a:pt x="0" y="157225"/>
                </a:lnTo>
                <a:lnTo>
                  <a:pt x="7808" y="206872"/>
                </a:lnTo>
                <a:lnTo>
                  <a:pt x="29553" y="249996"/>
                </a:lnTo>
                <a:lnTo>
                  <a:pt x="62709" y="284007"/>
                </a:lnTo>
                <a:lnTo>
                  <a:pt x="104753" y="306313"/>
                </a:lnTo>
                <a:lnTo>
                  <a:pt x="153162" y="314325"/>
                </a:lnTo>
                <a:lnTo>
                  <a:pt x="201583" y="306313"/>
                </a:lnTo>
                <a:lnTo>
                  <a:pt x="243659" y="284007"/>
                </a:lnTo>
                <a:lnTo>
                  <a:pt x="276852" y="249996"/>
                </a:lnTo>
                <a:lnTo>
                  <a:pt x="298628" y="206872"/>
                </a:lnTo>
                <a:lnTo>
                  <a:pt x="306450" y="157225"/>
                </a:lnTo>
                <a:lnTo>
                  <a:pt x="298628" y="107517"/>
                </a:lnTo>
                <a:lnTo>
                  <a:pt x="276852" y="64355"/>
                </a:lnTo>
                <a:lnTo>
                  <a:pt x="243659" y="30325"/>
                </a:lnTo>
                <a:lnTo>
                  <a:pt x="201583" y="8012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4775" y="5130800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5" h="314325">
                <a:moveTo>
                  <a:pt x="0" y="157225"/>
                </a:moveTo>
                <a:lnTo>
                  <a:pt x="7808" y="107517"/>
                </a:lnTo>
                <a:lnTo>
                  <a:pt x="29553" y="64355"/>
                </a:lnTo>
                <a:lnTo>
                  <a:pt x="62709" y="30325"/>
                </a:lnTo>
                <a:lnTo>
                  <a:pt x="104753" y="8012"/>
                </a:lnTo>
                <a:lnTo>
                  <a:pt x="153162" y="0"/>
                </a:lnTo>
                <a:lnTo>
                  <a:pt x="201583" y="8012"/>
                </a:lnTo>
                <a:lnTo>
                  <a:pt x="243659" y="30325"/>
                </a:lnTo>
                <a:lnTo>
                  <a:pt x="276852" y="64355"/>
                </a:lnTo>
                <a:lnTo>
                  <a:pt x="298628" y="107517"/>
                </a:lnTo>
                <a:lnTo>
                  <a:pt x="306450" y="157225"/>
                </a:lnTo>
                <a:lnTo>
                  <a:pt x="298628" y="206872"/>
                </a:lnTo>
                <a:lnTo>
                  <a:pt x="276852" y="249996"/>
                </a:lnTo>
                <a:lnTo>
                  <a:pt x="243659" y="284007"/>
                </a:lnTo>
                <a:lnTo>
                  <a:pt x="201583" y="306313"/>
                </a:lnTo>
                <a:lnTo>
                  <a:pt x="153162" y="314325"/>
                </a:lnTo>
                <a:lnTo>
                  <a:pt x="104753" y="306313"/>
                </a:lnTo>
                <a:lnTo>
                  <a:pt x="62709" y="284007"/>
                </a:lnTo>
                <a:lnTo>
                  <a:pt x="29553" y="249996"/>
                </a:lnTo>
                <a:lnTo>
                  <a:pt x="7808" y="206872"/>
                </a:lnTo>
                <a:lnTo>
                  <a:pt x="0" y="157225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9451" y="5192712"/>
            <a:ext cx="180975" cy="173355"/>
          </a:xfrm>
          <a:custGeom>
            <a:avLst/>
            <a:gdLst/>
            <a:ahLst/>
            <a:cxnLst/>
            <a:rect l="l" t="t" r="r" b="b"/>
            <a:pathLst>
              <a:path w="180975" h="173354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5951" y="4776723"/>
            <a:ext cx="306705" cy="314960"/>
          </a:xfrm>
          <a:custGeom>
            <a:avLst/>
            <a:gdLst/>
            <a:ahLst/>
            <a:cxnLst/>
            <a:rect l="l" t="t" r="r" b="b"/>
            <a:pathLst>
              <a:path w="306705" h="314960">
                <a:moveTo>
                  <a:pt x="153162" y="0"/>
                </a:moveTo>
                <a:lnTo>
                  <a:pt x="104753" y="8024"/>
                </a:lnTo>
                <a:lnTo>
                  <a:pt x="62709" y="30362"/>
                </a:lnTo>
                <a:lnTo>
                  <a:pt x="29553" y="64410"/>
                </a:lnTo>
                <a:lnTo>
                  <a:pt x="7808" y="107565"/>
                </a:lnTo>
                <a:lnTo>
                  <a:pt x="0" y="157225"/>
                </a:lnTo>
                <a:lnTo>
                  <a:pt x="7808" y="206886"/>
                </a:lnTo>
                <a:lnTo>
                  <a:pt x="29553" y="250041"/>
                </a:lnTo>
                <a:lnTo>
                  <a:pt x="62709" y="284089"/>
                </a:lnTo>
                <a:lnTo>
                  <a:pt x="104753" y="306427"/>
                </a:lnTo>
                <a:lnTo>
                  <a:pt x="153162" y="314451"/>
                </a:lnTo>
                <a:lnTo>
                  <a:pt x="201570" y="306427"/>
                </a:lnTo>
                <a:lnTo>
                  <a:pt x="243614" y="284089"/>
                </a:lnTo>
                <a:lnTo>
                  <a:pt x="276770" y="250041"/>
                </a:lnTo>
                <a:lnTo>
                  <a:pt x="298515" y="206886"/>
                </a:lnTo>
                <a:lnTo>
                  <a:pt x="306324" y="157225"/>
                </a:lnTo>
                <a:lnTo>
                  <a:pt x="298515" y="107565"/>
                </a:lnTo>
                <a:lnTo>
                  <a:pt x="276770" y="64410"/>
                </a:lnTo>
                <a:lnTo>
                  <a:pt x="243614" y="30362"/>
                </a:lnTo>
                <a:lnTo>
                  <a:pt x="201570" y="8024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5951" y="4776723"/>
            <a:ext cx="306705" cy="314960"/>
          </a:xfrm>
          <a:custGeom>
            <a:avLst/>
            <a:gdLst/>
            <a:ahLst/>
            <a:cxnLst/>
            <a:rect l="l" t="t" r="r" b="b"/>
            <a:pathLst>
              <a:path w="306705" h="314960">
                <a:moveTo>
                  <a:pt x="0" y="157225"/>
                </a:moveTo>
                <a:lnTo>
                  <a:pt x="7808" y="107565"/>
                </a:lnTo>
                <a:lnTo>
                  <a:pt x="29553" y="64410"/>
                </a:lnTo>
                <a:lnTo>
                  <a:pt x="62709" y="30362"/>
                </a:lnTo>
                <a:lnTo>
                  <a:pt x="104753" y="8024"/>
                </a:lnTo>
                <a:lnTo>
                  <a:pt x="153162" y="0"/>
                </a:lnTo>
                <a:lnTo>
                  <a:pt x="201570" y="8024"/>
                </a:lnTo>
                <a:lnTo>
                  <a:pt x="243614" y="30362"/>
                </a:lnTo>
                <a:lnTo>
                  <a:pt x="276770" y="64410"/>
                </a:lnTo>
                <a:lnTo>
                  <a:pt x="298515" y="107565"/>
                </a:lnTo>
                <a:lnTo>
                  <a:pt x="306324" y="157225"/>
                </a:lnTo>
                <a:lnTo>
                  <a:pt x="298515" y="206886"/>
                </a:lnTo>
                <a:lnTo>
                  <a:pt x="276770" y="250041"/>
                </a:lnTo>
                <a:lnTo>
                  <a:pt x="243614" y="284089"/>
                </a:lnTo>
                <a:lnTo>
                  <a:pt x="201570" y="306427"/>
                </a:lnTo>
                <a:lnTo>
                  <a:pt x="153162" y="314451"/>
                </a:lnTo>
                <a:lnTo>
                  <a:pt x="104753" y="306427"/>
                </a:lnTo>
                <a:lnTo>
                  <a:pt x="62709" y="284089"/>
                </a:lnTo>
                <a:lnTo>
                  <a:pt x="29553" y="250041"/>
                </a:lnTo>
                <a:lnTo>
                  <a:pt x="7808" y="206886"/>
                </a:lnTo>
                <a:lnTo>
                  <a:pt x="0" y="15722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1007" y="4838471"/>
            <a:ext cx="179705" cy="172720"/>
          </a:xfrm>
          <a:custGeom>
            <a:avLst/>
            <a:gdLst/>
            <a:ahLst/>
            <a:cxnLst/>
            <a:rect l="l" t="t" r="r" b="b"/>
            <a:pathLst>
              <a:path w="179705" h="172720">
                <a:moveTo>
                  <a:pt x="0" y="172567"/>
                </a:moveTo>
                <a:lnTo>
                  <a:pt x="179222" y="172567"/>
                </a:lnTo>
                <a:lnTo>
                  <a:pt x="179222" y="0"/>
                </a:lnTo>
                <a:lnTo>
                  <a:pt x="0" y="0"/>
                </a:lnTo>
                <a:lnTo>
                  <a:pt x="0" y="1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7104" y="5165718"/>
            <a:ext cx="162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81964" y="728548"/>
            <a:ext cx="753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(2)</a:t>
            </a:r>
            <a:r>
              <a:rPr sz="1800" dirty="0"/>
              <a:t>出栈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9069" y="516064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Pt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03551" y="5268214"/>
            <a:ext cx="581025" cy="100330"/>
          </a:xfrm>
          <a:custGeom>
            <a:avLst/>
            <a:gdLst/>
            <a:ahLst/>
            <a:cxnLst/>
            <a:rect l="l" t="t" r="r" b="b"/>
            <a:pathLst>
              <a:path w="581025" h="100329">
                <a:moveTo>
                  <a:pt x="562120" y="49911"/>
                </a:moveTo>
                <a:lnTo>
                  <a:pt x="492887" y="90297"/>
                </a:lnTo>
                <a:lnTo>
                  <a:pt x="490600" y="91567"/>
                </a:lnTo>
                <a:lnTo>
                  <a:pt x="489839" y="94488"/>
                </a:lnTo>
                <a:lnTo>
                  <a:pt x="491109" y="96774"/>
                </a:lnTo>
                <a:lnTo>
                  <a:pt x="492506" y="99060"/>
                </a:lnTo>
                <a:lnTo>
                  <a:pt x="495427" y="99822"/>
                </a:lnTo>
                <a:lnTo>
                  <a:pt x="497713" y="98425"/>
                </a:lnTo>
                <a:lnTo>
                  <a:pt x="572840" y="54610"/>
                </a:lnTo>
                <a:lnTo>
                  <a:pt x="571500" y="54610"/>
                </a:lnTo>
                <a:lnTo>
                  <a:pt x="571500" y="53975"/>
                </a:lnTo>
                <a:lnTo>
                  <a:pt x="569087" y="53975"/>
                </a:lnTo>
                <a:lnTo>
                  <a:pt x="562120" y="49911"/>
                </a:lnTo>
                <a:close/>
              </a:path>
              <a:path w="581025" h="100329">
                <a:moveTo>
                  <a:pt x="553847" y="45085"/>
                </a:moveTo>
                <a:lnTo>
                  <a:pt x="0" y="45085"/>
                </a:lnTo>
                <a:lnTo>
                  <a:pt x="0" y="54610"/>
                </a:lnTo>
                <a:lnTo>
                  <a:pt x="554064" y="54610"/>
                </a:lnTo>
                <a:lnTo>
                  <a:pt x="562120" y="49911"/>
                </a:lnTo>
                <a:lnTo>
                  <a:pt x="553847" y="45085"/>
                </a:lnTo>
                <a:close/>
              </a:path>
              <a:path w="581025" h="100329">
                <a:moveTo>
                  <a:pt x="572623" y="45085"/>
                </a:moveTo>
                <a:lnTo>
                  <a:pt x="571500" y="45085"/>
                </a:lnTo>
                <a:lnTo>
                  <a:pt x="571500" y="54610"/>
                </a:lnTo>
                <a:lnTo>
                  <a:pt x="572840" y="54610"/>
                </a:lnTo>
                <a:lnTo>
                  <a:pt x="580898" y="49911"/>
                </a:lnTo>
                <a:lnTo>
                  <a:pt x="572623" y="45085"/>
                </a:lnTo>
                <a:close/>
              </a:path>
              <a:path w="581025" h="100329">
                <a:moveTo>
                  <a:pt x="569087" y="45847"/>
                </a:moveTo>
                <a:lnTo>
                  <a:pt x="562120" y="49911"/>
                </a:lnTo>
                <a:lnTo>
                  <a:pt x="569087" y="53975"/>
                </a:lnTo>
                <a:lnTo>
                  <a:pt x="569087" y="45847"/>
                </a:lnTo>
                <a:close/>
              </a:path>
              <a:path w="581025" h="100329">
                <a:moveTo>
                  <a:pt x="571500" y="45847"/>
                </a:moveTo>
                <a:lnTo>
                  <a:pt x="569087" y="45847"/>
                </a:lnTo>
                <a:lnTo>
                  <a:pt x="569087" y="53975"/>
                </a:lnTo>
                <a:lnTo>
                  <a:pt x="571500" y="53975"/>
                </a:lnTo>
                <a:lnTo>
                  <a:pt x="571500" y="45847"/>
                </a:lnTo>
                <a:close/>
              </a:path>
              <a:path w="581025" h="100329">
                <a:moveTo>
                  <a:pt x="495427" y="0"/>
                </a:moveTo>
                <a:lnTo>
                  <a:pt x="492506" y="762"/>
                </a:lnTo>
                <a:lnTo>
                  <a:pt x="491109" y="3048"/>
                </a:lnTo>
                <a:lnTo>
                  <a:pt x="489839" y="5334"/>
                </a:lnTo>
                <a:lnTo>
                  <a:pt x="490600" y="8255"/>
                </a:lnTo>
                <a:lnTo>
                  <a:pt x="492887" y="9525"/>
                </a:lnTo>
                <a:lnTo>
                  <a:pt x="562120" y="49911"/>
                </a:lnTo>
                <a:lnTo>
                  <a:pt x="569087" y="45847"/>
                </a:lnTo>
                <a:lnTo>
                  <a:pt x="571500" y="45847"/>
                </a:lnTo>
                <a:lnTo>
                  <a:pt x="571500" y="45085"/>
                </a:lnTo>
                <a:lnTo>
                  <a:pt x="572623" y="45085"/>
                </a:lnTo>
                <a:lnTo>
                  <a:pt x="497713" y="1397"/>
                </a:lnTo>
                <a:lnTo>
                  <a:pt x="49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xmlns="" id="{04CE330B-39BA-4394-845C-4A28564142C5}"/>
              </a:ext>
            </a:extLst>
          </p:cNvPr>
          <p:cNvSpPr txBox="1"/>
          <p:nvPr/>
        </p:nvSpPr>
        <p:spPr>
          <a:xfrm>
            <a:off x="2737104" y="4848161"/>
            <a:ext cx="162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Arial"/>
                <a:cs typeface="Arial"/>
              </a:rPr>
              <a:t>B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812" y="1279525"/>
            <a:ext cx="0" cy="2451100"/>
          </a:xfrm>
          <a:custGeom>
            <a:avLst/>
            <a:gdLst/>
            <a:ahLst/>
            <a:cxnLst/>
            <a:rect l="l" t="t" r="r" b="b"/>
            <a:pathLst>
              <a:path h="2451100">
                <a:moveTo>
                  <a:pt x="0" y="0"/>
                </a:moveTo>
                <a:lnTo>
                  <a:pt x="0" y="245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5376" y="1279525"/>
            <a:ext cx="0" cy="2451100"/>
          </a:xfrm>
          <a:custGeom>
            <a:avLst/>
            <a:gdLst/>
            <a:ahLst/>
            <a:cxnLst/>
            <a:rect l="l" t="t" r="r" b="b"/>
            <a:pathLst>
              <a:path h="2451100">
                <a:moveTo>
                  <a:pt x="0" y="0"/>
                </a:moveTo>
                <a:lnTo>
                  <a:pt x="0" y="245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462" y="1285875"/>
            <a:ext cx="7442834" cy="0"/>
          </a:xfrm>
          <a:custGeom>
            <a:avLst/>
            <a:gdLst/>
            <a:ahLst/>
            <a:cxnLst/>
            <a:rect l="l" t="t" r="r" b="b"/>
            <a:pathLst>
              <a:path w="7442834">
                <a:moveTo>
                  <a:pt x="0" y="0"/>
                </a:moveTo>
                <a:lnTo>
                  <a:pt x="74422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462" y="3724275"/>
            <a:ext cx="7442834" cy="0"/>
          </a:xfrm>
          <a:custGeom>
            <a:avLst/>
            <a:gdLst/>
            <a:ahLst/>
            <a:cxnLst/>
            <a:rect l="l" t="t" r="r" b="b"/>
            <a:pathLst>
              <a:path w="7442834">
                <a:moveTo>
                  <a:pt x="0" y="0"/>
                </a:moveTo>
                <a:lnTo>
                  <a:pt x="74422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4659" y="1267459"/>
            <a:ext cx="333692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ElementType </a:t>
            </a:r>
            <a:r>
              <a:rPr sz="1800" b="1" dirty="0">
                <a:latin typeface="Arial"/>
                <a:cs typeface="Arial"/>
              </a:rPr>
              <a:t>Pop( </a:t>
            </a:r>
            <a:r>
              <a:rPr sz="1800" b="1" spc="-5" dirty="0">
                <a:latin typeface="Arial"/>
                <a:cs typeface="Arial"/>
              </a:rPr>
              <a:t>Stack </a:t>
            </a:r>
            <a:r>
              <a:rPr sz="1800" b="1" dirty="0">
                <a:latin typeface="Arial"/>
                <a:cs typeface="Arial"/>
              </a:rPr>
              <a:t>PtrS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PtrS-&gt;Top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-1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dirty="0">
                <a:latin typeface="宋体"/>
                <a:cs typeface="宋体"/>
              </a:rPr>
              <a:t>堆栈空</a:t>
            </a:r>
            <a:r>
              <a:rPr sz="1800" b="1" dirty="0">
                <a:latin typeface="Arial"/>
                <a:cs typeface="Arial"/>
              </a:rPr>
              <a:t>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702" y="2364994"/>
            <a:ext cx="1637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7055" y="2390901"/>
            <a:ext cx="4225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600" b="1" spc="1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ERROR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是</a:t>
            </a:r>
            <a:r>
              <a:rPr sz="1600" b="1" spc="-20" dirty="0">
                <a:solidFill>
                  <a:srgbClr val="4D4D73"/>
                </a:solidFill>
                <a:latin typeface="Arial"/>
                <a:cs typeface="Arial"/>
              </a:rPr>
              <a:t>ElementType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的特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殊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值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，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标志</a:t>
            </a:r>
            <a:r>
              <a:rPr sz="1600" b="1" spc="5" dirty="0">
                <a:solidFill>
                  <a:srgbClr val="4D4D73"/>
                </a:solidFill>
                <a:latin typeface="宋体"/>
                <a:cs typeface="宋体"/>
              </a:rPr>
              <a:t>错</a:t>
            </a:r>
            <a:r>
              <a:rPr sz="1600" b="1" spc="-15" dirty="0">
                <a:solidFill>
                  <a:srgbClr val="4D4D73"/>
                </a:solidFill>
                <a:latin typeface="宋体"/>
                <a:cs typeface="宋体"/>
              </a:rPr>
              <a:t>误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659" y="2640837"/>
            <a:ext cx="4504690" cy="108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95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25400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697865">
              <a:lnSpc>
                <a:spcPts val="2155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 </a:t>
            </a:r>
            <a:r>
              <a:rPr sz="1800" b="1" spc="-5" dirty="0">
                <a:latin typeface="Arial"/>
                <a:cs typeface="Arial"/>
              </a:rPr>
              <a:t>( </a:t>
            </a:r>
            <a:r>
              <a:rPr sz="1800" b="1" spc="-10" dirty="0">
                <a:latin typeface="Arial"/>
                <a:cs typeface="Arial"/>
              </a:rPr>
              <a:t>PtrS-&gt;Data[(PtrS-&gt;Top)--]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0325" y="4018026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0325" y="5491226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75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1076" y="4018026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5398" y="5267135"/>
            <a:ext cx="329565" cy="74295"/>
          </a:xfrm>
          <a:custGeom>
            <a:avLst/>
            <a:gdLst/>
            <a:ahLst/>
            <a:cxnLst/>
            <a:rect l="l" t="t" r="r" b="b"/>
            <a:pathLst>
              <a:path w="329564" h="74295">
                <a:moveTo>
                  <a:pt x="59562" y="0"/>
                </a:moveTo>
                <a:lnTo>
                  <a:pt x="57276" y="1397"/>
                </a:lnTo>
                <a:lnTo>
                  <a:pt x="0" y="37211"/>
                </a:lnTo>
                <a:lnTo>
                  <a:pt x="57276" y="72898"/>
                </a:lnTo>
                <a:lnTo>
                  <a:pt x="59562" y="74294"/>
                </a:lnTo>
                <a:lnTo>
                  <a:pt x="62483" y="73660"/>
                </a:lnTo>
                <a:lnTo>
                  <a:pt x="63881" y="71500"/>
                </a:lnTo>
                <a:lnTo>
                  <a:pt x="65277" y="69215"/>
                </a:lnTo>
                <a:lnTo>
                  <a:pt x="64515" y="66293"/>
                </a:lnTo>
                <a:lnTo>
                  <a:pt x="62356" y="64897"/>
                </a:lnTo>
                <a:lnTo>
                  <a:pt x="25577" y="41910"/>
                </a:lnTo>
                <a:lnTo>
                  <a:pt x="9017" y="41910"/>
                </a:lnTo>
                <a:lnTo>
                  <a:pt x="9017" y="32385"/>
                </a:lnTo>
                <a:lnTo>
                  <a:pt x="25577" y="32385"/>
                </a:lnTo>
                <a:lnTo>
                  <a:pt x="62356" y="9398"/>
                </a:lnTo>
                <a:lnTo>
                  <a:pt x="64515" y="8000"/>
                </a:lnTo>
                <a:lnTo>
                  <a:pt x="65277" y="5080"/>
                </a:lnTo>
                <a:lnTo>
                  <a:pt x="63881" y="2921"/>
                </a:lnTo>
                <a:lnTo>
                  <a:pt x="62483" y="635"/>
                </a:lnTo>
                <a:lnTo>
                  <a:pt x="59562" y="0"/>
                </a:lnTo>
                <a:close/>
              </a:path>
              <a:path w="329564" h="74295">
                <a:moveTo>
                  <a:pt x="25577" y="32385"/>
                </a:moveTo>
                <a:lnTo>
                  <a:pt x="9017" y="32385"/>
                </a:lnTo>
                <a:lnTo>
                  <a:pt x="9017" y="41910"/>
                </a:lnTo>
                <a:lnTo>
                  <a:pt x="25577" y="41910"/>
                </a:lnTo>
                <a:lnTo>
                  <a:pt x="24358" y="41148"/>
                </a:lnTo>
                <a:lnTo>
                  <a:pt x="11556" y="41148"/>
                </a:lnTo>
                <a:lnTo>
                  <a:pt x="11556" y="33147"/>
                </a:lnTo>
                <a:lnTo>
                  <a:pt x="24358" y="33147"/>
                </a:lnTo>
                <a:lnTo>
                  <a:pt x="25577" y="32385"/>
                </a:lnTo>
                <a:close/>
              </a:path>
              <a:path w="329564" h="74295">
                <a:moveTo>
                  <a:pt x="329056" y="32385"/>
                </a:moveTo>
                <a:lnTo>
                  <a:pt x="25577" y="32385"/>
                </a:lnTo>
                <a:lnTo>
                  <a:pt x="17957" y="37147"/>
                </a:lnTo>
                <a:lnTo>
                  <a:pt x="25577" y="41910"/>
                </a:lnTo>
                <a:lnTo>
                  <a:pt x="329056" y="41910"/>
                </a:lnTo>
                <a:lnTo>
                  <a:pt x="329056" y="32385"/>
                </a:lnTo>
                <a:close/>
              </a:path>
              <a:path w="329564" h="74295">
                <a:moveTo>
                  <a:pt x="11556" y="33147"/>
                </a:moveTo>
                <a:lnTo>
                  <a:pt x="11556" y="41148"/>
                </a:lnTo>
                <a:lnTo>
                  <a:pt x="17957" y="37147"/>
                </a:lnTo>
                <a:lnTo>
                  <a:pt x="11556" y="33147"/>
                </a:lnTo>
                <a:close/>
              </a:path>
              <a:path w="329564" h="74295">
                <a:moveTo>
                  <a:pt x="17957" y="37147"/>
                </a:moveTo>
                <a:lnTo>
                  <a:pt x="11556" y="41148"/>
                </a:lnTo>
                <a:lnTo>
                  <a:pt x="24358" y="41148"/>
                </a:lnTo>
                <a:lnTo>
                  <a:pt x="17957" y="37147"/>
                </a:lnTo>
                <a:close/>
              </a:path>
              <a:path w="329564" h="74295">
                <a:moveTo>
                  <a:pt x="24358" y="33147"/>
                </a:moveTo>
                <a:lnTo>
                  <a:pt x="11556" y="33147"/>
                </a:lnTo>
                <a:lnTo>
                  <a:pt x="17957" y="37147"/>
                </a:lnTo>
                <a:lnTo>
                  <a:pt x="24358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7194" y="5198745"/>
            <a:ext cx="329565" cy="287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1400" b="1" spc="-40" dirty="0">
                <a:latin typeface="Arial"/>
                <a:cs typeface="Arial"/>
              </a:rPr>
              <a:t>Top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6725" y="40036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4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675" y="400050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47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4775" y="5130800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5" h="314325">
                <a:moveTo>
                  <a:pt x="153162" y="0"/>
                </a:moveTo>
                <a:lnTo>
                  <a:pt x="104753" y="8012"/>
                </a:lnTo>
                <a:lnTo>
                  <a:pt x="62709" y="30325"/>
                </a:lnTo>
                <a:lnTo>
                  <a:pt x="29553" y="64355"/>
                </a:lnTo>
                <a:lnTo>
                  <a:pt x="7808" y="107517"/>
                </a:lnTo>
                <a:lnTo>
                  <a:pt x="0" y="157225"/>
                </a:lnTo>
                <a:lnTo>
                  <a:pt x="7808" y="206872"/>
                </a:lnTo>
                <a:lnTo>
                  <a:pt x="29553" y="249996"/>
                </a:lnTo>
                <a:lnTo>
                  <a:pt x="62709" y="284007"/>
                </a:lnTo>
                <a:lnTo>
                  <a:pt x="104753" y="306313"/>
                </a:lnTo>
                <a:lnTo>
                  <a:pt x="153162" y="314325"/>
                </a:lnTo>
                <a:lnTo>
                  <a:pt x="201583" y="306313"/>
                </a:lnTo>
                <a:lnTo>
                  <a:pt x="243659" y="284007"/>
                </a:lnTo>
                <a:lnTo>
                  <a:pt x="276852" y="249996"/>
                </a:lnTo>
                <a:lnTo>
                  <a:pt x="298628" y="206872"/>
                </a:lnTo>
                <a:lnTo>
                  <a:pt x="306450" y="157225"/>
                </a:lnTo>
                <a:lnTo>
                  <a:pt x="298628" y="107517"/>
                </a:lnTo>
                <a:lnTo>
                  <a:pt x="276852" y="64355"/>
                </a:lnTo>
                <a:lnTo>
                  <a:pt x="243659" y="30325"/>
                </a:lnTo>
                <a:lnTo>
                  <a:pt x="201583" y="8012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4775" y="5130800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5" h="314325">
                <a:moveTo>
                  <a:pt x="0" y="157225"/>
                </a:moveTo>
                <a:lnTo>
                  <a:pt x="7808" y="107517"/>
                </a:lnTo>
                <a:lnTo>
                  <a:pt x="29553" y="64355"/>
                </a:lnTo>
                <a:lnTo>
                  <a:pt x="62709" y="30325"/>
                </a:lnTo>
                <a:lnTo>
                  <a:pt x="104753" y="8012"/>
                </a:lnTo>
                <a:lnTo>
                  <a:pt x="153162" y="0"/>
                </a:lnTo>
                <a:lnTo>
                  <a:pt x="201583" y="8012"/>
                </a:lnTo>
                <a:lnTo>
                  <a:pt x="243659" y="30325"/>
                </a:lnTo>
                <a:lnTo>
                  <a:pt x="276852" y="64355"/>
                </a:lnTo>
                <a:lnTo>
                  <a:pt x="298628" y="107517"/>
                </a:lnTo>
                <a:lnTo>
                  <a:pt x="306450" y="157225"/>
                </a:lnTo>
                <a:lnTo>
                  <a:pt x="298628" y="206872"/>
                </a:lnTo>
                <a:lnTo>
                  <a:pt x="276852" y="249996"/>
                </a:lnTo>
                <a:lnTo>
                  <a:pt x="243659" y="284007"/>
                </a:lnTo>
                <a:lnTo>
                  <a:pt x="201583" y="306313"/>
                </a:lnTo>
                <a:lnTo>
                  <a:pt x="153162" y="314325"/>
                </a:lnTo>
                <a:lnTo>
                  <a:pt x="104753" y="306313"/>
                </a:lnTo>
                <a:lnTo>
                  <a:pt x="62709" y="284007"/>
                </a:lnTo>
                <a:lnTo>
                  <a:pt x="29553" y="249996"/>
                </a:lnTo>
                <a:lnTo>
                  <a:pt x="7808" y="206872"/>
                </a:lnTo>
                <a:lnTo>
                  <a:pt x="0" y="157225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9451" y="5192712"/>
            <a:ext cx="180975" cy="173355"/>
          </a:xfrm>
          <a:custGeom>
            <a:avLst/>
            <a:gdLst/>
            <a:ahLst/>
            <a:cxnLst/>
            <a:rect l="l" t="t" r="r" b="b"/>
            <a:pathLst>
              <a:path w="180975" h="173354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1007" y="4838471"/>
            <a:ext cx="179705" cy="172720"/>
          </a:xfrm>
          <a:custGeom>
            <a:avLst/>
            <a:gdLst/>
            <a:ahLst/>
            <a:cxnLst/>
            <a:rect l="l" t="t" r="r" b="b"/>
            <a:pathLst>
              <a:path w="179705" h="172720">
                <a:moveTo>
                  <a:pt x="0" y="172567"/>
                </a:moveTo>
                <a:lnTo>
                  <a:pt x="179222" y="172567"/>
                </a:lnTo>
                <a:lnTo>
                  <a:pt x="179222" y="0"/>
                </a:lnTo>
                <a:lnTo>
                  <a:pt x="0" y="0"/>
                </a:lnTo>
                <a:lnTo>
                  <a:pt x="0" y="1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7104" y="5165718"/>
            <a:ext cx="162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81964" y="728548"/>
            <a:ext cx="753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(2)</a:t>
            </a:r>
            <a:r>
              <a:rPr sz="1800" dirty="0"/>
              <a:t>出栈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9069" y="516064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Pt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03551" y="5268214"/>
            <a:ext cx="581025" cy="100330"/>
          </a:xfrm>
          <a:custGeom>
            <a:avLst/>
            <a:gdLst/>
            <a:ahLst/>
            <a:cxnLst/>
            <a:rect l="l" t="t" r="r" b="b"/>
            <a:pathLst>
              <a:path w="581025" h="100329">
                <a:moveTo>
                  <a:pt x="562120" y="49911"/>
                </a:moveTo>
                <a:lnTo>
                  <a:pt x="492887" y="90297"/>
                </a:lnTo>
                <a:lnTo>
                  <a:pt x="490600" y="91567"/>
                </a:lnTo>
                <a:lnTo>
                  <a:pt x="489839" y="94488"/>
                </a:lnTo>
                <a:lnTo>
                  <a:pt x="491109" y="96774"/>
                </a:lnTo>
                <a:lnTo>
                  <a:pt x="492506" y="99060"/>
                </a:lnTo>
                <a:lnTo>
                  <a:pt x="495427" y="99822"/>
                </a:lnTo>
                <a:lnTo>
                  <a:pt x="497713" y="98425"/>
                </a:lnTo>
                <a:lnTo>
                  <a:pt x="572840" y="54610"/>
                </a:lnTo>
                <a:lnTo>
                  <a:pt x="571500" y="54610"/>
                </a:lnTo>
                <a:lnTo>
                  <a:pt x="571500" y="53975"/>
                </a:lnTo>
                <a:lnTo>
                  <a:pt x="569087" y="53975"/>
                </a:lnTo>
                <a:lnTo>
                  <a:pt x="562120" y="49911"/>
                </a:lnTo>
                <a:close/>
              </a:path>
              <a:path w="581025" h="100329">
                <a:moveTo>
                  <a:pt x="553847" y="45085"/>
                </a:moveTo>
                <a:lnTo>
                  <a:pt x="0" y="45085"/>
                </a:lnTo>
                <a:lnTo>
                  <a:pt x="0" y="54610"/>
                </a:lnTo>
                <a:lnTo>
                  <a:pt x="554064" y="54610"/>
                </a:lnTo>
                <a:lnTo>
                  <a:pt x="562120" y="49911"/>
                </a:lnTo>
                <a:lnTo>
                  <a:pt x="553847" y="45085"/>
                </a:lnTo>
                <a:close/>
              </a:path>
              <a:path w="581025" h="100329">
                <a:moveTo>
                  <a:pt x="572623" y="45085"/>
                </a:moveTo>
                <a:lnTo>
                  <a:pt x="571500" y="45085"/>
                </a:lnTo>
                <a:lnTo>
                  <a:pt x="571500" y="54610"/>
                </a:lnTo>
                <a:lnTo>
                  <a:pt x="572840" y="54610"/>
                </a:lnTo>
                <a:lnTo>
                  <a:pt x="580898" y="49911"/>
                </a:lnTo>
                <a:lnTo>
                  <a:pt x="572623" y="45085"/>
                </a:lnTo>
                <a:close/>
              </a:path>
              <a:path w="581025" h="100329">
                <a:moveTo>
                  <a:pt x="569087" y="45847"/>
                </a:moveTo>
                <a:lnTo>
                  <a:pt x="562120" y="49911"/>
                </a:lnTo>
                <a:lnTo>
                  <a:pt x="569087" y="53975"/>
                </a:lnTo>
                <a:lnTo>
                  <a:pt x="569087" y="45847"/>
                </a:lnTo>
                <a:close/>
              </a:path>
              <a:path w="581025" h="100329">
                <a:moveTo>
                  <a:pt x="571500" y="45847"/>
                </a:moveTo>
                <a:lnTo>
                  <a:pt x="569087" y="45847"/>
                </a:lnTo>
                <a:lnTo>
                  <a:pt x="569087" y="53975"/>
                </a:lnTo>
                <a:lnTo>
                  <a:pt x="571500" y="53975"/>
                </a:lnTo>
                <a:lnTo>
                  <a:pt x="571500" y="45847"/>
                </a:lnTo>
                <a:close/>
              </a:path>
              <a:path w="581025" h="100329">
                <a:moveTo>
                  <a:pt x="495427" y="0"/>
                </a:moveTo>
                <a:lnTo>
                  <a:pt x="492506" y="762"/>
                </a:lnTo>
                <a:lnTo>
                  <a:pt x="491109" y="3048"/>
                </a:lnTo>
                <a:lnTo>
                  <a:pt x="489839" y="5334"/>
                </a:lnTo>
                <a:lnTo>
                  <a:pt x="490600" y="8255"/>
                </a:lnTo>
                <a:lnTo>
                  <a:pt x="492887" y="9525"/>
                </a:lnTo>
                <a:lnTo>
                  <a:pt x="562120" y="49911"/>
                </a:lnTo>
                <a:lnTo>
                  <a:pt x="569087" y="45847"/>
                </a:lnTo>
                <a:lnTo>
                  <a:pt x="571500" y="45847"/>
                </a:lnTo>
                <a:lnTo>
                  <a:pt x="571500" y="45085"/>
                </a:lnTo>
                <a:lnTo>
                  <a:pt x="572623" y="45085"/>
                </a:lnTo>
                <a:lnTo>
                  <a:pt x="497713" y="1397"/>
                </a:lnTo>
                <a:lnTo>
                  <a:pt x="49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4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560273"/>
            <a:ext cx="71723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spc="5" dirty="0">
                <a:solidFill>
                  <a:srgbClr val="006FC0"/>
                </a:solidFill>
              </a:rPr>
              <a:t>例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5" dirty="0"/>
              <a:t>请用一个数组实现两个堆</a:t>
            </a:r>
            <a:r>
              <a:rPr sz="2000" spc="-5" dirty="0"/>
              <a:t>栈</a:t>
            </a:r>
            <a:r>
              <a:rPr sz="2000" spc="5" dirty="0"/>
              <a:t>，要</a:t>
            </a:r>
            <a:r>
              <a:rPr sz="2000" spc="-5" dirty="0"/>
              <a:t>求</a:t>
            </a:r>
            <a:r>
              <a:rPr sz="2000" spc="5" dirty="0"/>
              <a:t>最大地</a:t>
            </a:r>
            <a:r>
              <a:rPr sz="2000" spc="-5" dirty="0"/>
              <a:t>利</a:t>
            </a:r>
            <a:r>
              <a:rPr sz="2000" spc="5" dirty="0"/>
              <a:t>用数</a:t>
            </a:r>
            <a:r>
              <a:rPr sz="2000" spc="-5" dirty="0"/>
              <a:t>组</a:t>
            </a:r>
            <a:r>
              <a:rPr sz="2000" spc="5" dirty="0"/>
              <a:t>空间，使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/>
              <a:t>数组只要有空间入栈操作就</a:t>
            </a:r>
            <a:r>
              <a:rPr sz="2000" spc="-5" dirty="0"/>
              <a:t>可</a:t>
            </a:r>
            <a:r>
              <a:rPr sz="2000" spc="5" dirty="0"/>
              <a:t>以成</a:t>
            </a:r>
            <a:r>
              <a:rPr sz="2000" spc="-5" dirty="0"/>
              <a:t>功。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81964" y="2064840"/>
            <a:ext cx="75076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006FC0"/>
                </a:solidFill>
              </a:rPr>
              <a:t>【分析</a:t>
            </a:r>
            <a:r>
              <a:rPr spc="-5" dirty="0">
                <a:solidFill>
                  <a:srgbClr val="006FC0"/>
                </a:solidFill>
              </a:rPr>
              <a:t>】</a:t>
            </a:r>
            <a:r>
              <a:rPr spc="-575" dirty="0">
                <a:solidFill>
                  <a:srgbClr val="006FC0"/>
                </a:solidFill>
              </a:rPr>
              <a:t> </a:t>
            </a:r>
            <a:r>
              <a:rPr spc="5" dirty="0"/>
              <a:t>一种比较聪明的方法是使这两</a:t>
            </a:r>
            <a:r>
              <a:rPr spc="-5" dirty="0"/>
              <a:t>个</a:t>
            </a:r>
            <a:r>
              <a:rPr spc="5" dirty="0"/>
              <a:t>栈分别</a:t>
            </a:r>
            <a:r>
              <a:rPr spc="-5" dirty="0"/>
              <a:t>从</a:t>
            </a:r>
            <a:r>
              <a:rPr spc="5" dirty="0"/>
              <a:t>数组</a:t>
            </a:r>
            <a:r>
              <a:rPr spc="-5" dirty="0"/>
              <a:t>的</a:t>
            </a:r>
            <a:r>
              <a:rPr spc="5" dirty="0">
                <a:solidFill>
                  <a:srgbClr val="006FC0"/>
                </a:solidFill>
              </a:rPr>
              <a:t>两头开始 </a:t>
            </a:r>
            <a:r>
              <a:rPr spc="5" dirty="0" err="1">
                <a:solidFill>
                  <a:srgbClr val="006FC0"/>
                </a:solidFill>
              </a:rPr>
              <a:t>向中间生长</a:t>
            </a:r>
            <a:r>
              <a:rPr spc="5" dirty="0" err="1"/>
              <a:t>；当两个栈的</a:t>
            </a:r>
            <a:r>
              <a:rPr spc="5" dirty="0" err="1">
                <a:solidFill>
                  <a:srgbClr val="006FC0"/>
                </a:solidFill>
              </a:rPr>
              <a:t>栈</a:t>
            </a:r>
            <a:r>
              <a:rPr spc="-5" dirty="0" err="1">
                <a:solidFill>
                  <a:srgbClr val="006FC0"/>
                </a:solidFill>
              </a:rPr>
              <a:t>顶</a:t>
            </a:r>
            <a:r>
              <a:rPr spc="5" dirty="0" err="1">
                <a:solidFill>
                  <a:srgbClr val="006FC0"/>
                </a:solidFill>
              </a:rPr>
              <a:t>指针</a:t>
            </a:r>
            <a:r>
              <a:rPr spc="-5" dirty="0" err="1">
                <a:solidFill>
                  <a:srgbClr val="006FC0"/>
                </a:solidFill>
              </a:rPr>
              <a:t>相</a:t>
            </a:r>
            <a:r>
              <a:rPr spc="10" dirty="0" err="1">
                <a:solidFill>
                  <a:srgbClr val="006FC0"/>
                </a:solidFill>
              </a:rPr>
              <a:t>遇</a:t>
            </a:r>
            <a:r>
              <a:rPr spc="5" dirty="0" err="1"/>
              <a:t>时</a:t>
            </a:r>
            <a:r>
              <a:rPr spc="-5" dirty="0" err="1"/>
              <a:t>，</a:t>
            </a:r>
            <a:r>
              <a:rPr spc="5" dirty="0" err="1"/>
              <a:t>表示两</a:t>
            </a:r>
            <a:r>
              <a:rPr spc="-5" dirty="0" err="1"/>
              <a:t>个</a:t>
            </a:r>
            <a:r>
              <a:rPr spc="5" dirty="0" err="1"/>
              <a:t>栈都</a:t>
            </a:r>
            <a:r>
              <a:rPr spc="-5" dirty="0" err="1"/>
              <a:t>满</a:t>
            </a:r>
            <a:r>
              <a:rPr spc="5" dirty="0" err="1"/>
              <a:t>了</a:t>
            </a:r>
            <a:r>
              <a:rPr spc="-5" dirty="0"/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6401" y="4397654"/>
            <a:ext cx="2051685" cy="636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600" b="1" spc="-1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堆栈１的栈顶指</a:t>
            </a:r>
            <a:r>
              <a:rPr sz="1600" b="1" spc="-15" dirty="0">
                <a:solidFill>
                  <a:srgbClr val="4D4D73"/>
                </a:solidFill>
                <a:latin typeface="宋体"/>
                <a:cs typeface="宋体"/>
              </a:rPr>
              <a:t>针</a:t>
            </a:r>
            <a:r>
              <a:rPr sz="1600" b="1" spc="-32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600" b="1" spc="-1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宋体"/>
                <a:cs typeface="宋体"/>
              </a:rPr>
              <a:t>堆栈２的栈顶指</a:t>
            </a:r>
            <a:r>
              <a:rPr sz="1600" b="1" spc="-15" dirty="0">
                <a:solidFill>
                  <a:srgbClr val="4D4D73"/>
                </a:solidFill>
                <a:latin typeface="宋体"/>
                <a:cs typeface="宋体"/>
              </a:rPr>
              <a:t>针</a:t>
            </a:r>
            <a:r>
              <a:rPr sz="1600" b="1" spc="-32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941" y="4407484"/>
            <a:ext cx="142938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Top1;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2000" b="1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Top2;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941" y="5696813"/>
            <a:ext cx="185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S.Top2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MaxSize;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2933153-756D-4C32-B349-BC3DA1D5ACAA}"/>
              </a:ext>
            </a:extLst>
          </p:cNvPr>
          <p:cNvSpPr txBox="1"/>
          <p:nvPr/>
        </p:nvSpPr>
        <p:spPr>
          <a:xfrm>
            <a:off x="457200" y="3455764"/>
            <a:ext cx="7507604" cy="98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" marR="2313305">
              <a:lnSpc>
                <a:spcPts val="2380"/>
              </a:lnSpc>
              <a:spcBef>
                <a:spcPts val="720"/>
              </a:spcBef>
            </a:pPr>
            <a:r>
              <a:rPr lang="en-US" altLang="zh-CN" b="1" dirty="0">
                <a:solidFill>
                  <a:srgbClr val="006FC0"/>
                </a:solidFill>
                <a:latin typeface="Arial"/>
                <a:cs typeface="Arial"/>
              </a:rPr>
              <a:t>#define</a:t>
            </a:r>
            <a:r>
              <a:rPr lang="en-US" altLang="zh-CN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altLang="zh-CN" b="1" dirty="0" err="1">
                <a:latin typeface="Arial"/>
                <a:cs typeface="Arial"/>
              </a:rPr>
              <a:t>MaxSize</a:t>
            </a:r>
            <a:r>
              <a:rPr lang="en-US" altLang="zh-CN" b="1" spc="-50" dirty="0">
                <a:latin typeface="Arial"/>
                <a:cs typeface="Arial"/>
              </a:rPr>
              <a:t> </a:t>
            </a:r>
            <a:r>
              <a:rPr lang="en-US" altLang="zh-CN" b="1" spc="5" dirty="0">
                <a:latin typeface="Arial"/>
                <a:cs typeface="Arial"/>
              </a:rPr>
              <a:t>&lt;</a:t>
            </a:r>
            <a:r>
              <a:rPr lang="zh-CN" altLang="en-US" b="1" spc="5" dirty="0"/>
              <a:t>存储数据元素的最大</a:t>
            </a:r>
            <a:r>
              <a:rPr lang="zh-CN" altLang="en-US" b="1" spc="-5" dirty="0"/>
              <a:t>个</a:t>
            </a:r>
            <a:r>
              <a:rPr lang="zh-CN" altLang="en-US" b="1" spc="10" dirty="0"/>
              <a:t>数</a:t>
            </a:r>
            <a:r>
              <a:rPr lang="en-US" altLang="zh-CN" b="1" dirty="0">
                <a:latin typeface="Arial"/>
                <a:cs typeface="Arial"/>
              </a:rPr>
              <a:t>&gt;  </a:t>
            </a:r>
            <a:r>
              <a:rPr lang="en-US" altLang="zh-CN" b="1" dirty="0">
                <a:solidFill>
                  <a:srgbClr val="006FC0"/>
                </a:solidFill>
                <a:latin typeface="Arial"/>
                <a:cs typeface="Arial"/>
              </a:rPr>
              <a:t>struct </a:t>
            </a:r>
            <a:r>
              <a:rPr lang="en-US" altLang="zh-CN" b="1" dirty="0" err="1">
                <a:latin typeface="Arial"/>
                <a:cs typeface="Arial"/>
              </a:rPr>
              <a:t>DStack</a:t>
            </a:r>
            <a:r>
              <a:rPr lang="en-US" altLang="zh-CN" b="1" spc="-50" dirty="0">
                <a:latin typeface="Arial"/>
                <a:cs typeface="Arial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{</a:t>
            </a:r>
          </a:p>
          <a:p>
            <a:pPr marL="391795">
              <a:lnSpc>
                <a:spcPts val="2320"/>
              </a:lnSpc>
            </a:pPr>
            <a:r>
              <a:rPr lang="en-US" altLang="zh-CN" b="1" spc="-20" dirty="0" err="1">
                <a:latin typeface="Arial"/>
                <a:cs typeface="Arial"/>
              </a:rPr>
              <a:t>ElementType</a:t>
            </a:r>
            <a:r>
              <a:rPr lang="en-US" altLang="zh-CN" b="1" spc="5" dirty="0">
                <a:latin typeface="Arial"/>
                <a:cs typeface="Arial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Data[</a:t>
            </a:r>
            <a:r>
              <a:rPr lang="en-US" altLang="zh-CN" b="1" dirty="0" err="1">
                <a:latin typeface="Arial"/>
                <a:cs typeface="Arial"/>
              </a:rPr>
              <a:t>MaxSize</a:t>
            </a:r>
            <a:r>
              <a:rPr lang="en-US" altLang="zh-CN" b="1" dirty="0">
                <a:latin typeface="Arial"/>
                <a:cs typeface="Arial"/>
              </a:rPr>
              <a:t>];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1295507-1608-4D27-9024-34AB67BB7D60}"/>
              </a:ext>
            </a:extLst>
          </p:cNvPr>
          <p:cNvSpPr txBox="1"/>
          <p:nvPr/>
        </p:nvSpPr>
        <p:spPr>
          <a:xfrm>
            <a:off x="544234" y="53793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altLang="zh-CN" sz="1800" b="1" spc="-30" dirty="0">
                <a:latin typeface="Times New Roman"/>
                <a:cs typeface="Times New Roman"/>
              </a:rPr>
              <a:t>S.Top1 </a:t>
            </a:r>
            <a:r>
              <a:rPr lang="en-US" altLang="zh-CN" sz="1800" b="1" dirty="0">
                <a:latin typeface="Times New Roman"/>
                <a:cs typeface="Times New Roman"/>
              </a:rPr>
              <a:t>=</a:t>
            </a:r>
            <a:r>
              <a:rPr lang="en-US" altLang="zh-CN" sz="1800" b="1" spc="430" dirty="0">
                <a:latin typeface="Times New Roman"/>
                <a:cs typeface="Times New Roman"/>
              </a:rPr>
              <a:t> </a:t>
            </a:r>
            <a:r>
              <a:rPr lang="en-US" altLang="zh-CN" sz="1800" b="1" dirty="0">
                <a:latin typeface="Times New Roman"/>
                <a:cs typeface="Times New Roman"/>
              </a:rPr>
              <a:t>-1;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542925"/>
            <a:ext cx="0" cy="2510155"/>
          </a:xfrm>
          <a:custGeom>
            <a:avLst/>
            <a:gdLst/>
            <a:ahLst/>
            <a:cxnLst/>
            <a:rect l="l" t="t" r="r" b="b"/>
            <a:pathLst>
              <a:path h="2510155">
                <a:moveTo>
                  <a:pt x="0" y="0"/>
                </a:moveTo>
                <a:lnTo>
                  <a:pt x="0" y="2509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6501" y="542925"/>
            <a:ext cx="0" cy="2510155"/>
          </a:xfrm>
          <a:custGeom>
            <a:avLst/>
            <a:gdLst/>
            <a:ahLst/>
            <a:cxnLst/>
            <a:rect l="l" t="t" r="r" b="b"/>
            <a:pathLst>
              <a:path h="2510155">
                <a:moveTo>
                  <a:pt x="0" y="0"/>
                </a:moveTo>
                <a:lnTo>
                  <a:pt x="0" y="2509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837" y="549275"/>
            <a:ext cx="7728584" cy="0"/>
          </a:xfrm>
          <a:custGeom>
            <a:avLst/>
            <a:gdLst/>
            <a:ahLst/>
            <a:cxnLst/>
            <a:rect l="l" t="t" r="r" b="b"/>
            <a:pathLst>
              <a:path w="7728584">
                <a:moveTo>
                  <a:pt x="0" y="0"/>
                </a:moveTo>
                <a:lnTo>
                  <a:pt x="77280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837" y="3046348"/>
            <a:ext cx="7728584" cy="0"/>
          </a:xfrm>
          <a:custGeom>
            <a:avLst/>
            <a:gdLst/>
            <a:ahLst/>
            <a:cxnLst/>
            <a:rect l="l" t="t" r="r" b="b"/>
            <a:pathLst>
              <a:path w="7728584">
                <a:moveTo>
                  <a:pt x="0" y="0"/>
                </a:moveTo>
                <a:lnTo>
                  <a:pt x="77280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87" y="3117850"/>
            <a:ext cx="0" cy="3037205"/>
          </a:xfrm>
          <a:custGeom>
            <a:avLst/>
            <a:gdLst/>
            <a:ahLst/>
            <a:cxnLst/>
            <a:rect l="l" t="t" r="r" b="b"/>
            <a:pathLst>
              <a:path h="3037204">
                <a:moveTo>
                  <a:pt x="0" y="0"/>
                </a:moveTo>
                <a:lnTo>
                  <a:pt x="0" y="30368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6501" y="3117850"/>
            <a:ext cx="0" cy="3037205"/>
          </a:xfrm>
          <a:custGeom>
            <a:avLst/>
            <a:gdLst/>
            <a:ahLst/>
            <a:cxnLst/>
            <a:rect l="l" t="t" r="r" b="b"/>
            <a:pathLst>
              <a:path h="3037204">
                <a:moveTo>
                  <a:pt x="0" y="0"/>
                </a:moveTo>
                <a:lnTo>
                  <a:pt x="0" y="30368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837" y="3124200"/>
            <a:ext cx="7728584" cy="0"/>
          </a:xfrm>
          <a:custGeom>
            <a:avLst/>
            <a:gdLst/>
            <a:ahLst/>
            <a:cxnLst/>
            <a:rect l="l" t="t" r="r" b="b"/>
            <a:pathLst>
              <a:path w="7728584">
                <a:moveTo>
                  <a:pt x="0" y="0"/>
                </a:moveTo>
                <a:lnTo>
                  <a:pt x="77280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837" y="6148387"/>
            <a:ext cx="7728584" cy="0"/>
          </a:xfrm>
          <a:custGeom>
            <a:avLst/>
            <a:gdLst/>
            <a:ahLst/>
            <a:cxnLst/>
            <a:rect l="l" t="t" r="r" b="b"/>
            <a:pathLst>
              <a:path w="7728584">
                <a:moveTo>
                  <a:pt x="0" y="0"/>
                </a:moveTo>
                <a:lnTo>
                  <a:pt x="77280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908" y="513968"/>
            <a:ext cx="7232650" cy="552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void </a:t>
            </a:r>
            <a:r>
              <a:rPr sz="1600" b="1" spc="-5" dirty="0">
                <a:latin typeface="Courier New"/>
                <a:cs typeface="Courier New"/>
              </a:rPr>
              <a:t>Push( struct DStack *PtrS, ElementType item,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Tag</a:t>
            </a:r>
            <a:r>
              <a:rPr sz="1600" b="1" spc="1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379730" algn="l"/>
              </a:tabLst>
            </a:pP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 Tag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作为区分两个堆栈的标志，</a:t>
            </a:r>
            <a:r>
              <a:rPr sz="1600" spc="5" dirty="0">
                <a:solidFill>
                  <a:srgbClr val="A2A2C2"/>
                </a:solidFill>
                <a:latin typeface="宋体"/>
                <a:cs typeface="宋体"/>
              </a:rPr>
              <a:t>取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值</a:t>
            </a:r>
            <a:r>
              <a:rPr sz="1600" dirty="0">
                <a:solidFill>
                  <a:srgbClr val="A2A2C2"/>
                </a:solidFill>
                <a:latin typeface="宋体"/>
                <a:cs typeface="宋体"/>
              </a:rPr>
              <a:t>为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1</a:t>
            </a:r>
            <a:r>
              <a:rPr sz="1600" spc="5" dirty="0">
                <a:solidFill>
                  <a:srgbClr val="A2A2C2"/>
                </a:solidFill>
                <a:latin typeface="宋体"/>
                <a:cs typeface="宋体"/>
              </a:rPr>
              <a:t>和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2</a:t>
            </a:r>
            <a:r>
              <a:rPr sz="1600" spc="5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R="722630" algn="ctr">
              <a:lnSpc>
                <a:spcPct val="100000"/>
              </a:lnSpc>
              <a:spcBef>
                <a:spcPts val="5"/>
              </a:spcBef>
              <a:tabLst>
                <a:tab pos="4645660" algn="l"/>
              </a:tabLst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 PtrS-&gt;Top2 – PtrS-&gt;Top1 ==</a:t>
            </a:r>
            <a:r>
              <a:rPr sz="1600" b="1" spc="1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1)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spc="-5" dirty="0">
                <a:solidFill>
                  <a:srgbClr val="C00000"/>
                </a:solidFill>
                <a:latin typeface="Courier New"/>
                <a:cs typeface="Courier New"/>
              </a:rPr>
              <a:t>/*</a:t>
            </a:r>
            <a:r>
              <a:rPr sz="1600" spc="-5" dirty="0">
                <a:solidFill>
                  <a:srgbClr val="C00000"/>
                </a:solidFill>
                <a:latin typeface="宋体"/>
                <a:cs typeface="宋体"/>
              </a:rPr>
              <a:t>堆栈满</a:t>
            </a:r>
            <a:r>
              <a:rPr sz="1600" spc="-5" dirty="0">
                <a:solidFill>
                  <a:srgbClr val="C000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46100">
              <a:lnSpc>
                <a:spcPts val="1895"/>
              </a:lnSpc>
              <a:tabLst>
                <a:tab pos="2871470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堆栈满</a:t>
            </a:r>
            <a:r>
              <a:rPr sz="1600" b="1" spc="-5" dirty="0">
                <a:latin typeface="Courier New"/>
                <a:cs typeface="Courier New"/>
              </a:rPr>
              <a:t>”);	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1600" b="1" spc="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9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ts val="1895"/>
              </a:lnSpc>
              <a:spcBef>
                <a:spcPts val="50"/>
              </a:spcBef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Tag ==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2A2C2"/>
                </a:solidFill>
                <a:latin typeface="宋体"/>
                <a:cs typeface="宋体"/>
              </a:rPr>
              <a:t>对第一个堆栈操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作</a:t>
            </a:r>
            <a:r>
              <a:rPr sz="1600" spc="18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9730" marR="2285365" indent="363855">
              <a:lnSpc>
                <a:spcPts val="1970"/>
              </a:lnSpc>
              <a:tabLst>
                <a:tab pos="2578735" algn="l"/>
              </a:tabLst>
            </a:pPr>
            <a:r>
              <a:rPr sz="1600" b="1" spc="-5" dirty="0">
                <a:latin typeface="Courier New"/>
                <a:cs typeface="Courier New"/>
              </a:rPr>
              <a:t>PtrS-&gt;Data[++(PtrS-&gt;Top1)] = item; 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else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对第二个堆栈操作</a:t>
            </a:r>
            <a:r>
              <a:rPr sz="1600" spc="15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795"/>
              </a:lnSpc>
            </a:pPr>
            <a:r>
              <a:rPr sz="1600" b="1" spc="-5" dirty="0">
                <a:latin typeface="Courier New"/>
                <a:cs typeface="Courier New"/>
              </a:rPr>
              <a:t>PtrS-&gt;Data[--(PtrS-&gt;Top2)]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item;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b="1" spc="-5" dirty="0">
                <a:latin typeface="Courier New"/>
                <a:cs typeface="Courier New"/>
              </a:rPr>
              <a:t>ElementType Pop( struct DStack </a:t>
            </a:r>
            <a:r>
              <a:rPr sz="1600" b="1" dirty="0">
                <a:latin typeface="Courier New"/>
                <a:cs typeface="Courier New"/>
              </a:rPr>
              <a:t>*PtrS,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Tag</a:t>
            </a:r>
            <a:r>
              <a:rPr sz="1600" b="1" spc="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79730" algn="l"/>
                <a:tab pos="4852670" algn="l"/>
              </a:tabLst>
            </a:pP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Tag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作为区分两个堆栈的标志，</a:t>
            </a:r>
            <a:r>
              <a:rPr sz="1600" spc="5" dirty="0">
                <a:solidFill>
                  <a:srgbClr val="A2A2C2"/>
                </a:solidFill>
                <a:latin typeface="宋体"/>
                <a:cs typeface="宋体"/>
              </a:rPr>
              <a:t>取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值</a:t>
            </a:r>
            <a:r>
              <a:rPr sz="1600" dirty="0">
                <a:solidFill>
                  <a:srgbClr val="A2A2C2"/>
                </a:solidFill>
                <a:latin typeface="宋体"/>
                <a:cs typeface="宋体"/>
              </a:rPr>
              <a:t>为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1</a:t>
            </a:r>
            <a:r>
              <a:rPr sz="1600" spc="5" dirty="0">
                <a:solidFill>
                  <a:srgbClr val="A2A2C2"/>
                </a:solidFill>
                <a:latin typeface="宋体"/>
                <a:cs typeface="宋体"/>
              </a:rPr>
              <a:t>和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2	*/</a:t>
            </a:r>
            <a:endParaRPr sz="1600">
              <a:latin typeface="Courier New"/>
              <a:cs typeface="Courier New"/>
            </a:endParaRPr>
          </a:p>
          <a:p>
            <a:pPr marR="1507490" algn="ctr">
              <a:lnSpc>
                <a:spcPct val="100000"/>
              </a:lnSpc>
              <a:tabLst>
                <a:tab pos="2322195" algn="l"/>
                <a:tab pos="4559935" algn="l"/>
              </a:tabLst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 Tag == 1</a:t>
            </a:r>
            <a:r>
              <a:rPr sz="1600" b="1" spc="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1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对第一个堆栈操作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600" b="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 PtrS-&gt;Top1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-1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 {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堆栈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空</a:t>
            </a:r>
            <a:r>
              <a:rPr sz="1600" spc="17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156970">
              <a:lnSpc>
                <a:spcPts val="1895"/>
              </a:lnSpc>
              <a:tabLst>
                <a:tab pos="360489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r>
              <a:rPr sz="1600" b="1" spc="-5" dirty="0">
                <a:latin typeface="宋体"/>
                <a:cs typeface="宋体"/>
              </a:rPr>
              <a:t>空</a:t>
            </a:r>
            <a:r>
              <a:rPr sz="1600" b="1" spc="-5" dirty="0">
                <a:latin typeface="Courier New"/>
                <a:cs typeface="Courier New"/>
              </a:rPr>
              <a:t>”);	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1600" b="1" spc="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895"/>
              </a:lnSpc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else return</a:t>
            </a:r>
            <a:r>
              <a:rPr sz="1600" b="1" spc="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PtrS-&gt;Data[(PtrS-&gt;Top1)--];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50"/>
              </a:spcBef>
              <a:tabLst>
                <a:tab pos="2578735" algn="l"/>
              </a:tabLst>
            </a:pPr>
            <a:r>
              <a:rPr sz="1600" b="1" spc="-5" dirty="0">
                <a:latin typeface="Courier New"/>
                <a:cs typeface="Courier New"/>
              </a:rPr>
              <a:t>}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600" b="1" spc="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A2A2C2"/>
                </a:solidFill>
                <a:latin typeface="宋体"/>
                <a:cs typeface="宋体"/>
              </a:rPr>
              <a:t>对第二个堆栈操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作</a:t>
            </a:r>
            <a:r>
              <a:rPr sz="1600" spc="19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600" b="1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PtrS-&gt;Top2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MaxSize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 {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堆栈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solidFill>
                  <a:srgbClr val="A2A2C2"/>
                </a:solidFill>
                <a:latin typeface="宋体"/>
                <a:cs typeface="宋体"/>
              </a:rPr>
              <a:t>空</a:t>
            </a:r>
            <a:r>
              <a:rPr sz="1600" spc="18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R="718185" algn="ctr">
              <a:lnSpc>
                <a:spcPts val="1895"/>
              </a:lnSpc>
              <a:tabLst>
                <a:tab pos="232600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</a:t>
            </a:r>
            <a:r>
              <a:rPr sz="1600" b="1" spc="-5" dirty="0">
                <a:latin typeface="Courier New"/>
                <a:cs typeface="Courier New"/>
              </a:rPr>
              <a:t>2</a:t>
            </a:r>
            <a:r>
              <a:rPr sz="1600" b="1" spc="-5" dirty="0">
                <a:latin typeface="宋体"/>
                <a:cs typeface="宋体"/>
              </a:rPr>
              <a:t>空</a:t>
            </a:r>
            <a:r>
              <a:rPr sz="1600" b="1" spc="-5" dirty="0">
                <a:latin typeface="Courier New"/>
                <a:cs typeface="Courier New"/>
              </a:rPr>
              <a:t>”);	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1600" b="1" spc="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895"/>
              </a:lnSpc>
              <a:tabLst>
                <a:tab pos="1722755" algn="l"/>
              </a:tabLst>
            </a:pPr>
            <a:r>
              <a:rPr sz="1600" b="1" spc="-5" dirty="0">
                <a:latin typeface="Courier New"/>
                <a:cs typeface="Courier New"/>
              </a:rPr>
              <a:t>}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else	return</a:t>
            </a:r>
            <a:r>
              <a:rPr sz="1600" b="1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PtrS-&gt;Data[(PtrS-&gt;Top2)++];</a:t>
            </a:r>
            <a:endParaRPr sz="16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xmlns="" id="{4FF5A47D-9D53-4047-9E34-3402F350272A}"/>
              </a:ext>
            </a:extLst>
          </p:cNvPr>
          <p:cNvSpPr txBox="1"/>
          <p:nvPr/>
        </p:nvSpPr>
        <p:spPr>
          <a:xfrm>
            <a:off x="457200" y="228600"/>
            <a:ext cx="8534400" cy="7219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若让元素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依次进栈，则出栈的次序不可能是（）。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5;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若一个栈以向量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V[1,…,n]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存储，初始栈顶指针为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，则元素进栈的正确操作是（）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top++, V[top]=x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V[top]=x, top++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C. top--, V[top]=x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V[top]=x, top--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若元素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a,b,c,d,e,f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依次进栈，允许进栈、退栈操作交替进行，但不允许连续三次进行退栈工作，则不可能得到的出栈序列是（）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d,c,e,b,f,a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B.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c,b,d,a,e,f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C.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b,c,a,e,f,d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D.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a,f,e,d,c,b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若已知一个栈的入栈序列是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，其输出序列为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p1, p2, p3,…,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p1=n,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         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             D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若已知一个栈的入栈序列是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，其输出序列为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p1, p2, p3,…,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p2=3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，则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可能取值的个数为（）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n-3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          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        D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不确定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19" y="1100327"/>
            <a:ext cx="800404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436" y="1242060"/>
            <a:ext cx="803300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25" y="1025525"/>
            <a:ext cx="80010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5764" y="1178407"/>
            <a:ext cx="7749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38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latin typeface="宋体"/>
                <a:cs typeface="宋体"/>
              </a:rPr>
              <a:t>栈的链式存储结构实际上就</a:t>
            </a:r>
            <a:r>
              <a:rPr sz="2000" b="1" spc="-5" dirty="0">
                <a:latin typeface="宋体"/>
                <a:cs typeface="宋体"/>
              </a:rPr>
              <a:t>是</a:t>
            </a:r>
            <a:r>
              <a:rPr sz="2000" b="1" spc="5" dirty="0">
                <a:latin typeface="宋体"/>
                <a:cs typeface="宋体"/>
              </a:rPr>
              <a:t>一</a:t>
            </a:r>
            <a:r>
              <a:rPr sz="2000" b="1" spc="10" dirty="0">
                <a:latin typeface="宋体"/>
                <a:cs typeface="宋体"/>
              </a:rPr>
              <a:t>个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单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链表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叫做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链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栈</a:t>
            </a:r>
            <a:r>
              <a:rPr sz="2000" b="1" spc="5" dirty="0">
                <a:latin typeface="宋体"/>
                <a:cs typeface="宋体"/>
              </a:rPr>
              <a:t>。插</a:t>
            </a:r>
            <a:r>
              <a:rPr sz="2000" b="1" spc="-5" dirty="0">
                <a:latin typeface="宋体"/>
                <a:cs typeface="宋体"/>
              </a:rPr>
              <a:t>入</a:t>
            </a:r>
            <a:r>
              <a:rPr sz="2000" b="1" spc="5" dirty="0">
                <a:latin typeface="宋体"/>
                <a:cs typeface="宋体"/>
              </a:rPr>
              <a:t>和</a:t>
            </a:r>
            <a:r>
              <a:rPr sz="2000" b="1" spc="-5" dirty="0">
                <a:latin typeface="宋体"/>
                <a:cs typeface="宋体"/>
              </a:rPr>
              <a:t>删 </a:t>
            </a:r>
            <a:r>
              <a:rPr sz="2000" b="1" spc="5" dirty="0">
                <a:latin typeface="宋体"/>
                <a:cs typeface="宋体"/>
              </a:rPr>
              <a:t>除操作只能在链栈的栈顶进</a:t>
            </a:r>
            <a:r>
              <a:rPr sz="2000" b="1" spc="-5" dirty="0">
                <a:latin typeface="宋体"/>
                <a:cs typeface="宋体"/>
              </a:rPr>
              <a:t>行</a:t>
            </a:r>
            <a:r>
              <a:rPr sz="2000" b="1" spc="10" dirty="0">
                <a:latin typeface="宋体"/>
                <a:cs typeface="宋体"/>
              </a:rPr>
              <a:t>。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栈顶指针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应该在链表的哪一头？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9493" y="322834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堆栈的链式存储实现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886200" y="2449576"/>
            <a:ext cx="5181600" cy="34899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Stack CreateStack()</a:t>
            </a:r>
            <a:endParaRPr sz="1600" dirty="0">
              <a:latin typeface="Courier New"/>
              <a:cs typeface="Courier New"/>
            </a:endParaRPr>
          </a:p>
          <a:p>
            <a:pPr marL="312420" marR="932815" indent="-243840">
              <a:lnSpc>
                <a:spcPts val="1870"/>
              </a:lnSpc>
              <a:spcBef>
                <a:spcPts val="155"/>
              </a:spcBef>
              <a:tabLst>
                <a:tab pos="436245" algn="l"/>
              </a:tabLst>
            </a:pPr>
            <a:r>
              <a:rPr sz="1600" b="1" spc="-5" dirty="0">
                <a:latin typeface="Courier New"/>
                <a:cs typeface="Courier New"/>
              </a:rPr>
              <a:t>{		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构建一个堆栈的头结点，返</a:t>
            </a:r>
            <a:r>
              <a:rPr sz="16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指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针</a:t>
            </a:r>
            <a:r>
              <a:rPr sz="1600" b="1" spc="22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Stack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S;</a:t>
            </a:r>
            <a:endParaRPr sz="1600" dirty="0">
              <a:latin typeface="Courier New"/>
              <a:cs typeface="Courier New"/>
            </a:endParaRPr>
          </a:p>
          <a:p>
            <a:pPr marL="312420" marR="95885">
              <a:lnSpc>
                <a:spcPts val="192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S =(Stack)malloc(sizeof(struct SNode));  S-&gt;Next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NULL;</a:t>
            </a:r>
            <a:endParaRPr sz="1600" dirty="0">
              <a:latin typeface="Courier New"/>
              <a:cs typeface="Courier New"/>
            </a:endParaRPr>
          </a:p>
          <a:p>
            <a:pPr marL="312420">
              <a:lnSpc>
                <a:spcPts val="1855"/>
              </a:lnSpc>
            </a:pPr>
            <a:r>
              <a:rPr sz="1600" b="1" spc="-5" dirty="0">
                <a:latin typeface="Courier New"/>
                <a:cs typeface="Courier New"/>
              </a:rPr>
              <a:t>return </a:t>
            </a:r>
            <a:r>
              <a:rPr sz="1600" b="1" spc="-10" dirty="0">
                <a:latin typeface="Courier New"/>
                <a:cs typeface="Courier New"/>
              </a:rPr>
              <a:t>S;</a:t>
            </a:r>
            <a:endParaRPr sz="1600" dirty="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 IsEmpty(Stack</a:t>
            </a:r>
            <a:r>
              <a:rPr sz="1600" b="1" spc="5" dirty="0">
                <a:latin typeface="Courier New"/>
                <a:cs typeface="Courier New"/>
              </a:rPr>
              <a:t> S)</a:t>
            </a:r>
            <a:endParaRPr sz="1600" dirty="0">
              <a:latin typeface="Courier New"/>
              <a:cs typeface="Courier New"/>
            </a:endParaRPr>
          </a:p>
          <a:p>
            <a:pPr marL="68580" marR="63500">
              <a:lnSpc>
                <a:spcPct val="100000"/>
              </a:lnSpc>
              <a:spcBef>
                <a:spcPts val="50"/>
              </a:spcBef>
              <a:tabLst>
                <a:tab pos="443865" algn="l"/>
              </a:tabLst>
            </a:pPr>
            <a:r>
              <a:rPr sz="1600" b="1" spc="-5" dirty="0">
                <a:latin typeface="Courier New"/>
                <a:cs typeface="Courier New"/>
              </a:rPr>
              <a:t>{	</a:t>
            </a:r>
            <a:r>
              <a:rPr sz="1600" b="1" spc="1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30" dirty="0">
                <a:solidFill>
                  <a:srgbClr val="A2A2C2"/>
                </a:solidFill>
                <a:latin typeface="宋体"/>
                <a:cs typeface="宋体"/>
              </a:rPr>
              <a:t>判断堆</a:t>
            </a:r>
            <a:r>
              <a:rPr sz="1600" b="1" spc="20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600" b="1" spc="30" dirty="0">
                <a:solidFill>
                  <a:srgbClr val="A2A2C2"/>
                </a:solidFill>
                <a:latin typeface="Courier New"/>
                <a:cs typeface="Courier New"/>
              </a:rPr>
              <a:t>S</a:t>
            </a:r>
            <a:r>
              <a:rPr sz="1600" b="1" spc="30" dirty="0">
                <a:solidFill>
                  <a:srgbClr val="A2A2C2"/>
                </a:solidFill>
                <a:latin typeface="宋体"/>
                <a:cs typeface="宋体"/>
              </a:rPr>
              <a:t>是否为空，</a:t>
            </a:r>
            <a:r>
              <a:rPr sz="1600" b="1" spc="20" dirty="0">
                <a:solidFill>
                  <a:srgbClr val="A2A2C2"/>
                </a:solidFill>
                <a:latin typeface="宋体"/>
                <a:cs typeface="宋体"/>
              </a:rPr>
              <a:t>若</a:t>
            </a:r>
            <a:r>
              <a:rPr sz="1600" b="1" spc="30" dirty="0">
                <a:solidFill>
                  <a:srgbClr val="A2A2C2"/>
                </a:solidFill>
                <a:latin typeface="宋体"/>
                <a:cs typeface="宋体"/>
              </a:rPr>
              <a:t>为空函</a:t>
            </a:r>
            <a:r>
              <a:rPr sz="1600" b="1" spc="20" dirty="0">
                <a:solidFill>
                  <a:srgbClr val="A2A2C2"/>
                </a:solidFill>
                <a:latin typeface="宋体"/>
                <a:cs typeface="宋体"/>
              </a:rPr>
              <a:t>数</a:t>
            </a:r>
            <a:r>
              <a:rPr sz="1600" b="1" spc="30" dirty="0">
                <a:solidFill>
                  <a:srgbClr val="A2A2C2"/>
                </a:solidFill>
                <a:latin typeface="宋体"/>
                <a:cs typeface="宋体"/>
              </a:rPr>
              <a:t>返回整</a:t>
            </a:r>
            <a:r>
              <a:rPr sz="1600" b="1" spc="45" dirty="0">
                <a:solidFill>
                  <a:srgbClr val="A2A2C2"/>
                </a:solidFill>
                <a:latin typeface="宋体"/>
                <a:cs typeface="宋体"/>
              </a:rPr>
              <a:t>数</a:t>
            </a:r>
            <a:r>
              <a:rPr sz="1600" b="1" spc="30" dirty="0">
                <a:solidFill>
                  <a:srgbClr val="A2A2C2"/>
                </a:solidFill>
                <a:latin typeface="Courier New"/>
                <a:cs typeface="Courier New"/>
              </a:rPr>
              <a:t>1</a:t>
            </a:r>
            <a:r>
              <a:rPr sz="1600" b="1" spc="30" dirty="0">
                <a:solidFill>
                  <a:srgbClr val="A2A2C2"/>
                </a:solidFill>
                <a:latin typeface="宋体"/>
                <a:cs typeface="宋体"/>
              </a:rPr>
              <a:t>，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否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则返回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0</a:t>
            </a:r>
            <a:r>
              <a:rPr sz="1600" b="1" spc="2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457834">
              <a:lnSpc>
                <a:spcPts val="1870"/>
              </a:lnSpc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 </a:t>
            </a:r>
            <a:r>
              <a:rPr sz="1600" b="1" spc="-5" dirty="0">
                <a:latin typeface="Courier New"/>
                <a:cs typeface="Courier New"/>
              </a:rPr>
              <a:t>( S-&gt;Next </a:t>
            </a:r>
            <a:r>
              <a:rPr sz="1600" b="1" dirty="0">
                <a:latin typeface="Courier New"/>
                <a:cs typeface="Courier New"/>
              </a:rPr>
              <a:t>== </a:t>
            </a:r>
            <a:r>
              <a:rPr sz="1600" b="1" spc="-5" dirty="0">
                <a:latin typeface="Courier New"/>
                <a:cs typeface="Courier New"/>
              </a:rPr>
              <a:t>NULL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760" y="4286875"/>
            <a:ext cx="3016809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2580">
              <a:lnSpc>
                <a:spcPts val="2105"/>
              </a:lnSpc>
              <a:spcBef>
                <a:spcPts val="100"/>
              </a:spcBef>
              <a:buFont typeface="Times New Roman"/>
              <a:buAutoNum type="arabicParenBoth"/>
              <a:tabLst>
                <a:tab pos="335915" algn="l"/>
              </a:tabLst>
            </a:pPr>
            <a:r>
              <a:rPr sz="1800" b="1" dirty="0">
                <a:latin typeface="宋体"/>
                <a:cs typeface="宋体"/>
              </a:rPr>
              <a:t>堆栈初始化（建立空栈）</a:t>
            </a:r>
            <a:endParaRPr sz="1800" dirty="0">
              <a:latin typeface="宋体"/>
              <a:cs typeface="宋体"/>
            </a:endParaRPr>
          </a:p>
          <a:p>
            <a:pPr marL="335280" indent="-322580">
              <a:lnSpc>
                <a:spcPts val="2105"/>
              </a:lnSpc>
              <a:buFont typeface="Times New Roman"/>
              <a:buAutoNum type="arabicParenBoth"/>
              <a:tabLst>
                <a:tab pos="335915" algn="l"/>
              </a:tabLst>
            </a:pPr>
            <a:r>
              <a:rPr sz="1800" b="1" dirty="0">
                <a:latin typeface="宋体"/>
                <a:cs typeface="宋体"/>
              </a:rPr>
              <a:t>判断堆栈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宋体"/>
                <a:cs typeface="宋体"/>
              </a:rPr>
              <a:t>是否为空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493" y="2321432"/>
            <a:ext cx="317944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typedef struct SNode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*Stack;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struct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SNode{</a:t>
            </a:r>
            <a:endParaRPr sz="2000">
              <a:latin typeface="Times New Roman"/>
              <a:cs typeface="Times New Roman"/>
            </a:endParaRPr>
          </a:p>
          <a:p>
            <a:pPr marL="927100" marR="55880">
              <a:lnSpc>
                <a:spcPct val="100000"/>
              </a:lnSpc>
            </a:pP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Data;  struct SNode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*Next;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369" y="51701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1751" y="5143512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5" h="248285">
                <a:moveTo>
                  <a:pt x="0" y="248018"/>
                </a:moveTo>
                <a:lnTo>
                  <a:pt x="477774" y="248018"/>
                </a:lnTo>
                <a:lnTo>
                  <a:pt x="477774" y="0"/>
                </a:lnTo>
                <a:lnTo>
                  <a:pt x="0" y="0"/>
                </a:lnTo>
                <a:lnTo>
                  <a:pt x="0" y="248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751" y="5143512"/>
            <a:ext cx="478155" cy="248285"/>
          </a:xfrm>
          <a:custGeom>
            <a:avLst/>
            <a:gdLst/>
            <a:ahLst/>
            <a:cxnLst/>
            <a:rect l="l" t="t" r="r" b="b"/>
            <a:pathLst>
              <a:path w="478155" h="248285">
                <a:moveTo>
                  <a:pt x="0" y="248018"/>
                </a:moveTo>
                <a:lnTo>
                  <a:pt x="477774" y="248018"/>
                </a:lnTo>
                <a:lnTo>
                  <a:pt x="477774" y="0"/>
                </a:lnTo>
                <a:lnTo>
                  <a:pt x="0" y="0"/>
                </a:lnTo>
                <a:lnTo>
                  <a:pt x="0" y="24801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9525" y="5143512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8018"/>
                </a:moveTo>
                <a:lnTo>
                  <a:pt x="450786" y="248018"/>
                </a:lnTo>
                <a:lnTo>
                  <a:pt x="450786" y="0"/>
                </a:lnTo>
                <a:lnTo>
                  <a:pt x="0" y="0"/>
                </a:lnTo>
                <a:lnTo>
                  <a:pt x="0" y="248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9525" y="5143512"/>
            <a:ext cx="450850" cy="248285"/>
          </a:xfrm>
          <a:custGeom>
            <a:avLst/>
            <a:gdLst/>
            <a:ahLst/>
            <a:cxnLst/>
            <a:rect l="l" t="t" r="r" b="b"/>
            <a:pathLst>
              <a:path w="450850" h="248285">
                <a:moveTo>
                  <a:pt x="0" y="248018"/>
                </a:moveTo>
                <a:lnTo>
                  <a:pt x="450786" y="248018"/>
                </a:lnTo>
                <a:lnTo>
                  <a:pt x="450786" y="0"/>
                </a:lnTo>
                <a:lnTo>
                  <a:pt x="0" y="0"/>
                </a:lnTo>
                <a:lnTo>
                  <a:pt x="0" y="24801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500" y="5248528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30" h="76200">
                <a:moveTo>
                  <a:pt x="315722" y="0"/>
                </a:moveTo>
                <a:lnTo>
                  <a:pt x="315722" y="76200"/>
                </a:lnTo>
                <a:lnTo>
                  <a:pt x="382524" y="42799"/>
                </a:lnTo>
                <a:lnTo>
                  <a:pt x="328422" y="42799"/>
                </a:lnTo>
                <a:lnTo>
                  <a:pt x="328422" y="33274"/>
                </a:lnTo>
                <a:lnTo>
                  <a:pt x="382270" y="33274"/>
                </a:lnTo>
                <a:lnTo>
                  <a:pt x="315722" y="0"/>
                </a:lnTo>
                <a:close/>
              </a:path>
              <a:path w="392430" h="76200">
                <a:moveTo>
                  <a:pt x="315722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5722" y="42799"/>
                </a:lnTo>
                <a:lnTo>
                  <a:pt x="315722" y="33274"/>
                </a:lnTo>
                <a:close/>
              </a:path>
              <a:path w="392430" h="76200">
                <a:moveTo>
                  <a:pt x="382270" y="33274"/>
                </a:moveTo>
                <a:lnTo>
                  <a:pt x="328422" y="33274"/>
                </a:lnTo>
                <a:lnTo>
                  <a:pt x="328422" y="42799"/>
                </a:lnTo>
                <a:lnTo>
                  <a:pt x="382524" y="42799"/>
                </a:lnTo>
                <a:lnTo>
                  <a:pt x="391922" y="38100"/>
                </a:lnTo>
                <a:lnTo>
                  <a:pt x="38227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3251" y="5143500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285750" y="0"/>
                </a:moveTo>
                <a:lnTo>
                  <a:pt x="0" y="2146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31A29330-6C6C-4234-9EED-C4AED2B86012}"/>
              </a:ext>
            </a:extLst>
          </p:cNvPr>
          <p:cNvSpPr/>
          <p:nvPr/>
        </p:nvSpPr>
        <p:spPr>
          <a:xfrm>
            <a:off x="685800" y="1676400"/>
            <a:ext cx="31242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/>
          <p:nvPr/>
        </p:nvSpPr>
        <p:spPr>
          <a:xfrm>
            <a:off x="539750" y="476250"/>
            <a:ext cx="6165850" cy="2195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735"/>
              </a:lnSpc>
            </a:pPr>
            <a:r>
              <a:rPr sz="1600" b="1" spc="-5" dirty="0">
                <a:latin typeface="Courier New"/>
                <a:cs typeface="Courier New"/>
              </a:rPr>
              <a:t>void Push( ElementType item, Stack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S)</a:t>
            </a:r>
            <a:endParaRPr sz="1600" dirty="0">
              <a:latin typeface="Courier New"/>
              <a:cs typeface="Courier New"/>
            </a:endParaRPr>
          </a:p>
          <a:p>
            <a:pPr marL="314960" marR="2842895" indent="-266700">
              <a:lnSpc>
                <a:spcPts val="1870"/>
              </a:lnSpc>
              <a:spcBef>
                <a:spcPts val="150"/>
              </a:spcBef>
              <a:tabLst>
                <a:tab pos="415290" algn="l"/>
                <a:tab pos="3070860" algn="l"/>
              </a:tabLst>
            </a:pPr>
            <a:r>
              <a:rPr sz="1600" b="1" spc="-5" dirty="0">
                <a:latin typeface="Courier New"/>
                <a:cs typeface="Courier New"/>
              </a:rPr>
              <a:t>{		</a:t>
            </a:r>
            <a:r>
              <a:rPr sz="1600" b="1" spc="-5" dirty="0">
                <a:solidFill>
                  <a:srgbClr val="A6A6A6"/>
                </a:solidFill>
                <a:latin typeface="Courier New"/>
                <a:cs typeface="Courier New"/>
              </a:rPr>
              <a:t>/* </a:t>
            </a:r>
            <a:r>
              <a:rPr sz="1600" b="1" spc="-5" dirty="0">
                <a:solidFill>
                  <a:srgbClr val="A6A6A6"/>
                </a:solidFill>
                <a:latin typeface="宋体"/>
                <a:cs typeface="宋体"/>
              </a:rPr>
              <a:t>将元素</a:t>
            </a:r>
            <a:r>
              <a:rPr sz="1600" b="1" spc="-5" dirty="0">
                <a:solidFill>
                  <a:srgbClr val="A6A6A6"/>
                </a:solidFill>
                <a:latin typeface="Courier New"/>
                <a:cs typeface="Courier New"/>
              </a:rPr>
              <a:t>item</a:t>
            </a:r>
            <a:r>
              <a:rPr sz="1600" b="1" spc="-5" dirty="0">
                <a:solidFill>
                  <a:srgbClr val="A6A6A6"/>
                </a:solidFill>
                <a:latin typeface="宋体"/>
                <a:cs typeface="宋体"/>
              </a:rPr>
              <a:t>压入堆栈</a:t>
            </a:r>
            <a:r>
              <a:rPr sz="1600" b="1" spc="-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A6A6A6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struct SNode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*TmpCell;</a:t>
            </a:r>
            <a:endParaRPr sz="1600" dirty="0">
              <a:latin typeface="Courier New"/>
              <a:cs typeface="Courier New"/>
            </a:endParaRPr>
          </a:p>
          <a:p>
            <a:pPr marL="314960">
              <a:lnSpc>
                <a:spcPts val="1870"/>
              </a:lnSpc>
            </a:pPr>
            <a:r>
              <a:rPr sz="1600" b="1" spc="-5" dirty="0">
                <a:latin typeface="Courier New"/>
                <a:cs typeface="Courier New"/>
              </a:rPr>
              <a:t>TmpCell=</a:t>
            </a:r>
            <a:r>
              <a:rPr sz="1400" b="1" spc="-5" dirty="0">
                <a:latin typeface="Courier New"/>
                <a:cs typeface="Courier New"/>
              </a:rPr>
              <a:t>(struct SNode </a:t>
            </a:r>
            <a:r>
              <a:rPr sz="1400" b="1" spc="-10" dirty="0">
                <a:latin typeface="Courier New"/>
                <a:cs typeface="Courier New"/>
              </a:rPr>
              <a:t>*)malloc(sizeof(struct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SNode));</a:t>
            </a:r>
            <a:endParaRPr sz="1400" dirty="0">
              <a:latin typeface="Courier New"/>
              <a:cs typeface="Courier New"/>
            </a:endParaRPr>
          </a:p>
          <a:p>
            <a:pPr marL="314960" marR="2911475" algn="just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TmpCell-&gt;Element = item;  TmpCell-&gt;Next = S-&gt;Next;  S-&gt;Next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TmpCell;</a:t>
            </a:r>
            <a:endParaRPr sz="1600" dirty="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2846451"/>
            <a:ext cx="0" cy="3469004"/>
          </a:xfrm>
          <a:custGeom>
            <a:avLst/>
            <a:gdLst/>
            <a:ahLst/>
            <a:cxnLst/>
            <a:rect l="l" t="t" r="r" b="b"/>
            <a:pathLst>
              <a:path h="3469004">
                <a:moveTo>
                  <a:pt x="0" y="0"/>
                </a:moveTo>
                <a:lnTo>
                  <a:pt x="0" y="3468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225" y="2846451"/>
            <a:ext cx="0" cy="3469004"/>
          </a:xfrm>
          <a:custGeom>
            <a:avLst/>
            <a:gdLst/>
            <a:ahLst/>
            <a:cxnLst/>
            <a:rect l="l" t="t" r="r" b="b"/>
            <a:pathLst>
              <a:path h="3469004">
                <a:moveTo>
                  <a:pt x="0" y="0"/>
                </a:moveTo>
                <a:lnTo>
                  <a:pt x="0" y="3468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2852801"/>
            <a:ext cx="5845175" cy="0"/>
          </a:xfrm>
          <a:custGeom>
            <a:avLst/>
            <a:gdLst/>
            <a:ahLst/>
            <a:cxnLst/>
            <a:rect l="l" t="t" r="r" b="b"/>
            <a:pathLst>
              <a:path w="5845175">
                <a:moveTo>
                  <a:pt x="0" y="0"/>
                </a:moveTo>
                <a:lnTo>
                  <a:pt x="5845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6308725"/>
            <a:ext cx="5845175" cy="0"/>
          </a:xfrm>
          <a:custGeom>
            <a:avLst/>
            <a:gdLst/>
            <a:ahLst/>
            <a:cxnLst/>
            <a:rect l="l" t="t" r="r" b="b"/>
            <a:pathLst>
              <a:path w="5845175">
                <a:moveTo>
                  <a:pt x="0" y="0"/>
                </a:moveTo>
                <a:lnTo>
                  <a:pt x="5845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563" y="2818002"/>
            <a:ext cx="449453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ElementType Pop(Stack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  <a:p>
            <a:pPr marL="346075" marR="794385" indent="-334010">
              <a:lnSpc>
                <a:spcPct val="98700"/>
              </a:lnSpc>
              <a:spcBef>
                <a:spcPts val="70"/>
              </a:spcBef>
              <a:tabLst>
                <a:tab pos="379730" algn="l"/>
              </a:tabLst>
            </a:pPr>
            <a:r>
              <a:rPr sz="1600" b="1" spc="-5" dirty="0">
                <a:latin typeface="Courier New"/>
                <a:cs typeface="Courier New"/>
              </a:rPr>
              <a:t>{		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1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删除并返回堆栈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的栈顶元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素</a:t>
            </a:r>
            <a:r>
              <a:rPr sz="1600" b="1" spc="21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struct </a:t>
            </a:r>
            <a:r>
              <a:rPr sz="1600" b="1" spc="-5" dirty="0">
                <a:latin typeface="Courier New"/>
                <a:cs typeface="Courier New"/>
              </a:rPr>
              <a:t>SNode *FirstCell;  ElementType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TopElem;</a:t>
            </a:r>
            <a:endParaRPr sz="16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 IsEmpty( S ) )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12165">
              <a:lnSpc>
                <a:spcPts val="1895"/>
              </a:lnSpc>
              <a:spcBef>
                <a:spcPts val="50"/>
              </a:spcBef>
              <a:tabLst>
                <a:tab pos="301688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堆栈空</a:t>
            </a:r>
            <a:r>
              <a:rPr sz="1600" b="1" spc="-5" dirty="0">
                <a:latin typeface="Courier New"/>
                <a:cs typeface="Courier New"/>
              </a:rPr>
              <a:t>”);	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16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346075">
              <a:lnSpc>
                <a:spcPts val="1895"/>
              </a:lnSpc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600" b="1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FirstCell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S-&gt;Next;</a:t>
            </a:r>
            <a:endParaRPr sz="1600">
              <a:latin typeface="Courier New"/>
              <a:cs typeface="Courier New"/>
            </a:endParaRPr>
          </a:p>
          <a:p>
            <a:pPr marL="812165" marR="952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S-&gt;Next = FirstCell-&gt;Next;  TopElem = FirstCell -&gt;Element;  free(FirstCell);</a:t>
            </a:r>
            <a:endParaRPr sz="160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1600" b="1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TopElem;</a:t>
            </a:r>
            <a:endParaRPr sz="16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39" y="251282"/>
            <a:ext cx="3594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堆栈应用：表达式求值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50240" y="1027303"/>
            <a:ext cx="709104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3375" algn="l"/>
              </a:tabLst>
            </a:pPr>
            <a:r>
              <a:rPr sz="2400" b="1" dirty="0">
                <a:latin typeface="宋体"/>
                <a:cs typeface="宋体"/>
              </a:rPr>
              <a:t>回忆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应用堆栈实现后缀表达式求值的基本过程：</a:t>
            </a:r>
            <a:endParaRPr sz="2400" dirty="0">
              <a:latin typeface="宋体"/>
              <a:cs typeface="宋体"/>
            </a:endParaRPr>
          </a:p>
          <a:p>
            <a:pPr marL="53340" algn="ctr">
              <a:lnSpc>
                <a:spcPct val="100000"/>
              </a:lnSpc>
            </a:pPr>
            <a:r>
              <a:rPr sz="2000" spc="5" dirty="0">
                <a:latin typeface="宋体"/>
                <a:cs typeface="宋体"/>
              </a:rPr>
              <a:t>从左到</a:t>
            </a:r>
            <a:r>
              <a:rPr sz="2000" spc="-5" dirty="0">
                <a:latin typeface="宋体"/>
                <a:cs typeface="宋体"/>
              </a:rPr>
              <a:t>右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读入后缀表达式</a:t>
            </a:r>
            <a:r>
              <a:rPr sz="2000" spc="-10" dirty="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各</a:t>
            </a:r>
            <a:r>
              <a:rPr sz="2000" spc="-20" dirty="0">
                <a:solidFill>
                  <a:srgbClr val="006FC0"/>
                </a:solidFill>
                <a:latin typeface="宋体"/>
                <a:cs typeface="宋体"/>
              </a:rPr>
              <a:t>项</a:t>
            </a:r>
            <a:r>
              <a:rPr sz="2000" spc="-10" dirty="0">
                <a:latin typeface="宋体"/>
                <a:cs typeface="宋体"/>
              </a:rPr>
              <a:t>（</a:t>
            </a:r>
            <a:r>
              <a:rPr sz="2000" spc="5" dirty="0">
                <a:latin typeface="宋体"/>
                <a:cs typeface="宋体"/>
              </a:rPr>
              <a:t>运算</a:t>
            </a:r>
            <a:r>
              <a:rPr sz="2000" spc="-10" dirty="0">
                <a:latin typeface="宋体"/>
                <a:cs typeface="宋体"/>
              </a:rPr>
              <a:t>符</a:t>
            </a:r>
            <a:r>
              <a:rPr sz="2000" spc="-5" dirty="0">
                <a:latin typeface="宋体"/>
                <a:cs typeface="宋体"/>
              </a:rPr>
              <a:t>或</a:t>
            </a:r>
            <a:r>
              <a:rPr sz="2000" spc="5" dirty="0">
                <a:latin typeface="宋体"/>
                <a:cs typeface="宋体"/>
              </a:rPr>
              <a:t>运</a:t>
            </a:r>
            <a:r>
              <a:rPr sz="2000" spc="-15" dirty="0">
                <a:latin typeface="宋体"/>
                <a:cs typeface="宋体"/>
              </a:rPr>
              <a:t>算</a:t>
            </a:r>
            <a:r>
              <a:rPr sz="2000" spc="5" dirty="0">
                <a:latin typeface="宋体"/>
                <a:cs typeface="宋体"/>
              </a:rPr>
              <a:t>数）；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2048434"/>
            <a:ext cx="8001000" cy="1016000"/>
          </a:xfrm>
          <a:prstGeom prst="rect">
            <a:avLst/>
          </a:prstGeom>
          <a:solidFill>
            <a:srgbClr val="DFDFEB"/>
          </a:solidFill>
        </p:spPr>
        <p:txBody>
          <a:bodyPr vert="horz" wrap="square" lIns="0" tIns="4191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30"/>
              </a:spcBef>
              <a:buFont typeface="Arial"/>
              <a:buAutoNum type="arabicPeriod"/>
              <a:tabLst>
                <a:tab pos="434340" algn="l"/>
                <a:tab pos="434975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运算数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入栈；</a:t>
            </a:r>
            <a:endParaRPr sz="2000">
              <a:latin typeface="宋体"/>
              <a:cs typeface="宋体"/>
            </a:endParaRPr>
          </a:p>
          <a:p>
            <a:pPr marL="434340" indent="-342900">
              <a:lnSpc>
                <a:spcPct val="100000"/>
              </a:lnSpc>
              <a:buFont typeface="Arial"/>
              <a:buAutoNum type="arabicPeriod"/>
              <a:tabLst>
                <a:tab pos="434340" algn="l"/>
                <a:tab pos="434975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运算符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从堆栈中弹出适</a:t>
            </a:r>
            <a:r>
              <a:rPr sz="2000" spc="-15" dirty="0">
                <a:latin typeface="宋体"/>
                <a:cs typeface="宋体"/>
              </a:rPr>
              <a:t>当</a:t>
            </a:r>
            <a:r>
              <a:rPr sz="2000" dirty="0">
                <a:latin typeface="宋体"/>
                <a:cs typeface="宋体"/>
              </a:rPr>
              <a:t>数量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运算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，计</a:t>
            </a:r>
            <a:r>
              <a:rPr sz="2000" spc="-5" dirty="0">
                <a:latin typeface="宋体"/>
                <a:cs typeface="宋体"/>
              </a:rPr>
              <a:t>算</a:t>
            </a:r>
            <a:r>
              <a:rPr sz="2000" dirty="0">
                <a:latin typeface="宋体"/>
                <a:cs typeface="宋体"/>
              </a:rPr>
              <a:t>并结</a:t>
            </a:r>
            <a:r>
              <a:rPr sz="2000" spc="-15" dirty="0">
                <a:latin typeface="宋体"/>
                <a:cs typeface="宋体"/>
              </a:rPr>
              <a:t>果</a:t>
            </a:r>
            <a:r>
              <a:rPr sz="2000" dirty="0">
                <a:latin typeface="宋体"/>
                <a:cs typeface="宋体"/>
              </a:rPr>
              <a:t>入栈；</a:t>
            </a:r>
            <a:endParaRPr sz="2000">
              <a:latin typeface="宋体"/>
              <a:cs typeface="宋体"/>
            </a:endParaRPr>
          </a:p>
          <a:p>
            <a:pPr marL="434340" indent="-342900">
              <a:lnSpc>
                <a:spcPct val="100000"/>
              </a:lnSpc>
              <a:buFont typeface="Arial"/>
              <a:buAutoNum type="arabicPeriod"/>
              <a:tabLst>
                <a:tab pos="434340" algn="l"/>
                <a:tab pos="434975" algn="l"/>
              </a:tabLst>
            </a:pPr>
            <a:r>
              <a:rPr sz="2000" spc="-5" dirty="0">
                <a:latin typeface="宋体"/>
                <a:cs typeface="宋体"/>
              </a:rPr>
              <a:t>最</a:t>
            </a:r>
            <a:r>
              <a:rPr sz="2000" dirty="0">
                <a:latin typeface="宋体"/>
                <a:cs typeface="宋体"/>
              </a:rPr>
              <a:t>后，堆栈顶上的元素</a:t>
            </a:r>
            <a:r>
              <a:rPr sz="2000" spc="-15" dirty="0">
                <a:latin typeface="宋体"/>
                <a:cs typeface="宋体"/>
              </a:rPr>
              <a:t>就</a:t>
            </a:r>
            <a:r>
              <a:rPr sz="2000" dirty="0">
                <a:latin typeface="宋体"/>
                <a:cs typeface="宋体"/>
              </a:rPr>
              <a:t>是表</a:t>
            </a:r>
            <a:r>
              <a:rPr sz="2000" spc="-15" dirty="0">
                <a:latin typeface="宋体"/>
                <a:cs typeface="宋体"/>
              </a:rPr>
              <a:t>达</a:t>
            </a:r>
            <a:r>
              <a:rPr sz="2000" dirty="0">
                <a:latin typeface="宋体"/>
                <a:cs typeface="宋体"/>
              </a:rPr>
              <a:t>式的</a:t>
            </a:r>
            <a:r>
              <a:rPr sz="2000" spc="-15" dirty="0">
                <a:latin typeface="宋体"/>
                <a:cs typeface="宋体"/>
              </a:rPr>
              <a:t>结</a:t>
            </a:r>
            <a:r>
              <a:rPr sz="2000" dirty="0">
                <a:latin typeface="宋体"/>
                <a:cs typeface="宋体"/>
              </a:rPr>
              <a:t>果值。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91" y="266827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中缀表达式求值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18540" y="861034"/>
            <a:ext cx="613410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>
              <a:lnSpc>
                <a:spcPct val="151600"/>
              </a:lnSpc>
              <a:spcBef>
                <a:spcPts val="100"/>
              </a:spcBef>
            </a:pPr>
            <a:r>
              <a:rPr sz="2000" b="1" spc="5" dirty="0">
                <a:latin typeface="宋体"/>
                <a:cs typeface="宋体"/>
              </a:rPr>
              <a:t>基本策略</a:t>
            </a:r>
            <a:r>
              <a:rPr sz="2000" dirty="0">
                <a:latin typeface="宋体"/>
                <a:cs typeface="宋体"/>
              </a:rPr>
              <a:t>：将中缀表达式</a:t>
            </a:r>
            <a:r>
              <a:rPr sz="2000" spc="-15" dirty="0">
                <a:latin typeface="宋体"/>
                <a:cs typeface="宋体"/>
              </a:rPr>
              <a:t>转</a:t>
            </a:r>
            <a:r>
              <a:rPr sz="2000" dirty="0">
                <a:latin typeface="宋体"/>
                <a:cs typeface="宋体"/>
              </a:rPr>
              <a:t>换为</a:t>
            </a:r>
            <a:r>
              <a:rPr sz="2000" spc="-15" dirty="0">
                <a:latin typeface="宋体"/>
                <a:cs typeface="宋体"/>
              </a:rPr>
              <a:t>后</a:t>
            </a:r>
            <a:r>
              <a:rPr sz="2000" dirty="0">
                <a:latin typeface="宋体"/>
                <a:cs typeface="宋体"/>
              </a:rPr>
              <a:t>缀表</a:t>
            </a:r>
            <a:r>
              <a:rPr sz="2000" spc="-15" dirty="0">
                <a:latin typeface="宋体"/>
                <a:cs typeface="宋体"/>
              </a:rPr>
              <a:t>达</a:t>
            </a:r>
            <a:r>
              <a:rPr sz="2000" dirty="0">
                <a:latin typeface="宋体"/>
                <a:cs typeface="宋体"/>
              </a:rPr>
              <a:t>式，</a:t>
            </a:r>
            <a:r>
              <a:rPr sz="2000" spc="-15" dirty="0">
                <a:latin typeface="宋体"/>
                <a:cs typeface="宋体"/>
              </a:rPr>
              <a:t>然</a:t>
            </a:r>
            <a:r>
              <a:rPr sz="2000" dirty="0">
                <a:latin typeface="宋体"/>
                <a:cs typeface="宋体"/>
              </a:rPr>
              <a:t>后求值 如何将中缀表达式转换</a:t>
            </a:r>
            <a:r>
              <a:rPr sz="2000" spc="-15" dirty="0">
                <a:latin typeface="宋体"/>
                <a:cs typeface="宋体"/>
              </a:rPr>
              <a:t>为</a:t>
            </a:r>
            <a:r>
              <a:rPr sz="2000" dirty="0">
                <a:latin typeface="宋体"/>
                <a:cs typeface="宋体"/>
              </a:rPr>
              <a:t>后缀？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716" y="1784068"/>
            <a:ext cx="3275965" cy="12763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b="1" spc="5" dirty="0">
                <a:latin typeface="宋体"/>
                <a:cs typeface="宋体"/>
              </a:rPr>
              <a:t>观察一个简单例子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spc="-54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2+9/3-5</a:t>
            </a:r>
            <a:endParaRPr sz="2000" dirty="0">
              <a:latin typeface="Arial"/>
              <a:cs typeface="Arial"/>
            </a:endParaRPr>
          </a:p>
          <a:p>
            <a:pPr marL="714375" indent="-343535">
              <a:lnSpc>
                <a:spcPct val="100000"/>
              </a:lnSpc>
              <a:spcBef>
                <a:spcPts val="1330"/>
              </a:spcBef>
              <a:buFont typeface="Times New Roman"/>
              <a:buAutoNum type="arabicPeriod"/>
              <a:tabLst>
                <a:tab pos="714375" algn="l"/>
                <a:tab pos="715010" algn="l"/>
              </a:tabLst>
            </a:pPr>
            <a:r>
              <a:rPr sz="2000" spc="5" dirty="0">
                <a:latin typeface="宋体"/>
                <a:cs typeface="宋体"/>
              </a:rPr>
              <a:t>运算数相对顺序不变</a:t>
            </a:r>
            <a:endParaRPr sz="2000" dirty="0">
              <a:latin typeface="宋体"/>
              <a:cs typeface="宋体"/>
            </a:endParaRPr>
          </a:p>
          <a:p>
            <a:pPr marL="714375" indent="-343535">
              <a:lnSpc>
                <a:spcPct val="100000"/>
              </a:lnSpc>
              <a:buFont typeface="Times New Roman"/>
              <a:buAutoNum type="arabicPeriod"/>
              <a:tabLst>
                <a:tab pos="714375" algn="l"/>
                <a:tab pos="715010" algn="l"/>
              </a:tabLst>
            </a:pPr>
            <a:r>
              <a:rPr sz="2000" dirty="0">
                <a:latin typeface="宋体"/>
                <a:cs typeface="宋体"/>
              </a:rPr>
              <a:t>运算符号顺序发生改变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3271946"/>
            <a:ext cx="6731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需要存储“等待中”的</a:t>
            </a:r>
            <a:r>
              <a:rPr sz="2000" spc="-10" dirty="0">
                <a:latin typeface="宋体"/>
                <a:cs typeface="宋体"/>
              </a:rPr>
              <a:t>运</a:t>
            </a:r>
            <a:r>
              <a:rPr sz="2000" dirty="0">
                <a:latin typeface="宋体"/>
                <a:cs typeface="宋体"/>
              </a:rPr>
              <a:t>算符号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要将当前运算符号与“</a:t>
            </a:r>
            <a:r>
              <a:rPr sz="2000" spc="-10" dirty="0">
                <a:latin typeface="宋体"/>
                <a:cs typeface="宋体"/>
              </a:rPr>
              <a:t>等</a:t>
            </a:r>
            <a:r>
              <a:rPr sz="2000" dirty="0">
                <a:latin typeface="宋体"/>
                <a:cs typeface="宋体"/>
              </a:rPr>
              <a:t>待中</a:t>
            </a:r>
            <a:r>
              <a:rPr sz="2000" spc="-10" dirty="0">
                <a:latin typeface="宋体"/>
                <a:cs typeface="宋体"/>
              </a:rPr>
              <a:t>”</a:t>
            </a:r>
            <a:r>
              <a:rPr sz="2000" dirty="0">
                <a:latin typeface="宋体"/>
                <a:cs typeface="宋体"/>
              </a:rPr>
              <a:t>的最</a:t>
            </a:r>
            <a:r>
              <a:rPr sz="2000" spc="-10" dirty="0">
                <a:latin typeface="宋体"/>
                <a:cs typeface="宋体"/>
              </a:rPr>
              <a:t>后</a:t>
            </a:r>
            <a:r>
              <a:rPr sz="2000" dirty="0">
                <a:latin typeface="宋体"/>
                <a:cs typeface="宋体"/>
              </a:rPr>
              <a:t>一个</a:t>
            </a:r>
            <a:r>
              <a:rPr sz="2000" spc="-10" dirty="0">
                <a:latin typeface="宋体"/>
                <a:cs typeface="宋体"/>
              </a:rPr>
              <a:t>运</a:t>
            </a:r>
            <a:r>
              <a:rPr sz="2000" dirty="0">
                <a:latin typeface="宋体"/>
                <a:cs typeface="宋体"/>
              </a:rPr>
              <a:t>算符</a:t>
            </a:r>
            <a:r>
              <a:rPr sz="2000" spc="-10" dirty="0">
                <a:latin typeface="宋体"/>
                <a:cs typeface="宋体"/>
              </a:rPr>
              <a:t>号</a:t>
            </a:r>
            <a:r>
              <a:rPr sz="2000" dirty="0">
                <a:latin typeface="宋体"/>
                <a:cs typeface="宋体"/>
              </a:rPr>
              <a:t>比较</a:t>
            </a:r>
          </a:p>
        </p:txBody>
      </p:sp>
      <p:sp>
        <p:nvSpPr>
          <p:cNvPr id="7" name="object 7"/>
          <p:cNvSpPr/>
          <p:nvPr/>
        </p:nvSpPr>
        <p:spPr>
          <a:xfrm>
            <a:off x="5768852" y="2491189"/>
            <a:ext cx="1008380" cy="846455"/>
          </a:xfrm>
          <a:custGeom>
            <a:avLst/>
            <a:gdLst/>
            <a:ahLst/>
            <a:cxnLst/>
            <a:rect l="l" t="t" r="r" b="b"/>
            <a:pathLst>
              <a:path w="1008379" h="846455">
                <a:moveTo>
                  <a:pt x="419988" y="465200"/>
                </a:moveTo>
                <a:lnTo>
                  <a:pt x="168021" y="465200"/>
                </a:lnTo>
                <a:lnTo>
                  <a:pt x="87122" y="846327"/>
                </a:lnTo>
                <a:lnTo>
                  <a:pt x="419988" y="465200"/>
                </a:lnTo>
                <a:close/>
              </a:path>
              <a:path w="1008379" h="846455">
                <a:moveTo>
                  <a:pt x="930528" y="0"/>
                </a:moveTo>
                <a:lnTo>
                  <a:pt x="77470" y="0"/>
                </a:lnTo>
                <a:lnTo>
                  <a:pt x="47309" y="6105"/>
                </a:lnTo>
                <a:lnTo>
                  <a:pt x="22685" y="22748"/>
                </a:lnTo>
                <a:lnTo>
                  <a:pt x="6086" y="47416"/>
                </a:lnTo>
                <a:lnTo>
                  <a:pt x="0" y="77597"/>
                </a:lnTo>
                <a:lnTo>
                  <a:pt x="0" y="387730"/>
                </a:lnTo>
                <a:lnTo>
                  <a:pt x="6086" y="417891"/>
                </a:lnTo>
                <a:lnTo>
                  <a:pt x="22685" y="442515"/>
                </a:lnTo>
                <a:lnTo>
                  <a:pt x="47309" y="459114"/>
                </a:lnTo>
                <a:lnTo>
                  <a:pt x="77470" y="465200"/>
                </a:lnTo>
                <a:lnTo>
                  <a:pt x="930528" y="465200"/>
                </a:lnTo>
                <a:lnTo>
                  <a:pt x="960709" y="459114"/>
                </a:lnTo>
                <a:lnTo>
                  <a:pt x="985377" y="442515"/>
                </a:lnTo>
                <a:lnTo>
                  <a:pt x="1002020" y="417891"/>
                </a:lnTo>
                <a:lnTo>
                  <a:pt x="1008126" y="387730"/>
                </a:lnTo>
                <a:lnTo>
                  <a:pt x="1008126" y="77597"/>
                </a:lnTo>
                <a:lnTo>
                  <a:pt x="1002020" y="47416"/>
                </a:lnTo>
                <a:lnTo>
                  <a:pt x="985377" y="22748"/>
                </a:lnTo>
                <a:lnTo>
                  <a:pt x="960709" y="6105"/>
                </a:lnTo>
                <a:lnTo>
                  <a:pt x="930528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4260" y="2491189"/>
            <a:ext cx="1008380" cy="846455"/>
          </a:xfrm>
          <a:custGeom>
            <a:avLst/>
            <a:gdLst/>
            <a:ahLst/>
            <a:cxnLst/>
            <a:rect l="l" t="t" r="r" b="b"/>
            <a:pathLst>
              <a:path w="1008379" h="846455">
                <a:moveTo>
                  <a:pt x="0" y="77597"/>
                </a:moveTo>
                <a:lnTo>
                  <a:pt x="6086" y="47416"/>
                </a:lnTo>
                <a:lnTo>
                  <a:pt x="22685" y="22748"/>
                </a:lnTo>
                <a:lnTo>
                  <a:pt x="47309" y="6105"/>
                </a:lnTo>
                <a:lnTo>
                  <a:pt x="77470" y="0"/>
                </a:lnTo>
                <a:lnTo>
                  <a:pt x="168021" y="0"/>
                </a:lnTo>
                <a:lnTo>
                  <a:pt x="419988" y="0"/>
                </a:lnTo>
                <a:lnTo>
                  <a:pt x="930528" y="0"/>
                </a:lnTo>
                <a:lnTo>
                  <a:pt x="960709" y="6105"/>
                </a:lnTo>
                <a:lnTo>
                  <a:pt x="985377" y="22748"/>
                </a:lnTo>
                <a:lnTo>
                  <a:pt x="1002020" y="47416"/>
                </a:lnTo>
                <a:lnTo>
                  <a:pt x="1008126" y="77597"/>
                </a:lnTo>
                <a:lnTo>
                  <a:pt x="1008126" y="271399"/>
                </a:lnTo>
                <a:lnTo>
                  <a:pt x="1008126" y="387730"/>
                </a:lnTo>
                <a:lnTo>
                  <a:pt x="1002020" y="417891"/>
                </a:lnTo>
                <a:lnTo>
                  <a:pt x="985377" y="442515"/>
                </a:lnTo>
                <a:lnTo>
                  <a:pt x="960709" y="459114"/>
                </a:lnTo>
                <a:lnTo>
                  <a:pt x="930528" y="465200"/>
                </a:lnTo>
                <a:lnTo>
                  <a:pt x="419988" y="465200"/>
                </a:lnTo>
                <a:lnTo>
                  <a:pt x="87122" y="846327"/>
                </a:lnTo>
                <a:lnTo>
                  <a:pt x="168021" y="465200"/>
                </a:lnTo>
                <a:lnTo>
                  <a:pt x="77470" y="465200"/>
                </a:lnTo>
                <a:lnTo>
                  <a:pt x="47309" y="459114"/>
                </a:lnTo>
                <a:lnTo>
                  <a:pt x="22685" y="442515"/>
                </a:lnTo>
                <a:lnTo>
                  <a:pt x="6086" y="417891"/>
                </a:lnTo>
                <a:lnTo>
                  <a:pt x="0" y="387730"/>
                </a:lnTo>
                <a:lnTo>
                  <a:pt x="0" y="271399"/>
                </a:lnTo>
                <a:lnTo>
                  <a:pt x="0" y="77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03903" y="1838735"/>
            <a:ext cx="2031364" cy="43473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71170" algn="l"/>
              </a:tabLst>
            </a:pP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Arial"/>
                <a:cs typeface="Arial"/>
              </a:rPr>
              <a:t>2 9 3 / + 5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257800"/>
            <a:ext cx="2238375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宋体"/>
                <a:cs typeface="宋体"/>
              </a:rPr>
              <a:t>有括号怎么办？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C74ED8B-C1EE-4C6D-8B80-8596612503F5}"/>
              </a:ext>
            </a:extLst>
          </p:cNvPr>
          <p:cNvSpPr txBox="1"/>
          <p:nvPr/>
        </p:nvSpPr>
        <p:spPr>
          <a:xfrm>
            <a:off x="1206500" y="4203552"/>
            <a:ext cx="11557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宋体"/>
                <a:cs typeface="宋体"/>
              </a:rPr>
              <a:t>输出： </a:t>
            </a:r>
            <a:r>
              <a:rPr lang="en-US" altLang="zh-CN" sz="2000" b="1" dirty="0">
                <a:latin typeface="宋体"/>
                <a:cs typeface="宋体"/>
              </a:rPr>
              <a:t>2</a:t>
            </a:r>
            <a:endParaRPr sz="2000" b="1" dirty="0">
              <a:latin typeface="宋体"/>
              <a:cs typeface="宋体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3187FEDC-5722-43FF-BACE-8136AB8AC0EB}"/>
              </a:ext>
            </a:extLst>
          </p:cNvPr>
          <p:cNvSpPr txBox="1"/>
          <p:nvPr/>
        </p:nvSpPr>
        <p:spPr>
          <a:xfrm>
            <a:off x="1206500" y="4640587"/>
            <a:ext cx="10795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宋体"/>
                <a:cs typeface="宋体"/>
              </a:rPr>
              <a:t>记下： </a:t>
            </a:r>
            <a:r>
              <a:rPr lang="en-US" altLang="zh-CN" sz="2000" b="1" dirty="0">
                <a:latin typeface="宋体"/>
                <a:cs typeface="宋体"/>
              </a:rPr>
              <a:t>+</a:t>
            </a:r>
            <a:endParaRPr sz="2000" b="1" dirty="0">
              <a:latin typeface="宋体"/>
              <a:cs typeface="宋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6B0813C-6A84-4B3F-8313-3E65E341DF45}"/>
              </a:ext>
            </a:extLst>
          </p:cNvPr>
          <p:cNvSpPr txBox="1"/>
          <p:nvPr/>
        </p:nvSpPr>
        <p:spPr>
          <a:xfrm>
            <a:off x="2451100" y="4191000"/>
            <a:ext cx="29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宋体"/>
                <a:cs typeface="宋体"/>
              </a:rPr>
              <a:t>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E7A022-697C-42D0-B8F8-54D388476DAE}"/>
              </a:ext>
            </a:extLst>
          </p:cNvPr>
          <p:cNvSpPr txBox="1"/>
          <p:nvPr/>
        </p:nvSpPr>
        <p:spPr>
          <a:xfrm>
            <a:off x="2832100" y="4191000"/>
            <a:ext cx="32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ADC9C5E-BAD5-4F14-AED8-46D593A60F14}"/>
              </a:ext>
            </a:extLst>
          </p:cNvPr>
          <p:cNvSpPr txBox="1"/>
          <p:nvPr/>
        </p:nvSpPr>
        <p:spPr>
          <a:xfrm>
            <a:off x="2451100" y="4648905"/>
            <a:ext cx="29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/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315889B-2F99-4B16-ACAD-3478B4574BEA}"/>
              </a:ext>
            </a:extLst>
          </p:cNvPr>
          <p:cNvSpPr txBox="1"/>
          <p:nvPr/>
        </p:nvSpPr>
        <p:spPr>
          <a:xfrm>
            <a:off x="3211343" y="4175035"/>
            <a:ext cx="29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/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D6CC4BB2-91D1-4699-A5FE-4E03853A4401}"/>
              </a:ext>
            </a:extLst>
          </p:cNvPr>
          <p:cNvSpPr txBox="1"/>
          <p:nvPr/>
        </p:nvSpPr>
        <p:spPr>
          <a:xfrm>
            <a:off x="4724752" y="2552341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3630">
              <a:lnSpc>
                <a:spcPct val="100000"/>
              </a:lnSpc>
              <a:spcBef>
                <a:spcPts val="1065"/>
              </a:spcBef>
            </a:pPr>
            <a:r>
              <a:rPr lang="zh-CN" altLang="en-US" sz="1800" b="1" dirty="0">
                <a:latin typeface="宋体"/>
                <a:cs typeface="宋体"/>
              </a:rPr>
              <a:t>堆栈！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1" grpId="0"/>
      <p:bldP spid="12" grpId="0"/>
      <p:bldP spid="14" grpId="0"/>
      <p:bldP spid="16" grpId="0"/>
      <p:bldP spid="18" grpId="0"/>
      <p:bldP spid="18" grpId="1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8CF0E0B-A59D-4130-9815-D25E31212091}"/>
              </a:ext>
            </a:extLst>
          </p:cNvPr>
          <p:cNvSpPr/>
          <p:nvPr/>
        </p:nvSpPr>
        <p:spPr>
          <a:xfrm>
            <a:off x="1828799" y="3791839"/>
            <a:ext cx="1028065" cy="366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7AF486E-BDE8-4E5C-A86D-2C49D5E86E3B}"/>
              </a:ext>
            </a:extLst>
          </p:cNvPr>
          <p:cNvSpPr/>
          <p:nvPr/>
        </p:nvSpPr>
        <p:spPr>
          <a:xfrm>
            <a:off x="1828800" y="3456826"/>
            <a:ext cx="914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1115567"/>
            <a:ext cx="6022848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9367" y="1196339"/>
            <a:ext cx="442722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1041400"/>
            <a:ext cx="6019863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2251596"/>
            <a:ext cx="594360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5"/>
              </a:spcBef>
            </a:pP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lang="zh-CN" altLang="en-US"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lang="zh-CN" altLang="en-US"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b="1" spc="5" dirty="0">
                <a:latin typeface="宋体"/>
                <a:cs typeface="宋体"/>
              </a:rPr>
              <a:t>算术表达式</a:t>
            </a:r>
            <a:r>
              <a:rPr lang="en-US" altLang="zh-CN" sz="2000" b="1" spc="-5" dirty="0">
                <a:latin typeface="Times New Roman"/>
                <a:cs typeface="Times New Roman"/>
              </a:rPr>
              <a:t>5+6/2-3*4</a:t>
            </a:r>
            <a:r>
              <a:rPr lang="zh-CN" altLang="en-US" sz="2000" b="1" spc="5" dirty="0">
                <a:latin typeface="宋体"/>
                <a:cs typeface="宋体"/>
              </a:rPr>
              <a:t>。正</a:t>
            </a:r>
            <a:r>
              <a:rPr lang="zh-CN" altLang="en-US" sz="2000" b="1" spc="-5" dirty="0">
                <a:latin typeface="宋体"/>
                <a:cs typeface="宋体"/>
              </a:rPr>
              <a:t>确</a:t>
            </a:r>
            <a:r>
              <a:rPr lang="zh-CN" altLang="en-US" sz="2000" b="1" spc="5" dirty="0">
                <a:latin typeface="宋体"/>
                <a:cs typeface="宋体"/>
              </a:rPr>
              <a:t>理解</a:t>
            </a:r>
            <a:r>
              <a:rPr lang="zh-CN" altLang="en-US" sz="2000" b="1" spc="-5" dirty="0">
                <a:latin typeface="宋体"/>
                <a:cs typeface="宋体"/>
              </a:rPr>
              <a:t>：</a:t>
            </a:r>
            <a:endParaRPr lang="zh-CN" altLang="en-US" sz="2000" dirty="0">
              <a:latin typeface="宋体"/>
              <a:cs typeface="宋体"/>
            </a:endParaRPr>
          </a:p>
          <a:p>
            <a:pPr marL="901065">
              <a:lnSpc>
                <a:spcPts val="2390"/>
              </a:lnSpc>
            </a:pPr>
            <a:r>
              <a:rPr lang="en-US" altLang="zh-CN" sz="2000" b="1" dirty="0">
                <a:latin typeface="Times New Roman"/>
                <a:cs typeface="Times New Roman"/>
              </a:rPr>
              <a:t>5+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6/2</a:t>
            </a:r>
            <a:r>
              <a:rPr lang="en-US" altLang="zh-CN" sz="2000" b="1" dirty="0">
                <a:latin typeface="Times New Roman"/>
                <a:cs typeface="Times New Roman"/>
              </a:rPr>
              <a:t>-3*4 = 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5+3</a:t>
            </a:r>
            <a:r>
              <a:rPr lang="en-US" altLang="zh-CN" sz="2000" b="1" dirty="0">
                <a:latin typeface="Times New Roman"/>
                <a:cs typeface="Times New Roman"/>
              </a:rPr>
              <a:t>-3*4 = 8-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3*4 </a:t>
            </a:r>
            <a:r>
              <a:rPr lang="en-US" altLang="zh-CN" sz="2000" b="1" dirty="0">
                <a:latin typeface="Times New Roman"/>
                <a:cs typeface="Times New Roman"/>
              </a:rPr>
              <a:t>= 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8-12 </a:t>
            </a:r>
            <a:r>
              <a:rPr lang="en-US" altLang="zh-CN" sz="2000" b="1" dirty="0">
                <a:latin typeface="Times New Roman"/>
                <a:cs typeface="Times New Roman"/>
              </a:rPr>
              <a:t>=</a:t>
            </a:r>
            <a:r>
              <a:rPr lang="zh-CN" altLang="en-US" sz="2000" b="1" spc="-185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-4</a:t>
            </a:r>
            <a:endParaRPr lang="zh-CN" alt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Font typeface="Wingdings"/>
              <a:buChar char=""/>
              <a:tabLst>
                <a:tab pos="35560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由两类对象构成的：</a:t>
            </a:r>
            <a:endParaRPr lang="zh-CN" altLang="en-US"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lang="zh-CN" altLang="en-US" sz="2000" b="1" dirty="0">
                <a:solidFill>
                  <a:srgbClr val="006FC0"/>
                </a:solidFill>
                <a:latin typeface="宋体"/>
                <a:cs typeface="宋体"/>
              </a:rPr>
              <a:t>运算数</a:t>
            </a:r>
            <a:r>
              <a:rPr lang="zh-CN" altLang="en-US" sz="2000" dirty="0">
                <a:latin typeface="宋体"/>
                <a:cs typeface="宋体"/>
              </a:rPr>
              <a:t>，</a:t>
            </a:r>
            <a:r>
              <a:rPr lang="zh-CN" altLang="en-US" sz="2000" spc="5" dirty="0">
                <a:latin typeface="宋体"/>
                <a:cs typeface="宋体"/>
              </a:rPr>
              <a:t>如</a:t>
            </a:r>
            <a:r>
              <a:rPr lang="en-US" altLang="zh-CN" sz="2000" dirty="0">
                <a:latin typeface="Times New Roman"/>
                <a:cs typeface="Times New Roman"/>
              </a:rPr>
              <a:t>2</a:t>
            </a:r>
            <a:r>
              <a:rPr lang="zh-CN" altLang="en-US" sz="2000" dirty="0">
                <a:latin typeface="宋体"/>
                <a:cs typeface="宋体"/>
              </a:rPr>
              <a:t>、</a:t>
            </a:r>
            <a:r>
              <a:rPr lang="en-US" altLang="zh-CN" sz="2000" dirty="0">
                <a:latin typeface="Times New Roman"/>
                <a:cs typeface="Times New Roman"/>
              </a:rPr>
              <a:t>3</a:t>
            </a:r>
            <a:r>
              <a:rPr lang="zh-CN" altLang="en-US" sz="2000" spc="-10" dirty="0">
                <a:latin typeface="宋体"/>
                <a:cs typeface="宋体"/>
              </a:rPr>
              <a:t>、</a:t>
            </a:r>
            <a:r>
              <a:rPr lang="en-US" altLang="zh-CN" sz="2000" dirty="0">
                <a:latin typeface="Times New Roman"/>
                <a:cs typeface="Times New Roman"/>
              </a:rPr>
              <a:t>4</a:t>
            </a:r>
          </a:p>
          <a:p>
            <a:pPr marL="1099185" lvl="1" indent="-3429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lang="zh-CN" altLang="en-US" sz="2000" b="1" spc="5" dirty="0">
                <a:solidFill>
                  <a:srgbClr val="006FC0"/>
                </a:solidFill>
                <a:latin typeface="宋体"/>
                <a:cs typeface="宋体"/>
              </a:rPr>
              <a:t>运算符号</a:t>
            </a:r>
            <a:r>
              <a:rPr lang="zh-CN" altLang="en-US" sz="2000" dirty="0">
                <a:latin typeface="宋体"/>
                <a:cs typeface="宋体"/>
              </a:rPr>
              <a:t>，如</a:t>
            </a:r>
            <a:r>
              <a:rPr lang="en-US" altLang="zh-CN" sz="2000" spc="-5" dirty="0">
                <a:latin typeface="Times New Roman"/>
                <a:cs typeface="Times New Roman"/>
              </a:rPr>
              <a:t>+</a:t>
            </a:r>
            <a:r>
              <a:rPr lang="zh-CN" altLang="en-US" sz="2000" dirty="0">
                <a:latin typeface="宋体"/>
                <a:cs typeface="宋体"/>
              </a:rPr>
              <a:t>、</a:t>
            </a:r>
            <a:r>
              <a:rPr lang="en-US" altLang="zh-CN" sz="2000" dirty="0">
                <a:latin typeface="Times New Roman"/>
                <a:cs typeface="Times New Roman"/>
              </a:rPr>
              <a:t>-</a:t>
            </a:r>
            <a:r>
              <a:rPr lang="zh-CN" altLang="en-US" sz="2000" spc="-15" dirty="0">
                <a:latin typeface="宋体"/>
                <a:cs typeface="宋体"/>
              </a:rPr>
              <a:t>、</a:t>
            </a:r>
            <a:r>
              <a:rPr lang="zh-CN" altLang="en-US" sz="2000" spc="5" dirty="0">
                <a:latin typeface="Times New Roman"/>
                <a:cs typeface="Times New Roman"/>
              </a:rPr>
              <a:t>*</a:t>
            </a:r>
            <a:r>
              <a:rPr lang="zh-CN" altLang="en-US" sz="2000" spc="-15" dirty="0">
                <a:latin typeface="宋体"/>
                <a:cs typeface="宋体"/>
              </a:rPr>
              <a:t>、</a:t>
            </a:r>
            <a:r>
              <a:rPr lang="en-US" altLang="zh-CN" sz="2000" dirty="0">
                <a:latin typeface="Times New Roman"/>
                <a:cs typeface="Times New Roman"/>
              </a:rPr>
              <a:t>/</a:t>
            </a:r>
          </a:p>
          <a:p>
            <a:pPr marL="419734" indent="-407034">
              <a:lnSpc>
                <a:spcPct val="100000"/>
              </a:lnSpc>
              <a:spcBef>
                <a:spcPts val="400"/>
              </a:spcBef>
              <a:buFont typeface="Wingdings"/>
              <a:buChar char=""/>
              <a:tabLst>
                <a:tab pos="419734" algn="l"/>
                <a:tab pos="42037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不同运算符号优先级不</a:t>
            </a:r>
            <a:r>
              <a:rPr lang="zh-CN" altLang="en-US" sz="2000" b="1" spc="-5" dirty="0">
                <a:latin typeface="宋体"/>
                <a:cs typeface="宋体"/>
              </a:rPr>
              <a:t>一样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232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</a:rPr>
              <a:t>什么是堆栈</a:t>
            </a:r>
            <a:endParaRPr sz="3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BBC26D7-C8D4-4763-B4F7-1A3D20FDC2A1}"/>
              </a:ext>
            </a:extLst>
          </p:cNvPr>
          <p:cNvSpPr txBox="1"/>
          <p:nvPr/>
        </p:nvSpPr>
        <p:spPr>
          <a:xfrm>
            <a:off x="645887" y="1156027"/>
            <a:ext cx="5311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5305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dirty="0">
                <a:latin typeface="宋体"/>
                <a:cs typeface="宋体"/>
              </a:rPr>
              <a:t>计算机如何进行表达式求值？</a:t>
            </a:r>
            <a:endParaRPr lang="zh-CN" altLang="en-US"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3" grpId="0" animBg="1"/>
      <p:bldP spid="4" grpId="0" animBg="1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DC2EDF0-2487-4CF3-A8D6-C111F31E9A44}"/>
              </a:ext>
            </a:extLst>
          </p:cNvPr>
          <p:cNvSpPr/>
          <p:nvPr/>
        </p:nvSpPr>
        <p:spPr>
          <a:xfrm>
            <a:off x="1741611" y="2348892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/>
          <p:nvPr/>
        </p:nvSpPr>
        <p:spPr>
          <a:xfrm>
            <a:off x="721868" y="831850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〖例</a:t>
            </a:r>
            <a:r>
              <a:rPr sz="1800" b="1" spc="-10" dirty="0">
                <a:latin typeface="宋体"/>
                <a:cs typeface="宋体"/>
              </a:rPr>
              <a:t>〗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b</a:t>
            </a:r>
            <a:r>
              <a:rPr sz="1800" b="1" i="1" spc="-1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c</a:t>
            </a:r>
            <a:r>
              <a:rPr sz="1800" b="1" i="1" spc="-1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d</a:t>
            </a:r>
            <a:r>
              <a:rPr sz="1800" b="1" i="1" spc="44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2001" y="760476"/>
            <a:ext cx="17526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60"/>
              </a:spcBef>
            </a:pP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 b c </a:t>
            </a:r>
            <a:r>
              <a:rPr sz="1800" b="1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d</a:t>
            </a:r>
            <a:r>
              <a:rPr sz="1800" b="1" i="1" spc="-5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9401" y="1447800"/>
            <a:ext cx="4191000" cy="494030"/>
          </a:xfrm>
          <a:custGeom>
            <a:avLst/>
            <a:gdLst/>
            <a:ahLst/>
            <a:cxnLst/>
            <a:rect l="l" t="t" r="r" b="b"/>
            <a:pathLst>
              <a:path w="4191000" h="494030">
                <a:moveTo>
                  <a:pt x="4191000" y="92583"/>
                </a:moveTo>
                <a:lnTo>
                  <a:pt x="4188571" y="80581"/>
                </a:lnTo>
                <a:lnTo>
                  <a:pt x="4181951" y="70770"/>
                </a:lnTo>
                <a:lnTo>
                  <a:pt x="4172140" y="64150"/>
                </a:lnTo>
                <a:lnTo>
                  <a:pt x="4160139" y="61722"/>
                </a:lnTo>
                <a:lnTo>
                  <a:pt x="61594" y="61722"/>
                </a:lnTo>
                <a:lnTo>
                  <a:pt x="61594" y="30861"/>
                </a:lnTo>
                <a:lnTo>
                  <a:pt x="59183" y="18859"/>
                </a:lnTo>
                <a:lnTo>
                  <a:pt x="52593" y="9048"/>
                </a:lnTo>
                <a:lnTo>
                  <a:pt x="42789" y="2428"/>
                </a:lnTo>
                <a:lnTo>
                  <a:pt x="30734" y="0"/>
                </a:lnTo>
                <a:lnTo>
                  <a:pt x="18752" y="2428"/>
                </a:lnTo>
                <a:lnTo>
                  <a:pt x="8985" y="9048"/>
                </a:lnTo>
                <a:lnTo>
                  <a:pt x="2409" y="18859"/>
                </a:lnTo>
                <a:lnTo>
                  <a:pt x="0" y="30861"/>
                </a:lnTo>
                <a:lnTo>
                  <a:pt x="0" y="401192"/>
                </a:lnTo>
                <a:lnTo>
                  <a:pt x="2409" y="413194"/>
                </a:lnTo>
                <a:lnTo>
                  <a:pt x="8985" y="423005"/>
                </a:lnTo>
                <a:lnTo>
                  <a:pt x="18752" y="429625"/>
                </a:lnTo>
                <a:lnTo>
                  <a:pt x="30734" y="432053"/>
                </a:lnTo>
                <a:lnTo>
                  <a:pt x="4129278" y="432053"/>
                </a:lnTo>
                <a:lnTo>
                  <a:pt x="4129278" y="462914"/>
                </a:lnTo>
                <a:lnTo>
                  <a:pt x="4131689" y="474916"/>
                </a:lnTo>
                <a:lnTo>
                  <a:pt x="4138279" y="484727"/>
                </a:lnTo>
                <a:lnTo>
                  <a:pt x="4148083" y="491347"/>
                </a:lnTo>
                <a:lnTo>
                  <a:pt x="4160139" y="493775"/>
                </a:lnTo>
                <a:lnTo>
                  <a:pt x="4172140" y="491347"/>
                </a:lnTo>
                <a:lnTo>
                  <a:pt x="4181951" y="484727"/>
                </a:lnTo>
                <a:lnTo>
                  <a:pt x="4188571" y="474916"/>
                </a:lnTo>
                <a:lnTo>
                  <a:pt x="4191000" y="462914"/>
                </a:lnTo>
                <a:lnTo>
                  <a:pt x="4191000" y="9258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9401" y="1478661"/>
            <a:ext cx="61594" cy="31115"/>
          </a:xfrm>
          <a:custGeom>
            <a:avLst/>
            <a:gdLst/>
            <a:ahLst/>
            <a:cxnLst/>
            <a:rect l="l" t="t" r="r" b="b"/>
            <a:pathLst>
              <a:path w="61594" h="31115">
                <a:moveTo>
                  <a:pt x="61594" y="30861"/>
                </a:moveTo>
                <a:lnTo>
                  <a:pt x="30734" y="30861"/>
                </a:lnTo>
                <a:lnTo>
                  <a:pt x="18752" y="28432"/>
                </a:lnTo>
                <a:lnTo>
                  <a:pt x="8985" y="21812"/>
                </a:lnTo>
                <a:lnTo>
                  <a:pt x="2409" y="120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135" y="147866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5">
                <a:moveTo>
                  <a:pt x="0" y="30861"/>
                </a:moveTo>
                <a:lnTo>
                  <a:pt x="0" y="0"/>
                </a:lnTo>
                <a:lnTo>
                  <a:pt x="0" y="8509"/>
                </a:lnTo>
                <a:lnTo>
                  <a:pt x="6984" y="15366"/>
                </a:lnTo>
                <a:lnTo>
                  <a:pt x="15493" y="15366"/>
                </a:lnTo>
                <a:lnTo>
                  <a:pt x="24002" y="15366"/>
                </a:lnTo>
                <a:lnTo>
                  <a:pt x="30860" y="8509"/>
                </a:lnTo>
                <a:lnTo>
                  <a:pt x="3086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978" y="1512188"/>
            <a:ext cx="86995" cy="71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8678" y="1540383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47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5489" y="1552508"/>
            <a:ext cx="622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输出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41611" y="3107183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401574" y="0"/>
                </a:moveTo>
                <a:lnTo>
                  <a:pt x="342212" y="2476"/>
                </a:lnTo>
                <a:lnTo>
                  <a:pt x="285562" y="9669"/>
                </a:lnTo>
                <a:lnTo>
                  <a:pt x="232243" y="21228"/>
                </a:lnTo>
                <a:lnTo>
                  <a:pt x="182874" y="36800"/>
                </a:lnTo>
                <a:lnTo>
                  <a:pt x="138077" y="56033"/>
                </a:lnTo>
                <a:lnTo>
                  <a:pt x="98470" y="78575"/>
                </a:lnTo>
                <a:lnTo>
                  <a:pt x="64674" y="104075"/>
                </a:lnTo>
                <a:lnTo>
                  <a:pt x="37309" y="132179"/>
                </a:lnTo>
                <a:lnTo>
                  <a:pt x="4352" y="194793"/>
                </a:lnTo>
                <a:lnTo>
                  <a:pt x="0" y="228600"/>
                </a:lnTo>
                <a:lnTo>
                  <a:pt x="4352" y="262377"/>
                </a:lnTo>
                <a:lnTo>
                  <a:pt x="37309" y="324965"/>
                </a:lnTo>
                <a:lnTo>
                  <a:pt x="64674" y="353068"/>
                </a:lnTo>
                <a:lnTo>
                  <a:pt x="98470" y="378572"/>
                </a:lnTo>
                <a:lnTo>
                  <a:pt x="138077" y="401123"/>
                </a:lnTo>
                <a:lnTo>
                  <a:pt x="182874" y="420367"/>
                </a:lnTo>
                <a:lnTo>
                  <a:pt x="232243" y="435951"/>
                </a:lnTo>
                <a:lnTo>
                  <a:pt x="285562" y="447520"/>
                </a:lnTo>
                <a:lnTo>
                  <a:pt x="342212" y="454721"/>
                </a:lnTo>
                <a:lnTo>
                  <a:pt x="401574" y="457200"/>
                </a:lnTo>
                <a:lnTo>
                  <a:pt x="460937" y="454721"/>
                </a:lnTo>
                <a:lnTo>
                  <a:pt x="517596" y="447520"/>
                </a:lnTo>
                <a:lnTo>
                  <a:pt x="570927" y="435951"/>
                </a:lnTo>
                <a:lnTo>
                  <a:pt x="620311" y="420367"/>
                </a:lnTo>
                <a:lnTo>
                  <a:pt x="665125" y="401123"/>
                </a:lnTo>
                <a:lnTo>
                  <a:pt x="704749" y="378572"/>
                </a:lnTo>
                <a:lnTo>
                  <a:pt x="738562" y="353068"/>
                </a:lnTo>
                <a:lnTo>
                  <a:pt x="765942" y="324965"/>
                </a:lnTo>
                <a:lnTo>
                  <a:pt x="798919" y="262377"/>
                </a:lnTo>
                <a:lnTo>
                  <a:pt x="803275" y="228600"/>
                </a:lnTo>
                <a:lnTo>
                  <a:pt x="798919" y="194793"/>
                </a:lnTo>
                <a:lnTo>
                  <a:pt x="765942" y="132179"/>
                </a:lnTo>
                <a:lnTo>
                  <a:pt x="738562" y="104075"/>
                </a:lnTo>
                <a:lnTo>
                  <a:pt x="704749" y="78575"/>
                </a:lnTo>
                <a:lnTo>
                  <a:pt x="665125" y="56033"/>
                </a:lnTo>
                <a:lnTo>
                  <a:pt x="620311" y="36800"/>
                </a:lnTo>
                <a:lnTo>
                  <a:pt x="570927" y="21228"/>
                </a:lnTo>
                <a:lnTo>
                  <a:pt x="517596" y="9669"/>
                </a:lnTo>
                <a:lnTo>
                  <a:pt x="460937" y="2476"/>
                </a:lnTo>
                <a:lnTo>
                  <a:pt x="40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1611" y="3107183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0" y="228600"/>
                </a:moveTo>
                <a:lnTo>
                  <a:pt x="16995" y="162536"/>
                </a:lnTo>
                <a:lnTo>
                  <a:pt x="64674" y="104075"/>
                </a:lnTo>
                <a:lnTo>
                  <a:pt x="98470" y="78575"/>
                </a:lnTo>
                <a:lnTo>
                  <a:pt x="138077" y="56033"/>
                </a:lnTo>
                <a:lnTo>
                  <a:pt x="182874" y="36800"/>
                </a:lnTo>
                <a:lnTo>
                  <a:pt x="232243" y="21228"/>
                </a:lnTo>
                <a:lnTo>
                  <a:pt x="285562" y="9669"/>
                </a:lnTo>
                <a:lnTo>
                  <a:pt x="342212" y="2476"/>
                </a:lnTo>
                <a:lnTo>
                  <a:pt x="401574" y="0"/>
                </a:lnTo>
                <a:lnTo>
                  <a:pt x="460937" y="2476"/>
                </a:lnTo>
                <a:lnTo>
                  <a:pt x="517596" y="9669"/>
                </a:lnTo>
                <a:lnTo>
                  <a:pt x="570927" y="21228"/>
                </a:lnTo>
                <a:lnTo>
                  <a:pt x="620311" y="36800"/>
                </a:lnTo>
                <a:lnTo>
                  <a:pt x="665125" y="56033"/>
                </a:lnTo>
                <a:lnTo>
                  <a:pt x="704749" y="78575"/>
                </a:lnTo>
                <a:lnTo>
                  <a:pt x="738562" y="104075"/>
                </a:lnTo>
                <a:lnTo>
                  <a:pt x="765942" y="132179"/>
                </a:lnTo>
                <a:lnTo>
                  <a:pt x="798919" y="194793"/>
                </a:lnTo>
                <a:lnTo>
                  <a:pt x="803275" y="228600"/>
                </a:lnTo>
                <a:lnTo>
                  <a:pt x="798919" y="262377"/>
                </a:lnTo>
                <a:lnTo>
                  <a:pt x="765942" y="324965"/>
                </a:lnTo>
                <a:lnTo>
                  <a:pt x="738562" y="353068"/>
                </a:lnTo>
                <a:lnTo>
                  <a:pt x="704749" y="378572"/>
                </a:lnTo>
                <a:lnTo>
                  <a:pt x="665125" y="401123"/>
                </a:lnTo>
                <a:lnTo>
                  <a:pt x="620311" y="420367"/>
                </a:lnTo>
                <a:lnTo>
                  <a:pt x="570927" y="435951"/>
                </a:lnTo>
                <a:lnTo>
                  <a:pt x="517596" y="447520"/>
                </a:lnTo>
                <a:lnTo>
                  <a:pt x="460937" y="454721"/>
                </a:lnTo>
                <a:lnTo>
                  <a:pt x="401574" y="457200"/>
                </a:lnTo>
                <a:lnTo>
                  <a:pt x="342212" y="454721"/>
                </a:lnTo>
                <a:lnTo>
                  <a:pt x="285562" y="447520"/>
                </a:lnTo>
                <a:lnTo>
                  <a:pt x="232243" y="435951"/>
                </a:lnTo>
                <a:lnTo>
                  <a:pt x="182874" y="420367"/>
                </a:lnTo>
                <a:lnTo>
                  <a:pt x="138077" y="401123"/>
                </a:lnTo>
                <a:lnTo>
                  <a:pt x="98470" y="378572"/>
                </a:lnTo>
                <a:lnTo>
                  <a:pt x="64674" y="353068"/>
                </a:lnTo>
                <a:lnTo>
                  <a:pt x="37309" y="324965"/>
                </a:lnTo>
                <a:lnTo>
                  <a:pt x="4352" y="26237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58870" y="1590802"/>
            <a:ext cx="22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28015" algn="l"/>
                <a:tab pos="920750" algn="l"/>
                <a:tab pos="1231900" algn="l"/>
                <a:tab pos="1612900" algn="l"/>
                <a:tab pos="1941830" algn="l"/>
              </a:tabLst>
            </a:pP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21422" y="4132071"/>
            <a:ext cx="2725420" cy="846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9345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 marL="1064895">
              <a:lnSpc>
                <a:spcPct val="100000"/>
              </a:lnSpc>
              <a:spcBef>
                <a:spcPts val="484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( </a:t>
            </a:r>
            <a:r>
              <a:rPr sz="2000" b="1" i="1" dirty="0">
                <a:latin typeface="Times New Roman"/>
                <a:cs typeface="Times New Roman"/>
              </a:rPr>
              <a:t>N </a:t>
            </a:r>
            <a:r>
              <a:rPr sz="2000" b="1" dirty="0">
                <a:latin typeface="Times New Roman"/>
                <a:cs typeface="Times New Roman"/>
              </a:rPr>
              <a:t>) = O (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xmlns="" id="{3FDD9D92-00EA-4354-AC23-CCB31C84A98A}"/>
              </a:ext>
            </a:extLst>
          </p:cNvPr>
          <p:cNvSpPr txBox="1"/>
          <p:nvPr/>
        </p:nvSpPr>
        <p:spPr>
          <a:xfrm>
            <a:off x="3886200" y="1600699"/>
            <a:ext cx="6222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28015" algn="l"/>
                <a:tab pos="920750" algn="l"/>
                <a:tab pos="1231900" algn="l"/>
                <a:tab pos="1612900" algn="l"/>
                <a:tab pos="1941830" algn="l"/>
              </a:tabLst>
            </a:pPr>
            <a:r>
              <a:rPr lang="en-US"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b	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28654F99-E933-4127-B44C-06601E5B0F0C}"/>
              </a:ext>
            </a:extLst>
          </p:cNvPr>
          <p:cNvSpPr txBox="1"/>
          <p:nvPr/>
        </p:nvSpPr>
        <p:spPr>
          <a:xfrm>
            <a:off x="4165739" y="1564591"/>
            <a:ext cx="39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c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A3CDD80C-1040-46A8-8BCC-CB973A5D4932}"/>
              </a:ext>
            </a:extLst>
          </p:cNvPr>
          <p:cNvSpPr txBox="1"/>
          <p:nvPr/>
        </p:nvSpPr>
        <p:spPr>
          <a:xfrm>
            <a:off x="5200181" y="1564591"/>
            <a:ext cx="3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76139BEF-33C7-4635-9022-0DBA51488B3B}"/>
              </a:ext>
            </a:extLst>
          </p:cNvPr>
          <p:cNvSpPr txBox="1"/>
          <p:nvPr/>
        </p:nvSpPr>
        <p:spPr>
          <a:xfrm>
            <a:off x="4435667" y="1561453"/>
            <a:ext cx="31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spc="-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A4E165A1-4EEB-47F6-8C5A-ACF376462D6D}"/>
              </a:ext>
            </a:extLst>
          </p:cNvPr>
          <p:cNvSpPr txBox="1"/>
          <p:nvPr/>
        </p:nvSpPr>
        <p:spPr>
          <a:xfrm>
            <a:off x="4677686" y="1590802"/>
            <a:ext cx="215176" cy="366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spc="-5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6F071AC7-E60B-4E17-B560-4E0A63DBE0FC}"/>
              </a:ext>
            </a:extLst>
          </p:cNvPr>
          <p:cNvSpPr txBox="1"/>
          <p:nvPr/>
        </p:nvSpPr>
        <p:spPr>
          <a:xfrm>
            <a:off x="4935724" y="1587774"/>
            <a:ext cx="46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spc="-5" dirty="0">
                <a:solidFill>
                  <a:srgbClr val="4B6C80"/>
                </a:solidFill>
                <a:latin typeface="Times New Roman"/>
                <a:cs typeface="Times New Roman"/>
              </a:rPr>
              <a:t>d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C0C063BB-5949-41F2-B6C3-F5DEF7AC9B96}"/>
              </a:ext>
            </a:extLst>
          </p:cNvPr>
          <p:cNvSpPr txBox="1"/>
          <p:nvPr/>
        </p:nvSpPr>
        <p:spPr>
          <a:xfrm>
            <a:off x="1741611" y="2345701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330">
              <a:lnSpc>
                <a:spcPct val="100000"/>
              </a:lnSpc>
              <a:spcBef>
                <a:spcPts val="445"/>
              </a:spcBef>
              <a:tabLst>
                <a:tab pos="1402080" algn="l"/>
              </a:tabLst>
            </a:pPr>
            <a:r>
              <a:rPr lang="zh-CN" altLang="en-US" sz="1800" b="1" dirty="0">
                <a:latin typeface="宋体"/>
                <a:cs typeface="宋体"/>
              </a:rPr>
              <a:t>输入对象</a:t>
            </a:r>
            <a:r>
              <a:rPr lang="en-US" altLang="zh-CN" sz="1800" b="1" dirty="0">
                <a:latin typeface="Arial"/>
                <a:cs typeface="Arial"/>
              </a:rPr>
              <a:t>: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	</a:t>
            </a:r>
            <a:r>
              <a:rPr lang="en-US" altLang="zh-CN" sz="1800" b="1" dirty="0">
                <a:latin typeface="Arial"/>
                <a:cs typeface="Arial"/>
              </a:rPr>
              <a:t>(</a:t>
            </a:r>
            <a:r>
              <a:rPr lang="zh-CN" altLang="en-US" sz="1800" b="1" dirty="0">
                <a:latin typeface="宋体"/>
                <a:cs typeface="宋体"/>
              </a:rPr>
              <a:t>操作数</a:t>
            </a:r>
            <a:r>
              <a:rPr lang="en-US" altLang="zh-CN" sz="1800" b="1" dirty="0">
                <a:latin typeface="Arial"/>
                <a:cs typeface="Arial"/>
              </a:rPr>
              <a:t>)</a:t>
            </a:r>
            <a:endParaRPr lang="zh-CN" altLang="en-US" sz="1800" dirty="0">
              <a:latin typeface="Arial"/>
              <a:cs typeface="Arial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01DCCAB3-1A0D-4F46-9AB6-65863B467532}"/>
              </a:ext>
            </a:extLst>
          </p:cNvPr>
          <p:cNvSpPr/>
          <p:nvPr/>
        </p:nvSpPr>
        <p:spPr>
          <a:xfrm>
            <a:off x="4484085" y="2350388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4F1153F8-E7A3-43EB-88F5-84DE51EF0012}"/>
              </a:ext>
            </a:extLst>
          </p:cNvPr>
          <p:cNvSpPr txBox="1"/>
          <p:nvPr/>
        </p:nvSpPr>
        <p:spPr>
          <a:xfrm>
            <a:off x="4484085" y="2347197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445"/>
              </a:spcBef>
            </a:pPr>
            <a:r>
              <a:rPr lang="zh-CN" altLang="en-US" b="1" dirty="0">
                <a:latin typeface="宋体"/>
                <a:cs typeface="宋体"/>
              </a:rPr>
              <a:t>输入对</a:t>
            </a:r>
            <a:r>
              <a:rPr lang="zh-CN" altLang="en-US" b="1" spc="-5" dirty="0">
                <a:latin typeface="宋体"/>
                <a:cs typeface="宋体"/>
              </a:rPr>
              <a:t>象</a:t>
            </a:r>
            <a:r>
              <a:rPr lang="en-US" altLang="zh-CN" b="1" dirty="0">
                <a:latin typeface="Arial"/>
                <a:cs typeface="Arial"/>
              </a:rPr>
              <a:t>:</a:t>
            </a:r>
            <a:r>
              <a:rPr lang="zh-CN" altLang="en-US" b="1" spc="-5" dirty="0">
                <a:latin typeface="Arial"/>
                <a:cs typeface="Arial"/>
              </a:rPr>
              <a:t> </a:t>
            </a:r>
            <a:r>
              <a:rPr lang="zh-CN" altLang="en-US" b="1" spc="-5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lang="zh-CN" altLang="en-US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乘</a:t>
            </a:r>
            <a:r>
              <a:rPr lang="zh-CN" altLang="en-US" b="1" spc="-5" dirty="0">
                <a:latin typeface="宋体"/>
                <a:cs typeface="宋体"/>
              </a:rPr>
              <a:t>法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67C0B36A-E799-44E5-8DE1-E70EA3D3200D}"/>
              </a:ext>
            </a:extLst>
          </p:cNvPr>
          <p:cNvSpPr/>
          <p:nvPr/>
        </p:nvSpPr>
        <p:spPr>
          <a:xfrm>
            <a:off x="1741611" y="2780946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1C26B5D2-2A33-43E6-BD27-C3B40DDD8CE0}"/>
              </a:ext>
            </a:extLst>
          </p:cNvPr>
          <p:cNvSpPr txBox="1"/>
          <p:nvPr/>
        </p:nvSpPr>
        <p:spPr>
          <a:xfrm>
            <a:off x="1741611" y="2777755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390"/>
              </a:spcBef>
            </a:pPr>
            <a:r>
              <a:rPr lang="zh-CN" altLang="en-US" b="1" dirty="0">
                <a:latin typeface="宋体"/>
                <a:cs typeface="宋体"/>
              </a:rPr>
              <a:t>输入对象</a:t>
            </a:r>
            <a:r>
              <a:rPr lang="en-US" altLang="zh-CN" b="1" dirty="0">
                <a:latin typeface="Arial"/>
                <a:cs typeface="Arial"/>
              </a:rPr>
              <a:t>:</a:t>
            </a:r>
            <a:r>
              <a:rPr lang="zh-CN" altLang="en-US" b="1" spc="-5" dirty="0">
                <a:latin typeface="Arial"/>
                <a:cs typeface="Aria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左括号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A31958B9-57AB-499D-9D2F-AD54E7DB4D12}"/>
              </a:ext>
            </a:extLst>
          </p:cNvPr>
          <p:cNvSpPr/>
          <p:nvPr/>
        </p:nvSpPr>
        <p:spPr>
          <a:xfrm>
            <a:off x="4484085" y="2757010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296A77F2-803C-40A4-AB80-46D5732FDD70}"/>
              </a:ext>
            </a:extLst>
          </p:cNvPr>
          <p:cNvSpPr txBox="1"/>
          <p:nvPr/>
        </p:nvSpPr>
        <p:spPr>
          <a:xfrm>
            <a:off x="4484085" y="2753819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390"/>
              </a:spcBef>
            </a:pPr>
            <a:r>
              <a:rPr lang="zh-CN" altLang="en-US" b="1" dirty="0">
                <a:latin typeface="宋体"/>
                <a:cs typeface="宋体"/>
              </a:rPr>
              <a:t>输入对</a:t>
            </a:r>
            <a:r>
              <a:rPr lang="zh-CN" altLang="en-US" b="1" spc="-5" dirty="0">
                <a:latin typeface="宋体"/>
                <a:cs typeface="宋体"/>
              </a:rPr>
              <a:t>象</a:t>
            </a:r>
            <a:r>
              <a:rPr lang="en-US" altLang="zh-CN" b="1" dirty="0">
                <a:latin typeface="Arial"/>
                <a:cs typeface="Arial"/>
              </a:rPr>
              <a:t>:</a:t>
            </a:r>
            <a:r>
              <a:rPr lang="zh-CN" altLang="en-US" b="1" spc="-10" dirty="0">
                <a:latin typeface="Arial"/>
                <a:cs typeface="Arial"/>
              </a:rPr>
              <a:t> </a:t>
            </a:r>
            <a:r>
              <a:rPr lang="en-US" altLang="zh-CN" b="1" i="1" dirty="0">
                <a:solidFill>
                  <a:srgbClr val="4B6C80"/>
                </a:solidFill>
                <a:latin typeface="Times New Roman"/>
                <a:cs typeface="Times New Roman"/>
              </a:rPr>
              <a:t>b</a:t>
            </a:r>
            <a:r>
              <a:rPr lang="zh-CN" altLang="en-US" b="1" i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操作数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D2D75E76-E898-4EB8-89C7-E2AB0DEB9505}"/>
              </a:ext>
            </a:extLst>
          </p:cNvPr>
          <p:cNvSpPr/>
          <p:nvPr/>
        </p:nvSpPr>
        <p:spPr>
          <a:xfrm>
            <a:off x="1741611" y="3206011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46CB2BA8-7856-4AE5-9C83-56211E52C30F}"/>
              </a:ext>
            </a:extLst>
          </p:cNvPr>
          <p:cNvSpPr txBox="1"/>
          <p:nvPr/>
        </p:nvSpPr>
        <p:spPr>
          <a:xfrm>
            <a:off x="1741611" y="3202820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400"/>
              </a:spcBef>
              <a:tabLst>
                <a:tab pos="1350010" algn="l"/>
              </a:tabLst>
            </a:pPr>
            <a:r>
              <a:rPr lang="zh-CN" altLang="en-US" b="1" dirty="0">
                <a:latin typeface="宋体"/>
                <a:cs typeface="宋体"/>
              </a:rPr>
              <a:t>输入对象</a:t>
            </a:r>
            <a:r>
              <a:rPr lang="en-US" altLang="zh-CN" b="1" dirty="0">
                <a:latin typeface="Arial"/>
                <a:cs typeface="Arial"/>
              </a:rPr>
              <a:t>:</a:t>
            </a:r>
            <a:r>
              <a:rPr lang="zh-CN" altLang="en-US" b="1" spc="10" dirty="0">
                <a:latin typeface="Arial"/>
                <a:cs typeface="Arial"/>
              </a:rPr>
              <a:t> </a:t>
            </a:r>
            <a:r>
              <a:rPr lang="zh-CN" altLang="en-US" b="1" spc="-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lang="zh-CN" alt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加法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470BFAC2-A271-4797-BD93-32041FAF5FF2}"/>
              </a:ext>
            </a:extLst>
          </p:cNvPr>
          <p:cNvSpPr/>
          <p:nvPr/>
        </p:nvSpPr>
        <p:spPr>
          <a:xfrm>
            <a:off x="4484085" y="3202496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AB3E8103-293E-464F-AA60-42FCA9EE7F4A}"/>
              </a:ext>
            </a:extLst>
          </p:cNvPr>
          <p:cNvSpPr txBox="1"/>
          <p:nvPr/>
        </p:nvSpPr>
        <p:spPr>
          <a:xfrm>
            <a:off x="4484085" y="3199305"/>
            <a:ext cx="257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400"/>
              </a:spcBef>
              <a:tabLst>
                <a:tab pos="1325880" algn="l"/>
              </a:tabLst>
            </a:pPr>
            <a:r>
              <a:rPr lang="zh-CN" altLang="en-US" b="1" dirty="0">
                <a:latin typeface="宋体"/>
                <a:cs typeface="宋体"/>
              </a:rPr>
              <a:t>输入对</a:t>
            </a:r>
            <a:r>
              <a:rPr lang="zh-CN" altLang="en-US" b="1" spc="-5" dirty="0">
                <a:latin typeface="宋体"/>
                <a:cs typeface="宋体"/>
              </a:rPr>
              <a:t>象</a:t>
            </a:r>
            <a:r>
              <a:rPr lang="en-US" altLang="zh-CN" b="1" dirty="0">
                <a:latin typeface="Arial"/>
                <a:cs typeface="Arial"/>
              </a:rPr>
              <a:t>: </a:t>
            </a:r>
            <a:r>
              <a:rPr lang="en-US" altLang="zh-CN" b="1" i="1" dirty="0">
                <a:solidFill>
                  <a:srgbClr val="4B6C80"/>
                </a:solidFill>
                <a:latin typeface="Times New Roman"/>
                <a:cs typeface="Times New Roman"/>
              </a:rPr>
              <a:t>c	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操作数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xmlns="" id="{3417F38C-B316-4F8D-8EAF-E14931A7AFC4}"/>
              </a:ext>
            </a:extLst>
          </p:cNvPr>
          <p:cNvSpPr/>
          <p:nvPr/>
        </p:nvSpPr>
        <p:spPr>
          <a:xfrm>
            <a:off x="1741611" y="3590165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401574" y="0"/>
                </a:moveTo>
                <a:lnTo>
                  <a:pt x="342212" y="2476"/>
                </a:lnTo>
                <a:lnTo>
                  <a:pt x="285562" y="9669"/>
                </a:lnTo>
                <a:lnTo>
                  <a:pt x="232243" y="21228"/>
                </a:lnTo>
                <a:lnTo>
                  <a:pt x="182874" y="36800"/>
                </a:lnTo>
                <a:lnTo>
                  <a:pt x="138077" y="56033"/>
                </a:lnTo>
                <a:lnTo>
                  <a:pt x="98470" y="78575"/>
                </a:lnTo>
                <a:lnTo>
                  <a:pt x="64674" y="104075"/>
                </a:lnTo>
                <a:lnTo>
                  <a:pt x="37309" y="132179"/>
                </a:lnTo>
                <a:lnTo>
                  <a:pt x="4352" y="194793"/>
                </a:lnTo>
                <a:lnTo>
                  <a:pt x="0" y="228600"/>
                </a:lnTo>
                <a:lnTo>
                  <a:pt x="4352" y="262377"/>
                </a:lnTo>
                <a:lnTo>
                  <a:pt x="37309" y="324965"/>
                </a:lnTo>
                <a:lnTo>
                  <a:pt x="64674" y="353068"/>
                </a:lnTo>
                <a:lnTo>
                  <a:pt x="98470" y="378572"/>
                </a:lnTo>
                <a:lnTo>
                  <a:pt x="138077" y="401123"/>
                </a:lnTo>
                <a:lnTo>
                  <a:pt x="182874" y="420367"/>
                </a:lnTo>
                <a:lnTo>
                  <a:pt x="232243" y="435951"/>
                </a:lnTo>
                <a:lnTo>
                  <a:pt x="285562" y="447520"/>
                </a:lnTo>
                <a:lnTo>
                  <a:pt x="342212" y="454721"/>
                </a:lnTo>
                <a:lnTo>
                  <a:pt x="401574" y="457200"/>
                </a:lnTo>
                <a:lnTo>
                  <a:pt x="460937" y="454721"/>
                </a:lnTo>
                <a:lnTo>
                  <a:pt x="517596" y="447520"/>
                </a:lnTo>
                <a:lnTo>
                  <a:pt x="570927" y="435951"/>
                </a:lnTo>
                <a:lnTo>
                  <a:pt x="620311" y="420367"/>
                </a:lnTo>
                <a:lnTo>
                  <a:pt x="665125" y="401123"/>
                </a:lnTo>
                <a:lnTo>
                  <a:pt x="704749" y="378572"/>
                </a:lnTo>
                <a:lnTo>
                  <a:pt x="738562" y="353068"/>
                </a:lnTo>
                <a:lnTo>
                  <a:pt x="765942" y="324965"/>
                </a:lnTo>
                <a:lnTo>
                  <a:pt x="798919" y="262377"/>
                </a:lnTo>
                <a:lnTo>
                  <a:pt x="803275" y="228600"/>
                </a:lnTo>
                <a:lnTo>
                  <a:pt x="798919" y="194793"/>
                </a:lnTo>
                <a:lnTo>
                  <a:pt x="765942" y="132179"/>
                </a:lnTo>
                <a:lnTo>
                  <a:pt x="738562" y="104075"/>
                </a:lnTo>
                <a:lnTo>
                  <a:pt x="704749" y="78575"/>
                </a:lnTo>
                <a:lnTo>
                  <a:pt x="665125" y="56033"/>
                </a:lnTo>
                <a:lnTo>
                  <a:pt x="620311" y="36800"/>
                </a:lnTo>
                <a:lnTo>
                  <a:pt x="570927" y="21228"/>
                </a:lnTo>
                <a:lnTo>
                  <a:pt x="517596" y="9669"/>
                </a:lnTo>
                <a:lnTo>
                  <a:pt x="460937" y="2476"/>
                </a:lnTo>
                <a:lnTo>
                  <a:pt x="40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xmlns="" id="{32EC44CC-E609-4327-BC03-BBD94E0764E9}"/>
              </a:ext>
            </a:extLst>
          </p:cNvPr>
          <p:cNvSpPr/>
          <p:nvPr/>
        </p:nvSpPr>
        <p:spPr>
          <a:xfrm>
            <a:off x="1741611" y="3590165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0" y="228600"/>
                </a:moveTo>
                <a:lnTo>
                  <a:pt x="16995" y="162536"/>
                </a:lnTo>
                <a:lnTo>
                  <a:pt x="64674" y="104075"/>
                </a:lnTo>
                <a:lnTo>
                  <a:pt x="98470" y="78575"/>
                </a:lnTo>
                <a:lnTo>
                  <a:pt x="138077" y="56033"/>
                </a:lnTo>
                <a:lnTo>
                  <a:pt x="182874" y="36800"/>
                </a:lnTo>
                <a:lnTo>
                  <a:pt x="232243" y="21228"/>
                </a:lnTo>
                <a:lnTo>
                  <a:pt x="285562" y="9669"/>
                </a:lnTo>
                <a:lnTo>
                  <a:pt x="342212" y="2476"/>
                </a:lnTo>
                <a:lnTo>
                  <a:pt x="401574" y="0"/>
                </a:lnTo>
                <a:lnTo>
                  <a:pt x="460937" y="2476"/>
                </a:lnTo>
                <a:lnTo>
                  <a:pt x="517596" y="9669"/>
                </a:lnTo>
                <a:lnTo>
                  <a:pt x="570927" y="21228"/>
                </a:lnTo>
                <a:lnTo>
                  <a:pt x="620311" y="36800"/>
                </a:lnTo>
                <a:lnTo>
                  <a:pt x="665125" y="56033"/>
                </a:lnTo>
                <a:lnTo>
                  <a:pt x="704749" y="78575"/>
                </a:lnTo>
                <a:lnTo>
                  <a:pt x="738562" y="104075"/>
                </a:lnTo>
                <a:lnTo>
                  <a:pt x="765942" y="132179"/>
                </a:lnTo>
                <a:lnTo>
                  <a:pt x="798919" y="194793"/>
                </a:lnTo>
                <a:lnTo>
                  <a:pt x="803275" y="228600"/>
                </a:lnTo>
                <a:lnTo>
                  <a:pt x="798919" y="262377"/>
                </a:lnTo>
                <a:lnTo>
                  <a:pt x="765942" y="324965"/>
                </a:lnTo>
                <a:lnTo>
                  <a:pt x="738562" y="353068"/>
                </a:lnTo>
                <a:lnTo>
                  <a:pt x="704749" y="378572"/>
                </a:lnTo>
                <a:lnTo>
                  <a:pt x="665125" y="401123"/>
                </a:lnTo>
                <a:lnTo>
                  <a:pt x="620311" y="420367"/>
                </a:lnTo>
                <a:lnTo>
                  <a:pt x="570927" y="435951"/>
                </a:lnTo>
                <a:lnTo>
                  <a:pt x="517596" y="447520"/>
                </a:lnTo>
                <a:lnTo>
                  <a:pt x="460937" y="454721"/>
                </a:lnTo>
                <a:lnTo>
                  <a:pt x="401574" y="457200"/>
                </a:lnTo>
                <a:lnTo>
                  <a:pt x="342212" y="454721"/>
                </a:lnTo>
                <a:lnTo>
                  <a:pt x="285562" y="447520"/>
                </a:lnTo>
                <a:lnTo>
                  <a:pt x="232243" y="435951"/>
                </a:lnTo>
                <a:lnTo>
                  <a:pt x="182874" y="420367"/>
                </a:lnTo>
                <a:lnTo>
                  <a:pt x="138077" y="401123"/>
                </a:lnTo>
                <a:lnTo>
                  <a:pt x="98470" y="378572"/>
                </a:lnTo>
                <a:lnTo>
                  <a:pt x="64674" y="353068"/>
                </a:lnTo>
                <a:lnTo>
                  <a:pt x="37309" y="324965"/>
                </a:lnTo>
                <a:lnTo>
                  <a:pt x="4352" y="26237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1808A927-AFFB-4E5C-820F-30C9F8C97908}"/>
              </a:ext>
            </a:extLst>
          </p:cNvPr>
          <p:cNvSpPr/>
          <p:nvPr/>
        </p:nvSpPr>
        <p:spPr>
          <a:xfrm>
            <a:off x="1741611" y="3688993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B5B5A3B9-B4EF-4266-AC27-FEEA20D517ED}"/>
              </a:ext>
            </a:extLst>
          </p:cNvPr>
          <p:cNvSpPr txBox="1"/>
          <p:nvPr/>
        </p:nvSpPr>
        <p:spPr>
          <a:xfrm>
            <a:off x="1803106" y="3712047"/>
            <a:ext cx="282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zh-CN" altLang="zh-CN" b="1" dirty="0"/>
              <a:t>输入对象: </a:t>
            </a:r>
            <a:r>
              <a:rPr lang="zh-CN" altLang="zh-CN" b="1" dirty="0">
                <a:solidFill>
                  <a:srgbClr val="FF0000"/>
                </a:solidFill>
              </a:rPr>
              <a:t>)</a:t>
            </a:r>
            <a:r>
              <a:rPr lang="zh-CN" altLang="zh-CN" b="1" dirty="0"/>
              <a:t> (右括号)</a:t>
            </a:r>
            <a:endParaRPr lang="zh-CN" altLang="zh-CN" dirty="0"/>
          </a:p>
        </p:txBody>
      </p:sp>
      <p:sp>
        <p:nvSpPr>
          <p:cNvPr id="96" name="object 28">
            <a:extLst>
              <a:ext uri="{FF2B5EF4-FFF2-40B4-BE49-F238E27FC236}">
                <a16:creationId xmlns:a16="http://schemas.microsoft.com/office/drawing/2014/main" xmlns="" id="{A32ADA81-FA14-4670-8916-7CD57628D639}"/>
              </a:ext>
            </a:extLst>
          </p:cNvPr>
          <p:cNvSpPr/>
          <p:nvPr/>
        </p:nvSpPr>
        <p:spPr>
          <a:xfrm>
            <a:off x="4484085" y="3579120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401574" y="0"/>
                </a:moveTo>
                <a:lnTo>
                  <a:pt x="342212" y="2476"/>
                </a:lnTo>
                <a:lnTo>
                  <a:pt x="285562" y="9669"/>
                </a:lnTo>
                <a:lnTo>
                  <a:pt x="232243" y="21228"/>
                </a:lnTo>
                <a:lnTo>
                  <a:pt x="182874" y="36800"/>
                </a:lnTo>
                <a:lnTo>
                  <a:pt x="138077" y="56033"/>
                </a:lnTo>
                <a:lnTo>
                  <a:pt x="98470" y="78575"/>
                </a:lnTo>
                <a:lnTo>
                  <a:pt x="64674" y="104075"/>
                </a:lnTo>
                <a:lnTo>
                  <a:pt x="37309" y="132179"/>
                </a:lnTo>
                <a:lnTo>
                  <a:pt x="4352" y="194793"/>
                </a:lnTo>
                <a:lnTo>
                  <a:pt x="0" y="228600"/>
                </a:lnTo>
                <a:lnTo>
                  <a:pt x="4352" y="262377"/>
                </a:lnTo>
                <a:lnTo>
                  <a:pt x="37309" y="324965"/>
                </a:lnTo>
                <a:lnTo>
                  <a:pt x="64674" y="353068"/>
                </a:lnTo>
                <a:lnTo>
                  <a:pt x="98470" y="378572"/>
                </a:lnTo>
                <a:lnTo>
                  <a:pt x="138077" y="401123"/>
                </a:lnTo>
                <a:lnTo>
                  <a:pt x="182874" y="420367"/>
                </a:lnTo>
                <a:lnTo>
                  <a:pt x="232243" y="435951"/>
                </a:lnTo>
                <a:lnTo>
                  <a:pt x="285562" y="447520"/>
                </a:lnTo>
                <a:lnTo>
                  <a:pt x="342212" y="454721"/>
                </a:lnTo>
                <a:lnTo>
                  <a:pt x="401574" y="457200"/>
                </a:lnTo>
                <a:lnTo>
                  <a:pt x="460937" y="454721"/>
                </a:lnTo>
                <a:lnTo>
                  <a:pt x="517596" y="447520"/>
                </a:lnTo>
                <a:lnTo>
                  <a:pt x="570927" y="435951"/>
                </a:lnTo>
                <a:lnTo>
                  <a:pt x="620311" y="420367"/>
                </a:lnTo>
                <a:lnTo>
                  <a:pt x="665125" y="401123"/>
                </a:lnTo>
                <a:lnTo>
                  <a:pt x="704749" y="378572"/>
                </a:lnTo>
                <a:lnTo>
                  <a:pt x="738562" y="353068"/>
                </a:lnTo>
                <a:lnTo>
                  <a:pt x="765942" y="324965"/>
                </a:lnTo>
                <a:lnTo>
                  <a:pt x="798919" y="262377"/>
                </a:lnTo>
                <a:lnTo>
                  <a:pt x="803275" y="228600"/>
                </a:lnTo>
                <a:lnTo>
                  <a:pt x="798919" y="194793"/>
                </a:lnTo>
                <a:lnTo>
                  <a:pt x="765942" y="132179"/>
                </a:lnTo>
                <a:lnTo>
                  <a:pt x="738562" y="104075"/>
                </a:lnTo>
                <a:lnTo>
                  <a:pt x="704749" y="78575"/>
                </a:lnTo>
                <a:lnTo>
                  <a:pt x="665125" y="56033"/>
                </a:lnTo>
                <a:lnTo>
                  <a:pt x="620311" y="36800"/>
                </a:lnTo>
                <a:lnTo>
                  <a:pt x="570927" y="21228"/>
                </a:lnTo>
                <a:lnTo>
                  <a:pt x="517596" y="9669"/>
                </a:lnTo>
                <a:lnTo>
                  <a:pt x="460937" y="2476"/>
                </a:lnTo>
                <a:lnTo>
                  <a:pt x="40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9">
            <a:extLst>
              <a:ext uri="{FF2B5EF4-FFF2-40B4-BE49-F238E27FC236}">
                <a16:creationId xmlns:a16="http://schemas.microsoft.com/office/drawing/2014/main" xmlns="" id="{4BEA0FDA-3599-4FDA-8B14-F33DFF5700F2}"/>
              </a:ext>
            </a:extLst>
          </p:cNvPr>
          <p:cNvSpPr/>
          <p:nvPr/>
        </p:nvSpPr>
        <p:spPr>
          <a:xfrm>
            <a:off x="4484085" y="3579120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0" y="228600"/>
                </a:moveTo>
                <a:lnTo>
                  <a:pt x="16995" y="162536"/>
                </a:lnTo>
                <a:lnTo>
                  <a:pt x="64674" y="104075"/>
                </a:lnTo>
                <a:lnTo>
                  <a:pt x="98470" y="78575"/>
                </a:lnTo>
                <a:lnTo>
                  <a:pt x="138077" y="56033"/>
                </a:lnTo>
                <a:lnTo>
                  <a:pt x="182874" y="36800"/>
                </a:lnTo>
                <a:lnTo>
                  <a:pt x="232243" y="21228"/>
                </a:lnTo>
                <a:lnTo>
                  <a:pt x="285562" y="9669"/>
                </a:lnTo>
                <a:lnTo>
                  <a:pt x="342212" y="2476"/>
                </a:lnTo>
                <a:lnTo>
                  <a:pt x="401574" y="0"/>
                </a:lnTo>
                <a:lnTo>
                  <a:pt x="460937" y="2476"/>
                </a:lnTo>
                <a:lnTo>
                  <a:pt x="517596" y="9669"/>
                </a:lnTo>
                <a:lnTo>
                  <a:pt x="570927" y="21228"/>
                </a:lnTo>
                <a:lnTo>
                  <a:pt x="620311" y="36800"/>
                </a:lnTo>
                <a:lnTo>
                  <a:pt x="665125" y="56033"/>
                </a:lnTo>
                <a:lnTo>
                  <a:pt x="704749" y="78575"/>
                </a:lnTo>
                <a:lnTo>
                  <a:pt x="738562" y="104075"/>
                </a:lnTo>
                <a:lnTo>
                  <a:pt x="765942" y="132179"/>
                </a:lnTo>
                <a:lnTo>
                  <a:pt x="798919" y="194793"/>
                </a:lnTo>
                <a:lnTo>
                  <a:pt x="803275" y="228600"/>
                </a:lnTo>
                <a:lnTo>
                  <a:pt x="798919" y="262377"/>
                </a:lnTo>
                <a:lnTo>
                  <a:pt x="765942" y="324965"/>
                </a:lnTo>
                <a:lnTo>
                  <a:pt x="738562" y="353068"/>
                </a:lnTo>
                <a:lnTo>
                  <a:pt x="704749" y="378572"/>
                </a:lnTo>
                <a:lnTo>
                  <a:pt x="665125" y="401123"/>
                </a:lnTo>
                <a:lnTo>
                  <a:pt x="620311" y="420367"/>
                </a:lnTo>
                <a:lnTo>
                  <a:pt x="570927" y="435951"/>
                </a:lnTo>
                <a:lnTo>
                  <a:pt x="517596" y="447520"/>
                </a:lnTo>
                <a:lnTo>
                  <a:pt x="460937" y="454721"/>
                </a:lnTo>
                <a:lnTo>
                  <a:pt x="401574" y="457200"/>
                </a:lnTo>
                <a:lnTo>
                  <a:pt x="342212" y="454721"/>
                </a:lnTo>
                <a:lnTo>
                  <a:pt x="285562" y="447520"/>
                </a:lnTo>
                <a:lnTo>
                  <a:pt x="232243" y="435951"/>
                </a:lnTo>
                <a:lnTo>
                  <a:pt x="182874" y="420367"/>
                </a:lnTo>
                <a:lnTo>
                  <a:pt x="138077" y="401123"/>
                </a:lnTo>
                <a:lnTo>
                  <a:pt x="98470" y="378572"/>
                </a:lnTo>
                <a:lnTo>
                  <a:pt x="64674" y="353068"/>
                </a:lnTo>
                <a:lnTo>
                  <a:pt x="37309" y="324965"/>
                </a:lnTo>
                <a:lnTo>
                  <a:pt x="4352" y="26237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8C50F2BB-B49E-4FBF-98BA-38AB16FE9866}"/>
              </a:ext>
            </a:extLst>
          </p:cNvPr>
          <p:cNvSpPr/>
          <p:nvPr/>
        </p:nvSpPr>
        <p:spPr>
          <a:xfrm>
            <a:off x="4484085" y="3677948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CBE2F0F0-0B54-4036-B758-351FAE18638A}"/>
              </a:ext>
            </a:extLst>
          </p:cNvPr>
          <p:cNvSpPr txBox="1"/>
          <p:nvPr/>
        </p:nvSpPr>
        <p:spPr>
          <a:xfrm>
            <a:off x="4484085" y="3674757"/>
            <a:ext cx="282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>
              <a:lnSpc>
                <a:spcPct val="100000"/>
              </a:lnSpc>
              <a:spcBef>
                <a:spcPts val="390"/>
              </a:spcBef>
            </a:pPr>
            <a:r>
              <a:rPr lang="zh-CN" altLang="en-US" b="1" dirty="0">
                <a:latin typeface="宋体"/>
                <a:cs typeface="宋体"/>
              </a:rPr>
              <a:t>输入对</a:t>
            </a:r>
            <a:r>
              <a:rPr lang="zh-CN" altLang="en-US" b="1" spc="-5" dirty="0">
                <a:latin typeface="宋体"/>
                <a:cs typeface="宋体"/>
              </a:rPr>
              <a:t>象</a:t>
            </a:r>
            <a:r>
              <a:rPr lang="en-US" altLang="zh-CN" b="1" dirty="0">
                <a:latin typeface="Arial"/>
                <a:cs typeface="Arial"/>
              </a:rPr>
              <a:t>:</a:t>
            </a:r>
            <a:r>
              <a:rPr lang="zh-CN" altLang="en-US" b="1" spc="-5" dirty="0">
                <a:latin typeface="Arial"/>
                <a:cs typeface="Arial"/>
              </a:rPr>
              <a:t> </a:t>
            </a:r>
            <a:r>
              <a:rPr lang="zh-CN" altLang="en-US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lang="zh-CN" altLang="en-US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宋体"/>
                <a:cs typeface="宋体"/>
              </a:rPr>
              <a:t>除</a:t>
            </a:r>
            <a:r>
              <a:rPr lang="zh-CN" altLang="en-US" b="1" spc="-5" dirty="0">
                <a:latin typeface="宋体"/>
                <a:cs typeface="宋体"/>
              </a:rPr>
              <a:t>法</a:t>
            </a:r>
            <a:r>
              <a:rPr lang="en-US" altLang="zh-CN" b="1" dirty="0">
                <a:latin typeface="Arial"/>
                <a:cs typeface="Arial"/>
              </a:rPr>
              <a:t>)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xmlns="" id="{E140A271-E156-48B7-A474-FDF319070670}"/>
              </a:ext>
            </a:extLst>
          </p:cNvPr>
          <p:cNvSpPr/>
          <p:nvPr/>
        </p:nvSpPr>
        <p:spPr>
          <a:xfrm>
            <a:off x="1741611" y="4058932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401574" y="0"/>
                </a:moveTo>
                <a:lnTo>
                  <a:pt x="342212" y="2476"/>
                </a:lnTo>
                <a:lnTo>
                  <a:pt x="285562" y="9669"/>
                </a:lnTo>
                <a:lnTo>
                  <a:pt x="232243" y="21228"/>
                </a:lnTo>
                <a:lnTo>
                  <a:pt x="182874" y="36800"/>
                </a:lnTo>
                <a:lnTo>
                  <a:pt x="138077" y="56033"/>
                </a:lnTo>
                <a:lnTo>
                  <a:pt x="98470" y="78575"/>
                </a:lnTo>
                <a:lnTo>
                  <a:pt x="64674" y="104075"/>
                </a:lnTo>
                <a:lnTo>
                  <a:pt x="37309" y="132179"/>
                </a:lnTo>
                <a:lnTo>
                  <a:pt x="4352" y="194793"/>
                </a:lnTo>
                <a:lnTo>
                  <a:pt x="0" y="228600"/>
                </a:lnTo>
                <a:lnTo>
                  <a:pt x="4352" y="262377"/>
                </a:lnTo>
                <a:lnTo>
                  <a:pt x="37309" y="324965"/>
                </a:lnTo>
                <a:lnTo>
                  <a:pt x="64674" y="353068"/>
                </a:lnTo>
                <a:lnTo>
                  <a:pt x="98470" y="378572"/>
                </a:lnTo>
                <a:lnTo>
                  <a:pt x="138077" y="401123"/>
                </a:lnTo>
                <a:lnTo>
                  <a:pt x="182874" y="420367"/>
                </a:lnTo>
                <a:lnTo>
                  <a:pt x="232243" y="435951"/>
                </a:lnTo>
                <a:lnTo>
                  <a:pt x="285562" y="447520"/>
                </a:lnTo>
                <a:lnTo>
                  <a:pt x="342212" y="454721"/>
                </a:lnTo>
                <a:lnTo>
                  <a:pt x="401574" y="457200"/>
                </a:lnTo>
                <a:lnTo>
                  <a:pt x="460937" y="454721"/>
                </a:lnTo>
                <a:lnTo>
                  <a:pt x="517596" y="447520"/>
                </a:lnTo>
                <a:lnTo>
                  <a:pt x="570927" y="435951"/>
                </a:lnTo>
                <a:lnTo>
                  <a:pt x="620311" y="420367"/>
                </a:lnTo>
                <a:lnTo>
                  <a:pt x="665125" y="401123"/>
                </a:lnTo>
                <a:lnTo>
                  <a:pt x="704749" y="378572"/>
                </a:lnTo>
                <a:lnTo>
                  <a:pt x="738562" y="353068"/>
                </a:lnTo>
                <a:lnTo>
                  <a:pt x="765942" y="324965"/>
                </a:lnTo>
                <a:lnTo>
                  <a:pt x="798919" y="262377"/>
                </a:lnTo>
                <a:lnTo>
                  <a:pt x="803275" y="228600"/>
                </a:lnTo>
                <a:lnTo>
                  <a:pt x="798919" y="194793"/>
                </a:lnTo>
                <a:lnTo>
                  <a:pt x="765942" y="132179"/>
                </a:lnTo>
                <a:lnTo>
                  <a:pt x="738562" y="104075"/>
                </a:lnTo>
                <a:lnTo>
                  <a:pt x="704749" y="78575"/>
                </a:lnTo>
                <a:lnTo>
                  <a:pt x="665125" y="56033"/>
                </a:lnTo>
                <a:lnTo>
                  <a:pt x="620311" y="36800"/>
                </a:lnTo>
                <a:lnTo>
                  <a:pt x="570927" y="21228"/>
                </a:lnTo>
                <a:lnTo>
                  <a:pt x="517596" y="9669"/>
                </a:lnTo>
                <a:lnTo>
                  <a:pt x="460937" y="2476"/>
                </a:lnTo>
                <a:lnTo>
                  <a:pt x="40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9">
            <a:extLst>
              <a:ext uri="{FF2B5EF4-FFF2-40B4-BE49-F238E27FC236}">
                <a16:creationId xmlns:a16="http://schemas.microsoft.com/office/drawing/2014/main" xmlns="" id="{243A2E58-D036-4313-99A1-28323CF0E04F}"/>
              </a:ext>
            </a:extLst>
          </p:cNvPr>
          <p:cNvSpPr/>
          <p:nvPr/>
        </p:nvSpPr>
        <p:spPr>
          <a:xfrm>
            <a:off x="1741611" y="4058932"/>
            <a:ext cx="803275" cy="431417"/>
          </a:xfrm>
          <a:custGeom>
            <a:avLst/>
            <a:gdLst/>
            <a:ahLst/>
            <a:cxnLst/>
            <a:rect l="l" t="t" r="r" b="b"/>
            <a:pathLst>
              <a:path w="803275" h="457200">
                <a:moveTo>
                  <a:pt x="0" y="228600"/>
                </a:moveTo>
                <a:lnTo>
                  <a:pt x="16995" y="162536"/>
                </a:lnTo>
                <a:lnTo>
                  <a:pt x="64674" y="104075"/>
                </a:lnTo>
                <a:lnTo>
                  <a:pt x="98470" y="78575"/>
                </a:lnTo>
                <a:lnTo>
                  <a:pt x="138077" y="56033"/>
                </a:lnTo>
                <a:lnTo>
                  <a:pt x="182874" y="36800"/>
                </a:lnTo>
                <a:lnTo>
                  <a:pt x="232243" y="21228"/>
                </a:lnTo>
                <a:lnTo>
                  <a:pt x="285562" y="9669"/>
                </a:lnTo>
                <a:lnTo>
                  <a:pt x="342212" y="2476"/>
                </a:lnTo>
                <a:lnTo>
                  <a:pt x="401574" y="0"/>
                </a:lnTo>
                <a:lnTo>
                  <a:pt x="460937" y="2476"/>
                </a:lnTo>
                <a:lnTo>
                  <a:pt x="517596" y="9669"/>
                </a:lnTo>
                <a:lnTo>
                  <a:pt x="570927" y="21228"/>
                </a:lnTo>
                <a:lnTo>
                  <a:pt x="620311" y="36800"/>
                </a:lnTo>
                <a:lnTo>
                  <a:pt x="665125" y="56033"/>
                </a:lnTo>
                <a:lnTo>
                  <a:pt x="704749" y="78575"/>
                </a:lnTo>
                <a:lnTo>
                  <a:pt x="738562" y="104075"/>
                </a:lnTo>
                <a:lnTo>
                  <a:pt x="765942" y="132179"/>
                </a:lnTo>
                <a:lnTo>
                  <a:pt x="798919" y="194793"/>
                </a:lnTo>
                <a:lnTo>
                  <a:pt x="803275" y="228600"/>
                </a:lnTo>
                <a:lnTo>
                  <a:pt x="798919" y="262377"/>
                </a:lnTo>
                <a:lnTo>
                  <a:pt x="765942" y="324965"/>
                </a:lnTo>
                <a:lnTo>
                  <a:pt x="738562" y="353068"/>
                </a:lnTo>
                <a:lnTo>
                  <a:pt x="704749" y="378572"/>
                </a:lnTo>
                <a:lnTo>
                  <a:pt x="665125" y="401123"/>
                </a:lnTo>
                <a:lnTo>
                  <a:pt x="620311" y="420367"/>
                </a:lnTo>
                <a:lnTo>
                  <a:pt x="570927" y="435951"/>
                </a:lnTo>
                <a:lnTo>
                  <a:pt x="517596" y="447520"/>
                </a:lnTo>
                <a:lnTo>
                  <a:pt x="460937" y="454721"/>
                </a:lnTo>
                <a:lnTo>
                  <a:pt x="401574" y="457200"/>
                </a:lnTo>
                <a:lnTo>
                  <a:pt x="342212" y="454721"/>
                </a:lnTo>
                <a:lnTo>
                  <a:pt x="285562" y="447520"/>
                </a:lnTo>
                <a:lnTo>
                  <a:pt x="232243" y="435951"/>
                </a:lnTo>
                <a:lnTo>
                  <a:pt x="182874" y="420367"/>
                </a:lnTo>
                <a:lnTo>
                  <a:pt x="138077" y="401123"/>
                </a:lnTo>
                <a:lnTo>
                  <a:pt x="98470" y="378572"/>
                </a:lnTo>
                <a:lnTo>
                  <a:pt x="64674" y="353068"/>
                </a:lnTo>
                <a:lnTo>
                  <a:pt x="37309" y="324965"/>
                </a:lnTo>
                <a:lnTo>
                  <a:pt x="4352" y="26237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A154E250-1426-49F0-8D23-C5F00AB24D52}"/>
              </a:ext>
            </a:extLst>
          </p:cNvPr>
          <p:cNvSpPr/>
          <p:nvPr/>
        </p:nvSpPr>
        <p:spPr>
          <a:xfrm>
            <a:off x="1741611" y="4157760"/>
            <a:ext cx="2590800" cy="32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43141DE7-9A0E-45AB-9BF6-9CC787685524}"/>
              </a:ext>
            </a:extLst>
          </p:cNvPr>
          <p:cNvSpPr txBox="1"/>
          <p:nvPr/>
        </p:nvSpPr>
        <p:spPr>
          <a:xfrm>
            <a:off x="1911349" y="41471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宋体"/>
                <a:cs typeface="宋体"/>
              </a:rPr>
              <a:t>输入对象</a:t>
            </a:r>
            <a:r>
              <a:rPr lang="en-US" altLang="zh-CN" sz="1800" b="1" dirty="0">
                <a:latin typeface="Arial"/>
                <a:cs typeface="Arial"/>
              </a:rPr>
              <a:t>:</a:t>
            </a:r>
            <a:r>
              <a:rPr lang="zh-CN" altLang="en-US" sz="1800" b="1" spc="-5" dirty="0">
                <a:latin typeface="Arial"/>
                <a:cs typeface="Arial"/>
              </a:rPr>
              <a:t> </a:t>
            </a:r>
            <a:r>
              <a:rPr lang="en-US" altLang="zh-CN" sz="1800" b="1" i="1" dirty="0">
                <a:solidFill>
                  <a:srgbClr val="4B6C80"/>
                </a:solidFill>
                <a:latin typeface="Times New Roman"/>
                <a:cs typeface="Times New Roman"/>
              </a:rPr>
              <a:t>d</a:t>
            </a:r>
            <a:r>
              <a:rPr lang="zh-CN" altLang="en-US" sz="1800" b="1" i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(</a:t>
            </a:r>
            <a:r>
              <a:rPr lang="zh-CN" altLang="en-US" sz="1800" b="1" dirty="0">
                <a:latin typeface="宋体"/>
                <a:cs typeface="宋体"/>
              </a:rPr>
              <a:t>操作数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/>
      <p:bldP spid="3" grpId="0" animBg="1"/>
      <p:bldP spid="10" grpId="0"/>
      <p:bldP spid="58" grpId="0"/>
      <p:bldP spid="59" grpId="0"/>
      <p:bldP spid="62" grpId="0"/>
      <p:bldP spid="64" grpId="0"/>
      <p:bldP spid="66" grpId="0"/>
      <p:bldP spid="68" grpId="0"/>
      <p:bldP spid="70" grpId="0"/>
      <p:bldP spid="72" grpId="0"/>
      <p:bldP spid="74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84" grpId="0" animBg="1"/>
      <p:bldP spid="85" grpId="0"/>
      <p:bldP spid="88" grpId="0" animBg="1"/>
      <p:bldP spid="89" grpId="0"/>
      <p:bldP spid="94" grpId="0" animBg="1"/>
      <p:bldP spid="95" grpId="0"/>
      <p:bldP spid="98" grpId="0" animBg="1"/>
      <p:bldP spid="99" grpId="0"/>
      <p:bldP spid="102" grpId="0" animBg="1"/>
      <p:bldP spid="1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7489" y="932535"/>
            <a:ext cx="8530590" cy="32651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92125" indent="-2667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492759" algn="l"/>
              </a:tabLst>
            </a:pPr>
            <a:r>
              <a:rPr sz="2000" b="1" spc="-5" dirty="0">
                <a:latin typeface="宋体"/>
                <a:cs typeface="宋体"/>
              </a:rPr>
              <a:t>从</a:t>
            </a:r>
            <a:r>
              <a:rPr sz="2000" b="1" spc="5" dirty="0">
                <a:latin typeface="宋体"/>
                <a:cs typeface="宋体"/>
              </a:rPr>
              <a:t>头到</a:t>
            </a:r>
            <a:r>
              <a:rPr sz="2000" b="1" spc="-5" dirty="0">
                <a:latin typeface="宋体"/>
                <a:cs typeface="宋体"/>
              </a:rPr>
              <a:t>尾读</a:t>
            </a:r>
            <a:r>
              <a:rPr sz="2000" b="1" dirty="0">
                <a:latin typeface="宋体"/>
                <a:cs typeface="宋体"/>
              </a:rPr>
              <a:t>取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中缀表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达式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每个对</a:t>
            </a:r>
            <a:r>
              <a:rPr sz="2000" b="1" spc="-10" dirty="0">
                <a:solidFill>
                  <a:srgbClr val="006FC0"/>
                </a:solidFill>
                <a:latin typeface="宋体"/>
                <a:cs typeface="宋体"/>
              </a:rPr>
              <a:t>象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对不同对</a:t>
            </a:r>
            <a:r>
              <a:rPr sz="2000" b="1" spc="-5" dirty="0">
                <a:latin typeface="宋体"/>
                <a:cs typeface="宋体"/>
              </a:rPr>
              <a:t>象按</a:t>
            </a:r>
            <a:r>
              <a:rPr sz="2000" b="1" spc="10" dirty="0">
                <a:latin typeface="宋体"/>
                <a:cs typeface="宋体"/>
              </a:rPr>
              <a:t>不</a:t>
            </a:r>
            <a:r>
              <a:rPr sz="2000" b="1" spc="5" dirty="0">
                <a:latin typeface="宋体"/>
                <a:cs typeface="宋体"/>
              </a:rPr>
              <a:t>同的情</a:t>
            </a:r>
            <a:r>
              <a:rPr sz="2000" b="1" spc="-5" dirty="0">
                <a:latin typeface="宋体"/>
                <a:cs typeface="宋体"/>
              </a:rPr>
              <a:t>况处</a:t>
            </a:r>
            <a:r>
              <a:rPr sz="2000" b="1" spc="10" dirty="0">
                <a:latin typeface="宋体"/>
                <a:cs typeface="宋体"/>
              </a:rPr>
              <a:t>理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spc="-5" dirty="0">
                <a:latin typeface="宋体"/>
                <a:cs typeface="宋体"/>
              </a:rPr>
              <a:t>①</a:t>
            </a:r>
            <a:r>
              <a:rPr sz="2000" b="1" spc="-580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运算数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直接输出；</a:t>
            </a: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②</a:t>
            </a:r>
            <a:r>
              <a:rPr sz="2000" b="1" spc="-580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左括号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压入堆栈；</a:t>
            </a: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③</a:t>
            </a:r>
            <a:r>
              <a:rPr sz="2000" b="1" spc="-54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右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括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号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将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栈顶</a:t>
            </a:r>
            <a:r>
              <a:rPr sz="2000" spc="-20" dirty="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运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算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符弹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spc="-10" dirty="0">
                <a:latin typeface="宋体"/>
                <a:cs typeface="宋体"/>
              </a:rPr>
              <a:t>并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输</a:t>
            </a:r>
            <a:r>
              <a:rPr sz="2000" spc="-10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直到</a:t>
            </a:r>
            <a:r>
              <a:rPr sz="2000" spc="-20" dirty="0">
                <a:solidFill>
                  <a:srgbClr val="006FC0"/>
                </a:solidFill>
                <a:latin typeface="宋体"/>
                <a:cs typeface="宋体"/>
              </a:rPr>
              <a:t>遇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到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左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括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号</a:t>
            </a:r>
            <a:r>
              <a:rPr sz="2000" dirty="0">
                <a:latin typeface="宋体"/>
                <a:cs typeface="宋体"/>
              </a:rPr>
              <a:t>（</a:t>
            </a:r>
            <a:r>
              <a:rPr sz="1800" dirty="0">
                <a:latin typeface="宋体"/>
                <a:cs typeface="宋体"/>
              </a:rPr>
              <a:t>出栈</a:t>
            </a:r>
            <a:r>
              <a:rPr sz="1800" spc="-15" dirty="0">
                <a:latin typeface="宋体"/>
                <a:cs typeface="宋体"/>
              </a:rPr>
              <a:t>，</a:t>
            </a:r>
            <a:r>
              <a:rPr sz="1800" dirty="0">
                <a:latin typeface="宋体"/>
                <a:cs typeface="宋体"/>
              </a:rPr>
              <a:t>不输出）；</a:t>
            </a: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④</a:t>
            </a:r>
            <a:r>
              <a:rPr sz="2000" b="1" spc="-509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运算符：</a:t>
            </a:r>
            <a:endParaRPr sz="2000" dirty="0">
              <a:latin typeface="宋体"/>
              <a:cs typeface="宋体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宋体"/>
                <a:cs typeface="宋体"/>
              </a:rPr>
              <a:t>若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优先级大于栈顶运算</a:t>
            </a:r>
            <a:r>
              <a:rPr sz="2000" spc="-10" dirty="0">
                <a:solidFill>
                  <a:srgbClr val="006FC0"/>
                </a:solidFill>
                <a:latin typeface="宋体"/>
                <a:cs typeface="宋体"/>
              </a:rPr>
              <a:t>符</a:t>
            </a:r>
            <a:r>
              <a:rPr sz="2000" dirty="0">
                <a:latin typeface="宋体"/>
                <a:cs typeface="宋体"/>
              </a:rPr>
              <a:t>时，</a:t>
            </a:r>
            <a:r>
              <a:rPr sz="2000" spc="-15" dirty="0">
                <a:latin typeface="宋体"/>
                <a:cs typeface="宋体"/>
              </a:rPr>
              <a:t>则</a:t>
            </a:r>
            <a:r>
              <a:rPr sz="2000" dirty="0">
                <a:latin typeface="宋体"/>
                <a:cs typeface="宋体"/>
              </a:rPr>
              <a:t>把它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压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栈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812800" marR="337185" lvl="1" indent="-342900" algn="just">
              <a:lnSpc>
                <a:spcPct val="97800"/>
              </a:lnSpc>
              <a:spcBef>
                <a:spcPts val="165"/>
              </a:spcBef>
              <a:buFont typeface="Arial"/>
              <a:buChar char="•"/>
              <a:tabLst>
                <a:tab pos="813435" algn="l"/>
              </a:tabLst>
            </a:pPr>
            <a:r>
              <a:rPr sz="2000" spc="-5" dirty="0">
                <a:latin typeface="宋体"/>
                <a:cs typeface="宋体"/>
              </a:rPr>
              <a:t>若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优先级小于等于栈顶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运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算符</a:t>
            </a:r>
            <a:r>
              <a:rPr sz="2000" spc="-15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，将</a:t>
            </a:r>
            <a:r>
              <a:rPr sz="2000" spc="-10" dirty="0">
                <a:latin typeface="宋体"/>
                <a:cs typeface="宋体"/>
              </a:rPr>
              <a:t>栈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顶运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算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符弹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并输</a:t>
            </a:r>
            <a:r>
              <a:rPr sz="2000" spc="-10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dirty="0">
                <a:latin typeface="宋体"/>
                <a:cs typeface="宋体"/>
              </a:rPr>
              <a:t>；再比 较新的栈顶运算符，直</a:t>
            </a:r>
            <a:r>
              <a:rPr sz="2000" spc="-15" dirty="0">
                <a:latin typeface="宋体"/>
                <a:cs typeface="宋体"/>
              </a:rPr>
              <a:t>到</a:t>
            </a:r>
            <a:r>
              <a:rPr sz="2000" dirty="0">
                <a:latin typeface="宋体"/>
                <a:cs typeface="宋体"/>
              </a:rPr>
              <a:t>该运</a:t>
            </a:r>
            <a:r>
              <a:rPr sz="2000" spc="-15" dirty="0">
                <a:latin typeface="宋体"/>
                <a:cs typeface="宋体"/>
              </a:rPr>
              <a:t>算</a:t>
            </a:r>
            <a:r>
              <a:rPr sz="2000" dirty="0">
                <a:latin typeface="宋体"/>
                <a:cs typeface="宋体"/>
              </a:rPr>
              <a:t>符大</a:t>
            </a:r>
            <a:r>
              <a:rPr sz="2000" spc="-15" dirty="0">
                <a:latin typeface="宋体"/>
                <a:cs typeface="宋体"/>
              </a:rPr>
              <a:t>于</a:t>
            </a:r>
            <a:r>
              <a:rPr sz="2000" dirty="0">
                <a:latin typeface="宋体"/>
                <a:cs typeface="宋体"/>
              </a:rPr>
              <a:t>栈顶</a:t>
            </a:r>
            <a:r>
              <a:rPr sz="2000" spc="-15" dirty="0">
                <a:latin typeface="宋体"/>
                <a:cs typeface="宋体"/>
              </a:rPr>
              <a:t>运</a:t>
            </a:r>
            <a:r>
              <a:rPr sz="2000" dirty="0">
                <a:latin typeface="宋体"/>
                <a:cs typeface="宋体"/>
              </a:rPr>
              <a:t>算符</a:t>
            </a:r>
            <a:r>
              <a:rPr sz="2000" spc="-15" dirty="0">
                <a:latin typeface="宋体"/>
                <a:cs typeface="宋体"/>
              </a:rPr>
              <a:t>优</a:t>
            </a:r>
            <a:r>
              <a:rPr sz="2000" dirty="0">
                <a:latin typeface="宋体"/>
                <a:cs typeface="宋体"/>
              </a:rPr>
              <a:t>先级</a:t>
            </a:r>
            <a:r>
              <a:rPr sz="2000" spc="-15" dirty="0">
                <a:latin typeface="宋体"/>
                <a:cs typeface="宋体"/>
              </a:rPr>
              <a:t>为</a:t>
            </a:r>
            <a:r>
              <a:rPr sz="2000" dirty="0">
                <a:latin typeface="宋体"/>
                <a:cs typeface="宋体"/>
              </a:rPr>
              <a:t>止，然 后将该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运算符压</a:t>
            </a:r>
            <a:r>
              <a:rPr sz="2000" spc="5" dirty="0">
                <a:solidFill>
                  <a:srgbClr val="006FC0"/>
                </a:solidFill>
                <a:latin typeface="宋体"/>
                <a:cs typeface="宋体"/>
              </a:rPr>
              <a:t>栈</a:t>
            </a:r>
            <a:r>
              <a:rPr sz="2000" spc="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⑤</a:t>
            </a:r>
            <a:r>
              <a:rPr sz="2000" b="1" spc="-509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若各对象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处理完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毕</a:t>
            </a:r>
            <a:r>
              <a:rPr sz="2000" dirty="0">
                <a:latin typeface="宋体"/>
                <a:cs typeface="宋体"/>
              </a:rPr>
              <a:t>，则把堆</a:t>
            </a:r>
            <a:r>
              <a:rPr sz="2000" spc="-15" dirty="0">
                <a:latin typeface="宋体"/>
                <a:cs typeface="宋体"/>
              </a:rPr>
              <a:t>栈</a:t>
            </a:r>
            <a:r>
              <a:rPr sz="2000" dirty="0">
                <a:latin typeface="宋体"/>
                <a:cs typeface="宋体"/>
              </a:rPr>
              <a:t>中存</a:t>
            </a:r>
            <a:r>
              <a:rPr sz="2000" spc="-15" dirty="0">
                <a:latin typeface="宋体"/>
                <a:cs typeface="宋体"/>
              </a:rPr>
              <a:t>留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运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算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符一</a:t>
            </a:r>
            <a:r>
              <a:rPr sz="2000" spc="-15" dirty="0">
                <a:solidFill>
                  <a:srgbClr val="006FC0"/>
                </a:solidFill>
                <a:latin typeface="宋体"/>
                <a:cs typeface="宋体"/>
              </a:rPr>
              <a:t>并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输出</a:t>
            </a:r>
            <a:r>
              <a:rPr sz="2000" dirty="0">
                <a:latin typeface="宋体"/>
                <a:cs typeface="宋体"/>
              </a:rPr>
              <a:t>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489" y="260985"/>
            <a:ext cx="537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中缀表达式如何转换为后缀表</a:t>
            </a:r>
            <a:r>
              <a:rPr sz="2800" spc="5" dirty="0">
                <a:solidFill>
                  <a:srgbClr val="003399"/>
                </a:solidFill>
              </a:rPr>
              <a:t>达</a:t>
            </a:r>
            <a:r>
              <a:rPr sz="2800" spc="-15" dirty="0">
                <a:solidFill>
                  <a:srgbClr val="003399"/>
                </a:solidFill>
              </a:rPr>
              <a:t>式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528573"/>
            <a:ext cx="6431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dirty="0"/>
              <a:t>中缀转换为后缀示例</a:t>
            </a:r>
            <a:r>
              <a:rPr spc="-10" dirty="0"/>
              <a:t>：</a:t>
            </a:r>
            <a:r>
              <a:rPr spc="-560" dirty="0"/>
              <a:t>  </a:t>
            </a:r>
            <a:r>
              <a:rPr spc="-5" dirty="0">
                <a:latin typeface="Arial"/>
                <a:cs typeface="Arial"/>
              </a:rPr>
              <a:t>2*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9+6/3-5</a:t>
            </a:r>
            <a:r>
              <a:rPr spc="-5" dirty="0"/>
              <a:t>）</a:t>
            </a:r>
            <a:r>
              <a:rPr spc="-5" dirty="0">
                <a:latin typeface="Arial"/>
                <a:cs typeface="Arial"/>
              </a:rPr>
              <a:t>+4</a:t>
            </a:r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462" y="1065275"/>
          <a:ext cx="7214869" cy="4664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3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步骤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待处理表达式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堆栈状态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09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（底</a:t>
                      </a:r>
                      <a:r>
                        <a:rPr sz="1800" b="1" spc="5" dirty="0">
                          <a:latin typeface="Wingdings"/>
                          <a:cs typeface="Wingdings"/>
                        </a:rPr>
                        <a:t></a:t>
                      </a:r>
                      <a:r>
                        <a:rPr sz="1800" b="1" dirty="0">
                          <a:latin typeface="宋体"/>
                          <a:cs typeface="宋体"/>
                        </a:rPr>
                        <a:t>顶）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输出状态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2*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9+6/3-5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9+6/3-5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9+6/3-5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9+6/3-5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6/3-5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/3-5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3-5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7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 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6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 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5080" algn="ctr">
                        <a:lnSpc>
                          <a:spcPts val="2060"/>
                        </a:lnSpc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b="1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spc="-4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 +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 + 5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 + 5 -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 + 5 - *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 9 6 3 / + 5 - * 4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13847"/>
            <a:ext cx="3589020" cy="2769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宋体"/>
                <a:cs typeface="宋体"/>
              </a:rPr>
              <a:t>堆栈的其他应</a:t>
            </a:r>
            <a:r>
              <a:rPr sz="2400" b="1" dirty="0">
                <a:latin typeface="宋体"/>
                <a:cs typeface="宋体"/>
              </a:rPr>
              <a:t>用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832485" indent="-36258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833119" algn="l"/>
              </a:tabLst>
            </a:pPr>
            <a:r>
              <a:rPr sz="2400" dirty="0">
                <a:latin typeface="宋体"/>
                <a:cs typeface="宋体"/>
              </a:rPr>
              <a:t>函数调用及递归实现</a:t>
            </a:r>
          </a:p>
          <a:p>
            <a:pPr marL="832485" indent="-36258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833119" algn="l"/>
              </a:tabLst>
            </a:pPr>
            <a:r>
              <a:rPr sz="2400" dirty="0">
                <a:latin typeface="宋体"/>
                <a:cs typeface="宋体"/>
              </a:rPr>
              <a:t>深度优先搜索</a:t>
            </a:r>
          </a:p>
          <a:p>
            <a:pPr marL="832485" indent="-36258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833119" algn="l"/>
              </a:tabLst>
            </a:pPr>
            <a:r>
              <a:rPr sz="2400" dirty="0">
                <a:latin typeface="宋体"/>
                <a:cs typeface="宋体"/>
              </a:rPr>
              <a:t>回溯算法</a:t>
            </a:r>
          </a:p>
          <a:p>
            <a:pPr marL="7562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5">
            <a:extLst>
              <a:ext uri="{FF2B5EF4-FFF2-40B4-BE49-F238E27FC236}">
                <a16:creationId xmlns:a16="http://schemas.microsoft.com/office/drawing/2014/main" xmlns="" id="{F1760D82-BA07-4AEF-8807-E94503248075}"/>
              </a:ext>
            </a:extLst>
          </p:cNvPr>
          <p:cNvSpPr txBox="1">
            <a:spLocks noChangeArrowheads="1"/>
          </p:cNvSpPr>
          <p:nvPr/>
        </p:nvSpPr>
        <p:spPr>
          <a:xfrm>
            <a:off x="1492982" y="2376172"/>
            <a:ext cx="7919217" cy="4191000"/>
          </a:xfrm>
          <a:prstGeom prst="rect">
            <a:avLst/>
          </a:prstGeom>
          <a:ln/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folHlink"/>
                </a:solidFill>
              </a:rPr>
              <a:t> 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例: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(1348)10=(2504)8,其运算过程如下：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N           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div 8         N  mod  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1348                          168                    4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168                            21                     0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21                              2                       5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2                                0                       2</a:t>
            </a:r>
            <a:endParaRPr lang="en-US" altLang="zh-CN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E2714BAA-A701-43A4-8F0D-9516E3D5C146}"/>
              </a:ext>
            </a:extLst>
          </p:cNvPr>
          <p:cNvCxnSpPr>
            <a:cxnSpLocks/>
          </p:cNvCxnSpPr>
          <p:nvPr/>
        </p:nvCxnSpPr>
        <p:spPr>
          <a:xfrm>
            <a:off x="1371600" y="3166493"/>
            <a:ext cx="0" cy="26103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37B6D6C5-FF93-4B1F-BC30-DAB8A3C7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17" y="2992039"/>
            <a:ext cx="801007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latin typeface="楷体_GB2312" charset="0"/>
                <a:ea typeface="楷体_GB2312" charset="0"/>
                <a:sym typeface="Wingdings" charset="0"/>
              </a:rPr>
              <a:t>计算过程</a:t>
            </a:r>
            <a:endParaRPr lang="en-US" altLang="zh-CN" sz="3200" b="1" dirty="0">
              <a:latin typeface="楷体_GB2312" charset="0"/>
              <a:ea typeface="楷体_GB2312" charset="0"/>
              <a:sym typeface="Wingdings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39FF798E-60B7-4EC7-AF11-3C55B4F9F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92039"/>
            <a:ext cx="801007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574675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latin typeface="楷体_GB2312" charset="0"/>
                <a:ea typeface="楷体_GB2312" charset="0"/>
                <a:sym typeface="Wingdings" charset="0"/>
              </a:rPr>
              <a:t>输出过程</a:t>
            </a:r>
            <a:endParaRPr lang="en-US" altLang="zh-CN" sz="3200" b="1" dirty="0">
              <a:latin typeface="楷体_GB2312" charset="0"/>
              <a:ea typeface="楷体_GB2312" charset="0"/>
              <a:sym typeface="Wingdings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A830621A-84B5-4ADF-8A83-E28EB65D8CE9}"/>
              </a:ext>
            </a:extLst>
          </p:cNvPr>
          <p:cNvCxnSpPr>
            <a:cxnSpLocks/>
          </p:cNvCxnSpPr>
          <p:nvPr/>
        </p:nvCxnSpPr>
        <p:spPr>
          <a:xfrm flipV="1">
            <a:off x="6934200" y="3389064"/>
            <a:ext cx="0" cy="21652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4">
            <a:extLst>
              <a:ext uri="{FF2B5EF4-FFF2-40B4-BE49-F238E27FC236}">
                <a16:creationId xmlns:a16="http://schemas.microsoft.com/office/drawing/2014/main" xmlns="" id="{60BEC706-D8B6-40CC-9F2C-20951202CDEB}"/>
              </a:ext>
            </a:extLst>
          </p:cNvPr>
          <p:cNvSpPr txBox="1">
            <a:spLocks/>
          </p:cNvSpPr>
          <p:nvPr/>
        </p:nvSpPr>
        <p:spPr>
          <a:xfrm>
            <a:off x="437489" y="260985"/>
            <a:ext cx="537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kern="0" spc="-5" dirty="0">
                <a:solidFill>
                  <a:srgbClr val="003399"/>
                </a:solidFill>
              </a:rPr>
              <a:t>数制转换</a:t>
            </a:r>
            <a:endParaRPr lang="zh-CN" alt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265">
            <a:extLst>
              <a:ext uri="{FF2B5EF4-FFF2-40B4-BE49-F238E27FC236}">
                <a16:creationId xmlns:a16="http://schemas.microsoft.com/office/drawing/2014/main" xmlns="" id="{92AE60D8-2A26-4924-9BF4-C9DAF031E03F}"/>
              </a:ext>
            </a:extLst>
          </p:cNvPr>
          <p:cNvSpPr txBox="1">
            <a:spLocks noChangeArrowheads="1"/>
          </p:cNvSpPr>
          <p:nvPr/>
        </p:nvSpPr>
        <p:spPr>
          <a:xfrm>
            <a:off x="437489" y="1018236"/>
            <a:ext cx="8870808" cy="1182865"/>
          </a:xfrm>
          <a:prstGeom prst="rect">
            <a:avLst/>
          </a:prstGeom>
          <a:ln/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十进制数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和其它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进制的转换原理：</a:t>
            </a:r>
            <a:endParaRPr lang="en-US" altLang="zh-CN" sz="1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N=(N div d) ×d + N mod d 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其中：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div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为整除运算，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mod 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为求余运算）</a:t>
            </a:r>
          </a:p>
        </p:txBody>
      </p:sp>
    </p:spTree>
    <p:extLst>
      <p:ext uri="{BB962C8B-B14F-4D97-AF65-F5344CB8AC3E}">
        <p14:creationId xmlns:p14="http://schemas.microsoft.com/office/powerpoint/2010/main" val="2901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302D9AED-FBC2-414B-AEB8-E92A71BA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33400"/>
            <a:ext cx="84677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void conversion ( ) {</a:t>
            </a:r>
          </a:p>
          <a:p>
            <a:r>
              <a:rPr lang="en-US" altLang="zh-CN" sz="2800" b="1" spc="-5" dirty="0" err="1">
                <a:latin typeface="Courier New"/>
                <a:cs typeface="Courier New"/>
              </a:rPr>
              <a:t>CreateStack</a:t>
            </a:r>
            <a:r>
              <a:rPr lang="en-US" altLang="zh-CN" sz="2800" b="1" spc="-5" dirty="0">
                <a:latin typeface="Courier New"/>
                <a:cs typeface="Courier New"/>
              </a:rPr>
              <a:t>(S)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(“%d”, N)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while (N) {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Push(S, N % 8);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N = N/8;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while (!</a:t>
            </a:r>
            <a:r>
              <a:rPr lang="en-US" altLang="zh-CN" sz="2800" b="1" spc="-5" dirty="0">
                <a:latin typeface="Courier New"/>
                <a:cs typeface="Courier New"/>
              </a:rPr>
              <a:t> </a:t>
            </a:r>
            <a:r>
              <a:rPr lang="en-US" altLang="zh-CN" sz="2800" b="1" spc="-5" dirty="0" err="1">
                <a:latin typeface="Courier New"/>
                <a:cs typeface="Courier New"/>
              </a:rPr>
              <a:t>IsEmpty</a:t>
            </a:r>
            <a:r>
              <a:rPr lang="en-US" altLang="zh-CN" sz="2800" b="1" spc="-5" dirty="0">
                <a:latin typeface="Courier New"/>
                <a:cs typeface="Courier New"/>
              </a:rPr>
              <a:t>(Stack S))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Pop(S,e);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(“%d”, e)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zh-CN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} // conversion</a:t>
            </a:r>
            <a:endParaRPr lang="zh-CN" altLang="zh-CN" b="1" i="1" dirty="0">
              <a:solidFill>
                <a:srgbClr val="A5002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8EC7715-58B1-4D1B-B628-677CADAE2126}"/>
              </a:ext>
            </a:extLst>
          </p:cNvPr>
          <p:cNvSpPr/>
          <p:nvPr/>
        </p:nvSpPr>
        <p:spPr>
          <a:xfrm>
            <a:off x="609600" y="533400"/>
            <a:ext cx="6781800" cy="5410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9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xmlns="" id="{4FF5A47D-9D53-4047-9E34-3402F350272A}"/>
              </a:ext>
            </a:extLst>
          </p:cNvPr>
          <p:cNvSpPr txBox="1"/>
          <p:nvPr/>
        </p:nvSpPr>
        <p:spPr>
          <a:xfrm>
            <a:off x="457200" y="228600"/>
            <a:ext cx="8534400" cy="6270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假设栈初始为空，将中缀表达式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a/b+(c*d-e*f)/g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转换成等价的后缀表达式的过程中，当扫描到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时，栈中的元素依次时（）。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+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（*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      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+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/+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/+-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将中缀表达式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a+b-a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*((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c+d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)/e-f)+g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转化为等价的后缀表达式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ab+acd+e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/f-*-g+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时，用栈来存放操作符，初始栈为空，则转换过程中同时保存在栈中的操作符的最大个数时（）。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5       B.  7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 8     D.  10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设有一个递归算法如下：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则计算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X(X(8))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时需要计算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函数（）次。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8       B. 9      C. 16      D. 18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B5A839CD-B317-494D-BEA3-CBCF2E64C4CE}"/>
              </a:ext>
            </a:extLst>
          </p:cNvPr>
          <p:cNvSpPr/>
          <p:nvPr/>
        </p:nvSpPr>
        <p:spPr>
          <a:xfrm>
            <a:off x="685800" y="3273666"/>
            <a:ext cx="6629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87455CC-A8EE-4969-A14C-A12319972188}"/>
              </a:ext>
            </a:extLst>
          </p:cNvPr>
          <p:cNvSpPr txBox="1"/>
          <p:nvPr/>
        </p:nvSpPr>
        <p:spPr>
          <a:xfrm>
            <a:off x="1066800" y="328106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X(int n)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if (n&lt;=3) return 1;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 return X(n-2)+X(n-4)+1;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2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17957"/>
            <a:ext cx="180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</a:rPr>
              <a:t>后缀表达式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26465" y="855675"/>
            <a:ext cx="7982584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095" indent="-26479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"/>
              <a:tabLst>
                <a:tab pos="379730" algn="l"/>
              </a:tabLst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中缀表达式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运算符号位</a:t>
            </a:r>
            <a:r>
              <a:rPr sz="2000" b="1" spc="-5" dirty="0">
                <a:latin typeface="宋体"/>
                <a:cs typeface="宋体"/>
              </a:rPr>
              <a:t>于</a:t>
            </a:r>
            <a:r>
              <a:rPr sz="2000" b="1" dirty="0">
                <a:latin typeface="宋体"/>
                <a:cs typeface="宋体"/>
              </a:rPr>
              <a:t>两个运</a:t>
            </a:r>
            <a:r>
              <a:rPr sz="2000" b="1" spc="-5" dirty="0">
                <a:latin typeface="宋体"/>
                <a:cs typeface="宋体"/>
              </a:rPr>
              <a:t>算</a:t>
            </a:r>
            <a:r>
              <a:rPr sz="2000" b="1" dirty="0">
                <a:latin typeface="宋体"/>
                <a:cs typeface="宋体"/>
              </a:rPr>
              <a:t>数之</a:t>
            </a:r>
            <a:r>
              <a:rPr sz="2000" b="1" spc="-5" dirty="0">
                <a:latin typeface="宋体"/>
                <a:cs typeface="宋体"/>
              </a:rPr>
              <a:t>间</a:t>
            </a:r>
            <a:r>
              <a:rPr sz="2000" b="1" spc="15" dirty="0">
                <a:latin typeface="宋体"/>
                <a:cs typeface="宋体"/>
              </a:rPr>
              <a:t>。</a:t>
            </a:r>
            <a:r>
              <a:rPr sz="2000" b="1" spc="475" dirty="0">
                <a:latin typeface="宋体"/>
                <a:cs typeface="宋体"/>
              </a:rPr>
              <a:t>如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</a:t>
            </a:r>
            <a:r>
              <a:rPr sz="2000" b="1" i="1" spc="-2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b</a:t>
            </a:r>
            <a:r>
              <a:rPr sz="2000" b="1" i="1" spc="-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c</a:t>
            </a:r>
            <a:r>
              <a:rPr sz="2000" b="1" i="1" spc="-1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d</a:t>
            </a:r>
            <a:r>
              <a:rPr sz="2000" b="1" i="1" spc="-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  <a:p>
            <a:pPr marL="379095" indent="-2647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7973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后缀表达式</a:t>
            </a:r>
            <a:r>
              <a:rPr sz="2000" b="1" spc="10" dirty="0">
                <a:latin typeface="宋体"/>
                <a:cs typeface="宋体"/>
              </a:rPr>
              <a:t>：</a:t>
            </a:r>
            <a:r>
              <a:rPr sz="2000" b="1" spc="5" dirty="0">
                <a:latin typeface="宋体"/>
                <a:cs typeface="宋体"/>
              </a:rPr>
              <a:t>运算符号位</a:t>
            </a:r>
            <a:r>
              <a:rPr sz="2000" b="1" spc="-5" dirty="0">
                <a:latin typeface="宋体"/>
                <a:cs typeface="宋体"/>
              </a:rPr>
              <a:t>于</a:t>
            </a:r>
            <a:r>
              <a:rPr sz="2000" b="1" spc="5" dirty="0">
                <a:latin typeface="宋体"/>
                <a:cs typeface="宋体"/>
              </a:rPr>
              <a:t>两个运</a:t>
            </a:r>
            <a:r>
              <a:rPr sz="2000" b="1" spc="-5" dirty="0">
                <a:latin typeface="宋体"/>
                <a:cs typeface="宋体"/>
              </a:rPr>
              <a:t>算</a:t>
            </a:r>
            <a:r>
              <a:rPr sz="2000" b="1" spc="5" dirty="0">
                <a:latin typeface="宋体"/>
                <a:cs typeface="宋体"/>
              </a:rPr>
              <a:t>数之</a:t>
            </a:r>
            <a:r>
              <a:rPr sz="2000" b="1" spc="-5" dirty="0">
                <a:latin typeface="宋体"/>
                <a:cs typeface="宋体"/>
              </a:rPr>
              <a:t>后</a:t>
            </a:r>
            <a:r>
              <a:rPr sz="2000" b="1" spc="5" dirty="0">
                <a:latin typeface="宋体"/>
                <a:cs typeface="宋体"/>
              </a:rPr>
              <a:t>。如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20" dirty="0">
                <a:latin typeface="宋体"/>
                <a:cs typeface="宋体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a</a:t>
            </a:r>
            <a:r>
              <a:rPr sz="2000" b="1" i="1" spc="-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b</a:t>
            </a:r>
            <a:r>
              <a:rPr sz="2000" b="1" i="1" spc="-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c</a:t>
            </a:r>
            <a:r>
              <a:rPr sz="2000" b="1" i="1" spc="-1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B6C80"/>
                </a:solidFill>
                <a:latin typeface="Times New Roman"/>
                <a:cs typeface="Times New Roman"/>
              </a:rPr>
              <a:t>d e</a:t>
            </a:r>
            <a:r>
              <a:rPr sz="2000" b="1" i="1" spc="-1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20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2591435" algn="l"/>
              </a:tabLst>
            </a:pPr>
            <a:r>
              <a:rPr sz="2000" b="1" spc="5" dirty="0">
                <a:latin typeface="宋体"/>
                <a:cs typeface="宋体"/>
              </a:rPr>
              <a:t>〖例</a:t>
            </a:r>
            <a:r>
              <a:rPr sz="2000" b="1" spc="-5" dirty="0">
                <a:latin typeface="宋体"/>
                <a:cs typeface="宋体"/>
              </a:rPr>
              <a:t>〗</a:t>
            </a:r>
            <a:r>
              <a:rPr sz="2000" b="1" spc="-505" dirty="0">
                <a:latin typeface="宋体"/>
                <a:cs typeface="宋体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6 2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Symbol"/>
                <a:cs typeface="Symbol"/>
              </a:rPr>
              <a:t></a:t>
            </a:r>
            <a:r>
              <a:rPr sz="2000" b="1" dirty="0">
                <a:latin typeface="Times New Roman"/>
                <a:cs typeface="Times New Roman"/>
              </a:rPr>
              <a:t> 3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Symbol"/>
                <a:cs typeface="Symbol"/>
              </a:rPr>
              <a:t>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4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10"/>
              </a:spcBef>
            </a:pPr>
            <a:r>
              <a:rPr sz="2000" b="1" spc="5" dirty="0">
                <a:latin typeface="宋体"/>
                <a:cs typeface="宋体"/>
              </a:rPr>
              <a:t>后缀表达式求值策略</a:t>
            </a:r>
            <a:r>
              <a:rPr sz="2000" dirty="0">
                <a:latin typeface="宋体"/>
                <a:cs typeface="宋体"/>
              </a:rPr>
              <a:t>：从</a:t>
            </a:r>
            <a:r>
              <a:rPr sz="2000" spc="-15" dirty="0">
                <a:latin typeface="宋体"/>
                <a:cs typeface="宋体"/>
              </a:rPr>
              <a:t>左</a:t>
            </a:r>
            <a:r>
              <a:rPr sz="2000" dirty="0">
                <a:latin typeface="宋体"/>
                <a:cs typeface="宋体"/>
              </a:rPr>
              <a:t>向右</a:t>
            </a:r>
            <a:r>
              <a:rPr sz="2000" spc="-15" dirty="0">
                <a:latin typeface="宋体"/>
                <a:cs typeface="宋体"/>
              </a:rPr>
              <a:t>“</a:t>
            </a:r>
            <a:r>
              <a:rPr sz="2000" dirty="0">
                <a:latin typeface="宋体"/>
                <a:cs typeface="宋体"/>
              </a:rPr>
              <a:t>扫描</a:t>
            </a:r>
            <a:r>
              <a:rPr sz="2000" spc="-5" dirty="0">
                <a:latin typeface="宋体"/>
                <a:cs typeface="宋体"/>
              </a:rPr>
              <a:t>”，</a:t>
            </a:r>
            <a:r>
              <a:rPr sz="2000" dirty="0">
                <a:latin typeface="宋体"/>
                <a:cs typeface="宋体"/>
              </a:rPr>
              <a:t>逐</a:t>
            </a:r>
            <a:r>
              <a:rPr sz="2000" spc="-15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处理</a:t>
            </a:r>
            <a:r>
              <a:rPr sz="2000" spc="-15" dirty="0">
                <a:latin typeface="宋体"/>
                <a:cs typeface="宋体"/>
              </a:rPr>
              <a:t>运</a:t>
            </a:r>
            <a:r>
              <a:rPr sz="2000" dirty="0">
                <a:latin typeface="宋体"/>
                <a:cs typeface="宋体"/>
              </a:rPr>
              <a:t>算数</a:t>
            </a:r>
            <a:r>
              <a:rPr sz="2000" spc="-15" dirty="0">
                <a:latin typeface="宋体"/>
                <a:cs typeface="宋体"/>
              </a:rPr>
              <a:t>和</a:t>
            </a:r>
            <a:r>
              <a:rPr sz="2000" dirty="0">
                <a:latin typeface="宋体"/>
                <a:cs typeface="宋体"/>
              </a:rPr>
              <a:t>运算</a:t>
            </a:r>
            <a:r>
              <a:rPr sz="2000" spc="-15" dirty="0">
                <a:latin typeface="宋体"/>
                <a:cs typeface="宋体"/>
              </a:rPr>
              <a:t>符</a:t>
            </a:r>
            <a:r>
              <a:rPr sz="2000" dirty="0">
                <a:latin typeface="宋体"/>
                <a:cs typeface="宋体"/>
              </a:rPr>
              <a:t>号</a:t>
            </a:r>
          </a:p>
          <a:p>
            <a:pPr marL="711835" lvl="1" indent="-254635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Font typeface="Times New Roman"/>
              <a:buAutoNum type="arabicPeriod"/>
              <a:tabLst>
                <a:tab pos="71247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遇到运算数怎么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办</a:t>
            </a:r>
            <a:r>
              <a:rPr sz="2000" dirty="0">
                <a:latin typeface="宋体"/>
                <a:cs typeface="宋体"/>
              </a:rPr>
              <a:t>？如</a:t>
            </a:r>
            <a:r>
              <a:rPr sz="2000" spc="-15" dirty="0">
                <a:latin typeface="宋体"/>
                <a:cs typeface="宋体"/>
              </a:rPr>
              <a:t>何</a:t>
            </a:r>
            <a:r>
              <a:rPr sz="2000" dirty="0">
                <a:latin typeface="宋体"/>
                <a:cs typeface="宋体"/>
              </a:rPr>
              <a:t>“记</a:t>
            </a:r>
            <a:r>
              <a:rPr sz="2000" spc="-15" dirty="0">
                <a:latin typeface="宋体"/>
                <a:cs typeface="宋体"/>
              </a:rPr>
              <a:t>住</a:t>
            </a:r>
            <a:r>
              <a:rPr sz="2000" dirty="0">
                <a:latin typeface="宋体"/>
                <a:cs typeface="宋体"/>
              </a:rPr>
              <a:t>”目</a:t>
            </a:r>
            <a:r>
              <a:rPr sz="2000" spc="-15" dirty="0">
                <a:latin typeface="宋体"/>
                <a:cs typeface="宋体"/>
              </a:rPr>
              <a:t>前</a:t>
            </a:r>
            <a:r>
              <a:rPr sz="2000" dirty="0">
                <a:latin typeface="宋体"/>
                <a:cs typeface="宋体"/>
              </a:rPr>
              <a:t>还不</a:t>
            </a:r>
            <a:r>
              <a:rPr sz="2000" spc="-15" dirty="0">
                <a:latin typeface="宋体"/>
                <a:cs typeface="宋体"/>
              </a:rPr>
              <a:t>未</a:t>
            </a:r>
            <a:r>
              <a:rPr sz="2000" dirty="0">
                <a:latin typeface="宋体"/>
                <a:cs typeface="宋体"/>
              </a:rPr>
              <a:t>参与</a:t>
            </a:r>
            <a:r>
              <a:rPr sz="2000" spc="-15" dirty="0">
                <a:latin typeface="宋体"/>
                <a:cs typeface="宋体"/>
              </a:rPr>
              <a:t>运</a:t>
            </a:r>
            <a:r>
              <a:rPr sz="2000" dirty="0">
                <a:latin typeface="宋体"/>
                <a:cs typeface="宋体"/>
              </a:rPr>
              <a:t>算的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？</a:t>
            </a:r>
          </a:p>
          <a:p>
            <a:pPr marL="711835" lvl="1" indent="-254635">
              <a:lnSpc>
                <a:spcPct val="100000"/>
              </a:lnSpc>
              <a:spcBef>
                <a:spcPts val="409"/>
              </a:spcBef>
              <a:buClr>
                <a:srgbClr val="000000"/>
              </a:buClr>
              <a:buFont typeface="Times New Roman"/>
              <a:buAutoNum type="arabicPeriod"/>
              <a:tabLst>
                <a:tab pos="712470" algn="l"/>
              </a:tabLst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遇到运算符号怎么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办</a:t>
            </a:r>
            <a:r>
              <a:rPr sz="2000" spc="5" dirty="0">
                <a:latin typeface="宋体"/>
                <a:cs typeface="宋体"/>
              </a:rPr>
              <a:t>？</a:t>
            </a:r>
            <a:r>
              <a:rPr sz="2000" spc="-15" dirty="0">
                <a:latin typeface="宋体"/>
                <a:cs typeface="宋体"/>
              </a:rPr>
              <a:t>对</a:t>
            </a:r>
            <a:r>
              <a:rPr sz="2000" spc="5" dirty="0">
                <a:latin typeface="宋体"/>
                <a:cs typeface="宋体"/>
              </a:rPr>
              <a:t>应的</a:t>
            </a:r>
            <a:r>
              <a:rPr sz="2000" spc="-20" dirty="0">
                <a:latin typeface="宋体"/>
                <a:cs typeface="宋体"/>
              </a:rPr>
              <a:t>运</a:t>
            </a:r>
            <a:r>
              <a:rPr sz="2000" spc="5" dirty="0">
                <a:latin typeface="宋体"/>
                <a:cs typeface="宋体"/>
              </a:rPr>
              <a:t>算数</a:t>
            </a:r>
            <a:r>
              <a:rPr sz="2000" spc="-20" dirty="0">
                <a:latin typeface="宋体"/>
                <a:cs typeface="宋体"/>
              </a:rPr>
              <a:t>是</a:t>
            </a:r>
            <a:r>
              <a:rPr sz="2000" spc="5" dirty="0">
                <a:latin typeface="宋体"/>
                <a:cs typeface="宋体"/>
              </a:rPr>
              <a:t>什么？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4724400"/>
            <a:ext cx="5945505" cy="770255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043940" marR="351790" indent="-952500">
              <a:lnSpc>
                <a:spcPts val="2410"/>
              </a:lnSpc>
              <a:spcBef>
                <a:spcPts val="860"/>
              </a:spcBef>
            </a:pPr>
            <a:r>
              <a:rPr sz="2400" b="1" dirty="0">
                <a:latin typeface="宋体"/>
                <a:cs typeface="宋体"/>
              </a:rPr>
              <a:t>启示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需要有种存储方法，能</a:t>
            </a:r>
            <a:r>
              <a:rPr sz="2000" spc="-15" dirty="0">
                <a:latin typeface="宋体"/>
                <a:cs typeface="宋体"/>
              </a:rPr>
              <a:t>顺</a:t>
            </a:r>
            <a:r>
              <a:rPr sz="2000" dirty="0">
                <a:latin typeface="宋体"/>
                <a:cs typeface="宋体"/>
              </a:rPr>
              <a:t>序存</a:t>
            </a:r>
            <a:r>
              <a:rPr sz="2000" spc="-15" dirty="0">
                <a:latin typeface="宋体"/>
                <a:cs typeface="宋体"/>
              </a:rPr>
              <a:t>储</a:t>
            </a:r>
            <a:r>
              <a:rPr sz="2000" dirty="0">
                <a:latin typeface="宋体"/>
                <a:cs typeface="宋体"/>
              </a:rPr>
              <a:t>运算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， 并在需要时“倒序”输</a:t>
            </a:r>
            <a:r>
              <a:rPr sz="2000" spc="-15" dirty="0">
                <a:latin typeface="宋体"/>
                <a:cs typeface="宋体"/>
              </a:rPr>
              <a:t>出</a:t>
            </a:r>
            <a:r>
              <a:rPr sz="2000" dirty="0">
                <a:latin typeface="宋体"/>
                <a:cs typeface="宋体"/>
              </a:rPr>
              <a:t>！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646302"/>
            <a:ext cx="3002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/>
              <a:t>〖例</a:t>
            </a:r>
            <a:r>
              <a:rPr sz="2000" spc="-5" dirty="0"/>
              <a:t>〗</a:t>
            </a:r>
            <a:r>
              <a:rPr sz="2000" spc="-515" dirty="0"/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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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3326" y="631825"/>
            <a:ext cx="358775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4B6C80"/>
                </a:solidFill>
                <a:latin typeface="Times New Roman"/>
                <a:cs typeface="Times New Roman"/>
              </a:rPr>
              <a:t>8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15368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8135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6</a:t>
            </a:r>
            <a:r>
              <a:rPr sz="18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5" dirty="0">
                <a:latin typeface="宋体"/>
                <a:cs typeface="宋体"/>
              </a:rPr>
              <a:t>数</a:t>
            </a:r>
            <a:r>
              <a:rPr sz="1800" b="1" spc="-40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15368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2</a:t>
            </a:r>
            <a:r>
              <a:rPr sz="18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5" dirty="0">
                <a:latin typeface="宋体"/>
                <a:cs typeface="宋体"/>
              </a:rPr>
              <a:t>数</a:t>
            </a:r>
            <a:r>
              <a:rPr sz="1800" b="1" spc="-40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200" y="19940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sz="1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10" dirty="0">
                <a:latin typeface="宋体"/>
                <a:cs typeface="宋体"/>
              </a:rPr>
              <a:t>符</a:t>
            </a:r>
            <a:r>
              <a:rPr sz="1800" b="1" spc="-39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1003" y="3144088"/>
            <a:ext cx="1884045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tabLst>
                <a:tab pos="557530" algn="l"/>
                <a:tab pos="1066165" algn="l"/>
                <a:tab pos="1581785" algn="l"/>
              </a:tabLst>
            </a:pP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6	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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2	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81200" y="2984661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400" y="533400"/>
                </a:lnTo>
                <a:lnTo>
                  <a:pt x="2438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67200" y="19940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3</a:t>
            </a:r>
            <a:r>
              <a:rPr sz="18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10" dirty="0">
                <a:latin typeface="宋体"/>
                <a:cs typeface="宋体"/>
              </a:rPr>
              <a:t>数</a:t>
            </a:r>
            <a:r>
              <a:rPr sz="1800" b="1" spc="-400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9200" y="24512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运算符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3403" y="3448888"/>
            <a:ext cx="1464945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tabLst>
                <a:tab pos="412750" algn="l"/>
                <a:tab pos="837565" algn="l"/>
                <a:tab pos="1162685" algn="l"/>
              </a:tabLst>
            </a:pP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3	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3	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33600" y="3365661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67200" y="2451261"/>
            <a:ext cx="30480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4</a:t>
            </a:r>
            <a:r>
              <a:rPr sz="18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10" dirty="0">
                <a:latin typeface="宋体"/>
                <a:cs typeface="宋体"/>
              </a:rPr>
              <a:t>数</a:t>
            </a:r>
            <a:r>
              <a:rPr sz="1800" b="1" spc="-400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19200" y="2908461"/>
            <a:ext cx="3048000" cy="371475"/>
          </a:xfrm>
          <a:custGeom>
            <a:avLst/>
            <a:gdLst/>
            <a:ahLst/>
            <a:cxnLst/>
            <a:rect l="l" t="t" r="r" b="b"/>
            <a:pathLst>
              <a:path w="3048000" h="371475">
                <a:moveTo>
                  <a:pt x="0" y="371475"/>
                </a:moveTo>
                <a:lnTo>
                  <a:pt x="3048000" y="371475"/>
                </a:lnTo>
                <a:lnTo>
                  <a:pt x="30480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47774" y="2984661"/>
            <a:ext cx="2273300" cy="2436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900"/>
              </a:lnSpc>
            </a:pPr>
            <a:r>
              <a:rPr lang="zh-CN" altLang="en-US" b="1" dirty="0">
                <a:latin typeface="宋体"/>
                <a:cs typeface="宋体"/>
              </a:rPr>
              <a:t>对</a:t>
            </a:r>
            <a:r>
              <a:rPr sz="1800" b="1" dirty="0">
                <a:latin typeface="宋体"/>
                <a:cs typeface="宋体"/>
              </a:rPr>
              <a:t>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2</a:t>
            </a:r>
            <a:r>
              <a:rPr sz="1800" b="1" spc="35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5" dirty="0">
                <a:latin typeface="宋体"/>
                <a:cs typeface="宋体"/>
              </a:rPr>
              <a:t>数</a:t>
            </a:r>
            <a:r>
              <a:rPr sz="1800" b="1" spc="-40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67200" y="2908461"/>
            <a:ext cx="3048000" cy="371475"/>
          </a:xfrm>
          <a:custGeom>
            <a:avLst/>
            <a:gdLst/>
            <a:ahLst/>
            <a:cxnLst/>
            <a:rect l="l" t="t" r="r" b="b"/>
            <a:pathLst>
              <a:path w="3048000" h="371475">
                <a:moveTo>
                  <a:pt x="0" y="371475"/>
                </a:moveTo>
                <a:lnTo>
                  <a:pt x="3048000" y="371475"/>
                </a:lnTo>
                <a:lnTo>
                  <a:pt x="30480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19600" y="2938509"/>
            <a:ext cx="2882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对象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1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运算</a:t>
            </a:r>
            <a:r>
              <a:rPr sz="1800" b="1" spc="-5" dirty="0">
                <a:latin typeface="宋体"/>
                <a:cs typeface="宋体"/>
              </a:rPr>
              <a:t>符</a:t>
            </a:r>
            <a:r>
              <a:rPr sz="1800" b="1" spc="-400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95903" y="4310353"/>
            <a:ext cx="1426845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tabLst>
                <a:tab pos="303530" algn="l"/>
                <a:tab pos="685800" algn="l"/>
                <a:tab pos="1124585" algn="l"/>
              </a:tabLst>
            </a:pP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4	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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2	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24200" y="4226872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19200" y="3365661"/>
            <a:ext cx="3048000" cy="371475"/>
          </a:xfrm>
          <a:custGeom>
            <a:avLst/>
            <a:gdLst/>
            <a:ahLst/>
            <a:cxnLst/>
            <a:rect l="l" t="t" r="r" b="b"/>
            <a:pathLst>
              <a:path w="3048000" h="371475">
                <a:moveTo>
                  <a:pt x="0" y="371475"/>
                </a:moveTo>
                <a:lnTo>
                  <a:pt x="3048000" y="371475"/>
                </a:lnTo>
                <a:lnTo>
                  <a:pt x="30480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31900" y="3396014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33600" y="3518061"/>
            <a:ext cx="1981200" cy="20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300"/>
              </a:lnSpc>
            </a:pPr>
            <a:r>
              <a:rPr sz="1800" b="1" dirty="0">
                <a:latin typeface="宋体"/>
                <a:cs typeface="宋体"/>
              </a:rPr>
              <a:t>象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latin typeface="宋体"/>
                <a:cs typeface="宋体"/>
              </a:rPr>
              <a:t>运算符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15839" y="4235677"/>
            <a:ext cx="1313815" cy="316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  <a:tabLst>
                <a:tab pos="298450" algn="l"/>
                <a:tab pos="685165" algn="l"/>
                <a:tab pos="1011555" algn="l"/>
              </a:tabLst>
            </a:pP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0	</a:t>
            </a:r>
            <a:r>
              <a:rPr sz="2700" b="1" spc="-7" baseline="9259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700" spc="-7" baseline="925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8	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05400" y="4150672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7200" y="3365661"/>
            <a:ext cx="3048000" cy="371475"/>
          </a:xfrm>
          <a:custGeom>
            <a:avLst/>
            <a:gdLst/>
            <a:ahLst/>
            <a:cxnLst/>
            <a:rect l="l" t="t" r="r" b="b"/>
            <a:pathLst>
              <a:path w="3048000" h="371475">
                <a:moveTo>
                  <a:pt x="0" y="371475"/>
                </a:moveTo>
                <a:lnTo>
                  <a:pt x="3048000" y="371475"/>
                </a:lnTo>
                <a:lnTo>
                  <a:pt x="30480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279900" y="3392965"/>
            <a:ext cx="302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b="1" dirty="0">
                <a:latin typeface="Arial"/>
                <a:cs typeface="Arial"/>
              </a:rPr>
              <a:t>Pop:	</a:t>
            </a:r>
            <a:r>
              <a:rPr sz="1800" b="1" dirty="0">
                <a:solidFill>
                  <a:srgbClr val="4B6C8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4205" y="4581847"/>
            <a:ext cx="16725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( </a:t>
            </a:r>
            <a:r>
              <a:rPr sz="2000" b="1" i="1" dirty="0">
                <a:latin typeface="Times New Roman"/>
                <a:cs typeface="Times New Roman"/>
              </a:rPr>
              <a:t>N </a:t>
            </a:r>
            <a:r>
              <a:rPr sz="2000" b="1" dirty="0">
                <a:latin typeface="Times New Roman"/>
                <a:cs typeface="Times New Roman"/>
              </a:rPr>
              <a:t>) = O (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0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21" grpId="0" animBg="1"/>
      <p:bldP spid="25" grpId="0" animBg="1"/>
      <p:bldP spid="30" grpId="0"/>
      <p:bldP spid="31" grpId="0" animBg="1"/>
      <p:bldP spid="35" grpId="0" animBg="1"/>
      <p:bldP spid="39" grpId="0" animBg="1"/>
      <p:bldP spid="41" grpId="0" animBg="1"/>
      <p:bldP spid="45" grpId="0" animBg="1"/>
      <p:bldP spid="46" grpId="0"/>
      <p:bldP spid="59" grpId="0" animBg="1"/>
      <p:bldP spid="60" grpId="0"/>
      <p:bldP spid="61" grpId="0" animBg="1"/>
      <p:bldP spid="72" grpId="0" animBg="1"/>
      <p:bldP spid="73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583" y="1098803"/>
            <a:ext cx="7574280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411" y="1048511"/>
            <a:ext cx="5327904" cy="98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1024000"/>
            <a:ext cx="7572375" cy="8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343" y="317957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</a:rPr>
              <a:t>堆栈的抽象数据类型描述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1676400" y="3567061"/>
            <a:ext cx="30988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45DB46BB-1FE1-48DC-99A1-EE21F28144B3}"/>
              </a:ext>
            </a:extLst>
          </p:cNvPr>
          <p:cNvSpPr txBox="1"/>
          <p:nvPr/>
        </p:nvSpPr>
        <p:spPr>
          <a:xfrm>
            <a:off x="685800" y="1688622"/>
            <a:ext cx="5292725" cy="1511952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110"/>
              </a:spcBef>
            </a:pPr>
            <a:endParaRPr lang="zh-CN" altLang="en-US" sz="2900" dirty="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78765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插入数</a:t>
            </a:r>
            <a:r>
              <a:rPr lang="zh-CN" altLang="en-US" sz="2000" b="1" spc="-5" dirty="0">
                <a:latin typeface="宋体"/>
                <a:cs typeface="宋体"/>
              </a:rPr>
              <a:t>据</a:t>
            </a:r>
            <a:r>
              <a:rPr lang="zh-CN" altLang="en-US" sz="2000" b="1" spc="5" dirty="0">
                <a:latin typeface="宋体"/>
                <a:cs typeface="宋体"/>
              </a:rPr>
              <a:t>：</a:t>
            </a:r>
            <a:r>
              <a:rPr lang="zh-CN" altLang="en-US" sz="2000" b="1" spc="5" dirty="0">
                <a:solidFill>
                  <a:srgbClr val="006FC0"/>
                </a:solidFill>
                <a:latin typeface="宋体"/>
                <a:cs typeface="宋体"/>
              </a:rPr>
              <a:t>入栈</a:t>
            </a:r>
            <a:r>
              <a:rPr lang="zh-CN" altLang="en-US" sz="2000" b="1" dirty="0">
                <a:solidFill>
                  <a:srgbClr val="006FC0"/>
                </a:solidFill>
                <a:latin typeface="宋体"/>
                <a:cs typeface="宋体"/>
              </a:rPr>
              <a:t>（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Push</a:t>
            </a:r>
            <a:r>
              <a:rPr lang="zh-CN" altLang="en-US" sz="2000" b="1" dirty="0">
                <a:solidFill>
                  <a:srgbClr val="006FC0"/>
                </a:solidFill>
                <a:latin typeface="宋体"/>
                <a:cs typeface="宋体"/>
              </a:rPr>
              <a:t>）</a:t>
            </a:r>
            <a:endParaRPr lang="zh-CN" altLang="en-US" sz="2000" dirty="0">
              <a:latin typeface="宋体"/>
              <a:cs typeface="宋体"/>
            </a:endParaRPr>
          </a:p>
          <a:p>
            <a:pPr marL="278130" indent="-265430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sz="2000" b="1" spc="5" dirty="0" err="1">
                <a:latin typeface="宋体"/>
                <a:cs typeface="宋体"/>
              </a:rPr>
              <a:t>删</a:t>
            </a:r>
            <a:r>
              <a:rPr sz="2000" b="1" dirty="0" err="1">
                <a:latin typeface="宋体"/>
                <a:cs typeface="宋体"/>
              </a:rPr>
              <a:t>除</a:t>
            </a:r>
            <a:r>
              <a:rPr sz="2000" b="1" spc="5" dirty="0" err="1">
                <a:latin typeface="宋体"/>
                <a:cs typeface="宋体"/>
              </a:rPr>
              <a:t>数</a:t>
            </a:r>
            <a:r>
              <a:rPr sz="2000" b="1" dirty="0" err="1">
                <a:latin typeface="宋体"/>
                <a:cs typeface="宋体"/>
              </a:rPr>
              <a:t>据</a:t>
            </a:r>
            <a:r>
              <a:rPr sz="2000" b="1" spc="5" dirty="0" err="1">
                <a:latin typeface="宋体"/>
                <a:cs typeface="宋体"/>
              </a:rPr>
              <a:t>：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出栈</a:t>
            </a:r>
            <a:r>
              <a:rPr sz="2000" b="1" dirty="0" err="1">
                <a:solidFill>
                  <a:srgbClr val="006FC0"/>
                </a:solidFill>
                <a:latin typeface="宋体"/>
                <a:cs typeface="宋体"/>
              </a:rPr>
              <a:t>（</a:t>
            </a:r>
            <a:r>
              <a:rPr sz="2000" b="1" dirty="0" err="1">
                <a:solidFill>
                  <a:srgbClr val="006FC0"/>
                </a:solidFill>
                <a:latin typeface="Times New Roman"/>
                <a:cs typeface="Times New Roman"/>
              </a:rPr>
              <a:t>Pop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  <a:p>
            <a:pPr marL="278130" indent="-26543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78765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后入先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出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dirty="0">
                <a:latin typeface="Times New Roman"/>
                <a:cs typeface="Times New Roman"/>
              </a:rPr>
              <a:t>Last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First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Out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LIFO</a:t>
            </a:r>
            <a:r>
              <a:rPr sz="2000" b="1" dirty="0"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456FB699-8C78-4AF0-9087-C35B86759C84}"/>
              </a:ext>
            </a:extLst>
          </p:cNvPr>
          <p:cNvSpPr txBox="1"/>
          <p:nvPr/>
        </p:nvSpPr>
        <p:spPr>
          <a:xfrm>
            <a:off x="457200" y="910025"/>
            <a:ext cx="5292725" cy="8861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110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堆栈（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Stack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）</a:t>
            </a:r>
            <a:r>
              <a:rPr sz="2000" b="1" dirty="0">
                <a:latin typeface="宋体"/>
                <a:cs typeface="宋体"/>
              </a:rPr>
              <a:t>：具有一</a:t>
            </a:r>
            <a:r>
              <a:rPr sz="2000" b="1" spc="-5" dirty="0">
                <a:latin typeface="宋体"/>
                <a:cs typeface="宋体"/>
              </a:rPr>
              <a:t>定</a:t>
            </a:r>
            <a:r>
              <a:rPr sz="2000" b="1" dirty="0">
                <a:latin typeface="宋体"/>
                <a:cs typeface="宋体"/>
              </a:rPr>
              <a:t>操作</a:t>
            </a:r>
            <a:r>
              <a:rPr sz="2000" b="1" spc="-5" dirty="0">
                <a:latin typeface="宋体"/>
                <a:cs typeface="宋体"/>
              </a:rPr>
              <a:t>约</a:t>
            </a:r>
            <a:r>
              <a:rPr sz="2000" b="1" dirty="0">
                <a:latin typeface="宋体"/>
                <a:cs typeface="宋体"/>
              </a:rPr>
              <a:t>束的线</a:t>
            </a:r>
            <a:r>
              <a:rPr sz="2000" b="1" spc="-5" dirty="0">
                <a:latin typeface="宋体"/>
                <a:cs typeface="宋体"/>
              </a:rPr>
              <a:t>性表</a:t>
            </a:r>
            <a:endParaRPr sz="2000" dirty="0">
              <a:latin typeface="宋体"/>
              <a:cs typeface="宋体"/>
            </a:endParaRPr>
          </a:p>
          <a:p>
            <a:pPr marL="903605" indent="-229235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903605" algn="l"/>
              </a:tabLst>
            </a:pPr>
            <a:r>
              <a:rPr sz="2000" b="1" spc="5" dirty="0">
                <a:latin typeface="宋体"/>
                <a:cs typeface="宋体"/>
              </a:rPr>
              <a:t>只在一端（栈顶</a:t>
            </a:r>
            <a:r>
              <a:rPr sz="2000" b="1" spc="-35" dirty="0">
                <a:latin typeface="宋体"/>
                <a:cs typeface="宋体"/>
              </a:rPr>
              <a:t>，</a:t>
            </a:r>
            <a:r>
              <a:rPr sz="2000" b="1" spc="-35" dirty="0">
                <a:latin typeface="Times New Roman"/>
                <a:cs typeface="Times New Roman"/>
              </a:rPr>
              <a:t>Top</a:t>
            </a:r>
            <a:r>
              <a:rPr sz="2000" b="1" spc="-35" dirty="0">
                <a:latin typeface="宋体"/>
                <a:cs typeface="宋体"/>
              </a:rPr>
              <a:t>）</a:t>
            </a:r>
            <a:r>
              <a:rPr sz="2000" b="1" spc="-5" dirty="0">
                <a:latin typeface="宋体"/>
                <a:cs typeface="宋体"/>
              </a:rPr>
              <a:t>做</a:t>
            </a:r>
            <a:r>
              <a:rPr sz="2000" b="1" spc="-570" dirty="0">
                <a:latin typeface="宋体"/>
                <a:cs typeface="宋体"/>
              </a:rPr>
              <a:t> 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插入、删除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450" y="1024000"/>
            <a:ext cx="8267700" cy="5158105"/>
          </a:xfrm>
          <a:custGeom>
            <a:avLst/>
            <a:gdLst/>
            <a:ahLst/>
            <a:cxnLst/>
            <a:rect l="l" t="t" r="r" b="b"/>
            <a:pathLst>
              <a:path w="8267700" h="5158105">
                <a:moveTo>
                  <a:pt x="0" y="5157724"/>
                </a:moveTo>
                <a:lnTo>
                  <a:pt x="8267700" y="5157724"/>
                </a:lnTo>
                <a:lnTo>
                  <a:pt x="8267700" y="0"/>
                </a:lnTo>
                <a:lnTo>
                  <a:pt x="0" y="0"/>
                </a:lnTo>
                <a:lnTo>
                  <a:pt x="0" y="51577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240" y="1052576"/>
            <a:ext cx="772033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类型名称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1800" b="1" dirty="0">
                <a:latin typeface="宋体"/>
                <a:cs typeface="宋体"/>
              </a:rPr>
              <a:t>堆栈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Times New Roman"/>
                <a:cs typeface="Times New Roman"/>
              </a:rPr>
              <a:t>Stack</a:t>
            </a:r>
            <a:r>
              <a:rPr sz="1800" b="1" spc="-5" dirty="0">
                <a:latin typeface="宋体"/>
                <a:cs typeface="宋体"/>
              </a:rPr>
              <a:t>）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数据对象集：</a:t>
            </a:r>
            <a:r>
              <a:rPr sz="1800" b="1" dirty="0">
                <a:latin typeface="宋体"/>
                <a:cs typeface="宋体"/>
              </a:rPr>
              <a:t>一个有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宋体"/>
                <a:cs typeface="宋体"/>
              </a:rPr>
              <a:t>个或多个元素的有穷线性表。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操作集：</a:t>
            </a:r>
            <a:r>
              <a:rPr sz="1800" b="1" dirty="0">
                <a:latin typeface="宋体"/>
                <a:cs typeface="宋体"/>
              </a:rPr>
              <a:t>长度为</a:t>
            </a:r>
            <a:r>
              <a:rPr sz="1800" b="1" spc="-5" dirty="0">
                <a:latin typeface="Times New Roman"/>
                <a:cs typeface="Times New Roman"/>
              </a:rPr>
              <a:t>MaxSize</a:t>
            </a:r>
            <a:r>
              <a:rPr sz="1800" b="1" dirty="0">
                <a:latin typeface="宋体"/>
                <a:cs typeface="宋体"/>
              </a:rPr>
              <a:t>的堆栈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Stack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dirty="0">
                <a:latin typeface="宋体"/>
                <a:cs typeface="宋体"/>
              </a:rPr>
              <a:t>堆栈元</a:t>
            </a:r>
            <a:r>
              <a:rPr sz="1800" b="1" spc="5" dirty="0">
                <a:latin typeface="宋体"/>
                <a:cs typeface="宋体"/>
              </a:rPr>
              <a:t>素</a:t>
            </a:r>
            <a:r>
              <a:rPr sz="1800" b="1" dirty="0">
                <a:latin typeface="Times New Roman"/>
                <a:cs typeface="Times New Roman"/>
              </a:rPr>
              <a:t>item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ElementType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Stack CreateStack(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MaxSize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spc="-45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生成空堆栈，其最大长度</a:t>
            </a:r>
            <a:r>
              <a:rPr sz="1800" b="1" spc="5" dirty="0">
                <a:latin typeface="宋体"/>
                <a:cs typeface="宋体"/>
              </a:rPr>
              <a:t>为</a:t>
            </a:r>
            <a:r>
              <a:rPr sz="1800" b="1" spc="-5" dirty="0">
                <a:latin typeface="Times New Roman"/>
                <a:cs typeface="Times New Roman"/>
              </a:rPr>
              <a:t>MaxSize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IsFull(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Stack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S, int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MaxSize</a:t>
            </a:r>
            <a:r>
              <a:rPr sz="18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dirty="0">
                <a:latin typeface="宋体"/>
                <a:cs typeface="宋体"/>
              </a:rPr>
              <a:t>：判断堆</a:t>
            </a:r>
            <a:r>
              <a:rPr sz="1800" b="1" spc="5" dirty="0">
                <a:latin typeface="宋体"/>
                <a:cs typeface="宋体"/>
              </a:rPr>
              <a:t>栈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宋体"/>
                <a:cs typeface="宋体"/>
              </a:rPr>
              <a:t>是否已满；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3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void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Push(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Stack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S,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ElementType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item</a:t>
            </a:r>
            <a:r>
              <a:rPr sz="18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dirty="0">
                <a:latin typeface="宋体"/>
                <a:cs typeface="宋体"/>
              </a:rPr>
              <a:t>：将元</a:t>
            </a:r>
            <a:r>
              <a:rPr sz="1800" b="1" spc="5" dirty="0">
                <a:latin typeface="宋体"/>
                <a:cs typeface="宋体"/>
              </a:rPr>
              <a:t>素</a:t>
            </a:r>
            <a:r>
              <a:rPr sz="1800" b="1" dirty="0">
                <a:latin typeface="Times New Roman"/>
                <a:cs typeface="Times New Roman"/>
              </a:rPr>
              <a:t>item</a:t>
            </a:r>
            <a:r>
              <a:rPr sz="1800" b="1" dirty="0">
                <a:latin typeface="宋体"/>
                <a:cs typeface="宋体"/>
              </a:rPr>
              <a:t>压入堆栈；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IsEmpty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( Stack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b="1" dirty="0">
                <a:latin typeface="宋体"/>
                <a:cs typeface="宋体"/>
              </a:rPr>
              <a:t>：判断堆</a:t>
            </a:r>
            <a:r>
              <a:rPr sz="1800" b="1" spc="5" dirty="0">
                <a:latin typeface="宋体"/>
                <a:cs typeface="宋体"/>
              </a:rPr>
              <a:t>栈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宋体"/>
                <a:cs typeface="宋体"/>
              </a:rPr>
              <a:t>是否为空；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5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ElementType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Pop(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Stack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 )</a:t>
            </a:r>
            <a:r>
              <a:rPr sz="1800" b="1" dirty="0">
                <a:latin typeface="宋体"/>
                <a:cs typeface="宋体"/>
              </a:rPr>
              <a:t>：删除并返回栈顶元</a:t>
            </a:r>
            <a:r>
              <a:rPr sz="1800" b="1" spc="5" dirty="0">
                <a:latin typeface="宋体"/>
                <a:cs typeface="宋体"/>
              </a:rPr>
              <a:t>素</a:t>
            </a:r>
            <a:r>
              <a:rPr sz="1800" b="1" spc="-10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312" y="35544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3525" y="51053"/>
                </a:moveTo>
                <a:lnTo>
                  <a:pt x="75806" y="110236"/>
                </a:lnTo>
                <a:lnTo>
                  <a:pt x="16535" y="116586"/>
                </a:lnTo>
                <a:lnTo>
                  <a:pt x="55524" y="163575"/>
                </a:lnTo>
                <a:lnTo>
                  <a:pt x="0" y="181610"/>
                </a:lnTo>
                <a:lnTo>
                  <a:pt x="46990" y="216788"/>
                </a:lnTo>
                <a:lnTo>
                  <a:pt x="18135" y="251460"/>
                </a:lnTo>
                <a:lnTo>
                  <a:pt x="67805" y="257301"/>
                </a:lnTo>
                <a:lnTo>
                  <a:pt x="69380" y="304800"/>
                </a:lnTo>
                <a:lnTo>
                  <a:pt x="106210" y="255650"/>
                </a:lnTo>
                <a:lnTo>
                  <a:pt x="134027" y="255650"/>
                </a:lnTo>
                <a:lnTo>
                  <a:pt x="139306" y="245110"/>
                </a:lnTo>
                <a:lnTo>
                  <a:pt x="167899" y="245110"/>
                </a:lnTo>
                <a:lnTo>
                  <a:pt x="171869" y="224790"/>
                </a:lnTo>
                <a:lnTo>
                  <a:pt x="208819" y="224790"/>
                </a:lnTo>
                <a:lnTo>
                  <a:pt x="206590" y="202437"/>
                </a:lnTo>
                <a:lnTo>
                  <a:pt x="252812" y="202437"/>
                </a:lnTo>
                <a:lnTo>
                  <a:pt x="231140" y="173609"/>
                </a:lnTo>
                <a:lnTo>
                  <a:pt x="257809" y="159257"/>
                </a:lnTo>
                <a:lnTo>
                  <a:pt x="239674" y="132587"/>
                </a:lnTo>
                <a:lnTo>
                  <a:pt x="304800" y="93725"/>
                </a:lnTo>
                <a:lnTo>
                  <a:pt x="231140" y="92075"/>
                </a:lnTo>
                <a:lnTo>
                  <a:pt x="232124" y="90043"/>
                </a:lnTo>
                <a:lnTo>
                  <a:pt x="120650" y="90043"/>
                </a:lnTo>
                <a:lnTo>
                  <a:pt x="63525" y="51053"/>
                </a:lnTo>
                <a:close/>
              </a:path>
              <a:path w="304800" h="304800">
                <a:moveTo>
                  <a:pt x="134027" y="255650"/>
                </a:moveTo>
                <a:lnTo>
                  <a:pt x="106210" y="255650"/>
                </a:lnTo>
                <a:lnTo>
                  <a:pt x="122770" y="278130"/>
                </a:lnTo>
                <a:lnTo>
                  <a:pt x="134027" y="255650"/>
                </a:lnTo>
                <a:close/>
              </a:path>
              <a:path w="304800" h="304800">
                <a:moveTo>
                  <a:pt x="167899" y="245110"/>
                </a:moveTo>
                <a:lnTo>
                  <a:pt x="139306" y="245110"/>
                </a:lnTo>
                <a:lnTo>
                  <a:pt x="163855" y="265811"/>
                </a:lnTo>
                <a:lnTo>
                  <a:pt x="167899" y="245110"/>
                </a:lnTo>
                <a:close/>
              </a:path>
              <a:path w="304800" h="304800">
                <a:moveTo>
                  <a:pt x="208819" y="224790"/>
                </a:moveTo>
                <a:lnTo>
                  <a:pt x="171869" y="224790"/>
                </a:lnTo>
                <a:lnTo>
                  <a:pt x="210845" y="245110"/>
                </a:lnTo>
                <a:lnTo>
                  <a:pt x="208819" y="224790"/>
                </a:lnTo>
                <a:close/>
              </a:path>
              <a:path w="304800" h="304800">
                <a:moveTo>
                  <a:pt x="252812" y="202437"/>
                </a:moveTo>
                <a:lnTo>
                  <a:pt x="206590" y="202437"/>
                </a:lnTo>
                <a:lnTo>
                  <a:pt x="266369" y="220472"/>
                </a:lnTo>
                <a:lnTo>
                  <a:pt x="252812" y="202437"/>
                </a:lnTo>
                <a:close/>
              </a:path>
              <a:path w="304800" h="304800">
                <a:moveTo>
                  <a:pt x="137185" y="26543"/>
                </a:moveTo>
                <a:lnTo>
                  <a:pt x="120650" y="90043"/>
                </a:lnTo>
                <a:lnTo>
                  <a:pt x="232124" y="90043"/>
                </a:lnTo>
                <a:lnTo>
                  <a:pt x="236310" y="81406"/>
                </a:lnTo>
                <a:lnTo>
                  <a:pt x="204965" y="81406"/>
                </a:lnTo>
                <a:lnTo>
                  <a:pt x="205891" y="61213"/>
                </a:lnTo>
                <a:lnTo>
                  <a:pt x="161747" y="61213"/>
                </a:lnTo>
                <a:lnTo>
                  <a:pt x="137185" y="26543"/>
                </a:lnTo>
                <a:close/>
              </a:path>
              <a:path w="304800" h="304800">
                <a:moveTo>
                  <a:pt x="254101" y="44703"/>
                </a:moveTo>
                <a:lnTo>
                  <a:pt x="204965" y="81406"/>
                </a:lnTo>
                <a:lnTo>
                  <a:pt x="236310" y="81406"/>
                </a:lnTo>
                <a:lnTo>
                  <a:pt x="254101" y="44703"/>
                </a:lnTo>
                <a:close/>
              </a:path>
              <a:path w="304800" h="304800">
                <a:moveTo>
                  <a:pt x="208699" y="0"/>
                </a:moveTo>
                <a:lnTo>
                  <a:pt x="161747" y="61213"/>
                </a:lnTo>
                <a:lnTo>
                  <a:pt x="205891" y="61213"/>
                </a:lnTo>
                <a:lnTo>
                  <a:pt x="2086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25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3525" y="51181"/>
                </a:moveTo>
                <a:lnTo>
                  <a:pt x="75806" y="110362"/>
                </a:lnTo>
                <a:lnTo>
                  <a:pt x="16535" y="116712"/>
                </a:lnTo>
                <a:lnTo>
                  <a:pt x="55524" y="163575"/>
                </a:lnTo>
                <a:lnTo>
                  <a:pt x="0" y="181737"/>
                </a:lnTo>
                <a:lnTo>
                  <a:pt x="46990" y="216916"/>
                </a:lnTo>
                <a:lnTo>
                  <a:pt x="18135" y="251587"/>
                </a:lnTo>
                <a:lnTo>
                  <a:pt x="67805" y="257429"/>
                </a:lnTo>
                <a:lnTo>
                  <a:pt x="69380" y="304800"/>
                </a:lnTo>
                <a:lnTo>
                  <a:pt x="106210" y="255777"/>
                </a:lnTo>
                <a:lnTo>
                  <a:pt x="133964" y="255777"/>
                </a:lnTo>
                <a:lnTo>
                  <a:pt x="139306" y="245110"/>
                </a:lnTo>
                <a:lnTo>
                  <a:pt x="167924" y="245110"/>
                </a:lnTo>
                <a:lnTo>
                  <a:pt x="171869" y="224917"/>
                </a:lnTo>
                <a:lnTo>
                  <a:pt x="208832" y="224917"/>
                </a:lnTo>
                <a:lnTo>
                  <a:pt x="206590" y="202437"/>
                </a:lnTo>
                <a:lnTo>
                  <a:pt x="252717" y="202437"/>
                </a:lnTo>
                <a:lnTo>
                  <a:pt x="231140" y="173736"/>
                </a:lnTo>
                <a:lnTo>
                  <a:pt x="257809" y="159257"/>
                </a:lnTo>
                <a:lnTo>
                  <a:pt x="239674" y="132714"/>
                </a:lnTo>
                <a:lnTo>
                  <a:pt x="304800" y="93725"/>
                </a:lnTo>
                <a:lnTo>
                  <a:pt x="231140" y="92201"/>
                </a:lnTo>
                <a:lnTo>
                  <a:pt x="232183" y="90043"/>
                </a:lnTo>
                <a:lnTo>
                  <a:pt x="120650" y="90043"/>
                </a:lnTo>
                <a:lnTo>
                  <a:pt x="63525" y="51181"/>
                </a:lnTo>
                <a:close/>
              </a:path>
              <a:path w="304800" h="304800">
                <a:moveTo>
                  <a:pt x="133964" y="255777"/>
                </a:moveTo>
                <a:lnTo>
                  <a:pt x="106210" y="255777"/>
                </a:lnTo>
                <a:lnTo>
                  <a:pt x="122770" y="278130"/>
                </a:lnTo>
                <a:lnTo>
                  <a:pt x="133964" y="255777"/>
                </a:lnTo>
                <a:close/>
              </a:path>
              <a:path w="304800" h="304800">
                <a:moveTo>
                  <a:pt x="167924" y="245110"/>
                </a:moveTo>
                <a:lnTo>
                  <a:pt x="139306" y="245110"/>
                </a:lnTo>
                <a:lnTo>
                  <a:pt x="163855" y="265938"/>
                </a:lnTo>
                <a:lnTo>
                  <a:pt x="167924" y="245110"/>
                </a:lnTo>
                <a:close/>
              </a:path>
              <a:path w="304800" h="304800">
                <a:moveTo>
                  <a:pt x="208832" y="224917"/>
                </a:moveTo>
                <a:lnTo>
                  <a:pt x="171869" y="224917"/>
                </a:lnTo>
                <a:lnTo>
                  <a:pt x="210845" y="245110"/>
                </a:lnTo>
                <a:lnTo>
                  <a:pt x="208832" y="224917"/>
                </a:lnTo>
                <a:close/>
              </a:path>
              <a:path w="304800" h="304800">
                <a:moveTo>
                  <a:pt x="252717" y="202437"/>
                </a:moveTo>
                <a:lnTo>
                  <a:pt x="206590" y="202437"/>
                </a:lnTo>
                <a:lnTo>
                  <a:pt x="266369" y="220599"/>
                </a:lnTo>
                <a:lnTo>
                  <a:pt x="252717" y="202437"/>
                </a:lnTo>
                <a:close/>
              </a:path>
              <a:path w="304800" h="304800">
                <a:moveTo>
                  <a:pt x="137185" y="26669"/>
                </a:moveTo>
                <a:lnTo>
                  <a:pt x="120650" y="90043"/>
                </a:lnTo>
                <a:lnTo>
                  <a:pt x="232183" y="90043"/>
                </a:lnTo>
                <a:lnTo>
                  <a:pt x="236297" y="81533"/>
                </a:lnTo>
                <a:lnTo>
                  <a:pt x="204965" y="81533"/>
                </a:lnTo>
                <a:lnTo>
                  <a:pt x="205895" y="61213"/>
                </a:lnTo>
                <a:lnTo>
                  <a:pt x="161747" y="61213"/>
                </a:lnTo>
                <a:lnTo>
                  <a:pt x="137185" y="26669"/>
                </a:lnTo>
                <a:close/>
              </a:path>
              <a:path w="304800" h="304800">
                <a:moveTo>
                  <a:pt x="254101" y="44704"/>
                </a:moveTo>
                <a:lnTo>
                  <a:pt x="204965" y="81533"/>
                </a:lnTo>
                <a:lnTo>
                  <a:pt x="236297" y="81533"/>
                </a:lnTo>
                <a:lnTo>
                  <a:pt x="254101" y="44704"/>
                </a:lnTo>
                <a:close/>
              </a:path>
              <a:path w="304800" h="304800">
                <a:moveTo>
                  <a:pt x="208699" y="0"/>
                </a:moveTo>
                <a:lnTo>
                  <a:pt x="161747" y="61213"/>
                </a:lnTo>
                <a:lnTo>
                  <a:pt x="205895" y="61213"/>
                </a:lnTo>
                <a:lnTo>
                  <a:pt x="2086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343" y="317957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</a:rPr>
              <a:t>堆栈的抽象数据类型描述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3090" y="1211987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3090" y="2684551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258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4349" y="1211987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905" y="1196493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8905" y="2669057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271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0176" y="1196493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5188" y="2714397"/>
            <a:ext cx="316230" cy="74930"/>
          </a:xfrm>
          <a:custGeom>
            <a:avLst/>
            <a:gdLst/>
            <a:ahLst/>
            <a:cxnLst/>
            <a:rect l="l" t="t" r="r" b="b"/>
            <a:pathLst>
              <a:path w="316230" h="74930">
                <a:moveTo>
                  <a:pt x="59486" y="0"/>
                </a:moveTo>
                <a:lnTo>
                  <a:pt x="0" y="37211"/>
                </a:lnTo>
                <a:lnTo>
                  <a:pt x="59486" y="74422"/>
                </a:lnTo>
                <a:lnTo>
                  <a:pt x="62433" y="73660"/>
                </a:lnTo>
                <a:lnTo>
                  <a:pt x="63817" y="71500"/>
                </a:lnTo>
                <a:lnTo>
                  <a:pt x="65214" y="69215"/>
                </a:lnTo>
                <a:lnTo>
                  <a:pt x="64541" y="66294"/>
                </a:lnTo>
                <a:lnTo>
                  <a:pt x="25526" y="41910"/>
                </a:lnTo>
                <a:lnTo>
                  <a:pt x="8978" y="41910"/>
                </a:lnTo>
                <a:lnTo>
                  <a:pt x="8978" y="32385"/>
                </a:lnTo>
                <a:lnTo>
                  <a:pt x="25730" y="32385"/>
                </a:lnTo>
                <a:lnTo>
                  <a:pt x="64541" y="8128"/>
                </a:lnTo>
                <a:lnTo>
                  <a:pt x="65214" y="5207"/>
                </a:lnTo>
                <a:lnTo>
                  <a:pt x="62433" y="635"/>
                </a:lnTo>
                <a:lnTo>
                  <a:pt x="59486" y="0"/>
                </a:lnTo>
                <a:close/>
              </a:path>
              <a:path w="316230" h="74930">
                <a:moveTo>
                  <a:pt x="25730" y="32385"/>
                </a:moveTo>
                <a:lnTo>
                  <a:pt x="8978" y="32385"/>
                </a:lnTo>
                <a:lnTo>
                  <a:pt x="8978" y="41910"/>
                </a:lnTo>
                <a:lnTo>
                  <a:pt x="25526" y="41910"/>
                </a:lnTo>
                <a:lnTo>
                  <a:pt x="24510" y="41275"/>
                </a:lnTo>
                <a:lnTo>
                  <a:pt x="11506" y="41275"/>
                </a:lnTo>
                <a:lnTo>
                  <a:pt x="11506" y="33147"/>
                </a:lnTo>
                <a:lnTo>
                  <a:pt x="24511" y="33147"/>
                </a:lnTo>
                <a:lnTo>
                  <a:pt x="25730" y="32385"/>
                </a:lnTo>
                <a:close/>
              </a:path>
              <a:path w="316230" h="74930">
                <a:moveTo>
                  <a:pt x="315950" y="32385"/>
                </a:moveTo>
                <a:lnTo>
                  <a:pt x="25730" y="32385"/>
                </a:lnTo>
                <a:lnTo>
                  <a:pt x="18008" y="37211"/>
                </a:lnTo>
                <a:lnTo>
                  <a:pt x="25526" y="41910"/>
                </a:lnTo>
                <a:lnTo>
                  <a:pt x="315950" y="41910"/>
                </a:lnTo>
                <a:lnTo>
                  <a:pt x="315950" y="32385"/>
                </a:lnTo>
                <a:close/>
              </a:path>
              <a:path w="316230" h="74930">
                <a:moveTo>
                  <a:pt x="11506" y="33147"/>
                </a:moveTo>
                <a:lnTo>
                  <a:pt x="11506" y="41275"/>
                </a:lnTo>
                <a:lnTo>
                  <a:pt x="18008" y="37211"/>
                </a:lnTo>
                <a:lnTo>
                  <a:pt x="11506" y="33147"/>
                </a:lnTo>
                <a:close/>
              </a:path>
              <a:path w="316230" h="74930">
                <a:moveTo>
                  <a:pt x="18008" y="37211"/>
                </a:moveTo>
                <a:lnTo>
                  <a:pt x="11506" y="41275"/>
                </a:lnTo>
                <a:lnTo>
                  <a:pt x="24510" y="41275"/>
                </a:lnTo>
                <a:lnTo>
                  <a:pt x="18008" y="37211"/>
                </a:lnTo>
                <a:close/>
              </a:path>
              <a:path w="316230" h="74930">
                <a:moveTo>
                  <a:pt x="24511" y="33147"/>
                </a:moveTo>
                <a:lnTo>
                  <a:pt x="11506" y="33147"/>
                </a:lnTo>
                <a:lnTo>
                  <a:pt x="18008" y="37211"/>
                </a:lnTo>
                <a:lnTo>
                  <a:pt x="24511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1337" y="2643518"/>
            <a:ext cx="316230" cy="294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434" y="2428647"/>
            <a:ext cx="316230" cy="74930"/>
          </a:xfrm>
          <a:custGeom>
            <a:avLst/>
            <a:gdLst/>
            <a:ahLst/>
            <a:cxnLst/>
            <a:rect l="l" t="t" r="r" b="b"/>
            <a:pathLst>
              <a:path w="316230" h="74930">
                <a:moveTo>
                  <a:pt x="59562" y="0"/>
                </a:moveTo>
                <a:lnTo>
                  <a:pt x="57276" y="1397"/>
                </a:lnTo>
                <a:lnTo>
                  <a:pt x="0" y="37211"/>
                </a:lnTo>
                <a:lnTo>
                  <a:pt x="57276" y="73025"/>
                </a:lnTo>
                <a:lnTo>
                  <a:pt x="59562" y="74422"/>
                </a:lnTo>
                <a:lnTo>
                  <a:pt x="62483" y="73660"/>
                </a:lnTo>
                <a:lnTo>
                  <a:pt x="63881" y="71500"/>
                </a:lnTo>
                <a:lnTo>
                  <a:pt x="65277" y="69215"/>
                </a:lnTo>
                <a:lnTo>
                  <a:pt x="64516" y="66294"/>
                </a:lnTo>
                <a:lnTo>
                  <a:pt x="62356" y="64897"/>
                </a:lnTo>
                <a:lnTo>
                  <a:pt x="25577" y="41910"/>
                </a:lnTo>
                <a:lnTo>
                  <a:pt x="9017" y="41910"/>
                </a:lnTo>
                <a:lnTo>
                  <a:pt x="9017" y="32385"/>
                </a:lnTo>
                <a:lnTo>
                  <a:pt x="25780" y="32385"/>
                </a:lnTo>
                <a:lnTo>
                  <a:pt x="62356" y="9525"/>
                </a:lnTo>
                <a:lnTo>
                  <a:pt x="64516" y="8128"/>
                </a:lnTo>
                <a:lnTo>
                  <a:pt x="65277" y="5207"/>
                </a:lnTo>
                <a:lnTo>
                  <a:pt x="62483" y="635"/>
                </a:lnTo>
                <a:lnTo>
                  <a:pt x="59562" y="0"/>
                </a:lnTo>
                <a:close/>
              </a:path>
              <a:path w="316230" h="74930">
                <a:moveTo>
                  <a:pt x="25780" y="32385"/>
                </a:moveTo>
                <a:lnTo>
                  <a:pt x="9017" y="32385"/>
                </a:lnTo>
                <a:lnTo>
                  <a:pt x="9017" y="41910"/>
                </a:lnTo>
                <a:lnTo>
                  <a:pt x="25577" y="41910"/>
                </a:lnTo>
                <a:lnTo>
                  <a:pt x="24561" y="41275"/>
                </a:lnTo>
                <a:lnTo>
                  <a:pt x="11556" y="41275"/>
                </a:lnTo>
                <a:lnTo>
                  <a:pt x="11556" y="33147"/>
                </a:lnTo>
                <a:lnTo>
                  <a:pt x="24561" y="33147"/>
                </a:lnTo>
                <a:lnTo>
                  <a:pt x="25780" y="32385"/>
                </a:lnTo>
                <a:close/>
              </a:path>
              <a:path w="316230" h="74930">
                <a:moveTo>
                  <a:pt x="315975" y="32385"/>
                </a:moveTo>
                <a:lnTo>
                  <a:pt x="25780" y="32385"/>
                </a:lnTo>
                <a:lnTo>
                  <a:pt x="18059" y="37211"/>
                </a:lnTo>
                <a:lnTo>
                  <a:pt x="25577" y="41910"/>
                </a:lnTo>
                <a:lnTo>
                  <a:pt x="315975" y="41910"/>
                </a:lnTo>
                <a:lnTo>
                  <a:pt x="315975" y="32385"/>
                </a:lnTo>
                <a:close/>
              </a:path>
              <a:path w="316230" h="74930">
                <a:moveTo>
                  <a:pt x="11556" y="33147"/>
                </a:moveTo>
                <a:lnTo>
                  <a:pt x="11556" y="41275"/>
                </a:lnTo>
                <a:lnTo>
                  <a:pt x="18059" y="37211"/>
                </a:lnTo>
                <a:lnTo>
                  <a:pt x="11556" y="33147"/>
                </a:lnTo>
                <a:close/>
              </a:path>
              <a:path w="316230" h="74930">
                <a:moveTo>
                  <a:pt x="18059" y="37211"/>
                </a:moveTo>
                <a:lnTo>
                  <a:pt x="11556" y="41275"/>
                </a:lnTo>
                <a:lnTo>
                  <a:pt x="24561" y="41275"/>
                </a:lnTo>
                <a:lnTo>
                  <a:pt x="18059" y="37211"/>
                </a:lnTo>
                <a:close/>
              </a:path>
              <a:path w="316230" h="74930">
                <a:moveTo>
                  <a:pt x="24561" y="33147"/>
                </a:moveTo>
                <a:lnTo>
                  <a:pt x="11556" y="33147"/>
                </a:lnTo>
                <a:lnTo>
                  <a:pt x="18059" y="37211"/>
                </a:lnTo>
                <a:lnTo>
                  <a:pt x="24561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5608" y="2357768"/>
            <a:ext cx="316230" cy="294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400" b="1" spc="-12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4413" y="1211987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4413" y="2684551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25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5673" y="1211987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0757" y="2071522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4">
                <a:moveTo>
                  <a:pt x="59562" y="0"/>
                </a:moveTo>
                <a:lnTo>
                  <a:pt x="57276" y="1397"/>
                </a:lnTo>
                <a:lnTo>
                  <a:pt x="0" y="37084"/>
                </a:lnTo>
                <a:lnTo>
                  <a:pt x="57276" y="72898"/>
                </a:lnTo>
                <a:lnTo>
                  <a:pt x="59562" y="74295"/>
                </a:lnTo>
                <a:lnTo>
                  <a:pt x="62484" y="73660"/>
                </a:lnTo>
                <a:lnTo>
                  <a:pt x="63881" y="71374"/>
                </a:lnTo>
                <a:lnTo>
                  <a:pt x="65278" y="69215"/>
                </a:lnTo>
                <a:lnTo>
                  <a:pt x="64643" y="66294"/>
                </a:lnTo>
                <a:lnTo>
                  <a:pt x="62357" y="64897"/>
                </a:lnTo>
                <a:lnTo>
                  <a:pt x="25577" y="41910"/>
                </a:lnTo>
                <a:lnTo>
                  <a:pt x="9017" y="41910"/>
                </a:lnTo>
                <a:lnTo>
                  <a:pt x="9017" y="32385"/>
                </a:lnTo>
                <a:lnTo>
                  <a:pt x="25577" y="32385"/>
                </a:lnTo>
                <a:lnTo>
                  <a:pt x="62357" y="9398"/>
                </a:lnTo>
                <a:lnTo>
                  <a:pt x="64643" y="8000"/>
                </a:lnTo>
                <a:lnTo>
                  <a:pt x="65278" y="5080"/>
                </a:lnTo>
                <a:lnTo>
                  <a:pt x="63881" y="2794"/>
                </a:lnTo>
                <a:lnTo>
                  <a:pt x="62484" y="635"/>
                </a:lnTo>
                <a:lnTo>
                  <a:pt x="59562" y="0"/>
                </a:lnTo>
                <a:close/>
              </a:path>
              <a:path w="316229" h="74294">
                <a:moveTo>
                  <a:pt x="25577" y="32385"/>
                </a:moveTo>
                <a:lnTo>
                  <a:pt x="9017" y="32385"/>
                </a:lnTo>
                <a:lnTo>
                  <a:pt x="9017" y="41910"/>
                </a:lnTo>
                <a:lnTo>
                  <a:pt x="25577" y="41910"/>
                </a:lnTo>
                <a:lnTo>
                  <a:pt x="24358" y="41148"/>
                </a:lnTo>
                <a:lnTo>
                  <a:pt x="11557" y="41148"/>
                </a:lnTo>
                <a:lnTo>
                  <a:pt x="11557" y="33147"/>
                </a:lnTo>
                <a:lnTo>
                  <a:pt x="24358" y="33147"/>
                </a:lnTo>
                <a:lnTo>
                  <a:pt x="25577" y="32385"/>
                </a:lnTo>
                <a:close/>
              </a:path>
              <a:path w="316229" h="74294">
                <a:moveTo>
                  <a:pt x="316103" y="32385"/>
                </a:moveTo>
                <a:lnTo>
                  <a:pt x="25577" y="32385"/>
                </a:lnTo>
                <a:lnTo>
                  <a:pt x="17957" y="37147"/>
                </a:lnTo>
                <a:lnTo>
                  <a:pt x="25577" y="41910"/>
                </a:lnTo>
                <a:lnTo>
                  <a:pt x="316103" y="41910"/>
                </a:lnTo>
                <a:lnTo>
                  <a:pt x="316103" y="32385"/>
                </a:lnTo>
                <a:close/>
              </a:path>
              <a:path w="316229" h="74294">
                <a:moveTo>
                  <a:pt x="11557" y="33147"/>
                </a:moveTo>
                <a:lnTo>
                  <a:pt x="11557" y="41148"/>
                </a:lnTo>
                <a:lnTo>
                  <a:pt x="17957" y="37147"/>
                </a:lnTo>
                <a:lnTo>
                  <a:pt x="11557" y="33147"/>
                </a:lnTo>
                <a:close/>
              </a:path>
              <a:path w="316229" h="74294">
                <a:moveTo>
                  <a:pt x="17957" y="37147"/>
                </a:moveTo>
                <a:lnTo>
                  <a:pt x="11557" y="41148"/>
                </a:lnTo>
                <a:lnTo>
                  <a:pt x="24358" y="41148"/>
                </a:lnTo>
                <a:lnTo>
                  <a:pt x="17957" y="37147"/>
                </a:lnTo>
                <a:close/>
              </a:path>
              <a:path w="316229" h="74294">
                <a:moveTo>
                  <a:pt x="24358" y="33147"/>
                </a:moveTo>
                <a:lnTo>
                  <a:pt x="11557" y="33147"/>
                </a:lnTo>
                <a:lnTo>
                  <a:pt x="17957" y="37147"/>
                </a:lnTo>
                <a:lnTo>
                  <a:pt x="24358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6932" y="2000517"/>
            <a:ext cx="316230" cy="294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9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1634" y="1251103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1634" y="2723668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25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2894" y="1251103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56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7979" y="1785772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4">
                <a:moveTo>
                  <a:pt x="59562" y="0"/>
                </a:moveTo>
                <a:lnTo>
                  <a:pt x="57276" y="1397"/>
                </a:lnTo>
                <a:lnTo>
                  <a:pt x="0" y="37084"/>
                </a:lnTo>
                <a:lnTo>
                  <a:pt x="57276" y="72898"/>
                </a:lnTo>
                <a:lnTo>
                  <a:pt x="59562" y="74295"/>
                </a:lnTo>
                <a:lnTo>
                  <a:pt x="62484" y="73660"/>
                </a:lnTo>
                <a:lnTo>
                  <a:pt x="63880" y="71374"/>
                </a:lnTo>
                <a:lnTo>
                  <a:pt x="65277" y="69215"/>
                </a:lnTo>
                <a:lnTo>
                  <a:pt x="64515" y="66294"/>
                </a:lnTo>
                <a:lnTo>
                  <a:pt x="62357" y="64897"/>
                </a:lnTo>
                <a:lnTo>
                  <a:pt x="25577" y="41910"/>
                </a:lnTo>
                <a:lnTo>
                  <a:pt x="9016" y="41910"/>
                </a:lnTo>
                <a:lnTo>
                  <a:pt x="9016" y="32385"/>
                </a:lnTo>
                <a:lnTo>
                  <a:pt x="25577" y="32385"/>
                </a:lnTo>
                <a:lnTo>
                  <a:pt x="62357" y="9398"/>
                </a:lnTo>
                <a:lnTo>
                  <a:pt x="64515" y="8000"/>
                </a:lnTo>
                <a:lnTo>
                  <a:pt x="65277" y="5080"/>
                </a:lnTo>
                <a:lnTo>
                  <a:pt x="63880" y="2794"/>
                </a:lnTo>
                <a:lnTo>
                  <a:pt x="62484" y="635"/>
                </a:lnTo>
                <a:lnTo>
                  <a:pt x="59562" y="0"/>
                </a:lnTo>
                <a:close/>
              </a:path>
              <a:path w="316229" h="74294">
                <a:moveTo>
                  <a:pt x="25577" y="32385"/>
                </a:moveTo>
                <a:lnTo>
                  <a:pt x="9016" y="32385"/>
                </a:lnTo>
                <a:lnTo>
                  <a:pt x="9016" y="41910"/>
                </a:lnTo>
                <a:lnTo>
                  <a:pt x="25577" y="41910"/>
                </a:lnTo>
                <a:lnTo>
                  <a:pt x="24358" y="41148"/>
                </a:lnTo>
                <a:lnTo>
                  <a:pt x="11557" y="41148"/>
                </a:lnTo>
                <a:lnTo>
                  <a:pt x="11557" y="33147"/>
                </a:lnTo>
                <a:lnTo>
                  <a:pt x="24358" y="33147"/>
                </a:lnTo>
                <a:lnTo>
                  <a:pt x="25577" y="32385"/>
                </a:lnTo>
                <a:close/>
              </a:path>
              <a:path w="316229" h="74294">
                <a:moveTo>
                  <a:pt x="315975" y="32385"/>
                </a:moveTo>
                <a:lnTo>
                  <a:pt x="25577" y="32385"/>
                </a:lnTo>
                <a:lnTo>
                  <a:pt x="17957" y="37147"/>
                </a:lnTo>
                <a:lnTo>
                  <a:pt x="25577" y="41910"/>
                </a:lnTo>
                <a:lnTo>
                  <a:pt x="315975" y="41910"/>
                </a:lnTo>
                <a:lnTo>
                  <a:pt x="315975" y="32385"/>
                </a:lnTo>
                <a:close/>
              </a:path>
              <a:path w="316229" h="74294">
                <a:moveTo>
                  <a:pt x="11557" y="33147"/>
                </a:moveTo>
                <a:lnTo>
                  <a:pt x="11557" y="41148"/>
                </a:lnTo>
                <a:lnTo>
                  <a:pt x="17957" y="37147"/>
                </a:lnTo>
                <a:lnTo>
                  <a:pt x="11557" y="33147"/>
                </a:lnTo>
                <a:close/>
              </a:path>
              <a:path w="316229" h="74294">
                <a:moveTo>
                  <a:pt x="17957" y="37147"/>
                </a:moveTo>
                <a:lnTo>
                  <a:pt x="11557" y="41148"/>
                </a:lnTo>
                <a:lnTo>
                  <a:pt x="24358" y="41148"/>
                </a:lnTo>
                <a:lnTo>
                  <a:pt x="17957" y="37147"/>
                </a:lnTo>
                <a:close/>
              </a:path>
              <a:path w="316229" h="74294">
                <a:moveTo>
                  <a:pt x="24358" y="33147"/>
                </a:moveTo>
                <a:lnTo>
                  <a:pt x="11557" y="33147"/>
                </a:lnTo>
                <a:lnTo>
                  <a:pt x="17957" y="37147"/>
                </a:lnTo>
                <a:lnTo>
                  <a:pt x="24358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04152" y="1714767"/>
            <a:ext cx="316230" cy="294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9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5127" y="1172743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37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8534" y="118519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9364" y="119750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348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2695" y="119446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348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3734" y="1203731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7065" y="1200556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7907" y="126545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1238" y="1262406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8176" y="232412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2" y="0"/>
                </a:moveTo>
                <a:lnTo>
                  <a:pt x="104997" y="8026"/>
                </a:lnTo>
                <a:lnTo>
                  <a:pt x="62846" y="30378"/>
                </a:lnTo>
                <a:lnTo>
                  <a:pt x="29614" y="64465"/>
                </a:lnTo>
                <a:lnTo>
                  <a:pt x="7824" y="107695"/>
                </a:lnTo>
                <a:lnTo>
                  <a:pt x="0" y="157479"/>
                </a:lnTo>
                <a:lnTo>
                  <a:pt x="7824" y="207325"/>
                </a:lnTo>
                <a:lnTo>
                  <a:pt x="29614" y="250594"/>
                </a:lnTo>
                <a:lnTo>
                  <a:pt x="62846" y="284700"/>
                </a:lnTo>
                <a:lnTo>
                  <a:pt x="104997" y="307059"/>
                </a:lnTo>
                <a:lnTo>
                  <a:pt x="153542" y="315087"/>
                </a:lnTo>
                <a:lnTo>
                  <a:pt x="202026" y="307059"/>
                </a:lnTo>
                <a:lnTo>
                  <a:pt x="244139" y="284700"/>
                </a:lnTo>
                <a:lnTo>
                  <a:pt x="277352" y="250594"/>
                </a:lnTo>
                <a:lnTo>
                  <a:pt x="299135" y="207325"/>
                </a:lnTo>
                <a:lnTo>
                  <a:pt x="306958" y="157479"/>
                </a:lnTo>
                <a:lnTo>
                  <a:pt x="299135" y="107695"/>
                </a:lnTo>
                <a:lnTo>
                  <a:pt x="277352" y="64465"/>
                </a:lnTo>
                <a:lnTo>
                  <a:pt x="244139" y="30378"/>
                </a:lnTo>
                <a:lnTo>
                  <a:pt x="202026" y="8026"/>
                </a:lnTo>
                <a:lnTo>
                  <a:pt x="15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8176" y="232412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479"/>
                </a:moveTo>
                <a:lnTo>
                  <a:pt x="7824" y="107695"/>
                </a:lnTo>
                <a:lnTo>
                  <a:pt x="29614" y="64465"/>
                </a:lnTo>
                <a:lnTo>
                  <a:pt x="62846" y="30378"/>
                </a:lnTo>
                <a:lnTo>
                  <a:pt x="104997" y="8026"/>
                </a:lnTo>
                <a:lnTo>
                  <a:pt x="153542" y="0"/>
                </a:lnTo>
                <a:lnTo>
                  <a:pt x="202026" y="8026"/>
                </a:lnTo>
                <a:lnTo>
                  <a:pt x="244139" y="30378"/>
                </a:lnTo>
                <a:lnTo>
                  <a:pt x="277352" y="64465"/>
                </a:lnTo>
                <a:lnTo>
                  <a:pt x="299135" y="107695"/>
                </a:lnTo>
                <a:lnTo>
                  <a:pt x="306958" y="157479"/>
                </a:lnTo>
                <a:lnTo>
                  <a:pt x="299135" y="207325"/>
                </a:lnTo>
                <a:lnTo>
                  <a:pt x="277352" y="250594"/>
                </a:lnTo>
                <a:lnTo>
                  <a:pt x="244139" y="284700"/>
                </a:lnTo>
                <a:lnTo>
                  <a:pt x="202026" y="307059"/>
                </a:lnTo>
                <a:lnTo>
                  <a:pt x="153542" y="315087"/>
                </a:lnTo>
                <a:lnTo>
                  <a:pt x="104997" y="307059"/>
                </a:lnTo>
                <a:lnTo>
                  <a:pt x="62846" y="284700"/>
                </a:lnTo>
                <a:lnTo>
                  <a:pt x="29614" y="250594"/>
                </a:lnTo>
                <a:lnTo>
                  <a:pt x="7824" y="207325"/>
                </a:lnTo>
                <a:lnTo>
                  <a:pt x="0" y="157479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53486" y="2385936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5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68346" y="236768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2546" y="232412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3" y="0"/>
                </a:moveTo>
                <a:lnTo>
                  <a:pt x="104997" y="8026"/>
                </a:lnTo>
                <a:lnTo>
                  <a:pt x="62846" y="30378"/>
                </a:lnTo>
                <a:lnTo>
                  <a:pt x="29614" y="64465"/>
                </a:lnTo>
                <a:lnTo>
                  <a:pt x="7824" y="107695"/>
                </a:lnTo>
                <a:lnTo>
                  <a:pt x="0" y="157479"/>
                </a:lnTo>
                <a:lnTo>
                  <a:pt x="7824" y="207325"/>
                </a:lnTo>
                <a:lnTo>
                  <a:pt x="29614" y="250594"/>
                </a:lnTo>
                <a:lnTo>
                  <a:pt x="62846" y="284700"/>
                </a:lnTo>
                <a:lnTo>
                  <a:pt x="104997" y="307059"/>
                </a:lnTo>
                <a:lnTo>
                  <a:pt x="153543" y="315087"/>
                </a:lnTo>
                <a:lnTo>
                  <a:pt x="202026" y="307059"/>
                </a:lnTo>
                <a:lnTo>
                  <a:pt x="244139" y="284700"/>
                </a:lnTo>
                <a:lnTo>
                  <a:pt x="277352" y="250594"/>
                </a:lnTo>
                <a:lnTo>
                  <a:pt x="299135" y="207325"/>
                </a:lnTo>
                <a:lnTo>
                  <a:pt x="306959" y="157479"/>
                </a:lnTo>
                <a:lnTo>
                  <a:pt x="299135" y="107695"/>
                </a:lnTo>
                <a:lnTo>
                  <a:pt x="277352" y="64465"/>
                </a:lnTo>
                <a:lnTo>
                  <a:pt x="244139" y="30378"/>
                </a:lnTo>
                <a:lnTo>
                  <a:pt x="202026" y="8026"/>
                </a:lnTo>
                <a:lnTo>
                  <a:pt x="153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546" y="232412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479"/>
                </a:moveTo>
                <a:lnTo>
                  <a:pt x="7824" y="107695"/>
                </a:lnTo>
                <a:lnTo>
                  <a:pt x="29614" y="64465"/>
                </a:lnTo>
                <a:lnTo>
                  <a:pt x="62846" y="30378"/>
                </a:lnTo>
                <a:lnTo>
                  <a:pt x="104997" y="8026"/>
                </a:lnTo>
                <a:lnTo>
                  <a:pt x="153543" y="0"/>
                </a:lnTo>
                <a:lnTo>
                  <a:pt x="202026" y="8026"/>
                </a:lnTo>
                <a:lnTo>
                  <a:pt x="244139" y="30378"/>
                </a:lnTo>
                <a:lnTo>
                  <a:pt x="277352" y="64465"/>
                </a:lnTo>
                <a:lnTo>
                  <a:pt x="299135" y="107695"/>
                </a:lnTo>
                <a:lnTo>
                  <a:pt x="306959" y="157479"/>
                </a:lnTo>
                <a:lnTo>
                  <a:pt x="299135" y="207325"/>
                </a:lnTo>
                <a:lnTo>
                  <a:pt x="277352" y="250594"/>
                </a:lnTo>
                <a:lnTo>
                  <a:pt x="244139" y="284700"/>
                </a:lnTo>
                <a:lnTo>
                  <a:pt x="202026" y="307059"/>
                </a:lnTo>
                <a:lnTo>
                  <a:pt x="153543" y="315087"/>
                </a:lnTo>
                <a:lnTo>
                  <a:pt x="104997" y="307059"/>
                </a:lnTo>
                <a:lnTo>
                  <a:pt x="62846" y="284700"/>
                </a:lnTo>
                <a:lnTo>
                  <a:pt x="29614" y="250594"/>
                </a:lnTo>
                <a:lnTo>
                  <a:pt x="7824" y="207325"/>
                </a:lnTo>
                <a:lnTo>
                  <a:pt x="0" y="157479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7857" y="2385936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4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1531" y="1987322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3" y="0"/>
                </a:moveTo>
                <a:lnTo>
                  <a:pt x="104997" y="8039"/>
                </a:lnTo>
                <a:lnTo>
                  <a:pt x="62846" y="30423"/>
                </a:lnTo>
                <a:lnTo>
                  <a:pt x="29614" y="64547"/>
                </a:lnTo>
                <a:lnTo>
                  <a:pt x="7824" y="107809"/>
                </a:lnTo>
                <a:lnTo>
                  <a:pt x="0" y="157607"/>
                </a:lnTo>
                <a:lnTo>
                  <a:pt x="7824" y="207404"/>
                </a:lnTo>
                <a:lnTo>
                  <a:pt x="29614" y="250666"/>
                </a:lnTo>
                <a:lnTo>
                  <a:pt x="62846" y="284790"/>
                </a:lnTo>
                <a:lnTo>
                  <a:pt x="104997" y="307174"/>
                </a:lnTo>
                <a:lnTo>
                  <a:pt x="153543" y="315213"/>
                </a:lnTo>
                <a:lnTo>
                  <a:pt x="202026" y="307174"/>
                </a:lnTo>
                <a:lnTo>
                  <a:pt x="244139" y="284790"/>
                </a:lnTo>
                <a:lnTo>
                  <a:pt x="277352" y="250666"/>
                </a:lnTo>
                <a:lnTo>
                  <a:pt x="299135" y="207404"/>
                </a:lnTo>
                <a:lnTo>
                  <a:pt x="306959" y="157607"/>
                </a:lnTo>
                <a:lnTo>
                  <a:pt x="299135" y="107809"/>
                </a:lnTo>
                <a:lnTo>
                  <a:pt x="277352" y="64547"/>
                </a:lnTo>
                <a:lnTo>
                  <a:pt x="244139" y="30423"/>
                </a:lnTo>
                <a:lnTo>
                  <a:pt x="202026" y="8039"/>
                </a:lnTo>
                <a:lnTo>
                  <a:pt x="153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21531" y="1987322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607"/>
                </a:moveTo>
                <a:lnTo>
                  <a:pt x="7824" y="107809"/>
                </a:lnTo>
                <a:lnTo>
                  <a:pt x="29614" y="64547"/>
                </a:lnTo>
                <a:lnTo>
                  <a:pt x="62846" y="30423"/>
                </a:lnTo>
                <a:lnTo>
                  <a:pt x="104997" y="8039"/>
                </a:lnTo>
                <a:lnTo>
                  <a:pt x="153543" y="0"/>
                </a:lnTo>
                <a:lnTo>
                  <a:pt x="202026" y="8039"/>
                </a:lnTo>
                <a:lnTo>
                  <a:pt x="244139" y="30423"/>
                </a:lnTo>
                <a:lnTo>
                  <a:pt x="277352" y="64547"/>
                </a:lnTo>
                <a:lnTo>
                  <a:pt x="299135" y="107809"/>
                </a:lnTo>
                <a:lnTo>
                  <a:pt x="306959" y="157607"/>
                </a:lnTo>
                <a:lnTo>
                  <a:pt x="299135" y="207404"/>
                </a:lnTo>
                <a:lnTo>
                  <a:pt x="277352" y="250666"/>
                </a:lnTo>
                <a:lnTo>
                  <a:pt x="244139" y="284790"/>
                </a:lnTo>
                <a:lnTo>
                  <a:pt x="202026" y="307174"/>
                </a:lnTo>
                <a:lnTo>
                  <a:pt x="153543" y="315213"/>
                </a:lnTo>
                <a:lnTo>
                  <a:pt x="104997" y="307174"/>
                </a:lnTo>
                <a:lnTo>
                  <a:pt x="62846" y="284790"/>
                </a:lnTo>
                <a:lnTo>
                  <a:pt x="29614" y="250666"/>
                </a:lnTo>
                <a:lnTo>
                  <a:pt x="7824" y="207404"/>
                </a:lnTo>
                <a:lnTo>
                  <a:pt x="0" y="157607"/>
                </a:lnTo>
                <a:close/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97857" y="2033664"/>
            <a:ext cx="179705" cy="229235"/>
          </a:xfrm>
          <a:custGeom>
            <a:avLst/>
            <a:gdLst/>
            <a:ahLst/>
            <a:cxnLst/>
            <a:rect l="l" t="t" r="r" b="b"/>
            <a:pathLst>
              <a:path w="179704" h="229235">
                <a:moveTo>
                  <a:pt x="0" y="228612"/>
                </a:moveTo>
                <a:lnTo>
                  <a:pt x="179539" y="228612"/>
                </a:lnTo>
                <a:lnTo>
                  <a:pt x="17953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11574" y="2015388"/>
            <a:ext cx="156210" cy="591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9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06719" y="2370481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3" y="0"/>
                </a:moveTo>
                <a:lnTo>
                  <a:pt x="104997" y="8026"/>
                </a:lnTo>
                <a:lnTo>
                  <a:pt x="62846" y="30378"/>
                </a:lnTo>
                <a:lnTo>
                  <a:pt x="29614" y="64465"/>
                </a:lnTo>
                <a:lnTo>
                  <a:pt x="7824" y="107696"/>
                </a:lnTo>
                <a:lnTo>
                  <a:pt x="0" y="157479"/>
                </a:lnTo>
                <a:lnTo>
                  <a:pt x="7824" y="207325"/>
                </a:lnTo>
                <a:lnTo>
                  <a:pt x="29614" y="250594"/>
                </a:lnTo>
                <a:lnTo>
                  <a:pt x="62846" y="284700"/>
                </a:lnTo>
                <a:lnTo>
                  <a:pt x="104997" y="307059"/>
                </a:lnTo>
                <a:lnTo>
                  <a:pt x="153543" y="315087"/>
                </a:lnTo>
                <a:lnTo>
                  <a:pt x="202026" y="307059"/>
                </a:lnTo>
                <a:lnTo>
                  <a:pt x="244139" y="284700"/>
                </a:lnTo>
                <a:lnTo>
                  <a:pt x="277352" y="250594"/>
                </a:lnTo>
                <a:lnTo>
                  <a:pt x="299135" y="207325"/>
                </a:lnTo>
                <a:lnTo>
                  <a:pt x="306959" y="157479"/>
                </a:lnTo>
                <a:lnTo>
                  <a:pt x="299135" y="107696"/>
                </a:lnTo>
                <a:lnTo>
                  <a:pt x="277352" y="64465"/>
                </a:lnTo>
                <a:lnTo>
                  <a:pt x="244139" y="30378"/>
                </a:lnTo>
                <a:lnTo>
                  <a:pt x="202026" y="8026"/>
                </a:lnTo>
                <a:lnTo>
                  <a:pt x="153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719" y="2370481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479"/>
                </a:moveTo>
                <a:lnTo>
                  <a:pt x="7824" y="107696"/>
                </a:lnTo>
                <a:lnTo>
                  <a:pt x="29614" y="64465"/>
                </a:lnTo>
                <a:lnTo>
                  <a:pt x="62846" y="30378"/>
                </a:lnTo>
                <a:lnTo>
                  <a:pt x="104997" y="8026"/>
                </a:lnTo>
                <a:lnTo>
                  <a:pt x="153543" y="0"/>
                </a:lnTo>
                <a:lnTo>
                  <a:pt x="202026" y="8026"/>
                </a:lnTo>
                <a:lnTo>
                  <a:pt x="244139" y="30378"/>
                </a:lnTo>
                <a:lnTo>
                  <a:pt x="277352" y="64465"/>
                </a:lnTo>
                <a:lnTo>
                  <a:pt x="299135" y="107696"/>
                </a:lnTo>
                <a:lnTo>
                  <a:pt x="306959" y="157479"/>
                </a:lnTo>
                <a:lnTo>
                  <a:pt x="299135" y="207325"/>
                </a:lnTo>
                <a:lnTo>
                  <a:pt x="277352" y="250594"/>
                </a:lnTo>
                <a:lnTo>
                  <a:pt x="244139" y="284700"/>
                </a:lnTo>
                <a:lnTo>
                  <a:pt x="202026" y="307059"/>
                </a:lnTo>
                <a:lnTo>
                  <a:pt x="153543" y="315087"/>
                </a:lnTo>
                <a:lnTo>
                  <a:pt x="104997" y="307059"/>
                </a:lnTo>
                <a:lnTo>
                  <a:pt x="62846" y="284700"/>
                </a:lnTo>
                <a:lnTo>
                  <a:pt x="29614" y="250594"/>
                </a:lnTo>
                <a:lnTo>
                  <a:pt x="7824" y="207325"/>
                </a:lnTo>
                <a:lnTo>
                  <a:pt x="0" y="157479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82031" y="2432291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4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5704" y="2033676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2" y="0"/>
                </a:moveTo>
                <a:lnTo>
                  <a:pt x="104997" y="8039"/>
                </a:lnTo>
                <a:lnTo>
                  <a:pt x="62846" y="30423"/>
                </a:lnTo>
                <a:lnTo>
                  <a:pt x="29614" y="64547"/>
                </a:lnTo>
                <a:lnTo>
                  <a:pt x="7824" y="107809"/>
                </a:lnTo>
                <a:lnTo>
                  <a:pt x="0" y="157606"/>
                </a:lnTo>
                <a:lnTo>
                  <a:pt x="7824" y="207390"/>
                </a:lnTo>
                <a:lnTo>
                  <a:pt x="29614" y="250621"/>
                </a:lnTo>
                <a:lnTo>
                  <a:pt x="62846" y="284708"/>
                </a:lnTo>
                <a:lnTo>
                  <a:pt x="104997" y="307060"/>
                </a:lnTo>
                <a:lnTo>
                  <a:pt x="153542" y="315087"/>
                </a:lnTo>
                <a:lnTo>
                  <a:pt x="202026" y="307060"/>
                </a:lnTo>
                <a:lnTo>
                  <a:pt x="244139" y="284708"/>
                </a:lnTo>
                <a:lnTo>
                  <a:pt x="277352" y="250621"/>
                </a:lnTo>
                <a:lnTo>
                  <a:pt x="299135" y="207390"/>
                </a:lnTo>
                <a:lnTo>
                  <a:pt x="306959" y="157606"/>
                </a:lnTo>
                <a:lnTo>
                  <a:pt x="299135" y="107809"/>
                </a:lnTo>
                <a:lnTo>
                  <a:pt x="277352" y="64547"/>
                </a:lnTo>
                <a:lnTo>
                  <a:pt x="244139" y="30423"/>
                </a:lnTo>
                <a:lnTo>
                  <a:pt x="202026" y="8039"/>
                </a:lnTo>
                <a:lnTo>
                  <a:pt x="15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5704" y="2033676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606"/>
                </a:moveTo>
                <a:lnTo>
                  <a:pt x="7824" y="107809"/>
                </a:lnTo>
                <a:lnTo>
                  <a:pt x="29614" y="64547"/>
                </a:lnTo>
                <a:lnTo>
                  <a:pt x="62846" y="30423"/>
                </a:lnTo>
                <a:lnTo>
                  <a:pt x="104997" y="8039"/>
                </a:lnTo>
                <a:lnTo>
                  <a:pt x="153542" y="0"/>
                </a:lnTo>
                <a:lnTo>
                  <a:pt x="202026" y="8039"/>
                </a:lnTo>
                <a:lnTo>
                  <a:pt x="244139" y="30423"/>
                </a:lnTo>
                <a:lnTo>
                  <a:pt x="277352" y="64547"/>
                </a:lnTo>
                <a:lnTo>
                  <a:pt x="299135" y="107809"/>
                </a:lnTo>
                <a:lnTo>
                  <a:pt x="306959" y="157606"/>
                </a:lnTo>
                <a:lnTo>
                  <a:pt x="299135" y="207390"/>
                </a:lnTo>
                <a:lnTo>
                  <a:pt x="277352" y="250621"/>
                </a:lnTo>
                <a:lnTo>
                  <a:pt x="244139" y="284708"/>
                </a:lnTo>
                <a:lnTo>
                  <a:pt x="202026" y="307060"/>
                </a:lnTo>
                <a:lnTo>
                  <a:pt x="153542" y="315087"/>
                </a:lnTo>
                <a:lnTo>
                  <a:pt x="104997" y="307060"/>
                </a:lnTo>
                <a:lnTo>
                  <a:pt x="62846" y="284708"/>
                </a:lnTo>
                <a:lnTo>
                  <a:pt x="29614" y="250621"/>
                </a:lnTo>
                <a:lnTo>
                  <a:pt x="7824" y="207390"/>
                </a:lnTo>
                <a:lnTo>
                  <a:pt x="0" y="157606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2031" y="2080019"/>
            <a:ext cx="179705" cy="229235"/>
          </a:xfrm>
          <a:custGeom>
            <a:avLst/>
            <a:gdLst/>
            <a:ahLst/>
            <a:cxnLst/>
            <a:rect l="l" t="t" r="r" b="b"/>
            <a:pathLst>
              <a:path w="179704" h="229235">
                <a:moveTo>
                  <a:pt x="0" y="228612"/>
                </a:moveTo>
                <a:lnTo>
                  <a:pt x="179539" y="228612"/>
                </a:lnTo>
                <a:lnTo>
                  <a:pt x="17953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6719" y="170309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543" y="0"/>
                </a:moveTo>
                <a:lnTo>
                  <a:pt x="104997" y="8039"/>
                </a:lnTo>
                <a:lnTo>
                  <a:pt x="62846" y="30423"/>
                </a:lnTo>
                <a:lnTo>
                  <a:pt x="29614" y="64547"/>
                </a:lnTo>
                <a:lnTo>
                  <a:pt x="7824" y="107809"/>
                </a:lnTo>
                <a:lnTo>
                  <a:pt x="0" y="157607"/>
                </a:lnTo>
                <a:lnTo>
                  <a:pt x="7824" y="207404"/>
                </a:lnTo>
                <a:lnTo>
                  <a:pt x="29614" y="250666"/>
                </a:lnTo>
                <a:lnTo>
                  <a:pt x="62846" y="284790"/>
                </a:lnTo>
                <a:lnTo>
                  <a:pt x="104997" y="307174"/>
                </a:lnTo>
                <a:lnTo>
                  <a:pt x="153543" y="315213"/>
                </a:lnTo>
                <a:lnTo>
                  <a:pt x="202026" y="307174"/>
                </a:lnTo>
                <a:lnTo>
                  <a:pt x="244139" y="284790"/>
                </a:lnTo>
                <a:lnTo>
                  <a:pt x="277352" y="250666"/>
                </a:lnTo>
                <a:lnTo>
                  <a:pt x="299135" y="207404"/>
                </a:lnTo>
                <a:lnTo>
                  <a:pt x="306959" y="157607"/>
                </a:lnTo>
                <a:lnTo>
                  <a:pt x="299135" y="107809"/>
                </a:lnTo>
                <a:lnTo>
                  <a:pt x="277352" y="64547"/>
                </a:lnTo>
                <a:lnTo>
                  <a:pt x="244139" y="30423"/>
                </a:lnTo>
                <a:lnTo>
                  <a:pt x="202026" y="8039"/>
                </a:lnTo>
                <a:lnTo>
                  <a:pt x="153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6719" y="1703095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607"/>
                </a:moveTo>
                <a:lnTo>
                  <a:pt x="7824" y="107809"/>
                </a:lnTo>
                <a:lnTo>
                  <a:pt x="29614" y="64547"/>
                </a:lnTo>
                <a:lnTo>
                  <a:pt x="62846" y="30423"/>
                </a:lnTo>
                <a:lnTo>
                  <a:pt x="104997" y="8039"/>
                </a:lnTo>
                <a:lnTo>
                  <a:pt x="153543" y="0"/>
                </a:lnTo>
                <a:lnTo>
                  <a:pt x="202026" y="8039"/>
                </a:lnTo>
                <a:lnTo>
                  <a:pt x="244139" y="30423"/>
                </a:lnTo>
                <a:lnTo>
                  <a:pt x="277352" y="64547"/>
                </a:lnTo>
                <a:lnTo>
                  <a:pt x="299135" y="107809"/>
                </a:lnTo>
                <a:lnTo>
                  <a:pt x="306959" y="157607"/>
                </a:lnTo>
                <a:lnTo>
                  <a:pt x="299135" y="207404"/>
                </a:lnTo>
                <a:lnTo>
                  <a:pt x="277352" y="250666"/>
                </a:lnTo>
                <a:lnTo>
                  <a:pt x="244139" y="284790"/>
                </a:lnTo>
                <a:lnTo>
                  <a:pt x="202026" y="307174"/>
                </a:lnTo>
                <a:lnTo>
                  <a:pt x="153543" y="315213"/>
                </a:lnTo>
                <a:lnTo>
                  <a:pt x="104997" y="307174"/>
                </a:lnTo>
                <a:lnTo>
                  <a:pt x="62846" y="284790"/>
                </a:lnTo>
                <a:lnTo>
                  <a:pt x="29614" y="250666"/>
                </a:lnTo>
                <a:lnTo>
                  <a:pt x="7824" y="207404"/>
                </a:lnTo>
                <a:lnTo>
                  <a:pt x="0" y="157607"/>
                </a:lnTo>
                <a:close/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82031" y="1780400"/>
            <a:ext cx="179705" cy="201930"/>
          </a:xfrm>
          <a:custGeom>
            <a:avLst/>
            <a:gdLst/>
            <a:ahLst/>
            <a:cxnLst/>
            <a:rect l="l" t="t" r="r" b="b"/>
            <a:pathLst>
              <a:path w="179704" h="201930">
                <a:moveTo>
                  <a:pt x="0" y="201841"/>
                </a:moveTo>
                <a:lnTo>
                  <a:pt x="179539" y="201841"/>
                </a:lnTo>
                <a:lnTo>
                  <a:pt x="179539" y="0"/>
                </a:lnTo>
                <a:lnTo>
                  <a:pt x="0" y="0"/>
                </a:lnTo>
                <a:lnTo>
                  <a:pt x="0" y="2018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096000" y="1676400"/>
            <a:ext cx="15621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404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  B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9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38263" y="79491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59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8717" y="824129"/>
            <a:ext cx="376555" cy="329565"/>
          </a:xfrm>
          <a:custGeom>
            <a:avLst/>
            <a:gdLst/>
            <a:ahLst/>
            <a:cxnLst/>
            <a:rect l="l" t="t" r="r" b="b"/>
            <a:pathLst>
              <a:path w="376555" h="329565">
                <a:moveTo>
                  <a:pt x="342846" y="254742"/>
                </a:moveTo>
                <a:lnTo>
                  <a:pt x="325920" y="257048"/>
                </a:lnTo>
                <a:lnTo>
                  <a:pt x="361251" y="329184"/>
                </a:lnTo>
                <a:lnTo>
                  <a:pt x="372956" y="267588"/>
                </a:lnTo>
                <a:lnTo>
                  <a:pt x="344957" y="267588"/>
                </a:lnTo>
                <a:lnTo>
                  <a:pt x="342846" y="254742"/>
                </a:lnTo>
                <a:close/>
              </a:path>
              <a:path w="376555" h="329565">
                <a:moveTo>
                  <a:pt x="358456" y="252615"/>
                </a:moveTo>
                <a:lnTo>
                  <a:pt x="342846" y="254742"/>
                </a:lnTo>
                <a:lnTo>
                  <a:pt x="344957" y="267588"/>
                </a:lnTo>
                <a:lnTo>
                  <a:pt x="360603" y="264922"/>
                </a:lnTo>
                <a:lnTo>
                  <a:pt x="358456" y="252615"/>
                </a:lnTo>
                <a:close/>
              </a:path>
              <a:path w="376555" h="329565">
                <a:moveTo>
                  <a:pt x="376262" y="250189"/>
                </a:moveTo>
                <a:lnTo>
                  <a:pt x="358456" y="252615"/>
                </a:lnTo>
                <a:lnTo>
                  <a:pt x="360603" y="264922"/>
                </a:lnTo>
                <a:lnTo>
                  <a:pt x="344957" y="267588"/>
                </a:lnTo>
                <a:lnTo>
                  <a:pt x="372956" y="267588"/>
                </a:lnTo>
                <a:lnTo>
                  <a:pt x="376262" y="250189"/>
                </a:lnTo>
                <a:close/>
              </a:path>
              <a:path w="376555" h="329565">
                <a:moveTo>
                  <a:pt x="330" y="0"/>
                </a:moveTo>
                <a:lnTo>
                  <a:pt x="0" y="15748"/>
                </a:lnTo>
                <a:lnTo>
                  <a:pt x="18580" y="16128"/>
                </a:lnTo>
                <a:lnTo>
                  <a:pt x="36487" y="17399"/>
                </a:lnTo>
                <a:lnTo>
                  <a:pt x="88798" y="25780"/>
                </a:lnTo>
                <a:lnTo>
                  <a:pt x="138048" y="40639"/>
                </a:lnTo>
                <a:lnTo>
                  <a:pt x="183705" y="61467"/>
                </a:lnTo>
                <a:lnTo>
                  <a:pt x="225259" y="87756"/>
                </a:lnTo>
                <a:lnTo>
                  <a:pt x="262039" y="118999"/>
                </a:lnTo>
                <a:lnTo>
                  <a:pt x="293319" y="154431"/>
                </a:lnTo>
                <a:lnTo>
                  <a:pt x="318770" y="193801"/>
                </a:lnTo>
                <a:lnTo>
                  <a:pt x="337540" y="236347"/>
                </a:lnTo>
                <a:lnTo>
                  <a:pt x="342846" y="254742"/>
                </a:lnTo>
                <a:lnTo>
                  <a:pt x="358456" y="252615"/>
                </a:lnTo>
                <a:lnTo>
                  <a:pt x="346608" y="215391"/>
                </a:lnTo>
                <a:lnTo>
                  <a:pt x="324307" y="171703"/>
                </a:lnTo>
                <a:lnTo>
                  <a:pt x="295490" y="131699"/>
                </a:lnTo>
                <a:lnTo>
                  <a:pt x="260591" y="95885"/>
                </a:lnTo>
                <a:lnTo>
                  <a:pt x="220421" y="65024"/>
                </a:lnTo>
                <a:lnTo>
                  <a:pt x="175552" y="39369"/>
                </a:lnTo>
                <a:lnTo>
                  <a:pt x="126568" y="19812"/>
                </a:lnTo>
                <a:lnTo>
                  <a:pt x="74193" y="6603"/>
                </a:lnTo>
                <a:lnTo>
                  <a:pt x="18897" y="380"/>
                </a:lnTo>
                <a:lnTo>
                  <a:pt x="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47991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40" h="315594">
                <a:moveTo>
                  <a:pt x="153466" y="0"/>
                </a:moveTo>
                <a:lnTo>
                  <a:pt x="104958" y="8027"/>
                </a:lnTo>
                <a:lnTo>
                  <a:pt x="62830" y="30386"/>
                </a:lnTo>
                <a:lnTo>
                  <a:pt x="29609" y="64492"/>
                </a:lnTo>
                <a:lnTo>
                  <a:pt x="7823" y="107761"/>
                </a:lnTo>
                <a:lnTo>
                  <a:pt x="0" y="157607"/>
                </a:lnTo>
                <a:lnTo>
                  <a:pt x="7823" y="207390"/>
                </a:lnTo>
                <a:lnTo>
                  <a:pt x="29609" y="250621"/>
                </a:lnTo>
                <a:lnTo>
                  <a:pt x="62830" y="284708"/>
                </a:lnTo>
                <a:lnTo>
                  <a:pt x="104958" y="307060"/>
                </a:lnTo>
                <a:lnTo>
                  <a:pt x="153466" y="315087"/>
                </a:lnTo>
                <a:lnTo>
                  <a:pt x="201975" y="307060"/>
                </a:lnTo>
                <a:lnTo>
                  <a:pt x="244103" y="284708"/>
                </a:lnTo>
                <a:lnTo>
                  <a:pt x="277324" y="250621"/>
                </a:lnTo>
                <a:lnTo>
                  <a:pt x="299109" y="207390"/>
                </a:lnTo>
                <a:lnTo>
                  <a:pt x="306933" y="157607"/>
                </a:lnTo>
                <a:lnTo>
                  <a:pt x="299109" y="107761"/>
                </a:lnTo>
                <a:lnTo>
                  <a:pt x="277324" y="64492"/>
                </a:lnTo>
                <a:lnTo>
                  <a:pt x="244103" y="30386"/>
                </a:lnTo>
                <a:lnTo>
                  <a:pt x="201975" y="8027"/>
                </a:lnTo>
                <a:lnTo>
                  <a:pt x="153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47991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40" h="315594">
                <a:moveTo>
                  <a:pt x="0" y="157607"/>
                </a:moveTo>
                <a:lnTo>
                  <a:pt x="7823" y="107761"/>
                </a:lnTo>
                <a:lnTo>
                  <a:pt x="29609" y="64492"/>
                </a:lnTo>
                <a:lnTo>
                  <a:pt x="62830" y="30386"/>
                </a:lnTo>
                <a:lnTo>
                  <a:pt x="104958" y="8027"/>
                </a:lnTo>
                <a:lnTo>
                  <a:pt x="153466" y="0"/>
                </a:lnTo>
                <a:lnTo>
                  <a:pt x="201975" y="8027"/>
                </a:lnTo>
                <a:lnTo>
                  <a:pt x="244103" y="30386"/>
                </a:lnTo>
                <a:lnTo>
                  <a:pt x="277324" y="64492"/>
                </a:lnTo>
                <a:lnTo>
                  <a:pt x="299109" y="107761"/>
                </a:lnTo>
                <a:lnTo>
                  <a:pt x="306933" y="157607"/>
                </a:lnTo>
                <a:lnTo>
                  <a:pt x="299109" y="207390"/>
                </a:lnTo>
                <a:lnTo>
                  <a:pt x="277324" y="250621"/>
                </a:lnTo>
                <a:lnTo>
                  <a:pt x="244103" y="284708"/>
                </a:lnTo>
                <a:lnTo>
                  <a:pt x="201975" y="307060"/>
                </a:lnTo>
                <a:lnTo>
                  <a:pt x="153466" y="315087"/>
                </a:lnTo>
                <a:lnTo>
                  <a:pt x="104958" y="307060"/>
                </a:lnTo>
                <a:lnTo>
                  <a:pt x="62830" y="284708"/>
                </a:lnTo>
                <a:lnTo>
                  <a:pt x="29609" y="250621"/>
                </a:lnTo>
                <a:lnTo>
                  <a:pt x="7823" y="207390"/>
                </a:lnTo>
                <a:lnTo>
                  <a:pt x="0" y="15760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3213" y="909180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4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38047" y="89067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22398" y="79491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66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2864" y="824129"/>
            <a:ext cx="376555" cy="329565"/>
          </a:xfrm>
          <a:custGeom>
            <a:avLst/>
            <a:gdLst/>
            <a:ahLst/>
            <a:cxnLst/>
            <a:rect l="l" t="t" r="r" b="b"/>
            <a:pathLst>
              <a:path w="376555" h="329565">
                <a:moveTo>
                  <a:pt x="342840" y="254741"/>
                </a:moveTo>
                <a:lnTo>
                  <a:pt x="325881" y="257048"/>
                </a:lnTo>
                <a:lnTo>
                  <a:pt x="361314" y="329184"/>
                </a:lnTo>
                <a:lnTo>
                  <a:pt x="373000" y="267588"/>
                </a:lnTo>
                <a:lnTo>
                  <a:pt x="344931" y="267588"/>
                </a:lnTo>
                <a:lnTo>
                  <a:pt x="342840" y="254741"/>
                </a:lnTo>
                <a:close/>
              </a:path>
              <a:path w="376555" h="329565">
                <a:moveTo>
                  <a:pt x="358473" y="252614"/>
                </a:moveTo>
                <a:lnTo>
                  <a:pt x="342840" y="254741"/>
                </a:lnTo>
                <a:lnTo>
                  <a:pt x="344931" y="267588"/>
                </a:lnTo>
                <a:lnTo>
                  <a:pt x="360680" y="264922"/>
                </a:lnTo>
                <a:lnTo>
                  <a:pt x="358473" y="252614"/>
                </a:lnTo>
                <a:close/>
              </a:path>
              <a:path w="376555" h="329565">
                <a:moveTo>
                  <a:pt x="376300" y="250189"/>
                </a:moveTo>
                <a:lnTo>
                  <a:pt x="358473" y="252614"/>
                </a:lnTo>
                <a:lnTo>
                  <a:pt x="360680" y="264922"/>
                </a:lnTo>
                <a:lnTo>
                  <a:pt x="344931" y="267588"/>
                </a:lnTo>
                <a:lnTo>
                  <a:pt x="373000" y="267588"/>
                </a:lnTo>
                <a:lnTo>
                  <a:pt x="376300" y="250189"/>
                </a:lnTo>
                <a:close/>
              </a:path>
              <a:path w="376555" h="329565">
                <a:moveTo>
                  <a:pt x="381" y="0"/>
                </a:moveTo>
                <a:lnTo>
                  <a:pt x="0" y="15748"/>
                </a:lnTo>
                <a:lnTo>
                  <a:pt x="18541" y="16128"/>
                </a:lnTo>
                <a:lnTo>
                  <a:pt x="36575" y="17399"/>
                </a:lnTo>
                <a:lnTo>
                  <a:pt x="88772" y="25780"/>
                </a:lnTo>
                <a:lnTo>
                  <a:pt x="138049" y="40639"/>
                </a:lnTo>
                <a:lnTo>
                  <a:pt x="183769" y="61467"/>
                </a:lnTo>
                <a:lnTo>
                  <a:pt x="225297" y="87756"/>
                </a:lnTo>
                <a:lnTo>
                  <a:pt x="262000" y="118999"/>
                </a:lnTo>
                <a:lnTo>
                  <a:pt x="293369" y="154431"/>
                </a:lnTo>
                <a:lnTo>
                  <a:pt x="318769" y="193801"/>
                </a:lnTo>
                <a:lnTo>
                  <a:pt x="337565" y="236347"/>
                </a:lnTo>
                <a:lnTo>
                  <a:pt x="342840" y="254741"/>
                </a:lnTo>
                <a:lnTo>
                  <a:pt x="358473" y="252614"/>
                </a:lnTo>
                <a:lnTo>
                  <a:pt x="346582" y="215391"/>
                </a:lnTo>
                <a:lnTo>
                  <a:pt x="324357" y="171703"/>
                </a:lnTo>
                <a:lnTo>
                  <a:pt x="295528" y="131699"/>
                </a:lnTo>
                <a:lnTo>
                  <a:pt x="260603" y="95885"/>
                </a:lnTo>
                <a:lnTo>
                  <a:pt x="220471" y="65024"/>
                </a:lnTo>
                <a:lnTo>
                  <a:pt x="175513" y="39369"/>
                </a:lnTo>
                <a:lnTo>
                  <a:pt x="126618" y="19812"/>
                </a:lnTo>
                <a:lnTo>
                  <a:pt x="74168" y="6603"/>
                </a:lnTo>
                <a:lnTo>
                  <a:pt x="18922" y="380"/>
                </a:lnTo>
                <a:lnTo>
                  <a:pt x="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2227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415" y="0"/>
                </a:moveTo>
                <a:lnTo>
                  <a:pt x="104932" y="8027"/>
                </a:lnTo>
                <a:lnTo>
                  <a:pt x="62819" y="30386"/>
                </a:lnTo>
                <a:lnTo>
                  <a:pt x="29606" y="64492"/>
                </a:lnTo>
                <a:lnTo>
                  <a:pt x="7823" y="107761"/>
                </a:lnTo>
                <a:lnTo>
                  <a:pt x="0" y="157607"/>
                </a:lnTo>
                <a:lnTo>
                  <a:pt x="7823" y="207390"/>
                </a:lnTo>
                <a:lnTo>
                  <a:pt x="29606" y="250621"/>
                </a:lnTo>
                <a:lnTo>
                  <a:pt x="62819" y="284708"/>
                </a:lnTo>
                <a:lnTo>
                  <a:pt x="104932" y="307060"/>
                </a:lnTo>
                <a:lnTo>
                  <a:pt x="153415" y="315087"/>
                </a:lnTo>
                <a:lnTo>
                  <a:pt x="201899" y="307060"/>
                </a:lnTo>
                <a:lnTo>
                  <a:pt x="244012" y="284708"/>
                </a:lnTo>
                <a:lnTo>
                  <a:pt x="277225" y="250621"/>
                </a:lnTo>
                <a:lnTo>
                  <a:pt x="299008" y="207390"/>
                </a:lnTo>
                <a:lnTo>
                  <a:pt x="306831" y="157607"/>
                </a:lnTo>
                <a:lnTo>
                  <a:pt x="299008" y="107761"/>
                </a:lnTo>
                <a:lnTo>
                  <a:pt x="277225" y="64492"/>
                </a:lnTo>
                <a:lnTo>
                  <a:pt x="244012" y="30386"/>
                </a:lnTo>
                <a:lnTo>
                  <a:pt x="201899" y="8027"/>
                </a:lnTo>
                <a:lnTo>
                  <a:pt x="153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2227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607"/>
                </a:moveTo>
                <a:lnTo>
                  <a:pt x="7823" y="107761"/>
                </a:lnTo>
                <a:lnTo>
                  <a:pt x="29606" y="64492"/>
                </a:lnTo>
                <a:lnTo>
                  <a:pt x="62819" y="30386"/>
                </a:lnTo>
                <a:lnTo>
                  <a:pt x="104932" y="8027"/>
                </a:lnTo>
                <a:lnTo>
                  <a:pt x="153415" y="0"/>
                </a:lnTo>
                <a:lnTo>
                  <a:pt x="201899" y="8027"/>
                </a:lnTo>
                <a:lnTo>
                  <a:pt x="244012" y="30386"/>
                </a:lnTo>
                <a:lnTo>
                  <a:pt x="277225" y="64492"/>
                </a:lnTo>
                <a:lnTo>
                  <a:pt x="299008" y="107761"/>
                </a:lnTo>
                <a:lnTo>
                  <a:pt x="306831" y="157607"/>
                </a:lnTo>
                <a:lnTo>
                  <a:pt x="299008" y="207390"/>
                </a:lnTo>
                <a:lnTo>
                  <a:pt x="277225" y="250621"/>
                </a:lnTo>
                <a:lnTo>
                  <a:pt x="244012" y="284708"/>
                </a:lnTo>
                <a:lnTo>
                  <a:pt x="201899" y="307060"/>
                </a:lnTo>
                <a:lnTo>
                  <a:pt x="153415" y="315087"/>
                </a:lnTo>
                <a:lnTo>
                  <a:pt x="104932" y="307060"/>
                </a:lnTo>
                <a:lnTo>
                  <a:pt x="62819" y="284708"/>
                </a:lnTo>
                <a:lnTo>
                  <a:pt x="29606" y="250621"/>
                </a:lnTo>
                <a:lnTo>
                  <a:pt x="7823" y="207390"/>
                </a:lnTo>
                <a:lnTo>
                  <a:pt x="0" y="15760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07411" y="909180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5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20874" y="89067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66769" y="79491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66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47236" y="824129"/>
            <a:ext cx="376555" cy="329565"/>
          </a:xfrm>
          <a:custGeom>
            <a:avLst/>
            <a:gdLst/>
            <a:ahLst/>
            <a:cxnLst/>
            <a:rect l="l" t="t" r="r" b="b"/>
            <a:pathLst>
              <a:path w="376554" h="329565">
                <a:moveTo>
                  <a:pt x="342840" y="254741"/>
                </a:moveTo>
                <a:lnTo>
                  <a:pt x="325881" y="257048"/>
                </a:lnTo>
                <a:lnTo>
                  <a:pt x="361314" y="329184"/>
                </a:lnTo>
                <a:lnTo>
                  <a:pt x="373000" y="267588"/>
                </a:lnTo>
                <a:lnTo>
                  <a:pt x="344931" y="267588"/>
                </a:lnTo>
                <a:lnTo>
                  <a:pt x="342840" y="254741"/>
                </a:lnTo>
                <a:close/>
              </a:path>
              <a:path w="376554" h="329565">
                <a:moveTo>
                  <a:pt x="358473" y="252614"/>
                </a:moveTo>
                <a:lnTo>
                  <a:pt x="342840" y="254741"/>
                </a:lnTo>
                <a:lnTo>
                  <a:pt x="344931" y="267588"/>
                </a:lnTo>
                <a:lnTo>
                  <a:pt x="360679" y="264922"/>
                </a:lnTo>
                <a:lnTo>
                  <a:pt x="358473" y="252614"/>
                </a:lnTo>
                <a:close/>
              </a:path>
              <a:path w="376554" h="329565">
                <a:moveTo>
                  <a:pt x="376300" y="250189"/>
                </a:moveTo>
                <a:lnTo>
                  <a:pt x="358473" y="252614"/>
                </a:lnTo>
                <a:lnTo>
                  <a:pt x="360679" y="264922"/>
                </a:lnTo>
                <a:lnTo>
                  <a:pt x="344931" y="267588"/>
                </a:lnTo>
                <a:lnTo>
                  <a:pt x="373000" y="267588"/>
                </a:lnTo>
                <a:lnTo>
                  <a:pt x="376300" y="250189"/>
                </a:lnTo>
                <a:close/>
              </a:path>
              <a:path w="376554" h="329565">
                <a:moveTo>
                  <a:pt x="380" y="0"/>
                </a:moveTo>
                <a:lnTo>
                  <a:pt x="0" y="15748"/>
                </a:lnTo>
                <a:lnTo>
                  <a:pt x="18541" y="16128"/>
                </a:lnTo>
                <a:lnTo>
                  <a:pt x="36575" y="17399"/>
                </a:lnTo>
                <a:lnTo>
                  <a:pt x="88772" y="25780"/>
                </a:lnTo>
                <a:lnTo>
                  <a:pt x="138048" y="40639"/>
                </a:lnTo>
                <a:lnTo>
                  <a:pt x="183768" y="61467"/>
                </a:lnTo>
                <a:lnTo>
                  <a:pt x="225297" y="87756"/>
                </a:lnTo>
                <a:lnTo>
                  <a:pt x="262000" y="118999"/>
                </a:lnTo>
                <a:lnTo>
                  <a:pt x="293369" y="154431"/>
                </a:lnTo>
                <a:lnTo>
                  <a:pt x="318769" y="193801"/>
                </a:lnTo>
                <a:lnTo>
                  <a:pt x="337565" y="236347"/>
                </a:lnTo>
                <a:lnTo>
                  <a:pt x="342840" y="254741"/>
                </a:lnTo>
                <a:lnTo>
                  <a:pt x="358473" y="252614"/>
                </a:lnTo>
                <a:lnTo>
                  <a:pt x="346582" y="215391"/>
                </a:lnTo>
                <a:lnTo>
                  <a:pt x="324357" y="171703"/>
                </a:lnTo>
                <a:lnTo>
                  <a:pt x="295528" y="131699"/>
                </a:lnTo>
                <a:lnTo>
                  <a:pt x="260603" y="95885"/>
                </a:lnTo>
                <a:lnTo>
                  <a:pt x="220471" y="65024"/>
                </a:lnTo>
                <a:lnTo>
                  <a:pt x="175513" y="39369"/>
                </a:lnTo>
                <a:lnTo>
                  <a:pt x="126618" y="19812"/>
                </a:lnTo>
                <a:lnTo>
                  <a:pt x="74167" y="6603"/>
                </a:lnTo>
                <a:lnTo>
                  <a:pt x="18922" y="380"/>
                </a:lnTo>
                <a:lnTo>
                  <a:pt x="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6599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153416" y="0"/>
                </a:moveTo>
                <a:lnTo>
                  <a:pt x="104932" y="8027"/>
                </a:lnTo>
                <a:lnTo>
                  <a:pt x="62819" y="30386"/>
                </a:lnTo>
                <a:lnTo>
                  <a:pt x="29606" y="64492"/>
                </a:lnTo>
                <a:lnTo>
                  <a:pt x="7823" y="107761"/>
                </a:lnTo>
                <a:lnTo>
                  <a:pt x="0" y="157607"/>
                </a:lnTo>
                <a:lnTo>
                  <a:pt x="7823" y="207390"/>
                </a:lnTo>
                <a:lnTo>
                  <a:pt x="29606" y="250621"/>
                </a:lnTo>
                <a:lnTo>
                  <a:pt x="62819" y="284708"/>
                </a:lnTo>
                <a:lnTo>
                  <a:pt x="104932" y="307060"/>
                </a:lnTo>
                <a:lnTo>
                  <a:pt x="153416" y="315087"/>
                </a:lnTo>
                <a:lnTo>
                  <a:pt x="201899" y="307060"/>
                </a:lnTo>
                <a:lnTo>
                  <a:pt x="244012" y="284708"/>
                </a:lnTo>
                <a:lnTo>
                  <a:pt x="277225" y="250621"/>
                </a:lnTo>
                <a:lnTo>
                  <a:pt x="299008" y="207390"/>
                </a:lnTo>
                <a:lnTo>
                  <a:pt x="306831" y="157607"/>
                </a:lnTo>
                <a:lnTo>
                  <a:pt x="299008" y="107761"/>
                </a:lnTo>
                <a:lnTo>
                  <a:pt x="277225" y="64492"/>
                </a:lnTo>
                <a:lnTo>
                  <a:pt x="244012" y="30386"/>
                </a:lnTo>
                <a:lnTo>
                  <a:pt x="201899" y="8027"/>
                </a:lnTo>
                <a:lnTo>
                  <a:pt x="153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6599" y="847370"/>
            <a:ext cx="307340" cy="315595"/>
          </a:xfrm>
          <a:custGeom>
            <a:avLst/>
            <a:gdLst/>
            <a:ahLst/>
            <a:cxnLst/>
            <a:rect l="l" t="t" r="r" b="b"/>
            <a:pathLst>
              <a:path w="307339" h="315594">
                <a:moveTo>
                  <a:pt x="0" y="157607"/>
                </a:moveTo>
                <a:lnTo>
                  <a:pt x="7823" y="107761"/>
                </a:lnTo>
                <a:lnTo>
                  <a:pt x="29606" y="64492"/>
                </a:lnTo>
                <a:lnTo>
                  <a:pt x="62819" y="30386"/>
                </a:lnTo>
                <a:lnTo>
                  <a:pt x="104932" y="8027"/>
                </a:lnTo>
                <a:lnTo>
                  <a:pt x="153416" y="0"/>
                </a:lnTo>
                <a:lnTo>
                  <a:pt x="201899" y="8027"/>
                </a:lnTo>
                <a:lnTo>
                  <a:pt x="244012" y="30386"/>
                </a:lnTo>
                <a:lnTo>
                  <a:pt x="277225" y="64492"/>
                </a:lnTo>
                <a:lnTo>
                  <a:pt x="299008" y="107761"/>
                </a:lnTo>
                <a:lnTo>
                  <a:pt x="306831" y="157607"/>
                </a:lnTo>
                <a:lnTo>
                  <a:pt x="299008" y="207390"/>
                </a:lnTo>
                <a:lnTo>
                  <a:pt x="277225" y="250621"/>
                </a:lnTo>
                <a:lnTo>
                  <a:pt x="244012" y="284708"/>
                </a:lnTo>
                <a:lnTo>
                  <a:pt x="201899" y="307060"/>
                </a:lnTo>
                <a:lnTo>
                  <a:pt x="153416" y="315087"/>
                </a:lnTo>
                <a:lnTo>
                  <a:pt x="104932" y="307060"/>
                </a:lnTo>
                <a:lnTo>
                  <a:pt x="62819" y="284708"/>
                </a:lnTo>
                <a:lnTo>
                  <a:pt x="29606" y="250621"/>
                </a:lnTo>
                <a:lnTo>
                  <a:pt x="7823" y="207390"/>
                </a:lnTo>
                <a:lnTo>
                  <a:pt x="0" y="15760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51782" y="909180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4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65371" y="89067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50942" y="85664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66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1408" y="885851"/>
            <a:ext cx="376555" cy="329565"/>
          </a:xfrm>
          <a:custGeom>
            <a:avLst/>
            <a:gdLst/>
            <a:ahLst/>
            <a:cxnLst/>
            <a:rect l="l" t="t" r="r" b="b"/>
            <a:pathLst>
              <a:path w="376554" h="329565">
                <a:moveTo>
                  <a:pt x="342844" y="254867"/>
                </a:moveTo>
                <a:lnTo>
                  <a:pt x="325882" y="257175"/>
                </a:lnTo>
                <a:lnTo>
                  <a:pt x="361315" y="329183"/>
                </a:lnTo>
                <a:lnTo>
                  <a:pt x="373019" y="267588"/>
                </a:lnTo>
                <a:lnTo>
                  <a:pt x="344932" y="267588"/>
                </a:lnTo>
                <a:lnTo>
                  <a:pt x="342844" y="254867"/>
                </a:lnTo>
                <a:close/>
              </a:path>
              <a:path w="376554" h="329565">
                <a:moveTo>
                  <a:pt x="358495" y="252738"/>
                </a:moveTo>
                <a:lnTo>
                  <a:pt x="342844" y="254867"/>
                </a:lnTo>
                <a:lnTo>
                  <a:pt x="344932" y="267588"/>
                </a:lnTo>
                <a:lnTo>
                  <a:pt x="360680" y="264921"/>
                </a:lnTo>
                <a:lnTo>
                  <a:pt x="358495" y="252738"/>
                </a:lnTo>
                <a:close/>
              </a:path>
              <a:path w="376554" h="329565">
                <a:moveTo>
                  <a:pt x="376300" y="250316"/>
                </a:moveTo>
                <a:lnTo>
                  <a:pt x="358495" y="252738"/>
                </a:lnTo>
                <a:lnTo>
                  <a:pt x="360680" y="264921"/>
                </a:lnTo>
                <a:lnTo>
                  <a:pt x="344932" y="267588"/>
                </a:lnTo>
                <a:lnTo>
                  <a:pt x="373019" y="267588"/>
                </a:lnTo>
                <a:lnTo>
                  <a:pt x="376300" y="250316"/>
                </a:lnTo>
                <a:close/>
              </a:path>
              <a:path w="376554" h="329565">
                <a:moveTo>
                  <a:pt x="381" y="0"/>
                </a:moveTo>
                <a:lnTo>
                  <a:pt x="0" y="15747"/>
                </a:lnTo>
                <a:lnTo>
                  <a:pt x="18542" y="16128"/>
                </a:lnTo>
                <a:lnTo>
                  <a:pt x="36575" y="17399"/>
                </a:lnTo>
                <a:lnTo>
                  <a:pt x="88773" y="25780"/>
                </a:lnTo>
                <a:lnTo>
                  <a:pt x="138049" y="40639"/>
                </a:lnTo>
                <a:lnTo>
                  <a:pt x="183642" y="61467"/>
                </a:lnTo>
                <a:lnTo>
                  <a:pt x="225298" y="87756"/>
                </a:lnTo>
                <a:lnTo>
                  <a:pt x="262000" y="118999"/>
                </a:lnTo>
                <a:lnTo>
                  <a:pt x="293370" y="154558"/>
                </a:lnTo>
                <a:lnTo>
                  <a:pt x="318770" y="193928"/>
                </a:lnTo>
                <a:lnTo>
                  <a:pt x="337566" y="236474"/>
                </a:lnTo>
                <a:lnTo>
                  <a:pt x="342844" y="254867"/>
                </a:lnTo>
                <a:lnTo>
                  <a:pt x="358495" y="252738"/>
                </a:lnTo>
                <a:lnTo>
                  <a:pt x="346583" y="215518"/>
                </a:lnTo>
                <a:lnTo>
                  <a:pt x="324358" y="171830"/>
                </a:lnTo>
                <a:lnTo>
                  <a:pt x="295529" y="131699"/>
                </a:lnTo>
                <a:lnTo>
                  <a:pt x="260604" y="95884"/>
                </a:lnTo>
                <a:lnTo>
                  <a:pt x="220472" y="65024"/>
                </a:lnTo>
                <a:lnTo>
                  <a:pt x="175514" y="39369"/>
                </a:lnTo>
                <a:lnTo>
                  <a:pt x="126619" y="19812"/>
                </a:lnTo>
                <a:lnTo>
                  <a:pt x="74168" y="6603"/>
                </a:lnTo>
                <a:lnTo>
                  <a:pt x="18923" y="380"/>
                </a:lnTo>
                <a:lnTo>
                  <a:pt x="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35956" y="970902"/>
            <a:ext cx="179705" cy="173355"/>
          </a:xfrm>
          <a:custGeom>
            <a:avLst/>
            <a:gdLst/>
            <a:ahLst/>
            <a:cxnLst/>
            <a:rect l="l" t="t" r="r" b="b"/>
            <a:pathLst>
              <a:path w="179704" h="173355">
                <a:moveTo>
                  <a:pt x="0" y="173012"/>
                </a:moveTo>
                <a:lnTo>
                  <a:pt x="179539" y="173012"/>
                </a:lnTo>
                <a:lnTo>
                  <a:pt x="179539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6008" y="4077488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5556402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46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4474" y="4077488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40629" y="4040277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7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0629" y="5519064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46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59094" y="4040277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7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3952" y="5571134"/>
            <a:ext cx="314325" cy="74930"/>
          </a:xfrm>
          <a:custGeom>
            <a:avLst/>
            <a:gdLst/>
            <a:ahLst/>
            <a:cxnLst/>
            <a:rect l="l" t="t" r="r" b="b"/>
            <a:pathLst>
              <a:path w="314325" h="74929">
                <a:moveTo>
                  <a:pt x="59562" y="0"/>
                </a:moveTo>
                <a:lnTo>
                  <a:pt x="57276" y="1397"/>
                </a:lnTo>
                <a:lnTo>
                  <a:pt x="0" y="37160"/>
                </a:lnTo>
                <a:lnTo>
                  <a:pt x="57276" y="72948"/>
                </a:lnTo>
                <a:lnTo>
                  <a:pt x="59562" y="74345"/>
                </a:lnTo>
                <a:lnTo>
                  <a:pt x="62484" y="73660"/>
                </a:lnTo>
                <a:lnTo>
                  <a:pt x="65277" y="69202"/>
                </a:lnTo>
                <a:lnTo>
                  <a:pt x="64515" y="66268"/>
                </a:lnTo>
                <a:lnTo>
                  <a:pt x="62356" y="64871"/>
                </a:lnTo>
                <a:lnTo>
                  <a:pt x="25638" y="41922"/>
                </a:lnTo>
                <a:lnTo>
                  <a:pt x="9016" y="41922"/>
                </a:lnTo>
                <a:lnTo>
                  <a:pt x="9016" y="32397"/>
                </a:lnTo>
                <a:lnTo>
                  <a:pt x="25616" y="32397"/>
                </a:lnTo>
                <a:lnTo>
                  <a:pt x="62356" y="9398"/>
                </a:lnTo>
                <a:lnTo>
                  <a:pt x="64515" y="8001"/>
                </a:lnTo>
                <a:lnTo>
                  <a:pt x="65277" y="5080"/>
                </a:lnTo>
                <a:lnTo>
                  <a:pt x="63880" y="2921"/>
                </a:lnTo>
                <a:lnTo>
                  <a:pt x="62484" y="635"/>
                </a:lnTo>
                <a:lnTo>
                  <a:pt x="59562" y="0"/>
                </a:lnTo>
                <a:close/>
              </a:path>
              <a:path w="314325" h="74929">
                <a:moveTo>
                  <a:pt x="25616" y="32397"/>
                </a:moveTo>
                <a:lnTo>
                  <a:pt x="9016" y="32397"/>
                </a:lnTo>
                <a:lnTo>
                  <a:pt x="9016" y="41922"/>
                </a:lnTo>
                <a:lnTo>
                  <a:pt x="25638" y="41922"/>
                </a:lnTo>
                <a:lnTo>
                  <a:pt x="24480" y="41198"/>
                </a:lnTo>
                <a:lnTo>
                  <a:pt x="11556" y="41198"/>
                </a:lnTo>
                <a:lnTo>
                  <a:pt x="11556" y="33121"/>
                </a:lnTo>
                <a:lnTo>
                  <a:pt x="24459" y="33121"/>
                </a:lnTo>
                <a:lnTo>
                  <a:pt x="25616" y="32397"/>
                </a:lnTo>
                <a:close/>
              </a:path>
              <a:path w="314325" h="74929">
                <a:moveTo>
                  <a:pt x="313816" y="32397"/>
                </a:moveTo>
                <a:lnTo>
                  <a:pt x="25616" y="32397"/>
                </a:lnTo>
                <a:lnTo>
                  <a:pt x="18013" y="37156"/>
                </a:lnTo>
                <a:lnTo>
                  <a:pt x="25638" y="41922"/>
                </a:lnTo>
                <a:lnTo>
                  <a:pt x="313816" y="41922"/>
                </a:lnTo>
                <a:lnTo>
                  <a:pt x="313816" y="32397"/>
                </a:lnTo>
                <a:close/>
              </a:path>
              <a:path w="314325" h="74929">
                <a:moveTo>
                  <a:pt x="11556" y="33121"/>
                </a:moveTo>
                <a:lnTo>
                  <a:pt x="11556" y="41198"/>
                </a:lnTo>
                <a:lnTo>
                  <a:pt x="18013" y="37156"/>
                </a:lnTo>
                <a:lnTo>
                  <a:pt x="11556" y="33121"/>
                </a:lnTo>
                <a:close/>
              </a:path>
              <a:path w="314325" h="74929">
                <a:moveTo>
                  <a:pt x="18013" y="37156"/>
                </a:moveTo>
                <a:lnTo>
                  <a:pt x="11556" y="41198"/>
                </a:lnTo>
                <a:lnTo>
                  <a:pt x="24480" y="41198"/>
                </a:lnTo>
                <a:lnTo>
                  <a:pt x="18013" y="37156"/>
                </a:lnTo>
                <a:close/>
              </a:path>
              <a:path w="314325" h="74929">
                <a:moveTo>
                  <a:pt x="24459" y="33121"/>
                </a:moveTo>
                <a:lnTo>
                  <a:pt x="11556" y="33121"/>
                </a:lnTo>
                <a:lnTo>
                  <a:pt x="18013" y="37156"/>
                </a:lnTo>
                <a:lnTo>
                  <a:pt x="24459" y="33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847587" y="5499710"/>
            <a:ext cx="314325" cy="295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45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099177" y="5285384"/>
            <a:ext cx="314325" cy="74295"/>
          </a:xfrm>
          <a:custGeom>
            <a:avLst/>
            <a:gdLst/>
            <a:ahLst/>
            <a:cxnLst/>
            <a:rect l="l" t="t" r="r" b="b"/>
            <a:pathLst>
              <a:path w="314325" h="74295">
                <a:moveTo>
                  <a:pt x="59562" y="0"/>
                </a:moveTo>
                <a:lnTo>
                  <a:pt x="57276" y="1397"/>
                </a:lnTo>
                <a:lnTo>
                  <a:pt x="0" y="37211"/>
                </a:lnTo>
                <a:lnTo>
                  <a:pt x="57276" y="72898"/>
                </a:lnTo>
                <a:lnTo>
                  <a:pt x="59562" y="74295"/>
                </a:lnTo>
                <a:lnTo>
                  <a:pt x="62484" y="73660"/>
                </a:lnTo>
                <a:lnTo>
                  <a:pt x="63880" y="71374"/>
                </a:lnTo>
                <a:lnTo>
                  <a:pt x="65277" y="69215"/>
                </a:lnTo>
                <a:lnTo>
                  <a:pt x="64515" y="66294"/>
                </a:lnTo>
                <a:lnTo>
                  <a:pt x="62356" y="64897"/>
                </a:lnTo>
                <a:lnTo>
                  <a:pt x="25577" y="41910"/>
                </a:lnTo>
                <a:lnTo>
                  <a:pt x="9016" y="41910"/>
                </a:lnTo>
                <a:lnTo>
                  <a:pt x="9016" y="32385"/>
                </a:lnTo>
                <a:lnTo>
                  <a:pt x="25577" y="32385"/>
                </a:lnTo>
                <a:lnTo>
                  <a:pt x="62356" y="9398"/>
                </a:lnTo>
                <a:lnTo>
                  <a:pt x="64515" y="8001"/>
                </a:lnTo>
                <a:lnTo>
                  <a:pt x="65277" y="5080"/>
                </a:lnTo>
                <a:lnTo>
                  <a:pt x="63880" y="2921"/>
                </a:lnTo>
                <a:lnTo>
                  <a:pt x="62484" y="635"/>
                </a:lnTo>
                <a:lnTo>
                  <a:pt x="59562" y="0"/>
                </a:lnTo>
                <a:close/>
              </a:path>
              <a:path w="314325" h="74295">
                <a:moveTo>
                  <a:pt x="25577" y="32385"/>
                </a:moveTo>
                <a:lnTo>
                  <a:pt x="9016" y="32385"/>
                </a:lnTo>
                <a:lnTo>
                  <a:pt x="9016" y="41910"/>
                </a:lnTo>
                <a:lnTo>
                  <a:pt x="25577" y="41910"/>
                </a:lnTo>
                <a:lnTo>
                  <a:pt x="24358" y="41148"/>
                </a:lnTo>
                <a:lnTo>
                  <a:pt x="11556" y="41148"/>
                </a:lnTo>
                <a:lnTo>
                  <a:pt x="11556" y="33147"/>
                </a:lnTo>
                <a:lnTo>
                  <a:pt x="24358" y="33147"/>
                </a:lnTo>
                <a:lnTo>
                  <a:pt x="25577" y="32385"/>
                </a:lnTo>
                <a:close/>
              </a:path>
              <a:path w="314325" h="74295">
                <a:moveTo>
                  <a:pt x="313816" y="32385"/>
                </a:moveTo>
                <a:lnTo>
                  <a:pt x="25577" y="32385"/>
                </a:lnTo>
                <a:lnTo>
                  <a:pt x="17957" y="37147"/>
                </a:lnTo>
                <a:lnTo>
                  <a:pt x="25577" y="41910"/>
                </a:lnTo>
                <a:lnTo>
                  <a:pt x="313816" y="41910"/>
                </a:lnTo>
                <a:lnTo>
                  <a:pt x="313816" y="32385"/>
                </a:lnTo>
                <a:close/>
              </a:path>
              <a:path w="314325" h="74295">
                <a:moveTo>
                  <a:pt x="11556" y="33147"/>
                </a:moveTo>
                <a:lnTo>
                  <a:pt x="11556" y="41148"/>
                </a:lnTo>
                <a:lnTo>
                  <a:pt x="17957" y="37147"/>
                </a:lnTo>
                <a:lnTo>
                  <a:pt x="11556" y="33147"/>
                </a:lnTo>
                <a:close/>
              </a:path>
              <a:path w="314325" h="74295">
                <a:moveTo>
                  <a:pt x="17957" y="37147"/>
                </a:moveTo>
                <a:lnTo>
                  <a:pt x="11556" y="41148"/>
                </a:lnTo>
                <a:lnTo>
                  <a:pt x="24358" y="41148"/>
                </a:lnTo>
                <a:lnTo>
                  <a:pt x="17957" y="37147"/>
                </a:lnTo>
                <a:close/>
              </a:path>
              <a:path w="314325" h="74295">
                <a:moveTo>
                  <a:pt x="24358" y="33147"/>
                </a:moveTo>
                <a:lnTo>
                  <a:pt x="11556" y="33147"/>
                </a:lnTo>
                <a:lnTo>
                  <a:pt x="17957" y="37147"/>
                </a:lnTo>
                <a:lnTo>
                  <a:pt x="24358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472812" y="5214023"/>
            <a:ext cx="314325" cy="295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45"/>
              </a:lnSpc>
            </a:pPr>
            <a:r>
              <a:rPr sz="1400" b="1" spc="-120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228340" y="4102252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28340" y="5581168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46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46805" y="4102252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91509" y="4938166"/>
            <a:ext cx="314325" cy="74930"/>
          </a:xfrm>
          <a:custGeom>
            <a:avLst/>
            <a:gdLst/>
            <a:ahLst/>
            <a:cxnLst/>
            <a:rect l="l" t="t" r="r" b="b"/>
            <a:pathLst>
              <a:path w="314325" h="74929">
                <a:moveTo>
                  <a:pt x="59562" y="0"/>
                </a:moveTo>
                <a:lnTo>
                  <a:pt x="57276" y="1396"/>
                </a:lnTo>
                <a:lnTo>
                  <a:pt x="0" y="37211"/>
                </a:lnTo>
                <a:lnTo>
                  <a:pt x="57276" y="73025"/>
                </a:lnTo>
                <a:lnTo>
                  <a:pt x="59562" y="74421"/>
                </a:lnTo>
                <a:lnTo>
                  <a:pt x="62483" y="73659"/>
                </a:lnTo>
                <a:lnTo>
                  <a:pt x="63881" y="71500"/>
                </a:lnTo>
                <a:lnTo>
                  <a:pt x="65277" y="69214"/>
                </a:lnTo>
                <a:lnTo>
                  <a:pt x="64643" y="66293"/>
                </a:lnTo>
                <a:lnTo>
                  <a:pt x="62356" y="64896"/>
                </a:lnTo>
                <a:lnTo>
                  <a:pt x="25781" y="42037"/>
                </a:lnTo>
                <a:lnTo>
                  <a:pt x="9017" y="42037"/>
                </a:lnTo>
                <a:lnTo>
                  <a:pt x="9017" y="32512"/>
                </a:lnTo>
                <a:lnTo>
                  <a:pt x="25577" y="32512"/>
                </a:lnTo>
                <a:lnTo>
                  <a:pt x="62356" y="9525"/>
                </a:lnTo>
                <a:lnTo>
                  <a:pt x="64643" y="8127"/>
                </a:lnTo>
                <a:lnTo>
                  <a:pt x="65277" y="5206"/>
                </a:lnTo>
                <a:lnTo>
                  <a:pt x="63881" y="2920"/>
                </a:lnTo>
                <a:lnTo>
                  <a:pt x="62483" y="762"/>
                </a:lnTo>
                <a:lnTo>
                  <a:pt x="59562" y="0"/>
                </a:lnTo>
                <a:close/>
              </a:path>
              <a:path w="314325" h="74929">
                <a:moveTo>
                  <a:pt x="25577" y="32512"/>
                </a:moveTo>
                <a:lnTo>
                  <a:pt x="9017" y="32512"/>
                </a:lnTo>
                <a:lnTo>
                  <a:pt x="9017" y="42037"/>
                </a:lnTo>
                <a:lnTo>
                  <a:pt x="25781" y="42037"/>
                </a:lnTo>
                <a:lnTo>
                  <a:pt x="24561" y="41275"/>
                </a:lnTo>
                <a:lnTo>
                  <a:pt x="11556" y="41275"/>
                </a:lnTo>
                <a:lnTo>
                  <a:pt x="11556" y="33146"/>
                </a:lnTo>
                <a:lnTo>
                  <a:pt x="24561" y="33146"/>
                </a:lnTo>
                <a:lnTo>
                  <a:pt x="25577" y="32512"/>
                </a:lnTo>
                <a:close/>
              </a:path>
              <a:path w="314325" h="74929">
                <a:moveTo>
                  <a:pt x="313944" y="32512"/>
                </a:moveTo>
                <a:lnTo>
                  <a:pt x="25577" y="32512"/>
                </a:lnTo>
                <a:lnTo>
                  <a:pt x="18059" y="37211"/>
                </a:lnTo>
                <a:lnTo>
                  <a:pt x="25781" y="42037"/>
                </a:lnTo>
                <a:lnTo>
                  <a:pt x="313944" y="42037"/>
                </a:lnTo>
                <a:lnTo>
                  <a:pt x="313944" y="32512"/>
                </a:lnTo>
                <a:close/>
              </a:path>
              <a:path w="314325" h="74929">
                <a:moveTo>
                  <a:pt x="11556" y="33146"/>
                </a:moveTo>
                <a:lnTo>
                  <a:pt x="11556" y="41275"/>
                </a:lnTo>
                <a:lnTo>
                  <a:pt x="18059" y="37211"/>
                </a:lnTo>
                <a:lnTo>
                  <a:pt x="11556" y="33146"/>
                </a:lnTo>
                <a:close/>
              </a:path>
              <a:path w="314325" h="74929">
                <a:moveTo>
                  <a:pt x="18059" y="37211"/>
                </a:moveTo>
                <a:lnTo>
                  <a:pt x="11556" y="41275"/>
                </a:lnTo>
                <a:lnTo>
                  <a:pt x="24561" y="41275"/>
                </a:lnTo>
                <a:lnTo>
                  <a:pt x="18059" y="37211"/>
                </a:lnTo>
                <a:close/>
              </a:path>
              <a:path w="314325" h="74929">
                <a:moveTo>
                  <a:pt x="24561" y="33146"/>
                </a:moveTo>
                <a:lnTo>
                  <a:pt x="11556" y="33146"/>
                </a:lnTo>
                <a:lnTo>
                  <a:pt x="18059" y="37211"/>
                </a:lnTo>
                <a:lnTo>
                  <a:pt x="24561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065143" y="4866805"/>
            <a:ext cx="314325" cy="295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778864" y="4091965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8864" y="5570881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418401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97266" y="4091965"/>
            <a:ext cx="0" cy="1478915"/>
          </a:xfrm>
          <a:custGeom>
            <a:avLst/>
            <a:gdLst/>
            <a:ahLst/>
            <a:cxnLst/>
            <a:rect l="l" t="t" r="r" b="b"/>
            <a:pathLst>
              <a:path h="1478914">
                <a:moveTo>
                  <a:pt x="0" y="0"/>
                </a:moveTo>
                <a:lnTo>
                  <a:pt x="0" y="147891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42071" y="4642383"/>
            <a:ext cx="314325" cy="74930"/>
          </a:xfrm>
          <a:custGeom>
            <a:avLst/>
            <a:gdLst/>
            <a:ahLst/>
            <a:cxnLst/>
            <a:rect l="l" t="t" r="r" b="b"/>
            <a:pathLst>
              <a:path w="314325" h="74929">
                <a:moveTo>
                  <a:pt x="59486" y="0"/>
                </a:moveTo>
                <a:lnTo>
                  <a:pt x="0" y="37210"/>
                </a:lnTo>
                <a:lnTo>
                  <a:pt x="59486" y="74421"/>
                </a:lnTo>
                <a:lnTo>
                  <a:pt x="62420" y="73786"/>
                </a:lnTo>
                <a:lnTo>
                  <a:pt x="65214" y="69214"/>
                </a:lnTo>
                <a:lnTo>
                  <a:pt x="64541" y="66293"/>
                </a:lnTo>
                <a:lnTo>
                  <a:pt x="25730" y="42036"/>
                </a:lnTo>
                <a:lnTo>
                  <a:pt x="8978" y="42036"/>
                </a:lnTo>
                <a:lnTo>
                  <a:pt x="8978" y="32511"/>
                </a:lnTo>
                <a:lnTo>
                  <a:pt x="25527" y="32511"/>
                </a:lnTo>
                <a:lnTo>
                  <a:pt x="64541" y="8127"/>
                </a:lnTo>
                <a:lnTo>
                  <a:pt x="65214" y="5206"/>
                </a:lnTo>
                <a:lnTo>
                  <a:pt x="63817" y="2920"/>
                </a:lnTo>
                <a:lnTo>
                  <a:pt x="62420" y="761"/>
                </a:lnTo>
                <a:lnTo>
                  <a:pt x="59486" y="0"/>
                </a:lnTo>
                <a:close/>
              </a:path>
              <a:path w="314325" h="74929">
                <a:moveTo>
                  <a:pt x="25527" y="32511"/>
                </a:moveTo>
                <a:lnTo>
                  <a:pt x="8978" y="32511"/>
                </a:lnTo>
                <a:lnTo>
                  <a:pt x="8978" y="42036"/>
                </a:lnTo>
                <a:lnTo>
                  <a:pt x="25730" y="42036"/>
                </a:lnTo>
                <a:lnTo>
                  <a:pt x="24511" y="41274"/>
                </a:lnTo>
                <a:lnTo>
                  <a:pt x="11506" y="41274"/>
                </a:lnTo>
                <a:lnTo>
                  <a:pt x="11506" y="33146"/>
                </a:lnTo>
                <a:lnTo>
                  <a:pt x="24511" y="33146"/>
                </a:lnTo>
                <a:lnTo>
                  <a:pt x="25527" y="32511"/>
                </a:lnTo>
                <a:close/>
              </a:path>
              <a:path w="314325" h="74929">
                <a:moveTo>
                  <a:pt x="313804" y="32511"/>
                </a:moveTo>
                <a:lnTo>
                  <a:pt x="25527" y="32511"/>
                </a:lnTo>
                <a:lnTo>
                  <a:pt x="18008" y="37210"/>
                </a:lnTo>
                <a:lnTo>
                  <a:pt x="25730" y="42036"/>
                </a:lnTo>
                <a:lnTo>
                  <a:pt x="313804" y="42036"/>
                </a:lnTo>
                <a:lnTo>
                  <a:pt x="313804" y="32511"/>
                </a:lnTo>
                <a:close/>
              </a:path>
              <a:path w="314325" h="74929">
                <a:moveTo>
                  <a:pt x="11506" y="33146"/>
                </a:moveTo>
                <a:lnTo>
                  <a:pt x="11506" y="41274"/>
                </a:lnTo>
                <a:lnTo>
                  <a:pt x="18008" y="37210"/>
                </a:lnTo>
                <a:lnTo>
                  <a:pt x="11506" y="33146"/>
                </a:lnTo>
                <a:close/>
              </a:path>
              <a:path w="314325" h="74929">
                <a:moveTo>
                  <a:pt x="18008" y="37210"/>
                </a:moveTo>
                <a:lnTo>
                  <a:pt x="11506" y="41274"/>
                </a:lnTo>
                <a:lnTo>
                  <a:pt x="24511" y="41274"/>
                </a:lnTo>
                <a:lnTo>
                  <a:pt x="18008" y="37210"/>
                </a:lnTo>
                <a:close/>
              </a:path>
              <a:path w="314325" h="74929">
                <a:moveTo>
                  <a:pt x="24511" y="33146"/>
                </a:moveTo>
                <a:lnTo>
                  <a:pt x="11506" y="33146"/>
                </a:lnTo>
                <a:lnTo>
                  <a:pt x="18008" y="37210"/>
                </a:lnTo>
                <a:lnTo>
                  <a:pt x="24511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615692" y="4571022"/>
            <a:ext cx="314325" cy="295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185315" y="409298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523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62304" y="4089933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523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34868" y="411165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1755" y="4108476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5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39488" y="409615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16501" y="4092982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44107" y="4049547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587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21121" y="404650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50822" y="3770275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96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34743" y="3878987"/>
            <a:ext cx="178435" cy="203200"/>
          </a:xfrm>
          <a:custGeom>
            <a:avLst/>
            <a:gdLst/>
            <a:ahLst/>
            <a:cxnLst/>
            <a:rect l="l" t="t" r="r" b="b"/>
            <a:pathLst>
              <a:path w="178434" h="203200">
                <a:moveTo>
                  <a:pt x="0" y="202691"/>
                </a:moveTo>
                <a:lnTo>
                  <a:pt x="178320" y="202691"/>
                </a:lnTo>
                <a:lnTo>
                  <a:pt x="1783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26680" y="5222265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152425" y="0"/>
                </a:moveTo>
                <a:lnTo>
                  <a:pt x="104244" y="8069"/>
                </a:lnTo>
                <a:lnTo>
                  <a:pt x="62402" y="30536"/>
                </a:lnTo>
                <a:lnTo>
                  <a:pt x="29407" y="64794"/>
                </a:lnTo>
                <a:lnTo>
                  <a:pt x="7770" y="108232"/>
                </a:lnTo>
                <a:lnTo>
                  <a:pt x="0" y="158241"/>
                </a:lnTo>
                <a:lnTo>
                  <a:pt x="7770" y="208251"/>
                </a:lnTo>
                <a:lnTo>
                  <a:pt x="29407" y="251689"/>
                </a:lnTo>
                <a:lnTo>
                  <a:pt x="62402" y="285947"/>
                </a:lnTo>
                <a:lnTo>
                  <a:pt x="104244" y="308414"/>
                </a:lnTo>
                <a:lnTo>
                  <a:pt x="152425" y="316483"/>
                </a:lnTo>
                <a:lnTo>
                  <a:pt x="200599" y="308414"/>
                </a:lnTo>
                <a:lnTo>
                  <a:pt x="242438" y="285947"/>
                </a:lnTo>
                <a:lnTo>
                  <a:pt x="275431" y="251689"/>
                </a:lnTo>
                <a:lnTo>
                  <a:pt x="297068" y="208251"/>
                </a:lnTo>
                <a:lnTo>
                  <a:pt x="304838" y="158241"/>
                </a:lnTo>
                <a:lnTo>
                  <a:pt x="297068" y="108232"/>
                </a:lnTo>
                <a:lnTo>
                  <a:pt x="275431" y="64794"/>
                </a:lnTo>
                <a:lnTo>
                  <a:pt x="242438" y="30536"/>
                </a:lnTo>
                <a:lnTo>
                  <a:pt x="200599" y="8069"/>
                </a:lnTo>
                <a:lnTo>
                  <a:pt x="1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26680" y="5222265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0" y="158241"/>
                </a:moveTo>
                <a:lnTo>
                  <a:pt x="7770" y="108232"/>
                </a:lnTo>
                <a:lnTo>
                  <a:pt x="29407" y="64794"/>
                </a:lnTo>
                <a:lnTo>
                  <a:pt x="62402" y="30536"/>
                </a:lnTo>
                <a:lnTo>
                  <a:pt x="104244" y="8069"/>
                </a:lnTo>
                <a:lnTo>
                  <a:pt x="152425" y="0"/>
                </a:lnTo>
                <a:lnTo>
                  <a:pt x="200599" y="8069"/>
                </a:lnTo>
                <a:lnTo>
                  <a:pt x="242438" y="30536"/>
                </a:lnTo>
                <a:lnTo>
                  <a:pt x="275431" y="64794"/>
                </a:lnTo>
                <a:lnTo>
                  <a:pt x="297068" y="108232"/>
                </a:lnTo>
                <a:lnTo>
                  <a:pt x="304838" y="158241"/>
                </a:lnTo>
                <a:lnTo>
                  <a:pt x="297068" y="208251"/>
                </a:lnTo>
                <a:lnTo>
                  <a:pt x="275431" y="251689"/>
                </a:lnTo>
                <a:lnTo>
                  <a:pt x="242438" y="285947"/>
                </a:lnTo>
                <a:lnTo>
                  <a:pt x="200599" y="308414"/>
                </a:lnTo>
                <a:lnTo>
                  <a:pt x="152425" y="316483"/>
                </a:lnTo>
                <a:lnTo>
                  <a:pt x="104244" y="308414"/>
                </a:lnTo>
                <a:lnTo>
                  <a:pt x="62402" y="285947"/>
                </a:lnTo>
                <a:lnTo>
                  <a:pt x="29407" y="251689"/>
                </a:lnTo>
                <a:lnTo>
                  <a:pt x="7770" y="208251"/>
                </a:lnTo>
                <a:lnTo>
                  <a:pt x="0" y="158241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01394" y="5284369"/>
            <a:ext cx="178435" cy="173990"/>
          </a:xfrm>
          <a:custGeom>
            <a:avLst/>
            <a:gdLst/>
            <a:ahLst/>
            <a:cxnLst/>
            <a:rect l="l" t="t" r="r" b="b"/>
            <a:pathLst>
              <a:path w="178434" h="173989">
                <a:moveTo>
                  <a:pt x="0" y="173736"/>
                </a:moveTo>
                <a:lnTo>
                  <a:pt x="178320" y="173736"/>
                </a:lnTo>
                <a:lnTo>
                  <a:pt x="1783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25676" y="4884191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152425" y="0"/>
                </a:moveTo>
                <a:lnTo>
                  <a:pt x="104249" y="8055"/>
                </a:lnTo>
                <a:lnTo>
                  <a:pt x="62407" y="30492"/>
                </a:lnTo>
                <a:lnTo>
                  <a:pt x="29411" y="64712"/>
                </a:lnTo>
                <a:lnTo>
                  <a:pt x="7771" y="108118"/>
                </a:lnTo>
                <a:lnTo>
                  <a:pt x="0" y="158114"/>
                </a:lnTo>
                <a:lnTo>
                  <a:pt x="7771" y="208173"/>
                </a:lnTo>
                <a:lnTo>
                  <a:pt x="29411" y="251617"/>
                </a:lnTo>
                <a:lnTo>
                  <a:pt x="62407" y="285856"/>
                </a:lnTo>
                <a:lnTo>
                  <a:pt x="104249" y="308300"/>
                </a:lnTo>
                <a:lnTo>
                  <a:pt x="152425" y="316356"/>
                </a:lnTo>
                <a:lnTo>
                  <a:pt x="200601" y="308300"/>
                </a:lnTo>
                <a:lnTo>
                  <a:pt x="242443" y="285856"/>
                </a:lnTo>
                <a:lnTo>
                  <a:pt x="275439" y="251617"/>
                </a:lnTo>
                <a:lnTo>
                  <a:pt x="297079" y="208173"/>
                </a:lnTo>
                <a:lnTo>
                  <a:pt x="304850" y="158114"/>
                </a:lnTo>
                <a:lnTo>
                  <a:pt x="297079" y="108118"/>
                </a:lnTo>
                <a:lnTo>
                  <a:pt x="275439" y="64712"/>
                </a:lnTo>
                <a:lnTo>
                  <a:pt x="242442" y="30492"/>
                </a:lnTo>
                <a:lnTo>
                  <a:pt x="200601" y="8055"/>
                </a:lnTo>
                <a:lnTo>
                  <a:pt x="1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25676" y="4884191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0" y="158114"/>
                </a:moveTo>
                <a:lnTo>
                  <a:pt x="7771" y="108118"/>
                </a:lnTo>
                <a:lnTo>
                  <a:pt x="29411" y="64712"/>
                </a:lnTo>
                <a:lnTo>
                  <a:pt x="62407" y="30492"/>
                </a:lnTo>
                <a:lnTo>
                  <a:pt x="104249" y="8055"/>
                </a:lnTo>
                <a:lnTo>
                  <a:pt x="152425" y="0"/>
                </a:lnTo>
                <a:lnTo>
                  <a:pt x="200601" y="8055"/>
                </a:lnTo>
                <a:lnTo>
                  <a:pt x="242442" y="30492"/>
                </a:lnTo>
                <a:lnTo>
                  <a:pt x="275439" y="64712"/>
                </a:lnTo>
                <a:lnTo>
                  <a:pt x="297079" y="108118"/>
                </a:lnTo>
                <a:lnTo>
                  <a:pt x="304850" y="158114"/>
                </a:lnTo>
                <a:lnTo>
                  <a:pt x="297079" y="208173"/>
                </a:lnTo>
                <a:lnTo>
                  <a:pt x="275439" y="251617"/>
                </a:lnTo>
                <a:lnTo>
                  <a:pt x="242443" y="285856"/>
                </a:lnTo>
                <a:lnTo>
                  <a:pt x="200601" y="308300"/>
                </a:lnTo>
                <a:lnTo>
                  <a:pt x="152425" y="316356"/>
                </a:lnTo>
                <a:lnTo>
                  <a:pt x="104249" y="308300"/>
                </a:lnTo>
                <a:lnTo>
                  <a:pt x="62407" y="285856"/>
                </a:lnTo>
                <a:lnTo>
                  <a:pt x="29411" y="251617"/>
                </a:lnTo>
                <a:lnTo>
                  <a:pt x="7771" y="208173"/>
                </a:lnTo>
                <a:lnTo>
                  <a:pt x="0" y="158114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01394" y="4930699"/>
            <a:ext cx="178435" cy="229870"/>
          </a:xfrm>
          <a:custGeom>
            <a:avLst/>
            <a:gdLst/>
            <a:ahLst/>
            <a:cxnLst/>
            <a:rect l="l" t="t" r="r" b="b"/>
            <a:pathLst>
              <a:path w="178434" h="229870">
                <a:moveTo>
                  <a:pt x="0" y="229590"/>
                </a:moveTo>
                <a:lnTo>
                  <a:pt x="178320" y="229590"/>
                </a:lnTo>
                <a:lnTo>
                  <a:pt x="178320" y="0"/>
                </a:lnTo>
                <a:lnTo>
                  <a:pt x="0" y="0"/>
                </a:lnTo>
                <a:lnTo>
                  <a:pt x="0" y="229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26680" y="4552214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152425" y="0"/>
                </a:moveTo>
                <a:lnTo>
                  <a:pt x="104244" y="8056"/>
                </a:lnTo>
                <a:lnTo>
                  <a:pt x="62402" y="30500"/>
                </a:lnTo>
                <a:lnTo>
                  <a:pt x="29407" y="64739"/>
                </a:lnTo>
                <a:lnTo>
                  <a:pt x="7770" y="108183"/>
                </a:lnTo>
                <a:lnTo>
                  <a:pt x="0" y="158241"/>
                </a:lnTo>
                <a:lnTo>
                  <a:pt x="7770" y="208238"/>
                </a:lnTo>
                <a:lnTo>
                  <a:pt x="29407" y="251644"/>
                </a:lnTo>
                <a:lnTo>
                  <a:pt x="62402" y="285864"/>
                </a:lnTo>
                <a:lnTo>
                  <a:pt x="104244" y="308301"/>
                </a:lnTo>
                <a:lnTo>
                  <a:pt x="152425" y="316356"/>
                </a:lnTo>
                <a:lnTo>
                  <a:pt x="200599" y="308301"/>
                </a:lnTo>
                <a:lnTo>
                  <a:pt x="242438" y="285864"/>
                </a:lnTo>
                <a:lnTo>
                  <a:pt x="275431" y="251644"/>
                </a:lnTo>
                <a:lnTo>
                  <a:pt x="297068" y="208238"/>
                </a:lnTo>
                <a:lnTo>
                  <a:pt x="304838" y="158241"/>
                </a:lnTo>
                <a:lnTo>
                  <a:pt x="297068" y="108183"/>
                </a:lnTo>
                <a:lnTo>
                  <a:pt x="275431" y="64739"/>
                </a:lnTo>
                <a:lnTo>
                  <a:pt x="242438" y="30500"/>
                </a:lnTo>
                <a:lnTo>
                  <a:pt x="200599" y="8056"/>
                </a:lnTo>
                <a:lnTo>
                  <a:pt x="1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26680" y="4552214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4" h="316864">
                <a:moveTo>
                  <a:pt x="0" y="158241"/>
                </a:moveTo>
                <a:lnTo>
                  <a:pt x="7770" y="108183"/>
                </a:lnTo>
                <a:lnTo>
                  <a:pt x="29407" y="64739"/>
                </a:lnTo>
                <a:lnTo>
                  <a:pt x="62402" y="30500"/>
                </a:lnTo>
                <a:lnTo>
                  <a:pt x="104244" y="8056"/>
                </a:lnTo>
                <a:lnTo>
                  <a:pt x="152425" y="0"/>
                </a:lnTo>
                <a:lnTo>
                  <a:pt x="200599" y="8056"/>
                </a:lnTo>
                <a:lnTo>
                  <a:pt x="242438" y="30500"/>
                </a:lnTo>
                <a:lnTo>
                  <a:pt x="275431" y="64739"/>
                </a:lnTo>
                <a:lnTo>
                  <a:pt x="297068" y="108183"/>
                </a:lnTo>
                <a:lnTo>
                  <a:pt x="304838" y="158241"/>
                </a:lnTo>
                <a:lnTo>
                  <a:pt x="297068" y="208238"/>
                </a:lnTo>
                <a:lnTo>
                  <a:pt x="275431" y="251644"/>
                </a:lnTo>
                <a:lnTo>
                  <a:pt x="242438" y="285864"/>
                </a:lnTo>
                <a:lnTo>
                  <a:pt x="200599" y="308301"/>
                </a:lnTo>
                <a:lnTo>
                  <a:pt x="152425" y="316356"/>
                </a:lnTo>
                <a:lnTo>
                  <a:pt x="104244" y="308301"/>
                </a:lnTo>
                <a:lnTo>
                  <a:pt x="62402" y="285864"/>
                </a:lnTo>
                <a:lnTo>
                  <a:pt x="29407" y="251644"/>
                </a:lnTo>
                <a:lnTo>
                  <a:pt x="7770" y="208238"/>
                </a:lnTo>
                <a:lnTo>
                  <a:pt x="0" y="158241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01394" y="4629683"/>
            <a:ext cx="178435" cy="203200"/>
          </a:xfrm>
          <a:custGeom>
            <a:avLst/>
            <a:gdLst/>
            <a:ahLst/>
            <a:cxnLst/>
            <a:rect l="l" t="t" r="r" b="b"/>
            <a:pathLst>
              <a:path w="178434" h="203200">
                <a:moveTo>
                  <a:pt x="0" y="202692"/>
                </a:moveTo>
                <a:lnTo>
                  <a:pt x="178320" y="202692"/>
                </a:lnTo>
                <a:lnTo>
                  <a:pt x="178320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913560" y="4524756"/>
            <a:ext cx="157480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411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  B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485389" y="3770275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2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93949" y="3780943"/>
            <a:ext cx="366395" cy="353060"/>
          </a:xfrm>
          <a:custGeom>
            <a:avLst/>
            <a:gdLst/>
            <a:ahLst/>
            <a:cxnLst/>
            <a:rect l="l" t="t" r="r" b="b"/>
            <a:pathLst>
              <a:path w="366394" h="353060">
                <a:moveTo>
                  <a:pt x="290200" y="17705"/>
                </a:moveTo>
                <a:lnTo>
                  <a:pt x="287147" y="17780"/>
                </a:lnTo>
                <a:lnTo>
                  <a:pt x="286766" y="17906"/>
                </a:lnTo>
                <a:lnTo>
                  <a:pt x="286257" y="17906"/>
                </a:lnTo>
                <a:lnTo>
                  <a:pt x="239775" y="29844"/>
                </a:lnTo>
                <a:lnTo>
                  <a:pt x="195580" y="49275"/>
                </a:lnTo>
                <a:lnTo>
                  <a:pt x="154050" y="75818"/>
                </a:lnTo>
                <a:lnTo>
                  <a:pt x="116205" y="108712"/>
                </a:lnTo>
                <a:lnTo>
                  <a:pt x="82296" y="147574"/>
                </a:lnTo>
                <a:lnTo>
                  <a:pt x="53212" y="191769"/>
                </a:lnTo>
                <a:lnTo>
                  <a:pt x="29337" y="240537"/>
                </a:lnTo>
                <a:lnTo>
                  <a:pt x="11303" y="293624"/>
                </a:lnTo>
                <a:lnTo>
                  <a:pt x="3048" y="331088"/>
                </a:lnTo>
                <a:lnTo>
                  <a:pt x="0" y="350012"/>
                </a:lnTo>
                <a:lnTo>
                  <a:pt x="15621" y="352551"/>
                </a:lnTo>
                <a:lnTo>
                  <a:pt x="18668" y="333629"/>
                </a:lnTo>
                <a:lnTo>
                  <a:pt x="22352" y="315341"/>
                </a:lnTo>
                <a:lnTo>
                  <a:pt x="37718" y="263017"/>
                </a:lnTo>
                <a:lnTo>
                  <a:pt x="58800" y="214502"/>
                </a:lnTo>
                <a:lnTo>
                  <a:pt x="85343" y="170433"/>
                </a:lnTo>
                <a:lnTo>
                  <a:pt x="116331" y="131572"/>
                </a:lnTo>
                <a:lnTo>
                  <a:pt x="151384" y="98043"/>
                </a:lnTo>
                <a:lnTo>
                  <a:pt x="189865" y="70738"/>
                </a:lnTo>
                <a:lnTo>
                  <a:pt x="231140" y="50037"/>
                </a:lnTo>
                <a:lnTo>
                  <a:pt x="274574" y="36449"/>
                </a:lnTo>
                <a:lnTo>
                  <a:pt x="288786" y="33655"/>
                </a:lnTo>
                <a:lnTo>
                  <a:pt x="288036" y="33655"/>
                </a:lnTo>
                <a:lnTo>
                  <a:pt x="289432" y="33527"/>
                </a:lnTo>
                <a:lnTo>
                  <a:pt x="290319" y="33527"/>
                </a:lnTo>
                <a:lnTo>
                  <a:pt x="290200" y="17705"/>
                </a:lnTo>
                <a:close/>
              </a:path>
              <a:path w="366394" h="353060">
                <a:moveTo>
                  <a:pt x="343692" y="17399"/>
                </a:moveTo>
                <a:lnTo>
                  <a:pt x="302768" y="17399"/>
                </a:lnTo>
                <a:lnTo>
                  <a:pt x="303149" y="33274"/>
                </a:lnTo>
                <a:lnTo>
                  <a:pt x="290319" y="33597"/>
                </a:lnTo>
                <a:lnTo>
                  <a:pt x="290449" y="50800"/>
                </a:lnTo>
                <a:lnTo>
                  <a:pt x="366394" y="24764"/>
                </a:lnTo>
                <a:lnTo>
                  <a:pt x="343692" y="17399"/>
                </a:lnTo>
                <a:close/>
              </a:path>
              <a:path w="366394" h="353060">
                <a:moveTo>
                  <a:pt x="289432" y="33527"/>
                </a:moveTo>
                <a:lnTo>
                  <a:pt x="288036" y="33655"/>
                </a:lnTo>
                <a:lnTo>
                  <a:pt x="288897" y="33633"/>
                </a:lnTo>
                <a:lnTo>
                  <a:pt x="289432" y="33527"/>
                </a:lnTo>
                <a:close/>
              </a:path>
              <a:path w="366394" h="353060">
                <a:moveTo>
                  <a:pt x="288897" y="33633"/>
                </a:moveTo>
                <a:lnTo>
                  <a:pt x="288036" y="33655"/>
                </a:lnTo>
                <a:lnTo>
                  <a:pt x="288786" y="33655"/>
                </a:lnTo>
                <a:close/>
              </a:path>
              <a:path w="366394" h="353060">
                <a:moveTo>
                  <a:pt x="290319" y="33527"/>
                </a:moveTo>
                <a:lnTo>
                  <a:pt x="289432" y="33527"/>
                </a:lnTo>
                <a:lnTo>
                  <a:pt x="288897" y="33633"/>
                </a:lnTo>
                <a:lnTo>
                  <a:pt x="290319" y="33597"/>
                </a:lnTo>
                <a:close/>
              </a:path>
              <a:path w="366394" h="353060">
                <a:moveTo>
                  <a:pt x="302768" y="17399"/>
                </a:moveTo>
                <a:lnTo>
                  <a:pt x="290200" y="17705"/>
                </a:lnTo>
                <a:lnTo>
                  <a:pt x="290319" y="33597"/>
                </a:lnTo>
                <a:lnTo>
                  <a:pt x="303149" y="33274"/>
                </a:lnTo>
                <a:lnTo>
                  <a:pt x="302768" y="17399"/>
                </a:lnTo>
                <a:close/>
              </a:path>
              <a:path w="366394" h="353060">
                <a:moveTo>
                  <a:pt x="290068" y="0"/>
                </a:moveTo>
                <a:lnTo>
                  <a:pt x="290200" y="17705"/>
                </a:lnTo>
                <a:lnTo>
                  <a:pt x="302768" y="17399"/>
                </a:lnTo>
                <a:lnTo>
                  <a:pt x="343692" y="17399"/>
                </a:lnTo>
                <a:lnTo>
                  <a:pt x="29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4558" y="3801389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5" h="316864">
                <a:moveTo>
                  <a:pt x="152400" y="0"/>
                </a:moveTo>
                <a:lnTo>
                  <a:pt x="104265" y="8069"/>
                </a:lnTo>
                <a:lnTo>
                  <a:pt x="62435" y="30536"/>
                </a:lnTo>
                <a:lnTo>
                  <a:pt x="29431" y="64794"/>
                </a:lnTo>
                <a:lnTo>
                  <a:pt x="7778" y="108232"/>
                </a:lnTo>
                <a:lnTo>
                  <a:pt x="0" y="158241"/>
                </a:lnTo>
                <a:lnTo>
                  <a:pt x="7778" y="208251"/>
                </a:lnTo>
                <a:lnTo>
                  <a:pt x="29431" y="251689"/>
                </a:lnTo>
                <a:lnTo>
                  <a:pt x="62435" y="285947"/>
                </a:lnTo>
                <a:lnTo>
                  <a:pt x="104265" y="308414"/>
                </a:lnTo>
                <a:lnTo>
                  <a:pt x="152400" y="316483"/>
                </a:lnTo>
                <a:lnTo>
                  <a:pt x="200595" y="308414"/>
                </a:lnTo>
                <a:lnTo>
                  <a:pt x="242464" y="285947"/>
                </a:lnTo>
                <a:lnTo>
                  <a:pt x="275487" y="251689"/>
                </a:lnTo>
                <a:lnTo>
                  <a:pt x="297147" y="208251"/>
                </a:lnTo>
                <a:lnTo>
                  <a:pt x="304926" y="158241"/>
                </a:lnTo>
                <a:lnTo>
                  <a:pt x="297147" y="108232"/>
                </a:lnTo>
                <a:lnTo>
                  <a:pt x="275487" y="64794"/>
                </a:lnTo>
                <a:lnTo>
                  <a:pt x="242464" y="30536"/>
                </a:lnTo>
                <a:lnTo>
                  <a:pt x="200595" y="80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94558" y="3801389"/>
            <a:ext cx="305435" cy="316865"/>
          </a:xfrm>
          <a:custGeom>
            <a:avLst/>
            <a:gdLst/>
            <a:ahLst/>
            <a:cxnLst/>
            <a:rect l="l" t="t" r="r" b="b"/>
            <a:pathLst>
              <a:path w="305435" h="316864">
                <a:moveTo>
                  <a:pt x="0" y="158241"/>
                </a:moveTo>
                <a:lnTo>
                  <a:pt x="7778" y="108232"/>
                </a:lnTo>
                <a:lnTo>
                  <a:pt x="29431" y="64794"/>
                </a:lnTo>
                <a:lnTo>
                  <a:pt x="62435" y="30536"/>
                </a:lnTo>
                <a:lnTo>
                  <a:pt x="104265" y="8069"/>
                </a:lnTo>
                <a:lnTo>
                  <a:pt x="152400" y="0"/>
                </a:lnTo>
                <a:lnTo>
                  <a:pt x="200595" y="8069"/>
                </a:lnTo>
                <a:lnTo>
                  <a:pt x="242464" y="30536"/>
                </a:lnTo>
                <a:lnTo>
                  <a:pt x="275487" y="64794"/>
                </a:lnTo>
                <a:lnTo>
                  <a:pt x="297147" y="108232"/>
                </a:lnTo>
                <a:lnTo>
                  <a:pt x="304926" y="158241"/>
                </a:lnTo>
                <a:lnTo>
                  <a:pt x="297147" y="208251"/>
                </a:lnTo>
                <a:lnTo>
                  <a:pt x="275487" y="251689"/>
                </a:lnTo>
                <a:lnTo>
                  <a:pt x="242464" y="285947"/>
                </a:lnTo>
                <a:lnTo>
                  <a:pt x="200595" y="308414"/>
                </a:lnTo>
                <a:lnTo>
                  <a:pt x="152400" y="316483"/>
                </a:lnTo>
                <a:lnTo>
                  <a:pt x="104265" y="308414"/>
                </a:lnTo>
                <a:lnTo>
                  <a:pt x="62435" y="285947"/>
                </a:lnTo>
                <a:lnTo>
                  <a:pt x="29431" y="251689"/>
                </a:lnTo>
                <a:lnTo>
                  <a:pt x="7778" y="208251"/>
                </a:lnTo>
                <a:lnTo>
                  <a:pt x="0" y="15824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69233" y="3878987"/>
            <a:ext cx="178435" cy="203200"/>
          </a:xfrm>
          <a:custGeom>
            <a:avLst/>
            <a:gdLst/>
            <a:ahLst/>
            <a:cxnLst/>
            <a:rect l="l" t="t" r="r" b="b"/>
            <a:pathLst>
              <a:path w="178435" h="203200">
                <a:moveTo>
                  <a:pt x="0" y="202691"/>
                </a:moveTo>
                <a:lnTo>
                  <a:pt x="178320" y="202691"/>
                </a:lnTo>
                <a:lnTo>
                  <a:pt x="1783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781680" y="3860902"/>
            <a:ext cx="154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904994" y="3770275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298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13555" y="3780943"/>
            <a:ext cx="366395" cy="353060"/>
          </a:xfrm>
          <a:custGeom>
            <a:avLst/>
            <a:gdLst/>
            <a:ahLst/>
            <a:cxnLst/>
            <a:rect l="l" t="t" r="r" b="b"/>
            <a:pathLst>
              <a:path w="366395" h="353060">
                <a:moveTo>
                  <a:pt x="290200" y="17705"/>
                </a:moveTo>
                <a:lnTo>
                  <a:pt x="287147" y="17780"/>
                </a:lnTo>
                <a:lnTo>
                  <a:pt x="286765" y="17906"/>
                </a:lnTo>
                <a:lnTo>
                  <a:pt x="286258" y="17906"/>
                </a:lnTo>
                <a:lnTo>
                  <a:pt x="239775" y="29844"/>
                </a:lnTo>
                <a:lnTo>
                  <a:pt x="195579" y="49275"/>
                </a:lnTo>
                <a:lnTo>
                  <a:pt x="154050" y="75818"/>
                </a:lnTo>
                <a:lnTo>
                  <a:pt x="116204" y="108712"/>
                </a:lnTo>
                <a:lnTo>
                  <a:pt x="82296" y="147574"/>
                </a:lnTo>
                <a:lnTo>
                  <a:pt x="53212" y="191769"/>
                </a:lnTo>
                <a:lnTo>
                  <a:pt x="29337" y="240537"/>
                </a:lnTo>
                <a:lnTo>
                  <a:pt x="11302" y="293624"/>
                </a:lnTo>
                <a:lnTo>
                  <a:pt x="3048" y="331088"/>
                </a:lnTo>
                <a:lnTo>
                  <a:pt x="0" y="350012"/>
                </a:lnTo>
                <a:lnTo>
                  <a:pt x="15621" y="352551"/>
                </a:lnTo>
                <a:lnTo>
                  <a:pt x="18669" y="333629"/>
                </a:lnTo>
                <a:lnTo>
                  <a:pt x="22351" y="315341"/>
                </a:lnTo>
                <a:lnTo>
                  <a:pt x="37719" y="263017"/>
                </a:lnTo>
                <a:lnTo>
                  <a:pt x="58800" y="214502"/>
                </a:lnTo>
                <a:lnTo>
                  <a:pt x="85344" y="170433"/>
                </a:lnTo>
                <a:lnTo>
                  <a:pt x="116332" y="131572"/>
                </a:lnTo>
                <a:lnTo>
                  <a:pt x="151384" y="98043"/>
                </a:lnTo>
                <a:lnTo>
                  <a:pt x="189864" y="70738"/>
                </a:lnTo>
                <a:lnTo>
                  <a:pt x="231139" y="50037"/>
                </a:lnTo>
                <a:lnTo>
                  <a:pt x="274574" y="36449"/>
                </a:lnTo>
                <a:lnTo>
                  <a:pt x="288786" y="33655"/>
                </a:lnTo>
                <a:lnTo>
                  <a:pt x="288036" y="33655"/>
                </a:lnTo>
                <a:lnTo>
                  <a:pt x="289433" y="33527"/>
                </a:lnTo>
                <a:lnTo>
                  <a:pt x="290319" y="33527"/>
                </a:lnTo>
                <a:lnTo>
                  <a:pt x="290200" y="17705"/>
                </a:lnTo>
                <a:close/>
              </a:path>
              <a:path w="366395" h="353060">
                <a:moveTo>
                  <a:pt x="343692" y="17399"/>
                </a:moveTo>
                <a:lnTo>
                  <a:pt x="302768" y="17399"/>
                </a:lnTo>
                <a:lnTo>
                  <a:pt x="303149" y="33274"/>
                </a:lnTo>
                <a:lnTo>
                  <a:pt x="290319" y="33597"/>
                </a:lnTo>
                <a:lnTo>
                  <a:pt x="290449" y="50800"/>
                </a:lnTo>
                <a:lnTo>
                  <a:pt x="366395" y="24764"/>
                </a:lnTo>
                <a:lnTo>
                  <a:pt x="343692" y="17399"/>
                </a:lnTo>
                <a:close/>
              </a:path>
              <a:path w="366395" h="353060">
                <a:moveTo>
                  <a:pt x="289433" y="33527"/>
                </a:moveTo>
                <a:lnTo>
                  <a:pt x="288036" y="33655"/>
                </a:lnTo>
                <a:lnTo>
                  <a:pt x="288897" y="33633"/>
                </a:lnTo>
                <a:lnTo>
                  <a:pt x="289433" y="33527"/>
                </a:lnTo>
                <a:close/>
              </a:path>
              <a:path w="366395" h="353060">
                <a:moveTo>
                  <a:pt x="288897" y="33633"/>
                </a:moveTo>
                <a:lnTo>
                  <a:pt x="288036" y="33655"/>
                </a:lnTo>
                <a:lnTo>
                  <a:pt x="288786" y="33655"/>
                </a:lnTo>
                <a:close/>
              </a:path>
              <a:path w="366395" h="353060">
                <a:moveTo>
                  <a:pt x="290319" y="33527"/>
                </a:moveTo>
                <a:lnTo>
                  <a:pt x="289433" y="33527"/>
                </a:lnTo>
                <a:lnTo>
                  <a:pt x="288897" y="33633"/>
                </a:lnTo>
                <a:lnTo>
                  <a:pt x="290319" y="33597"/>
                </a:lnTo>
                <a:close/>
              </a:path>
              <a:path w="366395" h="353060">
                <a:moveTo>
                  <a:pt x="302768" y="17399"/>
                </a:moveTo>
                <a:lnTo>
                  <a:pt x="290200" y="17705"/>
                </a:lnTo>
                <a:lnTo>
                  <a:pt x="290319" y="33597"/>
                </a:lnTo>
                <a:lnTo>
                  <a:pt x="303149" y="33274"/>
                </a:lnTo>
                <a:lnTo>
                  <a:pt x="302768" y="17399"/>
                </a:lnTo>
                <a:close/>
              </a:path>
              <a:path w="366395" h="353060">
                <a:moveTo>
                  <a:pt x="290068" y="0"/>
                </a:moveTo>
                <a:lnTo>
                  <a:pt x="290200" y="17705"/>
                </a:lnTo>
                <a:lnTo>
                  <a:pt x="302768" y="17399"/>
                </a:lnTo>
                <a:lnTo>
                  <a:pt x="343692" y="17399"/>
                </a:lnTo>
                <a:lnTo>
                  <a:pt x="29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14163" y="3801389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152400" y="0"/>
                </a:moveTo>
                <a:lnTo>
                  <a:pt x="104217" y="8069"/>
                </a:lnTo>
                <a:lnTo>
                  <a:pt x="62380" y="30536"/>
                </a:lnTo>
                <a:lnTo>
                  <a:pt x="29394" y="64794"/>
                </a:lnTo>
                <a:lnTo>
                  <a:pt x="7766" y="108232"/>
                </a:lnTo>
                <a:lnTo>
                  <a:pt x="0" y="158241"/>
                </a:lnTo>
                <a:lnTo>
                  <a:pt x="7766" y="208251"/>
                </a:lnTo>
                <a:lnTo>
                  <a:pt x="29394" y="251689"/>
                </a:lnTo>
                <a:lnTo>
                  <a:pt x="62380" y="285947"/>
                </a:lnTo>
                <a:lnTo>
                  <a:pt x="104217" y="308414"/>
                </a:lnTo>
                <a:lnTo>
                  <a:pt x="152400" y="316483"/>
                </a:lnTo>
                <a:lnTo>
                  <a:pt x="200582" y="308414"/>
                </a:lnTo>
                <a:lnTo>
                  <a:pt x="242419" y="285947"/>
                </a:lnTo>
                <a:lnTo>
                  <a:pt x="275405" y="251689"/>
                </a:lnTo>
                <a:lnTo>
                  <a:pt x="297033" y="208251"/>
                </a:lnTo>
                <a:lnTo>
                  <a:pt x="304800" y="158241"/>
                </a:lnTo>
                <a:lnTo>
                  <a:pt x="297033" y="108232"/>
                </a:lnTo>
                <a:lnTo>
                  <a:pt x="275405" y="64794"/>
                </a:lnTo>
                <a:lnTo>
                  <a:pt x="242419" y="30536"/>
                </a:lnTo>
                <a:lnTo>
                  <a:pt x="200582" y="80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14163" y="3801389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0" y="158241"/>
                </a:moveTo>
                <a:lnTo>
                  <a:pt x="7766" y="108232"/>
                </a:lnTo>
                <a:lnTo>
                  <a:pt x="29394" y="64794"/>
                </a:lnTo>
                <a:lnTo>
                  <a:pt x="62380" y="30536"/>
                </a:lnTo>
                <a:lnTo>
                  <a:pt x="104217" y="8069"/>
                </a:lnTo>
                <a:lnTo>
                  <a:pt x="152400" y="0"/>
                </a:lnTo>
                <a:lnTo>
                  <a:pt x="200582" y="8069"/>
                </a:lnTo>
                <a:lnTo>
                  <a:pt x="242419" y="30536"/>
                </a:lnTo>
                <a:lnTo>
                  <a:pt x="275405" y="64794"/>
                </a:lnTo>
                <a:lnTo>
                  <a:pt x="297033" y="108232"/>
                </a:lnTo>
                <a:lnTo>
                  <a:pt x="304800" y="158241"/>
                </a:lnTo>
                <a:lnTo>
                  <a:pt x="297033" y="208251"/>
                </a:lnTo>
                <a:lnTo>
                  <a:pt x="275405" y="251689"/>
                </a:lnTo>
                <a:lnTo>
                  <a:pt x="242419" y="285947"/>
                </a:lnTo>
                <a:lnTo>
                  <a:pt x="200582" y="308414"/>
                </a:lnTo>
                <a:lnTo>
                  <a:pt x="152400" y="316483"/>
                </a:lnTo>
                <a:lnTo>
                  <a:pt x="104217" y="308414"/>
                </a:lnTo>
                <a:lnTo>
                  <a:pt x="62380" y="285947"/>
                </a:lnTo>
                <a:lnTo>
                  <a:pt x="29394" y="251689"/>
                </a:lnTo>
                <a:lnTo>
                  <a:pt x="7766" y="208251"/>
                </a:lnTo>
                <a:lnTo>
                  <a:pt x="0" y="15824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88839" y="3878987"/>
            <a:ext cx="178435" cy="203200"/>
          </a:xfrm>
          <a:custGeom>
            <a:avLst/>
            <a:gdLst/>
            <a:ahLst/>
            <a:cxnLst/>
            <a:rect l="l" t="t" r="r" b="b"/>
            <a:pathLst>
              <a:path w="178435" h="203200">
                <a:moveTo>
                  <a:pt x="0" y="202691"/>
                </a:moveTo>
                <a:lnTo>
                  <a:pt x="178320" y="202691"/>
                </a:lnTo>
                <a:lnTo>
                  <a:pt x="1783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201413" y="3860902"/>
            <a:ext cx="154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324600" y="3723793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298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33161" y="3734460"/>
            <a:ext cx="366395" cy="352425"/>
          </a:xfrm>
          <a:custGeom>
            <a:avLst/>
            <a:gdLst/>
            <a:ahLst/>
            <a:cxnLst/>
            <a:rect l="l" t="t" r="r" b="b"/>
            <a:pathLst>
              <a:path w="366395" h="352425">
                <a:moveTo>
                  <a:pt x="290118" y="17717"/>
                </a:moveTo>
                <a:lnTo>
                  <a:pt x="287654" y="17779"/>
                </a:lnTo>
                <a:lnTo>
                  <a:pt x="286765" y="17779"/>
                </a:lnTo>
                <a:lnTo>
                  <a:pt x="286384" y="17906"/>
                </a:lnTo>
                <a:lnTo>
                  <a:pt x="239775" y="29717"/>
                </a:lnTo>
                <a:lnTo>
                  <a:pt x="195452" y="49275"/>
                </a:lnTo>
                <a:lnTo>
                  <a:pt x="154050" y="75818"/>
                </a:lnTo>
                <a:lnTo>
                  <a:pt x="116204" y="108711"/>
                </a:lnTo>
                <a:lnTo>
                  <a:pt x="82422" y="147573"/>
                </a:lnTo>
                <a:lnTo>
                  <a:pt x="53212" y="191642"/>
                </a:lnTo>
                <a:lnTo>
                  <a:pt x="29337" y="240537"/>
                </a:lnTo>
                <a:lnTo>
                  <a:pt x="11302" y="293623"/>
                </a:lnTo>
                <a:lnTo>
                  <a:pt x="3047" y="330961"/>
                </a:lnTo>
                <a:lnTo>
                  <a:pt x="0" y="349884"/>
                </a:lnTo>
                <a:lnTo>
                  <a:pt x="15620" y="352424"/>
                </a:lnTo>
                <a:lnTo>
                  <a:pt x="18668" y="333501"/>
                </a:lnTo>
                <a:lnTo>
                  <a:pt x="22351" y="315213"/>
                </a:lnTo>
                <a:lnTo>
                  <a:pt x="37718" y="262889"/>
                </a:lnTo>
                <a:lnTo>
                  <a:pt x="58800" y="214502"/>
                </a:lnTo>
                <a:lnTo>
                  <a:pt x="85343" y="170433"/>
                </a:lnTo>
                <a:lnTo>
                  <a:pt x="116331" y="131444"/>
                </a:lnTo>
                <a:lnTo>
                  <a:pt x="151383" y="98043"/>
                </a:lnTo>
                <a:lnTo>
                  <a:pt x="189864" y="70738"/>
                </a:lnTo>
                <a:lnTo>
                  <a:pt x="231139" y="49910"/>
                </a:lnTo>
                <a:lnTo>
                  <a:pt x="274573" y="36321"/>
                </a:lnTo>
                <a:lnTo>
                  <a:pt x="288636" y="33654"/>
                </a:lnTo>
                <a:lnTo>
                  <a:pt x="288035" y="33654"/>
                </a:lnTo>
                <a:lnTo>
                  <a:pt x="289305" y="33527"/>
                </a:lnTo>
                <a:lnTo>
                  <a:pt x="290276" y="33527"/>
                </a:lnTo>
                <a:lnTo>
                  <a:pt x="290118" y="17717"/>
                </a:lnTo>
                <a:close/>
              </a:path>
              <a:path w="366395" h="352425">
                <a:moveTo>
                  <a:pt x="343931" y="17398"/>
                </a:moveTo>
                <a:lnTo>
                  <a:pt x="302640" y="17398"/>
                </a:lnTo>
                <a:lnTo>
                  <a:pt x="303148" y="33146"/>
                </a:lnTo>
                <a:lnTo>
                  <a:pt x="290276" y="33579"/>
                </a:lnTo>
                <a:lnTo>
                  <a:pt x="290448" y="50799"/>
                </a:lnTo>
                <a:lnTo>
                  <a:pt x="366394" y="24637"/>
                </a:lnTo>
                <a:lnTo>
                  <a:pt x="343931" y="17398"/>
                </a:lnTo>
                <a:close/>
              </a:path>
              <a:path w="366395" h="352425">
                <a:moveTo>
                  <a:pt x="289305" y="33527"/>
                </a:moveTo>
                <a:lnTo>
                  <a:pt x="288035" y="33654"/>
                </a:lnTo>
                <a:lnTo>
                  <a:pt x="288765" y="33630"/>
                </a:lnTo>
                <a:lnTo>
                  <a:pt x="289305" y="33527"/>
                </a:lnTo>
                <a:close/>
              </a:path>
              <a:path w="366395" h="352425">
                <a:moveTo>
                  <a:pt x="288765" y="33630"/>
                </a:moveTo>
                <a:lnTo>
                  <a:pt x="288035" y="33654"/>
                </a:lnTo>
                <a:lnTo>
                  <a:pt x="288636" y="33654"/>
                </a:lnTo>
                <a:lnTo>
                  <a:pt x="288765" y="33630"/>
                </a:lnTo>
                <a:close/>
              </a:path>
              <a:path w="366395" h="352425">
                <a:moveTo>
                  <a:pt x="290276" y="33527"/>
                </a:moveTo>
                <a:lnTo>
                  <a:pt x="289305" y="33527"/>
                </a:lnTo>
                <a:lnTo>
                  <a:pt x="288765" y="33630"/>
                </a:lnTo>
                <a:lnTo>
                  <a:pt x="290276" y="33579"/>
                </a:lnTo>
                <a:close/>
              </a:path>
              <a:path w="366395" h="352425">
                <a:moveTo>
                  <a:pt x="302640" y="17398"/>
                </a:moveTo>
                <a:lnTo>
                  <a:pt x="290118" y="17717"/>
                </a:lnTo>
                <a:lnTo>
                  <a:pt x="290276" y="33579"/>
                </a:lnTo>
                <a:lnTo>
                  <a:pt x="303148" y="33146"/>
                </a:lnTo>
                <a:lnTo>
                  <a:pt x="302640" y="17398"/>
                </a:lnTo>
                <a:close/>
              </a:path>
              <a:path w="366395" h="352425">
                <a:moveTo>
                  <a:pt x="289940" y="0"/>
                </a:moveTo>
                <a:lnTo>
                  <a:pt x="290118" y="17717"/>
                </a:lnTo>
                <a:lnTo>
                  <a:pt x="302640" y="17398"/>
                </a:lnTo>
                <a:lnTo>
                  <a:pt x="343931" y="17398"/>
                </a:lnTo>
                <a:lnTo>
                  <a:pt x="289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33769" y="375478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152400" y="0"/>
                </a:moveTo>
                <a:lnTo>
                  <a:pt x="104217" y="8069"/>
                </a:lnTo>
                <a:lnTo>
                  <a:pt x="62380" y="30536"/>
                </a:lnTo>
                <a:lnTo>
                  <a:pt x="29394" y="64794"/>
                </a:lnTo>
                <a:lnTo>
                  <a:pt x="7766" y="108232"/>
                </a:lnTo>
                <a:lnTo>
                  <a:pt x="0" y="158242"/>
                </a:lnTo>
                <a:lnTo>
                  <a:pt x="7766" y="208251"/>
                </a:lnTo>
                <a:lnTo>
                  <a:pt x="29394" y="251689"/>
                </a:lnTo>
                <a:lnTo>
                  <a:pt x="62380" y="285947"/>
                </a:lnTo>
                <a:lnTo>
                  <a:pt x="104217" y="308414"/>
                </a:lnTo>
                <a:lnTo>
                  <a:pt x="152400" y="316484"/>
                </a:lnTo>
                <a:lnTo>
                  <a:pt x="200582" y="308414"/>
                </a:lnTo>
                <a:lnTo>
                  <a:pt x="242419" y="285947"/>
                </a:lnTo>
                <a:lnTo>
                  <a:pt x="275405" y="251689"/>
                </a:lnTo>
                <a:lnTo>
                  <a:pt x="297033" y="208251"/>
                </a:lnTo>
                <a:lnTo>
                  <a:pt x="304800" y="158242"/>
                </a:lnTo>
                <a:lnTo>
                  <a:pt x="297033" y="108232"/>
                </a:lnTo>
                <a:lnTo>
                  <a:pt x="275405" y="64794"/>
                </a:lnTo>
                <a:lnTo>
                  <a:pt x="242419" y="30536"/>
                </a:lnTo>
                <a:lnTo>
                  <a:pt x="200582" y="80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33769" y="375478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0" y="158242"/>
                </a:moveTo>
                <a:lnTo>
                  <a:pt x="7766" y="108232"/>
                </a:lnTo>
                <a:lnTo>
                  <a:pt x="29394" y="64794"/>
                </a:lnTo>
                <a:lnTo>
                  <a:pt x="62380" y="30536"/>
                </a:lnTo>
                <a:lnTo>
                  <a:pt x="104217" y="8069"/>
                </a:lnTo>
                <a:lnTo>
                  <a:pt x="152400" y="0"/>
                </a:lnTo>
                <a:lnTo>
                  <a:pt x="200582" y="8069"/>
                </a:lnTo>
                <a:lnTo>
                  <a:pt x="242419" y="30536"/>
                </a:lnTo>
                <a:lnTo>
                  <a:pt x="275405" y="64794"/>
                </a:lnTo>
                <a:lnTo>
                  <a:pt x="297033" y="108232"/>
                </a:lnTo>
                <a:lnTo>
                  <a:pt x="304800" y="158242"/>
                </a:lnTo>
                <a:lnTo>
                  <a:pt x="297033" y="208251"/>
                </a:lnTo>
                <a:lnTo>
                  <a:pt x="275405" y="251689"/>
                </a:lnTo>
                <a:lnTo>
                  <a:pt x="242419" y="285947"/>
                </a:lnTo>
                <a:lnTo>
                  <a:pt x="200582" y="308414"/>
                </a:lnTo>
                <a:lnTo>
                  <a:pt x="152400" y="316484"/>
                </a:lnTo>
                <a:lnTo>
                  <a:pt x="104217" y="308414"/>
                </a:lnTo>
                <a:lnTo>
                  <a:pt x="62380" y="285947"/>
                </a:lnTo>
                <a:lnTo>
                  <a:pt x="29394" y="251689"/>
                </a:lnTo>
                <a:lnTo>
                  <a:pt x="7766" y="208251"/>
                </a:lnTo>
                <a:lnTo>
                  <a:pt x="0" y="15824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08445" y="3832377"/>
            <a:ext cx="178435" cy="203200"/>
          </a:xfrm>
          <a:custGeom>
            <a:avLst/>
            <a:gdLst/>
            <a:ahLst/>
            <a:cxnLst/>
            <a:rect l="l" t="t" r="r" b="b"/>
            <a:pathLst>
              <a:path w="178435" h="203200">
                <a:moveTo>
                  <a:pt x="0" y="202692"/>
                </a:moveTo>
                <a:lnTo>
                  <a:pt x="178320" y="202692"/>
                </a:lnTo>
                <a:lnTo>
                  <a:pt x="178320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624575" y="381459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276220" y="5222265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152400" y="0"/>
                </a:moveTo>
                <a:lnTo>
                  <a:pt x="104217" y="8069"/>
                </a:lnTo>
                <a:lnTo>
                  <a:pt x="62380" y="30536"/>
                </a:lnTo>
                <a:lnTo>
                  <a:pt x="29394" y="64794"/>
                </a:lnTo>
                <a:lnTo>
                  <a:pt x="7766" y="108232"/>
                </a:lnTo>
                <a:lnTo>
                  <a:pt x="0" y="158241"/>
                </a:lnTo>
                <a:lnTo>
                  <a:pt x="7766" y="208251"/>
                </a:lnTo>
                <a:lnTo>
                  <a:pt x="29394" y="251689"/>
                </a:lnTo>
                <a:lnTo>
                  <a:pt x="62380" y="285947"/>
                </a:lnTo>
                <a:lnTo>
                  <a:pt x="104217" y="308414"/>
                </a:lnTo>
                <a:lnTo>
                  <a:pt x="152400" y="316483"/>
                </a:lnTo>
                <a:lnTo>
                  <a:pt x="200582" y="308414"/>
                </a:lnTo>
                <a:lnTo>
                  <a:pt x="242419" y="285947"/>
                </a:lnTo>
                <a:lnTo>
                  <a:pt x="275405" y="251689"/>
                </a:lnTo>
                <a:lnTo>
                  <a:pt x="297033" y="208251"/>
                </a:lnTo>
                <a:lnTo>
                  <a:pt x="304800" y="158241"/>
                </a:lnTo>
                <a:lnTo>
                  <a:pt x="297033" y="108232"/>
                </a:lnTo>
                <a:lnTo>
                  <a:pt x="275405" y="64794"/>
                </a:lnTo>
                <a:lnTo>
                  <a:pt x="242419" y="30536"/>
                </a:lnTo>
                <a:lnTo>
                  <a:pt x="200582" y="80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76220" y="5222265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0" y="158241"/>
                </a:moveTo>
                <a:lnTo>
                  <a:pt x="7766" y="108232"/>
                </a:lnTo>
                <a:lnTo>
                  <a:pt x="29394" y="64794"/>
                </a:lnTo>
                <a:lnTo>
                  <a:pt x="62380" y="30536"/>
                </a:lnTo>
                <a:lnTo>
                  <a:pt x="104217" y="8069"/>
                </a:lnTo>
                <a:lnTo>
                  <a:pt x="152400" y="0"/>
                </a:lnTo>
                <a:lnTo>
                  <a:pt x="200582" y="8069"/>
                </a:lnTo>
                <a:lnTo>
                  <a:pt x="242419" y="30536"/>
                </a:lnTo>
                <a:lnTo>
                  <a:pt x="275405" y="64794"/>
                </a:lnTo>
                <a:lnTo>
                  <a:pt x="297033" y="108232"/>
                </a:lnTo>
                <a:lnTo>
                  <a:pt x="304800" y="158241"/>
                </a:lnTo>
                <a:lnTo>
                  <a:pt x="297033" y="208251"/>
                </a:lnTo>
                <a:lnTo>
                  <a:pt x="275405" y="251689"/>
                </a:lnTo>
                <a:lnTo>
                  <a:pt x="242419" y="285947"/>
                </a:lnTo>
                <a:lnTo>
                  <a:pt x="200582" y="308414"/>
                </a:lnTo>
                <a:lnTo>
                  <a:pt x="152400" y="316483"/>
                </a:lnTo>
                <a:lnTo>
                  <a:pt x="104217" y="308414"/>
                </a:lnTo>
                <a:lnTo>
                  <a:pt x="62380" y="285947"/>
                </a:lnTo>
                <a:lnTo>
                  <a:pt x="29394" y="251689"/>
                </a:lnTo>
                <a:lnTo>
                  <a:pt x="7766" y="208251"/>
                </a:lnTo>
                <a:lnTo>
                  <a:pt x="0" y="158241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50896" y="5284369"/>
            <a:ext cx="178435" cy="173990"/>
          </a:xfrm>
          <a:custGeom>
            <a:avLst/>
            <a:gdLst/>
            <a:ahLst/>
            <a:cxnLst/>
            <a:rect l="l" t="t" r="r" b="b"/>
            <a:pathLst>
              <a:path w="178435" h="173989">
                <a:moveTo>
                  <a:pt x="0" y="173736"/>
                </a:moveTo>
                <a:lnTo>
                  <a:pt x="178320" y="173736"/>
                </a:lnTo>
                <a:lnTo>
                  <a:pt x="1783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75204" y="488419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152400" y="0"/>
                </a:moveTo>
                <a:lnTo>
                  <a:pt x="104217" y="8055"/>
                </a:lnTo>
                <a:lnTo>
                  <a:pt x="62380" y="30492"/>
                </a:lnTo>
                <a:lnTo>
                  <a:pt x="29394" y="64712"/>
                </a:lnTo>
                <a:lnTo>
                  <a:pt x="7766" y="108118"/>
                </a:lnTo>
                <a:lnTo>
                  <a:pt x="0" y="158114"/>
                </a:lnTo>
                <a:lnTo>
                  <a:pt x="7766" y="208173"/>
                </a:lnTo>
                <a:lnTo>
                  <a:pt x="29394" y="251617"/>
                </a:lnTo>
                <a:lnTo>
                  <a:pt x="62380" y="285856"/>
                </a:lnTo>
                <a:lnTo>
                  <a:pt x="104217" y="308300"/>
                </a:lnTo>
                <a:lnTo>
                  <a:pt x="152400" y="316356"/>
                </a:lnTo>
                <a:lnTo>
                  <a:pt x="200582" y="308300"/>
                </a:lnTo>
                <a:lnTo>
                  <a:pt x="242419" y="285856"/>
                </a:lnTo>
                <a:lnTo>
                  <a:pt x="275405" y="251617"/>
                </a:lnTo>
                <a:lnTo>
                  <a:pt x="297033" y="208173"/>
                </a:lnTo>
                <a:lnTo>
                  <a:pt x="304800" y="158114"/>
                </a:lnTo>
                <a:lnTo>
                  <a:pt x="297033" y="108118"/>
                </a:lnTo>
                <a:lnTo>
                  <a:pt x="275405" y="64712"/>
                </a:lnTo>
                <a:lnTo>
                  <a:pt x="242419" y="30492"/>
                </a:lnTo>
                <a:lnTo>
                  <a:pt x="200582" y="8055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75204" y="488419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0" y="158114"/>
                </a:moveTo>
                <a:lnTo>
                  <a:pt x="7766" y="108118"/>
                </a:lnTo>
                <a:lnTo>
                  <a:pt x="29394" y="64712"/>
                </a:lnTo>
                <a:lnTo>
                  <a:pt x="62380" y="30492"/>
                </a:lnTo>
                <a:lnTo>
                  <a:pt x="104217" y="8055"/>
                </a:lnTo>
                <a:lnTo>
                  <a:pt x="152400" y="0"/>
                </a:lnTo>
                <a:lnTo>
                  <a:pt x="200582" y="8055"/>
                </a:lnTo>
                <a:lnTo>
                  <a:pt x="242419" y="30492"/>
                </a:lnTo>
                <a:lnTo>
                  <a:pt x="275405" y="64712"/>
                </a:lnTo>
                <a:lnTo>
                  <a:pt x="297033" y="108118"/>
                </a:lnTo>
                <a:lnTo>
                  <a:pt x="304800" y="158114"/>
                </a:lnTo>
                <a:lnTo>
                  <a:pt x="297033" y="208173"/>
                </a:lnTo>
                <a:lnTo>
                  <a:pt x="275405" y="251617"/>
                </a:lnTo>
                <a:lnTo>
                  <a:pt x="242419" y="285856"/>
                </a:lnTo>
                <a:lnTo>
                  <a:pt x="200582" y="308300"/>
                </a:lnTo>
                <a:lnTo>
                  <a:pt x="152400" y="316356"/>
                </a:lnTo>
                <a:lnTo>
                  <a:pt x="104217" y="308300"/>
                </a:lnTo>
                <a:lnTo>
                  <a:pt x="62380" y="285856"/>
                </a:lnTo>
                <a:lnTo>
                  <a:pt x="29394" y="251617"/>
                </a:lnTo>
                <a:lnTo>
                  <a:pt x="7766" y="208173"/>
                </a:lnTo>
                <a:lnTo>
                  <a:pt x="0" y="158114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50896" y="4930699"/>
            <a:ext cx="178435" cy="229870"/>
          </a:xfrm>
          <a:custGeom>
            <a:avLst/>
            <a:gdLst/>
            <a:ahLst/>
            <a:cxnLst/>
            <a:rect l="l" t="t" r="r" b="b"/>
            <a:pathLst>
              <a:path w="178435" h="229870">
                <a:moveTo>
                  <a:pt x="0" y="229590"/>
                </a:moveTo>
                <a:lnTo>
                  <a:pt x="178320" y="229590"/>
                </a:lnTo>
                <a:lnTo>
                  <a:pt x="178320" y="0"/>
                </a:lnTo>
                <a:lnTo>
                  <a:pt x="0" y="0"/>
                </a:lnTo>
                <a:lnTo>
                  <a:pt x="0" y="229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363214" y="4913020"/>
            <a:ext cx="15748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11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680839" y="520677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152400" y="0"/>
                </a:moveTo>
                <a:lnTo>
                  <a:pt x="104217" y="8069"/>
                </a:lnTo>
                <a:lnTo>
                  <a:pt x="62380" y="30536"/>
                </a:lnTo>
                <a:lnTo>
                  <a:pt x="29394" y="64794"/>
                </a:lnTo>
                <a:lnTo>
                  <a:pt x="7766" y="108232"/>
                </a:lnTo>
                <a:lnTo>
                  <a:pt x="0" y="158242"/>
                </a:lnTo>
                <a:lnTo>
                  <a:pt x="7766" y="208251"/>
                </a:lnTo>
                <a:lnTo>
                  <a:pt x="29394" y="251689"/>
                </a:lnTo>
                <a:lnTo>
                  <a:pt x="62380" y="285947"/>
                </a:lnTo>
                <a:lnTo>
                  <a:pt x="104217" y="308414"/>
                </a:lnTo>
                <a:lnTo>
                  <a:pt x="152400" y="316484"/>
                </a:lnTo>
                <a:lnTo>
                  <a:pt x="200582" y="308414"/>
                </a:lnTo>
                <a:lnTo>
                  <a:pt x="242419" y="285947"/>
                </a:lnTo>
                <a:lnTo>
                  <a:pt x="275405" y="251689"/>
                </a:lnTo>
                <a:lnTo>
                  <a:pt x="297033" y="208251"/>
                </a:lnTo>
                <a:lnTo>
                  <a:pt x="304800" y="158242"/>
                </a:lnTo>
                <a:lnTo>
                  <a:pt x="297033" y="108232"/>
                </a:lnTo>
                <a:lnTo>
                  <a:pt x="275405" y="64794"/>
                </a:lnTo>
                <a:lnTo>
                  <a:pt x="242419" y="30536"/>
                </a:lnTo>
                <a:lnTo>
                  <a:pt x="200582" y="80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80839" y="5206771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0" y="158242"/>
                </a:moveTo>
                <a:lnTo>
                  <a:pt x="7766" y="108232"/>
                </a:lnTo>
                <a:lnTo>
                  <a:pt x="29394" y="64794"/>
                </a:lnTo>
                <a:lnTo>
                  <a:pt x="62380" y="30536"/>
                </a:lnTo>
                <a:lnTo>
                  <a:pt x="104217" y="8069"/>
                </a:lnTo>
                <a:lnTo>
                  <a:pt x="152400" y="0"/>
                </a:lnTo>
                <a:lnTo>
                  <a:pt x="200582" y="8069"/>
                </a:lnTo>
                <a:lnTo>
                  <a:pt x="242419" y="30536"/>
                </a:lnTo>
                <a:lnTo>
                  <a:pt x="275405" y="64794"/>
                </a:lnTo>
                <a:lnTo>
                  <a:pt x="297033" y="108232"/>
                </a:lnTo>
                <a:lnTo>
                  <a:pt x="304800" y="158242"/>
                </a:lnTo>
                <a:lnTo>
                  <a:pt x="297033" y="208251"/>
                </a:lnTo>
                <a:lnTo>
                  <a:pt x="275405" y="251689"/>
                </a:lnTo>
                <a:lnTo>
                  <a:pt x="242419" y="285947"/>
                </a:lnTo>
                <a:lnTo>
                  <a:pt x="200582" y="308414"/>
                </a:lnTo>
                <a:lnTo>
                  <a:pt x="152400" y="316484"/>
                </a:lnTo>
                <a:lnTo>
                  <a:pt x="104217" y="308414"/>
                </a:lnTo>
                <a:lnTo>
                  <a:pt x="62380" y="285947"/>
                </a:lnTo>
                <a:lnTo>
                  <a:pt x="29394" y="251689"/>
                </a:lnTo>
                <a:lnTo>
                  <a:pt x="7766" y="208251"/>
                </a:lnTo>
                <a:lnTo>
                  <a:pt x="0" y="158242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55515" y="5268875"/>
            <a:ext cx="178435" cy="173990"/>
          </a:xfrm>
          <a:custGeom>
            <a:avLst/>
            <a:gdLst/>
            <a:ahLst/>
            <a:cxnLst/>
            <a:rect l="l" t="t" r="r" b="b"/>
            <a:pathLst>
              <a:path w="178435" h="173989">
                <a:moveTo>
                  <a:pt x="0" y="173736"/>
                </a:moveTo>
                <a:lnTo>
                  <a:pt x="178320" y="173736"/>
                </a:lnTo>
                <a:lnTo>
                  <a:pt x="1783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4771009" y="5251348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455446" y="2964206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CreatStack(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013074" y="2964206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Push(S,A);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415554" y="296420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Push(S,B);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862627" y="2964206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Push(S,C);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598397" y="5750662"/>
            <a:ext cx="100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x=Pop(S);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150542" y="5750662"/>
            <a:ext cx="100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x=Pop(S);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589759" y="5750662"/>
            <a:ext cx="1004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x</a:t>
            </a:r>
            <a:r>
              <a:rPr sz="1800" b="1" spc="-10" dirty="0">
                <a:latin typeface="Times New Roman"/>
                <a:cs typeface="Times New Roman"/>
              </a:rPr>
              <a:t>=</a:t>
            </a:r>
            <a:r>
              <a:rPr sz="1800" b="1" spc="-5" dirty="0">
                <a:latin typeface="Times New Roman"/>
                <a:cs typeface="Times New Roman"/>
              </a:rPr>
              <a:t>Pop(S);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913323" y="5750662"/>
            <a:ext cx="119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IsEmpty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8" name="object 120">
            <a:extLst>
              <a:ext uri="{FF2B5EF4-FFF2-40B4-BE49-F238E27FC236}">
                <a16:creationId xmlns:a16="http://schemas.microsoft.com/office/drawing/2014/main" xmlns="" id="{6194FAD2-B61C-4986-B96C-21DD638AD39C}"/>
              </a:ext>
            </a:extLst>
          </p:cNvPr>
          <p:cNvSpPr/>
          <p:nvPr/>
        </p:nvSpPr>
        <p:spPr>
          <a:xfrm>
            <a:off x="1966061" y="3755416"/>
            <a:ext cx="366395" cy="353060"/>
          </a:xfrm>
          <a:custGeom>
            <a:avLst/>
            <a:gdLst/>
            <a:ahLst/>
            <a:cxnLst/>
            <a:rect l="l" t="t" r="r" b="b"/>
            <a:pathLst>
              <a:path w="366394" h="353060">
                <a:moveTo>
                  <a:pt x="290200" y="17705"/>
                </a:moveTo>
                <a:lnTo>
                  <a:pt x="287147" y="17780"/>
                </a:lnTo>
                <a:lnTo>
                  <a:pt x="286766" y="17906"/>
                </a:lnTo>
                <a:lnTo>
                  <a:pt x="286257" y="17906"/>
                </a:lnTo>
                <a:lnTo>
                  <a:pt x="239775" y="29844"/>
                </a:lnTo>
                <a:lnTo>
                  <a:pt x="195580" y="49275"/>
                </a:lnTo>
                <a:lnTo>
                  <a:pt x="154050" y="75818"/>
                </a:lnTo>
                <a:lnTo>
                  <a:pt x="116205" y="108712"/>
                </a:lnTo>
                <a:lnTo>
                  <a:pt x="82296" y="147574"/>
                </a:lnTo>
                <a:lnTo>
                  <a:pt x="53212" y="191769"/>
                </a:lnTo>
                <a:lnTo>
                  <a:pt x="29337" y="240537"/>
                </a:lnTo>
                <a:lnTo>
                  <a:pt x="11303" y="293624"/>
                </a:lnTo>
                <a:lnTo>
                  <a:pt x="3048" y="331088"/>
                </a:lnTo>
                <a:lnTo>
                  <a:pt x="0" y="350012"/>
                </a:lnTo>
                <a:lnTo>
                  <a:pt x="15621" y="352551"/>
                </a:lnTo>
                <a:lnTo>
                  <a:pt x="18668" y="333629"/>
                </a:lnTo>
                <a:lnTo>
                  <a:pt x="22352" y="315341"/>
                </a:lnTo>
                <a:lnTo>
                  <a:pt x="37718" y="263017"/>
                </a:lnTo>
                <a:lnTo>
                  <a:pt x="58800" y="214502"/>
                </a:lnTo>
                <a:lnTo>
                  <a:pt x="85343" y="170433"/>
                </a:lnTo>
                <a:lnTo>
                  <a:pt x="116331" y="131572"/>
                </a:lnTo>
                <a:lnTo>
                  <a:pt x="151384" y="98043"/>
                </a:lnTo>
                <a:lnTo>
                  <a:pt x="189865" y="70738"/>
                </a:lnTo>
                <a:lnTo>
                  <a:pt x="231140" y="50037"/>
                </a:lnTo>
                <a:lnTo>
                  <a:pt x="274574" y="36449"/>
                </a:lnTo>
                <a:lnTo>
                  <a:pt x="288786" y="33655"/>
                </a:lnTo>
                <a:lnTo>
                  <a:pt x="288036" y="33655"/>
                </a:lnTo>
                <a:lnTo>
                  <a:pt x="289432" y="33527"/>
                </a:lnTo>
                <a:lnTo>
                  <a:pt x="290319" y="33527"/>
                </a:lnTo>
                <a:lnTo>
                  <a:pt x="290200" y="17705"/>
                </a:lnTo>
                <a:close/>
              </a:path>
              <a:path w="366394" h="353060">
                <a:moveTo>
                  <a:pt x="343692" y="17399"/>
                </a:moveTo>
                <a:lnTo>
                  <a:pt x="302768" y="17399"/>
                </a:lnTo>
                <a:lnTo>
                  <a:pt x="303149" y="33274"/>
                </a:lnTo>
                <a:lnTo>
                  <a:pt x="290319" y="33597"/>
                </a:lnTo>
                <a:lnTo>
                  <a:pt x="290449" y="50800"/>
                </a:lnTo>
                <a:lnTo>
                  <a:pt x="366394" y="24764"/>
                </a:lnTo>
                <a:lnTo>
                  <a:pt x="343692" y="17399"/>
                </a:lnTo>
                <a:close/>
              </a:path>
              <a:path w="366394" h="353060">
                <a:moveTo>
                  <a:pt x="289432" y="33527"/>
                </a:moveTo>
                <a:lnTo>
                  <a:pt x="288036" y="33655"/>
                </a:lnTo>
                <a:lnTo>
                  <a:pt x="288897" y="33633"/>
                </a:lnTo>
                <a:lnTo>
                  <a:pt x="289432" y="33527"/>
                </a:lnTo>
                <a:close/>
              </a:path>
              <a:path w="366394" h="353060">
                <a:moveTo>
                  <a:pt x="288897" y="33633"/>
                </a:moveTo>
                <a:lnTo>
                  <a:pt x="288036" y="33655"/>
                </a:lnTo>
                <a:lnTo>
                  <a:pt x="288786" y="33655"/>
                </a:lnTo>
                <a:close/>
              </a:path>
              <a:path w="366394" h="353060">
                <a:moveTo>
                  <a:pt x="290319" y="33527"/>
                </a:moveTo>
                <a:lnTo>
                  <a:pt x="289432" y="33527"/>
                </a:lnTo>
                <a:lnTo>
                  <a:pt x="288897" y="33633"/>
                </a:lnTo>
                <a:lnTo>
                  <a:pt x="290319" y="33597"/>
                </a:lnTo>
                <a:close/>
              </a:path>
              <a:path w="366394" h="353060">
                <a:moveTo>
                  <a:pt x="302768" y="17399"/>
                </a:moveTo>
                <a:lnTo>
                  <a:pt x="290200" y="17705"/>
                </a:lnTo>
                <a:lnTo>
                  <a:pt x="290319" y="33597"/>
                </a:lnTo>
                <a:lnTo>
                  <a:pt x="303149" y="33274"/>
                </a:lnTo>
                <a:lnTo>
                  <a:pt x="302768" y="17399"/>
                </a:lnTo>
                <a:close/>
              </a:path>
              <a:path w="366394" h="353060">
                <a:moveTo>
                  <a:pt x="290068" y="0"/>
                </a:moveTo>
                <a:lnTo>
                  <a:pt x="290200" y="17705"/>
                </a:lnTo>
                <a:lnTo>
                  <a:pt x="302768" y="17399"/>
                </a:lnTo>
                <a:lnTo>
                  <a:pt x="343692" y="17399"/>
                </a:lnTo>
                <a:lnTo>
                  <a:pt x="29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/>
      <p:bldP spid="144" grpId="0" animBg="1"/>
      <p:bldP spid="145" grpId="0" animBg="1"/>
      <p:bldP spid="146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87426"/>
            <a:ext cx="3736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Push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/>
              <a:t>和</a:t>
            </a:r>
            <a:r>
              <a:rPr sz="2000" spc="-530" dirty="0"/>
              <a:t> </a:t>
            </a:r>
            <a:r>
              <a:rPr sz="2000" dirty="0">
                <a:latin typeface="Times New Roman"/>
                <a:cs typeface="Times New Roman"/>
              </a:rPr>
              <a:t>Pop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/>
              <a:t>可以穿</a:t>
            </a:r>
            <a:r>
              <a:rPr sz="2000" spc="10" dirty="0"/>
              <a:t>插</a:t>
            </a:r>
            <a:r>
              <a:rPr sz="2000" spc="5" dirty="0">
                <a:solidFill>
                  <a:srgbClr val="006FC0"/>
                </a:solidFill>
              </a:rPr>
              <a:t>交替</a:t>
            </a:r>
            <a:r>
              <a:rPr sz="2000" spc="5" dirty="0"/>
              <a:t>进行；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1492" y="1725676"/>
            <a:ext cx="1159510" cy="452755"/>
          </a:xfrm>
          <a:custGeom>
            <a:avLst/>
            <a:gdLst/>
            <a:ahLst/>
            <a:cxnLst/>
            <a:rect l="l" t="t" r="r" b="b"/>
            <a:pathLst>
              <a:path w="1159510" h="452755">
                <a:moveTo>
                  <a:pt x="1083945" y="0"/>
                </a:moveTo>
                <a:lnTo>
                  <a:pt x="475869" y="0"/>
                </a:lnTo>
                <a:lnTo>
                  <a:pt x="446528" y="5909"/>
                </a:lnTo>
                <a:lnTo>
                  <a:pt x="422592" y="22034"/>
                </a:lnTo>
                <a:lnTo>
                  <a:pt x="406467" y="45970"/>
                </a:lnTo>
                <a:lnTo>
                  <a:pt x="400557" y="75311"/>
                </a:lnTo>
                <a:lnTo>
                  <a:pt x="0" y="91948"/>
                </a:lnTo>
                <a:lnTo>
                  <a:pt x="400557" y="188468"/>
                </a:lnTo>
                <a:lnTo>
                  <a:pt x="400557" y="376936"/>
                </a:lnTo>
                <a:lnTo>
                  <a:pt x="406467" y="406296"/>
                </a:lnTo>
                <a:lnTo>
                  <a:pt x="422592" y="430275"/>
                </a:lnTo>
                <a:lnTo>
                  <a:pt x="446528" y="446444"/>
                </a:lnTo>
                <a:lnTo>
                  <a:pt x="475869" y="452374"/>
                </a:lnTo>
                <a:lnTo>
                  <a:pt x="1083945" y="452374"/>
                </a:lnTo>
                <a:lnTo>
                  <a:pt x="1113305" y="446444"/>
                </a:lnTo>
                <a:lnTo>
                  <a:pt x="1137284" y="430275"/>
                </a:lnTo>
                <a:lnTo>
                  <a:pt x="1153453" y="406296"/>
                </a:lnTo>
                <a:lnTo>
                  <a:pt x="1159383" y="376936"/>
                </a:lnTo>
                <a:lnTo>
                  <a:pt x="1159383" y="75311"/>
                </a:lnTo>
                <a:lnTo>
                  <a:pt x="1153453" y="45970"/>
                </a:lnTo>
                <a:lnTo>
                  <a:pt x="1137285" y="22034"/>
                </a:lnTo>
                <a:lnTo>
                  <a:pt x="1113305" y="5909"/>
                </a:lnTo>
                <a:lnTo>
                  <a:pt x="10839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1492" y="1725676"/>
            <a:ext cx="1159510" cy="452755"/>
          </a:xfrm>
          <a:custGeom>
            <a:avLst/>
            <a:gdLst/>
            <a:ahLst/>
            <a:cxnLst/>
            <a:rect l="l" t="t" r="r" b="b"/>
            <a:pathLst>
              <a:path w="1159510" h="452755">
                <a:moveTo>
                  <a:pt x="400557" y="75311"/>
                </a:moveTo>
                <a:lnTo>
                  <a:pt x="406467" y="45970"/>
                </a:lnTo>
                <a:lnTo>
                  <a:pt x="422592" y="22034"/>
                </a:lnTo>
                <a:lnTo>
                  <a:pt x="446528" y="5909"/>
                </a:lnTo>
                <a:lnTo>
                  <a:pt x="475869" y="0"/>
                </a:lnTo>
                <a:lnTo>
                  <a:pt x="526922" y="0"/>
                </a:lnTo>
                <a:lnTo>
                  <a:pt x="716660" y="0"/>
                </a:lnTo>
                <a:lnTo>
                  <a:pt x="1083945" y="0"/>
                </a:lnTo>
                <a:lnTo>
                  <a:pt x="1113305" y="5909"/>
                </a:lnTo>
                <a:lnTo>
                  <a:pt x="1137284" y="22034"/>
                </a:lnTo>
                <a:lnTo>
                  <a:pt x="1153453" y="45970"/>
                </a:lnTo>
                <a:lnTo>
                  <a:pt x="1159383" y="75311"/>
                </a:lnTo>
                <a:lnTo>
                  <a:pt x="1159383" y="188468"/>
                </a:lnTo>
                <a:lnTo>
                  <a:pt x="1159383" y="376936"/>
                </a:lnTo>
                <a:lnTo>
                  <a:pt x="1153453" y="406296"/>
                </a:lnTo>
                <a:lnTo>
                  <a:pt x="1137284" y="430275"/>
                </a:lnTo>
                <a:lnTo>
                  <a:pt x="1113305" y="446444"/>
                </a:lnTo>
                <a:lnTo>
                  <a:pt x="1083945" y="452374"/>
                </a:lnTo>
                <a:lnTo>
                  <a:pt x="716660" y="452374"/>
                </a:lnTo>
                <a:lnTo>
                  <a:pt x="526922" y="452374"/>
                </a:lnTo>
                <a:lnTo>
                  <a:pt x="475869" y="452374"/>
                </a:lnTo>
                <a:lnTo>
                  <a:pt x="446528" y="446444"/>
                </a:lnTo>
                <a:lnTo>
                  <a:pt x="422592" y="430275"/>
                </a:lnTo>
                <a:lnTo>
                  <a:pt x="406467" y="406296"/>
                </a:lnTo>
                <a:lnTo>
                  <a:pt x="400557" y="376936"/>
                </a:lnTo>
                <a:lnTo>
                  <a:pt x="400557" y="188468"/>
                </a:lnTo>
                <a:lnTo>
                  <a:pt x="0" y="91948"/>
                </a:lnTo>
                <a:lnTo>
                  <a:pt x="400557" y="75311"/>
                </a:lnTo>
                <a:close/>
              </a:path>
            </a:pathLst>
          </a:custGeom>
          <a:ln w="25400">
            <a:solidFill>
              <a:srgbClr val="94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6732" y="2697226"/>
            <a:ext cx="1156970" cy="452755"/>
          </a:xfrm>
          <a:custGeom>
            <a:avLst/>
            <a:gdLst/>
            <a:ahLst/>
            <a:cxnLst/>
            <a:rect l="l" t="t" r="r" b="b"/>
            <a:pathLst>
              <a:path w="1156970" h="452755">
                <a:moveTo>
                  <a:pt x="1081405" y="0"/>
                </a:moveTo>
                <a:lnTo>
                  <a:pt x="474980" y="0"/>
                </a:lnTo>
                <a:lnTo>
                  <a:pt x="445619" y="5909"/>
                </a:lnTo>
                <a:lnTo>
                  <a:pt x="421639" y="22034"/>
                </a:lnTo>
                <a:lnTo>
                  <a:pt x="405471" y="45970"/>
                </a:lnTo>
                <a:lnTo>
                  <a:pt x="399542" y="75311"/>
                </a:lnTo>
                <a:lnTo>
                  <a:pt x="0" y="91948"/>
                </a:lnTo>
                <a:lnTo>
                  <a:pt x="399542" y="188468"/>
                </a:lnTo>
                <a:lnTo>
                  <a:pt x="399542" y="376936"/>
                </a:lnTo>
                <a:lnTo>
                  <a:pt x="405471" y="406296"/>
                </a:lnTo>
                <a:lnTo>
                  <a:pt x="421640" y="430275"/>
                </a:lnTo>
                <a:lnTo>
                  <a:pt x="445619" y="446444"/>
                </a:lnTo>
                <a:lnTo>
                  <a:pt x="474980" y="452374"/>
                </a:lnTo>
                <a:lnTo>
                  <a:pt x="1081405" y="452374"/>
                </a:lnTo>
                <a:lnTo>
                  <a:pt x="1110765" y="446444"/>
                </a:lnTo>
                <a:lnTo>
                  <a:pt x="1134745" y="430275"/>
                </a:lnTo>
                <a:lnTo>
                  <a:pt x="1150913" y="406296"/>
                </a:lnTo>
                <a:lnTo>
                  <a:pt x="1156843" y="376936"/>
                </a:lnTo>
                <a:lnTo>
                  <a:pt x="1156843" y="75311"/>
                </a:lnTo>
                <a:lnTo>
                  <a:pt x="1150913" y="45970"/>
                </a:lnTo>
                <a:lnTo>
                  <a:pt x="1134745" y="22034"/>
                </a:lnTo>
                <a:lnTo>
                  <a:pt x="1110765" y="5909"/>
                </a:lnTo>
                <a:lnTo>
                  <a:pt x="108140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732" y="2697226"/>
            <a:ext cx="1156970" cy="452755"/>
          </a:xfrm>
          <a:custGeom>
            <a:avLst/>
            <a:gdLst/>
            <a:ahLst/>
            <a:cxnLst/>
            <a:rect l="l" t="t" r="r" b="b"/>
            <a:pathLst>
              <a:path w="1156970" h="452755">
                <a:moveTo>
                  <a:pt x="399542" y="75311"/>
                </a:moveTo>
                <a:lnTo>
                  <a:pt x="405471" y="45970"/>
                </a:lnTo>
                <a:lnTo>
                  <a:pt x="421639" y="22034"/>
                </a:lnTo>
                <a:lnTo>
                  <a:pt x="445619" y="5909"/>
                </a:lnTo>
                <a:lnTo>
                  <a:pt x="474980" y="0"/>
                </a:lnTo>
                <a:lnTo>
                  <a:pt x="525780" y="0"/>
                </a:lnTo>
                <a:lnTo>
                  <a:pt x="715009" y="0"/>
                </a:lnTo>
                <a:lnTo>
                  <a:pt x="1081405" y="0"/>
                </a:lnTo>
                <a:lnTo>
                  <a:pt x="1110765" y="5909"/>
                </a:lnTo>
                <a:lnTo>
                  <a:pt x="1134745" y="22034"/>
                </a:lnTo>
                <a:lnTo>
                  <a:pt x="1150913" y="45970"/>
                </a:lnTo>
                <a:lnTo>
                  <a:pt x="1156843" y="75311"/>
                </a:lnTo>
                <a:lnTo>
                  <a:pt x="1156843" y="188468"/>
                </a:lnTo>
                <a:lnTo>
                  <a:pt x="1156843" y="376936"/>
                </a:lnTo>
                <a:lnTo>
                  <a:pt x="1150913" y="406296"/>
                </a:lnTo>
                <a:lnTo>
                  <a:pt x="1134745" y="430275"/>
                </a:lnTo>
                <a:lnTo>
                  <a:pt x="1110765" y="446444"/>
                </a:lnTo>
                <a:lnTo>
                  <a:pt x="1081405" y="452374"/>
                </a:lnTo>
                <a:lnTo>
                  <a:pt x="715009" y="452374"/>
                </a:lnTo>
                <a:lnTo>
                  <a:pt x="525780" y="452374"/>
                </a:lnTo>
                <a:lnTo>
                  <a:pt x="474980" y="452374"/>
                </a:lnTo>
                <a:lnTo>
                  <a:pt x="445619" y="446444"/>
                </a:lnTo>
                <a:lnTo>
                  <a:pt x="421640" y="430275"/>
                </a:lnTo>
                <a:lnTo>
                  <a:pt x="405471" y="406296"/>
                </a:lnTo>
                <a:lnTo>
                  <a:pt x="399542" y="376936"/>
                </a:lnTo>
                <a:lnTo>
                  <a:pt x="399542" y="188468"/>
                </a:lnTo>
                <a:lnTo>
                  <a:pt x="0" y="91948"/>
                </a:lnTo>
                <a:lnTo>
                  <a:pt x="399542" y="75311"/>
                </a:lnTo>
                <a:close/>
              </a:path>
            </a:pathLst>
          </a:custGeom>
          <a:ln w="25400">
            <a:solidFill>
              <a:srgbClr val="94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971613"/>
            <a:ext cx="6896100" cy="4565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按照操作系列</a:t>
            </a:r>
            <a:endParaRPr sz="2000" dirty="0">
              <a:latin typeface="宋体"/>
              <a:cs typeface="宋体"/>
            </a:endParaRPr>
          </a:p>
          <a:p>
            <a:pPr marL="565150" indent="-298450">
              <a:lnSpc>
                <a:spcPts val="2390"/>
              </a:lnSpc>
              <a:buSzPct val="95000"/>
              <a:buAutoNum type="arabicParenBoth"/>
              <a:tabLst>
                <a:tab pos="565785" algn="l"/>
              </a:tabLst>
            </a:pPr>
            <a:r>
              <a:rPr sz="2000" b="1" dirty="0">
                <a:latin typeface="Times New Roman"/>
                <a:cs typeface="Times New Roman"/>
              </a:rPr>
              <a:t>Push(S,A),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Push(S,B),Push((S,C),</a:t>
            </a:r>
            <a:r>
              <a:rPr sz="2000" b="1" dirty="0">
                <a:solidFill>
                  <a:srgbClr val="003399"/>
                </a:solidFill>
                <a:latin typeface="Times New Roman"/>
                <a:cs typeface="Times New Roman"/>
              </a:rPr>
              <a:t>Pop(S),Pop(S),Pop(S)</a:t>
            </a: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1995"/>
              </a:lnSpc>
              <a:spcBef>
                <a:spcPts val="25"/>
              </a:spcBef>
            </a:pPr>
            <a:r>
              <a:rPr sz="2000" b="1" spc="5" dirty="0">
                <a:latin typeface="宋体"/>
                <a:cs typeface="宋体"/>
              </a:rPr>
              <a:t>堆栈输出是？</a:t>
            </a:r>
            <a:endParaRPr sz="2000" dirty="0">
              <a:latin typeface="宋体"/>
              <a:cs typeface="宋体"/>
            </a:endParaRPr>
          </a:p>
          <a:p>
            <a:pPr marR="1068070" algn="ctr">
              <a:lnSpc>
                <a:spcPts val="1755"/>
              </a:lnSpc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CBA</a:t>
            </a:r>
            <a:endParaRPr sz="1800" dirty="0">
              <a:latin typeface="Arial"/>
              <a:cs typeface="Arial"/>
            </a:endParaRPr>
          </a:p>
          <a:p>
            <a:pPr marL="689610" indent="-360045">
              <a:lnSpc>
                <a:spcPct val="100000"/>
              </a:lnSpc>
              <a:spcBef>
                <a:spcPts val="1050"/>
              </a:spcBef>
              <a:buSzPct val="95000"/>
              <a:buFont typeface="Times New Roman"/>
              <a:buAutoNum type="arabicParenBoth" startAt="2"/>
              <a:tabLst>
                <a:tab pos="690245" algn="l"/>
              </a:tabLst>
            </a:pPr>
            <a:r>
              <a:rPr sz="2000" b="1" dirty="0">
                <a:latin typeface="宋体"/>
                <a:cs typeface="宋体"/>
              </a:rPr>
              <a:t>而</a:t>
            </a:r>
            <a:r>
              <a:rPr sz="2000" b="1" dirty="0">
                <a:latin typeface="Times New Roman"/>
                <a:cs typeface="Times New Roman"/>
              </a:rPr>
              <a:t>Push(S,A),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99"/>
                </a:solidFill>
                <a:latin typeface="Times New Roman"/>
                <a:cs typeface="Times New Roman"/>
              </a:rPr>
              <a:t>Pop(S)</a:t>
            </a:r>
            <a:r>
              <a:rPr sz="2000" b="1" dirty="0">
                <a:latin typeface="Times New Roman"/>
                <a:cs typeface="Times New Roman"/>
              </a:rPr>
              <a:t>,Push(S,B),Push((S,C),</a:t>
            </a:r>
            <a:r>
              <a:rPr sz="2000" b="1" dirty="0">
                <a:solidFill>
                  <a:srgbClr val="003399"/>
                </a:solidFill>
                <a:latin typeface="Times New Roman"/>
                <a:cs typeface="Times New Roman"/>
              </a:rPr>
              <a:t>Pop(S),Pop(S)</a:t>
            </a: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220"/>
              </a:lnSpc>
              <a:spcBef>
                <a:spcPts val="5"/>
              </a:spcBef>
            </a:pPr>
            <a:r>
              <a:rPr sz="2000" b="1" spc="5" dirty="0">
                <a:latin typeface="宋体"/>
                <a:cs typeface="宋体"/>
              </a:rPr>
              <a:t>堆栈输出是</a:t>
            </a:r>
            <a:r>
              <a:rPr sz="2000" b="1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R="1043305" algn="ctr">
              <a:lnSpc>
                <a:spcPts val="1980"/>
              </a:lnSpc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ACB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lang="zh-CN" altLang="en-US" sz="2000" b="1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lang="zh-CN" altLang="en-US"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b="1" dirty="0">
                <a:latin typeface="宋体"/>
                <a:cs typeface="宋体"/>
              </a:rPr>
              <a:t>如</a:t>
            </a:r>
            <a:r>
              <a:rPr lang="zh-CN" altLang="en-US" sz="2000" b="1" spc="5" dirty="0">
                <a:latin typeface="宋体"/>
                <a:cs typeface="宋体"/>
              </a:rPr>
              <a:t>果</a:t>
            </a:r>
            <a:r>
              <a:rPr lang="zh-CN" altLang="en-US" sz="2000" b="1" dirty="0">
                <a:latin typeface="宋体"/>
                <a:cs typeface="宋体"/>
              </a:rPr>
              <a:t>三个字符按</a:t>
            </a:r>
            <a:r>
              <a:rPr lang="en-US" altLang="zh-CN" sz="2000" b="1" dirty="0">
                <a:latin typeface="Times New Roman"/>
                <a:cs typeface="Times New Roman"/>
              </a:rPr>
              <a:t>ABC</a:t>
            </a:r>
            <a:r>
              <a:rPr lang="zh-CN" altLang="en-US" sz="2000" b="1" spc="-5" dirty="0">
                <a:latin typeface="宋体"/>
                <a:cs typeface="宋体"/>
              </a:rPr>
              <a:t>顺</a:t>
            </a:r>
            <a:r>
              <a:rPr lang="zh-CN" altLang="en-US" sz="2000" b="1" spc="5" dirty="0">
                <a:latin typeface="宋体"/>
                <a:cs typeface="宋体"/>
              </a:rPr>
              <a:t>序压入堆栈</a:t>
            </a: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endParaRPr lang="zh-CN" altLang="en-US" sz="2000" dirty="0">
              <a:latin typeface="宋体"/>
              <a:cs typeface="宋体"/>
            </a:endParaRPr>
          </a:p>
          <a:p>
            <a:pPr marL="355600" marR="394589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/>
                <a:cs typeface="Times New Roman"/>
              </a:rPr>
              <a:t>AB</a:t>
            </a:r>
            <a:r>
              <a:rPr lang="en-US" altLang="zh-CN" sz="2000" b="1" spc="5" dirty="0">
                <a:latin typeface="Times New Roman"/>
                <a:cs typeface="Times New Roman"/>
              </a:rPr>
              <a:t>C</a:t>
            </a:r>
            <a:r>
              <a:rPr lang="zh-CN" altLang="en-US" sz="2000" b="1" spc="5" dirty="0">
                <a:latin typeface="宋体"/>
                <a:cs typeface="宋体"/>
              </a:rPr>
              <a:t>的所有排列都可能是出栈的序列吗</a:t>
            </a:r>
            <a:r>
              <a:rPr lang="zh-CN" altLang="en-US" sz="2000" b="1" spc="-5" dirty="0">
                <a:latin typeface="宋体"/>
                <a:cs typeface="宋体"/>
              </a:rPr>
              <a:t>？</a:t>
            </a:r>
            <a:endParaRPr lang="zh-CN" altLang="en-US" sz="2000" dirty="0">
              <a:latin typeface="宋体"/>
              <a:cs typeface="宋体"/>
            </a:endParaRPr>
          </a:p>
          <a:p>
            <a:pPr marL="355600" marR="39458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宋体"/>
                <a:cs typeface="宋体"/>
              </a:rPr>
              <a:t>可以产</a:t>
            </a:r>
            <a:r>
              <a:rPr lang="zh-CN" altLang="en-US" sz="2000" b="1" spc="5" dirty="0">
                <a:latin typeface="宋体"/>
                <a:cs typeface="宋体"/>
              </a:rPr>
              <a:t>生</a:t>
            </a:r>
            <a:r>
              <a:rPr lang="en-US" altLang="zh-CN" sz="2000" b="1" dirty="0">
                <a:latin typeface="Times New Roman"/>
                <a:cs typeface="Times New Roman"/>
              </a:rPr>
              <a:t>CAB</a:t>
            </a:r>
            <a:r>
              <a:rPr lang="zh-CN" altLang="en-US" sz="2000" b="1" dirty="0">
                <a:latin typeface="宋体"/>
                <a:cs typeface="宋体"/>
              </a:rPr>
              <a:t>这样的序</a:t>
            </a:r>
            <a:endParaRPr lang="zh-CN" altLang="en-US" sz="20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lang="zh-CN" altLang="en-US" sz="2000" b="1" spc="5" dirty="0">
                <a:latin typeface="宋体"/>
                <a:cs typeface="宋体"/>
              </a:rPr>
              <a:t>列吗？</a:t>
            </a:r>
            <a:endParaRPr lang="zh-CN" altLang="en-US"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7B60F3A4-5A79-4179-B8EB-D19539FF4AC9}"/>
              </a:ext>
            </a:extLst>
          </p:cNvPr>
          <p:cNvSpPr/>
          <p:nvPr/>
        </p:nvSpPr>
        <p:spPr>
          <a:xfrm>
            <a:off x="676275" y="2785308"/>
            <a:ext cx="4429122" cy="1000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331" y="1051560"/>
            <a:ext cx="6646164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76" y="1121663"/>
            <a:ext cx="6499860" cy="91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" y="976375"/>
            <a:ext cx="6643751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4925" marR="5080" indent="56388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5" dirty="0">
                <a:latin typeface="宋体"/>
                <a:cs typeface="宋体"/>
              </a:rPr>
              <a:t>栈的顺序存储结构通常由一</a:t>
            </a:r>
            <a:r>
              <a:rPr lang="zh-CN" altLang="en-US" sz="2400" b="1" spc="-5" dirty="0">
                <a:latin typeface="宋体"/>
                <a:cs typeface="宋体"/>
              </a:rPr>
              <a:t>个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一维</a:t>
            </a:r>
            <a:r>
              <a:rPr lang="zh-CN" altLang="en-US" sz="2400" b="1" spc="-5" dirty="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lang="zh-CN" altLang="en-US" sz="2400" b="1" spc="10" dirty="0">
                <a:solidFill>
                  <a:srgbClr val="006FC0"/>
                </a:solidFill>
                <a:latin typeface="宋体"/>
                <a:cs typeface="宋体"/>
              </a:rPr>
              <a:t>组</a:t>
            </a:r>
            <a:r>
              <a:rPr lang="zh-CN" altLang="en-US" sz="2400" b="1" spc="5" dirty="0">
                <a:latin typeface="宋体"/>
                <a:cs typeface="宋体"/>
              </a:rPr>
              <a:t>和</a:t>
            </a:r>
            <a:r>
              <a:rPr lang="zh-CN" altLang="en-US" sz="2400" b="1" spc="-5" dirty="0">
                <a:latin typeface="宋体"/>
                <a:cs typeface="宋体"/>
              </a:rPr>
              <a:t>一</a:t>
            </a:r>
            <a:r>
              <a:rPr lang="zh-CN" altLang="en-US" sz="2400" b="1" spc="5" dirty="0">
                <a:latin typeface="宋体"/>
                <a:cs typeface="宋体"/>
              </a:rPr>
              <a:t>个记</a:t>
            </a:r>
            <a:r>
              <a:rPr lang="zh-CN" altLang="en-US" sz="2400" b="1" spc="-5" dirty="0">
                <a:latin typeface="宋体"/>
                <a:cs typeface="宋体"/>
              </a:rPr>
              <a:t>录 </a:t>
            </a:r>
            <a:r>
              <a:rPr lang="zh-CN" altLang="en-US" sz="2400" b="1" spc="5" dirty="0">
                <a:solidFill>
                  <a:srgbClr val="006FC0"/>
                </a:solidFill>
                <a:latin typeface="宋体"/>
                <a:cs typeface="宋体"/>
              </a:rPr>
              <a:t>栈顶</a:t>
            </a:r>
            <a:r>
              <a:rPr lang="zh-CN" altLang="en-US" sz="2400" b="1" spc="5" dirty="0">
                <a:latin typeface="宋体"/>
                <a:cs typeface="宋体"/>
              </a:rPr>
              <a:t>元素位置的变量组成</a:t>
            </a:r>
            <a:r>
              <a:rPr lang="zh-CN" altLang="en-US" sz="2400" b="1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745" y="2184548"/>
            <a:ext cx="623887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#define </a:t>
            </a:r>
            <a:r>
              <a:rPr lang="en-US" sz="1800" b="1" spc="-5" dirty="0" err="1">
                <a:latin typeface="Times New Roman"/>
                <a:cs typeface="Times New Roman"/>
              </a:rPr>
              <a:t>MaxSize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&lt;</a:t>
            </a:r>
            <a:r>
              <a:rPr lang="zh-CN" altLang="en-US" sz="1800" b="1" dirty="0">
                <a:latin typeface="宋体"/>
                <a:cs typeface="宋体"/>
              </a:rPr>
              <a:t>储存数据元素的最大个</a:t>
            </a:r>
            <a:r>
              <a:rPr lang="zh-CN" altLang="en-US" sz="1800" b="1" spc="5" dirty="0">
                <a:latin typeface="宋体"/>
                <a:cs typeface="宋体"/>
              </a:rPr>
              <a:t>数</a:t>
            </a:r>
            <a:r>
              <a:rPr lang="en-US" altLang="zh-CN" sz="1800" b="1" dirty="0">
                <a:latin typeface="Times New Roman"/>
                <a:cs typeface="Times New Roman"/>
              </a:rPr>
              <a:t>&gt;</a:t>
            </a:r>
            <a:endParaRPr lang="zh-CN" altLang="en-US" sz="1800" dirty="0">
              <a:latin typeface="Times New Roman"/>
              <a:cs typeface="Times New Roman"/>
            </a:endParaRPr>
          </a:p>
          <a:p>
            <a:pPr marL="12700" marR="3322320">
              <a:lnSpc>
                <a:spcPts val="2160"/>
              </a:lnSpc>
              <a:spcBef>
                <a:spcPts val="60"/>
              </a:spcBef>
            </a:pPr>
            <a:r>
              <a:rPr lang="en-US" sz="1800" b="1" dirty="0">
                <a:latin typeface="Times New Roman"/>
                <a:cs typeface="Times New Roman"/>
              </a:rPr>
              <a:t>typedef </a:t>
            </a:r>
            <a:r>
              <a:rPr lang="en-US" sz="1800" b="1" spc="-5" dirty="0">
                <a:latin typeface="Times New Roman"/>
                <a:cs typeface="Times New Roman"/>
              </a:rPr>
              <a:t>struct </a:t>
            </a:r>
            <a:r>
              <a:rPr lang="en-US" sz="1800" b="1" spc="-5" dirty="0" err="1">
                <a:latin typeface="Times New Roman"/>
                <a:cs typeface="Times New Roman"/>
              </a:rPr>
              <a:t>SNode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*Stack;  </a:t>
            </a:r>
            <a:r>
              <a:rPr lang="en-US" sz="1800" b="1" spc="-5" dirty="0">
                <a:latin typeface="Times New Roman"/>
                <a:cs typeface="Times New Roman"/>
              </a:rPr>
              <a:t>struct </a:t>
            </a:r>
            <a:r>
              <a:rPr lang="en-US" sz="1800" b="1" spc="-5" dirty="0" err="1">
                <a:latin typeface="Times New Roman"/>
                <a:cs typeface="Times New Roman"/>
              </a:rPr>
              <a:t>SNode</a:t>
            </a:r>
            <a:r>
              <a:rPr lang="en-US" sz="1800" b="1" spc="-5" dirty="0">
                <a:latin typeface="Times New Roman"/>
                <a:cs typeface="Times New Roman"/>
              </a:rPr>
              <a:t>{</a:t>
            </a:r>
            <a:endParaRPr lang="en-US" sz="1800" dirty="0">
              <a:latin typeface="Times New Roman"/>
              <a:cs typeface="Times New Roman"/>
            </a:endParaRPr>
          </a:p>
          <a:p>
            <a:pPr marL="927100" marR="2421255">
              <a:lnSpc>
                <a:spcPts val="2160"/>
              </a:lnSpc>
            </a:pPr>
            <a:r>
              <a:rPr lang="en-US" sz="1800" b="1" spc="-15" dirty="0" err="1">
                <a:latin typeface="Times New Roman"/>
                <a:cs typeface="Times New Roman"/>
              </a:rPr>
              <a:t>ElementType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Data[</a:t>
            </a:r>
            <a:r>
              <a:rPr lang="en-US" sz="1800" b="1" spc="-5" dirty="0" err="1">
                <a:latin typeface="Times New Roman"/>
                <a:cs typeface="Times New Roman"/>
              </a:rPr>
              <a:t>MaxSize</a:t>
            </a:r>
            <a:r>
              <a:rPr lang="en-US" sz="1800" b="1" spc="-5" dirty="0">
                <a:latin typeface="Times New Roman"/>
                <a:cs typeface="Times New Roman"/>
              </a:rPr>
              <a:t>];  int</a:t>
            </a:r>
            <a:r>
              <a:rPr lang="en-US" sz="1800" b="1" spc="-40" dirty="0">
                <a:latin typeface="Times New Roman"/>
                <a:cs typeface="Times New Roman"/>
              </a:rPr>
              <a:t> </a:t>
            </a:r>
            <a:r>
              <a:rPr lang="en-US" sz="1800" b="1" spc="-45" dirty="0">
                <a:latin typeface="Times New Roman"/>
                <a:cs typeface="Times New Roman"/>
              </a:rPr>
              <a:t>Top;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};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965" y="346710"/>
            <a:ext cx="287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</a:rPr>
              <a:t>栈的顺序存储实现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914400" y="3971925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3971925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7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050" y="3978275"/>
            <a:ext cx="4584700" cy="0"/>
          </a:xfrm>
          <a:custGeom>
            <a:avLst/>
            <a:gdLst/>
            <a:ahLst/>
            <a:cxnLst/>
            <a:rect l="l" t="t" r="r" b="b"/>
            <a:pathLst>
              <a:path w="4584700">
                <a:moveTo>
                  <a:pt x="0" y="0"/>
                </a:moveTo>
                <a:lnTo>
                  <a:pt x="458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8050" y="6172834"/>
            <a:ext cx="4584700" cy="0"/>
          </a:xfrm>
          <a:custGeom>
            <a:avLst/>
            <a:gdLst/>
            <a:ahLst/>
            <a:cxnLst/>
            <a:rect l="l" t="t" r="r" b="b"/>
            <a:pathLst>
              <a:path w="4584700">
                <a:moveTo>
                  <a:pt x="0" y="0"/>
                </a:moveTo>
                <a:lnTo>
                  <a:pt x="458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0750" y="3961891"/>
            <a:ext cx="455930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void </a:t>
            </a:r>
            <a:r>
              <a:rPr sz="1600" b="1" dirty="0">
                <a:latin typeface="宋体"/>
                <a:cs typeface="宋体"/>
              </a:rPr>
              <a:t>Push( Stack PtrS, </a:t>
            </a:r>
            <a:r>
              <a:rPr sz="1600" b="1" spc="5" dirty="0">
                <a:latin typeface="宋体"/>
                <a:cs typeface="宋体"/>
              </a:rPr>
              <a:t>ElementType </a:t>
            </a:r>
            <a:r>
              <a:rPr sz="1600" b="1" dirty="0">
                <a:latin typeface="宋体"/>
                <a:cs typeface="宋体"/>
              </a:rPr>
              <a:t>item</a:t>
            </a:r>
            <a:r>
              <a:rPr sz="1600" b="1" spc="-5" dirty="0"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 marL="62230">
              <a:lnSpc>
                <a:spcPct val="100000"/>
              </a:lnSpc>
            </a:pP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47498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if </a:t>
            </a:r>
            <a:r>
              <a:rPr sz="1600" b="1" spc="-10" dirty="0">
                <a:latin typeface="宋体"/>
                <a:cs typeface="宋体"/>
              </a:rPr>
              <a:t>( </a:t>
            </a:r>
            <a:r>
              <a:rPr sz="1600" b="1" spc="5" dirty="0">
                <a:latin typeface="宋体"/>
                <a:cs typeface="宋体"/>
              </a:rPr>
              <a:t>PtrS-&gt;Top </a:t>
            </a:r>
            <a:r>
              <a:rPr sz="1600" b="1" dirty="0">
                <a:latin typeface="宋体"/>
                <a:cs typeface="宋体"/>
              </a:rPr>
              <a:t>== </a:t>
            </a:r>
            <a:r>
              <a:rPr sz="1600" b="1" spc="5" dirty="0">
                <a:latin typeface="宋体"/>
                <a:cs typeface="宋体"/>
              </a:rPr>
              <a:t>MaxSize-1 </a:t>
            </a:r>
            <a:r>
              <a:rPr sz="1600" b="1" spc="-10" dirty="0">
                <a:latin typeface="宋体"/>
                <a:cs typeface="宋体"/>
              </a:rPr>
              <a:t>)</a:t>
            </a:r>
            <a:r>
              <a:rPr sz="1600" b="1" spc="5" dirty="0"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699135">
              <a:lnSpc>
                <a:spcPct val="100000"/>
              </a:lnSpc>
              <a:tabLst>
                <a:tab pos="2858770" algn="l"/>
              </a:tabLst>
            </a:pPr>
            <a:r>
              <a:rPr sz="1600" b="1" spc="5" dirty="0">
                <a:latin typeface="宋体"/>
                <a:cs typeface="宋体"/>
              </a:rPr>
              <a:t>printf(“</a:t>
            </a:r>
            <a:r>
              <a:rPr sz="1600" b="1" spc="-5" dirty="0">
                <a:latin typeface="宋体"/>
                <a:cs typeface="宋体"/>
              </a:rPr>
              <a:t>堆栈</a:t>
            </a:r>
            <a:r>
              <a:rPr sz="1600" b="1" dirty="0">
                <a:latin typeface="宋体"/>
                <a:cs typeface="宋体"/>
              </a:rPr>
              <a:t>满</a:t>
            </a:r>
            <a:r>
              <a:rPr sz="1600" b="1" spc="-5" dirty="0">
                <a:latin typeface="宋体"/>
                <a:cs typeface="宋体"/>
              </a:rPr>
              <a:t>”);	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1600" b="1" dirty="0">
                <a:latin typeface="宋体"/>
                <a:cs typeface="宋体"/>
              </a:rPr>
              <a:t>;</a:t>
            </a:r>
            <a:endParaRPr sz="1600">
              <a:latin typeface="宋体"/>
              <a:cs typeface="宋体"/>
            </a:endParaRPr>
          </a:p>
          <a:p>
            <a:pPr marL="432434">
              <a:lnSpc>
                <a:spcPct val="100000"/>
              </a:lnSpc>
            </a:pPr>
            <a:r>
              <a:rPr sz="1600" b="1" dirty="0">
                <a:latin typeface="宋体"/>
                <a:cs typeface="宋体"/>
              </a:rPr>
              <a:t>}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else</a:t>
            </a:r>
            <a:r>
              <a:rPr sz="1600" b="1" spc="-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1600" b="1" spc="-10" dirty="0">
                <a:latin typeface="宋体"/>
                <a:cs typeface="宋体"/>
              </a:rPr>
              <a:t>{</a:t>
            </a:r>
            <a:endParaRPr sz="1600">
              <a:latin typeface="宋体"/>
              <a:cs typeface="宋体"/>
            </a:endParaRPr>
          </a:p>
          <a:p>
            <a:pPr marL="680720" marR="476250" indent="-12700">
              <a:lnSpc>
                <a:spcPct val="100000"/>
              </a:lnSpc>
            </a:pPr>
            <a:r>
              <a:rPr sz="1600" b="1" dirty="0">
                <a:latin typeface="宋体"/>
                <a:cs typeface="宋体"/>
              </a:rPr>
              <a:t>PtrS-&gt;Data[++(PtrS-&gt;Top)] </a:t>
            </a:r>
            <a:r>
              <a:rPr sz="1600" b="1" spc="-10" dirty="0">
                <a:latin typeface="宋体"/>
                <a:cs typeface="宋体"/>
              </a:rPr>
              <a:t>= </a:t>
            </a:r>
            <a:r>
              <a:rPr sz="1600" b="1" dirty="0">
                <a:latin typeface="宋体"/>
                <a:cs typeface="宋体"/>
              </a:rPr>
              <a:t>item;  </a:t>
            </a:r>
            <a:r>
              <a:rPr sz="16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1600" b="1" dirty="0">
                <a:latin typeface="宋体"/>
                <a:cs typeface="宋体"/>
              </a:rPr>
              <a:t>;</a:t>
            </a:r>
            <a:endParaRPr sz="1600">
              <a:latin typeface="宋体"/>
              <a:cs typeface="宋体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宋体"/>
                <a:cs typeface="宋体"/>
              </a:rPr>
              <a:t>}</a:t>
            </a:r>
            <a:endParaRPr sz="1600">
              <a:latin typeface="宋体"/>
              <a:cs typeface="宋体"/>
            </a:endParaRPr>
          </a:p>
          <a:p>
            <a:pPr marL="62230">
              <a:lnSpc>
                <a:spcPct val="100000"/>
              </a:lnSpc>
            </a:pPr>
            <a:r>
              <a:rPr sz="1600" b="1" spc="-10" dirty="0">
                <a:latin typeface="宋体"/>
                <a:cs typeface="宋体"/>
              </a:rPr>
              <a:t>}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5376" y="4313301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136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5376" y="5786437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6000" y="4313301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3136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0450" y="5560059"/>
            <a:ext cx="329565" cy="74930"/>
          </a:xfrm>
          <a:custGeom>
            <a:avLst/>
            <a:gdLst/>
            <a:ahLst/>
            <a:cxnLst/>
            <a:rect l="l" t="t" r="r" b="b"/>
            <a:pathLst>
              <a:path w="329565" h="74929">
                <a:moveTo>
                  <a:pt x="59435" y="0"/>
                </a:moveTo>
                <a:lnTo>
                  <a:pt x="57276" y="1396"/>
                </a:lnTo>
                <a:lnTo>
                  <a:pt x="0" y="37172"/>
                </a:lnTo>
                <a:lnTo>
                  <a:pt x="57276" y="72961"/>
                </a:lnTo>
                <a:lnTo>
                  <a:pt x="59435" y="74358"/>
                </a:lnTo>
                <a:lnTo>
                  <a:pt x="62356" y="73685"/>
                </a:lnTo>
                <a:lnTo>
                  <a:pt x="65150" y="69214"/>
                </a:lnTo>
                <a:lnTo>
                  <a:pt x="64516" y="66281"/>
                </a:lnTo>
                <a:lnTo>
                  <a:pt x="62229" y="64884"/>
                </a:lnTo>
                <a:lnTo>
                  <a:pt x="25511" y="41935"/>
                </a:lnTo>
                <a:lnTo>
                  <a:pt x="8890" y="41935"/>
                </a:lnTo>
                <a:lnTo>
                  <a:pt x="8890" y="32410"/>
                </a:lnTo>
                <a:lnTo>
                  <a:pt x="25539" y="32410"/>
                </a:lnTo>
                <a:lnTo>
                  <a:pt x="62229" y="9524"/>
                </a:lnTo>
                <a:lnTo>
                  <a:pt x="64516" y="8127"/>
                </a:lnTo>
                <a:lnTo>
                  <a:pt x="65150" y="5079"/>
                </a:lnTo>
                <a:lnTo>
                  <a:pt x="63753" y="2920"/>
                </a:lnTo>
                <a:lnTo>
                  <a:pt x="62356" y="634"/>
                </a:lnTo>
                <a:lnTo>
                  <a:pt x="59435" y="0"/>
                </a:lnTo>
                <a:close/>
              </a:path>
              <a:path w="329565" h="74929">
                <a:moveTo>
                  <a:pt x="25539" y="32410"/>
                </a:moveTo>
                <a:lnTo>
                  <a:pt x="8890" y="32410"/>
                </a:lnTo>
                <a:lnTo>
                  <a:pt x="8890" y="41935"/>
                </a:lnTo>
                <a:lnTo>
                  <a:pt x="25511" y="41935"/>
                </a:lnTo>
                <a:lnTo>
                  <a:pt x="24353" y="41211"/>
                </a:lnTo>
                <a:lnTo>
                  <a:pt x="11429" y="41211"/>
                </a:lnTo>
                <a:lnTo>
                  <a:pt x="11429" y="33134"/>
                </a:lnTo>
                <a:lnTo>
                  <a:pt x="24379" y="33134"/>
                </a:lnTo>
                <a:lnTo>
                  <a:pt x="25539" y="32410"/>
                </a:lnTo>
                <a:close/>
              </a:path>
              <a:path w="329565" h="74929">
                <a:moveTo>
                  <a:pt x="329056" y="32410"/>
                </a:moveTo>
                <a:lnTo>
                  <a:pt x="25539" y="32410"/>
                </a:lnTo>
                <a:lnTo>
                  <a:pt x="17898" y="37176"/>
                </a:lnTo>
                <a:lnTo>
                  <a:pt x="25511" y="41935"/>
                </a:lnTo>
                <a:lnTo>
                  <a:pt x="329056" y="41935"/>
                </a:lnTo>
                <a:lnTo>
                  <a:pt x="329056" y="32410"/>
                </a:lnTo>
                <a:close/>
              </a:path>
              <a:path w="329565" h="74929">
                <a:moveTo>
                  <a:pt x="11429" y="33134"/>
                </a:moveTo>
                <a:lnTo>
                  <a:pt x="11429" y="41211"/>
                </a:lnTo>
                <a:lnTo>
                  <a:pt x="17898" y="37176"/>
                </a:lnTo>
                <a:lnTo>
                  <a:pt x="11429" y="33134"/>
                </a:lnTo>
                <a:close/>
              </a:path>
              <a:path w="329565" h="74929">
                <a:moveTo>
                  <a:pt x="17898" y="37176"/>
                </a:moveTo>
                <a:lnTo>
                  <a:pt x="11429" y="41211"/>
                </a:lnTo>
                <a:lnTo>
                  <a:pt x="24353" y="41211"/>
                </a:lnTo>
                <a:lnTo>
                  <a:pt x="17898" y="37176"/>
                </a:lnTo>
                <a:close/>
              </a:path>
              <a:path w="329565" h="74929">
                <a:moveTo>
                  <a:pt x="24379" y="33134"/>
                </a:moveTo>
                <a:lnTo>
                  <a:pt x="11429" y="33134"/>
                </a:lnTo>
                <a:lnTo>
                  <a:pt x="17904" y="37172"/>
                </a:lnTo>
                <a:lnTo>
                  <a:pt x="24379" y="33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02118" y="5491162"/>
            <a:ext cx="329565" cy="288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645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1776" y="429895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4726" y="42957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34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9826" y="5426075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4" h="314325">
                <a:moveTo>
                  <a:pt x="153162" y="0"/>
                </a:moveTo>
                <a:lnTo>
                  <a:pt x="104753" y="8012"/>
                </a:lnTo>
                <a:lnTo>
                  <a:pt x="62709" y="30325"/>
                </a:lnTo>
                <a:lnTo>
                  <a:pt x="29553" y="64355"/>
                </a:lnTo>
                <a:lnTo>
                  <a:pt x="7808" y="107517"/>
                </a:lnTo>
                <a:lnTo>
                  <a:pt x="0" y="157225"/>
                </a:lnTo>
                <a:lnTo>
                  <a:pt x="7808" y="206872"/>
                </a:lnTo>
                <a:lnTo>
                  <a:pt x="29553" y="249996"/>
                </a:lnTo>
                <a:lnTo>
                  <a:pt x="62709" y="284007"/>
                </a:lnTo>
                <a:lnTo>
                  <a:pt x="104753" y="306313"/>
                </a:lnTo>
                <a:lnTo>
                  <a:pt x="153162" y="314325"/>
                </a:lnTo>
                <a:lnTo>
                  <a:pt x="201570" y="306313"/>
                </a:lnTo>
                <a:lnTo>
                  <a:pt x="243614" y="284007"/>
                </a:lnTo>
                <a:lnTo>
                  <a:pt x="276770" y="249996"/>
                </a:lnTo>
                <a:lnTo>
                  <a:pt x="298515" y="206872"/>
                </a:lnTo>
                <a:lnTo>
                  <a:pt x="306324" y="157225"/>
                </a:lnTo>
                <a:lnTo>
                  <a:pt x="298515" y="107517"/>
                </a:lnTo>
                <a:lnTo>
                  <a:pt x="276770" y="64355"/>
                </a:lnTo>
                <a:lnTo>
                  <a:pt x="243614" y="30325"/>
                </a:lnTo>
                <a:lnTo>
                  <a:pt x="201570" y="8012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9826" y="5426075"/>
            <a:ext cx="306705" cy="314325"/>
          </a:xfrm>
          <a:custGeom>
            <a:avLst/>
            <a:gdLst/>
            <a:ahLst/>
            <a:cxnLst/>
            <a:rect l="l" t="t" r="r" b="b"/>
            <a:pathLst>
              <a:path w="306704" h="314325">
                <a:moveTo>
                  <a:pt x="0" y="157225"/>
                </a:moveTo>
                <a:lnTo>
                  <a:pt x="7808" y="107517"/>
                </a:lnTo>
                <a:lnTo>
                  <a:pt x="29553" y="64355"/>
                </a:lnTo>
                <a:lnTo>
                  <a:pt x="62709" y="30325"/>
                </a:lnTo>
                <a:lnTo>
                  <a:pt x="104753" y="8012"/>
                </a:lnTo>
                <a:lnTo>
                  <a:pt x="153162" y="0"/>
                </a:lnTo>
                <a:lnTo>
                  <a:pt x="201570" y="8012"/>
                </a:lnTo>
                <a:lnTo>
                  <a:pt x="243614" y="30325"/>
                </a:lnTo>
                <a:lnTo>
                  <a:pt x="276770" y="64355"/>
                </a:lnTo>
                <a:lnTo>
                  <a:pt x="298515" y="107517"/>
                </a:lnTo>
                <a:lnTo>
                  <a:pt x="306324" y="157225"/>
                </a:lnTo>
                <a:lnTo>
                  <a:pt x="298515" y="206872"/>
                </a:lnTo>
                <a:lnTo>
                  <a:pt x="276770" y="249996"/>
                </a:lnTo>
                <a:lnTo>
                  <a:pt x="243614" y="284007"/>
                </a:lnTo>
                <a:lnTo>
                  <a:pt x="201570" y="306313"/>
                </a:lnTo>
                <a:lnTo>
                  <a:pt x="153162" y="314325"/>
                </a:lnTo>
                <a:lnTo>
                  <a:pt x="104753" y="306313"/>
                </a:lnTo>
                <a:lnTo>
                  <a:pt x="62709" y="284007"/>
                </a:lnTo>
                <a:lnTo>
                  <a:pt x="29553" y="249996"/>
                </a:lnTo>
                <a:lnTo>
                  <a:pt x="7808" y="206872"/>
                </a:lnTo>
                <a:lnTo>
                  <a:pt x="0" y="157225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64375" y="5487987"/>
            <a:ext cx="180975" cy="173355"/>
          </a:xfrm>
          <a:custGeom>
            <a:avLst/>
            <a:gdLst/>
            <a:ahLst/>
            <a:cxnLst/>
            <a:rect l="l" t="t" r="r" b="b"/>
            <a:pathLst>
              <a:path w="180975" h="173354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81773" y="547034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4175" y="3897376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15022" y="3925951"/>
            <a:ext cx="375920" cy="328930"/>
          </a:xfrm>
          <a:custGeom>
            <a:avLst/>
            <a:gdLst/>
            <a:ahLst/>
            <a:cxnLst/>
            <a:rect l="l" t="t" r="r" b="b"/>
            <a:pathLst>
              <a:path w="375920" h="328929">
                <a:moveTo>
                  <a:pt x="342116" y="254155"/>
                </a:moveTo>
                <a:lnTo>
                  <a:pt x="325247" y="256412"/>
                </a:lnTo>
                <a:lnTo>
                  <a:pt x="360552" y="328549"/>
                </a:lnTo>
                <a:lnTo>
                  <a:pt x="372257" y="266954"/>
                </a:lnTo>
                <a:lnTo>
                  <a:pt x="344297" y="266954"/>
                </a:lnTo>
                <a:lnTo>
                  <a:pt x="342116" y="254155"/>
                </a:lnTo>
                <a:close/>
              </a:path>
              <a:path w="375920" h="328929">
                <a:moveTo>
                  <a:pt x="357833" y="252051"/>
                </a:moveTo>
                <a:lnTo>
                  <a:pt x="342116" y="254155"/>
                </a:lnTo>
                <a:lnTo>
                  <a:pt x="344297" y="266954"/>
                </a:lnTo>
                <a:lnTo>
                  <a:pt x="359918" y="264287"/>
                </a:lnTo>
                <a:lnTo>
                  <a:pt x="357833" y="252051"/>
                </a:lnTo>
                <a:close/>
              </a:path>
              <a:path w="375920" h="328929">
                <a:moveTo>
                  <a:pt x="375538" y="249681"/>
                </a:moveTo>
                <a:lnTo>
                  <a:pt x="357833" y="252051"/>
                </a:lnTo>
                <a:lnTo>
                  <a:pt x="359918" y="264287"/>
                </a:lnTo>
                <a:lnTo>
                  <a:pt x="344297" y="266954"/>
                </a:lnTo>
                <a:lnTo>
                  <a:pt x="372257" y="266954"/>
                </a:lnTo>
                <a:lnTo>
                  <a:pt x="375538" y="249681"/>
                </a:lnTo>
                <a:close/>
              </a:path>
              <a:path w="375920" h="328929">
                <a:moveTo>
                  <a:pt x="357451" y="249809"/>
                </a:moveTo>
                <a:lnTo>
                  <a:pt x="341375" y="249809"/>
                </a:lnTo>
                <a:lnTo>
                  <a:pt x="341629" y="250825"/>
                </a:lnTo>
                <a:lnTo>
                  <a:pt x="342116" y="254155"/>
                </a:lnTo>
                <a:lnTo>
                  <a:pt x="357833" y="252051"/>
                </a:lnTo>
                <a:lnTo>
                  <a:pt x="357451" y="249809"/>
                </a:lnTo>
                <a:close/>
              </a:path>
              <a:path w="375920" h="328929">
                <a:moveTo>
                  <a:pt x="341456" y="250280"/>
                </a:moveTo>
                <a:lnTo>
                  <a:pt x="341549" y="250825"/>
                </a:lnTo>
                <a:lnTo>
                  <a:pt x="341456" y="250280"/>
                </a:lnTo>
                <a:close/>
              </a:path>
              <a:path w="375920" h="328929">
                <a:moveTo>
                  <a:pt x="341375" y="249809"/>
                </a:moveTo>
                <a:lnTo>
                  <a:pt x="341456" y="250280"/>
                </a:lnTo>
                <a:lnTo>
                  <a:pt x="341629" y="250825"/>
                </a:lnTo>
                <a:lnTo>
                  <a:pt x="341375" y="249809"/>
                </a:lnTo>
                <a:close/>
              </a:path>
              <a:path w="375920" h="328929">
                <a:moveTo>
                  <a:pt x="253" y="0"/>
                </a:moveTo>
                <a:lnTo>
                  <a:pt x="0" y="15748"/>
                </a:lnTo>
                <a:lnTo>
                  <a:pt x="18542" y="16129"/>
                </a:lnTo>
                <a:lnTo>
                  <a:pt x="36449" y="17399"/>
                </a:lnTo>
                <a:lnTo>
                  <a:pt x="88646" y="25781"/>
                </a:lnTo>
                <a:lnTo>
                  <a:pt x="137795" y="40640"/>
                </a:lnTo>
                <a:lnTo>
                  <a:pt x="183387" y="61341"/>
                </a:lnTo>
                <a:lnTo>
                  <a:pt x="224790" y="87630"/>
                </a:lnTo>
                <a:lnTo>
                  <a:pt x="261493" y="118744"/>
                </a:lnTo>
                <a:lnTo>
                  <a:pt x="292861" y="154305"/>
                </a:lnTo>
                <a:lnTo>
                  <a:pt x="318134" y="193548"/>
                </a:lnTo>
                <a:lnTo>
                  <a:pt x="336930" y="236093"/>
                </a:lnTo>
                <a:lnTo>
                  <a:pt x="341456" y="250280"/>
                </a:lnTo>
                <a:lnTo>
                  <a:pt x="341375" y="249809"/>
                </a:lnTo>
                <a:lnTo>
                  <a:pt x="357451" y="249809"/>
                </a:lnTo>
                <a:lnTo>
                  <a:pt x="356870" y="246380"/>
                </a:lnTo>
                <a:lnTo>
                  <a:pt x="356743" y="246125"/>
                </a:lnTo>
                <a:lnTo>
                  <a:pt x="351790" y="230378"/>
                </a:lnTo>
                <a:lnTo>
                  <a:pt x="331850" y="185547"/>
                </a:lnTo>
                <a:lnTo>
                  <a:pt x="305180" y="144399"/>
                </a:lnTo>
                <a:lnTo>
                  <a:pt x="272287" y="107187"/>
                </a:lnTo>
                <a:lnTo>
                  <a:pt x="233933" y="74675"/>
                </a:lnTo>
                <a:lnTo>
                  <a:pt x="190626" y="47371"/>
                </a:lnTo>
                <a:lnTo>
                  <a:pt x="143128" y="25654"/>
                </a:lnTo>
                <a:lnTo>
                  <a:pt x="91821" y="10160"/>
                </a:lnTo>
                <a:lnTo>
                  <a:pt x="37465" y="1524"/>
                </a:lnTo>
                <a:lnTo>
                  <a:pt x="18923" y="381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0875" y="4000500"/>
            <a:ext cx="306705" cy="316230"/>
          </a:xfrm>
          <a:custGeom>
            <a:avLst/>
            <a:gdLst/>
            <a:ahLst/>
            <a:cxnLst/>
            <a:rect l="l" t="t" r="r" b="b"/>
            <a:pathLst>
              <a:path w="306704" h="316229">
                <a:moveTo>
                  <a:pt x="153161" y="0"/>
                </a:moveTo>
                <a:lnTo>
                  <a:pt x="104753" y="8054"/>
                </a:lnTo>
                <a:lnTo>
                  <a:pt x="62709" y="30484"/>
                </a:lnTo>
                <a:lnTo>
                  <a:pt x="29553" y="64684"/>
                </a:lnTo>
                <a:lnTo>
                  <a:pt x="7808" y="108053"/>
                </a:lnTo>
                <a:lnTo>
                  <a:pt x="0" y="157987"/>
                </a:lnTo>
                <a:lnTo>
                  <a:pt x="7808" y="207922"/>
                </a:lnTo>
                <a:lnTo>
                  <a:pt x="29553" y="251291"/>
                </a:lnTo>
                <a:lnTo>
                  <a:pt x="62709" y="285491"/>
                </a:lnTo>
                <a:lnTo>
                  <a:pt x="104753" y="307921"/>
                </a:lnTo>
                <a:lnTo>
                  <a:pt x="153161" y="315975"/>
                </a:lnTo>
                <a:lnTo>
                  <a:pt x="201583" y="307921"/>
                </a:lnTo>
                <a:lnTo>
                  <a:pt x="243659" y="285491"/>
                </a:lnTo>
                <a:lnTo>
                  <a:pt x="276852" y="251291"/>
                </a:lnTo>
                <a:lnTo>
                  <a:pt x="298628" y="207922"/>
                </a:lnTo>
                <a:lnTo>
                  <a:pt x="306450" y="157987"/>
                </a:lnTo>
                <a:lnTo>
                  <a:pt x="298628" y="108053"/>
                </a:lnTo>
                <a:lnTo>
                  <a:pt x="276852" y="64684"/>
                </a:lnTo>
                <a:lnTo>
                  <a:pt x="243659" y="30484"/>
                </a:lnTo>
                <a:lnTo>
                  <a:pt x="201583" y="8054"/>
                </a:lnTo>
                <a:lnTo>
                  <a:pt x="153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0875" y="4000500"/>
            <a:ext cx="306705" cy="316230"/>
          </a:xfrm>
          <a:custGeom>
            <a:avLst/>
            <a:gdLst/>
            <a:ahLst/>
            <a:cxnLst/>
            <a:rect l="l" t="t" r="r" b="b"/>
            <a:pathLst>
              <a:path w="306704" h="316229">
                <a:moveTo>
                  <a:pt x="0" y="157987"/>
                </a:moveTo>
                <a:lnTo>
                  <a:pt x="7808" y="108053"/>
                </a:lnTo>
                <a:lnTo>
                  <a:pt x="29553" y="64684"/>
                </a:lnTo>
                <a:lnTo>
                  <a:pt x="62709" y="30484"/>
                </a:lnTo>
                <a:lnTo>
                  <a:pt x="104753" y="8054"/>
                </a:lnTo>
                <a:lnTo>
                  <a:pt x="153161" y="0"/>
                </a:lnTo>
                <a:lnTo>
                  <a:pt x="201583" y="8054"/>
                </a:lnTo>
                <a:lnTo>
                  <a:pt x="243659" y="30484"/>
                </a:lnTo>
                <a:lnTo>
                  <a:pt x="276852" y="64684"/>
                </a:lnTo>
                <a:lnTo>
                  <a:pt x="298628" y="108053"/>
                </a:lnTo>
                <a:lnTo>
                  <a:pt x="306450" y="157987"/>
                </a:lnTo>
                <a:lnTo>
                  <a:pt x="298628" y="207922"/>
                </a:lnTo>
                <a:lnTo>
                  <a:pt x="276852" y="251291"/>
                </a:lnTo>
                <a:lnTo>
                  <a:pt x="243659" y="285491"/>
                </a:lnTo>
                <a:lnTo>
                  <a:pt x="201583" y="307921"/>
                </a:lnTo>
                <a:lnTo>
                  <a:pt x="153161" y="315975"/>
                </a:lnTo>
                <a:lnTo>
                  <a:pt x="104753" y="307921"/>
                </a:lnTo>
                <a:lnTo>
                  <a:pt x="62709" y="285491"/>
                </a:lnTo>
                <a:lnTo>
                  <a:pt x="29553" y="251291"/>
                </a:lnTo>
                <a:lnTo>
                  <a:pt x="7808" y="207922"/>
                </a:lnTo>
                <a:lnTo>
                  <a:pt x="0" y="1579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5931" y="4062386"/>
            <a:ext cx="179705" cy="173990"/>
          </a:xfrm>
          <a:custGeom>
            <a:avLst/>
            <a:gdLst/>
            <a:ahLst/>
            <a:cxnLst/>
            <a:rect l="l" t="t" r="r" b="b"/>
            <a:pathLst>
              <a:path w="179704" h="173989">
                <a:moveTo>
                  <a:pt x="0" y="173443"/>
                </a:moveTo>
                <a:lnTo>
                  <a:pt x="179222" y="173443"/>
                </a:lnTo>
                <a:lnTo>
                  <a:pt x="179222" y="0"/>
                </a:lnTo>
                <a:lnTo>
                  <a:pt x="0" y="0"/>
                </a:lnTo>
                <a:lnTo>
                  <a:pt x="0" y="173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9393" y="4044441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1439" y="4471542"/>
            <a:ext cx="29273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  <a:p>
            <a:pPr marL="12700" marR="4318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宋体"/>
                <a:cs typeface="宋体"/>
              </a:rPr>
              <a:t>入 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4628" y="5456021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Pt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48476" y="5564251"/>
            <a:ext cx="581025" cy="100330"/>
          </a:xfrm>
          <a:custGeom>
            <a:avLst/>
            <a:gdLst/>
            <a:ahLst/>
            <a:cxnLst/>
            <a:rect l="l" t="t" r="r" b="b"/>
            <a:pathLst>
              <a:path w="581025" h="100329">
                <a:moveTo>
                  <a:pt x="562038" y="49944"/>
                </a:moveTo>
                <a:lnTo>
                  <a:pt x="490600" y="91605"/>
                </a:lnTo>
                <a:lnTo>
                  <a:pt x="489839" y="94526"/>
                </a:lnTo>
                <a:lnTo>
                  <a:pt x="491235" y="96786"/>
                </a:lnTo>
                <a:lnTo>
                  <a:pt x="492505" y="99060"/>
                </a:lnTo>
                <a:lnTo>
                  <a:pt x="495426" y="99834"/>
                </a:lnTo>
                <a:lnTo>
                  <a:pt x="572855" y="54698"/>
                </a:lnTo>
                <a:lnTo>
                  <a:pt x="571500" y="54698"/>
                </a:lnTo>
                <a:lnTo>
                  <a:pt x="571500" y="54051"/>
                </a:lnTo>
                <a:lnTo>
                  <a:pt x="569087" y="54051"/>
                </a:lnTo>
                <a:lnTo>
                  <a:pt x="562038" y="49944"/>
                </a:lnTo>
                <a:close/>
              </a:path>
              <a:path w="581025" h="100329">
                <a:moveTo>
                  <a:pt x="553851" y="45173"/>
                </a:moveTo>
                <a:lnTo>
                  <a:pt x="0" y="45173"/>
                </a:lnTo>
                <a:lnTo>
                  <a:pt x="0" y="54698"/>
                </a:lnTo>
                <a:lnTo>
                  <a:pt x="553886" y="54698"/>
                </a:lnTo>
                <a:lnTo>
                  <a:pt x="562038" y="49944"/>
                </a:lnTo>
                <a:lnTo>
                  <a:pt x="553851" y="45173"/>
                </a:lnTo>
                <a:close/>
              </a:path>
              <a:path w="581025" h="100329">
                <a:moveTo>
                  <a:pt x="572850" y="45173"/>
                </a:moveTo>
                <a:lnTo>
                  <a:pt x="571500" y="45173"/>
                </a:lnTo>
                <a:lnTo>
                  <a:pt x="571500" y="54698"/>
                </a:lnTo>
                <a:lnTo>
                  <a:pt x="572855" y="54698"/>
                </a:lnTo>
                <a:lnTo>
                  <a:pt x="581025" y="49936"/>
                </a:lnTo>
                <a:lnTo>
                  <a:pt x="572850" y="45173"/>
                </a:lnTo>
                <a:close/>
              </a:path>
              <a:path w="581025" h="100329">
                <a:moveTo>
                  <a:pt x="569087" y="45834"/>
                </a:moveTo>
                <a:lnTo>
                  <a:pt x="562038" y="49944"/>
                </a:lnTo>
                <a:lnTo>
                  <a:pt x="569087" y="54051"/>
                </a:lnTo>
                <a:lnTo>
                  <a:pt x="569087" y="45834"/>
                </a:lnTo>
                <a:close/>
              </a:path>
              <a:path w="581025" h="100329">
                <a:moveTo>
                  <a:pt x="571500" y="45834"/>
                </a:moveTo>
                <a:lnTo>
                  <a:pt x="569087" y="45834"/>
                </a:lnTo>
                <a:lnTo>
                  <a:pt x="569087" y="54051"/>
                </a:lnTo>
                <a:lnTo>
                  <a:pt x="571500" y="54051"/>
                </a:lnTo>
                <a:lnTo>
                  <a:pt x="571500" y="45834"/>
                </a:lnTo>
                <a:close/>
              </a:path>
              <a:path w="581025" h="100329">
                <a:moveTo>
                  <a:pt x="495426" y="0"/>
                </a:moveTo>
                <a:lnTo>
                  <a:pt x="492505" y="762"/>
                </a:lnTo>
                <a:lnTo>
                  <a:pt x="491235" y="3048"/>
                </a:lnTo>
                <a:lnTo>
                  <a:pt x="489839" y="5334"/>
                </a:lnTo>
                <a:lnTo>
                  <a:pt x="490600" y="8255"/>
                </a:lnTo>
                <a:lnTo>
                  <a:pt x="492887" y="9652"/>
                </a:lnTo>
                <a:lnTo>
                  <a:pt x="562038" y="49944"/>
                </a:lnTo>
                <a:lnTo>
                  <a:pt x="569087" y="45834"/>
                </a:lnTo>
                <a:lnTo>
                  <a:pt x="571500" y="45834"/>
                </a:lnTo>
                <a:lnTo>
                  <a:pt x="571500" y="45173"/>
                </a:lnTo>
                <a:lnTo>
                  <a:pt x="572850" y="45173"/>
                </a:lnTo>
                <a:lnTo>
                  <a:pt x="497713" y="1396"/>
                </a:lnTo>
                <a:lnTo>
                  <a:pt x="495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1875</Words>
  <Application>Microsoft Office PowerPoint</Application>
  <PresentationFormat>全屏显示(4:3)</PresentationFormat>
  <Paragraphs>419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楷体</vt:lpstr>
      <vt:lpstr>楷体_GB2312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2.2 堆栈</vt:lpstr>
      <vt:lpstr>什么是堆栈</vt:lpstr>
      <vt:lpstr>后缀表达式</vt:lpstr>
      <vt:lpstr>〖例〗 6 2  3  4 2   = ?</vt:lpstr>
      <vt:lpstr>堆栈的抽象数据类型描述</vt:lpstr>
      <vt:lpstr>堆栈的抽象数据类型描述</vt:lpstr>
      <vt:lpstr>PowerPoint 演示文稿</vt:lpstr>
      <vt:lpstr>Push 和 Pop 可以穿插交替进行；</vt:lpstr>
      <vt:lpstr>栈的顺序存储实现</vt:lpstr>
      <vt:lpstr>栈的顺序存储实现</vt:lpstr>
      <vt:lpstr>(2)出栈</vt:lpstr>
      <vt:lpstr>(2)出栈</vt:lpstr>
      <vt:lpstr>[例] 请用一个数组实现两个堆栈，要求最大地利用数组空间，使 数组只要有空间入栈操作就可以成功。</vt:lpstr>
      <vt:lpstr>PowerPoint 演示文稿</vt:lpstr>
      <vt:lpstr>PowerPoint 演示文稿</vt:lpstr>
      <vt:lpstr>堆栈的链式存储实现</vt:lpstr>
      <vt:lpstr>PowerPoint 演示文稿</vt:lpstr>
      <vt:lpstr>堆栈应用：表达式求值</vt:lpstr>
      <vt:lpstr>中缀表达式求值</vt:lpstr>
      <vt:lpstr>PowerPoint 演示文稿</vt:lpstr>
      <vt:lpstr>中缀表达式如何转换为后缀表达式</vt:lpstr>
      <vt:lpstr>中缀转换为后缀示例：  2*（9+6/3-5）+4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admin</cp:lastModifiedBy>
  <cp:revision>60</cp:revision>
  <dcterms:created xsi:type="dcterms:W3CDTF">2020-09-21T12:12:11Z</dcterms:created>
  <dcterms:modified xsi:type="dcterms:W3CDTF">2021-09-28T12:25:37Z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2020-09-21T00:00:00Z</vt:filetime>
  </property>
</Properties>
</file>