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84" r:id="rId1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24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8AA5-9E15-4D99-AB21-1F82A3B085D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ECFE1-2FAD-4512-8886-3BF0B431A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bk object 18">
            <a:extLst>
              <a:ext uri="{FF2B5EF4-FFF2-40B4-BE49-F238E27FC236}">
                <a16:creationId xmlns:a16="http://schemas.microsoft.com/office/drawing/2014/main" id="{4D1C04CF-263A-4E30-A23F-81354660B581}"/>
              </a:ext>
            </a:extLst>
          </p:cNvPr>
          <p:cNvSpPr/>
          <p:nvPr userDrawn="1"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6510" y="695705"/>
            <a:ext cx="47256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492" y="1067155"/>
            <a:ext cx="7886065" cy="264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9019"/>
            <a:ext cx="3641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5" dirty="0">
                <a:solidFill>
                  <a:srgbClr val="003399"/>
                </a:solidFill>
              </a:rPr>
              <a:t>2.3</a:t>
            </a:r>
            <a:r>
              <a:rPr sz="4400" spc="-200" dirty="0">
                <a:solidFill>
                  <a:srgbClr val="003399"/>
                </a:solidFill>
              </a:rPr>
              <a:t> </a:t>
            </a:r>
            <a:r>
              <a:rPr sz="4400" spc="-5" dirty="0">
                <a:solidFill>
                  <a:srgbClr val="003399"/>
                </a:solidFill>
                <a:latin typeface="宋体"/>
                <a:cs typeface="宋体"/>
              </a:rPr>
              <a:t>队列及实现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8" y="989075"/>
            <a:ext cx="800404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0163" y="1130808"/>
            <a:ext cx="8211311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062" y="914400"/>
            <a:ext cx="8001063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zh-CN" alt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9714" y="322834"/>
            <a:ext cx="3237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队列的链式存储实现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03668" y="2176417"/>
            <a:ext cx="788606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marR="5277485" indent="-381635">
              <a:lnSpc>
                <a:spcPct val="100000"/>
              </a:lnSpc>
            </a:pPr>
            <a:r>
              <a:rPr lang="en-US" dirty="0">
                <a:solidFill>
                  <a:srgbClr val="006FC0"/>
                </a:solidFill>
                <a:latin typeface="Times New Roman"/>
                <a:cs typeface="Times New Roman"/>
              </a:rPr>
              <a:t>struct </a:t>
            </a:r>
            <a:r>
              <a:rPr lang="en-US" dirty="0">
                <a:latin typeface="Times New Roman"/>
                <a:cs typeface="Times New Roman"/>
              </a:rPr>
              <a:t>Node{  </a:t>
            </a:r>
            <a:r>
              <a:rPr lang="en-US" spc="-15" dirty="0" err="1">
                <a:latin typeface="Times New Roman"/>
                <a:cs typeface="Times New Roman"/>
              </a:rPr>
              <a:t>ElementType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Data;  </a:t>
            </a:r>
            <a:r>
              <a:rPr lang="en-US" dirty="0">
                <a:latin typeface="Times New Roman"/>
                <a:cs typeface="Times New Roman"/>
              </a:rPr>
              <a:t>struct Node</a:t>
            </a:r>
            <a:r>
              <a:rPr lang="en-US" spc="4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*Next;</a:t>
            </a:r>
          </a:p>
          <a:p>
            <a:pPr marL="4699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};</a:t>
            </a:r>
          </a:p>
          <a:p>
            <a:pPr marL="46990">
              <a:lnSpc>
                <a:spcPct val="100000"/>
              </a:lnSpc>
              <a:spcBef>
                <a:spcPts val="25"/>
              </a:spcBef>
              <a:tabLst>
                <a:tab pos="2114550" algn="l"/>
              </a:tabLst>
            </a:pPr>
            <a:r>
              <a:rPr lang="en-US" dirty="0">
                <a:solidFill>
                  <a:srgbClr val="006FC0"/>
                </a:solidFill>
                <a:latin typeface="Times New Roman"/>
                <a:cs typeface="Times New Roman"/>
              </a:rPr>
              <a:t>struct</a:t>
            </a:r>
            <a:r>
              <a:rPr lang="en-US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QNode</a:t>
            </a:r>
            <a:r>
              <a:rPr lang="en-US" dirty="0">
                <a:latin typeface="Times New Roman"/>
                <a:cs typeface="Times New Roman"/>
              </a:rPr>
              <a:t>{	</a:t>
            </a:r>
            <a:r>
              <a:rPr lang="en-US" spc="-5" dirty="0">
                <a:latin typeface="Times New Roman"/>
                <a:cs typeface="Times New Roman"/>
              </a:rPr>
              <a:t>/*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zh-CN" altLang="en-US" spc="5" dirty="0"/>
              <a:t>链队列结</a:t>
            </a:r>
            <a:r>
              <a:rPr lang="zh-CN" altLang="en-US" spc="-5" dirty="0"/>
              <a:t>构</a:t>
            </a:r>
            <a:r>
              <a:rPr lang="zh-CN" altLang="en-US" spc="-30" dirty="0"/>
              <a:t> </a:t>
            </a:r>
            <a:r>
              <a:rPr lang="zh-CN" altLang="en-US" spc="5" dirty="0">
                <a:latin typeface="Times New Roman"/>
                <a:cs typeface="Times New Roman"/>
              </a:rPr>
              <a:t>*</a:t>
            </a:r>
            <a:r>
              <a:rPr lang="en-US" altLang="zh-CN" spc="5" dirty="0">
                <a:latin typeface="Times New Roman"/>
                <a:cs typeface="Times New Roman"/>
              </a:rPr>
              <a:t>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7536" y="3685413"/>
            <a:ext cx="2175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struct Node </a:t>
            </a:r>
            <a:r>
              <a:rPr sz="2000" b="1" spc="-5" dirty="0">
                <a:latin typeface="Times New Roman"/>
                <a:cs typeface="Times New Roman"/>
              </a:rPr>
              <a:t>*rear;  </a:t>
            </a:r>
            <a:r>
              <a:rPr sz="2000" b="1" dirty="0">
                <a:latin typeface="Times New Roman"/>
                <a:cs typeface="Times New Roman"/>
              </a:rPr>
              <a:t>struct Node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*front;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9563" y="3685413"/>
            <a:ext cx="2104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/*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指向队尾结</a:t>
            </a:r>
            <a:r>
              <a:rPr sz="2000" b="1" spc="47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/*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指向队头结</a:t>
            </a:r>
            <a:r>
              <a:rPr sz="2000" b="1" spc="47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4291965"/>
            <a:ext cx="333565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typedef struct QNode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*Queue;  Queue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PtrQ;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0375" y="5425668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4" h="248285">
                <a:moveTo>
                  <a:pt x="0" y="247903"/>
                </a:moveTo>
                <a:lnTo>
                  <a:pt x="477774" y="247903"/>
                </a:lnTo>
                <a:lnTo>
                  <a:pt x="477774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0375" y="5425668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4" h="248285">
                <a:moveTo>
                  <a:pt x="0" y="247903"/>
                </a:moveTo>
                <a:lnTo>
                  <a:pt x="477774" y="247903"/>
                </a:lnTo>
                <a:lnTo>
                  <a:pt x="477774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8148" y="5425668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7903"/>
                </a:moveTo>
                <a:lnTo>
                  <a:pt x="450786" y="247903"/>
                </a:lnTo>
                <a:lnTo>
                  <a:pt x="450786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148" y="5425668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7903"/>
                </a:moveTo>
                <a:lnTo>
                  <a:pt x="450786" y="247903"/>
                </a:lnTo>
                <a:lnTo>
                  <a:pt x="450786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2044" y="5440171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Pt</a:t>
            </a:r>
            <a:r>
              <a:rPr sz="1800" b="1" spc="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4626" y="5425668"/>
            <a:ext cx="500380" cy="286385"/>
          </a:xfrm>
          <a:custGeom>
            <a:avLst/>
            <a:gdLst/>
            <a:ahLst/>
            <a:cxnLst/>
            <a:rect l="l" t="t" r="r" b="b"/>
            <a:pathLst>
              <a:path w="500380" h="286385">
                <a:moveTo>
                  <a:pt x="0" y="286042"/>
                </a:moveTo>
                <a:lnTo>
                  <a:pt x="500062" y="286042"/>
                </a:lnTo>
                <a:lnTo>
                  <a:pt x="500062" y="0"/>
                </a:lnTo>
                <a:lnTo>
                  <a:pt x="0" y="0"/>
                </a:lnTo>
                <a:lnTo>
                  <a:pt x="0" y="286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4626" y="5711710"/>
            <a:ext cx="500380" cy="286385"/>
          </a:xfrm>
          <a:custGeom>
            <a:avLst/>
            <a:gdLst/>
            <a:ahLst/>
            <a:cxnLst/>
            <a:rect l="l" t="t" r="r" b="b"/>
            <a:pathLst>
              <a:path w="500380" h="286385">
                <a:moveTo>
                  <a:pt x="0" y="286042"/>
                </a:moveTo>
                <a:lnTo>
                  <a:pt x="500062" y="286042"/>
                </a:lnTo>
                <a:lnTo>
                  <a:pt x="500062" y="0"/>
                </a:lnTo>
                <a:lnTo>
                  <a:pt x="0" y="0"/>
                </a:lnTo>
                <a:lnTo>
                  <a:pt x="0" y="286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4626" y="5711710"/>
            <a:ext cx="500380" cy="286385"/>
          </a:xfrm>
          <a:custGeom>
            <a:avLst/>
            <a:gdLst/>
            <a:ahLst/>
            <a:cxnLst/>
            <a:rect l="l" t="t" r="r" b="b"/>
            <a:pathLst>
              <a:path w="500380" h="286385">
                <a:moveTo>
                  <a:pt x="0" y="286042"/>
                </a:moveTo>
                <a:lnTo>
                  <a:pt x="500062" y="286042"/>
                </a:lnTo>
                <a:lnTo>
                  <a:pt x="500062" y="0"/>
                </a:lnTo>
                <a:lnTo>
                  <a:pt x="0" y="0"/>
                </a:lnTo>
                <a:lnTo>
                  <a:pt x="0" y="2860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6001" y="5530596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30" h="76200">
                <a:moveTo>
                  <a:pt x="315722" y="0"/>
                </a:moveTo>
                <a:lnTo>
                  <a:pt x="315722" y="76199"/>
                </a:lnTo>
                <a:lnTo>
                  <a:pt x="382524" y="42798"/>
                </a:lnTo>
                <a:lnTo>
                  <a:pt x="328422" y="42798"/>
                </a:lnTo>
                <a:lnTo>
                  <a:pt x="328422" y="33273"/>
                </a:lnTo>
                <a:lnTo>
                  <a:pt x="382269" y="33273"/>
                </a:lnTo>
                <a:lnTo>
                  <a:pt x="315722" y="0"/>
                </a:lnTo>
                <a:close/>
              </a:path>
              <a:path w="392430" h="76200">
                <a:moveTo>
                  <a:pt x="315722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15722" y="42798"/>
                </a:lnTo>
                <a:lnTo>
                  <a:pt x="315722" y="33273"/>
                </a:lnTo>
                <a:close/>
              </a:path>
              <a:path w="392430" h="76200">
                <a:moveTo>
                  <a:pt x="382269" y="33273"/>
                </a:moveTo>
                <a:lnTo>
                  <a:pt x="328422" y="33273"/>
                </a:lnTo>
                <a:lnTo>
                  <a:pt x="328422" y="42798"/>
                </a:lnTo>
                <a:lnTo>
                  <a:pt x="382524" y="42798"/>
                </a:lnTo>
                <a:lnTo>
                  <a:pt x="391922" y="38099"/>
                </a:lnTo>
                <a:lnTo>
                  <a:pt x="382269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14626" y="5425668"/>
            <a:ext cx="500380" cy="2863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50"/>
              </a:spcBef>
            </a:pPr>
            <a:r>
              <a:rPr sz="1400" b="1" spc="-5" dirty="0">
                <a:latin typeface="Times New Roman"/>
                <a:cs typeface="Times New Roman"/>
              </a:rPr>
              <a:t>front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3747" y="5740095"/>
            <a:ext cx="349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58001" y="5463806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4" h="248285">
                <a:moveTo>
                  <a:pt x="0" y="247903"/>
                </a:moveTo>
                <a:lnTo>
                  <a:pt x="477774" y="247903"/>
                </a:lnTo>
                <a:lnTo>
                  <a:pt x="477774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8001" y="5463806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4" h="248285">
                <a:moveTo>
                  <a:pt x="0" y="247903"/>
                </a:moveTo>
                <a:lnTo>
                  <a:pt x="477774" y="247903"/>
                </a:lnTo>
                <a:lnTo>
                  <a:pt x="477774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5775" y="5463806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7903"/>
                </a:moveTo>
                <a:lnTo>
                  <a:pt x="450786" y="247903"/>
                </a:lnTo>
                <a:lnTo>
                  <a:pt x="450786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5775" y="5463806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7903"/>
                </a:moveTo>
                <a:lnTo>
                  <a:pt x="450786" y="247903"/>
                </a:lnTo>
                <a:lnTo>
                  <a:pt x="450786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9501" y="5463794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285750" y="0"/>
                </a:moveTo>
                <a:lnTo>
                  <a:pt x="0" y="21455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43123" y="5530596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30" h="76200">
                <a:moveTo>
                  <a:pt x="315721" y="0"/>
                </a:moveTo>
                <a:lnTo>
                  <a:pt x="315721" y="76199"/>
                </a:lnTo>
                <a:lnTo>
                  <a:pt x="382524" y="42798"/>
                </a:lnTo>
                <a:lnTo>
                  <a:pt x="328421" y="42798"/>
                </a:lnTo>
                <a:lnTo>
                  <a:pt x="328421" y="33273"/>
                </a:lnTo>
                <a:lnTo>
                  <a:pt x="382269" y="33273"/>
                </a:lnTo>
                <a:lnTo>
                  <a:pt x="315721" y="0"/>
                </a:lnTo>
                <a:close/>
              </a:path>
              <a:path w="392430" h="76200">
                <a:moveTo>
                  <a:pt x="315721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15721" y="42798"/>
                </a:lnTo>
                <a:lnTo>
                  <a:pt x="315721" y="33273"/>
                </a:lnTo>
                <a:close/>
              </a:path>
              <a:path w="392430" h="76200">
                <a:moveTo>
                  <a:pt x="382269" y="33273"/>
                </a:moveTo>
                <a:lnTo>
                  <a:pt x="328421" y="33273"/>
                </a:lnTo>
                <a:lnTo>
                  <a:pt x="328421" y="42798"/>
                </a:lnTo>
                <a:lnTo>
                  <a:pt x="382524" y="42798"/>
                </a:lnTo>
                <a:lnTo>
                  <a:pt x="391921" y="38099"/>
                </a:lnTo>
                <a:lnTo>
                  <a:pt x="382269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3502" y="5425668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4" h="248285">
                <a:moveTo>
                  <a:pt x="0" y="247903"/>
                </a:moveTo>
                <a:lnTo>
                  <a:pt x="477774" y="247903"/>
                </a:lnTo>
                <a:lnTo>
                  <a:pt x="477774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3502" y="5425668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4" h="248285">
                <a:moveTo>
                  <a:pt x="0" y="247903"/>
                </a:moveTo>
                <a:lnTo>
                  <a:pt x="477774" y="247903"/>
                </a:lnTo>
                <a:lnTo>
                  <a:pt x="477774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1276" y="5425668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7903"/>
                </a:moveTo>
                <a:lnTo>
                  <a:pt x="450786" y="247903"/>
                </a:lnTo>
                <a:lnTo>
                  <a:pt x="450786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21276" y="5425668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7903"/>
                </a:moveTo>
                <a:lnTo>
                  <a:pt x="450786" y="247903"/>
                </a:lnTo>
                <a:lnTo>
                  <a:pt x="450786" y="0"/>
                </a:lnTo>
                <a:lnTo>
                  <a:pt x="0" y="0"/>
                </a:lnTo>
                <a:lnTo>
                  <a:pt x="0" y="2479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1453" y="5530596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29" h="76200">
                <a:moveTo>
                  <a:pt x="315722" y="0"/>
                </a:moveTo>
                <a:lnTo>
                  <a:pt x="315722" y="76199"/>
                </a:lnTo>
                <a:lnTo>
                  <a:pt x="382524" y="42798"/>
                </a:lnTo>
                <a:lnTo>
                  <a:pt x="328422" y="42798"/>
                </a:lnTo>
                <a:lnTo>
                  <a:pt x="328422" y="33273"/>
                </a:lnTo>
                <a:lnTo>
                  <a:pt x="382270" y="33273"/>
                </a:lnTo>
                <a:lnTo>
                  <a:pt x="315722" y="0"/>
                </a:lnTo>
                <a:close/>
              </a:path>
              <a:path w="392429" h="76200">
                <a:moveTo>
                  <a:pt x="315722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15722" y="42798"/>
                </a:lnTo>
                <a:lnTo>
                  <a:pt x="315722" y="33273"/>
                </a:lnTo>
                <a:close/>
              </a:path>
              <a:path w="392429" h="76200">
                <a:moveTo>
                  <a:pt x="382270" y="33273"/>
                </a:moveTo>
                <a:lnTo>
                  <a:pt x="328422" y="33273"/>
                </a:lnTo>
                <a:lnTo>
                  <a:pt x="328422" y="42798"/>
                </a:lnTo>
                <a:lnTo>
                  <a:pt x="382524" y="42798"/>
                </a:lnTo>
                <a:lnTo>
                  <a:pt x="391922" y="38099"/>
                </a:lnTo>
                <a:lnTo>
                  <a:pt x="38227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29123" y="5530596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29" h="76200">
                <a:moveTo>
                  <a:pt x="315849" y="0"/>
                </a:moveTo>
                <a:lnTo>
                  <a:pt x="315849" y="76199"/>
                </a:lnTo>
                <a:lnTo>
                  <a:pt x="382650" y="42798"/>
                </a:lnTo>
                <a:lnTo>
                  <a:pt x="328549" y="42798"/>
                </a:lnTo>
                <a:lnTo>
                  <a:pt x="328549" y="33273"/>
                </a:lnTo>
                <a:lnTo>
                  <a:pt x="382397" y="33273"/>
                </a:lnTo>
                <a:lnTo>
                  <a:pt x="315849" y="0"/>
                </a:lnTo>
                <a:close/>
              </a:path>
              <a:path w="392429" h="76200">
                <a:moveTo>
                  <a:pt x="315849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15849" y="42798"/>
                </a:lnTo>
                <a:lnTo>
                  <a:pt x="315849" y="33273"/>
                </a:lnTo>
                <a:close/>
              </a:path>
              <a:path w="392429" h="76200">
                <a:moveTo>
                  <a:pt x="382397" y="33273"/>
                </a:moveTo>
                <a:lnTo>
                  <a:pt x="328549" y="33273"/>
                </a:lnTo>
                <a:lnTo>
                  <a:pt x="328549" y="42798"/>
                </a:lnTo>
                <a:lnTo>
                  <a:pt x="382650" y="42798"/>
                </a:lnTo>
                <a:lnTo>
                  <a:pt x="392049" y="38099"/>
                </a:lnTo>
                <a:lnTo>
                  <a:pt x="382397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5952" y="5530596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29" h="76200">
                <a:moveTo>
                  <a:pt x="315722" y="0"/>
                </a:moveTo>
                <a:lnTo>
                  <a:pt x="315722" y="76199"/>
                </a:lnTo>
                <a:lnTo>
                  <a:pt x="382524" y="42798"/>
                </a:lnTo>
                <a:lnTo>
                  <a:pt x="328422" y="42798"/>
                </a:lnTo>
                <a:lnTo>
                  <a:pt x="328422" y="33273"/>
                </a:lnTo>
                <a:lnTo>
                  <a:pt x="382270" y="33273"/>
                </a:lnTo>
                <a:lnTo>
                  <a:pt x="315722" y="0"/>
                </a:lnTo>
                <a:close/>
              </a:path>
              <a:path w="392429" h="76200">
                <a:moveTo>
                  <a:pt x="315722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15722" y="42798"/>
                </a:lnTo>
                <a:lnTo>
                  <a:pt x="315722" y="33273"/>
                </a:lnTo>
                <a:close/>
              </a:path>
              <a:path w="392429" h="76200">
                <a:moveTo>
                  <a:pt x="382270" y="33273"/>
                </a:moveTo>
                <a:lnTo>
                  <a:pt x="328422" y="33273"/>
                </a:lnTo>
                <a:lnTo>
                  <a:pt x="328422" y="42798"/>
                </a:lnTo>
                <a:lnTo>
                  <a:pt x="382524" y="42798"/>
                </a:lnTo>
                <a:lnTo>
                  <a:pt x="391922" y="38099"/>
                </a:lnTo>
                <a:lnTo>
                  <a:pt x="38227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66130" y="529717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43251" y="5854725"/>
            <a:ext cx="3857625" cy="1905"/>
          </a:xfrm>
          <a:custGeom>
            <a:avLst/>
            <a:gdLst/>
            <a:ahLst/>
            <a:cxnLst/>
            <a:rect l="l" t="t" r="r" b="b"/>
            <a:pathLst>
              <a:path w="3857625" h="1904">
                <a:moveTo>
                  <a:pt x="0" y="0"/>
                </a:moveTo>
                <a:lnTo>
                  <a:pt x="3857625" y="1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50710" y="5712485"/>
            <a:ext cx="99821" cy="143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DF90EAE-0E3A-4314-816B-236B247D43D5}"/>
              </a:ext>
            </a:extLst>
          </p:cNvPr>
          <p:cNvSpPr txBox="1"/>
          <p:nvPr/>
        </p:nvSpPr>
        <p:spPr>
          <a:xfrm>
            <a:off x="486745" y="1053510"/>
            <a:ext cx="8082707" cy="79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563880">
              <a:lnSpc>
                <a:spcPct val="120000"/>
              </a:lnSpc>
              <a:spcBef>
                <a:spcPts val="100"/>
              </a:spcBef>
            </a:pPr>
            <a:r>
              <a:rPr lang="zh-CN" altLang="en-US" sz="2000" b="1" spc="5" dirty="0"/>
              <a:t>队列的链</a:t>
            </a:r>
            <a:r>
              <a:rPr lang="zh-CN" altLang="en-US" sz="2000" b="1" spc="10" dirty="0"/>
              <a:t>式</a:t>
            </a:r>
            <a:r>
              <a:rPr lang="zh-CN" altLang="en-US" sz="2000" b="1" spc="5" dirty="0"/>
              <a:t>存储结构也可以</a:t>
            </a:r>
            <a:r>
              <a:rPr lang="zh-CN" altLang="en-US" sz="2000" b="1" spc="-5" dirty="0"/>
              <a:t>用</a:t>
            </a:r>
            <a:r>
              <a:rPr lang="zh-CN" altLang="en-US" sz="2000" b="1" spc="5" dirty="0"/>
              <a:t>一个</a:t>
            </a:r>
            <a:r>
              <a:rPr lang="zh-CN" altLang="en-US" sz="2000" b="1" spc="-5" dirty="0">
                <a:solidFill>
                  <a:srgbClr val="006FC0"/>
                </a:solidFill>
              </a:rPr>
              <a:t>单</a:t>
            </a:r>
            <a:r>
              <a:rPr lang="zh-CN" altLang="en-US" sz="2000" b="1" spc="5" dirty="0">
                <a:solidFill>
                  <a:srgbClr val="006FC0"/>
                </a:solidFill>
              </a:rPr>
              <a:t>链表</a:t>
            </a:r>
            <a:r>
              <a:rPr lang="zh-CN" altLang="en-US" sz="2000" b="1" spc="-5" dirty="0"/>
              <a:t>实</a:t>
            </a:r>
            <a:r>
              <a:rPr lang="zh-CN" altLang="en-US" sz="2000" b="1" spc="5" dirty="0"/>
              <a:t>现。插</a:t>
            </a:r>
            <a:r>
              <a:rPr lang="zh-CN" altLang="en-US" sz="2000" b="1" spc="-5" dirty="0"/>
              <a:t>入</a:t>
            </a:r>
            <a:r>
              <a:rPr lang="zh-CN" altLang="en-US" sz="2000" b="1" spc="5" dirty="0"/>
              <a:t>和删</a:t>
            </a:r>
            <a:r>
              <a:rPr lang="zh-CN" altLang="en-US" sz="2000" b="1" spc="-5" dirty="0"/>
              <a:t>除</a:t>
            </a:r>
            <a:r>
              <a:rPr lang="zh-CN" altLang="en-US" sz="2000" b="1" spc="5" dirty="0"/>
              <a:t>操</a:t>
            </a:r>
            <a:r>
              <a:rPr lang="zh-CN" altLang="en-US" sz="2000" b="1" spc="-5" dirty="0"/>
              <a:t>作 </a:t>
            </a:r>
            <a:r>
              <a:rPr lang="zh-CN" altLang="en-US" sz="2000" b="1" spc="5" dirty="0"/>
              <a:t>分别在链</a:t>
            </a:r>
            <a:r>
              <a:rPr lang="zh-CN" altLang="en-US" sz="2000" b="1" spc="-5" dirty="0"/>
              <a:t>表的</a:t>
            </a:r>
            <a:r>
              <a:rPr lang="zh-CN" altLang="en-US" sz="2000" b="1" spc="5" dirty="0"/>
              <a:t>两头进行</a:t>
            </a:r>
            <a:r>
              <a:rPr lang="zh-CN" altLang="en-US" sz="2000" b="1" spc="25" dirty="0"/>
              <a:t>；</a:t>
            </a:r>
            <a:r>
              <a:rPr lang="zh-CN" altLang="en-US" b="1" spc="-10" dirty="0">
                <a:solidFill>
                  <a:srgbClr val="C00000"/>
                </a:solidFill>
              </a:rPr>
              <a:t>队</a:t>
            </a:r>
            <a:r>
              <a:rPr lang="zh-CN" altLang="en-US" b="1" dirty="0">
                <a:solidFill>
                  <a:srgbClr val="C00000"/>
                </a:solidFill>
              </a:rPr>
              <a:t>列指针</a:t>
            </a:r>
            <a:r>
              <a:rPr lang="en-US" altLang="zh-CN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front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en-US" altLang="zh-CN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rear</a:t>
            </a:r>
            <a:r>
              <a:rPr lang="zh-CN" altLang="en-US" b="1" dirty="0">
                <a:solidFill>
                  <a:srgbClr val="C00000"/>
                </a:solidFill>
              </a:rPr>
              <a:t>应该分别指</a:t>
            </a:r>
            <a:r>
              <a:rPr lang="zh-CN" altLang="en-US" b="1" spc="5" dirty="0">
                <a:solidFill>
                  <a:srgbClr val="C00000"/>
                </a:solidFill>
              </a:rPr>
              <a:t>向</a:t>
            </a:r>
            <a:r>
              <a:rPr lang="zh-CN" altLang="en-US" b="1" dirty="0">
                <a:solidFill>
                  <a:srgbClr val="C00000"/>
                </a:solidFill>
              </a:rPr>
              <a:t>链表的哪一头</a:t>
            </a:r>
            <a:r>
              <a:rPr lang="zh-CN" altLang="en-US" b="1" spc="-10" dirty="0">
                <a:solidFill>
                  <a:srgbClr val="C0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build="p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918BCF-9ADD-4704-B36E-44B8C867CC20}"/>
              </a:ext>
            </a:extLst>
          </p:cNvPr>
          <p:cNvSpPr/>
          <p:nvPr/>
        </p:nvSpPr>
        <p:spPr>
          <a:xfrm>
            <a:off x="1031240" y="2341118"/>
            <a:ext cx="4648200" cy="812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/>
          <p:nvPr/>
        </p:nvSpPr>
        <p:spPr>
          <a:xfrm>
            <a:off x="1274191" y="3056635"/>
            <a:ext cx="320103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FrontCell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PtrQ-&gt;front;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PtrQ-&gt;front ==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PtrQ-&gt;rear)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7834" y="3606800"/>
            <a:ext cx="252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spc="-35" dirty="0">
                <a:solidFill>
                  <a:srgbClr val="A2A2C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若队列只有一个元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素</a:t>
            </a:r>
            <a:r>
              <a:rPr sz="1800" b="1" spc="-41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65" y="3881069"/>
            <a:ext cx="6883400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0">
              <a:lnSpc>
                <a:spcPts val="2155"/>
              </a:lnSpc>
              <a:spcBef>
                <a:spcPts val="100"/>
              </a:spcBef>
              <a:tabLst>
                <a:tab pos="4597400" algn="l"/>
              </a:tabLst>
            </a:pPr>
            <a:r>
              <a:rPr sz="1800" b="1" spc="-5" dirty="0">
                <a:latin typeface="Arial"/>
                <a:cs typeface="Arial"/>
              </a:rPr>
              <a:t>PtrQ-&gt;front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PtrQ-&gt;rear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NULL;	</a:t>
            </a:r>
            <a:r>
              <a:rPr sz="1800" b="1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spc="-40" dirty="0">
                <a:solidFill>
                  <a:srgbClr val="A2A2C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删除后队列置为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空</a:t>
            </a:r>
            <a:r>
              <a:rPr sz="1800" b="1" spc="-434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ts val="2155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393700" marR="2543175" indent="4445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PtrQ-&gt;front = PtrQ-&gt;front-&gt;Next;  </a:t>
            </a:r>
            <a:r>
              <a:rPr sz="1800" b="1" dirty="0">
                <a:latin typeface="Arial"/>
                <a:cs typeface="Arial"/>
              </a:rPr>
              <a:t>FrontElem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FrontCell-&gt;Data;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ts val="2155"/>
              </a:lnSpc>
              <a:spcBef>
                <a:spcPts val="15"/>
              </a:spcBef>
              <a:tabLst>
                <a:tab pos="3949700" algn="l"/>
              </a:tabLst>
            </a:pPr>
            <a:r>
              <a:rPr sz="1800" b="1" spc="-5" dirty="0">
                <a:latin typeface="Arial"/>
                <a:cs typeface="Arial"/>
              </a:rPr>
              <a:t>free(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FrontCell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);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释放被删除结点空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间</a:t>
            </a:r>
            <a:r>
              <a:rPr sz="1800" b="1" spc="10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ts val="2095"/>
              </a:lnSpc>
              <a:tabLst>
                <a:tab pos="1181735" algn="l"/>
              </a:tabLst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	</a:t>
            </a:r>
            <a:r>
              <a:rPr sz="1800" b="1" dirty="0">
                <a:latin typeface="Arial"/>
                <a:cs typeface="Arial"/>
              </a:rPr>
              <a:t>FrontElem;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884301"/>
            <a:ext cx="5367020" cy="219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4B6C80"/>
              </a:buClr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b="1" spc="5" dirty="0">
                <a:latin typeface="宋体"/>
                <a:cs typeface="宋体"/>
              </a:rPr>
              <a:t>不带头结点的链式</a:t>
            </a:r>
            <a:r>
              <a:rPr sz="2000" b="1" spc="-5" dirty="0">
                <a:latin typeface="宋体"/>
                <a:cs typeface="宋体"/>
              </a:rPr>
              <a:t>队</a:t>
            </a:r>
            <a:r>
              <a:rPr sz="2000" b="1" spc="10" dirty="0">
                <a:latin typeface="宋体"/>
                <a:cs typeface="宋体"/>
              </a:rPr>
              <a:t>列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出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队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操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作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-5" dirty="0">
                <a:latin typeface="宋体"/>
                <a:cs typeface="宋体"/>
              </a:rPr>
              <a:t>一</a:t>
            </a:r>
            <a:r>
              <a:rPr sz="2000" b="1" spc="5" dirty="0">
                <a:latin typeface="宋体"/>
                <a:cs typeface="宋体"/>
              </a:rPr>
              <a:t>个示</a:t>
            </a:r>
            <a:r>
              <a:rPr sz="2000" b="1" spc="-5" dirty="0">
                <a:latin typeface="宋体"/>
                <a:cs typeface="宋体"/>
              </a:rPr>
              <a:t>例：</a:t>
            </a:r>
            <a:endParaRPr sz="2000" dirty="0">
              <a:latin typeface="宋体"/>
              <a:cs typeface="宋体"/>
            </a:endParaRPr>
          </a:p>
          <a:p>
            <a:pPr marL="369570">
              <a:lnSpc>
                <a:spcPct val="100000"/>
              </a:lnSpc>
              <a:spcBef>
                <a:spcPts val="1735"/>
              </a:spcBef>
            </a:pPr>
            <a:r>
              <a:rPr sz="1800" b="1" spc="-15" dirty="0">
                <a:latin typeface="Arial"/>
                <a:cs typeface="Arial"/>
              </a:rPr>
              <a:t>ElementType </a:t>
            </a:r>
            <a:r>
              <a:rPr sz="1800" b="1" spc="-5" dirty="0">
                <a:latin typeface="Arial"/>
                <a:cs typeface="Arial"/>
              </a:rPr>
              <a:t>DeleteQ </a:t>
            </a:r>
            <a:r>
              <a:rPr sz="1800" b="1" dirty="0">
                <a:latin typeface="Arial"/>
                <a:cs typeface="Arial"/>
              </a:rPr>
              <a:t>( Queue PtrQ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750570" marR="1931670" indent="-381635">
              <a:lnSpc>
                <a:spcPct val="100000"/>
              </a:lnSpc>
              <a:tabLst>
                <a:tab pos="712470" algn="l"/>
                <a:tab pos="2109470" algn="l"/>
              </a:tabLst>
            </a:pPr>
            <a:r>
              <a:rPr sz="1800" b="1" spc="-5" dirty="0">
                <a:latin typeface="Arial"/>
                <a:cs typeface="Arial"/>
              </a:rPr>
              <a:t>{	struct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Node	*FrontCell;  </a:t>
            </a:r>
            <a:r>
              <a:rPr sz="1800" b="1" spc="-15" dirty="0">
                <a:latin typeface="Arial"/>
                <a:cs typeface="Arial"/>
              </a:rPr>
              <a:t>ElementType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FrontElem;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75057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PtrQ-&gt;front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NULL)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195705">
              <a:lnSpc>
                <a:spcPct val="100000"/>
              </a:lnSpc>
              <a:spcBef>
                <a:spcPts val="15"/>
              </a:spcBef>
              <a:tabLst>
                <a:tab pos="3244215" algn="l"/>
              </a:tabLst>
            </a:pPr>
            <a:r>
              <a:rPr sz="1800" b="1" dirty="0">
                <a:latin typeface="Arial"/>
                <a:cs typeface="Arial"/>
              </a:rPr>
              <a:t>printf(“</a:t>
            </a:r>
            <a:r>
              <a:rPr sz="1800" b="1" dirty="0">
                <a:latin typeface="宋体"/>
                <a:cs typeface="宋体"/>
              </a:rPr>
              <a:t>队列空</a:t>
            </a:r>
            <a:r>
              <a:rPr sz="1800" b="1" dirty="0">
                <a:latin typeface="Arial"/>
                <a:cs typeface="Arial"/>
              </a:rPr>
              <a:t>”);	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bk object 19">
            <a:extLst>
              <a:ext uri="{FF2B5EF4-FFF2-40B4-BE49-F238E27FC236}">
                <a16:creationId xmlns:a16="http://schemas.microsoft.com/office/drawing/2014/main" id="{F4942465-43A7-422E-B9D8-6D65CDEFA3C0}"/>
              </a:ext>
            </a:extLst>
          </p:cNvPr>
          <p:cNvSpPr/>
          <p:nvPr/>
        </p:nvSpPr>
        <p:spPr>
          <a:xfrm>
            <a:off x="857250" y="1422400"/>
            <a:ext cx="0" cy="4513580"/>
          </a:xfrm>
          <a:custGeom>
            <a:avLst/>
            <a:gdLst/>
            <a:ahLst/>
            <a:cxnLst/>
            <a:rect l="l" t="t" r="r" b="b"/>
            <a:pathLst>
              <a:path h="4513580">
                <a:moveTo>
                  <a:pt x="0" y="0"/>
                </a:moveTo>
                <a:lnTo>
                  <a:pt x="0" y="4513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bk object 20">
            <a:extLst>
              <a:ext uri="{FF2B5EF4-FFF2-40B4-BE49-F238E27FC236}">
                <a16:creationId xmlns:a16="http://schemas.microsoft.com/office/drawing/2014/main" id="{98A692C9-E6A3-4A0A-A60E-CBE28E168271}"/>
              </a:ext>
            </a:extLst>
          </p:cNvPr>
          <p:cNvSpPr/>
          <p:nvPr/>
        </p:nvSpPr>
        <p:spPr>
          <a:xfrm>
            <a:off x="8143875" y="1422400"/>
            <a:ext cx="0" cy="4513580"/>
          </a:xfrm>
          <a:custGeom>
            <a:avLst/>
            <a:gdLst/>
            <a:ahLst/>
            <a:cxnLst/>
            <a:rect l="l" t="t" r="r" b="b"/>
            <a:pathLst>
              <a:path h="4513580">
                <a:moveTo>
                  <a:pt x="0" y="0"/>
                </a:moveTo>
                <a:lnTo>
                  <a:pt x="0" y="4513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bk object 21">
            <a:extLst>
              <a:ext uri="{FF2B5EF4-FFF2-40B4-BE49-F238E27FC236}">
                <a16:creationId xmlns:a16="http://schemas.microsoft.com/office/drawing/2014/main" id="{51F2503C-29E8-42F6-9284-808086CBC961}"/>
              </a:ext>
            </a:extLst>
          </p:cNvPr>
          <p:cNvSpPr/>
          <p:nvPr/>
        </p:nvSpPr>
        <p:spPr>
          <a:xfrm>
            <a:off x="850900" y="1428750"/>
            <a:ext cx="7299325" cy="0"/>
          </a:xfrm>
          <a:custGeom>
            <a:avLst/>
            <a:gdLst/>
            <a:ahLst/>
            <a:cxnLst/>
            <a:rect l="l" t="t" r="r" b="b"/>
            <a:pathLst>
              <a:path w="7299325">
                <a:moveTo>
                  <a:pt x="0" y="0"/>
                </a:moveTo>
                <a:lnTo>
                  <a:pt x="72993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bk object 22">
            <a:extLst>
              <a:ext uri="{FF2B5EF4-FFF2-40B4-BE49-F238E27FC236}">
                <a16:creationId xmlns:a16="http://schemas.microsoft.com/office/drawing/2014/main" id="{A282891A-089A-4B3B-BD35-15B295B339A5}"/>
              </a:ext>
            </a:extLst>
          </p:cNvPr>
          <p:cNvSpPr/>
          <p:nvPr/>
        </p:nvSpPr>
        <p:spPr>
          <a:xfrm>
            <a:off x="850900" y="5929312"/>
            <a:ext cx="7299325" cy="0"/>
          </a:xfrm>
          <a:custGeom>
            <a:avLst/>
            <a:gdLst/>
            <a:ahLst/>
            <a:cxnLst/>
            <a:rect l="l" t="t" r="r" b="b"/>
            <a:pathLst>
              <a:path w="7299325">
                <a:moveTo>
                  <a:pt x="0" y="0"/>
                </a:moveTo>
                <a:lnTo>
                  <a:pt x="72993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FF5A47D-9D53-4047-9E34-3402F350272A}"/>
              </a:ext>
            </a:extLst>
          </p:cNvPr>
          <p:cNvSpPr txBox="1"/>
          <p:nvPr/>
        </p:nvSpPr>
        <p:spPr>
          <a:xfrm>
            <a:off x="381000" y="533400"/>
            <a:ext cx="8534400" cy="602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和队列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的初始状态为空，元素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e1,e2,e3,e4,e5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依次进入栈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，一个元素出栈后立即进入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个元素出队的序列是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e2,e4,e3,e6,e5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的容量至少应该是（）。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2;          B. 3;           C. 4;           D. 5;  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最大容量为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的循环队列，队尾指针式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rear,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队头式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front,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队空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队满条件（）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(rear+1)%n==front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rear==front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rear+1==front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  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(rear-1)%n==front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用不带头结点的单链表存储队列，其队头指针指向单链表第一个结点，队尾指针指向链尾结点，则在进行出队操作时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     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仅修改队头指针 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仅修改队尾指针  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C.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队头、队尾指针都要修改 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D.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队头、队尾指针都可能要修改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Q[n]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用来表示一个循环队列，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为当前队列头元素的前一位置，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指向队尾元素，假定队列中的元素个数小于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则计算队列中元素个数公式为（）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r-f         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(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n+f-r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)%n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         C. 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n+r-f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D. (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n+r-f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)%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若用一个大小为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的数组来实现循环队列，当前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分别指向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位置，当从队列中删除一个元素，再插入两个元素，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值为（）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704" y="319786"/>
            <a:ext cx="1808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什么是队列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6176" y="1065275"/>
            <a:ext cx="8075676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100" y="1094232"/>
            <a:ext cx="7203948" cy="1010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" y="990600"/>
            <a:ext cx="8072501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939095"/>
            <a:ext cx="7644130" cy="31007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队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列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(Queue)</a:t>
            </a:r>
            <a:r>
              <a:rPr sz="2000" b="1" dirty="0">
                <a:latin typeface="宋体"/>
                <a:cs typeface="宋体"/>
              </a:rPr>
              <a:t>：具</a:t>
            </a:r>
            <a:r>
              <a:rPr sz="2000" b="1" spc="-5" dirty="0">
                <a:latin typeface="宋体"/>
                <a:cs typeface="宋体"/>
              </a:rPr>
              <a:t>有</a:t>
            </a:r>
            <a:r>
              <a:rPr sz="2000" b="1" dirty="0">
                <a:latin typeface="宋体"/>
                <a:cs typeface="宋体"/>
              </a:rPr>
              <a:t>一</a:t>
            </a:r>
            <a:r>
              <a:rPr sz="2000" b="1" spc="10" dirty="0">
                <a:latin typeface="宋体"/>
                <a:cs typeface="宋体"/>
              </a:rPr>
              <a:t>定</a:t>
            </a:r>
            <a:r>
              <a:rPr sz="2000" b="1" dirty="0">
                <a:latin typeface="宋体"/>
                <a:cs typeface="宋体"/>
              </a:rPr>
              <a:t>操</a:t>
            </a:r>
            <a:r>
              <a:rPr sz="2000" b="1" spc="-10" dirty="0">
                <a:latin typeface="宋体"/>
                <a:cs typeface="宋体"/>
              </a:rPr>
              <a:t>作</a:t>
            </a:r>
            <a:r>
              <a:rPr sz="2000" b="1" dirty="0">
                <a:latin typeface="宋体"/>
                <a:cs typeface="宋体"/>
              </a:rPr>
              <a:t>约束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dirty="0">
                <a:latin typeface="宋体"/>
                <a:cs typeface="宋体"/>
              </a:rPr>
              <a:t>线性</a:t>
            </a:r>
            <a:r>
              <a:rPr sz="2000" b="1" spc="-5" dirty="0">
                <a:latin typeface="宋体"/>
                <a:cs typeface="宋体"/>
              </a:rPr>
              <a:t>表</a:t>
            </a:r>
            <a:endParaRPr sz="2000" dirty="0">
              <a:latin typeface="宋体"/>
              <a:cs typeface="宋体"/>
            </a:endParaRPr>
          </a:p>
          <a:p>
            <a:pPr marL="149225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1492885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插入和删除操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作</a:t>
            </a:r>
            <a:r>
              <a:rPr sz="2000" b="1" spc="5" dirty="0">
                <a:latin typeface="宋体"/>
                <a:cs typeface="宋体"/>
              </a:rPr>
              <a:t>：只能在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一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端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插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入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而在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另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一端删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除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127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dirty="0">
                <a:latin typeface="宋体"/>
                <a:cs typeface="宋体"/>
              </a:rPr>
              <a:t>数据插</a:t>
            </a:r>
            <a:r>
              <a:rPr sz="2000" b="1" spc="5" dirty="0">
                <a:latin typeface="宋体"/>
                <a:cs typeface="宋体"/>
              </a:rPr>
              <a:t>入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入队列（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AddQ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）</a:t>
            </a:r>
            <a:endParaRPr sz="2000" dirty="0">
              <a:latin typeface="宋体"/>
              <a:cs typeface="宋体"/>
            </a:endParaRPr>
          </a:p>
          <a:p>
            <a:pPr marL="277495" indent="-26479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78130" algn="l"/>
              </a:tabLst>
            </a:pPr>
            <a:r>
              <a:rPr sz="2000" b="1" spc="5" dirty="0">
                <a:latin typeface="宋体"/>
                <a:cs typeface="宋体"/>
              </a:rPr>
              <a:t>数据</a:t>
            </a:r>
            <a:r>
              <a:rPr sz="2000" b="1" spc="-5" dirty="0">
                <a:latin typeface="宋体"/>
                <a:cs typeface="宋体"/>
              </a:rPr>
              <a:t>删</a:t>
            </a:r>
            <a:r>
              <a:rPr sz="2000" b="1" spc="10" dirty="0">
                <a:latin typeface="宋体"/>
                <a:cs typeface="宋体"/>
              </a:rPr>
              <a:t>除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出队列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（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DeleteQ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）</a:t>
            </a:r>
            <a:endParaRPr sz="2000" dirty="0">
              <a:latin typeface="宋体"/>
              <a:cs typeface="宋体"/>
            </a:endParaRPr>
          </a:p>
          <a:p>
            <a:pPr marL="215265" indent="-202565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先来先服务</a:t>
            </a:r>
            <a:endParaRPr sz="2000" dirty="0">
              <a:latin typeface="宋体"/>
              <a:cs typeface="宋体"/>
            </a:endParaRPr>
          </a:p>
          <a:p>
            <a:pPr marL="215265" indent="-202565">
              <a:lnSpc>
                <a:spcPct val="100000"/>
              </a:lnSpc>
              <a:spcBef>
                <a:spcPts val="12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先进先出：</a:t>
            </a:r>
            <a:r>
              <a:rPr sz="2000" b="1" dirty="0">
                <a:latin typeface="Times New Roman"/>
                <a:cs typeface="Times New Roman"/>
              </a:rPr>
              <a:t>FIFO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04" y="251282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队列的抽象数据类型描述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487" y="1143000"/>
            <a:ext cx="8215630" cy="4191000"/>
          </a:xfrm>
          <a:custGeom>
            <a:avLst/>
            <a:gdLst/>
            <a:ahLst/>
            <a:cxnLst/>
            <a:rect l="l" t="t" r="r" b="b"/>
            <a:pathLst>
              <a:path w="8215630" h="4191000">
                <a:moveTo>
                  <a:pt x="0" y="4191000"/>
                </a:moveTo>
                <a:lnTo>
                  <a:pt x="8215249" y="4191000"/>
                </a:lnTo>
                <a:lnTo>
                  <a:pt x="8215249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265" y="1171702"/>
            <a:ext cx="7892415" cy="3678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类型名称</a:t>
            </a:r>
            <a:r>
              <a:rPr sz="1800" b="1" dirty="0">
                <a:latin typeface="宋体"/>
                <a:cs typeface="宋体"/>
              </a:rPr>
              <a:t>：队列</a:t>
            </a:r>
            <a:r>
              <a:rPr sz="1800" b="1" spc="-5" dirty="0">
                <a:latin typeface="Times New Roman"/>
                <a:cs typeface="Times New Roman"/>
              </a:rPr>
              <a:t>(Queue)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数据对象集：</a:t>
            </a:r>
            <a:r>
              <a:rPr sz="1800" b="1" dirty="0">
                <a:latin typeface="宋体"/>
                <a:cs typeface="宋体"/>
              </a:rPr>
              <a:t>一个有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宋体"/>
                <a:cs typeface="宋体"/>
              </a:rPr>
              <a:t>个或多个元素的有穷线性表。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操作集</a:t>
            </a:r>
            <a:r>
              <a:rPr sz="1800" b="1" dirty="0">
                <a:latin typeface="宋体"/>
                <a:cs typeface="宋体"/>
              </a:rPr>
              <a:t>：长度为</a:t>
            </a:r>
            <a:r>
              <a:rPr sz="1800" b="1" spc="-5" dirty="0">
                <a:latin typeface="Times New Roman"/>
                <a:cs typeface="Times New Roman"/>
              </a:rPr>
              <a:t>MaxSize</a:t>
            </a:r>
            <a:r>
              <a:rPr sz="1800" b="1" dirty="0">
                <a:latin typeface="宋体"/>
                <a:cs typeface="宋体"/>
              </a:rPr>
              <a:t>的队</a:t>
            </a:r>
            <a:r>
              <a:rPr sz="1800" b="1" spc="5" dirty="0">
                <a:latin typeface="宋体"/>
                <a:cs typeface="宋体"/>
              </a:rPr>
              <a:t>列</a:t>
            </a:r>
            <a:r>
              <a:rPr sz="1800" b="1" dirty="0">
                <a:latin typeface="Times New Roman"/>
                <a:cs typeface="Times New Roman"/>
              </a:rPr>
              <a:t>Q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Queue</a:t>
            </a:r>
            <a:r>
              <a:rPr sz="1800" b="1" dirty="0">
                <a:latin typeface="宋体"/>
                <a:cs typeface="宋体"/>
              </a:rPr>
              <a:t>，队列元素</a:t>
            </a:r>
            <a:r>
              <a:rPr sz="1800" b="1" dirty="0">
                <a:latin typeface="Times New Roman"/>
                <a:cs typeface="Times New Roman"/>
              </a:rPr>
              <a:t>item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ElementType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Queue CreatQueue(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18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MaxSize</a:t>
            </a:r>
            <a:r>
              <a:rPr sz="18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dirty="0">
                <a:latin typeface="宋体"/>
                <a:cs typeface="宋体"/>
              </a:rPr>
              <a:t>：生成长度为</a:t>
            </a:r>
            <a:r>
              <a:rPr sz="1800" b="1" spc="-5" dirty="0">
                <a:latin typeface="Times New Roman"/>
                <a:cs typeface="Times New Roman"/>
              </a:rPr>
              <a:t>MaxSize</a:t>
            </a:r>
            <a:r>
              <a:rPr sz="1800" b="1" dirty="0">
                <a:latin typeface="宋体"/>
                <a:cs typeface="宋体"/>
              </a:rPr>
              <a:t>的空队列；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5" dirty="0">
                <a:latin typeface="Times New Roman"/>
                <a:cs typeface="Times New Roman"/>
              </a:rPr>
              <a:t>2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int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IsFullQ(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Queue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Q, int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MaxSize</a:t>
            </a:r>
            <a:r>
              <a:rPr sz="18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判断队</a:t>
            </a:r>
            <a:r>
              <a:rPr sz="1800" b="1" spc="5" dirty="0">
                <a:latin typeface="宋体"/>
                <a:cs typeface="宋体"/>
              </a:rPr>
              <a:t>列</a:t>
            </a:r>
            <a:r>
              <a:rPr sz="1800" b="1" dirty="0">
                <a:latin typeface="Times New Roman"/>
                <a:cs typeface="Times New Roman"/>
              </a:rPr>
              <a:t>Q</a:t>
            </a:r>
            <a:r>
              <a:rPr sz="1800" b="1" dirty="0">
                <a:latin typeface="宋体"/>
                <a:cs typeface="宋体"/>
              </a:rPr>
              <a:t>是否已满；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3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void</a:t>
            </a:r>
            <a:r>
              <a:rPr sz="18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AddQ(</a:t>
            </a:r>
            <a:r>
              <a:rPr sz="18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Queue</a:t>
            </a:r>
            <a:r>
              <a:rPr sz="18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Q,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ElementType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item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spc="-445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将数据元素</a:t>
            </a:r>
            <a:r>
              <a:rPr sz="1800" b="1" dirty="0">
                <a:latin typeface="Times New Roman"/>
                <a:cs typeface="Times New Roman"/>
              </a:rPr>
              <a:t>item</a:t>
            </a:r>
            <a:r>
              <a:rPr sz="1800" b="1" dirty="0">
                <a:latin typeface="宋体"/>
                <a:cs typeface="宋体"/>
              </a:rPr>
              <a:t>插入队列</a:t>
            </a:r>
            <a:r>
              <a:rPr sz="1800" b="1" dirty="0">
                <a:latin typeface="Times New Roman"/>
                <a:cs typeface="Times New Roman"/>
              </a:rPr>
              <a:t>Q</a:t>
            </a:r>
            <a:r>
              <a:rPr sz="1800" b="1" dirty="0">
                <a:latin typeface="宋体"/>
                <a:cs typeface="宋体"/>
              </a:rPr>
              <a:t>中；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4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IsEmptyQ(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Queue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r>
              <a:rPr sz="1800" b="1" spc="-440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判断队列</a:t>
            </a:r>
            <a:r>
              <a:rPr sz="1800" b="1" dirty="0">
                <a:latin typeface="Times New Roman"/>
                <a:cs typeface="Times New Roman"/>
              </a:rPr>
              <a:t>Q</a:t>
            </a:r>
            <a:r>
              <a:rPr sz="1800" b="1" dirty="0">
                <a:latin typeface="宋体"/>
                <a:cs typeface="宋体"/>
              </a:rPr>
              <a:t>是否为空；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5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ElementType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DeleteQ(</a:t>
            </a:r>
            <a:r>
              <a:rPr sz="18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Queue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sz="1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dirty="0">
                <a:latin typeface="宋体"/>
                <a:cs typeface="宋体"/>
              </a:rPr>
              <a:t>：将队头数据元素从队列中删除并返回。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4525" y="35242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3525" y="51180"/>
                </a:moveTo>
                <a:lnTo>
                  <a:pt x="75806" y="110362"/>
                </a:lnTo>
                <a:lnTo>
                  <a:pt x="16535" y="116712"/>
                </a:lnTo>
                <a:lnTo>
                  <a:pt x="55524" y="163575"/>
                </a:lnTo>
                <a:lnTo>
                  <a:pt x="0" y="181737"/>
                </a:lnTo>
                <a:lnTo>
                  <a:pt x="46990" y="216916"/>
                </a:lnTo>
                <a:lnTo>
                  <a:pt x="18135" y="251587"/>
                </a:lnTo>
                <a:lnTo>
                  <a:pt x="67805" y="257429"/>
                </a:lnTo>
                <a:lnTo>
                  <a:pt x="69380" y="304800"/>
                </a:lnTo>
                <a:lnTo>
                  <a:pt x="106210" y="255777"/>
                </a:lnTo>
                <a:lnTo>
                  <a:pt x="133964" y="255777"/>
                </a:lnTo>
                <a:lnTo>
                  <a:pt x="139306" y="245110"/>
                </a:lnTo>
                <a:lnTo>
                  <a:pt x="167924" y="245110"/>
                </a:lnTo>
                <a:lnTo>
                  <a:pt x="171869" y="224917"/>
                </a:lnTo>
                <a:lnTo>
                  <a:pt x="208832" y="224917"/>
                </a:lnTo>
                <a:lnTo>
                  <a:pt x="206590" y="202437"/>
                </a:lnTo>
                <a:lnTo>
                  <a:pt x="252717" y="202437"/>
                </a:lnTo>
                <a:lnTo>
                  <a:pt x="231140" y="173736"/>
                </a:lnTo>
                <a:lnTo>
                  <a:pt x="257809" y="159257"/>
                </a:lnTo>
                <a:lnTo>
                  <a:pt x="239674" y="132714"/>
                </a:lnTo>
                <a:lnTo>
                  <a:pt x="304800" y="93725"/>
                </a:lnTo>
                <a:lnTo>
                  <a:pt x="231140" y="92201"/>
                </a:lnTo>
                <a:lnTo>
                  <a:pt x="232183" y="90043"/>
                </a:lnTo>
                <a:lnTo>
                  <a:pt x="120650" y="90043"/>
                </a:lnTo>
                <a:lnTo>
                  <a:pt x="63525" y="51180"/>
                </a:lnTo>
                <a:close/>
              </a:path>
              <a:path w="304800" h="304800">
                <a:moveTo>
                  <a:pt x="133964" y="255777"/>
                </a:moveTo>
                <a:lnTo>
                  <a:pt x="106210" y="255777"/>
                </a:lnTo>
                <a:lnTo>
                  <a:pt x="122770" y="278130"/>
                </a:lnTo>
                <a:lnTo>
                  <a:pt x="133964" y="255777"/>
                </a:lnTo>
                <a:close/>
              </a:path>
              <a:path w="304800" h="304800">
                <a:moveTo>
                  <a:pt x="167924" y="245110"/>
                </a:moveTo>
                <a:lnTo>
                  <a:pt x="139306" y="245110"/>
                </a:lnTo>
                <a:lnTo>
                  <a:pt x="163855" y="265938"/>
                </a:lnTo>
                <a:lnTo>
                  <a:pt x="167924" y="245110"/>
                </a:lnTo>
                <a:close/>
              </a:path>
              <a:path w="304800" h="304800">
                <a:moveTo>
                  <a:pt x="208832" y="224917"/>
                </a:moveTo>
                <a:lnTo>
                  <a:pt x="171869" y="224917"/>
                </a:lnTo>
                <a:lnTo>
                  <a:pt x="210845" y="245110"/>
                </a:lnTo>
                <a:lnTo>
                  <a:pt x="208832" y="224917"/>
                </a:lnTo>
                <a:close/>
              </a:path>
              <a:path w="304800" h="304800">
                <a:moveTo>
                  <a:pt x="252717" y="202437"/>
                </a:moveTo>
                <a:lnTo>
                  <a:pt x="206590" y="202437"/>
                </a:lnTo>
                <a:lnTo>
                  <a:pt x="266369" y="220599"/>
                </a:lnTo>
                <a:lnTo>
                  <a:pt x="252717" y="202437"/>
                </a:lnTo>
                <a:close/>
              </a:path>
              <a:path w="304800" h="304800">
                <a:moveTo>
                  <a:pt x="137185" y="26670"/>
                </a:moveTo>
                <a:lnTo>
                  <a:pt x="120650" y="90043"/>
                </a:lnTo>
                <a:lnTo>
                  <a:pt x="232183" y="90043"/>
                </a:lnTo>
                <a:lnTo>
                  <a:pt x="236297" y="81534"/>
                </a:lnTo>
                <a:lnTo>
                  <a:pt x="204965" y="81534"/>
                </a:lnTo>
                <a:lnTo>
                  <a:pt x="205895" y="61213"/>
                </a:lnTo>
                <a:lnTo>
                  <a:pt x="161747" y="61213"/>
                </a:lnTo>
                <a:lnTo>
                  <a:pt x="137185" y="26670"/>
                </a:lnTo>
                <a:close/>
              </a:path>
              <a:path w="304800" h="304800">
                <a:moveTo>
                  <a:pt x="254101" y="44703"/>
                </a:moveTo>
                <a:lnTo>
                  <a:pt x="204965" y="81534"/>
                </a:lnTo>
                <a:lnTo>
                  <a:pt x="236297" y="81534"/>
                </a:lnTo>
                <a:lnTo>
                  <a:pt x="254101" y="44703"/>
                </a:lnTo>
                <a:close/>
              </a:path>
              <a:path w="304800" h="304800">
                <a:moveTo>
                  <a:pt x="208699" y="0"/>
                </a:moveTo>
                <a:lnTo>
                  <a:pt x="161747" y="61213"/>
                </a:lnTo>
                <a:lnTo>
                  <a:pt x="205895" y="61213"/>
                </a:lnTo>
                <a:lnTo>
                  <a:pt x="2086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525" y="4343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3525" y="51181"/>
                </a:moveTo>
                <a:lnTo>
                  <a:pt x="75806" y="110362"/>
                </a:lnTo>
                <a:lnTo>
                  <a:pt x="16535" y="116712"/>
                </a:lnTo>
                <a:lnTo>
                  <a:pt x="55524" y="163575"/>
                </a:lnTo>
                <a:lnTo>
                  <a:pt x="0" y="181737"/>
                </a:lnTo>
                <a:lnTo>
                  <a:pt x="46990" y="216916"/>
                </a:lnTo>
                <a:lnTo>
                  <a:pt x="18135" y="251587"/>
                </a:lnTo>
                <a:lnTo>
                  <a:pt x="67805" y="257429"/>
                </a:lnTo>
                <a:lnTo>
                  <a:pt x="69380" y="304800"/>
                </a:lnTo>
                <a:lnTo>
                  <a:pt x="106210" y="255777"/>
                </a:lnTo>
                <a:lnTo>
                  <a:pt x="133964" y="255777"/>
                </a:lnTo>
                <a:lnTo>
                  <a:pt x="139306" y="245110"/>
                </a:lnTo>
                <a:lnTo>
                  <a:pt x="167924" y="245110"/>
                </a:lnTo>
                <a:lnTo>
                  <a:pt x="171869" y="224917"/>
                </a:lnTo>
                <a:lnTo>
                  <a:pt x="208832" y="224917"/>
                </a:lnTo>
                <a:lnTo>
                  <a:pt x="206590" y="202437"/>
                </a:lnTo>
                <a:lnTo>
                  <a:pt x="252717" y="202437"/>
                </a:lnTo>
                <a:lnTo>
                  <a:pt x="231140" y="173736"/>
                </a:lnTo>
                <a:lnTo>
                  <a:pt x="257809" y="159257"/>
                </a:lnTo>
                <a:lnTo>
                  <a:pt x="239674" y="132714"/>
                </a:lnTo>
                <a:lnTo>
                  <a:pt x="304800" y="93725"/>
                </a:lnTo>
                <a:lnTo>
                  <a:pt x="231140" y="92201"/>
                </a:lnTo>
                <a:lnTo>
                  <a:pt x="232183" y="90043"/>
                </a:lnTo>
                <a:lnTo>
                  <a:pt x="120650" y="90043"/>
                </a:lnTo>
                <a:lnTo>
                  <a:pt x="63525" y="51181"/>
                </a:lnTo>
                <a:close/>
              </a:path>
              <a:path w="304800" h="304800">
                <a:moveTo>
                  <a:pt x="133964" y="255777"/>
                </a:moveTo>
                <a:lnTo>
                  <a:pt x="106210" y="255777"/>
                </a:lnTo>
                <a:lnTo>
                  <a:pt x="122770" y="278130"/>
                </a:lnTo>
                <a:lnTo>
                  <a:pt x="133964" y="255777"/>
                </a:lnTo>
                <a:close/>
              </a:path>
              <a:path w="304800" h="304800">
                <a:moveTo>
                  <a:pt x="167924" y="245110"/>
                </a:moveTo>
                <a:lnTo>
                  <a:pt x="139306" y="245110"/>
                </a:lnTo>
                <a:lnTo>
                  <a:pt x="163855" y="265938"/>
                </a:lnTo>
                <a:lnTo>
                  <a:pt x="167924" y="245110"/>
                </a:lnTo>
                <a:close/>
              </a:path>
              <a:path w="304800" h="304800">
                <a:moveTo>
                  <a:pt x="208832" y="224917"/>
                </a:moveTo>
                <a:lnTo>
                  <a:pt x="171869" y="224917"/>
                </a:lnTo>
                <a:lnTo>
                  <a:pt x="210845" y="245110"/>
                </a:lnTo>
                <a:lnTo>
                  <a:pt x="208832" y="224917"/>
                </a:lnTo>
                <a:close/>
              </a:path>
              <a:path w="304800" h="304800">
                <a:moveTo>
                  <a:pt x="252717" y="202437"/>
                </a:moveTo>
                <a:lnTo>
                  <a:pt x="206590" y="202437"/>
                </a:lnTo>
                <a:lnTo>
                  <a:pt x="266369" y="220599"/>
                </a:lnTo>
                <a:lnTo>
                  <a:pt x="252717" y="202437"/>
                </a:lnTo>
                <a:close/>
              </a:path>
              <a:path w="304800" h="304800">
                <a:moveTo>
                  <a:pt x="137185" y="26669"/>
                </a:moveTo>
                <a:lnTo>
                  <a:pt x="120650" y="90043"/>
                </a:lnTo>
                <a:lnTo>
                  <a:pt x="232183" y="90043"/>
                </a:lnTo>
                <a:lnTo>
                  <a:pt x="236297" y="81533"/>
                </a:lnTo>
                <a:lnTo>
                  <a:pt x="204965" y="81533"/>
                </a:lnTo>
                <a:lnTo>
                  <a:pt x="205895" y="61213"/>
                </a:lnTo>
                <a:lnTo>
                  <a:pt x="161747" y="61213"/>
                </a:lnTo>
                <a:lnTo>
                  <a:pt x="137185" y="26669"/>
                </a:lnTo>
                <a:close/>
              </a:path>
              <a:path w="304800" h="304800">
                <a:moveTo>
                  <a:pt x="254101" y="44704"/>
                </a:moveTo>
                <a:lnTo>
                  <a:pt x="204965" y="81533"/>
                </a:lnTo>
                <a:lnTo>
                  <a:pt x="236297" y="81533"/>
                </a:lnTo>
                <a:lnTo>
                  <a:pt x="254101" y="44704"/>
                </a:lnTo>
                <a:close/>
              </a:path>
              <a:path w="304800" h="304800">
                <a:moveTo>
                  <a:pt x="208699" y="0"/>
                </a:moveTo>
                <a:lnTo>
                  <a:pt x="161747" y="61213"/>
                </a:lnTo>
                <a:lnTo>
                  <a:pt x="205895" y="61213"/>
                </a:lnTo>
                <a:lnTo>
                  <a:pt x="2086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659" y="1106424"/>
            <a:ext cx="7717535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176527"/>
            <a:ext cx="7775448" cy="918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826" y="970850"/>
            <a:ext cx="7766470" cy="133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 marR="5080" indent="56388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b="1" spc="5" dirty="0">
                <a:latin typeface="宋体"/>
                <a:cs typeface="宋体"/>
              </a:rPr>
              <a:t>队列的顺序存储结构通常由</a:t>
            </a:r>
            <a:r>
              <a:rPr lang="zh-CN" altLang="en-US" sz="2400" b="1" spc="-5" dirty="0">
                <a:latin typeface="宋体"/>
                <a:cs typeface="宋体"/>
              </a:rPr>
              <a:t>一</a:t>
            </a:r>
            <a:r>
              <a:rPr lang="zh-CN" altLang="en-US" sz="2400" b="1" spc="5" dirty="0">
                <a:latin typeface="宋体"/>
                <a:cs typeface="宋体"/>
              </a:rPr>
              <a:t>个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一</a:t>
            </a:r>
            <a:r>
              <a:rPr lang="zh-CN" altLang="en-US" sz="2400" b="1" spc="-5" dirty="0">
                <a:solidFill>
                  <a:srgbClr val="006FC0"/>
                </a:solidFill>
                <a:latin typeface="宋体"/>
                <a:cs typeface="宋体"/>
              </a:rPr>
              <a:t>维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lang="zh-CN" altLang="en-US" sz="2400" b="1" spc="10" dirty="0">
                <a:solidFill>
                  <a:srgbClr val="006FC0"/>
                </a:solidFill>
                <a:latin typeface="宋体"/>
                <a:cs typeface="宋体"/>
              </a:rPr>
              <a:t>组</a:t>
            </a:r>
            <a:r>
              <a:rPr lang="zh-CN" altLang="en-US" sz="2400" b="1" spc="-5" dirty="0">
                <a:latin typeface="宋体"/>
                <a:cs typeface="宋体"/>
              </a:rPr>
              <a:t>和</a:t>
            </a:r>
            <a:r>
              <a:rPr lang="zh-CN" altLang="en-US" sz="2400" b="1" spc="5" dirty="0">
                <a:latin typeface="宋体"/>
                <a:cs typeface="宋体"/>
              </a:rPr>
              <a:t>一个记</a:t>
            </a:r>
            <a:r>
              <a:rPr lang="zh-CN" altLang="en-US" sz="2400" b="1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队列</a:t>
            </a:r>
            <a:r>
              <a:rPr lang="zh-CN" altLang="en-US" sz="2400" b="1" spc="-5" dirty="0">
                <a:latin typeface="宋体"/>
                <a:cs typeface="宋体"/>
              </a:rPr>
              <a:t>头元</a:t>
            </a:r>
            <a:r>
              <a:rPr lang="zh-CN" altLang="en-US" sz="2400" b="1" spc="5" dirty="0">
                <a:latin typeface="宋体"/>
                <a:cs typeface="宋体"/>
              </a:rPr>
              <a:t>素位置的变量</a:t>
            </a:r>
            <a:r>
              <a:rPr lang="en-US" altLang="zh-CN"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front</a:t>
            </a:r>
            <a:r>
              <a:rPr lang="zh-CN" altLang="en-US" sz="2400" b="1" spc="-5" dirty="0">
                <a:latin typeface="宋体"/>
                <a:cs typeface="宋体"/>
              </a:rPr>
              <a:t>以</a:t>
            </a:r>
            <a:r>
              <a:rPr lang="zh-CN" altLang="en-US" sz="2400" b="1" spc="5" dirty="0">
                <a:latin typeface="宋体"/>
                <a:cs typeface="宋体"/>
              </a:rPr>
              <a:t>及一个</a:t>
            </a:r>
            <a:r>
              <a:rPr lang="zh-CN" altLang="en-US" sz="2400" b="1" spc="-5" dirty="0">
                <a:latin typeface="宋体"/>
                <a:cs typeface="宋体"/>
              </a:rPr>
              <a:t>记</a:t>
            </a:r>
            <a:r>
              <a:rPr lang="zh-CN" altLang="en-US" sz="2400" b="1" spc="10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</a:t>
            </a:r>
            <a:r>
              <a:rPr lang="zh-CN" altLang="en-US" sz="2400" b="1" spc="-5" dirty="0">
                <a:latin typeface="宋体"/>
                <a:cs typeface="宋体"/>
              </a:rPr>
              <a:t>列</a:t>
            </a:r>
            <a:r>
              <a:rPr lang="zh-CN" altLang="en-US" sz="2400" b="1" spc="10" dirty="0">
                <a:latin typeface="宋体"/>
                <a:cs typeface="宋体"/>
              </a:rPr>
              <a:t>尾</a:t>
            </a:r>
            <a:r>
              <a:rPr lang="zh-CN" altLang="en-US" sz="2400" b="1" spc="5" dirty="0">
                <a:latin typeface="宋体"/>
                <a:cs typeface="宋体"/>
              </a:rPr>
              <a:t>元</a:t>
            </a:r>
            <a:r>
              <a:rPr lang="zh-CN" altLang="en-US" sz="2400" b="1" spc="-5" dirty="0">
                <a:latin typeface="宋体"/>
                <a:cs typeface="宋体"/>
              </a:rPr>
              <a:t>素</a:t>
            </a:r>
            <a:r>
              <a:rPr lang="zh-CN" altLang="en-US" sz="2400" b="1" spc="5" dirty="0">
                <a:latin typeface="宋体"/>
                <a:cs typeface="宋体"/>
              </a:rPr>
              <a:t>位置的</a:t>
            </a:r>
            <a:r>
              <a:rPr lang="zh-CN" altLang="en-US" sz="2400" b="1" spc="-5" dirty="0">
                <a:latin typeface="宋体"/>
                <a:cs typeface="宋体"/>
              </a:rPr>
              <a:t>变</a:t>
            </a:r>
            <a:r>
              <a:rPr lang="zh-CN" altLang="en-US" sz="2400" b="1" spc="15" dirty="0">
                <a:latin typeface="宋体"/>
                <a:cs typeface="宋体"/>
              </a:rPr>
              <a:t>量</a:t>
            </a:r>
            <a:r>
              <a:rPr lang="en-US" altLang="zh-CN"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rear</a:t>
            </a:r>
            <a:r>
              <a:rPr lang="zh-CN" altLang="en-US" sz="2400" b="1" spc="5" dirty="0">
                <a:latin typeface="宋体"/>
                <a:cs typeface="宋体"/>
              </a:rPr>
              <a:t>组成</a:t>
            </a:r>
            <a:r>
              <a:rPr lang="zh-CN" altLang="en-US" sz="2400" b="1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926" y="2452285"/>
            <a:ext cx="7494270" cy="2736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3020" marR="2436495">
              <a:lnSpc>
                <a:spcPts val="2380"/>
              </a:lnSpc>
              <a:spcBef>
                <a:spcPts val="1860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#define</a:t>
            </a:r>
            <a:r>
              <a:rPr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MaxSize</a:t>
            </a:r>
            <a:r>
              <a:rPr sz="2000" b="1" spc="4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&lt;</a:t>
            </a:r>
            <a:r>
              <a:rPr sz="2000" b="1" spc="5" dirty="0">
                <a:latin typeface="宋体"/>
                <a:cs typeface="宋体"/>
              </a:rPr>
              <a:t>储存数据元素的最大个</a:t>
            </a:r>
            <a:r>
              <a:rPr sz="2000" b="1" spc="-15" dirty="0">
                <a:latin typeface="宋体"/>
                <a:cs typeface="宋体"/>
              </a:rPr>
              <a:t>数</a:t>
            </a:r>
            <a:r>
              <a:rPr sz="2000" b="1" dirty="0">
                <a:latin typeface="Times New Roman"/>
                <a:cs typeface="Times New Roman"/>
              </a:rPr>
              <a:t>&gt; 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struct </a:t>
            </a:r>
            <a:r>
              <a:rPr sz="2000" b="1" dirty="0">
                <a:latin typeface="Times New Roman"/>
                <a:cs typeface="Times New Roman"/>
              </a:rPr>
              <a:t>QNode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947419" marR="3145790">
              <a:lnSpc>
                <a:spcPts val="2400"/>
              </a:lnSpc>
            </a:pPr>
            <a:r>
              <a:rPr sz="2000" b="1" spc="-15" dirty="0">
                <a:latin typeface="Times New Roman"/>
                <a:cs typeface="Times New Roman"/>
              </a:rPr>
              <a:t>ElementType </a:t>
            </a:r>
            <a:r>
              <a:rPr sz="2000" b="1" dirty="0">
                <a:latin typeface="Times New Roman"/>
                <a:cs typeface="Times New Roman"/>
              </a:rPr>
              <a:t>Data[ MaxSize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]; 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2000" b="1" spc="4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rear;</a:t>
            </a:r>
            <a:endParaRPr sz="2000" dirty="0">
              <a:latin typeface="Times New Roman"/>
              <a:cs typeface="Times New Roman"/>
            </a:endParaRPr>
          </a:p>
          <a:p>
            <a:pPr marL="947419">
              <a:lnSpc>
                <a:spcPts val="2320"/>
              </a:lnSpc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2000" b="1" spc="4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front;</a:t>
            </a:r>
            <a:endParaRPr sz="2000" dirty="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};</a:t>
            </a:r>
            <a:endParaRPr sz="2000" dirty="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typedef struct QNode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*Queue;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916" y="327786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队列的顺序存储实现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664" y="6581647"/>
            <a:ext cx="4356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Times New Roman"/>
                <a:cs typeface="Times New Roman"/>
              </a:rPr>
              <a:t>19/23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916" y="327786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队列的顺序存储实现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312" y="3719576"/>
            <a:ext cx="7620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312" y="3719576"/>
            <a:ext cx="762000" cy="622300"/>
          </a:xfrm>
          <a:custGeom>
            <a:avLst/>
            <a:gdLst/>
            <a:ahLst/>
            <a:cxnLst/>
            <a:rect l="l" t="t" r="r" b="b"/>
            <a:pathLst>
              <a:path w="762000" h="622300">
                <a:moveTo>
                  <a:pt x="0" y="622300"/>
                </a:moveTo>
                <a:lnTo>
                  <a:pt x="127000" y="622300"/>
                </a:lnTo>
                <a:lnTo>
                  <a:pt x="317500" y="622300"/>
                </a:lnTo>
                <a:lnTo>
                  <a:pt x="762000" y="622300"/>
                </a:lnTo>
                <a:lnTo>
                  <a:pt x="762000" y="400050"/>
                </a:lnTo>
                <a:lnTo>
                  <a:pt x="762000" y="304800"/>
                </a:lnTo>
                <a:lnTo>
                  <a:pt x="762000" y="241300"/>
                </a:lnTo>
                <a:lnTo>
                  <a:pt x="317500" y="241300"/>
                </a:lnTo>
                <a:lnTo>
                  <a:pt x="190461" y="0"/>
                </a:lnTo>
                <a:lnTo>
                  <a:pt x="127000" y="241300"/>
                </a:lnTo>
                <a:lnTo>
                  <a:pt x="0" y="241300"/>
                </a:lnTo>
                <a:lnTo>
                  <a:pt x="0" y="304800"/>
                </a:lnTo>
                <a:lnTo>
                  <a:pt x="0" y="400050"/>
                </a:lnTo>
                <a:lnTo>
                  <a:pt x="0" y="622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502" y="3610100"/>
            <a:ext cx="1397635" cy="698500"/>
          </a:xfrm>
          <a:custGeom>
            <a:avLst/>
            <a:gdLst/>
            <a:ahLst/>
            <a:cxnLst/>
            <a:rect l="l" t="t" r="r" b="b"/>
            <a:pathLst>
              <a:path w="1397635" h="698500">
                <a:moveTo>
                  <a:pt x="635038" y="698500"/>
                </a:moveTo>
                <a:lnTo>
                  <a:pt x="762038" y="698500"/>
                </a:lnTo>
                <a:lnTo>
                  <a:pt x="952538" y="698500"/>
                </a:lnTo>
                <a:lnTo>
                  <a:pt x="1397038" y="698500"/>
                </a:lnTo>
                <a:lnTo>
                  <a:pt x="1397038" y="476250"/>
                </a:lnTo>
                <a:lnTo>
                  <a:pt x="1397038" y="381000"/>
                </a:lnTo>
                <a:lnTo>
                  <a:pt x="1397038" y="317500"/>
                </a:lnTo>
                <a:lnTo>
                  <a:pt x="952538" y="317500"/>
                </a:lnTo>
                <a:lnTo>
                  <a:pt x="762038" y="317500"/>
                </a:lnTo>
                <a:lnTo>
                  <a:pt x="635038" y="317500"/>
                </a:lnTo>
                <a:lnTo>
                  <a:pt x="635038" y="381000"/>
                </a:lnTo>
                <a:lnTo>
                  <a:pt x="0" y="0"/>
                </a:lnTo>
                <a:lnTo>
                  <a:pt x="635038" y="476250"/>
                </a:lnTo>
                <a:lnTo>
                  <a:pt x="635038" y="698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815" y="3962780"/>
            <a:ext cx="1471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900" algn="l"/>
              </a:tabLst>
            </a:pPr>
            <a:r>
              <a:rPr sz="2000" dirty="0">
                <a:latin typeface="Times New Roman"/>
                <a:cs typeface="Times New Roman"/>
              </a:rPr>
              <a:t>Fro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	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9600" y="3186046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3425" y="3074923"/>
            <a:ext cx="7467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425" y="3074923"/>
            <a:ext cx="7467600" cy="76200"/>
          </a:xfrm>
          <a:custGeom>
            <a:avLst/>
            <a:gdLst/>
            <a:ahLst/>
            <a:cxnLst/>
            <a:rect l="l" t="t" r="r" b="b"/>
            <a:pathLst>
              <a:path w="7467600" h="76200">
                <a:moveTo>
                  <a:pt x="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33425" y="3608451"/>
            <a:ext cx="7467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425" y="3608451"/>
            <a:ext cx="7467600" cy="76200"/>
          </a:xfrm>
          <a:custGeom>
            <a:avLst/>
            <a:gdLst/>
            <a:ahLst/>
            <a:cxnLst/>
            <a:rect l="l" t="t" r="r" b="b"/>
            <a:pathLst>
              <a:path w="7467600" h="76200">
                <a:moveTo>
                  <a:pt x="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9020" y="2284857"/>
            <a:ext cx="2456180" cy="7854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2000" b="1" spc="5" dirty="0">
                <a:latin typeface="宋体"/>
                <a:cs typeface="宋体"/>
              </a:rPr>
              <a:t>〖例</a:t>
            </a:r>
            <a:r>
              <a:rPr sz="2000" b="1" spc="-5" dirty="0">
                <a:latin typeface="宋体"/>
                <a:cs typeface="宋体"/>
              </a:rPr>
              <a:t>〗</a:t>
            </a:r>
            <a:r>
              <a:rPr sz="2000" b="1" spc="-90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一个工作队列</a:t>
            </a:r>
            <a:endParaRPr sz="2000" dirty="0">
              <a:latin typeface="宋体"/>
              <a:cs typeface="宋体"/>
            </a:endParaRPr>
          </a:p>
          <a:p>
            <a:pPr marR="7620" algn="ctr">
              <a:lnSpc>
                <a:spcPct val="100000"/>
              </a:lnSpc>
              <a:spcBef>
                <a:spcPts val="590"/>
              </a:spcBef>
              <a:tabLst>
                <a:tab pos="1066800" algn="l"/>
              </a:tabLst>
            </a:pPr>
            <a:r>
              <a:rPr sz="2000" dirty="0">
                <a:latin typeface="Times New Roman"/>
                <a:cs typeface="Times New Roman"/>
              </a:rPr>
              <a:t>0	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323335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31419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45719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2437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117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14664" y="6581647"/>
            <a:ext cx="4356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Times New Roman"/>
                <a:cs typeface="Times New Roman"/>
              </a:rPr>
              <a:t>19/23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2">
            <a:extLst>
              <a:ext uri="{FF2B5EF4-FFF2-40B4-BE49-F238E27FC236}">
                <a16:creationId xmlns:a16="http://schemas.microsoft.com/office/drawing/2014/main" id="{7D39C487-2A20-46D8-85F1-D75E1BED49C2}"/>
              </a:ext>
            </a:extLst>
          </p:cNvPr>
          <p:cNvSpPr/>
          <p:nvPr/>
        </p:nvSpPr>
        <p:spPr>
          <a:xfrm>
            <a:off x="699598" y="1071945"/>
            <a:ext cx="7717535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">
            <a:extLst>
              <a:ext uri="{FF2B5EF4-FFF2-40B4-BE49-F238E27FC236}">
                <a16:creationId xmlns:a16="http://schemas.microsoft.com/office/drawing/2014/main" id="{C3E74673-A4A1-45D2-B50B-837A21109349}"/>
              </a:ext>
            </a:extLst>
          </p:cNvPr>
          <p:cNvSpPr/>
          <p:nvPr/>
        </p:nvSpPr>
        <p:spPr>
          <a:xfrm>
            <a:off x="670643" y="1142048"/>
            <a:ext cx="7775448" cy="918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">
            <a:extLst>
              <a:ext uri="{FF2B5EF4-FFF2-40B4-BE49-F238E27FC236}">
                <a16:creationId xmlns:a16="http://schemas.microsoft.com/office/drawing/2014/main" id="{5BBEF745-174C-4F14-BEB2-61C051A6CF4F}"/>
              </a:ext>
            </a:extLst>
          </p:cNvPr>
          <p:cNvSpPr/>
          <p:nvPr/>
        </p:nvSpPr>
        <p:spPr>
          <a:xfrm>
            <a:off x="688765" y="936371"/>
            <a:ext cx="7766470" cy="1330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 marR="5080" indent="56388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b="1" spc="5" dirty="0">
                <a:latin typeface="宋体"/>
                <a:cs typeface="宋体"/>
              </a:rPr>
              <a:t>队列的顺序存储结构通常由</a:t>
            </a:r>
            <a:r>
              <a:rPr lang="zh-CN" altLang="en-US" sz="2400" b="1" spc="-5" dirty="0">
                <a:latin typeface="宋体"/>
                <a:cs typeface="宋体"/>
              </a:rPr>
              <a:t>一</a:t>
            </a:r>
            <a:r>
              <a:rPr lang="zh-CN" altLang="en-US" sz="2400" b="1" spc="5" dirty="0">
                <a:latin typeface="宋体"/>
                <a:cs typeface="宋体"/>
              </a:rPr>
              <a:t>个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一</a:t>
            </a:r>
            <a:r>
              <a:rPr lang="zh-CN" altLang="en-US" sz="2400" b="1" spc="-5" dirty="0">
                <a:solidFill>
                  <a:srgbClr val="006FC0"/>
                </a:solidFill>
                <a:latin typeface="宋体"/>
                <a:cs typeface="宋体"/>
              </a:rPr>
              <a:t>维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lang="zh-CN" altLang="en-US" sz="2400" b="1" spc="10" dirty="0">
                <a:solidFill>
                  <a:srgbClr val="006FC0"/>
                </a:solidFill>
                <a:latin typeface="宋体"/>
                <a:cs typeface="宋体"/>
              </a:rPr>
              <a:t>组</a:t>
            </a:r>
            <a:r>
              <a:rPr lang="zh-CN" altLang="en-US" sz="2400" b="1" spc="-5" dirty="0">
                <a:latin typeface="宋体"/>
                <a:cs typeface="宋体"/>
              </a:rPr>
              <a:t>和</a:t>
            </a:r>
            <a:r>
              <a:rPr lang="zh-CN" altLang="en-US" sz="2400" b="1" spc="5" dirty="0">
                <a:latin typeface="宋体"/>
                <a:cs typeface="宋体"/>
              </a:rPr>
              <a:t>一个记</a:t>
            </a:r>
            <a:r>
              <a:rPr lang="zh-CN" altLang="en-US" sz="2400" b="1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队列</a:t>
            </a:r>
            <a:r>
              <a:rPr lang="zh-CN" altLang="en-US" sz="2400" b="1" spc="-5" dirty="0">
                <a:latin typeface="宋体"/>
                <a:cs typeface="宋体"/>
              </a:rPr>
              <a:t>头元</a:t>
            </a:r>
            <a:r>
              <a:rPr lang="zh-CN" altLang="en-US" sz="2400" b="1" spc="5" dirty="0">
                <a:latin typeface="宋体"/>
                <a:cs typeface="宋体"/>
              </a:rPr>
              <a:t>素位置的变量</a:t>
            </a:r>
            <a:r>
              <a:rPr lang="en-US" altLang="zh-CN"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front</a:t>
            </a:r>
            <a:r>
              <a:rPr lang="zh-CN" altLang="en-US" sz="2400" b="1" spc="-5" dirty="0">
                <a:latin typeface="宋体"/>
                <a:cs typeface="宋体"/>
              </a:rPr>
              <a:t>以</a:t>
            </a:r>
            <a:r>
              <a:rPr lang="zh-CN" altLang="en-US" sz="2400" b="1" spc="5" dirty="0">
                <a:latin typeface="宋体"/>
                <a:cs typeface="宋体"/>
              </a:rPr>
              <a:t>及一个</a:t>
            </a:r>
            <a:r>
              <a:rPr lang="zh-CN" altLang="en-US" sz="2400" b="1" spc="-5" dirty="0">
                <a:latin typeface="宋体"/>
                <a:cs typeface="宋体"/>
              </a:rPr>
              <a:t>记</a:t>
            </a:r>
            <a:r>
              <a:rPr lang="zh-CN" altLang="en-US" sz="2400" b="1" spc="10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</a:t>
            </a:r>
            <a:r>
              <a:rPr lang="zh-CN" altLang="en-US" sz="2400" b="1" spc="-5" dirty="0">
                <a:latin typeface="宋体"/>
                <a:cs typeface="宋体"/>
              </a:rPr>
              <a:t>列</a:t>
            </a:r>
            <a:r>
              <a:rPr lang="zh-CN" altLang="en-US" sz="2400" b="1" spc="10" dirty="0">
                <a:latin typeface="宋体"/>
                <a:cs typeface="宋体"/>
              </a:rPr>
              <a:t>尾</a:t>
            </a:r>
            <a:r>
              <a:rPr lang="zh-CN" altLang="en-US" sz="2400" b="1" spc="5" dirty="0">
                <a:latin typeface="宋体"/>
                <a:cs typeface="宋体"/>
              </a:rPr>
              <a:t>元</a:t>
            </a:r>
            <a:r>
              <a:rPr lang="zh-CN" altLang="en-US" sz="2400" b="1" spc="-5" dirty="0">
                <a:latin typeface="宋体"/>
                <a:cs typeface="宋体"/>
              </a:rPr>
              <a:t>素</a:t>
            </a:r>
            <a:r>
              <a:rPr lang="zh-CN" altLang="en-US" sz="2400" b="1" spc="5" dirty="0">
                <a:latin typeface="宋体"/>
                <a:cs typeface="宋体"/>
              </a:rPr>
              <a:t>位置的</a:t>
            </a:r>
            <a:r>
              <a:rPr lang="zh-CN" altLang="en-US" sz="2400" b="1" spc="-5" dirty="0">
                <a:latin typeface="宋体"/>
                <a:cs typeface="宋体"/>
              </a:rPr>
              <a:t>变</a:t>
            </a:r>
            <a:r>
              <a:rPr lang="zh-CN" altLang="en-US" sz="2400" b="1" spc="15" dirty="0">
                <a:latin typeface="宋体"/>
                <a:cs typeface="宋体"/>
              </a:rPr>
              <a:t>量</a:t>
            </a:r>
            <a:r>
              <a:rPr lang="en-US" altLang="zh-CN"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rear</a:t>
            </a:r>
            <a:r>
              <a:rPr lang="zh-CN" altLang="en-US" sz="2400" b="1" spc="5" dirty="0">
                <a:latin typeface="宋体"/>
                <a:cs typeface="宋体"/>
              </a:rPr>
              <a:t>组成</a:t>
            </a:r>
            <a:r>
              <a:rPr lang="zh-CN" altLang="en-US" sz="2400" b="1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60" name="object 28">
            <a:extLst>
              <a:ext uri="{FF2B5EF4-FFF2-40B4-BE49-F238E27FC236}">
                <a16:creationId xmlns:a16="http://schemas.microsoft.com/office/drawing/2014/main" id="{BA826897-20D1-4EFF-825A-031CC33F147C}"/>
              </a:ext>
            </a:extLst>
          </p:cNvPr>
          <p:cNvSpPr txBox="1"/>
          <p:nvPr/>
        </p:nvSpPr>
        <p:spPr>
          <a:xfrm>
            <a:off x="2823364" y="3182060"/>
            <a:ext cx="1080000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2" name="object 28">
            <a:extLst>
              <a:ext uri="{FF2B5EF4-FFF2-40B4-BE49-F238E27FC236}">
                <a16:creationId xmlns:a16="http://schemas.microsoft.com/office/drawing/2014/main" id="{58519604-3035-4512-ACDB-6836B176937A}"/>
              </a:ext>
            </a:extLst>
          </p:cNvPr>
          <p:cNvSpPr txBox="1"/>
          <p:nvPr/>
        </p:nvSpPr>
        <p:spPr>
          <a:xfrm>
            <a:off x="3936990" y="318207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B2E7C480-C355-48C0-BDB8-57DA6A43A74D}"/>
              </a:ext>
            </a:extLst>
          </p:cNvPr>
          <p:cNvSpPr txBox="1"/>
          <p:nvPr/>
        </p:nvSpPr>
        <p:spPr>
          <a:xfrm>
            <a:off x="5037128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6" name="object 28">
            <a:extLst>
              <a:ext uri="{FF2B5EF4-FFF2-40B4-BE49-F238E27FC236}">
                <a16:creationId xmlns:a16="http://schemas.microsoft.com/office/drawing/2014/main" id="{2B9970BA-BD8F-4047-BEFD-F4FB5B5FBD79}"/>
              </a:ext>
            </a:extLst>
          </p:cNvPr>
          <p:cNvSpPr txBox="1"/>
          <p:nvPr/>
        </p:nvSpPr>
        <p:spPr>
          <a:xfrm>
            <a:off x="6149865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71A5C4A8-A2F7-44D0-A45D-784D3DEC670E}"/>
              </a:ext>
            </a:extLst>
          </p:cNvPr>
          <p:cNvSpPr txBox="1"/>
          <p:nvPr/>
        </p:nvSpPr>
        <p:spPr>
          <a:xfrm>
            <a:off x="7250003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3E4D8957-8348-46F0-9FD2-1220FC22EFB7}"/>
              </a:ext>
            </a:extLst>
          </p:cNvPr>
          <p:cNvSpPr txBox="1"/>
          <p:nvPr/>
        </p:nvSpPr>
        <p:spPr>
          <a:xfrm>
            <a:off x="1709801" y="3188396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783D4CA-7BE7-4579-BF90-D3092606A206}"/>
              </a:ext>
            </a:extLst>
          </p:cNvPr>
          <p:cNvGrpSpPr/>
          <p:nvPr/>
        </p:nvGrpSpPr>
        <p:grpSpPr>
          <a:xfrm>
            <a:off x="864047" y="4787989"/>
            <a:ext cx="1901044" cy="406221"/>
            <a:chOff x="594781" y="4904898"/>
            <a:chExt cx="1901044" cy="40622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15508-4412-4A6D-8BC3-211A470B2312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ADD6781-CC04-4D1E-A352-3999C7759311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6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6" grpId="0"/>
      <p:bldP spid="37" grpId="0"/>
      <p:bldP spid="38" grpId="0"/>
      <p:bldP spid="54" grpId="0" animBg="1"/>
      <p:bldP spid="55" grpId="0" animBg="1"/>
      <p:bldP spid="56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10">
            <a:extLst>
              <a:ext uri="{FF2B5EF4-FFF2-40B4-BE49-F238E27FC236}">
                <a16:creationId xmlns:a16="http://schemas.microsoft.com/office/drawing/2014/main" id="{CBB802B8-C1D7-4161-9138-6CB35F80D960}"/>
              </a:ext>
            </a:extLst>
          </p:cNvPr>
          <p:cNvSpPr/>
          <p:nvPr/>
        </p:nvSpPr>
        <p:spPr>
          <a:xfrm>
            <a:off x="2840651" y="3169325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3</a:t>
            </a:r>
            <a:endParaRPr b="1" dirty="0"/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48C1D42C-79E5-44E9-BC27-03E8A676CFBE}"/>
              </a:ext>
            </a:extLst>
          </p:cNvPr>
          <p:cNvSpPr/>
          <p:nvPr/>
        </p:nvSpPr>
        <p:spPr>
          <a:xfrm>
            <a:off x="1740513" y="3196562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2</a:t>
            </a:r>
            <a:endParaRPr b="1" dirty="0"/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7B83C85D-40CA-4361-93A0-301E68BE51B0}"/>
              </a:ext>
            </a:extLst>
          </p:cNvPr>
          <p:cNvSpPr/>
          <p:nvPr/>
        </p:nvSpPr>
        <p:spPr>
          <a:xfrm>
            <a:off x="636482" y="3207881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1</a:t>
            </a:r>
            <a:endParaRPr b="1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916" y="327786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队列的顺序存储实现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312" y="3719576"/>
            <a:ext cx="7620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312" y="3719576"/>
            <a:ext cx="762000" cy="622300"/>
          </a:xfrm>
          <a:custGeom>
            <a:avLst/>
            <a:gdLst/>
            <a:ahLst/>
            <a:cxnLst/>
            <a:rect l="l" t="t" r="r" b="b"/>
            <a:pathLst>
              <a:path w="762000" h="622300">
                <a:moveTo>
                  <a:pt x="0" y="622300"/>
                </a:moveTo>
                <a:lnTo>
                  <a:pt x="127000" y="622300"/>
                </a:lnTo>
                <a:lnTo>
                  <a:pt x="317500" y="622300"/>
                </a:lnTo>
                <a:lnTo>
                  <a:pt x="762000" y="622300"/>
                </a:lnTo>
                <a:lnTo>
                  <a:pt x="762000" y="400050"/>
                </a:lnTo>
                <a:lnTo>
                  <a:pt x="762000" y="304800"/>
                </a:lnTo>
                <a:lnTo>
                  <a:pt x="762000" y="241300"/>
                </a:lnTo>
                <a:lnTo>
                  <a:pt x="317500" y="241300"/>
                </a:lnTo>
                <a:lnTo>
                  <a:pt x="190461" y="0"/>
                </a:lnTo>
                <a:lnTo>
                  <a:pt x="127000" y="241300"/>
                </a:lnTo>
                <a:lnTo>
                  <a:pt x="0" y="241300"/>
                </a:lnTo>
                <a:lnTo>
                  <a:pt x="0" y="304800"/>
                </a:lnTo>
                <a:lnTo>
                  <a:pt x="0" y="400050"/>
                </a:lnTo>
                <a:lnTo>
                  <a:pt x="0" y="622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815" y="3962780"/>
            <a:ext cx="6704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900" algn="l"/>
              </a:tabLst>
            </a:pPr>
            <a:r>
              <a:rPr sz="2000" dirty="0">
                <a:latin typeface="Times New Roman"/>
                <a:cs typeface="Times New Roman"/>
              </a:rPr>
              <a:t>Fro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	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9600" y="3186047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3425" y="3074923"/>
            <a:ext cx="7467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425" y="3074923"/>
            <a:ext cx="7467600" cy="76200"/>
          </a:xfrm>
          <a:custGeom>
            <a:avLst/>
            <a:gdLst/>
            <a:ahLst/>
            <a:cxnLst/>
            <a:rect l="l" t="t" r="r" b="b"/>
            <a:pathLst>
              <a:path w="7467600" h="76200">
                <a:moveTo>
                  <a:pt x="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33425" y="3608451"/>
            <a:ext cx="7467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425" y="3608451"/>
            <a:ext cx="7467600" cy="76200"/>
          </a:xfrm>
          <a:custGeom>
            <a:avLst/>
            <a:gdLst/>
            <a:ahLst/>
            <a:cxnLst/>
            <a:rect l="l" t="t" r="r" b="b"/>
            <a:pathLst>
              <a:path w="7467600" h="76200">
                <a:moveTo>
                  <a:pt x="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9020" y="2284857"/>
            <a:ext cx="2456180" cy="7854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2000" b="1" spc="5" dirty="0">
                <a:latin typeface="宋体"/>
                <a:cs typeface="宋体"/>
              </a:rPr>
              <a:t>〖例</a:t>
            </a:r>
            <a:r>
              <a:rPr sz="2000" b="1" spc="-5" dirty="0">
                <a:latin typeface="宋体"/>
                <a:cs typeface="宋体"/>
              </a:rPr>
              <a:t>〗</a:t>
            </a:r>
            <a:r>
              <a:rPr sz="2000" b="1" spc="-90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一个工作队列</a:t>
            </a:r>
            <a:endParaRPr sz="2000" dirty="0">
              <a:latin typeface="宋体"/>
              <a:cs typeface="宋体"/>
            </a:endParaRPr>
          </a:p>
          <a:p>
            <a:pPr marR="7620" algn="ctr">
              <a:lnSpc>
                <a:spcPct val="100000"/>
              </a:lnSpc>
              <a:spcBef>
                <a:spcPts val="590"/>
              </a:spcBef>
              <a:tabLst>
                <a:tab pos="1066800" algn="l"/>
              </a:tabLst>
            </a:pPr>
            <a:r>
              <a:rPr sz="2000" dirty="0">
                <a:latin typeface="Times New Roman"/>
                <a:cs typeface="Times New Roman"/>
              </a:rPr>
              <a:t>0	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323335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31419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45719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2437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117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28">
            <a:extLst>
              <a:ext uri="{FF2B5EF4-FFF2-40B4-BE49-F238E27FC236}">
                <a16:creationId xmlns:a16="http://schemas.microsoft.com/office/drawing/2014/main" id="{BA826897-20D1-4EFF-825A-031CC33F147C}"/>
              </a:ext>
            </a:extLst>
          </p:cNvPr>
          <p:cNvSpPr txBox="1"/>
          <p:nvPr/>
        </p:nvSpPr>
        <p:spPr>
          <a:xfrm>
            <a:off x="2823364" y="3182060"/>
            <a:ext cx="1080000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2" name="object 28">
            <a:extLst>
              <a:ext uri="{FF2B5EF4-FFF2-40B4-BE49-F238E27FC236}">
                <a16:creationId xmlns:a16="http://schemas.microsoft.com/office/drawing/2014/main" id="{58519604-3035-4512-ACDB-6836B176937A}"/>
              </a:ext>
            </a:extLst>
          </p:cNvPr>
          <p:cNvSpPr txBox="1"/>
          <p:nvPr/>
        </p:nvSpPr>
        <p:spPr>
          <a:xfrm>
            <a:off x="3936990" y="318207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B2E7C480-C355-48C0-BDB8-57DA6A43A74D}"/>
              </a:ext>
            </a:extLst>
          </p:cNvPr>
          <p:cNvSpPr txBox="1"/>
          <p:nvPr/>
        </p:nvSpPr>
        <p:spPr>
          <a:xfrm>
            <a:off x="5037128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6" name="object 28">
            <a:extLst>
              <a:ext uri="{FF2B5EF4-FFF2-40B4-BE49-F238E27FC236}">
                <a16:creationId xmlns:a16="http://schemas.microsoft.com/office/drawing/2014/main" id="{2B9970BA-BD8F-4047-BEFD-F4FB5B5FBD79}"/>
              </a:ext>
            </a:extLst>
          </p:cNvPr>
          <p:cNvSpPr txBox="1"/>
          <p:nvPr/>
        </p:nvSpPr>
        <p:spPr>
          <a:xfrm>
            <a:off x="6149865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71A5C4A8-A2F7-44D0-A45D-784D3DEC670E}"/>
              </a:ext>
            </a:extLst>
          </p:cNvPr>
          <p:cNvSpPr txBox="1"/>
          <p:nvPr/>
        </p:nvSpPr>
        <p:spPr>
          <a:xfrm>
            <a:off x="7250003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3E4D8957-8348-46F0-9FD2-1220FC22EFB7}"/>
              </a:ext>
            </a:extLst>
          </p:cNvPr>
          <p:cNvSpPr txBox="1"/>
          <p:nvPr/>
        </p:nvSpPr>
        <p:spPr>
          <a:xfrm>
            <a:off x="1709801" y="3188396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D33611C-42EB-4576-8603-7642E7ACFC6B}"/>
              </a:ext>
            </a:extLst>
          </p:cNvPr>
          <p:cNvGrpSpPr/>
          <p:nvPr/>
        </p:nvGrpSpPr>
        <p:grpSpPr>
          <a:xfrm>
            <a:off x="864047" y="4782878"/>
            <a:ext cx="1901044" cy="406221"/>
            <a:chOff x="594781" y="4904898"/>
            <a:chExt cx="1901044" cy="40622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2D8CD99-6911-49A1-B7C4-7D29BDED90D4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ED258DA-EA51-4112-96C3-1EF08F29E832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2" name="object 39">
            <a:extLst>
              <a:ext uri="{FF2B5EF4-FFF2-40B4-BE49-F238E27FC236}">
                <a16:creationId xmlns:a16="http://schemas.microsoft.com/office/drawing/2014/main" id="{8199FC5B-2080-495B-887C-8324AF99D1F5}"/>
              </a:ext>
            </a:extLst>
          </p:cNvPr>
          <p:cNvSpPr/>
          <p:nvPr/>
        </p:nvSpPr>
        <p:spPr>
          <a:xfrm>
            <a:off x="1242949" y="3724029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0">
            <a:extLst>
              <a:ext uri="{FF2B5EF4-FFF2-40B4-BE49-F238E27FC236}">
                <a16:creationId xmlns:a16="http://schemas.microsoft.com/office/drawing/2014/main" id="{13B2AB9D-ADD5-41E7-BB73-73AA3F8BFEA2}"/>
              </a:ext>
            </a:extLst>
          </p:cNvPr>
          <p:cNvSpPr/>
          <p:nvPr/>
        </p:nvSpPr>
        <p:spPr>
          <a:xfrm>
            <a:off x="1242949" y="3724029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1">
            <a:extLst>
              <a:ext uri="{FF2B5EF4-FFF2-40B4-BE49-F238E27FC236}">
                <a16:creationId xmlns:a16="http://schemas.microsoft.com/office/drawing/2014/main" id="{E36842A2-1C9A-4F57-AC65-A6FF43333E04}"/>
              </a:ext>
            </a:extLst>
          </p:cNvPr>
          <p:cNvSpPr txBox="1"/>
          <p:nvPr/>
        </p:nvSpPr>
        <p:spPr>
          <a:xfrm>
            <a:off x="1371600" y="3942089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6DE7D90-0BE5-4042-B604-F232AB28B1B2}"/>
              </a:ext>
            </a:extLst>
          </p:cNvPr>
          <p:cNvGrpSpPr/>
          <p:nvPr/>
        </p:nvGrpSpPr>
        <p:grpSpPr>
          <a:xfrm>
            <a:off x="2563231" y="4782878"/>
            <a:ext cx="1901044" cy="406221"/>
            <a:chOff x="594781" y="4904898"/>
            <a:chExt cx="1901044" cy="40622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62BE2A7-4593-438D-8ED9-17205F6A69F9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D834D34-E99A-4CF5-878A-8F1AD5C5FA10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5" name="object 39">
            <a:extLst>
              <a:ext uri="{FF2B5EF4-FFF2-40B4-BE49-F238E27FC236}">
                <a16:creationId xmlns:a16="http://schemas.microsoft.com/office/drawing/2014/main" id="{2AFC3D28-1E2D-4CB3-8F14-A0EAF88FEF5A}"/>
              </a:ext>
            </a:extLst>
          </p:cNvPr>
          <p:cNvSpPr/>
          <p:nvPr/>
        </p:nvSpPr>
        <p:spPr>
          <a:xfrm>
            <a:off x="2189254" y="3733800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0">
            <a:extLst>
              <a:ext uri="{FF2B5EF4-FFF2-40B4-BE49-F238E27FC236}">
                <a16:creationId xmlns:a16="http://schemas.microsoft.com/office/drawing/2014/main" id="{8D523EC2-2377-400B-A714-DB9C0735A8F2}"/>
              </a:ext>
            </a:extLst>
          </p:cNvPr>
          <p:cNvSpPr/>
          <p:nvPr/>
        </p:nvSpPr>
        <p:spPr>
          <a:xfrm>
            <a:off x="2189254" y="3733800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1">
            <a:extLst>
              <a:ext uri="{FF2B5EF4-FFF2-40B4-BE49-F238E27FC236}">
                <a16:creationId xmlns:a16="http://schemas.microsoft.com/office/drawing/2014/main" id="{936BF46D-7A58-48EC-A2ED-26529182BBDF}"/>
              </a:ext>
            </a:extLst>
          </p:cNvPr>
          <p:cNvSpPr txBox="1"/>
          <p:nvPr/>
        </p:nvSpPr>
        <p:spPr>
          <a:xfrm>
            <a:off x="2317905" y="3951860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FE5E5FE-DBA2-495A-85C9-FFB33A3A11D7}"/>
              </a:ext>
            </a:extLst>
          </p:cNvPr>
          <p:cNvGrpSpPr/>
          <p:nvPr/>
        </p:nvGrpSpPr>
        <p:grpSpPr>
          <a:xfrm>
            <a:off x="4262415" y="4782878"/>
            <a:ext cx="1901044" cy="406221"/>
            <a:chOff x="594781" y="4904898"/>
            <a:chExt cx="1901044" cy="40622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35BF3AC-FDF4-4C8A-9C7C-5EC105100976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D15E5FC-C609-42C5-8A6F-F5043137B508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65" name="object 39">
            <a:extLst>
              <a:ext uri="{FF2B5EF4-FFF2-40B4-BE49-F238E27FC236}">
                <a16:creationId xmlns:a16="http://schemas.microsoft.com/office/drawing/2014/main" id="{F7FB0C9E-8719-428C-94CA-42F2B596EFCF}"/>
              </a:ext>
            </a:extLst>
          </p:cNvPr>
          <p:cNvSpPr/>
          <p:nvPr/>
        </p:nvSpPr>
        <p:spPr>
          <a:xfrm>
            <a:off x="3217891" y="3724029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D770F33B-9FAA-40E0-910B-6B7D0832309A}"/>
              </a:ext>
            </a:extLst>
          </p:cNvPr>
          <p:cNvSpPr/>
          <p:nvPr/>
        </p:nvSpPr>
        <p:spPr>
          <a:xfrm>
            <a:off x="3217891" y="3724029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1">
            <a:extLst>
              <a:ext uri="{FF2B5EF4-FFF2-40B4-BE49-F238E27FC236}">
                <a16:creationId xmlns:a16="http://schemas.microsoft.com/office/drawing/2014/main" id="{740AF917-E215-483A-9D08-FE94AC549CB4}"/>
              </a:ext>
            </a:extLst>
          </p:cNvPr>
          <p:cNvSpPr txBox="1"/>
          <p:nvPr/>
        </p:nvSpPr>
        <p:spPr>
          <a:xfrm>
            <a:off x="3346542" y="3942089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2">
            <a:extLst>
              <a:ext uri="{FF2B5EF4-FFF2-40B4-BE49-F238E27FC236}">
                <a16:creationId xmlns:a16="http://schemas.microsoft.com/office/drawing/2014/main" id="{45F6EA0F-3288-4EA4-9C14-25A0E47DC4D6}"/>
              </a:ext>
            </a:extLst>
          </p:cNvPr>
          <p:cNvSpPr/>
          <p:nvPr/>
        </p:nvSpPr>
        <p:spPr>
          <a:xfrm>
            <a:off x="699598" y="1071945"/>
            <a:ext cx="7717535" cy="1002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">
            <a:extLst>
              <a:ext uri="{FF2B5EF4-FFF2-40B4-BE49-F238E27FC236}">
                <a16:creationId xmlns:a16="http://schemas.microsoft.com/office/drawing/2014/main" id="{36A34126-22BF-4E8D-8FF9-0E32B52A62B2}"/>
              </a:ext>
            </a:extLst>
          </p:cNvPr>
          <p:cNvSpPr/>
          <p:nvPr/>
        </p:nvSpPr>
        <p:spPr>
          <a:xfrm>
            <a:off x="670643" y="1142048"/>
            <a:ext cx="7775448" cy="918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62008172-1F8F-4CB4-BA81-5F16828FE136}"/>
              </a:ext>
            </a:extLst>
          </p:cNvPr>
          <p:cNvSpPr/>
          <p:nvPr/>
        </p:nvSpPr>
        <p:spPr>
          <a:xfrm>
            <a:off x="688765" y="936371"/>
            <a:ext cx="7766470" cy="1330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 marR="5080" indent="56388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b="1" spc="5" dirty="0">
                <a:latin typeface="宋体"/>
                <a:cs typeface="宋体"/>
              </a:rPr>
              <a:t>队列的顺序存储结构通常由</a:t>
            </a:r>
            <a:r>
              <a:rPr lang="zh-CN" altLang="en-US" sz="2400" b="1" spc="-5" dirty="0">
                <a:latin typeface="宋体"/>
                <a:cs typeface="宋体"/>
              </a:rPr>
              <a:t>一</a:t>
            </a:r>
            <a:r>
              <a:rPr lang="zh-CN" altLang="en-US" sz="2400" b="1" spc="5" dirty="0">
                <a:latin typeface="宋体"/>
                <a:cs typeface="宋体"/>
              </a:rPr>
              <a:t>个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一</a:t>
            </a:r>
            <a:r>
              <a:rPr lang="zh-CN" altLang="en-US" sz="2400" b="1" spc="-5" dirty="0">
                <a:solidFill>
                  <a:srgbClr val="006FC0"/>
                </a:solidFill>
                <a:latin typeface="宋体"/>
                <a:cs typeface="宋体"/>
              </a:rPr>
              <a:t>维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lang="zh-CN" altLang="en-US" sz="2400" b="1" spc="10" dirty="0">
                <a:solidFill>
                  <a:srgbClr val="006FC0"/>
                </a:solidFill>
                <a:latin typeface="宋体"/>
                <a:cs typeface="宋体"/>
              </a:rPr>
              <a:t>组</a:t>
            </a:r>
            <a:r>
              <a:rPr lang="zh-CN" altLang="en-US" sz="2400" b="1" spc="-5" dirty="0">
                <a:latin typeface="宋体"/>
                <a:cs typeface="宋体"/>
              </a:rPr>
              <a:t>和</a:t>
            </a:r>
            <a:r>
              <a:rPr lang="zh-CN" altLang="en-US" sz="2400" b="1" spc="5" dirty="0">
                <a:latin typeface="宋体"/>
                <a:cs typeface="宋体"/>
              </a:rPr>
              <a:t>一个记</a:t>
            </a:r>
            <a:r>
              <a:rPr lang="zh-CN" altLang="en-US" sz="2400" b="1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队列</a:t>
            </a:r>
            <a:r>
              <a:rPr lang="zh-CN" altLang="en-US" sz="2400" b="1" spc="-5" dirty="0">
                <a:latin typeface="宋体"/>
                <a:cs typeface="宋体"/>
              </a:rPr>
              <a:t>头元</a:t>
            </a:r>
            <a:r>
              <a:rPr lang="zh-CN" altLang="en-US" sz="2400" b="1" spc="5" dirty="0">
                <a:latin typeface="宋体"/>
                <a:cs typeface="宋体"/>
              </a:rPr>
              <a:t>素位置的变量</a:t>
            </a:r>
            <a:r>
              <a:rPr lang="en-US" altLang="zh-CN"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front</a:t>
            </a:r>
            <a:r>
              <a:rPr lang="zh-CN" altLang="en-US" sz="2400" b="1" spc="-5" dirty="0">
                <a:latin typeface="宋体"/>
                <a:cs typeface="宋体"/>
              </a:rPr>
              <a:t>以</a:t>
            </a:r>
            <a:r>
              <a:rPr lang="zh-CN" altLang="en-US" sz="2400" b="1" spc="5" dirty="0">
                <a:latin typeface="宋体"/>
                <a:cs typeface="宋体"/>
              </a:rPr>
              <a:t>及一个</a:t>
            </a:r>
            <a:r>
              <a:rPr lang="zh-CN" altLang="en-US" sz="2400" b="1" spc="-5" dirty="0">
                <a:latin typeface="宋体"/>
                <a:cs typeface="宋体"/>
              </a:rPr>
              <a:t>记</a:t>
            </a:r>
            <a:r>
              <a:rPr lang="zh-CN" altLang="en-US" sz="2400" b="1" spc="10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</a:t>
            </a:r>
            <a:r>
              <a:rPr lang="zh-CN" altLang="en-US" sz="2400" b="1" spc="-5" dirty="0">
                <a:latin typeface="宋体"/>
                <a:cs typeface="宋体"/>
              </a:rPr>
              <a:t>列</a:t>
            </a:r>
            <a:r>
              <a:rPr lang="zh-CN" altLang="en-US" sz="2400" b="1" spc="10" dirty="0">
                <a:latin typeface="宋体"/>
                <a:cs typeface="宋体"/>
              </a:rPr>
              <a:t>尾</a:t>
            </a:r>
            <a:r>
              <a:rPr lang="zh-CN" altLang="en-US" sz="2400" b="1" spc="5" dirty="0">
                <a:latin typeface="宋体"/>
                <a:cs typeface="宋体"/>
              </a:rPr>
              <a:t>元</a:t>
            </a:r>
            <a:r>
              <a:rPr lang="zh-CN" altLang="en-US" sz="2400" b="1" spc="-5" dirty="0">
                <a:latin typeface="宋体"/>
                <a:cs typeface="宋体"/>
              </a:rPr>
              <a:t>素</a:t>
            </a:r>
            <a:r>
              <a:rPr lang="zh-CN" altLang="en-US" sz="2400" b="1" spc="5" dirty="0">
                <a:latin typeface="宋体"/>
                <a:cs typeface="宋体"/>
              </a:rPr>
              <a:t>位置的</a:t>
            </a:r>
            <a:r>
              <a:rPr lang="zh-CN" altLang="en-US" sz="2400" b="1" spc="-5" dirty="0">
                <a:latin typeface="宋体"/>
                <a:cs typeface="宋体"/>
              </a:rPr>
              <a:t>变</a:t>
            </a:r>
            <a:r>
              <a:rPr lang="zh-CN" altLang="en-US" sz="2400" b="1" spc="15" dirty="0">
                <a:latin typeface="宋体"/>
                <a:cs typeface="宋体"/>
              </a:rPr>
              <a:t>量</a:t>
            </a:r>
            <a:r>
              <a:rPr lang="en-US" altLang="zh-CN"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rear</a:t>
            </a:r>
            <a:r>
              <a:rPr lang="zh-CN" altLang="en-US" sz="2400" b="1" spc="5" dirty="0">
                <a:latin typeface="宋体"/>
                <a:cs typeface="宋体"/>
              </a:rPr>
              <a:t>组成</a:t>
            </a:r>
            <a:r>
              <a:rPr lang="zh-CN" altLang="en-US" sz="2400" b="1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B5CDF4-2DFE-4C78-93BC-6C906D177E17}"/>
              </a:ext>
            </a:extLst>
          </p:cNvPr>
          <p:cNvGrpSpPr/>
          <p:nvPr/>
        </p:nvGrpSpPr>
        <p:grpSpPr>
          <a:xfrm>
            <a:off x="5961599" y="4775379"/>
            <a:ext cx="1901044" cy="406221"/>
            <a:chOff x="594781" y="4904898"/>
            <a:chExt cx="1901044" cy="40622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7496203-F806-448E-B2B9-5470A1D97D7B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02B7FD2-A862-47CD-9A28-F8247E32A08D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DeleteQ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5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9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9" grpId="0" animBg="1"/>
      <p:bldP spid="70" grpId="0" animBg="1"/>
      <p:bldP spid="2" grpId="0" animBg="1"/>
      <p:bldP spid="2" grpId="1" animBg="1"/>
      <p:bldP spid="3" grpId="0" animBg="1"/>
      <p:bldP spid="3" grpId="1" animBg="1"/>
      <p:bldP spid="4" grpId="0"/>
      <p:bldP spid="4" grpId="1"/>
      <p:bldP spid="5" grpId="0" animBg="1"/>
      <p:bldP spid="5" grpId="1" animBg="1"/>
      <p:bldP spid="7" grpId="0" animBg="1"/>
      <p:bldP spid="7" grpId="1" animBg="1"/>
      <p:bldP spid="8" grpId="0"/>
      <p:bldP spid="8" grpId="1"/>
      <p:bldP spid="65" grpId="0" animBg="1"/>
      <p:bldP spid="67" grpId="0" animBg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0">
            <a:extLst>
              <a:ext uri="{FF2B5EF4-FFF2-40B4-BE49-F238E27FC236}">
                <a16:creationId xmlns:a16="http://schemas.microsoft.com/office/drawing/2014/main" id="{57C90649-A7C3-465C-8D38-0BE546F94681}"/>
              </a:ext>
            </a:extLst>
          </p:cNvPr>
          <p:cNvSpPr/>
          <p:nvPr/>
        </p:nvSpPr>
        <p:spPr>
          <a:xfrm>
            <a:off x="7280628" y="3212129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7</a:t>
            </a:r>
            <a:endParaRPr b="1"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B42FDECC-33FC-4278-BB0D-0F78DB6AFEA9}"/>
              </a:ext>
            </a:extLst>
          </p:cNvPr>
          <p:cNvSpPr/>
          <p:nvPr/>
        </p:nvSpPr>
        <p:spPr>
          <a:xfrm>
            <a:off x="6180072" y="3192624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6</a:t>
            </a:r>
            <a:endParaRPr b="1"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21E7432-5B8E-4A90-AFED-0F002AF8DDD0}"/>
              </a:ext>
            </a:extLst>
          </p:cNvPr>
          <p:cNvSpPr/>
          <p:nvPr/>
        </p:nvSpPr>
        <p:spPr>
          <a:xfrm>
            <a:off x="5045327" y="3172244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5</a:t>
            </a:r>
            <a:endParaRPr b="1" dirty="0"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D176D394-8E62-462F-BC30-A31E1EAC6A9E}"/>
              </a:ext>
            </a:extLst>
          </p:cNvPr>
          <p:cNvSpPr/>
          <p:nvPr/>
        </p:nvSpPr>
        <p:spPr>
          <a:xfrm>
            <a:off x="3935176" y="3188396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4</a:t>
            </a:r>
            <a:endParaRPr b="1" dirty="0"/>
          </a:p>
        </p:txBody>
      </p:sp>
      <p:sp>
        <p:nvSpPr>
          <p:cNvPr id="63" name="object 10">
            <a:extLst>
              <a:ext uri="{FF2B5EF4-FFF2-40B4-BE49-F238E27FC236}">
                <a16:creationId xmlns:a16="http://schemas.microsoft.com/office/drawing/2014/main" id="{CBB802B8-C1D7-4161-9138-6CB35F80D960}"/>
              </a:ext>
            </a:extLst>
          </p:cNvPr>
          <p:cNvSpPr/>
          <p:nvPr/>
        </p:nvSpPr>
        <p:spPr>
          <a:xfrm>
            <a:off x="2840651" y="3169325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3</a:t>
            </a:r>
            <a:endParaRPr b="1" dirty="0"/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48C1D42C-79E5-44E9-BC27-03E8A676CFBE}"/>
              </a:ext>
            </a:extLst>
          </p:cNvPr>
          <p:cNvSpPr/>
          <p:nvPr/>
        </p:nvSpPr>
        <p:spPr>
          <a:xfrm>
            <a:off x="1740513" y="3196562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2</a:t>
            </a:r>
            <a:endParaRPr b="1" dirty="0"/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7B83C85D-40CA-4361-93A0-301E68BE51B0}"/>
              </a:ext>
            </a:extLst>
          </p:cNvPr>
          <p:cNvSpPr/>
          <p:nvPr/>
        </p:nvSpPr>
        <p:spPr>
          <a:xfrm>
            <a:off x="636482" y="3207881"/>
            <a:ext cx="1080000" cy="3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altLang="zh-CN" b="1" dirty="0"/>
              <a:t>Job 1</a:t>
            </a:r>
            <a:endParaRPr b="1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916" y="327786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队列的顺序存储实现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0600" y="3719576"/>
            <a:ext cx="7620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3719576"/>
            <a:ext cx="762000" cy="622300"/>
          </a:xfrm>
          <a:custGeom>
            <a:avLst/>
            <a:gdLst/>
            <a:ahLst/>
            <a:cxnLst/>
            <a:rect l="l" t="t" r="r" b="b"/>
            <a:pathLst>
              <a:path w="762000" h="622300">
                <a:moveTo>
                  <a:pt x="0" y="622300"/>
                </a:moveTo>
                <a:lnTo>
                  <a:pt x="127000" y="622300"/>
                </a:lnTo>
                <a:lnTo>
                  <a:pt x="317500" y="622300"/>
                </a:lnTo>
                <a:lnTo>
                  <a:pt x="762000" y="622300"/>
                </a:lnTo>
                <a:lnTo>
                  <a:pt x="762000" y="400050"/>
                </a:lnTo>
                <a:lnTo>
                  <a:pt x="762000" y="304800"/>
                </a:lnTo>
                <a:lnTo>
                  <a:pt x="762000" y="241300"/>
                </a:lnTo>
                <a:lnTo>
                  <a:pt x="317500" y="241300"/>
                </a:lnTo>
                <a:lnTo>
                  <a:pt x="190461" y="0"/>
                </a:lnTo>
                <a:lnTo>
                  <a:pt x="127000" y="241300"/>
                </a:lnTo>
                <a:lnTo>
                  <a:pt x="0" y="241300"/>
                </a:lnTo>
                <a:lnTo>
                  <a:pt x="0" y="304800"/>
                </a:lnTo>
                <a:lnTo>
                  <a:pt x="0" y="400050"/>
                </a:lnTo>
                <a:lnTo>
                  <a:pt x="0" y="622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82103" y="3962780"/>
            <a:ext cx="6704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900" algn="l"/>
              </a:tabLst>
            </a:pPr>
            <a:r>
              <a:rPr sz="2000" dirty="0">
                <a:latin typeface="Times New Roman"/>
                <a:cs typeface="Times New Roman"/>
              </a:rPr>
              <a:t>Fro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	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9600" y="3186047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3425" y="3074923"/>
            <a:ext cx="7467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425" y="3074923"/>
            <a:ext cx="7467600" cy="76200"/>
          </a:xfrm>
          <a:custGeom>
            <a:avLst/>
            <a:gdLst/>
            <a:ahLst/>
            <a:cxnLst/>
            <a:rect l="l" t="t" r="r" b="b"/>
            <a:pathLst>
              <a:path w="7467600" h="76200">
                <a:moveTo>
                  <a:pt x="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33425" y="3608451"/>
            <a:ext cx="7467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425" y="3608451"/>
            <a:ext cx="7467600" cy="76200"/>
          </a:xfrm>
          <a:custGeom>
            <a:avLst/>
            <a:gdLst/>
            <a:ahLst/>
            <a:cxnLst/>
            <a:rect l="l" t="t" r="r" b="b"/>
            <a:pathLst>
              <a:path w="7467600" h="76200">
                <a:moveTo>
                  <a:pt x="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9020" y="2284857"/>
            <a:ext cx="2456180" cy="7854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2000" b="1" spc="5" dirty="0">
                <a:latin typeface="宋体"/>
                <a:cs typeface="宋体"/>
              </a:rPr>
              <a:t>〖例</a:t>
            </a:r>
            <a:r>
              <a:rPr sz="2000" b="1" spc="-5" dirty="0">
                <a:latin typeface="宋体"/>
                <a:cs typeface="宋体"/>
              </a:rPr>
              <a:t>〗</a:t>
            </a:r>
            <a:r>
              <a:rPr sz="2000" b="1" spc="-90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一个工作队列</a:t>
            </a:r>
            <a:endParaRPr sz="2000" dirty="0">
              <a:latin typeface="宋体"/>
              <a:cs typeface="宋体"/>
            </a:endParaRPr>
          </a:p>
          <a:p>
            <a:pPr marR="7620" algn="ctr">
              <a:lnSpc>
                <a:spcPct val="100000"/>
              </a:lnSpc>
              <a:spcBef>
                <a:spcPts val="590"/>
              </a:spcBef>
              <a:tabLst>
                <a:tab pos="1066800" algn="l"/>
              </a:tabLst>
            </a:pPr>
            <a:r>
              <a:rPr sz="2000" dirty="0">
                <a:latin typeface="Times New Roman"/>
                <a:cs typeface="Times New Roman"/>
              </a:rPr>
              <a:t>0	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323335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31419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45719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2437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1170" y="2749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14664" y="6581647"/>
            <a:ext cx="4356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Times New Roman"/>
                <a:cs typeface="Times New Roman"/>
              </a:rPr>
              <a:t>19/23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28">
            <a:extLst>
              <a:ext uri="{FF2B5EF4-FFF2-40B4-BE49-F238E27FC236}">
                <a16:creationId xmlns:a16="http://schemas.microsoft.com/office/drawing/2014/main" id="{BA826897-20D1-4EFF-825A-031CC33F147C}"/>
              </a:ext>
            </a:extLst>
          </p:cNvPr>
          <p:cNvSpPr txBox="1"/>
          <p:nvPr/>
        </p:nvSpPr>
        <p:spPr>
          <a:xfrm>
            <a:off x="2823364" y="3182060"/>
            <a:ext cx="1080000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2" name="object 28">
            <a:extLst>
              <a:ext uri="{FF2B5EF4-FFF2-40B4-BE49-F238E27FC236}">
                <a16:creationId xmlns:a16="http://schemas.microsoft.com/office/drawing/2014/main" id="{58519604-3035-4512-ACDB-6836B176937A}"/>
              </a:ext>
            </a:extLst>
          </p:cNvPr>
          <p:cNvSpPr txBox="1"/>
          <p:nvPr/>
        </p:nvSpPr>
        <p:spPr>
          <a:xfrm>
            <a:off x="3936990" y="318207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B2E7C480-C355-48C0-BDB8-57DA6A43A74D}"/>
              </a:ext>
            </a:extLst>
          </p:cNvPr>
          <p:cNvSpPr txBox="1"/>
          <p:nvPr/>
        </p:nvSpPr>
        <p:spPr>
          <a:xfrm>
            <a:off x="5037128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6" name="object 28">
            <a:extLst>
              <a:ext uri="{FF2B5EF4-FFF2-40B4-BE49-F238E27FC236}">
                <a16:creationId xmlns:a16="http://schemas.microsoft.com/office/drawing/2014/main" id="{2B9970BA-BD8F-4047-BEFD-F4FB5B5FBD79}"/>
              </a:ext>
            </a:extLst>
          </p:cNvPr>
          <p:cNvSpPr txBox="1"/>
          <p:nvPr/>
        </p:nvSpPr>
        <p:spPr>
          <a:xfrm>
            <a:off x="6149865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71A5C4A8-A2F7-44D0-A45D-784D3DEC670E}"/>
              </a:ext>
            </a:extLst>
          </p:cNvPr>
          <p:cNvSpPr txBox="1"/>
          <p:nvPr/>
        </p:nvSpPr>
        <p:spPr>
          <a:xfrm>
            <a:off x="7250003" y="3185400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3E4D8957-8348-46F0-9FD2-1220FC22EFB7}"/>
              </a:ext>
            </a:extLst>
          </p:cNvPr>
          <p:cNvSpPr txBox="1"/>
          <p:nvPr/>
        </p:nvSpPr>
        <p:spPr>
          <a:xfrm>
            <a:off x="1709801" y="3188396"/>
            <a:ext cx="1100138" cy="39600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65"/>
              </a:spcBef>
            </a:pPr>
            <a:r>
              <a:rPr lang="en-US"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D33611C-42EB-4576-8603-7642E7ACFC6B}"/>
              </a:ext>
            </a:extLst>
          </p:cNvPr>
          <p:cNvGrpSpPr/>
          <p:nvPr/>
        </p:nvGrpSpPr>
        <p:grpSpPr>
          <a:xfrm>
            <a:off x="838200" y="4782878"/>
            <a:ext cx="1901044" cy="406221"/>
            <a:chOff x="594781" y="4904898"/>
            <a:chExt cx="1901044" cy="40622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2D8CD99-6911-49A1-B7C4-7D29BDED90D4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ED258DA-EA51-4112-96C3-1EF08F29E832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6DE7D90-0BE5-4042-B604-F232AB28B1B2}"/>
              </a:ext>
            </a:extLst>
          </p:cNvPr>
          <p:cNvGrpSpPr/>
          <p:nvPr/>
        </p:nvGrpSpPr>
        <p:grpSpPr>
          <a:xfrm>
            <a:off x="2546000" y="4775379"/>
            <a:ext cx="1901044" cy="406221"/>
            <a:chOff x="594781" y="4904898"/>
            <a:chExt cx="1901044" cy="40622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62BE2A7-4593-438D-8ED9-17205F6A69F9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D834D34-E99A-4CF5-878A-8F1AD5C5FA10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FE5E5FE-DBA2-495A-85C9-FFB33A3A11D7}"/>
              </a:ext>
            </a:extLst>
          </p:cNvPr>
          <p:cNvGrpSpPr/>
          <p:nvPr/>
        </p:nvGrpSpPr>
        <p:grpSpPr>
          <a:xfrm>
            <a:off x="4253800" y="4775379"/>
            <a:ext cx="1901044" cy="406221"/>
            <a:chOff x="594781" y="4904898"/>
            <a:chExt cx="1901044" cy="40622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35BF3AC-FDF4-4C8A-9C7C-5EC105100976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D15E5FC-C609-42C5-8A6F-F5043137B508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65" name="object 39">
            <a:extLst>
              <a:ext uri="{FF2B5EF4-FFF2-40B4-BE49-F238E27FC236}">
                <a16:creationId xmlns:a16="http://schemas.microsoft.com/office/drawing/2014/main" id="{F7FB0C9E-8719-428C-94CA-42F2B596EFCF}"/>
              </a:ext>
            </a:extLst>
          </p:cNvPr>
          <p:cNvSpPr/>
          <p:nvPr/>
        </p:nvSpPr>
        <p:spPr>
          <a:xfrm>
            <a:off x="3217891" y="3724029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D770F33B-9FAA-40E0-910B-6B7D0832309A}"/>
              </a:ext>
            </a:extLst>
          </p:cNvPr>
          <p:cNvSpPr/>
          <p:nvPr/>
        </p:nvSpPr>
        <p:spPr>
          <a:xfrm>
            <a:off x="3217891" y="3724029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1">
            <a:extLst>
              <a:ext uri="{FF2B5EF4-FFF2-40B4-BE49-F238E27FC236}">
                <a16:creationId xmlns:a16="http://schemas.microsoft.com/office/drawing/2014/main" id="{740AF917-E215-483A-9D08-FE94AC549CB4}"/>
              </a:ext>
            </a:extLst>
          </p:cNvPr>
          <p:cNvSpPr txBox="1"/>
          <p:nvPr/>
        </p:nvSpPr>
        <p:spPr>
          <a:xfrm>
            <a:off x="3346542" y="3942089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2">
            <a:extLst>
              <a:ext uri="{FF2B5EF4-FFF2-40B4-BE49-F238E27FC236}">
                <a16:creationId xmlns:a16="http://schemas.microsoft.com/office/drawing/2014/main" id="{45F6EA0F-3288-4EA4-9C14-25A0E47DC4D6}"/>
              </a:ext>
            </a:extLst>
          </p:cNvPr>
          <p:cNvSpPr/>
          <p:nvPr/>
        </p:nvSpPr>
        <p:spPr>
          <a:xfrm>
            <a:off x="699598" y="1071945"/>
            <a:ext cx="7717535" cy="1002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">
            <a:extLst>
              <a:ext uri="{FF2B5EF4-FFF2-40B4-BE49-F238E27FC236}">
                <a16:creationId xmlns:a16="http://schemas.microsoft.com/office/drawing/2014/main" id="{36A34126-22BF-4E8D-8FF9-0E32B52A62B2}"/>
              </a:ext>
            </a:extLst>
          </p:cNvPr>
          <p:cNvSpPr/>
          <p:nvPr/>
        </p:nvSpPr>
        <p:spPr>
          <a:xfrm>
            <a:off x="670643" y="1142048"/>
            <a:ext cx="7775448" cy="918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62008172-1F8F-4CB4-BA81-5F16828FE136}"/>
              </a:ext>
            </a:extLst>
          </p:cNvPr>
          <p:cNvSpPr/>
          <p:nvPr/>
        </p:nvSpPr>
        <p:spPr>
          <a:xfrm>
            <a:off x="688765" y="936371"/>
            <a:ext cx="7766470" cy="1330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 marR="5080" indent="56388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b="1" spc="5" dirty="0">
                <a:latin typeface="宋体"/>
                <a:cs typeface="宋体"/>
              </a:rPr>
              <a:t>队列的顺序存储结构通常由</a:t>
            </a:r>
            <a:r>
              <a:rPr lang="zh-CN" altLang="en-US" sz="2400" b="1" spc="-5" dirty="0">
                <a:latin typeface="宋体"/>
                <a:cs typeface="宋体"/>
              </a:rPr>
              <a:t>一</a:t>
            </a:r>
            <a:r>
              <a:rPr lang="zh-CN" altLang="en-US" sz="2400" b="1" spc="5" dirty="0">
                <a:latin typeface="宋体"/>
                <a:cs typeface="宋体"/>
              </a:rPr>
              <a:t>个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一</a:t>
            </a:r>
            <a:r>
              <a:rPr lang="zh-CN" altLang="en-US" sz="2400" b="1" spc="-5" dirty="0">
                <a:solidFill>
                  <a:srgbClr val="006FC0"/>
                </a:solidFill>
                <a:latin typeface="宋体"/>
                <a:cs typeface="宋体"/>
              </a:rPr>
              <a:t>维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lang="zh-CN" altLang="en-US" sz="2400" b="1" spc="10" dirty="0">
                <a:solidFill>
                  <a:srgbClr val="006FC0"/>
                </a:solidFill>
                <a:latin typeface="宋体"/>
                <a:cs typeface="宋体"/>
              </a:rPr>
              <a:t>组</a:t>
            </a:r>
            <a:r>
              <a:rPr lang="zh-CN" altLang="en-US" sz="2400" b="1" spc="-5" dirty="0">
                <a:latin typeface="宋体"/>
                <a:cs typeface="宋体"/>
              </a:rPr>
              <a:t>和</a:t>
            </a:r>
            <a:r>
              <a:rPr lang="zh-CN" altLang="en-US" sz="2400" b="1" spc="5" dirty="0">
                <a:latin typeface="宋体"/>
                <a:cs typeface="宋体"/>
              </a:rPr>
              <a:t>一个记</a:t>
            </a:r>
            <a:r>
              <a:rPr lang="zh-CN" altLang="en-US" sz="2400" b="1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队列</a:t>
            </a:r>
            <a:r>
              <a:rPr lang="zh-CN" altLang="en-US" sz="2400" b="1" spc="-5" dirty="0">
                <a:latin typeface="宋体"/>
                <a:cs typeface="宋体"/>
              </a:rPr>
              <a:t>头元</a:t>
            </a:r>
            <a:r>
              <a:rPr lang="zh-CN" altLang="en-US" sz="2400" b="1" spc="5" dirty="0">
                <a:latin typeface="宋体"/>
                <a:cs typeface="宋体"/>
              </a:rPr>
              <a:t>素位置的变量</a:t>
            </a:r>
            <a:r>
              <a:rPr lang="en-US" altLang="zh-CN"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front</a:t>
            </a:r>
            <a:r>
              <a:rPr lang="zh-CN" altLang="en-US" sz="2400" b="1" spc="-5" dirty="0">
                <a:latin typeface="宋体"/>
                <a:cs typeface="宋体"/>
              </a:rPr>
              <a:t>以</a:t>
            </a:r>
            <a:r>
              <a:rPr lang="zh-CN" altLang="en-US" sz="2400" b="1" spc="5" dirty="0">
                <a:latin typeface="宋体"/>
                <a:cs typeface="宋体"/>
              </a:rPr>
              <a:t>及一个</a:t>
            </a:r>
            <a:r>
              <a:rPr lang="zh-CN" altLang="en-US" sz="2400" b="1" spc="-5" dirty="0">
                <a:latin typeface="宋体"/>
                <a:cs typeface="宋体"/>
              </a:rPr>
              <a:t>记</a:t>
            </a:r>
            <a:r>
              <a:rPr lang="zh-CN" altLang="en-US" sz="2400" b="1" spc="10" dirty="0">
                <a:latin typeface="宋体"/>
                <a:cs typeface="宋体"/>
              </a:rPr>
              <a:t>录</a:t>
            </a:r>
            <a:r>
              <a:rPr lang="zh-CN" altLang="en-US" sz="2400" b="1" spc="5" dirty="0">
                <a:latin typeface="宋体"/>
                <a:cs typeface="宋体"/>
              </a:rPr>
              <a:t>队</a:t>
            </a:r>
            <a:r>
              <a:rPr lang="zh-CN" altLang="en-US" sz="2400" b="1" spc="-5" dirty="0">
                <a:latin typeface="宋体"/>
                <a:cs typeface="宋体"/>
              </a:rPr>
              <a:t>列</a:t>
            </a:r>
            <a:r>
              <a:rPr lang="zh-CN" altLang="en-US" sz="2400" b="1" spc="10" dirty="0">
                <a:latin typeface="宋体"/>
                <a:cs typeface="宋体"/>
              </a:rPr>
              <a:t>尾</a:t>
            </a:r>
            <a:r>
              <a:rPr lang="zh-CN" altLang="en-US" sz="2400" b="1" spc="5" dirty="0">
                <a:latin typeface="宋体"/>
                <a:cs typeface="宋体"/>
              </a:rPr>
              <a:t>元</a:t>
            </a:r>
            <a:r>
              <a:rPr lang="zh-CN" altLang="en-US" sz="2400" b="1" spc="-5" dirty="0">
                <a:latin typeface="宋体"/>
                <a:cs typeface="宋体"/>
              </a:rPr>
              <a:t>素</a:t>
            </a:r>
            <a:r>
              <a:rPr lang="zh-CN" altLang="en-US" sz="2400" b="1" spc="5" dirty="0">
                <a:latin typeface="宋体"/>
                <a:cs typeface="宋体"/>
              </a:rPr>
              <a:t>位置的</a:t>
            </a:r>
            <a:r>
              <a:rPr lang="zh-CN" altLang="en-US" sz="2400" b="1" spc="-5" dirty="0">
                <a:latin typeface="宋体"/>
                <a:cs typeface="宋体"/>
              </a:rPr>
              <a:t>变</a:t>
            </a:r>
            <a:r>
              <a:rPr lang="zh-CN" altLang="en-US" sz="2400" b="1" spc="15" dirty="0">
                <a:latin typeface="宋体"/>
                <a:cs typeface="宋体"/>
              </a:rPr>
              <a:t>量</a:t>
            </a:r>
            <a:r>
              <a:rPr lang="en-US" altLang="zh-CN"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rear</a:t>
            </a:r>
            <a:r>
              <a:rPr lang="zh-CN" altLang="en-US" sz="2400" b="1" spc="5" dirty="0">
                <a:latin typeface="宋体"/>
                <a:cs typeface="宋体"/>
              </a:rPr>
              <a:t>组成</a:t>
            </a:r>
            <a:r>
              <a:rPr lang="zh-CN" altLang="en-US" sz="2400" b="1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B5CDF4-2DFE-4C78-93BC-6C906D177E17}"/>
              </a:ext>
            </a:extLst>
          </p:cNvPr>
          <p:cNvGrpSpPr/>
          <p:nvPr/>
        </p:nvGrpSpPr>
        <p:grpSpPr>
          <a:xfrm>
            <a:off x="5961599" y="4775379"/>
            <a:ext cx="1901044" cy="406221"/>
            <a:chOff x="594781" y="4904898"/>
            <a:chExt cx="1901044" cy="40622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7496203-F806-448E-B2B9-5470A1D97D7B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02B7FD2-A862-47CD-9A28-F8247E32A08D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DeleteQ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5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13D63E-B8D3-478F-A806-C8C988B3E4D7}"/>
              </a:ext>
            </a:extLst>
          </p:cNvPr>
          <p:cNvGrpSpPr/>
          <p:nvPr/>
        </p:nvGrpSpPr>
        <p:grpSpPr>
          <a:xfrm>
            <a:off x="838200" y="5177399"/>
            <a:ext cx="1901044" cy="406221"/>
            <a:chOff x="594781" y="4904898"/>
            <a:chExt cx="1901044" cy="40622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F85C685-2E29-4A24-BB3F-46CA3079A706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2AC8A06-BEDE-4E1B-8FEE-2FBAD31F16BA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10" name="object 39">
            <a:extLst>
              <a:ext uri="{FF2B5EF4-FFF2-40B4-BE49-F238E27FC236}">
                <a16:creationId xmlns:a16="http://schemas.microsoft.com/office/drawing/2014/main" id="{CCA1726A-AA5E-435D-8538-0C426824A158}"/>
              </a:ext>
            </a:extLst>
          </p:cNvPr>
          <p:cNvSpPr/>
          <p:nvPr/>
        </p:nvSpPr>
        <p:spPr>
          <a:xfrm>
            <a:off x="4402111" y="3717578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0">
            <a:extLst>
              <a:ext uri="{FF2B5EF4-FFF2-40B4-BE49-F238E27FC236}">
                <a16:creationId xmlns:a16="http://schemas.microsoft.com/office/drawing/2014/main" id="{159757FF-D263-4852-A654-028F364F5B82}"/>
              </a:ext>
            </a:extLst>
          </p:cNvPr>
          <p:cNvSpPr/>
          <p:nvPr/>
        </p:nvSpPr>
        <p:spPr>
          <a:xfrm>
            <a:off x="4402111" y="3717578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1">
            <a:extLst>
              <a:ext uri="{FF2B5EF4-FFF2-40B4-BE49-F238E27FC236}">
                <a16:creationId xmlns:a16="http://schemas.microsoft.com/office/drawing/2014/main" id="{A418AE75-7215-407D-8484-BC0621807023}"/>
              </a:ext>
            </a:extLst>
          </p:cNvPr>
          <p:cNvSpPr txBox="1"/>
          <p:nvPr/>
        </p:nvSpPr>
        <p:spPr>
          <a:xfrm>
            <a:off x="4530762" y="3935638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9EF2051-AD72-43BE-8250-7C4537F2A362}"/>
              </a:ext>
            </a:extLst>
          </p:cNvPr>
          <p:cNvGrpSpPr/>
          <p:nvPr/>
        </p:nvGrpSpPr>
        <p:grpSpPr>
          <a:xfrm>
            <a:off x="2546000" y="5186378"/>
            <a:ext cx="1901044" cy="406221"/>
            <a:chOff x="594781" y="4904898"/>
            <a:chExt cx="1901044" cy="406221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1DE69B7-8A22-4726-860E-5338221BC91D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2EE7DF2-912E-442A-8A3A-5D885CD074E4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sp>
        <p:nvSpPr>
          <p:cNvPr id="84" name="object 39">
            <a:extLst>
              <a:ext uri="{FF2B5EF4-FFF2-40B4-BE49-F238E27FC236}">
                <a16:creationId xmlns:a16="http://schemas.microsoft.com/office/drawing/2014/main" id="{E02EC0FD-C6EF-4473-B9A9-5D542B48D54A}"/>
              </a:ext>
            </a:extLst>
          </p:cNvPr>
          <p:cNvSpPr/>
          <p:nvPr/>
        </p:nvSpPr>
        <p:spPr>
          <a:xfrm>
            <a:off x="5415384" y="3709438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0">
            <a:extLst>
              <a:ext uri="{FF2B5EF4-FFF2-40B4-BE49-F238E27FC236}">
                <a16:creationId xmlns:a16="http://schemas.microsoft.com/office/drawing/2014/main" id="{31E56C6B-C99C-4E0D-9B57-816A616764D0}"/>
              </a:ext>
            </a:extLst>
          </p:cNvPr>
          <p:cNvSpPr/>
          <p:nvPr/>
        </p:nvSpPr>
        <p:spPr>
          <a:xfrm>
            <a:off x="5415384" y="3709438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1">
            <a:extLst>
              <a:ext uri="{FF2B5EF4-FFF2-40B4-BE49-F238E27FC236}">
                <a16:creationId xmlns:a16="http://schemas.microsoft.com/office/drawing/2014/main" id="{37B55943-E443-4885-9E3F-CD2CCAAF45A6}"/>
              </a:ext>
            </a:extLst>
          </p:cNvPr>
          <p:cNvSpPr txBox="1"/>
          <p:nvPr/>
        </p:nvSpPr>
        <p:spPr>
          <a:xfrm>
            <a:off x="5544035" y="3927498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2F01322-F1AA-4E9C-9A97-54E0246E6D5A}"/>
              </a:ext>
            </a:extLst>
          </p:cNvPr>
          <p:cNvGrpSpPr/>
          <p:nvPr/>
        </p:nvGrpSpPr>
        <p:grpSpPr>
          <a:xfrm>
            <a:off x="4239631" y="5196598"/>
            <a:ext cx="1901044" cy="406221"/>
            <a:chOff x="594781" y="4904898"/>
            <a:chExt cx="1901044" cy="40622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96E884-19E6-4507-B001-AE6B1148C439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2935B7F-31D2-474B-8590-DD29275A2345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6</a:t>
              </a:r>
            </a:p>
          </p:txBody>
        </p:sp>
      </p:grpSp>
      <p:sp>
        <p:nvSpPr>
          <p:cNvPr id="91" name="object 39">
            <a:extLst>
              <a:ext uri="{FF2B5EF4-FFF2-40B4-BE49-F238E27FC236}">
                <a16:creationId xmlns:a16="http://schemas.microsoft.com/office/drawing/2014/main" id="{8554EC9E-0A83-4D53-95DB-B2CF3BD4CDB2}"/>
              </a:ext>
            </a:extLst>
          </p:cNvPr>
          <p:cNvSpPr/>
          <p:nvPr/>
        </p:nvSpPr>
        <p:spPr>
          <a:xfrm>
            <a:off x="6428657" y="3726152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381C0083-41C6-4121-9A23-2FDC802FD56A}"/>
              </a:ext>
            </a:extLst>
          </p:cNvPr>
          <p:cNvSpPr/>
          <p:nvPr/>
        </p:nvSpPr>
        <p:spPr>
          <a:xfrm>
            <a:off x="6428657" y="3726152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41">
            <a:extLst>
              <a:ext uri="{FF2B5EF4-FFF2-40B4-BE49-F238E27FC236}">
                <a16:creationId xmlns:a16="http://schemas.microsoft.com/office/drawing/2014/main" id="{554C2006-F3F8-43AA-907D-F4BCCD2FFEAD}"/>
              </a:ext>
            </a:extLst>
          </p:cNvPr>
          <p:cNvSpPr txBox="1"/>
          <p:nvPr/>
        </p:nvSpPr>
        <p:spPr>
          <a:xfrm>
            <a:off x="6557308" y="3944212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2390658-2A2D-4C8C-9329-E2554724751A}"/>
              </a:ext>
            </a:extLst>
          </p:cNvPr>
          <p:cNvGrpSpPr/>
          <p:nvPr/>
        </p:nvGrpSpPr>
        <p:grpSpPr>
          <a:xfrm>
            <a:off x="5938815" y="5200260"/>
            <a:ext cx="1901044" cy="406221"/>
            <a:chOff x="594781" y="4904898"/>
            <a:chExt cx="1901044" cy="406221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14E0F6D-477D-46E5-A8C2-8F88AF986C75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86C3425-33F3-447D-9066-CF2A48DDDEB4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DeleteQ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5" dirty="0">
                  <a:latin typeface="Times New Roman"/>
                  <a:cs typeface="Times New Roman"/>
                </a:rPr>
                <a:t> </a:t>
              </a:r>
              <a:r>
                <a:rPr lang="en-US" altLang="zh-CN" sz="18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98" name="object 22">
            <a:extLst>
              <a:ext uri="{FF2B5EF4-FFF2-40B4-BE49-F238E27FC236}">
                <a16:creationId xmlns:a16="http://schemas.microsoft.com/office/drawing/2014/main" id="{0B408A1D-8D53-47DA-B3A9-6363E9A97262}"/>
              </a:ext>
            </a:extLst>
          </p:cNvPr>
          <p:cNvSpPr/>
          <p:nvPr/>
        </p:nvSpPr>
        <p:spPr>
          <a:xfrm>
            <a:off x="1949255" y="3713308"/>
            <a:ext cx="7620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3">
            <a:extLst>
              <a:ext uri="{FF2B5EF4-FFF2-40B4-BE49-F238E27FC236}">
                <a16:creationId xmlns:a16="http://schemas.microsoft.com/office/drawing/2014/main" id="{F664E821-E6A2-4A77-8979-310CA6AEFC98}"/>
              </a:ext>
            </a:extLst>
          </p:cNvPr>
          <p:cNvSpPr/>
          <p:nvPr/>
        </p:nvSpPr>
        <p:spPr>
          <a:xfrm>
            <a:off x="1949255" y="3713308"/>
            <a:ext cx="762000" cy="622300"/>
          </a:xfrm>
          <a:custGeom>
            <a:avLst/>
            <a:gdLst/>
            <a:ahLst/>
            <a:cxnLst/>
            <a:rect l="l" t="t" r="r" b="b"/>
            <a:pathLst>
              <a:path w="762000" h="622300">
                <a:moveTo>
                  <a:pt x="0" y="622300"/>
                </a:moveTo>
                <a:lnTo>
                  <a:pt x="127000" y="622300"/>
                </a:lnTo>
                <a:lnTo>
                  <a:pt x="317500" y="622300"/>
                </a:lnTo>
                <a:lnTo>
                  <a:pt x="762000" y="622300"/>
                </a:lnTo>
                <a:lnTo>
                  <a:pt x="762000" y="400050"/>
                </a:lnTo>
                <a:lnTo>
                  <a:pt x="762000" y="304800"/>
                </a:lnTo>
                <a:lnTo>
                  <a:pt x="762000" y="241300"/>
                </a:lnTo>
                <a:lnTo>
                  <a:pt x="317500" y="241300"/>
                </a:lnTo>
                <a:lnTo>
                  <a:pt x="190461" y="0"/>
                </a:lnTo>
                <a:lnTo>
                  <a:pt x="127000" y="241300"/>
                </a:lnTo>
                <a:lnTo>
                  <a:pt x="0" y="241300"/>
                </a:lnTo>
                <a:lnTo>
                  <a:pt x="0" y="304800"/>
                </a:lnTo>
                <a:lnTo>
                  <a:pt x="0" y="400050"/>
                </a:lnTo>
                <a:lnTo>
                  <a:pt x="0" y="622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6">
            <a:extLst>
              <a:ext uri="{FF2B5EF4-FFF2-40B4-BE49-F238E27FC236}">
                <a16:creationId xmlns:a16="http://schemas.microsoft.com/office/drawing/2014/main" id="{44F1E6B6-2B85-40AF-9B9C-56B2FC6B8EA1}"/>
              </a:ext>
            </a:extLst>
          </p:cNvPr>
          <p:cNvSpPr txBox="1"/>
          <p:nvPr/>
        </p:nvSpPr>
        <p:spPr>
          <a:xfrm>
            <a:off x="2040758" y="3956512"/>
            <a:ext cx="6704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900" algn="l"/>
              </a:tabLst>
            </a:pPr>
            <a:r>
              <a:rPr sz="2000" dirty="0">
                <a:latin typeface="Times New Roman"/>
                <a:cs typeface="Times New Roman"/>
              </a:rPr>
              <a:t>Fro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	</a:t>
            </a: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4EF443C-B66D-4B67-B78E-3C33BE82209E}"/>
              </a:ext>
            </a:extLst>
          </p:cNvPr>
          <p:cNvGrpSpPr/>
          <p:nvPr/>
        </p:nvGrpSpPr>
        <p:grpSpPr>
          <a:xfrm>
            <a:off x="838200" y="5580899"/>
            <a:ext cx="1901044" cy="406221"/>
            <a:chOff x="594781" y="4904898"/>
            <a:chExt cx="1901044" cy="406221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B5C42F9-B18F-4268-BE35-D7CB59BF490F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5D053AF-D415-4D89-A137-0171CB3B6DEE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pc="-50" dirty="0">
                  <a:latin typeface="Times New Roman"/>
                  <a:cs typeface="Times New Roman"/>
                </a:rPr>
                <a:t>7</a:t>
              </a:r>
              <a:endParaRPr lang="en-US" altLang="zh-CN" sz="1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5" name="object 39">
            <a:extLst>
              <a:ext uri="{FF2B5EF4-FFF2-40B4-BE49-F238E27FC236}">
                <a16:creationId xmlns:a16="http://schemas.microsoft.com/office/drawing/2014/main" id="{AF612BC8-AC01-43D0-8F38-F57C69CFF0C2}"/>
              </a:ext>
            </a:extLst>
          </p:cNvPr>
          <p:cNvSpPr/>
          <p:nvPr/>
        </p:nvSpPr>
        <p:spPr>
          <a:xfrm>
            <a:off x="7514785" y="3747678"/>
            <a:ext cx="762000" cy="597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40">
            <a:extLst>
              <a:ext uri="{FF2B5EF4-FFF2-40B4-BE49-F238E27FC236}">
                <a16:creationId xmlns:a16="http://schemas.microsoft.com/office/drawing/2014/main" id="{5CC67125-2976-4697-8E1D-EF5C51BC1C9F}"/>
              </a:ext>
            </a:extLst>
          </p:cNvPr>
          <p:cNvSpPr/>
          <p:nvPr/>
        </p:nvSpPr>
        <p:spPr>
          <a:xfrm>
            <a:off x="7514785" y="3747678"/>
            <a:ext cx="762000" cy="597535"/>
          </a:xfrm>
          <a:custGeom>
            <a:avLst/>
            <a:gdLst/>
            <a:ahLst/>
            <a:cxnLst/>
            <a:rect l="l" t="t" r="r" b="b"/>
            <a:pathLst>
              <a:path w="762000" h="597535">
                <a:moveTo>
                  <a:pt x="0" y="597026"/>
                </a:moveTo>
                <a:lnTo>
                  <a:pt x="127000" y="597026"/>
                </a:lnTo>
                <a:lnTo>
                  <a:pt x="317500" y="597026"/>
                </a:lnTo>
                <a:lnTo>
                  <a:pt x="762000" y="597026"/>
                </a:lnTo>
                <a:lnTo>
                  <a:pt x="762000" y="374776"/>
                </a:lnTo>
                <a:lnTo>
                  <a:pt x="762000" y="279526"/>
                </a:lnTo>
                <a:lnTo>
                  <a:pt x="762000" y="216026"/>
                </a:lnTo>
                <a:lnTo>
                  <a:pt x="317500" y="216026"/>
                </a:lnTo>
                <a:lnTo>
                  <a:pt x="77724" y="0"/>
                </a:lnTo>
                <a:lnTo>
                  <a:pt x="127000" y="216026"/>
                </a:lnTo>
                <a:lnTo>
                  <a:pt x="0" y="216026"/>
                </a:lnTo>
                <a:lnTo>
                  <a:pt x="0" y="279526"/>
                </a:lnTo>
                <a:lnTo>
                  <a:pt x="0" y="374776"/>
                </a:lnTo>
                <a:lnTo>
                  <a:pt x="0" y="597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1">
            <a:extLst>
              <a:ext uri="{FF2B5EF4-FFF2-40B4-BE49-F238E27FC236}">
                <a16:creationId xmlns:a16="http://schemas.microsoft.com/office/drawing/2014/main" id="{9AEF3018-3059-46D4-8E6B-FB0AB6A6B2F2}"/>
              </a:ext>
            </a:extLst>
          </p:cNvPr>
          <p:cNvSpPr txBox="1"/>
          <p:nvPr/>
        </p:nvSpPr>
        <p:spPr>
          <a:xfrm>
            <a:off x="7643436" y="3965738"/>
            <a:ext cx="505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A1B5C9E5-2E13-448B-89B8-7273FC03C362}"/>
              </a:ext>
            </a:extLst>
          </p:cNvPr>
          <p:cNvGrpSpPr/>
          <p:nvPr/>
        </p:nvGrpSpPr>
        <p:grpSpPr>
          <a:xfrm>
            <a:off x="2546000" y="5573400"/>
            <a:ext cx="1901044" cy="406221"/>
            <a:chOff x="594781" y="4904898"/>
            <a:chExt cx="1901044" cy="406221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825AC3D-B5CF-45BB-9097-2CA6302544CA}"/>
                </a:ext>
              </a:extLst>
            </p:cNvPr>
            <p:cNvSpPr/>
            <p:nvPr/>
          </p:nvSpPr>
          <p:spPr>
            <a:xfrm>
              <a:off x="682593" y="4904898"/>
              <a:ext cx="1676400" cy="39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B9743EA-6D13-4690-BD4C-A79F8EE81769}"/>
                </a:ext>
              </a:extLst>
            </p:cNvPr>
            <p:cNvSpPr txBox="1"/>
            <p:nvPr/>
          </p:nvSpPr>
          <p:spPr>
            <a:xfrm>
              <a:off x="594781" y="4941787"/>
              <a:ext cx="1901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lang="en-US" altLang="zh-CN" sz="1800" dirty="0" err="1">
                  <a:latin typeface="Times New Roman"/>
                  <a:cs typeface="Times New Roman"/>
                </a:rPr>
                <a:t>AddQ</a:t>
              </a:r>
              <a:r>
                <a:rPr lang="en-US" altLang="zh-CN" sz="1800" dirty="0">
                  <a:latin typeface="Times New Roman"/>
                  <a:cs typeface="Times New Roman"/>
                </a:rPr>
                <a:t> Job</a:t>
              </a:r>
              <a:r>
                <a:rPr lang="en-US" altLang="zh-CN" sz="1800" spc="-50" dirty="0">
                  <a:latin typeface="Times New Roman"/>
                  <a:cs typeface="Times New Roman"/>
                </a:rPr>
                <a:t> </a:t>
              </a:r>
              <a:r>
                <a:rPr lang="en-US" altLang="zh-CN" spc="-50" dirty="0">
                  <a:latin typeface="Times New Roman"/>
                  <a:cs typeface="Times New Roman"/>
                </a:rPr>
                <a:t>8</a:t>
              </a:r>
              <a:r>
                <a:rPr lang="zh-CN" altLang="en-US" spc="-5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？</a:t>
              </a:r>
              <a:endParaRPr lang="en-US" altLang="zh-CN" sz="18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3" grpId="0" animBg="1"/>
      <p:bldP spid="9" grpId="0" animBg="1"/>
      <p:bldP spid="49" grpId="0" animBg="1"/>
      <p:bldP spid="70" grpId="0" animBg="1"/>
      <p:bldP spid="22" grpId="0" animBg="1"/>
      <p:bldP spid="22" grpId="1" animBg="1"/>
      <p:bldP spid="23" grpId="0" animBg="1"/>
      <p:bldP spid="23" grpId="1" animBg="1"/>
      <p:bldP spid="26" grpId="0"/>
      <p:bldP spid="26" grpId="1"/>
      <p:bldP spid="65" grpId="0" animBg="1"/>
      <p:bldP spid="67" grpId="0" animBg="1"/>
      <p:bldP spid="69" grpId="0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84" grpId="0" animBg="1"/>
      <p:bldP spid="84" grpId="1" animBg="1"/>
      <p:bldP spid="85" grpId="0" animBg="1"/>
      <p:bldP spid="85" grpId="1" animBg="1"/>
      <p:bldP spid="86" grpId="0"/>
      <p:bldP spid="86" grpId="1"/>
      <p:bldP spid="91" grpId="0" animBg="1"/>
      <p:bldP spid="91" grpId="1" animBg="1"/>
      <p:bldP spid="92" grpId="0" animBg="1"/>
      <p:bldP spid="92" grpId="1" animBg="1"/>
      <p:bldP spid="93" grpId="0"/>
      <p:bldP spid="93" grpId="1"/>
      <p:bldP spid="98" grpId="0" animBg="1"/>
      <p:bldP spid="99" grpId="0" animBg="1"/>
      <p:bldP spid="100" grpId="0"/>
      <p:bldP spid="105" grpId="0" animBg="1"/>
      <p:bldP spid="106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1024000"/>
            <a:ext cx="3048000" cy="3047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200" y="1024000"/>
            <a:ext cx="3048000" cy="3048000"/>
          </a:xfrm>
          <a:custGeom>
            <a:avLst/>
            <a:gdLst/>
            <a:ahLst/>
            <a:cxnLst/>
            <a:rect l="l" t="t" r="r" b="b"/>
            <a:pathLst>
              <a:path w="3048000" h="3048000">
                <a:moveTo>
                  <a:pt x="0" y="1523873"/>
                </a:moveTo>
                <a:lnTo>
                  <a:pt x="753" y="1475498"/>
                </a:lnTo>
                <a:lnTo>
                  <a:pt x="2998" y="1427499"/>
                </a:lnTo>
                <a:lnTo>
                  <a:pt x="6713" y="1379898"/>
                </a:lnTo>
                <a:lnTo>
                  <a:pt x="11874" y="1332718"/>
                </a:lnTo>
                <a:lnTo>
                  <a:pt x="18461" y="1285981"/>
                </a:lnTo>
                <a:lnTo>
                  <a:pt x="26450" y="1239709"/>
                </a:lnTo>
                <a:lnTo>
                  <a:pt x="35820" y="1193924"/>
                </a:lnTo>
                <a:lnTo>
                  <a:pt x="46547" y="1148650"/>
                </a:lnTo>
                <a:lnTo>
                  <a:pt x="58610" y="1103907"/>
                </a:lnTo>
                <a:lnTo>
                  <a:pt x="71986" y="1059719"/>
                </a:lnTo>
                <a:lnTo>
                  <a:pt x="86653" y="1016108"/>
                </a:lnTo>
                <a:lnTo>
                  <a:pt x="102589" y="973096"/>
                </a:lnTo>
                <a:lnTo>
                  <a:pt x="119770" y="930705"/>
                </a:lnTo>
                <a:lnTo>
                  <a:pt x="138176" y="888958"/>
                </a:lnTo>
                <a:lnTo>
                  <a:pt x="157784" y="847877"/>
                </a:lnTo>
                <a:lnTo>
                  <a:pt x="178570" y="807485"/>
                </a:lnTo>
                <a:lnTo>
                  <a:pt x="200514" y="767803"/>
                </a:lnTo>
                <a:lnTo>
                  <a:pt x="223593" y="728854"/>
                </a:lnTo>
                <a:lnTo>
                  <a:pt x="247783" y="690660"/>
                </a:lnTo>
                <a:lnTo>
                  <a:pt x="273064" y="653244"/>
                </a:lnTo>
                <a:lnTo>
                  <a:pt x="299412" y="616627"/>
                </a:lnTo>
                <a:lnTo>
                  <a:pt x="326806" y="580833"/>
                </a:lnTo>
                <a:lnTo>
                  <a:pt x="355223" y="545884"/>
                </a:lnTo>
                <a:lnTo>
                  <a:pt x="384641" y="511801"/>
                </a:lnTo>
                <a:lnTo>
                  <a:pt x="415037" y="478607"/>
                </a:lnTo>
                <a:lnTo>
                  <a:pt x="446389" y="446325"/>
                </a:lnTo>
                <a:lnTo>
                  <a:pt x="478674" y="414977"/>
                </a:lnTo>
                <a:lnTo>
                  <a:pt x="511872" y="384584"/>
                </a:lnTo>
                <a:lnTo>
                  <a:pt x="545958" y="355170"/>
                </a:lnTo>
                <a:lnTo>
                  <a:pt x="580911" y="326757"/>
                </a:lnTo>
                <a:lnTo>
                  <a:pt x="616709" y="299367"/>
                </a:lnTo>
                <a:lnTo>
                  <a:pt x="653329" y="273022"/>
                </a:lnTo>
                <a:lnTo>
                  <a:pt x="690748" y="247745"/>
                </a:lnTo>
                <a:lnTo>
                  <a:pt x="728945" y="223557"/>
                </a:lnTo>
                <a:lnTo>
                  <a:pt x="767898" y="200482"/>
                </a:lnTo>
                <a:lnTo>
                  <a:pt x="807583" y="178542"/>
                </a:lnTo>
                <a:lnTo>
                  <a:pt x="847979" y="157758"/>
                </a:lnTo>
                <a:lnTo>
                  <a:pt x="889062" y="138154"/>
                </a:lnTo>
                <a:lnTo>
                  <a:pt x="930812" y="119751"/>
                </a:lnTo>
                <a:lnTo>
                  <a:pt x="973206" y="102571"/>
                </a:lnTo>
                <a:lnTo>
                  <a:pt x="1016220" y="86638"/>
                </a:lnTo>
                <a:lnTo>
                  <a:pt x="1059834" y="71974"/>
                </a:lnTo>
                <a:lnTo>
                  <a:pt x="1104024" y="58600"/>
                </a:lnTo>
                <a:lnTo>
                  <a:pt x="1148768" y="46539"/>
                </a:lnTo>
                <a:lnTo>
                  <a:pt x="1194045" y="35813"/>
                </a:lnTo>
                <a:lnTo>
                  <a:pt x="1239831" y="26446"/>
                </a:lnTo>
                <a:lnTo>
                  <a:pt x="1286104" y="18458"/>
                </a:lnTo>
                <a:lnTo>
                  <a:pt x="1332843" y="11872"/>
                </a:lnTo>
                <a:lnTo>
                  <a:pt x="1380024" y="6711"/>
                </a:lnTo>
                <a:lnTo>
                  <a:pt x="1427625" y="2997"/>
                </a:lnTo>
                <a:lnTo>
                  <a:pt x="1475624" y="753"/>
                </a:lnTo>
                <a:lnTo>
                  <a:pt x="1524000" y="0"/>
                </a:lnTo>
                <a:lnTo>
                  <a:pt x="1572375" y="753"/>
                </a:lnTo>
                <a:lnTo>
                  <a:pt x="1620374" y="2997"/>
                </a:lnTo>
                <a:lnTo>
                  <a:pt x="1667975" y="6711"/>
                </a:lnTo>
                <a:lnTo>
                  <a:pt x="1715156" y="11872"/>
                </a:lnTo>
                <a:lnTo>
                  <a:pt x="1761895" y="18458"/>
                </a:lnTo>
                <a:lnTo>
                  <a:pt x="1808168" y="26446"/>
                </a:lnTo>
                <a:lnTo>
                  <a:pt x="1853954" y="35813"/>
                </a:lnTo>
                <a:lnTo>
                  <a:pt x="1899231" y="46539"/>
                </a:lnTo>
                <a:lnTo>
                  <a:pt x="1943975" y="58600"/>
                </a:lnTo>
                <a:lnTo>
                  <a:pt x="1988165" y="71974"/>
                </a:lnTo>
                <a:lnTo>
                  <a:pt x="2031779" y="86638"/>
                </a:lnTo>
                <a:lnTo>
                  <a:pt x="2074793" y="102571"/>
                </a:lnTo>
                <a:lnTo>
                  <a:pt x="2117187" y="119751"/>
                </a:lnTo>
                <a:lnTo>
                  <a:pt x="2158937" y="138154"/>
                </a:lnTo>
                <a:lnTo>
                  <a:pt x="2200020" y="157758"/>
                </a:lnTo>
                <a:lnTo>
                  <a:pt x="2240416" y="178542"/>
                </a:lnTo>
                <a:lnTo>
                  <a:pt x="2280101" y="200482"/>
                </a:lnTo>
                <a:lnTo>
                  <a:pt x="2319054" y="223557"/>
                </a:lnTo>
                <a:lnTo>
                  <a:pt x="2357251" y="247745"/>
                </a:lnTo>
                <a:lnTo>
                  <a:pt x="2394670" y="273022"/>
                </a:lnTo>
                <a:lnTo>
                  <a:pt x="2431290" y="299367"/>
                </a:lnTo>
                <a:lnTo>
                  <a:pt x="2467088" y="326757"/>
                </a:lnTo>
                <a:lnTo>
                  <a:pt x="2502041" y="355170"/>
                </a:lnTo>
                <a:lnTo>
                  <a:pt x="2536127" y="384584"/>
                </a:lnTo>
                <a:lnTo>
                  <a:pt x="2569325" y="414977"/>
                </a:lnTo>
                <a:lnTo>
                  <a:pt x="2601610" y="446325"/>
                </a:lnTo>
                <a:lnTo>
                  <a:pt x="2632962" y="478607"/>
                </a:lnTo>
                <a:lnTo>
                  <a:pt x="2663358" y="511801"/>
                </a:lnTo>
                <a:lnTo>
                  <a:pt x="2692776" y="545884"/>
                </a:lnTo>
                <a:lnTo>
                  <a:pt x="2721193" y="580833"/>
                </a:lnTo>
                <a:lnTo>
                  <a:pt x="2748587" y="616627"/>
                </a:lnTo>
                <a:lnTo>
                  <a:pt x="2774935" y="653244"/>
                </a:lnTo>
                <a:lnTo>
                  <a:pt x="2800216" y="690660"/>
                </a:lnTo>
                <a:lnTo>
                  <a:pt x="2824406" y="728854"/>
                </a:lnTo>
                <a:lnTo>
                  <a:pt x="2847485" y="767803"/>
                </a:lnTo>
                <a:lnTo>
                  <a:pt x="2869429" y="807485"/>
                </a:lnTo>
                <a:lnTo>
                  <a:pt x="2890215" y="847877"/>
                </a:lnTo>
                <a:lnTo>
                  <a:pt x="2909823" y="888958"/>
                </a:lnTo>
                <a:lnTo>
                  <a:pt x="2928229" y="930705"/>
                </a:lnTo>
                <a:lnTo>
                  <a:pt x="2945410" y="973096"/>
                </a:lnTo>
                <a:lnTo>
                  <a:pt x="2961346" y="1016108"/>
                </a:lnTo>
                <a:lnTo>
                  <a:pt x="2976013" y="1059719"/>
                </a:lnTo>
                <a:lnTo>
                  <a:pt x="2989389" y="1103907"/>
                </a:lnTo>
                <a:lnTo>
                  <a:pt x="3001452" y="1148650"/>
                </a:lnTo>
                <a:lnTo>
                  <a:pt x="3012179" y="1193924"/>
                </a:lnTo>
                <a:lnTo>
                  <a:pt x="3021549" y="1239709"/>
                </a:lnTo>
                <a:lnTo>
                  <a:pt x="3029538" y="1285981"/>
                </a:lnTo>
                <a:lnTo>
                  <a:pt x="3036125" y="1332718"/>
                </a:lnTo>
                <a:lnTo>
                  <a:pt x="3041286" y="1379898"/>
                </a:lnTo>
                <a:lnTo>
                  <a:pt x="3045001" y="1427499"/>
                </a:lnTo>
                <a:lnTo>
                  <a:pt x="3047246" y="1475498"/>
                </a:lnTo>
                <a:lnTo>
                  <a:pt x="3048000" y="1523873"/>
                </a:lnTo>
                <a:lnTo>
                  <a:pt x="3047246" y="1572255"/>
                </a:lnTo>
                <a:lnTo>
                  <a:pt x="3045001" y="1620261"/>
                </a:lnTo>
                <a:lnTo>
                  <a:pt x="3041286" y="1667868"/>
                </a:lnTo>
                <a:lnTo>
                  <a:pt x="3036125" y="1715054"/>
                </a:lnTo>
                <a:lnTo>
                  <a:pt x="3029538" y="1761798"/>
                </a:lnTo>
                <a:lnTo>
                  <a:pt x="3021549" y="1808076"/>
                </a:lnTo>
                <a:lnTo>
                  <a:pt x="3012179" y="1853866"/>
                </a:lnTo>
                <a:lnTo>
                  <a:pt x="3001452" y="1899146"/>
                </a:lnTo>
                <a:lnTo>
                  <a:pt x="2989389" y="1943893"/>
                </a:lnTo>
                <a:lnTo>
                  <a:pt x="2976013" y="1988086"/>
                </a:lnTo>
                <a:lnTo>
                  <a:pt x="2961346" y="2031702"/>
                </a:lnTo>
                <a:lnTo>
                  <a:pt x="2945410" y="2074718"/>
                </a:lnTo>
                <a:lnTo>
                  <a:pt x="2928229" y="2117113"/>
                </a:lnTo>
                <a:lnTo>
                  <a:pt x="2909823" y="2158864"/>
                </a:lnTo>
                <a:lnTo>
                  <a:pt x="2890215" y="2199949"/>
                </a:lnTo>
                <a:lnTo>
                  <a:pt x="2869429" y="2240345"/>
                </a:lnTo>
                <a:lnTo>
                  <a:pt x="2847485" y="2280031"/>
                </a:lnTo>
                <a:lnTo>
                  <a:pt x="2824406" y="2318983"/>
                </a:lnTo>
                <a:lnTo>
                  <a:pt x="2800216" y="2357180"/>
                </a:lnTo>
                <a:lnTo>
                  <a:pt x="2774935" y="2394599"/>
                </a:lnTo>
                <a:lnTo>
                  <a:pt x="2748587" y="2431218"/>
                </a:lnTo>
                <a:lnTo>
                  <a:pt x="2721193" y="2467014"/>
                </a:lnTo>
                <a:lnTo>
                  <a:pt x="2692776" y="2501966"/>
                </a:lnTo>
                <a:lnTo>
                  <a:pt x="2663358" y="2536051"/>
                </a:lnTo>
                <a:lnTo>
                  <a:pt x="2632962" y="2569247"/>
                </a:lnTo>
                <a:lnTo>
                  <a:pt x="2601610" y="2601531"/>
                </a:lnTo>
                <a:lnTo>
                  <a:pt x="2569325" y="2632881"/>
                </a:lnTo>
                <a:lnTo>
                  <a:pt x="2536127" y="2663275"/>
                </a:lnTo>
                <a:lnTo>
                  <a:pt x="2502041" y="2692691"/>
                </a:lnTo>
                <a:lnTo>
                  <a:pt x="2467088" y="2721105"/>
                </a:lnTo>
                <a:lnTo>
                  <a:pt x="2431290" y="2748497"/>
                </a:lnTo>
                <a:lnTo>
                  <a:pt x="2394670" y="2774843"/>
                </a:lnTo>
                <a:lnTo>
                  <a:pt x="2357251" y="2800121"/>
                </a:lnTo>
                <a:lnTo>
                  <a:pt x="2319054" y="2824309"/>
                </a:lnTo>
                <a:lnTo>
                  <a:pt x="2280101" y="2847385"/>
                </a:lnTo>
                <a:lnTo>
                  <a:pt x="2240416" y="2869327"/>
                </a:lnTo>
                <a:lnTo>
                  <a:pt x="2200020" y="2890111"/>
                </a:lnTo>
                <a:lnTo>
                  <a:pt x="2158937" y="2909716"/>
                </a:lnTo>
                <a:lnTo>
                  <a:pt x="2117187" y="2928119"/>
                </a:lnTo>
                <a:lnTo>
                  <a:pt x="2074793" y="2945299"/>
                </a:lnTo>
                <a:lnTo>
                  <a:pt x="2031779" y="2961232"/>
                </a:lnTo>
                <a:lnTo>
                  <a:pt x="1988165" y="2975897"/>
                </a:lnTo>
                <a:lnTo>
                  <a:pt x="1943975" y="2989272"/>
                </a:lnTo>
                <a:lnTo>
                  <a:pt x="1899231" y="3001333"/>
                </a:lnTo>
                <a:lnTo>
                  <a:pt x="1853954" y="3012058"/>
                </a:lnTo>
                <a:lnTo>
                  <a:pt x="1808168" y="3021426"/>
                </a:lnTo>
                <a:lnTo>
                  <a:pt x="1761895" y="3029414"/>
                </a:lnTo>
                <a:lnTo>
                  <a:pt x="1715156" y="3036000"/>
                </a:lnTo>
                <a:lnTo>
                  <a:pt x="1667975" y="3041161"/>
                </a:lnTo>
                <a:lnTo>
                  <a:pt x="1620374" y="3044875"/>
                </a:lnTo>
                <a:lnTo>
                  <a:pt x="1572375" y="3047119"/>
                </a:lnTo>
                <a:lnTo>
                  <a:pt x="1524000" y="3047873"/>
                </a:lnTo>
                <a:lnTo>
                  <a:pt x="1475624" y="3047119"/>
                </a:lnTo>
                <a:lnTo>
                  <a:pt x="1427625" y="3044875"/>
                </a:lnTo>
                <a:lnTo>
                  <a:pt x="1380024" y="3041161"/>
                </a:lnTo>
                <a:lnTo>
                  <a:pt x="1332843" y="3036000"/>
                </a:lnTo>
                <a:lnTo>
                  <a:pt x="1286104" y="3029414"/>
                </a:lnTo>
                <a:lnTo>
                  <a:pt x="1239831" y="3021426"/>
                </a:lnTo>
                <a:lnTo>
                  <a:pt x="1194045" y="3012058"/>
                </a:lnTo>
                <a:lnTo>
                  <a:pt x="1148768" y="3001333"/>
                </a:lnTo>
                <a:lnTo>
                  <a:pt x="1104024" y="2989272"/>
                </a:lnTo>
                <a:lnTo>
                  <a:pt x="1059834" y="2975897"/>
                </a:lnTo>
                <a:lnTo>
                  <a:pt x="1016220" y="2961232"/>
                </a:lnTo>
                <a:lnTo>
                  <a:pt x="973206" y="2945299"/>
                </a:lnTo>
                <a:lnTo>
                  <a:pt x="930812" y="2928119"/>
                </a:lnTo>
                <a:lnTo>
                  <a:pt x="889062" y="2909716"/>
                </a:lnTo>
                <a:lnTo>
                  <a:pt x="847979" y="2890111"/>
                </a:lnTo>
                <a:lnTo>
                  <a:pt x="807583" y="2869327"/>
                </a:lnTo>
                <a:lnTo>
                  <a:pt x="767898" y="2847385"/>
                </a:lnTo>
                <a:lnTo>
                  <a:pt x="728945" y="2824309"/>
                </a:lnTo>
                <a:lnTo>
                  <a:pt x="690748" y="2800121"/>
                </a:lnTo>
                <a:lnTo>
                  <a:pt x="653329" y="2774843"/>
                </a:lnTo>
                <a:lnTo>
                  <a:pt x="616709" y="2748497"/>
                </a:lnTo>
                <a:lnTo>
                  <a:pt x="580911" y="2721105"/>
                </a:lnTo>
                <a:lnTo>
                  <a:pt x="545958" y="2692691"/>
                </a:lnTo>
                <a:lnTo>
                  <a:pt x="511872" y="2663275"/>
                </a:lnTo>
                <a:lnTo>
                  <a:pt x="478674" y="2632881"/>
                </a:lnTo>
                <a:lnTo>
                  <a:pt x="446389" y="2601531"/>
                </a:lnTo>
                <a:lnTo>
                  <a:pt x="415037" y="2569247"/>
                </a:lnTo>
                <a:lnTo>
                  <a:pt x="384641" y="2536051"/>
                </a:lnTo>
                <a:lnTo>
                  <a:pt x="355223" y="2501966"/>
                </a:lnTo>
                <a:lnTo>
                  <a:pt x="326806" y="2467014"/>
                </a:lnTo>
                <a:lnTo>
                  <a:pt x="299412" y="2431218"/>
                </a:lnTo>
                <a:lnTo>
                  <a:pt x="273064" y="2394599"/>
                </a:lnTo>
                <a:lnTo>
                  <a:pt x="247783" y="2357180"/>
                </a:lnTo>
                <a:lnTo>
                  <a:pt x="223593" y="2318983"/>
                </a:lnTo>
                <a:lnTo>
                  <a:pt x="200514" y="2280031"/>
                </a:lnTo>
                <a:lnTo>
                  <a:pt x="178570" y="2240345"/>
                </a:lnTo>
                <a:lnTo>
                  <a:pt x="157784" y="2199949"/>
                </a:lnTo>
                <a:lnTo>
                  <a:pt x="138176" y="2158864"/>
                </a:lnTo>
                <a:lnTo>
                  <a:pt x="119770" y="2117113"/>
                </a:lnTo>
                <a:lnTo>
                  <a:pt x="102589" y="2074718"/>
                </a:lnTo>
                <a:lnTo>
                  <a:pt x="86653" y="2031702"/>
                </a:lnTo>
                <a:lnTo>
                  <a:pt x="71986" y="1988086"/>
                </a:lnTo>
                <a:lnTo>
                  <a:pt x="58610" y="1943893"/>
                </a:lnTo>
                <a:lnTo>
                  <a:pt x="46547" y="1899146"/>
                </a:lnTo>
                <a:lnTo>
                  <a:pt x="35820" y="1853866"/>
                </a:lnTo>
                <a:lnTo>
                  <a:pt x="26450" y="1808076"/>
                </a:lnTo>
                <a:lnTo>
                  <a:pt x="18461" y="1761798"/>
                </a:lnTo>
                <a:lnTo>
                  <a:pt x="11874" y="1715054"/>
                </a:lnTo>
                <a:lnTo>
                  <a:pt x="6713" y="1667868"/>
                </a:lnTo>
                <a:lnTo>
                  <a:pt x="2998" y="1620261"/>
                </a:lnTo>
                <a:lnTo>
                  <a:pt x="753" y="1572255"/>
                </a:lnTo>
                <a:lnTo>
                  <a:pt x="0" y="1523873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1100200"/>
            <a:ext cx="2895600" cy="2895600"/>
          </a:xfrm>
          <a:custGeom>
            <a:avLst/>
            <a:gdLst/>
            <a:ahLst/>
            <a:cxnLst/>
            <a:rect l="l" t="t" r="r" b="b"/>
            <a:pathLst>
              <a:path w="2895600" h="2895600">
                <a:moveTo>
                  <a:pt x="1447800" y="0"/>
                </a:moveTo>
                <a:lnTo>
                  <a:pt x="1400010" y="773"/>
                </a:lnTo>
                <a:lnTo>
                  <a:pt x="1352607" y="3079"/>
                </a:lnTo>
                <a:lnTo>
                  <a:pt x="1305615" y="6892"/>
                </a:lnTo>
                <a:lnTo>
                  <a:pt x="1259058" y="12188"/>
                </a:lnTo>
                <a:lnTo>
                  <a:pt x="1212960" y="18945"/>
                </a:lnTo>
                <a:lnTo>
                  <a:pt x="1167345" y="27139"/>
                </a:lnTo>
                <a:lnTo>
                  <a:pt x="1122236" y="36744"/>
                </a:lnTo>
                <a:lnTo>
                  <a:pt x="1077657" y="47738"/>
                </a:lnTo>
                <a:lnTo>
                  <a:pt x="1033632" y="60097"/>
                </a:lnTo>
                <a:lnTo>
                  <a:pt x="990185" y="73797"/>
                </a:lnTo>
                <a:lnTo>
                  <a:pt x="947340" y="88813"/>
                </a:lnTo>
                <a:lnTo>
                  <a:pt x="905121" y="105123"/>
                </a:lnTo>
                <a:lnTo>
                  <a:pt x="863551" y="122703"/>
                </a:lnTo>
                <a:lnTo>
                  <a:pt x="822654" y="141527"/>
                </a:lnTo>
                <a:lnTo>
                  <a:pt x="782455" y="161574"/>
                </a:lnTo>
                <a:lnTo>
                  <a:pt x="742976" y="182818"/>
                </a:lnTo>
                <a:lnTo>
                  <a:pt x="704243" y="205237"/>
                </a:lnTo>
                <a:lnTo>
                  <a:pt x="666278" y="228805"/>
                </a:lnTo>
                <a:lnTo>
                  <a:pt x="629106" y="253500"/>
                </a:lnTo>
                <a:lnTo>
                  <a:pt x="592750" y="279298"/>
                </a:lnTo>
                <a:lnTo>
                  <a:pt x="557235" y="306174"/>
                </a:lnTo>
                <a:lnTo>
                  <a:pt x="522583" y="334105"/>
                </a:lnTo>
                <a:lnTo>
                  <a:pt x="488820" y="363067"/>
                </a:lnTo>
                <a:lnTo>
                  <a:pt x="455968" y="393036"/>
                </a:lnTo>
                <a:lnTo>
                  <a:pt x="424053" y="423989"/>
                </a:lnTo>
                <a:lnTo>
                  <a:pt x="393096" y="455901"/>
                </a:lnTo>
                <a:lnTo>
                  <a:pt x="363123" y="488749"/>
                </a:lnTo>
                <a:lnTo>
                  <a:pt x="334157" y="522508"/>
                </a:lnTo>
                <a:lnTo>
                  <a:pt x="306222" y="557156"/>
                </a:lnTo>
                <a:lnTo>
                  <a:pt x="279343" y="592668"/>
                </a:lnTo>
                <a:lnTo>
                  <a:pt x="253541" y="629020"/>
                </a:lnTo>
                <a:lnTo>
                  <a:pt x="228843" y="666189"/>
                </a:lnTo>
                <a:lnTo>
                  <a:pt x="205271" y="704150"/>
                </a:lnTo>
                <a:lnTo>
                  <a:pt x="182849" y="742880"/>
                </a:lnTo>
                <a:lnTo>
                  <a:pt x="161601" y="782355"/>
                </a:lnTo>
                <a:lnTo>
                  <a:pt x="141552" y="822551"/>
                </a:lnTo>
                <a:lnTo>
                  <a:pt x="122724" y="863445"/>
                </a:lnTo>
                <a:lnTo>
                  <a:pt x="105142" y="905012"/>
                </a:lnTo>
                <a:lnTo>
                  <a:pt x="88829" y="947229"/>
                </a:lnTo>
                <a:lnTo>
                  <a:pt x="73810" y="990071"/>
                </a:lnTo>
                <a:lnTo>
                  <a:pt x="60108" y="1033516"/>
                </a:lnTo>
                <a:lnTo>
                  <a:pt x="47747" y="1077538"/>
                </a:lnTo>
                <a:lnTo>
                  <a:pt x="36751" y="1122115"/>
                </a:lnTo>
                <a:lnTo>
                  <a:pt x="27144" y="1167223"/>
                </a:lnTo>
                <a:lnTo>
                  <a:pt x="18949" y="1212837"/>
                </a:lnTo>
                <a:lnTo>
                  <a:pt x="12191" y="1258934"/>
                </a:lnTo>
                <a:lnTo>
                  <a:pt x="6893" y="1305490"/>
                </a:lnTo>
                <a:lnTo>
                  <a:pt x="3079" y="1352480"/>
                </a:lnTo>
                <a:lnTo>
                  <a:pt x="773" y="1399883"/>
                </a:lnTo>
                <a:lnTo>
                  <a:pt x="0" y="1447673"/>
                </a:lnTo>
                <a:lnTo>
                  <a:pt x="773" y="1495470"/>
                </a:lnTo>
                <a:lnTo>
                  <a:pt x="3079" y="1542879"/>
                </a:lnTo>
                <a:lnTo>
                  <a:pt x="6893" y="1589877"/>
                </a:lnTo>
                <a:lnTo>
                  <a:pt x="12191" y="1636439"/>
                </a:lnTo>
                <a:lnTo>
                  <a:pt x="18949" y="1682543"/>
                </a:lnTo>
                <a:lnTo>
                  <a:pt x="27144" y="1728163"/>
                </a:lnTo>
                <a:lnTo>
                  <a:pt x="36751" y="1773276"/>
                </a:lnTo>
                <a:lnTo>
                  <a:pt x="47747" y="1817858"/>
                </a:lnTo>
                <a:lnTo>
                  <a:pt x="60108" y="1861886"/>
                </a:lnTo>
                <a:lnTo>
                  <a:pt x="73810" y="1905336"/>
                </a:lnTo>
                <a:lnTo>
                  <a:pt x="88829" y="1948183"/>
                </a:lnTo>
                <a:lnTo>
                  <a:pt x="105142" y="1990404"/>
                </a:lnTo>
                <a:lnTo>
                  <a:pt x="122724" y="2031976"/>
                </a:lnTo>
                <a:lnTo>
                  <a:pt x="141552" y="2072873"/>
                </a:lnTo>
                <a:lnTo>
                  <a:pt x="161601" y="2113073"/>
                </a:lnTo>
                <a:lnTo>
                  <a:pt x="182849" y="2152552"/>
                </a:lnTo>
                <a:lnTo>
                  <a:pt x="205271" y="2191286"/>
                </a:lnTo>
                <a:lnTo>
                  <a:pt x="228843" y="2229250"/>
                </a:lnTo>
                <a:lnTo>
                  <a:pt x="253541" y="2266422"/>
                </a:lnTo>
                <a:lnTo>
                  <a:pt x="279343" y="2302777"/>
                </a:lnTo>
                <a:lnTo>
                  <a:pt x="306222" y="2338291"/>
                </a:lnTo>
                <a:lnTo>
                  <a:pt x="334157" y="2372941"/>
                </a:lnTo>
                <a:lnTo>
                  <a:pt x="363123" y="2406703"/>
                </a:lnTo>
                <a:lnTo>
                  <a:pt x="393096" y="2439553"/>
                </a:lnTo>
                <a:lnTo>
                  <a:pt x="424053" y="2471467"/>
                </a:lnTo>
                <a:lnTo>
                  <a:pt x="455968" y="2502422"/>
                </a:lnTo>
                <a:lnTo>
                  <a:pt x="488820" y="2532392"/>
                </a:lnTo>
                <a:lnTo>
                  <a:pt x="522583" y="2561356"/>
                </a:lnTo>
                <a:lnTo>
                  <a:pt x="557235" y="2589289"/>
                </a:lnTo>
                <a:lnTo>
                  <a:pt x="592750" y="2616166"/>
                </a:lnTo>
                <a:lnTo>
                  <a:pt x="629106" y="2641965"/>
                </a:lnTo>
                <a:lnTo>
                  <a:pt x="666278" y="2666661"/>
                </a:lnTo>
                <a:lnTo>
                  <a:pt x="704243" y="2690230"/>
                </a:lnTo>
                <a:lnTo>
                  <a:pt x="742976" y="2712649"/>
                </a:lnTo>
                <a:lnTo>
                  <a:pt x="782455" y="2733895"/>
                </a:lnTo>
                <a:lnTo>
                  <a:pt x="822654" y="2753942"/>
                </a:lnTo>
                <a:lnTo>
                  <a:pt x="863551" y="2772767"/>
                </a:lnTo>
                <a:lnTo>
                  <a:pt x="905121" y="2790347"/>
                </a:lnTo>
                <a:lnTo>
                  <a:pt x="947340" y="2806657"/>
                </a:lnTo>
                <a:lnTo>
                  <a:pt x="990185" y="2821674"/>
                </a:lnTo>
                <a:lnTo>
                  <a:pt x="1033632" y="2835374"/>
                </a:lnTo>
                <a:lnTo>
                  <a:pt x="1077657" y="2847733"/>
                </a:lnTo>
                <a:lnTo>
                  <a:pt x="1122236" y="2858728"/>
                </a:lnTo>
                <a:lnTo>
                  <a:pt x="1167345" y="2868333"/>
                </a:lnTo>
                <a:lnTo>
                  <a:pt x="1212960" y="2876527"/>
                </a:lnTo>
                <a:lnTo>
                  <a:pt x="1259058" y="2883284"/>
                </a:lnTo>
                <a:lnTo>
                  <a:pt x="1305615" y="2888580"/>
                </a:lnTo>
                <a:lnTo>
                  <a:pt x="1352607" y="2892393"/>
                </a:lnTo>
                <a:lnTo>
                  <a:pt x="1400010" y="2894699"/>
                </a:lnTo>
                <a:lnTo>
                  <a:pt x="1447800" y="2895473"/>
                </a:lnTo>
                <a:lnTo>
                  <a:pt x="1495589" y="2894699"/>
                </a:lnTo>
                <a:lnTo>
                  <a:pt x="1542992" y="2892393"/>
                </a:lnTo>
                <a:lnTo>
                  <a:pt x="1589984" y="2888580"/>
                </a:lnTo>
                <a:lnTo>
                  <a:pt x="1636541" y="2883284"/>
                </a:lnTo>
                <a:lnTo>
                  <a:pt x="1682639" y="2876527"/>
                </a:lnTo>
                <a:lnTo>
                  <a:pt x="1728254" y="2868333"/>
                </a:lnTo>
                <a:lnTo>
                  <a:pt x="1773363" y="2858728"/>
                </a:lnTo>
                <a:lnTo>
                  <a:pt x="1817942" y="2847733"/>
                </a:lnTo>
                <a:lnTo>
                  <a:pt x="1861967" y="2835374"/>
                </a:lnTo>
                <a:lnTo>
                  <a:pt x="1905414" y="2821674"/>
                </a:lnTo>
                <a:lnTo>
                  <a:pt x="1948259" y="2806657"/>
                </a:lnTo>
                <a:lnTo>
                  <a:pt x="1990478" y="2790347"/>
                </a:lnTo>
                <a:lnTo>
                  <a:pt x="2032048" y="2772767"/>
                </a:lnTo>
                <a:lnTo>
                  <a:pt x="2072945" y="2753942"/>
                </a:lnTo>
                <a:lnTo>
                  <a:pt x="2113144" y="2733895"/>
                </a:lnTo>
                <a:lnTo>
                  <a:pt x="2152623" y="2712649"/>
                </a:lnTo>
                <a:lnTo>
                  <a:pt x="2191356" y="2690230"/>
                </a:lnTo>
                <a:lnTo>
                  <a:pt x="2229321" y="2666661"/>
                </a:lnTo>
                <a:lnTo>
                  <a:pt x="2266493" y="2641965"/>
                </a:lnTo>
                <a:lnTo>
                  <a:pt x="2302849" y="2616166"/>
                </a:lnTo>
                <a:lnTo>
                  <a:pt x="2338364" y="2589289"/>
                </a:lnTo>
                <a:lnTo>
                  <a:pt x="2373016" y="2561356"/>
                </a:lnTo>
                <a:lnTo>
                  <a:pt x="2406779" y="2532392"/>
                </a:lnTo>
                <a:lnTo>
                  <a:pt x="2439631" y="2502422"/>
                </a:lnTo>
                <a:lnTo>
                  <a:pt x="2471547" y="2471467"/>
                </a:lnTo>
                <a:lnTo>
                  <a:pt x="2502503" y="2439553"/>
                </a:lnTo>
                <a:lnTo>
                  <a:pt x="2532476" y="2406703"/>
                </a:lnTo>
                <a:lnTo>
                  <a:pt x="2561442" y="2372941"/>
                </a:lnTo>
                <a:lnTo>
                  <a:pt x="2589377" y="2338291"/>
                </a:lnTo>
                <a:lnTo>
                  <a:pt x="2616256" y="2302777"/>
                </a:lnTo>
                <a:lnTo>
                  <a:pt x="2642058" y="2266422"/>
                </a:lnTo>
                <a:lnTo>
                  <a:pt x="2666756" y="2229250"/>
                </a:lnTo>
                <a:lnTo>
                  <a:pt x="2690328" y="2191286"/>
                </a:lnTo>
                <a:lnTo>
                  <a:pt x="2712750" y="2152552"/>
                </a:lnTo>
                <a:lnTo>
                  <a:pt x="2733998" y="2113073"/>
                </a:lnTo>
                <a:lnTo>
                  <a:pt x="2754047" y="2072873"/>
                </a:lnTo>
                <a:lnTo>
                  <a:pt x="2772875" y="2031976"/>
                </a:lnTo>
                <a:lnTo>
                  <a:pt x="2790457" y="1990404"/>
                </a:lnTo>
                <a:lnTo>
                  <a:pt x="2806770" y="1948183"/>
                </a:lnTo>
                <a:lnTo>
                  <a:pt x="2821789" y="1905336"/>
                </a:lnTo>
                <a:lnTo>
                  <a:pt x="2835491" y="1861886"/>
                </a:lnTo>
                <a:lnTo>
                  <a:pt x="2847852" y="1817858"/>
                </a:lnTo>
                <a:lnTo>
                  <a:pt x="2858848" y="1773276"/>
                </a:lnTo>
                <a:lnTo>
                  <a:pt x="2868455" y="1728163"/>
                </a:lnTo>
                <a:lnTo>
                  <a:pt x="2876650" y="1682543"/>
                </a:lnTo>
                <a:lnTo>
                  <a:pt x="2883408" y="1636439"/>
                </a:lnTo>
                <a:lnTo>
                  <a:pt x="2888706" y="1589877"/>
                </a:lnTo>
                <a:lnTo>
                  <a:pt x="2892520" y="1542879"/>
                </a:lnTo>
                <a:lnTo>
                  <a:pt x="2894826" y="1495470"/>
                </a:lnTo>
                <a:lnTo>
                  <a:pt x="2895600" y="1447673"/>
                </a:lnTo>
                <a:lnTo>
                  <a:pt x="2894826" y="1399883"/>
                </a:lnTo>
                <a:lnTo>
                  <a:pt x="2892520" y="1352480"/>
                </a:lnTo>
                <a:lnTo>
                  <a:pt x="2888706" y="1305490"/>
                </a:lnTo>
                <a:lnTo>
                  <a:pt x="2883408" y="1258934"/>
                </a:lnTo>
                <a:lnTo>
                  <a:pt x="2876650" y="1212837"/>
                </a:lnTo>
                <a:lnTo>
                  <a:pt x="2868455" y="1167223"/>
                </a:lnTo>
                <a:lnTo>
                  <a:pt x="2858848" y="1122115"/>
                </a:lnTo>
                <a:lnTo>
                  <a:pt x="2847852" y="1077538"/>
                </a:lnTo>
                <a:lnTo>
                  <a:pt x="2835491" y="1033516"/>
                </a:lnTo>
                <a:lnTo>
                  <a:pt x="2821789" y="990071"/>
                </a:lnTo>
                <a:lnTo>
                  <a:pt x="2806770" y="947229"/>
                </a:lnTo>
                <a:lnTo>
                  <a:pt x="2790457" y="905012"/>
                </a:lnTo>
                <a:lnTo>
                  <a:pt x="2772875" y="863445"/>
                </a:lnTo>
                <a:lnTo>
                  <a:pt x="2754047" y="822551"/>
                </a:lnTo>
                <a:lnTo>
                  <a:pt x="2733998" y="782355"/>
                </a:lnTo>
                <a:lnTo>
                  <a:pt x="2712750" y="742880"/>
                </a:lnTo>
                <a:lnTo>
                  <a:pt x="2690328" y="704150"/>
                </a:lnTo>
                <a:lnTo>
                  <a:pt x="2666756" y="666189"/>
                </a:lnTo>
                <a:lnTo>
                  <a:pt x="2642058" y="629020"/>
                </a:lnTo>
                <a:lnTo>
                  <a:pt x="2616256" y="592668"/>
                </a:lnTo>
                <a:lnTo>
                  <a:pt x="2589377" y="557156"/>
                </a:lnTo>
                <a:lnTo>
                  <a:pt x="2561442" y="522508"/>
                </a:lnTo>
                <a:lnTo>
                  <a:pt x="2532476" y="488749"/>
                </a:lnTo>
                <a:lnTo>
                  <a:pt x="2502503" y="455901"/>
                </a:lnTo>
                <a:lnTo>
                  <a:pt x="2471547" y="423989"/>
                </a:lnTo>
                <a:lnTo>
                  <a:pt x="2439631" y="393036"/>
                </a:lnTo>
                <a:lnTo>
                  <a:pt x="2406779" y="363067"/>
                </a:lnTo>
                <a:lnTo>
                  <a:pt x="2373016" y="334105"/>
                </a:lnTo>
                <a:lnTo>
                  <a:pt x="2338364" y="306174"/>
                </a:lnTo>
                <a:lnTo>
                  <a:pt x="2302849" y="279298"/>
                </a:lnTo>
                <a:lnTo>
                  <a:pt x="2266493" y="253500"/>
                </a:lnTo>
                <a:lnTo>
                  <a:pt x="2229321" y="228805"/>
                </a:lnTo>
                <a:lnTo>
                  <a:pt x="2191356" y="205237"/>
                </a:lnTo>
                <a:lnTo>
                  <a:pt x="2152623" y="182818"/>
                </a:lnTo>
                <a:lnTo>
                  <a:pt x="2113144" y="161574"/>
                </a:lnTo>
                <a:lnTo>
                  <a:pt x="2072945" y="141527"/>
                </a:lnTo>
                <a:lnTo>
                  <a:pt x="2032048" y="122703"/>
                </a:lnTo>
                <a:lnTo>
                  <a:pt x="1990478" y="105123"/>
                </a:lnTo>
                <a:lnTo>
                  <a:pt x="1948259" y="88813"/>
                </a:lnTo>
                <a:lnTo>
                  <a:pt x="1905414" y="73797"/>
                </a:lnTo>
                <a:lnTo>
                  <a:pt x="1861967" y="60097"/>
                </a:lnTo>
                <a:lnTo>
                  <a:pt x="1817942" y="47738"/>
                </a:lnTo>
                <a:lnTo>
                  <a:pt x="1773363" y="36744"/>
                </a:lnTo>
                <a:lnTo>
                  <a:pt x="1728254" y="27139"/>
                </a:lnTo>
                <a:lnTo>
                  <a:pt x="1682639" y="18945"/>
                </a:lnTo>
                <a:lnTo>
                  <a:pt x="1636541" y="12188"/>
                </a:lnTo>
                <a:lnTo>
                  <a:pt x="1589984" y="6892"/>
                </a:lnTo>
                <a:lnTo>
                  <a:pt x="1542992" y="3079"/>
                </a:lnTo>
                <a:lnTo>
                  <a:pt x="1495589" y="773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1100200"/>
            <a:ext cx="2895600" cy="2895600"/>
          </a:xfrm>
          <a:custGeom>
            <a:avLst/>
            <a:gdLst/>
            <a:ahLst/>
            <a:cxnLst/>
            <a:rect l="l" t="t" r="r" b="b"/>
            <a:pathLst>
              <a:path w="2895600" h="2895600">
                <a:moveTo>
                  <a:pt x="0" y="1447673"/>
                </a:moveTo>
                <a:lnTo>
                  <a:pt x="773" y="1399883"/>
                </a:lnTo>
                <a:lnTo>
                  <a:pt x="3079" y="1352480"/>
                </a:lnTo>
                <a:lnTo>
                  <a:pt x="6893" y="1305490"/>
                </a:lnTo>
                <a:lnTo>
                  <a:pt x="12191" y="1258934"/>
                </a:lnTo>
                <a:lnTo>
                  <a:pt x="18949" y="1212837"/>
                </a:lnTo>
                <a:lnTo>
                  <a:pt x="27144" y="1167223"/>
                </a:lnTo>
                <a:lnTo>
                  <a:pt x="36751" y="1122115"/>
                </a:lnTo>
                <a:lnTo>
                  <a:pt x="47747" y="1077538"/>
                </a:lnTo>
                <a:lnTo>
                  <a:pt x="60108" y="1033516"/>
                </a:lnTo>
                <a:lnTo>
                  <a:pt x="73810" y="990071"/>
                </a:lnTo>
                <a:lnTo>
                  <a:pt x="88829" y="947229"/>
                </a:lnTo>
                <a:lnTo>
                  <a:pt x="105142" y="905012"/>
                </a:lnTo>
                <a:lnTo>
                  <a:pt x="122724" y="863445"/>
                </a:lnTo>
                <a:lnTo>
                  <a:pt x="141552" y="822551"/>
                </a:lnTo>
                <a:lnTo>
                  <a:pt x="161601" y="782355"/>
                </a:lnTo>
                <a:lnTo>
                  <a:pt x="182849" y="742880"/>
                </a:lnTo>
                <a:lnTo>
                  <a:pt x="205271" y="704150"/>
                </a:lnTo>
                <a:lnTo>
                  <a:pt x="228843" y="666189"/>
                </a:lnTo>
                <a:lnTo>
                  <a:pt x="253541" y="629020"/>
                </a:lnTo>
                <a:lnTo>
                  <a:pt x="279343" y="592668"/>
                </a:lnTo>
                <a:lnTo>
                  <a:pt x="306222" y="557156"/>
                </a:lnTo>
                <a:lnTo>
                  <a:pt x="334157" y="522508"/>
                </a:lnTo>
                <a:lnTo>
                  <a:pt x="363123" y="488749"/>
                </a:lnTo>
                <a:lnTo>
                  <a:pt x="393096" y="455901"/>
                </a:lnTo>
                <a:lnTo>
                  <a:pt x="424053" y="423989"/>
                </a:lnTo>
                <a:lnTo>
                  <a:pt x="455968" y="393036"/>
                </a:lnTo>
                <a:lnTo>
                  <a:pt x="488820" y="363067"/>
                </a:lnTo>
                <a:lnTo>
                  <a:pt x="522583" y="334105"/>
                </a:lnTo>
                <a:lnTo>
                  <a:pt x="557235" y="306174"/>
                </a:lnTo>
                <a:lnTo>
                  <a:pt x="592750" y="279298"/>
                </a:lnTo>
                <a:lnTo>
                  <a:pt x="629106" y="253500"/>
                </a:lnTo>
                <a:lnTo>
                  <a:pt x="666278" y="228805"/>
                </a:lnTo>
                <a:lnTo>
                  <a:pt x="704243" y="205237"/>
                </a:lnTo>
                <a:lnTo>
                  <a:pt x="742976" y="182818"/>
                </a:lnTo>
                <a:lnTo>
                  <a:pt x="782455" y="161574"/>
                </a:lnTo>
                <a:lnTo>
                  <a:pt x="822654" y="141527"/>
                </a:lnTo>
                <a:lnTo>
                  <a:pt x="863551" y="122703"/>
                </a:lnTo>
                <a:lnTo>
                  <a:pt x="905121" y="105123"/>
                </a:lnTo>
                <a:lnTo>
                  <a:pt x="947340" y="88813"/>
                </a:lnTo>
                <a:lnTo>
                  <a:pt x="990185" y="73797"/>
                </a:lnTo>
                <a:lnTo>
                  <a:pt x="1033632" y="60097"/>
                </a:lnTo>
                <a:lnTo>
                  <a:pt x="1077657" y="47738"/>
                </a:lnTo>
                <a:lnTo>
                  <a:pt x="1122236" y="36744"/>
                </a:lnTo>
                <a:lnTo>
                  <a:pt x="1167345" y="27139"/>
                </a:lnTo>
                <a:lnTo>
                  <a:pt x="1212960" y="18945"/>
                </a:lnTo>
                <a:lnTo>
                  <a:pt x="1259058" y="12188"/>
                </a:lnTo>
                <a:lnTo>
                  <a:pt x="1305615" y="6892"/>
                </a:lnTo>
                <a:lnTo>
                  <a:pt x="1352607" y="3079"/>
                </a:lnTo>
                <a:lnTo>
                  <a:pt x="1400010" y="773"/>
                </a:lnTo>
                <a:lnTo>
                  <a:pt x="1447800" y="0"/>
                </a:lnTo>
                <a:lnTo>
                  <a:pt x="1495589" y="773"/>
                </a:lnTo>
                <a:lnTo>
                  <a:pt x="1542992" y="3079"/>
                </a:lnTo>
                <a:lnTo>
                  <a:pt x="1589984" y="6892"/>
                </a:lnTo>
                <a:lnTo>
                  <a:pt x="1636541" y="12188"/>
                </a:lnTo>
                <a:lnTo>
                  <a:pt x="1682639" y="18945"/>
                </a:lnTo>
                <a:lnTo>
                  <a:pt x="1728254" y="27139"/>
                </a:lnTo>
                <a:lnTo>
                  <a:pt x="1773363" y="36744"/>
                </a:lnTo>
                <a:lnTo>
                  <a:pt x="1817942" y="47738"/>
                </a:lnTo>
                <a:lnTo>
                  <a:pt x="1861967" y="60097"/>
                </a:lnTo>
                <a:lnTo>
                  <a:pt x="1905414" y="73797"/>
                </a:lnTo>
                <a:lnTo>
                  <a:pt x="1948259" y="88813"/>
                </a:lnTo>
                <a:lnTo>
                  <a:pt x="1990478" y="105123"/>
                </a:lnTo>
                <a:lnTo>
                  <a:pt x="2032048" y="122703"/>
                </a:lnTo>
                <a:lnTo>
                  <a:pt x="2072945" y="141527"/>
                </a:lnTo>
                <a:lnTo>
                  <a:pt x="2113144" y="161574"/>
                </a:lnTo>
                <a:lnTo>
                  <a:pt x="2152623" y="182818"/>
                </a:lnTo>
                <a:lnTo>
                  <a:pt x="2191356" y="205237"/>
                </a:lnTo>
                <a:lnTo>
                  <a:pt x="2229321" y="228805"/>
                </a:lnTo>
                <a:lnTo>
                  <a:pt x="2266493" y="253500"/>
                </a:lnTo>
                <a:lnTo>
                  <a:pt x="2302849" y="279298"/>
                </a:lnTo>
                <a:lnTo>
                  <a:pt x="2338364" y="306174"/>
                </a:lnTo>
                <a:lnTo>
                  <a:pt x="2373016" y="334105"/>
                </a:lnTo>
                <a:lnTo>
                  <a:pt x="2406779" y="363067"/>
                </a:lnTo>
                <a:lnTo>
                  <a:pt x="2439631" y="393036"/>
                </a:lnTo>
                <a:lnTo>
                  <a:pt x="2471546" y="423989"/>
                </a:lnTo>
                <a:lnTo>
                  <a:pt x="2502503" y="455901"/>
                </a:lnTo>
                <a:lnTo>
                  <a:pt x="2532476" y="488749"/>
                </a:lnTo>
                <a:lnTo>
                  <a:pt x="2561442" y="522508"/>
                </a:lnTo>
                <a:lnTo>
                  <a:pt x="2589377" y="557156"/>
                </a:lnTo>
                <a:lnTo>
                  <a:pt x="2616256" y="592668"/>
                </a:lnTo>
                <a:lnTo>
                  <a:pt x="2642058" y="629020"/>
                </a:lnTo>
                <a:lnTo>
                  <a:pt x="2666756" y="666189"/>
                </a:lnTo>
                <a:lnTo>
                  <a:pt x="2690328" y="704150"/>
                </a:lnTo>
                <a:lnTo>
                  <a:pt x="2712750" y="742880"/>
                </a:lnTo>
                <a:lnTo>
                  <a:pt x="2733998" y="782355"/>
                </a:lnTo>
                <a:lnTo>
                  <a:pt x="2754047" y="822551"/>
                </a:lnTo>
                <a:lnTo>
                  <a:pt x="2772875" y="863445"/>
                </a:lnTo>
                <a:lnTo>
                  <a:pt x="2790457" y="905012"/>
                </a:lnTo>
                <a:lnTo>
                  <a:pt x="2806770" y="947229"/>
                </a:lnTo>
                <a:lnTo>
                  <a:pt x="2821789" y="990071"/>
                </a:lnTo>
                <a:lnTo>
                  <a:pt x="2835491" y="1033516"/>
                </a:lnTo>
                <a:lnTo>
                  <a:pt x="2847852" y="1077538"/>
                </a:lnTo>
                <a:lnTo>
                  <a:pt x="2858848" y="1122115"/>
                </a:lnTo>
                <a:lnTo>
                  <a:pt x="2868455" y="1167223"/>
                </a:lnTo>
                <a:lnTo>
                  <a:pt x="2876650" y="1212837"/>
                </a:lnTo>
                <a:lnTo>
                  <a:pt x="2883408" y="1258934"/>
                </a:lnTo>
                <a:lnTo>
                  <a:pt x="2888706" y="1305490"/>
                </a:lnTo>
                <a:lnTo>
                  <a:pt x="2892520" y="1352480"/>
                </a:lnTo>
                <a:lnTo>
                  <a:pt x="2894826" y="1399883"/>
                </a:lnTo>
                <a:lnTo>
                  <a:pt x="2895600" y="1447673"/>
                </a:lnTo>
                <a:lnTo>
                  <a:pt x="2894826" y="1495470"/>
                </a:lnTo>
                <a:lnTo>
                  <a:pt x="2892520" y="1542879"/>
                </a:lnTo>
                <a:lnTo>
                  <a:pt x="2888706" y="1589877"/>
                </a:lnTo>
                <a:lnTo>
                  <a:pt x="2883408" y="1636439"/>
                </a:lnTo>
                <a:lnTo>
                  <a:pt x="2876650" y="1682543"/>
                </a:lnTo>
                <a:lnTo>
                  <a:pt x="2868455" y="1728163"/>
                </a:lnTo>
                <a:lnTo>
                  <a:pt x="2858848" y="1773276"/>
                </a:lnTo>
                <a:lnTo>
                  <a:pt x="2847852" y="1817858"/>
                </a:lnTo>
                <a:lnTo>
                  <a:pt x="2835491" y="1861886"/>
                </a:lnTo>
                <a:lnTo>
                  <a:pt x="2821789" y="1905336"/>
                </a:lnTo>
                <a:lnTo>
                  <a:pt x="2806770" y="1948183"/>
                </a:lnTo>
                <a:lnTo>
                  <a:pt x="2790457" y="1990404"/>
                </a:lnTo>
                <a:lnTo>
                  <a:pt x="2772875" y="2031976"/>
                </a:lnTo>
                <a:lnTo>
                  <a:pt x="2754047" y="2072873"/>
                </a:lnTo>
                <a:lnTo>
                  <a:pt x="2733998" y="2113073"/>
                </a:lnTo>
                <a:lnTo>
                  <a:pt x="2712750" y="2152552"/>
                </a:lnTo>
                <a:lnTo>
                  <a:pt x="2690328" y="2191286"/>
                </a:lnTo>
                <a:lnTo>
                  <a:pt x="2666756" y="2229250"/>
                </a:lnTo>
                <a:lnTo>
                  <a:pt x="2642058" y="2266422"/>
                </a:lnTo>
                <a:lnTo>
                  <a:pt x="2616256" y="2302777"/>
                </a:lnTo>
                <a:lnTo>
                  <a:pt x="2589377" y="2338291"/>
                </a:lnTo>
                <a:lnTo>
                  <a:pt x="2561442" y="2372941"/>
                </a:lnTo>
                <a:lnTo>
                  <a:pt x="2532476" y="2406703"/>
                </a:lnTo>
                <a:lnTo>
                  <a:pt x="2502503" y="2439553"/>
                </a:lnTo>
                <a:lnTo>
                  <a:pt x="2471547" y="2471467"/>
                </a:lnTo>
                <a:lnTo>
                  <a:pt x="2439631" y="2502422"/>
                </a:lnTo>
                <a:lnTo>
                  <a:pt x="2406779" y="2532392"/>
                </a:lnTo>
                <a:lnTo>
                  <a:pt x="2373016" y="2561356"/>
                </a:lnTo>
                <a:lnTo>
                  <a:pt x="2338364" y="2589289"/>
                </a:lnTo>
                <a:lnTo>
                  <a:pt x="2302849" y="2616166"/>
                </a:lnTo>
                <a:lnTo>
                  <a:pt x="2266493" y="2641965"/>
                </a:lnTo>
                <a:lnTo>
                  <a:pt x="2229321" y="2666661"/>
                </a:lnTo>
                <a:lnTo>
                  <a:pt x="2191356" y="2690230"/>
                </a:lnTo>
                <a:lnTo>
                  <a:pt x="2152623" y="2712649"/>
                </a:lnTo>
                <a:lnTo>
                  <a:pt x="2113144" y="2733895"/>
                </a:lnTo>
                <a:lnTo>
                  <a:pt x="2072945" y="2753942"/>
                </a:lnTo>
                <a:lnTo>
                  <a:pt x="2032048" y="2772767"/>
                </a:lnTo>
                <a:lnTo>
                  <a:pt x="1990478" y="2790347"/>
                </a:lnTo>
                <a:lnTo>
                  <a:pt x="1948259" y="2806657"/>
                </a:lnTo>
                <a:lnTo>
                  <a:pt x="1905414" y="2821674"/>
                </a:lnTo>
                <a:lnTo>
                  <a:pt x="1861967" y="2835374"/>
                </a:lnTo>
                <a:lnTo>
                  <a:pt x="1817942" y="2847733"/>
                </a:lnTo>
                <a:lnTo>
                  <a:pt x="1773363" y="2858728"/>
                </a:lnTo>
                <a:lnTo>
                  <a:pt x="1728254" y="2868333"/>
                </a:lnTo>
                <a:lnTo>
                  <a:pt x="1682639" y="2876527"/>
                </a:lnTo>
                <a:lnTo>
                  <a:pt x="1636541" y="2883284"/>
                </a:lnTo>
                <a:lnTo>
                  <a:pt x="1589984" y="2888580"/>
                </a:lnTo>
                <a:lnTo>
                  <a:pt x="1542992" y="2892393"/>
                </a:lnTo>
                <a:lnTo>
                  <a:pt x="1495589" y="2894699"/>
                </a:lnTo>
                <a:lnTo>
                  <a:pt x="1447800" y="2895473"/>
                </a:lnTo>
                <a:lnTo>
                  <a:pt x="1400010" y="2894699"/>
                </a:lnTo>
                <a:lnTo>
                  <a:pt x="1352607" y="2892393"/>
                </a:lnTo>
                <a:lnTo>
                  <a:pt x="1305615" y="2888580"/>
                </a:lnTo>
                <a:lnTo>
                  <a:pt x="1259058" y="2883284"/>
                </a:lnTo>
                <a:lnTo>
                  <a:pt x="1212960" y="2876527"/>
                </a:lnTo>
                <a:lnTo>
                  <a:pt x="1167345" y="2868333"/>
                </a:lnTo>
                <a:lnTo>
                  <a:pt x="1122236" y="2858728"/>
                </a:lnTo>
                <a:lnTo>
                  <a:pt x="1077657" y="2847733"/>
                </a:lnTo>
                <a:lnTo>
                  <a:pt x="1033632" y="2835374"/>
                </a:lnTo>
                <a:lnTo>
                  <a:pt x="990185" y="2821674"/>
                </a:lnTo>
                <a:lnTo>
                  <a:pt x="947340" y="2806657"/>
                </a:lnTo>
                <a:lnTo>
                  <a:pt x="905121" y="2790347"/>
                </a:lnTo>
                <a:lnTo>
                  <a:pt x="863551" y="2772767"/>
                </a:lnTo>
                <a:lnTo>
                  <a:pt x="822654" y="2753942"/>
                </a:lnTo>
                <a:lnTo>
                  <a:pt x="782455" y="2733895"/>
                </a:lnTo>
                <a:lnTo>
                  <a:pt x="742976" y="2712649"/>
                </a:lnTo>
                <a:lnTo>
                  <a:pt x="704243" y="2690230"/>
                </a:lnTo>
                <a:lnTo>
                  <a:pt x="666278" y="2666661"/>
                </a:lnTo>
                <a:lnTo>
                  <a:pt x="629106" y="2641965"/>
                </a:lnTo>
                <a:lnTo>
                  <a:pt x="592750" y="2616166"/>
                </a:lnTo>
                <a:lnTo>
                  <a:pt x="557235" y="2589289"/>
                </a:lnTo>
                <a:lnTo>
                  <a:pt x="522583" y="2561356"/>
                </a:lnTo>
                <a:lnTo>
                  <a:pt x="488820" y="2532392"/>
                </a:lnTo>
                <a:lnTo>
                  <a:pt x="455968" y="2502422"/>
                </a:lnTo>
                <a:lnTo>
                  <a:pt x="424052" y="2471467"/>
                </a:lnTo>
                <a:lnTo>
                  <a:pt x="393096" y="2439553"/>
                </a:lnTo>
                <a:lnTo>
                  <a:pt x="363123" y="2406703"/>
                </a:lnTo>
                <a:lnTo>
                  <a:pt x="334157" y="2372941"/>
                </a:lnTo>
                <a:lnTo>
                  <a:pt x="306222" y="2338291"/>
                </a:lnTo>
                <a:lnTo>
                  <a:pt x="279343" y="2302777"/>
                </a:lnTo>
                <a:lnTo>
                  <a:pt x="253541" y="2266422"/>
                </a:lnTo>
                <a:lnTo>
                  <a:pt x="228843" y="2229250"/>
                </a:lnTo>
                <a:lnTo>
                  <a:pt x="205271" y="2191286"/>
                </a:lnTo>
                <a:lnTo>
                  <a:pt x="182849" y="2152552"/>
                </a:lnTo>
                <a:lnTo>
                  <a:pt x="161601" y="2113073"/>
                </a:lnTo>
                <a:lnTo>
                  <a:pt x="141552" y="2072873"/>
                </a:lnTo>
                <a:lnTo>
                  <a:pt x="122724" y="2031976"/>
                </a:lnTo>
                <a:lnTo>
                  <a:pt x="105142" y="1990404"/>
                </a:lnTo>
                <a:lnTo>
                  <a:pt x="88829" y="1948183"/>
                </a:lnTo>
                <a:lnTo>
                  <a:pt x="73810" y="1905336"/>
                </a:lnTo>
                <a:lnTo>
                  <a:pt x="60108" y="1861886"/>
                </a:lnTo>
                <a:lnTo>
                  <a:pt x="47747" y="1817858"/>
                </a:lnTo>
                <a:lnTo>
                  <a:pt x="36751" y="1773276"/>
                </a:lnTo>
                <a:lnTo>
                  <a:pt x="27144" y="1728163"/>
                </a:lnTo>
                <a:lnTo>
                  <a:pt x="18949" y="1682543"/>
                </a:lnTo>
                <a:lnTo>
                  <a:pt x="12191" y="1636439"/>
                </a:lnTo>
                <a:lnTo>
                  <a:pt x="6893" y="1589877"/>
                </a:lnTo>
                <a:lnTo>
                  <a:pt x="3079" y="1542879"/>
                </a:lnTo>
                <a:lnTo>
                  <a:pt x="773" y="1495470"/>
                </a:lnTo>
                <a:lnTo>
                  <a:pt x="0" y="1447673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0" y="1938401"/>
            <a:ext cx="1219200" cy="122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600" y="1938401"/>
            <a:ext cx="1219200" cy="1221105"/>
          </a:xfrm>
          <a:custGeom>
            <a:avLst/>
            <a:gdLst/>
            <a:ahLst/>
            <a:cxnLst/>
            <a:rect l="l" t="t" r="r" b="b"/>
            <a:pathLst>
              <a:path w="1219200" h="1221105">
                <a:moveTo>
                  <a:pt x="0" y="610362"/>
                </a:moveTo>
                <a:lnTo>
                  <a:pt x="1834" y="562650"/>
                </a:lnTo>
                <a:lnTo>
                  <a:pt x="7245" y="515945"/>
                </a:lnTo>
                <a:lnTo>
                  <a:pt x="16099" y="470382"/>
                </a:lnTo>
                <a:lnTo>
                  <a:pt x="28260" y="426097"/>
                </a:lnTo>
                <a:lnTo>
                  <a:pt x="43592" y="383224"/>
                </a:lnTo>
                <a:lnTo>
                  <a:pt x="61959" y="341900"/>
                </a:lnTo>
                <a:lnTo>
                  <a:pt x="83227" y="302260"/>
                </a:lnTo>
                <a:lnTo>
                  <a:pt x="107259" y="264439"/>
                </a:lnTo>
                <a:lnTo>
                  <a:pt x="133920" y="228573"/>
                </a:lnTo>
                <a:lnTo>
                  <a:pt x="163075" y="194798"/>
                </a:lnTo>
                <a:lnTo>
                  <a:pt x="194588" y="163248"/>
                </a:lnTo>
                <a:lnTo>
                  <a:pt x="228324" y="134060"/>
                </a:lnTo>
                <a:lnTo>
                  <a:pt x="264147" y="107370"/>
                </a:lnTo>
                <a:lnTo>
                  <a:pt x="301921" y="83311"/>
                </a:lnTo>
                <a:lnTo>
                  <a:pt x="341511" y="62021"/>
                </a:lnTo>
                <a:lnTo>
                  <a:pt x="382782" y="43635"/>
                </a:lnTo>
                <a:lnTo>
                  <a:pt x="425597" y="28288"/>
                </a:lnTo>
                <a:lnTo>
                  <a:pt x="469822" y="16115"/>
                </a:lnTo>
                <a:lnTo>
                  <a:pt x="515322" y="7252"/>
                </a:lnTo>
                <a:lnTo>
                  <a:pt x="561959" y="1835"/>
                </a:lnTo>
                <a:lnTo>
                  <a:pt x="609600" y="0"/>
                </a:lnTo>
                <a:lnTo>
                  <a:pt x="657240" y="1835"/>
                </a:lnTo>
                <a:lnTo>
                  <a:pt x="703877" y="7252"/>
                </a:lnTo>
                <a:lnTo>
                  <a:pt x="749377" y="16115"/>
                </a:lnTo>
                <a:lnTo>
                  <a:pt x="793602" y="28288"/>
                </a:lnTo>
                <a:lnTo>
                  <a:pt x="836417" y="43635"/>
                </a:lnTo>
                <a:lnTo>
                  <a:pt x="877688" y="62021"/>
                </a:lnTo>
                <a:lnTo>
                  <a:pt x="917278" y="83312"/>
                </a:lnTo>
                <a:lnTo>
                  <a:pt x="955052" y="107370"/>
                </a:lnTo>
                <a:lnTo>
                  <a:pt x="990875" y="134060"/>
                </a:lnTo>
                <a:lnTo>
                  <a:pt x="1024611" y="163248"/>
                </a:lnTo>
                <a:lnTo>
                  <a:pt x="1056124" y="194798"/>
                </a:lnTo>
                <a:lnTo>
                  <a:pt x="1085279" y="228573"/>
                </a:lnTo>
                <a:lnTo>
                  <a:pt x="1111940" y="264439"/>
                </a:lnTo>
                <a:lnTo>
                  <a:pt x="1135972" y="302260"/>
                </a:lnTo>
                <a:lnTo>
                  <a:pt x="1157240" y="341900"/>
                </a:lnTo>
                <a:lnTo>
                  <a:pt x="1175607" y="383224"/>
                </a:lnTo>
                <a:lnTo>
                  <a:pt x="1190939" y="426097"/>
                </a:lnTo>
                <a:lnTo>
                  <a:pt x="1203100" y="470382"/>
                </a:lnTo>
                <a:lnTo>
                  <a:pt x="1211954" y="515945"/>
                </a:lnTo>
                <a:lnTo>
                  <a:pt x="1217365" y="562650"/>
                </a:lnTo>
                <a:lnTo>
                  <a:pt x="1219200" y="610362"/>
                </a:lnTo>
                <a:lnTo>
                  <a:pt x="1217365" y="658056"/>
                </a:lnTo>
                <a:lnTo>
                  <a:pt x="1211954" y="704748"/>
                </a:lnTo>
                <a:lnTo>
                  <a:pt x="1203100" y="750301"/>
                </a:lnTo>
                <a:lnTo>
                  <a:pt x="1190939" y="794579"/>
                </a:lnTo>
                <a:lnTo>
                  <a:pt x="1175607" y="837446"/>
                </a:lnTo>
                <a:lnTo>
                  <a:pt x="1157240" y="878768"/>
                </a:lnTo>
                <a:lnTo>
                  <a:pt x="1135972" y="918407"/>
                </a:lnTo>
                <a:lnTo>
                  <a:pt x="1111940" y="956229"/>
                </a:lnTo>
                <a:lnTo>
                  <a:pt x="1085279" y="992097"/>
                </a:lnTo>
                <a:lnTo>
                  <a:pt x="1056124" y="1025876"/>
                </a:lnTo>
                <a:lnTo>
                  <a:pt x="1024611" y="1057430"/>
                </a:lnTo>
                <a:lnTo>
                  <a:pt x="990875" y="1086623"/>
                </a:lnTo>
                <a:lnTo>
                  <a:pt x="955052" y="1113319"/>
                </a:lnTo>
                <a:lnTo>
                  <a:pt x="917278" y="1137383"/>
                </a:lnTo>
                <a:lnTo>
                  <a:pt x="877688" y="1158679"/>
                </a:lnTo>
                <a:lnTo>
                  <a:pt x="836417" y="1177072"/>
                </a:lnTo>
                <a:lnTo>
                  <a:pt x="793602" y="1192424"/>
                </a:lnTo>
                <a:lnTo>
                  <a:pt x="749377" y="1204602"/>
                </a:lnTo>
                <a:lnTo>
                  <a:pt x="703877" y="1213468"/>
                </a:lnTo>
                <a:lnTo>
                  <a:pt x="657240" y="1218887"/>
                </a:lnTo>
                <a:lnTo>
                  <a:pt x="609600" y="1220724"/>
                </a:lnTo>
                <a:lnTo>
                  <a:pt x="561959" y="1218887"/>
                </a:lnTo>
                <a:lnTo>
                  <a:pt x="515322" y="1213468"/>
                </a:lnTo>
                <a:lnTo>
                  <a:pt x="469822" y="1204602"/>
                </a:lnTo>
                <a:lnTo>
                  <a:pt x="425597" y="1192424"/>
                </a:lnTo>
                <a:lnTo>
                  <a:pt x="382782" y="1177072"/>
                </a:lnTo>
                <a:lnTo>
                  <a:pt x="341511" y="1158679"/>
                </a:lnTo>
                <a:lnTo>
                  <a:pt x="301921" y="1137383"/>
                </a:lnTo>
                <a:lnTo>
                  <a:pt x="264147" y="1113319"/>
                </a:lnTo>
                <a:lnTo>
                  <a:pt x="228324" y="1086623"/>
                </a:lnTo>
                <a:lnTo>
                  <a:pt x="194588" y="1057430"/>
                </a:lnTo>
                <a:lnTo>
                  <a:pt x="163075" y="1025876"/>
                </a:lnTo>
                <a:lnTo>
                  <a:pt x="133920" y="992097"/>
                </a:lnTo>
                <a:lnTo>
                  <a:pt x="107259" y="956229"/>
                </a:lnTo>
                <a:lnTo>
                  <a:pt x="83227" y="918407"/>
                </a:lnTo>
                <a:lnTo>
                  <a:pt x="61959" y="878768"/>
                </a:lnTo>
                <a:lnTo>
                  <a:pt x="43592" y="837446"/>
                </a:lnTo>
                <a:lnTo>
                  <a:pt x="28260" y="794579"/>
                </a:lnTo>
                <a:lnTo>
                  <a:pt x="16099" y="750301"/>
                </a:lnTo>
                <a:lnTo>
                  <a:pt x="7245" y="704748"/>
                </a:lnTo>
                <a:lnTo>
                  <a:pt x="1834" y="658056"/>
                </a:lnTo>
                <a:lnTo>
                  <a:pt x="0" y="610362"/>
                </a:lnTo>
                <a:close/>
              </a:path>
            </a:pathLst>
          </a:custGeom>
          <a:ln w="9525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1002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31574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49033" y="1881251"/>
            <a:ext cx="726440" cy="419100"/>
          </a:xfrm>
          <a:custGeom>
            <a:avLst/>
            <a:gdLst/>
            <a:ahLst/>
            <a:cxnLst/>
            <a:rect l="l" t="t" r="r" b="b"/>
            <a:pathLst>
              <a:path w="726440" h="419100">
                <a:moveTo>
                  <a:pt x="725932" y="0"/>
                </a:moveTo>
                <a:lnTo>
                  <a:pt x="0" y="41910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5533" y="2871851"/>
            <a:ext cx="726440" cy="419100"/>
          </a:xfrm>
          <a:custGeom>
            <a:avLst/>
            <a:gdLst/>
            <a:ahLst/>
            <a:cxnLst/>
            <a:rect l="l" t="t" r="r" b="b"/>
            <a:pathLst>
              <a:path w="726440" h="419100">
                <a:moveTo>
                  <a:pt x="725932" y="418973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2934" y="1805051"/>
            <a:ext cx="726440" cy="419100"/>
          </a:xfrm>
          <a:custGeom>
            <a:avLst/>
            <a:gdLst/>
            <a:ahLst/>
            <a:cxnLst/>
            <a:rect l="l" t="t" r="r" b="b"/>
            <a:pathLst>
              <a:path w="726439" h="419100">
                <a:moveTo>
                  <a:pt x="0" y="0"/>
                </a:moveTo>
                <a:lnTo>
                  <a:pt x="725931" y="418973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2934" y="2871723"/>
            <a:ext cx="726440" cy="419100"/>
          </a:xfrm>
          <a:custGeom>
            <a:avLst/>
            <a:gdLst/>
            <a:ahLst/>
            <a:cxnLst/>
            <a:rect l="l" t="t" r="r" b="b"/>
            <a:pathLst>
              <a:path w="726439" h="419100">
                <a:moveTo>
                  <a:pt x="0" y="419100"/>
                </a:moveTo>
                <a:lnTo>
                  <a:pt x="725931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65690" y="2589392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[ 1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4154" y="3877182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[ 2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0300" y="3877182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[ 3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1846" y="2352802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[ 4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4100" y="904747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[ 5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2000" y="1100200"/>
            <a:ext cx="2133600" cy="406400"/>
          </a:xfrm>
          <a:custGeom>
            <a:avLst/>
            <a:gdLst/>
            <a:ahLst/>
            <a:cxnLst/>
            <a:rect l="l" t="t" r="r" b="b"/>
            <a:pathLst>
              <a:path w="2133600" h="406400">
                <a:moveTo>
                  <a:pt x="0" y="406400"/>
                </a:moveTo>
                <a:lnTo>
                  <a:pt x="2133600" y="406400"/>
                </a:lnTo>
                <a:lnTo>
                  <a:pt x="21336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58646" y="1124203"/>
            <a:ext cx="1337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AddQ </a:t>
            </a:r>
            <a:r>
              <a:rPr sz="2000" b="1" spc="5" dirty="0">
                <a:latin typeface="Times New Roman"/>
                <a:cs typeface="Times New Roman"/>
              </a:rPr>
              <a:t>Job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2000" y="1557400"/>
            <a:ext cx="2133600" cy="406400"/>
          </a:xfrm>
          <a:custGeom>
            <a:avLst/>
            <a:gdLst/>
            <a:ahLst/>
            <a:cxnLst/>
            <a:rect l="l" t="t" r="r" b="b"/>
            <a:pathLst>
              <a:path w="2133600" h="406400">
                <a:moveTo>
                  <a:pt x="0" y="406400"/>
                </a:moveTo>
                <a:lnTo>
                  <a:pt x="2133600" y="406400"/>
                </a:lnTo>
                <a:lnTo>
                  <a:pt x="21336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58646" y="1581657"/>
            <a:ext cx="1337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AddQ </a:t>
            </a:r>
            <a:r>
              <a:rPr sz="2000" b="1" spc="5" dirty="0">
                <a:latin typeface="Times New Roman"/>
                <a:cs typeface="Times New Roman"/>
              </a:rPr>
              <a:t>Job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2000" y="2014601"/>
            <a:ext cx="2133600" cy="406400"/>
          </a:xfrm>
          <a:custGeom>
            <a:avLst/>
            <a:gdLst/>
            <a:ahLst/>
            <a:cxnLst/>
            <a:rect l="l" t="t" r="r" b="b"/>
            <a:pathLst>
              <a:path w="2133600" h="406400">
                <a:moveTo>
                  <a:pt x="0" y="406400"/>
                </a:moveTo>
                <a:lnTo>
                  <a:pt x="2133600" y="406400"/>
                </a:lnTo>
                <a:lnTo>
                  <a:pt x="21336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58646" y="2038857"/>
            <a:ext cx="1337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AddQ </a:t>
            </a:r>
            <a:r>
              <a:rPr sz="2000" b="1" spc="5" dirty="0">
                <a:latin typeface="Times New Roman"/>
                <a:cs typeface="Times New Roman"/>
              </a:rPr>
              <a:t>Job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2000" y="2471801"/>
            <a:ext cx="2133600" cy="406400"/>
          </a:xfrm>
          <a:custGeom>
            <a:avLst/>
            <a:gdLst/>
            <a:ahLst/>
            <a:cxnLst/>
            <a:rect l="l" t="t" r="r" b="b"/>
            <a:pathLst>
              <a:path w="2133600" h="406400">
                <a:moveTo>
                  <a:pt x="0" y="406400"/>
                </a:moveTo>
                <a:lnTo>
                  <a:pt x="2133600" y="406400"/>
                </a:lnTo>
                <a:lnTo>
                  <a:pt x="21336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3490" y="2496057"/>
            <a:ext cx="154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DeleteQ </a:t>
            </a:r>
            <a:r>
              <a:rPr sz="2000" b="1" spc="5" dirty="0">
                <a:latin typeface="Times New Roman"/>
                <a:cs typeface="Times New Roman"/>
              </a:rPr>
              <a:t>Job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000" y="2929001"/>
            <a:ext cx="2133600" cy="406400"/>
          </a:xfrm>
          <a:custGeom>
            <a:avLst/>
            <a:gdLst/>
            <a:ahLst/>
            <a:cxnLst/>
            <a:rect l="l" t="t" r="r" b="b"/>
            <a:pathLst>
              <a:path w="2133600" h="406400">
                <a:moveTo>
                  <a:pt x="0" y="406400"/>
                </a:moveTo>
                <a:lnTo>
                  <a:pt x="2133600" y="406400"/>
                </a:lnTo>
                <a:lnTo>
                  <a:pt x="21336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58646" y="2953638"/>
            <a:ext cx="1337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AddQ </a:t>
            </a:r>
            <a:r>
              <a:rPr sz="2000" b="1" spc="5" dirty="0">
                <a:latin typeface="Times New Roman"/>
                <a:cs typeface="Times New Roman"/>
              </a:rPr>
              <a:t>Job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000" y="3386073"/>
            <a:ext cx="2133600" cy="406400"/>
          </a:xfrm>
          <a:custGeom>
            <a:avLst/>
            <a:gdLst/>
            <a:ahLst/>
            <a:cxnLst/>
            <a:rect l="l" t="t" r="r" b="b"/>
            <a:pathLst>
              <a:path w="2133600" h="406400">
                <a:moveTo>
                  <a:pt x="0" y="406400"/>
                </a:moveTo>
                <a:lnTo>
                  <a:pt x="2133600" y="406400"/>
                </a:lnTo>
                <a:lnTo>
                  <a:pt x="21336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58646" y="3410839"/>
            <a:ext cx="1337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AddQ </a:t>
            </a:r>
            <a:r>
              <a:rPr sz="2000" b="1" spc="5" dirty="0">
                <a:latin typeface="Times New Roman"/>
                <a:cs typeface="Times New Roman"/>
              </a:rPr>
              <a:t>Job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2000" y="3843273"/>
            <a:ext cx="2133600" cy="406400"/>
          </a:xfrm>
          <a:custGeom>
            <a:avLst/>
            <a:gdLst/>
            <a:ahLst/>
            <a:cxnLst/>
            <a:rect l="l" t="t" r="r" b="b"/>
            <a:pathLst>
              <a:path w="2133600" h="406400">
                <a:moveTo>
                  <a:pt x="0" y="406400"/>
                </a:moveTo>
                <a:lnTo>
                  <a:pt x="2133600" y="406400"/>
                </a:lnTo>
                <a:lnTo>
                  <a:pt x="21336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58646" y="3867734"/>
            <a:ext cx="1338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AddQ Job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2000" y="4300473"/>
            <a:ext cx="2133600" cy="406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Times New Roman"/>
                <a:cs typeface="Times New Roman"/>
              </a:rPr>
              <a:t>AddQ </a:t>
            </a:r>
            <a:r>
              <a:rPr sz="2000" b="1" spc="5" dirty="0">
                <a:latin typeface="Times New Roman"/>
                <a:cs typeface="Times New Roman"/>
              </a:rPr>
              <a:t>Job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7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16725" y="2219325"/>
            <a:ext cx="762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59600" y="2275713"/>
            <a:ext cx="4781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Job 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24600" y="3040126"/>
            <a:ext cx="76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67347" y="3096209"/>
            <a:ext cx="47879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Job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57800" y="3043301"/>
            <a:ext cx="7620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00294" y="3099943"/>
            <a:ext cx="4781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Job  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16725" y="221932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16725" y="221932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381000"/>
                </a:moveTo>
                <a:lnTo>
                  <a:pt x="2968" y="333204"/>
                </a:lnTo>
                <a:lnTo>
                  <a:pt x="11634" y="287181"/>
                </a:lnTo>
                <a:lnTo>
                  <a:pt x="25643" y="243288"/>
                </a:lnTo>
                <a:lnTo>
                  <a:pt x="44636" y="201881"/>
                </a:lnTo>
                <a:lnTo>
                  <a:pt x="68257" y="163318"/>
                </a:lnTo>
                <a:lnTo>
                  <a:pt x="96149" y="127955"/>
                </a:lnTo>
                <a:lnTo>
                  <a:pt x="127955" y="96149"/>
                </a:lnTo>
                <a:lnTo>
                  <a:pt x="163318" y="68257"/>
                </a:lnTo>
                <a:lnTo>
                  <a:pt x="201881" y="44636"/>
                </a:lnTo>
                <a:lnTo>
                  <a:pt x="243288" y="25643"/>
                </a:lnTo>
                <a:lnTo>
                  <a:pt x="287181" y="11634"/>
                </a:lnTo>
                <a:lnTo>
                  <a:pt x="333204" y="2968"/>
                </a:lnTo>
                <a:lnTo>
                  <a:pt x="381000" y="0"/>
                </a:lnTo>
                <a:lnTo>
                  <a:pt x="428795" y="2968"/>
                </a:lnTo>
                <a:lnTo>
                  <a:pt x="474818" y="11634"/>
                </a:lnTo>
                <a:lnTo>
                  <a:pt x="518711" y="25643"/>
                </a:lnTo>
                <a:lnTo>
                  <a:pt x="560118" y="44636"/>
                </a:lnTo>
                <a:lnTo>
                  <a:pt x="598681" y="68257"/>
                </a:lnTo>
                <a:lnTo>
                  <a:pt x="634044" y="96149"/>
                </a:lnTo>
                <a:lnTo>
                  <a:pt x="665850" y="127955"/>
                </a:lnTo>
                <a:lnTo>
                  <a:pt x="693742" y="163318"/>
                </a:lnTo>
                <a:lnTo>
                  <a:pt x="717363" y="201881"/>
                </a:lnTo>
                <a:lnTo>
                  <a:pt x="736356" y="243288"/>
                </a:lnTo>
                <a:lnTo>
                  <a:pt x="750365" y="287181"/>
                </a:lnTo>
                <a:lnTo>
                  <a:pt x="759031" y="333204"/>
                </a:lnTo>
                <a:lnTo>
                  <a:pt x="762000" y="381000"/>
                </a:lnTo>
                <a:lnTo>
                  <a:pt x="759031" y="428795"/>
                </a:lnTo>
                <a:lnTo>
                  <a:pt x="750365" y="474818"/>
                </a:lnTo>
                <a:lnTo>
                  <a:pt x="736356" y="518711"/>
                </a:lnTo>
                <a:lnTo>
                  <a:pt x="717363" y="560118"/>
                </a:lnTo>
                <a:lnTo>
                  <a:pt x="693742" y="598681"/>
                </a:lnTo>
                <a:lnTo>
                  <a:pt x="665850" y="634044"/>
                </a:lnTo>
                <a:lnTo>
                  <a:pt x="634044" y="665850"/>
                </a:lnTo>
                <a:lnTo>
                  <a:pt x="598681" y="693742"/>
                </a:lnTo>
                <a:lnTo>
                  <a:pt x="560118" y="717363"/>
                </a:lnTo>
                <a:lnTo>
                  <a:pt x="518711" y="736356"/>
                </a:lnTo>
                <a:lnTo>
                  <a:pt x="474818" y="750365"/>
                </a:lnTo>
                <a:lnTo>
                  <a:pt x="428795" y="759031"/>
                </a:lnTo>
                <a:lnTo>
                  <a:pt x="381000" y="762000"/>
                </a:lnTo>
                <a:lnTo>
                  <a:pt x="333204" y="759031"/>
                </a:lnTo>
                <a:lnTo>
                  <a:pt x="287181" y="750365"/>
                </a:lnTo>
                <a:lnTo>
                  <a:pt x="243288" y="736356"/>
                </a:lnTo>
                <a:lnTo>
                  <a:pt x="201881" y="717363"/>
                </a:lnTo>
                <a:lnTo>
                  <a:pt x="163318" y="693742"/>
                </a:lnTo>
                <a:lnTo>
                  <a:pt x="127955" y="665850"/>
                </a:lnTo>
                <a:lnTo>
                  <a:pt x="96149" y="634044"/>
                </a:lnTo>
                <a:lnTo>
                  <a:pt x="68257" y="598681"/>
                </a:lnTo>
                <a:lnTo>
                  <a:pt x="44636" y="560118"/>
                </a:lnTo>
                <a:lnTo>
                  <a:pt x="25643" y="518711"/>
                </a:lnTo>
                <a:lnTo>
                  <a:pt x="11634" y="474818"/>
                </a:lnTo>
                <a:lnTo>
                  <a:pt x="2968" y="428795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62500" y="2167001"/>
            <a:ext cx="7620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904994" y="2223262"/>
            <a:ext cx="4781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Job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34000" y="12526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76494" y="1308557"/>
            <a:ext cx="4787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Job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59525" y="1290700"/>
            <a:ext cx="762000" cy="7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02400" y="1346657"/>
            <a:ext cx="4787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Job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2937" y="500126"/>
            <a:ext cx="2719438" cy="4428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09444" y="478536"/>
            <a:ext cx="507492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367108" y="550464"/>
            <a:ext cx="17271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宋体"/>
                <a:cs typeface="宋体"/>
              </a:rPr>
              <a:t>循环</a:t>
            </a:r>
            <a:r>
              <a:rPr sz="2400" spc="-5" dirty="0" err="1">
                <a:latin typeface="宋体"/>
                <a:cs typeface="宋体"/>
              </a:rPr>
              <a:t>队</a:t>
            </a:r>
            <a:r>
              <a:rPr sz="2400" dirty="0" err="1">
                <a:latin typeface="宋体"/>
                <a:cs typeface="宋体"/>
              </a:rPr>
              <a:t>列</a:t>
            </a:r>
            <a:r>
              <a:rPr sz="2400" dirty="0"/>
              <a:t>: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24649" y="4395047"/>
            <a:ext cx="259562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队空：</a:t>
            </a:r>
            <a:r>
              <a:rPr lang="en-US" altLang="zh-CN" sz="2000" b="1" dirty="0">
                <a:latin typeface="Times New Roman"/>
                <a:cs typeface="Times New Roman"/>
              </a:rPr>
              <a:t>Front==</a:t>
            </a:r>
            <a:r>
              <a:rPr sz="2000" b="1" dirty="0">
                <a:latin typeface="Times New Roman"/>
                <a:cs typeface="Times New Roman"/>
              </a:rPr>
              <a:t>Re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39000" y="12526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3F7B126-D1B7-4D76-8FF7-A8665786EAD6}"/>
              </a:ext>
            </a:extLst>
          </p:cNvPr>
          <p:cNvGrpSpPr/>
          <p:nvPr/>
        </p:nvGrpSpPr>
        <p:grpSpPr>
          <a:xfrm>
            <a:off x="7735021" y="1404144"/>
            <a:ext cx="895985" cy="680022"/>
            <a:chOff x="6653148" y="442404"/>
            <a:chExt cx="895985" cy="680022"/>
          </a:xfrm>
        </p:grpSpPr>
        <p:sp>
          <p:nvSpPr>
            <p:cNvPr id="58" name="object 58"/>
            <p:cNvSpPr/>
            <p:nvPr/>
          </p:nvSpPr>
          <p:spPr>
            <a:xfrm>
              <a:off x="6653148" y="500126"/>
              <a:ext cx="895476" cy="6221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53148" y="500126"/>
              <a:ext cx="895985" cy="622300"/>
            </a:xfrm>
            <a:custGeom>
              <a:avLst/>
              <a:gdLst/>
              <a:ahLst/>
              <a:cxnLst/>
              <a:rect l="l" t="t" r="r" b="b"/>
              <a:pathLst>
                <a:path w="895984" h="622300">
                  <a:moveTo>
                    <a:pt x="133476" y="381000"/>
                  </a:moveTo>
                  <a:lnTo>
                    <a:pt x="260476" y="381000"/>
                  </a:lnTo>
                  <a:lnTo>
                    <a:pt x="0" y="622173"/>
                  </a:lnTo>
                  <a:lnTo>
                    <a:pt x="450976" y="381000"/>
                  </a:lnTo>
                  <a:lnTo>
                    <a:pt x="895476" y="381000"/>
                  </a:lnTo>
                  <a:lnTo>
                    <a:pt x="895476" y="317500"/>
                  </a:lnTo>
                  <a:lnTo>
                    <a:pt x="895476" y="222250"/>
                  </a:lnTo>
                  <a:lnTo>
                    <a:pt x="895476" y="0"/>
                  </a:lnTo>
                  <a:lnTo>
                    <a:pt x="450976" y="0"/>
                  </a:lnTo>
                  <a:lnTo>
                    <a:pt x="260476" y="0"/>
                  </a:lnTo>
                  <a:lnTo>
                    <a:pt x="133476" y="0"/>
                  </a:lnTo>
                  <a:lnTo>
                    <a:pt x="133476" y="222250"/>
                  </a:lnTo>
                  <a:lnTo>
                    <a:pt x="133476" y="317500"/>
                  </a:lnTo>
                  <a:lnTo>
                    <a:pt x="133476" y="381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6840590" y="442404"/>
              <a:ext cx="643890" cy="345607"/>
            </a:xfrm>
            <a:prstGeom prst="rect">
              <a:avLst/>
            </a:prstGeom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2000" b="1" dirty="0">
                  <a:latin typeface="Times New Roman"/>
                  <a:cs typeface="Times New Roman"/>
                </a:rPr>
                <a:t>F</a:t>
              </a:r>
              <a:r>
                <a:rPr sz="2000" b="1" spc="-40" dirty="0">
                  <a:latin typeface="Times New Roman"/>
                  <a:cs typeface="Times New Roman"/>
                </a:rPr>
                <a:t>r</a:t>
              </a:r>
              <a:r>
                <a:rPr sz="2000" b="1" dirty="0">
                  <a:latin typeface="Times New Roman"/>
                  <a:cs typeface="Times New Roman"/>
                </a:rPr>
                <a:t>o</a:t>
              </a:r>
              <a:r>
                <a:rPr sz="2000" b="1" spc="5" dirty="0">
                  <a:latin typeface="Times New Roman"/>
                  <a:cs typeface="Times New Roman"/>
                </a:rPr>
                <a:t>n</a:t>
              </a:r>
              <a:r>
                <a:rPr sz="2000" b="1" dirty="0">
                  <a:latin typeface="Times New Roman"/>
                  <a:cs typeface="Times New Roman"/>
                </a:rPr>
                <a:t>t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6" name="object 66"/>
          <p:cNvSpPr/>
          <p:nvPr/>
        </p:nvSpPr>
        <p:spPr>
          <a:xfrm>
            <a:off x="5410200" y="4032250"/>
            <a:ext cx="762000" cy="802005"/>
          </a:xfrm>
          <a:custGeom>
            <a:avLst/>
            <a:gdLst/>
            <a:ahLst/>
            <a:cxnLst/>
            <a:rect l="l" t="t" r="r" b="b"/>
            <a:pathLst>
              <a:path w="762000" h="802004">
                <a:moveTo>
                  <a:pt x="0" y="801624"/>
                </a:moveTo>
                <a:lnTo>
                  <a:pt x="127000" y="801624"/>
                </a:lnTo>
                <a:lnTo>
                  <a:pt x="317500" y="801624"/>
                </a:lnTo>
                <a:lnTo>
                  <a:pt x="762000" y="801624"/>
                </a:lnTo>
                <a:lnTo>
                  <a:pt x="762000" y="579374"/>
                </a:lnTo>
                <a:lnTo>
                  <a:pt x="762000" y="484124"/>
                </a:lnTo>
                <a:lnTo>
                  <a:pt x="762000" y="420624"/>
                </a:lnTo>
                <a:lnTo>
                  <a:pt x="317500" y="420624"/>
                </a:lnTo>
                <a:lnTo>
                  <a:pt x="257175" y="0"/>
                </a:lnTo>
                <a:lnTo>
                  <a:pt x="127000" y="420624"/>
                </a:lnTo>
                <a:lnTo>
                  <a:pt x="0" y="420624"/>
                </a:lnTo>
                <a:lnTo>
                  <a:pt x="0" y="484124"/>
                </a:lnTo>
                <a:lnTo>
                  <a:pt x="0" y="579374"/>
                </a:lnTo>
                <a:lnTo>
                  <a:pt x="0" y="8016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510276" y="4455033"/>
            <a:ext cx="56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Re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600151-851D-417A-83A6-D636101177A5}"/>
              </a:ext>
            </a:extLst>
          </p:cNvPr>
          <p:cNvGrpSpPr/>
          <p:nvPr/>
        </p:nvGrpSpPr>
        <p:grpSpPr>
          <a:xfrm>
            <a:off x="7299960" y="3659037"/>
            <a:ext cx="1154430" cy="663575"/>
            <a:chOff x="7895843" y="3739001"/>
            <a:chExt cx="1154430" cy="663575"/>
          </a:xfrm>
        </p:grpSpPr>
        <p:sp>
          <p:nvSpPr>
            <p:cNvPr id="68" name="object 68"/>
            <p:cNvSpPr/>
            <p:nvPr/>
          </p:nvSpPr>
          <p:spPr>
            <a:xfrm>
              <a:off x="7895843" y="3739001"/>
              <a:ext cx="1154176" cy="6635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95843" y="3739001"/>
              <a:ext cx="1154430" cy="663575"/>
            </a:xfrm>
            <a:custGeom>
              <a:avLst/>
              <a:gdLst/>
              <a:ahLst/>
              <a:cxnLst/>
              <a:rect l="l" t="t" r="r" b="b"/>
              <a:pathLst>
                <a:path w="1154429" h="663575">
                  <a:moveTo>
                    <a:pt x="392175" y="663575"/>
                  </a:moveTo>
                  <a:lnTo>
                    <a:pt x="519175" y="663575"/>
                  </a:lnTo>
                  <a:lnTo>
                    <a:pt x="709676" y="663575"/>
                  </a:lnTo>
                  <a:lnTo>
                    <a:pt x="1154176" y="663575"/>
                  </a:lnTo>
                  <a:lnTo>
                    <a:pt x="1154176" y="441325"/>
                  </a:lnTo>
                  <a:lnTo>
                    <a:pt x="1154176" y="346075"/>
                  </a:lnTo>
                  <a:lnTo>
                    <a:pt x="1154176" y="282575"/>
                  </a:lnTo>
                  <a:lnTo>
                    <a:pt x="709676" y="282575"/>
                  </a:lnTo>
                  <a:lnTo>
                    <a:pt x="0" y="0"/>
                  </a:lnTo>
                  <a:lnTo>
                    <a:pt x="519175" y="282575"/>
                  </a:lnTo>
                  <a:lnTo>
                    <a:pt x="392175" y="282575"/>
                  </a:lnTo>
                  <a:lnTo>
                    <a:pt x="392175" y="346075"/>
                  </a:lnTo>
                  <a:lnTo>
                    <a:pt x="392175" y="441325"/>
                  </a:lnTo>
                  <a:lnTo>
                    <a:pt x="392175" y="663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8348851" y="4023227"/>
              <a:ext cx="64389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2000" b="1" dirty="0">
                  <a:latin typeface="Times New Roman"/>
                  <a:cs typeface="Times New Roman"/>
                </a:rPr>
                <a:t>Rear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74" name="object 74"/>
          <p:cNvSpPr/>
          <p:nvPr/>
        </p:nvSpPr>
        <p:spPr>
          <a:xfrm>
            <a:off x="3486510" y="2870099"/>
            <a:ext cx="889000" cy="650875"/>
          </a:xfrm>
          <a:custGeom>
            <a:avLst/>
            <a:gdLst/>
            <a:ahLst/>
            <a:cxnLst/>
            <a:rect l="l" t="t" r="r" b="b"/>
            <a:pathLst>
              <a:path w="889000" h="650875">
                <a:moveTo>
                  <a:pt x="0" y="650748"/>
                </a:moveTo>
                <a:lnTo>
                  <a:pt x="444500" y="650748"/>
                </a:lnTo>
                <a:lnTo>
                  <a:pt x="635000" y="650748"/>
                </a:lnTo>
                <a:lnTo>
                  <a:pt x="762000" y="650748"/>
                </a:lnTo>
                <a:lnTo>
                  <a:pt x="762000" y="428498"/>
                </a:lnTo>
                <a:lnTo>
                  <a:pt x="762000" y="333248"/>
                </a:lnTo>
                <a:lnTo>
                  <a:pt x="762000" y="269748"/>
                </a:lnTo>
                <a:lnTo>
                  <a:pt x="635000" y="269748"/>
                </a:lnTo>
                <a:lnTo>
                  <a:pt x="889000" y="0"/>
                </a:lnTo>
                <a:lnTo>
                  <a:pt x="444500" y="269748"/>
                </a:lnTo>
                <a:lnTo>
                  <a:pt x="0" y="269748"/>
                </a:lnTo>
                <a:lnTo>
                  <a:pt x="0" y="333248"/>
                </a:lnTo>
                <a:lnTo>
                  <a:pt x="0" y="428498"/>
                </a:lnTo>
                <a:lnTo>
                  <a:pt x="0" y="6507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530815" y="3133178"/>
            <a:ext cx="563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Re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810000" y="1024000"/>
            <a:ext cx="1203325" cy="426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000" y="1024000"/>
            <a:ext cx="1203325" cy="427355"/>
          </a:xfrm>
          <a:custGeom>
            <a:avLst/>
            <a:gdLst/>
            <a:ahLst/>
            <a:cxnLst/>
            <a:rect l="l" t="t" r="r" b="b"/>
            <a:pathLst>
              <a:path w="1203325" h="427355">
                <a:moveTo>
                  <a:pt x="0" y="381000"/>
                </a:moveTo>
                <a:lnTo>
                  <a:pt x="444500" y="381000"/>
                </a:lnTo>
                <a:lnTo>
                  <a:pt x="635000" y="381000"/>
                </a:lnTo>
                <a:lnTo>
                  <a:pt x="762000" y="381000"/>
                </a:lnTo>
                <a:lnTo>
                  <a:pt x="762000" y="317500"/>
                </a:lnTo>
                <a:lnTo>
                  <a:pt x="1203325" y="426974"/>
                </a:lnTo>
                <a:lnTo>
                  <a:pt x="762000" y="222250"/>
                </a:lnTo>
                <a:lnTo>
                  <a:pt x="762000" y="0"/>
                </a:lnTo>
                <a:lnTo>
                  <a:pt x="635000" y="0"/>
                </a:lnTo>
                <a:lnTo>
                  <a:pt x="444500" y="0"/>
                </a:lnTo>
                <a:lnTo>
                  <a:pt x="0" y="0"/>
                </a:lnTo>
                <a:lnTo>
                  <a:pt x="0" y="222250"/>
                </a:lnTo>
                <a:lnTo>
                  <a:pt x="0" y="317500"/>
                </a:lnTo>
                <a:lnTo>
                  <a:pt x="0" y="381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909821" y="1025144"/>
            <a:ext cx="563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Re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810000" y="1024000"/>
            <a:ext cx="1203325" cy="427355"/>
          </a:xfrm>
          <a:custGeom>
            <a:avLst/>
            <a:gdLst/>
            <a:ahLst/>
            <a:cxnLst/>
            <a:rect l="l" t="t" r="r" b="b"/>
            <a:pathLst>
              <a:path w="1203325" h="427355">
                <a:moveTo>
                  <a:pt x="0" y="381000"/>
                </a:moveTo>
                <a:lnTo>
                  <a:pt x="444500" y="381000"/>
                </a:lnTo>
                <a:lnTo>
                  <a:pt x="635000" y="381000"/>
                </a:lnTo>
                <a:lnTo>
                  <a:pt x="762000" y="381000"/>
                </a:lnTo>
                <a:lnTo>
                  <a:pt x="762000" y="317500"/>
                </a:lnTo>
                <a:lnTo>
                  <a:pt x="1203325" y="426974"/>
                </a:lnTo>
                <a:lnTo>
                  <a:pt x="762000" y="222250"/>
                </a:lnTo>
                <a:lnTo>
                  <a:pt x="762000" y="0"/>
                </a:lnTo>
                <a:lnTo>
                  <a:pt x="635000" y="0"/>
                </a:lnTo>
                <a:lnTo>
                  <a:pt x="444500" y="0"/>
                </a:lnTo>
                <a:lnTo>
                  <a:pt x="0" y="0"/>
                </a:lnTo>
                <a:lnTo>
                  <a:pt x="0" y="222250"/>
                </a:lnTo>
                <a:lnTo>
                  <a:pt x="0" y="317500"/>
                </a:lnTo>
                <a:lnTo>
                  <a:pt x="0" y="38100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3450" y="871600"/>
            <a:ext cx="1174750" cy="5761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83450" y="871600"/>
            <a:ext cx="1174750" cy="576580"/>
          </a:xfrm>
          <a:custGeom>
            <a:avLst/>
            <a:gdLst/>
            <a:ahLst/>
            <a:cxnLst/>
            <a:rect l="l" t="t" r="r" b="b"/>
            <a:pathLst>
              <a:path w="1174750" h="576580">
                <a:moveTo>
                  <a:pt x="412750" y="381000"/>
                </a:moveTo>
                <a:lnTo>
                  <a:pt x="539750" y="381000"/>
                </a:lnTo>
                <a:lnTo>
                  <a:pt x="730250" y="381000"/>
                </a:lnTo>
                <a:lnTo>
                  <a:pt x="1174750" y="381000"/>
                </a:lnTo>
                <a:lnTo>
                  <a:pt x="1174750" y="317500"/>
                </a:lnTo>
                <a:lnTo>
                  <a:pt x="1174750" y="222250"/>
                </a:lnTo>
                <a:lnTo>
                  <a:pt x="1174750" y="0"/>
                </a:lnTo>
                <a:lnTo>
                  <a:pt x="730250" y="0"/>
                </a:lnTo>
                <a:lnTo>
                  <a:pt x="539750" y="0"/>
                </a:lnTo>
                <a:lnTo>
                  <a:pt x="412750" y="0"/>
                </a:lnTo>
                <a:lnTo>
                  <a:pt x="412750" y="222250"/>
                </a:lnTo>
                <a:lnTo>
                  <a:pt x="0" y="576199"/>
                </a:lnTo>
                <a:lnTo>
                  <a:pt x="412750" y="317500"/>
                </a:lnTo>
                <a:lnTo>
                  <a:pt x="41275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796530" y="835602"/>
            <a:ext cx="726440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Times New Roman"/>
                <a:cs typeface="Times New Roman"/>
              </a:rPr>
              <a:t>Rear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95904" y="4957243"/>
            <a:ext cx="4647596" cy="11572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zh-CN" altLang="en-US" b="1" dirty="0"/>
              <a:t>思考：</a:t>
            </a:r>
            <a:endParaRPr lang="en-US" altLang="zh-CN" b="1" dirty="0"/>
          </a:p>
          <a:p>
            <a:pPr marL="342900" indent="-342900">
              <a:buAutoNum type="arabicParenBoth"/>
            </a:pPr>
            <a:r>
              <a:rPr lang="zh-CN" altLang="en-US" b="1" dirty="0"/>
              <a:t>这种方案：队列空和满的判别条件是什么？</a:t>
            </a:r>
            <a:endParaRPr lang="en-US" altLang="zh-CN" b="1" dirty="0"/>
          </a:p>
          <a:p>
            <a:endParaRPr lang="en-US" altLang="zh-CN" b="1" dirty="0"/>
          </a:p>
          <a:p>
            <a:pPr marL="342900" indent="-342900">
              <a:buAutoNum type="arabicParenBoth"/>
            </a:pPr>
            <a:r>
              <a:rPr lang="zh-CN" altLang="en-US" b="1" dirty="0"/>
              <a:t>为什么会出现空、满无法区别？根本原因？</a:t>
            </a:r>
            <a:endParaRPr lang="en-US" b="1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B824D38-52BF-4DA8-BCC7-CC1BA9F5089B}"/>
              </a:ext>
            </a:extLst>
          </p:cNvPr>
          <p:cNvGrpSpPr/>
          <p:nvPr/>
        </p:nvGrpSpPr>
        <p:grpSpPr>
          <a:xfrm>
            <a:off x="6837363" y="2232483"/>
            <a:ext cx="762000" cy="762000"/>
            <a:chOff x="6837363" y="2232483"/>
            <a:chExt cx="762000" cy="762000"/>
          </a:xfrm>
        </p:grpSpPr>
        <p:sp>
          <p:nvSpPr>
            <p:cNvPr id="95" name="object 46">
              <a:extLst>
                <a:ext uri="{FF2B5EF4-FFF2-40B4-BE49-F238E27FC236}">
                  <a16:creationId xmlns:a16="http://schemas.microsoft.com/office/drawing/2014/main" id="{2699DE0C-DECF-4811-ABF4-832D785167B6}"/>
                </a:ext>
              </a:extLst>
            </p:cNvPr>
            <p:cNvSpPr/>
            <p:nvPr/>
          </p:nvSpPr>
          <p:spPr>
            <a:xfrm>
              <a:off x="6837363" y="2232483"/>
              <a:ext cx="762000" cy="762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47">
              <a:extLst>
                <a:ext uri="{FF2B5EF4-FFF2-40B4-BE49-F238E27FC236}">
                  <a16:creationId xmlns:a16="http://schemas.microsoft.com/office/drawing/2014/main" id="{D1BD0CFB-40B4-4038-8C04-678BC31881F1}"/>
                </a:ext>
              </a:extLst>
            </p:cNvPr>
            <p:cNvSpPr txBox="1"/>
            <p:nvPr/>
          </p:nvSpPr>
          <p:spPr>
            <a:xfrm>
              <a:off x="6956299" y="2299129"/>
              <a:ext cx="478790" cy="6362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sz="2000" b="1" dirty="0">
                  <a:latin typeface="Arial"/>
                  <a:cs typeface="Arial"/>
                </a:rPr>
                <a:t>Job</a:t>
              </a:r>
              <a:endParaRPr sz="20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Arial"/>
                  <a:cs typeface="Arial"/>
                </a:rPr>
                <a:t>1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99" name="object 57">
            <a:extLst>
              <a:ext uri="{FF2B5EF4-FFF2-40B4-BE49-F238E27FC236}">
                <a16:creationId xmlns:a16="http://schemas.microsoft.com/office/drawing/2014/main" id="{D9792EDC-9E77-4E51-98AC-752D577C164D}"/>
              </a:ext>
            </a:extLst>
          </p:cNvPr>
          <p:cNvSpPr/>
          <p:nvPr/>
        </p:nvSpPr>
        <p:spPr>
          <a:xfrm>
            <a:off x="7710256" y="2325827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83">
            <a:extLst>
              <a:ext uri="{FF2B5EF4-FFF2-40B4-BE49-F238E27FC236}">
                <a16:creationId xmlns:a16="http://schemas.microsoft.com/office/drawing/2014/main" id="{2B56CDEE-D13B-4F30-9A09-13ACC1004F72}"/>
              </a:ext>
            </a:extLst>
          </p:cNvPr>
          <p:cNvSpPr/>
          <p:nvPr/>
        </p:nvSpPr>
        <p:spPr>
          <a:xfrm>
            <a:off x="7754706" y="1944827"/>
            <a:ext cx="1174750" cy="5761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84">
            <a:extLst>
              <a:ext uri="{FF2B5EF4-FFF2-40B4-BE49-F238E27FC236}">
                <a16:creationId xmlns:a16="http://schemas.microsoft.com/office/drawing/2014/main" id="{2E4B62CA-A28C-49F4-84F9-706ABB9A7473}"/>
              </a:ext>
            </a:extLst>
          </p:cNvPr>
          <p:cNvSpPr/>
          <p:nvPr/>
        </p:nvSpPr>
        <p:spPr>
          <a:xfrm>
            <a:off x="7754706" y="1944827"/>
            <a:ext cx="1174750" cy="576580"/>
          </a:xfrm>
          <a:custGeom>
            <a:avLst/>
            <a:gdLst/>
            <a:ahLst/>
            <a:cxnLst/>
            <a:rect l="l" t="t" r="r" b="b"/>
            <a:pathLst>
              <a:path w="1174750" h="576580">
                <a:moveTo>
                  <a:pt x="412750" y="381000"/>
                </a:moveTo>
                <a:lnTo>
                  <a:pt x="539750" y="381000"/>
                </a:lnTo>
                <a:lnTo>
                  <a:pt x="730250" y="381000"/>
                </a:lnTo>
                <a:lnTo>
                  <a:pt x="1174750" y="381000"/>
                </a:lnTo>
                <a:lnTo>
                  <a:pt x="1174750" y="317500"/>
                </a:lnTo>
                <a:lnTo>
                  <a:pt x="1174750" y="222250"/>
                </a:lnTo>
                <a:lnTo>
                  <a:pt x="1174750" y="0"/>
                </a:lnTo>
                <a:lnTo>
                  <a:pt x="730250" y="0"/>
                </a:lnTo>
                <a:lnTo>
                  <a:pt x="539750" y="0"/>
                </a:lnTo>
                <a:lnTo>
                  <a:pt x="412750" y="0"/>
                </a:lnTo>
                <a:lnTo>
                  <a:pt x="412750" y="222250"/>
                </a:lnTo>
                <a:lnTo>
                  <a:pt x="0" y="576199"/>
                </a:lnTo>
                <a:lnTo>
                  <a:pt x="412750" y="317500"/>
                </a:lnTo>
                <a:lnTo>
                  <a:pt x="41275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85">
            <a:extLst>
              <a:ext uri="{FF2B5EF4-FFF2-40B4-BE49-F238E27FC236}">
                <a16:creationId xmlns:a16="http://schemas.microsoft.com/office/drawing/2014/main" id="{496B2983-4B43-453C-97D6-6BF032CEFD71}"/>
              </a:ext>
            </a:extLst>
          </p:cNvPr>
          <p:cNvSpPr txBox="1"/>
          <p:nvPr/>
        </p:nvSpPr>
        <p:spPr>
          <a:xfrm>
            <a:off x="8267786" y="1908829"/>
            <a:ext cx="726440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Times New Roman"/>
                <a:cs typeface="Times New Roman"/>
              </a:rPr>
              <a:t>Rear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9FB2E4-17CA-449A-A1E6-A3204B6C1370}"/>
              </a:ext>
            </a:extLst>
          </p:cNvPr>
          <p:cNvSpPr txBox="1"/>
          <p:nvPr/>
        </p:nvSpPr>
        <p:spPr>
          <a:xfrm>
            <a:off x="6569605" y="919207"/>
            <a:ext cx="125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0010" algn="ctr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b="1" dirty="0">
                <a:latin typeface="Times New Roman"/>
                <a:cs typeface="Times New Roman"/>
              </a:rPr>
              <a:t>[ 0</a:t>
            </a:r>
            <a:r>
              <a:rPr lang="zh-CN" altLang="en-US" sz="1800" b="1" spc="-60" dirty="0">
                <a:latin typeface="Times New Roman"/>
                <a:cs typeface="Times New Roman"/>
              </a:rPr>
              <a:t> </a:t>
            </a:r>
            <a:r>
              <a:rPr lang="en-US" altLang="zh-CN" sz="1800" b="1" dirty="0">
                <a:latin typeface="Times New Roman"/>
                <a:cs typeface="Times New Roman"/>
              </a:rPr>
              <a:t>]</a:t>
            </a:r>
            <a:endParaRPr lang="zh-CN" altLang="en-US" sz="1800" dirty="0">
              <a:latin typeface="Times New Roman"/>
              <a:cs typeface="Times New Roman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AB48350-D21D-420D-A210-FCBDE3C29927}"/>
              </a:ext>
            </a:extLst>
          </p:cNvPr>
          <p:cNvGrpSpPr/>
          <p:nvPr/>
        </p:nvGrpSpPr>
        <p:grpSpPr>
          <a:xfrm>
            <a:off x="6604039" y="366844"/>
            <a:ext cx="895985" cy="680022"/>
            <a:chOff x="6653148" y="442404"/>
            <a:chExt cx="895985" cy="680022"/>
          </a:xfrm>
        </p:grpSpPr>
        <p:sp>
          <p:nvSpPr>
            <p:cNvPr id="116" name="object 58">
              <a:extLst>
                <a:ext uri="{FF2B5EF4-FFF2-40B4-BE49-F238E27FC236}">
                  <a16:creationId xmlns:a16="http://schemas.microsoft.com/office/drawing/2014/main" id="{6C236D30-8DBF-438D-A828-458161069158}"/>
                </a:ext>
              </a:extLst>
            </p:cNvPr>
            <p:cNvSpPr/>
            <p:nvPr/>
          </p:nvSpPr>
          <p:spPr>
            <a:xfrm>
              <a:off x="6653148" y="500126"/>
              <a:ext cx="895476" cy="6221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59">
              <a:extLst>
                <a:ext uri="{FF2B5EF4-FFF2-40B4-BE49-F238E27FC236}">
                  <a16:creationId xmlns:a16="http://schemas.microsoft.com/office/drawing/2014/main" id="{F1ECC797-29FD-49C1-9C9D-1BC84A77D14B}"/>
                </a:ext>
              </a:extLst>
            </p:cNvPr>
            <p:cNvSpPr/>
            <p:nvPr/>
          </p:nvSpPr>
          <p:spPr>
            <a:xfrm>
              <a:off x="6653148" y="500126"/>
              <a:ext cx="895985" cy="622300"/>
            </a:xfrm>
            <a:custGeom>
              <a:avLst/>
              <a:gdLst/>
              <a:ahLst/>
              <a:cxnLst/>
              <a:rect l="l" t="t" r="r" b="b"/>
              <a:pathLst>
                <a:path w="895984" h="622300">
                  <a:moveTo>
                    <a:pt x="133476" y="381000"/>
                  </a:moveTo>
                  <a:lnTo>
                    <a:pt x="260476" y="381000"/>
                  </a:lnTo>
                  <a:lnTo>
                    <a:pt x="0" y="622173"/>
                  </a:lnTo>
                  <a:lnTo>
                    <a:pt x="450976" y="381000"/>
                  </a:lnTo>
                  <a:lnTo>
                    <a:pt x="895476" y="381000"/>
                  </a:lnTo>
                  <a:lnTo>
                    <a:pt x="895476" y="317500"/>
                  </a:lnTo>
                  <a:lnTo>
                    <a:pt x="895476" y="222250"/>
                  </a:lnTo>
                  <a:lnTo>
                    <a:pt x="895476" y="0"/>
                  </a:lnTo>
                  <a:lnTo>
                    <a:pt x="450976" y="0"/>
                  </a:lnTo>
                  <a:lnTo>
                    <a:pt x="260476" y="0"/>
                  </a:lnTo>
                  <a:lnTo>
                    <a:pt x="133476" y="0"/>
                  </a:lnTo>
                  <a:lnTo>
                    <a:pt x="133476" y="222250"/>
                  </a:lnTo>
                  <a:lnTo>
                    <a:pt x="133476" y="317500"/>
                  </a:lnTo>
                  <a:lnTo>
                    <a:pt x="133476" y="381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60">
              <a:extLst>
                <a:ext uri="{FF2B5EF4-FFF2-40B4-BE49-F238E27FC236}">
                  <a16:creationId xmlns:a16="http://schemas.microsoft.com/office/drawing/2014/main" id="{028FC80C-272C-47B7-A0C4-41C0043DD2F5}"/>
                </a:ext>
              </a:extLst>
            </p:cNvPr>
            <p:cNvSpPr txBox="1"/>
            <p:nvPr/>
          </p:nvSpPr>
          <p:spPr>
            <a:xfrm>
              <a:off x="6840590" y="442404"/>
              <a:ext cx="643890" cy="345607"/>
            </a:xfrm>
            <a:prstGeom prst="rect">
              <a:avLst/>
            </a:prstGeom>
          </p:spPr>
          <p:txBody>
            <a:bodyPr vert="horz" wrap="square" lIns="0" tIns="374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95"/>
                </a:spcBef>
              </a:pPr>
              <a:r>
                <a:rPr sz="2000" b="1" dirty="0">
                  <a:latin typeface="Times New Roman"/>
                  <a:cs typeface="Times New Roman"/>
                </a:rPr>
                <a:t>F</a:t>
              </a:r>
              <a:r>
                <a:rPr sz="2000" b="1" spc="-40" dirty="0">
                  <a:latin typeface="Times New Roman"/>
                  <a:cs typeface="Times New Roman"/>
                </a:rPr>
                <a:t>r</a:t>
              </a:r>
              <a:r>
                <a:rPr sz="2000" b="1" dirty="0">
                  <a:latin typeface="Times New Roman"/>
                  <a:cs typeface="Times New Roman"/>
                </a:rPr>
                <a:t>o</a:t>
              </a:r>
              <a:r>
                <a:rPr sz="2000" b="1" spc="5" dirty="0">
                  <a:latin typeface="Times New Roman"/>
                  <a:cs typeface="Times New Roman"/>
                </a:rPr>
                <a:t>n</a:t>
              </a:r>
              <a:r>
                <a:rPr sz="2000" b="1" dirty="0">
                  <a:latin typeface="Times New Roman"/>
                  <a:cs typeface="Times New Roman"/>
                </a:rPr>
                <a:t>t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19" name="object 78">
            <a:extLst>
              <a:ext uri="{FF2B5EF4-FFF2-40B4-BE49-F238E27FC236}">
                <a16:creationId xmlns:a16="http://schemas.microsoft.com/office/drawing/2014/main" id="{441C06C8-A8F5-4B0E-98B4-B85C7C91B7A5}"/>
              </a:ext>
            </a:extLst>
          </p:cNvPr>
          <p:cNvSpPr/>
          <p:nvPr/>
        </p:nvSpPr>
        <p:spPr>
          <a:xfrm>
            <a:off x="5214748" y="422730"/>
            <a:ext cx="1203325" cy="426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79">
            <a:extLst>
              <a:ext uri="{FF2B5EF4-FFF2-40B4-BE49-F238E27FC236}">
                <a16:creationId xmlns:a16="http://schemas.microsoft.com/office/drawing/2014/main" id="{8A2626A5-9B2C-4820-B02C-EDD83F11B195}"/>
              </a:ext>
            </a:extLst>
          </p:cNvPr>
          <p:cNvSpPr/>
          <p:nvPr/>
        </p:nvSpPr>
        <p:spPr>
          <a:xfrm>
            <a:off x="5214748" y="422730"/>
            <a:ext cx="1203325" cy="427355"/>
          </a:xfrm>
          <a:custGeom>
            <a:avLst/>
            <a:gdLst/>
            <a:ahLst/>
            <a:cxnLst/>
            <a:rect l="l" t="t" r="r" b="b"/>
            <a:pathLst>
              <a:path w="1203325" h="427355">
                <a:moveTo>
                  <a:pt x="0" y="381000"/>
                </a:moveTo>
                <a:lnTo>
                  <a:pt x="444500" y="381000"/>
                </a:lnTo>
                <a:lnTo>
                  <a:pt x="635000" y="381000"/>
                </a:lnTo>
                <a:lnTo>
                  <a:pt x="762000" y="381000"/>
                </a:lnTo>
                <a:lnTo>
                  <a:pt x="762000" y="317500"/>
                </a:lnTo>
                <a:lnTo>
                  <a:pt x="1203325" y="426974"/>
                </a:lnTo>
                <a:lnTo>
                  <a:pt x="762000" y="222250"/>
                </a:lnTo>
                <a:lnTo>
                  <a:pt x="762000" y="0"/>
                </a:lnTo>
                <a:lnTo>
                  <a:pt x="635000" y="0"/>
                </a:lnTo>
                <a:lnTo>
                  <a:pt x="444500" y="0"/>
                </a:lnTo>
                <a:lnTo>
                  <a:pt x="0" y="0"/>
                </a:lnTo>
                <a:lnTo>
                  <a:pt x="0" y="222250"/>
                </a:lnTo>
                <a:lnTo>
                  <a:pt x="0" y="317500"/>
                </a:lnTo>
                <a:lnTo>
                  <a:pt x="0" y="381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80">
            <a:extLst>
              <a:ext uri="{FF2B5EF4-FFF2-40B4-BE49-F238E27FC236}">
                <a16:creationId xmlns:a16="http://schemas.microsoft.com/office/drawing/2014/main" id="{301D5D86-1218-4291-8634-CD49EC1C55B9}"/>
              </a:ext>
            </a:extLst>
          </p:cNvPr>
          <p:cNvSpPr txBox="1"/>
          <p:nvPr/>
        </p:nvSpPr>
        <p:spPr>
          <a:xfrm>
            <a:off x="5314569" y="423874"/>
            <a:ext cx="563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Re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2" name="object 82">
            <a:extLst>
              <a:ext uri="{FF2B5EF4-FFF2-40B4-BE49-F238E27FC236}">
                <a16:creationId xmlns:a16="http://schemas.microsoft.com/office/drawing/2014/main" id="{E22BBB43-8E9A-40AB-A4EF-ABA61BB6B0B3}"/>
              </a:ext>
            </a:extLst>
          </p:cNvPr>
          <p:cNvSpPr/>
          <p:nvPr/>
        </p:nvSpPr>
        <p:spPr>
          <a:xfrm>
            <a:off x="5214748" y="422730"/>
            <a:ext cx="1246704" cy="552883"/>
          </a:xfrm>
          <a:custGeom>
            <a:avLst/>
            <a:gdLst/>
            <a:ahLst/>
            <a:cxnLst/>
            <a:rect l="l" t="t" r="r" b="b"/>
            <a:pathLst>
              <a:path w="1203325" h="427355">
                <a:moveTo>
                  <a:pt x="0" y="381000"/>
                </a:moveTo>
                <a:lnTo>
                  <a:pt x="444500" y="381000"/>
                </a:lnTo>
                <a:lnTo>
                  <a:pt x="635000" y="381000"/>
                </a:lnTo>
                <a:lnTo>
                  <a:pt x="762000" y="381000"/>
                </a:lnTo>
                <a:lnTo>
                  <a:pt x="762000" y="317500"/>
                </a:lnTo>
                <a:lnTo>
                  <a:pt x="1203325" y="426974"/>
                </a:lnTo>
                <a:lnTo>
                  <a:pt x="762000" y="222250"/>
                </a:lnTo>
                <a:lnTo>
                  <a:pt x="762000" y="0"/>
                </a:lnTo>
                <a:lnTo>
                  <a:pt x="635000" y="0"/>
                </a:lnTo>
                <a:lnTo>
                  <a:pt x="444500" y="0"/>
                </a:lnTo>
                <a:lnTo>
                  <a:pt x="0" y="0"/>
                </a:lnTo>
                <a:lnTo>
                  <a:pt x="0" y="222250"/>
                </a:lnTo>
                <a:lnTo>
                  <a:pt x="0" y="317500"/>
                </a:lnTo>
                <a:lnTo>
                  <a:pt x="0" y="38100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56">
            <a:extLst>
              <a:ext uri="{FF2B5EF4-FFF2-40B4-BE49-F238E27FC236}">
                <a16:creationId xmlns:a16="http://schemas.microsoft.com/office/drawing/2014/main" id="{28C480A5-4332-4FD1-8BD8-5B9282828A42}"/>
              </a:ext>
            </a:extLst>
          </p:cNvPr>
          <p:cNvSpPr txBox="1"/>
          <p:nvPr/>
        </p:nvSpPr>
        <p:spPr>
          <a:xfrm>
            <a:off x="5791200" y="4877993"/>
            <a:ext cx="3048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Front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zh-CN" altLang="en-US" sz="2000" b="1" dirty="0">
                <a:latin typeface="Times New Roman"/>
                <a:cs typeface="Times New Roman"/>
              </a:rPr>
              <a:t>的差距有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zh-CN" altLang="en-US" sz="2000" b="1" dirty="0">
                <a:latin typeface="Times New Roman"/>
                <a:cs typeface="Times New Roman"/>
              </a:rPr>
              <a:t>种情况：</a:t>
            </a:r>
            <a:r>
              <a:rPr lang="en-US" altLang="zh-CN" sz="2000" b="1" dirty="0">
                <a:latin typeface="Times New Roman"/>
                <a:cs typeface="Times New Roman"/>
              </a:rPr>
              <a:t>0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1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2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3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4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4" name="object 56">
            <a:extLst>
              <a:ext uri="{FF2B5EF4-FFF2-40B4-BE49-F238E27FC236}">
                <a16:creationId xmlns:a16="http://schemas.microsoft.com/office/drawing/2014/main" id="{49FEA15C-A27C-4873-81BA-D681BE436B6B}"/>
              </a:ext>
            </a:extLst>
          </p:cNvPr>
          <p:cNvSpPr txBox="1"/>
          <p:nvPr/>
        </p:nvSpPr>
        <p:spPr>
          <a:xfrm>
            <a:off x="5775960" y="5521641"/>
            <a:ext cx="3048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队列装载元素</a:t>
            </a:r>
            <a:r>
              <a:rPr lang="zh-CN" altLang="en-US" sz="2000" b="1" dirty="0">
                <a:latin typeface="Times New Roman"/>
                <a:cs typeface="Times New Roman"/>
              </a:rPr>
              <a:t>个数有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zh-CN" altLang="en-US" sz="2000" b="1" dirty="0">
                <a:latin typeface="Times New Roman"/>
                <a:cs typeface="Times New Roman"/>
              </a:rPr>
              <a:t>种情况：</a:t>
            </a:r>
            <a:r>
              <a:rPr lang="en-US" altLang="zh-CN" sz="2000" b="1" dirty="0">
                <a:latin typeface="Times New Roman"/>
                <a:cs typeface="Times New Roman"/>
              </a:rPr>
              <a:t>0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1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2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3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4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5</a:t>
            </a:r>
            <a:r>
              <a:rPr lang="zh-CN" altLang="en-US" sz="2000" b="1" dirty="0">
                <a:latin typeface="Times New Roman"/>
                <a:cs typeface="Times New Roman"/>
              </a:rPr>
              <a:t>，</a:t>
            </a:r>
            <a:r>
              <a:rPr lang="en-US" altLang="zh-CN" sz="2000" b="1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5" name="object 86">
            <a:extLst>
              <a:ext uri="{FF2B5EF4-FFF2-40B4-BE49-F238E27FC236}">
                <a16:creationId xmlns:a16="http://schemas.microsoft.com/office/drawing/2014/main" id="{A95A76CE-55B3-43D2-824B-CAEA1D3BB74C}"/>
              </a:ext>
            </a:extLst>
          </p:cNvPr>
          <p:cNvSpPr/>
          <p:nvPr/>
        </p:nvSpPr>
        <p:spPr>
          <a:xfrm>
            <a:off x="516671" y="4942224"/>
            <a:ext cx="4647596" cy="11572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zh-CN" altLang="en-US" b="1" dirty="0">
                <a:solidFill>
                  <a:schemeClr val="accent6"/>
                </a:solidFill>
              </a:rPr>
              <a:t>解决方案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342900" indent="-342900">
              <a:buAutoNum type="arabicParenBoth"/>
            </a:pPr>
            <a:r>
              <a:rPr lang="zh-CN" altLang="en-US" b="1" dirty="0"/>
              <a:t>使用额外标记：</a:t>
            </a:r>
            <a:r>
              <a:rPr lang="en-US" altLang="zh-CN" b="1" dirty="0"/>
              <a:t>Size</a:t>
            </a:r>
            <a:r>
              <a:rPr lang="zh-CN" altLang="en-US" b="1" dirty="0"/>
              <a:t>或者</a:t>
            </a:r>
            <a:r>
              <a:rPr lang="en-US" altLang="zh-CN" b="1" dirty="0"/>
              <a:t>tag</a:t>
            </a:r>
            <a:r>
              <a:rPr lang="zh-CN" altLang="en-US" b="1" dirty="0"/>
              <a:t>域 </a:t>
            </a:r>
            <a:endParaRPr lang="en-US" altLang="zh-CN" b="1" dirty="0"/>
          </a:p>
          <a:p>
            <a:endParaRPr lang="en-US" altLang="zh-CN" b="1" dirty="0"/>
          </a:p>
          <a:p>
            <a:pPr marL="342900" indent="-342900">
              <a:buAutoNum type="arabicParenBoth"/>
            </a:pPr>
            <a:r>
              <a:rPr lang="zh-CN" altLang="en-US" b="1" dirty="0"/>
              <a:t>仅使用</a:t>
            </a:r>
            <a:r>
              <a:rPr lang="en-US" altLang="zh-CN" b="1" dirty="0"/>
              <a:t>n-1</a:t>
            </a:r>
            <a:r>
              <a:rPr lang="zh-CN" altLang="en-US" b="1" dirty="0"/>
              <a:t>个数组空间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6" grpId="0" animBg="1"/>
      <p:bldP spid="37" grpId="0"/>
      <p:bldP spid="38" grpId="0" animBg="1"/>
      <p:bldP spid="39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57" grpId="0" animBg="1"/>
      <p:bldP spid="66" grpId="0" animBg="1"/>
      <p:bldP spid="66" grpId="1" animBg="1"/>
      <p:bldP spid="67" grpId="0"/>
      <p:bldP spid="67" grpId="1"/>
      <p:bldP spid="74" grpId="0" animBg="1"/>
      <p:bldP spid="74" grpId="1" animBg="1"/>
      <p:bldP spid="75" grpId="0"/>
      <p:bldP spid="75" grpId="1"/>
      <p:bldP spid="78" grpId="0" animBg="1"/>
      <p:bldP spid="78" grpId="1" animBg="1"/>
      <p:bldP spid="79" grpId="0" animBg="1"/>
      <p:bldP spid="79" grpId="1" animBg="1"/>
      <p:bldP spid="80" grpId="0"/>
      <p:bldP spid="80" grpId="1"/>
      <p:bldP spid="82" grpId="0" animBg="1"/>
      <p:bldP spid="82" grpId="1" animBg="1"/>
      <p:bldP spid="83" grpId="0" animBg="1"/>
      <p:bldP spid="84" grpId="0" animBg="1"/>
      <p:bldP spid="85" grpId="0"/>
      <p:bldP spid="86" grpId="0" animBg="1"/>
      <p:bldP spid="99" grpId="0" animBg="1"/>
      <p:bldP spid="99" grpId="1" animBg="1"/>
      <p:bldP spid="101" grpId="0" animBg="1"/>
      <p:bldP spid="101" grpId="1" animBg="1"/>
      <p:bldP spid="103" grpId="0" animBg="1"/>
      <p:bldP spid="103" grpId="1" animBg="1"/>
      <p:bldP spid="105" grpId="0"/>
      <p:bldP spid="105" grpId="1"/>
      <p:bldP spid="119" grpId="0" animBg="1"/>
      <p:bldP spid="120" grpId="0" animBg="1"/>
      <p:bldP spid="121" grpId="0"/>
      <p:bldP spid="122" grpId="0" animBg="1"/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0376" y="708025"/>
            <a:ext cx="0" cy="2481580"/>
          </a:xfrm>
          <a:custGeom>
            <a:avLst/>
            <a:gdLst/>
            <a:ahLst/>
            <a:cxnLst/>
            <a:rect l="l" t="t" r="r" b="b"/>
            <a:pathLst>
              <a:path h="2481580">
                <a:moveTo>
                  <a:pt x="0" y="0"/>
                </a:moveTo>
                <a:lnTo>
                  <a:pt x="0" y="24815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3875" y="708025"/>
            <a:ext cx="0" cy="2481580"/>
          </a:xfrm>
          <a:custGeom>
            <a:avLst/>
            <a:gdLst/>
            <a:ahLst/>
            <a:cxnLst/>
            <a:rect l="l" t="t" r="r" b="b"/>
            <a:pathLst>
              <a:path h="2481580">
                <a:moveTo>
                  <a:pt x="0" y="0"/>
                </a:moveTo>
                <a:lnTo>
                  <a:pt x="0" y="24815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4026" y="714375"/>
            <a:ext cx="5656580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6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4026" y="3183254"/>
            <a:ext cx="5656580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6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6FC0"/>
                </a:solidFill>
              </a:rPr>
              <a:t>void </a:t>
            </a:r>
            <a:r>
              <a:rPr spc="-10" dirty="0"/>
              <a:t>AddQ( </a:t>
            </a:r>
            <a:r>
              <a:rPr dirty="0"/>
              <a:t>Queue </a:t>
            </a:r>
            <a:r>
              <a:rPr spc="-5" dirty="0"/>
              <a:t>PtrQ, </a:t>
            </a:r>
            <a:r>
              <a:rPr spc="-15" dirty="0"/>
              <a:t>ElementType</a:t>
            </a:r>
            <a:r>
              <a:rPr spc="-5" dirty="0"/>
              <a:t> item)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92830" y="1278954"/>
            <a:ext cx="26549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latin typeface="Arial"/>
                <a:cs typeface="Arial"/>
              </a:rPr>
              <a:t>(PtrQ-&gt;rear+1) %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MaxSiz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7764" y="1244600"/>
            <a:ext cx="50622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	</a:t>
            </a:r>
            <a:r>
              <a:rPr sz="1800" b="1" spc="-5" dirty="0">
                <a:latin typeface="Arial"/>
                <a:cs typeface="Arial"/>
              </a:rPr>
              <a:t>e </a:t>
            </a:r>
            <a:r>
              <a:rPr sz="1800" b="1" dirty="0">
                <a:latin typeface="Arial"/>
                <a:cs typeface="Arial"/>
              </a:rPr>
              <a:t>== PtrQ-&gt;front )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29565" marR="2991485">
              <a:lnSpc>
                <a:spcPts val="2150"/>
              </a:lnSpc>
              <a:spcBef>
                <a:spcPts val="90"/>
              </a:spcBef>
            </a:pP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rin</a:t>
            </a:r>
            <a:r>
              <a:rPr sz="1800" b="1" dirty="0">
                <a:latin typeface="Arial"/>
                <a:cs typeface="Arial"/>
              </a:rPr>
              <a:t>tf(“</a:t>
            </a:r>
            <a:r>
              <a:rPr sz="1800" b="1" dirty="0">
                <a:latin typeface="宋体"/>
                <a:cs typeface="宋体"/>
              </a:rPr>
              <a:t>队列</a:t>
            </a:r>
            <a:r>
              <a:rPr sz="1800" b="1" spc="-5" dirty="0">
                <a:latin typeface="宋体"/>
                <a:cs typeface="宋体"/>
              </a:rPr>
              <a:t>满</a:t>
            </a:r>
            <a:r>
              <a:rPr sz="1800" b="1" dirty="0">
                <a:latin typeface="Arial"/>
                <a:cs typeface="Arial"/>
              </a:rPr>
              <a:t>”); 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7764" y="2067559"/>
            <a:ext cx="116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PtrQ-&gt;rear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755" y="2376488"/>
            <a:ext cx="278701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(PtrQ-&gt;rear+1)%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MaxSiz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5523" y="2342134"/>
            <a:ext cx="22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7764" y="2616453"/>
            <a:ext cx="332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PtrQ-&gt;Data[PtrQ-&gt;rear]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item;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6510" y="2890773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0376" y="3279775"/>
            <a:ext cx="0" cy="2799080"/>
          </a:xfrm>
          <a:custGeom>
            <a:avLst/>
            <a:gdLst/>
            <a:ahLst/>
            <a:cxnLst/>
            <a:rect l="l" t="t" r="r" b="b"/>
            <a:pathLst>
              <a:path h="2799079">
                <a:moveTo>
                  <a:pt x="0" y="0"/>
                </a:moveTo>
                <a:lnTo>
                  <a:pt x="0" y="279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3875" y="3279775"/>
            <a:ext cx="0" cy="2799080"/>
          </a:xfrm>
          <a:custGeom>
            <a:avLst/>
            <a:gdLst/>
            <a:ahLst/>
            <a:cxnLst/>
            <a:rect l="l" t="t" r="r" b="b"/>
            <a:pathLst>
              <a:path h="2799079">
                <a:moveTo>
                  <a:pt x="0" y="0"/>
                </a:moveTo>
                <a:lnTo>
                  <a:pt x="0" y="279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4026" y="3286125"/>
            <a:ext cx="5656580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6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4026" y="6072187"/>
            <a:ext cx="5656580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6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56510" y="3268217"/>
            <a:ext cx="39719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ElementType </a:t>
            </a:r>
            <a:r>
              <a:rPr sz="1800" b="1" spc="-5" dirty="0">
                <a:latin typeface="Arial"/>
                <a:cs typeface="Arial"/>
              </a:rPr>
              <a:t>DeleteQ </a:t>
            </a:r>
            <a:r>
              <a:rPr sz="1800" b="1" dirty="0">
                <a:latin typeface="Arial"/>
                <a:cs typeface="Arial"/>
              </a:rPr>
              <a:t>( Queue PtrQ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PtrQ-&gt;front == </a:t>
            </a:r>
            <a:r>
              <a:rPr sz="1800" b="1" spc="-5" dirty="0">
                <a:latin typeface="Arial"/>
                <a:cs typeface="Arial"/>
              </a:rPr>
              <a:t>PtrQ-&gt;rear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838835" marR="1391920">
              <a:lnSpc>
                <a:spcPct val="100000"/>
              </a:lnSpc>
              <a:spcBef>
                <a:spcPts val="10"/>
              </a:spcBef>
            </a:pP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rin</a:t>
            </a:r>
            <a:r>
              <a:rPr sz="1800" b="1" dirty="0">
                <a:latin typeface="Arial"/>
                <a:cs typeface="Arial"/>
              </a:rPr>
              <a:t>tf(“</a:t>
            </a:r>
            <a:r>
              <a:rPr sz="1800" b="1" dirty="0">
                <a:latin typeface="宋体"/>
                <a:cs typeface="宋体"/>
              </a:rPr>
              <a:t>队列</a:t>
            </a:r>
            <a:r>
              <a:rPr sz="1800" b="1" spc="-5" dirty="0">
                <a:latin typeface="宋体"/>
                <a:cs typeface="宋体"/>
              </a:rPr>
              <a:t>空</a:t>
            </a:r>
            <a:r>
              <a:rPr sz="1800" b="1" dirty="0">
                <a:latin typeface="Arial"/>
                <a:cs typeface="Arial"/>
              </a:rPr>
              <a:t>”); 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1772" y="4640071"/>
            <a:ext cx="156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1800" b="1" spc="4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Ptr</a:t>
            </a:r>
            <a:r>
              <a:rPr sz="1800" b="1" spc="-10" dirty="0">
                <a:latin typeface="Arial"/>
                <a:cs typeface="Arial"/>
              </a:rPr>
              <a:t>Q</a:t>
            </a:r>
            <a:r>
              <a:rPr sz="1800" b="1" dirty="0">
                <a:latin typeface="Arial"/>
                <a:cs typeface="Arial"/>
              </a:rPr>
              <a:t>-&gt;</a:t>
            </a:r>
            <a:r>
              <a:rPr sz="1800" b="1" spc="-5" dirty="0">
                <a:latin typeface="Arial"/>
                <a:cs typeface="Arial"/>
              </a:rPr>
              <a:t>fro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21150" y="4948746"/>
            <a:ext cx="276288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= (PtrQ-&gt;front+1)%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MaxSi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70912" y="4914392"/>
            <a:ext cx="34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z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6510" y="5188711"/>
            <a:ext cx="423100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	</a:t>
            </a:r>
            <a:r>
              <a:rPr sz="1800" b="1" spc="-5" dirty="0">
                <a:latin typeface="Arial"/>
                <a:cs typeface="Arial"/>
              </a:rPr>
              <a:t>PtrQ-&gt;Data[PtrQ-&gt;front];</a:t>
            </a:r>
            <a:endParaRPr sz="1800">
              <a:latin typeface="Arial"/>
              <a:cs typeface="Arial"/>
            </a:endParaRPr>
          </a:p>
          <a:p>
            <a:pPr marL="457834">
              <a:lnSpc>
                <a:spcPts val="2155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3191" y="742950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(1)</a:t>
            </a:r>
            <a:r>
              <a:rPr sz="1800" b="1" dirty="0">
                <a:latin typeface="宋体"/>
                <a:cs typeface="宋体"/>
              </a:rPr>
              <a:t>入队列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578" y="1421023"/>
            <a:ext cx="4638878" cy="31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4308" y="1469389"/>
            <a:ext cx="4639310" cy="3174365"/>
          </a:xfrm>
          <a:custGeom>
            <a:avLst/>
            <a:gdLst/>
            <a:ahLst/>
            <a:cxnLst/>
            <a:rect l="l" t="t" r="r" b="b"/>
            <a:pathLst>
              <a:path w="4639310" h="3174365">
                <a:moveTo>
                  <a:pt x="4638996" y="0"/>
                </a:moveTo>
                <a:lnTo>
                  <a:pt x="2062674" y="1517142"/>
                </a:lnTo>
                <a:lnTo>
                  <a:pt x="2067069" y="1571698"/>
                </a:lnTo>
                <a:lnTo>
                  <a:pt x="2070017" y="1626012"/>
                </a:lnTo>
                <a:lnTo>
                  <a:pt x="2071539" y="1680043"/>
                </a:lnTo>
                <a:lnTo>
                  <a:pt x="2071657" y="1733752"/>
                </a:lnTo>
                <a:lnTo>
                  <a:pt x="2070392" y="1787099"/>
                </a:lnTo>
                <a:lnTo>
                  <a:pt x="2067766" y="1840043"/>
                </a:lnTo>
                <a:lnTo>
                  <a:pt x="2063800" y="1892546"/>
                </a:lnTo>
                <a:lnTo>
                  <a:pt x="2058516" y="1944568"/>
                </a:lnTo>
                <a:lnTo>
                  <a:pt x="2051935" y="1996069"/>
                </a:lnTo>
                <a:lnTo>
                  <a:pt x="2044080" y="2047008"/>
                </a:lnTo>
                <a:lnTo>
                  <a:pt x="2034970" y="2097347"/>
                </a:lnTo>
                <a:lnTo>
                  <a:pt x="2024629" y="2147045"/>
                </a:lnTo>
                <a:lnTo>
                  <a:pt x="2013077" y="2196063"/>
                </a:lnTo>
                <a:lnTo>
                  <a:pt x="2000336" y="2244361"/>
                </a:lnTo>
                <a:lnTo>
                  <a:pt x="1986427" y="2291900"/>
                </a:lnTo>
                <a:lnTo>
                  <a:pt x="1971373" y="2338639"/>
                </a:lnTo>
                <a:lnTo>
                  <a:pt x="1955194" y="2384538"/>
                </a:lnTo>
                <a:lnTo>
                  <a:pt x="1937913" y="2429559"/>
                </a:lnTo>
                <a:lnTo>
                  <a:pt x="1919550" y="2473660"/>
                </a:lnTo>
                <a:lnTo>
                  <a:pt x="1900127" y="2516803"/>
                </a:lnTo>
                <a:lnTo>
                  <a:pt x="1879666" y="2558948"/>
                </a:lnTo>
                <a:lnTo>
                  <a:pt x="1858188" y="2600055"/>
                </a:lnTo>
                <a:lnTo>
                  <a:pt x="1835715" y="2640083"/>
                </a:lnTo>
                <a:lnTo>
                  <a:pt x="1812269" y="2678995"/>
                </a:lnTo>
                <a:lnTo>
                  <a:pt x="1787870" y="2716748"/>
                </a:lnTo>
                <a:lnTo>
                  <a:pt x="1762540" y="2753305"/>
                </a:lnTo>
                <a:lnTo>
                  <a:pt x="1736302" y="2788625"/>
                </a:lnTo>
                <a:lnTo>
                  <a:pt x="1709176" y="2822668"/>
                </a:lnTo>
                <a:lnTo>
                  <a:pt x="1681184" y="2855394"/>
                </a:lnTo>
                <a:lnTo>
                  <a:pt x="1652347" y="2886765"/>
                </a:lnTo>
                <a:lnTo>
                  <a:pt x="1622688" y="2916739"/>
                </a:lnTo>
                <a:lnTo>
                  <a:pt x="1592227" y="2945278"/>
                </a:lnTo>
                <a:lnTo>
                  <a:pt x="1560986" y="2972341"/>
                </a:lnTo>
                <a:lnTo>
                  <a:pt x="1528987" y="2997889"/>
                </a:lnTo>
                <a:lnTo>
                  <a:pt x="1496251" y="3021882"/>
                </a:lnTo>
                <a:lnTo>
                  <a:pt x="1462800" y="3044281"/>
                </a:lnTo>
                <a:lnTo>
                  <a:pt x="1428655" y="3065044"/>
                </a:lnTo>
                <a:lnTo>
                  <a:pt x="1393838" y="3084134"/>
                </a:lnTo>
                <a:lnTo>
                  <a:pt x="1358370" y="3101509"/>
                </a:lnTo>
                <a:lnTo>
                  <a:pt x="1322273" y="3117131"/>
                </a:lnTo>
                <a:lnTo>
                  <a:pt x="1285568" y="3130959"/>
                </a:lnTo>
                <a:lnTo>
                  <a:pt x="1248277" y="3142953"/>
                </a:lnTo>
                <a:lnTo>
                  <a:pt x="1210421" y="3153075"/>
                </a:lnTo>
                <a:lnTo>
                  <a:pt x="1172023" y="3161284"/>
                </a:lnTo>
                <a:lnTo>
                  <a:pt x="1131596" y="3167743"/>
                </a:lnTo>
                <a:lnTo>
                  <a:pt x="1091360" y="3171958"/>
                </a:lnTo>
                <a:lnTo>
                  <a:pt x="1051346" y="3173963"/>
                </a:lnTo>
                <a:lnTo>
                  <a:pt x="1011587" y="3173795"/>
                </a:lnTo>
                <a:lnTo>
                  <a:pt x="972116" y="3171488"/>
                </a:lnTo>
                <a:lnTo>
                  <a:pt x="932964" y="3167076"/>
                </a:lnTo>
                <a:lnTo>
                  <a:pt x="894164" y="3160596"/>
                </a:lnTo>
                <a:lnTo>
                  <a:pt x="855748" y="3152081"/>
                </a:lnTo>
                <a:lnTo>
                  <a:pt x="817749" y="3141567"/>
                </a:lnTo>
                <a:lnTo>
                  <a:pt x="780198" y="3129089"/>
                </a:lnTo>
                <a:lnTo>
                  <a:pt x="743129" y="3114681"/>
                </a:lnTo>
                <a:lnTo>
                  <a:pt x="706573" y="3098380"/>
                </a:lnTo>
                <a:lnTo>
                  <a:pt x="670564" y="3080219"/>
                </a:lnTo>
                <a:lnTo>
                  <a:pt x="635132" y="3060234"/>
                </a:lnTo>
                <a:lnTo>
                  <a:pt x="600311" y="3038460"/>
                </a:lnTo>
                <a:lnTo>
                  <a:pt x="566132" y="3014931"/>
                </a:lnTo>
                <a:lnTo>
                  <a:pt x="532629" y="2989683"/>
                </a:lnTo>
                <a:lnTo>
                  <a:pt x="499833" y="2962751"/>
                </a:lnTo>
                <a:lnTo>
                  <a:pt x="467777" y="2934170"/>
                </a:lnTo>
                <a:lnTo>
                  <a:pt x="436493" y="2903975"/>
                </a:lnTo>
                <a:lnTo>
                  <a:pt x="406013" y="2872200"/>
                </a:lnTo>
                <a:lnTo>
                  <a:pt x="376370" y="2838881"/>
                </a:lnTo>
                <a:lnTo>
                  <a:pt x="347596" y="2804052"/>
                </a:lnTo>
                <a:lnTo>
                  <a:pt x="319723" y="2767749"/>
                </a:lnTo>
                <a:lnTo>
                  <a:pt x="292784" y="2730007"/>
                </a:lnTo>
                <a:lnTo>
                  <a:pt x="266811" y="2690861"/>
                </a:lnTo>
                <a:lnTo>
                  <a:pt x="241836" y="2650345"/>
                </a:lnTo>
                <a:lnTo>
                  <a:pt x="217892" y="2608495"/>
                </a:lnTo>
                <a:lnTo>
                  <a:pt x="195010" y="2565345"/>
                </a:lnTo>
                <a:lnTo>
                  <a:pt x="173224" y="2520931"/>
                </a:lnTo>
                <a:lnTo>
                  <a:pt x="152566" y="2475288"/>
                </a:lnTo>
                <a:lnTo>
                  <a:pt x="133067" y="2428450"/>
                </a:lnTo>
                <a:lnTo>
                  <a:pt x="114760" y="2380453"/>
                </a:lnTo>
                <a:lnTo>
                  <a:pt x="97678" y="2331332"/>
                </a:lnTo>
                <a:lnTo>
                  <a:pt x="81853" y="2281121"/>
                </a:lnTo>
                <a:lnTo>
                  <a:pt x="67317" y="2229855"/>
                </a:lnTo>
                <a:lnTo>
                  <a:pt x="54103" y="2177570"/>
                </a:lnTo>
                <a:lnTo>
                  <a:pt x="42242" y="2124301"/>
                </a:lnTo>
                <a:lnTo>
                  <a:pt x="31767" y="2070082"/>
                </a:lnTo>
                <a:lnTo>
                  <a:pt x="22711" y="2014949"/>
                </a:lnTo>
                <a:lnTo>
                  <a:pt x="15105" y="1958936"/>
                </a:lnTo>
                <a:lnTo>
                  <a:pt x="8982" y="1902079"/>
                </a:lnTo>
                <a:lnTo>
                  <a:pt x="4587" y="1847514"/>
                </a:lnTo>
                <a:lnTo>
                  <a:pt x="1639" y="1793192"/>
                </a:lnTo>
                <a:lnTo>
                  <a:pt x="117" y="1739154"/>
                </a:lnTo>
                <a:lnTo>
                  <a:pt x="0" y="1685439"/>
                </a:lnTo>
                <a:lnTo>
                  <a:pt x="1265" y="1632087"/>
                </a:lnTo>
                <a:lnTo>
                  <a:pt x="3891" y="1579138"/>
                </a:lnTo>
                <a:lnTo>
                  <a:pt x="7857" y="1526630"/>
                </a:lnTo>
                <a:lnTo>
                  <a:pt x="13142" y="1474605"/>
                </a:lnTo>
                <a:lnTo>
                  <a:pt x="19723" y="1423101"/>
                </a:lnTo>
                <a:lnTo>
                  <a:pt x="27579" y="1372159"/>
                </a:lnTo>
                <a:lnTo>
                  <a:pt x="36689" y="1321817"/>
                </a:lnTo>
                <a:lnTo>
                  <a:pt x="47031" y="1272117"/>
                </a:lnTo>
                <a:lnTo>
                  <a:pt x="58584" y="1223097"/>
                </a:lnTo>
                <a:lnTo>
                  <a:pt x="71326" y="1174798"/>
                </a:lnTo>
                <a:lnTo>
                  <a:pt x="85235" y="1127259"/>
                </a:lnTo>
                <a:lnTo>
                  <a:pt x="100290" y="1080519"/>
                </a:lnTo>
                <a:lnTo>
                  <a:pt x="116470" y="1034619"/>
                </a:lnTo>
                <a:lnTo>
                  <a:pt x="133753" y="989598"/>
                </a:lnTo>
                <a:lnTo>
                  <a:pt x="152117" y="945496"/>
                </a:lnTo>
                <a:lnTo>
                  <a:pt x="171541" y="902353"/>
                </a:lnTo>
                <a:lnTo>
                  <a:pt x="192003" y="860209"/>
                </a:lnTo>
                <a:lnTo>
                  <a:pt x="213483" y="819102"/>
                </a:lnTo>
                <a:lnTo>
                  <a:pt x="235957" y="779073"/>
                </a:lnTo>
                <a:lnTo>
                  <a:pt x="259405" y="740162"/>
                </a:lnTo>
                <a:lnTo>
                  <a:pt x="283806" y="702408"/>
                </a:lnTo>
                <a:lnTo>
                  <a:pt x="309137" y="665851"/>
                </a:lnTo>
                <a:lnTo>
                  <a:pt x="335378" y="630531"/>
                </a:lnTo>
                <a:lnTo>
                  <a:pt x="362506" y="596487"/>
                </a:lnTo>
                <a:lnTo>
                  <a:pt x="390500" y="563760"/>
                </a:lnTo>
                <a:lnTo>
                  <a:pt x="419339" y="532389"/>
                </a:lnTo>
                <a:lnTo>
                  <a:pt x="449001" y="502413"/>
                </a:lnTo>
                <a:lnTo>
                  <a:pt x="479464" y="473873"/>
                </a:lnTo>
                <a:lnTo>
                  <a:pt x="510708" y="446807"/>
                </a:lnTo>
                <a:lnTo>
                  <a:pt x="542710" y="421257"/>
                </a:lnTo>
                <a:lnTo>
                  <a:pt x="575448" y="397261"/>
                </a:lnTo>
                <a:lnTo>
                  <a:pt x="608903" y="374860"/>
                </a:lnTo>
                <a:lnTo>
                  <a:pt x="643051" y="354092"/>
                </a:lnTo>
                <a:lnTo>
                  <a:pt x="677872" y="334998"/>
                </a:lnTo>
                <a:lnTo>
                  <a:pt x="713343" y="317618"/>
                </a:lnTo>
                <a:lnTo>
                  <a:pt x="749444" y="301991"/>
                </a:lnTo>
                <a:lnTo>
                  <a:pt x="786152" y="288157"/>
                </a:lnTo>
                <a:lnTo>
                  <a:pt x="823447" y="276156"/>
                </a:lnTo>
                <a:lnTo>
                  <a:pt x="861307" y="266026"/>
                </a:lnTo>
                <a:lnTo>
                  <a:pt x="899710" y="257810"/>
                </a:lnTo>
                <a:lnTo>
                  <a:pt x="942977" y="250994"/>
                </a:lnTo>
                <a:lnTo>
                  <a:pt x="986138" y="246765"/>
                </a:lnTo>
                <a:lnTo>
                  <a:pt x="1029145" y="245088"/>
                </a:lnTo>
                <a:lnTo>
                  <a:pt x="1071949" y="245930"/>
                </a:lnTo>
                <a:lnTo>
                  <a:pt x="1114504" y="249256"/>
                </a:lnTo>
                <a:lnTo>
                  <a:pt x="1156762" y="255035"/>
                </a:lnTo>
                <a:lnTo>
                  <a:pt x="1198674" y="263231"/>
                </a:lnTo>
                <a:lnTo>
                  <a:pt x="1240193" y="273811"/>
                </a:lnTo>
                <a:lnTo>
                  <a:pt x="1281272" y="286743"/>
                </a:lnTo>
                <a:lnTo>
                  <a:pt x="1321863" y="301991"/>
                </a:lnTo>
                <a:lnTo>
                  <a:pt x="1361918" y="319523"/>
                </a:lnTo>
                <a:lnTo>
                  <a:pt x="1401390" y="339305"/>
                </a:lnTo>
                <a:lnTo>
                  <a:pt x="1440230" y="361303"/>
                </a:lnTo>
                <a:lnTo>
                  <a:pt x="1478392" y="385484"/>
                </a:lnTo>
                <a:lnTo>
                  <a:pt x="1515827" y="411814"/>
                </a:lnTo>
                <a:lnTo>
                  <a:pt x="1552488" y="440260"/>
                </a:lnTo>
                <a:lnTo>
                  <a:pt x="1588327" y="470788"/>
                </a:lnTo>
                <a:lnTo>
                  <a:pt x="1623297" y="503365"/>
                </a:lnTo>
                <a:lnTo>
                  <a:pt x="1657350" y="537956"/>
                </a:lnTo>
                <a:lnTo>
                  <a:pt x="1690438" y="574529"/>
                </a:lnTo>
                <a:lnTo>
                  <a:pt x="1722513" y="613049"/>
                </a:lnTo>
                <a:lnTo>
                  <a:pt x="1753528" y="653483"/>
                </a:lnTo>
                <a:lnTo>
                  <a:pt x="1783435" y="695798"/>
                </a:lnTo>
                <a:lnTo>
                  <a:pt x="1812187" y="739960"/>
                </a:lnTo>
                <a:lnTo>
                  <a:pt x="1839735" y="785935"/>
                </a:lnTo>
                <a:lnTo>
                  <a:pt x="1866033" y="833690"/>
                </a:lnTo>
                <a:lnTo>
                  <a:pt x="1891032" y="883191"/>
                </a:lnTo>
                <a:lnTo>
                  <a:pt x="1914685" y="934405"/>
                </a:lnTo>
                <a:lnTo>
                  <a:pt x="1936944" y="987298"/>
                </a:lnTo>
                <a:lnTo>
                  <a:pt x="4638996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6595" y="2172461"/>
            <a:ext cx="1289050" cy="193565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65"/>
              </a:spcBef>
            </a:pP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Front</a:t>
            </a:r>
            <a:r>
              <a:rPr sz="1800" b="1" dirty="0">
                <a:latin typeface="宋体"/>
                <a:cs typeface="宋体"/>
              </a:rPr>
              <a:t>和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rear  </a:t>
            </a:r>
            <a:r>
              <a:rPr sz="1800" b="1" dirty="0">
                <a:latin typeface="宋体"/>
                <a:cs typeface="宋体"/>
              </a:rPr>
              <a:t>指针的移动 采用“</a:t>
            </a: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加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1800" b="1" spc="-10" dirty="0">
                <a:solidFill>
                  <a:srgbClr val="006FC0"/>
                </a:solidFill>
                <a:latin typeface="宋体"/>
                <a:cs typeface="宋体"/>
              </a:rPr>
              <a:t>取 </a:t>
            </a: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余</a:t>
            </a:r>
            <a:r>
              <a:rPr lang="zh-CN" altLang="en-US" sz="1800" b="1" dirty="0">
                <a:latin typeface="宋体"/>
                <a:cs typeface="宋体"/>
              </a:rPr>
              <a:t>”</a:t>
            </a:r>
            <a:r>
              <a:rPr sz="1800" b="1" dirty="0">
                <a:latin typeface="宋体"/>
                <a:cs typeface="宋体"/>
              </a:rPr>
              <a:t>法，</a:t>
            </a:r>
            <a:r>
              <a:rPr lang="zh-CN" altLang="en-US" sz="1800" b="1" dirty="0">
                <a:latin typeface="宋体"/>
                <a:cs typeface="宋体"/>
              </a:rPr>
              <a:t>体现了顺序存储的“循环使用</a:t>
            </a:r>
            <a:r>
              <a:rPr lang="en-US" sz="2700" b="1" spc="-2085" baseline="7716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”。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14751" y="1285875"/>
            <a:ext cx="4497791" cy="285750"/>
          </a:xfrm>
          <a:custGeom>
            <a:avLst/>
            <a:gdLst/>
            <a:ahLst/>
            <a:cxnLst/>
            <a:rect l="l" t="t" r="r" b="b"/>
            <a:pathLst>
              <a:path w="2700654" h="285750">
                <a:moveTo>
                  <a:pt x="0" y="285750"/>
                </a:moveTo>
                <a:lnTo>
                  <a:pt x="2700274" y="285750"/>
                </a:lnTo>
                <a:lnTo>
                  <a:pt x="2700274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CC6600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14751" y="1285875"/>
            <a:ext cx="2700655" cy="285750"/>
          </a:xfrm>
          <a:custGeom>
            <a:avLst/>
            <a:gdLst/>
            <a:ahLst/>
            <a:cxnLst/>
            <a:rect l="l" t="t" r="r" b="b"/>
            <a:pathLst>
              <a:path w="2700654" h="285750">
                <a:moveTo>
                  <a:pt x="0" y="285750"/>
                </a:moveTo>
                <a:lnTo>
                  <a:pt x="2700274" y="285750"/>
                </a:lnTo>
                <a:lnTo>
                  <a:pt x="2700274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14876" y="2357501"/>
            <a:ext cx="2924378" cy="285750"/>
          </a:xfrm>
          <a:custGeom>
            <a:avLst/>
            <a:gdLst/>
            <a:ahLst/>
            <a:cxnLst/>
            <a:rect l="l" t="t" r="r" b="b"/>
            <a:pathLst>
              <a:path w="2700654" h="285750">
                <a:moveTo>
                  <a:pt x="0" y="285750"/>
                </a:moveTo>
                <a:lnTo>
                  <a:pt x="2700274" y="285750"/>
                </a:lnTo>
                <a:lnTo>
                  <a:pt x="2700274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CC6600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4876" y="2357501"/>
            <a:ext cx="2924378" cy="285750"/>
          </a:xfrm>
          <a:custGeom>
            <a:avLst/>
            <a:gdLst/>
            <a:ahLst/>
            <a:cxnLst/>
            <a:rect l="l" t="t" r="r" b="b"/>
            <a:pathLst>
              <a:path w="2700654" h="285750">
                <a:moveTo>
                  <a:pt x="0" y="285750"/>
                </a:moveTo>
                <a:lnTo>
                  <a:pt x="2700274" y="285750"/>
                </a:lnTo>
                <a:lnTo>
                  <a:pt x="2700274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4875" y="4929123"/>
            <a:ext cx="2905125" cy="285750"/>
          </a:xfrm>
          <a:custGeom>
            <a:avLst/>
            <a:gdLst/>
            <a:ahLst/>
            <a:cxnLst/>
            <a:rect l="l" t="t" r="r" b="b"/>
            <a:pathLst>
              <a:path w="2700654" h="285750">
                <a:moveTo>
                  <a:pt x="0" y="285750"/>
                </a:moveTo>
                <a:lnTo>
                  <a:pt x="2700401" y="285750"/>
                </a:lnTo>
                <a:lnTo>
                  <a:pt x="2700401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CC6600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14875" y="4929123"/>
            <a:ext cx="2905125" cy="285750"/>
          </a:xfrm>
          <a:custGeom>
            <a:avLst/>
            <a:gdLst/>
            <a:ahLst/>
            <a:cxnLst/>
            <a:rect l="l" t="t" r="r" b="b"/>
            <a:pathLst>
              <a:path w="2700654" h="285750">
                <a:moveTo>
                  <a:pt x="0" y="285750"/>
                </a:moveTo>
                <a:lnTo>
                  <a:pt x="2700401" y="285750"/>
                </a:lnTo>
                <a:lnTo>
                  <a:pt x="2700401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1285</Words>
  <Application>Microsoft Office PowerPoint</Application>
  <PresentationFormat>全屏显示(4:3)</PresentationFormat>
  <Paragraphs>233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楷体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2.3 队列及实现</vt:lpstr>
      <vt:lpstr>什么是队列</vt:lpstr>
      <vt:lpstr>队列的抽象数据类型描述</vt:lpstr>
      <vt:lpstr>队列的顺序存储实现</vt:lpstr>
      <vt:lpstr>队列的顺序存储实现</vt:lpstr>
      <vt:lpstr>队列的顺序存储实现</vt:lpstr>
      <vt:lpstr>队列的顺序存储实现</vt:lpstr>
      <vt:lpstr>循环队列:</vt:lpstr>
      <vt:lpstr>void AddQ( Queue PtrQ, ElementType item) {</vt:lpstr>
      <vt:lpstr>队列的链式存储实现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1908951850@qq.com</cp:lastModifiedBy>
  <cp:revision>57</cp:revision>
  <dcterms:created xsi:type="dcterms:W3CDTF">2020-09-21T12:13:19Z</dcterms:created>
  <dcterms:modified xsi:type="dcterms:W3CDTF">2020-10-13T10:58:03Z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2020-09-21T00:00:00Z</vt:filetime>
  </property>
</Properties>
</file>