
<file path=[Content_Types].xml><?xml version="1.0" encoding="utf-8"?>
<Types xmlns="http://schemas.openxmlformats.org/package/2006/content-types"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0" r:id="rId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825449"/>
            <a:ext cx="275780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130553"/>
            <a:ext cx="7929245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44" y="517093"/>
            <a:ext cx="4719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>
                <a:solidFill>
                  <a:srgbClr val="003399"/>
                </a:solidFill>
                <a:latin typeface="Calibri"/>
                <a:cs typeface="Calibri"/>
              </a:rPr>
              <a:t>2.</a:t>
            </a:r>
            <a:r>
              <a:rPr lang="en-US" altLang="zh-CN" sz="4400" spc="-229" dirty="0">
                <a:solidFill>
                  <a:srgbClr val="003399"/>
                </a:solidFill>
                <a:latin typeface="Calibri"/>
                <a:cs typeface="Calibri"/>
              </a:rPr>
              <a:t>4</a:t>
            </a:r>
            <a:r>
              <a:rPr sz="4400" spc="35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lang="zh-CN" altLang="en-US" sz="4400" spc="-10" dirty="0">
                <a:solidFill>
                  <a:srgbClr val="003399"/>
                </a:solidFill>
                <a:latin typeface="宋体"/>
                <a:cs typeface="宋体"/>
              </a:rPr>
              <a:t>数组</a:t>
            </a:r>
            <a:endParaRPr sz="4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413C55F-987C-49A6-A4F0-6CAF5ECFC4E5}"/>
              </a:ext>
            </a:extLst>
          </p:cNvPr>
          <p:cNvSpPr txBox="1"/>
          <p:nvPr/>
        </p:nvSpPr>
        <p:spPr>
          <a:xfrm>
            <a:off x="609600" y="457200"/>
            <a:ext cx="69081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 err="1">
                <a:latin typeface="宋体"/>
                <a:cs typeface="宋体"/>
              </a:rPr>
              <a:t>矩阵可以用二维数组表示</a:t>
            </a:r>
            <a:r>
              <a:rPr lang="en-US" sz="2000" b="1" spc="5" dirty="0">
                <a:latin typeface="宋体"/>
                <a:cs typeface="宋体"/>
              </a:rPr>
              <a:t> 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140682D-66FC-441F-AB6B-C3E4E17241C7}"/>
              </a:ext>
            </a:extLst>
          </p:cNvPr>
          <p:cNvSpPr txBox="1"/>
          <p:nvPr/>
        </p:nvSpPr>
        <p:spPr>
          <a:xfrm>
            <a:off x="609600" y="1066602"/>
            <a:ext cx="7162800" cy="76433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0" b="1" dirty="0">
                <a:ea typeface="楷体_GB2312" panose="02010609030101010101" pitchFamily="49" charset="-122"/>
              </a:rPr>
              <a:t>二维数组A[m,n]：</a:t>
            </a:r>
            <a:r>
              <a:rPr sz="2400" b="1" dirty="0" err="1">
                <a:ea typeface="楷体_GB2312" panose="02010609030101010101" pitchFamily="49" charset="-122"/>
              </a:rPr>
              <a:t>看成由m个行向量组成的</a:t>
            </a:r>
            <a:r>
              <a:rPr lang="zh-CN" altLang="en-US" sz="2400" b="1" dirty="0">
                <a:ea typeface="楷体_GB2312" panose="02010609030101010101" pitchFamily="49" charset="-122"/>
              </a:rPr>
              <a:t>一维数组，</a:t>
            </a:r>
            <a:endParaRPr lang="en-US" altLang="zh-CN" sz="2400" b="1" dirty="0">
              <a:ea typeface="楷体_GB2312" panose="02010609030101010101" pitchFamily="49" charset="-122"/>
            </a:endParaRPr>
          </a:p>
          <a:p>
            <a:pPr marL="12724">
              <a:spcBef>
                <a:spcPts val="100"/>
              </a:spcBef>
            </a:pPr>
            <a:r>
              <a:rPr lang="en-US" altLang="zh-CN" sz="2400" b="1" dirty="0">
                <a:ea typeface="楷体_GB2312" panose="02010609030101010101" pitchFamily="49" charset="-122"/>
              </a:rPr>
              <a:t>                                  </a:t>
            </a:r>
            <a:r>
              <a:rPr lang="zh-CN" altLang="en-US" sz="2400" b="1" dirty="0">
                <a:ea typeface="楷体_GB2312" panose="02010609030101010101" pitchFamily="49" charset="-122"/>
              </a:rPr>
              <a:t>或由</a:t>
            </a:r>
            <a:r>
              <a:rPr lang="en-US" altLang="zh-CN" sz="2400" b="1" dirty="0">
                <a:ea typeface="楷体_GB2312" panose="02010609030101010101" pitchFamily="49" charset="-122"/>
              </a:rPr>
              <a:t>n</a:t>
            </a:r>
            <a:r>
              <a:rPr lang="zh-CN" altLang="en-US" sz="2400" b="1" dirty="0">
                <a:ea typeface="楷体_GB2312" panose="02010609030101010101" pitchFamily="49" charset="-122"/>
              </a:rPr>
              <a:t>个列向量组成的一维数组；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B24A930-419B-4D76-8079-00E0DC719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54755"/>
              </p:ext>
            </p:extLst>
          </p:nvPr>
        </p:nvGraphicFramePr>
        <p:xfrm>
          <a:off x="1752600" y="2362200"/>
          <a:ext cx="5088150" cy="203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836">
                <a:tc>
                  <a:txBody>
                    <a:bodyPr/>
                    <a:lstStyle/>
                    <a:p>
                      <a:pPr marL="247015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3929"/>
                        </a:lnSpc>
                      </a:pPr>
                      <a:r>
                        <a:rPr sz="36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153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0,n-1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20">
                <a:tc>
                  <a:txBody>
                    <a:bodyPr/>
                    <a:lstStyle/>
                    <a:p>
                      <a:pPr marL="247015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4100"/>
                        </a:lnSpc>
                      </a:pPr>
                      <a:r>
                        <a:rPr sz="36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316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1,n-1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361315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3">
                <a:tc>
                  <a:txBody>
                    <a:bodyPr/>
                    <a:lstStyle/>
                    <a:p>
                      <a:pPr marL="3175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1888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m-1,n-1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6">
            <a:extLst>
              <a:ext uri="{FF2B5EF4-FFF2-40B4-BE49-F238E27FC236}">
                <a16:creationId xmlns:a16="http://schemas.microsoft.com/office/drawing/2014/main" id="{35A5F082-77DD-4780-8921-EFC0043EAB91}"/>
              </a:ext>
            </a:extLst>
          </p:cNvPr>
          <p:cNvSpPr/>
          <p:nvPr/>
        </p:nvSpPr>
        <p:spPr>
          <a:xfrm>
            <a:off x="1463018" y="2416147"/>
            <a:ext cx="76341" cy="1755852"/>
          </a:xfrm>
          <a:custGeom>
            <a:avLst/>
            <a:gdLst/>
            <a:ahLst/>
            <a:cxnLst/>
            <a:rect l="l" t="t" r="r" b="b"/>
            <a:pathLst>
              <a:path w="76200" h="1752600">
                <a:moveTo>
                  <a:pt x="76200" y="0"/>
                </a:moveTo>
                <a:lnTo>
                  <a:pt x="46612" y="11501"/>
                </a:lnTo>
                <a:lnTo>
                  <a:pt x="22383" y="42862"/>
                </a:lnTo>
                <a:lnTo>
                  <a:pt x="6012" y="89368"/>
                </a:lnTo>
                <a:lnTo>
                  <a:pt x="0" y="146303"/>
                </a:lnTo>
                <a:lnTo>
                  <a:pt x="0" y="1606295"/>
                </a:lnTo>
                <a:lnTo>
                  <a:pt x="6012" y="1663231"/>
                </a:lnTo>
                <a:lnTo>
                  <a:pt x="22383" y="1709737"/>
                </a:lnTo>
                <a:lnTo>
                  <a:pt x="46612" y="1741098"/>
                </a:lnTo>
                <a:lnTo>
                  <a:pt x="76200" y="17526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58F63C5-1F33-44E2-ACB3-3FC0F0563CBA}"/>
              </a:ext>
            </a:extLst>
          </p:cNvPr>
          <p:cNvSpPr/>
          <p:nvPr/>
        </p:nvSpPr>
        <p:spPr>
          <a:xfrm>
            <a:off x="6962639" y="2492489"/>
            <a:ext cx="76341" cy="167951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0" y="0"/>
                </a:moveTo>
                <a:lnTo>
                  <a:pt x="29592" y="10965"/>
                </a:lnTo>
                <a:lnTo>
                  <a:pt x="53821" y="40862"/>
                </a:lnTo>
                <a:lnTo>
                  <a:pt x="70189" y="85189"/>
                </a:lnTo>
                <a:lnTo>
                  <a:pt x="76200" y="139445"/>
                </a:lnTo>
                <a:lnTo>
                  <a:pt x="76200" y="1536953"/>
                </a:lnTo>
                <a:lnTo>
                  <a:pt x="70189" y="1591210"/>
                </a:lnTo>
                <a:lnTo>
                  <a:pt x="53821" y="1635537"/>
                </a:lnTo>
                <a:lnTo>
                  <a:pt x="29592" y="1665434"/>
                </a:lnTo>
                <a:lnTo>
                  <a:pt x="0" y="1676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1D9734-2EBD-427D-8419-80B5B2093853}"/>
              </a:ext>
            </a:extLst>
          </p:cNvPr>
          <p:cNvSpPr txBox="1"/>
          <p:nvPr/>
        </p:nvSpPr>
        <p:spPr>
          <a:xfrm>
            <a:off x="914400" y="4757208"/>
            <a:ext cx="701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楷体_GB2312" panose="02010609030101010101" pitchFamily="49" charset="-122"/>
              </a:rPr>
              <a:t>数组是多维的结构，而存储空间是一个一维的结构。用一组连续存储单元存放数组的元素就有个</a:t>
            </a:r>
            <a:r>
              <a:rPr lang="zh-CN" altLang="en-US" sz="2400" b="1" dirty="0">
                <a:solidFill>
                  <a:srgbClr val="FF0000"/>
                </a:solidFill>
                <a:ea typeface="楷体_GB2312" panose="02010609030101010101" pitchFamily="49" charset="-122"/>
              </a:rPr>
              <a:t>次序约定</a:t>
            </a:r>
            <a:r>
              <a:rPr lang="zh-CN" altLang="en-US" sz="2400" b="1" dirty="0">
                <a:ea typeface="楷体_GB2312" panose="02010609030101010101" pitchFamily="49" charset="-122"/>
              </a:rPr>
              <a:t>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413C55F-987C-49A6-A4F0-6CAF5ECFC4E5}"/>
              </a:ext>
            </a:extLst>
          </p:cNvPr>
          <p:cNvSpPr txBox="1"/>
          <p:nvPr/>
        </p:nvSpPr>
        <p:spPr>
          <a:xfrm>
            <a:off x="609600" y="457200"/>
            <a:ext cx="69081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 err="1">
                <a:latin typeface="宋体"/>
                <a:cs typeface="宋体"/>
              </a:rPr>
              <a:t>矩阵可以用二维数组表示</a:t>
            </a:r>
            <a:r>
              <a:rPr lang="en-US" sz="2000" b="1" spc="5" dirty="0">
                <a:latin typeface="宋体"/>
                <a:cs typeface="宋体"/>
              </a:rPr>
              <a:t> 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CA32CBB-E2DB-4BCD-BCF3-B533B943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1600200"/>
            <a:ext cx="8915400" cy="294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ea typeface="楷体_GB2312" panose="02010609030101010101" pitchFamily="49" charset="-122"/>
              </a:rPr>
              <a:t>           </a:t>
            </a:r>
            <a:r>
              <a:rPr lang="zh-CN" altLang="en-US" sz="4000" b="1" dirty="0">
                <a:solidFill>
                  <a:srgbClr val="9933FF"/>
                </a:solidFill>
                <a:latin typeface="+mn-ea"/>
              </a:rPr>
              <a:t>有两种顺序映象的方式</a:t>
            </a:r>
            <a:r>
              <a:rPr lang="en-US" altLang="zh-CN" sz="4000" b="1" dirty="0">
                <a:solidFill>
                  <a:srgbClr val="9933FF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zh-CN" sz="4000" b="1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zh-CN" sz="4000" dirty="0">
                <a:latin typeface="+mn-ea"/>
              </a:rPr>
              <a:t>1)</a:t>
            </a:r>
            <a:r>
              <a:rPr lang="zh-CN" altLang="en-US" sz="4000" dirty="0">
                <a:latin typeface="+mn-ea"/>
              </a:rPr>
              <a:t>以行序为主序</a:t>
            </a:r>
            <a:r>
              <a:rPr lang="en-US" altLang="zh-CN" sz="4000" dirty="0">
                <a:latin typeface="+mn-ea"/>
              </a:rPr>
              <a:t>(</a:t>
            </a:r>
            <a:r>
              <a:rPr lang="zh-CN" altLang="en-US" sz="4000" dirty="0">
                <a:latin typeface="+mn-ea"/>
              </a:rPr>
              <a:t>低下标优先</a:t>
            </a:r>
            <a:r>
              <a:rPr lang="en-US" altLang="zh-CN" sz="4000" dirty="0">
                <a:latin typeface="+mn-ea"/>
              </a:rPr>
              <a:t>)</a:t>
            </a:r>
            <a:r>
              <a:rPr lang="zh-CN" altLang="en-US" sz="4000" dirty="0">
                <a:latin typeface="+mn-ea"/>
              </a:rPr>
              <a:t>；</a:t>
            </a:r>
          </a:p>
          <a:p>
            <a:pPr lvl="2">
              <a:lnSpc>
                <a:spcPct val="120000"/>
              </a:lnSpc>
            </a:pPr>
            <a:r>
              <a:rPr lang="en-US" altLang="zh-CN" sz="4000" dirty="0">
                <a:latin typeface="+mn-ea"/>
              </a:rPr>
              <a:t>2)</a:t>
            </a:r>
            <a:r>
              <a:rPr lang="zh-CN" altLang="en-US" sz="4000" dirty="0">
                <a:latin typeface="+mn-ea"/>
              </a:rPr>
              <a:t>以列序为主序</a:t>
            </a:r>
            <a:r>
              <a:rPr lang="en-US" altLang="zh-CN" sz="4000" dirty="0">
                <a:latin typeface="+mn-ea"/>
              </a:rPr>
              <a:t>(</a:t>
            </a:r>
            <a:r>
              <a:rPr lang="zh-CN" altLang="en-US" sz="4000" dirty="0">
                <a:latin typeface="+mn-ea"/>
              </a:rPr>
              <a:t>高下标优先</a:t>
            </a:r>
            <a:r>
              <a:rPr lang="en-US" altLang="zh-CN" sz="4000" dirty="0">
                <a:latin typeface="+mn-ea"/>
              </a:rPr>
              <a:t>)</a:t>
            </a:r>
            <a:r>
              <a:rPr lang="zh-CN" altLang="en-US" sz="4000" dirty="0">
                <a:latin typeface="+mn-ea"/>
              </a:rPr>
              <a:t>。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9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413C55F-987C-49A6-A4F0-6CAF5ECFC4E5}"/>
              </a:ext>
            </a:extLst>
          </p:cNvPr>
          <p:cNvSpPr txBox="1"/>
          <p:nvPr/>
        </p:nvSpPr>
        <p:spPr>
          <a:xfrm>
            <a:off x="609600" y="457200"/>
            <a:ext cx="69081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 err="1">
                <a:latin typeface="宋体"/>
                <a:cs typeface="宋体"/>
              </a:rPr>
              <a:t>矩阵可以用二维数组表示</a:t>
            </a:r>
            <a:r>
              <a:rPr lang="en-US" sz="2000" b="1" spc="5" dirty="0">
                <a:latin typeface="宋体"/>
                <a:cs typeface="宋体"/>
              </a:rPr>
              <a:t> 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1ACD539-643C-4F29-8B32-818E5DA4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681671"/>
            <a:ext cx="472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800" baseline="-25000">
              <a:solidFill>
                <a:srgbClr val="FF3300"/>
              </a:solidFill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465E1677-D8A6-4821-8459-2A58B7C2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5289" y="1131941"/>
            <a:ext cx="7221538" cy="4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以行序为主序</a:t>
            </a:r>
            <a:r>
              <a:rPr lang="en-US" altLang="zh-CN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低下标优先</a:t>
            </a:r>
            <a:r>
              <a:rPr lang="en-US" altLang="zh-CN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87CBC9C9-EA0D-42C9-ADAA-7D194BD8FEB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04800"/>
            <a:ext cx="2247900" cy="5922963"/>
            <a:chOff x="3720" y="96"/>
            <a:chExt cx="1416" cy="3731"/>
          </a:xfrm>
        </p:grpSpPr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5DB588B-FCE0-4042-A30B-F0447567E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6"/>
              <a:ext cx="960" cy="3731"/>
              <a:chOff x="4176" y="96"/>
              <a:chExt cx="960" cy="3731"/>
            </a:xfrm>
          </p:grpSpPr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BC1CE84C-194E-4656-AE46-5977C143B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chemeClr val="accent2"/>
                    </a:solidFill>
                  </a:rPr>
                  <a:t>    a</a:t>
                </a:r>
                <a:r>
                  <a:rPr lang="en-US" altLang="zh-CN" sz="2800" b="0" baseline="-25000">
                    <a:solidFill>
                      <a:schemeClr val="accent2"/>
                    </a:solidFill>
                  </a:rPr>
                  <a:t>m-1n-1</a:t>
                </a:r>
              </a:p>
            </p:txBody>
          </p:sp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DD51DCF1-04E3-4CE9-8F0C-C5C7179C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chemeClr val="accent2"/>
                    </a:solidFill>
                  </a:rPr>
                  <a:t>    …….. </a:t>
                </a:r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id="{16301DBA-D196-4E46-851D-F0745CE9A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 baseline="-25000">
                    <a:solidFill>
                      <a:schemeClr val="accent2"/>
                    </a:solidFill>
                  </a:rPr>
                  <a:t>       </a:t>
                </a:r>
                <a:r>
                  <a:rPr lang="en-US" altLang="zh-CN" sz="2800" b="0">
                    <a:solidFill>
                      <a:schemeClr val="accent2"/>
                    </a:solidFill>
                  </a:rPr>
                  <a:t>a</a:t>
                </a:r>
                <a:r>
                  <a:rPr lang="en-US" altLang="zh-CN" sz="2800" b="0" baseline="-25000">
                    <a:solidFill>
                      <a:schemeClr val="accent2"/>
                    </a:solidFill>
                  </a:rPr>
                  <a:t>m-11</a:t>
                </a: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DB56D340-5C98-4470-9F81-3D5C49ABC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chemeClr val="accent2"/>
                    </a:solidFill>
                  </a:rPr>
                  <a:t>    a</a:t>
                </a:r>
                <a:r>
                  <a:rPr lang="en-US" altLang="zh-CN" sz="2800" b="0" baseline="-25000">
                    <a:solidFill>
                      <a:schemeClr val="accent2"/>
                    </a:solidFill>
                  </a:rPr>
                  <a:t>m-10 </a:t>
                </a:r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06A44370-B170-4A32-A232-65332DB56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0"/>
                  <a:t> ……….</a:t>
                </a:r>
                <a:endParaRPr lang="en-US" altLang="zh-CN" sz="2800"/>
              </a:p>
            </p:txBody>
          </p:sp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4DE68018-D54C-49A3-8AFE-705EF7C48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rgbClr val="008000"/>
                    </a:solidFill>
                  </a:rPr>
                  <a:t>    a</a:t>
                </a:r>
                <a:r>
                  <a:rPr lang="en-US" altLang="zh-CN" sz="2800" b="0" baseline="-25000">
                    <a:solidFill>
                      <a:srgbClr val="008000"/>
                    </a:solidFill>
                  </a:rPr>
                  <a:t>1n -1</a:t>
                </a:r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FB076AA3-0C8E-4E7D-8A87-40AB4300A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rgbClr val="008000"/>
                    </a:solidFill>
                  </a:rPr>
                  <a:t>     …….. </a:t>
                </a:r>
              </a:p>
            </p:txBody>
          </p:sp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AC3743AC-6204-46D7-AF79-8DDA1B639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 baseline="-25000" dirty="0">
                    <a:solidFill>
                      <a:srgbClr val="008000"/>
                    </a:solidFill>
                  </a:rPr>
                  <a:t>         </a:t>
                </a:r>
                <a:r>
                  <a:rPr lang="en-US" altLang="zh-CN" sz="2800" b="0" dirty="0">
                    <a:solidFill>
                      <a:srgbClr val="008000"/>
                    </a:solidFill>
                  </a:rPr>
                  <a:t>a</a:t>
                </a:r>
                <a:r>
                  <a:rPr lang="en-US" altLang="zh-CN" sz="2800" b="0" baseline="-25000" dirty="0">
                    <a:solidFill>
                      <a:srgbClr val="008000"/>
                    </a:solidFill>
                  </a:rPr>
                  <a:t>11</a:t>
                </a:r>
              </a:p>
            </p:txBody>
          </p:sp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2230EBC8-7403-4B93-877A-D77B734DA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rgbClr val="008000"/>
                    </a:solidFill>
                  </a:rPr>
                  <a:t>      a</a:t>
                </a:r>
                <a:r>
                  <a:rPr lang="en-US" altLang="zh-CN" sz="2800" b="0" baseline="-25000">
                    <a:solidFill>
                      <a:srgbClr val="008000"/>
                    </a:solidFill>
                  </a:rPr>
                  <a:t>10 </a:t>
                </a:r>
              </a:p>
            </p:txBody>
          </p:sp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7360511D-FA20-4D39-A23B-97C3495FC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0" dirty="0">
                    <a:solidFill>
                      <a:srgbClr val="FF0000"/>
                    </a:solidFill>
                  </a:rPr>
                  <a:t>     a</a:t>
                </a:r>
                <a:r>
                  <a:rPr lang="en-US" altLang="zh-CN" sz="2800" b="0" baseline="-25000" dirty="0">
                    <a:solidFill>
                      <a:srgbClr val="FF0000"/>
                    </a:solidFill>
                  </a:rPr>
                  <a:t>0n-1</a:t>
                </a:r>
                <a:r>
                  <a:rPr lang="en-US" altLang="zh-CN" sz="2800" b="0" baseline="-25000" dirty="0"/>
                  <a:t> </a:t>
                </a:r>
                <a:endParaRPr lang="en-US" altLang="zh-CN" sz="2800" dirty="0"/>
              </a:p>
            </p:txBody>
          </p:sp>
          <p:sp>
            <p:nvSpPr>
              <p:cNvPr id="31" name="Rectangle 26">
                <a:extLst>
                  <a:ext uri="{FF2B5EF4-FFF2-40B4-BE49-F238E27FC236}">
                    <a16:creationId xmlns:a16="http://schemas.microsoft.com/office/drawing/2014/main" id="{4442BD68-44A4-45E0-9B95-FB5C48BD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rgbClr val="FF0000"/>
                    </a:solidFill>
                  </a:rPr>
                  <a:t>    …….</a:t>
                </a:r>
              </a:p>
            </p:txBody>
          </p:sp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54932A24-349B-4FCF-BF23-B8CFE0428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>
                    <a:solidFill>
                      <a:srgbClr val="FF0000"/>
                    </a:solidFill>
                  </a:rPr>
                  <a:t>      a</a:t>
                </a:r>
                <a:r>
                  <a:rPr lang="en-US" altLang="zh-CN" sz="2800" b="0" baseline="-25000">
                    <a:solidFill>
                      <a:srgbClr val="FF0000"/>
                    </a:solidFill>
                  </a:rPr>
                  <a:t>01</a:t>
                </a:r>
              </a:p>
            </p:txBody>
          </p:sp>
          <p:sp>
            <p:nvSpPr>
              <p:cNvPr id="33" name="Rectangle 28">
                <a:extLst>
                  <a:ext uri="{FF2B5EF4-FFF2-40B4-BE49-F238E27FC236}">
                    <a16:creationId xmlns:a16="http://schemas.microsoft.com/office/drawing/2014/main" id="{B36507C3-2050-48EE-993A-5212D31F8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b="0" baseline="-25000"/>
                  <a:t>         </a:t>
                </a:r>
                <a:r>
                  <a:rPr lang="en-US" altLang="zh-CN" sz="2800" b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b="0" baseline="-25000">
                    <a:solidFill>
                      <a:srgbClr val="FF0000"/>
                    </a:solidFill>
                  </a:rPr>
                  <a:t>00</a:t>
                </a:r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A7805CCC-F90B-44C1-88F4-37BD46C45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0">
                <a:extLst>
                  <a:ext uri="{FF2B5EF4-FFF2-40B4-BE49-F238E27FC236}">
                    <a16:creationId xmlns:a16="http://schemas.microsoft.com/office/drawing/2014/main" id="{DCF63F52-373E-4246-9493-F5EF25F50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0FA9EF74-AEFD-4B92-A517-5B36AC9B1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2">
                <a:extLst>
                  <a:ext uri="{FF2B5EF4-FFF2-40B4-BE49-F238E27FC236}">
                    <a16:creationId xmlns:a16="http://schemas.microsoft.com/office/drawing/2014/main" id="{78F63FAC-8A00-485D-B11B-341CB13DB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3">
                <a:extLst>
                  <a:ext uri="{FF2B5EF4-FFF2-40B4-BE49-F238E27FC236}">
                    <a16:creationId xmlns:a16="http://schemas.microsoft.com/office/drawing/2014/main" id="{58C23871-C9C8-4E58-8E23-D123C59EE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4">
                <a:extLst>
                  <a:ext uri="{FF2B5EF4-FFF2-40B4-BE49-F238E27FC236}">
                    <a16:creationId xmlns:a16="http://schemas.microsoft.com/office/drawing/2014/main" id="{7B207CD9-F1AD-4077-B25A-69905D531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5">
                <a:extLst>
                  <a:ext uri="{FF2B5EF4-FFF2-40B4-BE49-F238E27FC236}">
                    <a16:creationId xmlns:a16="http://schemas.microsoft.com/office/drawing/2014/main" id="{71ED6A4F-945A-4F06-9CDB-A5CFEA8A4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6">
                <a:extLst>
                  <a:ext uri="{FF2B5EF4-FFF2-40B4-BE49-F238E27FC236}">
                    <a16:creationId xmlns:a16="http://schemas.microsoft.com/office/drawing/2014/main" id="{D26B5C84-5836-4C0D-A153-731480A03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7">
                <a:extLst>
                  <a:ext uri="{FF2B5EF4-FFF2-40B4-BE49-F238E27FC236}">
                    <a16:creationId xmlns:a16="http://schemas.microsoft.com/office/drawing/2014/main" id="{2E752DA0-4ED6-408A-834F-D82F0F610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8">
                <a:extLst>
                  <a:ext uri="{FF2B5EF4-FFF2-40B4-BE49-F238E27FC236}">
                    <a16:creationId xmlns:a16="http://schemas.microsoft.com/office/drawing/2014/main" id="{90A4D000-6A47-4E08-8BCC-942909E82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9">
                <a:extLst>
                  <a:ext uri="{FF2B5EF4-FFF2-40B4-BE49-F238E27FC236}">
                    <a16:creationId xmlns:a16="http://schemas.microsoft.com/office/drawing/2014/main" id="{F0BA957A-0DB3-4A30-9FDE-63838B943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2F9D12BD-EFC0-4454-93A5-91D0864ED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41">
                <a:extLst>
                  <a:ext uri="{FF2B5EF4-FFF2-40B4-BE49-F238E27FC236}">
                    <a16:creationId xmlns:a16="http://schemas.microsoft.com/office/drawing/2014/main" id="{E7CD5BAE-01D6-4A9A-BE28-A82E51C38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95937A82-F0EE-4492-A8A8-7A34DF0DB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0490E835-9CA9-4E9F-BC19-0A0082761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204B26EC-ED13-4CBA-B883-A50DE5509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6E7A7EA1-C5FF-443D-AD9F-D0A12B7A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1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0</a:t>
              </a:r>
            </a:p>
          </p:txBody>
        </p:sp>
        <p:sp>
          <p:nvSpPr>
            <p:cNvPr id="16" name="Text Box 49">
              <a:extLst>
                <a:ext uri="{FF2B5EF4-FFF2-40B4-BE49-F238E27FC236}">
                  <a16:creationId xmlns:a16="http://schemas.microsoft.com/office/drawing/2014/main" id="{F7885C26-8B51-488F-9585-0700E193A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37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1</a:t>
              </a:r>
            </a:p>
          </p:txBody>
        </p:sp>
        <p:sp>
          <p:nvSpPr>
            <p:cNvPr id="17" name="Line 50">
              <a:extLst>
                <a:ext uri="{FF2B5EF4-FFF2-40B4-BE49-F238E27FC236}">
                  <a16:creationId xmlns:a16="http://schemas.microsoft.com/office/drawing/2014/main" id="{77FACC28-B861-4397-BD59-7E8035CCE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61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51">
              <a:extLst>
                <a:ext uri="{FF2B5EF4-FFF2-40B4-BE49-F238E27FC236}">
                  <a16:creationId xmlns:a16="http://schemas.microsoft.com/office/drawing/2014/main" id="{42BB90AC-575D-4713-9418-2C322981B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1020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n-1</a:t>
              </a:r>
            </a:p>
          </p:txBody>
        </p:sp>
        <p:sp>
          <p:nvSpPr>
            <p:cNvPr id="19" name="Text Box 52">
              <a:extLst>
                <a:ext uri="{FF2B5EF4-FFF2-40B4-BE49-F238E27FC236}">
                  <a16:creationId xmlns:a16="http://schemas.microsoft.com/office/drawing/2014/main" id="{7B990860-112B-47CB-BDAE-2C416A1F4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3527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m*n-1</a:t>
              </a:r>
            </a:p>
          </p:txBody>
        </p:sp>
        <p:sp>
          <p:nvSpPr>
            <p:cNvPr id="20" name="Text Box 53">
              <a:extLst>
                <a:ext uri="{FF2B5EF4-FFF2-40B4-BE49-F238E27FC236}">
                  <a16:creationId xmlns:a16="http://schemas.microsoft.com/office/drawing/2014/main" id="{CE05A9FB-9CC9-4FFA-9083-F6F41F60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2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n</a:t>
              </a:r>
            </a:p>
          </p:txBody>
        </p:sp>
      </p:grp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EA8D03D-D022-4C55-9DB7-10A80A1A4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73411"/>
              </p:ext>
            </p:extLst>
          </p:nvPr>
        </p:nvGraphicFramePr>
        <p:xfrm>
          <a:off x="917932" y="2566202"/>
          <a:ext cx="5088150" cy="203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836">
                <a:tc>
                  <a:txBody>
                    <a:bodyPr/>
                    <a:lstStyle/>
                    <a:p>
                      <a:pPr marL="247015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3929"/>
                        </a:lnSpc>
                      </a:pPr>
                      <a:r>
                        <a:rPr sz="36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153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0,n-1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20">
                <a:tc>
                  <a:txBody>
                    <a:bodyPr/>
                    <a:lstStyle/>
                    <a:p>
                      <a:pPr marL="247015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4100"/>
                        </a:lnSpc>
                      </a:pPr>
                      <a:r>
                        <a:rPr sz="36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316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1,n-1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361315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3">
                <a:tc>
                  <a:txBody>
                    <a:bodyPr/>
                    <a:lstStyle/>
                    <a:p>
                      <a:pPr marL="3175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1888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m-1,n-1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6">
            <a:extLst>
              <a:ext uri="{FF2B5EF4-FFF2-40B4-BE49-F238E27FC236}">
                <a16:creationId xmlns:a16="http://schemas.microsoft.com/office/drawing/2014/main" id="{0DAD4D50-BE8E-47DC-9DA0-C5288B9FE0FD}"/>
              </a:ext>
            </a:extLst>
          </p:cNvPr>
          <p:cNvSpPr/>
          <p:nvPr/>
        </p:nvSpPr>
        <p:spPr>
          <a:xfrm>
            <a:off x="628350" y="2620149"/>
            <a:ext cx="76341" cy="1755852"/>
          </a:xfrm>
          <a:custGeom>
            <a:avLst/>
            <a:gdLst/>
            <a:ahLst/>
            <a:cxnLst/>
            <a:rect l="l" t="t" r="r" b="b"/>
            <a:pathLst>
              <a:path w="76200" h="1752600">
                <a:moveTo>
                  <a:pt x="76200" y="0"/>
                </a:moveTo>
                <a:lnTo>
                  <a:pt x="46612" y="11501"/>
                </a:lnTo>
                <a:lnTo>
                  <a:pt x="22383" y="42862"/>
                </a:lnTo>
                <a:lnTo>
                  <a:pt x="6012" y="89368"/>
                </a:lnTo>
                <a:lnTo>
                  <a:pt x="0" y="146303"/>
                </a:lnTo>
                <a:lnTo>
                  <a:pt x="0" y="1606295"/>
                </a:lnTo>
                <a:lnTo>
                  <a:pt x="6012" y="1663231"/>
                </a:lnTo>
                <a:lnTo>
                  <a:pt x="22383" y="1709737"/>
                </a:lnTo>
                <a:lnTo>
                  <a:pt x="46612" y="1741098"/>
                </a:lnTo>
                <a:lnTo>
                  <a:pt x="76200" y="17526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0" name="object 7">
            <a:extLst>
              <a:ext uri="{FF2B5EF4-FFF2-40B4-BE49-F238E27FC236}">
                <a16:creationId xmlns:a16="http://schemas.microsoft.com/office/drawing/2014/main" id="{4CE85AF3-C59D-42D2-9ACC-FBB73A611101}"/>
              </a:ext>
            </a:extLst>
          </p:cNvPr>
          <p:cNvSpPr/>
          <p:nvPr/>
        </p:nvSpPr>
        <p:spPr>
          <a:xfrm>
            <a:off x="6127971" y="2696491"/>
            <a:ext cx="76341" cy="167951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0" y="0"/>
                </a:moveTo>
                <a:lnTo>
                  <a:pt x="29592" y="10965"/>
                </a:lnTo>
                <a:lnTo>
                  <a:pt x="53821" y="40862"/>
                </a:lnTo>
                <a:lnTo>
                  <a:pt x="70189" y="85189"/>
                </a:lnTo>
                <a:lnTo>
                  <a:pt x="76200" y="139445"/>
                </a:lnTo>
                <a:lnTo>
                  <a:pt x="76200" y="1536953"/>
                </a:lnTo>
                <a:lnTo>
                  <a:pt x="70189" y="1591210"/>
                </a:lnTo>
                <a:lnTo>
                  <a:pt x="53821" y="1635537"/>
                </a:lnTo>
                <a:lnTo>
                  <a:pt x="29592" y="1665434"/>
                </a:lnTo>
                <a:lnTo>
                  <a:pt x="0" y="1676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</p:spTree>
    <p:extLst>
      <p:ext uri="{BB962C8B-B14F-4D97-AF65-F5344CB8AC3E}">
        <p14:creationId xmlns:p14="http://schemas.microsoft.com/office/powerpoint/2010/main" val="371154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413C55F-987C-49A6-A4F0-6CAF5ECFC4E5}"/>
              </a:ext>
            </a:extLst>
          </p:cNvPr>
          <p:cNvSpPr txBox="1"/>
          <p:nvPr/>
        </p:nvSpPr>
        <p:spPr>
          <a:xfrm>
            <a:off x="609600" y="457200"/>
            <a:ext cx="69081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 err="1">
                <a:latin typeface="宋体"/>
                <a:cs typeface="宋体"/>
              </a:rPr>
              <a:t>矩阵可以用二维数组表示</a:t>
            </a:r>
            <a:r>
              <a:rPr lang="en-US" sz="2000" b="1" spc="5" dirty="0">
                <a:latin typeface="宋体"/>
                <a:cs typeface="宋体"/>
              </a:rPr>
              <a:t> 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1ACD539-643C-4F29-8B32-818E5DA4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681671"/>
            <a:ext cx="472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800" baseline="-25000">
              <a:solidFill>
                <a:srgbClr val="FF3300"/>
              </a:solidFill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EA8D03D-D022-4C55-9DB7-10A80A1A442E}"/>
              </a:ext>
            </a:extLst>
          </p:cNvPr>
          <p:cNvGraphicFramePr>
            <a:graphicFrameLocks noGrp="1"/>
          </p:cNvGraphicFramePr>
          <p:nvPr/>
        </p:nvGraphicFramePr>
        <p:xfrm>
          <a:off x="917932" y="2566202"/>
          <a:ext cx="5088150" cy="203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836">
                <a:tc>
                  <a:txBody>
                    <a:bodyPr/>
                    <a:lstStyle/>
                    <a:p>
                      <a:pPr marL="247015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3929"/>
                        </a:lnSpc>
                      </a:pPr>
                      <a:r>
                        <a:rPr sz="36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153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929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0,n-1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20">
                <a:tc>
                  <a:txBody>
                    <a:bodyPr/>
                    <a:lstStyle/>
                    <a:p>
                      <a:pPr marL="247015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4100"/>
                        </a:lnSpc>
                      </a:pPr>
                      <a:r>
                        <a:rPr sz="36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316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4100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1,n-1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361315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3195"/>
                        </a:lnSpc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3">
                <a:tc>
                  <a:txBody>
                    <a:bodyPr/>
                    <a:lstStyle/>
                    <a:p>
                      <a:pPr marL="3175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800" b="1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1888" marB="0"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4045"/>
                        </a:lnSpc>
                      </a:pPr>
                      <a:r>
                        <a:rPr sz="36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Times New Roman"/>
                          <a:cs typeface="Times New Roman"/>
                        </a:rPr>
                        <a:t>m-1,n-1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6">
            <a:extLst>
              <a:ext uri="{FF2B5EF4-FFF2-40B4-BE49-F238E27FC236}">
                <a16:creationId xmlns:a16="http://schemas.microsoft.com/office/drawing/2014/main" id="{0DAD4D50-BE8E-47DC-9DA0-C5288B9FE0FD}"/>
              </a:ext>
            </a:extLst>
          </p:cNvPr>
          <p:cNvSpPr/>
          <p:nvPr/>
        </p:nvSpPr>
        <p:spPr>
          <a:xfrm>
            <a:off x="628350" y="2620149"/>
            <a:ext cx="76341" cy="1755852"/>
          </a:xfrm>
          <a:custGeom>
            <a:avLst/>
            <a:gdLst/>
            <a:ahLst/>
            <a:cxnLst/>
            <a:rect l="l" t="t" r="r" b="b"/>
            <a:pathLst>
              <a:path w="76200" h="1752600">
                <a:moveTo>
                  <a:pt x="76200" y="0"/>
                </a:moveTo>
                <a:lnTo>
                  <a:pt x="46612" y="11501"/>
                </a:lnTo>
                <a:lnTo>
                  <a:pt x="22383" y="42862"/>
                </a:lnTo>
                <a:lnTo>
                  <a:pt x="6012" y="89368"/>
                </a:lnTo>
                <a:lnTo>
                  <a:pt x="0" y="146303"/>
                </a:lnTo>
                <a:lnTo>
                  <a:pt x="0" y="1606295"/>
                </a:lnTo>
                <a:lnTo>
                  <a:pt x="6012" y="1663231"/>
                </a:lnTo>
                <a:lnTo>
                  <a:pt x="22383" y="1709737"/>
                </a:lnTo>
                <a:lnTo>
                  <a:pt x="46612" y="1741098"/>
                </a:lnTo>
                <a:lnTo>
                  <a:pt x="76200" y="17526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60" name="object 7">
            <a:extLst>
              <a:ext uri="{FF2B5EF4-FFF2-40B4-BE49-F238E27FC236}">
                <a16:creationId xmlns:a16="http://schemas.microsoft.com/office/drawing/2014/main" id="{4CE85AF3-C59D-42D2-9ACC-FBB73A611101}"/>
              </a:ext>
            </a:extLst>
          </p:cNvPr>
          <p:cNvSpPr/>
          <p:nvPr/>
        </p:nvSpPr>
        <p:spPr>
          <a:xfrm>
            <a:off x="6127971" y="2696491"/>
            <a:ext cx="76341" cy="167951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0" y="0"/>
                </a:moveTo>
                <a:lnTo>
                  <a:pt x="29592" y="10965"/>
                </a:lnTo>
                <a:lnTo>
                  <a:pt x="53821" y="40862"/>
                </a:lnTo>
                <a:lnTo>
                  <a:pt x="70189" y="85189"/>
                </a:lnTo>
                <a:lnTo>
                  <a:pt x="76200" y="139445"/>
                </a:lnTo>
                <a:lnTo>
                  <a:pt x="76200" y="1536953"/>
                </a:lnTo>
                <a:lnTo>
                  <a:pt x="70189" y="1591210"/>
                </a:lnTo>
                <a:lnTo>
                  <a:pt x="53821" y="1635537"/>
                </a:lnTo>
                <a:lnTo>
                  <a:pt x="29592" y="1665434"/>
                </a:lnTo>
                <a:lnTo>
                  <a:pt x="0" y="1676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 sz="1803"/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FAD91387-6C6D-4322-9DE5-7CF5E2C1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8762" y="1193024"/>
            <a:ext cx="7221538" cy="4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以列序为主序</a:t>
            </a:r>
            <a:r>
              <a:rPr lang="en-US" altLang="zh-CN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高下标优先</a:t>
            </a:r>
            <a:r>
              <a:rPr lang="en-US" altLang="zh-CN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spc="5" dirty="0">
              <a:solidFill>
                <a:srgbClr val="006F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E3C42556-AEF0-47F9-8C30-D30CF0956E71}"/>
              </a:ext>
            </a:extLst>
          </p:cNvPr>
          <p:cNvGrpSpPr>
            <a:grpSpLocks/>
          </p:cNvGrpSpPr>
          <p:nvPr/>
        </p:nvGrpSpPr>
        <p:grpSpPr bwMode="auto">
          <a:xfrm>
            <a:off x="1771950" y="228600"/>
            <a:ext cx="6743700" cy="5922963"/>
            <a:chOff x="888" y="312"/>
            <a:chExt cx="4248" cy="3731"/>
          </a:xfrm>
        </p:grpSpPr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87BC57D9-E9C0-454B-A5B6-A9A90353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0</a:t>
              </a:r>
            </a:p>
          </p:txBody>
        </p:sp>
        <p:sp>
          <p:nvSpPr>
            <p:cNvPr id="53" name="Text Box 6">
              <a:extLst>
                <a:ext uri="{FF2B5EF4-FFF2-40B4-BE49-F238E27FC236}">
                  <a16:creationId xmlns:a16="http://schemas.microsoft.com/office/drawing/2014/main" id="{D97E3196-DB65-48D5-A7C1-1E583AAE4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6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1</a:t>
              </a: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1904AB45-34EC-48B7-873D-B9FD4DFCF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79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A715A12-17D1-4110-BE52-3C5C4CC1D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1248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m-1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ABC80B53-4C51-4F0A-A581-77B1C5889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3743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 dirty="0"/>
                <a:t>m*n-1</a:t>
              </a: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781529F6-9CD8-42F6-BF9C-A374FA548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7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0"/>
                <a:t>m</a:t>
              </a:r>
            </a:p>
          </p:txBody>
        </p:sp>
        <p:grpSp>
          <p:nvGrpSpPr>
            <p:cNvPr id="58" name="Group 11">
              <a:extLst>
                <a:ext uri="{FF2B5EF4-FFF2-40B4-BE49-F238E27FC236}">
                  <a16:creationId xmlns:a16="http://schemas.microsoft.com/office/drawing/2014/main" id="{A0819349-115E-472C-84D6-9863FEB3D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"/>
              <a:ext cx="1056" cy="3731"/>
              <a:chOff x="432" y="576"/>
              <a:chExt cx="1056" cy="3731"/>
            </a:xfrm>
          </p:grpSpPr>
          <p:sp>
            <p:nvSpPr>
              <p:cNvPr id="72" name="Rectangle 12">
                <a:extLst>
                  <a:ext uri="{FF2B5EF4-FFF2-40B4-BE49-F238E27FC236}">
                    <a16:creationId xmlns:a16="http://schemas.microsoft.com/office/drawing/2014/main" id="{1429CABF-3CE8-444F-9ECF-9081879FE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chemeClr val="accent2"/>
                    </a:solidFill>
                  </a:rPr>
                  <a:t>   a</a:t>
                </a:r>
                <a:r>
                  <a:rPr kumimoji="0" lang="en-US" altLang="zh-CN" sz="2800" b="0" baseline="-25000">
                    <a:solidFill>
                      <a:schemeClr val="accent2"/>
                    </a:solidFill>
                  </a:rPr>
                  <a:t>m-1n-1</a:t>
                </a:r>
              </a:p>
            </p:txBody>
          </p:sp>
          <p:sp>
            <p:nvSpPr>
              <p:cNvPr id="73" name="Rectangle 13">
                <a:extLst>
                  <a:ext uri="{FF2B5EF4-FFF2-40B4-BE49-F238E27FC236}">
                    <a16:creationId xmlns:a16="http://schemas.microsoft.com/office/drawing/2014/main" id="{1BFA597C-34F9-4942-946D-59E37F922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chemeClr val="accent2"/>
                    </a:solidFill>
                  </a:rPr>
                  <a:t>    …….. </a:t>
                </a:r>
              </a:p>
            </p:txBody>
          </p:sp>
          <p:sp>
            <p:nvSpPr>
              <p:cNvPr id="74" name="Rectangle 14">
                <a:extLst>
                  <a:ext uri="{FF2B5EF4-FFF2-40B4-BE49-F238E27FC236}">
                    <a16:creationId xmlns:a16="http://schemas.microsoft.com/office/drawing/2014/main" id="{28906976-4B87-4278-8DA2-7287ADAF3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 baseline="-25000" dirty="0">
                    <a:solidFill>
                      <a:schemeClr val="accent2"/>
                    </a:solidFill>
                  </a:rPr>
                  <a:t>      </a:t>
                </a:r>
                <a:r>
                  <a:rPr kumimoji="0" lang="en-US" altLang="zh-CN" sz="2800" b="0" dirty="0">
                    <a:solidFill>
                      <a:schemeClr val="accent2"/>
                    </a:solidFill>
                  </a:rPr>
                  <a:t>a</a:t>
                </a:r>
                <a:r>
                  <a:rPr kumimoji="0" lang="en-US" altLang="zh-CN" sz="2800" b="0" baseline="-25000" dirty="0">
                    <a:solidFill>
                      <a:schemeClr val="accent2"/>
                    </a:solidFill>
                  </a:rPr>
                  <a:t>1n-1</a:t>
                </a:r>
              </a:p>
            </p:txBody>
          </p:sp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66CE5AC-96DF-4788-8C0A-E7CEBD916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chemeClr val="accent2"/>
                    </a:solidFill>
                  </a:rPr>
                  <a:t>    a</a:t>
                </a:r>
                <a:r>
                  <a:rPr kumimoji="0" lang="en-US" altLang="zh-CN" sz="2800" b="0" baseline="-25000">
                    <a:solidFill>
                      <a:schemeClr val="accent2"/>
                    </a:solidFill>
                  </a:rPr>
                  <a:t>0n-1 </a:t>
                </a:r>
              </a:p>
            </p:txBody>
          </p:sp>
          <p:sp>
            <p:nvSpPr>
              <p:cNvPr id="76" name="Rectangle 16">
                <a:extLst>
                  <a:ext uri="{FF2B5EF4-FFF2-40B4-BE49-F238E27FC236}">
                    <a16:creationId xmlns:a16="http://schemas.microsoft.com/office/drawing/2014/main" id="{8262A6D8-B44D-4BC6-8764-AD00C1DF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 dirty="0"/>
                  <a:t> ……….</a:t>
                </a:r>
                <a:endParaRPr kumimoji="0" lang="en-US" altLang="zh-CN" sz="2800" dirty="0"/>
              </a:p>
            </p:txBody>
          </p:sp>
          <p:sp>
            <p:nvSpPr>
              <p:cNvPr id="77" name="Rectangle 17">
                <a:extLst>
                  <a:ext uri="{FF2B5EF4-FFF2-40B4-BE49-F238E27FC236}">
                    <a16:creationId xmlns:a16="http://schemas.microsoft.com/office/drawing/2014/main" id="{094E34C7-DF51-4909-BC5D-6C95ECFE7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rgbClr val="008000"/>
                    </a:solidFill>
                  </a:rPr>
                  <a:t>    a</a:t>
                </a:r>
                <a:r>
                  <a:rPr kumimoji="0" lang="en-US" altLang="zh-CN" sz="2800" b="0" baseline="-25000">
                    <a:solidFill>
                      <a:srgbClr val="008000"/>
                    </a:solidFill>
                  </a:rPr>
                  <a:t>m-11 </a:t>
                </a:r>
              </a:p>
            </p:txBody>
          </p:sp>
          <p:sp>
            <p:nvSpPr>
              <p:cNvPr id="78" name="Rectangle 18">
                <a:extLst>
                  <a:ext uri="{FF2B5EF4-FFF2-40B4-BE49-F238E27FC236}">
                    <a16:creationId xmlns:a16="http://schemas.microsoft.com/office/drawing/2014/main" id="{5ECF7DE3-C72C-4393-84E0-591A1E6E2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rgbClr val="008000"/>
                    </a:solidFill>
                  </a:rPr>
                  <a:t>     …….. </a:t>
                </a:r>
              </a:p>
            </p:txBody>
          </p:sp>
          <p:sp>
            <p:nvSpPr>
              <p:cNvPr id="79" name="Rectangle 19">
                <a:extLst>
                  <a:ext uri="{FF2B5EF4-FFF2-40B4-BE49-F238E27FC236}">
                    <a16:creationId xmlns:a16="http://schemas.microsoft.com/office/drawing/2014/main" id="{FAA2A5FE-7BD0-4AD4-AA7E-D6557C516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 baseline="-25000">
                    <a:solidFill>
                      <a:srgbClr val="008000"/>
                    </a:solidFill>
                  </a:rPr>
                  <a:t>         </a:t>
                </a:r>
                <a:r>
                  <a:rPr kumimoji="0" lang="en-US" altLang="zh-CN" sz="2800" b="0">
                    <a:solidFill>
                      <a:srgbClr val="008000"/>
                    </a:solidFill>
                  </a:rPr>
                  <a:t>a</a:t>
                </a:r>
                <a:r>
                  <a:rPr kumimoji="0" lang="en-US" altLang="zh-CN" sz="2800" b="0" baseline="-25000">
                    <a:solidFill>
                      <a:srgbClr val="008000"/>
                    </a:solidFill>
                  </a:rPr>
                  <a:t>11</a:t>
                </a:r>
              </a:p>
            </p:txBody>
          </p:sp>
          <p:sp>
            <p:nvSpPr>
              <p:cNvPr id="80" name="Rectangle 20">
                <a:extLst>
                  <a:ext uri="{FF2B5EF4-FFF2-40B4-BE49-F238E27FC236}">
                    <a16:creationId xmlns:a16="http://schemas.microsoft.com/office/drawing/2014/main" id="{29913B40-3312-4357-9B9C-387573BF8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rgbClr val="008000"/>
                    </a:solidFill>
                  </a:rPr>
                  <a:t>      a</a:t>
                </a:r>
                <a:r>
                  <a:rPr kumimoji="0" lang="en-US" altLang="zh-CN" sz="2800" b="0" baseline="-25000">
                    <a:solidFill>
                      <a:srgbClr val="008000"/>
                    </a:solidFill>
                  </a:rPr>
                  <a:t>01</a:t>
                </a:r>
              </a:p>
            </p:txBody>
          </p:sp>
          <p:sp>
            <p:nvSpPr>
              <p:cNvPr id="81" name="Rectangle 21">
                <a:extLst>
                  <a:ext uri="{FF2B5EF4-FFF2-40B4-BE49-F238E27FC236}">
                    <a16:creationId xmlns:a16="http://schemas.microsoft.com/office/drawing/2014/main" id="{CC7FA285-ECEC-431E-8507-1B034D4F7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rgbClr val="FF0000"/>
                    </a:solidFill>
                  </a:rPr>
                  <a:t>    a</a:t>
                </a:r>
                <a:r>
                  <a:rPr kumimoji="0" lang="en-US" altLang="zh-CN" sz="2800" b="0" baseline="-25000">
                    <a:solidFill>
                      <a:srgbClr val="FF0000"/>
                    </a:solidFill>
                  </a:rPr>
                  <a:t>m-10</a:t>
                </a:r>
                <a:r>
                  <a:rPr kumimoji="0" lang="en-US" altLang="zh-CN" sz="2800" b="0" baseline="-25000"/>
                  <a:t> </a:t>
                </a:r>
                <a:endParaRPr kumimoji="0" lang="en-US" altLang="zh-CN" sz="2800"/>
              </a:p>
            </p:txBody>
          </p:sp>
          <p:sp>
            <p:nvSpPr>
              <p:cNvPr id="82" name="Rectangle 22">
                <a:extLst>
                  <a:ext uri="{FF2B5EF4-FFF2-40B4-BE49-F238E27FC236}">
                    <a16:creationId xmlns:a16="http://schemas.microsoft.com/office/drawing/2014/main" id="{6E1EFB74-F348-467B-AD1E-85F55983D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rgbClr val="FF0000"/>
                    </a:solidFill>
                  </a:rPr>
                  <a:t>    …….</a:t>
                </a:r>
              </a:p>
            </p:txBody>
          </p:sp>
          <p:sp>
            <p:nvSpPr>
              <p:cNvPr id="83" name="Rectangle 23">
                <a:extLst>
                  <a:ext uri="{FF2B5EF4-FFF2-40B4-BE49-F238E27FC236}">
                    <a16:creationId xmlns:a16="http://schemas.microsoft.com/office/drawing/2014/main" id="{1A885BA5-676D-4A69-BFD3-E1C4FEE53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>
                    <a:solidFill>
                      <a:srgbClr val="FF0000"/>
                    </a:solidFill>
                  </a:rPr>
                  <a:t>      a</a:t>
                </a:r>
                <a:r>
                  <a:rPr kumimoji="0" lang="en-US" altLang="zh-CN" sz="2800" b="0" baseline="-2500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84" name="Rectangle 24">
                <a:extLst>
                  <a:ext uri="{FF2B5EF4-FFF2-40B4-BE49-F238E27FC236}">
                    <a16:creationId xmlns:a16="http://schemas.microsoft.com/office/drawing/2014/main" id="{B1A4DD1C-AEB0-4BD6-859A-BD16FBFC0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§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algn="l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«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algn="l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algn="l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algn="l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800" b="0" baseline="-25000" dirty="0"/>
                  <a:t>         </a:t>
                </a:r>
                <a:r>
                  <a:rPr kumimoji="0" lang="en-US" altLang="zh-CN" sz="2800" b="0" dirty="0">
                    <a:solidFill>
                      <a:srgbClr val="FF0000"/>
                    </a:solidFill>
                  </a:rPr>
                  <a:t>a</a:t>
                </a:r>
                <a:r>
                  <a:rPr kumimoji="0" lang="en-US" altLang="zh-CN" sz="2800" b="0" baseline="-25000" dirty="0">
                    <a:solidFill>
                      <a:srgbClr val="FF0000"/>
                    </a:solidFill>
                  </a:rPr>
                  <a:t>00</a:t>
                </a:r>
              </a:p>
            </p:txBody>
          </p:sp>
          <p:sp>
            <p:nvSpPr>
              <p:cNvPr id="85" name="Line 25">
                <a:extLst>
                  <a:ext uri="{FF2B5EF4-FFF2-40B4-BE49-F238E27FC236}">
                    <a16:creationId xmlns:a16="http://schemas.microsoft.com/office/drawing/2014/main" id="{B6164FE5-6AD9-497B-A951-4FEAE86F4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6">
                <a:extLst>
                  <a:ext uri="{FF2B5EF4-FFF2-40B4-BE49-F238E27FC236}">
                    <a16:creationId xmlns:a16="http://schemas.microsoft.com/office/drawing/2014/main" id="{4FED871E-8B8A-4803-9A73-0C8236DBC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7">
                <a:extLst>
                  <a:ext uri="{FF2B5EF4-FFF2-40B4-BE49-F238E27FC236}">
                    <a16:creationId xmlns:a16="http://schemas.microsoft.com/office/drawing/2014/main" id="{9E7C1075-B765-41F7-9240-36680E1B8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8">
                <a:extLst>
                  <a:ext uri="{FF2B5EF4-FFF2-40B4-BE49-F238E27FC236}">
                    <a16:creationId xmlns:a16="http://schemas.microsoft.com/office/drawing/2014/main" id="{EBF5DE23-0DE9-406F-A26E-502EAF94B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9">
                <a:extLst>
                  <a:ext uri="{FF2B5EF4-FFF2-40B4-BE49-F238E27FC236}">
                    <a16:creationId xmlns:a16="http://schemas.microsoft.com/office/drawing/2014/main" id="{779D8D11-2271-4305-9766-7E680997D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30">
                <a:extLst>
                  <a:ext uri="{FF2B5EF4-FFF2-40B4-BE49-F238E27FC236}">
                    <a16:creationId xmlns:a16="http://schemas.microsoft.com/office/drawing/2014/main" id="{B5B1B3E4-DBF0-4FCC-AF91-A45231CB7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1">
                <a:extLst>
                  <a:ext uri="{FF2B5EF4-FFF2-40B4-BE49-F238E27FC236}">
                    <a16:creationId xmlns:a16="http://schemas.microsoft.com/office/drawing/2014/main" id="{8A211CD6-97B7-4111-87D4-330C16FAA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2">
                <a:extLst>
                  <a:ext uri="{FF2B5EF4-FFF2-40B4-BE49-F238E27FC236}">
                    <a16:creationId xmlns:a16="http://schemas.microsoft.com/office/drawing/2014/main" id="{1856B036-C4B2-465E-A1D1-C21E1651B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C28A920D-EAA1-4D5F-B58D-D9ADC95B8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4">
                <a:extLst>
                  <a:ext uri="{FF2B5EF4-FFF2-40B4-BE49-F238E27FC236}">
                    <a16:creationId xmlns:a16="http://schemas.microsoft.com/office/drawing/2014/main" id="{1506C419-1B96-474B-96FE-B8C3DAC88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5">
                <a:extLst>
                  <a:ext uri="{FF2B5EF4-FFF2-40B4-BE49-F238E27FC236}">
                    <a16:creationId xmlns:a16="http://schemas.microsoft.com/office/drawing/2014/main" id="{EEF13D5C-6185-4B1F-8F32-7F7D830C7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6">
                <a:extLst>
                  <a:ext uri="{FF2B5EF4-FFF2-40B4-BE49-F238E27FC236}">
                    <a16:creationId xmlns:a16="http://schemas.microsoft.com/office/drawing/2014/main" id="{3F4177BB-DC44-4DE8-BF8C-EEC039429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37">
                <a:extLst>
                  <a:ext uri="{FF2B5EF4-FFF2-40B4-BE49-F238E27FC236}">
                    <a16:creationId xmlns:a16="http://schemas.microsoft.com/office/drawing/2014/main" id="{31EDE6FA-3902-4BB1-980C-695DD2BBE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8">
                <a:extLst>
                  <a:ext uri="{FF2B5EF4-FFF2-40B4-BE49-F238E27FC236}">
                    <a16:creationId xmlns:a16="http://schemas.microsoft.com/office/drawing/2014/main" id="{0495E92F-68A6-4E08-8E37-87A5083FC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39">
                <a:extLst>
                  <a:ext uri="{FF2B5EF4-FFF2-40B4-BE49-F238E27FC236}">
                    <a16:creationId xmlns:a16="http://schemas.microsoft.com/office/drawing/2014/main" id="{35DF6301-5398-4BE7-A6A4-3F33BCBE4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40">
                <a:extLst>
                  <a:ext uri="{FF2B5EF4-FFF2-40B4-BE49-F238E27FC236}">
                    <a16:creationId xmlns:a16="http://schemas.microsoft.com/office/drawing/2014/main" id="{4DDB354A-BAA8-491F-826B-078548435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F7B8DA35-3AC9-407F-8C83-C72D8B347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2448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             ………………….</a:t>
              </a: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F9FFB5BA-AB73-4F10-9646-A74CFD6BF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3336"/>
              <a:ext cx="31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800" baseline="-2500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2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413C55F-987C-49A6-A4F0-6CAF5ECFC4E5}"/>
              </a:ext>
            </a:extLst>
          </p:cNvPr>
          <p:cNvSpPr txBox="1"/>
          <p:nvPr/>
        </p:nvSpPr>
        <p:spPr>
          <a:xfrm>
            <a:off x="609600" y="457200"/>
            <a:ext cx="69081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 err="1">
                <a:latin typeface="宋体"/>
                <a:cs typeface="宋体"/>
              </a:rPr>
              <a:t>矩阵可以用二维数组表示</a:t>
            </a:r>
            <a:r>
              <a:rPr lang="en-US" sz="2000" b="1" spc="5" dirty="0">
                <a:latin typeface="宋体"/>
                <a:cs typeface="宋体"/>
              </a:rPr>
              <a:t> 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1ACD539-643C-4F29-8B32-818E5DA4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681671"/>
            <a:ext cx="472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800" baseline="-25000">
              <a:solidFill>
                <a:srgbClr val="FF3300"/>
              </a:solidFill>
            </a:endParaRPr>
          </a:p>
        </p:txBody>
      </p:sp>
      <p:grpSp>
        <p:nvGrpSpPr>
          <p:cNvPr id="48" name="Group 27">
            <a:extLst>
              <a:ext uri="{FF2B5EF4-FFF2-40B4-BE49-F238E27FC236}">
                <a16:creationId xmlns:a16="http://schemas.microsoft.com/office/drawing/2014/main" id="{F8880105-B611-4DEE-B517-1939647112E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69821"/>
            <a:ext cx="4506913" cy="936625"/>
            <a:chOff x="142" y="424"/>
            <a:chExt cx="2839" cy="590"/>
          </a:xfrm>
        </p:grpSpPr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E92FB0F9-E03E-4E91-8AAF-DE37F2826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424"/>
              <a:ext cx="2698" cy="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25000"/>
                </a:lnSpc>
              </a:pPr>
              <a:r>
                <a:rPr lang="zh-CN" altLang="en-US" sz="2000" dirty="0">
                  <a:ea typeface="楷体_GB2312" panose="02010609030101010101" pitchFamily="49" charset="-122"/>
                </a:rPr>
                <a:t>二维数组</a:t>
              </a:r>
              <a:r>
                <a:rPr lang="en-US" altLang="zh-CN" sz="2000" dirty="0">
                  <a:ea typeface="楷体_GB2312" panose="02010609030101010101" pitchFamily="49" charset="-122"/>
                </a:rPr>
                <a:t>A</a:t>
              </a:r>
              <a:r>
                <a:rPr lang="zh-CN" altLang="en-US" sz="2000" dirty="0">
                  <a:ea typeface="楷体_GB2312" panose="02010609030101010101" pitchFamily="49" charset="-122"/>
                </a:rPr>
                <a:t>中任一元素</a:t>
              </a:r>
              <a:r>
                <a:rPr lang="en-US" altLang="zh-CN" sz="2000" dirty="0">
                  <a:ea typeface="楷体_GB2312" panose="02010609030101010101" pitchFamily="49" charset="-122"/>
                </a:rPr>
                <a:t>a</a:t>
              </a:r>
              <a:r>
                <a:rPr lang="en-US" altLang="zh-CN" sz="2000" baseline="-25000" dirty="0">
                  <a:ea typeface="楷体_GB2312" panose="02010609030101010101" pitchFamily="49" charset="-122"/>
                </a:rPr>
                <a:t>i j</a:t>
              </a:r>
              <a:r>
                <a:rPr lang="en-US" altLang="zh-CN" sz="2000" dirty="0">
                  <a:ea typeface="楷体_GB2312" panose="02010609030101010101" pitchFamily="49" charset="-122"/>
                </a:rPr>
                <a:t> </a:t>
              </a:r>
              <a:r>
                <a:rPr lang="zh-CN" altLang="en-US" sz="2000" dirty="0">
                  <a:ea typeface="楷体_GB2312" panose="02010609030101010101" pitchFamily="49" charset="-122"/>
                </a:rPr>
                <a:t>的存储位置</a:t>
              </a:r>
            </a:p>
            <a:p>
              <a:pPr algn="l" eaLnBrk="1" hangingPunct="1">
                <a:lnSpc>
                  <a:spcPct val="125000"/>
                </a:lnSpc>
              </a:pPr>
              <a:r>
                <a:rPr lang="zh-CN" altLang="en-US" sz="2400" dirty="0">
                  <a:ea typeface="楷体_GB2312" panose="02010609030101010101" pitchFamily="49" charset="-122"/>
                </a:rPr>
                <a:t>  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LOC(</a:t>
              </a:r>
              <a:r>
                <a:rPr lang="en-US" altLang="zh-CN" sz="2400" dirty="0" err="1">
                  <a:ea typeface="楷体_GB2312" panose="02010609030101010101" pitchFamily="49" charset="-122"/>
                </a:rPr>
                <a:t>i,j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) = LOC(0,0) + (</a:t>
              </a:r>
              <a:r>
                <a:rPr lang="en-US" altLang="zh-CN" sz="2400" dirty="0" err="1">
                  <a:ea typeface="楷体_GB2312" panose="02010609030101010101" pitchFamily="49" charset="-122"/>
                </a:rPr>
                <a:t>n×i</a:t>
              </a:r>
              <a:r>
                <a:rPr lang="zh-CN" altLang="en-US" sz="2400" dirty="0">
                  <a:ea typeface="楷体_GB2312" panose="02010609030101010101" pitchFamily="49" charset="-122"/>
                </a:rPr>
                <a:t>＋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j)×</a:t>
              </a: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C2963302-F29A-48DA-81C2-EB8BE1E24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646"/>
              <a:ext cx="3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3200" dirty="0">
                  <a:ea typeface="楷体_GB2312" panose="02010609030101010101" pitchFamily="49" charset="-122"/>
                </a:rPr>
                <a:t> </a:t>
              </a:r>
              <a:r>
                <a:rPr lang="en-US" altLang="zh-CN" sz="3200" dirty="0">
                  <a:solidFill>
                    <a:srgbClr val="990033"/>
                  </a:solidFill>
                  <a:ea typeface="楷体_GB2312" panose="02010609030101010101" pitchFamily="49" charset="-122"/>
                </a:rPr>
                <a:t>L</a:t>
              </a:r>
              <a:r>
                <a:rPr lang="en-US" altLang="zh-CN" sz="3200" dirty="0">
                  <a:ea typeface="楷体_GB2312" panose="02010609030101010101" pitchFamily="49" charset="-122"/>
                </a:rPr>
                <a:t> </a:t>
              </a:r>
            </a:p>
          </p:txBody>
        </p:sp>
      </p:grpSp>
      <p:sp>
        <p:nvSpPr>
          <p:cNvPr id="59" name="Text Box 3">
            <a:extLst>
              <a:ext uri="{FF2B5EF4-FFF2-40B4-BE49-F238E27FC236}">
                <a16:creationId xmlns:a16="http://schemas.microsoft.com/office/drawing/2014/main" id="{CA587E32-3889-418F-9E3F-7C89CCCB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50473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0" dirty="0">
                <a:solidFill>
                  <a:srgbClr val="FF3300"/>
                </a:solidFill>
                <a:ea typeface="楷体_GB2312" panose="02010609030101010101" pitchFamily="49" charset="-122"/>
              </a:rPr>
              <a:t>称为</a:t>
            </a:r>
            <a:r>
              <a:rPr lang="zh-CN" altLang="en-US" sz="2800" dirty="0">
                <a:solidFill>
                  <a:srgbClr val="FF3300"/>
                </a:solidFill>
                <a:ea typeface="楷体_GB2312" panose="02010609030101010101" pitchFamily="49" charset="-122"/>
              </a:rPr>
              <a:t>基地址</a:t>
            </a:r>
            <a:r>
              <a:rPr lang="zh-CN" altLang="en-US" sz="2800" b="0" dirty="0">
                <a:solidFill>
                  <a:srgbClr val="FF3300"/>
                </a:solidFill>
                <a:ea typeface="楷体_GB2312" panose="02010609030101010101" pitchFamily="49" charset="-122"/>
              </a:rPr>
              <a:t>或基址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823E970-58D4-4FE2-8171-DB745B3BD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882960"/>
            <a:ext cx="7221538" cy="4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以行序为主序</a:t>
            </a:r>
            <a:r>
              <a:rPr lang="en-US" altLang="zh-CN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低下标优先</a:t>
            </a:r>
            <a:r>
              <a:rPr lang="en-US" altLang="zh-CN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3" name="Group 27">
            <a:extLst>
              <a:ext uri="{FF2B5EF4-FFF2-40B4-BE49-F238E27FC236}">
                <a16:creationId xmlns:a16="http://schemas.microsoft.com/office/drawing/2014/main" id="{26F6A968-B8D9-4FEE-AAA1-A572FAEE5F1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78675"/>
            <a:ext cx="5802310" cy="1000125"/>
            <a:chOff x="142" y="424"/>
            <a:chExt cx="3655" cy="630"/>
          </a:xfrm>
        </p:grpSpPr>
        <p:sp>
          <p:nvSpPr>
            <p:cNvPr id="64" name="Text Box 6">
              <a:extLst>
                <a:ext uri="{FF2B5EF4-FFF2-40B4-BE49-F238E27FC236}">
                  <a16:creationId xmlns:a16="http://schemas.microsoft.com/office/drawing/2014/main" id="{B7AF64BA-3E91-43C3-AB04-1FFE097D0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424"/>
              <a:ext cx="3521" cy="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25000"/>
                </a:lnSpc>
              </a:pPr>
              <a:r>
                <a:rPr lang="zh-CN" altLang="en-US" sz="2000" dirty="0">
                  <a:ea typeface="楷体_GB2312" panose="02010609030101010101" pitchFamily="49" charset="-122"/>
                </a:rPr>
                <a:t>二维数组</a:t>
              </a:r>
              <a:r>
                <a:rPr lang="en-US" altLang="zh-CN" sz="2000" dirty="0">
                  <a:ea typeface="楷体_GB2312" panose="02010609030101010101" pitchFamily="49" charset="-122"/>
                </a:rPr>
                <a:t>A[s…</a:t>
              </a:r>
              <a:r>
                <a:rPr lang="en-US" altLang="zh-CN" sz="2000" dirty="0" err="1">
                  <a:ea typeface="楷体_GB2312" panose="02010609030101010101" pitchFamily="49" charset="-122"/>
                </a:rPr>
                <a:t>m,t</a:t>
              </a:r>
              <a:r>
                <a:rPr lang="en-US" altLang="zh-CN" sz="2000" dirty="0">
                  <a:ea typeface="楷体_GB2312" panose="02010609030101010101" pitchFamily="49" charset="-122"/>
                </a:rPr>
                <a:t>…n]</a:t>
              </a:r>
              <a:r>
                <a:rPr lang="zh-CN" altLang="en-US" sz="2000" dirty="0">
                  <a:ea typeface="楷体_GB2312" panose="02010609030101010101" pitchFamily="49" charset="-122"/>
                </a:rPr>
                <a:t>中任一元素</a:t>
              </a:r>
              <a:r>
                <a:rPr lang="en-US" altLang="zh-CN" sz="2000" dirty="0">
                  <a:ea typeface="楷体_GB2312" panose="02010609030101010101" pitchFamily="49" charset="-122"/>
                </a:rPr>
                <a:t>a</a:t>
              </a:r>
              <a:r>
                <a:rPr lang="en-US" altLang="zh-CN" sz="2000" baseline="-25000" dirty="0">
                  <a:ea typeface="楷体_GB2312" panose="02010609030101010101" pitchFamily="49" charset="-122"/>
                </a:rPr>
                <a:t>i j</a:t>
              </a:r>
              <a:r>
                <a:rPr lang="en-US" altLang="zh-CN" sz="2000" dirty="0">
                  <a:ea typeface="楷体_GB2312" panose="02010609030101010101" pitchFamily="49" charset="-122"/>
                </a:rPr>
                <a:t> </a:t>
              </a:r>
              <a:r>
                <a:rPr lang="zh-CN" altLang="en-US" sz="2000" dirty="0">
                  <a:ea typeface="楷体_GB2312" panose="02010609030101010101" pitchFamily="49" charset="-122"/>
                </a:rPr>
                <a:t>的存储位置</a:t>
              </a:r>
            </a:p>
            <a:p>
              <a:pPr algn="l" eaLnBrk="1" hangingPunct="1">
                <a:lnSpc>
                  <a:spcPct val="125000"/>
                </a:lnSpc>
              </a:pPr>
              <a:r>
                <a:rPr lang="zh-CN" altLang="en-US" sz="2400" dirty="0">
                  <a:ea typeface="楷体_GB2312" panose="02010609030101010101" pitchFamily="49" charset="-122"/>
                </a:rPr>
                <a:t>  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LOC(</a:t>
              </a:r>
              <a:r>
                <a:rPr lang="en-US" altLang="zh-CN" sz="2400" dirty="0" err="1">
                  <a:ea typeface="楷体_GB2312" panose="02010609030101010101" pitchFamily="49" charset="-122"/>
                </a:rPr>
                <a:t>i,j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) = LOC(</a:t>
              </a:r>
              <a:r>
                <a:rPr lang="en-US" altLang="zh-CN" sz="2400" dirty="0" err="1">
                  <a:ea typeface="楷体_GB2312" panose="02010609030101010101" pitchFamily="49" charset="-122"/>
                </a:rPr>
                <a:t>s,t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) + ((</a:t>
              </a:r>
              <a:r>
                <a:rPr lang="en-US" altLang="zh-CN" sz="2400" dirty="0" err="1">
                  <a:ea typeface="楷体_GB2312" panose="02010609030101010101" pitchFamily="49" charset="-122"/>
                </a:rPr>
                <a:t>i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-s)*(n-t+1) </a:t>
              </a:r>
              <a:r>
                <a:rPr lang="zh-CN" altLang="en-US" sz="2400" dirty="0">
                  <a:ea typeface="楷体_GB2312" panose="02010609030101010101" pitchFamily="49" charset="-122"/>
                </a:rPr>
                <a:t>＋</a:t>
              </a:r>
              <a:r>
                <a:rPr lang="en-US" altLang="zh-CN" sz="2400" dirty="0">
                  <a:ea typeface="楷体_GB2312" panose="02010609030101010101" pitchFamily="49" charset="-122"/>
                </a:rPr>
                <a:t>(j-t))×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C94028B2-46A7-450C-822E-ADBA43146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686"/>
              <a:ext cx="3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3200" dirty="0">
                  <a:ea typeface="楷体_GB2312" panose="02010609030101010101" pitchFamily="49" charset="-122"/>
                </a:rPr>
                <a:t> </a:t>
              </a:r>
              <a:r>
                <a:rPr lang="en-US" altLang="zh-CN" sz="3200" dirty="0">
                  <a:solidFill>
                    <a:srgbClr val="990033"/>
                  </a:solidFill>
                  <a:ea typeface="楷体_GB2312" panose="02010609030101010101" pitchFamily="49" charset="-122"/>
                </a:rPr>
                <a:t>L</a:t>
              </a:r>
              <a:r>
                <a:rPr lang="en-US" altLang="zh-CN" sz="3200" dirty="0">
                  <a:ea typeface="楷体_GB2312" panose="02010609030101010101" pitchFamily="49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8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01ACD539-643C-4F29-8B32-818E5DA4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681671"/>
            <a:ext cx="472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800" baseline="-25000">
              <a:solidFill>
                <a:srgbClr val="FF3300"/>
              </a:solidFill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60F8269-6606-4131-ABE7-CFFAA2C222EC}"/>
              </a:ext>
            </a:extLst>
          </p:cNvPr>
          <p:cNvSpPr txBox="1"/>
          <p:nvPr/>
        </p:nvSpPr>
        <p:spPr>
          <a:xfrm>
            <a:off x="609600" y="685800"/>
            <a:ext cx="8534400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二维数组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A=array[1,…,100,1,…,100],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设每个数据元素各占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个存储单元，基地址为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LOC[5,5]=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（）。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808;          B. 818;           C. 1010;           D. 1020; 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二元数组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A[1,…,m,1,…n](m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按行存在数组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B[1,…,m*n]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中，则二维数组元素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在一维数组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中的下标为（）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A. (i-1)*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B. (i-1)*n+j-1;           C.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*(j-1);           D. j*m+i-1; 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62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866" y="636777"/>
            <a:ext cx="69081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矩阵可以用二维数组表示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但二</a:t>
            </a:r>
            <a:r>
              <a:rPr sz="2000" b="1" spc="-5" dirty="0">
                <a:latin typeface="宋体"/>
                <a:cs typeface="宋体"/>
              </a:rPr>
              <a:t>维</a:t>
            </a:r>
            <a:r>
              <a:rPr sz="2000" b="1" spc="5" dirty="0">
                <a:latin typeface="宋体"/>
                <a:cs typeface="宋体"/>
              </a:rPr>
              <a:t>数组表</a:t>
            </a:r>
            <a:r>
              <a:rPr sz="2000" b="1" spc="-5" dirty="0">
                <a:latin typeface="宋体"/>
                <a:cs typeface="宋体"/>
              </a:rPr>
              <a:t>示</a:t>
            </a:r>
            <a:r>
              <a:rPr sz="2000" b="1" spc="5" dirty="0">
                <a:latin typeface="宋体"/>
                <a:cs typeface="宋体"/>
              </a:rPr>
              <a:t>有两</a:t>
            </a:r>
            <a:r>
              <a:rPr sz="2000" b="1" spc="-5" dirty="0">
                <a:latin typeface="宋体"/>
                <a:cs typeface="宋体"/>
              </a:rPr>
              <a:t>个</a:t>
            </a:r>
            <a:r>
              <a:rPr sz="2000" b="1" spc="5" dirty="0">
                <a:latin typeface="宋体"/>
                <a:cs typeface="宋体"/>
              </a:rPr>
              <a:t>缺陷：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buFont typeface="Wingdings"/>
              <a:buChar char=""/>
              <a:tabLst>
                <a:tab pos="741680" algn="l"/>
              </a:tabLst>
            </a:pPr>
            <a:r>
              <a:rPr sz="2000" b="1" spc="5" dirty="0">
                <a:latin typeface="宋体"/>
                <a:cs typeface="宋体"/>
              </a:rPr>
              <a:t>一是数组</a:t>
            </a:r>
            <a:r>
              <a:rPr sz="2000" b="1" spc="1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大小需要事先确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定</a:t>
            </a:r>
            <a:r>
              <a:rPr sz="2000" b="1" spc="-5" dirty="0">
                <a:latin typeface="宋体"/>
                <a:cs typeface="宋体"/>
              </a:rPr>
              <a:t>，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buFont typeface="Wingdings"/>
              <a:buChar char=""/>
              <a:tabLst>
                <a:tab pos="741680" algn="l"/>
              </a:tabLst>
            </a:pPr>
            <a:r>
              <a:rPr sz="2000" b="1" spc="5" dirty="0">
                <a:latin typeface="宋体"/>
                <a:cs typeface="宋体"/>
              </a:rPr>
              <a:t>对</a:t>
            </a:r>
            <a:r>
              <a:rPr sz="2000" b="1" spc="10" dirty="0">
                <a:latin typeface="宋体"/>
                <a:cs typeface="宋体"/>
              </a:rPr>
              <a:t>于</a:t>
            </a:r>
            <a:r>
              <a:rPr sz="2000" b="1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稀疏矩</a:t>
            </a:r>
            <a:r>
              <a:rPr sz="2000" b="1" spc="484" dirty="0">
                <a:solidFill>
                  <a:srgbClr val="006FC0"/>
                </a:solidFill>
                <a:latin typeface="宋体"/>
                <a:cs typeface="宋体"/>
              </a:rPr>
              <a:t>阵</a:t>
            </a:r>
            <a:r>
              <a:rPr sz="2000" b="1" spc="5" dirty="0">
                <a:latin typeface="宋体"/>
                <a:cs typeface="宋体"/>
              </a:rPr>
              <a:t>”，将造成大量的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存储空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间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浪</a:t>
            </a:r>
            <a:r>
              <a:rPr sz="2000" b="1" spc="15" dirty="0">
                <a:solidFill>
                  <a:srgbClr val="006FC0"/>
                </a:solidFill>
                <a:latin typeface="宋体"/>
                <a:cs typeface="宋体"/>
              </a:rPr>
              <a:t>费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91" y="3456813"/>
            <a:ext cx="7245984" cy="195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【分析</a:t>
            </a:r>
            <a:r>
              <a:rPr sz="2000" b="1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sz="2000" b="1" spc="-57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采用一种典型的多重链表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sz="2000" b="1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</a:t>
            </a:r>
            <a:r>
              <a:rPr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字链</a:t>
            </a:r>
            <a:r>
              <a:rPr sz="2000" b="1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来存储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稀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疏矩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412750">
              <a:lnSpc>
                <a:spcPct val="100000"/>
              </a:lnSpc>
              <a:buFont typeface="Wingdings"/>
              <a:buChar char=""/>
              <a:tabLst>
                <a:tab pos="425450" algn="l"/>
                <a:tab pos="426084" algn="l"/>
              </a:tabLst>
            </a:pP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只存储矩阵非0元素项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  <a:spcBef>
                <a:spcPts val="190"/>
              </a:spcBef>
            </a:pP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</a:t>
            </a:r>
            <a:r>
              <a:rPr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数据域：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行坐标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、列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标Col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数值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每个结点通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sz="2000" b="1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两个指针域</a:t>
            </a:r>
            <a:r>
              <a:rPr sz="2000" b="1" spc="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同行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同列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起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740" lvl="1" indent="-24384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1437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行指针(或称为向右指针)</a:t>
            </a:r>
            <a:r>
              <a:rPr sz="18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列指针（或称为向下指针</a:t>
            </a:r>
            <a:r>
              <a:rPr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1800" spc="-5" dirty="0" err="1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1800" spc="-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268" y="2699317"/>
            <a:ext cx="3892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-1162" baseline="5555" dirty="0">
                <a:latin typeface="Symbol"/>
                <a:cs typeface="Symbol"/>
              </a:rPr>
              <a:t></a:t>
            </a:r>
            <a:r>
              <a:rPr sz="3000" spc="82" baseline="-13888" dirty="0">
                <a:latin typeface="Symbol"/>
                <a:cs typeface="Symbol"/>
              </a:rPr>
              <a:t></a:t>
            </a:r>
            <a:r>
              <a:rPr sz="2000" spc="10" dirty="0"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268" y="1923049"/>
            <a:ext cx="2392680" cy="1111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225"/>
              </a:lnSpc>
              <a:spcBef>
                <a:spcPts val="130"/>
              </a:spcBef>
              <a:tabLst>
                <a:tab pos="676910" algn="l"/>
                <a:tab pos="1115695" algn="l"/>
                <a:tab pos="1580515" algn="l"/>
                <a:tab pos="2093595" algn="l"/>
              </a:tabLst>
            </a:pPr>
            <a:r>
              <a:rPr sz="3000" spc="-15" baseline="-2777" dirty="0">
                <a:latin typeface="Symbol"/>
                <a:cs typeface="Symbol"/>
              </a:rPr>
              <a:t></a:t>
            </a:r>
            <a:r>
              <a:rPr sz="2000" spc="-10" dirty="0">
                <a:latin typeface="Times New Roman"/>
                <a:cs typeface="Times New Roman"/>
              </a:rPr>
              <a:t>18	</a:t>
            </a:r>
            <a:r>
              <a:rPr sz="2000" spc="25" dirty="0">
                <a:latin typeface="Times New Roman"/>
                <a:cs typeface="Times New Roman"/>
              </a:rPr>
              <a:t>0	0	2	0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3000" spc="30" baseline="-2777" dirty="0">
                <a:latin typeface="Symbol"/>
                <a:cs typeface="Symbol"/>
              </a:rPr>
              <a:t></a:t>
            </a:r>
            <a:endParaRPr sz="3000" baseline="-2777" dirty="0">
              <a:latin typeface="Symbol"/>
              <a:cs typeface="Symbol"/>
            </a:endParaRPr>
          </a:p>
          <a:p>
            <a:pPr marL="12700">
              <a:lnSpc>
                <a:spcPts val="2039"/>
              </a:lnSpc>
              <a:tabLst>
                <a:tab pos="612775" algn="l"/>
                <a:tab pos="1115695" algn="l"/>
                <a:tab pos="1578610" algn="l"/>
                <a:tab pos="2093595" algn="l"/>
              </a:tabLst>
            </a:pPr>
            <a:r>
              <a:rPr sz="2000" spc="20" dirty="0">
                <a:latin typeface="Symbol"/>
                <a:cs typeface="Symbol"/>
              </a:rPr>
              <a:t>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0	</a:t>
            </a:r>
            <a:r>
              <a:rPr sz="2000" spc="20" dirty="0">
                <a:latin typeface="Times New Roman"/>
                <a:cs typeface="Times New Roman"/>
              </a:rPr>
              <a:t>27	</a:t>
            </a:r>
            <a:r>
              <a:rPr sz="2000" spc="25" dirty="0">
                <a:latin typeface="Times New Roman"/>
                <a:cs typeface="Times New Roman"/>
              </a:rPr>
              <a:t>0	0	0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</a:t>
            </a:r>
            <a:endParaRPr sz="2000" dirty="0">
              <a:latin typeface="Symbol"/>
              <a:cs typeface="Symbol"/>
            </a:endParaRPr>
          </a:p>
          <a:p>
            <a:pPr marL="664845" algn="ctr">
              <a:lnSpc>
                <a:spcPts val="2030"/>
              </a:lnSpc>
              <a:tabLst>
                <a:tab pos="1102995" algn="l"/>
                <a:tab pos="1474470" algn="l"/>
                <a:tab pos="2080895" algn="l"/>
              </a:tabLst>
            </a:pPr>
            <a:r>
              <a:rPr sz="2000" spc="25" dirty="0">
                <a:latin typeface="Times New Roman"/>
                <a:cs typeface="Times New Roman"/>
              </a:rPr>
              <a:t>0	0	</a:t>
            </a:r>
            <a:r>
              <a:rPr sz="2000" spc="30" dirty="0">
                <a:latin typeface="Symbol"/>
                <a:cs typeface="Symbol"/>
              </a:rPr>
              <a:t>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4	0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3000" spc="30" baseline="2777" dirty="0">
                <a:latin typeface="Symbol"/>
                <a:cs typeface="Symbol"/>
              </a:rPr>
              <a:t></a:t>
            </a:r>
            <a:endParaRPr sz="3000" baseline="2777" dirty="0">
              <a:latin typeface="Symbol"/>
              <a:cs typeface="Symbol"/>
            </a:endParaRPr>
          </a:p>
          <a:p>
            <a:pPr marL="596265" algn="ctr">
              <a:lnSpc>
                <a:spcPts val="2220"/>
              </a:lnSpc>
              <a:tabLst>
                <a:tab pos="1102995" algn="l"/>
                <a:tab pos="1565910" algn="l"/>
                <a:tab pos="2004060" algn="l"/>
              </a:tabLst>
            </a:pPr>
            <a:r>
              <a:rPr sz="2000" spc="150" dirty="0">
                <a:latin typeface="Symbol"/>
                <a:cs typeface="Symbol"/>
              </a:rPr>
              <a:t></a:t>
            </a:r>
            <a:r>
              <a:rPr sz="2000" spc="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spc="40" dirty="0">
                <a:latin typeface="Times New Roman"/>
                <a:cs typeface="Times New Roman"/>
              </a:rPr>
              <a:t>2</a:t>
            </a:r>
            <a:r>
              <a:rPr sz="3000" spc="-1162" baseline="5555" dirty="0">
                <a:latin typeface="Symbol"/>
                <a:cs typeface="Symbol"/>
              </a:rPr>
              <a:t></a:t>
            </a:r>
            <a:r>
              <a:rPr sz="3000" spc="30" baseline="-13888" dirty="0">
                <a:latin typeface="Symbol"/>
                <a:cs typeface="Symbol"/>
              </a:rPr>
              <a:t></a:t>
            </a:r>
            <a:endParaRPr sz="3000" baseline="-13888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144" y="2306872"/>
            <a:ext cx="7454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i="1" spc="35" dirty="0">
                <a:latin typeface="Times New Roman"/>
                <a:cs typeface="Times New Roman"/>
              </a:rPr>
              <a:t>A </a:t>
            </a:r>
            <a:r>
              <a:rPr sz="2000" spc="30" dirty="0">
                <a:latin typeface="Symbol"/>
                <a:cs typeface="Symbol"/>
              </a:rPr>
              <a:t>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3000" spc="30" baseline="-26388" dirty="0">
                <a:latin typeface="Symbol"/>
                <a:cs typeface="Symbol"/>
              </a:rPr>
              <a:t></a:t>
            </a:r>
            <a:r>
              <a:rPr sz="3000" spc="-300" baseline="-26388" dirty="0">
                <a:latin typeface="Times New Roman"/>
                <a:cs typeface="Times New Roman"/>
              </a:rPr>
              <a:t> </a:t>
            </a:r>
            <a:r>
              <a:rPr sz="3000" spc="37" baseline="-29166" dirty="0">
                <a:latin typeface="Times New Roman"/>
                <a:cs typeface="Times New Roman"/>
              </a:rPr>
              <a:t>0</a:t>
            </a:r>
            <a:endParaRPr sz="3000" baseline="-291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3345" y="2307628"/>
            <a:ext cx="783590" cy="869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45" algn="ctr">
              <a:lnSpc>
                <a:spcPts val="2270"/>
              </a:lnSpc>
              <a:spcBef>
                <a:spcPts val="120"/>
              </a:spcBef>
              <a:tabLst>
                <a:tab pos="514984" algn="l"/>
              </a:tabLst>
            </a:pP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spc="35" dirty="0">
                <a:latin typeface="Times New Roman"/>
                <a:cs typeface="Times New Roman"/>
              </a:rPr>
              <a:t>3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65" dirty="0">
                <a:latin typeface="Times New Roman"/>
                <a:cs typeface="Times New Roman"/>
              </a:rPr>
              <a:t>0</a:t>
            </a:r>
            <a:r>
              <a:rPr sz="3075" spc="37" baseline="2710" dirty="0">
                <a:latin typeface="Symbol"/>
                <a:cs typeface="Symbol"/>
              </a:rPr>
              <a:t></a:t>
            </a:r>
            <a:endParaRPr sz="3075" baseline="2710">
              <a:latin typeface="Symbol"/>
              <a:cs typeface="Symbol"/>
            </a:endParaRPr>
          </a:p>
          <a:p>
            <a:pPr algn="ctr">
              <a:lnSpc>
                <a:spcPts val="2075"/>
              </a:lnSpc>
              <a:tabLst>
                <a:tab pos="512445" algn="l"/>
              </a:tabLst>
            </a:pP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spc="3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85" dirty="0">
                <a:latin typeface="Times New Roman"/>
                <a:cs typeface="Times New Roman"/>
              </a:rPr>
              <a:t>7</a:t>
            </a:r>
            <a:r>
              <a:rPr sz="3075" spc="37" baseline="5420" dirty="0">
                <a:latin typeface="Symbol"/>
                <a:cs typeface="Symbol"/>
              </a:rPr>
              <a:t></a:t>
            </a:r>
            <a:endParaRPr sz="3075" baseline="5420">
              <a:latin typeface="Symbol"/>
              <a:cs typeface="Symbol"/>
            </a:endParaRPr>
          </a:p>
          <a:p>
            <a:pPr marL="78740" algn="ctr">
              <a:lnSpc>
                <a:spcPts val="2270"/>
              </a:lnSpc>
              <a:tabLst>
                <a:tab pos="514984" algn="l"/>
              </a:tabLst>
            </a:pPr>
            <a:r>
              <a:rPr sz="2050" spc="35" dirty="0">
                <a:latin typeface="Times New Roman"/>
                <a:cs typeface="Times New Roman"/>
              </a:rPr>
              <a:t>0	</a:t>
            </a:r>
            <a:r>
              <a:rPr sz="2050" spc="65" dirty="0">
                <a:latin typeface="Times New Roman"/>
                <a:cs typeface="Times New Roman"/>
              </a:rPr>
              <a:t>0</a:t>
            </a:r>
            <a:r>
              <a:rPr sz="3075" spc="-1185" baseline="8130" dirty="0">
                <a:latin typeface="Symbol"/>
                <a:cs typeface="Symbol"/>
              </a:rPr>
              <a:t></a:t>
            </a:r>
            <a:r>
              <a:rPr sz="3075" spc="37" baseline="-14905" dirty="0">
                <a:latin typeface="Symbol"/>
                <a:cs typeface="Symbol"/>
              </a:rPr>
              <a:t></a:t>
            </a:r>
            <a:endParaRPr sz="3075" baseline="-1490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889" y="1780231"/>
            <a:ext cx="3175000" cy="1396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3550">
              <a:lnSpc>
                <a:spcPts val="2275"/>
              </a:lnSpc>
              <a:spcBef>
                <a:spcPts val="120"/>
              </a:spcBef>
              <a:tabLst>
                <a:tab pos="1047115" algn="l"/>
                <a:tab pos="1528445" algn="l"/>
                <a:tab pos="2049780" algn="l"/>
                <a:tab pos="2482850" algn="l"/>
                <a:tab pos="2919095" algn="l"/>
              </a:tabLst>
            </a:pPr>
            <a:r>
              <a:rPr sz="3075" spc="37" baseline="-2710" dirty="0">
                <a:latin typeface="Symbol"/>
                <a:cs typeface="Symbol"/>
              </a:rPr>
              <a:t></a:t>
            </a:r>
            <a:r>
              <a:rPr sz="2050" spc="35" dirty="0">
                <a:latin typeface="Times New Roman"/>
                <a:cs typeface="Times New Roman"/>
              </a:rPr>
              <a:t>0	2	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spc="3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3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3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65" dirty="0">
                <a:latin typeface="Times New Roman"/>
                <a:cs typeface="Times New Roman"/>
              </a:rPr>
              <a:t>0</a:t>
            </a:r>
            <a:r>
              <a:rPr sz="3075" spc="37" baseline="-2710" dirty="0">
                <a:latin typeface="Symbol"/>
                <a:cs typeface="Symbol"/>
              </a:rPr>
              <a:t></a:t>
            </a:r>
            <a:endParaRPr sz="3075" baseline="-2710">
              <a:latin typeface="Symbol"/>
              <a:cs typeface="Symbol"/>
            </a:endParaRPr>
          </a:p>
          <a:p>
            <a:pPr marL="463550">
              <a:lnSpc>
                <a:spcPts val="2075"/>
              </a:lnSpc>
              <a:tabLst>
                <a:tab pos="951230" algn="l"/>
                <a:tab pos="1527175" algn="l"/>
                <a:tab pos="2049780" algn="l"/>
                <a:tab pos="2482850" algn="l"/>
                <a:tab pos="2919095" algn="l"/>
              </a:tabLst>
            </a:pPr>
            <a:r>
              <a:rPr sz="2050" spc="40" dirty="0">
                <a:latin typeface="Symbol"/>
                <a:cs typeface="Symbol"/>
              </a:rPr>
              <a:t></a:t>
            </a:r>
            <a:r>
              <a:rPr sz="2050" spc="35" dirty="0">
                <a:latin typeface="Times New Roman"/>
                <a:cs typeface="Times New Roman"/>
              </a:rPr>
              <a:t>3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40" dirty="0">
                <a:latin typeface="Symbol"/>
                <a:cs typeface="Symbol"/>
              </a:rPr>
              <a:t>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4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70" dirty="0">
                <a:latin typeface="Symbol"/>
                <a:cs typeface="Symbol"/>
              </a:rPr>
              <a:t></a:t>
            </a:r>
            <a:r>
              <a:rPr sz="2050" spc="3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3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3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65" dirty="0">
                <a:latin typeface="Times New Roman"/>
                <a:cs typeface="Times New Roman"/>
              </a:rPr>
              <a:t>0</a:t>
            </a:r>
            <a:r>
              <a:rPr sz="2050" spc="2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ts val="2070"/>
              </a:lnSpc>
              <a:tabLst>
                <a:tab pos="1045844" algn="l"/>
                <a:tab pos="1597660" algn="l"/>
                <a:tab pos="2047239" algn="l"/>
              </a:tabLst>
            </a:pPr>
            <a:r>
              <a:rPr sz="3075" i="1" spc="60" baseline="1355" dirty="0">
                <a:latin typeface="Times New Roman"/>
                <a:cs typeface="Times New Roman"/>
              </a:rPr>
              <a:t>B</a:t>
            </a:r>
            <a:r>
              <a:rPr sz="3075" i="1" spc="37" baseline="1355" dirty="0">
                <a:latin typeface="Times New Roman"/>
                <a:cs typeface="Times New Roman"/>
              </a:rPr>
              <a:t> </a:t>
            </a:r>
            <a:r>
              <a:rPr sz="3075" spc="60" baseline="1355" dirty="0">
                <a:latin typeface="Symbol"/>
                <a:cs typeface="Symbol"/>
              </a:rPr>
              <a:t></a:t>
            </a:r>
            <a:r>
              <a:rPr sz="3075" spc="44" baseline="1355" dirty="0">
                <a:latin typeface="Times New Roman"/>
                <a:cs typeface="Times New Roman"/>
              </a:rPr>
              <a:t> </a:t>
            </a:r>
            <a:r>
              <a:rPr sz="3075" spc="44" baseline="2710" dirty="0">
                <a:latin typeface="Symbol"/>
                <a:cs typeface="Symbol"/>
              </a:rPr>
              <a:t></a:t>
            </a:r>
            <a:r>
              <a:rPr sz="2050" spc="30" dirty="0">
                <a:latin typeface="Times New Roman"/>
                <a:cs typeface="Times New Roman"/>
              </a:rPr>
              <a:t>0	</a:t>
            </a:r>
            <a:r>
              <a:rPr sz="2050" spc="35" dirty="0">
                <a:latin typeface="Times New Roman"/>
                <a:cs typeface="Times New Roman"/>
              </a:rPr>
              <a:t>0	0	9</a:t>
            </a:r>
            <a:endParaRPr sz="2050">
              <a:latin typeface="Times New Roman"/>
              <a:cs typeface="Times New Roman"/>
            </a:endParaRPr>
          </a:p>
          <a:p>
            <a:pPr marL="463550">
              <a:lnSpc>
                <a:spcPts val="2075"/>
              </a:lnSpc>
              <a:tabLst>
                <a:tab pos="951230" algn="l"/>
                <a:tab pos="1597660" algn="l"/>
                <a:tab pos="2049780" algn="l"/>
              </a:tabLst>
            </a:pPr>
            <a:r>
              <a:rPr sz="3075" spc="44" baseline="5420" dirty="0">
                <a:latin typeface="Symbol"/>
                <a:cs typeface="Symbol"/>
              </a:rPr>
              <a:t></a:t>
            </a:r>
            <a:r>
              <a:rPr sz="2050" spc="30" dirty="0">
                <a:latin typeface="Times New Roman"/>
                <a:cs typeface="Times New Roman"/>
              </a:rPr>
              <a:t>0	</a:t>
            </a:r>
            <a:r>
              <a:rPr sz="2050" spc="40" dirty="0">
                <a:latin typeface="Symbol"/>
                <a:cs typeface="Symbol"/>
              </a:rPr>
              <a:t>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2	0	0</a:t>
            </a:r>
            <a:endParaRPr sz="2050">
              <a:latin typeface="Times New Roman"/>
              <a:cs typeface="Times New Roman"/>
            </a:endParaRPr>
          </a:p>
          <a:p>
            <a:pPr marL="463550">
              <a:lnSpc>
                <a:spcPts val="2270"/>
              </a:lnSpc>
              <a:tabLst>
                <a:tab pos="1045844" algn="l"/>
                <a:tab pos="1597660" algn="l"/>
                <a:tab pos="2049780" algn="l"/>
              </a:tabLst>
            </a:pPr>
            <a:r>
              <a:rPr sz="3075" spc="-367" baseline="8130" dirty="0">
                <a:latin typeface="Symbol"/>
                <a:cs typeface="Symbol"/>
              </a:rPr>
              <a:t></a:t>
            </a:r>
            <a:r>
              <a:rPr sz="3075" spc="-367" baseline="-14905" dirty="0">
                <a:latin typeface="Symbol"/>
                <a:cs typeface="Symbol"/>
              </a:rPr>
              <a:t></a:t>
            </a:r>
            <a:r>
              <a:rPr sz="2050" spc="-245" dirty="0">
                <a:latin typeface="Times New Roman"/>
                <a:cs typeface="Times New Roman"/>
              </a:rPr>
              <a:t>6	</a:t>
            </a:r>
            <a:r>
              <a:rPr sz="2050" spc="35" dirty="0">
                <a:latin typeface="Times New Roman"/>
                <a:cs typeface="Times New Roman"/>
              </a:rPr>
              <a:t>0	0	5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684</Words>
  <Application>Microsoft Office PowerPoint</Application>
  <PresentationFormat>全屏显示(4:3)</PresentationFormat>
  <Paragraphs>149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Calibri</vt:lpstr>
      <vt:lpstr>Symbol</vt:lpstr>
      <vt:lpstr>Times New Roman</vt:lpstr>
      <vt:lpstr>Wingdings</vt:lpstr>
      <vt:lpstr>Office Theme</vt:lpstr>
      <vt:lpstr>2.4 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1908951850@qq.com</cp:lastModifiedBy>
  <cp:revision>14</cp:revision>
  <dcterms:created xsi:type="dcterms:W3CDTF">2020-09-25T12:21:23Z</dcterms:created>
  <dcterms:modified xsi:type="dcterms:W3CDTF">2020-09-25T12:59:21Z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2020-09-25T00:00:00Z</vt:filetime>
  </property>
</Properties>
</file>