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84" r:id="rId14"/>
    <p:sldId id="267" r:id="rId15"/>
    <p:sldId id="285" r:id="rId16"/>
    <p:sldId id="268" r:id="rId17"/>
    <p:sldId id="269" r:id="rId18"/>
    <p:sldId id="519" r:id="rId19"/>
    <p:sldId id="270" r:id="rId20"/>
    <p:sldId id="271" r:id="rId21"/>
    <p:sldId id="272" r:id="rId22"/>
    <p:sldId id="273" r:id="rId23"/>
    <p:sldId id="518" r:id="rId24"/>
    <p:sldId id="274" r:id="rId25"/>
    <p:sldId id="275" r:id="rId26"/>
    <p:sldId id="276" r:id="rId27"/>
    <p:sldId id="277" r:id="rId28"/>
    <p:sldId id="517" r:id="rId29"/>
    <p:sldId id="522" r:id="rId30"/>
    <p:sldId id="520" r:id="rId31"/>
    <p:sldId id="513" r:id="rId32"/>
    <p:sldId id="462" r:id="rId33"/>
    <p:sldId id="516" r:id="rId34"/>
    <p:sldId id="515" r:id="rId35"/>
    <p:sldId id="413" r:id="rId36"/>
    <p:sldId id="521" r:id="rId3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24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F9BB3-E6F0-481F-A6CD-63B45DD63ABC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DBBD5-7519-42DD-85F5-9AA13AA8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1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6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6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0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BBD5-7519-42DD-85F5-9AA13AA84E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1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8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0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CE921BE5-F252-2C47-8196-06BA054154EA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6E5F696B-C3BF-4BE6-8E27-35393CA3D27A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DA608DBB-5AAA-4A90-B803-2E7D683D51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bk object 17">
            <a:extLst>
              <a:ext uri="{FF2B5EF4-FFF2-40B4-BE49-F238E27FC236}">
                <a16:creationId xmlns:a16="http://schemas.microsoft.com/office/drawing/2014/main" id="{D0441D6A-B779-402D-A72F-E9EAD316890E}"/>
              </a:ext>
            </a:extLst>
          </p:cNvPr>
          <p:cNvSpPr/>
          <p:nvPr userDrawn="1"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bk object 18">
            <a:extLst>
              <a:ext uri="{FF2B5EF4-FFF2-40B4-BE49-F238E27FC236}">
                <a16:creationId xmlns:a16="http://schemas.microsoft.com/office/drawing/2014/main" id="{7E3CE520-9EF1-4E91-8AD8-11277DEE65A5}"/>
              </a:ext>
            </a:extLst>
          </p:cNvPr>
          <p:cNvSpPr/>
          <p:nvPr userDrawn="1"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825449"/>
            <a:ext cx="275780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130553"/>
            <a:ext cx="7929245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44" y="517093"/>
            <a:ext cx="4719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003399"/>
                </a:solidFill>
                <a:latin typeface="Calibri"/>
                <a:cs typeface="Calibri"/>
              </a:rPr>
              <a:t>2.1</a:t>
            </a:r>
            <a:r>
              <a:rPr sz="4400" spc="35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3399"/>
                </a:solidFill>
                <a:latin typeface="宋体"/>
                <a:cs typeface="宋体"/>
              </a:rPr>
              <a:t>线性表及其实现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1217675"/>
            <a:ext cx="6784848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0055" y="1321308"/>
            <a:ext cx="6006084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143000"/>
            <a:ext cx="6781800" cy="70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4825" y="1318387"/>
            <a:ext cx="5652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利用数组的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连续存储空间顺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序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存放</a:t>
            </a:r>
            <a:r>
              <a:rPr sz="2000" b="1" spc="-5" dirty="0">
                <a:latin typeface="宋体"/>
                <a:cs typeface="宋体"/>
              </a:rPr>
              <a:t>线</a:t>
            </a:r>
            <a:r>
              <a:rPr sz="2000" b="1" spc="5" dirty="0">
                <a:latin typeface="宋体"/>
                <a:cs typeface="宋体"/>
              </a:rPr>
              <a:t>性表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各元</a:t>
            </a:r>
            <a:r>
              <a:rPr sz="2000" b="1" spc="-5" dirty="0">
                <a:latin typeface="宋体"/>
                <a:cs typeface="宋体"/>
              </a:rPr>
              <a:t>素</a:t>
            </a:r>
            <a:endParaRPr sz="2000" dirty="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8656" y="2383337"/>
          <a:ext cx="7125330" cy="97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675">
                <a:tc>
                  <a:txBody>
                    <a:bodyPr/>
                    <a:lstStyle/>
                    <a:p>
                      <a:pPr marL="92075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下标i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0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……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i-1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i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……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latin typeface="宋体"/>
                          <a:cs typeface="宋体"/>
                        </a:rPr>
                        <a:t>n-1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……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9"/>
                        </a:lnSpc>
                      </a:pPr>
                      <a:r>
                        <a:rPr sz="1600" dirty="0">
                          <a:solidFill>
                            <a:srgbClr val="006FC0"/>
                          </a:solidFill>
                          <a:latin typeface="宋体"/>
                          <a:cs typeface="宋体"/>
                        </a:rPr>
                        <a:t>MAXSIZE-1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8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Data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1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2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i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700" b="1" baseline="13888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200" b="1" dirty="0">
                          <a:latin typeface="宋体"/>
                          <a:cs typeface="宋体"/>
                        </a:rPr>
                        <a:t>i+1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n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-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86425" y="3333750"/>
            <a:ext cx="164211" cy="188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6953" y="3426231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548" y="340995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3455289"/>
            <a:ext cx="503301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33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typedef </a:t>
            </a:r>
            <a:r>
              <a:rPr sz="1800" b="1" spc="-5" dirty="0">
                <a:latin typeface="Times New Roman"/>
                <a:cs typeface="Times New Roman"/>
              </a:rPr>
              <a:t>struct LNode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*List;  </a:t>
            </a:r>
            <a:r>
              <a:rPr sz="1800" b="1" spc="-5" dirty="0">
                <a:latin typeface="Times New Roman"/>
                <a:cs typeface="Times New Roman"/>
              </a:rPr>
              <a:t>struct LNode{</a:t>
            </a:r>
            <a:endParaRPr sz="1800" dirty="0">
              <a:latin typeface="Times New Roman"/>
              <a:cs typeface="Times New Roman"/>
            </a:endParaRPr>
          </a:p>
          <a:p>
            <a:pPr marL="927100" marR="928369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ElementType </a:t>
            </a:r>
            <a:r>
              <a:rPr sz="1800" b="1" spc="-5" dirty="0">
                <a:latin typeface="Times New Roman"/>
                <a:cs typeface="Times New Roman"/>
              </a:rPr>
              <a:t>Data[MAXSIZE];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 </a:t>
            </a:r>
            <a:r>
              <a:rPr sz="1800" b="1" dirty="0">
                <a:latin typeface="Times New Roman"/>
                <a:cs typeface="Times New Roman"/>
              </a:rPr>
              <a:t>Last;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41275" marR="3409315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struct LNode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L;  </a:t>
            </a:r>
            <a:r>
              <a:rPr sz="1800" b="1" spc="-5" dirty="0">
                <a:latin typeface="Times New Roman"/>
                <a:cs typeface="Times New Roman"/>
              </a:rPr>
              <a:t>List</a:t>
            </a:r>
            <a:r>
              <a:rPr sz="1800" b="1" spc="430" dirty="0">
                <a:latin typeface="Times New Roman"/>
                <a:cs typeface="Times New Roman"/>
              </a:rPr>
              <a:t> </a:t>
            </a:r>
            <a:r>
              <a:rPr sz="1800" b="1" dirty="0" err="1">
                <a:latin typeface="Times New Roman"/>
                <a:cs typeface="Times New Roman"/>
              </a:rPr>
              <a:t>PtrL</a:t>
            </a:r>
            <a:r>
              <a:rPr sz="1800" b="1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6491" y="294259"/>
            <a:ext cx="359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线性表的顺序存储实现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C6BA4-B888-4074-8BD4-1EAF55E862C6}"/>
              </a:ext>
            </a:extLst>
          </p:cNvPr>
          <p:cNvSpPr txBox="1"/>
          <p:nvPr/>
        </p:nvSpPr>
        <p:spPr>
          <a:xfrm>
            <a:off x="3352800" y="5272275"/>
            <a:ext cx="5284852" cy="73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370">
              <a:lnSpc>
                <a:spcPct val="100000"/>
              </a:lnSpc>
              <a:spcBef>
                <a:spcPts val="905"/>
              </a:spcBef>
            </a:pPr>
            <a:r>
              <a:rPr lang="zh-CN" altLang="en-US" sz="1800" b="1" dirty="0">
                <a:latin typeface="宋体"/>
                <a:cs typeface="宋体"/>
              </a:rPr>
              <a:t>访问下标</a:t>
            </a:r>
            <a:r>
              <a:rPr lang="zh-CN" altLang="en-US" sz="1800" b="1" spc="-10" dirty="0">
                <a:latin typeface="宋体"/>
                <a:cs typeface="宋体"/>
              </a:rPr>
              <a:t>为</a:t>
            </a:r>
            <a:r>
              <a:rPr lang="zh-CN" altLang="en-US" sz="1800" b="1" spc="-445" dirty="0">
                <a:latin typeface="宋体"/>
                <a:cs typeface="宋体"/>
              </a:rPr>
              <a:t> </a:t>
            </a:r>
            <a:r>
              <a:rPr lang="en-US" altLang="zh-CN" sz="1800" b="1" dirty="0" err="1">
                <a:latin typeface="Times New Roman"/>
                <a:cs typeface="Times New Roman"/>
              </a:rPr>
              <a:t>i</a:t>
            </a:r>
            <a:r>
              <a:rPr lang="en-US" altLang="zh-CN" sz="1800" b="1" spc="-5" dirty="0">
                <a:latin typeface="Times New Roman"/>
                <a:cs typeface="Times New Roman"/>
              </a:rPr>
              <a:t> </a:t>
            </a:r>
            <a:r>
              <a:rPr lang="zh-CN" altLang="en-US" sz="1800" b="1" dirty="0">
                <a:latin typeface="宋体"/>
                <a:cs typeface="宋体"/>
              </a:rPr>
              <a:t>的元素：</a:t>
            </a:r>
            <a:r>
              <a:rPr lang="en-US" altLang="zh-CN" sz="1800" b="1" dirty="0" err="1">
                <a:latin typeface="Times New Roman"/>
                <a:cs typeface="Times New Roman"/>
              </a:rPr>
              <a:t>L.Data</a:t>
            </a:r>
            <a:r>
              <a:rPr lang="en-US" altLang="zh-CN" sz="1800" b="1" dirty="0">
                <a:latin typeface="Times New Roman"/>
                <a:cs typeface="Times New Roman"/>
              </a:rPr>
              <a:t>[</a:t>
            </a:r>
            <a:r>
              <a:rPr lang="en-US" altLang="zh-CN" sz="1800" b="1" dirty="0" err="1">
                <a:latin typeface="Times New Roman"/>
                <a:cs typeface="Times New Roman"/>
              </a:rPr>
              <a:t>i</a:t>
            </a:r>
            <a:r>
              <a:rPr lang="en-US" altLang="zh-CN" sz="1800" b="1" dirty="0">
                <a:latin typeface="Times New Roman"/>
                <a:cs typeface="Times New Roman"/>
              </a:rPr>
              <a:t>]</a:t>
            </a:r>
            <a:r>
              <a:rPr lang="en-US" altLang="zh-CN" sz="1800" b="1" spc="-5" dirty="0">
                <a:latin typeface="Times New Roman"/>
                <a:cs typeface="Times New Roman"/>
              </a:rPr>
              <a:t> </a:t>
            </a:r>
            <a:r>
              <a:rPr lang="zh-CN" altLang="en-US" sz="1800" b="1" spc="-10" dirty="0">
                <a:latin typeface="宋体"/>
                <a:cs typeface="宋体"/>
              </a:rPr>
              <a:t>或</a:t>
            </a:r>
            <a:r>
              <a:rPr lang="zh-CN" altLang="en-US" sz="1800" b="1" spc="-440" dirty="0">
                <a:latin typeface="宋体"/>
                <a:cs typeface="宋体"/>
              </a:rPr>
              <a:t> </a:t>
            </a:r>
            <a:r>
              <a:rPr lang="en-US" altLang="zh-CN" sz="1800" b="1" spc="-5" dirty="0" err="1">
                <a:latin typeface="Times New Roman"/>
                <a:cs typeface="Times New Roman"/>
              </a:rPr>
              <a:t>PtrL</a:t>
            </a:r>
            <a:r>
              <a:rPr lang="en-US" altLang="zh-CN" sz="1800" b="1" spc="-5" dirty="0">
                <a:latin typeface="Times New Roman"/>
                <a:cs typeface="Times New Roman"/>
              </a:rPr>
              <a:t>-&gt;Data[</a:t>
            </a:r>
            <a:r>
              <a:rPr lang="en-US" altLang="zh-CN" sz="1800" b="1" spc="-5" dirty="0" err="1">
                <a:latin typeface="Times New Roman"/>
                <a:cs typeface="Times New Roman"/>
              </a:rPr>
              <a:t>i</a:t>
            </a:r>
            <a:r>
              <a:rPr lang="en-US" altLang="zh-CN" sz="1800" b="1" spc="-5" dirty="0">
                <a:latin typeface="Times New Roman"/>
                <a:cs typeface="Times New Roman"/>
              </a:rPr>
              <a:t>]</a:t>
            </a:r>
            <a:endParaRPr lang="en-US" altLang="zh-CN" sz="1800" dirty="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  <a:spcBef>
                <a:spcPts val="680"/>
              </a:spcBef>
            </a:pPr>
            <a:r>
              <a:rPr lang="zh-CN" altLang="en-US" sz="1800" b="1" dirty="0">
                <a:latin typeface="宋体"/>
                <a:cs typeface="宋体"/>
              </a:rPr>
              <a:t>线性表的长度</a:t>
            </a:r>
            <a:r>
              <a:rPr lang="zh-CN" altLang="en-US" sz="1800" b="1" spc="-5" dirty="0">
                <a:latin typeface="宋体"/>
                <a:cs typeface="宋体"/>
              </a:rPr>
              <a:t>：</a:t>
            </a:r>
            <a:r>
              <a:rPr lang="en-US" altLang="zh-CN" sz="1800" b="1" spc="-5" dirty="0">
                <a:latin typeface="Times New Roman"/>
                <a:cs typeface="Times New Roman"/>
              </a:rPr>
              <a:t>L.Last+1</a:t>
            </a:r>
            <a:r>
              <a:rPr lang="en-US" altLang="zh-CN" sz="1800" b="1" dirty="0">
                <a:latin typeface="Times New Roman"/>
                <a:cs typeface="Times New Roman"/>
              </a:rPr>
              <a:t> </a:t>
            </a:r>
            <a:r>
              <a:rPr lang="zh-CN" altLang="en-US" sz="1800" b="1" spc="-5" dirty="0">
                <a:latin typeface="宋体"/>
                <a:cs typeface="宋体"/>
              </a:rPr>
              <a:t>或</a:t>
            </a:r>
            <a:r>
              <a:rPr lang="zh-CN" altLang="en-US" sz="1800" b="1" spc="-445" dirty="0">
                <a:latin typeface="宋体"/>
                <a:cs typeface="宋体"/>
              </a:rPr>
              <a:t> </a:t>
            </a:r>
            <a:r>
              <a:rPr lang="en-US" altLang="zh-CN" sz="1800" b="1" spc="-5" dirty="0" err="1">
                <a:latin typeface="Times New Roman"/>
                <a:cs typeface="Times New Roman"/>
              </a:rPr>
              <a:t>PtrL</a:t>
            </a:r>
            <a:r>
              <a:rPr lang="en-US" altLang="zh-CN" sz="1800" b="1" spc="-5" dirty="0">
                <a:latin typeface="Times New Roman"/>
                <a:cs typeface="Times New Roman"/>
              </a:rPr>
              <a:t>-&gt;Last+1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8E284DC-C7BC-4E1A-BD4D-36A847E0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43" y="5411544"/>
            <a:ext cx="1731564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4675" indent="-574675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楷体_GB2312" charset="0"/>
                <a:ea typeface="楷体_GB2312" charset="0"/>
                <a:cs typeface="楷体_GB2312" charset="0"/>
                <a:sym typeface="Wingdings" charset="0"/>
              </a:rPr>
              <a:t>俗称顺序表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/>
      <p:bldP spid="10" grpId="0"/>
      <p:bldP spid="1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8037" y="3208273"/>
            <a:ext cx="7871459" cy="0"/>
          </a:xfrm>
          <a:custGeom>
            <a:avLst/>
            <a:gdLst/>
            <a:ahLst/>
            <a:cxnLst/>
            <a:rect l="l" t="t" r="r" b="b"/>
            <a:pathLst>
              <a:path w="7871459">
                <a:moveTo>
                  <a:pt x="0" y="0"/>
                </a:moveTo>
                <a:lnTo>
                  <a:pt x="78708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14387" y="1365250"/>
            <a:ext cx="0" cy="1849755"/>
          </a:xfrm>
          <a:custGeom>
            <a:avLst/>
            <a:gdLst/>
            <a:ahLst/>
            <a:cxnLst/>
            <a:rect l="l" t="t" r="r" b="b"/>
            <a:pathLst>
              <a:path h="1849755">
                <a:moveTo>
                  <a:pt x="0" y="0"/>
                </a:moveTo>
                <a:lnTo>
                  <a:pt x="0" y="1849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72576" y="1365250"/>
            <a:ext cx="0" cy="1849755"/>
          </a:xfrm>
          <a:custGeom>
            <a:avLst/>
            <a:gdLst/>
            <a:ahLst/>
            <a:cxnLst/>
            <a:rect l="l" t="t" r="r" b="b"/>
            <a:pathLst>
              <a:path h="1849755">
                <a:moveTo>
                  <a:pt x="0" y="0"/>
                </a:moveTo>
                <a:lnTo>
                  <a:pt x="0" y="1849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037" y="1371600"/>
            <a:ext cx="7871459" cy="0"/>
          </a:xfrm>
          <a:custGeom>
            <a:avLst/>
            <a:gdLst/>
            <a:ahLst/>
            <a:cxnLst/>
            <a:rect l="l" t="t" r="r" b="b"/>
            <a:pathLst>
              <a:path w="7871459">
                <a:moveTo>
                  <a:pt x="0" y="0"/>
                </a:moveTo>
                <a:lnTo>
                  <a:pt x="78708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361950"/>
            <a:ext cx="3634104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0680" algn="l"/>
              </a:tabLst>
            </a:pPr>
            <a:r>
              <a:rPr sz="2400" b="1" dirty="0">
                <a:latin typeface="宋体"/>
                <a:cs typeface="宋体"/>
              </a:rPr>
              <a:t>主要操作的实现</a:t>
            </a:r>
            <a:endParaRPr sz="2400" dirty="0">
              <a:latin typeface="宋体"/>
              <a:cs typeface="宋体"/>
            </a:endParaRPr>
          </a:p>
          <a:p>
            <a:pPr marL="422909" marR="5080" lvl="1" indent="-120014">
              <a:lnSpc>
                <a:spcPct val="125600"/>
              </a:lnSpc>
              <a:spcBef>
                <a:spcPts val="1300"/>
              </a:spcBef>
              <a:buFont typeface="Times New Roman"/>
              <a:buAutoNum type="arabicPeriod"/>
              <a:tabLst>
                <a:tab pos="558165" algn="l"/>
              </a:tabLst>
            </a:pPr>
            <a:r>
              <a:rPr sz="2000" b="1" spc="5" dirty="0">
                <a:latin typeface="宋体"/>
                <a:cs typeface="宋体"/>
              </a:rPr>
              <a:t>初始</a:t>
            </a:r>
            <a:r>
              <a:rPr sz="2000" b="1" spc="-5" dirty="0">
                <a:latin typeface="宋体"/>
                <a:cs typeface="宋体"/>
              </a:rPr>
              <a:t>化</a:t>
            </a: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宋体"/>
                <a:cs typeface="宋体"/>
              </a:rPr>
              <a:t>建</a:t>
            </a:r>
            <a:r>
              <a:rPr sz="2000" b="1" spc="5" dirty="0">
                <a:latin typeface="宋体"/>
                <a:cs typeface="宋体"/>
              </a:rPr>
              <a:t>立空的顺</a:t>
            </a:r>
            <a:r>
              <a:rPr sz="2000" b="1" spc="-5" dirty="0">
                <a:latin typeface="宋体"/>
                <a:cs typeface="宋体"/>
              </a:rPr>
              <a:t>序表）  </a:t>
            </a:r>
            <a:r>
              <a:rPr sz="2000" b="1" spc="5" dirty="0">
                <a:latin typeface="宋体"/>
                <a:cs typeface="宋体"/>
              </a:rPr>
              <a:t>List MakeEmpty(</a:t>
            </a:r>
            <a:r>
              <a:rPr sz="2000" b="1" spc="-5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)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05" y="1657857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{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305" y="287743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}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165" y="3542538"/>
            <a:ext cx="793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2.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查找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387" y="3937000"/>
            <a:ext cx="0" cy="2146300"/>
          </a:xfrm>
          <a:custGeom>
            <a:avLst/>
            <a:gdLst/>
            <a:ahLst/>
            <a:cxnLst/>
            <a:rect l="l" t="t" r="r" b="b"/>
            <a:pathLst>
              <a:path h="2146300">
                <a:moveTo>
                  <a:pt x="0" y="0"/>
                </a:moveTo>
                <a:lnTo>
                  <a:pt x="0" y="2146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3950" y="3937000"/>
            <a:ext cx="0" cy="2146300"/>
          </a:xfrm>
          <a:custGeom>
            <a:avLst/>
            <a:gdLst/>
            <a:ahLst/>
            <a:cxnLst/>
            <a:rect l="l" t="t" r="r" b="b"/>
            <a:pathLst>
              <a:path h="2146300">
                <a:moveTo>
                  <a:pt x="0" y="0"/>
                </a:moveTo>
                <a:lnTo>
                  <a:pt x="0" y="2146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037" y="39433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037" y="60769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0305" y="3925265"/>
            <a:ext cx="63265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int </a:t>
            </a:r>
            <a:r>
              <a:rPr sz="2000" b="1" spc="5" dirty="0">
                <a:latin typeface="宋体"/>
                <a:cs typeface="宋体"/>
              </a:rPr>
              <a:t>Find( </a:t>
            </a:r>
            <a:r>
              <a:rPr sz="2000" b="1" dirty="0">
                <a:latin typeface="宋体"/>
                <a:cs typeface="宋体"/>
              </a:rPr>
              <a:t>ElementType X, </a:t>
            </a:r>
            <a:r>
              <a:rPr sz="2000" b="1" spc="5" dirty="0">
                <a:latin typeface="宋体"/>
                <a:cs typeface="宋体"/>
              </a:rPr>
              <a:t>List PtrL</a:t>
            </a:r>
            <a:r>
              <a:rPr sz="2000" b="1" spc="-65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)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000" b="1" spc="-10" dirty="0">
                <a:latin typeface="宋体"/>
                <a:cs typeface="宋体"/>
              </a:rPr>
              <a:t>{	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int </a:t>
            </a:r>
            <a:r>
              <a:rPr sz="2000" b="1" spc="-10" dirty="0">
                <a:latin typeface="宋体"/>
                <a:cs typeface="宋体"/>
              </a:rPr>
              <a:t>i =</a:t>
            </a:r>
            <a:r>
              <a:rPr sz="2000" b="1" spc="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0;</a:t>
            </a:r>
            <a:endParaRPr sz="2000">
              <a:latin typeface="宋体"/>
              <a:cs typeface="宋体"/>
            </a:endParaRPr>
          </a:p>
          <a:p>
            <a:pPr marL="1042669" marR="5080" indent="-515620">
              <a:lnSpc>
                <a:spcPct val="100000"/>
              </a:lnSpc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while</a:t>
            </a:r>
            <a:r>
              <a:rPr sz="2000" b="1" spc="5" dirty="0">
                <a:latin typeface="宋体"/>
                <a:cs typeface="宋体"/>
              </a:rPr>
              <a:t>( </a:t>
            </a:r>
            <a:r>
              <a:rPr sz="2000" b="1" spc="-10" dirty="0">
                <a:latin typeface="宋体"/>
                <a:cs typeface="宋体"/>
              </a:rPr>
              <a:t>i </a:t>
            </a:r>
            <a:r>
              <a:rPr sz="2000" b="1" dirty="0">
                <a:latin typeface="宋体"/>
                <a:cs typeface="宋体"/>
              </a:rPr>
              <a:t>&lt;= </a:t>
            </a:r>
            <a:r>
              <a:rPr sz="2000" b="1" spc="5" dirty="0">
                <a:latin typeface="宋体"/>
                <a:cs typeface="宋体"/>
              </a:rPr>
              <a:t>PtrL-&gt;Last </a:t>
            </a:r>
            <a:r>
              <a:rPr sz="2000" b="1" dirty="0">
                <a:latin typeface="宋体"/>
                <a:cs typeface="宋体"/>
              </a:rPr>
              <a:t>&amp;&amp; </a:t>
            </a:r>
            <a:r>
              <a:rPr sz="2000" b="1" spc="5" dirty="0">
                <a:latin typeface="宋体"/>
                <a:cs typeface="宋体"/>
              </a:rPr>
              <a:t>PtrL-&gt;Data[i]!= </a:t>
            </a:r>
            <a:r>
              <a:rPr sz="2000" b="1" spc="-10" dirty="0">
                <a:latin typeface="宋体"/>
                <a:cs typeface="宋体"/>
              </a:rPr>
              <a:t>X</a:t>
            </a:r>
            <a:r>
              <a:rPr sz="2000" b="1" spc="-10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)  </a:t>
            </a:r>
            <a:r>
              <a:rPr sz="2000" b="1" spc="5" dirty="0">
                <a:latin typeface="宋体"/>
                <a:cs typeface="宋体"/>
              </a:rPr>
              <a:t>i++;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5697" y="5144846"/>
            <a:ext cx="2471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if </a:t>
            </a:r>
            <a:r>
              <a:rPr sz="2000" b="1" dirty="0">
                <a:latin typeface="宋体"/>
                <a:cs typeface="宋体"/>
              </a:rPr>
              <a:t>(i </a:t>
            </a:r>
            <a:r>
              <a:rPr sz="2000" b="1" spc="-5" dirty="0">
                <a:latin typeface="宋体"/>
                <a:cs typeface="宋体"/>
              </a:rPr>
              <a:t>&gt;</a:t>
            </a:r>
            <a:r>
              <a:rPr sz="2000" b="1" spc="-6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PtrL-&gt;Last)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5697" y="5463641"/>
            <a:ext cx="1953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else	return</a:t>
            </a:r>
            <a:r>
              <a:rPr sz="2000" b="1" spc="-10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i;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6605" y="5144846"/>
            <a:ext cx="4514215" cy="649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2000" b="1" spc="-20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-1;</a:t>
            </a:r>
            <a:r>
              <a:rPr sz="2000" b="1" spc="-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/*</a:t>
            </a:r>
            <a:r>
              <a:rPr sz="2000" b="1" spc="-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如果没找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到</a:t>
            </a: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，返回-1</a:t>
            </a:r>
            <a:r>
              <a:rPr sz="2000" b="1" spc="-50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spc="10" dirty="0">
                <a:solidFill>
                  <a:srgbClr val="4D4D73"/>
                </a:solidFill>
                <a:latin typeface="宋体"/>
                <a:cs typeface="宋体"/>
              </a:rPr>
              <a:t>*/</a:t>
            </a:r>
            <a:endParaRPr sz="2000">
              <a:latin typeface="宋体"/>
              <a:cs typeface="宋体"/>
            </a:endParaRPr>
          </a:p>
          <a:p>
            <a:pPr marL="911860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solidFill>
                  <a:srgbClr val="4D4D73"/>
                </a:solidFill>
                <a:latin typeface="宋体"/>
                <a:cs typeface="宋体"/>
              </a:rPr>
              <a:t>/*</a:t>
            </a:r>
            <a:r>
              <a:rPr sz="2000" b="1" spc="-3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找到后返回的是存储位</a:t>
            </a:r>
            <a:r>
              <a:rPr sz="2000" b="1" spc="-5" dirty="0">
                <a:solidFill>
                  <a:srgbClr val="4D4D73"/>
                </a:solidFill>
                <a:latin typeface="宋体"/>
                <a:cs typeface="宋体"/>
              </a:rPr>
              <a:t>置</a:t>
            </a:r>
            <a:r>
              <a:rPr sz="2000" b="1" spc="-6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*/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305" y="576844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D4D73"/>
                </a:solidFill>
                <a:latin typeface="宋体"/>
                <a:cs typeface="宋体"/>
              </a:rPr>
              <a:t>}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7969" y="2657474"/>
            <a:ext cx="6634480" cy="1978660"/>
          </a:xfrm>
          <a:custGeom>
            <a:avLst/>
            <a:gdLst/>
            <a:ahLst/>
            <a:cxnLst/>
            <a:rect l="l" t="t" r="r" b="b"/>
            <a:pathLst>
              <a:path w="6634480" h="1978660">
                <a:moveTo>
                  <a:pt x="0" y="1978660"/>
                </a:moveTo>
                <a:lnTo>
                  <a:pt x="2586609" y="953643"/>
                </a:lnTo>
                <a:lnTo>
                  <a:pt x="2529591" y="937448"/>
                </a:lnTo>
                <a:lnTo>
                  <a:pt x="2475467" y="920880"/>
                </a:lnTo>
                <a:lnTo>
                  <a:pt x="2424234" y="903959"/>
                </a:lnTo>
                <a:lnTo>
                  <a:pt x="2375886" y="886704"/>
                </a:lnTo>
                <a:lnTo>
                  <a:pt x="2330421" y="869134"/>
                </a:lnTo>
                <a:lnTo>
                  <a:pt x="2287832" y="851269"/>
                </a:lnTo>
                <a:lnTo>
                  <a:pt x="2248117" y="833130"/>
                </a:lnTo>
                <a:lnTo>
                  <a:pt x="2211271" y="814734"/>
                </a:lnTo>
                <a:lnTo>
                  <a:pt x="2177290" y="796101"/>
                </a:lnTo>
                <a:lnTo>
                  <a:pt x="2117905" y="758206"/>
                </a:lnTo>
                <a:lnTo>
                  <a:pt x="2069930" y="719598"/>
                </a:lnTo>
                <a:lnTo>
                  <a:pt x="2033330" y="680435"/>
                </a:lnTo>
                <a:lnTo>
                  <a:pt x="2008072" y="640873"/>
                </a:lnTo>
                <a:lnTo>
                  <a:pt x="1994122" y="601067"/>
                </a:lnTo>
                <a:lnTo>
                  <a:pt x="1991378" y="581121"/>
                </a:lnTo>
                <a:lnTo>
                  <a:pt x="1991448" y="561173"/>
                </a:lnTo>
                <a:lnTo>
                  <a:pt x="2000015" y="521348"/>
                </a:lnTo>
                <a:lnTo>
                  <a:pt x="2019789" y="481747"/>
                </a:lnTo>
                <a:lnTo>
                  <a:pt x="2050738" y="442526"/>
                </a:lnTo>
                <a:lnTo>
                  <a:pt x="2092827" y="403842"/>
                </a:lnTo>
                <a:lnTo>
                  <a:pt x="2146024" y="365851"/>
                </a:lnTo>
                <a:lnTo>
                  <a:pt x="2210294" y="328708"/>
                </a:lnTo>
                <a:lnTo>
                  <a:pt x="2246571" y="310503"/>
                </a:lnTo>
                <a:lnTo>
                  <a:pt x="2285604" y="292569"/>
                </a:lnTo>
                <a:lnTo>
                  <a:pt x="2327388" y="274925"/>
                </a:lnTo>
                <a:lnTo>
                  <a:pt x="2371920" y="257591"/>
                </a:lnTo>
                <a:lnTo>
                  <a:pt x="2419195" y="240586"/>
                </a:lnTo>
                <a:lnTo>
                  <a:pt x="2469209" y="223929"/>
                </a:lnTo>
                <a:lnTo>
                  <a:pt x="2521958" y="207640"/>
                </a:lnTo>
                <a:lnTo>
                  <a:pt x="2577437" y="191740"/>
                </a:lnTo>
                <a:lnTo>
                  <a:pt x="2635643" y="176246"/>
                </a:lnTo>
                <a:lnTo>
                  <a:pt x="2696571" y="161179"/>
                </a:lnTo>
                <a:lnTo>
                  <a:pt x="2760218" y="146558"/>
                </a:lnTo>
                <a:lnTo>
                  <a:pt x="2803904" y="137122"/>
                </a:lnTo>
                <a:lnTo>
                  <a:pt x="2848276" y="128003"/>
                </a:lnTo>
                <a:lnTo>
                  <a:pt x="2893309" y="119201"/>
                </a:lnTo>
                <a:lnTo>
                  <a:pt x="2938981" y="110715"/>
                </a:lnTo>
                <a:lnTo>
                  <a:pt x="2985268" y="102544"/>
                </a:lnTo>
                <a:lnTo>
                  <a:pt x="3032146" y="94690"/>
                </a:lnTo>
                <a:lnTo>
                  <a:pt x="3079592" y="87151"/>
                </a:lnTo>
                <a:lnTo>
                  <a:pt x="3127583" y="79926"/>
                </a:lnTo>
                <a:lnTo>
                  <a:pt x="3176095" y="73017"/>
                </a:lnTo>
                <a:lnTo>
                  <a:pt x="3225104" y="66421"/>
                </a:lnTo>
                <a:lnTo>
                  <a:pt x="3274587" y="60140"/>
                </a:lnTo>
                <a:lnTo>
                  <a:pt x="3324521" y="54173"/>
                </a:lnTo>
                <a:lnTo>
                  <a:pt x="3374881" y="48519"/>
                </a:lnTo>
                <a:lnTo>
                  <a:pt x="3425646" y="43178"/>
                </a:lnTo>
                <a:lnTo>
                  <a:pt x="3476790" y="38150"/>
                </a:lnTo>
                <a:lnTo>
                  <a:pt x="3528291" y="33435"/>
                </a:lnTo>
                <a:lnTo>
                  <a:pt x="3580125" y="29032"/>
                </a:lnTo>
                <a:lnTo>
                  <a:pt x="3632269" y="24940"/>
                </a:lnTo>
                <a:lnTo>
                  <a:pt x="3684699" y="21161"/>
                </a:lnTo>
                <a:lnTo>
                  <a:pt x="3737392" y="17693"/>
                </a:lnTo>
                <a:lnTo>
                  <a:pt x="3790323" y="14535"/>
                </a:lnTo>
                <a:lnTo>
                  <a:pt x="3843471" y="11689"/>
                </a:lnTo>
                <a:lnTo>
                  <a:pt x="3896811" y="9152"/>
                </a:lnTo>
                <a:lnTo>
                  <a:pt x="3950320" y="6926"/>
                </a:lnTo>
                <a:lnTo>
                  <a:pt x="4003973" y="5010"/>
                </a:lnTo>
                <a:lnTo>
                  <a:pt x="4057749" y="3403"/>
                </a:lnTo>
                <a:lnTo>
                  <a:pt x="4111623" y="2105"/>
                </a:lnTo>
                <a:lnTo>
                  <a:pt x="4165572" y="1116"/>
                </a:lnTo>
                <a:lnTo>
                  <a:pt x="4219572" y="436"/>
                </a:lnTo>
                <a:lnTo>
                  <a:pt x="4273600" y="64"/>
                </a:lnTo>
                <a:lnTo>
                  <a:pt x="4327633" y="0"/>
                </a:lnTo>
                <a:lnTo>
                  <a:pt x="4381646" y="243"/>
                </a:lnTo>
                <a:lnTo>
                  <a:pt x="4435617" y="794"/>
                </a:lnTo>
                <a:lnTo>
                  <a:pt x="4489522" y="1651"/>
                </a:lnTo>
                <a:lnTo>
                  <a:pt x="4543338" y="2816"/>
                </a:lnTo>
                <a:lnTo>
                  <a:pt x="4597040" y="4287"/>
                </a:lnTo>
                <a:lnTo>
                  <a:pt x="4650606" y="6063"/>
                </a:lnTo>
                <a:lnTo>
                  <a:pt x="4704012" y="8146"/>
                </a:lnTo>
                <a:lnTo>
                  <a:pt x="4757234" y="10534"/>
                </a:lnTo>
                <a:lnTo>
                  <a:pt x="4810250" y="13228"/>
                </a:lnTo>
                <a:lnTo>
                  <a:pt x="4863035" y="16226"/>
                </a:lnTo>
                <a:lnTo>
                  <a:pt x="4915566" y="19528"/>
                </a:lnTo>
                <a:lnTo>
                  <a:pt x="4967820" y="23135"/>
                </a:lnTo>
                <a:lnTo>
                  <a:pt x="5019773" y="27046"/>
                </a:lnTo>
                <a:lnTo>
                  <a:pt x="5071402" y="31261"/>
                </a:lnTo>
                <a:lnTo>
                  <a:pt x="5122683" y="35778"/>
                </a:lnTo>
                <a:lnTo>
                  <a:pt x="5173593" y="40599"/>
                </a:lnTo>
                <a:lnTo>
                  <a:pt x="5224108" y="45723"/>
                </a:lnTo>
                <a:lnTo>
                  <a:pt x="5274204" y="51149"/>
                </a:lnTo>
                <a:lnTo>
                  <a:pt x="5323859" y="56877"/>
                </a:lnTo>
                <a:lnTo>
                  <a:pt x="5373049" y="62906"/>
                </a:lnTo>
                <a:lnTo>
                  <a:pt x="5421750" y="69238"/>
                </a:lnTo>
                <a:lnTo>
                  <a:pt x="5469939" y="75870"/>
                </a:lnTo>
                <a:lnTo>
                  <a:pt x="5517592" y="82803"/>
                </a:lnTo>
                <a:lnTo>
                  <a:pt x="5564686" y="90037"/>
                </a:lnTo>
                <a:lnTo>
                  <a:pt x="5611198" y="97571"/>
                </a:lnTo>
                <a:lnTo>
                  <a:pt x="5657103" y="105405"/>
                </a:lnTo>
                <a:lnTo>
                  <a:pt x="5702379" y="113539"/>
                </a:lnTo>
                <a:lnTo>
                  <a:pt x="5747002" y="121971"/>
                </a:lnTo>
                <a:lnTo>
                  <a:pt x="5790948" y="130703"/>
                </a:lnTo>
                <a:lnTo>
                  <a:pt x="5834194" y="139734"/>
                </a:lnTo>
                <a:lnTo>
                  <a:pt x="5876717" y="149063"/>
                </a:lnTo>
                <a:lnTo>
                  <a:pt x="5918493" y="158690"/>
                </a:lnTo>
                <a:lnTo>
                  <a:pt x="5959498" y="168615"/>
                </a:lnTo>
                <a:lnTo>
                  <a:pt x="5999710" y="178837"/>
                </a:lnTo>
                <a:lnTo>
                  <a:pt x="6039104" y="189357"/>
                </a:lnTo>
                <a:lnTo>
                  <a:pt x="6096113" y="205552"/>
                </a:lnTo>
                <a:lnTo>
                  <a:pt x="6150228" y="222120"/>
                </a:lnTo>
                <a:lnTo>
                  <a:pt x="6201454" y="239041"/>
                </a:lnTo>
                <a:lnTo>
                  <a:pt x="6249794" y="256296"/>
                </a:lnTo>
                <a:lnTo>
                  <a:pt x="6295253" y="273866"/>
                </a:lnTo>
                <a:lnTo>
                  <a:pt x="6337835" y="291730"/>
                </a:lnTo>
                <a:lnTo>
                  <a:pt x="6377543" y="309870"/>
                </a:lnTo>
                <a:lnTo>
                  <a:pt x="6414384" y="328266"/>
                </a:lnTo>
                <a:lnTo>
                  <a:pt x="6448359" y="346898"/>
                </a:lnTo>
                <a:lnTo>
                  <a:pt x="6507733" y="384794"/>
                </a:lnTo>
                <a:lnTo>
                  <a:pt x="6555700" y="423401"/>
                </a:lnTo>
                <a:lnTo>
                  <a:pt x="6592292" y="462564"/>
                </a:lnTo>
                <a:lnTo>
                  <a:pt x="6617543" y="502127"/>
                </a:lnTo>
                <a:lnTo>
                  <a:pt x="6631486" y="541933"/>
                </a:lnTo>
                <a:lnTo>
                  <a:pt x="6634228" y="561879"/>
                </a:lnTo>
                <a:lnTo>
                  <a:pt x="6634155" y="581827"/>
                </a:lnTo>
                <a:lnTo>
                  <a:pt x="6625584" y="621652"/>
                </a:lnTo>
                <a:lnTo>
                  <a:pt x="6605806" y="661253"/>
                </a:lnTo>
                <a:lnTo>
                  <a:pt x="6574854" y="700473"/>
                </a:lnTo>
                <a:lnTo>
                  <a:pt x="6532763" y="739157"/>
                </a:lnTo>
                <a:lnTo>
                  <a:pt x="6479565" y="777149"/>
                </a:lnTo>
                <a:lnTo>
                  <a:pt x="6415293" y="814292"/>
                </a:lnTo>
                <a:lnTo>
                  <a:pt x="6379016" y="832497"/>
                </a:lnTo>
                <a:lnTo>
                  <a:pt x="6339983" y="850431"/>
                </a:lnTo>
                <a:lnTo>
                  <a:pt x="6298198" y="868075"/>
                </a:lnTo>
                <a:lnTo>
                  <a:pt x="6253666" y="885409"/>
                </a:lnTo>
                <a:lnTo>
                  <a:pt x="6206390" y="902414"/>
                </a:lnTo>
                <a:lnTo>
                  <a:pt x="6156376" y="919071"/>
                </a:lnTo>
                <a:lnTo>
                  <a:pt x="6103627" y="935359"/>
                </a:lnTo>
                <a:lnTo>
                  <a:pt x="6048148" y="951260"/>
                </a:lnTo>
                <a:lnTo>
                  <a:pt x="5989942" y="966754"/>
                </a:lnTo>
                <a:lnTo>
                  <a:pt x="5929014" y="981821"/>
                </a:lnTo>
                <a:lnTo>
                  <a:pt x="5865367" y="996442"/>
                </a:lnTo>
                <a:lnTo>
                  <a:pt x="5823622" y="1005462"/>
                </a:lnTo>
                <a:lnTo>
                  <a:pt x="5781175" y="1014203"/>
                </a:lnTo>
                <a:lnTo>
                  <a:pt x="5738047" y="1022664"/>
                </a:lnTo>
                <a:lnTo>
                  <a:pt x="5694260" y="1030845"/>
                </a:lnTo>
                <a:lnTo>
                  <a:pt x="5649836" y="1038745"/>
                </a:lnTo>
                <a:lnTo>
                  <a:pt x="5604797" y="1046363"/>
                </a:lnTo>
                <a:lnTo>
                  <a:pt x="5559165" y="1053699"/>
                </a:lnTo>
                <a:lnTo>
                  <a:pt x="5512961" y="1060751"/>
                </a:lnTo>
                <a:lnTo>
                  <a:pt x="5466207" y="1067519"/>
                </a:lnTo>
                <a:lnTo>
                  <a:pt x="5418925" y="1074002"/>
                </a:lnTo>
                <a:lnTo>
                  <a:pt x="5371136" y="1080199"/>
                </a:lnTo>
                <a:lnTo>
                  <a:pt x="5322863" y="1086110"/>
                </a:lnTo>
                <a:lnTo>
                  <a:pt x="5274126" y="1091733"/>
                </a:lnTo>
                <a:lnTo>
                  <a:pt x="5224949" y="1097069"/>
                </a:lnTo>
                <a:lnTo>
                  <a:pt x="5175351" y="1102115"/>
                </a:lnTo>
                <a:lnTo>
                  <a:pt x="5125356" y="1106873"/>
                </a:lnTo>
                <a:lnTo>
                  <a:pt x="5074985" y="1111339"/>
                </a:lnTo>
                <a:lnTo>
                  <a:pt x="5024260" y="1115515"/>
                </a:lnTo>
                <a:lnTo>
                  <a:pt x="4973202" y="1119399"/>
                </a:lnTo>
                <a:lnTo>
                  <a:pt x="4921833" y="1122990"/>
                </a:lnTo>
                <a:lnTo>
                  <a:pt x="4870176" y="1126287"/>
                </a:lnTo>
                <a:lnTo>
                  <a:pt x="4818251" y="1129291"/>
                </a:lnTo>
                <a:lnTo>
                  <a:pt x="4766080" y="1131999"/>
                </a:lnTo>
                <a:lnTo>
                  <a:pt x="4713685" y="1134412"/>
                </a:lnTo>
                <a:lnTo>
                  <a:pt x="4661089" y="1136529"/>
                </a:lnTo>
                <a:lnTo>
                  <a:pt x="4608312" y="1138348"/>
                </a:lnTo>
                <a:lnTo>
                  <a:pt x="4555376" y="1139869"/>
                </a:lnTo>
                <a:lnTo>
                  <a:pt x="4502304" y="1141091"/>
                </a:lnTo>
                <a:lnTo>
                  <a:pt x="4449116" y="1142014"/>
                </a:lnTo>
                <a:lnTo>
                  <a:pt x="4395836" y="1142636"/>
                </a:lnTo>
                <a:lnTo>
                  <a:pt x="4342483" y="1142957"/>
                </a:lnTo>
                <a:lnTo>
                  <a:pt x="4289081" y="1142976"/>
                </a:lnTo>
                <a:lnTo>
                  <a:pt x="4235650" y="1142693"/>
                </a:lnTo>
                <a:lnTo>
                  <a:pt x="4182213" y="1142106"/>
                </a:lnTo>
                <a:lnTo>
                  <a:pt x="4128791" y="1141215"/>
                </a:lnTo>
                <a:lnTo>
                  <a:pt x="4075407" y="1140019"/>
                </a:lnTo>
                <a:lnTo>
                  <a:pt x="4022081" y="1138518"/>
                </a:lnTo>
                <a:lnTo>
                  <a:pt x="3968836" y="1136709"/>
                </a:lnTo>
                <a:lnTo>
                  <a:pt x="3915693" y="1134594"/>
                </a:lnTo>
                <a:lnTo>
                  <a:pt x="3862674" y="1132170"/>
                </a:lnTo>
                <a:lnTo>
                  <a:pt x="3809801" y="1129438"/>
                </a:lnTo>
                <a:lnTo>
                  <a:pt x="3757095" y="1126396"/>
                </a:lnTo>
                <a:lnTo>
                  <a:pt x="3704579" y="1123044"/>
                </a:lnTo>
                <a:lnTo>
                  <a:pt x="3652274" y="1119381"/>
                </a:lnTo>
                <a:lnTo>
                  <a:pt x="3600201" y="1115405"/>
                </a:lnTo>
                <a:lnTo>
                  <a:pt x="3548383" y="1111117"/>
                </a:lnTo>
                <a:lnTo>
                  <a:pt x="3496841" y="1106516"/>
                </a:lnTo>
                <a:lnTo>
                  <a:pt x="3445598" y="1101600"/>
                </a:lnTo>
                <a:lnTo>
                  <a:pt x="3394673" y="1096370"/>
                </a:lnTo>
                <a:lnTo>
                  <a:pt x="3344091" y="1090824"/>
                </a:lnTo>
                <a:lnTo>
                  <a:pt x="3293872" y="1084961"/>
                </a:lnTo>
                <a:lnTo>
                  <a:pt x="0" y="19786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13713" y="1657857"/>
            <a:ext cx="638683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List</a:t>
            </a:r>
            <a:r>
              <a:rPr sz="2000" b="1" spc="-1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PtrL;</a:t>
            </a:r>
            <a:endParaRPr sz="2000" dirty="0">
              <a:latin typeface="宋体"/>
              <a:cs typeface="宋体"/>
            </a:endParaRPr>
          </a:p>
          <a:p>
            <a:pPr marL="12700" marR="579120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PtrL </a:t>
            </a:r>
            <a:r>
              <a:rPr sz="2000" b="1" spc="-10" dirty="0">
                <a:latin typeface="宋体"/>
                <a:cs typeface="宋体"/>
              </a:rPr>
              <a:t>= </a:t>
            </a:r>
            <a:r>
              <a:rPr sz="2000" b="1" spc="5" dirty="0">
                <a:latin typeface="宋体"/>
                <a:cs typeface="宋体"/>
              </a:rPr>
              <a:t>(List )malloc( 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sizeof</a:t>
            </a:r>
            <a:r>
              <a:rPr sz="2000" b="1" spc="5" dirty="0">
                <a:latin typeface="宋体"/>
                <a:cs typeface="宋体"/>
              </a:rPr>
              <a:t>(struct LNode)</a:t>
            </a:r>
            <a:r>
              <a:rPr sz="2000" b="1" spc="-160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);  PtrL-&gt;Last </a:t>
            </a:r>
            <a:r>
              <a:rPr sz="2000" b="1" spc="-10" dirty="0">
                <a:latin typeface="宋体"/>
                <a:cs typeface="宋体"/>
              </a:rPr>
              <a:t>=</a:t>
            </a:r>
            <a:r>
              <a:rPr sz="2000" b="1" spc="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-1</a:t>
            </a:r>
            <a:r>
              <a:rPr sz="2000" b="1" dirty="0">
                <a:latin typeface="宋体"/>
                <a:cs typeface="宋体"/>
              </a:rPr>
              <a:t>;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2355"/>
              </a:lnSpc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return</a:t>
            </a:r>
            <a:r>
              <a:rPr sz="2000" b="1" spc="-35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2000" b="1" spc="5" dirty="0" err="1">
                <a:latin typeface="宋体"/>
                <a:cs typeface="宋体"/>
              </a:rPr>
              <a:t>PtrL</a:t>
            </a:r>
            <a:r>
              <a:rPr sz="2000" b="1" spc="5" dirty="0">
                <a:latin typeface="宋体"/>
                <a:cs typeface="宋体"/>
              </a:rPr>
              <a:t>;</a:t>
            </a:r>
            <a:endParaRPr sz="2000" dirty="0">
              <a:latin typeface="宋体"/>
              <a:cs typeface="宋体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D4C614-C718-4A83-A415-5000A544A7E7}"/>
              </a:ext>
            </a:extLst>
          </p:cNvPr>
          <p:cNvGrpSpPr/>
          <p:nvPr/>
        </p:nvGrpSpPr>
        <p:grpSpPr>
          <a:xfrm>
            <a:off x="1722665" y="2657474"/>
            <a:ext cx="6949459" cy="1978660"/>
            <a:chOff x="1722665" y="2657474"/>
            <a:chExt cx="6949459" cy="197866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920D3D2-E41F-489B-9AEC-10EA908F709A}"/>
                </a:ext>
              </a:extLst>
            </p:cNvPr>
            <p:cNvGrpSpPr/>
            <p:nvPr/>
          </p:nvGrpSpPr>
          <p:grpSpPr>
            <a:xfrm>
              <a:off x="2037969" y="2657474"/>
              <a:ext cx="6634155" cy="1978660"/>
              <a:chOff x="2037969" y="2657474"/>
              <a:chExt cx="6634155" cy="197866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2037969" y="2657474"/>
                <a:ext cx="6634155" cy="19786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5956172" y="3462273"/>
                <a:ext cx="790575" cy="33083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000" b="1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O(</a:t>
                </a:r>
                <a:r>
                  <a:rPr sz="2000" b="1" spc="5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n)</a:t>
                </a:r>
                <a:r>
                  <a:rPr sz="2000" b="1" spc="-5" dirty="0">
                    <a:latin typeface="宋体"/>
                    <a:cs typeface="宋体"/>
                  </a:rPr>
                  <a:t>。</a:t>
                </a:r>
                <a:endParaRPr sz="2000" dirty="0">
                  <a:latin typeface="宋体"/>
                  <a:cs typeface="宋体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1747FF2-5EFE-4881-ACBC-B502700117FF}"/>
                </a:ext>
              </a:extLst>
            </p:cNvPr>
            <p:cNvSpPr txBox="1"/>
            <p:nvPr/>
          </p:nvSpPr>
          <p:spPr>
            <a:xfrm>
              <a:off x="1722665" y="2828713"/>
              <a:ext cx="6399846" cy="659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288029" algn="ctr">
                <a:lnSpc>
                  <a:spcPts val="2300"/>
                </a:lnSpc>
              </a:pPr>
              <a:r>
                <a:rPr lang="zh-CN" altLang="en-US" sz="1800" b="1" spc="5" dirty="0">
                  <a:latin typeface="宋体"/>
                  <a:cs typeface="宋体"/>
                </a:rPr>
                <a:t>查找成功的平均比较次数为</a:t>
              </a:r>
              <a:endParaRPr lang="zh-CN" altLang="en-US" sz="1800" dirty="0">
                <a:latin typeface="宋体"/>
                <a:cs typeface="宋体"/>
              </a:endParaRPr>
            </a:p>
            <a:p>
              <a:pPr marL="3287395" algn="ctr">
                <a:lnSpc>
                  <a:spcPts val="2345"/>
                </a:lnSpc>
              </a:pPr>
              <a:r>
                <a:rPr lang="en-US" altLang="zh-CN" sz="1800" b="1" dirty="0">
                  <a:solidFill>
                    <a:srgbClr val="006FC0"/>
                  </a:solidFill>
                  <a:latin typeface="Times New Roman"/>
                  <a:cs typeface="Times New Roman"/>
                </a:rPr>
                <a:t>(n</a:t>
              </a:r>
              <a:r>
                <a:rPr lang="zh-CN" altLang="en-US" sz="1800" b="1" spc="-60" dirty="0">
                  <a:solidFill>
                    <a:srgbClr val="006FC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1800" b="1" dirty="0">
                  <a:solidFill>
                    <a:srgbClr val="006FC0"/>
                  </a:solidFill>
                  <a:latin typeface="Times New Roman"/>
                  <a:cs typeface="Times New Roman"/>
                </a:rPr>
                <a:t>+1)/2</a:t>
              </a:r>
              <a:r>
                <a:rPr lang="zh-CN" altLang="en-US" sz="1800" b="1" dirty="0">
                  <a:latin typeface="宋体"/>
                  <a:cs typeface="宋体"/>
                </a:rPr>
                <a:t>，</a:t>
              </a:r>
              <a:r>
                <a:rPr lang="zh-CN" altLang="en-US" sz="1800" b="1" spc="-5" dirty="0">
                  <a:latin typeface="宋体"/>
                  <a:cs typeface="宋体"/>
                </a:rPr>
                <a:t>平</a:t>
              </a:r>
              <a:r>
                <a:rPr lang="zh-CN" altLang="en-US" sz="1800" b="1" dirty="0">
                  <a:latin typeface="宋体"/>
                  <a:cs typeface="宋体"/>
                </a:rPr>
                <a:t>均时间</a:t>
              </a:r>
              <a:r>
                <a:rPr lang="zh-CN" altLang="en-US" sz="1800" b="1" spc="-5" dirty="0">
                  <a:latin typeface="宋体"/>
                  <a:cs typeface="宋体"/>
                </a:rPr>
                <a:t>性</a:t>
              </a:r>
              <a:r>
                <a:rPr lang="zh-CN" altLang="en-US" sz="1800" b="1" dirty="0">
                  <a:latin typeface="宋体"/>
                  <a:cs typeface="宋体"/>
                </a:rPr>
                <a:t>能</a:t>
              </a:r>
              <a:r>
                <a:rPr lang="zh-CN" altLang="en-US" sz="1800" b="1" spc="-5" dirty="0">
                  <a:latin typeface="宋体"/>
                  <a:cs typeface="宋体"/>
                </a:rPr>
                <a:t>为</a:t>
              </a:r>
              <a:endParaRPr lang="zh-CN" altLang="en-US" sz="1800" dirty="0">
                <a:latin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4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55142" y="790702"/>
            <a:ext cx="767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3.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latin typeface="宋体"/>
                <a:cs typeface="宋体"/>
              </a:rPr>
              <a:t>插入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（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(1≤i≤n+1)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个位置上插入一个值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的新元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ABE8FFA-9748-4B06-8621-7E005E87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5400"/>
            <a:ext cx="95011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…,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i-1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…, 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 </a:t>
            </a:r>
            <a:r>
              <a:rPr lang="zh-CN" altLang="en-US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改变为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a</a:t>
            </a:r>
            <a:r>
              <a:rPr lang="en-US" altLang="zh-CN" sz="3200" b="1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i-1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x, a</a:t>
            </a:r>
            <a:r>
              <a:rPr lang="en-US" altLang="zh-CN" sz="3200" b="1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…, 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136A518-CEA9-4BF7-8C16-742E25E9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2369343"/>
            <a:ext cx="2000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&lt;a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i-1</a:t>
            </a:r>
            <a:r>
              <a:rPr lang="en-US" altLang="zh-CN" sz="4000" b="1">
                <a:latin typeface="Times New Roman" panose="02020603050405020304" pitchFamily="18" charset="0"/>
              </a:rPr>
              <a:t>, 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4000" b="1">
                <a:latin typeface="Times New Roman" panose="02020603050405020304" pitchFamily="18" charset="0"/>
              </a:rPr>
              <a:t>&gt;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7" name="燕尾形箭头 17452">
            <a:extLst>
              <a:ext uri="{FF2B5EF4-FFF2-40B4-BE49-F238E27FC236}">
                <a16:creationId xmlns:a16="http://schemas.microsoft.com/office/drawing/2014/main" id="{55638085-4DDE-4E99-BDE5-6BA0BB16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7" y="2613818"/>
            <a:ext cx="1219200" cy="228600"/>
          </a:xfrm>
          <a:prstGeom prst="notchedRightArrow">
            <a:avLst>
              <a:gd name="adj1" fmla="val 50000"/>
              <a:gd name="adj2" fmla="val 133309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61B21A-DE34-4621-9C92-0DDAD8CB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7" y="2369343"/>
            <a:ext cx="37208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&lt;a</a:t>
            </a:r>
            <a:r>
              <a:rPr lang="en-US" altLang="zh-CN" sz="4000" b="1" baseline="-25000" dirty="0">
                <a:latin typeface="Times New Roman" panose="02020603050405020304" pitchFamily="18" charset="0"/>
              </a:rPr>
              <a:t>i-1</a:t>
            </a:r>
            <a:r>
              <a:rPr lang="en-US" altLang="zh-CN" sz="4000" b="1" dirty="0">
                <a:latin typeface="Times New Roman" panose="02020603050405020304" pitchFamily="18" charset="0"/>
              </a:rPr>
              <a:t>, x&gt;,  &lt;x, a</a:t>
            </a:r>
            <a:r>
              <a:rPr lang="en-US" altLang="zh-CN" sz="40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4000" b="1" dirty="0">
                <a:latin typeface="Times New Roman" panose="02020603050405020304" pitchFamily="18" charset="0"/>
              </a:rPr>
              <a:t>&gt;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06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07706"/>
              </p:ext>
            </p:extLst>
          </p:nvPr>
        </p:nvGraphicFramePr>
        <p:xfrm>
          <a:off x="719137" y="1439925"/>
          <a:ext cx="6977377" cy="116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09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0136">
                <a:tc>
                  <a:txBody>
                    <a:bodyPr/>
                    <a:lstStyle/>
                    <a:p>
                      <a:pPr marL="280670" marR="100965" indent="-172720">
                        <a:lnSpc>
                          <a:spcPts val="2060"/>
                        </a:lnSpc>
                        <a:spcBef>
                          <a:spcPts val="335"/>
                        </a:spcBef>
                      </a:pPr>
                      <a:r>
                        <a:rPr sz="1800" b="1" spc="10" dirty="0">
                          <a:latin typeface="宋体"/>
                          <a:cs typeface="Times New Roman" panose="02020603050405020304" pitchFamily="18" charset="0"/>
                        </a:rPr>
                        <a:t>下标  </a:t>
                      </a: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" dirty="0">
                          <a:latin typeface="宋体"/>
                          <a:cs typeface="Times New Roman" panose="02020603050405020304" pitchFamily="18" charset="0"/>
                        </a:rPr>
                        <a:t>i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0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1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i-1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i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n-1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宋体"/>
                          <a:cs typeface="Times New Roman" panose="02020603050405020304" pitchFamily="18" charset="0"/>
                        </a:rPr>
                        <a:t>MAXSIZE-1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6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Data</a:t>
                      </a:r>
                      <a:endParaRPr sz="180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1</a:t>
                      </a:r>
                      <a:endParaRPr sz="1800" baseline="-20833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2</a:t>
                      </a:r>
                      <a:endParaRPr sz="1800" baseline="-20833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i</a:t>
                      </a:r>
                      <a:endParaRPr sz="1800" baseline="-20833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700" b="1" baseline="13888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200" b="1" dirty="0">
                          <a:latin typeface="宋体"/>
                          <a:cs typeface="Times New Roman" panose="02020603050405020304" pitchFamily="18" charset="0"/>
                        </a:rPr>
                        <a:t>i+1</a:t>
                      </a:r>
                      <a:endParaRPr sz="12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5" dirty="0">
                          <a:latin typeface="宋体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Times New Roman" panose="02020603050405020304" pitchFamily="18" charset="0"/>
                        </a:rPr>
                        <a:t>n</a:t>
                      </a:r>
                      <a:endParaRPr sz="1800" baseline="-20833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……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Times New Roman" panose="02020603050405020304" pitchFamily="18" charset="0"/>
                        </a:rPr>
                        <a:t>-</a:t>
                      </a:r>
                      <a:endParaRPr sz="1800" dirty="0">
                        <a:latin typeface="宋体"/>
                        <a:cs typeface="Times New Roman" panose="02020603050405020304" pitchFamily="18" charset="0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583301" y="2589276"/>
            <a:ext cx="164084" cy="1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3828" y="2681757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3947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8339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8067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9704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9910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9990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754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834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3598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9261" y="4011676"/>
            <a:ext cx="0" cy="1416050"/>
          </a:xfrm>
          <a:custGeom>
            <a:avLst/>
            <a:gdLst/>
            <a:ahLst/>
            <a:cxnLst/>
            <a:rect l="l" t="t" r="r" b="b"/>
            <a:pathLst>
              <a:path h="1416050">
                <a:moveTo>
                  <a:pt x="0" y="0"/>
                </a:moveTo>
                <a:lnTo>
                  <a:pt x="0" y="1416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275" y="4841113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275" y="4018026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275" y="5421376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2159" y="4151121"/>
            <a:ext cx="485775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marR="5080" indent="-17272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宋体"/>
                <a:cs typeface="宋体"/>
              </a:rPr>
              <a:t>下标  </a:t>
            </a:r>
            <a:r>
              <a:rPr sz="1800" b="1" spc="-5" dirty="0">
                <a:latin typeface="宋体"/>
                <a:cs typeface="宋体"/>
              </a:rPr>
              <a:t> </a:t>
            </a:r>
            <a:r>
              <a:rPr sz="1800" b="1" spc="-10" dirty="0">
                <a:latin typeface="宋体"/>
                <a:cs typeface="宋体"/>
              </a:rPr>
              <a:t>i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3947" y="4018026"/>
            <a:ext cx="60452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宋体"/>
                <a:cs typeface="宋体"/>
              </a:rPr>
              <a:t>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8339" y="4018026"/>
            <a:ext cx="61023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8067" y="4018026"/>
            <a:ext cx="65214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9704" y="4018026"/>
            <a:ext cx="64071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宋体"/>
                <a:cs typeface="宋体"/>
              </a:rPr>
              <a:t>i-1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9910" y="4018026"/>
            <a:ext cx="64008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6FC0"/>
                </a:solidFill>
                <a:latin typeface="宋体"/>
                <a:cs typeface="宋体"/>
              </a:rPr>
              <a:t>i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9990" y="4018026"/>
            <a:ext cx="65214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i+1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1754" y="4018026"/>
            <a:ext cx="64008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1834" y="4018026"/>
            <a:ext cx="652145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3598" y="4018026"/>
            <a:ext cx="605790" cy="8235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09205" y="4013961"/>
            <a:ext cx="60578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1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SIZE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110"/>
              </a:lnSpc>
            </a:pPr>
            <a:r>
              <a:rPr sz="1800" b="1" spc="-5" dirty="0">
                <a:latin typeface="宋体"/>
                <a:cs typeface="宋体"/>
              </a:rPr>
              <a:t>-1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636" y="4977841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Data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3947" y="4841113"/>
            <a:ext cx="60452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latin typeface="宋体"/>
                <a:cs typeface="宋体"/>
              </a:rPr>
              <a:t>a</a:t>
            </a:r>
            <a:r>
              <a:rPr sz="1800" b="1" baseline="-20833" dirty="0">
                <a:latin typeface="宋体"/>
                <a:cs typeface="宋体"/>
              </a:rPr>
              <a:t>1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8339" y="4841113"/>
            <a:ext cx="61023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latin typeface="宋体"/>
                <a:cs typeface="宋体"/>
              </a:rPr>
              <a:t>a</a:t>
            </a:r>
            <a:r>
              <a:rPr sz="1800" b="1" baseline="-20833" dirty="0">
                <a:latin typeface="宋体"/>
                <a:cs typeface="宋体"/>
              </a:rPr>
              <a:t>2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8067" y="484111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9910" y="484111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baseline="-20833" dirty="0">
                <a:solidFill>
                  <a:srgbClr val="006FC0"/>
                </a:solidFill>
                <a:latin typeface="宋体"/>
                <a:cs typeface="宋体"/>
              </a:rPr>
              <a:t>i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99990" y="484111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714"/>
              </a:spcBef>
            </a:pPr>
            <a:r>
              <a:rPr sz="2700" b="1" spc="7" baseline="13888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200" b="1" spc="5" dirty="0">
                <a:solidFill>
                  <a:srgbClr val="006FC0"/>
                </a:solidFill>
                <a:latin typeface="宋体"/>
                <a:cs typeface="宋体"/>
              </a:rPr>
              <a:t>i+1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1754" y="484111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1834" y="484111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baseline="-20833" dirty="0">
                <a:solidFill>
                  <a:srgbClr val="006FC0"/>
                </a:solidFill>
                <a:latin typeface="宋体"/>
                <a:cs typeface="宋体"/>
              </a:rPr>
              <a:t>n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3598" y="4841113"/>
            <a:ext cx="60579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175"/>
              </a:spcBef>
            </a:pPr>
            <a:r>
              <a:rPr sz="1800" b="1" spc="5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82942" y="497784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/>
                <a:cs typeface="宋体"/>
              </a:rPr>
              <a:t>-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8028" y="5539194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9561772-9E1D-4683-88CB-21E2BAA84D92}"/>
              </a:ext>
            </a:extLst>
          </p:cNvPr>
          <p:cNvGrpSpPr/>
          <p:nvPr/>
        </p:nvGrpSpPr>
        <p:grpSpPr>
          <a:xfrm>
            <a:off x="6167501" y="5446776"/>
            <a:ext cx="718946" cy="376656"/>
            <a:chOff x="6167501" y="5446776"/>
            <a:chExt cx="718946" cy="376656"/>
          </a:xfrm>
        </p:grpSpPr>
        <p:sp>
          <p:nvSpPr>
            <p:cNvPr id="39" name="object 39"/>
            <p:cNvSpPr/>
            <p:nvPr/>
          </p:nvSpPr>
          <p:spPr>
            <a:xfrm>
              <a:off x="6167501" y="5446776"/>
              <a:ext cx="164084" cy="188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397497" y="5523077"/>
              <a:ext cx="48895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宋体"/>
                  <a:cs typeface="宋体"/>
                </a:rPr>
                <a:t>Last</a:t>
              </a:r>
              <a:endParaRPr sz="1800" dirty="0">
                <a:latin typeface="宋体"/>
                <a:cs typeface="宋体"/>
              </a:endParaRPr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55142" y="790702"/>
            <a:ext cx="767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3.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latin typeface="宋体"/>
                <a:cs typeface="宋体"/>
              </a:rPr>
              <a:t>插入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（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(1≤i≤n+1)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个位置上插入一个值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的新元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40176" y="2946400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499872" y="535813"/>
                </a:moveTo>
                <a:lnTo>
                  <a:pt x="0" y="535813"/>
                </a:lnTo>
                <a:lnTo>
                  <a:pt x="249936" y="785876"/>
                </a:lnTo>
                <a:lnTo>
                  <a:pt x="499872" y="535813"/>
                </a:lnTo>
                <a:close/>
              </a:path>
              <a:path w="500379" h="786129">
                <a:moveTo>
                  <a:pt x="374903" y="0"/>
                </a:moveTo>
                <a:lnTo>
                  <a:pt x="124968" y="0"/>
                </a:lnTo>
                <a:lnTo>
                  <a:pt x="124968" y="535813"/>
                </a:lnTo>
                <a:lnTo>
                  <a:pt x="374903" y="535813"/>
                </a:lnTo>
                <a:lnTo>
                  <a:pt x="374903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0176" y="2946400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0" y="535813"/>
                </a:moveTo>
                <a:lnTo>
                  <a:pt x="124968" y="535813"/>
                </a:lnTo>
                <a:lnTo>
                  <a:pt x="124968" y="0"/>
                </a:lnTo>
                <a:lnTo>
                  <a:pt x="374903" y="0"/>
                </a:lnTo>
                <a:lnTo>
                  <a:pt x="374903" y="535813"/>
                </a:lnTo>
                <a:lnTo>
                  <a:pt x="499872" y="535813"/>
                </a:lnTo>
                <a:lnTo>
                  <a:pt x="249936" y="785876"/>
                </a:lnTo>
                <a:lnTo>
                  <a:pt x="0" y="535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33798" y="2505381"/>
            <a:ext cx="2068195" cy="450764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22021" y="4829810"/>
            <a:ext cx="64071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75B3ED0-0070-4F56-9DB6-858E5390164C}"/>
              </a:ext>
            </a:extLst>
          </p:cNvPr>
          <p:cNvGrpSpPr/>
          <p:nvPr/>
        </p:nvGrpSpPr>
        <p:grpSpPr>
          <a:xfrm>
            <a:off x="4327093" y="5456046"/>
            <a:ext cx="565022" cy="357505"/>
            <a:chOff x="3583051" y="5303901"/>
            <a:chExt cx="565022" cy="357505"/>
          </a:xfrm>
        </p:grpSpPr>
        <p:sp>
          <p:nvSpPr>
            <p:cNvPr id="53" name="object 53"/>
            <p:cNvSpPr/>
            <p:nvPr/>
          </p:nvSpPr>
          <p:spPr>
            <a:xfrm>
              <a:off x="3846448" y="5303901"/>
              <a:ext cx="301625" cy="357505"/>
            </a:xfrm>
            <a:custGeom>
              <a:avLst/>
              <a:gdLst/>
              <a:ahLst/>
              <a:cxnLst/>
              <a:rect l="l" t="t" r="r" b="b"/>
              <a:pathLst>
                <a:path w="301625" h="357504">
                  <a:moveTo>
                    <a:pt x="256412" y="89281"/>
                  </a:moveTo>
                  <a:lnTo>
                    <a:pt x="167131" y="89281"/>
                  </a:lnTo>
                  <a:lnTo>
                    <a:pt x="155594" y="143672"/>
                  </a:lnTo>
                  <a:lnTo>
                    <a:pt x="139152" y="193572"/>
                  </a:lnTo>
                  <a:lnTo>
                    <a:pt x="118279" y="238236"/>
                  </a:lnTo>
                  <a:lnTo>
                    <a:pt x="93452" y="276918"/>
                  </a:lnTo>
                  <a:lnTo>
                    <a:pt x="65146" y="308870"/>
                  </a:lnTo>
                  <a:lnTo>
                    <a:pt x="33837" y="333348"/>
                  </a:lnTo>
                  <a:lnTo>
                    <a:pt x="0" y="349605"/>
                  </a:lnTo>
                  <a:lnTo>
                    <a:pt x="37935" y="357012"/>
                  </a:lnTo>
                  <a:lnTo>
                    <a:pt x="110786" y="340455"/>
                  </a:lnTo>
                  <a:lnTo>
                    <a:pt x="144347" y="317864"/>
                  </a:lnTo>
                  <a:lnTo>
                    <a:pt x="175095" y="286648"/>
                  </a:lnTo>
                  <a:lnTo>
                    <a:pt x="202353" y="247495"/>
                  </a:lnTo>
                  <a:lnTo>
                    <a:pt x="225443" y="201091"/>
                  </a:lnTo>
                  <a:lnTo>
                    <a:pt x="243689" y="148124"/>
                  </a:lnTo>
                  <a:lnTo>
                    <a:pt x="256412" y="89281"/>
                  </a:lnTo>
                  <a:close/>
                </a:path>
                <a:path w="301625" h="357504">
                  <a:moveTo>
                    <a:pt x="218693" y="0"/>
                  </a:moveTo>
                  <a:lnTo>
                    <a:pt x="122554" y="89281"/>
                  </a:lnTo>
                  <a:lnTo>
                    <a:pt x="301116" y="89281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83051" y="5303901"/>
              <a:ext cx="307975" cy="357505"/>
            </a:xfrm>
            <a:custGeom>
              <a:avLst/>
              <a:gdLst/>
              <a:ahLst/>
              <a:cxnLst/>
              <a:rect l="l" t="t" r="r" b="b"/>
              <a:pathLst>
                <a:path w="307975" h="357504">
                  <a:moveTo>
                    <a:pt x="89281" y="0"/>
                  </a:moveTo>
                  <a:lnTo>
                    <a:pt x="0" y="0"/>
                  </a:lnTo>
                  <a:lnTo>
                    <a:pt x="2862" y="57926"/>
                  </a:lnTo>
                  <a:lnTo>
                    <a:pt x="11149" y="112877"/>
                  </a:lnTo>
                  <a:lnTo>
                    <a:pt x="24411" y="164117"/>
                  </a:lnTo>
                  <a:lnTo>
                    <a:pt x="42196" y="210911"/>
                  </a:lnTo>
                  <a:lnTo>
                    <a:pt x="64055" y="252523"/>
                  </a:lnTo>
                  <a:lnTo>
                    <a:pt x="89538" y="288218"/>
                  </a:lnTo>
                  <a:lnTo>
                    <a:pt x="118193" y="317261"/>
                  </a:lnTo>
                  <a:lnTo>
                    <a:pt x="149571" y="338917"/>
                  </a:lnTo>
                  <a:lnTo>
                    <a:pt x="218694" y="357124"/>
                  </a:lnTo>
                  <a:lnTo>
                    <a:pt x="307975" y="357124"/>
                  </a:lnTo>
                  <a:lnTo>
                    <a:pt x="272502" y="352449"/>
                  </a:lnTo>
                  <a:lnTo>
                    <a:pt x="238852" y="338917"/>
                  </a:lnTo>
                  <a:lnTo>
                    <a:pt x="207474" y="317261"/>
                  </a:lnTo>
                  <a:lnTo>
                    <a:pt x="178819" y="288218"/>
                  </a:lnTo>
                  <a:lnTo>
                    <a:pt x="153336" y="252523"/>
                  </a:lnTo>
                  <a:lnTo>
                    <a:pt x="131477" y="210911"/>
                  </a:lnTo>
                  <a:lnTo>
                    <a:pt x="113692" y="164117"/>
                  </a:lnTo>
                  <a:lnTo>
                    <a:pt x="100430" y="112877"/>
                  </a:lnTo>
                  <a:lnTo>
                    <a:pt x="92143" y="57926"/>
                  </a:lnTo>
                  <a:lnTo>
                    <a:pt x="89281" y="0"/>
                  </a:lnTo>
                  <a:close/>
                </a:path>
              </a:pathLst>
            </a:custGeom>
            <a:solidFill>
              <a:srgbClr val="A3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92B93D4-2562-48BC-85C7-22F15273F24D}"/>
              </a:ext>
            </a:extLst>
          </p:cNvPr>
          <p:cNvSpPr txBox="1"/>
          <p:nvPr/>
        </p:nvSpPr>
        <p:spPr>
          <a:xfrm>
            <a:off x="3997260" y="3111808"/>
            <a:ext cx="3241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2000" b="1" spc="5" dirty="0">
                <a:latin typeface="宋体"/>
                <a:cs typeface="宋体"/>
              </a:rPr>
              <a:t>先移动，再插入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B1DC108-E2C1-4A7F-8DA6-BDB6682A6F73}"/>
              </a:ext>
            </a:extLst>
          </p:cNvPr>
          <p:cNvSpPr/>
          <p:nvPr/>
        </p:nvSpPr>
        <p:spPr>
          <a:xfrm>
            <a:off x="3276600" y="1439925"/>
            <a:ext cx="2534411" cy="11667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8368881-7D2C-441F-8BB8-322CB552BC44}"/>
              </a:ext>
            </a:extLst>
          </p:cNvPr>
          <p:cNvGrpSpPr/>
          <p:nvPr/>
        </p:nvGrpSpPr>
        <p:grpSpPr>
          <a:xfrm>
            <a:off x="5542400" y="5442836"/>
            <a:ext cx="494410" cy="357505"/>
            <a:chOff x="5542400" y="5442836"/>
            <a:chExt cx="494410" cy="357505"/>
          </a:xfrm>
        </p:grpSpPr>
        <p:sp>
          <p:nvSpPr>
            <p:cNvPr id="68" name="object 47">
              <a:extLst>
                <a:ext uri="{FF2B5EF4-FFF2-40B4-BE49-F238E27FC236}">
                  <a16:creationId xmlns:a16="http://schemas.microsoft.com/office/drawing/2014/main" id="{705F3845-E668-449D-B102-36D39018E14C}"/>
                </a:ext>
              </a:extLst>
            </p:cNvPr>
            <p:cNvSpPr/>
            <p:nvPr/>
          </p:nvSpPr>
          <p:spPr>
            <a:xfrm>
              <a:off x="5770110" y="5442836"/>
              <a:ext cx="266700" cy="356870"/>
            </a:xfrm>
            <a:custGeom>
              <a:avLst/>
              <a:gdLst/>
              <a:ahLst/>
              <a:cxnLst/>
              <a:rect l="l" t="t" r="r" b="b"/>
              <a:pathLst>
                <a:path w="266700" h="356870">
                  <a:moveTo>
                    <a:pt x="221868" y="89281"/>
                  </a:moveTo>
                  <a:lnTo>
                    <a:pt x="132461" y="89281"/>
                  </a:lnTo>
                  <a:lnTo>
                    <a:pt x="121379" y="150027"/>
                  </a:lnTo>
                  <a:lnTo>
                    <a:pt x="105146" y="205055"/>
                  </a:lnTo>
                  <a:lnTo>
                    <a:pt x="84328" y="253280"/>
                  </a:lnTo>
                  <a:lnTo>
                    <a:pt x="59487" y="293623"/>
                  </a:lnTo>
                  <a:lnTo>
                    <a:pt x="31190" y="324999"/>
                  </a:lnTo>
                  <a:lnTo>
                    <a:pt x="0" y="346329"/>
                  </a:lnTo>
                  <a:lnTo>
                    <a:pt x="32469" y="356393"/>
                  </a:lnTo>
                  <a:lnTo>
                    <a:pt x="95282" y="343232"/>
                  </a:lnTo>
                  <a:lnTo>
                    <a:pt x="151109" y="290485"/>
                  </a:lnTo>
                  <a:lnTo>
                    <a:pt x="174846" y="251068"/>
                  </a:lnTo>
                  <a:lnTo>
                    <a:pt x="194966" y="203915"/>
                  </a:lnTo>
                  <a:lnTo>
                    <a:pt x="210848" y="149746"/>
                  </a:lnTo>
                  <a:lnTo>
                    <a:pt x="221868" y="89281"/>
                  </a:lnTo>
                  <a:close/>
                </a:path>
                <a:path w="266700" h="356870">
                  <a:moveTo>
                    <a:pt x="183007" y="0"/>
                  </a:moveTo>
                  <a:lnTo>
                    <a:pt x="87884" y="89281"/>
                  </a:lnTo>
                  <a:lnTo>
                    <a:pt x="266446" y="89281"/>
                  </a:lnTo>
                  <a:lnTo>
                    <a:pt x="183007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8">
              <a:extLst>
                <a:ext uri="{FF2B5EF4-FFF2-40B4-BE49-F238E27FC236}">
                  <a16:creationId xmlns:a16="http://schemas.microsoft.com/office/drawing/2014/main" id="{D14C5141-6B4C-47DD-B766-4BB36C07FB91}"/>
                </a:ext>
              </a:extLst>
            </p:cNvPr>
            <p:cNvSpPr/>
            <p:nvPr/>
          </p:nvSpPr>
          <p:spPr>
            <a:xfrm>
              <a:off x="5542400" y="5442836"/>
              <a:ext cx="272415" cy="357505"/>
            </a:xfrm>
            <a:custGeom>
              <a:avLst/>
              <a:gdLst/>
              <a:ahLst/>
              <a:cxnLst/>
              <a:rect l="l" t="t" r="r" b="b"/>
              <a:pathLst>
                <a:path w="272414" h="357504">
                  <a:moveTo>
                    <a:pt x="89281" y="0"/>
                  </a:moveTo>
                  <a:lnTo>
                    <a:pt x="0" y="0"/>
                  </a:lnTo>
                  <a:lnTo>
                    <a:pt x="2947" y="64192"/>
                  </a:lnTo>
                  <a:lnTo>
                    <a:pt x="11447" y="124610"/>
                  </a:lnTo>
                  <a:lnTo>
                    <a:pt x="24981" y="180245"/>
                  </a:lnTo>
                  <a:lnTo>
                    <a:pt x="43034" y="230089"/>
                  </a:lnTo>
                  <a:lnTo>
                    <a:pt x="65089" y="273131"/>
                  </a:lnTo>
                  <a:lnTo>
                    <a:pt x="90630" y="308365"/>
                  </a:lnTo>
                  <a:lnTo>
                    <a:pt x="119141" y="334781"/>
                  </a:lnTo>
                  <a:lnTo>
                    <a:pt x="183007" y="357124"/>
                  </a:lnTo>
                  <a:lnTo>
                    <a:pt x="272288" y="357124"/>
                  </a:lnTo>
                  <a:lnTo>
                    <a:pt x="239386" y="351370"/>
                  </a:lnTo>
                  <a:lnTo>
                    <a:pt x="208422" y="334781"/>
                  </a:lnTo>
                  <a:lnTo>
                    <a:pt x="179911" y="308365"/>
                  </a:lnTo>
                  <a:lnTo>
                    <a:pt x="154370" y="273131"/>
                  </a:lnTo>
                  <a:lnTo>
                    <a:pt x="132315" y="230089"/>
                  </a:lnTo>
                  <a:lnTo>
                    <a:pt x="114262" y="180245"/>
                  </a:lnTo>
                  <a:lnTo>
                    <a:pt x="100728" y="124610"/>
                  </a:lnTo>
                  <a:lnTo>
                    <a:pt x="92228" y="64192"/>
                  </a:lnTo>
                  <a:lnTo>
                    <a:pt x="89281" y="0"/>
                  </a:lnTo>
                  <a:close/>
                </a:path>
              </a:pathLst>
            </a:custGeom>
            <a:solidFill>
              <a:srgbClr val="A35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D8FF9AD-B894-4CD2-8CB7-D9230C966E4D}"/>
              </a:ext>
            </a:extLst>
          </p:cNvPr>
          <p:cNvGrpSpPr/>
          <p:nvPr/>
        </p:nvGrpSpPr>
        <p:grpSpPr>
          <a:xfrm>
            <a:off x="3543426" y="5465927"/>
            <a:ext cx="565022" cy="357505"/>
            <a:chOff x="3583051" y="5303901"/>
            <a:chExt cx="565022" cy="357505"/>
          </a:xfrm>
        </p:grpSpPr>
        <p:sp>
          <p:nvSpPr>
            <p:cNvPr id="73" name="object 53">
              <a:extLst>
                <a:ext uri="{FF2B5EF4-FFF2-40B4-BE49-F238E27FC236}">
                  <a16:creationId xmlns:a16="http://schemas.microsoft.com/office/drawing/2014/main" id="{6AEC5675-17D9-42A7-845A-67EC1DB36C23}"/>
                </a:ext>
              </a:extLst>
            </p:cNvPr>
            <p:cNvSpPr/>
            <p:nvPr/>
          </p:nvSpPr>
          <p:spPr>
            <a:xfrm>
              <a:off x="3846448" y="5303901"/>
              <a:ext cx="301625" cy="357505"/>
            </a:xfrm>
            <a:custGeom>
              <a:avLst/>
              <a:gdLst/>
              <a:ahLst/>
              <a:cxnLst/>
              <a:rect l="l" t="t" r="r" b="b"/>
              <a:pathLst>
                <a:path w="301625" h="357504">
                  <a:moveTo>
                    <a:pt x="256412" y="89281"/>
                  </a:moveTo>
                  <a:lnTo>
                    <a:pt x="167131" y="89281"/>
                  </a:lnTo>
                  <a:lnTo>
                    <a:pt x="155594" y="143672"/>
                  </a:lnTo>
                  <a:lnTo>
                    <a:pt x="139152" y="193572"/>
                  </a:lnTo>
                  <a:lnTo>
                    <a:pt x="118279" y="238236"/>
                  </a:lnTo>
                  <a:lnTo>
                    <a:pt x="93452" y="276918"/>
                  </a:lnTo>
                  <a:lnTo>
                    <a:pt x="65146" y="308870"/>
                  </a:lnTo>
                  <a:lnTo>
                    <a:pt x="33837" y="333348"/>
                  </a:lnTo>
                  <a:lnTo>
                    <a:pt x="0" y="349605"/>
                  </a:lnTo>
                  <a:lnTo>
                    <a:pt x="37935" y="357012"/>
                  </a:lnTo>
                  <a:lnTo>
                    <a:pt x="110786" y="340455"/>
                  </a:lnTo>
                  <a:lnTo>
                    <a:pt x="144347" y="317864"/>
                  </a:lnTo>
                  <a:lnTo>
                    <a:pt x="175095" y="286648"/>
                  </a:lnTo>
                  <a:lnTo>
                    <a:pt x="202353" y="247495"/>
                  </a:lnTo>
                  <a:lnTo>
                    <a:pt x="225443" y="201091"/>
                  </a:lnTo>
                  <a:lnTo>
                    <a:pt x="243689" y="148124"/>
                  </a:lnTo>
                  <a:lnTo>
                    <a:pt x="256412" y="89281"/>
                  </a:lnTo>
                  <a:close/>
                </a:path>
                <a:path w="301625" h="357504">
                  <a:moveTo>
                    <a:pt x="218693" y="0"/>
                  </a:moveTo>
                  <a:lnTo>
                    <a:pt x="122554" y="89281"/>
                  </a:lnTo>
                  <a:lnTo>
                    <a:pt x="301116" y="89281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55DAC779-54C9-4EE4-AA2A-C95D583175CC}"/>
                </a:ext>
              </a:extLst>
            </p:cNvPr>
            <p:cNvSpPr/>
            <p:nvPr/>
          </p:nvSpPr>
          <p:spPr>
            <a:xfrm>
              <a:off x="3583051" y="5303901"/>
              <a:ext cx="307975" cy="357505"/>
            </a:xfrm>
            <a:custGeom>
              <a:avLst/>
              <a:gdLst/>
              <a:ahLst/>
              <a:cxnLst/>
              <a:rect l="l" t="t" r="r" b="b"/>
              <a:pathLst>
                <a:path w="307975" h="357504">
                  <a:moveTo>
                    <a:pt x="89281" y="0"/>
                  </a:moveTo>
                  <a:lnTo>
                    <a:pt x="0" y="0"/>
                  </a:lnTo>
                  <a:lnTo>
                    <a:pt x="2862" y="57926"/>
                  </a:lnTo>
                  <a:lnTo>
                    <a:pt x="11149" y="112877"/>
                  </a:lnTo>
                  <a:lnTo>
                    <a:pt x="24411" y="164117"/>
                  </a:lnTo>
                  <a:lnTo>
                    <a:pt x="42196" y="210911"/>
                  </a:lnTo>
                  <a:lnTo>
                    <a:pt x="64055" y="252523"/>
                  </a:lnTo>
                  <a:lnTo>
                    <a:pt x="89538" y="288218"/>
                  </a:lnTo>
                  <a:lnTo>
                    <a:pt x="118193" y="317261"/>
                  </a:lnTo>
                  <a:lnTo>
                    <a:pt x="149571" y="338917"/>
                  </a:lnTo>
                  <a:lnTo>
                    <a:pt x="218694" y="357124"/>
                  </a:lnTo>
                  <a:lnTo>
                    <a:pt x="307975" y="357124"/>
                  </a:lnTo>
                  <a:lnTo>
                    <a:pt x="272502" y="352449"/>
                  </a:lnTo>
                  <a:lnTo>
                    <a:pt x="238852" y="338917"/>
                  </a:lnTo>
                  <a:lnTo>
                    <a:pt x="207474" y="317261"/>
                  </a:lnTo>
                  <a:lnTo>
                    <a:pt x="178819" y="288218"/>
                  </a:lnTo>
                  <a:lnTo>
                    <a:pt x="153336" y="252523"/>
                  </a:lnTo>
                  <a:lnTo>
                    <a:pt x="131477" y="210911"/>
                  </a:lnTo>
                  <a:lnTo>
                    <a:pt x="113692" y="164117"/>
                  </a:lnTo>
                  <a:lnTo>
                    <a:pt x="100430" y="112877"/>
                  </a:lnTo>
                  <a:lnTo>
                    <a:pt x="92143" y="57926"/>
                  </a:lnTo>
                  <a:lnTo>
                    <a:pt x="89281" y="0"/>
                  </a:lnTo>
                  <a:close/>
                </a:path>
              </a:pathLst>
            </a:custGeom>
            <a:solidFill>
              <a:srgbClr val="A3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120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3" grpId="0" animBg="1"/>
      <p:bldP spid="44" grpId="0" animBg="1"/>
      <p:bldP spid="45" grpId="0"/>
      <p:bldP spid="46" grpId="0" animBg="1"/>
      <p:bldP spid="61" grpId="0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77900"/>
            <a:ext cx="0" cy="4889500"/>
          </a:xfrm>
          <a:custGeom>
            <a:avLst/>
            <a:gdLst/>
            <a:ahLst/>
            <a:cxnLst/>
            <a:rect l="l" t="t" r="r" b="b"/>
            <a:pathLst>
              <a:path h="4889500">
                <a:moveTo>
                  <a:pt x="0" y="0"/>
                </a:moveTo>
                <a:lnTo>
                  <a:pt x="0" y="4889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91626" y="977900"/>
            <a:ext cx="0" cy="4889500"/>
          </a:xfrm>
          <a:custGeom>
            <a:avLst/>
            <a:gdLst/>
            <a:ahLst/>
            <a:cxnLst/>
            <a:rect l="l" t="t" r="r" b="b"/>
            <a:pathLst>
              <a:path h="4889500">
                <a:moveTo>
                  <a:pt x="0" y="0"/>
                </a:moveTo>
                <a:lnTo>
                  <a:pt x="0" y="4889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650" y="9842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650" y="5861050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880" y="964183"/>
            <a:ext cx="5172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void </a:t>
            </a:r>
            <a:r>
              <a:rPr sz="2000" b="1" dirty="0">
                <a:latin typeface="Arial"/>
                <a:cs typeface="Arial"/>
              </a:rPr>
              <a:t>Insert( </a:t>
            </a:r>
            <a:r>
              <a:rPr sz="2000" b="1" spc="-15" dirty="0">
                <a:latin typeface="Arial"/>
                <a:cs typeface="Arial"/>
              </a:rPr>
              <a:t>ElementType </a:t>
            </a:r>
            <a:r>
              <a:rPr sz="2000" b="1" dirty="0">
                <a:latin typeface="Arial"/>
                <a:cs typeface="Arial"/>
              </a:rPr>
              <a:t>X,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b="1" spc="-5" dirty="0">
                <a:latin typeface="Arial"/>
                <a:cs typeface="Arial"/>
              </a:rPr>
              <a:t>i, </a:t>
            </a:r>
            <a:r>
              <a:rPr sz="2000" b="1" dirty="0">
                <a:latin typeface="Arial"/>
                <a:cs typeface="Arial"/>
              </a:rPr>
              <a:t>List PtrL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9369" y="1599641"/>
            <a:ext cx="2694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7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表空间已满，不能插</a:t>
            </a:r>
            <a:r>
              <a:rPr sz="1800" b="1" spc="-15" dirty="0">
                <a:solidFill>
                  <a:srgbClr val="4D4D73"/>
                </a:solidFill>
                <a:latin typeface="宋体"/>
                <a:cs typeface="宋体"/>
              </a:rPr>
              <a:t>入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880" y="1268983"/>
            <a:ext cx="427101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9440" algn="l"/>
              </a:tabLst>
            </a:pPr>
            <a:r>
              <a:rPr sz="2000" b="1" dirty="0">
                <a:latin typeface="Arial"/>
                <a:cs typeface="Arial"/>
              </a:rPr>
              <a:t>{	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( PtrL-&gt;Last == MAXSIZE-1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){</a:t>
            </a:r>
            <a:endParaRPr sz="2000">
              <a:latin typeface="Arial"/>
              <a:cs typeface="Arial"/>
            </a:endParaRPr>
          </a:p>
          <a:p>
            <a:pPr marL="1200150" marR="1134745">
              <a:lnSpc>
                <a:spcPts val="2380"/>
              </a:lnSpc>
              <a:spcBef>
                <a:spcPts val="120"/>
              </a:spcBef>
            </a:pPr>
            <a:r>
              <a:rPr sz="2000" b="1" dirty="0">
                <a:latin typeface="Arial"/>
                <a:cs typeface="Arial"/>
              </a:rPr>
              <a:t>printf(</a:t>
            </a:r>
            <a:r>
              <a:rPr sz="2000" b="1" spc="5" dirty="0">
                <a:latin typeface="宋体"/>
                <a:cs typeface="宋体"/>
              </a:rPr>
              <a:t>＂表满</a:t>
            </a:r>
            <a:r>
              <a:rPr sz="2000" b="1" spc="-10" dirty="0">
                <a:latin typeface="宋体"/>
                <a:cs typeface="宋体"/>
              </a:rPr>
              <a:t>＂</a:t>
            </a:r>
            <a:r>
              <a:rPr sz="2000" b="1" spc="-10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ts val="232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( i &lt; 1 || i &gt; PtrL-&gt;Last+2)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59815" marR="508000">
              <a:lnSpc>
                <a:spcPts val="2380"/>
              </a:lnSpc>
              <a:spcBef>
                <a:spcPts val="120"/>
              </a:spcBef>
            </a:pPr>
            <a:r>
              <a:rPr sz="2000" b="1" dirty="0">
                <a:latin typeface="Arial"/>
                <a:cs typeface="Arial"/>
              </a:rPr>
              <a:t>printf(</a:t>
            </a:r>
            <a:r>
              <a:rPr sz="2000" b="1" spc="5" dirty="0">
                <a:latin typeface="宋体"/>
                <a:cs typeface="宋体"/>
              </a:rPr>
              <a:t>＂位置不</a:t>
            </a:r>
            <a:r>
              <a:rPr sz="2000" b="1" spc="-5" dirty="0">
                <a:latin typeface="宋体"/>
                <a:cs typeface="宋体"/>
              </a:rPr>
              <a:t>合</a:t>
            </a:r>
            <a:r>
              <a:rPr sz="2000" b="1" spc="5" dirty="0">
                <a:latin typeface="宋体"/>
                <a:cs typeface="宋体"/>
              </a:rPr>
              <a:t>法＂</a:t>
            </a:r>
            <a:r>
              <a:rPr sz="2000" b="1" spc="-10" dirty="0">
                <a:latin typeface="Arial"/>
                <a:cs typeface="Arial"/>
              </a:rPr>
              <a:t>);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ts val="232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000" b="1" dirty="0">
                <a:latin typeface="Arial"/>
                <a:cs typeface="Arial"/>
              </a:rPr>
              <a:t>( j = PtrL-&gt;Last; j &gt;= </a:t>
            </a:r>
            <a:r>
              <a:rPr sz="2000" b="1" spc="-5" dirty="0">
                <a:latin typeface="Arial"/>
                <a:cs typeface="Arial"/>
              </a:rPr>
              <a:t>i-1; j--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122" y="4317568"/>
            <a:ext cx="6546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1595" algn="l"/>
              </a:tabLst>
            </a:pPr>
            <a:r>
              <a:rPr sz="2000" b="1" dirty="0">
                <a:latin typeface="Arial"/>
                <a:cs typeface="Arial"/>
              </a:rPr>
              <a:t>PtrL-&gt;Data[j+1]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PtrL-&gt;Data[j];	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将</a:t>
            </a:r>
            <a:r>
              <a:rPr sz="1800" b="1" spc="-44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4D4D7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～</a:t>
            </a:r>
            <a:r>
              <a:rPr sz="1800" b="1" spc="-42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4D4D73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倒序向后移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动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8616" y="4618101"/>
            <a:ext cx="245427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新元素插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入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/*Last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仍指向最后元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素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7441" y="4622672"/>
            <a:ext cx="23215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PtrL-&gt;Data[i-1] =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X;  PtrL-&gt;Last++;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80" y="5540146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0739" y="560273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3.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插入操作实现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1BD428-BF86-4DB9-B1C0-0511F88C5CFE}"/>
              </a:ext>
            </a:extLst>
          </p:cNvPr>
          <p:cNvSpPr txBox="1"/>
          <p:nvPr/>
        </p:nvSpPr>
        <p:spPr>
          <a:xfrm>
            <a:off x="5011742" y="2732667"/>
            <a:ext cx="323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4D4D73"/>
                </a:solidFill>
                <a:latin typeface="Arial"/>
                <a:cs typeface="Arial"/>
              </a:rPr>
              <a:t>/* </a:t>
            </a:r>
            <a:r>
              <a:rPr lang="zh-CN" altLang="en-US" sz="1800" b="1" dirty="0">
                <a:solidFill>
                  <a:srgbClr val="4D4D73"/>
                </a:solidFill>
                <a:latin typeface="Arial"/>
                <a:cs typeface="Arial"/>
              </a:rPr>
              <a:t>检查插入位置的合法性</a:t>
            </a:r>
            <a:r>
              <a:rPr lang="zh-CN" altLang="en-US" sz="1800" b="1" spc="-10" dirty="0">
                <a:solidFill>
                  <a:srgbClr val="4D4D73"/>
                </a:solidFill>
                <a:latin typeface="Arial"/>
                <a:cs typeface="Arial"/>
              </a:rPr>
              <a:t>*</a:t>
            </a:r>
            <a:r>
              <a:rPr lang="en-US" altLang="zh-CN" sz="1800" b="1" spc="-10" dirty="0">
                <a:solidFill>
                  <a:srgbClr val="4D4D73"/>
                </a:solidFill>
                <a:latin typeface="Arial"/>
                <a:cs typeface="Arial"/>
              </a:rPr>
              <a:t>/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2C27FD-51F1-4A88-B6AF-B97A390373C8}"/>
              </a:ext>
            </a:extLst>
          </p:cNvPr>
          <p:cNvGrpSpPr/>
          <p:nvPr/>
        </p:nvGrpSpPr>
        <p:grpSpPr>
          <a:xfrm>
            <a:off x="4518283" y="2261785"/>
            <a:ext cx="4331557" cy="1673860"/>
            <a:chOff x="9068944" y="2748683"/>
            <a:chExt cx="4331557" cy="167386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AF5DAD-54F5-4130-8739-094BCF872C4F}"/>
                </a:ext>
              </a:extLst>
            </p:cNvPr>
            <p:cNvGrpSpPr/>
            <p:nvPr/>
          </p:nvGrpSpPr>
          <p:grpSpPr>
            <a:xfrm>
              <a:off x="9068944" y="2748683"/>
              <a:ext cx="4331557" cy="1673860"/>
              <a:chOff x="6791806" y="2934700"/>
              <a:chExt cx="4331557" cy="1673860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6791806" y="2935074"/>
                <a:ext cx="4308542" cy="167348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814253" y="2934700"/>
                <a:ext cx="4309110" cy="1673860"/>
              </a:xfrm>
              <a:custGeom>
                <a:avLst/>
                <a:gdLst/>
                <a:ahLst/>
                <a:cxnLst/>
                <a:rect l="l" t="t" r="r" b="b"/>
                <a:pathLst>
                  <a:path w="4309109" h="1673860">
                    <a:moveTo>
                      <a:pt x="0" y="1673486"/>
                    </a:moveTo>
                    <a:lnTo>
                      <a:pt x="1015746" y="951618"/>
                    </a:lnTo>
                    <a:lnTo>
                      <a:pt x="950617" y="936973"/>
                    </a:lnTo>
                    <a:lnTo>
                      <a:pt x="888395" y="921760"/>
                    </a:lnTo>
                    <a:lnTo>
                      <a:pt x="829088" y="906004"/>
                    </a:lnTo>
                    <a:lnTo>
                      <a:pt x="772707" y="889731"/>
                    </a:lnTo>
                    <a:lnTo>
                      <a:pt x="719262" y="872968"/>
                    </a:lnTo>
                    <a:lnTo>
                      <a:pt x="668763" y="855740"/>
                    </a:lnTo>
                    <a:lnTo>
                      <a:pt x="621221" y="838074"/>
                    </a:lnTo>
                    <a:lnTo>
                      <a:pt x="576645" y="819996"/>
                    </a:lnTo>
                    <a:lnTo>
                      <a:pt x="535046" y="801532"/>
                    </a:lnTo>
                    <a:lnTo>
                      <a:pt x="496434" y="782708"/>
                    </a:lnTo>
                    <a:lnTo>
                      <a:pt x="460820" y="763551"/>
                    </a:lnTo>
                    <a:lnTo>
                      <a:pt x="398624" y="724339"/>
                    </a:lnTo>
                    <a:lnTo>
                      <a:pt x="348540" y="684108"/>
                    </a:lnTo>
                    <a:lnTo>
                      <a:pt x="310650" y="643064"/>
                    </a:lnTo>
                    <a:lnTo>
                      <a:pt x="285035" y="601419"/>
                    </a:lnTo>
                    <a:lnTo>
                      <a:pt x="271776" y="559380"/>
                    </a:lnTo>
                    <a:lnTo>
                      <a:pt x="269807" y="538279"/>
                    </a:lnTo>
                    <a:lnTo>
                      <a:pt x="270957" y="517158"/>
                    </a:lnTo>
                    <a:lnTo>
                      <a:pt x="282657" y="474961"/>
                    </a:lnTo>
                    <a:lnTo>
                      <a:pt x="306960" y="432999"/>
                    </a:lnTo>
                    <a:lnTo>
                      <a:pt x="343947" y="391481"/>
                    </a:lnTo>
                    <a:lnTo>
                      <a:pt x="393699" y="350616"/>
                    </a:lnTo>
                    <a:lnTo>
                      <a:pt x="456298" y="310613"/>
                    </a:lnTo>
                    <a:lnTo>
                      <a:pt x="492440" y="291001"/>
                    </a:lnTo>
                    <a:lnTo>
                      <a:pt x="531825" y="271683"/>
                    </a:lnTo>
                    <a:lnTo>
                      <a:pt x="574463" y="252684"/>
                    </a:lnTo>
                    <a:lnTo>
                      <a:pt x="620364" y="234033"/>
                    </a:lnTo>
                    <a:lnTo>
                      <a:pt x="669538" y="215753"/>
                    </a:lnTo>
                    <a:lnTo>
                      <a:pt x="721995" y="197873"/>
                    </a:lnTo>
                    <a:lnTo>
                      <a:pt x="759531" y="185968"/>
                    </a:lnTo>
                    <a:lnTo>
                      <a:pt x="798086" y="174423"/>
                    </a:lnTo>
                    <a:lnTo>
                      <a:pt x="837628" y="163239"/>
                    </a:lnTo>
                    <a:lnTo>
                      <a:pt x="878124" y="152418"/>
                    </a:lnTo>
                    <a:lnTo>
                      <a:pt x="919545" y="141960"/>
                    </a:lnTo>
                    <a:lnTo>
                      <a:pt x="961856" y="131866"/>
                    </a:lnTo>
                    <a:lnTo>
                      <a:pt x="1005029" y="122136"/>
                    </a:lnTo>
                    <a:lnTo>
                      <a:pt x="1049030" y="112772"/>
                    </a:lnTo>
                    <a:lnTo>
                      <a:pt x="1093828" y="103775"/>
                    </a:lnTo>
                    <a:lnTo>
                      <a:pt x="1139391" y="95145"/>
                    </a:lnTo>
                    <a:lnTo>
                      <a:pt x="1185689" y="86883"/>
                    </a:lnTo>
                    <a:lnTo>
                      <a:pt x="1232689" y="78990"/>
                    </a:lnTo>
                    <a:lnTo>
                      <a:pt x="1280360" y="71468"/>
                    </a:lnTo>
                    <a:lnTo>
                      <a:pt x="1328670" y="64316"/>
                    </a:lnTo>
                    <a:lnTo>
                      <a:pt x="1377588" y="57536"/>
                    </a:lnTo>
                    <a:lnTo>
                      <a:pt x="1427082" y="51128"/>
                    </a:lnTo>
                    <a:lnTo>
                      <a:pt x="1477120" y="45095"/>
                    </a:lnTo>
                    <a:lnTo>
                      <a:pt x="1527671" y="39435"/>
                    </a:lnTo>
                    <a:lnTo>
                      <a:pt x="1578704" y="34151"/>
                    </a:lnTo>
                    <a:lnTo>
                      <a:pt x="1630186" y="29243"/>
                    </a:lnTo>
                    <a:lnTo>
                      <a:pt x="1682086" y="24712"/>
                    </a:lnTo>
                    <a:lnTo>
                      <a:pt x="1734373" y="20558"/>
                    </a:lnTo>
                    <a:lnTo>
                      <a:pt x="1787016" y="16784"/>
                    </a:lnTo>
                    <a:lnTo>
                      <a:pt x="1839981" y="13389"/>
                    </a:lnTo>
                    <a:lnTo>
                      <a:pt x="1893239" y="10374"/>
                    </a:lnTo>
                    <a:lnTo>
                      <a:pt x="1946756" y="7741"/>
                    </a:lnTo>
                    <a:lnTo>
                      <a:pt x="2000503" y="5490"/>
                    </a:lnTo>
                    <a:lnTo>
                      <a:pt x="2054446" y="3622"/>
                    </a:lnTo>
                    <a:lnTo>
                      <a:pt x="2108555" y="2139"/>
                    </a:lnTo>
                    <a:lnTo>
                      <a:pt x="2162798" y="1040"/>
                    </a:lnTo>
                    <a:lnTo>
                      <a:pt x="2217143" y="326"/>
                    </a:lnTo>
                    <a:lnTo>
                      <a:pt x="2271560" y="0"/>
                    </a:lnTo>
                    <a:lnTo>
                      <a:pt x="2326015" y="60"/>
                    </a:lnTo>
                    <a:lnTo>
                      <a:pt x="2380478" y="509"/>
                    </a:lnTo>
                    <a:lnTo>
                      <a:pt x="2434917" y="1348"/>
                    </a:lnTo>
                    <a:lnTo>
                      <a:pt x="2489301" y="2576"/>
                    </a:lnTo>
                    <a:lnTo>
                      <a:pt x="2543597" y="4195"/>
                    </a:lnTo>
                    <a:lnTo>
                      <a:pt x="2597775" y="6206"/>
                    </a:lnTo>
                    <a:lnTo>
                      <a:pt x="2651803" y="8610"/>
                    </a:lnTo>
                    <a:lnTo>
                      <a:pt x="2705648" y="11407"/>
                    </a:lnTo>
                    <a:lnTo>
                      <a:pt x="2759281" y="14599"/>
                    </a:lnTo>
                    <a:lnTo>
                      <a:pt x="2812668" y="18186"/>
                    </a:lnTo>
                    <a:lnTo>
                      <a:pt x="2865779" y="22169"/>
                    </a:lnTo>
                    <a:lnTo>
                      <a:pt x="2918581" y="26550"/>
                    </a:lnTo>
                    <a:lnTo>
                      <a:pt x="2971044" y="31328"/>
                    </a:lnTo>
                    <a:lnTo>
                      <a:pt x="3023136" y="36505"/>
                    </a:lnTo>
                    <a:lnTo>
                      <a:pt x="3074824" y="42081"/>
                    </a:lnTo>
                    <a:lnTo>
                      <a:pt x="3126078" y="48059"/>
                    </a:lnTo>
                    <a:lnTo>
                      <a:pt x="3176866" y="54437"/>
                    </a:lnTo>
                    <a:lnTo>
                      <a:pt x="3227157" y="61218"/>
                    </a:lnTo>
                    <a:lnTo>
                      <a:pt x="3276918" y="68402"/>
                    </a:lnTo>
                    <a:lnTo>
                      <a:pt x="3326119" y="75990"/>
                    </a:lnTo>
                    <a:lnTo>
                      <a:pt x="3374727" y="83983"/>
                    </a:lnTo>
                    <a:lnTo>
                      <a:pt x="3422711" y="92382"/>
                    </a:lnTo>
                    <a:lnTo>
                      <a:pt x="3470039" y="101187"/>
                    </a:lnTo>
                    <a:lnTo>
                      <a:pt x="3516681" y="110400"/>
                    </a:lnTo>
                    <a:lnTo>
                      <a:pt x="3562604" y="120022"/>
                    </a:lnTo>
                    <a:lnTo>
                      <a:pt x="3627732" y="134666"/>
                    </a:lnTo>
                    <a:lnTo>
                      <a:pt x="3689954" y="149879"/>
                    </a:lnTo>
                    <a:lnTo>
                      <a:pt x="3749261" y="165635"/>
                    </a:lnTo>
                    <a:lnTo>
                      <a:pt x="3805642" y="181908"/>
                    </a:lnTo>
                    <a:lnTo>
                      <a:pt x="3859087" y="198671"/>
                    </a:lnTo>
                    <a:lnTo>
                      <a:pt x="3909586" y="215899"/>
                    </a:lnTo>
                    <a:lnTo>
                      <a:pt x="3957128" y="233565"/>
                    </a:lnTo>
                    <a:lnTo>
                      <a:pt x="4001704" y="251642"/>
                    </a:lnTo>
                    <a:lnTo>
                      <a:pt x="4043303" y="270106"/>
                    </a:lnTo>
                    <a:lnTo>
                      <a:pt x="4081915" y="288929"/>
                    </a:lnTo>
                    <a:lnTo>
                      <a:pt x="4117529" y="308086"/>
                    </a:lnTo>
                    <a:lnTo>
                      <a:pt x="4179725" y="347295"/>
                    </a:lnTo>
                    <a:lnTo>
                      <a:pt x="4229809" y="387525"/>
                    </a:lnTo>
                    <a:lnTo>
                      <a:pt x="4267699" y="428565"/>
                    </a:lnTo>
                    <a:lnTo>
                      <a:pt x="4293314" y="470206"/>
                    </a:lnTo>
                    <a:lnTo>
                      <a:pt x="4306573" y="512239"/>
                    </a:lnTo>
                    <a:lnTo>
                      <a:pt x="4308542" y="533338"/>
                    </a:lnTo>
                    <a:lnTo>
                      <a:pt x="4307392" y="554455"/>
                    </a:lnTo>
                    <a:lnTo>
                      <a:pt x="4295692" y="596645"/>
                    </a:lnTo>
                    <a:lnTo>
                      <a:pt x="4271389" y="638598"/>
                    </a:lnTo>
                    <a:lnTo>
                      <a:pt x="4234402" y="680106"/>
                    </a:lnTo>
                    <a:lnTo>
                      <a:pt x="4184650" y="720960"/>
                    </a:lnTo>
                    <a:lnTo>
                      <a:pt x="4122051" y="760949"/>
                    </a:lnTo>
                    <a:lnTo>
                      <a:pt x="4085909" y="780554"/>
                    </a:lnTo>
                    <a:lnTo>
                      <a:pt x="4046524" y="799865"/>
                    </a:lnTo>
                    <a:lnTo>
                      <a:pt x="4003886" y="818855"/>
                    </a:lnTo>
                    <a:lnTo>
                      <a:pt x="3957985" y="837498"/>
                    </a:lnTo>
                    <a:lnTo>
                      <a:pt x="3908811" y="855769"/>
                    </a:lnTo>
                    <a:lnTo>
                      <a:pt x="3856354" y="873640"/>
                    </a:lnTo>
                    <a:lnTo>
                      <a:pt x="3819602" y="885305"/>
                    </a:lnTo>
                    <a:lnTo>
                      <a:pt x="3781790" y="896641"/>
                    </a:lnTo>
                    <a:lnTo>
                      <a:pt x="3742948" y="907646"/>
                    </a:lnTo>
                    <a:lnTo>
                      <a:pt x="3703109" y="918317"/>
                    </a:lnTo>
                    <a:lnTo>
                      <a:pt x="3662301" y="928652"/>
                    </a:lnTo>
                    <a:lnTo>
                      <a:pt x="3620555" y="938648"/>
                    </a:lnTo>
                    <a:lnTo>
                      <a:pt x="3577903" y="948303"/>
                    </a:lnTo>
                    <a:lnTo>
                      <a:pt x="3534374" y="957615"/>
                    </a:lnTo>
                    <a:lnTo>
                      <a:pt x="3489999" y="966580"/>
                    </a:lnTo>
                    <a:lnTo>
                      <a:pt x="3444808" y="975197"/>
                    </a:lnTo>
                    <a:lnTo>
                      <a:pt x="3398832" y="983462"/>
                    </a:lnTo>
                    <a:lnTo>
                      <a:pt x="3352102" y="991375"/>
                    </a:lnTo>
                    <a:lnTo>
                      <a:pt x="3304647" y="998931"/>
                    </a:lnTo>
                    <a:lnTo>
                      <a:pt x="3256499" y="1006129"/>
                    </a:lnTo>
                    <a:lnTo>
                      <a:pt x="3207688" y="1012966"/>
                    </a:lnTo>
                    <a:lnTo>
                      <a:pt x="3158244" y="1019439"/>
                    </a:lnTo>
                    <a:lnTo>
                      <a:pt x="3108199" y="1025547"/>
                    </a:lnTo>
                    <a:lnTo>
                      <a:pt x="3057581" y="1031287"/>
                    </a:lnTo>
                    <a:lnTo>
                      <a:pt x="3006423" y="1036655"/>
                    </a:lnTo>
                    <a:lnTo>
                      <a:pt x="2954753" y="1041651"/>
                    </a:lnTo>
                    <a:lnTo>
                      <a:pt x="2902604" y="1046271"/>
                    </a:lnTo>
                    <a:lnTo>
                      <a:pt x="2850005" y="1050513"/>
                    </a:lnTo>
                    <a:lnTo>
                      <a:pt x="2796987" y="1054374"/>
                    </a:lnTo>
                    <a:lnTo>
                      <a:pt x="2743581" y="1057852"/>
                    </a:lnTo>
                    <a:lnTo>
                      <a:pt x="2689816" y="1060945"/>
                    </a:lnTo>
                    <a:lnTo>
                      <a:pt x="2635724" y="1063650"/>
                    </a:lnTo>
                    <a:lnTo>
                      <a:pt x="2581334" y="1065964"/>
                    </a:lnTo>
                    <a:lnTo>
                      <a:pt x="2526678" y="1067885"/>
                    </a:lnTo>
                    <a:lnTo>
                      <a:pt x="2471786" y="1069411"/>
                    </a:lnTo>
                    <a:lnTo>
                      <a:pt x="2416688" y="1070540"/>
                    </a:lnTo>
                    <a:lnTo>
                      <a:pt x="2361414" y="1071268"/>
                    </a:lnTo>
                    <a:lnTo>
                      <a:pt x="2305997" y="1071593"/>
                    </a:lnTo>
                    <a:lnTo>
                      <a:pt x="2250465" y="1071513"/>
                    </a:lnTo>
                    <a:lnTo>
                      <a:pt x="2194849" y="1071025"/>
                    </a:lnTo>
                    <a:lnTo>
                      <a:pt x="2139181" y="1070127"/>
                    </a:lnTo>
                    <a:lnTo>
                      <a:pt x="2083489" y="1068817"/>
                    </a:lnTo>
                    <a:lnTo>
                      <a:pt x="2027806" y="1067091"/>
                    </a:lnTo>
                    <a:lnTo>
                      <a:pt x="1972160" y="1064948"/>
                    </a:lnTo>
                    <a:lnTo>
                      <a:pt x="1916584" y="1062385"/>
                    </a:lnTo>
                    <a:lnTo>
                      <a:pt x="1861107" y="1059400"/>
                    </a:lnTo>
                    <a:lnTo>
                      <a:pt x="1805760" y="1055989"/>
                    </a:lnTo>
                    <a:lnTo>
                      <a:pt x="1750573" y="1052151"/>
                    </a:lnTo>
                    <a:lnTo>
                      <a:pt x="1695577" y="1047884"/>
                    </a:lnTo>
                    <a:lnTo>
                      <a:pt x="0" y="1673486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04415C-7A2E-4311-B141-E7D23DA12957}"/>
                </a:ext>
              </a:extLst>
            </p:cNvPr>
            <p:cNvSpPr txBox="1"/>
            <p:nvPr/>
          </p:nvSpPr>
          <p:spPr>
            <a:xfrm>
              <a:off x="9719691" y="3050787"/>
              <a:ext cx="3234939" cy="531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6995" marR="5080" indent="-74930">
                <a:lnSpc>
                  <a:spcPct val="70500"/>
                </a:lnSpc>
                <a:spcBef>
                  <a:spcPts val="810"/>
                </a:spcBef>
                <a:tabLst>
                  <a:tab pos="2588895" algn="l"/>
                </a:tabLst>
              </a:pPr>
              <a:r>
                <a:rPr lang="zh-CN" altLang="en-US" sz="2000" b="1" spc="5" dirty="0">
                  <a:latin typeface="宋体"/>
                  <a:cs typeface="宋体"/>
                </a:rPr>
                <a:t>平均移动次数</a:t>
              </a:r>
              <a:r>
                <a:rPr lang="zh-CN" altLang="en-US" sz="2000" b="1" spc="484" dirty="0">
                  <a:latin typeface="宋体"/>
                  <a:cs typeface="宋体"/>
                </a:rPr>
                <a:t>为</a:t>
              </a:r>
              <a:r>
                <a:rPr lang="en-US" altLang="zh-CN" sz="2000" b="1" dirty="0">
                  <a:solidFill>
                    <a:srgbClr val="006FC0"/>
                  </a:solidFill>
                  <a:latin typeface="Times New Roman"/>
                  <a:cs typeface="Times New Roman"/>
                </a:rPr>
                <a:t>n</a:t>
              </a:r>
              <a:r>
                <a:rPr lang="zh-CN" altLang="en-US" sz="2000" b="1" spc="-65" dirty="0">
                  <a:solidFill>
                    <a:srgbClr val="006FC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000" b="1" spc="-5" dirty="0">
                  <a:solidFill>
                    <a:srgbClr val="006FC0"/>
                  </a:solidFill>
                  <a:latin typeface="Times New Roman"/>
                  <a:cs typeface="Times New Roman"/>
                </a:rPr>
                <a:t>/2</a:t>
              </a:r>
              <a:r>
                <a:rPr lang="zh-CN" altLang="en-US" sz="2000" b="1" spc="-5" dirty="0">
                  <a:latin typeface="宋体"/>
                  <a:cs typeface="宋体"/>
                </a:rPr>
                <a:t>，平均时间性能为</a:t>
              </a:r>
              <a:r>
                <a:rPr lang="en-US" altLang="zh-CN" sz="3000" b="1" spc="-2445" baseline="-19444" dirty="0">
                  <a:latin typeface="宋体"/>
                  <a:cs typeface="宋体"/>
                </a:rPr>
                <a:t> </a:t>
              </a:r>
              <a:r>
                <a:rPr lang="en-US" altLang="zh-CN" sz="2000" b="1" spc="-65" baseline="-19444" dirty="0">
                  <a:solidFill>
                    <a:srgbClr val="006FC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000" b="1" spc="-65" dirty="0">
                  <a:solidFill>
                    <a:srgbClr val="006FC0"/>
                  </a:solidFill>
                  <a:latin typeface="Times New Roman"/>
                  <a:cs typeface="Times New Roman"/>
                </a:rPr>
                <a:t>O(n) </a:t>
              </a:r>
              <a:r>
                <a:rPr lang="en-US" altLang="zh-CN" sz="3000" b="1" baseline="-19444" dirty="0">
                  <a:solidFill>
                    <a:srgbClr val="006FC0"/>
                  </a:solidFill>
                  <a:latin typeface="Times New Roman"/>
                  <a:cs typeface="Times New Roman"/>
                </a:rPr>
                <a:t>	</a:t>
              </a:r>
              <a:r>
                <a:rPr lang="en-US" altLang="zh-CN" sz="1800" b="1" spc="-10" dirty="0">
                  <a:solidFill>
                    <a:srgbClr val="4D4D73"/>
                  </a:solidFill>
                  <a:latin typeface="Arial"/>
                  <a:cs typeface="Arial"/>
                </a:rPr>
                <a:t> </a:t>
              </a:r>
              <a:endParaRPr lang="zh-CN" altLang="en-US" sz="1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0739" y="560273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3.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插入操作实现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74F3841-AA98-4865-8D1E-92FAF1C2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86" y="1186363"/>
            <a:ext cx="7038428" cy="4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3775" y="1422400"/>
          <a:ext cx="6977377" cy="1160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09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0263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下标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i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i-1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i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n-1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宋体"/>
                          <a:cs typeface="宋体"/>
                        </a:rPr>
                        <a:t>MAXSIZE-1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6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Data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1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2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i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700" b="1" baseline="13888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200" b="1" dirty="0">
                          <a:latin typeface="宋体"/>
                          <a:cs typeface="宋体"/>
                        </a:rPr>
                        <a:t>i+1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a</a:t>
                      </a:r>
                      <a:r>
                        <a:rPr sz="1800" b="1" spc="-7" baseline="-20833" dirty="0">
                          <a:latin typeface="宋体"/>
                          <a:cs typeface="宋体"/>
                        </a:rPr>
                        <a:t>n</a:t>
                      </a:r>
                      <a:endParaRPr sz="1800" baseline="-20833">
                        <a:latin typeface="宋体"/>
                        <a:cs typeface="宋体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……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-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857875" y="2571750"/>
            <a:ext cx="164211" cy="1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8403" y="2664231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8520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2914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2641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4404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4484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4565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6328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409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8172" y="3994150"/>
            <a:ext cx="0" cy="1173480"/>
          </a:xfrm>
          <a:custGeom>
            <a:avLst/>
            <a:gdLst/>
            <a:ahLst/>
            <a:cxnLst/>
            <a:rect l="l" t="t" r="r" b="b"/>
            <a:pathLst>
              <a:path h="1173479">
                <a:moveTo>
                  <a:pt x="0" y="0"/>
                </a:moveTo>
                <a:lnTo>
                  <a:pt x="0" y="1173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0912" y="4580763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5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0912" y="4000500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5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912" y="5161026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5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7089" y="4012183"/>
            <a:ext cx="485775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marR="5080" indent="-17272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宋体"/>
                <a:cs typeface="宋体"/>
              </a:rPr>
              <a:t>下标  </a:t>
            </a:r>
            <a:r>
              <a:rPr sz="1800" b="1" spc="-5" dirty="0">
                <a:latin typeface="宋体"/>
                <a:cs typeface="宋体"/>
              </a:rPr>
              <a:t> </a:t>
            </a:r>
            <a:r>
              <a:rPr sz="1800" b="1" spc="-10" dirty="0">
                <a:latin typeface="宋体"/>
                <a:cs typeface="宋体"/>
              </a:rPr>
              <a:t>i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8520" y="4000500"/>
            <a:ext cx="60452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宋体"/>
                <a:cs typeface="宋体"/>
              </a:rPr>
              <a:t>0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2914" y="4000500"/>
            <a:ext cx="61023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2641" y="4000500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4404" y="4000500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latin typeface="宋体"/>
                <a:cs typeface="宋体"/>
              </a:rPr>
              <a:t>i-1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4484" y="4000500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4565" y="4000500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n-2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6328" y="4000500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6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6409" y="4000500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91070" y="4137152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MAXSIZE-</a:t>
            </a:r>
            <a:r>
              <a:rPr sz="1800" b="1" spc="-10" dirty="0">
                <a:solidFill>
                  <a:srgbClr val="006FC0"/>
                </a:solidFill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5565" y="4717542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Data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8520" y="4580763"/>
            <a:ext cx="60452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spc="-5" dirty="0">
                <a:latin typeface="宋体"/>
                <a:cs typeface="宋体"/>
              </a:rPr>
              <a:t>a</a:t>
            </a:r>
            <a:r>
              <a:rPr sz="1800" b="1" spc="-7" baseline="-20833" dirty="0">
                <a:latin typeface="宋体"/>
                <a:cs typeface="宋体"/>
              </a:rPr>
              <a:t>1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2914" y="4580763"/>
            <a:ext cx="61023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latin typeface="宋体"/>
                <a:cs typeface="宋体"/>
              </a:rPr>
              <a:t>a</a:t>
            </a:r>
            <a:r>
              <a:rPr sz="1800" b="1" baseline="-20833" dirty="0">
                <a:latin typeface="宋体"/>
                <a:cs typeface="宋体"/>
              </a:rPr>
              <a:t>2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42641" y="458076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94404" y="458076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714"/>
              </a:spcBef>
            </a:pPr>
            <a:r>
              <a:rPr sz="2700" b="1" baseline="13888" dirty="0">
                <a:latin typeface="宋体"/>
                <a:cs typeface="宋体"/>
              </a:rPr>
              <a:t>a</a:t>
            </a:r>
            <a:r>
              <a:rPr sz="1200" b="1" dirty="0">
                <a:latin typeface="宋体"/>
                <a:cs typeface="宋体"/>
              </a:rPr>
              <a:t>i+1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34484" y="458076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565" y="458076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spc="-7" baseline="-20833" dirty="0">
                <a:solidFill>
                  <a:srgbClr val="006FC0"/>
                </a:solidFill>
                <a:latin typeface="宋体"/>
                <a:cs typeface="宋体"/>
              </a:rPr>
              <a:t>n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6328" y="4580763"/>
            <a:ext cx="640080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a</a:t>
            </a:r>
            <a:r>
              <a:rPr sz="1800" b="1" spc="-7" baseline="-20833" dirty="0">
                <a:solidFill>
                  <a:srgbClr val="006FC0"/>
                </a:solidFill>
                <a:latin typeface="宋体"/>
                <a:cs typeface="宋体"/>
              </a:rPr>
              <a:t>n</a:t>
            </a:r>
            <a:endParaRPr sz="1800" baseline="-20833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6409" y="4580763"/>
            <a:ext cx="652145" cy="580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solidFill>
                  <a:srgbClr val="006FC0"/>
                </a:solidFill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54367" y="471754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/>
                <a:cs typeface="宋体"/>
              </a:rPr>
              <a:t>-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12926" y="5247513"/>
            <a:ext cx="164211" cy="1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7529" y="5889281"/>
            <a:ext cx="625475" cy="193675"/>
          </a:xfrm>
          <a:custGeom>
            <a:avLst/>
            <a:gdLst/>
            <a:ahLst/>
            <a:cxnLst/>
            <a:rect l="l" t="t" r="r" b="b"/>
            <a:pathLst>
              <a:path w="625475" h="193675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44542" y="5435726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78916" y="598373"/>
            <a:ext cx="6212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4.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latin typeface="宋体"/>
                <a:cs typeface="宋体"/>
              </a:rPr>
              <a:t>删除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（删除表的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(1≤i≤n)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个位置上的元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80434" y="2962397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499999" y="535813"/>
                </a:moveTo>
                <a:lnTo>
                  <a:pt x="0" y="535813"/>
                </a:lnTo>
                <a:lnTo>
                  <a:pt x="249936" y="785749"/>
                </a:lnTo>
                <a:lnTo>
                  <a:pt x="499999" y="535813"/>
                </a:lnTo>
                <a:close/>
              </a:path>
              <a:path w="500379" h="786129">
                <a:moveTo>
                  <a:pt x="374903" y="0"/>
                </a:moveTo>
                <a:lnTo>
                  <a:pt x="124967" y="0"/>
                </a:lnTo>
                <a:lnTo>
                  <a:pt x="124967" y="535813"/>
                </a:lnTo>
                <a:lnTo>
                  <a:pt x="374903" y="535813"/>
                </a:lnTo>
                <a:lnTo>
                  <a:pt x="374903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0434" y="2962397"/>
            <a:ext cx="500380" cy="786130"/>
          </a:xfrm>
          <a:custGeom>
            <a:avLst/>
            <a:gdLst/>
            <a:ahLst/>
            <a:cxnLst/>
            <a:rect l="l" t="t" r="r" b="b"/>
            <a:pathLst>
              <a:path w="500379" h="786129">
                <a:moveTo>
                  <a:pt x="0" y="535813"/>
                </a:moveTo>
                <a:lnTo>
                  <a:pt x="124967" y="535813"/>
                </a:lnTo>
                <a:lnTo>
                  <a:pt x="124967" y="0"/>
                </a:lnTo>
                <a:lnTo>
                  <a:pt x="374903" y="0"/>
                </a:lnTo>
                <a:lnTo>
                  <a:pt x="374903" y="535813"/>
                </a:lnTo>
                <a:lnTo>
                  <a:pt x="499999" y="535813"/>
                </a:lnTo>
                <a:lnTo>
                  <a:pt x="249936" y="785749"/>
                </a:lnTo>
                <a:lnTo>
                  <a:pt x="0" y="5358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08372" y="2487982"/>
            <a:ext cx="2329815" cy="450764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R="266065" algn="r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latin typeface="宋体"/>
                <a:cs typeface="宋体"/>
              </a:rPr>
              <a:t>Last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96927" y="5146405"/>
            <a:ext cx="394335" cy="428625"/>
          </a:xfrm>
          <a:custGeom>
            <a:avLst/>
            <a:gdLst/>
            <a:ahLst/>
            <a:cxnLst/>
            <a:rect l="l" t="t" r="r" b="b"/>
            <a:pathLst>
              <a:path w="394335" h="428625">
                <a:moveTo>
                  <a:pt x="160781" y="107187"/>
                </a:moveTo>
                <a:lnTo>
                  <a:pt x="53593" y="107187"/>
                </a:lnTo>
                <a:lnTo>
                  <a:pt x="65240" y="168049"/>
                </a:lnTo>
                <a:lnTo>
                  <a:pt x="81508" y="224068"/>
                </a:lnTo>
                <a:lnTo>
                  <a:pt x="101948" y="274625"/>
                </a:lnTo>
                <a:lnTo>
                  <a:pt x="126109" y="319102"/>
                </a:lnTo>
                <a:lnTo>
                  <a:pt x="153544" y="356880"/>
                </a:lnTo>
                <a:lnTo>
                  <a:pt x="183801" y="387340"/>
                </a:lnTo>
                <a:lnTo>
                  <a:pt x="216433" y="409863"/>
                </a:lnTo>
                <a:lnTo>
                  <a:pt x="287019" y="428625"/>
                </a:lnTo>
                <a:lnTo>
                  <a:pt x="394207" y="428625"/>
                </a:lnTo>
                <a:lnTo>
                  <a:pt x="358139" y="423831"/>
                </a:lnTo>
                <a:lnTo>
                  <a:pt x="323555" y="409863"/>
                </a:lnTo>
                <a:lnTo>
                  <a:pt x="290905" y="387340"/>
                </a:lnTo>
                <a:lnTo>
                  <a:pt x="260638" y="356880"/>
                </a:lnTo>
                <a:lnTo>
                  <a:pt x="233203" y="319102"/>
                </a:lnTo>
                <a:lnTo>
                  <a:pt x="209051" y="274625"/>
                </a:lnTo>
                <a:lnTo>
                  <a:pt x="188630" y="224068"/>
                </a:lnTo>
                <a:lnTo>
                  <a:pt x="172391" y="168049"/>
                </a:lnTo>
                <a:lnTo>
                  <a:pt x="160781" y="107187"/>
                </a:lnTo>
                <a:close/>
              </a:path>
              <a:path w="394335" h="428625">
                <a:moveTo>
                  <a:pt x="99567" y="0"/>
                </a:moveTo>
                <a:lnTo>
                  <a:pt x="0" y="107187"/>
                </a:lnTo>
                <a:lnTo>
                  <a:pt x="214375" y="107187"/>
                </a:lnTo>
                <a:lnTo>
                  <a:pt x="99567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37541" y="5146405"/>
            <a:ext cx="295275" cy="428625"/>
          </a:xfrm>
          <a:custGeom>
            <a:avLst/>
            <a:gdLst/>
            <a:ahLst/>
            <a:cxnLst/>
            <a:rect l="l" t="t" r="r" b="b"/>
            <a:pathLst>
              <a:path w="295275" h="428625">
                <a:moveTo>
                  <a:pt x="294766" y="0"/>
                </a:moveTo>
                <a:lnTo>
                  <a:pt x="187578" y="0"/>
                </a:lnTo>
                <a:lnTo>
                  <a:pt x="185289" y="59108"/>
                </a:lnTo>
                <a:lnTo>
                  <a:pt x="178604" y="116009"/>
                </a:lnTo>
                <a:lnTo>
                  <a:pt x="167800" y="170088"/>
                </a:lnTo>
                <a:lnTo>
                  <a:pt x="153152" y="220730"/>
                </a:lnTo>
                <a:lnTo>
                  <a:pt x="134937" y="267319"/>
                </a:lnTo>
                <a:lnTo>
                  <a:pt x="113430" y="309240"/>
                </a:lnTo>
                <a:lnTo>
                  <a:pt x="88907" y="345880"/>
                </a:lnTo>
                <a:lnTo>
                  <a:pt x="61643" y="376623"/>
                </a:lnTo>
                <a:lnTo>
                  <a:pt x="31916" y="400853"/>
                </a:lnTo>
                <a:lnTo>
                  <a:pt x="0" y="417956"/>
                </a:lnTo>
                <a:lnTo>
                  <a:pt x="13285" y="422624"/>
                </a:lnTo>
                <a:lnTo>
                  <a:pt x="26654" y="425958"/>
                </a:lnTo>
                <a:lnTo>
                  <a:pt x="40094" y="427958"/>
                </a:lnTo>
                <a:lnTo>
                  <a:pt x="53593" y="428625"/>
                </a:lnTo>
                <a:lnTo>
                  <a:pt x="86325" y="424712"/>
                </a:lnTo>
                <a:lnTo>
                  <a:pt x="147480" y="394942"/>
                </a:lnTo>
                <a:lnTo>
                  <a:pt x="200979" y="339317"/>
                </a:lnTo>
                <a:lnTo>
                  <a:pt x="224139" y="303085"/>
                </a:lnTo>
                <a:lnTo>
                  <a:pt x="244523" y="261922"/>
                </a:lnTo>
                <a:lnTo>
                  <a:pt x="261845" y="216337"/>
                </a:lnTo>
                <a:lnTo>
                  <a:pt x="275818" y="166842"/>
                </a:lnTo>
                <a:lnTo>
                  <a:pt x="286153" y="113947"/>
                </a:lnTo>
                <a:lnTo>
                  <a:pt x="292565" y="58162"/>
                </a:lnTo>
                <a:lnTo>
                  <a:pt x="294766" y="0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96927" y="5146405"/>
            <a:ext cx="635635" cy="428625"/>
          </a:xfrm>
          <a:custGeom>
            <a:avLst/>
            <a:gdLst/>
            <a:ahLst/>
            <a:cxnLst/>
            <a:rect l="l" t="t" r="r" b="b"/>
            <a:pathLst>
              <a:path w="635635" h="428625">
                <a:moveTo>
                  <a:pt x="340613" y="417956"/>
                </a:moveTo>
                <a:lnTo>
                  <a:pt x="402257" y="376623"/>
                </a:lnTo>
                <a:lnTo>
                  <a:pt x="429521" y="345880"/>
                </a:lnTo>
                <a:lnTo>
                  <a:pt x="454044" y="309240"/>
                </a:lnTo>
                <a:lnTo>
                  <a:pt x="475551" y="267319"/>
                </a:lnTo>
                <a:lnTo>
                  <a:pt x="493766" y="220730"/>
                </a:lnTo>
                <a:lnTo>
                  <a:pt x="508414" y="170088"/>
                </a:lnTo>
                <a:lnTo>
                  <a:pt x="519218" y="116009"/>
                </a:lnTo>
                <a:lnTo>
                  <a:pt x="525903" y="59108"/>
                </a:lnTo>
                <a:lnTo>
                  <a:pt x="528192" y="0"/>
                </a:lnTo>
                <a:lnTo>
                  <a:pt x="635380" y="0"/>
                </a:lnTo>
                <a:lnTo>
                  <a:pt x="633179" y="58162"/>
                </a:lnTo>
                <a:lnTo>
                  <a:pt x="626767" y="113947"/>
                </a:lnTo>
                <a:lnTo>
                  <a:pt x="616432" y="166842"/>
                </a:lnTo>
                <a:lnTo>
                  <a:pt x="602459" y="216337"/>
                </a:lnTo>
                <a:lnTo>
                  <a:pt x="585137" y="261922"/>
                </a:lnTo>
                <a:lnTo>
                  <a:pt x="564753" y="303085"/>
                </a:lnTo>
                <a:lnTo>
                  <a:pt x="541593" y="339317"/>
                </a:lnTo>
                <a:lnTo>
                  <a:pt x="515944" y="370106"/>
                </a:lnTo>
                <a:lnTo>
                  <a:pt x="458330" y="413314"/>
                </a:lnTo>
                <a:lnTo>
                  <a:pt x="394207" y="428625"/>
                </a:lnTo>
                <a:lnTo>
                  <a:pt x="287019" y="428625"/>
                </a:lnTo>
                <a:lnTo>
                  <a:pt x="216433" y="409863"/>
                </a:lnTo>
                <a:lnTo>
                  <a:pt x="183801" y="387340"/>
                </a:lnTo>
                <a:lnTo>
                  <a:pt x="153544" y="356880"/>
                </a:lnTo>
                <a:lnTo>
                  <a:pt x="126109" y="319102"/>
                </a:lnTo>
                <a:lnTo>
                  <a:pt x="101948" y="274625"/>
                </a:lnTo>
                <a:lnTo>
                  <a:pt x="81508" y="224068"/>
                </a:lnTo>
                <a:lnTo>
                  <a:pt x="65240" y="168049"/>
                </a:lnTo>
                <a:lnTo>
                  <a:pt x="53593" y="107187"/>
                </a:lnTo>
                <a:lnTo>
                  <a:pt x="0" y="107187"/>
                </a:lnTo>
                <a:lnTo>
                  <a:pt x="99567" y="0"/>
                </a:lnTo>
                <a:lnTo>
                  <a:pt x="214375" y="107187"/>
                </a:lnTo>
                <a:lnTo>
                  <a:pt x="160781" y="107187"/>
                </a:lnTo>
                <a:lnTo>
                  <a:pt x="172391" y="168049"/>
                </a:lnTo>
                <a:lnTo>
                  <a:pt x="188630" y="224068"/>
                </a:lnTo>
                <a:lnTo>
                  <a:pt x="209051" y="274625"/>
                </a:lnTo>
                <a:lnTo>
                  <a:pt x="233203" y="319102"/>
                </a:lnTo>
                <a:lnTo>
                  <a:pt x="260638" y="356880"/>
                </a:lnTo>
                <a:lnTo>
                  <a:pt x="290905" y="387340"/>
                </a:lnTo>
                <a:lnTo>
                  <a:pt x="323555" y="409863"/>
                </a:lnTo>
                <a:lnTo>
                  <a:pt x="358139" y="423831"/>
                </a:lnTo>
                <a:lnTo>
                  <a:pt x="394207" y="428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2802" y="5146405"/>
            <a:ext cx="394335" cy="428625"/>
          </a:xfrm>
          <a:custGeom>
            <a:avLst/>
            <a:gdLst/>
            <a:ahLst/>
            <a:cxnLst/>
            <a:rect l="l" t="t" r="r" b="b"/>
            <a:pathLst>
              <a:path w="394335" h="428625">
                <a:moveTo>
                  <a:pt x="160781" y="107187"/>
                </a:moveTo>
                <a:lnTo>
                  <a:pt x="53593" y="107187"/>
                </a:lnTo>
                <a:lnTo>
                  <a:pt x="65240" y="168049"/>
                </a:lnTo>
                <a:lnTo>
                  <a:pt x="81508" y="224068"/>
                </a:lnTo>
                <a:lnTo>
                  <a:pt x="101948" y="274625"/>
                </a:lnTo>
                <a:lnTo>
                  <a:pt x="126109" y="319102"/>
                </a:lnTo>
                <a:lnTo>
                  <a:pt x="153544" y="356880"/>
                </a:lnTo>
                <a:lnTo>
                  <a:pt x="183801" y="387340"/>
                </a:lnTo>
                <a:lnTo>
                  <a:pt x="216433" y="409863"/>
                </a:lnTo>
                <a:lnTo>
                  <a:pt x="287019" y="428625"/>
                </a:lnTo>
                <a:lnTo>
                  <a:pt x="394207" y="428625"/>
                </a:lnTo>
                <a:lnTo>
                  <a:pt x="358139" y="423831"/>
                </a:lnTo>
                <a:lnTo>
                  <a:pt x="323555" y="409863"/>
                </a:lnTo>
                <a:lnTo>
                  <a:pt x="290905" y="387340"/>
                </a:lnTo>
                <a:lnTo>
                  <a:pt x="260638" y="356880"/>
                </a:lnTo>
                <a:lnTo>
                  <a:pt x="233203" y="319102"/>
                </a:lnTo>
                <a:lnTo>
                  <a:pt x="209051" y="274625"/>
                </a:lnTo>
                <a:lnTo>
                  <a:pt x="188630" y="224068"/>
                </a:lnTo>
                <a:lnTo>
                  <a:pt x="172391" y="168049"/>
                </a:lnTo>
                <a:lnTo>
                  <a:pt x="160781" y="107187"/>
                </a:lnTo>
                <a:close/>
              </a:path>
              <a:path w="394335" h="428625">
                <a:moveTo>
                  <a:pt x="99567" y="0"/>
                </a:moveTo>
                <a:lnTo>
                  <a:pt x="0" y="107187"/>
                </a:lnTo>
                <a:lnTo>
                  <a:pt x="214375" y="107187"/>
                </a:lnTo>
                <a:lnTo>
                  <a:pt x="99567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23416" y="5146405"/>
            <a:ext cx="295275" cy="428625"/>
          </a:xfrm>
          <a:custGeom>
            <a:avLst/>
            <a:gdLst/>
            <a:ahLst/>
            <a:cxnLst/>
            <a:rect l="l" t="t" r="r" b="b"/>
            <a:pathLst>
              <a:path w="295275" h="428625">
                <a:moveTo>
                  <a:pt x="294766" y="0"/>
                </a:moveTo>
                <a:lnTo>
                  <a:pt x="187578" y="0"/>
                </a:lnTo>
                <a:lnTo>
                  <a:pt x="185289" y="59108"/>
                </a:lnTo>
                <a:lnTo>
                  <a:pt x="178604" y="116009"/>
                </a:lnTo>
                <a:lnTo>
                  <a:pt x="167800" y="170088"/>
                </a:lnTo>
                <a:lnTo>
                  <a:pt x="153152" y="220730"/>
                </a:lnTo>
                <a:lnTo>
                  <a:pt x="134937" y="267319"/>
                </a:lnTo>
                <a:lnTo>
                  <a:pt x="113430" y="309240"/>
                </a:lnTo>
                <a:lnTo>
                  <a:pt x="88907" y="345880"/>
                </a:lnTo>
                <a:lnTo>
                  <a:pt x="61643" y="376623"/>
                </a:lnTo>
                <a:lnTo>
                  <a:pt x="31916" y="400853"/>
                </a:lnTo>
                <a:lnTo>
                  <a:pt x="0" y="417956"/>
                </a:lnTo>
                <a:lnTo>
                  <a:pt x="13285" y="422624"/>
                </a:lnTo>
                <a:lnTo>
                  <a:pt x="26654" y="425958"/>
                </a:lnTo>
                <a:lnTo>
                  <a:pt x="40094" y="427958"/>
                </a:lnTo>
                <a:lnTo>
                  <a:pt x="53593" y="428625"/>
                </a:lnTo>
                <a:lnTo>
                  <a:pt x="86325" y="424712"/>
                </a:lnTo>
                <a:lnTo>
                  <a:pt x="147480" y="394942"/>
                </a:lnTo>
                <a:lnTo>
                  <a:pt x="200979" y="339317"/>
                </a:lnTo>
                <a:lnTo>
                  <a:pt x="224139" y="303085"/>
                </a:lnTo>
                <a:lnTo>
                  <a:pt x="244523" y="261922"/>
                </a:lnTo>
                <a:lnTo>
                  <a:pt x="261845" y="216337"/>
                </a:lnTo>
                <a:lnTo>
                  <a:pt x="275818" y="166842"/>
                </a:lnTo>
                <a:lnTo>
                  <a:pt x="286153" y="113947"/>
                </a:lnTo>
                <a:lnTo>
                  <a:pt x="292565" y="58162"/>
                </a:lnTo>
                <a:lnTo>
                  <a:pt x="294766" y="0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82802" y="5146405"/>
            <a:ext cx="635635" cy="428625"/>
          </a:xfrm>
          <a:custGeom>
            <a:avLst/>
            <a:gdLst/>
            <a:ahLst/>
            <a:cxnLst/>
            <a:rect l="l" t="t" r="r" b="b"/>
            <a:pathLst>
              <a:path w="635635" h="428625">
                <a:moveTo>
                  <a:pt x="340613" y="417956"/>
                </a:moveTo>
                <a:lnTo>
                  <a:pt x="402257" y="376623"/>
                </a:lnTo>
                <a:lnTo>
                  <a:pt x="429521" y="345880"/>
                </a:lnTo>
                <a:lnTo>
                  <a:pt x="454044" y="309240"/>
                </a:lnTo>
                <a:lnTo>
                  <a:pt x="475551" y="267319"/>
                </a:lnTo>
                <a:lnTo>
                  <a:pt x="493766" y="220730"/>
                </a:lnTo>
                <a:lnTo>
                  <a:pt x="508414" y="170088"/>
                </a:lnTo>
                <a:lnTo>
                  <a:pt x="519218" y="116009"/>
                </a:lnTo>
                <a:lnTo>
                  <a:pt x="525903" y="59108"/>
                </a:lnTo>
                <a:lnTo>
                  <a:pt x="528192" y="0"/>
                </a:lnTo>
                <a:lnTo>
                  <a:pt x="635380" y="0"/>
                </a:lnTo>
                <a:lnTo>
                  <a:pt x="633179" y="58162"/>
                </a:lnTo>
                <a:lnTo>
                  <a:pt x="626767" y="113947"/>
                </a:lnTo>
                <a:lnTo>
                  <a:pt x="616432" y="166842"/>
                </a:lnTo>
                <a:lnTo>
                  <a:pt x="602459" y="216337"/>
                </a:lnTo>
                <a:lnTo>
                  <a:pt x="585137" y="261922"/>
                </a:lnTo>
                <a:lnTo>
                  <a:pt x="564753" y="303085"/>
                </a:lnTo>
                <a:lnTo>
                  <a:pt x="541593" y="339317"/>
                </a:lnTo>
                <a:lnTo>
                  <a:pt x="515944" y="370106"/>
                </a:lnTo>
                <a:lnTo>
                  <a:pt x="458330" y="413314"/>
                </a:lnTo>
                <a:lnTo>
                  <a:pt x="394207" y="428625"/>
                </a:lnTo>
                <a:lnTo>
                  <a:pt x="287019" y="428625"/>
                </a:lnTo>
                <a:lnTo>
                  <a:pt x="216433" y="409863"/>
                </a:lnTo>
                <a:lnTo>
                  <a:pt x="183801" y="387340"/>
                </a:lnTo>
                <a:lnTo>
                  <a:pt x="153544" y="356880"/>
                </a:lnTo>
                <a:lnTo>
                  <a:pt x="126109" y="319102"/>
                </a:lnTo>
                <a:lnTo>
                  <a:pt x="101948" y="274625"/>
                </a:lnTo>
                <a:lnTo>
                  <a:pt x="81508" y="224068"/>
                </a:lnTo>
                <a:lnTo>
                  <a:pt x="65240" y="168049"/>
                </a:lnTo>
                <a:lnTo>
                  <a:pt x="53593" y="107187"/>
                </a:lnTo>
                <a:lnTo>
                  <a:pt x="0" y="107187"/>
                </a:lnTo>
                <a:lnTo>
                  <a:pt x="99567" y="0"/>
                </a:lnTo>
                <a:lnTo>
                  <a:pt x="214375" y="107187"/>
                </a:lnTo>
                <a:lnTo>
                  <a:pt x="160781" y="107187"/>
                </a:lnTo>
                <a:lnTo>
                  <a:pt x="172391" y="168049"/>
                </a:lnTo>
                <a:lnTo>
                  <a:pt x="188630" y="224068"/>
                </a:lnTo>
                <a:lnTo>
                  <a:pt x="209051" y="274625"/>
                </a:lnTo>
                <a:lnTo>
                  <a:pt x="233203" y="319102"/>
                </a:lnTo>
                <a:lnTo>
                  <a:pt x="260638" y="356880"/>
                </a:lnTo>
                <a:lnTo>
                  <a:pt x="290905" y="387340"/>
                </a:lnTo>
                <a:lnTo>
                  <a:pt x="323555" y="409863"/>
                </a:lnTo>
                <a:lnTo>
                  <a:pt x="358139" y="423831"/>
                </a:lnTo>
                <a:lnTo>
                  <a:pt x="394207" y="428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1026E09-A7D3-4184-B7E5-E98E5ED7CF5D}"/>
              </a:ext>
            </a:extLst>
          </p:cNvPr>
          <p:cNvSpPr txBox="1"/>
          <p:nvPr/>
        </p:nvSpPr>
        <p:spPr>
          <a:xfrm>
            <a:off x="4205921" y="3182946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后面的元素依次前移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8A8CA0-8522-4F3B-9BDA-F750E6BD5E55}"/>
              </a:ext>
            </a:extLst>
          </p:cNvPr>
          <p:cNvSpPr/>
          <p:nvPr/>
        </p:nvSpPr>
        <p:spPr>
          <a:xfrm>
            <a:off x="3581400" y="2002663"/>
            <a:ext cx="553084" cy="56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5CC0C6-DF4D-4494-BFF3-C71869E6A05E}"/>
              </a:ext>
            </a:extLst>
          </p:cNvPr>
          <p:cNvSpPr/>
          <p:nvPr/>
        </p:nvSpPr>
        <p:spPr>
          <a:xfrm>
            <a:off x="4205921" y="1409065"/>
            <a:ext cx="1860488" cy="1151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9" grpId="0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12" y="1065275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5375" y="1065275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462" y="1071625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462" y="4424298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2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959" y="1051382"/>
            <a:ext cx="3372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71039" algn="l"/>
              </a:tabLst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void</a:t>
            </a:r>
            <a:r>
              <a:rPr sz="20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Delete(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spc="-5" dirty="0">
                <a:latin typeface="Arial"/>
                <a:cs typeface="Arial"/>
              </a:rPr>
              <a:t>i, </a:t>
            </a:r>
            <a:r>
              <a:rPr sz="2000" b="1" dirty="0">
                <a:latin typeface="Arial"/>
                <a:cs typeface="Arial"/>
              </a:rPr>
              <a:t>List PtrL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59" y="1356487"/>
            <a:ext cx="383412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0225" algn="l"/>
                <a:tab pos="979805" algn="l"/>
              </a:tabLst>
            </a:pPr>
            <a:r>
              <a:rPr sz="2000" b="1" dirty="0">
                <a:latin typeface="Arial"/>
                <a:cs typeface="Arial"/>
              </a:rPr>
              <a:t>{	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spc="-5" dirty="0">
                <a:latin typeface="Arial"/>
                <a:cs typeface="Arial"/>
              </a:rPr>
              <a:t>j;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i &lt; 1 || i &gt; PtrL-&gt;Last+1 )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0" y="1969135"/>
            <a:ext cx="3702050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printf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(“</a:t>
            </a:r>
            <a:r>
              <a:rPr sz="2000" b="1" spc="5" dirty="0">
                <a:latin typeface="宋体"/>
                <a:cs typeface="宋体"/>
              </a:rPr>
              <a:t>不存在第</a:t>
            </a:r>
            <a:r>
              <a:rPr sz="2000" b="1" spc="-25" dirty="0">
                <a:latin typeface="Arial"/>
                <a:cs typeface="Arial"/>
              </a:rPr>
              <a:t>%d</a:t>
            </a:r>
            <a:r>
              <a:rPr sz="2000" b="1" spc="5" dirty="0">
                <a:latin typeface="宋体"/>
                <a:cs typeface="宋体"/>
              </a:rPr>
              <a:t>个元素</a:t>
            </a:r>
            <a:r>
              <a:rPr sz="2000" b="1" dirty="0">
                <a:latin typeface="Arial"/>
                <a:cs typeface="Arial"/>
              </a:rPr>
              <a:t>”,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070" y="3180969"/>
            <a:ext cx="290512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将</a:t>
            </a:r>
            <a:r>
              <a:rPr sz="1800" b="1" spc="-41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4D4D73"/>
                </a:solidFill>
                <a:latin typeface="Arial"/>
                <a:cs typeface="Arial"/>
              </a:rPr>
              <a:t>i+1</a:t>
            </a:r>
            <a:r>
              <a:rPr sz="1800" b="1" spc="-5" dirty="0">
                <a:solidFill>
                  <a:srgbClr val="4D4D73"/>
                </a:solidFill>
                <a:latin typeface="宋体"/>
                <a:cs typeface="宋体"/>
              </a:rPr>
              <a:t>～</a:t>
            </a:r>
            <a:r>
              <a:rPr sz="1800" b="1" spc="-409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a</a:t>
            </a:r>
            <a:r>
              <a:rPr sz="1800" b="1" spc="-15" baseline="-20833" dirty="0">
                <a:solidFill>
                  <a:srgbClr val="4D4D7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顺序向前移动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/*Last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仍指向最后元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素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1213" y="2575941"/>
            <a:ext cx="40347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61315" marR="5080" indent="-34925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000" b="1" dirty="0">
                <a:latin typeface="Arial"/>
                <a:cs typeface="Arial"/>
              </a:rPr>
              <a:t>( j = </a:t>
            </a:r>
            <a:r>
              <a:rPr sz="2000" b="1" spc="-5" dirty="0">
                <a:latin typeface="Arial"/>
                <a:cs typeface="Arial"/>
              </a:rPr>
              <a:t>i; </a:t>
            </a:r>
            <a:r>
              <a:rPr sz="2000" b="1" dirty="0">
                <a:latin typeface="Arial"/>
                <a:cs typeface="Arial"/>
              </a:rPr>
              <a:t>j &lt;= PtrL-&gt;Last; j++ )  PtrL-&gt;Data[j-1] =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PtrL-&gt;Data[j];</a:t>
            </a:r>
            <a:endParaRPr sz="2000">
              <a:latin typeface="Arial"/>
              <a:cs typeface="Arial"/>
            </a:endParaRPr>
          </a:p>
          <a:p>
            <a:pPr marL="12700" marR="24942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PtrL-&gt;Las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--</a:t>
            </a:r>
            <a:r>
              <a:rPr sz="2000" b="1" dirty="0">
                <a:latin typeface="Arial"/>
                <a:cs typeface="Arial"/>
              </a:rPr>
              <a:t>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59" y="4103370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0739" y="560273"/>
            <a:ext cx="18186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4.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删除操作实现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BA716CC6-26AF-4612-BBF1-3EB41A9429F9}"/>
              </a:ext>
            </a:extLst>
          </p:cNvPr>
          <p:cNvSpPr txBox="1"/>
          <p:nvPr/>
        </p:nvSpPr>
        <p:spPr>
          <a:xfrm>
            <a:off x="4854489" y="1671521"/>
            <a:ext cx="2905125" cy="32060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lang="zh-CN" altLang="en-US" sz="1800" b="1" spc="-10" dirty="0">
                <a:solidFill>
                  <a:srgbClr val="4D4D73"/>
                </a:solidFill>
                <a:latin typeface="宋体"/>
                <a:cs typeface="宋体"/>
              </a:rPr>
              <a:t>检查删除位置的合法性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C3A12B-B9B4-4189-B13C-244730662193}"/>
              </a:ext>
            </a:extLst>
          </p:cNvPr>
          <p:cNvGrpSpPr/>
          <p:nvPr/>
        </p:nvGrpSpPr>
        <p:grpSpPr>
          <a:xfrm>
            <a:off x="4500854" y="1243663"/>
            <a:ext cx="4389755" cy="1694366"/>
            <a:chOff x="5065450" y="4562123"/>
            <a:chExt cx="4389755" cy="1694366"/>
          </a:xfrm>
        </p:grpSpPr>
        <p:sp>
          <p:nvSpPr>
            <p:cNvPr id="12" name="object 12"/>
            <p:cNvSpPr/>
            <p:nvPr/>
          </p:nvSpPr>
          <p:spPr>
            <a:xfrm>
              <a:off x="5065496" y="4582982"/>
              <a:ext cx="4389709" cy="16735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65450" y="4562123"/>
              <a:ext cx="4389755" cy="1673860"/>
            </a:xfrm>
            <a:custGeom>
              <a:avLst/>
              <a:gdLst/>
              <a:ahLst/>
              <a:cxnLst/>
              <a:rect l="l" t="t" r="r" b="b"/>
              <a:pathLst>
                <a:path w="4389755" h="1673860">
                  <a:moveTo>
                    <a:pt x="0" y="1673507"/>
                  </a:moveTo>
                  <a:lnTo>
                    <a:pt x="1034922" y="951639"/>
                  </a:lnTo>
                  <a:lnTo>
                    <a:pt x="970185" y="937368"/>
                  </a:lnTo>
                  <a:lnTo>
                    <a:pt x="908261" y="922555"/>
                  </a:lnTo>
                  <a:lnTo>
                    <a:pt x="849162" y="907225"/>
                  </a:lnTo>
                  <a:lnTo>
                    <a:pt x="792896" y="891402"/>
                  </a:lnTo>
                  <a:lnTo>
                    <a:pt x="739473" y="875111"/>
                  </a:lnTo>
                  <a:lnTo>
                    <a:pt x="688903" y="858374"/>
                  </a:lnTo>
                  <a:lnTo>
                    <a:pt x="641195" y="841218"/>
                  </a:lnTo>
                  <a:lnTo>
                    <a:pt x="596359" y="823665"/>
                  </a:lnTo>
                  <a:lnTo>
                    <a:pt x="554405" y="805740"/>
                  </a:lnTo>
                  <a:lnTo>
                    <a:pt x="515342" y="787468"/>
                  </a:lnTo>
                  <a:lnTo>
                    <a:pt x="479179" y="768872"/>
                  </a:lnTo>
                  <a:lnTo>
                    <a:pt x="445928" y="749977"/>
                  </a:lnTo>
                  <a:lnTo>
                    <a:pt x="388194" y="711387"/>
                  </a:lnTo>
                  <a:lnTo>
                    <a:pt x="342218" y="671892"/>
                  </a:lnTo>
                  <a:lnTo>
                    <a:pt x="308076" y="631684"/>
                  </a:lnTo>
                  <a:lnTo>
                    <a:pt x="285845" y="590959"/>
                  </a:lnTo>
                  <a:lnTo>
                    <a:pt x="275602" y="549910"/>
                  </a:lnTo>
                  <a:lnTo>
                    <a:pt x="275000" y="529325"/>
                  </a:lnTo>
                  <a:lnTo>
                    <a:pt x="277424" y="508731"/>
                  </a:lnTo>
                  <a:lnTo>
                    <a:pt x="291389" y="467616"/>
                  </a:lnTo>
                  <a:lnTo>
                    <a:pt x="317572" y="426759"/>
                  </a:lnTo>
                  <a:lnTo>
                    <a:pt x="356052" y="386354"/>
                  </a:lnTo>
                  <a:lnTo>
                    <a:pt x="406904" y="346595"/>
                  </a:lnTo>
                  <a:lnTo>
                    <a:pt x="470207" y="307675"/>
                  </a:lnTo>
                  <a:lnTo>
                    <a:pt x="506551" y="288591"/>
                  </a:lnTo>
                  <a:lnTo>
                    <a:pt x="546036" y="269789"/>
                  </a:lnTo>
                  <a:lnTo>
                    <a:pt x="588673" y="251295"/>
                  </a:lnTo>
                  <a:lnTo>
                    <a:pt x="634469" y="233131"/>
                  </a:lnTo>
                  <a:lnTo>
                    <a:pt x="683437" y="215323"/>
                  </a:lnTo>
                  <a:lnTo>
                    <a:pt x="735583" y="197894"/>
                  </a:lnTo>
                  <a:lnTo>
                    <a:pt x="773157" y="186191"/>
                  </a:lnTo>
                  <a:lnTo>
                    <a:pt x="811733" y="174836"/>
                  </a:lnTo>
                  <a:lnTo>
                    <a:pt x="851282" y="163830"/>
                  </a:lnTo>
                  <a:lnTo>
                    <a:pt x="891771" y="153174"/>
                  </a:lnTo>
                  <a:lnTo>
                    <a:pt x="933172" y="142868"/>
                  </a:lnTo>
                  <a:lnTo>
                    <a:pt x="975453" y="132914"/>
                  </a:lnTo>
                  <a:lnTo>
                    <a:pt x="1018584" y="123312"/>
                  </a:lnTo>
                  <a:lnTo>
                    <a:pt x="1062535" y="114063"/>
                  </a:lnTo>
                  <a:lnTo>
                    <a:pt x="1107274" y="105168"/>
                  </a:lnTo>
                  <a:lnTo>
                    <a:pt x="1152771" y="96628"/>
                  </a:lnTo>
                  <a:lnTo>
                    <a:pt x="1198997" y="88443"/>
                  </a:lnTo>
                  <a:lnTo>
                    <a:pt x="1245919" y="80614"/>
                  </a:lnTo>
                  <a:lnTo>
                    <a:pt x="1293508" y="73143"/>
                  </a:lnTo>
                  <a:lnTo>
                    <a:pt x="1341733" y="66029"/>
                  </a:lnTo>
                  <a:lnTo>
                    <a:pt x="1390564" y="59275"/>
                  </a:lnTo>
                  <a:lnTo>
                    <a:pt x="1439970" y="52880"/>
                  </a:lnTo>
                  <a:lnTo>
                    <a:pt x="1489920" y="46846"/>
                  </a:lnTo>
                  <a:lnTo>
                    <a:pt x="1540385" y="41173"/>
                  </a:lnTo>
                  <a:lnTo>
                    <a:pt x="1591332" y="35862"/>
                  </a:lnTo>
                  <a:lnTo>
                    <a:pt x="1642733" y="30914"/>
                  </a:lnTo>
                  <a:lnTo>
                    <a:pt x="1694556" y="26330"/>
                  </a:lnTo>
                  <a:lnTo>
                    <a:pt x="1746770" y="22111"/>
                  </a:lnTo>
                  <a:lnTo>
                    <a:pt x="1799346" y="18257"/>
                  </a:lnTo>
                  <a:lnTo>
                    <a:pt x="1852253" y="14769"/>
                  </a:lnTo>
                  <a:lnTo>
                    <a:pt x="1905459" y="11648"/>
                  </a:lnTo>
                  <a:lnTo>
                    <a:pt x="1958936" y="8896"/>
                  </a:lnTo>
                  <a:lnTo>
                    <a:pt x="2012651" y="6512"/>
                  </a:lnTo>
                  <a:lnTo>
                    <a:pt x="2066575" y="4498"/>
                  </a:lnTo>
                  <a:lnTo>
                    <a:pt x="2120677" y="2854"/>
                  </a:lnTo>
                  <a:lnTo>
                    <a:pt x="2174927" y="1581"/>
                  </a:lnTo>
                  <a:lnTo>
                    <a:pt x="2229293" y="681"/>
                  </a:lnTo>
                  <a:lnTo>
                    <a:pt x="2283746" y="153"/>
                  </a:lnTo>
                  <a:lnTo>
                    <a:pt x="2338254" y="0"/>
                  </a:lnTo>
                  <a:lnTo>
                    <a:pt x="2392788" y="220"/>
                  </a:lnTo>
                  <a:lnTo>
                    <a:pt x="2447317" y="816"/>
                  </a:lnTo>
                  <a:lnTo>
                    <a:pt x="2501810" y="1789"/>
                  </a:lnTo>
                  <a:lnTo>
                    <a:pt x="2556237" y="3138"/>
                  </a:lnTo>
                  <a:lnTo>
                    <a:pt x="2610566" y="4866"/>
                  </a:lnTo>
                  <a:lnTo>
                    <a:pt x="2664769" y="6972"/>
                  </a:lnTo>
                  <a:lnTo>
                    <a:pt x="2718813" y="9457"/>
                  </a:lnTo>
                  <a:lnTo>
                    <a:pt x="2772669" y="12323"/>
                  </a:lnTo>
                  <a:lnTo>
                    <a:pt x="2826306" y="15570"/>
                  </a:lnTo>
                  <a:lnTo>
                    <a:pt x="2879693" y="19200"/>
                  </a:lnTo>
                  <a:lnTo>
                    <a:pt x="2932800" y="23212"/>
                  </a:lnTo>
                  <a:lnTo>
                    <a:pt x="2985597" y="27607"/>
                  </a:lnTo>
                  <a:lnTo>
                    <a:pt x="3038052" y="32388"/>
                  </a:lnTo>
                  <a:lnTo>
                    <a:pt x="3090136" y="37553"/>
                  </a:lnTo>
                  <a:lnTo>
                    <a:pt x="3141817" y="43105"/>
                  </a:lnTo>
                  <a:lnTo>
                    <a:pt x="3193065" y="49044"/>
                  </a:lnTo>
                  <a:lnTo>
                    <a:pt x="3243851" y="55370"/>
                  </a:lnTo>
                  <a:lnTo>
                    <a:pt x="3294142" y="62085"/>
                  </a:lnTo>
                  <a:lnTo>
                    <a:pt x="3343909" y="69190"/>
                  </a:lnTo>
                  <a:lnTo>
                    <a:pt x="3393121" y="76685"/>
                  </a:lnTo>
                  <a:lnTo>
                    <a:pt x="3441747" y="84571"/>
                  </a:lnTo>
                  <a:lnTo>
                    <a:pt x="3489757" y="92849"/>
                  </a:lnTo>
                  <a:lnTo>
                    <a:pt x="3537121" y="101520"/>
                  </a:lnTo>
                  <a:lnTo>
                    <a:pt x="3583808" y="110584"/>
                  </a:lnTo>
                  <a:lnTo>
                    <a:pt x="3629786" y="120043"/>
                  </a:lnTo>
                  <a:lnTo>
                    <a:pt x="3694524" y="134314"/>
                  </a:lnTo>
                  <a:lnTo>
                    <a:pt x="3756448" y="149127"/>
                  </a:lnTo>
                  <a:lnTo>
                    <a:pt x="3815547" y="164457"/>
                  </a:lnTo>
                  <a:lnTo>
                    <a:pt x="3871813" y="180280"/>
                  </a:lnTo>
                  <a:lnTo>
                    <a:pt x="3925236" y="196571"/>
                  </a:lnTo>
                  <a:lnTo>
                    <a:pt x="3975806" y="213307"/>
                  </a:lnTo>
                  <a:lnTo>
                    <a:pt x="4023514" y="230464"/>
                  </a:lnTo>
                  <a:lnTo>
                    <a:pt x="4068350" y="248016"/>
                  </a:lnTo>
                  <a:lnTo>
                    <a:pt x="4110304" y="265941"/>
                  </a:lnTo>
                  <a:lnTo>
                    <a:pt x="4149367" y="284212"/>
                  </a:lnTo>
                  <a:lnTo>
                    <a:pt x="4185530" y="302807"/>
                  </a:lnTo>
                  <a:lnTo>
                    <a:pt x="4218781" y="321701"/>
                  </a:lnTo>
                  <a:lnTo>
                    <a:pt x="4276515" y="360289"/>
                  </a:lnTo>
                  <a:lnTo>
                    <a:pt x="4322491" y="399782"/>
                  </a:lnTo>
                  <a:lnTo>
                    <a:pt x="4356633" y="439986"/>
                  </a:lnTo>
                  <a:lnTo>
                    <a:pt x="4378864" y="480707"/>
                  </a:lnTo>
                  <a:lnTo>
                    <a:pt x="4389107" y="521751"/>
                  </a:lnTo>
                  <a:lnTo>
                    <a:pt x="4389709" y="542333"/>
                  </a:lnTo>
                  <a:lnTo>
                    <a:pt x="4387285" y="562924"/>
                  </a:lnTo>
                  <a:lnTo>
                    <a:pt x="4373320" y="604031"/>
                  </a:lnTo>
                  <a:lnTo>
                    <a:pt x="4347137" y="644879"/>
                  </a:lnTo>
                  <a:lnTo>
                    <a:pt x="4308657" y="685274"/>
                  </a:lnTo>
                  <a:lnTo>
                    <a:pt x="4257805" y="725022"/>
                  </a:lnTo>
                  <a:lnTo>
                    <a:pt x="4194502" y="763929"/>
                  </a:lnTo>
                  <a:lnTo>
                    <a:pt x="4158158" y="783006"/>
                  </a:lnTo>
                  <a:lnTo>
                    <a:pt x="4118673" y="801800"/>
                  </a:lnTo>
                  <a:lnTo>
                    <a:pt x="4076036" y="820287"/>
                  </a:lnTo>
                  <a:lnTo>
                    <a:pt x="4030240" y="838442"/>
                  </a:lnTo>
                  <a:lnTo>
                    <a:pt x="3981272" y="856242"/>
                  </a:lnTo>
                  <a:lnTo>
                    <a:pt x="3929126" y="873661"/>
                  </a:lnTo>
                  <a:lnTo>
                    <a:pt x="3892535" y="885065"/>
                  </a:lnTo>
                  <a:lnTo>
                    <a:pt x="3854914" y="896154"/>
                  </a:lnTo>
                  <a:lnTo>
                    <a:pt x="3816291" y="906928"/>
                  </a:lnTo>
                  <a:lnTo>
                    <a:pt x="3776694" y="917382"/>
                  </a:lnTo>
                  <a:lnTo>
                    <a:pt x="3736154" y="927516"/>
                  </a:lnTo>
                  <a:lnTo>
                    <a:pt x="3694699" y="937327"/>
                  </a:lnTo>
                  <a:lnTo>
                    <a:pt x="3652357" y="946812"/>
                  </a:lnTo>
                  <a:lnTo>
                    <a:pt x="3609159" y="955969"/>
                  </a:lnTo>
                  <a:lnTo>
                    <a:pt x="3565132" y="964796"/>
                  </a:lnTo>
                  <a:lnTo>
                    <a:pt x="3520306" y="973290"/>
                  </a:lnTo>
                  <a:lnTo>
                    <a:pt x="3474710" y="981450"/>
                  </a:lnTo>
                  <a:lnTo>
                    <a:pt x="3428372" y="989273"/>
                  </a:lnTo>
                  <a:lnTo>
                    <a:pt x="3381322" y="996757"/>
                  </a:lnTo>
                  <a:lnTo>
                    <a:pt x="3333589" y="1003899"/>
                  </a:lnTo>
                  <a:lnTo>
                    <a:pt x="3285202" y="1010697"/>
                  </a:lnTo>
                  <a:lnTo>
                    <a:pt x="3236189" y="1017149"/>
                  </a:lnTo>
                  <a:lnTo>
                    <a:pt x="3186580" y="1023252"/>
                  </a:lnTo>
                  <a:lnTo>
                    <a:pt x="3136404" y="1029005"/>
                  </a:lnTo>
                  <a:lnTo>
                    <a:pt x="3085689" y="1034404"/>
                  </a:lnTo>
                  <a:lnTo>
                    <a:pt x="3034465" y="1039448"/>
                  </a:lnTo>
                  <a:lnTo>
                    <a:pt x="2982760" y="1044134"/>
                  </a:lnTo>
                  <a:lnTo>
                    <a:pt x="2930604" y="1048461"/>
                  </a:lnTo>
                  <a:lnTo>
                    <a:pt x="2878025" y="1052425"/>
                  </a:lnTo>
                  <a:lnTo>
                    <a:pt x="2825053" y="1056024"/>
                  </a:lnTo>
                  <a:lnTo>
                    <a:pt x="2771716" y="1059257"/>
                  </a:lnTo>
                  <a:lnTo>
                    <a:pt x="2718043" y="1062120"/>
                  </a:lnTo>
                  <a:lnTo>
                    <a:pt x="2664064" y="1064612"/>
                  </a:lnTo>
                  <a:lnTo>
                    <a:pt x="2609807" y="1066730"/>
                  </a:lnTo>
                  <a:lnTo>
                    <a:pt x="2555302" y="1068472"/>
                  </a:lnTo>
                  <a:lnTo>
                    <a:pt x="2500577" y="1069835"/>
                  </a:lnTo>
                  <a:lnTo>
                    <a:pt x="2445661" y="1070818"/>
                  </a:lnTo>
                  <a:lnTo>
                    <a:pt x="2390583" y="1071418"/>
                  </a:lnTo>
                  <a:lnTo>
                    <a:pt x="2335373" y="1071632"/>
                  </a:lnTo>
                  <a:lnTo>
                    <a:pt x="2280058" y="1071459"/>
                  </a:lnTo>
                  <a:lnTo>
                    <a:pt x="2224669" y="1070896"/>
                  </a:lnTo>
                  <a:lnTo>
                    <a:pt x="2169234" y="1069941"/>
                  </a:lnTo>
                  <a:lnTo>
                    <a:pt x="2113783" y="1068591"/>
                  </a:lnTo>
                  <a:lnTo>
                    <a:pt x="2058343" y="1066845"/>
                  </a:lnTo>
                  <a:lnTo>
                    <a:pt x="2002944" y="1064699"/>
                  </a:lnTo>
                  <a:lnTo>
                    <a:pt x="1947615" y="1062153"/>
                  </a:lnTo>
                  <a:lnTo>
                    <a:pt x="1892386" y="1059202"/>
                  </a:lnTo>
                  <a:lnTo>
                    <a:pt x="1837284" y="1055845"/>
                  </a:lnTo>
                  <a:lnTo>
                    <a:pt x="1782339" y="1052081"/>
                  </a:lnTo>
                  <a:lnTo>
                    <a:pt x="1727580" y="1047905"/>
                  </a:lnTo>
                  <a:lnTo>
                    <a:pt x="0" y="16735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1994483-04F4-4D44-BE17-FFE9F09A5E78}"/>
              </a:ext>
            </a:extLst>
          </p:cNvPr>
          <p:cNvSpPr txBox="1"/>
          <p:nvPr/>
        </p:nvSpPr>
        <p:spPr>
          <a:xfrm>
            <a:off x="5323620" y="1592744"/>
            <a:ext cx="3234939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995" marR="5080" indent="-74930">
              <a:lnSpc>
                <a:spcPct val="70500"/>
              </a:lnSpc>
              <a:spcBef>
                <a:spcPts val="810"/>
              </a:spcBef>
              <a:tabLst>
                <a:tab pos="2588895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平均移动次数</a:t>
            </a:r>
            <a:r>
              <a:rPr lang="zh-CN" altLang="en-US" sz="2000" b="1" spc="484" dirty="0">
                <a:latin typeface="宋体"/>
                <a:cs typeface="宋体"/>
              </a:rPr>
              <a:t>为</a:t>
            </a:r>
            <a:r>
              <a:rPr lang="en-US" altLang="zh-CN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n-1</a:t>
            </a:r>
            <a:r>
              <a:rPr lang="zh-CN" altLang="en-US" sz="20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/2</a:t>
            </a:r>
            <a:r>
              <a:rPr lang="zh-CN" altLang="en-US" sz="2000" b="1" spc="-5" dirty="0">
                <a:latin typeface="宋体"/>
                <a:cs typeface="宋体"/>
              </a:rPr>
              <a:t>，平均时间性能为</a:t>
            </a:r>
            <a:r>
              <a:rPr lang="en-US" altLang="zh-CN" sz="3000" b="1" spc="-2445" baseline="-19444" dirty="0">
                <a:latin typeface="宋体"/>
                <a:cs typeface="宋体"/>
              </a:rPr>
              <a:t> </a:t>
            </a:r>
            <a:r>
              <a:rPr lang="en-US" altLang="zh-CN" sz="2000" b="1" spc="-65" baseline="-1944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O(n) </a:t>
            </a:r>
            <a:r>
              <a:rPr lang="en-US" altLang="zh-CN" sz="3000" b="1" baseline="-19444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altLang="zh-CN" sz="1800" b="1" spc="-1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703C6D-CBB4-42EE-BBCC-4E9928C6E3A8}"/>
              </a:ext>
            </a:extLst>
          </p:cNvPr>
          <p:cNvSpPr txBox="1"/>
          <p:nvPr/>
        </p:nvSpPr>
        <p:spPr>
          <a:xfrm>
            <a:off x="457200" y="457200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课堂练习：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3EF91D-D13E-40B4-8FC9-4933DC6D5558}"/>
              </a:ext>
            </a:extLst>
          </p:cNvPr>
          <p:cNvSpPr txBox="1"/>
          <p:nvPr/>
        </p:nvSpPr>
        <p:spPr>
          <a:xfrm>
            <a:off x="381000" y="924186"/>
            <a:ext cx="8382000" cy="4987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127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个元素的顺序表中插入一个新元素并保持原来顺序不变，平均要移动的个数是（）。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8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63.5        C. 63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7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在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个节点的顺序表中，算法时间复杂度为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的操作是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个结点和求第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个结点的直接前驱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个结点后插入一个新结点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删除第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个结点从小到大排序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在一个长度为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个顺序表中，删除第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个元素需要向前移动（）个元素。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n-i+1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n-i-1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顺序表中第一个元素的存储地址是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，每个元素的长度为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个元素的地址是（）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108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7E55C5A-CFB9-4530-8AE4-2DB4FB48AA22}"/>
              </a:ext>
            </a:extLst>
          </p:cNvPr>
          <p:cNvSpPr/>
          <p:nvPr/>
        </p:nvSpPr>
        <p:spPr>
          <a:xfrm>
            <a:off x="448863" y="3737038"/>
            <a:ext cx="3155006" cy="1214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681227" y="1036319"/>
            <a:ext cx="7575804" cy="121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" y="1057655"/>
            <a:ext cx="7520940" cy="123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425" y="962025"/>
            <a:ext cx="7572375" cy="1214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4001" y="1053845"/>
            <a:ext cx="7238365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6580">
              <a:lnSpc>
                <a:spcPts val="2355"/>
              </a:lnSpc>
              <a:spcBef>
                <a:spcPts val="105"/>
              </a:spcBef>
            </a:pP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不要求逻辑上相邻的两个元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素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物理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上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也相</a:t>
            </a:r>
            <a:r>
              <a:rPr sz="2000" b="1" dirty="0">
                <a:solidFill>
                  <a:srgbClr val="006FC0"/>
                </a:solidFill>
                <a:latin typeface="宋体"/>
                <a:cs typeface="宋体"/>
              </a:rPr>
              <a:t>邻</a:t>
            </a:r>
            <a:r>
              <a:rPr sz="2000" b="1" spc="5" dirty="0">
                <a:latin typeface="宋体"/>
                <a:cs typeface="宋体"/>
              </a:rPr>
              <a:t>；通过</a:t>
            </a:r>
            <a:r>
              <a:rPr sz="2000" b="1" spc="-5" dirty="0">
                <a:latin typeface="宋体"/>
                <a:cs typeface="宋体"/>
              </a:rPr>
              <a:t>“</a:t>
            </a:r>
            <a:r>
              <a:rPr sz="2000" b="1" spc="5" dirty="0">
                <a:latin typeface="宋体"/>
                <a:cs typeface="宋体"/>
              </a:rPr>
              <a:t>链”</a:t>
            </a:r>
            <a:r>
              <a:rPr sz="2000" b="1" spc="-5" dirty="0">
                <a:latin typeface="宋体"/>
                <a:cs typeface="宋体"/>
              </a:rPr>
              <a:t>建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55"/>
              </a:lnSpc>
            </a:pPr>
            <a:r>
              <a:rPr sz="2000" b="1" dirty="0">
                <a:latin typeface="宋体"/>
                <a:cs typeface="宋体"/>
              </a:rPr>
              <a:t>立起数据元素之间的逻辑关</a:t>
            </a:r>
            <a:r>
              <a:rPr sz="2000" b="1" spc="-10" dirty="0">
                <a:latin typeface="宋体"/>
                <a:cs typeface="宋体"/>
              </a:rPr>
              <a:t>系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8128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宋体"/>
                <a:cs typeface="宋体"/>
              </a:rPr>
              <a:t>插入、删除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不需要移动数据元素</a:t>
            </a:r>
            <a:r>
              <a:rPr sz="1800" dirty="0">
                <a:latin typeface="宋体"/>
                <a:cs typeface="宋体"/>
              </a:rPr>
              <a:t>，只需要修改“链”</a:t>
            </a:r>
            <a:r>
              <a:rPr sz="1800" b="1" spc="-1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615" y="3429000"/>
            <a:ext cx="3023235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typedef struct LNode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*List;</a:t>
            </a:r>
            <a:endParaRPr sz="2000" dirty="0">
              <a:latin typeface="Times New Roman"/>
              <a:cs typeface="Times New Roman"/>
            </a:endParaRPr>
          </a:p>
          <a:p>
            <a:pPr marL="457834" marR="387350" indent="-4457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struct LNode{  </a:t>
            </a:r>
            <a:r>
              <a:rPr sz="2000" b="1" spc="-15" dirty="0">
                <a:latin typeface="Times New Roman"/>
                <a:cs typeface="Times New Roman"/>
              </a:rPr>
              <a:t>ElementType </a:t>
            </a:r>
            <a:r>
              <a:rPr sz="2000" b="1" dirty="0">
                <a:latin typeface="Times New Roman"/>
                <a:cs typeface="Times New Roman"/>
              </a:rPr>
              <a:t>Data;  </a:t>
            </a:r>
            <a:r>
              <a:rPr sz="2000" b="1" spc="-5" dirty="0">
                <a:latin typeface="Times New Roman"/>
                <a:cs typeface="Times New Roman"/>
              </a:rPr>
              <a:t>List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Next;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 dirty="0">
              <a:latin typeface="Times New Roman"/>
              <a:cs typeface="Times New Roman"/>
            </a:endParaRPr>
          </a:p>
          <a:p>
            <a:pPr marL="12700" marR="1296035">
              <a:lnSpc>
                <a:spcPct val="100000"/>
              </a:lnSpc>
              <a:spcBef>
                <a:spcPts val="675"/>
              </a:spcBef>
              <a:tabLst>
                <a:tab pos="688340" algn="l"/>
              </a:tabLst>
            </a:pPr>
            <a:r>
              <a:rPr sz="2000" b="1" dirty="0">
                <a:latin typeface="Times New Roman"/>
                <a:cs typeface="Times New Roman"/>
              </a:rPr>
              <a:t>struct Lnode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L;  List	</a:t>
            </a:r>
            <a:r>
              <a:rPr sz="2000" b="1" dirty="0">
                <a:latin typeface="Times New Roman"/>
                <a:cs typeface="Times New Roman"/>
              </a:rPr>
              <a:t>PtrL;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571686"/>
            <a:ext cx="6499225" cy="554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3754824"/>
            <a:ext cx="3361690" cy="1071880"/>
          </a:xfrm>
          <a:custGeom>
            <a:avLst/>
            <a:gdLst/>
            <a:ahLst/>
            <a:cxnLst/>
            <a:rect l="l" t="t" r="r" b="b"/>
            <a:pathLst>
              <a:path w="3361690" h="1071879">
                <a:moveTo>
                  <a:pt x="305252" y="353026"/>
                </a:moveTo>
                <a:lnTo>
                  <a:pt x="300420" y="324434"/>
                </a:lnTo>
                <a:lnTo>
                  <a:pt x="303698" y="296439"/>
                </a:lnTo>
                <a:lnTo>
                  <a:pt x="314665" y="269279"/>
                </a:lnTo>
                <a:lnTo>
                  <a:pt x="357981" y="218424"/>
                </a:lnTo>
                <a:lnTo>
                  <a:pt x="389487" y="195208"/>
                </a:lnTo>
                <a:lnTo>
                  <a:pt x="426998" y="173787"/>
                </a:lnTo>
                <a:lnTo>
                  <a:pt x="470092" y="154400"/>
                </a:lnTo>
                <a:lnTo>
                  <a:pt x="518349" y="137286"/>
                </a:lnTo>
                <a:lnTo>
                  <a:pt x="571347" y="122685"/>
                </a:lnTo>
                <a:lnTo>
                  <a:pt x="628665" y="110837"/>
                </a:lnTo>
                <a:lnTo>
                  <a:pt x="689882" y="101982"/>
                </a:lnTo>
                <a:lnTo>
                  <a:pt x="754578" y="96359"/>
                </a:lnTo>
                <a:lnTo>
                  <a:pt x="804503" y="94464"/>
                </a:lnTo>
                <a:lnTo>
                  <a:pt x="854344" y="94641"/>
                </a:lnTo>
                <a:lnTo>
                  <a:pt x="903768" y="96858"/>
                </a:lnTo>
                <a:lnTo>
                  <a:pt x="952440" y="101089"/>
                </a:lnTo>
                <a:lnTo>
                  <a:pt x="1000028" y="107304"/>
                </a:lnTo>
                <a:lnTo>
                  <a:pt x="1046199" y="115473"/>
                </a:lnTo>
                <a:lnTo>
                  <a:pt x="1090620" y="125569"/>
                </a:lnTo>
                <a:lnTo>
                  <a:pt x="1120330" y="104747"/>
                </a:lnTo>
                <a:lnTo>
                  <a:pt x="1155356" y="86285"/>
                </a:lnTo>
                <a:lnTo>
                  <a:pt x="1195032" y="70270"/>
                </a:lnTo>
                <a:lnTo>
                  <a:pt x="1238688" y="56791"/>
                </a:lnTo>
                <a:lnTo>
                  <a:pt x="1285656" y="45937"/>
                </a:lnTo>
                <a:lnTo>
                  <a:pt x="1335269" y="37796"/>
                </a:lnTo>
                <a:lnTo>
                  <a:pt x="1386859" y="32457"/>
                </a:lnTo>
                <a:lnTo>
                  <a:pt x="1439757" y="30008"/>
                </a:lnTo>
                <a:lnTo>
                  <a:pt x="1493295" y="30539"/>
                </a:lnTo>
                <a:lnTo>
                  <a:pt x="1546805" y="34137"/>
                </a:lnTo>
                <a:lnTo>
                  <a:pt x="1599620" y="40892"/>
                </a:lnTo>
                <a:lnTo>
                  <a:pt x="1651071" y="50893"/>
                </a:lnTo>
                <a:lnTo>
                  <a:pt x="1701839" y="64783"/>
                </a:lnTo>
                <a:lnTo>
                  <a:pt x="1747464" y="81627"/>
                </a:lnTo>
                <a:lnTo>
                  <a:pt x="1775982" y="61079"/>
                </a:lnTo>
                <a:lnTo>
                  <a:pt x="1810771" y="43266"/>
                </a:lnTo>
                <a:lnTo>
                  <a:pt x="1850894" y="28325"/>
                </a:lnTo>
                <a:lnTo>
                  <a:pt x="1895414" y="16391"/>
                </a:lnTo>
                <a:lnTo>
                  <a:pt x="1943393" y="7601"/>
                </a:lnTo>
                <a:lnTo>
                  <a:pt x="1993894" y="2092"/>
                </a:lnTo>
                <a:lnTo>
                  <a:pt x="2045981" y="0"/>
                </a:lnTo>
                <a:lnTo>
                  <a:pt x="2098715" y="1460"/>
                </a:lnTo>
                <a:lnTo>
                  <a:pt x="2151160" y="6610"/>
                </a:lnTo>
                <a:lnTo>
                  <a:pt x="2202378" y="15587"/>
                </a:lnTo>
                <a:lnTo>
                  <a:pt x="2267227" y="33859"/>
                </a:lnTo>
                <a:lnTo>
                  <a:pt x="2320742" y="58132"/>
                </a:lnTo>
                <a:lnTo>
                  <a:pt x="2359948" y="40828"/>
                </a:lnTo>
                <a:lnTo>
                  <a:pt x="2403453" y="26551"/>
                </a:lnTo>
                <a:lnTo>
                  <a:pt x="2450433" y="15330"/>
                </a:lnTo>
                <a:lnTo>
                  <a:pt x="2500067" y="7194"/>
                </a:lnTo>
                <a:lnTo>
                  <a:pt x="2551532" y="2172"/>
                </a:lnTo>
                <a:lnTo>
                  <a:pt x="2604006" y="295"/>
                </a:lnTo>
                <a:lnTo>
                  <a:pt x="2656668" y="1590"/>
                </a:lnTo>
                <a:lnTo>
                  <a:pt x="2708695" y="6087"/>
                </a:lnTo>
                <a:lnTo>
                  <a:pt x="2759265" y="13815"/>
                </a:lnTo>
                <a:lnTo>
                  <a:pt x="2807555" y="24803"/>
                </a:lnTo>
                <a:lnTo>
                  <a:pt x="2852745" y="39082"/>
                </a:lnTo>
                <a:lnTo>
                  <a:pt x="2898725" y="59134"/>
                </a:lnTo>
                <a:lnTo>
                  <a:pt x="2935787" y="82150"/>
                </a:lnTo>
                <a:lnTo>
                  <a:pt x="2980253" y="134840"/>
                </a:lnTo>
                <a:lnTo>
                  <a:pt x="3043692" y="144803"/>
                </a:lnTo>
                <a:lnTo>
                  <a:pt x="3101099" y="158691"/>
                </a:lnTo>
                <a:lnTo>
                  <a:pt x="3151873" y="176048"/>
                </a:lnTo>
                <a:lnTo>
                  <a:pt x="3195415" y="196417"/>
                </a:lnTo>
                <a:lnTo>
                  <a:pt x="3231125" y="219342"/>
                </a:lnTo>
                <a:lnTo>
                  <a:pt x="3276652" y="271034"/>
                </a:lnTo>
                <a:lnTo>
                  <a:pt x="3285268" y="298887"/>
                </a:lnTo>
                <a:lnTo>
                  <a:pt x="3283654" y="327471"/>
                </a:lnTo>
                <a:lnTo>
                  <a:pt x="3267235" y="362376"/>
                </a:lnTo>
                <a:lnTo>
                  <a:pt x="3252287" y="379950"/>
                </a:lnTo>
                <a:lnTo>
                  <a:pt x="3292001" y="405841"/>
                </a:lnTo>
                <a:lnTo>
                  <a:pt x="3322641" y="433161"/>
                </a:lnTo>
                <a:lnTo>
                  <a:pt x="3344320" y="461525"/>
                </a:lnTo>
                <a:lnTo>
                  <a:pt x="3357156" y="490552"/>
                </a:lnTo>
                <a:lnTo>
                  <a:pt x="3361264" y="519860"/>
                </a:lnTo>
                <a:lnTo>
                  <a:pt x="3356760" y="549066"/>
                </a:lnTo>
                <a:lnTo>
                  <a:pt x="3322381" y="605643"/>
                </a:lnTo>
                <a:lnTo>
                  <a:pt x="3292738" y="632249"/>
                </a:lnTo>
                <a:lnTo>
                  <a:pt x="3254947" y="657224"/>
                </a:lnTo>
                <a:lnTo>
                  <a:pt x="3209124" y="680186"/>
                </a:lnTo>
                <a:lnTo>
                  <a:pt x="3155386" y="700752"/>
                </a:lnTo>
                <a:lnTo>
                  <a:pt x="3110830" y="714059"/>
                </a:lnTo>
                <a:lnTo>
                  <a:pt x="3063537" y="725282"/>
                </a:lnTo>
                <a:lnTo>
                  <a:pt x="3013910" y="734347"/>
                </a:lnTo>
                <a:lnTo>
                  <a:pt x="2962350" y="741180"/>
                </a:lnTo>
                <a:lnTo>
                  <a:pt x="2909260" y="745710"/>
                </a:lnTo>
                <a:lnTo>
                  <a:pt x="2903841" y="774540"/>
                </a:lnTo>
                <a:lnTo>
                  <a:pt x="2865921" y="827851"/>
                </a:lnTo>
                <a:lnTo>
                  <a:pt x="2834822" y="851734"/>
                </a:lnTo>
                <a:lnTo>
                  <a:pt x="2796566" y="873369"/>
                </a:lnTo>
                <a:lnTo>
                  <a:pt x="2751854" y="892458"/>
                </a:lnTo>
                <a:lnTo>
                  <a:pt x="2701387" y="908703"/>
                </a:lnTo>
                <a:lnTo>
                  <a:pt x="2645866" y="921804"/>
                </a:lnTo>
                <a:lnTo>
                  <a:pt x="2585993" y="931463"/>
                </a:lnTo>
                <a:lnTo>
                  <a:pt x="2522470" y="937380"/>
                </a:lnTo>
                <a:lnTo>
                  <a:pt x="2455997" y="939258"/>
                </a:lnTo>
                <a:lnTo>
                  <a:pt x="2406524" y="937911"/>
                </a:lnTo>
                <a:lnTo>
                  <a:pt x="2357910" y="934218"/>
                </a:lnTo>
                <a:lnTo>
                  <a:pt x="2310589" y="928239"/>
                </a:lnTo>
                <a:lnTo>
                  <a:pt x="2264993" y="920035"/>
                </a:lnTo>
                <a:lnTo>
                  <a:pt x="2221555" y="909667"/>
                </a:lnTo>
                <a:lnTo>
                  <a:pt x="2200425" y="934725"/>
                </a:lnTo>
                <a:lnTo>
                  <a:pt x="2140951" y="979567"/>
                </a:lnTo>
                <a:lnTo>
                  <a:pt x="2103588" y="999121"/>
                </a:lnTo>
                <a:lnTo>
                  <a:pt x="2061793" y="1016611"/>
                </a:lnTo>
                <a:lnTo>
                  <a:pt x="2016058" y="1031921"/>
                </a:lnTo>
                <a:lnTo>
                  <a:pt x="1966872" y="1044937"/>
                </a:lnTo>
                <a:lnTo>
                  <a:pt x="1914726" y="1055546"/>
                </a:lnTo>
                <a:lnTo>
                  <a:pt x="1860109" y="1063630"/>
                </a:lnTo>
                <a:lnTo>
                  <a:pt x="1803512" y="1069078"/>
                </a:lnTo>
                <a:lnTo>
                  <a:pt x="1745425" y="1071772"/>
                </a:lnTo>
                <a:lnTo>
                  <a:pt x="1686337" y="1071599"/>
                </a:lnTo>
                <a:lnTo>
                  <a:pt x="1626740" y="1068445"/>
                </a:lnTo>
                <a:lnTo>
                  <a:pt x="1567124" y="1062194"/>
                </a:lnTo>
                <a:lnTo>
                  <a:pt x="1510413" y="1053117"/>
                </a:lnTo>
                <a:lnTo>
                  <a:pt x="1456808" y="1041356"/>
                </a:lnTo>
                <a:lnTo>
                  <a:pt x="1406786" y="1027062"/>
                </a:lnTo>
                <a:lnTo>
                  <a:pt x="1360829" y="1010387"/>
                </a:lnTo>
                <a:lnTo>
                  <a:pt x="1319415" y="991482"/>
                </a:lnTo>
                <a:lnTo>
                  <a:pt x="1283025" y="970500"/>
                </a:lnTo>
                <a:lnTo>
                  <a:pt x="1232070" y="982451"/>
                </a:lnTo>
                <a:lnTo>
                  <a:pt x="1179707" y="992065"/>
                </a:lnTo>
                <a:lnTo>
                  <a:pt x="1126280" y="999377"/>
                </a:lnTo>
                <a:lnTo>
                  <a:pt x="1072133" y="1004426"/>
                </a:lnTo>
                <a:lnTo>
                  <a:pt x="1017611" y="1007249"/>
                </a:lnTo>
                <a:lnTo>
                  <a:pt x="963060" y="1007883"/>
                </a:lnTo>
                <a:lnTo>
                  <a:pt x="908822" y="1006366"/>
                </a:lnTo>
                <a:lnTo>
                  <a:pt x="855244" y="1002735"/>
                </a:lnTo>
                <a:lnTo>
                  <a:pt x="802669" y="997027"/>
                </a:lnTo>
                <a:lnTo>
                  <a:pt x="751442" y="989280"/>
                </a:lnTo>
                <a:lnTo>
                  <a:pt x="701909" y="979531"/>
                </a:lnTo>
                <a:lnTo>
                  <a:pt x="654412" y="967818"/>
                </a:lnTo>
                <a:lnTo>
                  <a:pt x="609298" y="954177"/>
                </a:lnTo>
                <a:lnTo>
                  <a:pt x="566911" y="938647"/>
                </a:lnTo>
                <a:lnTo>
                  <a:pt x="527595" y="921264"/>
                </a:lnTo>
                <a:lnTo>
                  <a:pt x="491696" y="902067"/>
                </a:lnTo>
                <a:lnTo>
                  <a:pt x="459557" y="881092"/>
                </a:lnTo>
                <a:lnTo>
                  <a:pt x="455366" y="877917"/>
                </a:lnTo>
                <a:lnTo>
                  <a:pt x="453207" y="876393"/>
                </a:lnTo>
                <a:lnTo>
                  <a:pt x="392095" y="877107"/>
                </a:lnTo>
                <a:lnTo>
                  <a:pt x="333334" y="873223"/>
                </a:lnTo>
                <a:lnTo>
                  <a:pt x="277989" y="865104"/>
                </a:lnTo>
                <a:lnTo>
                  <a:pt x="227122" y="853108"/>
                </a:lnTo>
                <a:lnTo>
                  <a:pt x="181795" y="837597"/>
                </a:lnTo>
                <a:lnTo>
                  <a:pt x="143073" y="818932"/>
                </a:lnTo>
                <a:lnTo>
                  <a:pt x="89692" y="773580"/>
                </a:lnTo>
                <a:lnTo>
                  <a:pt x="76642" y="715652"/>
                </a:lnTo>
                <a:lnTo>
                  <a:pt x="91876" y="684702"/>
                </a:lnTo>
                <a:lnTo>
                  <a:pt x="122040" y="655871"/>
                </a:lnTo>
                <a:lnTo>
                  <a:pt x="166314" y="630267"/>
                </a:lnTo>
                <a:lnTo>
                  <a:pt x="111066" y="612667"/>
                </a:lnTo>
                <a:lnTo>
                  <a:pt x="66327" y="591270"/>
                </a:lnTo>
                <a:lnTo>
                  <a:pt x="32580" y="566884"/>
                </a:lnTo>
                <a:lnTo>
                  <a:pt x="10310" y="540319"/>
                </a:lnTo>
                <a:lnTo>
                  <a:pt x="0" y="512385"/>
                </a:lnTo>
                <a:lnTo>
                  <a:pt x="2132" y="483891"/>
                </a:lnTo>
                <a:lnTo>
                  <a:pt x="45664" y="428464"/>
                </a:lnTo>
                <a:lnTo>
                  <a:pt x="82964" y="405868"/>
                </a:lnTo>
                <a:lnTo>
                  <a:pt x="128695" y="386960"/>
                </a:lnTo>
                <a:lnTo>
                  <a:pt x="181443" y="372137"/>
                </a:lnTo>
                <a:lnTo>
                  <a:pt x="239793" y="361794"/>
                </a:lnTo>
                <a:lnTo>
                  <a:pt x="302331" y="356328"/>
                </a:lnTo>
                <a:lnTo>
                  <a:pt x="305252" y="353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1151" y="3269714"/>
            <a:ext cx="128650" cy="128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0917" y="3480026"/>
            <a:ext cx="188087" cy="188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6398" y="4380901"/>
            <a:ext cx="196850" cy="20320"/>
          </a:xfrm>
          <a:custGeom>
            <a:avLst/>
            <a:gdLst/>
            <a:ahLst/>
            <a:cxnLst/>
            <a:rect l="l" t="t" r="r" b="b"/>
            <a:pathLst>
              <a:path w="196850" h="20320">
                <a:moveTo>
                  <a:pt x="196850" y="19812"/>
                </a:moveTo>
                <a:lnTo>
                  <a:pt x="145464" y="19823"/>
                </a:lnTo>
                <a:lnTo>
                  <a:pt x="94948" y="16478"/>
                </a:lnTo>
                <a:lnTo>
                  <a:pt x="46170" y="984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0877" y="4616994"/>
            <a:ext cx="86360" cy="9525"/>
          </a:xfrm>
          <a:custGeom>
            <a:avLst/>
            <a:gdLst/>
            <a:ahLst/>
            <a:cxnLst/>
            <a:rect l="l" t="t" r="r" b="b"/>
            <a:pathLst>
              <a:path w="86360" h="9525">
                <a:moveTo>
                  <a:pt x="86105" y="0"/>
                </a:moveTo>
                <a:lnTo>
                  <a:pt x="65115" y="3309"/>
                </a:lnTo>
                <a:lnTo>
                  <a:pt x="43719" y="6000"/>
                </a:lnTo>
                <a:lnTo>
                  <a:pt x="21990" y="8072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7356" y="4677827"/>
            <a:ext cx="52069" cy="43180"/>
          </a:xfrm>
          <a:custGeom>
            <a:avLst/>
            <a:gdLst/>
            <a:ahLst/>
            <a:cxnLst/>
            <a:rect l="l" t="t" r="r" b="b"/>
            <a:pathLst>
              <a:path w="52070" h="43179">
                <a:moveTo>
                  <a:pt x="51815" y="43180"/>
                </a:moveTo>
                <a:lnTo>
                  <a:pt x="36915" y="32825"/>
                </a:lnTo>
                <a:lnTo>
                  <a:pt x="23288" y="22161"/>
                </a:lnTo>
                <a:lnTo>
                  <a:pt x="10971" y="1121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8209" y="4613310"/>
            <a:ext cx="20955" cy="47625"/>
          </a:xfrm>
          <a:custGeom>
            <a:avLst/>
            <a:gdLst/>
            <a:ahLst/>
            <a:cxnLst/>
            <a:rect l="l" t="t" r="r" b="b"/>
            <a:pathLst>
              <a:path w="20954" h="47625">
                <a:moveTo>
                  <a:pt x="20828" y="0"/>
                </a:moveTo>
                <a:lnTo>
                  <a:pt x="17752" y="12045"/>
                </a:lnTo>
                <a:lnTo>
                  <a:pt x="13271" y="23971"/>
                </a:lnTo>
                <a:lnTo>
                  <a:pt x="7362" y="35754"/>
                </a:lnTo>
                <a:lnTo>
                  <a:pt x="0" y="473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1025" y="4320702"/>
            <a:ext cx="252729" cy="177165"/>
          </a:xfrm>
          <a:custGeom>
            <a:avLst/>
            <a:gdLst/>
            <a:ahLst/>
            <a:cxnLst/>
            <a:rect l="l" t="t" r="r" b="b"/>
            <a:pathLst>
              <a:path w="252729" h="177164">
                <a:moveTo>
                  <a:pt x="0" y="0"/>
                </a:moveTo>
                <a:lnTo>
                  <a:pt x="63138" y="16258"/>
                </a:lnTo>
                <a:lnTo>
                  <a:pt x="118495" y="36386"/>
                </a:lnTo>
                <a:lnTo>
                  <a:pt x="165331" y="59869"/>
                </a:lnTo>
                <a:lnTo>
                  <a:pt x="202911" y="86191"/>
                </a:lnTo>
                <a:lnTo>
                  <a:pt x="230495" y="114836"/>
                </a:lnTo>
                <a:lnTo>
                  <a:pt x="247347" y="145290"/>
                </a:lnTo>
                <a:lnTo>
                  <a:pt x="252729" y="177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4514" y="4132234"/>
            <a:ext cx="113030" cy="66675"/>
          </a:xfrm>
          <a:custGeom>
            <a:avLst/>
            <a:gdLst/>
            <a:ahLst/>
            <a:cxnLst/>
            <a:rect l="l" t="t" r="r" b="b"/>
            <a:pathLst>
              <a:path w="113029" h="66675">
                <a:moveTo>
                  <a:pt x="112649" y="0"/>
                </a:moveTo>
                <a:lnTo>
                  <a:pt x="91261" y="18591"/>
                </a:lnTo>
                <a:lnTo>
                  <a:pt x="65182" y="35956"/>
                </a:lnTo>
                <a:lnTo>
                  <a:pt x="34674" y="51917"/>
                </a:lnTo>
                <a:lnTo>
                  <a:pt x="0" y="662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67035" y="3885982"/>
            <a:ext cx="6350" cy="31750"/>
          </a:xfrm>
          <a:custGeom>
            <a:avLst/>
            <a:gdLst/>
            <a:ahLst/>
            <a:cxnLst/>
            <a:rect l="l" t="t" r="r" b="b"/>
            <a:pathLst>
              <a:path w="6350" h="31750">
                <a:moveTo>
                  <a:pt x="0" y="0"/>
                </a:moveTo>
                <a:lnTo>
                  <a:pt x="2807" y="7758"/>
                </a:lnTo>
                <a:lnTo>
                  <a:pt x="4746" y="15589"/>
                </a:lnTo>
                <a:lnTo>
                  <a:pt x="5804" y="23467"/>
                </a:lnTo>
                <a:lnTo>
                  <a:pt x="5969" y="313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8469" y="3809401"/>
            <a:ext cx="57785" cy="40005"/>
          </a:xfrm>
          <a:custGeom>
            <a:avLst/>
            <a:gdLst/>
            <a:ahLst/>
            <a:cxnLst/>
            <a:rect l="l" t="t" r="r" b="b"/>
            <a:pathLst>
              <a:path w="57785" h="40004">
                <a:moveTo>
                  <a:pt x="0" y="40005"/>
                </a:moveTo>
                <a:lnTo>
                  <a:pt x="11902" y="29342"/>
                </a:lnTo>
                <a:lnTo>
                  <a:pt x="25495" y="19097"/>
                </a:lnTo>
                <a:lnTo>
                  <a:pt x="40755" y="9304"/>
                </a:lnTo>
                <a:lnTo>
                  <a:pt x="576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9354" y="3833912"/>
            <a:ext cx="27940" cy="34925"/>
          </a:xfrm>
          <a:custGeom>
            <a:avLst/>
            <a:gdLst/>
            <a:ahLst/>
            <a:cxnLst/>
            <a:rect l="l" t="t" r="r" b="b"/>
            <a:pathLst>
              <a:path w="27939" h="34925">
                <a:moveTo>
                  <a:pt x="0" y="34543"/>
                </a:moveTo>
                <a:lnTo>
                  <a:pt x="5115" y="25663"/>
                </a:lnTo>
                <a:lnTo>
                  <a:pt x="11493" y="16938"/>
                </a:lnTo>
                <a:lnTo>
                  <a:pt x="19109" y="8380"/>
                </a:lnTo>
                <a:lnTo>
                  <a:pt x="279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6639" y="3880140"/>
            <a:ext cx="100965" cy="33655"/>
          </a:xfrm>
          <a:custGeom>
            <a:avLst/>
            <a:gdLst/>
            <a:ahLst/>
            <a:cxnLst/>
            <a:rect l="l" t="t" r="r" b="b"/>
            <a:pathLst>
              <a:path w="100964" h="33654">
                <a:moveTo>
                  <a:pt x="0" y="0"/>
                </a:moveTo>
                <a:lnTo>
                  <a:pt x="26937" y="7379"/>
                </a:lnTo>
                <a:lnTo>
                  <a:pt x="52816" y="15414"/>
                </a:lnTo>
                <a:lnTo>
                  <a:pt x="77527" y="24092"/>
                </a:lnTo>
                <a:lnTo>
                  <a:pt x="100964" y="334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1652" y="4107851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17652" y="35179"/>
                </a:moveTo>
                <a:lnTo>
                  <a:pt x="12037" y="26485"/>
                </a:lnTo>
                <a:lnTo>
                  <a:pt x="7207" y="17732"/>
                </a:lnTo>
                <a:lnTo>
                  <a:pt x="3186" y="8907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87081" y="3940922"/>
            <a:ext cx="25266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访问序号</a:t>
            </a:r>
            <a:r>
              <a:rPr sz="2000" b="1" spc="475" dirty="0">
                <a:latin typeface="宋体"/>
                <a:cs typeface="宋体"/>
              </a:rPr>
              <a:t>为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的元素？</a:t>
            </a:r>
            <a:endParaRPr sz="2000">
              <a:latin typeface="宋体"/>
              <a:cs typeface="宋体"/>
            </a:endParaRPr>
          </a:p>
          <a:p>
            <a:pPr marL="635" algn="ctr">
              <a:lnSpc>
                <a:spcPct val="100000"/>
              </a:lnSpc>
            </a:pPr>
            <a:r>
              <a:rPr sz="2000" b="1" spc="5" dirty="0">
                <a:latin typeface="宋体"/>
                <a:cs typeface="宋体"/>
              </a:rPr>
              <a:t>求线性表的长度？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26491" y="294259"/>
            <a:ext cx="359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线性表的链式存储实现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27" name="箭头 772">
            <a:extLst>
              <a:ext uri="{FF2B5EF4-FFF2-40B4-BE49-F238E27FC236}">
                <a16:creationId xmlns:a16="http://schemas.microsoft.com/office/drawing/2014/main" id="{411A8CBB-35E7-402A-A29E-FB190FB16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03464" y="3161701"/>
            <a:ext cx="368536" cy="946150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文本框 36887">
            <a:extLst>
              <a:ext uri="{FF2B5EF4-FFF2-40B4-BE49-F238E27FC236}">
                <a16:creationId xmlns:a16="http://schemas.microsoft.com/office/drawing/2014/main" id="{40A1CA67-30F9-4580-B9E3-D21FFB423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550" y="4225166"/>
            <a:ext cx="21812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</a:rPr>
              <a:t>p-&gt;data</a:t>
            </a:r>
          </a:p>
          <a:p>
            <a:r>
              <a:rPr lang="zh-CN" altLang="en-US" sz="2400" b="1" dirty="0">
                <a:solidFill>
                  <a:schemeClr val="folHlink"/>
                </a:solidFill>
              </a:rPr>
              <a:t>p-&gt;next-&gt;data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7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605" y="2358289"/>
            <a:ext cx="5622925" cy="255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主要运算：</a:t>
            </a:r>
            <a:r>
              <a:rPr sz="2400" dirty="0">
                <a:latin typeface="宋体"/>
                <a:cs typeface="宋体"/>
              </a:rPr>
              <a:t>多项式相加、相减、相乘等</a:t>
            </a:r>
          </a:p>
          <a:p>
            <a:pPr marL="545465" marR="2079625" indent="-533400">
              <a:lnSpc>
                <a:spcPct val="130900"/>
              </a:lnSpc>
              <a:spcBef>
                <a:spcPts val="870"/>
              </a:spcBef>
            </a:pP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【分析】如何表示多项</a:t>
            </a:r>
            <a:r>
              <a:rPr sz="2400" b="1" spc="5" dirty="0">
                <a:solidFill>
                  <a:srgbClr val="006FC0"/>
                </a:solidFill>
                <a:latin typeface="宋体"/>
                <a:cs typeface="宋体"/>
              </a:rPr>
              <a:t>式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? </a:t>
            </a:r>
            <a:r>
              <a:rPr sz="2400" b="1" dirty="0">
                <a:latin typeface="宋体"/>
                <a:cs typeface="宋体"/>
              </a:rPr>
              <a:t>多项式的关键数据：</a:t>
            </a:r>
            <a:endParaRPr sz="2400" dirty="0">
              <a:latin typeface="宋体"/>
              <a:cs typeface="宋体"/>
            </a:endParaRPr>
          </a:p>
          <a:p>
            <a:pPr marL="109918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1099820" algn="l"/>
              </a:tabLst>
            </a:pPr>
            <a:r>
              <a:rPr sz="2400" dirty="0">
                <a:latin typeface="宋体"/>
                <a:cs typeface="宋体"/>
              </a:rPr>
              <a:t>多项式项数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09918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1099820" algn="l"/>
              </a:tabLst>
            </a:pPr>
            <a:r>
              <a:rPr sz="2400" spc="-5" dirty="0">
                <a:latin typeface="宋体"/>
                <a:cs typeface="宋体"/>
              </a:rPr>
              <a:t>各项系数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spc="292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及指</a:t>
            </a:r>
            <a:r>
              <a:rPr sz="2400" dirty="0">
                <a:latin typeface="宋体"/>
                <a:cs typeface="宋体"/>
              </a:rPr>
              <a:t>数</a:t>
            </a:r>
            <a:r>
              <a:rPr sz="2400" spc="-59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0CEEC8-C2C4-4886-B728-5E41F907D299}"/>
              </a:ext>
            </a:extLst>
          </p:cNvPr>
          <p:cNvGrpSpPr/>
          <p:nvPr/>
        </p:nvGrpSpPr>
        <p:grpSpPr>
          <a:xfrm>
            <a:off x="917244" y="1560095"/>
            <a:ext cx="6622640" cy="599198"/>
            <a:chOff x="917244" y="1560095"/>
            <a:chExt cx="6622640" cy="599198"/>
          </a:xfrm>
        </p:grpSpPr>
        <p:sp>
          <p:nvSpPr>
            <p:cNvPr id="5" name="object 5"/>
            <p:cNvSpPr txBox="1"/>
            <p:nvPr/>
          </p:nvSpPr>
          <p:spPr>
            <a:xfrm>
              <a:off x="6129530" y="1560095"/>
              <a:ext cx="494665" cy="40513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3675" i="1" spc="405" baseline="-24943" dirty="0">
                  <a:latin typeface="Times New Roman"/>
                  <a:cs typeface="Times New Roman"/>
                </a:rPr>
                <a:t>x</a:t>
              </a:r>
              <a:r>
                <a:rPr sz="1450" i="1" spc="95" dirty="0">
                  <a:latin typeface="Times New Roman"/>
                  <a:cs typeface="Times New Roman"/>
                </a:rPr>
                <a:t>n</a:t>
              </a:r>
              <a:r>
                <a:rPr sz="1450" spc="-70" dirty="0">
                  <a:latin typeface="Symbol"/>
                  <a:cs typeface="Symbol"/>
                </a:rPr>
                <a:t></a:t>
              </a:r>
              <a:r>
                <a:rPr sz="1450" spc="45" dirty="0">
                  <a:latin typeface="Times New Roman"/>
                  <a:cs typeface="Times New Roman"/>
                </a:rPr>
                <a:t>1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1C248C1-ED28-44F8-87FE-10134F767A5F}"/>
                </a:ext>
              </a:extLst>
            </p:cNvPr>
            <p:cNvGrpSpPr/>
            <p:nvPr/>
          </p:nvGrpSpPr>
          <p:grpSpPr>
            <a:xfrm>
              <a:off x="917244" y="1701533"/>
              <a:ext cx="6622640" cy="457760"/>
              <a:chOff x="917244" y="1701533"/>
              <a:chExt cx="6622640" cy="457760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7105093" y="1912278"/>
                <a:ext cx="123825" cy="2470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50" i="1" spc="45" dirty="0">
                    <a:latin typeface="Times New Roman"/>
                    <a:cs typeface="Times New Roman"/>
                  </a:rPr>
                  <a:t>n</a:t>
                </a:r>
                <a:endParaRPr sz="1450">
                  <a:latin typeface="Times New Roman"/>
                  <a:cs typeface="Times New Roman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6685174" y="1701533"/>
                <a:ext cx="854710" cy="40513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257810" indent="-245110">
                  <a:lnSpc>
                    <a:spcPct val="100000"/>
                  </a:lnSpc>
                  <a:spcBef>
                    <a:spcPts val="135"/>
                  </a:spcBef>
                  <a:buFont typeface="Symbol"/>
                  <a:buChar char=""/>
                  <a:tabLst>
                    <a:tab pos="258445" algn="l"/>
                    <a:tab pos="570230" algn="l"/>
                  </a:tabLst>
                </a:pPr>
                <a:r>
                  <a:rPr sz="2450" i="1" spc="95" dirty="0">
                    <a:latin typeface="Times New Roman"/>
                    <a:cs typeface="Times New Roman"/>
                  </a:rPr>
                  <a:t>a	</a:t>
                </a:r>
                <a:r>
                  <a:rPr sz="2450" i="1" spc="270" dirty="0">
                    <a:latin typeface="Times New Roman"/>
                    <a:cs typeface="Times New Roman"/>
                  </a:rPr>
                  <a:t>x</a:t>
                </a:r>
                <a:r>
                  <a:rPr sz="2175" i="1" spc="67" baseline="42145" dirty="0">
                    <a:latin typeface="Times New Roman"/>
                    <a:cs typeface="Times New Roman"/>
                  </a:rPr>
                  <a:t>n</a:t>
                </a:r>
                <a:endParaRPr sz="2175" baseline="42145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811336" y="1912278"/>
                <a:ext cx="321945" cy="2470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50" i="1" spc="100" dirty="0">
                    <a:latin typeface="Times New Roman"/>
                    <a:cs typeface="Times New Roman"/>
                  </a:rPr>
                  <a:t>n</a:t>
                </a:r>
                <a:r>
                  <a:rPr sz="1450" spc="-70" dirty="0">
                    <a:latin typeface="Symbol"/>
                    <a:cs typeface="Symbol"/>
                  </a:rPr>
                  <a:t></a:t>
                </a:r>
                <a:r>
                  <a:rPr sz="1450" spc="45" dirty="0">
                    <a:latin typeface="Times New Roman"/>
                    <a:cs typeface="Times New Roman"/>
                  </a:rPr>
                  <a:t>1</a:t>
                </a:r>
                <a:endParaRPr sz="145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917244" y="1713282"/>
                <a:ext cx="4913630" cy="40513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sz="2400" b="1" dirty="0">
                    <a:latin typeface="宋体"/>
                    <a:cs typeface="宋体"/>
                  </a:rPr>
                  <a:t>一元多项</a:t>
                </a:r>
                <a:r>
                  <a:rPr sz="2400" b="1" spc="-10" dirty="0">
                    <a:latin typeface="宋体"/>
                    <a:cs typeface="宋体"/>
                  </a:rPr>
                  <a:t>式</a:t>
                </a:r>
                <a:r>
                  <a:rPr sz="2400" b="1" spc="-610" dirty="0">
                    <a:latin typeface="宋体"/>
                    <a:cs typeface="宋体"/>
                  </a:rPr>
                  <a:t> </a:t>
                </a:r>
                <a:r>
                  <a:rPr sz="2400" b="1" spc="-20" dirty="0">
                    <a:latin typeface="宋体"/>
                    <a:cs typeface="宋体"/>
                  </a:rPr>
                  <a:t>：</a:t>
                </a:r>
                <a:r>
                  <a:rPr sz="3675" i="1" spc="-30" baseline="2267" dirty="0">
                    <a:latin typeface="Times New Roman"/>
                    <a:cs typeface="Times New Roman"/>
                  </a:rPr>
                  <a:t>f</a:t>
                </a:r>
                <a:r>
                  <a:rPr sz="3675" i="1" spc="-75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spc="172" baseline="2267" dirty="0">
                    <a:latin typeface="Times New Roman"/>
                    <a:cs typeface="Times New Roman"/>
                  </a:rPr>
                  <a:t>(</a:t>
                </a:r>
                <a:r>
                  <a:rPr sz="3675" i="1" spc="172" baseline="2267" dirty="0">
                    <a:latin typeface="Times New Roman"/>
                    <a:cs typeface="Times New Roman"/>
                  </a:rPr>
                  <a:t>x</a:t>
                </a:r>
                <a:r>
                  <a:rPr sz="3675" spc="172" baseline="2267" dirty="0">
                    <a:latin typeface="Times New Roman"/>
                    <a:cs typeface="Times New Roman"/>
                  </a:rPr>
                  <a:t>)</a:t>
                </a:r>
                <a:r>
                  <a:rPr sz="3675" spc="-7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spc="157" baseline="2267" dirty="0">
                    <a:latin typeface="Symbol"/>
                    <a:cs typeface="Symbol"/>
                  </a:rPr>
                  <a:t></a:t>
                </a:r>
                <a:r>
                  <a:rPr sz="3675" spc="-30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i="1" spc="120" baseline="2267" dirty="0">
                    <a:latin typeface="Times New Roman"/>
                    <a:cs typeface="Times New Roman"/>
                  </a:rPr>
                  <a:t>a</a:t>
                </a:r>
                <a:r>
                  <a:rPr sz="2175" spc="120" baseline="-21072" dirty="0">
                    <a:latin typeface="Times New Roman"/>
                    <a:cs typeface="Times New Roman"/>
                  </a:rPr>
                  <a:t>0</a:t>
                </a:r>
                <a:r>
                  <a:rPr sz="2175" spc="637" baseline="-21072" dirty="0">
                    <a:latin typeface="Times New Roman"/>
                    <a:cs typeface="Times New Roman"/>
                  </a:rPr>
                  <a:t> </a:t>
                </a:r>
                <a:r>
                  <a:rPr sz="3675" spc="157" baseline="2267" dirty="0">
                    <a:latin typeface="Symbol"/>
                    <a:cs typeface="Symbol"/>
                  </a:rPr>
                  <a:t></a:t>
                </a:r>
                <a:r>
                  <a:rPr sz="3675" spc="-209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i="1" spc="22" baseline="2267" dirty="0">
                    <a:latin typeface="Times New Roman"/>
                    <a:cs typeface="Times New Roman"/>
                  </a:rPr>
                  <a:t>a</a:t>
                </a:r>
                <a:r>
                  <a:rPr sz="2175" spc="22" baseline="-21072" dirty="0">
                    <a:latin typeface="Times New Roman"/>
                    <a:cs typeface="Times New Roman"/>
                  </a:rPr>
                  <a:t>1</a:t>
                </a:r>
                <a:r>
                  <a:rPr sz="2175" spc="-292" baseline="-21072" dirty="0">
                    <a:latin typeface="Times New Roman"/>
                    <a:cs typeface="Times New Roman"/>
                  </a:rPr>
                  <a:t> </a:t>
                </a:r>
                <a:r>
                  <a:rPr sz="3675" i="1" spc="127" baseline="2267" dirty="0">
                    <a:latin typeface="Times New Roman"/>
                    <a:cs typeface="Times New Roman"/>
                  </a:rPr>
                  <a:t>x</a:t>
                </a:r>
                <a:r>
                  <a:rPr sz="3675" i="1" spc="-209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spc="419" baseline="2267" dirty="0">
                    <a:latin typeface="Symbol"/>
                    <a:cs typeface="Symbol"/>
                  </a:rPr>
                  <a:t></a:t>
                </a:r>
                <a:r>
                  <a:rPr sz="3675" spc="419" baseline="2267" dirty="0">
                    <a:latin typeface="MT Extra"/>
                    <a:cs typeface="MT Extra"/>
                  </a:rPr>
                  <a:t></a:t>
                </a:r>
                <a:r>
                  <a:rPr sz="3675" spc="419" baseline="2267" dirty="0">
                    <a:latin typeface="Symbol"/>
                    <a:cs typeface="Symbol"/>
                  </a:rPr>
                  <a:t></a:t>
                </a:r>
                <a:r>
                  <a:rPr sz="3675" spc="-209" baseline="2267" dirty="0">
                    <a:latin typeface="Times New Roman"/>
                    <a:cs typeface="Times New Roman"/>
                  </a:rPr>
                  <a:t> </a:t>
                </a:r>
                <a:r>
                  <a:rPr sz="3675" i="1" spc="142" baseline="2267" dirty="0">
                    <a:latin typeface="Times New Roman"/>
                    <a:cs typeface="Times New Roman"/>
                  </a:rPr>
                  <a:t>a</a:t>
                </a:r>
                <a:endParaRPr sz="3675" baseline="2267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8" name="object 8"/>
          <p:cNvSpPr txBox="1"/>
          <p:nvPr/>
        </p:nvSpPr>
        <p:spPr>
          <a:xfrm>
            <a:off x="612140" y="1236979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400" b="1" dirty="0">
                <a:solidFill>
                  <a:srgbClr val="006FC0"/>
                </a:solidFill>
                <a:latin typeface="宋体"/>
                <a:cs typeface="宋体"/>
              </a:rPr>
              <a:t>例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4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一元多项式及其运算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6491" y="288163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多项式的表示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1679575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5375" y="1679575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900" y="1685925"/>
            <a:ext cx="7870825" cy="0"/>
          </a:xfrm>
          <a:custGeom>
            <a:avLst/>
            <a:gdLst/>
            <a:ahLst/>
            <a:cxnLst/>
            <a:rect l="l" t="t" r="r" b="b"/>
            <a:pathLst>
              <a:path w="7870825">
                <a:moveTo>
                  <a:pt x="0" y="0"/>
                </a:moveTo>
                <a:lnTo>
                  <a:pt x="7870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900" y="4429125"/>
            <a:ext cx="7870825" cy="0"/>
          </a:xfrm>
          <a:custGeom>
            <a:avLst/>
            <a:gdLst/>
            <a:ahLst/>
            <a:cxnLst/>
            <a:rect l="l" t="t" r="r" b="b"/>
            <a:pathLst>
              <a:path w="7870825">
                <a:moveTo>
                  <a:pt x="0" y="0"/>
                </a:moveTo>
                <a:lnTo>
                  <a:pt x="7870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0265" y="438099"/>
            <a:ext cx="3159125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60680" algn="l"/>
              </a:tabLst>
            </a:pPr>
            <a:r>
              <a:rPr sz="2400" b="1" spc="-5" dirty="0">
                <a:latin typeface="宋体"/>
                <a:cs typeface="宋体"/>
              </a:rPr>
              <a:t>主要操作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spc="-5" dirty="0">
                <a:latin typeface="宋体"/>
                <a:cs typeface="宋体"/>
              </a:rPr>
              <a:t>实现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B6C80"/>
              </a:buClr>
              <a:buFont typeface="Wingdings"/>
              <a:buChar char=""/>
            </a:pPr>
            <a:endParaRPr sz="2300">
              <a:latin typeface="Times New Roman"/>
              <a:cs typeface="Times New Roman"/>
            </a:endParaRPr>
          </a:p>
          <a:p>
            <a:pPr marL="447675" lvl="1" indent="-192405">
              <a:lnSpc>
                <a:spcPct val="100000"/>
              </a:lnSpc>
              <a:buSzPct val="95000"/>
              <a:buFont typeface="Times New Roman"/>
              <a:buAutoNum type="arabicPeriod"/>
              <a:tabLst>
                <a:tab pos="448309" algn="l"/>
              </a:tabLst>
            </a:pPr>
            <a:r>
              <a:rPr sz="2000" b="1" spc="5" dirty="0">
                <a:latin typeface="宋体"/>
                <a:cs typeface="宋体"/>
              </a:rPr>
              <a:t>求表长</a:t>
            </a:r>
            <a:endParaRPr sz="2000">
              <a:latin typeface="宋体"/>
              <a:cs typeface="宋体"/>
            </a:endParaRPr>
          </a:p>
          <a:p>
            <a:pPr marL="375285">
              <a:lnSpc>
                <a:spcPct val="100000"/>
              </a:lnSpc>
              <a:spcBef>
                <a:spcPts val="1730"/>
              </a:spcBef>
              <a:tabLst>
                <a:tab pos="824865" algn="l"/>
                <a:tab pos="2487930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dirty="0">
                <a:latin typeface="Arial"/>
                <a:cs typeface="Arial"/>
              </a:rPr>
              <a:t>Length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	PtrL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378" y="1973961"/>
            <a:ext cx="2894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2000" b="1" spc="-8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指向表的第一个结点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8821" y="3193542"/>
            <a:ext cx="3355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2000" b="1" spc="-5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当前</a:t>
            </a:r>
            <a:r>
              <a:rPr sz="2000" b="1" spc="-5" dirty="0">
                <a:solidFill>
                  <a:srgbClr val="4D4D73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指向的是</a:t>
            </a:r>
            <a:r>
              <a:rPr sz="2000" b="1" spc="-5" dirty="0">
                <a:solidFill>
                  <a:srgbClr val="4D4D73"/>
                </a:solidFill>
                <a:latin typeface="宋体"/>
                <a:cs typeface="宋体"/>
              </a:rPr>
              <a:t>第</a:t>
            </a:r>
            <a:r>
              <a:rPr sz="2000" b="1" spc="-49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j</a:t>
            </a:r>
            <a:r>
              <a:rPr sz="2000" b="1" spc="-5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2000" b="1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282" y="1973961"/>
            <a:ext cx="2263775" cy="2157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0045" marR="237490" indent="-347980">
              <a:lnSpc>
                <a:spcPct val="99500"/>
              </a:lnSpc>
              <a:spcBef>
                <a:spcPts val="114"/>
              </a:spcBef>
              <a:tabLst>
                <a:tab pos="391160" algn="l"/>
                <a:tab pos="809625" algn="l"/>
                <a:tab pos="981710" algn="l"/>
              </a:tabLst>
            </a:pPr>
            <a:r>
              <a:rPr sz="2000" b="1" dirty="0">
                <a:latin typeface="Arial"/>
                <a:cs typeface="Arial"/>
              </a:rPr>
              <a:t>{		</a:t>
            </a:r>
            <a:r>
              <a:rPr sz="2000" b="1" spc="-5" dirty="0">
                <a:latin typeface="Arial"/>
                <a:cs typeface="Arial"/>
              </a:rPr>
              <a:t>List	</a:t>
            </a:r>
            <a:r>
              <a:rPr sz="2000" b="1" dirty="0">
                <a:latin typeface="Arial"/>
                <a:cs typeface="Arial"/>
              </a:rPr>
              <a:t>p =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dirty="0">
                <a:latin typeface="Arial"/>
                <a:cs typeface="Arial"/>
              </a:rPr>
              <a:t>j = 0;  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b="1" dirty="0">
                <a:latin typeface="Arial"/>
                <a:cs typeface="Arial"/>
              </a:rPr>
              <a:t>( p )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 =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p-&gt;Next;</a:t>
            </a:r>
            <a:endParaRPr sz="2000">
              <a:latin typeface="Arial"/>
              <a:cs typeface="Arial"/>
            </a:endParaRPr>
          </a:p>
          <a:p>
            <a:pPr marR="240665" algn="ctr">
              <a:lnSpc>
                <a:spcPts val="2390"/>
              </a:lnSpc>
              <a:spcBef>
                <a:spcPts val="25"/>
              </a:spcBef>
            </a:pPr>
            <a:r>
              <a:rPr sz="2000" b="1" dirty="0">
                <a:latin typeface="Arial"/>
                <a:cs typeface="Arial"/>
              </a:rPr>
              <a:t>j++;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ts val="239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tabLst>
                <a:tab pos="1235075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	</a:t>
            </a:r>
            <a:r>
              <a:rPr sz="2000" b="1" spc="-5" dirty="0">
                <a:latin typeface="Arial"/>
                <a:cs typeface="Arial"/>
              </a:rPr>
              <a:t>j;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282" y="4103319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3941" y="4164710"/>
            <a:ext cx="5560437" cy="1050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41" y="4164710"/>
            <a:ext cx="5560695" cy="1050290"/>
          </a:xfrm>
          <a:custGeom>
            <a:avLst/>
            <a:gdLst/>
            <a:ahLst/>
            <a:cxnLst/>
            <a:rect l="l" t="t" r="r" b="b"/>
            <a:pathLst>
              <a:path w="5560695" h="1050289">
                <a:moveTo>
                  <a:pt x="0" y="0"/>
                </a:moveTo>
                <a:lnTo>
                  <a:pt x="2593085" y="438912"/>
                </a:lnTo>
                <a:lnTo>
                  <a:pt x="2649568" y="434864"/>
                </a:lnTo>
                <a:lnTo>
                  <a:pt x="2706423" y="431100"/>
                </a:lnTo>
                <a:lnTo>
                  <a:pt x="2763617" y="427620"/>
                </a:lnTo>
                <a:lnTo>
                  <a:pt x="2821116" y="424421"/>
                </a:lnTo>
                <a:lnTo>
                  <a:pt x="2878885" y="421501"/>
                </a:lnTo>
                <a:lnTo>
                  <a:pt x="2936891" y="418858"/>
                </a:lnTo>
                <a:lnTo>
                  <a:pt x="2995099" y="416490"/>
                </a:lnTo>
                <a:lnTo>
                  <a:pt x="3053475" y="414396"/>
                </a:lnTo>
                <a:lnTo>
                  <a:pt x="3111984" y="412574"/>
                </a:lnTo>
                <a:lnTo>
                  <a:pt x="3170594" y="411021"/>
                </a:lnTo>
                <a:lnTo>
                  <a:pt x="3229268" y="409736"/>
                </a:lnTo>
                <a:lnTo>
                  <a:pt x="3287974" y="408717"/>
                </a:lnTo>
                <a:lnTo>
                  <a:pt x="3346677" y="407962"/>
                </a:lnTo>
                <a:lnTo>
                  <a:pt x="3405342" y="407470"/>
                </a:lnTo>
                <a:lnTo>
                  <a:pt x="3463936" y="407237"/>
                </a:lnTo>
                <a:lnTo>
                  <a:pt x="3522425" y="407263"/>
                </a:lnTo>
                <a:lnTo>
                  <a:pt x="3580774" y="407546"/>
                </a:lnTo>
                <a:lnTo>
                  <a:pt x="3638949" y="408083"/>
                </a:lnTo>
                <a:lnTo>
                  <a:pt x="3696915" y="408873"/>
                </a:lnTo>
                <a:lnTo>
                  <a:pt x="3754640" y="409914"/>
                </a:lnTo>
                <a:lnTo>
                  <a:pt x="3812087" y="411204"/>
                </a:lnTo>
                <a:lnTo>
                  <a:pt x="3869224" y="412741"/>
                </a:lnTo>
                <a:lnTo>
                  <a:pt x="3926016" y="414524"/>
                </a:lnTo>
                <a:lnTo>
                  <a:pt x="3982429" y="416549"/>
                </a:lnTo>
                <a:lnTo>
                  <a:pt x="4038429" y="418817"/>
                </a:lnTo>
                <a:lnTo>
                  <a:pt x="4093980" y="421324"/>
                </a:lnTo>
                <a:lnTo>
                  <a:pt x="4149051" y="424068"/>
                </a:lnTo>
                <a:lnTo>
                  <a:pt x="4203605" y="427048"/>
                </a:lnTo>
                <a:lnTo>
                  <a:pt x="4257609" y="430263"/>
                </a:lnTo>
                <a:lnTo>
                  <a:pt x="4311029" y="433709"/>
                </a:lnTo>
                <a:lnTo>
                  <a:pt x="4363830" y="437386"/>
                </a:lnTo>
                <a:lnTo>
                  <a:pt x="4415979" y="441291"/>
                </a:lnTo>
                <a:lnTo>
                  <a:pt x="4467441" y="445422"/>
                </a:lnTo>
                <a:lnTo>
                  <a:pt x="4518182" y="449778"/>
                </a:lnTo>
                <a:lnTo>
                  <a:pt x="4568167" y="454356"/>
                </a:lnTo>
                <a:lnTo>
                  <a:pt x="4617363" y="459156"/>
                </a:lnTo>
                <a:lnTo>
                  <a:pt x="4665735" y="464174"/>
                </a:lnTo>
                <a:lnTo>
                  <a:pt x="4713250" y="469409"/>
                </a:lnTo>
                <a:lnTo>
                  <a:pt x="4759872" y="474860"/>
                </a:lnTo>
                <a:lnTo>
                  <a:pt x="4805568" y="480523"/>
                </a:lnTo>
                <a:lnTo>
                  <a:pt x="4850303" y="486398"/>
                </a:lnTo>
                <a:lnTo>
                  <a:pt x="4894044" y="492483"/>
                </a:lnTo>
                <a:lnTo>
                  <a:pt x="4936757" y="498775"/>
                </a:lnTo>
                <a:lnTo>
                  <a:pt x="4978406" y="505273"/>
                </a:lnTo>
                <a:lnTo>
                  <a:pt x="5018957" y="511974"/>
                </a:lnTo>
                <a:lnTo>
                  <a:pt x="5058378" y="518878"/>
                </a:lnTo>
                <a:lnTo>
                  <a:pt x="5096633" y="525981"/>
                </a:lnTo>
                <a:lnTo>
                  <a:pt x="5169509" y="540781"/>
                </a:lnTo>
                <a:lnTo>
                  <a:pt x="5237312" y="556359"/>
                </a:lnTo>
                <a:lnTo>
                  <a:pt x="5299769" y="572700"/>
                </a:lnTo>
                <a:lnTo>
                  <a:pt x="5356606" y="589788"/>
                </a:lnTo>
                <a:lnTo>
                  <a:pt x="5423834" y="614030"/>
                </a:lnTo>
                <a:lnTo>
                  <a:pt x="5477362" y="638641"/>
                </a:lnTo>
                <a:lnTo>
                  <a:pt x="5517440" y="663509"/>
                </a:lnTo>
                <a:lnTo>
                  <a:pt x="5552888" y="701051"/>
                </a:lnTo>
                <a:lnTo>
                  <a:pt x="5560437" y="726080"/>
                </a:lnTo>
                <a:lnTo>
                  <a:pt x="5559481" y="738552"/>
                </a:lnTo>
                <a:lnTo>
                  <a:pt x="5538066" y="775639"/>
                </a:lnTo>
                <a:lnTo>
                  <a:pt x="5508645" y="799949"/>
                </a:lnTo>
                <a:lnTo>
                  <a:pt x="5467402" y="823799"/>
                </a:lnTo>
                <a:lnTo>
                  <a:pt x="5414587" y="847078"/>
                </a:lnTo>
                <a:lnTo>
                  <a:pt x="5350450" y="869676"/>
                </a:lnTo>
                <a:lnTo>
                  <a:pt x="5275241" y="891483"/>
                </a:lnTo>
                <a:lnTo>
                  <a:pt x="5233563" y="902055"/>
                </a:lnTo>
                <a:lnTo>
                  <a:pt x="5189211" y="912388"/>
                </a:lnTo>
                <a:lnTo>
                  <a:pt x="5142216" y="922468"/>
                </a:lnTo>
                <a:lnTo>
                  <a:pt x="5092610" y="932281"/>
                </a:lnTo>
                <a:lnTo>
                  <a:pt x="5040423" y="941814"/>
                </a:lnTo>
                <a:lnTo>
                  <a:pt x="4985688" y="951052"/>
                </a:lnTo>
                <a:lnTo>
                  <a:pt x="4928435" y="959981"/>
                </a:lnTo>
                <a:lnTo>
                  <a:pt x="4868695" y="968589"/>
                </a:lnTo>
                <a:lnTo>
                  <a:pt x="4806501" y="976861"/>
                </a:lnTo>
                <a:lnTo>
                  <a:pt x="4741883" y="984783"/>
                </a:lnTo>
                <a:lnTo>
                  <a:pt x="4674872" y="992342"/>
                </a:lnTo>
                <a:lnTo>
                  <a:pt x="4605501" y="999523"/>
                </a:lnTo>
                <a:lnTo>
                  <a:pt x="4533799" y="1006314"/>
                </a:lnTo>
                <a:lnTo>
                  <a:pt x="4459799" y="1012699"/>
                </a:lnTo>
                <a:lnTo>
                  <a:pt x="4383532" y="1018666"/>
                </a:lnTo>
                <a:lnTo>
                  <a:pt x="4327049" y="1022708"/>
                </a:lnTo>
                <a:lnTo>
                  <a:pt x="4270194" y="1026465"/>
                </a:lnTo>
                <a:lnTo>
                  <a:pt x="4213000" y="1029939"/>
                </a:lnTo>
                <a:lnTo>
                  <a:pt x="4155501" y="1033133"/>
                </a:lnTo>
                <a:lnTo>
                  <a:pt x="4097732" y="1036049"/>
                </a:lnTo>
                <a:lnTo>
                  <a:pt x="4039726" y="1038687"/>
                </a:lnTo>
                <a:lnTo>
                  <a:pt x="3981518" y="1041051"/>
                </a:lnTo>
                <a:lnTo>
                  <a:pt x="3923142" y="1043141"/>
                </a:lnTo>
                <a:lnTo>
                  <a:pt x="3864633" y="1044960"/>
                </a:lnTo>
                <a:lnTo>
                  <a:pt x="3806023" y="1046510"/>
                </a:lnTo>
                <a:lnTo>
                  <a:pt x="3747349" y="1047792"/>
                </a:lnTo>
                <a:lnTo>
                  <a:pt x="3688643" y="1048809"/>
                </a:lnTo>
                <a:lnTo>
                  <a:pt x="3629940" y="1049562"/>
                </a:lnTo>
                <a:lnTo>
                  <a:pt x="3571275" y="1050052"/>
                </a:lnTo>
                <a:lnTo>
                  <a:pt x="3512681" y="1050283"/>
                </a:lnTo>
                <a:lnTo>
                  <a:pt x="3454192" y="1050256"/>
                </a:lnTo>
                <a:lnTo>
                  <a:pt x="3395843" y="1049972"/>
                </a:lnTo>
                <a:lnTo>
                  <a:pt x="3337668" y="1049434"/>
                </a:lnTo>
                <a:lnTo>
                  <a:pt x="3279702" y="1048643"/>
                </a:lnTo>
                <a:lnTo>
                  <a:pt x="3221977" y="1047602"/>
                </a:lnTo>
                <a:lnTo>
                  <a:pt x="3164530" y="1046311"/>
                </a:lnTo>
                <a:lnTo>
                  <a:pt x="3107393" y="1044774"/>
                </a:lnTo>
                <a:lnTo>
                  <a:pt x="3050601" y="1042991"/>
                </a:lnTo>
                <a:lnTo>
                  <a:pt x="2994188" y="1040965"/>
                </a:lnTo>
                <a:lnTo>
                  <a:pt x="2938188" y="1038698"/>
                </a:lnTo>
                <a:lnTo>
                  <a:pt x="2882637" y="1036191"/>
                </a:lnTo>
                <a:lnTo>
                  <a:pt x="2827566" y="1033446"/>
                </a:lnTo>
                <a:lnTo>
                  <a:pt x="2773012" y="1030466"/>
                </a:lnTo>
                <a:lnTo>
                  <a:pt x="2719008" y="1027252"/>
                </a:lnTo>
                <a:lnTo>
                  <a:pt x="2665588" y="1023805"/>
                </a:lnTo>
                <a:lnTo>
                  <a:pt x="2612787" y="1020129"/>
                </a:lnTo>
                <a:lnTo>
                  <a:pt x="2560638" y="1016224"/>
                </a:lnTo>
                <a:lnTo>
                  <a:pt x="2509176" y="1012092"/>
                </a:lnTo>
                <a:lnTo>
                  <a:pt x="2458435" y="1007736"/>
                </a:lnTo>
                <a:lnTo>
                  <a:pt x="2408450" y="1003157"/>
                </a:lnTo>
                <a:lnTo>
                  <a:pt x="2359254" y="998357"/>
                </a:lnTo>
                <a:lnTo>
                  <a:pt x="2310882" y="993338"/>
                </a:lnTo>
                <a:lnTo>
                  <a:pt x="2263367" y="988102"/>
                </a:lnTo>
                <a:lnTo>
                  <a:pt x="2216745" y="982650"/>
                </a:lnTo>
                <a:lnTo>
                  <a:pt x="2171049" y="976985"/>
                </a:lnTo>
                <a:lnTo>
                  <a:pt x="2126314" y="971109"/>
                </a:lnTo>
                <a:lnTo>
                  <a:pt x="2082573" y="965023"/>
                </a:lnTo>
                <a:lnTo>
                  <a:pt x="2039860" y="958728"/>
                </a:lnTo>
                <a:lnTo>
                  <a:pt x="1998211" y="952228"/>
                </a:lnTo>
                <a:lnTo>
                  <a:pt x="1957660" y="945524"/>
                </a:lnTo>
                <a:lnTo>
                  <a:pt x="1918239" y="938617"/>
                </a:lnTo>
                <a:lnTo>
                  <a:pt x="1879984" y="931510"/>
                </a:lnTo>
                <a:lnTo>
                  <a:pt x="1807108" y="916703"/>
                </a:lnTo>
                <a:lnTo>
                  <a:pt x="1739305" y="901116"/>
                </a:lnTo>
                <a:lnTo>
                  <a:pt x="1676848" y="884764"/>
                </a:lnTo>
                <a:lnTo>
                  <a:pt x="1620011" y="867663"/>
                </a:lnTo>
                <a:lnTo>
                  <a:pt x="1575243" y="852134"/>
                </a:lnTo>
                <a:lnTo>
                  <a:pt x="1536099" y="836380"/>
                </a:lnTo>
                <a:lnTo>
                  <a:pt x="1474565" y="804330"/>
                </a:lnTo>
                <a:lnTo>
                  <a:pt x="1435157" y="771774"/>
                </a:lnTo>
                <a:lnTo>
                  <a:pt x="1416990" y="722573"/>
                </a:lnTo>
                <a:lnTo>
                  <a:pt x="1421728" y="706205"/>
                </a:lnTo>
                <a:lnTo>
                  <a:pt x="1447206" y="673719"/>
                </a:lnTo>
                <a:lnTo>
                  <a:pt x="1493814" y="641782"/>
                </a:lnTo>
                <a:lnTo>
                  <a:pt x="1561303" y="610658"/>
                </a:lnTo>
                <a:lnTo>
                  <a:pt x="1602799" y="595484"/>
                </a:lnTo>
                <a:lnTo>
                  <a:pt x="1649421" y="580612"/>
                </a:lnTo>
                <a:lnTo>
                  <a:pt x="1701139" y="566075"/>
                </a:lnTo>
                <a:lnTo>
                  <a:pt x="1757921" y="551906"/>
                </a:lnTo>
                <a:lnTo>
                  <a:pt x="1819736" y="538138"/>
                </a:lnTo>
                <a:lnTo>
                  <a:pt x="1886552" y="524804"/>
                </a:lnTo>
                <a:lnTo>
                  <a:pt x="1958339" y="5119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05703" y="4693996"/>
            <a:ext cx="21323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时间性能</a:t>
            </a:r>
            <a:r>
              <a:rPr sz="2000" b="1" spc="484" dirty="0"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O(n)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484073"/>
            <a:ext cx="1019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400" spc="-5" dirty="0">
                <a:solidFill>
                  <a:srgbClr val="000000"/>
                </a:solidFill>
              </a:rPr>
              <a:t>2</a:t>
            </a:r>
            <a:r>
              <a:rPr sz="2400" dirty="0">
                <a:solidFill>
                  <a:srgbClr val="000000"/>
                </a:solidFill>
              </a:rPr>
              <a:t>.	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查找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424050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9676" y="1424050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50" y="1430400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3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650" y="5057775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3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880" y="1410462"/>
            <a:ext cx="3613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885" algn="l"/>
              </a:tabLst>
            </a:pPr>
            <a:r>
              <a:rPr sz="2000" b="1" dirty="0">
                <a:latin typeface="Arial"/>
                <a:cs typeface="Arial"/>
              </a:rPr>
              <a:t>List	FindKth(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b="1" dirty="0">
                <a:latin typeface="Arial"/>
                <a:cs typeface="Arial"/>
              </a:rPr>
              <a:t>K, List PtrL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80" y="1715262"/>
            <a:ext cx="3900804" cy="273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135" marR="1734185" indent="-560070">
              <a:lnSpc>
                <a:spcPct val="100000"/>
              </a:lnSpc>
              <a:spcBef>
                <a:spcPts val="105"/>
              </a:spcBef>
              <a:tabLst>
                <a:tab pos="531495" algn="l"/>
                <a:tab pos="1021715" algn="l"/>
                <a:tab pos="1120775" algn="l"/>
              </a:tabLst>
            </a:pPr>
            <a:r>
              <a:rPr sz="2000" b="1" dirty="0">
                <a:latin typeface="Arial"/>
                <a:cs typeface="Arial"/>
              </a:rPr>
              <a:t>{	</a:t>
            </a:r>
            <a:r>
              <a:rPr sz="2000" b="1" spc="-5" dirty="0">
                <a:latin typeface="Arial"/>
                <a:cs typeface="Arial"/>
              </a:rPr>
              <a:t>List		</a:t>
            </a:r>
            <a:r>
              <a:rPr sz="2000" b="1" dirty="0">
                <a:latin typeface="Arial"/>
                <a:cs typeface="Arial"/>
              </a:rPr>
              <a:t>p =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PtrL; 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	</a:t>
            </a:r>
            <a:r>
              <a:rPr sz="2000" b="1" dirty="0">
                <a:latin typeface="Arial"/>
                <a:cs typeface="Arial"/>
              </a:rPr>
              <a:t>i =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1059815" marR="97155" indent="-489584">
              <a:lnSpc>
                <a:spcPct val="100000"/>
              </a:lnSpc>
            </a:pP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b="1" dirty="0">
                <a:latin typeface="Arial"/>
                <a:cs typeface="Arial"/>
              </a:rPr>
              <a:t>(p !=NULL &amp;&amp; i &lt; K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){  p 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p-&gt;Next;</a:t>
            </a:r>
            <a:endParaRPr sz="2000">
              <a:latin typeface="Arial"/>
              <a:cs typeface="Arial"/>
            </a:endParaRPr>
          </a:p>
          <a:p>
            <a:pPr marL="105981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i++;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( i == K )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p;</a:t>
            </a:r>
            <a:endParaRPr sz="2000">
              <a:latin typeface="Arial"/>
              <a:cs typeface="Arial"/>
            </a:endParaRPr>
          </a:p>
          <a:p>
            <a:pPr marL="1219835">
              <a:lnSpc>
                <a:spcPts val="2150"/>
              </a:lnSpc>
              <a:spcBef>
                <a:spcPts val="2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3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找到第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个，返回指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针</a:t>
            </a:r>
            <a:r>
              <a:rPr sz="1800" b="1" spc="-400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501650">
              <a:lnSpc>
                <a:spcPts val="2390"/>
              </a:lnSpc>
              <a:tabLst>
                <a:tab pos="1136015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else	return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NULL;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010" y="4380761"/>
            <a:ext cx="160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30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否则返回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空</a:t>
            </a:r>
            <a:r>
              <a:rPr sz="1800" b="1" spc="-420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880" y="4736413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3501" y="1441450"/>
            <a:ext cx="0" cy="3603625"/>
          </a:xfrm>
          <a:custGeom>
            <a:avLst/>
            <a:gdLst/>
            <a:ahLst/>
            <a:cxnLst/>
            <a:rect l="l" t="t" r="r" b="b"/>
            <a:pathLst>
              <a:path h="3603625">
                <a:moveTo>
                  <a:pt x="0" y="0"/>
                </a:moveTo>
                <a:lnTo>
                  <a:pt x="0" y="3603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0" y="1441450"/>
            <a:ext cx="0" cy="3603625"/>
          </a:xfrm>
          <a:custGeom>
            <a:avLst/>
            <a:gdLst/>
            <a:ahLst/>
            <a:cxnLst/>
            <a:rect l="l" t="t" r="r" b="b"/>
            <a:pathLst>
              <a:path h="3603625">
                <a:moveTo>
                  <a:pt x="0" y="0"/>
                </a:moveTo>
                <a:lnTo>
                  <a:pt x="0" y="3603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7151" y="1447800"/>
            <a:ext cx="4507230" cy="0"/>
          </a:xfrm>
          <a:custGeom>
            <a:avLst/>
            <a:gdLst/>
            <a:ahLst/>
            <a:cxnLst/>
            <a:rect l="l" t="t" r="r" b="b"/>
            <a:pathLst>
              <a:path w="4507230">
                <a:moveTo>
                  <a:pt x="0" y="0"/>
                </a:moveTo>
                <a:lnTo>
                  <a:pt x="45068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7151" y="5038725"/>
            <a:ext cx="4507230" cy="0"/>
          </a:xfrm>
          <a:custGeom>
            <a:avLst/>
            <a:gdLst/>
            <a:ahLst/>
            <a:cxnLst/>
            <a:rect l="l" t="t" r="r" b="b"/>
            <a:pathLst>
              <a:path w="4507230">
                <a:moveTo>
                  <a:pt x="0" y="0"/>
                </a:moveTo>
                <a:lnTo>
                  <a:pt x="45068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00142" y="1427733"/>
            <a:ext cx="4366260" cy="2163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List Find( </a:t>
            </a:r>
            <a:r>
              <a:rPr sz="2000" b="1" spc="-20" dirty="0">
                <a:latin typeface="Arial"/>
                <a:cs typeface="Arial"/>
              </a:rPr>
              <a:t>ElementType </a:t>
            </a:r>
            <a:r>
              <a:rPr sz="2000" b="1" dirty="0">
                <a:latin typeface="Arial"/>
                <a:cs typeface="Arial"/>
              </a:rPr>
              <a:t>X, </a:t>
            </a:r>
            <a:r>
              <a:rPr sz="2000" b="1" spc="-5" dirty="0">
                <a:latin typeface="Arial"/>
                <a:cs typeface="Arial"/>
              </a:rPr>
              <a:t>List </a:t>
            </a:r>
            <a:r>
              <a:rPr sz="2000" b="1" dirty="0">
                <a:latin typeface="Arial"/>
                <a:cs typeface="Arial"/>
              </a:rPr>
              <a:t>PtrL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tabLst>
                <a:tab pos="953135" algn="l"/>
              </a:tabLst>
            </a:pPr>
            <a:r>
              <a:rPr sz="2000" b="1" dirty="0">
                <a:latin typeface="Arial"/>
                <a:cs typeface="Arial"/>
              </a:rPr>
              <a:t>List	p =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PtrL;</a:t>
            </a:r>
            <a:endParaRPr sz="2000" dirty="0">
              <a:latin typeface="Arial"/>
              <a:cs typeface="Arial"/>
            </a:endParaRPr>
          </a:p>
          <a:p>
            <a:pPr marL="780415" marR="5080" indent="-490855">
              <a:lnSpc>
                <a:spcPct val="100000"/>
              </a:lnSpc>
            </a:pP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b="1" dirty="0">
                <a:latin typeface="Arial"/>
                <a:cs typeface="Arial"/>
              </a:rPr>
              <a:t>( p!=NULL &amp;&amp; p-&gt;Data != X</a:t>
            </a:r>
            <a:r>
              <a:rPr sz="2000" b="1" spc="-2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  p 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p-&gt;Next;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963" y="998601"/>
            <a:ext cx="3107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宋体"/>
                <a:cs typeface="宋体"/>
              </a:rPr>
              <a:t>）按序号查</a:t>
            </a:r>
            <a:r>
              <a:rPr sz="2000" b="1" spc="-10" dirty="0">
                <a:latin typeface="宋体"/>
                <a:cs typeface="宋体"/>
              </a:rPr>
              <a:t>找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FindKth;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175" y="1022426"/>
            <a:ext cx="2341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（</a:t>
            </a:r>
            <a:r>
              <a:rPr sz="2000" b="1" spc="5" dirty="0">
                <a:latin typeface="Times New Roman"/>
                <a:cs typeface="Times New Roman"/>
              </a:rPr>
              <a:t>2</a:t>
            </a:r>
            <a:r>
              <a:rPr sz="2000" b="1" spc="5" dirty="0">
                <a:latin typeface="宋体"/>
                <a:cs typeface="宋体"/>
              </a:rPr>
              <a:t>）按值查</a:t>
            </a:r>
            <a:r>
              <a:rPr sz="2000" b="1" spc="-5" dirty="0">
                <a:latin typeface="宋体"/>
                <a:cs typeface="宋体"/>
              </a:rPr>
              <a:t>找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Find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4600" y="5334017"/>
            <a:ext cx="3858074" cy="71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8938" y="5334000"/>
            <a:ext cx="3858260" cy="715010"/>
          </a:xfrm>
          <a:custGeom>
            <a:avLst/>
            <a:gdLst/>
            <a:ahLst/>
            <a:cxnLst/>
            <a:rect l="l" t="t" r="r" b="b"/>
            <a:pathLst>
              <a:path w="3858259" h="715010">
                <a:moveTo>
                  <a:pt x="805416" y="66957"/>
                </a:moveTo>
                <a:lnTo>
                  <a:pt x="1125329" y="32540"/>
                </a:lnTo>
                <a:lnTo>
                  <a:pt x="1182489" y="27891"/>
                </a:lnTo>
                <a:lnTo>
                  <a:pt x="1240016" y="23612"/>
                </a:lnTo>
                <a:lnTo>
                  <a:pt x="1297871" y="19697"/>
                </a:lnTo>
                <a:lnTo>
                  <a:pt x="1356014" y="16146"/>
                </a:lnTo>
                <a:lnTo>
                  <a:pt x="1414405" y="12955"/>
                </a:lnTo>
                <a:lnTo>
                  <a:pt x="1473004" y="10122"/>
                </a:lnTo>
                <a:lnTo>
                  <a:pt x="1531773" y="7644"/>
                </a:lnTo>
                <a:lnTo>
                  <a:pt x="1590670" y="5517"/>
                </a:lnTo>
                <a:lnTo>
                  <a:pt x="1649657" y="3740"/>
                </a:lnTo>
                <a:lnTo>
                  <a:pt x="1708694" y="2310"/>
                </a:lnTo>
                <a:lnTo>
                  <a:pt x="1767740" y="1223"/>
                </a:lnTo>
                <a:lnTo>
                  <a:pt x="1826758" y="478"/>
                </a:lnTo>
                <a:lnTo>
                  <a:pt x="1885706" y="71"/>
                </a:lnTo>
                <a:lnTo>
                  <a:pt x="1944545" y="0"/>
                </a:lnTo>
                <a:lnTo>
                  <a:pt x="2003235" y="261"/>
                </a:lnTo>
                <a:lnTo>
                  <a:pt x="2061737" y="853"/>
                </a:lnTo>
                <a:lnTo>
                  <a:pt x="2120011" y="1773"/>
                </a:lnTo>
                <a:lnTo>
                  <a:pt x="2178018" y="3017"/>
                </a:lnTo>
                <a:lnTo>
                  <a:pt x="2235717" y="4584"/>
                </a:lnTo>
                <a:lnTo>
                  <a:pt x="2293069" y="6469"/>
                </a:lnTo>
                <a:lnTo>
                  <a:pt x="2350034" y="8672"/>
                </a:lnTo>
                <a:lnTo>
                  <a:pt x="2406573" y="11188"/>
                </a:lnTo>
                <a:lnTo>
                  <a:pt x="2462646" y="14015"/>
                </a:lnTo>
                <a:lnTo>
                  <a:pt x="2518213" y="17151"/>
                </a:lnTo>
                <a:lnTo>
                  <a:pt x="2573235" y="20593"/>
                </a:lnTo>
                <a:lnTo>
                  <a:pt x="2627672" y="24337"/>
                </a:lnTo>
                <a:lnTo>
                  <a:pt x="2681483" y="28382"/>
                </a:lnTo>
                <a:lnTo>
                  <a:pt x="2734630" y="32724"/>
                </a:lnTo>
                <a:lnTo>
                  <a:pt x="2787074" y="37361"/>
                </a:lnTo>
                <a:lnTo>
                  <a:pt x="2838773" y="42291"/>
                </a:lnTo>
                <a:lnTo>
                  <a:pt x="2889688" y="47509"/>
                </a:lnTo>
                <a:lnTo>
                  <a:pt x="2939781" y="53014"/>
                </a:lnTo>
                <a:lnTo>
                  <a:pt x="2989010" y="58803"/>
                </a:lnTo>
                <a:lnTo>
                  <a:pt x="3037337" y="64873"/>
                </a:lnTo>
                <a:lnTo>
                  <a:pt x="3084722" y="71221"/>
                </a:lnTo>
                <a:lnTo>
                  <a:pt x="3131125" y="77846"/>
                </a:lnTo>
                <a:lnTo>
                  <a:pt x="3176506" y="84743"/>
                </a:lnTo>
                <a:lnTo>
                  <a:pt x="3220825" y="91910"/>
                </a:lnTo>
                <a:lnTo>
                  <a:pt x="3264044" y="99345"/>
                </a:lnTo>
                <a:lnTo>
                  <a:pt x="3306122" y="107045"/>
                </a:lnTo>
                <a:lnTo>
                  <a:pt x="3347020" y="115006"/>
                </a:lnTo>
                <a:lnTo>
                  <a:pt x="3386697" y="123227"/>
                </a:lnTo>
                <a:lnTo>
                  <a:pt x="3425115" y="131705"/>
                </a:lnTo>
                <a:lnTo>
                  <a:pt x="3462234" y="140436"/>
                </a:lnTo>
                <a:lnTo>
                  <a:pt x="3532414" y="158650"/>
                </a:lnTo>
                <a:lnTo>
                  <a:pt x="3596920" y="177846"/>
                </a:lnTo>
                <a:lnTo>
                  <a:pt x="3655435" y="198003"/>
                </a:lnTo>
                <a:lnTo>
                  <a:pt x="3715579" y="222657"/>
                </a:lnTo>
                <a:lnTo>
                  <a:pt x="3771355" y="251439"/>
                </a:lnTo>
                <a:lnTo>
                  <a:pt x="3813117" y="280552"/>
                </a:lnTo>
                <a:lnTo>
                  <a:pt x="3841148" y="309854"/>
                </a:lnTo>
                <a:lnTo>
                  <a:pt x="3858074" y="353849"/>
                </a:lnTo>
                <a:lnTo>
                  <a:pt x="3857160" y="368454"/>
                </a:lnTo>
                <a:lnTo>
                  <a:pt x="3835246" y="411842"/>
                </a:lnTo>
                <a:lnTo>
                  <a:pt x="3805017" y="440232"/>
                </a:lnTo>
                <a:lnTo>
                  <a:pt x="3762625" y="468028"/>
                </a:lnTo>
                <a:lnTo>
                  <a:pt x="3708354" y="495089"/>
                </a:lnTo>
                <a:lnTo>
                  <a:pt x="3642490" y="521270"/>
                </a:lnTo>
                <a:lnTo>
                  <a:pt x="3605299" y="533987"/>
                </a:lnTo>
                <a:lnTo>
                  <a:pt x="3565317" y="546431"/>
                </a:lnTo>
                <a:lnTo>
                  <a:pt x="3522579" y="558584"/>
                </a:lnTo>
                <a:lnTo>
                  <a:pt x="3477120" y="570428"/>
                </a:lnTo>
                <a:lnTo>
                  <a:pt x="3428977" y="581946"/>
                </a:lnTo>
                <a:lnTo>
                  <a:pt x="3378184" y="593120"/>
                </a:lnTo>
                <a:lnTo>
                  <a:pt x="3324778" y="603932"/>
                </a:lnTo>
                <a:lnTo>
                  <a:pt x="3268794" y="614365"/>
                </a:lnTo>
                <a:lnTo>
                  <a:pt x="3210267" y="624399"/>
                </a:lnTo>
                <a:lnTo>
                  <a:pt x="3149234" y="634019"/>
                </a:lnTo>
                <a:lnTo>
                  <a:pt x="3085729" y="643205"/>
                </a:lnTo>
                <a:lnTo>
                  <a:pt x="3019790" y="651941"/>
                </a:lnTo>
                <a:lnTo>
                  <a:pt x="2951450" y="660207"/>
                </a:lnTo>
                <a:lnTo>
                  <a:pt x="2880746" y="667988"/>
                </a:lnTo>
                <a:lnTo>
                  <a:pt x="2807713" y="675264"/>
                </a:lnTo>
                <a:lnTo>
                  <a:pt x="2732387" y="682018"/>
                </a:lnTo>
                <a:lnTo>
                  <a:pt x="2675227" y="686666"/>
                </a:lnTo>
                <a:lnTo>
                  <a:pt x="2617699" y="690946"/>
                </a:lnTo>
                <a:lnTo>
                  <a:pt x="2559844" y="694860"/>
                </a:lnTo>
                <a:lnTo>
                  <a:pt x="2501702" y="698411"/>
                </a:lnTo>
                <a:lnTo>
                  <a:pt x="2443311" y="701602"/>
                </a:lnTo>
                <a:lnTo>
                  <a:pt x="2384711" y="704435"/>
                </a:lnTo>
                <a:lnTo>
                  <a:pt x="2325943" y="706914"/>
                </a:lnTo>
                <a:lnTo>
                  <a:pt x="2267045" y="709040"/>
                </a:lnTo>
                <a:lnTo>
                  <a:pt x="2208058" y="710818"/>
                </a:lnTo>
                <a:lnTo>
                  <a:pt x="2149022" y="712248"/>
                </a:lnTo>
                <a:lnTo>
                  <a:pt x="2089975" y="713334"/>
                </a:lnTo>
                <a:lnTo>
                  <a:pt x="2030958" y="714080"/>
                </a:lnTo>
                <a:lnTo>
                  <a:pt x="1972010" y="714487"/>
                </a:lnTo>
                <a:lnTo>
                  <a:pt x="1913171" y="714558"/>
                </a:lnTo>
                <a:lnTo>
                  <a:pt x="1854480" y="714296"/>
                </a:lnTo>
                <a:lnTo>
                  <a:pt x="1795978" y="713704"/>
                </a:lnTo>
                <a:lnTo>
                  <a:pt x="1737704" y="712785"/>
                </a:lnTo>
                <a:lnTo>
                  <a:pt x="1679697" y="711540"/>
                </a:lnTo>
                <a:lnTo>
                  <a:pt x="1621998" y="709974"/>
                </a:lnTo>
                <a:lnTo>
                  <a:pt x="1564646" y="708088"/>
                </a:lnTo>
                <a:lnTo>
                  <a:pt x="1507681" y="705886"/>
                </a:lnTo>
                <a:lnTo>
                  <a:pt x="1451142" y="703370"/>
                </a:lnTo>
                <a:lnTo>
                  <a:pt x="1395069" y="700542"/>
                </a:lnTo>
                <a:lnTo>
                  <a:pt x="1339502" y="697406"/>
                </a:lnTo>
                <a:lnTo>
                  <a:pt x="1284480" y="693965"/>
                </a:lnTo>
                <a:lnTo>
                  <a:pt x="1230044" y="690220"/>
                </a:lnTo>
                <a:lnTo>
                  <a:pt x="1176232" y="686175"/>
                </a:lnTo>
                <a:lnTo>
                  <a:pt x="1123085" y="681833"/>
                </a:lnTo>
                <a:lnTo>
                  <a:pt x="1070642" y="677196"/>
                </a:lnTo>
                <a:lnTo>
                  <a:pt x="1018943" y="672267"/>
                </a:lnTo>
                <a:lnTo>
                  <a:pt x="968027" y="667049"/>
                </a:lnTo>
                <a:lnTo>
                  <a:pt x="917935" y="661543"/>
                </a:lnTo>
                <a:lnTo>
                  <a:pt x="868705" y="655755"/>
                </a:lnTo>
                <a:lnTo>
                  <a:pt x="820378" y="649685"/>
                </a:lnTo>
                <a:lnTo>
                  <a:pt x="772993" y="643336"/>
                </a:lnTo>
                <a:lnTo>
                  <a:pt x="726591" y="636712"/>
                </a:lnTo>
                <a:lnTo>
                  <a:pt x="681210" y="629815"/>
                </a:lnTo>
                <a:lnTo>
                  <a:pt x="636890" y="622647"/>
                </a:lnTo>
                <a:lnTo>
                  <a:pt x="593671" y="615213"/>
                </a:lnTo>
                <a:lnTo>
                  <a:pt x="551593" y="607513"/>
                </a:lnTo>
                <a:lnTo>
                  <a:pt x="510695" y="599551"/>
                </a:lnTo>
                <a:lnTo>
                  <a:pt x="471018" y="591330"/>
                </a:lnTo>
                <a:lnTo>
                  <a:pt x="432600" y="582853"/>
                </a:lnTo>
                <a:lnTo>
                  <a:pt x="395481" y="574121"/>
                </a:lnTo>
                <a:lnTo>
                  <a:pt x="325301" y="555908"/>
                </a:lnTo>
                <a:lnTo>
                  <a:pt x="260795" y="536712"/>
                </a:lnTo>
                <a:lnTo>
                  <a:pt x="202280" y="516555"/>
                </a:lnTo>
                <a:lnTo>
                  <a:pt x="133591" y="487922"/>
                </a:lnTo>
                <a:lnTo>
                  <a:pt x="97561" y="469473"/>
                </a:lnTo>
                <a:lnTo>
                  <a:pt x="42594" y="431994"/>
                </a:lnTo>
                <a:lnTo>
                  <a:pt x="10172" y="394018"/>
                </a:lnTo>
                <a:lnTo>
                  <a:pt x="0" y="355873"/>
                </a:lnTo>
                <a:lnTo>
                  <a:pt x="3164" y="336842"/>
                </a:lnTo>
                <a:lnTo>
                  <a:pt x="25810" y="299065"/>
                </a:lnTo>
                <a:lnTo>
                  <a:pt x="69966" y="261947"/>
                </a:lnTo>
                <a:lnTo>
                  <a:pt x="135334" y="225817"/>
                </a:lnTo>
                <a:lnTo>
                  <a:pt x="175881" y="208226"/>
                </a:lnTo>
                <a:lnTo>
                  <a:pt x="221620" y="191005"/>
                </a:lnTo>
                <a:lnTo>
                  <a:pt x="272514" y="174198"/>
                </a:lnTo>
                <a:lnTo>
                  <a:pt x="328527" y="157843"/>
                </a:lnTo>
                <a:lnTo>
                  <a:pt x="389621" y="141984"/>
                </a:lnTo>
                <a:lnTo>
                  <a:pt x="455759" y="126661"/>
                </a:lnTo>
                <a:lnTo>
                  <a:pt x="526905" y="111915"/>
                </a:lnTo>
                <a:lnTo>
                  <a:pt x="805416" y="669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7398" y="5486277"/>
            <a:ext cx="2388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平均时间性能</a:t>
            </a:r>
            <a:r>
              <a:rPr sz="2000" b="1" spc="484" dirty="0">
                <a:latin typeface="宋体"/>
                <a:cs typeface="宋体"/>
              </a:rPr>
              <a:t>为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O(n)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598373"/>
            <a:ext cx="8158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3. </a:t>
            </a:r>
            <a:r>
              <a:rPr sz="2400" spc="-5" dirty="0">
                <a:latin typeface="宋体"/>
                <a:cs typeface="宋体"/>
              </a:rPr>
              <a:t>插入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（在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i-1(1≤i≤n+1)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个结点后插入一个值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新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结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点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135862"/>
            <a:ext cx="6120765" cy="11976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52780" indent="-640080">
              <a:lnSpc>
                <a:spcPct val="100000"/>
              </a:lnSpc>
              <a:spcBef>
                <a:spcPts val="735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先构造一个新结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，用</a:t>
            </a:r>
            <a:r>
              <a:rPr sz="2000" b="1" spc="-15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宋体"/>
                <a:cs typeface="宋体"/>
              </a:rPr>
              <a:t>指向；</a:t>
            </a:r>
            <a:endParaRPr sz="2000" dirty="0">
              <a:latin typeface="宋体"/>
              <a:cs typeface="宋体"/>
            </a:endParaRPr>
          </a:p>
          <a:p>
            <a:pPr marL="657225" indent="-640080">
              <a:lnSpc>
                <a:spcPct val="100000"/>
              </a:lnSpc>
              <a:spcBef>
                <a:spcPts val="640"/>
              </a:spcBef>
              <a:buSzPct val="95000"/>
              <a:buAutoNum type="arabicPlain"/>
              <a:tabLst>
                <a:tab pos="657860" algn="l"/>
              </a:tabLst>
            </a:pPr>
            <a:r>
              <a:rPr sz="2000" b="1" spc="5" dirty="0">
                <a:latin typeface="宋体"/>
                <a:cs typeface="宋体"/>
              </a:rPr>
              <a:t>再找到链表的</a:t>
            </a:r>
            <a:r>
              <a:rPr sz="2000" b="1" spc="-5" dirty="0">
                <a:latin typeface="宋体"/>
                <a:cs typeface="宋体"/>
              </a:rPr>
              <a:t>第</a:t>
            </a:r>
            <a:r>
              <a:rPr sz="2000" b="1" spc="-545" dirty="0">
                <a:latin typeface="宋体"/>
                <a:cs typeface="宋体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i-1</a:t>
            </a:r>
            <a:r>
              <a:rPr sz="2000" b="1" spc="5" dirty="0">
                <a:latin typeface="宋体"/>
                <a:cs typeface="宋体"/>
              </a:rPr>
              <a:t>个结点，</a:t>
            </a:r>
            <a:r>
              <a:rPr sz="2000" b="1" spc="10" dirty="0">
                <a:latin typeface="宋体"/>
                <a:cs typeface="宋体"/>
              </a:rPr>
              <a:t>用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指</a:t>
            </a:r>
            <a:r>
              <a:rPr sz="2000" b="1" spc="-5" dirty="0">
                <a:latin typeface="宋体"/>
                <a:cs typeface="宋体"/>
              </a:rPr>
              <a:t>向；</a:t>
            </a:r>
            <a:endParaRPr sz="2000" dirty="0">
              <a:latin typeface="宋体"/>
              <a:cs typeface="宋体"/>
            </a:endParaRPr>
          </a:p>
          <a:p>
            <a:pPr marL="652780" indent="-640080">
              <a:lnSpc>
                <a:spcPct val="100000"/>
              </a:lnSpc>
              <a:spcBef>
                <a:spcPts val="750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然后修改指针，</a:t>
            </a:r>
            <a:r>
              <a:rPr sz="2000" b="1" spc="-5" dirty="0">
                <a:latin typeface="宋体"/>
                <a:cs typeface="宋体"/>
              </a:rPr>
              <a:t>插</a:t>
            </a:r>
            <a:r>
              <a:rPr sz="2000" b="1" spc="5" dirty="0">
                <a:latin typeface="宋体"/>
                <a:cs typeface="宋体"/>
              </a:rPr>
              <a:t>入结</a:t>
            </a:r>
            <a:r>
              <a:rPr sz="2000" b="1" spc="465" dirty="0">
                <a:latin typeface="宋体"/>
                <a:cs typeface="宋体"/>
              </a:rPr>
              <a:t>点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之后插入新结</a:t>
            </a:r>
            <a:r>
              <a:rPr sz="2000" b="1" spc="10" dirty="0">
                <a:latin typeface="宋体"/>
                <a:cs typeface="宋体"/>
              </a:rPr>
              <a:t>点</a:t>
            </a:r>
            <a:r>
              <a:rPr sz="2000" b="1" spc="475" dirty="0">
                <a:latin typeface="宋体"/>
                <a:cs typeface="宋体"/>
              </a:rPr>
              <a:t>是</a:t>
            </a:r>
            <a:r>
              <a:rPr sz="2000" b="1" dirty="0">
                <a:latin typeface="Times New Roman"/>
                <a:cs typeface="Times New Roman"/>
              </a:rPr>
              <a:t>s)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65" y="2788107"/>
            <a:ext cx="543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latin typeface="宋体"/>
                <a:cs typeface="宋体"/>
              </a:rPr>
              <a:t>head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1228" y="2908300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69" h="76200">
                <a:moveTo>
                  <a:pt x="242189" y="0"/>
                </a:moveTo>
                <a:lnTo>
                  <a:pt x="242189" y="76200"/>
                </a:lnTo>
                <a:lnTo>
                  <a:pt x="308991" y="42799"/>
                </a:lnTo>
                <a:lnTo>
                  <a:pt x="254889" y="42799"/>
                </a:lnTo>
                <a:lnTo>
                  <a:pt x="254889" y="33274"/>
                </a:lnTo>
                <a:lnTo>
                  <a:pt x="308737" y="33274"/>
                </a:lnTo>
                <a:lnTo>
                  <a:pt x="242189" y="0"/>
                </a:lnTo>
                <a:close/>
              </a:path>
              <a:path w="318769" h="76200">
                <a:moveTo>
                  <a:pt x="242189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42189" y="42799"/>
                </a:lnTo>
                <a:lnTo>
                  <a:pt x="242189" y="33274"/>
                </a:lnTo>
                <a:close/>
              </a:path>
              <a:path w="318769" h="76200">
                <a:moveTo>
                  <a:pt x="308737" y="33274"/>
                </a:moveTo>
                <a:lnTo>
                  <a:pt x="254889" y="33274"/>
                </a:lnTo>
                <a:lnTo>
                  <a:pt x="254889" y="42799"/>
                </a:lnTo>
                <a:lnTo>
                  <a:pt x="308991" y="42799"/>
                </a:lnTo>
                <a:lnTo>
                  <a:pt x="318389" y="38100"/>
                </a:lnTo>
                <a:lnTo>
                  <a:pt x="308737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9617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617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7264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7264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4448" y="2890773"/>
            <a:ext cx="410845" cy="76200"/>
          </a:xfrm>
          <a:custGeom>
            <a:avLst/>
            <a:gdLst/>
            <a:ahLst/>
            <a:cxnLst/>
            <a:rect l="l" t="t" r="r" b="b"/>
            <a:pathLst>
              <a:path w="410844" h="76200">
                <a:moveTo>
                  <a:pt x="334137" y="0"/>
                </a:moveTo>
                <a:lnTo>
                  <a:pt x="334137" y="76200"/>
                </a:lnTo>
                <a:lnTo>
                  <a:pt x="400685" y="42925"/>
                </a:lnTo>
                <a:lnTo>
                  <a:pt x="346837" y="42925"/>
                </a:lnTo>
                <a:lnTo>
                  <a:pt x="346837" y="33400"/>
                </a:lnTo>
                <a:lnTo>
                  <a:pt x="400938" y="33400"/>
                </a:lnTo>
                <a:lnTo>
                  <a:pt x="334137" y="0"/>
                </a:lnTo>
                <a:close/>
              </a:path>
              <a:path w="410844" h="76200">
                <a:moveTo>
                  <a:pt x="334137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334137" y="42925"/>
                </a:lnTo>
                <a:lnTo>
                  <a:pt x="334137" y="33400"/>
                </a:lnTo>
                <a:close/>
              </a:path>
              <a:path w="410844" h="76200">
                <a:moveTo>
                  <a:pt x="400938" y="33400"/>
                </a:moveTo>
                <a:lnTo>
                  <a:pt x="346837" y="33400"/>
                </a:lnTo>
                <a:lnTo>
                  <a:pt x="346837" y="42925"/>
                </a:lnTo>
                <a:lnTo>
                  <a:pt x="400685" y="42925"/>
                </a:lnTo>
                <a:lnTo>
                  <a:pt x="410337" y="38100"/>
                </a:lnTo>
                <a:lnTo>
                  <a:pt x="400938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785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785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243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243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0078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0078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7726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726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3451" y="2908300"/>
            <a:ext cx="391795" cy="76200"/>
          </a:xfrm>
          <a:custGeom>
            <a:avLst/>
            <a:gdLst/>
            <a:ahLst/>
            <a:cxnLst/>
            <a:rect l="l" t="t" r="r" b="b"/>
            <a:pathLst>
              <a:path w="391795" h="76200">
                <a:moveTo>
                  <a:pt x="315595" y="0"/>
                </a:moveTo>
                <a:lnTo>
                  <a:pt x="315595" y="76200"/>
                </a:lnTo>
                <a:lnTo>
                  <a:pt x="382397" y="42799"/>
                </a:lnTo>
                <a:lnTo>
                  <a:pt x="328295" y="42799"/>
                </a:lnTo>
                <a:lnTo>
                  <a:pt x="328295" y="33274"/>
                </a:lnTo>
                <a:lnTo>
                  <a:pt x="382143" y="33274"/>
                </a:lnTo>
                <a:lnTo>
                  <a:pt x="315595" y="0"/>
                </a:lnTo>
                <a:close/>
              </a:path>
              <a:path w="391795" h="76200">
                <a:moveTo>
                  <a:pt x="315595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15595" y="42799"/>
                </a:lnTo>
                <a:lnTo>
                  <a:pt x="315595" y="33274"/>
                </a:lnTo>
                <a:close/>
              </a:path>
              <a:path w="391795" h="76200">
                <a:moveTo>
                  <a:pt x="382143" y="33274"/>
                </a:moveTo>
                <a:lnTo>
                  <a:pt x="328295" y="33274"/>
                </a:lnTo>
                <a:lnTo>
                  <a:pt x="328295" y="42799"/>
                </a:lnTo>
                <a:lnTo>
                  <a:pt x="382397" y="42799"/>
                </a:lnTo>
                <a:lnTo>
                  <a:pt x="391795" y="38100"/>
                </a:lnTo>
                <a:lnTo>
                  <a:pt x="382143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5246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5246" y="2822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289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2892" y="2822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2202" y="2908300"/>
            <a:ext cx="418465" cy="76200"/>
          </a:xfrm>
          <a:custGeom>
            <a:avLst/>
            <a:gdLst/>
            <a:ahLst/>
            <a:cxnLst/>
            <a:rect l="l" t="t" r="r" b="b"/>
            <a:pathLst>
              <a:path w="418464" h="76200">
                <a:moveTo>
                  <a:pt x="342138" y="0"/>
                </a:moveTo>
                <a:lnTo>
                  <a:pt x="342138" y="76200"/>
                </a:lnTo>
                <a:lnTo>
                  <a:pt x="408939" y="42799"/>
                </a:lnTo>
                <a:lnTo>
                  <a:pt x="354838" y="42799"/>
                </a:lnTo>
                <a:lnTo>
                  <a:pt x="354838" y="33274"/>
                </a:lnTo>
                <a:lnTo>
                  <a:pt x="408686" y="33274"/>
                </a:lnTo>
                <a:lnTo>
                  <a:pt x="342138" y="0"/>
                </a:lnTo>
                <a:close/>
              </a:path>
              <a:path w="418464" h="76200">
                <a:moveTo>
                  <a:pt x="342138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42138" y="42799"/>
                </a:lnTo>
                <a:lnTo>
                  <a:pt x="342138" y="33274"/>
                </a:lnTo>
                <a:close/>
              </a:path>
              <a:path w="418464" h="76200">
                <a:moveTo>
                  <a:pt x="408686" y="33274"/>
                </a:moveTo>
                <a:lnTo>
                  <a:pt x="354838" y="33274"/>
                </a:lnTo>
                <a:lnTo>
                  <a:pt x="354838" y="42799"/>
                </a:lnTo>
                <a:lnTo>
                  <a:pt x="408939" y="42799"/>
                </a:lnTo>
                <a:lnTo>
                  <a:pt x="418338" y="38100"/>
                </a:lnTo>
                <a:lnTo>
                  <a:pt x="408686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23382" y="2788107"/>
            <a:ext cx="537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……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81807" y="2973070"/>
            <a:ext cx="294005" cy="645160"/>
          </a:xfrm>
          <a:custGeom>
            <a:avLst/>
            <a:gdLst/>
            <a:ahLst/>
            <a:cxnLst/>
            <a:rect l="l" t="t" r="r" b="b"/>
            <a:pathLst>
              <a:path w="294004" h="645160">
                <a:moveTo>
                  <a:pt x="254780" y="577097"/>
                </a:moveTo>
                <a:lnTo>
                  <a:pt x="224281" y="590676"/>
                </a:lnTo>
                <a:lnTo>
                  <a:pt x="290067" y="644778"/>
                </a:lnTo>
                <a:lnTo>
                  <a:pt x="292575" y="588771"/>
                </a:lnTo>
                <a:lnTo>
                  <a:pt x="259968" y="588771"/>
                </a:lnTo>
                <a:lnTo>
                  <a:pt x="254780" y="577097"/>
                </a:lnTo>
                <a:close/>
              </a:path>
              <a:path w="294004" h="645160">
                <a:moveTo>
                  <a:pt x="263449" y="573237"/>
                </a:moveTo>
                <a:lnTo>
                  <a:pt x="254780" y="577097"/>
                </a:lnTo>
                <a:lnTo>
                  <a:pt x="259968" y="588771"/>
                </a:lnTo>
                <a:lnTo>
                  <a:pt x="268604" y="584834"/>
                </a:lnTo>
                <a:lnTo>
                  <a:pt x="263449" y="573237"/>
                </a:lnTo>
                <a:close/>
              </a:path>
              <a:path w="294004" h="645160">
                <a:moveTo>
                  <a:pt x="293877" y="559688"/>
                </a:moveTo>
                <a:lnTo>
                  <a:pt x="263449" y="573237"/>
                </a:lnTo>
                <a:lnTo>
                  <a:pt x="268604" y="584834"/>
                </a:lnTo>
                <a:lnTo>
                  <a:pt x="259968" y="588771"/>
                </a:lnTo>
                <a:lnTo>
                  <a:pt x="292575" y="588771"/>
                </a:lnTo>
                <a:lnTo>
                  <a:pt x="293877" y="559688"/>
                </a:lnTo>
                <a:close/>
              </a:path>
              <a:path w="294004" h="645160">
                <a:moveTo>
                  <a:pt x="8635" y="0"/>
                </a:moveTo>
                <a:lnTo>
                  <a:pt x="0" y="3809"/>
                </a:lnTo>
                <a:lnTo>
                  <a:pt x="254780" y="577097"/>
                </a:lnTo>
                <a:lnTo>
                  <a:pt x="263449" y="573237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4157" y="3070225"/>
            <a:ext cx="321945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258355" y="42950"/>
                </a:moveTo>
                <a:lnTo>
                  <a:pt x="0" y="243839"/>
                </a:lnTo>
                <a:lnTo>
                  <a:pt x="5842" y="251460"/>
                </a:lnTo>
                <a:lnTo>
                  <a:pt x="264253" y="50527"/>
                </a:lnTo>
                <a:lnTo>
                  <a:pt x="258355" y="42950"/>
                </a:lnTo>
                <a:close/>
              </a:path>
              <a:path w="321944" h="251460">
                <a:moveTo>
                  <a:pt x="304632" y="35178"/>
                </a:moveTo>
                <a:lnTo>
                  <a:pt x="268350" y="35178"/>
                </a:lnTo>
                <a:lnTo>
                  <a:pt x="274193" y="42799"/>
                </a:lnTo>
                <a:lnTo>
                  <a:pt x="264253" y="50527"/>
                </a:lnTo>
                <a:lnTo>
                  <a:pt x="284734" y="76835"/>
                </a:lnTo>
                <a:lnTo>
                  <a:pt x="304632" y="35178"/>
                </a:lnTo>
                <a:close/>
              </a:path>
              <a:path w="321944" h="251460">
                <a:moveTo>
                  <a:pt x="268350" y="35178"/>
                </a:moveTo>
                <a:lnTo>
                  <a:pt x="258355" y="42950"/>
                </a:lnTo>
                <a:lnTo>
                  <a:pt x="264253" y="50527"/>
                </a:lnTo>
                <a:lnTo>
                  <a:pt x="274193" y="42799"/>
                </a:lnTo>
                <a:lnTo>
                  <a:pt x="268350" y="35178"/>
                </a:lnTo>
                <a:close/>
              </a:path>
              <a:path w="321944" h="251460">
                <a:moveTo>
                  <a:pt x="321437" y="0"/>
                </a:moveTo>
                <a:lnTo>
                  <a:pt x="237871" y="16637"/>
                </a:lnTo>
                <a:lnTo>
                  <a:pt x="258355" y="42950"/>
                </a:lnTo>
                <a:lnTo>
                  <a:pt x="268350" y="35178"/>
                </a:lnTo>
                <a:lnTo>
                  <a:pt x="304632" y="35178"/>
                </a:lnTo>
                <a:lnTo>
                  <a:pt x="32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50770" y="3097783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p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3369" y="360362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3369" y="360362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1142" y="360362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1142" y="360362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75585" y="356958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宋体"/>
                <a:cs typeface="宋体"/>
              </a:rPr>
              <a:t>s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14852" y="3689350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70" h="76200">
                <a:moveTo>
                  <a:pt x="242316" y="0"/>
                </a:moveTo>
                <a:lnTo>
                  <a:pt x="242316" y="76200"/>
                </a:lnTo>
                <a:lnTo>
                  <a:pt x="309118" y="42799"/>
                </a:lnTo>
                <a:lnTo>
                  <a:pt x="255016" y="42799"/>
                </a:lnTo>
                <a:lnTo>
                  <a:pt x="255016" y="33274"/>
                </a:lnTo>
                <a:lnTo>
                  <a:pt x="308864" y="33274"/>
                </a:lnTo>
                <a:lnTo>
                  <a:pt x="242316" y="0"/>
                </a:lnTo>
                <a:close/>
              </a:path>
              <a:path w="318770" h="76200">
                <a:moveTo>
                  <a:pt x="242316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42316" y="42799"/>
                </a:lnTo>
                <a:lnTo>
                  <a:pt x="242316" y="33274"/>
                </a:lnTo>
                <a:close/>
              </a:path>
              <a:path w="318770" h="76200">
                <a:moveTo>
                  <a:pt x="308864" y="33274"/>
                </a:moveTo>
                <a:lnTo>
                  <a:pt x="255016" y="33274"/>
                </a:lnTo>
                <a:lnTo>
                  <a:pt x="255016" y="42799"/>
                </a:lnTo>
                <a:lnTo>
                  <a:pt x="309118" y="42799"/>
                </a:lnTo>
                <a:lnTo>
                  <a:pt x="318516" y="38100"/>
                </a:lnTo>
                <a:lnTo>
                  <a:pt x="30886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3099" y="2928873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299" y="0"/>
                </a:moveTo>
                <a:lnTo>
                  <a:pt x="360299" y="76200"/>
                </a:lnTo>
                <a:lnTo>
                  <a:pt x="427100" y="42799"/>
                </a:lnTo>
                <a:lnTo>
                  <a:pt x="372999" y="42799"/>
                </a:lnTo>
                <a:lnTo>
                  <a:pt x="372999" y="33274"/>
                </a:lnTo>
                <a:lnTo>
                  <a:pt x="426847" y="33274"/>
                </a:lnTo>
                <a:lnTo>
                  <a:pt x="360299" y="0"/>
                </a:lnTo>
                <a:close/>
              </a:path>
              <a:path w="436879" h="76200">
                <a:moveTo>
                  <a:pt x="360299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60299" y="42799"/>
                </a:lnTo>
                <a:lnTo>
                  <a:pt x="360299" y="33274"/>
                </a:lnTo>
                <a:close/>
              </a:path>
              <a:path w="436879" h="76200">
                <a:moveTo>
                  <a:pt x="426847" y="33274"/>
                </a:moveTo>
                <a:lnTo>
                  <a:pt x="372999" y="33274"/>
                </a:lnTo>
                <a:lnTo>
                  <a:pt x="372999" y="42799"/>
                </a:lnTo>
                <a:lnTo>
                  <a:pt x="427100" y="42799"/>
                </a:lnTo>
                <a:lnTo>
                  <a:pt x="436499" y="38100"/>
                </a:lnTo>
                <a:lnTo>
                  <a:pt x="426847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5CDC5D4-C638-4D81-8F65-E735A2FBACC2}"/>
              </a:ext>
            </a:extLst>
          </p:cNvPr>
          <p:cNvGrpSpPr/>
          <p:nvPr/>
        </p:nvGrpSpPr>
        <p:grpSpPr>
          <a:xfrm>
            <a:off x="3852164" y="3083051"/>
            <a:ext cx="2836291" cy="678815"/>
            <a:chOff x="3852164" y="3083051"/>
            <a:chExt cx="2836291" cy="678815"/>
          </a:xfrm>
        </p:grpSpPr>
        <p:sp>
          <p:nvSpPr>
            <p:cNvPr id="36" name="object 36"/>
            <p:cNvSpPr txBox="1"/>
            <p:nvPr/>
          </p:nvSpPr>
          <p:spPr>
            <a:xfrm>
              <a:off x="4345940" y="3232150"/>
              <a:ext cx="234251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dirty="0">
                  <a:latin typeface="宋体"/>
                  <a:cs typeface="宋体"/>
                </a:rPr>
                <a:t>s-&gt;Next </a:t>
              </a:r>
              <a:r>
                <a:rPr sz="2000" b="1" spc="-10" dirty="0">
                  <a:latin typeface="宋体"/>
                  <a:cs typeface="宋体"/>
                </a:rPr>
                <a:t>=</a:t>
              </a:r>
              <a:r>
                <a:rPr sz="2000" b="1" spc="-50" dirty="0">
                  <a:latin typeface="宋体"/>
                  <a:cs typeface="宋体"/>
                </a:rPr>
                <a:t> </a:t>
              </a:r>
              <a:r>
                <a:rPr sz="2000" b="1" spc="5" dirty="0">
                  <a:latin typeface="宋体"/>
                  <a:cs typeface="宋体"/>
                </a:rPr>
                <a:t>p-&gt;Next;</a:t>
              </a:r>
              <a:endParaRPr sz="2000" dirty="0">
                <a:latin typeface="宋体"/>
                <a:cs typeface="宋体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852164" y="3083051"/>
              <a:ext cx="198755" cy="678815"/>
            </a:xfrm>
            <a:custGeom>
              <a:avLst/>
              <a:gdLst/>
              <a:ahLst/>
              <a:cxnLst/>
              <a:rect l="l" t="t" r="r" b="b"/>
              <a:pathLst>
                <a:path w="198754" h="678814">
                  <a:moveTo>
                    <a:pt x="156852" y="72520"/>
                  </a:moveTo>
                  <a:lnTo>
                    <a:pt x="0" y="676402"/>
                  </a:lnTo>
                  <a:lnTo>
                    <a:pt x="9271" y="678815"/>
                  </a:lnTo>
                  <a:lnTo>
                    <a:pt x="166093" y="74922"/>
                  </a:lnTo>
                  <a:lnTo>
                    <a:pt x="156852" y="72520"/>
                  </a:lnTo>
                  <a:close/>
                </a:path>
                <a:path w="198754" h="678814">
                  <a:moveTo>
                    <a:pt x="193468" y="60325"/>
                  </a:moveTo>
                  <a:lnTo>
                    <a:pt x="160020" y="60325"/>
                  </a:lnTo>
                  <a:lnTo>
                    <a:pt x="169290" y="62611"/>
                  </a:lnTo>
                  <a:lnTo>
                    <a:pt x="166093" y="74922"/>
                  </a:lnTo>
                  <a:lnTo>
                    <a:pt x="198374" y="83312"/>
                  </a:lnTo>
                  <a:lnTo>
                    <a:pt x="193468" y="60325"/>
                  </a:lnTo>
                  <a:close/>
                </a:path>
                <a:path w="198754" h="678814">
                  <a:moveTo>
                    <a:pt x="160020" y="60325"/>
                  </a:moveTo>
                  <a:lnTo>
                    <a:pt x="156852" y="72520"/>
                  </a:lnTo>
                  <a:lnTo>
                    <a:pt x="166093" y="74922"/>
                  </a:lnTo>
                  <a:lnTo>
                    <a:pt x="169290" y="62611"/>
                  </a:lnTo>
                  <a:lnTo>
                    <a:pt x="160020" y="60325"/>
                  </a:lnTo>
                  <a:close/>
                </a:path>
                <a:path w="198754" h="678814">
                  <a:moveTo>
                    <a:pt x="180594" y="0"/>
                  </a:moveTo>
                  <a:lnTo>
                    <a:pt x="124587" y="64135"/>
                  </a:lnTo>
                  <a:lnTo>
                    <a:pt x="156852" y="72520"/>
                  </a:lnTo>
                  <a:lnTo>
                    <a:pt x="160020" y="60325"/>
                  </a:lnTo>
                  <a:lnTo>
                    <a:pt x="193468" y="60325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65964" y="3618483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p-&gt;Next </a:t>
            </a:r>
            <a:r>
              <a:rPr sz="1800" b="1" spc="-10" dirty="0">
                <a:latin typeface="宋体"/>
                <a:cs typeface="宋体"/>
              </a:rPr>
              <a:t>=</a:t>
            </a:r>
            <a:r>
              <a:rPr sz="1800" b="1" spc="-50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s;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2937" y="4191000"/>
            <a:ext cx="8001063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937" y="4191000"/>
            <a:ext cx="8001634" cy="1143000"/>
          </a:xfrm>
          <a:custGeom>
            <a:avLst/>
            <a:gdLst/>
            <a:ahLst/>
            <a:cxnLst/>
            <a:rect l="l" t="t" r="r" b="b"/>
            <a:pathLst>
              <a:path w="8001634" h="1143000">
                <a:moveTo>
                  <a:pt x="0" y="571500"/>
                </a:moveTo>
                <a:lnTo>
                  <a:pt x="11756" y="527362"/>
                </a:lnTo>
                <a:lnTo>
                  <a:pt x="35675" y="494853"/>
                </a:lnTo>
                <a:lnTo>
                  <a:pt x="72137" y="462911"/>
                </a:lnTo>
                <a:lnTo>
                  <a:pt x="120778" y="431588"/>
                </a:lnTo>
                <a:lnTo>
                  <a:pt x="159793" y="411075"/>
                </a:lnTo>
                <a:lnTo>
                  <a:pt x="203954" y="390875"/>
                </a:lnTo>
                <a:lnTo>
                  <a:pt x="253152" y="371004"/>
                </a:lnTo>
                <a:lnTo>
                  <a:pt x="307281" y="351477"/>
                </a:lnTo>
                <a:lnTo>
                  <a:pt x="366232" y="332309"/>
                </a:lnTo>
                <a:lnTo>
                  <a:pt x="429900" y="313516"/>
                </a:lnTo>
                <a:lnTo>
                  <a:pt x="498176" y="295113"/>
                </a:lnTo>
                <a:lnTo>
                  <a:pt x="570953" y="277115"/>
                </a:lnTo>
                <a:lnTo>
                  <a:pt x="608996" y="268273"/>
                </a:lnTo>
                <a:lnTo>
                  <a:pt x="648124" y="259538"/>
                </a:lnTo>
                <a:lnTo>
                  <a:pt x="688324" y="250912"/>
                </a:lnTo>
                <a:lnTo>
                  <a:pt x="729582" y="242397"/>
                </a:lnTo>
                <a:lnTo>
                  <a:pt x="771885" y="233994"/>
                </a:lnTo>
                <a:lnTo>
                  <a:pt x="815219" y="225707"/>
                </a:lnTo>
                <a:lnTo>
                  <a:pt x="859572" y="217536"/>
                </a:lnTo>
                <a:lnTo>
                  <a:pt x="904929" y="209484"/>
                </a:lnTo>
                <a:lnTo>
                  <a:pt x="951277" y="201552"/>
                </a:lnTo>
                <a:lnTo>
                  <a:pt x="998603" y="193743"/>
                </a:lnTo>
                <a:lnTo>
                  <a:pt x="1046893" y="186057"/>
                </a:lnTo>
                <a:lnTo>
                  <a:pt x="1096134" y="178499"/>
                </a:lnTo>
                <a:lnTo>
                  <a:pt x="1146312" y="171068"/>
                </a:lnTo>
                <a:lnTo>
                  <a:pt x="1197415" y="163767"/>
                </a:lnTo>
                <a:lnTo>
                  <a:pt x="1249429" y="156599"/>
                </a:lnTo>
                <a:lnTo>
                  <a:pt x="1302339" y="149564"/>
                </a:lnTo>
                <a:lnTo>
                  <a:pt x="1356134" y="142665"/>
                </a:lnTo>
                <a:lnTo>
                  <a:pt x="1410799" y="135904"/>
                </a:lnTo>
                <a:lnTo>
                  <a:pt x="1466321" y="129283"/>
                </a:lnTo>
                <a:lnTo>
                  <a:pt x="1522687" y="122803"/>
                </a:lnTo>
                <a:lnTo>
                  <a:pt x="1579883" y="116467"/>
                </a:lnTo>
                <a:lnTo>
                  <a:pt x="1637896" y="110276"/>
                </a:lnTo>
                <a:lnTo>
                  <a:pt x="1696712" y="104233"/>
                </a:lnTo>
                <a:lnTo>
                  <a:pt x="1756318" y="98338"/>
                </a:lnTo>
                <a:lnTo>
                  <a:pt x="1816701" y="92595"/>
                </a:lnTo>
                <a:lnTo>
                  <a:pt x="1877847" y="87005"/>
                </a:lnTo>
                <a:lnTo>
                  <a:pt x="1939742" y="81570"/>
                </a:lnTo>
                <a:lnTo>
                  <a:pt x="2002374" y="76292"/>
                </a:lnTo>
                <a:lnTo>
                  <a:pt x="2065729" y="71173"/>
                </a:lnTo>
                <a:lnTo>
                  <a:pt x="2129793" y="66214"/>
                </a:lnTo>
                <a:lnTo>
                  <a:pt x="2194554" y="61419"/>
                </a:lnTo>
                <a:lnTo>
                  <a:pt x="2259997" y="56787"/>
                </a:lnTo>
                <a:lnTo>
                  <a:pt x="2326109" y="52323"/>
                </a:lnTo>
                <a:lnTo>
                  <a:pt x="2392878" y="48026"/>
                </a:lnTo>
                <a:lnTo>
                  <a:pt x="2460288" y="43900"/>
                </a:lnTo>
                <a:lnTo>
                  <a:pt x="2528328" y="39947"/>
                </a:lnTo>
                <a:lnTo>
                  <a:pt x="2596984" y="36167"/>
                </a:lnTo>
                <a:lnTo>
                  <a:pt x="2666241" y="32564"/>
                </a:lnTo>
                <a:lnTo>
                  <a:pt x="2736087" y="29138"/>
                </a:lnTo>
                <a:lnTo>
                  <a:pt x="2806509" y="25893"/>
                </a:lnTo>
                <a:lnTo>
                  <a:pt x="2877493" y="22829"/>
                </a:lnTo>
                <a:lnTo>
                  <a:pt x="2949025" y="19949"/>
                </a:lnTo>
                <a:lnTo>
                  <a:pt x="3021093" y="17255"/>
                </a:lnTo>
                <a:lnTo>
                  <a:pt x="3093682" y="14749"/>
                </a:lnTo>
                <a:lnTo>
                  <a:pt x="3166779" y="12431"/>
                </a:lnTo>
                <a:lnTo>
                  <a:pt x="3240371" y="10306"/>
                </a:lnTo>
                <a:lnTo>
                  <a:pt x="3314445" y="8373"/>
                </a:lnTo>
                <a:lnTo>
                  <a:pt x="3388987" y="6636"/>
                </a:lnTo>
                <a:lnTo>
                  <a:pt x="3463984" y="5097"/>
                </a:lnTo>
                <a:lnTo>
                  <a:pt x="3539421" y="3756"/>
                </a:lnTo>
                <a:lnTo>
                  <a:pt x="3615287" y="2616"/>
                </a:lnTo>
                <a:lnTo>
                  <a:pt x="3691567" y="1679"/>
                </a:lnTo>
                <a:lnTo>
                  <a:pt x="3768248" y="947"/>
                </a:lnTo>
                <a:lnTo>
                  <a:pt x="3845317" y="422"/>
                </a:lnTo>
                <a:lnTo>
                  <a:pt x="3922759" y="105"/>
                </a:lnTo>
                <a:lnTo>
                  <a:pt x="4000563" y="0"/>
                </a:lnTo>
                <a:lnTo>
                  <a:pt x="4078362" y="105"/>
                </a:lnTo>
                <a:lnTo>
                  <a:pt x="4155801" y="422"/>
                </a:lnTo>
                <a:lnTo>
                  <a:pt x="4232865" y="947"/>
                </a:lnTo>
                <a:lnTo>
                  <a:pt x="4309542" y="1679"/>
                </a:lnTo>
                <a:lnTo>
                  <a:pt x="4385819" y="2616"/>
                </a:lnTo>
                <a:lnTo>
                  <a:pt x="4461681" y="3756"/>
                </a:lnTo>
                <a:lnTo>
                  <a:pt x="4537115" y="5097"/>
                </a:lnTo>
                <a:lnTo>
                  <a:pt x="4612108" y="6636"/>
                </a:lnTo>
                <a:lnTo>
                  <a:pt x="4686647" y="8373"/>
                </a:lnTo>
                <a:lnTo>
                  <a:pt x="4760717" y="10306"/>
                </a:lnTo>
                <a:lnTo>
                  <a:pt x="4834307" y="12431"/>
                </a:lnTo>
                <a:lnTo>
                  <a:pt x="4907401" y="14749"/>
                </a:lnTo>
                <a:lnTo>
                  <a:pt x="4979988" y="17255"/>
                </a:lnTo>
                <a:lnTo>
                  <a:pt x="5052052" y="19949"/>
                </a:lnTo>
                <a:lnTo>
                  <a:pt x="5123582" y="22829"/>
                </a:lnTo>
                <a:lnTo>
                  <a:pt x="5194564" y="25893"/>
                </a:lnTo>
                <a:lnTo>
                  <a:pt x="5264983" y="29138"/>
                </a:lnTo>
                <a:lnTo>
                  <a:pt x="5334827" y="32564"/>
                </a:lnTo>
                <a:lnTo>
                  <a:pt x="5404083" y="36167"/>
                </a:lnTo>
                <a:lnTo>
                  <a:pt x="5472736" y="39947"/>
                </a:lnTo>
                <a:lnTo>
                  <a:pt x="5540774" y="43900"/>
                </a:lnTo>
                <a:lnTo>
                  <a:pt x="5608183" y="48026"/>
                </a:lnTo>
                <a:lnTo>
                  <a:pt x="5674950" y="52323"/>
                </a:lnTo>
                <a:lnTo>
                  <a:pt x="5741061" y="56787"/>
                </a:lnTo>
                <a:lnTo>
                  <a:pt x="5806503" y="61419"/>
                </a:lnTo>
                <a:lnTo>
                  <a:pt x="5871262" y="66214"/>
                </a:lnTo>
                <a:lnTo>
                  <a:pt x="5935325" y="71173"/>
                </a:lnTo>
                <a:lnTo>
                  <a:pt x="5998679" y="76292"/>
                </a:lnTo>
                <a:lnTo>
                  <a:pt x="6061310" y="81570"/>
                </a:lnTo>
                <a:lnTo>
                  <a:pt x="6123205" y="87005"/>
                </a:lnTo>
                <a:lnTo>
                  <a:pt x="6184350" y="92595"/>
                </a:lnTo>
                <a:lnTo>
                  <a:pt x="6244732" y="98338"/>
                </a:lnTo>
                <a:lnTo>
                  <a:pt x="6304338" y="104233"/>
                </a:lnTo>
                <a:lnTo>
                  <a:pt x="6363153" y="110276"/>
                </a:lnTo>
                <a:lnTo>
                  <a:pt x="6421165" y="116467"/>
                </a:lnTo>
                <a:lnTo>
                  <a:pt x="6478361" y="122803"/>
                </a:lnTo>
                <a:lnTo>
                  <a:pt x="6534726" y="129283"/>
                </a:lnTo>
                <a:lnTo>
                  <a:pt x="6590248" y="135904"/>
                </a:lnTo>
                <a:lnTo>
                  <a:pt x="6644913" y="142665"/>
                </a:lnTo>
                <a:lnTo>
                  <a:pt x="6698707" y="149564"/>
                </a:lnTo>
                <a:lnTo>
                  <a:pt x="6751618" y="156599"/>
                </a:lnTo>
                <a:lnTo>
                  <a:pt x="6803631" y="163767"/>
                </a:lnTo>
                <a:lnTo>
                  <a:pt x="6854734" y="171068"/>
                </a:lnTo>
                <a:lnTo>
                  <a:pt x="6904913" y="178499"/>
                </a:lnTo>
                <a:lnTo>
                  <a:pt x="6954154" y="186057"/>
                </a:lnTo>
                <a:lnTo>
                  <a:pt x="7002444" y="193743"/>
                </a:lnTo>
                <a:lnTo>
                  <a:pt x="7049770" y="201552"/>
                </a:lnTo>
                <a:lnTo>
                  <a:pt x="7096119" y="209484"/>
                </a:lnTo>
                <a:lnTo>
                  <a:pt x="7141476" y="217536"/>
                </a:lnTo>
                <a:lnTo>
                  <a:pt x="7185828" y="225707"/>
                </a:lnTo>
                <a:lnTo>
                  <a:pt x="7229163" y="233994"/>
                </a:lnTo>
                <a:lnTo>
                  <a:pt x="7271466" y="242397"/>
                </a:lnTo>
                <a:lnTo>
                  <a:pt x="7312725" y="250912"/>
                </a:lnTo>
                <a:lnTo>
                  <a:pt x="7352925" y="259538"/>
                </a:lnTo>
                <a:lnTo>
                  <a:pt x="7392054" y="268273"/>
                </a:lnTo>
                <a:lnTo>
                  <a:pt x="7430097" y="277115"/>
                </a:lnTo>
                <a:lnTo>
                  <a:pt x="7502875" y="295113"/>
                </a:lnTo>
                <a:lnTo>
                  <a:pt x="7571153" y="313516"/>
                </a:lnTo>
                <a:lnTo>
                  <a:pt x="7634821" y="332309"/>
                </a:lnTo>
                <a:lnTo>
                  <a:pt x="7693774" y="351477"/>
                </a:lnTo>
                <a:lnTo>
                  <a:pt x="7747904" y="371004"/>
                </a:lnTo>
                <a:lnTo>
                  <a:pt x="7797103" y="390875"/>
                </a:lnTo>
                <a:lnTo>
                  <a:pt x="7841264" y="411075"/>
                </a:lnTo>
                <a:lnTo>
                  <a:pt x="7880281" y="431588"/>
                </a:lnTo>
                <a:lnTo>
                  <a:pt x="7914045" y="452399"/>
                </a:lnTo>
                <a:lnTo>
                  <a:pt x="7954608" y="484140"/>
                </a:lnTo>
                <a:lnTo>
                  <a:pt x="7982749" y="516466"/>
                </a:lnTo>
                <a:lnTo>
                  <a:pt x="8000321" y="560386"/>
                </a:lnTo>
                <a:lnTo>
                  <a:pt x="8001063" y="571500"/>
                </a:lnTo>
                <a:lnTo>
                  <a:pt x="8000321" y="582613"/>
                </a:lnTo>
                <a:lnTo>
                  <a:pt x="7982749" y="626533"/>
                </a:lnTo>
                <a:lnTo>
                  <a:pt x="7954608" y="658859"/>
                </a:lnTo>
                <a:lnTo>
                  <a:pt x="7914045" y="690600"/>
                </a:lnTo>
                <a:lnTo>
                  <a:pt x="7880281" y="711411"/>
                </a:lnTo>
                <a:lnTo>
                  <a:pt x="7841264" y="731924"/>
                </a:lnTo>
                <a:lnTo>
                  <a:pt x="7797103" y="752124"/>
                </a:lnTo>
                <a:lnTo>
                  <a:pt x="7747904" y="771995"/>
                </a:lnTo>
                <a:lnTo>
                  <a:pt x="7693774" y="791522"/>
                </a:lnTo>
                <a:lnTo>
                  <a:pt x="7634821" y="810690"/>
                </a:lnTo>
                <a:lnTo>
                  <a:pt x="7571153" y="829483"/>
                </a:lnTo>
                <a:lnTo>
                  <a:pt x="7502875" y="847886"/>
                </a:lnTo>
                <a:lnTo>
                  <a:pt x="7430097" y="865884"/>
                </a:lnTo>
                <a:lnTo>
                  <a:pt x="7392054" y="874726"/>
                </a:lnTo>
                <a:lnTo>
                  <a:pt x="7352925" y="883461"/>
                </a:lnTo>
                <a:lnTo>
                  <a:pt x="7312725" y="892087"/>
                </a:lnTo>
                <a:lnTo>
                  <a:pt x="7271466" y="900602"/>
                </a:lnTo>
                <a:lnTo>
                  <a:pt x="7229163" y="909005"/>
                </a:lnTo>
                <a:lnTo>
                  <a:pt x="7185828" y="917292"/>
                </a:lnTo>
                <a:lnTo>
                  <a:pt x="7141476" y="925463"/>
                </a:lnTo>
                <a:lnTo>
                  <a:pt x="7096119" y="933515"/>
                </a:lnTo>
                <a:lnTo>
                  <a:pt x="7049770" y="941447"/>
                </a:lnTo>
                <a:lnTo>
                  <a:pt x="7002444" y="949256"/>
                </a:lnTo>
                <a:lnTo>
                  <a:pt x="6954154" y="956942"/>
                </a:lnTo>
                <a:lnTo>
                  <a:pt x="6904913" y="964500"/>
                </a:lnTo>
                <a:lnTo>
                  <a:pt x="6854734" y="971931"/>
                </a:lnTo>
                <a:lnTo>
                  <a:pt x="6803631" y="979232"/>
                </a:lnTo>
                <a:lnTo>
                  <a:pt x="6751618" y="986400"/>
                </a:lnTo>
                <a:lnTo>
                  <a:pt x="6698707" y="993435"/>
                </a:lnTo>
                <a:lnTo>
                  <a:pt x="6644913" y="1000334"/>
                </a:lnTo>
                <a:lnTo>
                  <a:pt x="6590248" y="1007095"/>
                </a:lnTo>
                <a:lnTo>
                  <a:pt x="6534726" y="1013716"/>
                </a:lnTo>
                <a:lnTo>
                  <a:pt x="6478361" y="1020196"/>
                </a:lnTo>
                <a:lnTo>
                  <a:pt x="6421165" y="1026532"/>
                </a:lnTo>
                <a:lnTo>
                  <a:pt x="6363153" y="1032723"/>
                </a:lnTo>
                <a:lnTo>
                  <a:pt x="6304338" y="1038766"/>
                </a:lnTo>
                <a:lnTo>
                  <a:pt x="6244732" y="1044661"/>
                </a:lnTo>
                <a:lnTo>
                  <a:pt x="6184350" y="1050404"/>
                </a:lnTo>
                <a:lnTo>
                  <a:pt x="6123205" y="1055994"/>
                </a:lnTo>
                <a:lnTo>
                  <a:pt x="6061310" y="1061429"/>
                </a:lnTo>
                <a:lnTo>
                  <a:pt x="5998679" y="1066707"/>
                </a:lnTo>
                <a:lnTo>
                  <a:pt x="5935325" y="1071826"/>
                </a:lnTo>
                <a:lnTo>
                  <a:pt x="5871262" y="1076785"/>
                </a:lnTo>
                <a:lnTo>
                  <a:pt x="5806503" y="1081580"/>
                </a:lnTo>
                <a:lnTo>
                  <a:pt x="5741061" y="1086212"/>
                </a:lnTo>
                <a:lnTo>
                  <a:pt x="5674950" y="1090676"/>
                </a:lnTo>
                <a:lnTo>
                  <a:pt x="5608183" y="1094973"/>
                </a:lnTo>
                <a:lnTo>
                  <a:pt x="5540774" y="1099099"/>
                </a:lnTo>
                <a:lnTo>
                  <a:pt x="5472736" y="1103052"/>
                </a:lnTo>
                <a:lnTo>
                  <a:pt x="5404083" y="1106832"/>
                </a:lnTo>
                <a:lnTo>
                  <a:pt x="5334827" y="1110435"/>
                </a:lnTo>
                <a:lnTo>
                  <a:pt x="5264983" y="1113861"/>
                </a:lnTo>
                <a:lnTo>
                  <a:pt x="5194564" y="1117106"/>
                </a:lnTo>
                <a:lnTo>
                  <a:pt x="5123582" y="1120170"/>
                </a:lnTo>
                <a:lnTo>
                  <a:pt x="5052052" y="1123050"/>
                </a:lnTo>
                <a:lnTo>
                  <a:pt x="4979988" y="1125744"/>
                </a:lnTo>
                <a:lnTo>
                  <a:pt x="4907401" y="1128250"/>
                </a:lnTo>
                <a:lnTo>
                  <a:pt x="4834307" y="1130568"/>
                </a:lnTo>
                <a:lnTo>
                  <a:pt x="4760717" y="1132693"/>
                </a:lnTo>
                <a:lnTo>
                  <a:pt x="4686647" y="1134626"/>
                </a:lnTo>
                <a:lnTo>
                  <a:pt x="4612108" y="1136363"/>
                </a:lnTo>
                <a:lnTo>
                  <a:pt x="4537115" y="1137902"/>
                </a:lnTo>
                <a:lnTo>
                  <a:pt x="4461681" y="1139243"/>
                </a:lnTo>
                <a:lnTo>
                  <a:pt x="4385819" y="1140383"/>
                </a:lnTo>
                <a:lnTo>
                  <a:pt x="4309542" y="1141320"/>
                </a:lnTo>
                <a:lnTo>
                  <a:pt x="4232865" y="1142052"/>
                </a:lnTo>
                <a:lnTo>
                  <a:pt x="4155801" y="1142577"/>
                </a:lnTo>
                <a:lnTo>
                  <a:pt x="4078362" y="1142894"/>
                </a:lnTo>
                <a:lnTo>
                  <a:pt x="4000563" y="1143000"/>
                </a:lnTo>
                <a:lnTo>
                  <a:pt x="3922759" y="1142894"/>
                </a:lnTo>
                <a:lnTo>
                  <a:pt x="3845317" y="1142577"/>
                </a:lnTo>
                <a:lnTo>
                  <a:pt x="3768248" y="1142052"/>
                </a:lnTo>
                <a:lnTo>
                  <a:pt x="3691567" y="1141320"/>
                </a:lnTo>
                <a:lnTo>
                  <a:pt x="3615287" y="1140383"/>
                </a:lnTo>
                <a:lnTo>
                  <a:pt x="3539421" y="1139243"/>
                </a:lnTo>
                <a:lnTo>
                  <a:pt x="3463984" y="1137902"/>
                </a:lnTo>
                <a:lnTo>
                  <a:pt x="3388987" y="1136363"/>
                </a:lnTo>
                <a:lnTo>
                  <a:pt x="3314445" y="1134626"/>
                </a:lnTo>
                <a:lnTo>
                  <a:pt x="3240371" y="1132693"/>
                </a:lnTo>
                <a:lnTo>
                  <a:pt x="3166779" y="1130568"/>
                </a:lnTo>
                <a:lnTo>
                  <a:pt x="3093682" y="1128250"/>
                </a:lnTo>
                <a:lnTo>
                  <a:pt x="3021093" y="1125744"/>
                </a:lnTo>
                <a:lnTo>
                  <a:pt x="2949025" y="1123050"/>
                </a:lnTo>
                <a:lnTo>
                  <a:pt x="2877493" y="1120170"/>
                </a:lnTo>
                <a:lnTo>
                  <a:pt x="2806509" y="1117106"/>
                </a:lnTo>
                <a:lnTo>
                  <a:pt x="2736088" y="1113861"/>
                </a:lnTo>
                <a:lnTo>
                  <a:pt x="2666241" y="1110435"/>
                </a:lnTo>
                <a:lnTo>
                  <a:pt x="2596984" y="1106832"/>
                </a:lnTo>
                <a:lnTo>
                  <a:pt x="2528328" y="1103052"/>
                </a:lnTo>
                <a:lnTo>
                  <a:pt x="2460288" y="1099099"/>
                </a:lnTo>
                <a:lnTo>
                  <a:pt x="2392878" y="1094973"/>
                </a:lnTo>
                <a:lnTo>
                  <a:pt x="2326109" y="1090676"/>
                </a:lnTo>
                <a:lnTo>
                  <a:pt x="2259997" y="1086212"/>
                </a:lnTo>
                <a:lnTo>
                  <a:pt x="2194554" y="1081580"/>
                </a:lnTo>
                <a:lnTo>
                  <a:pt x="2129793" y="1076785"/>
                </a:lnTo>
                <a:lnTo>
                  <a:pt x="2065729" y="1071826"/>
                </a:lnTo>
                <a:lnTo>
                  <a:pt x="2002374" y="1066707"/>
                </a:lnTo>
                <a:lnTo>
                  <a:pt x="1939742" y="1061429"/>
                </a:lnTo>
                <a:lnTo>
                  <a:pt x="1877847" y="1055994"/>
                </a:lnTo>
                <a:lnTo>
                  <a:pt x="1816701" y="1050404"/>
                </a:lnTo>
                <a:lnTo>
                  <a:pt x="1756318" y="1044661"/>
                </a:lnTo>
                <a:lnTo>
                  <a:pt x="1696712" y="1038766"/>
                </a:lnTo>
                <a:lnTo>
                  <a:pt x="1637896" y="1032723"/>
                </a:lnTo>
                <a:lnTo>
                  <a:pt x="1579883" y="1026532"/>
                </a:lnTo>
                <a:lnTo>
                  <a:pt x="1522687" y="1020196"/>
                </a:lnTo>
                <a:lnTo>
                  <a:pt x="1466321" y="1013716"/>
                </a:lnTo>
                <a:lnTo>
                  <a:pt x="1410799" y="1007095"/>
                </a:lnTo>
                <a:lnTo>
                  <a:pt x="1356134" y="1000334"/>
                </a:lnTo>
                <a:lnTo>
                  <a:pt x="1302339" y="993435"/>
                </a:lnTo>
                <a:lnTo>
                  <a:pt x="1249429" y="986400"/>
                </a:lnTo>
                <a:lnTo>
                  <a:pt x="1197415" y="979232"/>
                </a:lnTo>
                <a:lnTo>
                  <a:pt x="1146312" y="971931"/>
                </a:lnTo>
                <a:lnTo>
                  <a:pt x="1096134" y="964500"/>
                </a:lnTo>
                <a:lnTo>
                  <a:pt x="1046893" y="956942"/>
                </a:lnTo>
                <a:lnTo>
                  <a:pt x="998603" y="949256"/>
                </a:lnTo>
                <a:lnTo>
                  <a:pt x="951277" y="941447"/>
                </a:lnTo>
                <a:lnTo>
                  <a:pt x="904929" y="933515"/>
                </a:lnTo>
                <a:lnTo>
                  <a:pt x="859572" y="925463"/>
                </a:lnTo>
                <a:lnTo>
                  <a:pt x="815219" y="917292"/>
                </a:lnTo>
                <a:lnTo>
                  <a:pt x="771885" y="909005"/>
                </a:lnTo>
                <a:lnTo>
                  <a:pt x="729582" y="900602"/>
                </a:lnTo>
                <a:lnTo>
                  <a:pt x="688324" y="892087"/>
                </a:lnTo>
                <a:lnTo>
                  <a:pt x="648124" y="883461"/>
                </a:lnTo>
                <a:lnTo>
                  <a:pt x="608996" y="874726"/>
                </a:lnTo>
                <a:lnTo>
                  <a:pt x="570953" y="865884"/>
                </a:lnTo>
                <a:lnTo>
                  <a:pt x="498176" y="847886"/>
                </a:lnTo>
                <a:lnTo>
                  <a:pt x="429900" y="829483"/>
                </a:lnTo>
                <a:lnTo>
                  <a:pt x="366232" y="810690"/>
                </a:lnTo>
                <a:lnTo>
                  <a:pt x="307281" y="791522"/>
                </a:lnTo>
                <a:lnTo>
                  <a:pt x="253152" y="771995"/>
                </a:lnTo>
                <a:lnTo>
                  <a:pt x="203954" y="752124"/>
                </a:lnTo>
                <a:lnTo>
                  <a:pt x="159793" y="731924"/>
                </a:lnTo>
                <a:lnTo>
                  <a:pt x="120778" y="711411"/>
                </a:lnTo>
                <a:lnTo>
                  <a:pt x="87015" y="690600"/>
                </a:lnTo>
                <a:lnTo>
                  <a:pt x="46454" y="658859"/>
                </a:lnTo>
                <a:lnTo>
                  <a:pt x="18313" y="626533"/>
                </a:lnTo>
                <a:lnTo>
                  <a:pt x="741" y="582613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72869" y="4593793"/>
            <a:ext cx="6544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6760" algn="l"/>
              </a:tabLst>
            </a:pPr>
            <a:r>
              <a:rPr sz="2000" b="1" dirty="0">
                <a:latin typeface="宋体"/>
                <a:cs typeface="宋体"/>
              </a:rPr>
              <a:t>思考</a:t>
            </a:r>
            <a:r>
              <a:rPr sz="2000" b="1" dirty="0">
                <a:latin typeface="Arial"/>
                <a:cs typeface="Arial"/>
              </a:rPr>
              <a:t>:	</a:t>
            </a:r>
            <a:r>
              <a:rPr sz="2000" b="1" dirty="0">
                <a:latin typeface="宋体"/>
                <a:cs typeface="宋体"/>
              </a:rPr>
              <a:t>修改指针的两个步骤如果交换</a:t>
            </a:r>
            <a:r>
              <a:rPr sz="2000" b="1" spc="-10" dirty="0">
                <a:latin typeface="宋体"/>
                <a:cs typeface="宋体"/>
              </a:rPr>
              <a:t>一</a:t>
            </a:r>
            <a:r>
              <a:rPr sz="2000" b="1" dirty="0">
                <a:latin typeface="宋体"/>
                <a:cs typeface="宋体"/>
              </a:rPr>
              <a:t>下，</a:t>
            </a:r>
            <a:r>
              <a:rPr sz="2000" b="1" spc="-10" dirty="0">
                <a:latin typeface="宋体"/>
                <a:cs typeface="宋体"/>
              </a:rPr>
              <a:t>将</a:t>
            </a:r>
            <a:r>
              <a:rPr sz="2000" b="1" dirty="0">
                <a:latin typeface="宋体"/>
                <a:cs typeface="宋体"/>
              </a:rPr>
              <a:t>会发</a:t>
            </a:r>
            <a:r>
              <a:rPr sz="2000" b="1" spc="-10" dirty="0">
                <a:latin typeface="宋体"/>
                <a:cs typeface="宋体"/>
              </a:rPr>
              <a:t>生</a:t>
            </a:r>
            <a:r>
              <a:rPr sz="2000" b="1" dirty="0">
                <a:latin typeface="宋体"/>
                <a:cs typeface="宋体"/>
              </a:rPr>
              <a:t>什</a:t>
            </a:r>
            <a:r>
              <a:rPr sz="2000" b="1" spc="10" dirty="0">
                <a:latin typeface="宋体"/>
                <a:cs typeface="宋体"/>
              </a:rPr>
              <a:t>么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5" grpId="1" animBg="1"/>
      <p:bldP spid="38" grpId="0"/>
      <p:bldP spid="39" grpId="0" animBg="1"/>
      <p:bldP spid="40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598373"/>
            <a:ext cx="8158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3. </a:t>
            </a:r>
            <a:r>
              <a:rPr sz="2400" spc="-5" dirty="0">
                <a:latin typeface="宋体"/>
                <a:cs typeface="宋体"/>
              </a:rPr>
              <a:t>插入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（在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i-1(1≤i≤n+1)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个结点后插入一个值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sz="2400" spc="-10" dirty="0">
                <a:solidFill>
                  <a:srgbClr val="000000"/>
                </a:solidFill>
              </a:rPr>
              <a:t>X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新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结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点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8723B07-9FF3-4F22-A1BB-4F9A74AC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1124238"/>
            <a:ext cx="7619048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03351"/>
            <a:ext cx="1816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B6C80"/>
                </a:solidFill>
              </a:rPr>
              <a:t>3.</a:t>
            </a:r>
            <a:r>
              <a:rPr spc="-75" dirty="0">
                <a:solidFill>
                  <a:srgbClr val="4B6C8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插入操作实现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07926"/>
              </p:ext>
            </p:extLst>
          </p:nvPr>
        </p:nvGraphicFramePr>
        <p:xfrm>
          <a:off x="381000" y="734186"/>
          <a:ext cx="8158480" cy="548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Insert(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ElementType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i, List PtrL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60071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List p,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5288915" algn="l"/>
                        </a:tabLst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 i ==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spc="-3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新结点插入在表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头</a:t>
                      </a:r>
                      <a:r>
                        <a:rPr sz="1800" b="1" spc="-42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894715">
                        <a:lnSpc>
                          <a:spcPts val="2155"/>
                        </a:lnSpc>
                        <a:tabLst>
                          <a:tab pos="563753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(Li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t)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lloc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izeo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f(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tru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 LNod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));	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1800" b="1" spc="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申请、填装结</a:t>
                      </a:r>
                      <a:r>
                        <a:rPr sz="1800" b="1" spc="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点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894715">
                        <a:lnSpc>
                          <a:spcPts val="205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s-&gt;Data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894715">
                        <a:lnSpc>
                          <a:spcPts val="2185"/>
                        </a:lnSpc>
                        <a:tabLst>
                          <a:tab pos="4086225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s-&gt;Next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=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PtrL;	</a:t>
                      </a:r>
                      <a:endParaRPr sz="3000" baseline="-19444" dirty="0">
                        <a:latin typeface="宋体"/>
                        <a:cs typeface="宋体"/>
                      </a:endParaRPr>
                    </a:p>
                    <a:p>
                      <a:pPr marL="894715">
                        <a:lnSpc>
                          <a:spcPts val="2260"/>
                        </a:lnSpc>
                        <a:tabLst>
                          <a:tab pos="4673600" algn="l"/>
                        </a:tabLst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b="1" spc="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s;	</a:t>
                      </a:r>
                      <a:r>
                        <a:rPr lang="en-US" sz="3000" b="1" spc="7" baseline="-26388" dirty="0">
                          <a:latin typeface="宋体"/>
                          <a:cs typeface="宋体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lang="zh-CN" altLang="en-US"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返回</a:t>
                      </a:r>
                      <a:r>
                        <a:rPr sz="1800" b="1" dirty="0" err="1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表头指</a:t>
                      </a:r>
                      <a:r>
                        <a:rPr sz="1800" b="1" spc="5" dirty="0" err="1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针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558292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 = FindKth(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i-1, PtrL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);	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spc="-4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查找</a:t>
                      </a:r>
                      <a:r>
                        <a:rPr sz="1800" b="1" spc="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第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i-1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个结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点</a:t>
                      </a:r>
                      <a:r>
                        <a:rPr sz="1800" b="1" spc="-44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  <a:tabLst>
                          <a:tab pos="4636770" algn="l"/>
                        </a:tabLst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 p ==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NULL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spc="-2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第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i-1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个不存在，不能插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sz="1800" b="1" spc="-409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47445" marR="4745990">
                        <a:lnSpc>
                          <a:spcPts val="215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tf(</a:t>
                      </a:r>
                      <a:r>
                        <a:rPr sz="1800" b="1" spc="10" dirty="0">
                          <a:latin typeface="宋体"/>
                          <a:cs typeface="宋体"/>
                        </a:rPr>
                        <a:t>＂参</a:t>
                      </a:r>
                      <a:r>
                        <a:rPr sz="1800" b="1" spc="15" dirty="0">
                          <a:latin typeface="宋体"/>
                          <a:cs typeface="宋体"/>
                        </a:rPr>
                        <a:t>数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10" dirty="0">
                          <a:latin typeface="宋体"/>
                          <a:cs typeface="宋体"/>
                        </a:rPr>
                        <a:t>错＂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); 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return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NULL;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5945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}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else</a:t>
                      </a:r>
                      <a:r>
                        <a:rPr sz="1800" b="1" spc="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215" marR="368300">
                        <a:lnSpc>
                          <a:spcPts val="2150"/>
                        </a:lnSpc>
                        <a:spcBef>
                          <a:spcPts val="95"/>
                        </a:spcBef>
                        <a:tabLst>
                          <a:tab pos="563753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 = (List)m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oc(siz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of(st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uct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LNo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));	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1800" b="1" spc="10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申请、填装结</a:t>
                      </a:r>
                      <a:r>
                        <a:rPr sz="1800" b="1" spc="15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点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s-&gt;Data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215" marR="180975">
                        <a:lnSpc>
                          <a:spcPts val="2150"/>
                        </a:lnSpc>
                        <a:spcBef>
                          <a:spcPts val="20"/>
                        </a:spcBef>
                        <a:tabLst>
                          <a:tab pos="4177665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s-&gt;Next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p-&gt;Next;	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/*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新结点插入在第</a:t>
                      </a:r>
                      <a:r>
                        <a:rPr sz="1800" b="1" spc="-5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i-1</a:t>
                      </a:r>
                      <a:r>
                        <a:rPr sz="1800" b="1" dirty="0">
                          <a:solidFill>
                            <a:srgbClr val="4D4D73"/>
                          </a:solidFill>
                          <a:latin typeface="宋体"/>
                          <a:cs typeface="宋体"/>
                        </a:rPr>
                        <a:t>个结点的后面</a:t>
                      </a:r>
                      <a:r>
                        <a:rPr sz="1800" b="1" spc="-10" dirty="0">
                          <a:solidFill>
                            <a:srgbClr val="4D4D73"/>
                          </a:solidFill>
                          <a:latin typeface="Arial"/>
                          <a:cs typeface="Arial"/>
                        </a:rPr>
                        <a:t>*/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p-&gt;Next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s;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215">
                        <a:lnSpc>
                          <a:spcPts val="209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PtrL;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6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66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EEB255-8022-4C90-BA6E-B96C18C4BC39}"/>
              </a:ext>
            </a:extLst>
          </p:cNvPr>
          <p:cNvGrpSpPr/>
          <p:nvPr/>
        </p:nvGrpSpPr>
        <p:grpSpPr>
          <a:xfrm>
            <a:off x="3943014" y="1676400"/>
            <a:ext cx="4596466" cy="1269365"/>
            <a:chOff x="6019800" y="3806333"/>
            <a:chExt cx="4596466" cy="1269365"/>
          </a:xfrm>
        </p:grpSpPr>
        <p:sp>
          <p:nvSpPr>
            <p:cNvPr id="4" name="object 4"/>
            <p:cNvSpPr/>
            <p:nvPr/>
          </p:nvSpPr>
          <p:spPr>
            <a:xfrm>
              <a:off x="6019800" y="3806333"/>
              <a:ext cx="4596466" cy="1269365"/>
            </a:xfrm>
            <a:custGeom>
              <a:avLst/>
              <a:gdLst/>
              <a:ahLst/>
              <a:cxnLst/>
              <a:rect l="l" t="t" r="r" b="b"/>
              <a:pathLst>
                <a:path w="4643120" h="1269364">
                  <a:moveTo>
                    <a:pt x="318423" y="1268747"/>
                  </a:moveTo>
                  <a:lnTo>
                    <a:pt x="731046" y="926101"/>
                  </a:lnTo>
                  <a:lnTo>
                    <a:pt x="667319" y="911742"/>
                  </a:lnTo>
                  <a:lnTo>
                    <a:pt x="606480" y="896959"/>
                  </a:lnTo>
                  <a:lnTo>
                    <a:pt x="548531" y="881774"/>
                  </a:lnTo>
                  <a:lnTo>
                    <a:pt x="493474" y="866204"/>
                  </a:lnTo>
                  <a:lnTo>
                    <a:pt x="441311" y="850271"/>
                  </a:lnTo>
                  <a:lnTo>
                    <a:pt x="392046" y="833993"/>
                  </a:lnTo>
                  <a:lnTo>
                    <a:pt x="345682" y="817389"/>
                  </a:lnTo>
                  <a:lnTo>
                    <a:pt x="302220" y="800481"/>
                  </a:lnTo>
                  <a:lnTo>
                    <a:pt x="261663" y="783287"/>
                  </a:lnTo>
                  <a:lnTo>
                    <a:pt x="224014" y="765827"/>
                  </a:lnTo>
                  <a:lnTo>
                    <a:pt x="189276" y="748121"/>
                  </a:lnTo>
                  <a:lnTo>
                    <a:pt x="128541" y="712047"/>
                  </a:lnTo>
                  <a:lnTo>
                    <a:pt x="79480" y="675223"/>
                  </a:lnTo>
                  <a:lnTo>
                    <a:pt x="42114" y="637806"/>
                  </a:lnTo>
                  <a:lnTo>
                    <a:pt x="16463" y="599952"/>
                  </a:lnTo>
                  <a:lnTo>
                    <a:pt x="2549" y="561819"/>
                  </a:lnTo>
                  <a:lnTo>
                    <a:pt x="0" y="542697"/>
                  </a:lnTo>
                  <a:lnTo>
                    <a:pt x="392" y="523564"/>
                  </a:lnTo>
                  <a:lnTo>
                    <a:pt x="10013" y="485343"/>
                  </a:lnTo>
                  <a:lnTo>
                    <a:pt x="31434" y="447313"/>
                  </a:lnTo>
                  <a:lnTo>
                    <a:pt x="64674" y="409632"/>
                  </a:lnTo>
                  <a:lnTo>
                    <a:pt x="109756" y="372456"/>
                  </a:lnTo>
                  <a:lnTo>
                    <a:pt x="166700" y="335942"/>
                  </a:lnTo>
                  <a:lnTo>
                    <a:pt x="235526" y="300247"/>
                  </a:lnTo>
                  <a:lnTo>
                    <a:pt x="274402" y="282756"/>
                  </a:lnTo>
                  <a:lnTo>
                    <a:pt x="316257" y="265529"/>
                  </a:lnTo>
                  <a:lnTo>
                    <a:pt x="361092" y="248585"/>
                  </a:lnTo>
                  <a:lnTo>
                    <a:pt x="408912" y="231944"/>
                  </a:lnTo>
                  <a:lnTo>
                    <a:pt x="459718" y="215625"/>
                  </a:lnTo>
                  <a:lnTo>
                    <a:pt x="513513" y="199648"/>
                  </a:lnTo>
                  <a:lnTo>
                    <a:pt x="570300" y="184033"/>
                  </a:lnTo>
                  <a:lnTo>
                    <a:pt x="630081" y="168800"/>
                  </a:lnTo>
                  <a:lnTo>
                    <a:pt x="670408" y="159139"/>
                  </a:lnTo>
                  <a:lnTo>
                    <a:pt x="711526" y="149761"/>
                  </a:lnTo>
                  <a:lnTo>
                    <a:pt x="753411" y="140667"/>
                  </a:lnTo>
                  <a:lnTo>
                    <a:pt x="796040" y="131855"/>
                  </a:lnTo>
                  <a:lnTo>
                    <a:pt x="839388" y="123327"/>
                  </a:lnTo>
                  <a:lnTo>
                    <a:pt x="883434" y="115082"/>
                  </a:lnTo>
                  <a:lnTo>
                    <a:pt x="928152" y="107121"/>
                  </a:lnTo>
                  <a:lnTo>
                    <a:pt x="973520" y="99443"/>
                  </a:lnTo>
                  <a:lnTo>
                    <a:pt x="1019514" y="92050"/>
                  </a:lnTo>
                  <a:lnTo>
                    <a:pt x="1066111" y="84941"/>
                  </a:lnTo>
                  <a:lnTo>
                    <a:pt x="1113287" y="78116"/>
                  </a:lnTo>
                  <a:lnTo>
                    <a:pt x="1161018" y="71576"/>
                  </a:lnTo>
                  <a:lnTo>
                    <a:pt x="1209281" y="65320"/>
                  </a:lnTo>
                  <a:lnTo>
                    <a:pt x="1258053" y="59349"/>
                  </a:lnTo>
                  <a:lnTo>
                    <a:pt x="1307310" y="53664"/>
                  </a:lnTo>
                  <a:lnTo>
                    <a:pt x="1357029" y="48263"/>
                  </a:lnTo>
                  <a:lnTo>
                    <a:pt x="1407185" y="43148"/>
                  </a:lnTo>
                  <a:lnTo>
                    <a:pt x="1457756" y="38318"/>
                  </a:lnTo>
                  <a:lnTo>
                    <a:pt x="1508718" y="33773"/>
                  </a:lnTo>
                  <a:lnTo>
                    <a:pt x="1560047" y="29515"/>
                  </a:lnTo>
                  <a:lnTo>
                    <a:pt x="1611721" y="25543"/>
                  </a:lnTo>
                  <a:lnTo>
                    <a:pt x="1663715" y="21856"/>
                  </a:lnTo>
                  <a:lnTo>
                    <a:pt x="1716006" y="18456"/>
                  </a:lnTo>
                  <a:lnTo>
                    <a:pt x="1768570" y="15343"/>
                  </a:lnTo>
                  <a:lnTo>
                    <a:pt x="1821384" y="12516"/>
                  </a:lnTo>
                  <a:lnTo>
                    <a:pt x="1874425" y="9976"/>
                  </a:lnTo>
                  <a:lnTo>
                    <a:pt x="1927669" y="7723"/>
                  </a:lnTo>
                  <a:lnTo>
                    <a:pt x="1981092" y="5757"/>
                  </a:lnTo>
                  <a:lnTo>
                    <a:pt x="2034671" y="4078"/>
                  </a:lnTo>
                  <a:lnTo>
                    <a:pt x="2088383" y="2687"/>
                  </a:lnTo>
                  <a:lnTo>
                    <a:pt x="2142203" y="1583"/>
                  </a:lnTo>
                  <a:lnTo>
                    <a:pt x="2196109" y="767"/>
                  </a:lnTo>
                  <a:lnTo>
                    <a:pt x="2250077" y="239"/>
                  </a:lnTo>
                  <a:lnTo>
                    <a:pt x="2304083" y="0"/>
                  </a:lnTo>
                  <a:lnTo>
                    <a:pt x="2358104" y="48"/>
                  </a:lnTo>
                  <a:lnTo>
                    <a:pt x="2412116" y="385"/>
                  </a:lnTo>
                  <a:lnTo>
                    <a:pt x="2466097" y="1010"/>
                  </a:lnTo>
                  <a:lnTo>
                    <a:pt x="2520021" y="1925"/>
                  </a:lnTo>
                  <a:lnTo>
                    <a:pt x="2573867" y="3128"/>
                  </a:lnTo>
                  <a:lnTo>
                    <a:pt x="2627610" y="4620"/>
                  </a:lnTo>
                  <a:lnTo>
                    <a:pt x="2681226" y="6402"/>
                  </a:lnTo>
                  <a:lnTo>
                    <a:pt x="2734694" y="8473"/>
                  </a:lnTo>
                  <a:lnTo>
                    <a:pt x="2787987" y="10833"/>
                  </a:lnTo>
                  <a:lnTo>
                    <a:pt x="2841085" y="13484"/>
                  </a:lnTo>
                  <a:lnTo>
                    <a:pt x="2893962" y="16424"/>
                  </a:lnTo>
                  <a:lnTo>
                    <a:pt x="2946595" y="19654"/>
                  </a:lnTo>
                  <a:lnTo>
                    <a:pt x="2998961" y="23175"/>
                  </a:lnTo>
                  <a:lnTo>
                    <a:pt x="3051037" y="26986"/>
                  </a:lnTo>
                  <a:lnTo>
                    <a:pt x="3102798" y="31088"/>
                  </a:lnTo>
                  <a:lnTo>
                    <a:pt x="3154222" y="35480"/>
                  </a:lnTo>
                  <a:lnTo>
                    <a:pt x="3205284" y="40163"/>
                  </a:lnTo>
                  <a:lnTo>
                    <a:pt x="3255962" y="45137"/>
                  </a:lnTo>
                  <a:lnTo>
                    <a:pt x="3306231" y="50403"/>
                  </a:lnTo>
                  <a:lnTo>
                    <a:pt x="3356069" y="55960"/>
                  </a:lnTo>
                  <a:lnTo>
                    <a:pt x="3405451" y="61808"/>
                  </a:lnTo>
                  <a:lnTo>
                    <a:pt x="3454355" y="67949"/>
                  </a:lnTo>
                  <a:lnTo>
                    <a:pt x="3502756" y="74381"/>
                  </a:lnTo>
                  <a:lnTo>
                    <a:pt x="3550631" y="81105"/>
                  </a:lnTo>
                  <a:lnTo>
                    <a:pt x="3597958" y="88121"/>
                  </a:lnTo>
                  <a:lnTo>
                    <a:pt x="3644711" y="95430"/>
                  </a:lnTo>
                  <a:lnTo>
                    <a:pt x="3690869" y="103031"/>
                  </a:lnTo>
                  <a:lnTo>
                    <a:pt x="3736406" y="110925"/>
                  </a:lnTo>
                  <a:lnTo>
                    <a:pt x="3781300" y="119112"/>
                  </a:lnTo>
                  <a:lnTo>
                    <a:pt x="3825527" y="127592"/>
                  </a:lnTo>
                  <a:lnTo>
                    <a:pt x="3869064" y="136366"/>
                  </a:lnTo>
                  <a:lnTo>
                    <a:pt x="3911888" y="145432"/>
                  </a:lnTo>
                  <a:lnTo>
                    <a:pt x="3975622" y="159791"/>
                  </a:lnTo>
                  <a:lnTo>
                    <a:pt x="4036470" y="174574"/>
                  </a:lnTo>
                  <a:lnTo>
                    <a:pt x="4094427" y="189759"/>
                  </a:lnTo>
                  <a:lnTo>
                    <a:pt x="4149492" y="205329"/>
                  </a:lnTo>
                  <a:lnTo>
                    <a:pt x="4201661" y="221263"/>
                  </a:lnTo>
                  <a:lnTo>
                    <a:pt x="4250932" y="237541"/>
                  </a:lnTo>
                  <a:lnTo>
                    <a:pt x="4297303" y="254144"/>
                  </a:lnTo>
                  <a:lnTo>
                    <a:pt x="4340771" y="271053"/>
                  </a:lnTo>
                  <a:lnTo>
                    <a:pt x="4381333" y="288247"/>
                  </a:lnTo>
                  <a:lnTo>
                    <a:pt x="4418987" y="305707"/>
                  </a:lnTo>
                  <a:lnTo>
                    <a:pt x="4453730" y="323414"/>
                  </a:lnTo>
                  <a:lnTo>
                    <a:pt x="4514472" y="359489"/>
                  </a:lnTo>
                  <a:lnTo>
                    <a:pt x="4563539" y="396315"/>
                  </a:lnTo>
                  <a:lnTo>
                    <a:pt x="4600910" y="433735"/>
                  </a:lnTo>
                  <a:lnTo>
                    <a:pt x="4626564" y="471592"/>
                  </a:lnTo>
                  <a:lnTo>
                    <a:pt x="4640479" y="509729"/>
                  </a:lnTo>
                  <a:lnTo>
                    <a:pt x="4643029" y="528853"/>
                  </a:lnTo>
                  <a:lnTo>
                    <a:pt x="4642636" y="547989"/>
                  </a:lnTo>
                  <a:lnTo>
                    <a:pt x="4633013" y="586216"/>
                  </a:lnTo>
                  <a:lnTo>
                    <a:pt x="4611588" y="624252"/>
                  </a:lnTo>
                  <a:lnTo>
                    <a:pt x="4578342" y="661941"/>
                  </a:lnTo>
                  <a:lnTo>
                    <a:pt x="4533254" y="699125"/>
                  </a:lnTo>
                  <a:lnTo>
                    <a:pt x="4476301" y="735649"/>
                  </a:lnTo>
                  <a:lnTo>
                    <a:pt x="4407465" y="771354"/>
                  </a:lnTo>
                  <a:lnTo>
                    <a:pt x="4368583" y="788851"/>
                  </a:lnTo>
                  <a:lnTo>
                    <a:pt x="4326722" y="806085"/>
                  </a:lnTo>
                  <a:lnTo>
                    <a:pt x="4281880" y="823036"/>
                  </a:lnTo>
                  <a:lnTo>
                    <a:pt x="4234053" y="839684"/>
                  </a:lnTo>
                  <a:lnTo>
                    <a:pt x="4183240" y="856010"/>
                  </a:lnTo>
                  <a:lnTo>
                    <a:pt x="4129437" y="871995"/>
                  </a:lnTo>
                  <a:lnTo>
                    <a:pt x="4072642" y="887618"/>
                  </a:lnTo>
                  <a:lnTo>
                    <a:pt x="4012853" y="902860"/>
                  </a:lnTo>
                  <a:lnTo>
                    <a:pt x="3973532" y="912280"/>
                  </a:lnTo>
                  <a:lnTo>
                    <a:pt x="3933386" y="921442"/>
                  </a:lnTo>
                  <a:lnTo>
                    <a:pt x="3892436" y="930345"/>
                  </a:lnTo>
                  <a:lnTo>
                    <a:pt x="3850706" y="938988"/>
                  </a:lnTo>
                  <a:lnTo>
                    <a:pt x="3808218" y="947371"/>
                  </a:lnTo>
                  <a:lnTo>
                    <a:pt x="3764996" y="955491"/>
                  </a:lnTo>
                  <a:lnTo>
                    <a:pt x="3721061" y="963347"/>
                  </a:lnTo>
                  <a:lnTo>
                    <a:pt x="3676436" y="970939"/>
                  </a:lnTo>
                  <a:lnTo>
                    <a:pt x="3631145" y="978265"/>
                  </a:lnTo>
                  <a:lnTo>
                    <a:pt x="3585210" y="985325"/>
                  </a:lnTo>
                  <a:lnTo>
                    <a:pt x="3538653" y="992116"/>
                  </a:lnTo>
                  <a:lnTo>
                    <a:pt x="3491498" y="998638"/>
                  </a:lnTo>
                  <a:lnTo>
                    <a:pt x="3443767" y="1004889"/>
                  </a:lnTo>
                  <a:lnTo>
                    <a:pt x="3395482" y="1010868"/>
                  </a:lnTo>
                  <a:lnTo>
                    <a:pt x="3346668" y="1016575"/>
                  </a:lnTo>
                  <a:lnTo>
                    <a:pt x="3297345" y="1022007"/>
                  </a:lnTo>
                  <a:lnTo>
                    <a:pt x="3247537" y="1027165"/>
                  </a:lnTo>
                  <a:lnTo>
                    <a:pt x="3197267" y="1032045"/>
                  </a:lnTo>
                  <a:lnTo>
                    <a:pt x="3146557" y="1036649"/>
                  </a:lnTo>
                  <a:lnTo>
                    <a:pt x="3095431" y="1040973"/>
                  </a:lnTo>
                  <a:lnTo>
                    <a:pt x="3043910" y="1045017"/>
                  </a:lnTo>
                  <a:lnTo>
                    <a:pt x="2992018" y="1048781"/>
                  </a:lnTo>
                  <a:lnTo>
                    <a:pt x="2939777" y="1052262"/>
                  </a:lnTo>
                  <a:lnTo>
                    <a:pt x="2887210" y="1055459"/>
                  </a:lnTo>
                  <a:lnTo>
                    <a:pt x="2834340" y="1058372"/>
                  </a:lnTo>
                  <a:lnTo>
                    <a:pt x="2781189" y="1060998"/>
                  </a:lnTo>
                  <a:lnTo>
                    <a:pt x="2727781" y="1063338"/>
                  </a:lnTo>
                  <a:lnTo>
                    <a:pt x="2674137" y="1065389"/>
                  </a:lnTo>
                  <a:lnTo>
                    <a:pt x="2620281" y="1067151"/>
                  </a:lnTo>
                  <a:lnTo>
                    <a:pt x="2566235" y="1068622"/>
                  </a:lnTo>
                  <a:lnTo>
                    <a:pt x="2512022" y="1069802"/>
                  </a:lnTo>
                  <a:lnTo>
                    <a:pt x="2457665" y="1070688"/>
                  </a:lnTo>
                  <a:lnTo>
                    <a:pt x="2403187" y="1071281"/>
                  </a:lnTo>
                  <a:lnTo>
                    <a:pt x="2348609" y="1071578"/>
                  </a:lnTo>
                  <a:lnTo>
                    <a:pt x="2293956" y="1071578"/>
                  </a:lnTo>
                  <a:lnTo>
                    <a:pt x="2239249" y="1071281"/>
                  </a:lnTo>
                  <a:lnTo>
                    <a:pt x="2184512" y="1070684"/>
                  </a:lnTo>
                  <a:lnTo>
                    <a:pt x="2129766" y="1069788"/>
                  </a:lnTo>
                  <a:lnTo>
                    <a:pt x="2075036" y="1068590"/>
                  </a:lnTo>
                  <a:lnTo>
                    <a:pt x="2020342" y="1067090"/>
                  </a:lnTo>
                  <a:lnTo>
                    <a:pt x="1965710" y="1065287"/>
                  </a:lnTo>
                  <a:lnTo>
                    <a:pt x="1911160" y="1063178"/>
                  </a:lnTo>
                  <a:lnTo>
                    <a:pt x="1856715" y="1060764"/>
                  </a:lnTo>
                  <a:lnTo>
                    <a:pt x="1802399" y="1058042"/>
                  </a:lnTo>
                  <a:lnTo>
                    <a:pt x="1748235" y="1055012"/>
                  </a:lnTo>
                  <a:lnTo>
                    <a:pt x="1694244" y="1051672"/>
                  </a:lnTo>
                  <a:lnTo>
                    <a:pt x="1640449" y="1048022"/>
                  </a:lnTo>
                  <a:lnTo>
                    <a:pt x="1586874" y="1044059"/>
                  </a:lnTo>
                  <a:lnTo>
                    <a:pt x="1533541" y="1039784"/>
                  </a:lnTo>
                  <a:lnTo>
                    <a:pt x="1480473" y="1035194"/>
                  </a:lnTo>
                  <a:lnTo>
                    <a:pt x="318423" y="12687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F29E3C-A01B-4915-8AD3-67F4A615A3AE}"/>
                </a:ext>
              </a:extLst>
            </p:cNvPr>
            <p:cNvGrpSpPr/>
            <p:nvPr/>
          </p:nvGrpSpPr>
          <p:grpSpPr>
            <a:xfrm>
              <a:off x="6019890" y="3806951"/>
              <a:ext cx="4596376" cy="1268747"/>
              <a:chOff x="5029380" y="3270502"/>
              <a:chExt cx="4596376" cy="1268747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5029380" y="3270502"/>
                <a:ext cx="4596376" cy="126874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12760B7-9CE7-491E-A7DB-76B99CF108BE}"/>
                  </a:ext>
                </a:extLst>
              </p:cNvPr>
              <p:cNvSpPr txBox="1"/>
              <p:nvPr/>
            </p:nvSpPr>
            <p:spPr>
              <a:xfrm>
                <a:off x="5536660" y="3566012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平均查找次数</a:t>
                </a:r>
                <a:r>
                  <a:rPr lang="zh-CN" altLang="en-US" sz="2400" b="1" spc="735" baseline="-19444" dirty="0">
                    <a:latin typeface="宋体"/>
                    <a:cs typeface="宋体"/>
                  </a:rPr>
                  <a:t>为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zh-CN" altLang="en-US" sz="2400" b="1" spc="-22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/2</a:t>
                </a:r>
                <a:r>
                  <a:rPr lang="zh-CN" altLang="en-US" sz="2400" b="1" baseline="-19444" dirty="0">
                    <a:latin typeface="宋体"/>
                    <a:cs typeface="宋体"/>
                  </a:rPr>
                  <a:t>，</a:t>
                </a:r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平均时间性能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O(n)</a:t>
                </a:r>
                <a:endParaRPr lang="zh-CN" altLang="en-US" sz="2400" b="1" baseline="-19444" dirty="0">
                  <a:solidFill>
                    <a:srgbClr val="006FC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8916" y="636778"/>
            <a:ext cx="651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4.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latin typeface="宋体"/>
                <a:cs typeface="宋体"/>
              </a:rPr>
              <a:t>删除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（删除链表的</a:t>
            </a:r>
            <a:r>
              <a:rPr sz="2400" spc="-10" dirty="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sz="2400" spc="-6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(1≤i≤n)</a:t>
            </a:r>
            <a:r>
              <a:rPr sz="2400" dirty="0">
                <a:solidFill>
                  <a:srgbClr val="000000"/>
                </a:solidFill>
                <a:latin typeface="宋体"/>
                <a:cs typeface="宋体"/>
              </a:rPr>
              <a:t>个位置上的结</a:t>
            </a:r>
            <a:r>
              <a:rPr sz="2400" spc="5" dirty="0">
                <a:solidFill>
                  <a:srgbClr val="000000"/>
                </a:solidFill>
                <a:latin typeface="宋体"/>
                <a:cs typeface="宋体"/>
              </a:rPr>
              <a:t>点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3412" y="1252335"/>
            <a:ext cx="7294245" cy="381001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657225" indent="-640080">
              <a:lnSpc>
                <a:spcPct val="100000"/>
              </a:lnSpc>
              <a:spcBef>
                <a:spcPts val="850"/>
              </a:spcBef>
              <a:buSzPct val="95000"/>
              <a:buAutoNum type="arabicPlain"/>
              <a:tabLst>
                <a:tab pos="657860" algn="l"/>
              </a:tabLst>
            </a:pPr>
            <a:r>
              <a:rPr sz="2000" b="1" spc="5" dirty="0">
                <a:latin typeface="宋体"/>
                <a:cs typeface="宋体"/>
              </a:rPr>
              <a:t>先找到链表的</a:t>
            </a:r>
            <a:r>
              <a:rPr sz="2000" b="1" spc="-5" dirty="0">
                <a:latin typeface="宋体"/>
                <a:cs typeface="宋体"/>
              </a:rPr>
              <a:t>第</a:t>
            </a:r>
            <a:r>
              <a:rPr sz="2000" b="1" spc="-545" dirty="0">
                <a:latin typeface="宋体"/>
                <a:cs typeface="宋体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i-1</a:t>
            </a:r>
            <a:r>
              <a:rPr sz="2000" b="1" spc="5" dirty="0">
                <a:latin typeface="宋体"/>
                <a:cs typeface="宋体"/>
              </a:rPr>
              <a:t>个结点，</a:t>
            </a:r>
            <a:r>
              <a:rPr sz="2000" b="1" spc="10" dirty="0">
                <a:latin typeface="宋体"/>
                <a:cs typeface="宋体"/>
              </a:rPr>
              <a:t>用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指</a:t>
            </a:r>
            <a:r>
              <a:rPr sz="2000" b="1" spc="-5" dirty="0">
                <a:latin typeface="宋体"/>
                <a:cs typeface="宋体"/>
              </a:rPr>
              <a:t>向；</a:t>
            </a:r>
            <a:endParaRPr sz="2000" dirty="0">
              <a:latin typeface="宋体"/>
              <a:cs typeface="宋体"/>
            </a:endParaRPr>
          </a:p>
          <a:p>
            <a:pPr marL="652780" indent="-640080">
              <a:lnSpc>
                <a:spcPct val="100000"/>
              </a:lnSpc>
              <a:spcBef>
                <a:spcPts val="750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再用指针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宋体"/>
                <a:cs typeface="宋体"/>
              </a:rPr>
              <a:t>指向</a:t>
            </a:r>
            <a:r>
              <a:rPr sz="2000" b="1" spc="-5" dirty="0">
                <a:latin typeface="宋体"/>
                <a:cs typeface="宋体"/>
              </a:rPr>
              <a:t>要</a:t>
            </a:r>
            <a:r>
              <a:rPr sz="2000" b="1" spc="5" dirty="0">
                <a:latin typeface="宋体"/>
                <a:cs typeface="宋体"/>
              </a:rPr>
              <a:t>被删</a:t>
            </a:r>
            <a:r>
              <a:rPr sz="2000" b="1" spc="-5" dirty="0">
                <a:latin typeface="宋体"/>
                <a:cs typeface="宋体"/>
              </a:rPr>
              <a:t>除</a:t>
            </a:r>
            <a:r>
              <a:rPr sz="2000" b="1" spc="5" dirty="0">
                <a:latin typeface="宋体"/>
                <a:cs typeface="宋体"/>
              </a:rPr>
              <a:t>的结点（</a:t>
            </a:r>
            <a:r>
              <a:rPr sz="2000" b="1" spc="5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宋体"/>
                <a:cs typeface="宋体"/>
              </a:rPr>
              <a:t>下</a:t>
            </a:r>
            <a:r>
              <a:rPr sz="2000" b="1" spc="5" dirty="0">
                <a:latin typeface="宋体"/>
                <a:cs typeface="宋体"/>
              </a:rPr>
              <a:t>一个结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）</a:t>
            </a:r>
            <a:r>
              <a:rPr sz="2000" b="1" spc="5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652780" indent="-640080">
              <a:lnSpc>
                <a:spcPct val="100000"/>
              </a:lnSpc>
              <a:spcBef>
                <a:spcPts val="640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然后修改指针，</a:t>
            </a:r>
            <a:r>
              <a:rPr sz="2000" b="1" spc="-5" dirty="0">
                <a:latin typeface="宋体"/>
                <a:cs typeface="宋体"/>
              </a:rPr>
              <a:t>删</a:t>
            </a:r>
            <a:r>
              <a:rPr sz="2000" b="1" spc="5" dirty="0">
                <a:latin typeface="宋体"/>
                <a:cs typeface="宋体"/>
              </a:rPr>
              <a:t>除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宋体"/>
                <a:cs typeface="宋体"/>
              </a:rPr>
              <a:t>所</a:t>
            </a:r>
            <a:r>
              <a:rPr sz="2000" b="1" spc="5" dirty="0">
                <a:latin typeface="宋体"/>
                <a:cs typeface="宋体"/>
              </a:rPr>
              <a:t>指结</a:t>
            </a:r>
            <a:r>
              <a:rPr sz="2000" b="1" spc="10" dirty="0">
                <a:latin typeface="宋体"/>
                <a:cs typeface="宋体"/>
              </a:rPr>
              <a:t>点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652780" indent="-640080">
              <a:lnSpc>
                <a:spcPct val="100000"/>
              </a:lnSpc>
              <a:spcBef>
                <a:spcPts val="635"/>
              </a:spcBef>
              <a:buSzPct val="95000"/>
              <a:buAutoNum type="arabicPlain"/>
              <a:tabLst>
                <a:tab pos="652780" algn="l"/>
              </a:tabLst>
            </a:pPr>
            <a:r>
              <a:rPr sz="2000" b="1" spc="5" dirty="0">
                <a:latin typeface="宋体"/>
                <a:cs typeface="宋体"/>
              </a:rPr>
              <a:t>最后释放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宋体"/>
                <a:cs typeface="宋体"/>
              </a:rPr>
              <a:t>所指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点的</a:t>
            </a:r>
            <a:r>
              <a:rPr sz="2000" b="1" spc="-5" dirty="0">
                <a:latin typeface="宋体"/>
                <a:cs typeface="宋体"/>
              </a:rPr>
              <a:t>空</a:t>
            </a:r>
            <a:r>
              <a:rPr sz="2000" b="1" spc="5" dirty="0">
                <a:latin typeface="宋体"/>
                <a:cs typeface="宋体"/>
              </a:rPr>
              <a:t>间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3994150">
              <a:lnSpc>
                <a:spcPts val="2325"/>
              </a:lnSpc>
              <a:spcBef>
                <a:spcPts val="880"/>
              </a:spcBef>
            </a:pPr>
            <a:r>
              <a:rPr sz="2000" b="1" spc="-10" dirty="0">
                <a:latin typeface="宋体"/>
                <a:cs typeface="宋体"/>
              </a:rPr>
              <a:t>s =</a:t>
            </a:r>
            <a:r>
              <a:rPr sz="2000" b="1" spc="20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p-&gt;Next;</a:t>
            </a:r>
            <a:endParaRPr sz="2000" dirty="0">
              <a:latin typeface="宋体"/>
              <a:cs typeface="宋体"/>
            </a:endParaRPr>
          </a:p>
          <a:p>
            <a:pPr marR="11430" algn="ctr">
              <a:lnSpc>
                <a:spcPts val="2325"/>
              </a:lnSpc>
            </a:pPr>
            <a:r>
              <a:rPr sz="2000" b="1" spc="5" dirty="0">
                <a:latin typeface="宋体"/>
                <a:cs typeface="宋体"/>
              </a:rPr>
              <a:t>free（s）;</a:t>
            </a:r>
            <a:endParaRPr sz="2000" dirty="0">
              <a:latin typeface="宋体"/>
              <a:cs typeface="宋体"/>
            </a:endParaRPr>
          </a:p>
          <a:p>
            <a:pPr marL="326390">
              <a:lnSpc>
                <a:spcPts val="2325"/>
              </a:lnSpc>
              <a:spcBef>
                <a:spcPts val="750"/>
              </a:spcBef>
              <a:tabLst>
                <a:tab pos="5156835" algn="l"/>
              </a:tabLst>
            </a:pPr>
            <a:r>
              <a:rPr sz="2000" b="1" spc="5" dirty="0">
                <a:latin typeface="宋体"/>
                <a:cs typeface="宋体"/>
              </a:rPr>
              <a:t>head	……</a:t>
            </a:r>
            <a:endParaRPr sz="2000" dirty="0">
              <a:latin typeface="宋体"/>
              <a:cs typeface="宋体"/>
            </a:endParaRPr>
          </a:p>
          <a:p>
            <a:pPr marL="1941195">
              <a:lnSpc>
                <a:spcPts val="2325"/>
              </a:lnSpc>
            </a:pPr>
            <a:r>
              <a:rPr sz="2000" b="1" spc="-10" dirty="0">
                <a:latin typeface="宋体"/>
                <a:cs typeface="宋体"/>
              </a:rPr>
              <a:t>p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867025">
              <a:lnSpc>
                <a:spcPct val="100000"/>
              </a:lnSpc>
            </a:pPr>
            <a:r>
              <a:rPr sz="1800" b="1" dirty="0">
                <a:latin typeface="宋体"/>
                <a:cs typeface="宋体"/>
              </a:rPr>
              <a:t>p-&gt;Next </a:t>
            </a:r>
            <a:r>
              <a:rPr sz="1800" b="1" spc="-10" dirty="0">
                <a:latin typeface="宋体"/>
                <a:cs typeface="宋体"/>
              </a:rPr>
              <a:t>=</a:t>
            </a:r>
            <a:r>
              <a:rPr sz="1800" b="1" spc="20" dirty="0">
                <a:latin typeface="宋体"/>
                <a:cs typeface="宋体"/>
              </a:rPr>
              <a:t> </a:t>
            </a:r>
            <a:r>
              <a:rPr sz="1800" b="1" dirty="0">
                <a:latin typeface="宋体"/>
                <a:cs typeface="宋体"/>
              </a:rPr>
              <a:t>s-&gt;Next;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ACF251E-4A7E-4A2B-B928-FFC375AFAB9E}"/>
              </a:ext>
            </a:extLst>
          </p:cNvPr>
          <p:cNvGrpSpPr/>
          <p:nvPr/>
        </p:nvGrpSpPr>
        <p:grpSpPr>
          <a:xfrm>
            <a:off x="598900" y="4909507"/>
            <a:ext cx="8001634" cy="1143000"/>
            <a:chOff x="598900" y="4909507"/>
            <a:chExt cx="8001634" cy="1143000"/>
          </a:xfrm>
        </p:grpSpPr>
        <p:sp>
          <p:nvSpPr>
            <p:cNvPr id="27" name="object 27"/>
            <p:cNvSpPr/>
            <p:nvPr/>
          </p:nvSpPr>
          <p:spPr>
            <a:xfrm>
              <a:off x="598900" y="4909507"/>
              <a:ext cx="8001063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900" y="4909507"/>
              <a:ext cx="8001634" cy="1143000"/>
            </a:xfrm>
            <a:custGeom>
              <a:avLst/>
              <a:gdLst/>
              <a:ahLst/>
              <a:cxnLst/>
              <a:rect l="l" t="t" r="r" b="b"/>
              <a:pathLst>
                <a:path w="8001634" h="1143000">
                  <a:moveTo>
                    <a:pt x="0" y="571500"/>
                  </a:moveTo>
                  <a:lnTo>
                    <a:pt x="11756" y="527362"/>
                  </a:lnTo>
                  <a:lnTo>
                    <a:pt x="35675" y="494853"/>
                  </a:lnTo>
                  <a:lnTo>
                    <a:pt x="72137" y="462911"/>
                  </a:lnTo>
                  <a:lnTo>
                    <a:pt x="120778" y="431588"/>
                  </a:lnTo>
                  <a:lnTo>
                    <a:pt x="159793" y="411075"/>
                  </a:lnTo>
                  <a:lnTo>
                    <a:pt x="203954" y="390875"/>
                  </a:lnTo>
                  <a:lnTo>
                    <a:pt x="253152" y="371004"/>
                  </a:lnTo>
                  <a:lnTo>
                    <a:pt x="307281" y="351477"/>
                  </a:lnTo>
                  <a:lnTo>
                    <a:pt x="366232" y="332309"/>
                  </a:lnTo>
                  <a:lnTo>
                    <a:pt x="429900" y="313516"/>
                  </a:lnTo>
                  <a:lnTo>
                    <a:pt x="498176" y="295113"/>
                  </a:lnTo>
                  <a:lnTo>
                    <a:pt x="570953" y="277115"/>
                  </a:lnTo>
                  <a:lnTo>
                    <a:pt x="608996" y="268273"/>
                  </a:lnTo>
                  <a:lnTo>
                    <a:pt x="648124" y="259538"/>
                  </a:lnTo>
                  <a:lnTo>
                    <a:pt x="688324" y="250912"/>
                  </a:lnTo>
                  <a:lnTo>
                    <a:pt x="729582" y="242397"/>
                  </a:lnTo>
                  <a:lnTo>
                    <a:pt x="771885" y="233994"/>
                  </a:lnTo>
                  <a:lnTo>
                    <a:pt x="815219" y="225707"/>
                  </a:lnTo>
                  <a:lnTo>
                    <a:pt x="859572" y="217536"/>
                  </a:lnTo>
                  <a:lnTo>
                    <a:pt x="904929" y="209484"/>
                  </a:lnTo>
                  <a:lnTo>
                    <a:pt x="951277" y="201552"/>
                  </a:lnTo>
                  <a:lnTo>
                    <a:pt x="998603" y="193743"/>
                  </a:lnTo>
                  <a:lnTo>
                    <a:pt x="1046893" y="186057"/>
                  </a:lnTo>
                  <a:lnTo>
                    <a:pt x="1096134" y="178499"/>
                  </a:lnTo>
                  <a:lnTo>
                    <a:pt x="1146312" y="171068"/>
                  </a:lnTo>
                  <a:lnTo>
                    <a:pt x="1197415" y="163767"/>
                  </a:lnTo>
                  <a:lnTo>
                    <a:pt x="1249429" y="156599"/>
                  </a:lnTo>
                  <a:lnTo>
                    <a:pt x="1302339" y="149564"/>
                  </a:lnTo>
                  <a:lnTo>
                    <a:pt x="1356134" y="142665"/>
                  </a:lnTo>
                  <a:lnTo>
                    <a:pt x="1410799" y="135904"/>
                  </a:lnTo>
                  <a:lnTo>
                    <a:pt x="1466321" y="129283"/>
                  </a:lnTo>
                  <a:lnTo>
                    <a:pt x="1522687" y="122803"/>
                  </a:lnTo>
                  <a:lnTo>
                    <a:pt x="1579883" y="116467"/>
                  </a:lnTo>
                  <a:lnTo>
                    <a:pt x="1637896" y="110276"/>
                  </a:lnTo>
                  <a:lnTo>
                    <a:pt x="1696712" y="104233"/>
                  </a:lnTo>
                  <a:lnTo>
                    <a:pt x="1756318" y="98338"/>
                  </a:lnTo>
                  <a:lnTo>
                    <a:pt x="1816701" y="92595"/>
                  </a:lnTo>
                  <a:lnTo>
                    <a:pt x="1877847" y="87005"/>
                  </a:lnTo>
                  <a:lnTo>
                    <a:pt x="1939742" y="81570"/>
                  </a:lnTo>
                  <a:lnTo>
                    <a:pt x="2002374" y="76292"/>
                  </a:lnTo>
                  <a:lnTo>
                    <a:pt x="2065729" y="71173"/>
                  </a:lnTo>
                  <a:lnTo>
                    <a:pt x="2129793" y="66214"/>
                  </a:lnTo>
                  <a:lnTo>
                    <a:pt x="2194554" y="61419"/>
                  </a:lnTo>
                  <a:lnTo>
                    <a:pt x="2259997" y="56787"/>
                  </a:lnTo>
                  <a:lnTo>
                    <a:pt x="2326109" y="52323"/>
                  </a:lnTo>
                  <a:lnTo>
                    <a:pt x="2392878" y="48026"/>
                  </a:lnTo>
                  <a:lnTo>
                    <a:pt x="2460288" y="43900"/>
                  </a:lnTo>
                  <a:lnTo>
                    <a:pt x="2528328" y="39947"/>
                  </a:lnTo>
                  <a:lnTo>
                    <a:pt x="2596984" y="36167"/>
                  </a:lnTo>
                  <a:lnTo>
                    <a:pt x="2666241" y="32564"/>
                  </a:lnTo>
                  <a:lnTo>
                    <a:pt x="2736087" y="29138"/>
                  </a:lnTo>
                  <a:lnTo>
                    <a:pt x="2806509" y="25893"/>
                  </a:lnTo>
                  <a:lnTo>
                    <a:pt x="2877493" y="22829"/>
                  </a:lnTo>
                  <a:lnTo>
                    <a:pt x="2949025" y="19949"/>
                  </a:lnTo>
                  <a:lnTo>
                    <a:pt x="3021093" y="17255"/>
                  </a:lnTo>
                  <a:lnTo>
                    <a:pt x="3093682" y="14749"/>
                  </a:lnTo>
                  <a:lnTo>
                    <a:pt x="3166779" y="12431"/>
                  </a:lnTo>
                  <a:lnTo>
                    <a:pt x="3240371" y="10306"/>
                  </a:lnTo>
                  <a:lnTo>
                    <a:pt x="3314445" y="8373"/>
                  </a:lnTo>
                  <a:lnTo>
                    <a:pt x="3388987" y="6636"/>
                  </a:lnTo>
                  <a:lnTo>
                    <a:pt x="3463984" y="5097"/>
                  </a:lnTo>
                  <a:lnTo>
                    <a:pt x="3539421" y="3756"/>
                  </a:lnTo>
                  <a:lnTo>
                    <a:pt x="3615287" y="2616"/>
                  </a:lnTo>
                  <a:lnTo>
                    <a:pt x="3691567" y="1679"/>
                  </a:lnTo>
                  <a:lnTo>
                    <a:pt x="3768248" y="947"/>
                  </a:lnTo>
                  <a:lnTo>
                    <a:pt x="3845317" y="422"/>
                  </a:lnTo>
                  <a:lnTo>
                    <a:pt x="3922759" y="105"/>
                  </a:lnTo>
                  <a:lnTo>
                    <a:pt x="4000563" y="0"/>
                  </a:lnTo>
                  <a:lnTo>
                    <a:pt x="4078362" y="105"/>
                  </a:lnTo>
                  <a:lnTo>
                    <a:pt x="4155801" y="422"/>
                  </a:lnTo>
                  <a:lnTo>
                    <a:pt x="4232865" y="947"/>
                  </a:lnTo>
                  <a:lnTo>
                    <a:pt x="4309542" y="1679"/>
                  </a:lnTo>
                  <a:lnTo>
                    <a:pt x="4385819" y="2616"/>
                  </a:lnTo>
                  <a:lnTo>
                    <a:pt x="4461681" y="3756"/>
                  </a:lnTo>
                  <a:lnTo>
                    <a:pt x="4537115" y="5097"/>
                  </a:lnTo>
                  <a:lnTo>
                    <a:pt x="4612108" y="6636"/>
                  </a:lnTo>
                  <a:lnTo>
                    <a:pt x="4686647" y="8373"/>
                  </a:lnTo>
                  <a:lnTo>
                    <a:pt x="4760717" y="10306"/>
                  </a:lnTo>
                  <a:lnTo>
                    <a:pt x="4834307" y="12431"/>
                  </a:lnTo>
                  <a:lnTo>
                    <a:pt x="4907401" y="14749"/>
                  </a:lnTo>
                  <a:lnTo>
                    <a:pt x="4979988" y="17255"/>
                  </a:lnTo>
                  <a:lnTo>
                    <a:pt x="5052052" y="19949"/>
                  </a:lnTo>
                  <a:lnTo>
                    <a:pt x="5123582" y="22829"/>
                  </a:lnTo>
                  <a:lnTo>
                    <a:pt x="5194564" y="25893"/>
                  </a:lnTo>
                  <a:lnTo>
                    <a:pt x="5264983" y="29138"/>
                  </a:lnTo>
                  <a:lnTo>
                    <a:pt x="5334827" y="32564"/>
                  </a:lnTo>
                  <a:lnTo>
                    <a:pt x="5404083" y="36167"/>
                  </a:lnTo>
                  <a:lnTo>
                    <a:pt x="5472736" y="39947"/>
                  </a:lnTo>
                  <a:lnTo>
                    <a:pt x="5540774" y="43900"/>
                  </a:lnTo>
                  <a:lnTo>
                    <a:pt x="5608183" y="48026"/>
                  </a:lnTo>
                  <a:lnTo>
                    <a:pt x="5674950" y="52323"/>
                  </a:lnTo>
                  <a:lnTo>
                    <a:pt x="5741061" y="56787"/>
                  </a:lnTo>
                  <a:lnTo>
                    <a:pt x="5806503" y="61419"/>
                  </a:lnTo>
                  <a:lnTo>
                    <a:pt x="5871262" y="66214"/>
                  </a:lnTo>
                  <a:lnTo>
                    <a:pt x="5935325" y="71173"/>
                  </a:lnTo>
                  <a:lnTo>
                    <a:pt x="5998679" y="76292"/>
                  </a:lnTo>
                  <a:lnTo>
                    <a:pt x="6061310" y="81570"/>
                  </a:lnTo>
                  <a:lnTo>
                    <a:pt x="6123205" y="87005"/>
                  </a:lnTo>
                  <a:lnTo>
                    <a:pt x="6184350" y="92595"/>
                  </a:lnTo>
                  <a:lnTo>
                    <a:pt x="6244732" y="98338"/>
                  </a:lnTo>
                  <a:lnTo>
                    <a:pt x="6304338" y="104233"/>
                  </a:lnTo>
                  <a:lnTo>
                    <a:pt x="6363153" y="110276"/>
                  </a:lnTo>
                  <a:lnTo>
                    <a:pt x="6421165" y="116467"/>
                  </a:lnTo>
                  <a:lnTo>
                    <a:pt x="6478361" y="122803"/>
                  </a:lnTo>
                  <a:lnTo>
                    <a:pt x="6534726" y="129283"/>
                  </a:lnTo>
                  <a:lnTo>
                    <a:pt x="6590248" y="135904"/>
                  </a:lnTo>
                  <a:lnTo>
                    <a:pt x="6644913" y="142665"/>
                  </a:lnTo>
                  <a:lnTo>
                    <a:pt x="6698707" y="149564"/>
                  </a:lnTo>
                  <a:lnTo>
                    <a:pt x="6751618" y="156599"/>
                  </a:lnTo>
                  <a:lnTo>
                    <a:pt x="6803631" y="163767"/>
                  </a:lnTo>
                  <a:lnTo>
                    <a:pt x="6854734" y="171068"/>
                  </a:lnTo>
                  <a:lnTo>
                    <a:pt x="6904913" y="178499"/>
                  </a:lnTo>
                  <a:lnTo>
                    <a:pt x="6954154" y="186057"/>
                  </a:lnTo>
                  <a:lnTo>
                    <a:pt x="7002444" y="193743"/>
                  </a:lnTo>
                  <a:lnTo>
                    <a:pt x="7049770" y="201552"/>
                  </a:lnTo>
                  <a:lnTo>
                    <a:pt x="7096119" y="209484"/>
                  </a:lnTo>
                  <a:lnTo>
                    <a:pt x="7141476" y="217536"/>
                  </a:lnTo>
                  <a:lnTo>
                    <a:pt x="7185828" y="225707"/>
                  </a:lnTo>
                  <a:lnTo>
                    <a:pt x="7229163" y="233994"/>
                  </a:lnTo>
                  <a:lnTo>
                    <a:pt x="7271466" y="242397"/>
                  </a:lnTo>
                  <a:lnTo>
                    <a:pt x="7312725" y="250912"/>
                  </a:lnTo>
                  <a:lnTo>
                    <a:pt x="7352925" y="259538"/>
                  </a:lnTo>
                  <a:lnTo>
                    <a:pt x="7392054" y="268273"/>
                  </a:lnTo>
                  <a:lnTo>
                    <a:pt x="7430097" y="277115"/>
                  </a:lnTo>
                  <a:lnTo>
                    <a:pt x="7502875" y="295113"/>
                  </a:lnTo>
                  <a:lnTo>
                    <a:pt x="7571153" y="313516"/>
                  </a:lnTo>
                  <a:lnTo>
                    <a:pt x="7634821" y="332309"/>
                  </a:lnTo>
                  <a:lnTo>
                    <a:pt x="7693774" y="351477"/>
                  </a:lnTo>
                  <a:lnTo>
                    <a:pt x="7747904" y="371004"/>
                  </a:lnTo>
                  <a:lnTo>
                    <a:pt x="7797103" y="390875"/>
                  </a:lnTo>
                  <a:lnTo>
                    <a:pt x="7841264" y="411075"/>
                  </a:lnTo>
                  <a:lnTo>
                    <a:pt x="7880281" y="431588"/>
                  </a:lnTo>
                  <a:lnTo>
                    <a:pt x="7914045" y="452399"/>
                  </a:lnTo>
                  <a:lnTo>
                    <a:pt x="7954608" y="484140"/>
                  </a:lnTo>
                  <a:lnTo>
                    <a:pt x="7982749" y="516466"/>
                  </a:lnTo>
                  <a:lnTo>
                    <a:pt x="8000321" y="560386"/>
                  </a:lnTo>
                  <a:lnTo>
                    <a:pt x="8001063" y="571500"/>
                  </a:lnTo>
                  <a:lnTo>
                    <a:pt x="8000321" y="582614"/>
                  </a:lnTo>
                  <a:lnTo>
                    <a:pt x="7982749" y="626539"/>
                  </a:lnTo>
                  <a:lnTo>
                    <a:pt x="7954608" y="658868"/>
                  </a:lnTo>
                  <a:lnTo>
                    <a:pt x="7914045" y="690612"/>
                  </a:lnTo>
                  <a:lnTo>
                    <a:pt x="7880281" y="711424"/>
                  </a:lnTo>
                  <a:lnTo>
                    <a:pt x="7841264" y="731938"/>
                  </a:lnTo>
                  <a:lnTo>
                    <a:pt x="7797103" y="752139"/>
                  </a:lnTo>
                  <a:lnTo>
                    <a:pt x="7747904" y="772010"/>
                  </a:lnTo>
                  <a:lnTo>
                    <a:pt x="7693774" y="791538"/>
                  </a:lnTo>
                  <a:lnTo>
                    <a:pt x="7634821" y="810706"/>
                  </a:lnTo>
                  <a:lnTo>
                    <a:pt x="7571153" y="829500"/>
                  </a:lnTo>
                  <a:lnTo>
                    <a:pt x="7502875" y="847903"/>
                  </a:lnTo>
                  <a:lnTo>
                    <a:pt x="7430097" y="865901"/>
                  </a:lnTo>
                  <a:lnTo>
                    <a:pt x="7392054" y="874743"/>
                  </a:lnTo>
                  <a:lnTo>
                    <a:pt x="7352925" y="883478"/>
                  </a:lnTo>
                  <a:lnTo>
                    <a:pt x="7312725" y="892104"/>
                  </a:lnTo>
                  <a:lnTo>
                    <a:pt x="7271466" y="900619"/>
                  </a:lnTo>
                  <a:lnTo>
                    <a:pt x="7229163" y="909021"/>
                  </a:lnTo>
                  <a:lnTo>
                    <a:pt x="7185828" y="917308"/>
                  </a:lnTo>
                  <a:lnTo>
                    <a:pt x="7141476" y="925479"/>
                  </a:lnTo>
                  <a:lnTo>
                    <a:pt x="7096119" y="933531"/>
                  </a:lnTo>
                  <a:lnTo>
                    <a:pt x="7049770" y="941463"/>
                  </a:lnTo>
                  <a:lnTo>
                    <a:pt x="7002444" y="949272"/>
                  </a:lnTo>
                  <a:lnTo>
                    <a:pt x="6954154" y="956957"/>
                  </a:lnTo>
                  <a:lnTo>
                    <a:pt x="6904913" y="964515"/>
                  </a:lnTo>
                  <a:lnTo>
                    <a:pt x="6854734" y="971945"/>
                  </a:lnTo>
                  <a:lnTo>
                    <a:pt x="6803631" y="979246"/>
                  </a:lnTo>
                  <a:lnTo>
                    <a:pt x="6751618" y="986414"/>
                  </a:lnTo>
                  <a:lnTo>
                    <a:pt x="6698707" y="993448"/>
                  </a:lnTo>
                  <a:lnTo>
                    <a:pt x="6644913" y="1000347"/>
                  </a:lnTo>
                  <a:lnTo>
                    <a:pt x="6590248" y="1007107"/>
                  </a:lnTo>
                  <a:lnTo>
                    <a:pt x="6534726" y="1013728"/>
                  </a:lnTo>
                  <a:lnTo>
                    <a:pt x="6478361" y="1020208"/>
                  </a:lnTo>
                  <a:lnTo>
                    <a:pt x="6421165" y="1026543"/>
                  </a:lnTo>
                  <a:lnTo>
                    <a:pt x="6363153" y="1032734"/>
                  </a:lnTo>
                  <a:lnTo>
                    <a:pt x="6304338" y="1038777"/>
                  </a:lnTo>
                  <a:lnTo>
                    <a:pt x="6244732" y="1044671"/>
                  </a:lnTo>
                  <a:lnTo>
                    <a:pt x="6184350" y="1050413"/>
                  </a:lnTo>
                  <a:lnTo>
                    <a:pt x="6123205" y="1056003"/>
                  </a:lnTo>
                  <a:lnTo>
                    <a:pt x="6061310" y="1061438"/>
                  </a:lnTo>
                  <a:lnTo>
                    <a:pt x="5998679" y="1066715"/>
                  </a:lnTo>
                  <a:lnTo>
                    <a:pt x="5935325" y="1071834"/>
                  </a:lnTo>
                  <a:lnTo>
                    <a:pt x="5871262" y="1076792"/>
                  </a:lnTo>
                  <a:lnTo>
                    <a:pt x="5806503" y="1081587"/>
                  </a:lnTo>
                  <a:lnTo>
                    <a:pt x="5741061" y="1086218"/>
                  </a:lnTo>
                  <a:lnTo>
                    <a:pt x="5674950" y="1090682"/>
                  </a:lnTo>
                  <a:lnTo>
                    <a:pt x="5608183" y="1094978"/>
                  </a:lnTo>
                  <a:lnTo>
                    <a:pt x="5540774" y="1099104"/>
                  </a:lnTo>
                  <a:lnTo>
                    <a:pt x="5472736" y="1103057"/>
                  </a:lnTo>
                  <a:lnTo>
                    <a:pt x="5404083" y="1106836"/>
                  </a:lnTo>
                  <a:lnTo>
                    <a:pt x="5334827" y="1110439"/>
                  </a:lnTo>
                  <a:lnTo>
                    <a:pt x="5264983" y="1113864"/>
                  </a:lnTo>
                  <a:lnTo>
                    <a:pt x="5194564" y="1117109"/>
                  </a:lnTo>
                  <a:lnTo>
                    <a:pt x="5123582" y="1120173"/>
                  </a:lnTo>
                  <a:lnTo>
                    <a:pt x="5052052" y="1123052"/>
                  </a:lnTo>
                  <a:lnTo>
                    <a:pt x="4979988" y="1125746"/>
                  </a:lnTo>
                  <a:lnTo>
                    <a:pt x="4907401" y="1128252"/>
                  </a:lnTo>
                  <a:lnTo>
                    <a:pt x="4834307" y="1130569"/>
                  </a:lnTo>
                  <a:lnTo>
                    <a:pt x="4760717" y="1132695"/>
                  </a:lnTo>
                  <a:lnTo>
                    <a:pt x="4686647" y="1134627"/>
                  </a:lnTo>
                  <a:lnTo>
                    <a:pt x="4612108" y="1136363"/>
                  </a:lnTo>
                  <a:lnTo>
                    <a:pt x="4537115" y="1137903"/>
                  </a:lnTo>
                  <a:lnTo>
                    <a:pt x="4461681" y="1139244"/>
                  </a:lnTo>
                  <a:lnTo>
                    <a:pt x="4385819" y="1140383"/>
                  </a:lnTo>
                  <a:lnTo>
                    <a:pt x="4309542" y="1141320"/>
                  </a:lnTo>
                  <a:lnTo>
                    <a:pt x="4232865" y="1142052"/>
                  </a:lnTo>
                  <a:lnTo>
                    <a:pt x="4155801" y="1142577"/>
                  </a:lnTo>
                  <a:lnTo>
                    <a:pt x="4078362" y="1142894"/>
                  </a:lnTo>
                  <a:lnTo>
                    <a:pt x="4000563" y="1143000"/>
                  </a:lnTo>
                  <a:lnTo>
                    <a:pt x="3922759" y="1142894"/>
                  </a:lnTo>
                  <a:lnTo>
                    <a:pt x="3845317" y="1142577"/>
                  </a:lnTo>
                  <a:lnTo>
                    <a:pt x="3768248" y="1142052"/>
                  </a:lnTo>
                  <a:lnTo>
                    <a:pt x="3691567" y="1141320"/>
                  </a:lnTo>
                  <a:lnTo>
                    <a:pt x="3615287" y="1140383"/>
                  </a:lnTo>
                  <a:lnTo>
                    <a:pt x="3539421" y="1139244"/>
                  </a:lnTo>
                  <a:lnTo>
                    <a:pt x="3463984" y="1137903"/>
                  </a:lnTo>
                  <a:lnTo>
                    <a:pt x="3388987" y="1136363"/>
                  </a:lnTo>
                  <a:lnTo>
                    <a:pt x="3314445" y="1134627"/>
                  </a:lnTo>
                  <a:lnTo>
                    <a:pt x="3240371" y="1132695"/>
                  </a:lnTo>
                  <a:lnTo>
                    <a:pt x="3166779" y="1130569"/>
                  </a:lnTo>
                  <a:lnTo>
                    <a:pt x="3093682" y="1128252"/>
                  </a:lnTo>
                  <a:lnTo>
                    <a:pt x="3021093" y="1125746"/>
                  </a:lnTo>
                  <a:lnTo>
                    <a:pt x="2949025" y="1123052"/>
                  </a:lnTo>
                  <a:lnTo>
                    <a:pt x="2877493" y="1120173"/>
                  </a:lnTo>
                  <a:lnTo>
                    <a:pt x="2806509" y="1117109"/>
                  </a:lnTo>
                  <a:lnTo>
                    <a:pt x="2736088" y="1113864"/>
                  </a:lnTo>
                  <a:lnTo>
                    <a:pt x="2666241" y="1110439"/>
                  </a:lnTo>
                  <a:lnTo>
                    <a:pt x="2596984" y="1106836"/>
                  </a:lnTo>
                  <a:lnTo>
                    <a:pt x="2528328" y="1103057"/>
                  </a:lnTo>
                  <a:lnTo>
                    <a:pt x="2460288" y="1099104"/>
                  </a:lnTo>
                  <a:lnTo>
                    <a:pt x="2392878" y="1094978"/>
                  </a:lnTo>
                  <a:lnTo>
                    <a:pt x="2326109" y="1090682"/>
                  </a:lnTo>
                  <a:lnTo>
                    <a:pt x="2259997" y="1086218"/>
                  </a:lnTo>
                  <a:lnTo>
                    <a:pt x="2194554" y="1081587"/>
                  </a:lnTo>
                  <a:lnTo>
                    <a:pt x="2129793" y="1076792"/>
                  </a:lnTo>
                  <a:lnTo>
                    <a:pt x="2065729" y="1071834"/>
                  </a:lnTo>
                  <a:lnTo>
                    <a:pt x="2002374" y="1066715"/>
                  </a:lnTo>
                  <a:lnTo>
                    <a:pt x="1939742" y="1061438"/>
                  </a:lnTo>
                  <a:lnTo>
                    <a:pt x="1877847" y="1056003"/>
                  </a:lnTo>
                  <a:lnTo>
                    <a:pt x="1816701" y="1050413"/>
                  </a:lnTo>
                  <a:lnTo>
                    <a:pt x="1756318" y="1044671"/>
                  </a:lnTo>
                  <a:lnTo>
                    <a:pt x="1696712" y="1038777"/>
                  </a:lnTo>
                  <a:lnTo>
                    <a:pt x="1637896" y="1032734"/>
                  </a:lnTo>
                  <a:lnTo>
                    <a:pt x="1579883" y="1026543"/>
                  </a:lnTo>
                  <a:lnTo>
                    <a:pt x="1522687" y="1020208"/>
                  </a:lnTo>
                  <a:lnTo>
                    <a:pt x="1466321" y="1013728"/>
                  </a:lnTo>
                  <a:lnTo>
                    <a:pt x="1410799" y="1007107"/>
                  </a:lnTo>
                  <a:lnTo>
                    <a:pt x="1356134" y="1000347"/>
                  </a:lnTo>
                  <a:lnTo>
                    <a:pt x="1302339" y="993448"/>
                  </a:lnTo>
                  <a:lnTo>
                    <a:pt x="1249429" y="986414"/>
                  </a:lnTo>
                  <a:lnTo>
                    <a:pt x="1197415" y="979246"/>
                  </a:lnTo>
                  <a:lnTo>
                    <a:pt x="1146312" y="971945"/>
                  </a:lnTo>
                  <a:lnTo>
                    <a:pt x="1096134" y="964515"/>
                  </a:lnTo>
                  <a:lnTo>
                    <a:pt x="1046893" y="956957"/>
                  </a:lnTo>
                  <a:lnTo>
                    <a:pt x="998603" y="949272"/>
                  </a:lnTo>
                  <a:lnTo>
                    <a:pt x="951277" y="941463"/>
                  </a:lnTo>
                  <a:lnTo>
                    <a:pt x="904929" y="933531"/>
                  </a:lnTo>
                  <a:lnTo>
                    <a:pt x="859572" y="925479"/>
                  </a:lnTo>
                  <a:lnTo>
                    <a:pt x="815219" y="917308"/>
                  </a:lnTo>
                  <a:lnTo>
                    <a:pt x="771885" y="909021"/>
                  </a:lnTo>
                  <a:lnTo>
                    <a:pt x="729582" y="900619"/>
                  </a:lnTo>
                  <a:lnTo>
                    <a:pt x="688324" y="892104"/>
                  </a:lnTo>
                  <a:lnTo>
                    <a:pt x="648124" y="883478"/>
                  </a:lnTo>
                  <a:lnTo>
                    <a:pt x="608996" y="874743"/>
                  </a:lnTo>
                  <a:lnTo>
                    <a:pt x="570953" y="865901"/>
                  </a:lnTo>
                  <a:lnTo>
                    <a:pt x="498176" y="847903"/>
                  </a:lnTo>
                  <a:lnTo>
                    <a:pt x="429900" y="829500"/>
                  </a:lnTo>
                  <a:lnTo>
                    <a:pt x="366232" y="810706"/>
                  </a:lnTo>
                  <a:lnTo>
                    <a:pt x="307281" y="791538"/>
                  </a:lnTo>
                  <a:lnTo>
                    <a:pt x="253152" y="772010"/>
                  </a:lnTo>
                  <a:lnTo>
                    <a:pt x="203954" y="752139"/>
                  </a:lnTo>
                  <a:lnTo>
                    <a:pt x="159793" y="731938"/>
                  </a:lnTo>
                  <a:lnTo>
                    <a:pt x="120778" y="711424"/>
                  </a:lnTo>
                  <a:lnTo>
                    <a:pt x="87015" y="690612"/>
                  </a:lnTo>
                  <a:lnTo>
                    <a:pt x="46454" y="658868"/>
                  </a:lnTo>
                  <a:lnTo>
                    <a:pt x="18313" y="626539"/>
                  </a:lnTo>
                  <a:lnTo>
                    <a:pt x="741" y="582614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0005C14-5853-46FB-B5DB-CF12860A3B84}"/>
                </a:ext>
              </a:extLst>
            </p:cNvPr>
            <p:cNvSpPr txBox="1"/>
            <p:nvPr/>
          </p:nvSpPr>
          <p:spPr>
            <a:xfrm>
              <a:off x="917479" y="5215198"/>
              <a:ext cx="72942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62000">
                <a:lnSpc>
                  <a:spcPct val="100000"/>
                </a:lnSpc>
                <a:spcBef>
                  <a:spcPts val="1545"/>
                </a:spcBef>
                <a:tabLst>
                  <a:tab pos="1496695" algn="l"/>
                </a:tabLst>
              </a:pPr>
              <a:r>
                <a:rPr lang="zh-CN" altLang="en-US" sz="1800" b="1" spc="5" dirty="0">
                  <a:latin typeface="宋体"/>
                  <a:cs typeface="宋体"/>
                </a:rPr>
                <a:t>思考</a:t>
              </a:r>
              <a:r>
                <a:rPr lang="en-US" altLang="zh-CN" sz="1800" b="1" dirty="0">
                  <a:latin typeface="Arial"/>
                  <a:cs typeface="Arial"/>
                </a:rPr>
                <a:t>:	</a:t>
              </a:r>
              <a:r>
                <a:rPr lang="zh-CN" altLang="en-US" sz="1800" b="1" spc="5" dirty="0">
                  <a:latin typeface="宋体"/>
                  <a:cs typeface="宋体"/>
                </a:rPr>
                <a:t>操作指针的几个步骤如果随意</a:t>
              </a:r>
              <a:r>
                <a:rPr lang="zh-CN" altLang="en-US" sz="1800" b="1" spc="-5" dirty="0">
                  <a:latin typeface="宋体"/>
                  <a:cs typeface="宋体"/>
                </a:rPr>
                <a:t>改</a:t>
              </a:r>
              <a:r>
                <a:rPr lang="zh-CN" altLang="en-US" sz="1800" b="1" spc="5" dirty="0">
                  <a:latin typeface="宋体"/>
                  <a:cs typeface="宋体"/>
                </a:rPr>
                <a:t>变，</a:t>
              </a:r>
              <a:r>
                <a:rPr lang="zh-CN" altLang="en-US" sz="1800" b="1" spc="-5" dirty="0">
                  <a:latin typeface="宋体"/>
                  <a:cs typeface="宋体"/>
                </a:rPr>
                <a:t>将</a:t>
              </a:r>
              <a:r>
                <a:rPr lang="zh-CN" altLang="en-US" sz="1800" b="1" spc="5" dirty="0">
                  <a:latin typeface="宋体"/>
                  <a:cs typeface="宋体"/>
                </a:rPr>
                <a:t>会发</a:t>
              </a:r>
              <a:r>
                <a:rPr lang="zh-CN" altLang="en-US" sz="1800" b="1" spc="-5" dirty="0">
                  <a:latin typeface="宋体"/>
                  <a:cs typeface="宋体"/>
                </a:rPr>
                <a:t>生</a:t>
              </a:r>
              <a:r>
                <a:rPr lang="zh-CN" altLang="en-US" sz="1800" b="1" spc="5" dirty="0">
                  <a:latin typeface="宋体"/>
                  <a:cs typeface="宋体"/>
                </a:rPr>
                <a:t>什</a:t>
              </a:r>
              <a:r>
                <a:rPr lang="zh-CN" altLang="en-US" sz="1800" b="1" spc="10" dirty="0">
                  <a:latin typeface="宋体"/>
                  <a:cs typeface="宋体"/>
                </a:rPr>
                <a:t>么</a:t>
              </a:r>
              <a:r>
                <a:rPr lang="en-US" altLang="zh-CN" sz="1800" b="1" dirty="0">
                  <a:latin typeface="Arial"/>
                  <a:cs typeface="Arial"/>
                </a:rPr>
                <a:t>?</a:t>
              </a:r>
              <a:endParaRPr lang="zh-CN" altLang="en-US" sz="1800" dirty="0">
                <a:latin typeface="Arial"/>
                <a:cs typeface="Arial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1451355" y="3670300"/>
            <a:ext cx="318770" cy="76200"/>
          </a:xfrm>
          <a:custGeom>
            <a:avLst/>
            <a:gdLst/>
            <a:ahLst/>
            <a:cxnLst/>
            <a:rect l="l" t="t" r="r" b="b"/>
            <a:pathLst>
              <a:path w="318769" h="76200">
                <a:moveTo>
                  <a:pt x="242316" y="0"/>
                </a:moveTo>
                <a:lnTo>
                  <a:pt x="242316" y="76200"/>
                </a:lnTo>
                <a:lnTo>
                  <a:pt x="309118" y="42799"/>
                </a:lnTo>
                <a:lnTo>
                  <a:pt x="255016" y="42799"/>
                </a:lnTo>
                <a:lnTo>
                  <a:pt x="255016" y="33274"/>
                </a:lnTo>
                <a:lnTo>
                  <a:pt x="308864" y="33274"/>
                </a:lnTo>
                <a:lnTo>
                  <a:pt x="242316" y="0"/>
                </a:lnTo>
                <a:close/>
              </a:path>
              <a:path w="318769" h="76200">
                <a:moveTo>
                  <a:pt x="242316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42316" y="42799"/>
                </a:lnTo>
                <a:lnTo>
                  <a:pt x="242316" y="33274"/>
                </a:lnTo>
                <a:close/>
              </a:path>
              <a:path w="318769" h="76200">
                <a:moveTo>
                  <a:pt x="308864" y="33274"/>
                </a:moveTo>
                <a:lnTo>
                  <a:pt x="255016" y="33274"/>
                </a:lnTo>
                <a:lnTo>
                  <a:pt x="255016" y="42799"/>
                </a:lnTo>
                <a:lnTo>
                  <a:pt x="309118" y="42799"/>
                </a:lnTo>
                <a:lnTo>
                  <a:pt x="318516" y="38100"/>
                </a:lnTo>
                <a:lnTo>
                  <a:pt x="30886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987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987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7645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7645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4829" y="3652773"/>
            <a:ext cx="410845" cy="76200"/>
          </a:xfrm>
          <a:custGeom>
            <a:avLst/>
            <a:gdLst/>
            <a:ahLst/>
            <a:cxnLst/>
            <a:rect l="l" t="t" r="r" b="b"/>
            <a:pathLst>
              <a:path w="410844" h="76200">
                <a:moveTo>
                  <a:pt x="334263" y="0"/>
                </a:moveTo>
                <a:lnTo>
                  <a:pt x="334263" y="76200"/>
                </a:lnTo>
                <a:lnTo>
                  <a:pt x="400812" y="42925"/>
                </a:lnTo>
                <a:lnTo>
                  <a:pt x="346963" y="42925"/>
                </a:lnTo>
                <a:lnTo>
                  <a:pt x="346963" y="33400"/>
                </a:lnTo>
                <a:lnTo>
                  <a:pt x="401065" y="33400"/>
                </a:lnTo>
                <a:lnTo>
                  <a:pt x="334263" y="0"/>
                </a:lnTo>
                <a:close/>
              </a:path>
              <a:path w="410844" h="76200">
                <a:moveTo>
                  <a:pt x="334263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334263" y="42925"/>
                </a:lnTo>
                <a:lnTo>
                  <a:pt x="334263" y="33400"/>
                </a:lnTo>
                <a:close/>
              </a:path>
              <a:path w="410844" h="76200">
                <a:moveTo>
                  <a:pt x="401065" y="33400"/>
                </a:moveTo>
                <a:lnTo>
                  <a:pt x="346963" y="33400"/>
                </a:lnTo>
                <a:lnTo>
                  <a:pt x="346963" y="42925"/>
                </a:lnTo>
                <a:lnTo>
                  <a:pt x="400812" y="42925"/>
                </a:lnTo>
                <a:lnTo>
                  <a:pt x="410463" y="38100"/>
                </a:lnTo>
                <a:lnTo>
                  <a:pt x="401065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529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5292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3067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3067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5500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558" y="247650"/>
                </a:lnTo>
                <a:lnTo>
                  <a:pt x="4775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5500" y="3584575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558" y="247650"/>
                </a:lnTo>
                <a:lnTo>
                  <a:pt x="4775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3020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181" y="247650"/>
                </a:lnTo>
                <a:lnTo>
                  <a:pt x="15918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3020" y="3584575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181" y="247650"/>
                </a:lnTo>
                <a:lnTo>
                  <a:pt x="159181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2328" y="3670300"/>
            <a:ext cx="418465" cy="76200"/>
          </a:xfrm>
          <a:custGeom>
            <a:avLst/>
            <a:gdLst/>
            <a:ahLst/>
            <a:cxnLst/>
            <a:rect l="l" t="t" r="r" b="b"/>
            <a:pathLst>
              <a:path w="418464" h="76200">
                <a:moveTo>
                  <a:pt x="342011" y="0"/>
                </a:moveTo>
                <a:lnTo>
                  <a:pt x="342011" y="76200"/>
                </a:lnTo>
                <a:lnTo>
                  <a:pt x="408813" y="42799"/>
                </a:lnTo>
                <a:lnTo>
                  <a:pt x="354711" y="42799"/>
                </a:lnTo>
                <a:lnTo>
                  <a:pt x="354711" y="33274"/>
                </a:lnTo>
                <a:lnTo>
                  <a:pt x="408559" y="33274"/>
                </a:lnTo>
                <a:lnTo>
                  <a:pt x="342011" y="0"/>
                </a:lnTo>
                <a:close/>
              </a:path>
              <a:path w="418464" h="76200">
                <a:moveTo>
                  <a:pt x="342011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42011" y="42799"/>
                </a:lnTo>
                <a:lnTo>
                  <a:pt x="342011" y="33274"/>
                </a:lnTo>
                <a:close/>
              </a:path>
              <a:path w="418464" h="76200">
                <a:moveTo>
                  <a:pt x="408559" y="33274"/>
                </a:moveTo>
                <a:lnTo>
                  <a:pt x="354711" y="33274"/>
                </a:lnTo>
                <a:lnTo>
                  <a:pt x="354711" y="42799"/>
                </a:lnTo>
                <a:lnTo>
                  <a:pt x="408813" y="42799"/>
                </a:lnTo>
                <a:lnTo>
                  <a:pt x="418211" y="38100"/>
                </a:lnTo>
                <a:lnTo>
                  <a:pt x="408559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1510" y="3808348"/>
            <a:ext cx="321945" cy="251460"/>
          </a:xfrm>
          <a:custGeom>
            <a:avLst/>
            <a:gdLst/>
            <a:ahLst/>
            <a:cxnLst/>
            <a:rect l="l" t="t" r="r" b="b"/>
            <a:pathLst>
              <a:path w="321944" h="251460">
                <a:moveTo>
                  <a:pt x="258446" y="43102"/>
                </a:moveTo>
                <a:lnTo>
                  <a:pt x="0" y="243967"/>
                </a:lnTo>
                <a:lnTo>
                  <a:pt x="5841" y="251459"/>
                </a:lnTo>
                <a:lnTo>
                  <a:pt x="264273" y="50607"/>
                </a:lnTo>
                <a:lnTo>
                  <a:pt x="258446" y="43102"/>
                </a:lnTo>
                <a:close/>
              </a:path>
              <a:path w="321944" h="251460">
                <a:moveTo>
                  <a:pt x="304668" y="35306"/>
                </a:moveTo>
                <a:lnTo>
                  <a:pt x="268477" y="35306"/>
                </a:lnTo>
                <a:lnTo>
                  <a:pt x="274319" y="42799"/>
                </a:lnTo>
                <a:lnTo>
                  <a:pt x="264273" y="50607"/>
                </a:lnTo>
                <a:lnTo>
                  <a:pt x="284733" y="76962"/>
                </a:lnTo>
                <a:lnTo>
                  <a:pt x="304668" y="35306"/>
                </a:lnTo>
                <a:close/>
              </a:path>
              <a:path w="321944" h="251460">
                <a:moveTo>
                  <a:pt x="268477" y="35306"/>
                </a:moveTo>
                <a:lnTo>
                  <a:pt x="258446" y="43102"/>
                </a:lnTo>
                <a:lnTo>
                  <a:pt x="264273" y="50607"/>
                </a:lnTo>
                <a:lnTo>
                  <a:pt x="274319" y="42799"/>
                </a:lnTo>
                <a:lnTo>
                  <a:pt x="268477" y="35306"/>
                </a:lnTo>
                <a:close/>
              </a:path>
              <a:path w="321944" h="251460">
                <a:moveTo>
                  <a:pt x="321563" y="0"/>
                </a:moveTo>
                <a:lnTo>
                  <a:pt x="237997" y="16763"/>
                </a:lnTo>
                <a:lnTo>
                  <a:pt x="258446" y="43102"/>
                </a:lnTo>
                <a:lnTo>
                  <a:pt x="268477" y="35306"/>
                </a:lnTo>
                <a:lnTo>
                  <a:pt x="304668" y="35306"/>
                </a:lnTo>
                <a:lnTo>
                  <a:pt x="3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6863" y="3103245"/>
            <a:ext cx="575310" cy="492125"/>
          </a:xfrm>
          <a:custGeom>
            <a:avLst/>
            <a:gdLst/>
            <a:ahLst/>
            <a:cxnLst/>
            <a:rect l="l" t="t" r="r" b="b"/>
            <a:pathLst>
              <a:path w="575310" h="492125">
                <a:moveTo>
                  <a:pt x="33274" y="413512"/>
                </a:moveTo>
                <a:lnTo>
                  <a:pt x="0" y="491997"/>
                </a:lnTo>
                <a:lnTo>
                  <a:pt x="82676" y="471424"/>
                </a:lnTo>
                <a:lnTo>
                  <a:pt x="68051" y="454278"/>
                </a:lnTo>
                <a:lnTo>
                  <a:pt x="51435" y="454278"/>
                </a:lnTo>
                <a:lnTo>
                  <a:pt x="45212" y="447039"/>
                </a:lnTo>
                <a:lnTo>
                  <a:pt x="54852" y="438807"/>
                </a:lnTo>
                <a:lnTo>
                  <a:pt x="33274" y="413512"/>
                </a:lnTo>
                <a:close/>
              </a:path>
              <a:path w="575310" h="492125">
                <a:moveTo>
                  <a:pt x="54852" y="438807"/>
                </a:moveTo>
                <a:lnTo>
                  <a:pt x="45212" y="447039"/>
                </a:lnTo>
                <a:lnTo>
                  <a:pt x="51435" y="454278"/>
                </a:lnTo>
                <a:lnTo>
                  <a:pt x="61048" y="446069"/>
                </a:lnTo>
                <a:lnTo>
                  <a:pt x="54852" y="438807"/>
                </a:lnTo>
                <a:close/>
              </a:path>
              <a:path w="575310" h="492125">
                <a:moveTo>
                  <a:pt x="61048" y="446069"/>
                </a:moveTo>
                <a:lnTo>
                  <a:pt x="51435" y="454278"/>
                </a:lnTo>
                <a:lnTo>
                  <a:pt x="68051" y="454278"/>
                </a:lnTo>
                <a:lnTo>
                  <a:pt x="61048" y="446069"/>
                </a:lnTo>
                <a:close/>
              </a:path>
              <a:path w="575310" h="492125">
                <a:moveTo>
                  <a:pt x="568706" y="0"/>
                </a:moveTo>
                <a:lnTo>
                  <a:pt x="54852" y="438807"/>
                </a:lnTo>
                <a:lnTo>
                  <a:pt x="61048" y="446069"/>
                </a:lnTo>
                <a:lnTo>
                  <a:pt x="574928" y="7238"/>
                </a:lnTo>
                <a:lnTo>
                  <a:pt x="568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3376" y="3606800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74" y="247650"/>
                </a:lnTo>
                <a:lnTo>
                  <a:pt x="477774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43376" y="3606800"/>
            <a:ext cx="478155" cy="247650"/>
          </a:xfrm>
          <a:custGeom>
            <a:avLst/>
            <a:gdLst/>
            <a:ahLst/>
            <a:cxnLst/>
            <a:rect l="l" t="t" r="r" b="b"/>
            <a:pathLst>
              <a:path w="478154" h="247650">
                <a:moveTo>
                  <a:pt x="0" y="247650"/>
                </a:moveTo>
                <a:lnTo>
                  <a:pt x="477774" y="247650"/>
                </a:lnTo>
                <a:lnTo>
                  <a:pt x="477774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1150" y="3606800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58" y="247650"/>
                </a:lnTo>
                <a:lnTo>
                  <a:pt x="1592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1150" y="3606800"/>
            <a:ext cx="159385" cy="247650"/>
          </a:xfrm>
          <a:custGeom>
            <a:avLst/>
            <a:gdLst/>
            <a:ahLst/>
            <a:cxnLst/>
            <a:rect l="l" t="t" r="r" b="b"/>
            <a:pathLst>
              <a:path w="159385" h="247650">
                <a:moveTo>
                  <a:pt x="0" y="247650"/>
                </a:moveTo>
                <a:lnTo>
                  <a:pt x="159258" y="247650"/>
                </a:lnTo>
                <a:lnTo>
                  <a:pt x="159258" y="0"/>
                </a:lnTo>
                <a:lnTo>
                  <a:pt x="0" y="0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7002" y="3692525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15722" y="0"/>
                </a:moveTo>
                <a:lnTo>
                  <a:pt x="315722" y="76200"/>
                </a:lnTo>
                <a:lnTo>
                  <a:pt x="382524" y="42799"/>
                </a:lnTo>
                <a:lnTo>
                  <a:pt x="328422" y="42799"/>
                </a:lnTo>
                <a:lnTo>
                  <a:pt x="328422" y="33274"/>
                </a:lnTo>
                <a:lnTo>
                  <a:pt x="382270" y="33274"/>
                </a:lnTo>
                <a:lnTo>
                  <a:pt x="315722" y="0"/>
                </a:lnTo>
                <a:close/>
              </a:path>
              <a:path w="392429" h="76200">
                <a:moveTo>
                  <a:pt x="315722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15722" y="42799"/>
                </a:lnTo>
                <a:lnTo>
                  <a:pt x="315722" y="33274"/>
                </a:lnTo>
                <a:close/>
              </a:path>
              <a:path w="392429" h="76200">
                <a:moveTo>
                  <a:pt x="382270" y="33274"/>
                </a:moveTo>
                <a:lnTo>
                  <a:pt x="328422" y="33274"/>
                </a:lnTo>
                <a:lnTo>
                  <a:pt x="328422" y="42799"/>
                </a:lnTo>
                <a:lnTo>
                  <a:pt x="382524" y="42799"/>
                </a:lnTo>
                <a:lnTo>
                  <a:pt x="391922" y="38100"/>
                </a:lnTo>
                <a:lnTo>
                  <a:pt x="38227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6125" y="3711575"/>
            <a:ext cx="392430" cy="76200"/>
          </a:xfrm>
          <a:custGeom>
            <a:avLst/>
            <a:gdLst/>
            <a:ahLst/>
            <a:cxnLst/>
            <a:rect l="l" t="t" r="r" b="b"/>
            <a:pathLst>
              <a:path w="392429" h="76200">
                <a:moveTo>
                  <a:pt x="382270" y="33274"/>
                </a:moveTo>
                <a:lnTo>
                  <a:pt x="328422" y="33274"/>
                </a:lnTo>
                <a:lnTo>
                  <a:pt x="328422" y="42799"/>
                </a:lnTo>
                <a:lnTo>
                  <a:pt x="315722" y="42803"/>
                </a:lnTo>
                <a:lnTo>
                  <a:pt x="315722" y="76200"/>
                </a:lnTo>
                <a:lnTo>
                  <a:pt x="391922" y="38100"/>
                </a:lnTo>
                <a:lnTo>
                  <a:pt x="382270" y="33274"/>
                </a:lnTo>
                <a:close/>
              </a:path>
              <a:path w="392429" h="76200">
                <a:moveTo>
                  <a:pt x="315722" y="33278"/>
                </a:moveTo>
                <a:lnTo>
                  <a:pt x="0" y="33400"/>
                </a:lnTo>
                <a:lnTo>
                  <a:pt x="0" y="42925"/>
                </a:lnTo>
                <a:lnTo>
                  <a:pt x="315722" y="42803"/>
                </a:lnTo>
                <a:lnTo>
                  <a:pt x="315722" y="33278"/>
                </a:lnTo>
                <a:close/>
              </a:path>
              <a:path w="392429" h="76200">
                <a:moveTo>
                  <a:pt x="328422" y="33274"/>
                </a:moveTo>
                <a:lnTo>
                  <a:pt x="315722" y="33278"/>
                </a:lnTo>
                <a:lnTo>
                  <a:pt x="315722" y="42803"/>
                </a:lnTo>
                <a:lnTo>
                  <a:pt x="328422" y="42799"/>
                </a:lnTo>
                <a:lnTo>
                  <a:pt x="328422" y="33274"/>
                </a:lnTo>
                <a:close/>
              </a:path>
              <a:path w="392429" h="76200">
                <a:moveTo>
                  <a:pt x="315722" y="0"/>
                </a:moveTo>
                <a:lnTo>
                  <a:pt x="315722" y="33278"/>
                </a:lnTo>
                <a:lnTo>
                  <a:pt x="382270" y="33274"/>
                </a:lnTo>
                <a:lnTo>
                  <a:pt x="31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0565" y="3819767"/>
            <a:ext cx="1703705" cy="403225"/>
          </a:xfrm>
          <a:custGeom>
            <a:avLst/>
            <a:gdLst/>
            <a:ahLst/>
            <a:cxnLst/>
            <a:rect l="l" t="t" r="r" b="b"/>
            <a:pathLst>
              <a:path w="1703704" h="403225">
                <a:moveTo>
                  <a:pt x="67804" y="0"/>
                </a:moveTo>
                <a:lnTo>
                  <a:pt x="64883" y="254"/>
                </a:lnTo>
                <a:lnTo>
                  <a:pt x="64629" y="254"/>
                </a:lnTo>
                <a:lnTo>
                  <a:pt x="64375" y="381"/>
                </a:lnTo>
                <a:lnTo>
                  <a:pt x="64121" y="381"/>
                </a:lnTo>
                <a:lnTo>
                  <a:pt x="61073" y="1269"/>
                </a:lnTo>
                <a:lnTo>
                  <a:pt x="60311" y="1524"/>
                </a:lnTo>
                <a:lnTo>
                  <a:pt x="53834" y="5080"/>
                </a:lnTo>
                <a:lnTo>
                  <a:pt x="53453" y="5334"/>
                </a:lnTo>
                <a:lnTo>
                  <a:pt x="53199" y="5587"/>
                </a:lnTo>
                <a:lnTo>
                  <a:pt x="47357" y="10922"/>
                </a:lnTo>
                <a:lnTo>
                  <a:pt x="47230" y="11175"/>
                </a:lnTo>
                <a:lnTo>
                  <a:pt x="46976" y="11303"/>
                </a:lnTo>
                <a:lnTo>
                  <a:pt x="46849" y="11556"/>
                </a:lnTo>
                <a:lnTo>
                  <a:pt x="24878" y="51181"/>
                </a:lnTo>
                <a:lnTo>
                  <a:pt x="11797" y="94742"/>
                </a:lnTo>
                <a:lnTo>
                  <a:pt x="3161" y="146176"/>
                </a:lnTo>
                <a:lnTo>
                  <a:pt x="310" y="185547"/>
                </a:lnTo>
                <a:lnTo>
                  <a:pt x="0" y="201675"/>
                </a:lnTo>
                <a:lnTo>
                  <a:pt x="208" y="205740"/>
                </a:lnTo>
                <a:lnTo>
                  <a:pt x="11416" y="231901"/>
                </a:lnTo>
                <a:lnTo>
                  <a:pt x="11543" y="232156"/>
                </a:lnTo>
                <a:lnTo>
                  <a:pt x="42785" y="259969"/>
                </a:lnTo>
                <a:lnTo>
                  <a:pt x="91553" y="286638"/>
                </a:lnTo>
                <a:lnTo>
                  <a:pt x="132828" y="303403"/>
                </a:lnTo>
                <a:lnTo>
                  <a:pt x="180326" y="319405"/>
                </a:lnTo>
                <a:lnTo>
                  <a:pt x="233412" y="334263"/>
                </a:lnTo>
                <a:lnTo>
                  <a:pt x="291705" y="348234"/>
                </a:lnTo>
                <a:lnTo>
                  <a:pt x="354570" y="360806"/>
                </a:lnTo>
                <a:lnTo>
                  <a:pt x="421372" y="372110"/>
                </a:lnTo>
                <a:lnTo>
                  <a:pt x="491476" y="381762"/>
                </a:lnTo>
                <a:lnTo>
                  <a:pt x="564247" y="389763"/>
                </a:lnTo>
                <a:lnTo>
                  <a:pt x="677277" y="398399"/>
                </a:lnTo>
                <a:lnTo>
                  <a:pt x="754239" y="401574"/>
                </a:lnTo>
                <a:lnTo>
                  <a:pt x="831836" y="402717"/>
                </a:lnTo>
                <a:lnTo>
                  <a:pt x="870698" y="402717"/>
                </a:lnTo>
                <a:lnTo>
                  <a:pt x="909560" y="401319"/>
                </a:lnTo>
                <a:lnTo>
                  <a:pt x="948168" y="399288"/>
                </a:lnTo>
                <a:lnTo>
                  <a:pt x="986649" y="396240"/>
                </a:lnTo>
                <a:lnTo>
                  <a:pt x="1017129" y="393192"/>
                </a:lnTo>
                <a:lnTo>
                  <a:pt x="831963" y="393192"/>
                </a:lnTo>
                <a:lnTo>
                  <a:pt x="754620" y="392175"/>
                </a:lnTo>
                <a:lnTo>
                  <a:pt x="677912" y="388874"/>
                </a:lnTo>
                <a:lnTo>
                  <a:pt x="602474" y="383667"/>
                </a:lnTo>
                <a:lnTo>
                  <a:pt x="528687" y="376555"/>
                </a:lnTo>
                <a:lnTo>
                  <a:pt x="457440" y="367665"/>
                </a:lnTo>
                <a:lnTo>
                  <a:pt x="389241" y="357250"/>
                </a:lnTo>
                <a:lnTo>
                  <a:pt x="324598" y="345313"/>
                </a:lnTo>
                <a:lnTo>
                  <a:pt x="264400" y="332105"/>
                </a:lnTo>
                <a:lnTo>
                  <a:pt x="208901" y="317754"/>
                </a:lnTo>
                <a:lnTo>
                  <a:pt x="158990" y="302513"/>
                </a:lnTo>
                <a:lnTo>
                  <a:pt x="115175" y="286385"/>
                </a:lnTo>
                <a:lnTo>
                  <a:pt x="78091" y="269621"/>
                </a:lnTo>
                <a:lnTo>
                  <a:pt x="36562" y="243712"/>
                </a:lnTo>
                <a:lnTo>
                  <a:pt x="19338" y="226568"/>
                </a:lnTo>
                <a:lnTo>
                  <a:pt x="18782" y="225932"/>
                </a:lnTo>
                <a:lnTo>
                  <a:pt x="13829" y="217931"/>
                </a:lnTo>
                <a:lnTo>
                  <a:pt x="11924" y="213868"/>
                </a:lnTo>
                <a:lnTo>
                  <a:pt x="10527" y="209804"/>
                </a:lnTo>
                <a:lnTo>
                  <a:pt x="9765" y="205740"/>
                </a:lnTo>
                <a:lnTo>
                  <a:pt x="9384" y="201675"/>
                </a:lnTo>
                <a:lnTo>
                  <a:pt x="9718" y="185547"/>
                </a:lnTo>
                <a:lnTo>
                  <a:pt x="12559" y="147447"/>
                </a:lnTo>
                <a:lnTo>
                  <a:pt x="21068" y="97155"/>
                </a:lnTo>
                <a:lnTo>
                  <a:pt x="33641" y="54863"/>
                </a:lnTo>
                <a:lnTo>
                  <a:pt x="53950" y="17906"/>
                </a:lnTo>
                <a:lnTo>
                  <a:pt x="54342" y="17399"/>
                </a:lnTo>
                <a:lnTo>
                  <a:pt x="58842" y="13335"/>
                </a:lnTo>
                <a:lnTo>
                  <a:pt x="58660" y="13335"/>
                </a:lnTo>
                <a:lnTo>
                  <a:pt x="59676" y="12573"/>
                </a:lnTo>
                <a:lnTo>
                  <a:pt x="60038" y="12573"/>
                </a:lnTo>
                <a:lnTo>
                  <a:pt x="63941" y="10413"/>
                </a:lnTo>
                <a:lnTo>
                  <a:pt x="63613" y="10413"/>
                </a:lnTo>
                <a:lnTo>
                  <a:pt x="64629" y="10032"/>
                </a:lnTo>
                <a:lnTo>
                  <a:pt x="65137" y="10032"/>
                </a:lnTo>
                <a:lnTo>
                  <a:pt x="66153" y="9779"/>
                </a:lnTo>
                <a:lnTo>
                  <a:pt x="65772" y="9779"/>
                </a:lnTo>
                <a:lnTo>
                  <a:pt x="66661" y="9651"/>
                </a:lnTo>
                <a:lnTo>
                  <a:pt x="67296" y="9651"/>
                </a:lnTo>
                <a:lnTo>
                  <a:pt x="68820" y="9525"/>
                </a:lnTo>
                <a:lnTo>
                  <a:pt x="67804" y="0"/>
                </a:lnTo>
                <a:close/>
              </a:path>
              <a:path w="1703704" h="403225">
                <a:moveTo>
                  <a:pt x="1657939" y="108195"/>
                </a:moveTo>
                <a:lnTo>
                  <a:pt x="1646203" y="125814"/>
                </a:lnTo>
                <a:lnTo>
                  <a:pt x="1644382" y="130429"/>
                </a:lnTo>
                <a:lnTo>
                  <a:pt x="1636635" y="144272"/>
                </a:lnTo>
                <a:lnTo>
                  <a:pt x="1626856" y="158115"/>
                </a:lnTo>
                <a:lnTo>
                  <a:pt x="1617329" y="169162"/>
                </a:lnTo>
                <a:lnTo>
                  <a:pt x="1613521" y="174879"/>
                </a:lnTo>
                <a:lnTo>
                  <a:pt x="1611997" y="177037"/>
                </a:lnTo>
                <a:lnTo>
                  <a:pt x="1609195" y="177525"/>
                </a:lnTo>
                <a:lnTo>
                  <a:pt x="1600948" y="185547"/>
                </a:lnTo>
                <a:lnTo>
                  <a:pt x="1567420" y="212344"/>
                </a:lnTo>
                <a:lnTo>
                  <a:pt x="1526907" y="238251"/>
                </a:lnTo>
                <a:lnTo>
                  <a:pt x="1480044" y="263017"/>
                </a:lnTo>
                <a:lnTo>
                  <a:pt x="1427339" y="286385"/>
                </a:lnTo>
                <a:lnTo>
                  <a:pt x="1369427" y="307975"/>
                </a:lnTo>
                <a:lnTo>
                  <a:pt x="1307070" y="327660"/>
                </a:lnTo>
                <a:lnTo>
                  <a:pt x="1240522" y="345313"/>
                </a:lnTo>
                <a:lnTo>
                  <a:pt x="1170799" y="360425"/>
                </a:lnTo>
                <a:lnTo>
                  <a:pt x="1098282" y="373125"/>
                </a:lnTo>
                <a:lnTo>
                  <a:pt x="1023733" y="382905"/>
                </a:lnTo>
                <a:lnTo>
                  <a:pt x="947660" y="389763"/>
                </a:lnTo>
                <a:lnTo>
                  <a:pt x="909179" y="391794"/>
                </a:lnTo>
                <a:lnTo>
                  <a:pt x="870698" y="393192"/>
                </a:lnTo>
                <a:lnTo>
                  <a:pt x="1017129" y="393192"/>
                </a:lnTo>
                <a:lnTo>
                  <a:pt x="1062468" y="387857"/>
                </a:lnTo>
                <a:lnTo>
                  <a:pt x="1136509" y="376555"/>
                </a:lnTo>
                <a:lnTo>
                  <a:pt x="1208010" y="362457"/>
                </a:lnTo>
                <a:lnTo>
                  <a:pt x="1276590" y="345948"/>
                </a:lnTo>
                <a:lnTo>
                  <a:pt x="1341487" y="327151"/>
                </a:lnTo>
                <a:lnTo>
                  <a:pt x="1402193" y="306324"/>
                </a:lnTo>
                <a:lnTo>
                  <a:pt x="1458073" y="283591"/>
                </a:lnTo>
                <a:lnTo>
                  <a:pt x="1508492" y="259334"/>
                </a:lnTo>
                <a:lnTo>
                  <a:pt x="1552942" y="233553"/>
                </a:lnTo>
                <a:lnTo>
                  <a:pt x="1590915" y="206629"/>
                </a:lnTo>
                <a:lnTo>
                  <a:pt x="1621522" y="178688"/>
                </a:lnTo>
                <a:lnTo>
                  <a:pt x="1652637" y="135128"/>
                </a:lnTo>
                <a:lnTo>
                  <a:pt x="1660665" y="113595"/>
                </a:lnTo>
                <a:lnTo>
                  <a:pt x="1657939" y="108195"/>
                </a:lnTo>
                <a:close/>
              </a:path>
              <a:path w="1703704" h="403225">
                <a:moveTo>
                  <a:pt x="18782" y="225932"/>
                </a:moveTo>
                <a:lnTo>
                  <a:pt x="19290" y="226568"/>
                </a:lnTo>
                <a:lnTo>
                  <a:pt x="19166" y="226371"/>
                </a:lnTo>
                <a:lnTo>
                  <a:pt x="18782" y="225932"/>
                </a:lnTo>
                <a:close/>
              </a:path>
              <a:path w="1703704" h="403225">
                <a:moveTo>
                  <a:pt x="19166" y="226371"/>
                </a:moveTo>
                <a:lnTo>
                  <a:pt x="19290" y="226568"/>
                </a:lnTo>
                <a:lnTo>
                  <a:pt x="19166" y="226371"/>
                </a:lnTo>
                <a:close/>
              </a:path>
              <a:path w="1703704" h="403225">
                <a:moveTo>
                  <a:pt x="18889" y="225932"/>
                </a:moveTo>
                <a:lnTo>
                  <a:pt x="19166" y="226371"/>
                </a:lnTo>
                <a:lnTo>
                  <a:pt x="18889" y="225932"/>
                </a:lnTo>
                <a:close/>
              </a:path>
              <a:path w="1703704" h="403225">
                <a:moveTo>
                  <a:pt x="1663541" y="98171"/>
                </a:moveTo>
                <a:lnTo>
                  <a:pt x="1653780" y="98171"/>
                </a:lnTo>
                <a:lnTo>
                  <a:pt x="1663178" y="99441"/>
                </a:lnTo>
                <a:lnTo>
                  <a:pt x="1662543" y="104775"/>
                </a:lnTo>
                <a:lnTo>
                  <a:pt x="1661019" y="112394"/>
                </a:lnTo>
                <a:lnTo>
                  <a:pt x="1660665" y="113595"/>
                </a:lnTo>
                <a:lnTo>
                  <a:pt x="1694039" y="179705"/>
                </a:lnTo>
                <a:lnTo>
                  <a:pt x="1695182" y="182118"/>
                </a:lnTo>
                <a:lnTo>
                  <a:pt x="1698103" y="183006"/>
                </a:lnTo>
                <a:lnTo>
                  <a:pt x="1700389" y="181863"/>
                </a:lnTo>
                <a:lnTo>
                  <a:pt x="1702802" y="180594"/>
                </a:lnTo>
                <a:lnTo>
                  <a:pt x="1703691" y="177800"/>
                </a:lnTo>
                <a:lnTo>
                  <a:pt x="1702548" y="175387"/>
                </a:lnTo>
                <a:lnTo>
                  <a:pt x="1663541" y="98171"/>
                </a:lnTo>
                <a:close/>
              </a:path>
              <a:path w="1703704" h="403225">
                <a:moveTo>
                  <a:pt x="1659114" y="89407"/>
                </a:moveTo>
                <a:lnTo>
                  <a:pt x="1605520" y="169544"/>
                </a:lnTo>
                <a:lnTo>
                  <a:pt x="1604123" y="171704"/>
                </a:lnTo>
                <a:lnTo>
                  <a:pt x="1604631" y="174625"/>
                </a:lnTo>
                <a:lnTo>
                  <a:pt x="1606917" y="176149"/>
                </a:lnTo>
                <a:lnTo>
                  <a:pt x="1609076" y="177546"/>
                </a:lnTo>
                <a:lnTo>
                  <a:pt x="1646203" y="125814"/>
                </a:lnTo>
                <a:lnTo>
                  <a:pt x="1653780" y="98171"/>
                </a:lnTo>
                <a:lnTo>
                  <a:pt x="1663541" y="98171"/>
                </a:lnTo>
                <a:lnTo>
                  <a:pt x="1659114" y="89407"/>
                </a:lnTo>
                <a:close/>
              </a:path>
              <a:path w="1703704" h="403225">
                <a:moveTo>
                  <a:pt x="1617329" y="169162"/>
                </a:moveTo>
                <a:lnTo>
                  <a:pt x="1614918" y="171957"/>
                </a:lnTo>
                <a:lnTo>
                  <a:pt x="1609195" y="177525"/>
                </a:lnTo>
                <a:lnTo>
                  <a:pt x="1611997" y="177037"/>
                </a:lnTo>
                <a:lnTo>
                  <a:pt x="1613521" y="174879"/>
                </a:lnTo>
                <a:lnTo>
                  <a:pt x="1617329" y="169162"/>
                </a:lnTo>
                <a:close/>
              </a:path>
              <a:path w="1703704" h="403225">
                <a:moveTo>
                  <a:pt x="1653780" y="98171"/>
                </a:moveTo>
                <a:lnTo>
                  <a:pt x="1653145" y="102997"/>
                </a:lnTo>
                <a:lnTo>
                  <a:pt x="1651875" y="109855"/>
                </a:lnTo>
                <a:lnTo>
                  <a:pt x="1649843" y="116586"/>
                </a:lnTo>
                <a:lnTo>
                  <a:pt x="1646203" y="125814"/>
                </a:lnTo>
                <a:lnTo>
                  <a:pt x="1657939" y="108195"/>
                </a:lnTo>
                <a:lnTo>
                  <a:pt x="1654288" y="100965"/>
                </a:lnTo>
                <a:lnTo>
                  <a:pt x="1662997" y="100965"/>
                </a:lnTo>
                <a:lnTo>
                  <a:pt x="1663178" y="99441"/>
                </a:lnTo>
                <a:lnTo>
                  <a:pt x="1653780" y="98171"/>
                </a:lnTo>
                <a:close/>
              </a:path>
              <a:path w="1703704" h="403225">
                <a:moveTo>
                  <a:pt x="1662997" y="100965"/>
                </a:moveTo>
                <a:lnTo>
                  <a:pt x="1654288" y="100965"/>
                </a:lnTo>
                <a:lnTo>
                  <a:pt x="1662416" y="101473"/>
                </a:lnTo>
                <a:lnTo>
                  <a:pt x="1657939" y="108195"/>
                </a:lnTo>
                <a:lnTo>
                  <a:pt x="1660665" y="113595"/>
                </a:lnTo>
                <a:lnTo>
                  <a:pt x="1661019" y="112394"/>
                </a:lnTo>
                <a:lnTo>
                  <a:pt x="1662543" y="104775"/>
                </a:lnTo>
                <a:lnTo>
                  <a:pt x="1662997" y="100965"/>
                </a:lnTo>
                <a:close/>
              </a:path>
              <a:path w="1703704" h="403225">
                <a:moveTo>
                  <a:pt x="1654288" y="100965"/>
                </a:moveTo>
                <a:lnTo>
                  <a:pt x="1657939" y="108195"/>
                </a:lnTo>
                <a:lnTo>
                  <a:pt x="1662416" y="101473"/>
                </a:lnTo>
                <a:lnTo>
                  <a:pt x="1654288" y="100965"/>
                </a:lnTo>
                <a:close/>
              </a:path>
              <a:path w="1703704" h="403225">
                <a:moveTo>
                  <a:pt x="54342" y="17399"/>
                </a:moveTo>
                <a:lnTo>
                  <a:pt x="53834" y="17906"/>
                </a:lnTo>
                <a:lnTo>
                  <a:pt x="54227" y="17548"/>
                </a:lnTo>
                <a:lnTo>
                  <a:pt x="54342" y="17399"/>
                </a:lnTo>
                <a:close/>
              </a:path>
              <a:path w="1703704" h="403225">
                <a:moveTo>
                  <a:pt x="54227" y="17548"/>
                </a:moveTo>
                <a:lnTo>
                  <a:pt x="53834" y="17906"/>
                </a:lnTo>
                <a:lnTo>
                  <a:pt x="54227" y="17548"/>
                </a:lnTo>
                <a:close/>
              </a:path>
              <a:path w="1703704" h="403225">
                <a:moveTo>
                  <a:pt x="54391" y="17399"/>
                </a:moveTo>
                <a:lnTo>
                  <a:pt x="54227" y="17548"/>
                </a:lnTo>
                <a:lnTo>
                  <a:pt x="54391" y="17399"/>
                </a:lnTo>
                <a:close/>
              </a:path>
              <a:path w="1703704" h="403225">
                <a:moveTo>
                  <a:pt x="59676" y="12573"/>
                </a:moveTo>
                <a:lnTo>
                  <a:pt x="58660" y="13335"/>
                </a:lnTo>
                <a:lnTo>
                  <a:pt x="59121" y="13080"/>
                </a:lnTo>
                <a:lnTo>
                  <a:pt x="59676" y="12573"/>
                </a:lnTo>
                <a:close/>
              </a:path>
              <a:path w="1703704" h="403225">
                <a:moveTo>
                  <a:pt x="59121" y="13080"/>
                </a:moveTo>
                <a:lnTo>
                  <a:pt x="58660" y="13335"/>
                </a:lnTo>
                <a:lnTo>
                  <a:pt x="58842" y="13335"/>
                </a:lnTo>
                <a:lnTo>
                  <a:pt x="59121" y="13080"/>
                </a:lnTo>
                <a:close/>
              </a:path>
              <a:path w="1703704" h="403225">
                <a:moveTo>
                  <a:pt x="60038" y="12573"/>
                </a:moveTo>
                <a:lnTo>
                  <a:pt x="59676" y="12573"/>
                </a:lnTo>
                <a:lnTo>
                  <a:pt x="59121" y="13080"/>
                </a:lnTo>
                <a:lnTo>
                  <a:pt x="60038" y="12573"/>
                </a:lnTo>
                <a:close/>
              </a:path>
              <a:path w="1703704" h="403225">
                <a:moveTo>
                  <a:pt x="64629" y="10032"/>
                </a:moveTo>
                <a:lnTo>
                  <a:pt x="63613" y="10413"/>
                </a:lnTo>
                <a:lnTo>
                  <a:pt x="64211" y="10264"/>
                </a:lnTo>
                <a:lnTo>
                  <a:pt x="64629" y="10032"/>
                </a:lnTo>
                <a:close/>
              </a:path>
              <a:path w="1703704" h="403225">
                <a:moveTo>
                  <a:pt x="64211" y="10264"/>
                </a:moveTo>
                <a:lnTo>
                  <a:pt x="63613" y="10413"/>
                </a:lnTo>
                <a:lnTo>
                  <a:pt x="63941" y="10413"/>
                </a:lnTo>
                <a:lnTo>
                  <a:pt x="64211" y="10264"/>
                </a:lnTo>
                <a:close/>
              </a:path>
              <a:path w="1703704" h="403225">
                <a:moveTo>
                  <a:pt x="65137" y="10032"/>
                </a:moveTo>
                <a:lnTo>
                  <a:pt x="64629" y="10032"/>
                </a:lnTo>
                <a:lnTo>
                  <a:pt x="64211" y="10264"/>
                </a:lnTo>
                <a:lnTo>
                  <a:pt x="65137" y="10032"/>
                </a:lnTo>
                <a:close/>
              </a:path>
              <a:path w="1703704" h="403225">
                <a:moveTo>
                  <a:pt x="66661" y="9651"/>
                </a:moveTo>
                <a:lnTo>
                  <a:pt x="65772" y="9779"/>
                </a:lnTo>
                <a:lnTo>
                  <a:pt x="66344" y="9731"/>
                </a:lnTo>
                <a:lnTo>
                  <a:pt x="66661" y="9651"/>
                </a:lnTo>
                <a:close/>
              </a:path>
              <a:path w="1703704" h="403225">
                <a:moveTo>
                  <a:pt x="66344" y="9731"/>
                </a:moveTo>
                <a:lnTo>
                  <a:pt x="65772" y="9779"/>
                </a:lnTo>
                <a:lnTo>
                  <a:pt x="66153" y="9779"/>
                </a:lnTo>
                <a:lnTo>
                  <a:pt x="66344" y="9731"/>
                </a:lnTo>
                <a:close/>
              </a:path>
              <a:path w="1703704" h="403225">
                <a:moveTo>
                  <a:pt x="67296" y="9651"/>
                </a:moveTo>
                <a:lnTo>
                  <a:pt x="66661" y="9651"/>
                </a:lnTo>
                <a:lnTo>
                  <a:pt x="66344" y="9731"/>
                </a:lnTo>
                <a:lnTo>
                  <a:pt x="67296" y="9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770001"/>
            <a:ext cx="0" cy="5774055"/>
          </a:xfrm>
          <a:custGeom>
            <a:avLst/>
            <a:gdLst/>
            <a:ahLst/>
            <a:cxnLst/>
            <a:rect l="l" t="t" r="r" b="b"/>
            <a:pathLst>
              <a:path h="5774055">
                <a:moveTo>
                  <a:pt x="0" y="0"/>
                </a:moveTo>
                <a:lnTo>
                  <a:pt x="0" y="57736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7826" y="770001"/>
            <a:ext cx="0" cy="5774055"/>
          </a:xfrm>
          <a:custGeom>
            <a:avLst/>
            <a:gdLst/>
            <a:ahLst/>
            <a:cxnLst/>
            <a:rect l="l" t="t" r="r" b="b"/>
            <a:pathLst>
              <a:path h="5774055">
                <a:moveTo>
                  <a:pt x="0" y="0"/>
                </a:moveTo>
                <a:lnTo>
                  <a:pt x="0" y="57736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776351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6537325"/>
            <a:ext cx="7942580" cy="0"/>
          </a:xfrm>
          <a:custGeom>
            <a:avLst/>
            <a:gdLst/>
            <a:ahLst/>
            <a:cxnLst/>
            <a:rect l="l" t="t" r="r" b="b"/>
            <a:pathLst>
              <a:path w="7942580">
                <a:moveTo>
                  <a:pt x="0" y="0"/>
                </a:moveTo>
                <a:lnTo>
                  <a:pt x="79423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384" y="757504"/>
            <a:ext cx="2981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List Delete(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1800" b="1" dirty="0">
                <a:latin typeface="Arial"/>
                <a:cs typeface="Arial"/>
              </a:rPr>
              <a:t>i, </a:t>
            </a:r>
            <a:r>
              <a:rPr sz="1800" b="1" spc="-5" dirty="0">
                <a:latin typeface="Arial"/>
                <a:cs typeface="Arial"/>
              </a:rPr>
              <a:t>List PtrL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384" y="1032128"/>
            <a:ext cx="189865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830" algn="l"/>
              </a:tabLst>
            </a:pPr>
            <a:r>
              <a:rPr sz="1800" b="1" spc="-5" dirty="0">
                <a:latin typeface="Arial"/>
                <a:cs typeface="Arial"/>
              </a:rPr>
              <a:t>{	</a:t>
            </a:r>
            <a:r>
              <a:rPr sz="1800" b="1" dirty="0">
                <a:latin typeface="Arial"/>
                <a:cs typeface="Arial"/>
              </a:rPr>
              <a:t>List p,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s;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i ==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PtrL;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677" y="1307972"/>
            <a:ext cx="350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spc="-25" dirty="0">
                <a:solidFill>
                  <a:srgbClr val="4D4D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若要删除的是表的第一个结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点</a:t>
            </a:r>
            <a:r>
              <a:rPr sz="1800" b="1" spc="-39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554480">
              <a:lnSpc>
                <a:spcPct val="100000"/>
              </a:lnSpc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/*s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指向第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6833" y="1856613"/>
            <a:ext cx="3735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1650" algn="l"/>
              </a:tabLst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(PtrL!=NULL)	</a:t>
            </a:r>
            <a:r>
              <a:rPr sz="1800" b="1" dirty="0">
                <a:latin typeface="Arial"/>
                <a:cs typeface="Arial"/>
              </a:rPr>
              <a:t>PtrL =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PtrL-&gt;Next;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4773" y="1856613"/>
            <a:ext cx="171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从链表中删除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833" y="2129790"/>
            <a:ext cx="1943100" cy="848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else </a:t>
            </a:r>
            <a:r>
              <a:rPr sz="1800" b="1" spc="-5" dirty="0">
                <a:solidFill>
                  <a:srgbClr val="6F9FFF"/>
                </a:solidFill>
                <a:latin typeface="Arial"/>
                <a:cs typeface="Arial"/>
              </a:rPr>
              <a:t>return</a:t>
            </a:r>
            <a:r>
              <a:rPr sz="1800" b="1" spc="-45" dirty="0">
                <a:solidFill>
                  <a:srgbClr val="6F9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  free(s);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4792" y="3228594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查找</a:t>
            </a:r>
            <a:r>
              <a:rPr sz="1800" b="1" spc="5" dirty="0">
                <a:solidFill>
                  <a:srgbClr val="4D4D73"/>
                </a:solidFill>
                <a:latin typeface="宋体"/>
                <a:cs typeface="宋体"/>
              </a:rPr>
              <a:t>第</a:t>
            </a: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i-1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845" y="3777488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7636" y="4326128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5669" y="4875021"/>
            <a:ext cx="2004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/*s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指向第</a:t>
            </a:r>
            <a:r>
              <a:rPr sz="1800" b="1" dirty="0">
                <a:solidFill>
                  <a:srgbClr val="4D4D7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个结点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从链表中删除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sz="1800" b="1" dirty="0">
                <a:solidFill>
                  <a:srgbClr val="4D4D73"/>
                </a:solidFill>
                <a:latin typeface="宋体"/>
                <a:cs typeface="宋体"/>
              </a:rPr>
              <a:t>释放被删除结</a:t>
            </a:r>
            <a:r>
              <a:rPr sz="1800" b="1" spc="-10" dirty="0">
                <a:solidFill>
                  <a:srgbClr val="4D4D73"/>
                </a:solidFill>
                <a:latin typeface="宋体"/>
                <a:cs typeface="宋体"/>
              </a:rPr>
              <a:t>点</a:t>
            </a:r>
            <a:r>
              <a:rPr sz="1800" b="1" spc="-44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4D4D73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9341" y="2952750"/>
            <a:ext cx="398780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39065" marR="1374140">
              <a:lnSpc>
                <a:spcPts val="2150"/>
              </a:lnSpc>
              <a:spcBef>
                <a:spcPts val="90"/>
              </a:spcBef>
            </a:pPr>
            <a:r>
              <a:rPr sz="1800" b="1" dirty="0">
                <a:latin typeface="Arial"/>
                <a:cs typeface="Arial"/>
              </a:rPr>
              <a:t>p = FindKth( i-1, PtrL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); 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p == </a:t>
            </a:r>
            <a:r>
              <a:rPr sz="1800" b="1" spc="-5" dirty="0">
                <a:latin typeface="Arial"/>
                <a:cs typeface="Arial"/>
              </a:rPr>
              <a:t>NULL </a:t>
            </a:r>
            <a:r>
              <a:rPr sz="1800" b="1" dirty="0">
                <a:latin typeface="Arial"/>
                <a:cs typeface="Arial"/>
              </a:rPr>
              <a:t>)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84200">
              <a:lnSpc>
                <a:spcPts val="2095"/>
              </a:lnSpc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spc="5" dirty="0">
                <a:latin typeface="宋体"/>
                <a:cs typeface="宋体"/>
              </a:rPr>
              <a:t>第</a:t>
            </a:r>
            <a:r>
              <a:rPr sz="1800" b="1" spc="-15" dirty="0">
                <a:latin typeface="Arial"/>
                <a:cs typeface="Arial"/>
              </a:rPr>
              <a:t>%d</a:t>
            </a:r>
            <a:r>
              <a:rPr sz="1800" b="1" dirty="0">
                <a:latin typeface="宋体"/>
                <a:cs typeface="宋体"/>
              </a:rPr>
              <a:t>个结点不存在</a:t>
            </a:r>
            <a:r>
              <a:rPr sz="1800" b="1" dirty="0">
                <a:latin typeface="Arial"/>
                <a:cs typeface="Arial"/>
              </a:rPr>
              <a:t>”,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i-1);</a:t>
            </a:r>
            <a:endParaRPr sz="1800" dirty="0">
              <a:latin typeface="Arial"/>
              <a:cs typeface="Arial"/>
            </a:endParaRPr>
          </a:p>
          <a:p>
            <a:pPr marL="74930">
              <a:lnSpc>
                <a:spcPts val="2155"/>
              </a:lnSpc>
              <a:tabLst>
                <a:tab pos="798830" algn="l"/>
              </a:tabLst>
            </a:pPr>
            <a:r>
              <a:rPr sz="1800" b="1" spc="-5" dirty="0">
                <a:latin typeface="Arial"/>
                <a:cs typeface="Arial"/>
              </a:rPr>
              <a:t>}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	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p-&gt;Next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NULL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584200">
              <a:lnSpc>
                <a:spcPts val="2155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printf(“</a:t>
            </a:r>
            <a:r>
              <a:rPr sz="1800" b="1" spc="5" dirty="0">
                <a:latin typeface="宋体"/>
                <a:cs typeface="宋体"/>
              </a:rPr>
              <a:t>第</a:t>
            </a:r>
            <a:r>
              <a:rPr sz="1800" b="1" spc="-15" dirty="0">
                <a:latin typeface="Arial"/>
                <a:cs typeface="Arial"/>
              </a:rPr>
              <a:t>%d</a:t>
            </a:r>
            <a:r>
              <a:rPr sz="1800" b="1" dirty="0">
                <a:latin typeface="宋体"/>
                <a:cs typeface="宋体"/>
              </a:rPr>
              <a:t>个结点不存在</a:t>
            </a:r>
            <a:r>
              <a:rPr sz="1800" b="1" dirty="0">
                <a:latin typeface="Arial"/>
                <a:cs typeface="Arial"/>
              </a:rPr>
              <a:t>”,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i);</a:t>
            </a:r>
            <a:endParaRPr sz="1800" dirty="0">
              <a:latin typeface="Arial"/>
              <a:cs typeface="Arial"/>
            </a:endParaRPr>
          </a:p>
          <a:p>
            <a:pPr marL="74930">
              <a:lnSpc>
                <a:spcPts val="2155"/>
              </a:lnSpc>
            </a:pPr>
            <a:r>
              <a:rPr sz="1800" b="1" dirty="0">
                <a:latin typeface="Arial"/>
                <a:cs typeface="Arial"/>
              </a:rPr>
              <a:t>}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1800" b="1" spc="48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s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p-&gt;Next;</a:t>
            </a:r>
            <a:endParaRPr sz="1800" dirty="0">
              <a:latin typeface="Arial"/>
              <a:cs typeface="Arial"/>
            </a:endParaRPr>
          </a:p>
          <a:p>
            <a:pPr marL="520065" marR="14471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p-&gt;Next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s-&gt;Next;  free(s);</a:t>
            </a:r>
            <a:endParaRPr sz="1800" dirty="0">
              <a:latin typeface="Arial"/>
              <a:cs typeface="Arial"/>
            </a:endParaRPr>
          </a:p>
          <a:p>
            <a:pPr marL="520065">
              <a:lnSpc>
                <a:spcPts val="2150"/>
              </a:lnSpc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PtrL;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4384" y="6246977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7260" y="2318131"/>
            <a:ext cx="31095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2000" b="1" spc="5" dirty="0">
                <a:latin typeface="宋体"/>
                <a:cs typeface="宋体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12140" y="403351"/>
            <a:ext cx="1816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B6C80"/>
                </a:solidFill>
              </a:rPr>
              <a:t>4.</a:t>
            </a:r>
            <a:r>
              <a:rPr spc="-75" dirty="0">
                <a:solidFill>
                  <a:srgbClr val="4B6C8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宋体"/>
                <a:cs typeface="宋体"/>
              </a:rPr>
              <a:t>删除操作实现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464CBF-919A-4926-AAC1-6452A2A96070}"/>
              </a:ext>
            </a:extLst>
          </p:cNvPr>
          <p:cNvSpPr txBox="1"/>
          <p:nvPr/>
        </p:nvSpPr>
        <p:spPr>
          <a:xfrm>
            <a:off x="5582537" y="2342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800" b="1" spc="-5" dirty="0">
                <a:solidFill>
                  <a:srgbClr val="4D4D73"/>
                </a:solidFill>
                <a:latin typeface="Arial"/>
                <a:cs typeface="Arial"/>
              </a:rPr>
              <a:t>/*</a:t>
            </a:r>
            <a:r>
              <a:rPr lang="zh-CN" altLang="en-US" sz="1800" b="1" dirty="0">
                <a:solidFill>
                  <a:srgbClr val="4D4D73"/>
                </a:solidFill>
                <a:latin typeface="宋体"/>
                <a:cs typeface="宋体"/>
              </a:rPr>
              <a:t>释放被删除结</a:t>
            </a:r>
            <a:r>
              <a:rPr lang="zh-CN" altLang="en-US" sz="1800" b="1" spc="-10" dirty="0">
                <a:solidFill>
                  <a:srgbClr val="4D4D73"/>
                </a:solidFill>
                <a:latin typeface="宋体"/>
                <a:cs typeface="宋体"/>
              </a:rPr>
              <a:t>点</a:t>
            </a:r>
            <a:r>
              <a:rPr lang="zh-CN" altLang="en-US" sz="1800" b="1" spc="-445" dirty="0">
                <a:solidFill>
                  <a:srgbClr val="4D4D73"/>
                </a:solidFill>
                <a:latin typeface="宋体"/>
                <a:cs typeface="宋体"/>
              </a:rPr>
              <a:t> </a:t>
            </a:r>
            <a:r>
              <a:rPr lang="zh-CN" altLang="en-US" sz="1800" b="1" spc="-10" dirty="0">
                <a:solidFill>
                  <a:srgbClr val="4D4D73"/>
                </a:solidFill>
                <a:latin typeface="Arial"/>
                <a:cs typeface="Arial"/>
              </a:rPr>
              <a:t>*</a:t>
            </a:r>
            <a:r>
              <a:rPr lang="en-US" altLang="zh-CN" sz="1800" b="1" spc="-10" dirty="0">
                <a:solidFill>
                  <a:srgbClr val="4D4D73"/>
                </a:solidFill>
                <a:latin typeface="Arial"/>
                <a:cs typeface="Arial"/>
              </a:rPr>
              <a:t>/</a:t>
            </a:r>
            <a:endParaRPr lang="zh-CN" altLang="en-US" sz="1800" dirty="0">
              <a:latin typeface="Arial"/>
              <a:cs typeface="Arial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484C9D-05FF-43A2-8264-9577CC5E4060}"/>
              </a:ext>
            </a:extLst>
          </p:cNvPr>
          <p:cNvGrpSpPr/>
          <p:nvPr/>
        </p:nvGrpSpPr>
        <p:grpSpPr>
          <a:xfrm>
            <a:off x="3797512" y="2182432"/>
            <a:ext cx="4596466" cy="1269365"/>
            <a:chOff x="6019800" y="3806333"/>
            <a:chExt cx="4596466" cy="126936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4C1AA0F1-1B1A-45D1-9B25-73EE573A5ABA}"/>
                </a:ext>
              </a:extLst>
            </p:cNvPr>
            <p:cNvSpPr/>
            <p:nvPr/>
          </p:nvSpPr>
          <p:spPr>
            <a:xfrm>
              <a:off x="6019800" y="3806333"/>
              <a:ext cx="4596466" cy="1269365"/>
            </a:xfrm>
            <a:custGeom>
              <a:avLst/>
              <a:gdLst/>
              <a:ahLst/>
              <a:cxnLst/>
              <a:rect l="l" t="t" r="r" b="b"/>
              <a:pathLst>
                <a:path w="4643120" h="1269364">
                  <a:moveTo>
                    <a:pt x="318423" y="1268747"/>
                  </a:moveTo>
                  <a:lnTo>
                    <a:pt x="731046" y="926101"/>
                  </a:lnTo>
                  <a:lnTo>
                    <a:pt x="667319" y="911742"/>
                  </a:lnTo>
                  <a:lnTo>
                    <a:pt x="606480" y="896959"/>
                  </a:lnTo>
                  <a:lnTo>
                    <a:pt x="548531" y="881774"/>
                  </a:lnTo>
                  <a:lnTo>
                    <a:pt x="493474" y="866204"/>
                  </a:lnTo>
                  <a:lnTo>
                    <a:pt x="441311" y="850271"/>
                  </a:lnTo>
                  <a:lnTo>
                    <a:pt x="392046" y="833993"/>
                  </a:lnTo>
                  <a:lnTo>
                    <a:pt x="345682" y="817389"/>
                  </a:lnTo>
                  <a:lnTo>
                    <a:pt x="302220" y="800481"/>
                  </a:lnTo>
                  <a:lnTo>
                    <a:pt x="261663" y="783287"/>
                  </a:lnTo>
                  <a:lnTo>
                    <a:pt x="224014" y="765827"/>
                  </a:lnTo>
                  <a:lnTo>
                    <a:pt x="189276" y="748121"/>
                  </a:lnTo>
                  <a:lnTo>
                    <a:pt x="128541" y="712047"/>
                  </a:lnTo>
                  <a:lnTo>
                    <a:pt x="79480" y="675223"/>
                  </a:lnTo>
                  <a:lnTo>
                    <a:pt x="42114" y="637806"/>
                  </a:lnTo>
                  <a:lnTo>
                    <a:pt x="16463" y="599952"/>
                  </a:lnTo>
                  <a:lnTo>
                    <a:pt x="2549" y="561819"/>
                  </a:lnTo>
                  <a:lnTo>
                    <a:pt x="0" y="542697"/>
                  </a:lnTo>
                  <a:lnTo>
                    <a:pt x="392" y="523564"/>
                  </a:lnTo>
                  <a:lnTo>
                    <a:pt x="10013" y="485343"/>
                  </a:lnTo>
                  <a:lnTo>
                    <a:pt x="31434" y="447313"/>
                  </a:lnTo>
                  <a:lnTo>
                    <a:pt x="64674" y="409632"/>
                  </a:lnTo>
                  <a:lnTo>
                    <a:pt x="109756" y="372456"/>
                  </a:lnTo>
                  <a:lnTo>
                    <a:pt x="166700" y="335942"/>
                  </a:lnTo>
                  <a:lnTo>
                    <a:pt x="235526" y="300247"/>
                  </a:lnTo>
                  <a:lnTo>
                    <a:pt x="274402" y="282756"/>
                  </a:lnTo>
                  <a:lnTo>
                    <a:pt x="316257" y="265529"/>
                  </a:lnTo>
                  <a:lnTo>
                    <a:pt x="361092" y="248585"/>
                  </a:lnTo>
                  <a:lnTo>
                    <a:pt x="408912" y="231944"/>
                  </a:lnTo>
                  <a:lnTo>
                    <a:pt x="459718" y="215625"/>
                  </a:lnTo>
                  <a:lnTo>
                    <a:pt x="513513" y="199648"/>
                  </a:lnTo>
                  <a:lnTo>
                    <a:pt x="570300" y="184033"/>
                  </a:lnTo>
                  <a:lnTo>
                    <a:pt x="630081" y="168800"/>
                  </a:lnTo>
                  <a:lnTo>
                    <a:pt x="670408" y="159139"/>
                  </a:lnTo>
                  <a:lnTo>
                    <a:pt x="711526" y="149761"/>
                  </a:lnTo>
                  <a:lnTo>
                    <a:pt x="753411" y="140667"/>
                  </a:lnTo>
                  <a:lnTo>
                    <a:pt x="796040" y="131855"/>
                  </a:lnTo>
                  <a:lnTo>
                    <a:pt x="839388" y="123327"/>
                  </a:lnTo>
                  <a:lnTo>
                    <a:pt x="883434" y="115082"/>
                  </a:lnTo>
                  <a:lnTo>
                    <a:pt x="928152" y="107121"/>
                  </a:lnTo>
                  <a:lnTo>
                    <a:pt x="973520" y="99443"/>
                  </a:lnTo>
                  <a:lnTo>
                    <a:pt x="1019514" y="92050"/>
                  </a:lnTo>
                  <a:lnTo>
                    <a:pt x="1066111" y="84941"/>
                  </a:lnTo>
                  <a:lnTo>
                    <a:pt x="1113287" y="78116"/>
                  </a:lnTo>
                  <a:lnTo>
                    <a:pt x="1161018" y="71576"/>
                  </a:lnTo>
                  <a:lnTo>
                    <a:pt x="1209281" y="65320"/>
                  </a:lnTo>
                  <a:lnTo>
                    <a:pt x="1258053" y="59349"/>
                  </a:lnTo>
                  <a:lnTo>
                    <a:pt x="1307310" y="53664"/>
                  </a:lnTo>
                  <a:lnTo>
                    <a:pt x="1357029" y="48263"/>
                  </a:lnTo>
                  <a:lnTo>
                    <a:pt x="1407185" y="43148"/>
                  </a:lnTo>
                  <a:lnTo>
                    <a:pt x="1457756" y="38318"/>
                  </a:lnTo>
                  <a:lnTo>
                    <a:pt x="1508718" y="33773"/>
                  </a:lnTo>
                  <a:lnTo>
                    <a:pt x="1560047" y="29515"/>
                  </a:lnTo>
                  <a:lnTo>
                    <a:pt x="1611721" y="25543"/>
                  </a:lnTo>
                  <a:lnTo>
                    <a:pt x="1663715" y="21856"/>
                  </a:lnTo>
                  <a:lnTo>
                    <a:pt x="1716006" y="18456"/>
                  </a:lnTo>
                  <a:lnTo>
                    <a:pt x="1768570" y="15343"/>
                  </a:lnTo>
                  <a:lnTo>
                    <a:pt x="1821384" y="12516"/>
                  </a:lnTo>
                  <a:lnTo>
                    <a:pt x="1874425" y="9976"/>
                  </a:lnTo>
                  <a:lnTo>
                    <a:pt x="1927669" y="7723"/>
                  </a:lnTo>
                  <a:lnTo>
                    <a:pt x="1981092" y="5757"/>
                  </a:lnTo>
                  <a:lnTo>
                    <a:pt x="2034671" y="4078"/>
                  </a:lnTo>
                  <a:lnTo>
                    <a:pt x="2088383" y="2687"/>
                  </a:lnTo>
                  <a:lnTo>
                    <a:pt x="2142203" y="1583"/>
                  </a:lnTo>
                  <a:lnTo>
                    <a:pt x="2196109" y="767"/>
                  </a:lnTo>
                  <a:lnTo>
                    <a:pt x="2250077" y="239"/>
                  </a:lnTo>
                  <a:lnTo>
                    <a:pt x="2304083" y="0"/>
                  </a:lnTo>
                  <a:lnTo>
                    <a:pt x="2358104" y="48"/>
                  </a:lnTo>
                  <a:lnTo>
                    <a:pt x="2412116" y="385"/>
                  </a:lnTo>
                  <a:lnTo>
                    <a:pt x="2466097" y="1010"/>
                  </a:lnTo>
                  <a:lnTo>
                    <a:pt x="2520021" y="1925"/>
                  </a:lnTo>
                  <a:lnTo>
                    <a:pt x="2573867" y="3128"/>
                  </a:lnTo>
                  <a:lnTo>
                    <a:pt x="2627610" y="4620"/>
                  </a:lnTo>
                  <a:lnTo>
                    <a:pt x="2681226" y="6402"/>
                  </a:lnTo>
                  <a:lnTo>
                    <a:pt x="2734694" y="8473"/>
                  </a:lnTo>
                  <a:lnTo>
                    <a:pt x="2787987" y="10833"/>
                  </a:lnTo>
                  <a:lnTo>
                    <a:pt x="2841085" y="13484"/>
                  </a:lnTo>
                  <a:lnTo>
                    <a:pt x="2893962" y="16424"/>
                  </a:lnTo>
                  <a:lnTo>
                    <a:pt x="2946595" y="19654"/>
                  </a:lnTo>
                  <a:lnTo>
                    <a:pt x="2998961" y="23175"/>
                  </a:lnTo>
                  <a:lnTo>
                    <a:pt x="3051037" y="26986"/>
                  </a:lnTo>
                  <a:lnTo>
                    <a:pt x="3102798" y="31088"/>
                  </a:lnTo>
                  <a:lnTo>
                    <a:pt x="3154222" y="35480"/>
                  </a:lnTo>
                  <a:lnTo>
                    <a:pt x="3205284" y="40163"/>
                  </a:lnTo>
                  <a:lnTo>
                    <a:pt x="3255962" y="45137"/>
                  </a:lnTo>
                  <a:lnTo>
                    <a:pt x="3306231" y="50403"/>
                  </a:lnTo>
                  <a:lnTo>
                    <a:pt x="3356069" y="55960"/>
                  </a:lnTo>
                  <a:lnTo>
                    <a:pt x="3405451" y="61808"/>
                  </a:lnTo>
                  <a:lnTo>
                    <a:pt x="3454355" y="67949"/>
                  </a:lnTo>
                  <a:lnTo>
                    <a:pt x="3502756" y="74381"/>
                  </a:lnTo>
                  <a:lnTo>
                    <a:pt x="3550631" y="81105"/>
                  </a:lnTo>
                  <a:lnTo>
                    <a:pt x="3597958" y="88121"/>
                  </a:lnTo>
                  <a:lnTo>
                    <a:pt x="3644711" y="95430"/>
                  </a:lnTo>
                  <a:lnTo>
                    <a:pt x="3690869" y="103031"/>
                  </a:lnTo>
                  <a:lnTo>
                    <a:pt x="3736406" y="110925"/>
                  </a:lnTo>
                  <a:lnTo>
                    <a:pt x="3781300" y="119112"/>
                  </a:lnTo>
                  <a:lnTo>
                    <a:pt x="3825527" y="127592"/>
                  </a:lnTo>
                  <a:lnTo>
                    <a:pt x="3869064" y="136366"/>
                  </a:lnTo>
                  <a:lnTo>
                    <a:pt x="3911888" y="145432"/>
                  </a:lnTo>
                  <a:lnTo>
                    <a:pt x="3975622" y="159791"/>
                  </a:lnTo>
                  <a:lnTo>
                    <a:pt x="4036470" y="174574"/>
                  </a:lnTo>
                  <a:lnTo>
                    <a:pt x="4094427" y="189759"/>
                  </a:lnTo>
                  <a:lnTo>
                    <a:pt x="4149492" y="205329"/>
                  </a:lnTo>
                  <a:lnTo>
                    <a:pt x="4201661" y="221263"/>
                  </a:lnTo>
                  <a:lnTo>
                    <a:pt x="4250932" y="237541"/>
                  </a:lnTo>
                  <a:lnTo>
                    <a:pt x="4297303" y="254144"/>
                  </a:lnTo>
                  <a:lnTo>
                    <a:pt x="4340771" y="271053"/>
                  </a:lnTo>
                  <a:lnTo>
                    <a:pt x="4381333" y="288247"/>
                  </a:lnTo>
                  <a:lnTo>
                    <a:pt x="4418987" y="305707"/>
                  </a:lnTo>
                  <a:lnTo>
                    <a:pt x="4453730" y="323414"/>
                  </a:lnTo>
                  <a:lnTo>
                    <a:pt x="4514472" y="359489"/>
                  </a:lnTo>
                  <a:lnTo>
                    <a:pt x="4563539" y="396315"/>
                  </a:lnTo>
                  <a:lnTo>
                    <a:pt x="4600910" y="433735"/>
                  </a:lnTo>
                  <a:lnTo>
                    <a:pt x="4626564" y="471592"/>
                  </a:lnTo>
                  <a:lnTo>
                    <a:pt x="4640479" y="509729"/>
                  </a:lnTo>
                  <a:lnTo>
                    <a:pt x="4643029" y="528853"/>
                  </a:lnTo>
                  <a:lnTo>
                    <a:pt x="4642636" y="547989"/>
                  </a:lnTo>
                  <a:lnTo>
                    <a:pt x="4633013" y="586216"/>
                  </a:lnTo>
                  <a:lnTo>
                    <a:pt x="4611588" y="624252"/>
                  </a:lnTo>
                  <a:lnTo>
                    <a:pt x="4578342" y="661941"/>
                  </a:lnTo>
                  <a:lnTo>
                    <a:pt x="4533254" y="699125"/>
                  </a:lnTo>
                  <a:lnTo>
                    <a:pt x="4476301" y="735649"/>
                  </a:lnTo>
                  <a:lnTo>
                    <a:pt x="4407465" y="771354"/>
                  </a:lnTo>
                  <a:lnTo>
                    <a:pt x="4368583" y="788851"/>
                  </a:lnTo>
                  <a:lnTo>
                    <a:pt x="4326722" y="806085"/>
                  </a:lnTo>
                  <a:lnTo>
                    <a:pt x="4281880" y="823036"/>
                  </a:lnTo>
                  <a:lnTo>
                    <a:pt x="4234053" y="839684"/>
                  </a:lnTo>
                  <a:lnTo>
                    <a:pt x="4183240" y="856010"/>
                  </a:lnTo>
                  <a:lnTo>
                    <a:pt x="4129437" y="871995"/>
                  </a:lnTo>
                  <a:lnTo>
                    <a:pt x="4072642" y="887618"/>
                  </a:lnTo>
                  <a:lnTo>
                    <a:pt x="4012853" y="902860"/>
                  </a:lnTo>
                  <a:lnTo>
                    <a:pt x="3973532" y="912280"/>
                  </a:lnTo>
                  <a:lnTo>
                    <a:pt x="3933386" y="921442"/>
                  </a:lnTo>
                  <a:lnTo>
                    <a:pt x="3892436" y="930345"/>
                  </a:lnTo>
                  <a:lnTo>
                    <a:pt x="3850706" y="938988"/>
                  </a:lnTo>
                  <a:lnTo>
                    <a:pt x="3808218" y="947371"/>
                  </a:lnTo>
                  <a:lnTo>
                    <a:pt x="3764996" y="955491"/>
                  </a:lnTo>
                  <a:lnTo>
                    <a:pt x="3721061" y="963347"/>
                  </a:lnTo>
                  <a:lnTo>
                    <a:pt x="3676436" y="970939"/>
                  </a:lnTo>
                  <a:lnTo>
                    <a:pt x="3631145" y="978265"/>
                  </a:lnTo>
                  <a:lnTo>
                    <a:pt x="3585210" y="985325"/>
                  </a:lnTo>
                  <a:lnTo>
                    <a:pt x="3538653" y="992116"/>
                  </a:lnTo>
                  <a:lnTo>
                    <a:pt x="3491498" y="998638"/>
                  </a:lnTo>
                  <a:lnTo>
                    <a:pt x="3443767" y="1004889"/>
                  </a:lnTo>
                  <a:lnTo>
                    <a:pt x="3395482" y="1010868"/>
                  </a:lnTo>
                  <a:lnTo>
                    <a:pt x="3346668" y="1016575"/>
                  </a:lnTo>
                  <a:lnTo>
                    <a:pt x="3297345" y="1022007"/>
                  </a:lnTo>
                  <a:lnTo>
                    <a:pt x="3247537" y="1027165"/>
                  </a:lnTo>
                  <a:lnTo>
                    <a:pt x="3197267" y="1032045"/>
                  </a:lnTo>
                  <a:lnTo>
                    <a:pt x="3146557" y="1036649"/>
                  </a:lnTo>
                  <a:lnTo>
                    <a:pt x="3095431" y="1040973"/>
                  </a:lnTo>
                  <a:lnTo>
                    <a:pt x="3043910" y="1045017"/>
                  </a:lnTo>
                  <a:lnTo>
                    <a:pt x="2992018" y="1048781"/>
                  </a:lnTo>
                  <a:lnTo>
                    <a:pt x="2939777" y="1052262"/>
                  </a:lnTo>
                  <a:lnTo>
                    <a:pt x="2887210" y="1055459"/>
                  </a:lnTo>
                  <a:lnTo>
                    <a:pt x="2834340" y="1058372"/>
                  </a:lnTo>
                  <a:lnTo>
                    <a:pt x="2781189" y="1060998"/>
                  </a:lnTo>
                  <a:lnTo>
                    <a:pt x="2727781" y="1063338"/>
                  </a:lnTo>
                  <a:lnTo>
                    <a:pt x="2674137" y="1065389"/>
                  </a:lnTo>
                  <a:lnTo>
                    <a:pt x="2620281" y="1067151"/>
                  </a:lnTo>
                  <a:lnTo>
                    <a:pt x="2566235" y="1068622"/>
                  </a:lnTo>
                  <a:lnTo>
                    <a:pt x="2512022" y="1069802"/>
                  </a:lnTo>
                  <a:lnTo>
                    <a:pt x="2457665" y="1070688"/>
                  </a:lnTo>
                  <a:lnTo>
                    <a:pt x="2403187" y="1071281"/>
                  </a:lnTo>
                  <a:lnTo>
                    <a:pt x="2348609" y="1071578"/>
                  </a:lnTo>
                  <a:lnTo>
                    <a:pt x="2293956" y="1071578"/>
                  </a:lnTo>
                  <a:lnTo>
                    <a:pt x="2239249" y="1071281"/>
                  </a:lnTo>
                  <a:lnTo>
                    <a:pt x="2184512" y="1070684"/>
                  </a:lnTo>
                  <a:lnTo>
                    <a:pt x="2129766" y="1069788"/>
                  </a:lnTo>
                  <a:lnTo>
                    <a:pt x="2075036" y="1068590"/>
                  </a:lnTo>
                  <a:lnTo>
                    <a:pt x="2020342" y="1067090"/>
                  </a:lnTo>
                  <a:lnTo>
                    <a:pt x="1965710" y="1065287"/>
                  </a:lnTo>
                  <a:lnTo>
                    <a:pt x="1911160" y="1063178"/>
                  </a:lnTo>
                  <a:lnTo>
                    <a:pt x="1856715" y="1060764"/>
                  </a:lnTo>
                  <a:lnTo>
                    <a:pt x="1802399" y="1058042"/>
                  </a:lnTo>
                  <a:lnTo>
                    <a:pt x="1748235" y="1055012"/>
                  </a:lnTo>
                  <a:lnTo>
                    <a:pt x="1694244" y="1051672"/>
                  </a:lnTo>
                  <a:lnTo>
                    <a:pt x="1640449" y="1048022"/>
                  </a:lnTo>
                  <a:lnTo>
                    <a:pt x="1586874" y="1044059"/>
                  </a:lnTo>
                  <a:lnTo>
                    <a:pt x="1533541" y="1039784"/>
                  </a:lnTo>
                  <a:lnTo>
                    <a:pt x="1480473" y="1035194"/>
                  </a:lnTo>
                  <a:lnTo>
                    <a:pt x="318423" y="12687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B21FCC7-9412-4BE1-AADA-8D4B52479245}"/>
                </a:ext>
              </a:extLst>
            </p:cNvPr>
            <p:cNvGrpSpPr/>
            <p:nvPr/>
          </p:nvGrpSpPr>
          <p:grpSpPr>
            <a:xfrm>
              <a:off x="6019890" y="3806951"/>
              <a:ext cx="4596376" cy="1268747"/>
              <a:chOff x="5029380" y="3270502"/>
              <a:chExt cx="4596376" cy="1268747"/>
            </a:xfrm>
          </p:grpSpPr>
          <p:sp>
            <p:nvSpPr>
              <p:cNvPr id="27" name="object 3">
                <a:extLst>
                  <a:ext uri="{FF2B5EF4-FFF2-40B4-BE49-F238E27FC236}">
                    <a16:creationId xmlns:a16="http://schemas.microsoft.com/office/drawing/2014/main" id="{D1621F0D-AEA7-4EFD-BC71-2DF39E1166C0}"/>
                  </a:ext>
                </a:extLst>
              </p:cNvPr>
              <p:cNvSpPr/>
              <p:nvPr/>
            </p:nvSpPr>
            <p:spPr>
              <a:xfrm>
                <a:off x="5029380" y="3270502"/>
                <a:ext cx="4596376" cy="126874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0D9AEF-A076-40A2-B58A-DDEFA620DDCA}"/>
                  </a:ext>
                </a:extLst>
              </p:cNvPr>
              <p:cNvSpPr txBox="1"/>
              <p:nvPr/>
            </p:nvSpPr>
            <p:spPr>
              <a:xfrm>
                <a:off x="5536660" y="3566012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平均查找次数</a:t>
                </a:r>
                <a:r>
                  <a:rPr lang="zh-CN" altLang="en-US" sz="2400" b="1" spc="735" baseline="-19444" dirty="0">
                    <a:latin typeface="宋体"/>
                    <a:cs typeface="宋体"/>
                  </a:rPr>
                  <a:t>为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zh-CN" altLang="en-US" sz="2400" b="1" spc="-22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/2</a:t>
                </a:r>
                <a:r>
                  <a:rPr lang="zh-CN" altLang="en-US" sz="2400" b="1" baseline="-19444" dirty="0">
                    <a:latin typeface="宋体"/>
                    <a:cs typeface="宋体"/>
                  </a:rPr>
                  <a:t>，</a:t>
                </a:r>
                <a:r>
                  <a:rPr lang="zh-CN" altLang="en-US" sz="2400" b="1" spc="7" baseline="-19444" dirty="0">
                    <a:latin typeface="宋体"/>
                    <a:cs typeface="宋体"/>
                  </a:rPr>
                  <a:t>平均时间性能 </a:t>
                </a:r>
                <a:r>
                  <a:rPr lang="en-US" altLang="zh-CN" sz="2400" b="1" baseline="-19444" dirty="0">
                    <a:solidFill>
                      <a:srgbClr val="006FC0"/>
                    </a:solidFill>
                    <a:latin typeface="Times New Roman"/>
                    <a:cs typeface="Times New Roman"/>
                  </a:rPr>
                  <a:t>O(n)</a:t>
                </a:r>
                <a:endParaRPr lang="zh-CN" altLang="en-US" sz="2400" b="1" baseline="-19444" dirty="0">
                  <a:solidFill>
                    <a:srgbClr val="006FC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4">
            <a:extLst>
              <a:ext uri="{FF2B5EF4-FFF2-40B4-BE49-F238E27FC236}">
                <a16:creationId xmlns:a16="http://schemas.microsoft.com/office/drawing/2014/main" id="{12BE67EF-5827-4490-B44F-18F61EABD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003399"/>
                </a:solidFill>
                <a:latin typeface="宋体"/>
                <a:cs typeface="宋体"/>
              </a:rPr>
              <a:t>如何从线性表得到单链表？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A0F3D2-38EA-424D-8B63-A6CC58D684E8}"/>
              </a:ext>
            </a:extLst>
          </p:cNvPr>
          <p:cNvSpPr txBox="1"/>
          <p:nvPr/>
        </p:nvSpPr>
        <p:spPr>
          <a:xfrm>
            <a:off x="685800" y="1143000"/>
            <a:ext cx="6934200" cy="773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链表是一个动态的结构，它不需要予分配空间，因此</a:t>
            </a:r>
            <a:r>
              <a:rPr lang="zh-CN" altLang="en-US" sz="1800" b="1" dirty="0">
                <a:solidFill>
                  <a:srgbClr val="66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生成链表的过程</a:t>
            </a:r>
            <a:r>
              <a:rPr lang="zh-CN" altLang="en-US" sz="1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是一个结点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“</a:t>
            </a:r>
            <a:r>
              <a:rPr lang="zh-CN" altLang="en-US" sz="1800" b="1" dirty="0">
                <a:solidFill>
                  <a:srgbClr val="66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逐个插入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”</a:t>
            </a:r>
            <a:r>
              <a:rPr lang="zh-CN" altLang="en-US" sz="1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的过程。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D550128-CEAF-42DE-91FF-19D78A07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88" y="2087515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66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操作步骤：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3A9872-9768-4E0F-8D2D-493BC279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28" y="2641012"/>
            <a:ext cx="3023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一、建立一个“空表”；</a:t>
            </a:r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0824C2-8D1D-496D-9BDC-FE0E5212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21" y="3221886"/>
            <a:ext cx="5412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二、输入数据元素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000" b="1" baseline="-2500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</a:p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建立结点并插入；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61DAE2D-6124-45C1-9AD2-1A6D58CE8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01" y="4193183"/>
            <a:ext cx="54135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三、输入数据元素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000" b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n-1</a:t>
            </a:r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</a:p>
          <a:p>
            <a:pPr eaLnBrk="1" hangingPunct="1"/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建立结点并插入；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45106E4-44D4-48FD-B7DD-B4B87C4EB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28" y="5204951"/>
            <a:ext cx="4014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四、依次类推，直至输入</a:t>
            </a:r>
            <a:r>
              <a:rPr lang="en-US" altLang="zh-CN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en-US" altLang="zh-CN" sz="2000" b="1" baseline="-25000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 b="1">
                <a:solidFill>
                  <a:srgbClr val="66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为止。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32B60E7-7855-47CD-99ED-A4951220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15" y="2743379"/>
            <a:ext cx="761801" cy="28567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99" name="直接连接符 98">
            <a:extLst>
              <a:ext uri="{FF2B5EF4-FFF2-40B4-BE49-F238E27FC236}">
                <a16:creationId xmlns:a16="http://schemas.microsoft.com/office/drawing/2014/main" id="{D1BAF4DD-740E-4699-99B8-AC4830998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596" y="2743379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0" name="直接连接符 99">
            <a:extLst>
              <a:ext uri="{FF2B5EF4-FFF2-40B4-BE49-F238E27FC236}">
                <a16:creationId xmlns:a16="http://schemas.microsoft.com/office/drawing/2014/main" id="{A63C1434-DDAA-4DEA-A5CB-EA3940486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785" y="2857649"/>
            <a:ext cx="22973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1" name="直接连接符 100">
            <a:extLst>
              <a:ext uri="{FF2B5EF4-FFF2-40B4-BE49-F238E27FC236}">
                <a16:creationId xmlns:a16="http://schemas.microsoft.com/office/drawing/2014/main" id="{36806AA7-F9F4-482B-9893-74834B3E0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785" y="2571973"/>
            <a:ext cx="0" cy="285676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2" name="直接连接符 101">
            <a:extLst>
              <a:ext uri="{FF2B5EF4-FFF2-40B4-BE49-F238E27FC236}">
                <a16:creationId xmlns:a16="http://schemas.microsoft.com/office/drawing/2014/main" id="{BEA9D858-32E7-4E9F-B84F-E2FEEC8A7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775" y="2800514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3" name="直接连接符 102">
            <a:extLst>
              <a:ext uri="{FF2B5EF4-FFF2-40B4-BE49-F238E27FC236}">
                <a16:creationId xmlns:a16="http://schemas.microsoft.com/office/drawing/2014/main" id="{AC0A361E-8A37-46B2-B076-D7AF24790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956" y="2800514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2586A66-9A0E-48A0-A279-D2225A13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145" y="3543270"/>
            <a:ext cx="762992" cy="28567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05" name="直接连接符 104">
            <a:extLst>
              <a:ext uri="{FF2B5EF4-FFF2-40B4-BE49-F238E27FC236}">
                <a16:creationId xmlns:a16="http://schemas.microsoft.com/office/drawing/2014/main" id="{3A843F67-465B-433D-A625-681E4EB03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2415" y="3543270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6" name="直接连接符 105">
            <a:extLst>
              <a:ext uri="{FF2B5EF4-FFF2-40B4-BE49-F238E27FC236}">
                <a16:creationId xmlns:a16="http://schemas.microsoft.com/office/drawing/2014/main" id="{2CA9A24F-106F-4A8C-AAB1-0E85441F1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3657541"/>
            <a:ext cx="228541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7" name="直接连接符 106">
            <a:extLst>
              <a:ext uri="{FF2B5EF4-FFF2-40B4-BE49-F238E27FC236}">
                <a16:creationId xmlns:a16="http://schemas.microsoft.com/office/drawing/2014/main" id="{7BCFBA16-F0A1-4B2B-BAFF-BF08EB280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3371865"/>
            <a:ext cx="0" cy="285676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8" name="直接连接符 107">
            <a:extLst>
              <a:ext uri="{FF2B5EF4-FFF2-40B4-BE49-F238E27FC236}">
                <a16:creationId xmlns:a16="http://schemas.microsoft.com/office/drawing/2014/main" id="{32D4B36C-5E88-4B0B-B831-BBD023DED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298" y="3600406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09" name="直接连接符 108">
            <a:extLst>
              <a:ext uri="{FF2B5EF4-FFF2-40B4-BE49-F238E27FC236}">
                <a16:creationId xmlns:a16="http://schemas.microsoft.com/office/drawing/2014/main" id="{50C61F6B-B517-4531-B895-6958EA642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478" y="3600406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4056CFE-0EAB-48EA-86ED-D1D4C6A9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038" y="3543270"/>
            <a:ext cx="761801" cy="285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11" name="直接连接符 110">
            <a:extLst>
              <a:ext uri="{FF2B5EF4-FFF2-40B4-BE49-F238E27FC236}">
                <a16:creationId xmlns:a16="http://schemas.microsoft.com/office/drawing/2014/main" id="{77594DB8-022E-40DB-8660-F92B76E2D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118" y="3543270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2" name="直接连接符 111">
            <a:extLst>
              <a:ext uri="{FF2B5EF4-FFF2-40B4-BE49-F238E27FC236}">
                <a16:creationId xmlns:a16="http://schemas.microsoft.com/office/drawing/2014/main" id="{93121EF4-AD86-4617-987C-2FD13E8A5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777" y="3714676"/>
            <a:ext cx="5332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68C1534-CCBF-4C69-B70D-B84B294FA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511" y="3451617"/>
            <a:ext cx="40748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99">
                <a:latin typeface="Times New Roman" panose="02020603050405020304" pitchFamily="18" charset="0"/>
              </a:rPr>
              <a:t>a</a:t>
            </a:r>
            <a:r>
              <a:rPr lang="en-US" altLang="zh-CN" sz="1349">
                <a:latin typeface="Times New Roman" panose="02020603050405020304" pitchFamily="18" charset="0"/>
              </a:rPr>
              <a:t>n</a:t>
            </a:r>
            <a:endParaRPr lang="en-US" altLang="zh-CN" sz="1799">
              <a:latin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B427AF-FEBF-46BA-BBA4-E694A234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145" y="4286027"/>
            <a:ext cx="762992" cy="28567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15" name="直接连接符 114">
            <a:extLst>
              <a:ext uri="{FF2B5EF4-FFF2-40B4-BE49-F238E27FC236}">
                <a16:creationId xmlns:a16="http://schemas.microsoft.com/office/drawing/2014/main" id="{B21A67E5-A650-4275-8893-C9BB71C99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2415" y="4286027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6" name="直接连接符 115">
            <a:extLst>
              <a:ext uri="{FF2B5EF4-FFF2-40B4-BE49-F238E27FC236}">
                <a16:creationId xmlns:a16="http://schemas.microsoft.com/office/drawing/2014/main" id="{F25CD2A0-ABF6-4387-AC70-B567B62F2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4400297"/>
            <a:ext cx="228541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7" name="直接连接符 116">
            <a:extLst>
              <a:ext uri="{FF2B5EF4-FFF2-40B4-BE49-F238E27FC236}">
                <a16:creationId xmlns:a16="http://schemas.microsoft.com/office/drawing/2014/main" id="{B111DBCE-08DB-4195-915A-D63D99064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604" y="4114622"/>
            <a:ext cx="0" cy="285676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8" name="直接连接符 117">
            <a:extLst>
              <a:ext uri="{FF2B5EF4-FFF2-40B4-BE49-F238E27FC236}">
                <a16:creationId xmlns:a16="http://schemas.microsoft.com/office/drawing/2014/main" id="{362E75FA-436D-4846-99DE-71029F99C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298" y="4343162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19" name="直接连接符 118">
            <a:extLst>
              <a:ext uri="{FF2B5EF4-FFF2-40B4-BE49-F238E27FC236}">
                <a16:creationId xmlns:a16="http://schemas.microsoft.com/office/drawing/2014/main" id="{19A85D75-E1ED-4278-BE76-A02A1FC11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478" y="4343162"/>
            <a:ext cx="7618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C0C76AB-6DBD-432B-837E-FAD1AD1E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038" y="4286027"/>
            <a:ext cx="761801" cy="285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21" name="直接连接符 120">
            <a:extLst>
              <a:ext uri="{FF2B5EF4-FFF2-40B4-BE49-F238E27FC236}">
                <a16:creationId xmlns:a16="http://schemas.microsoft.com/office/drawing/2014/main" id="{CFB43EF4-C65D-4108-AA11-0F278F9B8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118" y="4286027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2" name="直接连接符 121">
            <a:extLst>
              <a:ext uri="{FF2B5EF4-FFF2-40B4-BE49-F238E27FC236}">
                <a16:creationId xmlns:a16="http://schemas.microsoft.com/office/drawing/2014/main" id="{15D3B65E-9C3F-41B9-8854-88EF353DE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777" y="4457432"/>
            <a:ext cx="5332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FF9D456-578D-445E-A536-4DF0CF6A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511" y="4194374"/>
            <a:ext cx="40748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99">
                <a:latin typeface="Times New Roman" panose="02020603050405020304" pitchFamily="18" charset="0"/>
              </a:rPr>
              <a:t>a</a:t>
            </a:r>
            <a:r>
              <a:rPr lang="en-US" altLang="zh-CN" sz="1349">
                <a:latin typeface="Times New Roman" panose="02020603050405020304" pitchFamily="18" charset="0"/>
              </a:rPr>
              <a:t>n</a:t>
            </a:r>
            <a:endParaRPr lang="en-US" altLang="zh-CN" sz="1799">
              <a:latin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186DDD6-4DAD-4E6F-83D3-40489958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6" y="4743108"/>
            <a:ext cx="761801" cy="285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C648DD6-5AE1-4CD5-B087-C1A657CB2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76" y="4651455"/>
            <a:ext cx="55175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99">
                <a:latin typeface="Times New Roman" panose="02020603050405020304" pitchFamily="18" charset="0"/>
              </a:rPr>
              <a:t>a</a:t>
            </a:r>
            <a:r>
              <a:rPr lang="en-US" altLang="zh-CN" sz="1349">
                <a:latin typeface="Times New Roman" panose="02020603050405020304" pitchFamily="18" charset="0"/>
              </a:rPr>
              <a:t>n-1</a:t>
            </a:r>
            <a:endParaRPr lang="en-US" altLang="zh-CN" sz="1799">
              <a:latin typeface="Times New Roman" panose="02020603050405020304" pitchFamily="18" charset="0"/>
            </a:endParaRPr>
          </a:p>
        </p:txBody>
      </p:sp>
      <p:sp>
        <p:nvSpPr>
          <p:cNvPr id="126" name="直接连接符 125">
            <a:extLst>
              <a:ext uri="{FF2B5EF4-FFF2-40B4-BE49-F238E27FC236}">
                <a16:creationId xmlns:a16="http://schemas.microsoft.com/office/drawing/2014/main" id="{C4BE3F60-EDED-458C-A903-393649C5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4217" y="4743108"/>
            <a:ext cx="0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7" name="直接连接符 126">
            <a:extLst>
              <a:ext uri="{FF2B5EF4-FFF2-40B4-BE49-F238E27FC236}">
                <a16:creationId xmlns:a16="http://schemas.microsoft.com/office/drawing/2014/main" id="{2D4F5AA8-EAED-4190-A962-982275A9C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577" y="4914513"/>
            <a:ext cx="304721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8" name="直接连接符 127">
            <a:extLst>
              <a:ext uri="{FF2B5EF4-FFF2-40B4-BE49-F238E27FC236}">
                <a16:creationId xmlns:a16="http://schemas.microsoft.com/office/drawing/2014/main" id="{899B8AE3-9F80-41C8-A110-A6E219B48B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757" y="4571703"/>
            <a:ext cx="228541" cy="342811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29" name="直接连接符 128">
            <a:extLst>
              <a:ext uri="{FF2B5EF4-FFF2-40B4-BE49-F238E27FC236}">
                <a16:creationId xmlns:a16="http://schemas.microsoft.com/office/drawing/2014/main" id="{B24B90AB-F068-41AF-9F6F-CE4E65932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695" y="4457433"/>
            <a:ext cx="457081" cy="457081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130" name="直接连接符 129">
            <a:extLst>
              <a:ext uri="{FF2B5EF4-FFF2-40B4-BE49-F238E27FC236}">
                <a16:creationId xmlns:a16="http://schemas.microsoft.com/office/drawing/2014/main" id="{1EB42CEB-6006-4113-9C59-C1CCA3A32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695" y="4914513"/>
            <a:ext cx="533261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 useBgFill="1">
        <p:nvSpPr>
          <p:cNvPr id="131" name="矩形 130">
            <a:extLst>
              <a:ext uri="{FF2B5EF4-FFF2-40B4-BE49-F238E27FC236}">
                <a16:creationId xmlns:a16="http://schemas.microsoft.com/office/drawing/2014/main" id="{531BF74C-E222-492D-8B93-AD8AEB73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136" y="4400297"/>
            <a:ext cx="380901" cy="11427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4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113" grpId="0"/>
      <p:bldP spid="123" grpId="0"/>
      <p:bldP spid="1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4">
            <a:extLst>
              <a:ext uri="{FF2B5EF4-FFF2-40B4-BE49-F238E27FC236}">
                <a16:creationId xmlns:a16="http://schemas.microsoft.com/office/drawing/2014/main" id="{12BE67EF-5827-4490-B44F-18F61EABD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003399"/>
                </a:solidFill>
                <a:latin typeface="宋体"/>
                <a:cs typeface="宋体"/>
              </a:rPr>
              <a:t>如何从线性表得到单链表？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B0AB15-F17D-47AB-B6CF-93E8E11C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27" y="990600"/>
            <a:ext cx="8686919" cy="549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800" b="1" spc="-5" dirty="0">
                <a:latin typeface="Arial"/>
                <a:cs typeface="Arial"/>
              </a:rPr>
              <a:t>List</a:t>
            </a:r>
            <a:r>
              <a:rPr lang="en-US" altLang="zh-CN" sz="2699" dirty="0">
                <a:latin typeface="Times New Roman" panose="02020603050405020304" pitchFamily="18" charset="0"/>
              </a:rPr>
              <a:t> </a:t>
            </a:r>
            <a:r>
              <a:rPr lang="en-US" altLang="zh-CN" sz="2699" dirty="0" err="1">
                <a:latin typeface="Times New Roman" panose="02020603050405020304" pitchFamily="18" charset="0"/>
              </a:rPr>
              <a:t>CreateList_L</a:t>
            </a:r>
            <a:r>
              <a:rPr lang="en-US" altLang="zh-CN" sz="2699" dirty="0">
                <a:latin typeface="Times New Roman" panose="02020603050405020304" pitchFamily="18" charset="0"/>
              </a:rPr>
              <a:t>(int n, List </a:t>
            </a:r>
            <a:r>
              <a:rPr lang="en-US" altLang="zh-CN" sz="2699" dirty="0" err="1"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latin typeface="Times New Roman" panose="02020603050405020304" pitchFamily="18" charset="0"/>
              </a:rPr>
              <a:t>) </a:t>
            </a:r>
            <a:r>
              <a:rPr lang="en-US" altLang="zh-CN" sz="2699" b="1" dirty="0">
                <a:latin typeface="Times New Roman" panose="02020603050405020304" pitchFamily="18" charset="0"/>
              </a:rPr>
              <a:t>{</a:t>
            </a:r>
            <a:r>
              <a:rPr kumimoji="0" lang="en-US" altLang="zh-CN" sz="2800" b="1" dirty="0">
                <a:latin typeface="Arial" panose="020B0604020202020204" pitchFamily="34" charset="0"/>
              </a:rPr>
              <a:t>//</a:t>
            </a:r>
            <a:r>
              <a:rPr kumimoji="0"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头插</a:t>
            </a:r>
            <a:r>
              <a:rPr kumimoji="0"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法</a:t>
            </a:r>
            <a:endParaRPr lang="en-US" altLang="zh-CN" sz="2699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399" dirty="0">
                <a:latin typeface="Times New Roman" panose="02020603050405020304" pitchFamily="18" charset="0"/>
              </a:rPr>
              <a:t>    // </a:t>
            </a:r>
            <a:r>
              <a:rPr lang="zh-CN" altLang="en-US" sz="2099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逆序输入 </a:t>
            </a:r>
            <a:r>
              <a:rPr lang="en-US" altLang="zh-CN" sz="2099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n </a:t>
            </a:r>
            <a:r>
              <a:rPr lang="zh-CN" altLang="en-US" sz="2099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个数据元素，建立带头结点的单链表</a:t>
            </a:r>
            <a:endParaRPr lang="en-US" altLang="zh-CN" sz="2099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099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699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PtrL</a:t>
            </a:r>
            <a:endParaRPr lang="zh-CN" altLang="en-US" sz="2699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699" b="1" dirty="0">
                <a:latin typeface="Times New Roman" panose="02020603050405020304" pitchFamily="18" charset="0"/>
              </a:rPr>
              <a:t>}</a:t>
            </a:r>
            <a:endParaRPr lang="en-US" altLang="zh-CN" sz="2699" dirty="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EF6865-E8C3-46F0-9485-BDAB00FF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52" y="1856366"/>
            <a:ext cx="6667210" cy="109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 = (List)malloc(</a:t>
            </a: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sizeof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(struct </a:t>
            </a: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lnSpc>
                <a:spcPct val="120000"/>
              </a:lnSpc>
            </a:pPr>
            <a:r>
              <a:rPr lang="en-US" altLang="zh-CN" sz="2699" dirty="0" err="1">
                <a:solidFill>
                  <a:srgbClr val="66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6600CC"/>
                </a:solidFill>
                <a:latin typeface="Times New Roman" panose="02020603050405020304" pitchFamily="18" charset="0"/>
              </a:rPr>
              <a:t>-&gt;next = NULL;</a:t>
            </a:r>
            <a:r>
              <a:rPr lang="en-US" altLang="zh-CN" sz="2999" dirty="0">
                <a:solidFill>
                  <a:srgbClr val="66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799" dirty="0">
                <a:latin typeface="Times New Roman" panose="02020603050405020304" pitchFamily="18" charset="0"/>
              </a:rPr>
              <a:t>// </a:t>
            </a:r>
            <a:r>
              <a:rPr lang="zh-CN" altLang="en-US" sz="17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先建立一个带头结点的单链表</a:t>
            </a:r>
            <a:endParaRPr lang="zh-CN" altLang="en-US" sz="1799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C0849-5F77-4B13-9C01-F99ADE13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7" y="2952756"/>
            <a:ext cx="6083717" cy="258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99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699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 = n; </a:t>
            </a:r>
            <a:r>
              <a:rPr lang="en-US" altLang="zh-CN" sz="2699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 &gt; 0; --</a:t>
            </a:r>
            <a:r>
              <a:rPr lang="en-US" altLang="zh-CN" sz="2699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99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699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2699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699" dirty="0">
                <a:latin typeface="Times New Roman" panose="02020603050405020304" pitchFamily="18" charset="0"/>
              </a:rPr>
              <a:t>    p = (List)malloc(</a:t>
            </a:r>
            <a:r>
              <a:rPr lang="en-US" altLang="zh-CN" sz="2699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699" dirty="0">
                <a:latin typeface="Times New Roman" panose="02020603050405020304" pitchFamily="18" charset="0"/>
              </a:rPr>
              <a:t>(struct </a:t>
            </a:r>
            <a:r>
              <a:rPr lang="en-US" altLang="zh-CN" sz="2699" dirty="0" err="1">
                <a:latin typeface="Times New Roman" panose="02020603050405020304" pitchFamily="18" charset="0"/>
              </a:rPr>
              <a:t>LNode</a:t>
            </a:r>
            <a:r>
              <a:rPr lang="en-US" altLang="zh-CN" sz="2699" dirty="0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zh-CN" sz="2699" dirty="0">
                <a:latin typeface="Times New Roman" panose="02020603050405020304" pitchFamily="18" charset="0"/>
              </a:rPr>
              <a:t>    </a:t>
            </a:r>
            <a:r>
              <a:rPr lang="en-US" altLang="zh-CN" sz="2699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699" dirty="0">
                <a:latin typeface="Times New Roman" panose="02020603050405020304" pitchFamily="18" charset="0"/>
              </a:rPr>
              <a:t>(</a:t>
            </a:r>
            <a:r>
              <a:rPr lang="en-US" altLang="zh-CN" sz="2699" b="1" dirty="0">
                <a:latin typeface="Times New Roman" panose="02020603050405020304" pitchFamily="18" charset="0"/>
              </a:rPr>
              <a:t>&amp;</a:t>
            </a:r>
            <a:r>
              <a:rPr lang="en-US" altLang="zh-CN" sz="2699" dirty="0">
                <a:latin typeface="Times New Roman" panose="02020603050405020304" pitchFamily="18" charset="0"/>
              </a:rPr>
              <a:t>p-&gt;data);    // </a:t>
            </a:r>
            <a:r>
              <a:rPr lang="zh-CN" altLang="en-US" sz="26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输入元素值</a:t>
            </a:r>
            <a:endParaRPr lang="zh-CN" altLang="en-US" sz="2699" dirty="0">
              <a:latin typeface="Times New Roman" panose="02020603050405020304" pitchFamily="18" charset="0"/>
            </a:endParaRPr>
          </a:p>
          <a:p>
            <a:r>
              <a:rPr lang="zh-CN" altLang="en-US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p-&gt;next = </a:t>
            </a:r>
            <a:r>
              <a:rPr lang="en-US" altLang="zh-CN" sz="2699" dirty="0" err="1">
                <a:solidFill>
                  <a:srgbClr val="99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-&gt;next;</a:t>
            </a:r>
          </a:p>
          <a:p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99" dirty="0" err="1">
                <a:solidFill>
                  <a:srgbClr val="9900CC"/>
                </a:solidFill>
                <a:latin typeface="Times New Roman" panose="02020603050405020304" pitchFamily="18" charset="0"/>
              </a:rPr>
              <a:t>PtrL</a:t>
            </a:r>
            <a:r>
              <a:rPr lang="en-US" altLang="zh-CN" sz="2699" dirty="0">
                <a:solidFill>
                  <a:srgbClr val="9900CC"/>
                </a:solidFill>
                <a:latin typeface="Times New Roman" panose="02020603050405020304" pitchFamily="18" charset="0"/>
              </a:rPr>
              <a:t>-&gt;next = p;  </a:t>
            </a:r>
            <a:r>
              <a:rPr lang="en-US" altLang="zh-CN" sz="2699" dirty="0">
                <a:latin typeface="Times New Roman" panose="02020603050405020304" pitchFamily="18" charset="0"/>
              </a:rPr>
              <a:t>// </a:t>
            </a:r>
            <a:r>
              <a:rPr lang="zh-CN" altLang="en-US" sz="26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插入</a:t>
            </a:r>
            <a:endParaRPr lang="zh-CN" altLang="en-US" sz="2699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699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2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4">
            <a:extLst>
              <a:ext uri="{FF2B5EF4-FFF2-40B4-BE49-F238E27FC236}">
                <a16:creationId xmlns:a16="http://schemas.microsoft.com/office/drawing/2014/main" id="{12BE67EF-5827-4490-B44F-18F61EABD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003399"/>
                </a:solidFill>
                <a:latin typeface="宋体"/>
                <a:cs typeface="宋体"/>
              </a:rPr>
              <a:t>如何从线性表得到单链表？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033A98A-4924-4B30-85B1-C247104D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05341"/>
            <a:ext cx="813435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void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CreateListTail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(List  L, int n) //</a:t>
            </a:r>
            <a:r>
              <a: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尾插法</a:t>
            </a:r>
            <a:endParaRPr kumimoji="0" lang="en-US" altLang="zh-CN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list p, r;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int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L = 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listPointer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)malloc(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sizeof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listNode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));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r = L;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for(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=0;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&lt;n;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i</a:t>
            </a:r>
            <a:r>
              <a:rPr kumimoji="0" lang="en-US" altLang="zh-CN" sz="1800" b="1" dirty="0">
                <a:latin typeface="Arial" panose="020B0604020202020204" pitchFamily="34" charset="0"/>
              </a:rPr>
              <a:t>++)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{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p = 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listPointer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 malloc(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sizeof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listNode</a:t>
            </a:r>
            <a:r>
              <a:rPr kumimoji="0" lang="en-US" altLang="zh-CN" sz="1800" b="1" dirty="0">
                <a:latin typeface="Arial" panose="020B0604020202020204" pitchFamily="34" charset="0"/>
              </a:rPr>
              <a:t>));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</a:t>
            </a:r>
            <a:r>
              <a:rPr kumimoji="0" lang="en-US" altLang="zh-CN" sz="1800" b="1" dirty="0" err="1">
                <a:latin typeface="Arial" panose="020B0604020202020204" pitchFamily="34" charset="0"/>
              </a:rPr>
              <a:t>scanf</a:t>
            </a:r>
            <a:r>
              <a:rPr kumimoji="0" lang="en-US" altLang="zh-CN" sz="1800" b="1" dirty="0">
                <a:latin typeface="Arial" panose="020B0604020202020204" pitchFamily="34" charset="0"/>
              </a:rPr>
              <a:t>(&amp;p-&gt;data); 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r-&gt;next = p;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   r = p;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}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      r-&gt;next = NULL;</a:t>
            </a:r>
          </a:p>
          <a:p>
            <a:pPr eaLnBrk="1" hangingPunct="1"/>
            <a:r>
              <a:rPr kumimoji="0" lang="en-US" altLang="zh-CN" sz="1800" b="1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17957"/>
            <a:ext cx="480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方法</a:t>
            </a:r>
            <a:r>
              <a:rPr sz="2800" spc="-165" dirty="0">
                <a:solidFill>
                  <a:srgbClr val="003399"/>
                </a:solidFill>
                <a:latin typeface="Calibri"/>
                <a:cs typeface="Calibri"/>
              </a:rPr>
              <a:t>1</a:t>
            </a:r>
            <a:r>
              <a:rPr sz="2800" spc="-165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顺序存储结构直接</a:t>
            </a:r>
            <a:r>
              <a:rPr sz="2800" dirty="0">
                <a:solidFill>
                  <a:srgbClr val="003399"/>
                </a:solidFill>
                <a:latin typeface="宋体"/>
                <a:cs typeface="宋体"/>
              </a:rPr>
              <a:t>表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示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5652" y="2114817"/>
            <a:ext cx="281368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70" dirty="0">
                <a:latin typeface="Times New Roman"/>
                <a:cs typeface="Times New Roman"/>
              </a:rPr>
              <a:t>f</a:t>
            </a:r>
            <a:r>
              <a:rPr sz="2700" i="1" spc="-55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(</a:t>
            </a:r>
            <a:r>
              <a:rPr sz="2700" i="1" spc="145" dirty="0">
                <a:latin typeface="Times New Roman"/>
                <a:cs typeface="Times New Roman"/>
              </a:rPr>
              <a:t>x</a:t>
            </a:r>
            <a:r>
              <a:rPr sz="2700" spc="145" dirty="0">
                <a:latin typeface="Times New Roman"/>
                <a:cs typeface="Times New Roman"/>
              </a:rPr>
              <a:t>)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Symbol"/>
                <a:cs typeface="Symbol"/>
              </a:rPr>
              <a:t>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4</a:t>
            </a:r>
            <a:r>
              <a:rPr sz="2700" i="1" spc="165" dirty="0">
                <a:latin typeface="Times New Roman"/>
                <a:cs typeface="Times New Roman"/>
              </a:rPr>
              <a:t>x</a:t>
            </a:r>
            <a:r>
              <a:rPr sz="2325" spc="247" baseline="43010" dirty="0">
                <a:latin typeface="Times New Roman"/>
                <a:cs typeface="Times New Roman"/>
              </a:rPr>
              <a:t>5</a:t>
            </a:r>
            <a:r>
              <a:rPr sz="2325" spc="450" baseline="4301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Symbol"/>
                <a:cs typeface="Symbol"/>
              </a:rPr>
              <a:t></a:t>
            </a:r>
            <a:r>
              <a:rPr sz="2700" spc="-365" dirty="0">
                <a:latin typeface="Times New Roman"/>
                <a:cs typeface="Times New Roman"/>
              </a:rPr>
              <a:t> </a:t>
            </a:r>
            <a:r>
              <a:rPr sz="2700" spc="155" dirty="0">
                <a:latin typeface="Times New Roman"/>
                <a:cs typeface="Times New Roman"/>
              </a:rPr>
              <a:t>3</a:t>
            </a:r>
            <a:r>
              <a:rPr sz="2700" i="1" spc="155" dirty="0">
                <a:latin typeface="Times New Roman"/>
                <a:cs typeface="Times New Roman"/>
              </a:rPr>
              <a:t>x</a:t>
            </a:r>
            <a:r>
              <a:rPr sz="2325" spc="232" baseline="43010" dirty="0">
                <a:latin typeface="Times New Roman"/>
                <a:cs typeface="Times New Roman"/>
              </a:rPr>
              <a:t>2</a:t>
            </a:r>
            <a:r>
              <a:rPr sz="2325" spc="472" baseline="43010" dirty="0">
                <a:latin typeface="Times New Roman"/>
                <a:cs typeface="Times New Roman"/>
              </a:rPr>
              <a:t> </a:t>
            </a:r>
            <a:r>
              <a:rPr sz="2700" spc="204" dirty="0">
                <a:latin typeface="Symbol"/>
                <a:cs typeface="Symbol"/>
              </a:rPr>
              <a:t></a:t>
            </a:r>
            <a:r>
              <a:rPr sz="2700" spc="204" dirty="0">
                <a:latin typeface="Times New Roman"/>
                <a:cs typeface="Times New Roman"/>
              </a:rPr>
              <a:t>1</a:t>
            </a:r>
            <a:endParaRPr sz="27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1590" y="3232911"/>
          <a:ext cx="6305546" cy="740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416">
                <a:tc>
                  <a:txBody>
                    <a:bodyPr/>
                    <a:lstStyle/>
                    <a:p>
                      <a:pPr marR="99060" algn="r">
                        <a:lnSpc>
                          <a:spcPts val="1975"/>
                        </a:lnSpc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下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标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b="1" spc="15" dirty="0">
                          <a:latin typeface="宋体"/>
                          <a:cs typeface="宋体"/>
                        </a:rPr>
                        <a:t>a[i</a:t>
                      </a:r>
                      <a:r>
                        <a:rPr sz="2000" b="1" dirty="0">
                          <a:latin typeface="宋体"/>
                          <a:cs typeface="宋体"/>
                        </a:rPr>
                        <a:t>]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–3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0168" y="2101869"/>
            <a:ext cx="1276350" cy="413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5080" indent="-25400">
              <a:lnSpc>
                <a:spcPct val="126299"/>
              </a:lnSpc>
              <a:spcBef>
                <a:spcPts val="95"/>
              </a:spcBef>
            </a:pPr>
            <a:r>
              <a:rPr sz="2400" b="1" dirty="0">
                <a:latin typeface="宋体"/>
                <a:cs typeface="宋体"/>
              </a:rPr>
              <a:t>例 如 ：  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064" y="973830"/>
            <a:ext cx="4011929" cy="9251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1" dirty="0">
                <a:latin typeface="宋体"/>
                <a:cs typeface="宋体"/>
              </a:rPr>
              <a:t>数组各分量对应多项式各项：</a:t>
            </a:r>
            <a:endParaRPr sz="2400" dirty="0">
              <a:latin typeface="宋体"/>
              <a:cs typeface="宋体"/>
            </a:endParaRPr>
          </a:p>
          <a:p>
            <a:pPr marL="640715">
              <a:lnSpc>
                <a:spcPct val="100000"/>
              </a:lnSpc>
              <a:spcBef>
                <a:spcPts val="819"/>
              </a:spcBef>
              <a:tabLst>
                <a:tab pos="1243965" algn="l"/>
              </a:tabLst>
            </a:pPr>
            <a:r>
              <a:rPr sz="2000" b="1" dirty="0">
                <a:latin typeface="Arial"/>
                <a:cs typeface="Arial"/>
              </a:rPr>
              <a:t>a[i]:	</a:t>
            </a:r>
            <a:r>
              <a:rPr sz="2000" b="1" spc="5" dirty="0">
                <a:latin typeface="宋体"/>
                <a:cs typeface="宋体"/>
              </a:rPr>
              <a:t>项</a:t>
            </a:r>
            <a:r>
              <a:rPr sz="2000" b="1" spc="5" dirty="0">
                <a:latin typeface="Arial"/>
                <a:cs typeface="Arial"/>
              </a:rPr>
              <a:t>x</a:t>
            </a:r>
            <a:r>
              <a:rPr sz="1950" b="1" spc="7" baseline="25641" dirty="0">
                <a:latin typeface="Arial"/>
                <a:cs typeface="Arial"/>
              </a:rPr>
              <a:t>i</a:t>
            </a:r>
            <a:r>
              <a:rPr sz="2000" b="1" spc="5" dirty="0">
                <a:latin typeface="宋体"/>
                <a:cs typeface="宋体"/>
              </a:rPr>
              <a:t>的系</a:t>
            </a:r>
            <a:r>
              <a:rPr sz="2000" b="1" dirty="0">
                <a:latin typeface="宋体"/>
                <a:cs typeface="宋体"/>
              </a:rPr>
              <a:t>数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i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3840604"/>
            <a:ext cx="5879465" cy="1101007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745"/>
              </a:spcBef>
              <a:tabLst>
                <a:tab pos="3018155" algn="l"/>
                <a:tab pos="543306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1	-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400" spc="-7" baseline="2430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aseline="24305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400" spc="-7" baseline="24305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endParaRPr sz="2400" baseline="24305" dirty="0">
              <a:latin typeface="Arial"/>
              <a:cs typeface="Arial"/>
            </a:endParaRPr>
          </a:p>
          <a:p>
            <a:pPr marL="12700" marR="270510">
              <a:lnSpc>
                <a:spcPct val="150100"/>
              </a:lnSpc>
              <a:spcBef>
                <a:spcPts val="204"/>
              </a:spcBef>
            </a:pPr>
            <a:r>
              <a:rPr sz="2400" b="1" dirty="0">
                <a:latin typeface="宋体"/>
                <a:cs typeface="宋体"/>
              </a:rPr>
              <a:t>两个多项式相加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-630" dirty="0">
                <a:latin typeface="宋体"/>
                <a:cs typeface="宋体"/>
              </a:rPr>
              <a:t> </a:t>
            </a:r>
            <a:r>
              <a:rPr sz="2400" dirty="0" err="1">
                <a:latin typeface="宋体"/>
                <a:cs typeface="宋体"/>
              </a:rPr>
              <a:t>两个数组对应分量相加</a:t>
            </a:r>
            <a:r>
              <a:rPr sz="2400" dirty="0">
                <a:latin typeface="宋体"/>
                <a:cs typeface="宋体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B1F0C8-FC60-48A4-B980-C1F99E5A9753}"/>
              </a:ext>
            </a:extLst>
          </p:cNvPr>
          <p:cNvSpPr/>
          <p:nvPr/>
        </p:nvSpPr>
        <p:spPr>
          <a:xfrm>
            <a:off x="2005652" y="1899024"/>
            <a:ext cx="119474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691167-AD37-453E-B82E-3893652EDED5}"/>
              </a:ext>
            </a:extLst>
          </p:cNvPr>
          <p:cNvSpPr txBox="1"/>
          <p:nvPr/>
        </p:nvSpPr>
        <p:spPr>
          <a:xfrm>
            <a:off x="620064" y="266115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spc="-5" dirty="0">
                <a:latin typeface="宋体"/>
                <a:cs typeface="宋体"/>
              </a:rPr>
              <a:t>表示成：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21CF76-6E06-492D-B849-BB4E593F27BE}"/>
              </a:ext>
            </a:extLst>
          </p:cNvPr>
          <p:cNvSpPr txBox="1"/>
          <p:nvPr/>
        </p:nvSpPr>
        <p:spPr>
          <a:xfrm>
            <a:off x="631977" y="514606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/>
                <a:cs typeface="宋体"/>
              </a:rPr>
              <a:t>问题</a:t>
            </a:r>
            <a:r>
              <a:rPr lang="zh-CN" altLang="en-US" sz="2400" b="1" spc="-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lang="zh-CN" altLang="en-US" sz="2400" dirty="0">
                <a:latin typeface="宋体"/>
                <a:cs typeface="宋体"/>
              </a:rPr>
              <a:t>如何表示多项式</a:t>
            </a:r>
            <a:r>
              <a:rPr lang="zh-CN" altLang="en-US" sz="2400" spc="-560" dirty="0">
                <a:latin typeface="宋体"/>
                <a:cs typeface="宋体"/>
              </a:rPr>
              <a:t> </a:t>
            </a:r>
            <a:r>
              <a:rPr lang="en-US" altLang="zh-CN" sz="2400" spc="-10" dirty="0">
                <a:latin typeface="Arial"/>
                <a:cs typeface="Arial"/>
              </a:rPr>
              <a:t>x+3x</a:t>
            </a:r>
            <a:r>
              <a:rPr lang="en-US" altLang="zh-CN" sz="2400" spc="-15" baseline="24305" dirty="0">
                <a:latin typeface="Arial"/>
                <a:cs typeface="Arial"/>
              </a:rPr>
              <a:t>2000</a:t>
            </a:r>
            <a:r>
              <a:rPr lang="zh-CN" altLang="en-US" sz="2400" spc="52" baseline="24305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?</a:t>
            </a:r>
            <a:endParaRPr lang="zh-CN" altLang="en-US" sz="24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DC6096B-FA82-4429-B577-B7AA741FECC6}"/>
              </a:ext>
            </a:extLst>
          </p:cNvPr>
          <p:cNvSpPr txBox="1"/>
          <p:nvPr/>
        </p:nvSpPr>
        <p:spPr>
          <a:xfrm>
            <a:off x="4185670" y="664810"/>
            <a:ext cx="12376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i="1" spc="10" dirty="0">
                <a:latin typeface="Times New Roman"/>
                <a:cs typeface="Times New Roman"/>
              </a:rPr>
              <a:t>f</a:t>
            </a:r>
            <a:r>
              <a:rPr sz="2500" b="1" i="1" spc="-9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(</a:t>
            </a:r>
            <a:r>
              <a:rPr sz="2500" b="1" spc="-325" dirty="0">
                <a:latin typeface="Times New Roman"/>
                <a:cs typeface="Times New Roman"/>
              </a:rPr>
              <a:t> </a:t>
            </a:r>
            <a:r>
              <a:rPr sz="2500" b="1" i="1" spc="95" dirty="0">
                <a:latin typeface="Times New Roman"/>
                <a:cs typeface="Times New Roman"/>
              </a:rPr>
              <a:t>x</a:t>
            </a:r>
            <a:r>
              <a:rPr sz="2500" b="1" spc="95" dirty="0">
                <a:latin typeface="Times New Roman"/>
                <a:cs typeface="Times New Roman"/>
              </a:rPr>
              <a:t>)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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i="1" spc="50" dirty="0">
                <a:latin typeface="Times New Roman"/>
                <a:cs typeface="Times New Roman"/>
              </a:rPr>
              <a:t>a</a:t>
            </a:r>
            <a:r>
              <a:rPr sz="2175" b="1" spc="75" baseline="-24904" dirty="0">
                <a:latin typeface="Times New Roman"/>
                <a:cs typeface="Times New Roman"/>
              </a:rPr>
              <a:t>0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EB13758C-ABCC-4810-A1A6-76A5B7A00A57}"/>
              </a:ext>
            </a:extLst>
          </p:cNvPr>
          <p:cNvSpPr txBox="1"/>
          <p:nvPr/>
        </p:nvSpPr>
        <p:spPr>
          <a:xfrm>
            <a:off x="5486400" y="654942"/>
            <a:ext cx="3597910" cy="421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0290">
              <a:lnSpc>
                <a:spcPts val="910"/>
              </a:lnSpc>
              <a:spcBef>
                <a:spcPts val="125"/>
              </a:spcBef>
              <a:tabLst>
                <a:tab pos="3480435" algn="l"/>
              </a:tabLst>
            </a:pPr>
            <a:r>
              <a:rPr sz="1450" b="1" i="1" spc="95" dirty="0">
                <a:latin typeface="Times New Roman"/>
                <a:cs typeface="Times New Roman"/>
              </a:rPr>
              <a:t>n</a:t>
            </a:r>
            <a:r>
              <a:rPr sz="1450" b="1" spc="65" dirty="0">
                <a:latin typeface="Symbol"/>
                <a:cs typeface="Symbol"/>
              </a:rPr>
              <a:t></a:t>
            </a:r>
            <a:r>
              <a:rPr sz="1450" b="1" spc="10" dirty="0">
                <a:latin typeface="Times New Roman"/>
                <a:cs typeface="Times New Roman"/>
              </a:rPr>
              <a:t>1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i="1" spc="15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2170"/>
              </a:lnSpc>
              <a:buFont typeface="Symbol"/>
              <a:buChar char=""/>
              <a:tabLst>
                <a:tab pos="257810" algn="l"/>
                <a:tab pos="2722245" algn="l"/>
              </a:tabLst>
            </a:pPr>
            <a:r>
              <a:rPr sz="2500" b="1" i="1" spc="20" dirty="0">
                <a:latin typeface="Times New Roman"/>
                <a:cs typeface="Times New Roman"/>
              </a:rPr>
              <a:t>a</a:t>
            </a:r>
            <a:r>
              <a:rPr sz="2175" b="1" spc="30" baseline="-24904" dirty="0">
                <a:latin typeface="Times New Roman"/>
                <a:cs typeface="Times New Roman"/>
              </a:rPr>
              <a:t>1</a:t>
            </a:r>
            <a:r>
              <a:rPr sz="2175" b="1" spc="-120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r>
              <a:rPr sz="2500" b="1" i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2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MT Extra"/>
                <a:cs typeface="MT Extra"/>
              </a:rPr>
              <a:t>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95" dirty="0">
                <a:latin typeface="Times New Roman"/>
                <a:cs typeface="Times New Roman"/>
              </a:rPr>
              <a:t> </a:t>
            </a:r>
            <a:r>
              <a:rPr sz="2500" b="1" i="1" spc="70" dirty="0">
                <a:latin typeface="Times New Roman"/>
                <a:cs typeface="Times New Roman"/>
              </a:rPr>
              <a:t>a</a:t>
            </a:r>
            <a:r>
              <a:rPr sz="2175" b="1" i="1" spc="104" baseline="-24904" dirty="0">
                <a:latin typeface="Times New Roman"/>
                <a:cs typeface="Times New Roman"/>
              </a:rPr>
              <a:t>n</a:t>
            </a:r>
            <a:r>
              <a:rPr sz="2175" b="1" spc="104" baseline="-24904" dirty="0">
                <a:latin typeface="Symbol"/>
                <a:cs typeface="Symbol"/>
              </a:rPr>
              <a:t></a:t>
            </a:r>
            <a:r>
              <a:rPr sz="2175" b="1" spc="104" baseline="-24904" dirty="0">
                <a:latin typeface="Times New Roman"/>
                <a:cs typeface="Times New Roman"/>
              </a:rPr>
              <a:t>1</a:t>
            </a:r>
            <a:r>
              <a:rPr sz="2175" b="1" spc="-9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	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i="1" spc="65" dirty="0">
                <a:latin typeface="Times New Roman"/>
                <a:cs typeface="Times New Roman"/>
              </a:rPr>
              <a:t>a</a:t>
            </a:r>
            <a:r>
              <a:rPr sz="2175" b="1" i="1" spc="97" baseline="-24904" dirty="0">
                <a:latin typeface="Times New Roman"/>
                <a:cs typeface="Times New Roman"/>
              </a:rPr>
              <a:t>n</a:t>
            </a:r>
            <a:r>
              <a:rPr sz="2175" b="1" i="1" spc="-24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 animBg="1"/>
      <p:bldP spid="10" grpId="0"/>
      <p:bldP spid="12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703C6D-CBB4-42EE-BBCC-4E9928C6E3A8}"/>
              </a:ext>
            </a:extLst>
          </p:cNvPr>
          <p:cNvSpPr txBox="1"/>
          <p:nvPr/>
        </p:nvSpPr>
        <p:spPr>
          <a:xfrm>
            <a:off x="346969" y="-76200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课堂练习：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3EF91D-D13E-40B4-8FC9-4933DC6D5558}"/>
              </a:ext>
            </a:extLst>
          </p:cNvPr>
          <p:cNvSpPr txBox="1"/>
          <p:nvPr/>
        </p:nvSpPr>
        <p:spPr>
          <a:xfrm>
            <a:off x="364724" y="457200"/>
            <a:ext cx="8534400" cy="5321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在单链表中，要将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所指结点插入到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所指结点之后，其语句为（）。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 = s; s-&gt;Next = p-&gt;Next;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s-&gt;Next = p-&gt;Next; p-&gt;Next = s;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 = p; p -&gt;Next = s;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= s; s-&gt;Next = p;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线性表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(a1,…,an)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以链式方式存储时，访问第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个位置上元素的时间复杂度为（）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O(i-1) </a:t>
            </a: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访问单链表中当前结点的后继和前驱的时间复杂度分别是（）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O(n), O(1)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O(1), O(1)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O(1), O(n)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O(n), O(n)</a:t>
            </a: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已知两个长度分别为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的升序链表，若将它们合并为一个长度为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m+n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的升序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降序链表，则最好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最坏的情况下的时间复杂度是（）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O(m*n)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O(min(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O(max(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将长度为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的单链表接在长度为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的单链表之后的算法时间复杂度为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O(1)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O(m)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D.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25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C769385-F9ED-468F-9DBA-982487A5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113" y="294259"/>
            <a:ext cx="17299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循环链表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93DDD-508D-4FC1-88FE-B064CA39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87" y="1150664"/>
            <a:ext cx="7546181" cy="10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特点：表中最后一个结点的指针域的指针又指回头结点的链表，形成环（单循环链表）</a:t>
            </a:r>
            <a:endParaRPr lang="zh-CN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0D4537-CDCF-4D8A-9E60-21CEBEAF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6980"/>
            <a:ext cx="69365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2 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… ...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14FF4E23-93D5-45EC-869A-3B3F19EC6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" y="314843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5AB759F3-8BD5-43A8-B986-6F431A7B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" y="360563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3AF412FB-C8FE-49BD-BBB7-E91B0CF25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9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D676042D-A360-4ADE-BB54-5EEDA79E0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BB6181CF-9D81-44D5-984D-D1737C7A78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1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372253C4-2A32-4383-981E-C35EE84B8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199" y="3148430"/>
            <a:ext cx="10679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直接连接符 16">
            <a:extLst>
              <a:ext uri="{FF2B5EF4-FFF2-40B4-BE49-F238E27FC236}">
                <a16:creationId xmlns:a16="http://schemas.microsoft.com/office/drawing/2014/main" id="{2CF3BFC6-82F3-43C9-96AB-437F3116B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199" y="3605630"/>
            <a:ext cx="106799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5C22CBDB-4591-4C9F-B91E-D72D15418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1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6181CDD9-09FC-43A1-9F69-BFBC75961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199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3C56878E-766A-442B-B5C4-090A76ADF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3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直接连接符 20">
            <a:extLst>
              <a:ext uri="{FF2B5EF4-FFF2-40B4-BE49-F238E27FC236}">
                <a16:creationId xmlns:a16="http://schemas.microsoft.com/office/drawing/2014/main" id="{E6199212-3F2B-4134-897F-675271243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599" y="337703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F38D6F84-6F50-4178-9AC3-15084943E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3990" y="337703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3" name="直接连接符 22">
            <a:extLst>
              <a:ext uri="{FF2B5EF4-FFF2-40B4-BE49-F238E27FC236}">
                <a16:creationId xmlns:a16="http://schemas.microsoft.com/office/drawing/2014/main" id="{4331CBCA-8355-4DC9-A1F9-6B04AE6B2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90" y="31484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4" name="直接连接符 23">
            <a:extLst>
              <a:ext uri="{FF2B5EF4-FFF2-40B4-BE49-F238E27FC236}">
                <a16:creationId xmlns:a16="http://schemas.microsoft.com/office/drawing/2014/main" id="{E2DA8535-869F-4F46-B49C-DD03A49FF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" name="直接连接符 24">
            <a:extLst>
              <a:ext uri="{FF2B5EF4-FFF2-40B4-BE49-F238E27FC236}">
                <a16:creationId xmlns:a16="http://schemas.microsoft.com/office/drawing/2014/main" id="{94049FC7-86A3-4E60-B887-35ADA97DF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5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6" name="直接连接符 25">
            <a:extLst>
              <a:ext uri="{FF2B5EF4-FFF2-40B4-BE49-F238E27FC236}">
                <a16:creationId xmlns:a16="http://schemas.microsoft.com/office/drawing/2014/main" id="{BAEA9470-1AAD-40C0-A9D3-DD9E7D3C8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590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7" name="直接连接符 26">
            <a:extLst>
              <a:ext uri="{FF2B5EF4-FFF2-40B4-BE49-F238E27FC236}">
                <a16:creationId xmlns:a16="http://schemas.microsoft.com/office/drawing/2014/main" id="{454A7116-07FC-444B-9E26-08E112940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4190" y="337703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8" name="直接连接符 27">
            <a:extLst>
              <a:ext uri="{FF2B5EF4-FFF2-40B4-BE49-F238E27FC236}">
                <a16:creationId xmlns:a16="http://schemas.microsoft.com/office/drawing/2014/main" id="{9B1C2D99-8CF9-4C03-A9C9-7D479A653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90" y="36056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9" name="直接连接符 28">
            <a:extLst>
              <a:ext uri="{FF2B5EF4-FFF2-40B4-BE49-F238E27FC236}">
                <a16:creationId xmlns:a16="http://schemas.microsoft.com/office/drawing/2014/main" id="{75A5AF25-AC70-4D01-A3AB-15EEB4CB3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181" y="36056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0" name="直接连接符 29">
            <a:extLst>
              <a:ext uri="{FF2B5EF4-FFF2-40B4-BE49-F238E27FC236}">
                <a16:creationId xmlns:a16="http://schemas.microsoft.com/office/drawing/2014/main" id="{FB7B20D3-B586-44FB-BE9E-46B314521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181" y="314843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" name="直接连接符 30">
            <a:extLst>
              <a:ext uri="{FF2B5EF4-FFF2-40B4-BE49-F238E27FC236}">
                <a16:creationId xmlns:a16="http://schemas.microsoft.com/office/drawing/2014/main" id="{DED18FF5-DF89-4EA9-BD0E-C12A5A850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181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2" name="直接连接符 31">
            <a:extLst>
              <a:ext uri="{FF2B5EF4-FFF2-40B4-BE49-F238E27FC236}">
                <a16:creationId xmlns:a16="http://schemas.microsoft.com/office/drawing/2014/main" id="{AF6E2F15-F666-4D4A-9291-6A0284D3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181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3" name="直接连接符 32">
            <a:extLst>
              <a:ext uri="{FF2B5EF4-FFF2-40B4-BE49-F238E27FC236}">
                <a16:creationId xmlns:a16="http://schemas.microsoft.com/office/drawing/2014/main" id="{DF534387-B1DE-47C7-990A-7A844F203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7181" y="314843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直接连接符 33">
            <a:extLst>
              <a:ext uri="{FF2B5EF4-FFF2-40B4-BE49-F238E27FC236}">
                <a16:creationId xmlns:a16="http://schemas.microsoft.com/office/drawing/2014/main" id="{A9EE06F7-C861-4C36-B61F-2A2155760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181" y="337703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直接连接符 34">
            <a:extLst>
              <a:ext uri="{FF2B5EF4-FFF2-40B4-BE49-F238E27FC236}">
                <a16:creationId xmlns:a16="http://schemas.microsoft.com/office/drawing/2014/main" id="{2E35D9C6-D978-438B-9495-F6D00EEB8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331988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直接连接符 35">
            <a:extLst>
              <a:ext uri="{FF2B5EF4-FFF2-40B4-BE49-F238E27FC236}">
                <a16:creationId xmlns:a16="http://schemas.microsoft.com/office/drawing/2014/main" id="{A24B3118-0E55-419A-9A7C-F6E4DFECB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2748380"/>
            <a:ext cx="0" cy="571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直接连接符 36">
            <a:extLst>
              <a:ext uri="{FF2B5EF4-FFF2-40B4-BE49-F238E27FC236}">
                <a16:creationId xmlns:a16="http://schemas.microsoft.com/office/drawing/2014/main" id="{B5B321C3-850A-42E3-AB21-ED673784C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5781" y="337703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直接连接符 37">
            <a:extLst>
              <a:ext uri="{FF2B5EF4-FFF2-40B4-BE49-F238E27FC236}">
                <a16:creationId xmlns:a16="http://schemas.microsoft.com/office/drawing/2014/main" id="{D3BD4F01-D8AB-43CF-B37F-DC6BB3C16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2981" y="337703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直接连接符 38">
            <a:extLst>
              <a:ext uri="{FF2B5EF4-FFF2-40B4-BE49-F238E27FC236}">
                <a16:creationId xmlns:a16="http://schemas.microsoft.com/office/drawing/2014/main" id="{AEF2199E-9642-4E2F-AF92-85D39EE77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3834230"/>
            <a:ext cx="823198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0" name="直接连接符 39">
            <a:extLst>
              <a:ext uri="{FF2B5EF4-FFF2-40B4-BE49-F238E27FC236}">
                <a16:creationId xmlns:a16="http://schemas.microsoft.com/office/drawing/2014/main" id="{8CB5A71C-68DF-4C6D-84DC-5DD319732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999" y="343418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" name="直接连接符 40">
            <a:extLst>
              <a:ext uri="{FF2B5EF4-FFF2-40B4-BE49-F238E27FC236}">
                <a16:creationId xmlns:a16="http://schemas.microsoft.com/office/drawing/2014/main" id="{9752B1F8-B2C8-4DBD-B877-7FC0FBEC8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343418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3DC1C7-7AFA-4ECC-8876-7B2A0055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148430"/>
            <a:ext cx="7620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CA696D-12A9-4B1A-B410-093D48EF8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28" y="5280897"/>
            <a:ext cx="8493919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得出：从表中任一结点出发均可以找到表中其他结点。</a:t>
            </a:r>
            <a:endParaRPr lang="zh-CN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05A5949A-F8B3-4EF2-986F-DC2DF0021929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67996F-C398-4856-9F86-7C30EF69BA7E}"/>
              </a:ext>
            </a:extLst>
          </p:cNvPr>
          <p:cNvSpPr txBox="1"/>
          <p:nvPr/>
        </p:nvSpPr>
        <p:spPr>
          <a:xfrm>
            <a:off x="973213" y="3065918"/>
            <a:ext cx="872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486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Rectangle 19">
            <a:extLst>
              <a:ext uri="{FF2B5EF4-FFF2-40B4-BE49-F238E27FC236}">
                <a16:creationId xmlns:a16="http://schemas.microsoft.com/office/drawing/2014/main" id="{2054929D-CCBB-4D47-AEAD-5DEC2AD2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97" y="2066956"/>
            <a:ext cx="1828324" cy="4570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49"/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489A4085-64B8-4712-B036-CBDB533F1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59" y="2066956"/>
            <a:ext cx="0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B3D9B23C-5718-47E0-A9E3-1574C56CA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0405" y="2352632"/>
            <a:ext cx="7629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8A973D4-0FAE-4FA5-8B3F-0F3AD6F6F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7"/>
            <a:ext cx="30472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8F9B5EFE-2169-48AD-8784-CD6AD2324E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6"/>
            <a:ext cx="533261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44B4FCD0-628A-430C-A4CC-A844761AC2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6"/>
            <a:ext cx="685622" cy="399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3" name="Line 25">
            <a:extLst>
              <a:ext uri="{FF2B5EF4-FFF2-40B4-BE49-F238E27FC236}">
                <a16:creationId xmlns:a16="http://schemas.microsoft.com/office/drawing/2014/main" id="{5C5CFE36-ADE4-4485-B39F-40AB36ADF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397" y="2066956"/>
            <a:ext cx="837982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4" name="Line 26">
            <a:extLst>
              <a:ext uri="{FF2B5EF4-FFF2-40B4-BE49-F238E27FC236}">
                <a16:creationId xmlns:a16="http://schemas.microsoft.com/office/drawing/2014/main" id="{4042453E-1B8B-4A04-B2CF-7C44A8748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1937" y="2066956"/>
            <a:ext cx="837982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70BFBE7-2D41-404C-9913-402217A7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1" y="4547896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19CC1E47-3CC8-4279-8935-A38EA804B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659" y="2066956"/>
            <a:ext cx="761801" cy="45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7" name="Line 29">
            <a:extLst>
              <a:ext uri="{FF2B5EF4-FFF2-40B4-BE49-F238E27FC236}">
                <a16:creationId xmlns:a16="http://schemas.microsoft.com/office/drawing/2014/main" id="{092D1D71-F65D-42C3-BC33-133CE5B50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5199" y="2238362"/>
            <a:ext cx="533261" cy="285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18" name="Line 30">
            <a:extLst>
              <a:ext uri="{FF2B5EF4-FFF2-40B4-BE49-F238E27FC236}">
                <a16:creationId xmlns:a16="http://schemas.microsoft.com/office/drawing/2014/main" id="{CBE1BDB5-93BC-4C47-ACF7-99E7BF3F2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9919" y="2352632"/>
            <a:ext cx="228541" cy="171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49"/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1615B063-E690-45FC-B3E6-4A2ECDAE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577" y="2695443"/>
            <a:ext cx="1752144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3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空表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6EB7BD26-32F1-4A19-A715-54CCB2F5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22" y="5856054"/>
            <a:ext cx="8458379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399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3525" name="Freeform 37">
            <a:extLst>
              <a:ext uri="{FF2B5EF4-FFF2-40B4-BE49-F238E27FC236}">
                <a16:creationId xmlns:a16="http://schemas.microsoft.com/office/drawing/2014/main" id="{B681B38E-F5C5-4EDA-9CC3-916391A1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150" y="1905074"/>
            <a:ext cx="2305640" cy="342811"/>
          </a:xfrm>
          <a:custGeom>
            <a:avLst/>
            <a:gdLst>
              <a:gd name="T0" fmla="*/ 2043682828 w 4404"/>
              <a:gd name="T1" fmla="*/ 715724375 h 288"/>
              <a:gd name="T2" fmla="*/ 2141186620 w 4404"/>
              <a:gd name="T3" fmla="*/ 725805000 h 288"/>
              <a:gd name="T4" fmla="*/ 2147037057 w 4404"/>
              <a:gd name="T5" fmla="*/ 0 h 288"/>
              <a:gd name="T6" fmla="*/ 672777211 w 4404"/>
              <a:gd name="T7" fmla="*/ 0 h 288"/>
              <a:gd name="T8" fmla="*/ 5850437 w 4404"/>
              <a:gd name="T9" fmla="*/ 0 h 288"/>
              <a:gd name="T10" fmla="*/ 0 w 4404"/>
              <a:gd name="T11" fmla="*/ 604837500 h 288"/>
              <a:gd name="T12" fmla="*/ 17550613 w 4404"/>
              <a:gd name="T13" fmla="*/ 604837500 h 288"/>
              <a:gd name="T14" fmla="*/ 230109507 w 4404"/>
              <a:gd name="T15" fmla="*/ 602318138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04" h="288">
                <a:moveTo>
                  <a:pt x="4192" y="284"/>
                </a:moveTo>
                <a:lnTo>
                  <a:pt x="4392" y="288"/>
                </a:lnTo>
                <a:lnTo>
                  <a:pt x="4404" y="0"/>
                </a:lnTo>
                <a:lnTo>
                  <a:pt x="1380" y="0"/>
                </a:lnTo>
                <a:lnTo>
                  <a:pt x="12" y="0"/>
                </a:lnTo>
                <a:lnTo>
                  <a:pt x="0" y="240"/>
                </a:lnTo>
                <a:lnTo>
                  <a:pt x="36" y="240"/>
                </a:lnTo>
                <a:lnTo>
                  <a:pt x="472" y="239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349"/>
          </a:p>
        </p:txBody>
      </p:sp>
      <p:sp>
        <p:nvSpPr>
          <p:cNvPr id="63526" name="文本框 63525">
            <a:extLst>
              <a:ext uri="{FF2B5EF4-FFF2-40B4-BE49-F238E27FC236}">
                <a16:creationId xmlns:a16="http://schemas.microsoft.com/office/drawing/2014/main" id="{FDD21EE4-9A13-46BE-92B8-CAF2F2D0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94" y="3578285"/>
            <a:ext cx="8169131" cy="133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和单链表的差别仅在于，</a:t>
            </a:r>
            <a:r>
              <a:rPr lang="zh-CN" altLang="en-US" sz="2699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判别</a:t>
            </a: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链表中最后一个结点的</a:t>
            </a:r>
            <a:r>
              <a:rPr lang="zh-CN" altLang="en-US" sz="2699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条件</a:t>
            </a: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不再是“后继是否为空”，而是</a:t>
            </a:r>
            <a:r>
              <a:rPr lang="zh-CN" altLang="en-US" sz="2699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“后继是否为头结点”</a:t>
            </a:r>
            <a:r>
              <a:rPr lang="zh-CN" altLang="en-US" sz="2699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lang="zh-CN" altLang="en-US" sz="2699" dirty="0">
              <a:latin typeface="Times New Roman" panose="02020603050405020304" pitchFamily="18" charset="0"/>
            </a:endParaRPr>
          </a:p>
        </p:txBody>
      </p:sp>
      <p:sp>
        <p:nvSpPr>
          <p:cNvPr id="63527" name="Text Box 32">
            <a:extLst>
              <a:ext uri="{FF2B5EF4-FFF2-40B4-BE49-F238E27FC236}">
                <a16:creationId xmlns:a16="http://schemas.microsoft.com/office/drawing/2014/main" id="{CF203ECB-8DC9-458A-931B-BE421ADA1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611" y="2078860"/>
            <a:ext cx="1066523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399" dirty="0"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endParaRPr lang="zh-CN" altLang="en-US" sz="1349" dirty="0"/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C581FFF4-9A4B-4665-A187-8C7BDFF46C00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C560A8-5519-4709-911D-7CBE3651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90" y="1159834"/>
            <a:ext cx="81700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rgbClr val="6600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单链表每个结点中只有一个指示直接后继的指针，所以只能顺指针往后巡查其他结点，找直接前驱麻烦。</a:t>
            </a:r>
            <a:endParaRPr lang="zh-CN" altLang="en-US" sz="27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69385-F9ED-468F-9DBA-982487A5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785" y="294259"/>
            <a:ext cx="17299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双向链表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E13E4382-0E53-438C-BD08-F535DD1570F4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521E200-3329-42F3-9BC2-74C2569BA5D4}"/>
              </a:ext>
            </a:extLst>
          </p:cNvPr>
          <p:cNvSpPr txBox="1"/>
          <p:nvPr/>
        </p:nvSpPr>
        <p:spPr>
          <a:xfrm>
            <a:off x="1103005" y="2743200"/>
            <a:ext cx="7252654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typedef 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struct 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 err="1">
                <a:latin typeface="Times New Roman"/>
                <a:cs typeface="Times New Roman"/>
              </a:rPr>
              <a:t>Du</a:t>
            </a:r>
            <a:r>
              <a:rPr sz="2000" b="1" dirty="0" err="1">
                <a:latin typeface="Times New Roman"/>
                <a:cs typeface="Times New Roman"/>
              </a:rPr>
              <a:t>LNode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lang="en-US" sz="2000" b="1" spc="-12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*</a:t>
            </a:r>
            <a:r>
              <a:rPr lang="en-US" sz="2000" b="1" dirty="0" err="1">
                <a:latin typeface="Times New Roman"/>
                <a:cs typeface="Times New Roman"/>
              </a:rPr>
              <a:t>DuLinkList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457834" marR="387350" indent="-445770"/>
            <a:r>
              <a:rPr sz="2000" b="1" dirty="0">
                <a:latin typeface="Times New Roman"/>
                <a:cs typeface="Times New Roman"/>
              </a:rPr>
              <a:t>struct </a:t>
            </a:r>
            <a:r>
              <a:rPr lang="en-US" altLang="zh-CN" sz="2000" b="1" dirty="0" err="1">
                <a:latin typeface="Times New Roman"/>
                <a:cs typeface="Times New Roman"/>
              </a:rPr>
              <a:t>DuL</a:t>
            </a:r>
            <a:r>
              <a:rPr sz="2000" b="1" dirty="0" err="1">
                <a:latin typeface="Times New Roman"/>
                <a:cs typeface="Times New Roman"/>
              </a:rPr>
              <a:t>LNode</a:t>
            </a:r>
            <a:r>
              <a:rPr sz="2000" b="1" dirty="0">
                <a:latin typeface="Times New Roman"/>
                <a:cs typeface="Times New Roman"/>
              </a:rPr>
              <a:t>{  </a:t>
            </a:r>
            <a:r>
              <a:rPr sz="2000" b="1" spc="-15" dirty="0">
                <a:latin typeface="Times New Roman"/>
                <a:cs typeface="Times New Roman"/>
              </a:rPr>
              <a:t>ElementType </a:t>
            </a:r>
            <a:r>
              <a:rPr sz="2000" b="1" dirty="0">
                <a:latin typeface="Times New Roman"/>
                <a:cs typeface="Times New Roman"/>
              </a:rPr>
              <a:t>Data;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数据域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57834" marR="387350" indent="-445770"/>
            <a:r>
              <a:rPr lang="en-US" sz="2000" b="1" spc="-5" dirty="0">
                <a:latin typeface="Times New Roman"/>
                <a:cs typeface="Times New Roman"/>
              </a:rPr>
              <a:t>                           </a:t>
            </a:r>
            <a:r>
              <a:rPr lang="en-US" altLang="zh-CN" sz="2000" b="1" dirty="0" err="1">
                <a:latin typeface="Times New Roman"/>
                <a:cs typeface="Times New Roman"/>
              </a:rPr>
              <a:t>DuLinkList</a:t>
            </a:r>
            <a:r>
              <a:rPr lang="en-US" altLang="zh-CN" sz="2000" b="1" dirty="0">
                <a:latin typeface="Times New Roman"/>
                <a:cs typeface="Times New Roman"/>
              </a:rPr>
              <a:t> 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660033"/>
                </a:solidFill>
                <a:latin typeface="Times New Roman" panose="02020603050405020304" pitchFamily="18" charset="0"/>
              </a:rPr>
              <a:t>prior</a:t>
            </a:r>
            <a:r>
              <a:rPr sz="2000" b="1" dirty="0">
                <a:latin typeface="Times New Roman"/>
                <a:cs typeface="Times New Roman"/>
              </a:rPr>
              <a:t>;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指向直接前驱的指针域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57834" marR="387350" indent="-445770"/>
            <a:r>
              <a:rPr lang="en-US" altLang="zh-CN" sz="2000" b="1" dirty="0">
                <a:latin typeface="Times New Roman"/>
                <a:cs typeface="Times New Roman"/>
              </a:rPr>
              <a:t>                           </a:t>
            </a:r>
            <a:r>
              <a:rPr lang="en-US" altLang="zh-CN" sz="2000" b="1" dirty="0" err="1">
                <a:latin typeface="Times New Roman"/>
                <a:cs typeface="Times New Roman"/>
              </a:rPr>
              <a:t>DuLinkList</a:t>
            </a:r>
            <a:r>
              <a:rPr lang="en-US" altLang="zh-CN" sz="2000" b="1" dirty="0">
                <a:latin typeface="Times New Roman"/>
                <a:cs typeface="Times New Roman"/>
              </a:rPr>
              <a:t> </a:t>
            </a:r>
            <a:r>
              <a:rPr lang="en-US" altLang="zh-CN" sz="2000" b="1" spc="47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rgbClr val="660033"/>
                </a:solidFill>
                <a:latin typeface="Times New Roman" panose="02020603050405020304" pitchFamily="18" charset="0"/>
              </a:rPr>
              <a:t>next</a:t>
            </a:r>
            <a:r>
              <a:rPr lang="en-US" altLang="zh-CN" sz="2000" b="1" dirty="0">
                <a:latin typeface="Times New Roman"/>
                <a:cs typeface="Times New Roman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指向直接后继的指针域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};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525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F92D5D-7A48-4746-8733-B0B221AE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9" y="1599037"/>
            <a:ext cx="13436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非空表</a:t>
            </a:r>
            <a:endParaRPr lang="zh-CN" altLang="en-US" sz="3600" b="1" dirty="0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64B7D2-09D8-4946-B165-E703071FE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219" y="2513437"/>
            <a:ext cx="69365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3         </a:t>
            </a:r>
            <a:r>
              <a:rPr lang="en-US" altLang="zh-CN" sz="3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… ...         a</a:t>
            </a:r>
            <a:r>
              <a:rPr lang="en-US" altLang="zh-CN" sz="36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17AB54EE-3EFD-4ECF-85B2-39959C972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9" y="268488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42520588-B489-4960-9ED7-B20692DCB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9" y="314208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2E2A6BD7-BC0A-4F41-A1FA-1810A1153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26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3A489B76-1D7A-411C-91A3-5CD95077A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9771AADE-ACD6-48A4-8C51-6D632F6AA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8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8CA862D6-325E-4C24-9B99-07A5F4C2B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819" y="2684887"/>
            <a:ext cx="106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直接连接符 16">
            <a:extLst>
              <a:ext uri="{FF2B5EF4-FFF2-40B4-BE49-F238E27FC236}">
                <a16:creationId xmlns:a16="http://schemas.microsoft.com/office/drawing/2014/main" id="{F362C6C7-9868-4ACE-83F9-9E723B08E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819" y="3142087"/>
            <a:ext cx="106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AEDC17E9-B278-46CA-8D23-0508BF356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8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BBCC9190-A51E-422F-A312-9207B370F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8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81680DA6-424D-4716-BCC1-9B2618951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30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直接连接符 20">
            <a:extLst>
              <a:ext uri="{FF2B5EF4-FFF2-40B4-BE49-F238E27FC236}">
                <a16:creationId xmlns:a16="http://schemas.microsoft.com/office/drawing/2014/main" id="{8BC181F7-E0BB-49B6-9E1B-5692721BD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0219" y="2913487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4BA9E9C2-C754-4351-BD7C-591C3D04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610" y="2913487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3" name="直接连接符 22">
            <a:extLst>
              <a:ext uri="{FF2B5EF4-FFF2-40B4-BE49-F238E27FC236}">
                <a16:creationId xmlns:a16="http://schemas.microsoft.com/office/drawing/2014/main" id="{C4DC3EF3-9D59-424D-A875-30F17C0AE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1210" y="2684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4" name="直接连接符 23">
            <a:extLst>
              <a:ext uri="{FF2B5EF4-FFF2-40B4-BE49-F238E27FC236}">
                <a16:creationId xmlns:a16="http://schemas.microsoft.com/office/drawing/2014/main" id="{D5603A2D-FFE0-480A-A30C-F2568624F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12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" name="直接连接符 24">
            <a:extLst>
              <a:ext uri="{FF2B5EF4-FFF2-40B4-BE49-F238E27FC236}">
                <a16:creationId xmlns:a16="http://schemas.microsoft.com/office/drawing/2014/main" id="{26442BAD-82AA-4FC7-9513-F8742E59A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42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6" name="直接连接符 25">
            <a:extLst>
              <a:ext uri="{FF2B5EF4-FFF2-40B4-BE49-F238E27FC236}">
                <a16:creationId xmlns:a16="http://schemas.microsoft.com/office/drawing/2014/main" id="{82312E7C-357D-4458-88AE-DFEE9048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4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7" name="直接连接符 26">
            <a:extLst>
              <a:ext uri="{FF2B5EF4-FFF2-40B4-BE49-F238E27FC236}">
                <a16:creationId xmlns:a16="http://schemas.microsoft.com/office/drawing/2014/main" id="{7985EE2A-4D43-4A85-99EC-1F50BE57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810" y="2913487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8" name="直接连接符 27">
            <a:extLst>
              <a:ext uri="{FF2B5EF4-FFF2-40B4-BE49-F238E27FC236}">
                <a16:creationId xmlns:a16="http://schemas.microsoft.com/office/drawing/2014/main" id="{46C29605-B93D-4FEF-B301-876C3D58C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1210" y="31420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9" name="直接连接符 28">
            <a:extLst>
              <a:ext uri="{FF2B5EF4-FFF2-40B4-BE49-F238E27FC236}">
                <a16:creationId xmlns:a16="http://schemas.microsoft.com/office/drawing/2014/main" id="{D4D0CD61-AC30-43DF-9C0D-369320D8F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1420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0" name="直接连接符 29">
            <a:extLst>
              <a:ext uri="{FF2B5EF4-FFF2-40B4-BE49-F238E27FC236}">
                <a16:creationId xmlns:a16="http://schemas.microsoft.com/office/drawing/2014/main" id="{C52EA2FE-54E2-4701-99EB-A98D2CE81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8488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1" name="直接连接符 30">
            <a:extLst>
              <a:ext uri="{FF2B5EF4-FFF2-40B4-BE49-F238E27FC236}">
                <a16:creationId xmlns:a16="http://schemas.microsoft.com/office/drawing/2014/main" id="{F3102E9D-0A76-45EA-955E-548DF4435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2" name="直接连接符 31">
            <a:extLst>
              <a:ext uri="{FF2B5EF4-FFF2-40B4-BE49-F238E27FC236}">
                <a16:creationId xmlns:a16="http://schemas.microsoft.com/office/drawing/2014/main" id="{8D84DCAE-6047-44C1-9236-CDDF117B8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3" name="直接连接符 32">
            <a:extLst>
              <a:ext uri="{FF2B5EF4-FFF2-40B4-BE49-F238E27FC236}">
                <a16:creationId xmlns:a16="http://schemas.microsoft.com/office/drawing/2014/main" id="{EE764A89-6C3C-4670-AEEB-EAA41F597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直接连接符 33">
            <a:extLst>
              <a:ext uri="{FF2B5EF4-FFF2-40B4-BE49-F238E27FC236}">
                <a16:creationId xmlns:a16="http://schemas.microsoft.com/office/drawing/2014/main" id="{BF89659C-1E7E-426C-BE34-279A97BE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13487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直接连接符 34">
            <a:extLst>
              <a:ext uri="{FF2B5EF4-FFF2-40B4-BE49-F238E27FC236}">
                <a16:creationId xmlns:a16="http://schemas.microsoft.com/office/drawing/2014/main" id="{4B65E79F-BB08-45AB-AD9D-0B213B00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9" y="2856337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直接连接符 35">
            <a:extLst>
              <a:ext uri="{FF2B5EF4-FFF2-40B4-BE49-F238E27FC236}">
                <a16:creationId xmlns:a16="http://schemas.microsoft.com/office/drawing/2014/main" id="{15D54234-429F-4878-AA3A-0EF835D30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9" y="2056237"/>
            <a:ext cx="0" cy="8001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直接连接符 36">
            <a:extLst>
              <a:ext uri="{FF2B5EF4-FFF2-40B4-BE49-F238E27FC236}">
                <a16:creationId xmlns:a16="http://schemas.microsoft.com/office/drawing/2014/main" id="{9D0DFABF-C0B1-4D90-B3B0-57225BD0A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913487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直接连接符 37">
            <a:extLst>
              <a:ext uri="{FF2B5EF4-FFF2-40B4-BE49-F238E27FC236}">
                <a16:creationId xmlns:a16="http://schemas.microsoft.com/office/drawing/2014/main" id="{F4A29631-EA6F-46DD-BED9-437D017E7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913487"/>
            <a:ext cx="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直接连接符 38">
            <a:extLst>
              <a:ext uri="{FF2B5EF4-FFF2-40B4-BE49-F238E27FC236}">
                <a16:creationId xmlns:a16="http://schemas.microsoft.com/office/drawing/2014/main" id="{CCC66C11-0F59-4191-9390-73AC6EF70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619" y="3484987"/>
            <a:ext cx="8384381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0" name="直接连接符 39">
            <a:extLst>
              <a:ext uri="{FF2B5EF4-FFF2-40B4-BE49-F238E27FC236}">
                <a16:creationId xmlns:a16="http://schemas.microsoft.com/office/drawing/2014/main" id="{8C8B7D93-C9B5-45B1-BB30-9EE505206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19" y="2970637"/>
            <a:ext cx="0" cy="514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1" name="直接连接符 40">
            <a:extLst>
              <a:ext uri="{FF2B5EF4-FFF2-40B4-BE49-F238E27FC236}">
                <a16:creationId xmlns:a16="http://schemas.microsoft.com/office/drawing/2014/main" id="{77C6C534-A5A3-4C4A-B70F-F8CE6DC49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9" y="2970637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2" name="直接连接符 41">
            <a:extLst>
              <a:ext uri="{FF2B5EF4-FFF2-40B4-BE49-F238E27FC236}">
                <a16:creationId xmlns:a16="http://schemas.microsoft.com/office/drawing/2014/main" id="{74E5A9B0-1E01-450C-AD59-D6B104437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8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直接连接符 42">
            <a:extLst>
              <a:ext uri="{FF2B5EF4-FFF2-40B4-BE49-F238E27FC236}">
                <a16:creationId xmlns:a16="http://schemas.microsoft.com/office/drawing/2014/main" id="{96CC98DE-A6D8-4EED-8A93-10CAF62BA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4" name="直接连接符 43">
            <a:extLst>
              <a:ext uri="{FF2B5EF4-FFF2-40B4-BE49-F238E27FC236}">
                <a16:creationId xmlns:a16="http://schemas.microsoft.com/office/drawing/2014/main" id="{8D477066-7CFC-46C6-A248-EFBD8911E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6010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5" name="直接连接符 44">
            <a:extLst>
              <a:ext uri="{FF2B5EF4-FFF2-40B4-BE49-F238E27FC236}">
                <a16:creationId xmlns:a16="http://schemas.microsoft.com/office/drawing/2014/main" id="{25380633-775E-4920-8B00-51913D948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619" y="26848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6" name="直接连接符 45">
            <a:extLst>
              <a:ext uri="{FF2B5EF4-FFF2-40B4-BE49-F238E27FC236}">
                <a16:creationId xmlns:a16="http://schemas.microsoft.com/office/drawing/2014/main" id="{62B9177B-37A3-419C-8A26-0CBD22F17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56287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7" name="直接连接符 46">
            <a:extLst>
              <a:ext uri="{FF2B5EF4-FFF2-40B4-BE49-F238E27FC236}">
                <a16:creationId xmlns:a16="http://schemas.microsoft.com/office/drawing/2014/main" id="{39396B76-E838-49B6-9A7C-51BB77478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456287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8" name="直接连接符 47">
            <a:extLst>
              <a:ext uri="{FF2B5EF4-FFF2-40B4-BE49-F238E27FC236}">
                <a16:creationId xmlns:a16="http://schemas.microsoft.com/office/drawing/2014/main" id="{26BC41B8-19AF-4BCA-B89F-AED3EC6DC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610" y="2456287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9" name="直接连接符 48">
            <a:extLst>
              <a:ext uri="{FF2B5EF4-FFF2-40B4-BE49-F238E27FC236}">
                <a16:creationId xmlns:a16="http://schemas.microsoft.com/office/drawing/2014/main" id="{51D04FCD-868F-4A51-9864-8BF43E44A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410" y="2456287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0" name="直接连接符 49">
            <a:extLst>
              <a:ext uri="{FF2B5EF4-FFF2-40B4-BE49-F238E27FC236}">
                <a16:creationId xmlns:a16="http://schemas.microsoft.com/office/drawing/2014/main" id="{76E1945C-DF7A-4FB9-88DF-AF24FBB26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410" y="2456287"/>
            <a:ext cx="0" cy="228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1" name="直接连接符 50">
            <a:extLst>
              <a:ext uri="{FF2B5EF4-FFF2-40B4-BE49-F238E27FC236}">
                <a16:creationId xmlns:a16="http://schemas.microsoft.com/office/drawing/2014/main" id="{9A84C76E-BB80-43A1-824C-3556EAB0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2219" y="2456287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2" name="直接连接符 51">
            <a:extLst>
              <a:ext uri="{FF2B5EF4-FFF2-40B4-BE49-F238E27FC236}">
                <a16:creationId xmlns:a16="http://schemas.microsoft.com/office/drawing/2014/main" id="{D0BB77DF-5493-4ED4-9958-3163012262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419" y="2456287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3" name="直接连接符 52">
            <a:extLst>
              <a:ext uri="{FF2B5EF4-FFF2-40B4-BE49-F238E27FC236}">
                <a16:creationId xmlns:a16="http://schemas.microsoft.com/office/drawing/2014/main" id="{45C39046-E830-4FF4-A992-A5D8E1339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419" y="2456287"/>
            <a:ext cx="0" cy="228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4" name="直接连接符 53">
            <a:extLst>
              <a:ext uri="{FF2B5EF4-FFF2-40B4-BE49-F238E27FC236}">
                <a16:creationId xmlns:a16="http://schemas.microsoft.com/office/drawing/2014/main" id="{9684263D-6F46-4339-A2E4-B1FBF5A52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4419" y="2341987"/>
            <a:ext cx="0" cy="5715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5" name="直接连接符 54">
            <a:extLst>
              <a:ext uri="{FF2B5EF4-FFF2-40B4-BE49-F238E27FC236}">
                <a16:creationId xmlns:a16="http://schemas.microsoft.com/office/drawing/2014/main" id="{98A31360-C75B-46BD-AC12-C13BBA5E4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419" y="2341987"/>
            <a:ext cx="6631781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6" name="直接连接符 55">
            <a:extLst>
              <a:ext uri="{FF2B5EF4-FFF2-40B4-BE49-F238E27FC236}">
                <a16:creationId xmlns:a16="http://schemas.microsoft.com/office/drawing/2014/main" id="{B815C589-1061-4DA6-B837-A62225350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41987"/>
            <a:ext cx="0" cy="3429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E91F14B-BAF1-43E1-B632-75AA2761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19" y="2684887"/>
            <a:ext cx="3810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A70B68D-2E37-4757-BF5F-D3B8F086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11" y="4174331"/>
            <a:ext cx="95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空表</a:t>
            </a:r>
            <a:endParaRPr lang="zh-CN" altLang="en-US" sz="3600" b="1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A7D0D3E-AE52-47E5-B0E7-8A7A40E0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002" y="4781550"/>
            <a:ext cx="533400" cy="4000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5B8CF96-8CBB-49AC-B8F1-398B5C89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402" y="4781550"/>
            <a:ext cx="304800" cy="40005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6E5751-41CD-41AF-99ED-D6EB1416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011" y="4781550"/>
            <a:ext cx="305991" cy="40005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/>
          </a:p>
        </p:txBody>
      </p:sp>
      <p:sp>
        <p:nvSpPr>
          <p:cNvPr id="62" name="直接连接符 61">
            <a:extLst>
              <a:ext uri="{FF2B5EF4-FFF2-40B4-BE49-F238E27FC236}">
                <a16:creationId xmlns:a16="http://schemas.microsoft.com/office/drawing/2014/main" id="{4E872498-C68D-4290-A5F1-DA7D38011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802" y="49530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3" name="直接连接符 62">
            <a:extLst>
              <a:ext uri="{FF2B5EF4-FFF2-40B4-BE49-F238E27FC236}">
                <a16:creationId xmlns:a16="http://schemas.microsoft.com/office/drawing/2014/main" id="{D3CDDADC-0206-4CF1-A435-A0100738B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8002" y="4438650"/>
            <a:ext cx="0" cy="514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" name="直接连接符 63">
            <a:extLst>
              <a:ext uri="{FF2B5EF4-FFF2-40B4-BE49-F238E27FC236}">
                <a16:creationId xmlns:a16="http://schemas.microsoft.com/office/drawing/2014/main" id="{DBBF6982-31E8-4F54-9671-425822603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2202" y="443865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5" name="直接连接符 64">
            <a:extLst>
              <a:ext uri="{FF2B5EF4-FFF2-40B4-BE49-F238E27FC236}">
                <a16:creationId xmlns:a16="http://schemas.microsoft.com/office/drawing/2014/main" id="{3AD19F95-3A8A-4BAB-8ABA-7AD2E8159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2202" y="4438650"/>
            <a:ext cx="0" cy="342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6" name="直接连接符 65">
            <a:extLst>
              <a:ext uri="{FF2B5EF4-FFF2-40B4-BE49-F238E27FC236}">
                <a16:creationId xmlns:a16="http://schemas.microsoft.com/office/drawing/2014/main" id="{168C63FA-0E15-490F-9823-2167963C4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4211" y="4953000"/>
            <a:ext cx="457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7" name="直接连接符 66">
            <a:extLst>
              <a:ext uri="{FF2B5EF4-FFF2-40B4-BE49-F238E27FC236}">
                <a16:creationId xmlns:a16="http://schemas.microsoft.com/office/drawing/2014/main" id="{9D03D2CD-0467-4B98-BC7E-D43DB5DC1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211" y="4438650"/>
            <a:ext cx="0" cy="51435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" name="直接连接符 67">
            <a:extLst>
              <a:ext uri="{FF2B5EF4-FFF2-40B4-BE49-F238E27FC236}">
                <a16:creationId xmlns:a16="http://schemas.microsoft.com/office/drawing/2014/main" id="{9B09DD21-97B9-4D4F-8D99-F8DC2C51F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211" y="4438650"/>
            <a:ext cx="686991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9" name="直接连接符 68">
            <a:extLst>
              <a:ext uri="{FF2B5EF4-FFF2-40B4-BE49-F238E27FC236}">
                <a16:creationId xmlns:a16="http://schemas.microsoft.com/office/drawing/2014/main" id="{40875241-070F-4BEF-B342-C3D3BD23C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1202" y="4438650"/>
            <a:ext cx="0" cy="3429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0" name="直接连接符 69">
            <a:extLst>
              <a:ext uri="{FF2B5EF4-FFF2-40B4-BE49-F238E27FC236}">
                <a16:creationId xmlns:a16="http://schemas.microsoft.com/office/drawing/2014/main" id="{BDA6BE96-9BA7-40EA-A2C6-C5CE19E91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411" y="5067300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1" name="直接连接符 70">
            <a:extLst>
              <a:ext uri="{FF2B5EF4-FFF2-40B4-BE49-F238E27FC236}">
                <a16:creationId xmlns:a16="http://schemas.microsoft.com/office/drawing/2014/main" id="{DB55F1BE-8E6A-4F67-9D32-01884A9EB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411" y="4095750"/>
            <a:ext cx="0" cy="97155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1BFD268-C8CD-4C6F-BEFD-A9A2B95C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233" y="319597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双向循环链表</a:t>
            </a:r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71C43D19-035D-43A0-A305-022E4E1BC532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其他形式链表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FBCD2D6-F504-47B6-A74F-60531890756B}"/>
              </a:ext>
            </a:extLst>
          </p:cNvPr>
          <p:cNvSpPr txBox="1"/>
          <p:nvPr/>
        </p:nvSpPr>
        <p:spPr>
          <a:xfrm>
            <a:off x="1191394" y="2578974"/>
            <a:ext cx="53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949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5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3104F0D5-D640-442C-8CB9-C61C55E8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167900"/>
              </p:ext>
            </p:extLst>
          </p:nvPr>
        </p:nvGraphicFramePr>
        <p:xfrm>
          <a:off x="762000" y="1066800"/>
          <a:ext cx="7522371" cy="4117181"/>
        </p:xfrm>
        <a:graphic>
          <a:graphicData uri="http://schemas.openxmlformats.org/drawingml/2006/table">
            <a:tbl>
              <a:tblPr/>
              <a:tblGrid>
                <a:gridCol w="2507457">
                  <a:extLst>
                    <a:ext uri="{9D8B030D-6E8A-4147-A177-3AD203B41FA5}">
                      <a16:colId xmlns:a16="http://schemas.microsoft.com/office/drawing/2014/main" val="1940447115"/>
                    </a:ext>
                  </a:extLst>
                </a:gridCol>
                <a:gridCol w="2507457">
                  <a:extLst>
                    <a:ext uri="{9D8B030D-6E8A-4147-A177-3AD203B41FA5}">
                      <a16:colId xmlns:a16="http://schemas.microsoft.com/office/drawing/2014/main" val="2030472271"/>
                    </a:ext>
                  </a:extLst>
                </a:gridCol>
                <a:gridCol w="2507457">
                  <a:extLst>
                    <a:ext uri="{9D8B030D-6E8A-4147-A177-3AD203B41FA5}">
                      <a16:colId xmlns:a16="http://schemas.microsoft.com/office/drawing/2014/main" val="1765972030"/>
                    </a:ext>
                  </a:extLst>
                </a:gridCol>
              </a:tblGrid>
              <a:tr h="45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存储分配方式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时间性能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空间性能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67488"/>
                  </a:ext>
                </a:extLst>
              </a:tr>
              <a:tr h="3657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顺序存储结构用一段连续的存储单元依次存储线性表的数据元素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单链表采用链式存储结构，用一组任意的存储单元存放线性表的元素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查找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插入和删除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顺序存储结构需要评价移动表长一半的元素，时间为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单链表在得到某位置的指针后，插入和删除时间仅为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顺序存储结构需要预分配存储空间，分大了，浪费，分小了易发生上溢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单链表不需要分配存储空间，只要有就可以分配，元素个数也不受限制</a:t>
                      </a:r>
                    </a:p>
                  </a:txBody>
                  <a:tcPr marL="68580" marR="68580" marT="34272" marB="3427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08245"/>
                  </a:ext>
                </a:extLst>
              </a:tr>
            </a:tbl>
          </a:graphicData>
        </a:graphic>
      </p:graphicFrame>
      <p:sp>
        <p:nvSpPr>
          <p:cNvPr id="2" name="object 24">
            <a:extLst>
              <a:ext uri="{FF2B5EF4-FFF2-40B4-BE49-F238E27FC236}">
                <a16:creationId xmlns:a16="http://schemas.microsoft.com/office/drawing/2014/main" id="{FABF4D49-1014-4E4F-A3C4-B7C217CB6A6A}"/>
              </a:ext>
            </a:extLst>
          </p:cNvPr>
          <p:cNvSpPr txBox="1">
            <a:spLocks/>
          </p:cNvSpPr>
          <p:nvPr/>
        </p:nvSpPr>
        <p:spPr>
          <a:xfrm>
            <a:off x="526490" y="294259"/>
            <a:ext cx="5417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800" b="1" kern="0" spc="-5" dirty="0">
                <a:solidFill>
                  <a:srgbClr val="003399"/>
                </a:solidFill>
                <a:latin typeface="宋体"/>
                <a:cs typeface="宋体"/>
              </a:rPr>
              <a:t>单链表结构与顺序存储结构比较</a:t>
            </a:r>
          </a:p>
        </p:txBody>
      </p:sp>
    </p:spTree>
    <p:extLst>
      <p:ext uri="{BB962C8B-B14F-4D97-AF65-F5344CB8AC3E}">
        <p14:creationId xmlns:p14="http://schemas.microsoft.com/office/powerpoint/2010/main" val="33765541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703C6D-CBB4-42EE-BBCC-4E9928C6E3A8}"/>
              </a:ext>
            </a:extLst>
          </p:cNvPr>
          <p:cNvSpPr txBox="1"/>
          <p:nvPr/>
        </p:nvSpPr>
        <p:spPr>
          <a:xfrm>
            <a:off x="418730" y="-76200"/>
            <a:ext cx="272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zh-CN" altLang="en-US" sz="1800" b="1" spc="5" dirty="0">
                <a:latin typeface="宋体"/>
                <a:cs typeface="宋体"/>
              </a:rPr>
              <a:t>课堂练习：</a:t>
            </a:r>
            <a:endParaRPr lang="zh-CN" altLang="en-US" sz="1800" dirty="0">
              <a:latin typeface="宋体"/>
              <a:cs typeface="宋体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3EF91D-D13E-40B4-8FC9-4933DC6D5558}"/>
              </a:ext>
            </a:extLst>
          </p:cNvPr>
          <p:cNvSpPr txBox="1"/>
          <p:nvPr/>
        </p:nvSpPr>
        <p:spPr>
          <a:xfrm>
            <a:off x="417990" y="228600"/>
            <a:ext cx="8534400" cy="62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在双向循环链表中，在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指针所指的结点后插入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所指的新节点，其修改指针的操作是（）。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 = q; q-&gt;prior = p; p-&gt;next-&gt;prior=q; q-&gt;next=q;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p-&gt;Next = q; p-&gt;next-&gt;prior=q; q-&gt;prior=p; q-&gt;next=p-&gt;next;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q-&gt;prior=p; q-&gt;next=p-&gt;next; p-&gt;next-&gt;prior=q; p -&gt;Next = q;             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D.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q-&gt;prior=p; q-&gt;next=p-&gt;next; p-&gt;next=q; p-&gt;next-&gt;prior=q;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设一个链表最常用的操作是在末尾插入结点和删除尾结点，则选用（）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单链表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单循环链表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带尾指针的单循环链表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D.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带头结点的双循环链表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设一个链表最常用的操作是在末尾插入结点和删除第一个结点，则选用（）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A.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单链表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带头指针的循环单链表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双链表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带尾指针的循环单链表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在一个以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为头指针的单循环链表中，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指针指向链尾的条件是（）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A. p-&gt;next=L    B. p-&gt;next=NULL  C. p-&gt;next-&gt;next=L   D. p-&gt;data=-1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" y="295732"/>
            <a:ext cx="5184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方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法</a:t>
            </a:r>
            <a:r>
              <a:rPr sz="2800" spc="-60" dirty="0">
                <a:solidFill>
                  <a:srgbClr val="003399"/>
                </a:solidFill>
                <a:latin typeface="Calibri"/>
                <a:cs typeface="Calibri"/>
              </a:rPr>
              <a:t>2</a:t>
            </a:r>
            <a:r>
              <a:rPr sz="2800" spc="-6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顺序存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储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结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构表示非</a:t>
            </a:r>
            <a:r>
              <a:rPr sz="2800" spc="5" dirty="0">
                <a:solidFill>
                  <a:srgbClr val="003399"/>
                </a:solidFill>
                <a:latin typeface="宋体"/>
                <a:cs typeface="宋体"/>
              </a:rPr>
              <a:t>零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项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492" y="976142"/>
            <a:ext cx="532130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7" baseline="1388" dirty="0">
                <a:latin typeface="宋体"/>
                <a:cs typeface="宋体"/>
              </a:rPr>
              <a:t>每个非零</a:t>
            </a:r>
            <a:r>
              <a:rPr sz="3000" b="1" spc="-7" baseline="1388" dirty="0">
                <a:latin typeface="宋体"/>
                <a:cs typeface="宋体"/>
              </a:rPr>
              <a:t>项</a:t>
            </a:r>
            <a:r>
              <a:rPr sz="3000" b="1" spc="-427" baseline="1388" dirty="0">
                <a:latin typeface="宋体"/>
                <a:cs typeface="宋体"/>
              </a:rPr>
              <a:t> </a:t>
            </a:r>
            <a:r>
              <a:rPr sz="3450" i="1" spc="-322" baseline="9661" dirty="0">
                <a:latin typeface="Times New Roman"/>
                <a:cs typeface="Times New Roman"/>
              </a:rPr>
              <a:t>a</a:t>
            </a:r>
            <a:r>
              <a:rPr sz="3450" i="1" spc="15" baseline="9661" dirty="0">
                <a:latin typeface="Times New Roman"/>
                <a:cs typeface="Times New Roman"/>
              </a:rPr>
              <a:t> </a:t>
            </a:r>
            <a:r>
              <a:rPr sz="3450" i="1" spc="-104" baseline="9661" dirty="0">
                <a:latin typeface="Times New Roman"/>
                <a:cs typeface="Times New Roman"/>
              </a:rPr>
              <a:t>x</a:t>
            </a:r>
            <a:r>
              <a:rPr sz="2025" i="1" spc="-104" baseline="59670" dirty="0">
                <a:latin typeface="Times New Roman"/>
                <a:cs typeface="Times New Roman"/>
              </a:rPr>
              <a:t>i</a:t>
            </a:r>
            <a:r>
              <a:rPr sz="2025" i="1" spc="97" baseline="59670" dirty="0">
                <a:latin typeface="Times New Roman"/>
                <a:cs typeface="Times New Roman"/>
              </a:rPr>
              <a:t> </a:t>
            </a:r>
            <a:r>
              <a:rPr sz="3000" b="1" spc="7" baseline="1388" dirty="0">
                <a:latin typeface="宋体"/>
                <a:cs typeface="宋体"/>
              </a:rPr>
              <a:t>涉及两个信息：系</a:t>
            </a:r>
            <a:r>
              <a:rPr sz="3000" b="1" spc="-7" baseline="1388" dirty="0">
                <a:latin typeface="宋体"/>
                <a:cs typeface="宋体"/>
              </a:rPr>
              <a:t>数</a:t>
            </a:r>
            <a:r>
              <a:rPr sz="3000" b="1" spc="-832" baseline="1388" dirty="0">
                <a:latin typeface="宋体"/>
                <a:cs typeface="宋体"/>
              </a:rPr>
              <a:t> </a:t>
            </a:r>
            <a:r>
              <a:rPr sz="3450" i="1" spc="-120" baseline="14492" dirty="0">
                <a:latin typeface="Times New Roman"/>
                <a:cs typeface="Times New Roman"/>
              </a:rPr>
              <a:t>a</a:t>
            </a:r>
            <a:r>
              <a:rPr sz="1350" i="1" spc="-80" dirty="0">
                <a:latin typeface="Times New Roman"/>
                <a:cs typeface="Times New Roman"/>
              </a:rPr>
              <a:t>i</a:t>
            </a:r>
            <a:r>
              <a:rPr sz="1350" i="1" spc="-190" dirty="0">
                <a:latin typeface="Times New Roman"/>
                <a:cs typeface="Times New Roman"/>
              </a:rPr>
              <a:t> </a:t>
            </a:r>
            <a:r>
              <a:rPr sz="3000" b="1" spc="7" baseline="1388" dirty="0">
                <a:latin typeface="宋体"/>
                <a:cs typeface="宋体"/>
              </a:rPr>
              <a:t>和指</a:t>
            </a:r>
            <a:r>
              <a:rPr sz="3000" b="1" spc="-7" baseline="1388" dirty="0">
                <a:latin typeface="宋体"/>
                <a:cs typeface="宋体"/>
              </a:rPr>
              <a:t>数</a:t>
            </a:r>
            <a:r>
              <a:rPr sz="3000" b="1" spc="-517" baseline="1388" dirty="0">
                <a:latin typeface="宋体"/>
                <a:cs typeface="宋体"/>
              </a:rPr>
              <a:t> </a:t>
            </a:r>
            <a:r>
              <a:rPr sz="2850" i="1" spc="-337" baseline="5847" dirty="0">
                <a:latin typeface="Times New Roman"/>
                <a:cs typeface="Times New Roman"/>
              </a:rPr>
              <a:t>i</a:t>
            </a:r>
            <a:endParaRPr sz="2850" baseline="584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7130" y="2857120"/>
            <a:ext cx="11303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7A8E99-8A84-48EA-8FB5-6CF755CF9DD3}"/>
              </a:ext>
            </a:extLst>
          </p:cNvPr>
          <p:cNvGrpSpPr/>
          <p:nvPr/>
        </p:nvGrpSpPr>
        <p:grpSpPr>
          <a:xfrm>
            <a:off x="543864" y="2652161"/>
            <a:ext cx="8099028" cy="438187"/>
            <a:chOff x="543864" y="2652161"/>
            <a:chExt cx="8099028" cy="438187"/>
          </a:xfrm>
        </p:grpSpPr>
        <p:sp>
          <p:nvSpPr>
            <p:cNvPr id="4" name="object 4"/>
            <p:cNvSpPr txBox="1"/>
            <p:nvPr/>
          </p:nvSpPr>
          <p:spPr>
            <a:xfrm>
              <a:off x="1774355" y="2861113"/>
              <a:ext cx="114300" cy="22923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00" spc="45" dirty="0">
                  <a:latin typeface="Times New Roman"/>
                  <a:cs typeface="Times New Roman"/>
                </a:rPr>
                <a:t>1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647925" y="2666217"/>
              <a:ext cx="2216150" cy="37528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300" i="1" spc="55" dirty="0">
                  <a:latin typeface="Times New Roman"/>
                  <a:cs typeface="Times New Roman"/>
                </a:rPr>
                <a:t>P </a:t>
              </a:r>
              <a:r>
                <a:rPr sz="2300" spc="80" dirty="0">
                  <a:latin typeface="Times New Roman"/>
                  <a:cs typeface="Times New Roman"/>
                </a:rPr>
                <a:t>(</a:t>
              </a:r>
              <a:r>
                <a:rPr sz="2300" i="1" spc="80" dirty="0">
                  <a:latin typeface="Times New Roman"/>
                  <a:cs typeface="Times New Roman"/>
                </a:rPr>
                <a:t>x</a:t>
              </a:r>
              <a:r>
                <a:rPr sz="2300" spc="80" dirty="0">
                  <a:latin typeface="Times New Roman"/>
                  <a:cs typeface="Times New Roman"/>
                </a:rPr>
                <a:t>) </a:t>
              </a:r>
              <a:r>
                <a:rPr sz="2300" spc="50" dirty="0">
                  <a:latin typeface="Symbol"/>
                  <a:cs typeface="Symbol"/>
                </a:rPr>
                <a:t></a:t>
              </a:r>
              <a:r>
                <a:rPr sz="2300" spc="-260" dirty="0">
                  <a:latin typeface="Times New Roman"/>
                  <a:cs typeface="Times New Roman"/>
                </a:rPr>
                <a:t> </a:t>
              </a:r>
              <a:r>
                <a:rPr sz="2300" spc="85" dirty="0">
                  <a:latin typeface="Times New Roman"/>
                  <a:cs typeface="Times New Roman"/>
                </a:rPr>
                <a:t>9</a:t>
              </a:r>
              <a:r>
                <a:rPr sz="2300" i="1" spc="85" dirty="0">
                  <a:latin typeface="Times New Roman"/>
                  <a:cs typeface="Times New Roman"/>
                </a:rPr>
                <a:t>x</a:t>
              </a:r>
              <a:r>
                <a:rPr sz="1950" spc="127" baseline="42735" dirty="0">
                  <a:latin typeface="Times New Roman"/>
                  <a:cs typeface="Times New Roman"/>
                </a:rPr>
                <a:t>12 </a:t>
              </a:r>
              <a:r>
                <a:rPr sz="2300" spc="100" dirty="0">
                  <a:latin typeface="Symbol"/>
                  <a:cs typeface="Symbol"/>
                </a:rPr>
                <a:t></a:t>
              </a:r>
              <a:r>
                <a:rPr sz="2300" spc="100" dirty="0">
                  <a:latin typeface="Times New Roman"/>
                  <a:cs typeface="Times New Roman"/>
                </a:rPr>
                <a:t>15</a:t>
              </a:r>
              <a:r>
                <a:rPr sz="2300" i="1" spc="100" dirty="0">
                  <a:latin typeface="Times New Roman"/>
                  <a:cs typeface="Times New Roman"/>
                </a:rPr>
                <a:t>x</a:t>
              </a:r>
              <a:r>
                <a:rPr sz="1950" spc="150" baseline="42735" dirty="0">
                  <a:latin typeface="Times New Roman"/>
                  <a:cs typeface="Times New Roman"/>
                </a:rPr>
                <a:t>8</a:t>
              </a:r>
              <a:endParaRPr sz="1950" baseline="42735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43864" y="2681681"/>
              <a:ext cx="9448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宋体"/>
                  <a:cs typeface="宋体"/>
                </a:rPr>
                <a:t>例如：</a:t>
              </a:r>
              <a:endParaRPr sz="2400" dirty="0">
                <a:latin typeface="宋体"/>
                <a:cs typeface="宋体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18917" y="2665704"/>
              <a:ext cx="1323975" cy="368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50" spc="95" dirty="0">
                  <a:latin typeface="Symbol"/>
                  <a:cs typeface="Symbol"/>
                </a:rPr>
                <a:t></a:t>
              </a:r>
              <a:r>
                <a:rPr sz="2250" spc="95" dirty="0">
                  <a:latin typeface="Times New Roman"/>
                  <a:cs typeface="Times New Roman"/>
                </a:rPr>
                <a:t>13</a:t>
              </a:r>
              <a:r>
                <a:rPr sz="2250" i="1" spc="95" dirty="0">
                  <a:latin typeface="Times New Roman"/>
                  <a:cs typeface="Times New Roman"/>
                </a:rPr>
                <a:t>x</a:t>
              </a:r>
              <a:r>
                <a:rPr sz="1950" spc="142" baseline="42735" dirty="0">
                  <a:latin typeface="Times New Roman"/>
                  <a:cs typeface="Times New Roman"/>
                </a:rPr>
                <a:t>6 </a:t>
              </a:r>
              <a:r>
                <a:rPr sz="2250" spc="60" dirty="0">
                  <a:latin typeface="Symbol"/>
                  <a:cs typeface="Symbol"/>
                </a:rPr>
                <a:t></a:t>
              </a:r>
              <a:r>
                <a:rPr sz="2250" spc="-44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Times New Roman"/>
                  <a:cs typeface="Times New Roman"/>
                </a:rPr>
                <a:t>82</a:t>
              </a:r>
              <a:endParaRPr sz="225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28356" y="2652161"/>
              <a:ext cx="332867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300" spc="50" dirty="0">
                  <a:latin typeface="Symbol"/>
                  <a:cs typeface="Symbol"/>
                </a:rPr>
                <a:t></a:t>
              </a:r>
              <a:r>
                <a:rPr sz="2300" spc="50" dirty="0">
                  <a:latin typeface="Times New Roman"/>
                  <a:cs typeface="Times New Roman"/>
                </a:rPr>
                <a:t> </a:t>
              </a:r>
              <a:r>
                <a:rPr sz="2300" spc="105" dirty="0">
                  <a:latin typeface="Times New Roman"/>
                  <a:cs typeface="Times New Roman"/>
                </a:rPr>
                <a:t>3</a:t>
              </a:r>
              <a:r>
                <a:rPr sz="2300" i="1" spc="105" dirty="0">
                  <a:latin typeface="Times New Roman"/>
                  <a:cs typeface="Times New Roman"/>
                </a:rPr>
                <a:t>x</a:t>
              </a:r>
              <a:r>
                <a:rPr sz="1950" spc="157" baseline="42735" dirty="0">
                  <a:latin typeface="Times New Roman"/>
                  <a:cs typeface="Times New Roman"/>
                </a:rPr>
                <a:t>2 </a:t>
              </a:r>
              <a:r>
                <a:rPr sz="3600" b="1" spc="-15" baseline="-5787" dirty="0">
                  <a:latin typeface="宋体"/>
                  <a:cs typeface="宋体"/>
                </a:rPr>
                <a:t>和</a:t>
              </a:r>
              <a:r>
                <a:rPr sz="3600" b="1" spc="-1312" baseline="-5787" dirty="0">
                  <a:latin typeface="宋体"/>
                  <a:cs typeface="宋体"/>
                </a:rPr>
                <a:t> </a:t>
              </a:r>
              <a:r>
                <a:rPr sz="3375" i="1" spc="97" baseline="1234" dirty="0">
                  <a:latin typeface="Times New Roman"/>
                  <a:cs typeface="Times New Roman"/>
                </a:rPr>
                <a:t>P </a:t>
              </a:r>
              <a:r>
                <a:rPr sz="3375" spc="120" baseline="1234" dirty="0">
                  <a:latin typeface="Times New Roman"/>
                  <a:cs typeface="Times New Roman"/>
                </a:rPr>
                <a:t>(</a:t>
              </a:r>
              <a:r>
                <a:rPr sz="3375" i="1" spc="120" baseline="1234" dirty="0">
                  <a:latin typeface="Times New Roman"/>
                  <a:cs typeface="Times New Roman"/>
                </a:rPr>
                <a:t>x</a:t>
              </a:r>
              <a:r>
                <a:rPr sz="3375" spc="120" baseline="1234" dirty="0">
                  <a:latin typeface="Times New Roman"/>
                  <a:cs typeface="Times New Roman"/>
                </a:rPr>
                <a:t>) </a:t>
              </a:r>
              <a:r>
                <a:rPr sz="3375" spc="89" baseline="1234" dirty="0">
                  <a:latin typeface="Symbol"/>
                  <a:cs typeface="Symbol"/>
                </a:rPr>
                <a:t></a:t>
              </a:r>
              <a:r>
                <a:rPr sz="3375" spc="89" baseline="1234" dirty="0">
                  <a:latin typeface="Times New Roman"/>
                  <a:cs typeface="Times New Roman"/>
                </a:rPr>
                <a:t> </a:t>
              </a:r>
              <a:r>
                <a:rPr sz="3375" spc="97" baseline="1234" dirty="0">
                  <a:latin typeface="Times New Roman"/>
                  <a:cs typeface="Times New Roman"/>
                </a:rPr>
                <a:t>26</a:t>
              </a:r>
              <a:r>
                <a:rPr sz="3375" i="1" spc="97" baseline="1234" dirty="0">
                  <a:latin typeface="Times New Roman"/>
                  <a:cs typeface="Times New Roman"/>
                </a:rPr>
                <a:t>x</a:t>
              </a:r>
              <a:r>
                <a:rPr sz="1950" spc="97" baseline="44871" dirty="0">
                  <a:latin typeface="Times New Roman"/>
                  <a:cs typeface="Times New Roman"/>
                </a:rPr>
                <a:t>19 </a:t>
              </a:r>
              <a:r>
                <a:rPr sz="3375" spc="89" baseline="1234" dirty="0">
                  <a:latin typeface="Symbol"/>
                  <a:cs typeface="Symbol"/>
                </a:rPr>
                <a:t></a:t>
              </a:r>
              <a:r>
                <a:rPr sz="3375" spc="89" baseline="1234" dirty="0">
                  <a:latin typeface="Times New Roman"/>
                  <a:cs typeface="Times New Roman"/>
                </a:rPr>
                <a:t> </a:t>
              </a:r>
              <a:r>
                <a:rPr sz="3375" spc="157" baseline="1234" dirty="0">
                  <a:latin typeface="Times New Roman"/>
                  <a:cs typeface="Times New Roman"/>
                </a:rPr>
                <a:t>4</a:t>
              </a:r>
              <a:r>
                <a:rPr sz="3375" i="1" spc="157" baseline="1234" dirty="0">
                  <a:latin typeface="Times New Roman"/>
                  <a:cs typeface="Times New Roman"/>
                </a:rPr>
                <a:t>x</a:t>
              </a:r>
              <a:r>
                <a:rPr sz="1950" spc="157" baseline="44871" dirty="0">
                  <a:latin typeface="Times New Roman"/>
                  <a:cs typeface="Times New Roman"/>
                </a:rPr>
                <a:t>8</a:t>
              </a:r>
              <a:endParaRPr sz="1950" baseline="44871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0378" y="1188758"/>
            <a:ext cx="703072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9880">
              <a:lnSpc>
                <a:spcPts val="1300"/>
              </a:lnSpc>
              <a:spcBef>
                <a:spcPts val="100"/>
              </a:spcBef>
            </a:pPr>
            <a:r>
              <a:rPr sz="1350" i="1" spc="-75" dirty="0">
                <a:latin typeface="Times New Roman"/>
                <a:cs typeface="Times New Roman"/>
              </a:rPr>
              <a:t>i</a:t>
            </a:r>
            <a:endParaRPr sz="1350" dirty="0">
              <a:latin typeface="Times New Roman"/>
              <a:cs typeface="Times New Roman"/>
            </a:endParaRPr>
          </a:p>
          <a:p>
            <a:pPr marL="83820">
              <a:lnSpc>
                <a:spcPts val="2740"/>
              </a:lnSpc>
            </a:pPr>
            <a:r>
              <a:rPr sz="2000" b="1" spc="5" dirty="0">
                <a:latin typeface="宋体"/>
                <a:cs typeface="宋体"/>
              </a:rPr>
              <a:t>可以将一个多项式看成是一</a:t>
            </a:r>
            <a:r>
              <a:rPr sz="2000" b="1" spc="465" dirty="0">
                <a:latin typeface="宋体"/>
                <a:cs typeface="宋体"/>
              </a:rPr>
              <a:t>个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3300" i="1" spc="-427" baseline="6313" dirty="0">
                <a:latin typeface="Times New Roman"/>
                <a:cs typeface="Times New Roman"/>
              </a:rPr>
              <a:t>a</a:t>
            </a:r>
            <a:r>
              <a:rPr sz="1950" i="1" spc="-427" baseline="-12820" dirty="0">
                <a:latin typeface="Times New Roman"/>
                <a:cs typeface="Times New Roman"/>
              </a:rPr>
              <a:t>i</a:t>
            </a:r>
            <a:r>
              <a:rPr sz="2000" b="1" spc="-285" dirty="0">
                <a:latin typeface="宋体"/>
                <a:cs typeface="宋体"/>
              </a:rPr>
              <a:t>，</a:t>
            </a:r>
            <a:r>
              <a:rPr sz="3825" i="1" spc="-427" baseline="-5446" dirty="0">
                <a:latin typeface="Times New Roman"/>
                <a:cs typeface="Times New Roman"/>
              </a:rPr>
              <a:t>i</a:t>
            </a:r>
            <a:r>
              <a:rPr sz="3825" i="1" baseline="-5446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二元组的集</a:t>
            </a:r>
            <a:r>
              <a:rPr sz="2000" b="1" spc="10" dirty="0">
                <a:latin typeface="宋体"/>
                <a:cs typeface="宋体"/>
              </a:rPr>
              <a:t>合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2845"/>
              </a:lnSpc>
              <a:spcBef>
                <a:spcPts val="1060"/>
              </a:spcBef>
            </a:pPr>
            <a:r>
              <a:rPr sz="2400" b="1" dirty="0">
                <a:latin typeface="宋体"/>
                <a:cs typeface="宋体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结构数组</a:t>
            </a:r>
            <a:r>
              <a:rPr sz="2400" b="1" dirty="0">
                <a:latin typeface="宋体"/>
                <a:cs typeface="宋体"/>
              </a:rPr>
              <a:t>表示</a:t>
            </a:r>
            <a:r>
              <a:rPr sz="2400" b="1" spc="5" dirty="0">
                <a:latin typeface="宋体"/>
                <a:cs typeface="宋体"/>
              </a:rPr>
              <a:t>：</a:t>
            </a:r>
            <a:r>
              <a:rPr sz="2000" dirty="0">
                <a:latin typeface="宋体"/>
                <a:cs typeface="宋体"/>
              </a:rPr>
              <a:t>数组分量是由系数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宋体"/>
                <a:cs typeface="宋体"/>
              </a:rPr>
              <a:t>、指数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宋体"/>
                <a:cs typeface="宋体"/>
              </a:rPr>
              <a:t>组</a:t>
            </a:r>
            <a:r>
              <a:rPr sz="2000" dirty="0">
                <a:latin typeface="宋体"/>
                <a:cs typeface="宋体"/>
              </a:rPr>
              <a:t>成的</a:t>
            </a:r>
            <a:r>
              <a:rPr sz="2000" spc="-15" dirty="0">
                <a:latin typeface="宋体"/>
                <a:cs typeface="宋体"/>
              </a:rPr>
              <a:t>结</a:t>
            </a:r>
            <a:r>
              <a:rPr sz="2000" dirty="0">
                <a:latin typeface="宋体"/>
                <a:cs typeface="宋体"/>
              </a:rPr>
              <a:t>构，</a:t>
            </a:r>
          </a:p>
          <a:p>
            <a:pPr marR="261620" algn="ctr">
              <a:lnSpc>
                <a:spcPts val="2365"/>
              </a:lnSpc>
            </a:pPr>
            <a:r>
              <a:rPr sz="2000" dirty="0">
                <a:latin typeface="宋体"/>
                <a:cs typeface="宋体"/>
              </a:rPr>
              <a:t>对应一个非零项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91080" y="3409569"/>
            <a:ext cx="209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  <a:tab pos="1142365" algn="l"/>
                <a:tab pos="1627505" algn="l"/>
              </a:tabLst>
            </a:pPr>
            <a:r>
              <a:rPr sz="1800" dirty="0">
                <a:latin typeface="Times New Roman"/>
                <a:cs typeface="Times New Roman"/>
              </a:rPr>
              <a:t>0	1	2	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594" y="3409569"/>
            <a:ext cx="132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  <a:tab pos="1202055" algn="l"/>
              </a:tabLst>
            </a:pPr>
            <a:r>
              <a:rPr sz="1800" dirty="0">
                <a:latin typeface="Times New Roman"/>
                <a:cs typeface="Times New Roman"/>
              </a:rPr>
              <a:t>0	1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6690" y="3409569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3	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920" y="3412617"/>
            <a:ext cx="69469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下标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395"/>
              </a:lnSpc>
            </a:pPr>
            <a:r>
              <a:rPr sz="2000" dirty="0">
                <a:latin typeface="宋体"/>
                <a:cs typeface="宋体"/>
              </a:rPr>
              <a:t>系数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1950" spc="7" baseline="25641" dirty="0">
                <a:latin typeface="Times New Roman"/>
                <a:cs typeface="Times New Roman"/>
              </a:rPr>
              <a:t>i</a:t>
            </a:r>
            <a:endParaRPr sz="1950" baseline="25641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415"/>
              </a:spcBef>
            </a:pPr>
            <a:r>
              <a:rPr sz="2000" spc="5" dirty="0">
                <a:latin typeface="宋体"/>
                <a:cs typeface="宋体"/>
              </a:rPr>
              <a:t>指</a:t>
            </a:r>
            <a:r>
              <a:rPr sz="2000" dirty="0">
                <a:latin typeface="宋体"/>
                <a:cs typeface="宋体"/>
              </a:rPr>
              <a:t>数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72894" y="3696970"/>
          <a:ext cx="2442844" cy="71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50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732401" y="3412617"/>
            <a:ext cx="71374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下标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系数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1950" spc="7" baseline="25641" dirty="0">
                <a:latin typeface="Arial"/>
                <a:cs typeface="Arial"/>
              </a:rPr>
              <a:t>i</a:t>
            </a:r>
            <a:endParaRPr sz="1950" baseline="25641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latin typeface="宋体"/>
                <a:cs typeface="宋体"/>
              </a:rPr>
              <a:t>指数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87263" y="3696970"/>
          <a:ext cx="3044825" cy="71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marL="169545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–13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50">
                <a:tc>
                  <a:txBody>
                    <a:bodyPr/>
                    <a:lstStyle/>
                    <a:p>
                      <a:pPr marL="169545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674622" y="4397121"/>
            <a:ext cx="10077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)	P</a:t>
            </a:r>
            <a:r>
              <a:rPr sz="1950" spc="3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9688" y="4397121"/>
            <a:ext cx="944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(b)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(x)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787" y="5181600"/>
            <a:ext cx="2952750" cy="400050"/>
          </a:xfrm>
          <a:prstGeom prst="rect">
            <a:avLst/>
          </a:prstGeom>
          <a:solidFill>
            <a:srgbClr val="FFDA64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2000" b="1" spc="5" dirty="0">
                <a:latin typeface="宋体"/>
                <a:cs typeface="宋体"/>
              </a:rPr>
              <a:t>按指数大小有序存储！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B29C5A61-6162-44F5-8C5D-48728227B1C2}"/>
              </a:ext>
            </a:extLst>
          </p:cNvPr>
          <p:cNvSpPr txBox="1"/>
          <p:nvPr/>
        </p:nvSpPr>
        <p:spPr>
          <a:xfrm>
            <a:off x="4208526" y="577686"/>
            <a:ext cx="12376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i="1" spc="10" dirty="0">
                <a:latin typeface="Times New Roman"/>
                <a:cs typeface="Times New Roman"/>
              </a:rPr>
              <a:t>f</a:t>
            </a:r>
            <a:r>
              <a:rPr sz="2500" b="1" i="1" spc="-9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(</a:t>
            </a:r>
            <a:r>
              <a:rPr sz="2500" b="1" spc="-325" dirty="0">
                <a:latin typeface="Times New Roman"/>
                <a:cs typeface="Times New Roman"/>
              </a:rPr>
              <a:t> </a:t>
            </a:r>
            <a:r>
              <a:rPr sz="2500" b="1" i="1" spc="95" dirty="0">
                <a:latin typeface="Times New Roman"/>
                <a:cs typeface="Times New Roman"/>
              </a:rPr>
              <a:t>x</a:t>
            </a:r>
            <a:r>
              <a:rPr sz="2500" b="1" spc="95" dirty="0">
                <a:latin typeface="Times New Roman"/>
                <a:cs typeface="Times New Roman"/>
              </a:rPr>
              <a:t>)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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i="1" spc="50" dirty="0">
                <a:latin typeface="Times New Roman"/>
                <a:cs typeface="Times New Roman"/>
              </a:rPr>
              <a:t>a</a:t>
            </a:r>
            <a:r>
              <a:rPr sz="2175" b="1" spc="75" baseline="-24904" dirty="0">
                <a:latin typeface="Times New Roman"/>
                <a:cs typeface="Times New Roman"/>
              </a:rPr>
              <a:t>0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CC9F6BF5-F0DD-4B69-9088-1302303BD70B}"/>
              </a:ext>
            </a:extLst>
          </p:cNvPr>
          <p:cNvSpPr txBox="1"/>
          <p:nvPr/>
        </p:nvSpPr>
        <p:spPr>
          <a:xfrm>
            <a:off x="5509256" y="567818"/>
            <a:ext cx="3597910" cy="421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0290">
              <a:lnSpc>
                <a:spcPts val="910"/>
              </a:lnSpc>
              <a:spcBef>
                <a:spcPts val="125"/>
              </a:spcBef>
              <a:tabLst>
                <a:tab pos="3480435" algn="l"/>
              </a:tabLst>
            </a:pPr>
            <a:r>
              <a:rPr sz="1450" b="1" i="1" spc="95" dirty="0">
                <a:latin typeface="Times New Roman"/>
                <a:cs typeface="Times New Roman"/>
              </a:rPr>
              <a:t>n</a:t>
            </a:r>
            <a:r>
              <a:rPr sz="1450" b="1" spc="65" dirty="0">
                <a:latin typeface="Symbol"/>
                <a:cs typeface="Symbol"/>
              </a:rPr>
              <a:t></a:t>
            </a:r>
            <a:r>
              <a:rPr sz="1450" b="1" spc="10" dirty="0">
                <a:latin typeface="Times New Roman"/>
                <a:cs typeface="Times New Roman"/>
              </a:rPr>
              <a:t>1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i="1" spc="15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  <a:p>
            <a:pPr marL="257175" indent="-244475">
              <a:lnSpc>
                <a:spcPts val="2170"/>
              </a:lnSpc>
              <a:buFont typeface="Symbol"/>
              <a:buChar char=""/>
              <a:tabLst>
                <a:tab pos="257810" algn="l"/>
                <a:tab pos="2722245" algn="l"/>
              </a:tabLst>
            </a:pPr>
            <a:r>
              <a:rPr sz="2500" b="1" i="1" spc="20" dirty="0">
                <a:latin typeface="Times New Roman"/>
                <a:cs typeface="Times New Roman"/>
              </a:rPr>
              <a:t>a</a:t>
            </a:r>
            <a:r>
              <a:rPr sz="2175" b="1" spc="30" baseline="-24904" dirty="0">
                <a:latin typeface="Times New Roman"/>
                <a:cs typeface="Times New Roman"/>
              </a:rPr>
              <a:t>1</a:t>
            </a:r>
            <a:r>
              <a:rPr sz="2175" b="1" spc="-120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r>
              <a:rPr sz="2500" b="1" i="1" spc="-8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28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MT Extra"/>
                <a:cs typeface="MT Extra"/>
              </a:rPr>
              <a:t>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-95" dirty="0">
                <a:latin typeface="Times New Roman"/>
                <a:cs typeface="Times New Roman"/>
              </a:rPr>
              <a:t> </a:t>
            </a:r>
            <a:r>
              <a:rPr sz="2500" b="1" i="1" spc="70" dirty="0">
                <a:latin typeface="Times New Roman"/>
                <a:cs typeface="Times New Roman"/>
              </a:rPr>
              <a:t>a</a:t>
            </a:r>
            <a:r>
              <a:rPr sz="2175" b="1" i="1" spc="104" baseline="-24904" dirty="0">
                <a:latin typeface="Times New Roman"/>
                <a:cs typeface="Times New Roman"/>
              </a:rPr>
              <a:t>n</a:t>
            </a:r>
            <a:r>
              <a:rPr sz="2175" b="1" spc="104" baseline="-24904" dirty="0">
                <a:latin typeface="Symbol"/>
                <a:cs typeface="Symbol"/>
              </a:rPr>
              <a:t></a:t>
            </a:r>
            <a:r>
              <a:rPr sz="2175" b="1" spc="104" baseline="-24904" dirty="0">
                <a:latin typeface="Times New Roman"/>
                <a:cs typeface="Times New Roman"/>
              </a:rPr>
              <a:t>1</a:t>
            </a:r>
            <a:r>
              <a:rPr sz="2175" b="1" spc="-9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	</a:t>
            </a:r>
            <a:r>
              <a:rPr sz="2500" b="1" spc="15" dirty="0">
                <a:latin typeface="Symbol"/>
                <a:cs typeface="Symbol"/>
              </a:rPr>
              <a:t>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i="1" spc="65" dirty="0">
                <a:latin typeface="Times New Roman"/>
                <a:cs typeface="Times New Roman"/>
              </a:rPr>
              <a:t>a</a:t>
            </a:r>
            <a:r>
              <a:rPr sz="2175" b="1" i="1" spc="97" baseline="-24904" dirty="0">
                <a:latin typeface="Times New Roman"/>
                <a:cs typeface="Times New Roman"/>
              </a:rPr>
              <a:t>n</a:t>
            </a:r>
            <a:r>
              <a:rPr sz="2175" b="1" i="1" spc="-247" baseline="-24904" dirty="0">
                <a:latin typeface="Times New Roman"/>
                <a:cs typeface="Times New Roman"/>
              </a:rPr>
              <a:t> </a:t>
            </a:r>
            <a:r>
              <a:rPr sz="2500" b="1" i="1" spc="15" dirty="0">
                <a:latin typeface="Times New Roman"/>
                <a:cs typeface="Times New Roman"/>
              </a:rPr>
              <a:t>x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058926"/>
            <a:ext cx="768350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相加过程：从头开始，比较两个多项式当前对应项的指数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tabLst>
                <a:tab pos="757555" algn="l"/>
                <a:tab pos="1768475" algn="l"/>
                <a:tab pos="2639695" algn="l"/>
              </a:tabLst>
            </a:pPr>
            <a:r>
              <a:rPr sz="2000" b="1" dirty="0">
                <a:latin typeface="Arial"/>
                <a:cs typeface="Arial"/>
              </a:rPr>
              <a:t>P1:	(9,12),	(15,8),	(3,2)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tabLst>
                <a:tab pos="757555" algn="l"/>
                <a:tab pos="1769745" algn="l"/>
                <a:tab pos="2653665" algn="l"/>
                <a:tab pos="3611879" algn="l"/>
              </a:tabLst>
            </a:pPr>
            <a:r>
              <a:rPr sz="2000" b="1" dirty="0">
                <a:latin typeface="Arial"/>
                <a:cs typeface="Arial"/>
              </a:rPr>
              <a:t>P2:	(26,19),	(-4,8),	(-13,6),	(82,0)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515" y="3889204"/>
            <a:ext cx="12065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565" y="3672377"/>
            <a:ext cx="54692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5" dirty="0">
                <a:latin typeface="Times New Roman"/>
                <a:cs typeface="Times New Roman"/>
              </a:rPr>
              <a:t>P </a:t>
            </a:r>
            <a:r>
              <a:rPr sz="2550" spc="85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x</a:t>
            </a:r>
            <a:r>
              <a:rPr sz="2550" spc="85" dirty="0">
                <a:latin typeface="Times New Roman"/>
                <a:cs typeface="Times New Roman"/>
              </a:rPr>
              <a:t>)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26</a:t>
            </a:r>
            <a:r>
              <a:rPr sz="2550" i="1" spc="15" dirty="0">
                <a:latin typeface="Times New Roman"/>
                <a:cs typeface="Times New Roman"/>
              </a:rPr>
              <a:t>x</a:t>
            </a:r>
            <a:r>
              <a:rPr sz="2250" spc="22" baseline="42592" dirty="0">
                <a:latin typeface="Times New Roman"/>
                <a:cs typeface="Times New Roman"/>
              </a:rPr>
              <a:t>19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9</a:t>
            </a:r>
            <a:r>
              <a:rPr sz="2550" i="1" spc="40" dirty="0">
                <a:latin typeface="Times New Roman"/>
                <a:cs typeface="Times New Roman"/>
              </a:rPr>
              <a:t>x</a:t>
            </a:r>
            <a:r>
              <a:rPr sz="2250" spc="60" baseline="42592" dirty="0">
                <a:latin typeface="Times New Roman"/>
                <a:cs typeface="Times New Roman"/>
              </a:rPr>
              <a:t>12 </a:t>
            </a:r>
            <a:r>
              <a:rPr sz="2550" spc="25" dirty="0">
                <a:latin typeface="Symbol"/>
                <a:cs typeface="Symbol"/>
              </a:rPr>
              <a:t></a:t>
            </a:r>
            <a:r>
              <a:rPr sz="2550" spc="25" dirty="0">
                <a:latin typeface="Times New Roman"/>
                <a:cs typeface="Times New Roman"/>
              </a:rPr>
              <a:t>11</a:t>
            </a:r>
            <a:r>
              <a:rPr sz="2550" i="1" spc="25" dirty="0">
                <a:latin typeface="Times New Roman"/>
                <a:cs typeface="Times New Roman"/>
              </a:rPr>
              <a:t>x</a:t>
            </a:r>
            <a:r>
              <a:rPr sz="2250" spc="37" baseline="42592" dirty="0">
                <a:latin typeface="Times New Roman"/>
                <a:cs typeface="Times New Roman"/>
              </a:rPr>
              <a:t>8 </a:t>
            </a:r>
            <a:r>
              <a:rPr sz="2550" spc="40" dirty="0">
                <a:latin typeface="Symbol"/>
                <a:cs typeface="Symbol"/>
              </a:rPr>
              <a:t></a:t>
            </a:r>
            <a:r>
              <a:rPr sz="2550" spc="40" dirty="0">
                <a:latin typeface="Times New Roman"/>
                <a:cs typeface="Times New Roman"/>
              </a:rPr>
              <a:t>13</a:t>
            </a:r>
            <a:r>
              <a:rPr sz="2550" i="1" spc="40" dirty="0">
                <a:latin typeface="Times New Roman"/>
                <a:cs typeface="Times New Roman"/>
              </a:rPr>
              <a:t>x</a:t>
            </a:r>
            <a:r>
              <a:rPr sz="2250" spc="60" baseline="42592" dirty="0">
                <a:latin typeface="Times New Roman"/>
                <a:cs typeface="Times New Roman"/>
              </a:rPr>
              <a:t>6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3</a:t>
            </a:r>
            <a:r>
              <a:rPr sz="2550" i="1" spc="30" dirty="0">
                <a:latin typeface="Times New Roman"/>
                <a:cs typeface="Times New Roman"/>
              </a:rPr>
              <a:t>x</a:t>
            </a:r>
            <a:r>
              <a:rPr sz="2250" spc="44" baseline="42592" dirty="0">
                <a:latin typeface="Times New Roman"/>
                <a:cs typeface="Times New Roman"/>
              </a:rPr>
              <a:t>2 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-53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82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216" y="2922049"/>
            <a:ext cx="4518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9225" algn="l"/>
                <a:tab pos="2225675" algn="l"/>
                <a:tab pos="3076575" algn="l"/>
                <a:tab pos="3983354" algn="l"/>
              </a:tabLst>
            </a:pPr>
            <a:r>
              <a:rPr sz="3000" b="1" baseline="1388" dirty="0">
                <a:latin typeface="Arial"/>
                <a:cs typeface="Arial"/>
              </a:rPr>
              <a:t>P3:</a:t>
            </a:r>
            <a:r>
              <a:rPr sz="3000" b="1" spc="-22" baseline="1388" dirty="0">
                <a:latin typeface="Arial"/>
                <a:cs typeface="Arial"/>
              </a:rPr>
              <a:t> </a:t>
            </a:r>
            <a:r>
              <a:rPr sz="3000" b="1" baseline="1388" dirty="0">
                <a:latin typeface="Arial"/>
                <a:cs typeface="Arial"/>
              </a:rPr>
              <a:t>(26</a:t>
            </a:r>
            <a:r>
              <a:rPr sz="3000" b="1" spc="-30" baseline="1388" dirty="0">
                <a:latin typeface="Arial"/>
                <a:cs typeface="Arial"/>
              </a:rPr>
              <a:t>,</a:t>
            </a:r>
            <a:r>
              <a:rPr sz="3000" b="1" baseline="1388" dirty="0">
                <a:latin typeface="Arial"/>
                <a:cs typeface="Arial"/>
              </a:rPr>
              <a:t>1</a:t>
            </a:r>
            <a:r>
              <a:rPr sz="3000" b="1" spc="-15" baseline="1388" dirty="0">
                <a:latin typeface="Arial"/>
                <a:cs typeface="Arial"/>
              </a:rPr>
              <a:t>9</a:t>
            </a:r>
            <a:r>
              <a:rPr sz="3000" b="1" baseline="1388" dirty="0">
                <a:latin typeface="Arial"/>
                <a:cs typeface="Arial"/>
              </a:rPr>
              <a:t>)	</a:t>
            </a:r>
            <a:endParaRPr sz="3000" baseline="-2777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8579" y="2945765"/>
            <a:ext cx="690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(82,0)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239" y="295732"/>
            <a:ext cx="5184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方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法</a:t>
            </a:r>
            <a:r>
              <a:rPr sz="2800" spc="-60" dirty="0">
                <a:solidFill>
                  <a:srgbClr val="003399"/>
                </a:solidFill>
                <a:latin typeface="Calibri"/>
                <a:cs typeface="Calibri"/>
              </a:rPr>
              <a:t>2</a:t>
            </a:r>
            <a:r>
              <a:rPr sz="2800" spc="-6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顺序存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储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结</a:t>
            </a:r>
            <a:r>
              <a:rPr sz="2800" spc="-10" dirty="0">
                <a:solidFill>
                  <a:srgbClr val="003399"/>
                </a:solidFill>
                <a:latin typeface="宋体"/>
                <a:cs typeface="宋体"/>
              </a:rPr>
              <a:t>构表示非</a:t>
            </a:r>
            <a:r>
              <a:rPr sz="2800" spc="5" dirty="0">
                <a:solidFill>
                  <a:srgbClr val="003399"/>
                </a:solidFill>
                <a:latin typeface="宋体"/>
                <a:cs typeface="宋体"/>
              </a:rPr>
              <a:t>零</a:t>
            </a:r>
            <a:r>
              <a:rPr sz="2800" spc="-15" dirty="0">
                <a:solidFill>
                  <a:srgbClr val="003399"/>
                </a:solidFill>
                <a:latin typeface="宋体"/>
                <a:cs typeface="宋体"/>
              </a:rPr>
              <a:t>项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E69AE5-B173-430B-BDBF-6BE2018FDCD1}"/>
              </a:ext>
            </a:extLst>
          </p:cNvPr>
          <p:cNvSpPr txBox="1"/>
          <p:nvPr/>
        </p:nvSpPr>
        <p:spPr>
          <a:xfrm>
            <a:off x="2209800" y="2768025"/>
            <a:ext cx="1184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baseline="1388" dirty="0">
                <a:latin typeface="Arial"/>
                <a:cs typeface="Arial"/>
              </a:rPr>
              <a:t>(9,12)</a:t>
            </a:r>
            <a:r>
              <a:rPr lang="en-US" altLang="zh-CN" sz="3200" b="1" baseline="1388" dirty="0">
                <a:latin typeface="Arial"/>
                <a:cs typeface="Arial"/>
              </a:rPr>
              <a:t>	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0B3924-FA90-41F3-BDE8-AC933F89C15E}"/>
              </a:ext>
            </a:extLst>
          </p:cNvPr>
          <p:cNvSpPr txBox="1"/>
          <p:nvPr/>
        </p:nvSpPr>
        <p:spPr>
          <a:xfrm>
            <a:off x="3042892" y="2922049"/>
            <a:ext cx="99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baseline="1388" dirty="0">
                <a:latin typeface="Arial"/>
                <a:cs typeface="Arial"/>
              </a:rPr>
              <a:t>(11,8)</a:t>
            </a:r>
            <a:endParaRPr lang="zh-CN" altLang="en-US" sz="3000" b="1" baseline="1388" dirty="0">
              <a:latin typeface="Arial"/>
              <a:cs typeface="Arial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880A19-39F7-441F-B3C4-947561127688}"/>
              </a:ext>
            </a:extLst>
          </p:cNvPr>
          <p:cNvSpPr txBox="1"/>
          <p:nvPr/>
        </p:nvSpPr>
        <p:spPr>
          <a:xfrm>
            <a:off x="3048268" y="2922049"/>
            <a:ext cx="198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/>
                <a:cs typeface="Arial"/>
              </a:rPr>
              <a:t>	</a:t>
            </a:r>
            <a:r>
              <a:rPr lang="en-US" altLang="zh-CN" sz="3000" b="1" baseline="1388" dirty="0">
                <a:latin typeface="Arial"/>
                <a:cs typeface="Arial"/>
              </a:rPr>
              <a:t>(-13,6)</a:t>
            </a:r>
            <a:endParaRPr lang="zh-CN" altLang="en-US" sz="3000" b="1" baseline="1388" dirty="0">
              <a:latin typeface="Arial"/>
              <a:cs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2E830F-425B-4D2F-905B-1A0E3729E7F3}"/>
              </a:ext>
            </a:extLst>
          </p:cNvPr>
          <p:cNvSpPr txBox="1"/>
          <p:nvPr/>
        </p:nvSpPr>
        <p:spPr>
          <a:xfrm>
            <a:off x="3955033" y="2922049"/>
            <a:ext cx="1620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	</a:t>
            </a:r>
            <a:r>
              <a:rPr lang="en-US" altLang="zh-CN" sz="3000" b="1" baseline="1388" dirty="0">
                <a:latin typeface="Arial"/>
                <a:cs typeface="Arial"/>
              </a:rPr>
              <a:t>(3,2)</a:t>
            </a:r>
            <a:endParaRPr lang="zh-CN" altLang="en-US" sz="3000" b="1" baseline="1388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10" grpId="0"/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42937" y="4714875"/>
          <a:ext cx="7809226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52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380"/>
                        </a:lnSpc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–4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–13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2A8ABF1-8DE5-4EB5-8C99-3CB0106307C7}"/>
              </a:ext>
            </a:extLst>
          </p:cNvPr>
          <p:cNvSpPr/>
          <p:nvPr/>
        </p:nvSpPr>
        <p:spPr>
          <a:xfrm>
            <a:off x="304800" y="2861552"/>
            <a:ext cx="4471670" cy="1461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92735"/>
            <a:ext cx="447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方法</a:t>
            </a:r>
            <a:r>
              <a:rPr sz="2800" spc="-114" dirty="0">
                <a:solidFill>
                  <a:srgbClr val="003399"/>
                </a:solidFill>
                <a:latin typeface="Calibri"/>
                <a:cs typeface="Calibri"/>
              </a:rPr>
              <a:t>3</a:t>
            </a: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：链表结构存储非零项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717" y="965428"/>
            <a:ext cx="5398770" cy="637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b="1" spc="5" dirty="0" err="1">
                <a:latin typeface="宋体"/>
                <a:cs typeface="宋体"/>
              </a:rPr>
              <a:t>链表中每个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结点</a:t>
            </a:r>
            <a:r>
              <a:rPr sz="2000" b="1" spc="5" dirty="0" err="1">
                <a:latin typeface="宋体"/>
                <a:cs typeface="宋体"/>
              </a:rPr>
              <a:t>存储多项式</a:t>
            </a:r>
            <a:r>
              <a:rPr sz="2000" b="1" spc="-5" dirty="0" err="1">
                <a:latin typeface="宋体"/>
                <a:cs typeface="宋体"/>
              </a:rPr>
              <a:t>中</a:t>
            </a:r>
            <a:r>
              <a:rPr sz="2000" b="1" spc="5" dirty="0" err="1">
                <a:latin typeface="宋体"/>
                <a:cs typeface="宋体"/>
              </a:rPr>
              <a:t>的一</a:t>
            </a:r>
            <a:r>
              <a:rPr sz="2000" b="1" spc="10" dirty="0" err="1">
                <a:latin typeface="宋体"/>
                <a:cs typeface="宋体"/>
              </a:rPr>
              <a:t>个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非零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项</a:t>
            </a:r>
            <a:r>
              <a:rPr sz="2000" b="1" spc="5" dirty="0" err="1">
                <a:latin typeface="宋体"/>
                <a:cs typeface="宋体"/>
              </a:rPr>
              <a:t>，包括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系数和指数</a:t>
            </a:r>
            <a:r>
              <a:rPr sz="2000" b="1" spc="5" dirty="0" err="1">
                <a:latin typeface="宋体"/>
                <a:cs typeface="宋体"/>
              </a:rPr>
              <a:t>两个数据域以</a:t>
            </a:r>
            <a:r>
              <a:rPr sz="2000" b="1" spc="-5" dirty="0" err="1">
                <a:latin typeface="宋体"/>
                <a:cs typeface="宋体"/>
              </a:rPr>
              <a:t>及</a:t>
            </a:r>
            <a:r>
              <a:rPr sz="2000" b="1" spc="5" dirty="0" err="1">
                <a:latin typeface="宋体"/>
                <a:cs typeface="宋体"/>
              </a:rPr>
              <a:t>一</a:t>
            </a:r>
            <a:r>
              <a:rPr sz="2000" b="1" spc="20" dirty="0" err="1">
                <a:latin typeface="宋体"/>
                <a:cs typeface="宋体"/>
              </a:rPr>
              <a:t>个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指</a:t>
            </a:r>
            <a:r>
              <a:rPr sz="2000" b="1" spc="5" dirty="0" err="1">
                <a:solidFill>
                  <a:srgbClr val="006FC0"/>
                </a:solidFill>
                <a:latin typeface="宋体"/>
                <a:cs typeface="宋体"/>
              </a:rPr>
              <a:t>针</a:t>
            </a:r>
            <a:r>
              <a:rPr sz="2000" b="1" spc="-5" dirty="0" err="1">
                <a:solidFill>
                  <a:srgbClr val="006FC0"/>
                </a:solidFill>
                <a:latin typeface="宋体"/>
                <a:cs typeface="宋体"/>
              </a:rPr>
              <a:t>域</a:t>
            </a:r>
            <a:endParaRPr sz="2000" dirty="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4450" y="1822450"/>
          <a:ext cx="3501390" cy="49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coef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expon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link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291" y="2527757"/>
            <a:ext cx="3871595" cy="179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typedef struct </a:t>
            </a:r>
            <a:r>
              <a:rPr sz="1800" b="1" spc="-5" dirty="0">
                <a:latin typeface="Times New Roman"/>
                <a:cs typeface="Times New Roman"/>
              </a:rPr>
              <a:t>PolyNode</a:t>
            </a:r>
            <a:r>
              <a:rPr sz="1800" b="1" spc="-1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*Polynomial;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struct </a:t>
            </a:r>
            <a:r>
              <a:rPr sz="1800" b="1" dirty="0">
                <a:latin typeface="Times New Roman"/>
                <a:cs typeface="Times New Roman"/>
              </a:rPr>
              <a:t>PolyNode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coef;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int</a:t>
            </a:r>
            <a:r>
              <a:rPr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expon;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Times New Roman"/>
                <a:cs typeface="Times New Roman"/>
              </a:rPr>
              <a:t>Polynomial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link;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2153" y="2610357"/>
            <a:ext cx="622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例如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6876" y="3127277"/>
            <a:ext cx="10160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2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513" y="2960384"/>
            <a:ext cx="250507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60" dirty="0">
                <a:latin typeface="Times New Roman"/>
                <a:cs typeface="Times New Roman"/>
              </a:rPr>
              <a:t>P </a:t>
            </a:r>
            <a:r>
              <a:rPr sz="1950" spc="75" dirty="0">
                <a:latin typeface="Times New Roman"/>
                <a:cs typeface="Times New Roman"/>
              </a:rPr>
              <a:t>(</a:t>
            </a:r>
            <a:r>
              <a:rPr sz="1950" i="1" spc="75" dirty="0">
                <a:latin typeface="Times New Roman"/>
                <a:cs typeface="Times New Roman"/>
              </a:rPr>
              <a:t>x</a:t>
            </a:r>
            <a:r>
              <a:rPr sz="1950" spc="75" dirty="0">
                <a:latin typeface="Times New Roman"/>
                <a:cs typeface="Times New Roman"/>
              </a:rPr>
              <a:t>)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9</a:t>
            </a:r>
            <a:r>
              <a:rPr sz="1950" i="1" spc="70" dirty="0">
                <a:latin typeface="Times New Roman"/>
                <a:cs typeface="Times New Roman"/>
              </a:rPr>
              <a:t>x</a:t>
            </a:r>
            <a:r>
              <a:rPr sz="1725" spc="104" baseline="43478" dirty="0">
                <a:latin typeface="Times New Roman"/>
                <a:cs typeface="Times New Roman"/>
              </a:rPr>
              <a:t>12 </a:t>
            </a:r>
            <a:r>
              <a:rPr sz="1950" spc="90" dirty="0">
                <a:latin typeface="Symbol"/>
                <a:cs typeface="Symbol"/>
              </a:rPr>
              <a:t></a:t>
            </a:r>
            <a:r>
              <a:rPr sz="1950" spc="90" dirty="0">
                <a:latin typeface="Times New Roman"/>
                <a:cs typeface="Times New Roman"/>
              </a:rPr>
              <a:t>15</a:t>
            </a:r>
            <a:r>
              <a:rPr sz="1950" i="1" spc="90" dirty="0">
                <a:latin typeface="Times New Roman"/>
                <a:cs typeface="Times New Roman"/>
              </a:rPr>
              <a:t>x</a:t>
            </a:r>
            <a:r>
              <a:rPr sz="1725" spc="135" baseline="43478" dirty="0">
                <a:latin typeface="Times New Roman"/>
                <a:cs typeface="Times New Roman"/>
              </a:rPr>
              <a:t>8 </a:t>
            </a:r>
            <a:r>
              <a:rPr sz="1950" spc="55" dirty="0">
                <a:latin typeface="Symbol"/>
                <a:cs typeface="Symbol"/>
              </a:rPr>
              <a:t></a:t>
            </a:r>
            <a:r>
              <a:rPr sz="1950" spc="-250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3</a:t>
            </a:r>
            <a:r>
              <a:rPr sz="1950" i="1" spc="90" dirty="0">
                <a:latin typeface="Times New Roman"/>
                <a:cs typeface="Times New Roman"/>
              </a:rPr>
              <a:t>x</a:t>
            </a:r>
            <a:r>
              <a:rPr sz="1725" spc="135" baseline="43478" dirty="0">
                <a:latin typeface="Times New Roman"/>
                <a:cs typeface="Times New Roman"/>
              </a:rPr>
              <a:t>2</a:t>
            </a:r>
            <a:endParaRPr sz="1725" baseline="4347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0620" y="3608263"/>
            <a:ext cx="1009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898" y="3444250"/>
            <a:ext cx="312420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75" dirty="0">
                <a:latin typeface="Times New Roman"/>
                <a:cs typeface="Times New Roman"/>
              </a:rPr>
              <a:t>P </a:t>
            </a:r>
            <a:r>
              <a:rPr sz="1900" spc="80" dirty="0">
                <a:latin typeface="Times New Roman"/>
                <a:cs typeface="Times New Roman"/>
              </a:rPr>
              <a:t>(</a:t>
            </a:r>
            <a:r>
              <a:rPr sz="1900" i="1" spc="80" dirty="0">
                <a:latin typeface="Times New Roman"/>
                <a:cs typeface="Times New Roman"/>
              </a:rPr>
              <a:t>x</a:t>
            </a:r>
            <a:r>
              <a:rPr sz="1900" spc="80" dirty="0">
                <a:latin typeface="Times New Roman"/>
                <a:cs typeface="Times New Roman"/>
              </a:rPr>
              <a:t>) </a:t>
            </a:r>
            <a:r>
              <a:rPr sz="1900" spc="65" dirty="0">
                <a:latin typeface="Symbol"/>
                <a:cs typeface="Symbol"/>
              </a:rPr>
              <a:t></a:t>
            </a:r>
            <a:r>
              <a:rPr sz="1900" spc="65" dirty="0">
                <a:latin typeface="Times New Roman"/>
                <a:cs typeface="Times New Roman"/>
              </a:rPr>
              <a:t> 26</a:t>
            </a:r>
            <a:r>
              <a:rPr sz="1900" i="1" spc="65" dirty="0">
                <a:latin typeface="Times New Roman"/>
                <a:cs typeface="Times New Roman"/>
              </a:rPr>
              <a:t>x</a:t>
            </a:r>
            <a:r>
              <a:rPr sz="1650" spc="97" baseline="42929" dirty="0">
                <a:latin typeface="Times New Roman"/>
                <a:cs typeface="Times New Roman"/>
              </a:rPr>
              <a:t>19 </a:t>
            </a:r>
            <a:r>
              <a:rPr sz="1900" spc="65" dirty="0">
                <a:latin typeface="Symbol"/>
                <a:cs typeface="Symbol"/>
              </a:rPr>
              <a:t>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4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650" spc="150" baseline="42929" dirty="0">
                <a:latin typeface="Times New Roman"/>
                <a:cs typeface="Times New Roman"/>
              </a:rPr>
              <a:t>8 </a:t>
            </a:r>
            <a:r>
              <a:rPr sz="1900" spc="95" dirty="0">
                <a:latin typeface="Symbol"/>
                <a:cs typeface="Symbol"/>
              </a:rPr>
              <a:t></a:t>
            </a:r>
            <a:r>
              <a:rPr sz="1900" spc="95" dirty="0">
                <a:latin typeface="Times New Roman"/>
                <a:cs typeface="Times New Roman"/>
              </a:rPr>
              <a:t>13</a:t>
            </a:r>
            <a:r>
              <a:rPr sz="1900" i="1" spc="95" dirty="0">
                <a:latin typeface="Times New Roman"/>
                <a:cs typeface="Times New Roman"/>
              </a:rPr>
              <a:t>x</a:t>
            </a:r>
            <a:r>
              <a:rPr sz="1650" spc="142" baseline="42929" dirty="0">
                <a:latin typeface="Times New Roman"/>
                <a:cs typeface="Times New Roman"/>
              </a:rPr>
              <a:t>6 </a:t>
            </a:r>
            <a:r>
              <a:rPr sz="1900" spc="65" dirty="0">
                <a:latin typeface="Symbol"/>
                <a:cs typeface="Symbol"/>
              </a:rPr>
              <a:t></a:t>
            </a:r>
            <a:r>
              <a:rPr sz="1900" spc="-32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82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438" y="3931361"/>
            <a:ext cx="2076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链表存储形式为：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1182" y="486816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417" y="37211"/>
                </a:moveTo>
                <a:lnTo>
                  <a:pt x="450469" y="65531"/>
                </a:lnTo>
                <a:lnTo>
                  <a:pt x="449326" y="68325"/>
                </a:lnTo>
                <a:lnTo>
                  <a:pt x="450342" y="70738"/>
                </a:lnTo>
                <a:lnTo>
                  <a:pt x="451357" y="73279"/>
                </a:lnTo>
                <a:lnTo>
                  <a:pt x="454152" y="74422"/>
                </a:lnTo>
                <a:lnTo>
                  <a:pt x="532047" y="41910"/>
                </a:lnTo>
                <a:lnTo>
                  <a:pt x="530987" y="41910"/>
                </a:lnTo>
                <a:lnTo>
                  <a:pt x="530987" y="41656"/>
                </a:lnTo>
                <a:lnTo>
                  <a:pt x="529082" y="41656"/>
                </a:lnTo>
                <a:lnTo>
                  <a:pt x="518417" y="37211"/>
                </a:lnTo>
                <a:close/>
              </a:path>
              <a:path w="543560" h="74929">
                <a:moveTo>
                  <a:pt x="506838" y="32385"/>
                </a:moveTo>
                <a:lnTo>
                  <a:pt x="0" y="32385"/>
                </a:lnTo>
                <a:lnTo>
                  <a:pt x="0" y="41910"/>
                </a:lnTo>
                <a:lnTo>
                  <a:pt x="507143" y="41910"/>
                </a:lnTo>
                <a:lnTo>
                  <a:pt x="518417" y="37211"/>
                </a:lnTo>
                <a:lnTo>
                  <a:pt x="506838" y="32385"/>
                </a:lnTo>
                <a:close/>
              </a:path>
              <a:path w="543560" h="74929">
                <a:moveTo>
                  <a:pt x="531740" y="32385"/>
                </a:moveTo>
                <a:lnTo>
                  <a:pt x="530987" y="32385"/>
                </a:lnTo>
                <a:lnTo>
                  <a:pt x="530987" y="41910"/>
                </a:lnTo>
                <a:lnTo>
                  <a:pt x="532047" y="41910"/>
                </a:lnTo>
                <a:lnTo>
                  <a:pt x="543306" y="37211"/>
                </a:lnTo>
                <a:lnTo>
                  <a:pt x="531740" y="32385"/>
                </a:lnTo>
                <a:close/>
              </a:path>
              <a:path w="543560" h="74929">
                <a:moveTo>
                  <a:pt x="529082" y="32766"/>
                </a:moveTo>
                <a:lnTo>
                  <a:pt x="518417" y="37211"/>
                </a:lnTo>
                <a:lnTo>
                  <a:pt x="529082" y="41656"/>
                </a:lnTo>
                <a:lnTo>
                  <a:pt x="529082" y="32766"/>
                </a:lnTo>
                <a:close/>
              </a:path>
              <a:path w="543560" h="74929">
                <a:moveTo>
                  <a:pt x="530987" y="32766"/>
                </a:moveTo>
                <a:lnTo>
                  <a:pt x="529082" y="32766"/>
                </a:lnTo>
                <a:lnTo>
                  <a:pt x="529082" y="41656"/>
                </a:lnTo>
                <a:lnTo>
                  <a:pt x="530987" y="41656"/>
                </a:lnTo>
                <a:lnTo>
                  <a:pt x="530987" y="32766"/>
                </a:lnTo>
                <a:close/>
              </a:path>
              <a:path w="543560" h="74929">
                <a:moveTo>
                  <a:pt x="454152" y="0"/>
                </a:moveTo>
                <a:lnTo>
                  <a:pt x="451357" y="1143"/>
                </a:lnTo>
                <a:lnTo>
                  <a:pt x="450342" y="3683"/>
                </a:lnTo>
                <a:lnTo>
                  <a:pt x="449326" y="6096"/>
                </a:lnTo>
                <a:lnTo>
                  <a:pt x="450469" y="8890"/>
                </a:lnTo>
                <a:lnTo>
                  <a:pt x="518417" y="37211"/>
                </a:lnTo>
                <a:lnTo>
                  <a:pt x="529082" y="32766"/>
                </a:lnTo>
                <a:lnTo>
                  <a:pt x="530987" y="32766"/>
                </a:lnTo>
                <a:lnTo>
                  <a:pt x="530987" y="32385"/>
                </a:lnTo>
                <a:lnTo>
                  <a:pt x="531740" y="32385"/>
                </a:lnTo>
                <a:lnTo>
                  <a:pt x="4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1468" y="486816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341" y="37211"/>
                </a:moveTo>
                <a:lnTo>
                  <a:pt x="450392" y="65531"/>
                </a:lnTo>
                <a:lnTo>
                  <a:pt x="449249" y="68325"/>
                </a:lnTo>
                <a:lnTo>
                  <a:pt x="450265" y="70738"/>
                </a:lnTo>
                <a:lnTo>
                  <a:pt x="451281" y="73279"/>
                </a:lnTo>
                <a:lnTo>
                  <a:pt x="454075" y="74422"/>
                </a:lnTo>
                <a:lnTo>
                  <a:pt x="531971" y="41910"/>
                </a:lnTo>
                <a:lnTo>
                  <a:pt x="530910" y="41910"/>
                </a:lnTo>
                <a:lnTo>
                  <a:pt x="530910" y="41656"/>
                </a:lnTo>
                <a:lnTo>
                  <a:pt x="529005" y="41656"/>
                </a:lnTo>
                <a:lnTo>
                  <a:pt x="518341" y="37211"/>
                </a:lnTo>
                <a:close/>
              </a:path>
              <a:path w="543560" h="74929">
                <a:moveTo>
                  <a:pt x="506762" y="32385"/>
                </a:moveTo>
                <a:lnTo>
                  <a:pt x="0" y="32385"/>
                </a:lnTo>
                <a:lnTo>
                  <a:pt x="0" y="41910"/>
                </a:lnTo>
                <a:lnTo>
                  <a:pt x="507067" y="41910"/>
                </a:lnTo>
                <a:lnTo>
                  <a:pt x="518341" y="37211"/>
                </a:lnTo>
                <a:lnTo>
                  <a:pt x="506762" y="32385"/>
                </a:lnTo>
                <a:close/>
              </a:path>
              <a:path w="543560" h="74929">
                <a:moveTo>
                  <a:pt x="531664" y="32385"/>
                </a:moveTo>
                <a:lnTo>
                  <a:pt x="530910" y="32385"/>
                </a:lnTo>
                <a:lnTo>
                  <a:pt x="530910" y="41910"/>
                </a:lnTo>
                <a:lnTo>
                  <a:pt x="531971" y="41910"/>
                </a:lnTo>
                <a:lnTo>
                  <a:pt x="543229" y="37211"/>
                </a:lnTo>
                <a:lnTo>
                  <a:pt x="531664" y="32385"/>
                </a:lnTo>
                <a:close/>
              </a:path>
              <a:path w="543560" h="74929">
                <a:moveTo>
                  <a:pt x="529005" y="32766"/>
                </a:moveTo>
                <a:lnTo>
                  <a:pt x="518341" y="37211"/>
                </a:lnTo>
                <a:lnTo>
                  <a:pt x="529005" y="41656"/>
                </a:lnTo>
                <a:lnTo>
                  <a:pt x="529005" y="32766"/>
                </a:lnTo>
                <a:close/>
              </a:path>
              <a:path w="543560" h="74929">
                <a:moveTo>
                  <a:pt x="530910" y="32766"/>
                </a:moveTo>
                <a:lnTo>
                  <a:pt x="529005" y="32766"/>
                </a:lnTo>
                <a:lnTo>
                  <a:pt x="529005" y="41656"/>
                </a:lnTo>
                <a:lnTo>
                  <a:pt x="530910" y="41656"/>
                </a:lnTo>
                <a:lnTo>
                  <a:pt x="530910" y="32766"/>
                </a:lnTo>
                <a:close/>
              </a:path>
              <a:path w="543560" h="74929">
                <a:moveTo>
                  <a:pt x="454075" y="0"/>
                </a:moveTo>
                <a:lnTo>
                  <a:pt x="451281" y="1143"/>
                </a:lnTo>
                <a:lnTo>
                  <a:pt x="450265" y="3683"/>
                </a:lnTo>
                <a:lnTo>
                  <a:pt x="449249" y="6096"/>
                </a:lnTo>
                <a:lnTo>
                  <a:pt x="450392" y="8890"/>
                </a:lnTo>
                <a:lnTo>
                  <a:pt x="518341" y="37211"/>
                </a:lnTo>
                <a:lnTo>
                  <a:pt x="529005" y="32766"/>
                </a:lnTo>
                <a:lnTo>
                  <a:pt x="530910" y="32766"/>
                </a:lnTo>
                <a:lnTo>
                  <a:pt x="530910" y="32385"/>
                </a:lnTo>
                <a:lnTo>
                  <a:pt x="531664" y="32385"/>
                </a:lnTo>
                <a:lnTo>
                  <a:pt x="454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1468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461" y="37159"/>
                </a:moveTo>
                <a:lnTo>
                  <a:pt x="450392" y="65519"/>
                </a:lnTo>
                <a:lnTo>
                  <a:pt x="449249" y="68313"/>
                </a:lnTo>
                <a:lnTo>
                  <a:pt x="451281" y="73164"/>
                </a:lnTo>
                <a:lnTo>
                  <a:pt x="454075" y="74320"/>
                </a:lnTo>
                <a:lnTo>
                  <a:pt x="531803" y="41922"/>
                </a:lnTo>
                <a:lnTo>
                  <a:pt x="530910" y="41922"/>
                </a:lnTo>
                <a:lnTo>
                  <a:pt x="530910" y="41554"/>
                </a:lnTo>
                <a:lnTo>
                  <a:pt x="529005" y="41554"/>
                </a:lnTo>
                <a:lnTo>
                  <a:pt x="518461" y="37159"/>
                </a:lnTo>
                <a:close/>
              </a:path>
              <a:path w="543560" h="74929">
                <a:moveTo>
                  <a:pt x="507036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028" y="41922"/>
                </a:lnTo>
                <a:lnTo>
                  <a:pt x="518461" y="37159"/>
                </a:lnTo>
                <a:lnTo>
                  <a:pt x="507036" y="32397"/>
                </a:lnTo>
                <a:close/>
              </a:path>
              <a:path w="543560" h="74929">
                <a:moveTo>
                  <a:pt x="531800" y="32397"/>
                </a:moveTo>
                <a:lnTo>
                  <a:pt x="530910" y="32397"/>
                </a:lnTo>
                <a:lnTo>
                  <a:pt x="530910" y="41922"/>
                </a:lnTo>
                <a:lnTo>
                  <a:pt x="531803" y="41922"/>
                </a:lnTo>
                <a:lnTo>
                  <a:pt x="543229" y="37160"/>
                </a:lnTo>
                <a:lnTo>
                  <a:pt x="531800" y="32397"/>
                </a:lnTo>
                <a:close/>
              </a:path>
              <a:path w="543560" h="74929">
                <a:moveTo>
                  <a:pt x="529005" y="32765"/>
                </a:moveTo>
                <a:lnTo>
                  <a:pt x="518461" y="37159"/>
                </a:lnTo>
                <a:lnTo>
                  <a:pt x="529005" y="41554"/>
                </a:lnTo>
                <a:lnTo>
                  <a:pt x="529005" y="32765"/>
                </a:lnTo>
                <a:close/>
              </a:path>
              <a:path w="543560" h="74929">
                <a:moveTo>
                  <a:pt x="530910" y="32765"/>
                </a:moveTo>
                <a:lnTo>
                  <a:pt x="529005" y="32765"/>
                </a:lnTo>
                <a:lnTo>
                  <a:pt x="529005" y="41554"/>
                </a:lnTo>
                <a:lnTo>
                  <a:pt x="530910" y="41554"/>
                </a:lnTo>
                <a:lnTo>
                  <a:pt x="530910" y="32765"/>
                </a:lnTo>
                <a:close/>
              </a:path>
              <a:path w="543560" h="74929">
                <a:moveTo>
                  <a:pt x="454075" y="0"/>
                </a:moveTo>
                <a:lnTo>
                  <a:pt x="451281" y="1155"/>
                </a:lnTo>
                <a:lnTo>
                  <a:pt x="449249" y="6007"/>
                </a:lnTo>
                <a:lnTo>
                  <a:pt x="450392" y="8788"/>
                </a:lnTo>
                <a:lnTo>
                  <a:pt x="518461" y="37159"/>
                </a:lnTo>
                <a:lnTo>
                  <a:pt x="529005" y="32765"/>
                </a:lnTo>
                <a:lnTo>
                  <a:pt x="530910" y="32765"/>
                </a:lnTo>
                <a:lnTo>
                  <a:pt x="530910" y="32397"/>
                </a:lnTo>
                <a:lnTo>
                  <a:pt x="531800" y="32397"/>
                </a:lnTo>
                <a:lnTo>
                  <a:pt x="454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0973" y="486816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417" y="37211"/>
                </a:moveTo>
                <a:lnTo>
                  <a:pt x="450468" y="65531"/>
                </a:lnTo>
                <a:lnTo>
                  <a:pt x="449325" y="68325"/>
                </a:lnTo>
                <a:lnTo>
                  <a:pt x="450341" y="70738"/>
                </a:lnTo>
                <a:lnTo>
                  <a:pt x="451358" y="73279"/>
                </a:lnTo>
                <a:lnTo>
                  <a:pt x="454151" y="74422"/>
                </a:lnTo>
                <a:lnTo>
                  <a:pt x="532047" y="41910"/>
                </a:lnTo>
                <a:lnTo>
                  <a:pt x="530860" y="41910"/>
                </a:lnTo>
                <a:lnTo>
                  <a:pt x="530860" y="41656"/>
                </a:lnTo>
                <a:lnTo>
                  <a:pt x="529081" y="41656"/>
                </a:lnTo>
                <a:lnTo>
                  <a:pt x="518417" y="37211"/>
                </a:lnTo>
                <a:close/>
              </a:path>
              <a:path w="543560" h="74929">
                <a:moveTo>
                  <a:pt x="506838" y="32385"/>
                </a:moveTo>
                <a:lnTo>
                  <a:pt x="0" y="32385"/>
                </a:lnTo>
                <a:lnTo>
                  <a:pt x="0" y="41910"/>
                </a:lnTo>
                <a:lnTo>
                  <a:pt x="507143" y="41910"/>
                </a:lnTo>
                <a:lnTo>
                  <a:pt x="518417" y="37211"/>
                </a:lnTo>
                <a:lnTo>
                  <a:pt x="506838" y="32385"/>
                </a:lnTo>
                <a:close/>
              </a:path>
              <a:path w="543560" h="74929">
                <a:moveTo>
                  <a:pt x="531740" y="32385"/>
                </a:moveTo>
                <a:lnTo>
                  <a:pt x="530860" y="32385"/>
                </a:lnTo>
                <a:lnTo>
                  <a:pt x="530860" y="41910"/>
                </a:lnTo>
                <a:lnTo>
                  <a:pt x="532047" y="41910"/>
                </a:lnTo>
                <a:lnTo>
                  <a:pt x="543305" y="37211"/>
                </a:lnTo>
                <a:lnTo>
                  <a:pt x="531740" y="32385"/>
                </a:lnTo>
                <a:close/>
              </a:path>
              <a:path w="543560" h="74929">
                <a:moveTo>
                  <a:pt x="529081" y="32766"/>
                </a:moveTo>
                <a:lnTo>
                  <a:pt x="518417" y="37211"/>
                </a:lnTo>
                <a:lnTo>
                  <a:pt x="529081" y="41656"/>
                </a:lnTo>
                <a:lnTo>
                  <a:pt x="529081" y="32766"/>
                </a:lnTo>
                <a:close/>
              </a:path>
              <a:path w="543560" h="74929">
                <a:moveTo>
                  <a:pt x="530860" y="32766"/>
                </a:moveTo>
                <a:lnTo>
                  <a:pt x="529081" y="32766"/>
                </a:lnTo>
                <a:lnTo>
                  <a:pt x="529081" y="41656"/>
                </a:lnTo>
                <a:lnTo>
                  <a:pt x="530860" y="41656"/>
                </a:lnTo>
                <a:lnTo>
                  <a:pt x="530860" y="32766"/>
                </a:lnTo>
                <a:close/>
              </a:path>
              <a:path w="543560" h="74929">
                <a:moveTo>
                  <a:pt x="454151" y="0"/>
                </a:moveTo>
                <a:lnTo>
                  <a:pt x="451358" y="1143"/>
                </a:lnTo>
                <a:lnTo>
                  <a:pt x="450341" y="3683"/>
                </a:lnTo>
                <a:lnTo>
                  <a:pt x="449325" y="6096"/>
                </a:lnTo>
                <a:lnTo>
                  <a:pt x="450468" y="8890"/>
                </a:lnTo>
                <a:lnTo>
                  <a:pt x="518417" y="37211"/>
                </a:lnTo>
                <a:lnTo>
                  <a:pt x="529081" y="32766"/>
                </a:lnTo>
                <a:lnTo>
                  <a:pt x="530860" y="32766"/>
                </a:lnTo>
                <a:lnTo>
                  <a:pt x="530860" y="32385"/>
                </a:lnTo>
                <a:lnTo>
                  <a:pt x="531740" y="32385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029517" y="4710112"/>
          <a:ext cx="17652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NULL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861182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537" y="37159"/>
                </a:moveTo>
                <a:lnTo>
                  <a:pt x="450469" y="65519"/>
                </a:lnTo>
                <a:lnTo>
                  <a:pt x="449326" y="68313"/>
                </a:lnTo>
                <a:lnTo>
                  <a:pt x="451357" y="73164"/>
                </a:lnTo>
                <a:lnTo>
                  <a:pt x="454152" y="74320"/>
                </a:lnTo>
                <a:lnTo>
                  <a:pt x="531879" y="41922"/>
                </a:lnTo>
                <a:lnTo>
                  <a:pt x="530987" y="41922"/>
                </a:lnTo>
                <a:lnTo>
                  <a:pt x="530987" y="41554"/>
                </a:lnTo>
                <a:lnTo>
                  <a:pt x="529082" y="41554"/>
                </a:lnTo>
                <a:lnTo>
                  <a:pt x="518537" y="37159"/>
                </a:lnTo>
                <a:close/>
              </a:path>
              <a:path w="543560" h="74929">
                <a:moveTo>
                  <a:pt x="507113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104" y="41922"/>
                </a:lnTo>
                <a:lnTo>
                  <a:pt x="518537" y="37159"/>
                </a:lnTo>
                <a:lnTo>
                  <a:pt x="507113" y="32397"/>
                </a:lnTo>
                <a:close/>
              </a:path>
              <a:path w="543560" h="74929">
                <a:moveTo>
                  <a:pt x="531876" y="32397"/>
                </a:moveTo>
                <a:lnTo>
                  <a:pt x="530987" y="32397"/>
                </a:lnTo>
                <a:lnTo>
                  <a:pt x="530987" y="41922"/>
                </a:lnTo>
                <a:lnTo>
                  <a:pt x="531879" y="41922"/>
                </a:lnTo>
                <a:lnTo>
                  <a:pt x="543306" y="37160"/>
                </a:lnTo>
                <a:lnTo>
                  <a:pt x="531876" y="32397"/>
                </a:lnTo>
                <a:close/>
              </a:path>
              <a:path w="543560" h="74929">
                <a:moveTo>
                  <a:pt x="529082" y="32765"/>
                </a:moveTo>
                <a:lnTo>
                  <a:pt x="518537" y="37159"/>
                </a:lnTo>
                <a:lnTo>
                  <a:pt x="529082" y="41554"/>
                </a:lnTo>
                <a:lnTo>
                  <a:pt x="529082" y="32765"/>
                </a:lnTo>
                <a:close/>
              </a:path>
              <a:path w="543560" h="74929">
                <a:moveTo>
                  <a:pt x="530987" y="32765"/>
                </a:moveTo>
                <a:lnTo>
                  <a:pt x="529082" y="32765"/>
                </a:lnTo>
                <a:lnTo>
                  <a:pt x="529082" y="41554"/>
                </a:lnTo>
                <a:lnTo>
                  <a:pt x="530987" y="41554"/>
                </a:lnTo>
                <a:lnTo>
                  <a:pt x="530987" y="32765"/>
                </a:lnTo>
                <a:close/>
              </a:path>
              <a:path w="543560" h="74929">
                <a:moveTo>
                  <a:pt x="454152" y="0"/>
                </a:moveTo>
                <a:lnTo>
                  <a:pt x="451357" y="1155"/>
                </a:lnTo>
                <a:lnTo>
                  <a:pt x="449326" y="6007"/>
                </a:lnTo>
                <a:lnTo>
                  <a:pt x="450469" y="8788"/>
                </a:lnTo>
                <a:lnTo>
                  <a:pt x="518537" y="37159"/>
                </a:lnTo>
                <a:lnTo>
                  <a:pt x="529082" y="32765"/>
                </a:lnTo>
                <a:lnTo>
                  <a:pt x="530987" y="32765"/>
                </a:lnTo>
                <a:lnTo>
                  <a:pt x="530987" y="32397"/>
                </a:lnTo>
                <a:lnTo>
                  <a:pt x="531876" y="32397"/>
                </a:lnTo>
                <a:lnTo>
                  <a:pt x="4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0973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60" h="74929">
                <a:moveTo>
                  <a:pt x="518537" y="37159"/>
                </a:moveTo>
                <a:lnTo>
                  <a:pt x="450468" y="65519"/>
                </a:lnTo>
                <a:lnTo>
                  <a:pt x="449325" y="68313"/>
                </a:lnTo>
                <a:lnTo>
                  <a:pt x="451358" y="73164"/>
                </a:lnTo>
                <a:lnTo>
                  <a:pt x="454151" y="74320"/>
                </a:lnTo>
                <a:lnTo>
                  <a:pt x="531879" y="41922"/>
                </a:lnTo>
                <a:lnTo>
                  <a:pt x="530860" y="41922"/>
                </a:lnTo>
                <a:lnTo>
                  <a:pt x="530860" y="41554"/>
                </a:lnTo>
                <a:lnTo>
                  <a:pt x="529081" y="41554"/>
                </a:lnTo>
                <a:lnTo>
                  <a:pt x="518537" y="37159"/>
                </a:lnTo>
                <a:close/>
              </a:path>
              <a:path w="543560" h="74929">
                <a:moveTo>
                  <a:pt x="507113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104" y="41922"/>
                </a:lnTo>
                <a:lnTo>
                  <a:pt x="518537" y="37159"/>
                </a:lnTo>
                <a:lnTo>
                  <a:pt x="507113" y="32397"/>
                </a:lnTo>
                <a:close/>
              </a:path>
              <a:path w="543560" h="74929">
                <a:moveTo>
                  <a:pt x="531876" y="32397"/>
                </a:moveTo>
                <a:lnTo>
                  <a:pt x="530860" y="32397"/>
                </a:lnTo>
                <a:lnTo>
                  <a:pt x="530860" y="41922"/>
                </a:lnTo>
                <a:lnTo>
                  <a:pt x="531879" y="41922"/>
                </a:lnTo>
                <a:lnTo>
                  <a:pt x="543305" y="37160"/>
                </a:lnTo>
                <a:lnTo>
                  <a:pt x="531876" y="32397"/>
                </a:lnTo>
                <a:close/>
              </a:path>
              <a:path w="543560" h="74929">
                <a:moveTo>
                  <a:pt x="529081" y="32765"/>
                </a:moveTo>
                <a:lnTo>
                  <a:pt x="518537" y="37159"/>
                </a:lnTo>
                <a:lnTo>
                  <a:pt x="529081" y="41554"/>
                </a:lnTo>
                <a:lnTo>
                  <a:pt x="529081" y="32765"/>
                </a:lnTo>
                <a:close/>
              </a:path>
              <a:path w="543560" h="74929">
                <a:moveTo>
                  <a:pt x="530860" y="32765"/>
                </a:moveTo>
                <a:lnTo>
                  <a:pt x="529081" y="32765"/>
                </a:lnTo>
                <a:lnTo>
                  <a:pt x="529081" y="41554"/>
                </a:lnTo>
                <a:lnTo>
                  <a:pt x="530860" y="41554"/>
                </a:lnTo>
                <a:lnTo>
                  <a:pt x="530860" y="32765"/>
                </a:lnTo>
                <a:close/>
              </a:path>
              <a:path w="543560" h="74929">
                <a:moveTo>
                  <a:pt x="454151" y="0"/>
                </a:moveTo>
                <a:lnTo>
                  <a:pt x="451358" y="1155"/>
                </a:lnTo>
                <a:lnTo>
                  <a:pt x="449325" y="6007"/>
                </a:lnTo>
                <a:lnTo>
                  <a:pt x="450468" y="8788"/>
                </a:lnTo>
                <a:lnTo>
                  <a:pt x="518537" y="37159"/>
                </a:lnTo>
                <a:lnTo>
                  <a:pt x="529081" y="32765"/>
                </a:lnTo>
                <a:lnTo>
                  <a:pt x="530860" y="32765"/>
                </a:lnTo>
                <a:lnTo>
                  <a:pt x="530860" y="32397"/>
                </a:lnTo>
                <a:lnTo>
                  <a:pt x="531876" y="32397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9889" y="547687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0765" y="5630214"/>
            <a:ext cx="543560" cy="74930"/>
          </a:xfrm>
          <a:custGeom>
            <a:avLst/>
            <a:gdLst/>
            <a:ahLst/>
            <a:cxnLst/>
            <a:rect l="l" t="t" r="r" b="b"/>
            <a:pathLst>
              <a:path w="543559" h="74929">
                <a:moveTo>
                  <a:pt x="518537" y="37159"/>
                </a:moveTo>
                <a:lnTo>
                  <a:pt x="450468" y="65519"/>
                </a:lnTo>
                <a:lnTo>
                  <a:pt x="449326" y="68313"/>
                </a:lnTo>
                <a:lnTo>
                  <a:pt x="451358" y="73164"/>
                </a:lnTo>
                <a:lnTo>
                  <a:pt x="454152" y="74320"/>
                </a:lnTo>
                <a:lnTo>
                  <a:pt x="531879" y="41922"/>
                </a:lnTo>
                <a:lnTo>
                  <a:pt x="530860" y="41922"/>
                </a:lnTo>
                <a:lnTo>
                  <a:pt x="530860" y="41554"/>
                </a:lnTo>
                <a:lnTo>
                  <a:pt x="529082" y="41554"/>
                </a:lnTo>
                <a:lnTo>
                  <a:pt x="518537" y="37159"/>
                </a:lnTo>
                <a:close/>
              </a:path>
              <a:path w="543559" h="74929">
                <a:moveTo>
                  <a:pt x="507113" y="32397"/>
                </a:moveTo>
                <a:lnTo>
                  <a:pt x="0" y="32397"/>
                </a:lnTo>
                <a:lnTo>
                  <a:pt x="0" y="41922"/>
                </a:lnTo>
                <a:lnTo>
                  <a:pt x="507104" y="41922"/>
                </a:lnTo>
                <a:lnTo>
                  <a:pt x="518537" y="37159"/>
                </a:lnTo>
                <a:lnTo>
                  <a:pt x="507113" y="32397"/>
                </a:lnTo>
                <a:close/>
              </a:path>
              <a:path w="543559" h="74929">
                <a:moveTo>
                  <a:pt x="531876" y="32397"/>
                </a:moveTo>
                <a:lnTo>
                  <a:pt x="530860" y="32397"/>
                </a:lnTo>
                <a:lnTo>
                  <a:pt x="530860" y="41922"/>
                </a:lnTo>
                <a:lnTo>
                  <a:pt x="531879" y="41922"/>
                </a:lnTo>
                <a:lnTo>
                  <a:pt x="543306" y="37160"/>
                </a:lnTo>
                <a:lnTo>
                  <a:pt x="531876" y="32397"/>
                </a:lnTo>
                <a:close/>
              </a:path>
              <a:path w="543559" h="74929">
                <a:moveTo>
                  <a:pt x="529082" y="32765"/>
                </a:moveTo>
                <a:lnTo>
                  <a:pt x="518537" y="37159"/>
                </a:lnTo>
                <a:lnTo>
                  <a:pt x="529082" y="41554"/>
                </a:lnTo>
                <a:lnTo>
                  <a:pt x="529082" y="32765"/>
                </a:lnTo>
                <a:close/>
              </a:path>
              <a:path w="543559" h="74929">
                <a:moveTo>
                  <a:pt x="530860" y="32765"/>
                </a:moveTo>
                <a:lnTo>
                  <a:pt x="529082" y="32765"/>
                </a:lnTo>
                <a:lnTo>
                  <a:pt x="529082" y="41554"/>
                </a:lnTo>
                <a:lnTo>
                  <a:pt x="530860" y="41554"/>
                </a:lnTo>
                <a:lnTo>
                  <a:pt x="530860" y="32765"/>
                </a:lnTo>
                <a:close/>
              </a:path>
              <a:path w="543559" h="74929">
                <a:moveTo>
                  <a:pt x="454152" y="0"/>
                </a:moveTo>
                <a:lnTo>
                  <a:pt x="451358" y="1155"/>
                </a:lnTo>
                <a:lnTo>
                  <a:pt x="449326" y="6007"/>
                </a:lnTo>
                <a:lnTo>
                  <a:pt x="450468" y="8788"/>
                </a:lnTo>
                <a:lnTo>
                  <a:pt x="518537" y="37159"/>
                </a:lnTo>
                <a:lnTo>
                  <a:pt x="529082" y="32765"/>
                </a:lnTo>
                <a:lnTo>
                  <a:pt x="530860" y="32765"/>
                </a:lnTo>
                <a:lnTo>
                  <a:pt x="530860" y="32397"/>
                </a:lnTo>
                <a:lnTo>
                  <a:pt x="531876" y="32397"/>
                </a:lnTo>
                <a:lnTo>
                  <a:pt x="454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59308" y="5472112"/>
          <a:ext cx="1765933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3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8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NULL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27909"/>
            <a:ext cx="7673340" cy="1447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线性表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(Linear</a:t>
            </a:r>
            <a:r>
              <a:rPr sz="20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List)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spc="5" dirty="0">
                <a:latin typeface="宋体"/>
                <a:cs typeface="宋体"/>
              </a:rPr>
              <a:t>由同</a:t>
            </a:r>
            <a:r>
              <a:rPr sz="2000" b="1" spc="-5" dirty="0">
                <a:latin typeface="宋体"/>
                <a:cs typeface="宋体"/>
              </a:rPr>
              <a:t>类</a:t>
            </a:r>
            <a:r>
              <a:rPr sz="2000" b="1" spc="10" dirty="0">
                <a:latin typeface="宋体"/>
                <a:cs typeface="宋体"/>
              </a:rPr>
              <a:t>型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数据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元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素</a:t>
            </a:r>
            <a:r>
              <a:rPr sz="2000" b="1" spc="5" dirty="0">
                <a:latin typeface="宋体"/>
                <a:cs typeface="宋体"/>
              </a:rPr>
              <a:t>构</a:t>
            </a:r>
            <a:r>
              <a:rPr sz="2000" b="1" spc="-5" dirty="0">
                <a:latin typeface="宋体"/>
                <a:cs typeface="宋体"/>
              </a:rPr>
              <a:t>成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有序序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列</a:t>
            </a:r>
            <a:r>
              <a:rPr sz="2000" b="1" spc="5" dirty="0">
                <a:latin typeface="宋体"/>
                <a:cs typeface="宋体"/>
              </a:rPr>
              <a:t>的线</a:t>
            </a:r>
            <a:r>
              <a:rPr sz="2000" b="1" spc="-5" dirty="0">
                <a:latin typeface="宋体"/>
                <a:cs typeface="宋体"/>
              </a:rPr>
              <a:t>性</a:t>
            </a:r>
            <a:r>
              <a:rPr sz="2000" b="1" spc="5" dirty="0">
                <a:latin typeface="宋体"/>
                <a:cs typeface="宋体"/>
              </a:rPr>
              <a:t>结</a:t>
            </a:r>
            <a:r>
              <a:rPr sz="2000" b="1" spc="-5" dirty="0">
                <a:latin typeface="宋体"/>
                <a:cs typeface="宋体"/>
              </a:rPr>
              <a:t>构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表中元素个数称为线性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长度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线性表没有元素时，称</a:t>
            </a:r>
            <a:r>
              <a:rPr sz="2000" spc="-10" dirty="0">
                <a:latin typeface="宋体"/>
                <a:cs typeface="宋体"/>
              </a:rPr>
              <a:t>为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空表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表起始位置</a:t>
            </a:r>
            <a:r>
              <a:rPr sz="2000" spc="-5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头</a:t>
            </a:r>
            <a:r>
              <a:rPr sz="2000" dirty="0">
                <a:latin typeface="宋体"/>
                <a:cs typeface="宋体"/>
              </a:rPr>
              <a:t>，表结</a:t>
            </a:r>
            <a:r>
              <a:rPr sz="2000" spc="-15" dirty="0">
                <a:latin typeface="宋体"/>
                <a:cs typeface="宋体"/>
              </a:rPr>
              <a:t>束</a:t>
            </a:r>
            <a:r>
              <a:rPr sz="2000" dirty="0">
                <a:latin typeface="宋体"/>
                <a:cs typeface="宋体"/>
              </a:rPr>
              <a:t>位置</a:t>
            </a:r>
            <a:r>
              <a:rPr sz="2000" spc="-10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表尾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75" y="996950"/>
            <a:ext cx="7148830" cy="1354455"/>
          </a:xfrm>
          <a:prstGeom prst="rect">
            <a:avLst/>
          </a:prstGeom>
          <a:solidFill>
            <a:srgbClr val="FFF1C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400" b="1" dirty="0">
                <a:latin typeface="宋体"/>
                <a:cs typeface="宋体"/>
              </a:rPr>
              <a:t>多项式表示问题的启示：</a:t>
            </a:r>
            <a:endParaRPr sz="2400" dirty="0">
              <a:latin typeface="宋体"/>
              <a:cs typeface="宋体"/>
            </a:endParaRPr>
          </a:p>
          <a:p>
            <a:pPr marL="885190" indent="-4559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85825" algn="l"/>
              </a:tabLst>
            </a:pPr>
            <a:r>
              <a:rPr sz="2400" dirty="0">
                <a:latin typeface="楷体"/>
                <a:cs typeface="楷体"/>
              </a:rPr>
              <a:t>同一个问题可以有不同的表示（存储）方法</a:t>
            </a:r>
          </a:p>
          <a:p>
            <a:pPr marL="85344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854075" algn="l"/>
              </a:tabLst>
            </a:pPr>
            <a:r>
              <a:rPr sz="2400" dirty="0">
                <a:latin typeface="楷体"/>
                <a:cs typeface="楷体"/>
              </a:rPr>
              <a:t>有一类共性问题：有序线性序列的组织和管理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288163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什么是线性表</a:t>
            </a:r>
            <a:endParaRPr sz="36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38403"/>
            <a:ext cx="7673340" cy="1447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线性表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(Linear</a:t>
            </a:r>
            <a:r>
              <a:rPr sz="20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List)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spc="5" dirty="0">
                <a:latin typeface="宋体"/>
                <a:cs typeface="宋体"/>
              </a:rPr>
              <a:t>由同</a:t>
            </a:r>
            <a:r>
              <a:rPr sz="2000" b="1" spc="-5" dirty="0">
                <a:latin typeface="宋体"/>
                <a:cs typeface="宋体"/>
              </a:rPr>
              <a:t>类</a:t>
            </a:r>
            <a:r>
              <a:rPr sz="2000" b="1" spc="10" dirty="0">
                <a:latin typeface="宋体"/>
                <a:cs typeface="宋体"/>
              </a:rPr>
              <a:t>型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数据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元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素</a:t>
            </a:r>
            <a:r>
              <a:rPr sz="2000" b="1" spc="5" dirty="0">
                <a:latin typeface="宋体"/>
                <a:cs typeface="宋体"/>
              </a:rPr>
              <a:t>构</a:t>
            </a:r>
            <a:r>
              <a:rPr sz="2000" b="1" spc="-5" dirty="0">
                <a:latin typeface="宋体"/>
                <a:cs typeface="宋体"/>
              </a:rPr>
              <a:t>成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有序序</a:t>
            </a:r>
            <a:r>
              <a:rPr sz="2000" b="1" spc="-5" dirty="0">
                <a:solidFill>
                  <a:srgbClr val="006FC0"/>
                </a:solidFill>
                <a:latin typeface="宋体"/>
                <a:cs typeface="宋体"/>
              </a:rPr>
              <a:t>列</a:t>
            </a:r>
            <a:r>
              <a:rPr sz="2000" b="1" spc="5" dirty="0">
                <a:latin typeface="宋体"/>
                <a:cs typeface="宋体"/>
              </a:rPr>
              <a:t>的线</a:t>
            </a:r>
            <a:r>
              <a:rPr sz="2000" b="1" spc="-5" dirty="0">
                <a:latin typeface="宋体"/>
                <a:cs typeface="宋体"/>
              </a:rPr>
              <a:t>性</a:t>
            </a:r>
            <a:r>
              <a:rPr sz="2000" b="1" spc="5" dirty="0">
                <a:latin typeface="宋体"/>
                <a:cs typeface="宋体"/>
              </a:rPr>
              <a:t>结</a:t>
            </a:r>
            <a:r>
              <a:rPr sz="2000" b="1" spc="-5" dirty="0">
                <a:latin typeface="宋体"/>
                <a:cs typeface="宋体"/>
              </a:rPr>
              <a:t>构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表中元素个数称为线性</a:t>
            </a:r>
            <a:r>
              <a:rPr sz="2000" spc="-15" dirty="0">
                <a:latin typeface="宋体"/>
                <a:cs typeface="宋体"/>
              </a:rPr>
              <a:t>表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长度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线性表没有元素时，称</a:t>
            </a:r>
            <a:r>
              <a:rPr sz="2000" spc="-10" dirty="0">
                <a:latin typeface="宋体"/>
                <a:cs typeface="宋体"/>
              </a:rPr>
              <a:t>为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空表</a:t>
            </a:r>
            <a:endParaRPr sz="2000" dirty="0">
              <a:latin typeface="宋体"/>
              <a:cs typeface="宋体"/>
            </a:endParaRPr>
          </a:p>
          <a:p>
            <a:pPr marL="741045" indent="-27114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41680" algn="l"/>
              </a:tabLst>
            </a:pPr>
            <a:r>
              <a:rPr sz="2000" dirty="0">
                <a:latin typeface="宋体"/>
                <a:cs typeface="宋体"/>
              </a:rPr>
              <a:t>表起始位置</a:t>
            </a:r>
            <a:r>
              <a:rPr sz="2000" spc="-5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</a:t>
            </a:r>
            <a:r>
              <a:rPr sz="2000" b="1" spc="10" dirty="0">
                <a:solidFill>
                  <a:srgbClr val="006FC0"/>
                </a:solidFill>
                <a:latin typeface="宋体"/>
                <a:cs typeface="宋体"/>
              </a:rPr>
              <a:t>头</a:t>
            </a:r>
            <a:r>
              <a:rPr sz="2000" dirty="0">
                <a:latin typeface="宋体"/>
                <a:cs typeface="宋体"/>
              </a:rPr>
              <a:t>，表结</a:t>
            </a:r>
            <a:r>
              <a:rPr sz="2000" spc="-15" dirty="0">
                <a:latin typeface="宋体"/>
                <a:cs typeface="宋体"/>
              </a:rPr>
              <a:t>束</a:t>
            </a:r>
            <a:r>
              <a:rPr sz="2000" dirty="0">
                <a:latin typeface="宋体"/>
                <a:cs typeface="宋体"/>
              </a:rPr>
              <a:t>位置</a:t>
            </a:r>
            <a:r>
              <a:rPr sz="2000" spc="-10" dirty="0">
                <a:latin typeface="宋体"/>
                <a:cs typeface="宋体"/>
              </a:rPr>
              <a:t>称</a:t>
            </a:r>
            <a:r>
              <a:rPr sz="2000" b="1" spc="5" dirty="0">
                <a:solidFill>
                  <a:srgbClr val="006FC0"/>
                </a:solidFill>
                <a:latin typeface="宋体"/>
                <a:cs typeface="宋体"/>
              </a:rPr>
              <a:t>表尾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288163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什么是线性表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45B57CE-A25B-4121-A394-C65128AC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30000"/>
              </a:spcAft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,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, …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i-1</a:t>
            </a:r>
            <a:r>
              <a:rPr kumimoji="1" lang="zh-CN" altLang="en-US" sz="3600" b="1" baseline="-300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, 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3600" b="1" baseline="-30000" dirty="0">
                <a:latin typeface="Times New Roman" panose="02020603050405020304" pitchFamily="18" charset="0"/>
              </a:rPr>
              <a:t>＋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…, a</a:t>
            </a:r>
            <a:r>
              <a:rPr kumimoji="1" lang="en-US" altLang="zh-CN" sz="3600" b="1" baseline="-3000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50000"/>
              </a:spcBef>
              <a:spcAft>
                <a:spcPct val="30000"/>
              </a:spcAft>
            </a:pPr>
            <a:endParaRPr kumimoji="1" lang="en-US" altLang="zh-CN" sz="800" b="1" dirty="0">
              <a:latin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E2F96A2-CE3A-4F33-91E0-3938AFBD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2384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n=0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时称为</a:t>
            </a: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A3B883BF-46C5-4232-B5EE-4C280E77FC52}"/>
              </a:ext>
            </a:extLst>
          </p:cNvPr>
          <p:cNvSpPr>
            <a:spLocks/>
          </p:cNvSpPr>
          <p:nvPr/>
        </p:nvSpPr>
        <p:spPr bwMode="auto">
          <a:xfrm rot="16200000">
            <a:off x="3962400" y="444499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343B8E5C-D379-489E-9F5A-E40CA216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6" y="3581399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数据元素</a:t>
            </a: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AFBABB5B-9764-4AF0-A0D8-5039EDFEC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049" y="2847320"/>
            <a:ext cx="914400" cy="1295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1DBC9AA8-382C-48AB-B7F0-2421B4B5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11480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表头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B3EC5470-D24A-43CC-97DC-7DE602684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1323" y="2895600"/>
            <a:ext cx="0" cy="1295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9C45B40B-860B-4E30-8107-12BA8DE8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064000"/>
            <a:ext cx="230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的直接前趋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94894FF1-587E-4E5B-A26C-19D7BEE9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4064000"/>
            <a:ext cx="2230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的直接后继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C5F64F51-0233-4717-BF86-180383423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1143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85CBBBCD-A46C-45A9-8910-DE88389C7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2971800"/>
            <a:ext cx="0" cy="1066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F6DDE9C7-E60A-4845-B122-EC888F6EB7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4876800"/>
            <a:ext cx="1676400" cy="1257300"/>
          </a:xfrm>
          <a:prstGeom prst="wedgeRoundRectCallout">
            <a:avLst>
              <a:gd name="adj1" fmla="val -58400"/>
              <a:gd name="adj2" fmla="val 196553"/>
              <a:gd name="adj3" fmla="val 16667"/>
            </a:avLst>
          </a:prstGeom>
          <a:noFill/>
          <a:ln w="349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为元素总个数，即表长。</a:t>
            </a:r>
            <a:r>
              <a:rPr kumimoji="1"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n≥0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89A54FEE-6C39-43F4-9950-42876965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53022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空表</a:t>
            </a: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DECA013D-CB68-44D6-B11A-4886F859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609" y="4131468"/>
            <a:ext cx="167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表尾</a:t>
            </a:r>
          </a:p>
        </p:txBody>
      </p:sp>
      <p:sp>
        <p:nvSpPr>
          <p:cNvPr id="40" name="Oval 19">
            <a:extLst>
              <a:ext uri="{FF2B5EF4-FFF2-40B4-BE49-F238E27FC236}">
                <a16:creationId xmlns:a16="http://schemas.microsoft.com/office/drawing/2014/main" id="{069AB530-B2E5-4C90-91A8-64656D6F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6" y="2574192"/>
            <a:ext cx="2286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id="{5A316CA7-B488-4E22-BEA8-5F3C0DD5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023" y="2646485"/>
            <a:ext cx="2286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AF0B865C-7AC4-4E89-9F10-27C31BC31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5881688"/>
            <a:ext cx="16700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6" grpId="0" autoUpdateAnimBg="0"/>
      <p:bldP spid="27" grpId="0" autoUpdateAnimBg="0"/>
      <p:bldP spid="29" grpId="0" autoUpdateAnimBg="0"/>
      <p:bldP spid="31" grpId="0" autoUpdateAnimBg="0"/>
      <p:bldP spid="33" grpId="0" autoUpdateAnimBg="0"/>
      <p:bldP spid="34" grpId="0" autoUpdateAnimBg="0"/>
      <p:bldP spid="37" grpId="0" animBg="1" autoUpdateAnimBg="0"/>
      <p:bldP spid="38" grpId="0" autoUpdateAnimBg="0"/>
      <p:bldP spid="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7253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950" y="981075"/>
            <a:ext cx="8153400" cy="4733925"/>
          </a:xfrm>
          <a:custGeom>
            <a:avLst/>
            <a:gdLst/>
            <a:ahLst/>
            <a:cxnLst/>
            <a:rect l="l" t="t" r="r" b="b"/>
            <a:pathLst>
              <a:path w="8153400" h="4733925">
                <a:moveTo>
                  <a:pt x="0" y="4733925"/>
                </a:moveTo>
                <a:lnTo>
                  <a:pt x="8153400" y="4733925"/>
                </a:lnTo>
                <a:lnTo>
                  <a:pt x="8153400" y="0"/>
                </a:lnTo>
                <a:lnTo>
                  <a:pt x="0" y="0"/>
                </a:lnTo>
                <a:lnTo>
                  <a:pt x="0" y="47339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639" y="1009903"/>
            <a:ext cx="8050530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类型名称</a:t>
            </a:r>
            <a:r>
              <a:rPr sz="1800" b="1" spc="-1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线性表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Arial"/>
                <a:cs typeface="Arial"/>
              </a:rPr>
              <a:t>List</a:t>
            </a:r>
            <a:r>
              <a:rPr sz="1800" b="1" spc="-5" dirty="0">
                <a:latin typeface="宋体"/>
                <a:cs typeface="宋体"/>
              </a:rPr>
              <a:t>）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数据对象集</a:t>
            </a:r>
            <a:r>
              <a:rPr sz="1800" b="1" spc="-10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线性表</a:t>
            </a:r>
            <a:r>
              <a:rPr sz="1800" b="1" spc="-10" dirty="0">
                <a:latin typeface="宋体"/>
                <a:cs typeface="宋体"/>
              </a:rPr>
              <a:t>是</a:t>
            </a:r>
            <a:r>
              <a:rPr sz="1800" b="1" spc="-405" dirty="0">
                <a:latin typeface="宋体"/>
                <a:cs typeface="宋体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(≥0)</a:t>
            </a:r>
            <a:r>
              <a:rPr sz="1800" b="1" dirty="0">
                <a:latin typeface="宋体"/>
                <a:cs typeface="宋体"/>
              </a:rPr>
              <a:t>个元素构成的有序序</a:t>
            </a:r>
            <a:r>
              <a:rPr sz="1800" b="1" spc="-20" dirty="0">
                <a:latin typeface="宋体"/>
                <a:cs typeface="宋体"/>
              </a:rPr>
              <a:t>列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, </a:t>
            </a:r>
            <a:r>
              <a:rPr sz="1800" b="1" dirty="0">
                <a:latin typeface="Symbol"/>
                <a:cs typeface="Symbol"/>
              </a:rPr>
              <a:t></a:t>
            </a:r>
            <a:r>
              <a:rPr sz="1800" b="1" dirty="0">
                <a:latin typeface="Arial"/>
                <a:cs typeface="Arial"/>
              </a:rPr>
              <a:t>,a</a:t>
            </a:r>
            <a:r>
              <a:rPr sz="1800" b="1" baseline="-20833" dirty="0">
                <a:latin typeface="Arial"/>
                <a:cs typeface="Arial"/>
              </a:rPr>
              <a:t>n</a:t>
            </a:r>
            <a:r>
              <a:rPr sz="1800" b="1" spc="232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65200" marR="1144270" indent="-953135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宋体"/>
                <a:cs typeface="宋体"/>
              </a:rPr>
              <a:t>操作集</a:t>
            </a:r>
            <a:r>
              <a:rPr sz="1800" b="1" spc="-5" dirty="0">
                <a:solidFill>
                  <a:srgbClr val="003399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线性</a:t>
            </a:r>
            <a:r>
              <a:rPr sz="1800" b="1" spc="-5" dirty="0">
                <a:latin typeface="宋体"/>
                <a:cs typeface="宋体"/>
              </a:rPr>
              <a:t>表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List</a:t>
            </a:r>
            <a:r>
              <a:rPr sz="1800" b="1" dirty="0">
                <a:latin typeface="宋体"/>
                <a:cs typeface="宋体"/>
              </a:rPr>
              <a:t>，整</a:t>
            </a:r>
            <a:r>
              <a:rPr sz="1800" b="1" spc="-5" dirty="0">
                <a:latin typeface="宋体"/>
                <a:cs typeface="宋体"/>
              </a:rPr>
              <a:t>数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dirty="0">
                <a:latin typeface="宋体"/>
                <a:cs typeface="宋体"/>
              </a:rPr>
              <a:t>表示位置，元</a:t>
            </a:r>
            <a:r>
              <a:rPr sz="1800" b="1" spc="-10" dirty="0">
                <a:latin typeface="宋体"/>
                <a:cs typeface="宋体"/>
              </a:rPr>
              <a:t>素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Symbol"/>
                <a:cs typeface="Symbol"/>
              </a:rPr>
              <a:t>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ElementType</a:t>
            </a:r>
            <a:r>
              <a:rPr sz="1800" b="1" spc="-15" dirty="0">
                <a:latin typeface="宋体"/>
                <a:cs typeface="宋体"/>
              </a:rPr>
              <a:t>，  </a:t>
            </a:r>
            <a:r>
              <a:rPr sz="1800" b="1" dirty="0">
                <a:latin typeface="宋体"/>
                <a:cs typeface="宋体"/>
              </a:rPr>
              <a:t>线性表基本操作主要有：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MakeEmpty()</a:t>
            </a:r>
            <a:r>
              <a:rPr sz="1800" b="1" spc="-5" dirty="0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初始化一个空线性</a:t>
            </a:r>
            <a:r>
              <a:rPr sz="1800" b="1" spc="-15" dirty="0">
                <a:latin typeface="宋体"/>
                <a:cs typeface="宋体"/>
              </a:rPr>
              <a:t>表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ElementType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FindKth(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K,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 L</a:t>
            </a:r>
            <a:r>
              <a:rPr sz="18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spc="5" dirty="0">
                <a:latin typeface="宋体"/>
                <a:cs typeface="宋体"/>
              </a:rPr>
              <a:t>根据位</a:t>
            </a:r>
            <a:r>
              <a:rPr sz="1800" b="1" spc="-5" dirty="0">
                <a:latin typeface="宋体"/>
                <a:cs typeface="宋体"/>
              </a:rPr>
              <a:t>序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spc="5" dirty="0">
                <a:latin typeface="宋体"/>
                <a:cs typeface="宋体"/>
              </a:rPr>
              <a:t>返回相应元</a:t>
            </a:r>
            <a:r>
              <a:rPr sz="1800" b="1" spc="-5" dirty="0">
                <a:latin typeface="宋体"/>
                <a:cs typeface="宋体"/>
              </a:rPr>
              <a:t>素</a:t>
            </a:r>
            <a:r>
              <a:rPr sz="1800" b="1" spc="-400" dirty="0">
                <a:latin typeface="宋体"/>
                <a:cs typeface="宋体"/>
              </a:rPr>
              <a:t> </a:t>
            </a:r>
            <a:r>
              <a:rPr sz="1800" b="1" spc="-5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Find( 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ElementType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X,</a:t>
            </a:r>
            <a:r>
              <a:rPr sz="1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在</a:t>
            </a:r>
            <a:r>
              <a:rPr sz="1800" b="1" spc="-10" dirty="0">
                <a:latin typeface="宋体"/>
                <a:cs typeface="宋体"/>
              </a:rPr>
              <a:t>线</a:t>
            </a:r>
            <a:r>
              <a:rPr sz="1800" b="1" dirty="0">
                <a:latin typeface="宋体"/>
                <a:cs typeface="宋体"/>
              </a:rPr>
              <a:t>性表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dirty="0">
                <a:latin typeface="宋体"/>
                <a:cs typeface="宋体"/>
              </a:rPr>
              <a:t>中查</a:t>
            </a:r>
            <a:r>
              <a:rPr sz="1800" b="1" spc="-5" dirty="0">
                <a:latin typeface="宋体"/>
                <a:cs typeface="宋体"/>
              </a:rPr>
              <a:t>找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dirty="0">
                <a:latin typeface="宋体"/>
                <a:cs typeface="宋体"/>
              </a:rPr>
              <a:t>的第一次出现位置；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void</a:t>
            </a:r>
            <a:r>
              <a:rPr sz="18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Insert(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ElementType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X,</a:t>
            </a:r>
            <a:r>
              <a:rPr sz="18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i,</a:t>
            </a:r>
            <a:r>
              <a:rPr sz="1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L)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在位</a:t>
            </a:r>
            <a:r>
              <a:rPr sz="1800" b="1" spc="-10" dirty="0">
                <a:latin typeface="宋体"/>
                <a:cs typeface="宋体"/>
              </a:rPr>
              <a:t>序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dirty="0">
                <a:latin typeface="宋体"/>
                <a:cs typeface="宋体"/>
              </a:rPr>
              <a:t>前插入一个新元</a:t>
            </a:r>
            <a:r>
              <a:rPr sz="1800" b="1" spc="-15" dirty="0">
                <a:latin typeface="宋体"/>
                <a:cs typeface="宋体"/>
              </a:rPr>
              <a:t>素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spc="-10" dirty="0">
                <a:latin typeface="宋体"/>
                <a:cs typeface="宋体"/>
              </a:rPr>
              <a:t>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void</a:t>
            </a:r>
            <a:r>
              <a:rPr sz="18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Delete(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4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i,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dirty="0">
                <a:latin typeface="宋体"/>
                <a:cs typeface="宋体"/>
              </a:rPr>
              <a:t>：</a:t>
            </a:r>
            <a:r>
              <a:rPr sz="1800" b="1" spc="5" dirty="0">
                <a:latin typeface="宋体"/>
                <a:cs typeface="宋体"/>
              </a:rPr>
              <a:t>删除指定位</a:t>
            </a:r>
            <a:r>
              <a:rPr sz="1800" b="1" spc="-10" dirty="0">
                <a:latin typeface="宋体"/>
                <a:cs typeface="宋体"/>
              </a:rPr>
              <a:t>序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宋体"/>
                <a:cs typeface="宋体"/>
              </a:rPr>
              <a:t>的元素；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int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Length(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List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返回线性</a:t>
            </a:r>
            <a:r>
              <a:rPr sz="1800" b="1" spc="-10" dirty="0">
                <a:latin typeface="宋体"/>
                <a:cs typeface="宋体"/>
              </a:rPr>
              <a:t>表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dirty="0">
                <a:latin typeface="宋体"/>
                <a:cs typeface="宋体"/>
              </a:rPr>
              <a:t>的长度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491" y="294259"/>
            <a:ext cx="4305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线性表的抽象数据类型描述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3649</Words>
  <Application>Microsoft Office PowerPoint</Application>
  <PresentationFormat>全屏显示(4:3)</PresentationFormat>
  <Paragraphs>627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楷体</vt:lpstr>
      <vt:lpstr>楷体_GB2312</vt:lpstr>
      <vt:lpstr>宋体</vt:lpstr>
      <vt:lpstr>Arial</vt:lpstr>
      <vt:lpstr>Calibri</vt:lpstr>
      <vt:lpstr>MT Extra</vt:lpstr>
      <vt:lpstr>Symbol</vt:lpstr>
      <vt:lpstr>Times New Roman</vt:lpstr>
      <vt:lpstr>Wingdings</vt:lpstr>
      <vt:lpstr>Office Theme</vt:lpstr>
      <vt:lpstr>2.1 线性表及其实现</vt:lpstr>
      <vt:lpstr>多项式的表示</vt:lpstr>
      <vt:lpstr>方法1：顺序存储结构直接表示</vt:lpstr>
      <vt:lpstr>方法2：顺序存储结构表示非零项</vt:lpstr>
      <vt:lpstr>方法2：顺序存储结构表示非零项</vt:lpstr>
      <vt:lpstr>方法3：链表结构存储非零项</vt:lpstr>
      <vt:lpstr>什么是线性表</vt:lpstr>
      <vt:lpstr>什么是线性表</vt:lpstr>
      <vt:lpstr>线性表的抽象数据类型描述</vt:lpstr>
      <vt:lpstr>线性表的顺序存储实现</vt:lpstr>
      <vt:lpstr>PowerPoint 演示文稿</vt:lpstr>
      <vt:lpstr>3. 插入（第 i (1≤i≤n+1)个位置上插入一个值为X的新元素)</vt:lpstr>
      <vt:lpstr>3. 插入（第 i (1≤i≤n+1)个位置上插入一个值为X的新元素)</vt:lpstr>
      <vt:lpstr>3. 插入操作实现</vt:lpstr>
      <vt:lpstr>3. 插入操作实现</vt:lpstr>
      <vt:lpstr>4. 删除（删除表的第 i (1≤i≤n)个位置上的元素)</vt:lpstr>
      <vt:lpstr>4. 删除操作实现</vt:lpstr>
      <vt:lpstr>PowerPoint 演示文稿</vt:lpstr>
      <vt:lpstr>线性表的链式存储实现</vt:lpstr>
      <vt:lpstr>PowerPoint 演示文稿</vt:lpstr>
      <vt:lpstr>2. 查找</vt:lpstr>
      <vt:lpstr>3. 插入（在第 i-1(1≤i≤n+1)个结点后插入一个值为X的新结点)</vt:lpstr>
      <vt:lpstr>3. 插入（在第 i-1(1≤i≤n+1)个结点后插入一个值为X的新结点)</vt:lpstr>
      <vt:lpstr>3. 插入操作实现</vt:lpstr>
      <vt:lpstr>4. 删除（删除链表的第 i (1≤i≤n)个位置上的结点)</vt:lpstr>
      <vt:lpstr>4. 删除操作实现</vt:lpstr>
      <vt:lpstr>如何从线性表得到单链表？</vt:lpstr>
      <vt:lpstr>如何从线性表得到单链表？</vt:lpstr>
      <vt:lpstr>如何从线性表得到单链表？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118</cp:revision>
  <dcterms:created xsi:type="dcterms:W3CDTF">2020-09-15T10:33:50Z</dcterms:created>
  <dcterms:modified xsi:type="dcterms:W3CDTF">2022-01-06T08:30:39Z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2020-09-15T00:00:00Z</vt:filetime>
  </property>
</Properties>
</file>