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9" r:id="rId9"/>
    <p:sldId id="270" r:id="rId10"/>
    <p:sldId id="271" r:id="rId11"/>
    <p:sldId id="272" r:id="rId12"/>
    <p:sldId id="273" r:id="rId13"/>
    <p:sldId id="263" r:id="rId14"/>
    <p:sldId id="264" r:id="rId15"/>
    <p:sldId id="265" r:id="rId16"/>
    <p:sldId id="275" r:id="rId17"/>
    <p:sldId id="277" r:id="rId18"/>
    <p:sldId id="280" r:id="rId19"/>
    <p:sldId id="283" r:id="rId20"/>
    <p:sldId id="284" r:id="rId21"/>
    <p:sldId id="268" r:id="rId22"/>
    <p:sldId id="285" r:id="rId23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fld id="{49827F8E-964F-48F8-9CD4-940D0C6A656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440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1">
                <a:solidFill>
                  <a:srgbClr val="4B6C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fld id="{EA78929E-CC2E-48E5-BC87-F1BA4C4CB8F3}" type="datetimeFigureOut">
              <a:rPr lang="en-US"/>
              <a:pPr>
                <a:defRPr/>
              </a:pPr>
              <a:t>11/16/2021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fld id="{FDF12655-AAA0-4079-8C57-413573894F95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741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k object 17"/>
          <p:cNvSpPr>
            <a:spLocks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8229600"/>
              <a:gd name="T1" fmla="*/ 609600 h 609600"/>
              <a:gd name="T2" fmla="*/ 0 w 8229600"/>
              <a:gd name="T3" fmla="*/ 0 h 609600"/>
              <a:gd name="T4" fmla="*/ 8229600 w 8229600"/>
              <a:gd name="T5" fmla="*/ 0 h 609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noFill/>
          <a:ln w="19050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prstClr val="black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6" name="bk object 18"/>
          <p:cNvSpPr>
            <a:spLocks/>
          </p:cNvSpPr>
          <p:nvPr/>
        </p:nvSpPr>
        <p:spPr bwMode="auto">
          <a:xfrm>
            <a:off x="457200" y="6172200"/>
            <a:ext cx="8229600" cy="0"/>
          </a:xfrm>
          <a:custGeom>
            <a:avLst/>
            <a:gdLst>
              <a:gd name="T0" fmla="*/ 0 w 8229600"/>
              <a:gd name="T1" fmla="*/ 8229600 w 82296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noFill/>
          <a:ln w="19050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prstClr val="black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000" b="1" i="1">
                <a:solidFill>
                  <a:srgbClr val="4B6C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fld id="{A3C05ECA-C88C-4710-90D9-9D684300D615}" type="datetimeFigureOut">
              <a:rPr lang="en-US"/>
              <a:pPr>
                <a:defRPr/>
              </a:pPr>
              <a:t>11/16/2021</a:t>
            </a:fld>
            <a:endParaRPr lang="en-US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fld id="{C32A3094-1343-41F9-AEAA-0354D9E69F3E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823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fld id="{188DEB00-BD54-46E9-ABD0-01DE607756DC}" type="datetimeFigureOut">
              <a:rPr lang="en-US"/>
              <a:pPr>
                <a:defRPr/>
              </a:pPr>
              <a:t>11/16/2021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fld id="{8F8611C0-8121-4DC5-BD30-30D2F9E853CB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35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fld id="{1A13C2EB-CE71-4B9D-87D4-96ABE4EFCBE5}" type="datetimeFigureOut">
              <a:rPr lang="en-US"/>
              <a:pPr>
                <a:defRPr/>
              </a:pPr>
              <a:t>11/16/2021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fld id="{5C49088B-375C-409C-8AAA-5169FC318B0A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92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50416" y="783081"/>
            <a:ext cx="5377180" cy="970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09876" y="1679150"/>
            <a:ext cx="4286250" cy="2005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1">
                <a:solidFill>
                  <a:srgbClr val="4B6C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bk object 17"/>
          <p:cNvSpPr>
            <a:spLocks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8229600"/>
              <a:gd name="T1" fmla="*/ 609600 h 609600"/>
              <a:gd name="T2" fmla="*/ 0 w 8229600"/>
              <a:gd name="T3" fmla="*/ 0 h 609600"/>
              <a:gd name="T4" fmla="*/ 8229600 w 8229600"/>
              <a:gd name="T5" fmla="*/ 0 h 609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noFill/>
          <a:ln w="19050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prstClr val="black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076" name="Holder 2"/>
          <p:cNvSpPr>
            <a:spLocks noGrp="1"/>
          </p:cNvSpPr>
          <p:nvPr>
            <p:ph type="title"/>
          </p:nvPr>
        </p:nvSpPr>
        <p:spPr bwMode="auto">
          <a:xfrm>
            <a:off x="1150938" y="782638"/>
            <a:ext cx="5376862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zh-CN" altLang="zh-CN"/>
          </a:p>
        </p:txBody>
      </p:sp>
      <p:sp>
        <p:nvSpPr>
          <p:cNvPr id="3077" name="Holder 3"/>
          <p:cNvSpPr>
            <a:spLocks noGrp="1"/>
          </p:cNvSpPr>
          <p:nvPr>
            <p:ph type="body" idx="1"/>
          </p:nvPr>
        </p:nvSpPr>
        <p:spPr bwMode="auto">
          <a:xfrm>
            <a:off x="1809750" y="1679575"/>
            <a:ext cx="4286250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zh-CN" altLang="zh-CN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5135D011-FF5F-4408-B8B2-88D5A44B3E3F}" type="datetimeFigureOut">
              <a:rPr lang="en-US"/>
              <a:pPr>
                <a:defRPr/>
              </a:pPr>
              <a:t>11/16/2021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363" y="6378575"/>
            <a:ext cx="2103437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800" b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4DBCEFBF-E884-49E8-AD4B-A762DC4BB7B2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654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26517"/>
            <a:ext cx="70256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3399"/>
                </a:solidFill>
                <a:latin typeface="Garamond"/>
                <a:cs typeface="Garamond"/>
              </a:rPr>
              <a:t>5.2</a:t>
            </a:r>
            <a:r>
              <a:rPr sz="4800" spc="-45" dirty="0">
                <a:solidFill>
                  <a:srgbClr val="003399"/>
                </a:solidFill>
                <a:latin typeface="Garamond"/>
                <a:cs typeface="Garamond"/>
              </a:rPr>
              <a:t> </a:t>
            </a:r>
            <a:r>
              <a:rPr sz="4800" spc="-20" dirty="0">
                <a:solidFill>
                  <a:srgbClr val="003399"/>
                </a:solidFill>
              </a:rPr>
              <a:t>哈</a:t>
            </a:r>
            <a:r>
              <a:rPr sz="4800" spc="-10" dirty="0">
                <a:solidFill>
                  <a:srgbClr val="003399"/>
                </a:solidFill>
              </a:rPr>
              <a:t>夫</a:t>
            </a:r>
            <a:r>
              <a:rPr sz="4800" spc="-20" dirty="0">
                <a:solidFill>
                  <a:srgbClr val="003399"/>
                </a:solidFill>
              </a:rPr>
              <a:t>曼</a:t>
            </a:r>
            <a:r>
              <a:rPr sz="4800" spc="0" dirty="0">
                <a:solidFill>
                  <a:srgbClr val="003399"/>
                </a:solidFill>
              </a:rPr>
              <a:t>树</a:t>
            </a:r>
            <a:r>
              <a:rPr sz="4800" spc="-10" dirty="0">
                <a:solidFill>
                  <a:srgbClr val="003399"/>
                </a:solidFill>
              </a:rPr>
              <a:t>与哈夫曼编</a:t>
            </a:r>
            <a:r>
              <a:rPr sz="4800" spc="-20" dirty="0">
                <a:solidFill>
                  <a:srgbClr val="003399"/>
                </a:solidFill>
              </a:rPr>
              <a:t>码</a:t>
            </a:r>
            <a:endParaRPr sz="48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object 2"/>
          <p:cNvSpPr>
            <a:spLocks noGrp="1"/>
          </p:cNvSpPr>
          <p:nvPr>
            <p:ph type="title"/>
          </p:nvPr>
        </p:nvSpPr>
        <p:spPr>
          <a:xfrm>
            <a:off x="460375" y="279400"/>
            <a:ext cx="2884488" cy="514350"/>
          </a:xfrm>
        </p:spPr>
        <p:txBody>
          <a:bodyPr tIns="12700"/>
          <a:lstStyle/>
          <a:p>
            <a:pPr marL="12700" eaLnBrk="1" hangingPunct="1">
              <a:spcBef>
                <a:spcPts val="100"/>
              </a:spcBef>
            </a:pPr>
            <a:r>
              <a:rPr lang="zh-CN" altLang="zh-CN" sz="3200">
                <a:solidFill>
                  <a:srgbClr val="003399"/>
                </a:solidFill>
                <a:latin typeface="宋体" panose="02010600030101010101" pitchFamily="2" charset="-122"/>
              </a:rPr>
              <a:t>哈夫曼树的构造</a:t>
            </a:r>
            <a:endParaRPr lang="zh-CN" altLang="zh-CN" sz="3200">
              <a:latin typeface="宋体" panose="02010600030101010101" pitchFamily="2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86088" y="3217863"/>
            <a:ext cx="266700" cy="3333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lIns="0" tIns="17780" rIns="0" bIns="0">
            <a:spAutoFit/>
          </a:bodyPr>
          <a:lstStyle/>
          <a:p>
            <a:pPr marL="52069">
              <a:spcBef>
                <a:spcPts val="140"/>
              </a:spcBef>
              <a:defRPr/>
            </a:pPr>
            <a:r>
              <a:rPr b="1" dirty="0">
                <a:solidFill>
                  <a:prstClr val="black"/>
                </a:solidFill>
                <a:ea typeface="仿宋_GB2312" pitchFamily="49" charset="-122"/>
                <a:cs typeface="Calibri"/>
              </a:rPr>
              <a:t>4</a:t>
            </a:r>
            <a:endParaRPr dirty="0">
              <a:solidFill>
                <a:prstClr val="black"/>
              </a:solidFill>
              <a:ea typeface="仿宋_GB2312" pitchFamily="49" charset="-122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81375" y="3182938"/>
            <a:ext cx="266700" cy="333375"/>
          </a:xfrm>
          <a:custGeom>
            <a:avLst/>
            <a:gdLst/>
            <a:ahLst/>
            <a:cxnLst/>
            <a:rect l="l" t="t" r="r" b="b"/>
            <a:pathLst>
              <a:path w="266700" h="334010">
                <a:moveTo>
                  <a:pt x="0" y="333857"/>
                </a:moveTo>
                <a:lnTo>
                  <a:pt x="266585" y="333857"/>
                </a:lnTo>
                <a:lnTo>
                  <a:pt x="266585" y="0"/>
                </a:lnTo>
                <a:lnTo>
                  <a:pt x="0" y="0"/>
                </a:lnTo>
                <a:lnTo>
                  <a:pt x="0" y="333857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32175" y="3217863"/>
            <a:ext cx="266700" cy="3333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lIns="0" tIns="19050" rIns="0" bIns="0">
            <a:spAutoFit/>
          </a:bodyPr>
          <a:lstStyle/>
          <a:p>
            <a:pPr marL="52069">
              <a:spcBef>
                <a:spcPts val="150"/>
              </a:spcBef>
              <a:defRPr/>
            </a:pPr>
            <a:r>
              <a:rPr b="1" dirty="0">
                <a:solidFill>
                  <a:prstClr val="black"/>
                </a:solidFill>
                <a:ea typeface="仿宋_GB2312" pitchFamily="49" charset="-122"/>
                <a:cs typeface="Calibri"/>
              </a:rPr>
              <a:t>5</a:t>
            </a:r>
            <a:endParaRPr>
              <a:solidFill>
                <a:prstClr val="black"/>
              </a:solidFill>
              <a:ea typeface="仿宋_GB2312" pitchFamily="49" charset="-122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52788" y="2633663"/>
            <a:ext cx="265112" cy="295275"/>
          </a:xfrm>
          <a:custGeom>
            <a:avLst/>
            <a:gdLst/>
            <a:ahLst/>
            <a:cxnLst/>
            <a:rect l="l" t="t" r="r" b="b"/>
            <a:pathLst>
              <a:path w="265430" h="294005">
                <a:moveTo>
                  <a:pt x="0" y="293598"/>
                </a:moveTo>
                <a:lnTo>
                  <a:pt x="264985" y="293598"/>
                </a:lnTo>
                <a:lnTo>
                  <a:pt x="264985" y="0"/>
                </a:lnTo>
                <a:lnTo>
                  <a:pt x="0" y="0"/>
                </a:lnTo>
                <a:lnTo>
                  <a:pt x="0" y="293598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05175" y="2619375"/>
            <a:ext cx="193675" cy="30003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>
              <a:spcBef>
                <a:spcPts val="100"/>
              </a:spcBef>
              <a:defRPr/>
            </a:pPr>
            <a:r>
              <a:rPr b="1" dirty="0">
                <a:solidFill>
                  <a:srgbClr val="585858"/>
                </a:solidFill>
                <a:ea typeface="仿宋_GB2312" pitchFamily="49" charset="-122"/>
                <a:cs typeface="Calibri"/>
              </a:rPr>
              <a:t>9</a:t>
            </a:r>
            <a:endParaRPr>
              <a:solidFill>
                <a:prstClr val="black"/>
              </a:solidFill>
              <a:ea typeface="仿宋_GB2312" pitchFamily="49" charset="-122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21038" y="2624138"/>
            <a:ext cx="323850" cy="292100"/>
          </a:xfrm>
          <a:custGeom>
            <a:avLst/>
            <a:gdLst/>
            <a:ahLst/>
            <a:cxnLst/>
            <a:rect l="l" t="t" r="r" b="b"/>
            <a:pathLst>
              <a:path w="323214" h="290830">
                <a:moveTo>
                  <a:pt x="0" y="145287"/>
                </a:moveTo>
                <a:lnTo>
                  <a:pt x="8241" y="99356"/>
                </a:lnTo>
                <a:lnTo>
                  <a:pt x="31187" y="59472"/>
                </a:lnTo>
                <a:lnTo>
                  <a:pt x="66165" y="28025"/>
                </a:lnTo>
                <a:lnTo>
                  <a:pt x="110508" y="7404"/>
                </a:lnTo>
                <a:lnTo>
                  <a:pt x="161544" y="0"/>
                </a:lnTo>
                <a:lnTo>
                  <a:pt x="212641" y="7404"/>
                </a:lnTo>
                <a:lnTo>
                  <a:pt x="257021" y="28025"/>
                </a:lnTo>
                <a:lnTo>
                  <a:pt x="292019" y="59472"/>
                </a:lnTo>
                <a:lnTo>
                  <a:pt x="314972" y="99356"/>
                </a:lnTo>
                <a:lnTo>
                  <a:pt x="323214" y="145287"/>
                </a:lnTo>
                <a:lnTo>
                  <a:pt x="314972" y="191219"/>
                </a:lnTo>
                <a:lnTo>
                  <a:pt x="292019" y="231103"/>
                </a:lnTo>
                <a:lnTo>
                  <a:pt x="257021" y="262550"/>
                </a:lnTo>
                <a:lnTo>
                  <a:pt x="212641" y="283171"/>
                </a:lnTo>
                <a:lnTo>
                  <a:pt x="161544" y="290575"/>
                </a:lnTo>
                <a:lnTo>
                  <a:pt x="110508" y="283171"/>
                </a:lnTo>
                <a:lnTo>
                  <a:pt x="66165" y="262550"/>
                </a:lnTo>
                <a:lnTo>
                  <a:pt x="31187" y="231103"/>
                </a:lnTo>
                <a:lnTo>
                  <a:pt x="8241" y="191219"/>
                </a:lnTo>
                <a:lnTo>
                  <a:pt x="0" y="14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65475" y="2889250"/>
            <a:ext cx="103188" cy="323850"/>
          </a:xfrm>
          <a:custGeom>
            <a:avLst/>
            <a:gdLst/>
            <a:ahLst/>
            <a:cxnLst/>
            <a:rect l="l" t="t" r="r" b="b"/>
            <a:pathLst>
              <a:path w="102869" h="323214">
                <a:moveTo>
                  <a:pt x="102362" y="0"/>
                </a:moveTo>
                <a:lnTo>
                  <a:pt x="0" y="3227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73450" y="2897188"/>
            <a:ext cx="88900" cy="323850"/>
          </a:xfrm>
          <a:custGeom>
            <a:avLst/>
            <a:gdLst/>
            <a:ahLst/>
            <a:cxnLst/>
            <a:rect l="l" t="t" r="r" b="b"/>
            <a:pathLst>
              <a:path w="89535" h="323850">
                <a:moveTo>
                  <a:pt x="0" y="0"/>
                </a:moveTo>
                <a:lnTo>
                  <a:pt x="89026" y="32372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905000" y="2635250"/>
            <a:ext cx="301625" cy="293688"/>
          </a:xfrm>
          <a:custGeom>
            <a:avLst/>
            <a:gdLst/>
            <a:ahLst/>
            <a:cxnLst/>
            <a:rect l="l" t="t" r="r" b="b"/>
            <a:pathLst>
              <a:path w="300989" h="293369">
                <a:moveTo>
                  <a:pt x="0" y="293255"/>
                </a:moveTo>
                <a:lnTo>
                  <a:pt x="300532" y="293255"/>
                </a:lnTo>
                <a:lnTo>
                  <a:pt x="300532" y="0"/>
                </a:lnTo>
                <a:lnTo>
                  <a:pt x="0" y="0"/>
                </a:lnTo>
                <a:lnTo>
                  <a:pt x="0" y="293255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944688" y="2619375"/>
            <a:ext cx="142875" cy="30003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b="1" dirty="0">
                <a:solidFill>
                  <a:srgbClr val="585858"/>
                </a:solidFill>
                <a:ea typeface="仿宋_GB2312" pitchFamily="49" charset="-122"/>
                <a:cs typeface="Calibri"/>
              </a:rPr>
              <a:t>6</a:t>
            </a:r>
            <a:endParaRPr>
              <a:solidFill>
                <a:prstClr val="black"/>
              </a:solidFill>
              <a:ea typeface="仿宋_GB2312" pitchFamily="49" charset="-122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860550" y="2894013"/>
            <a:ext cx="103188" cy="322262"/>
          </a:xfrm>
          <a:custGeom>
            <a:avLst/>
            <a:gdLst/>
            <a:ahLst/>
            <a:cxnLst/>
            <a:rect l="l" t="t" r="r" b="b"/>
            <a:pathLst>
              <a:path w="102235" h="322580">
                <a:moveTo>
                  <a:pt x="102235" y="0"/>
                </a:moveTo>
                <a:lnTo>
                  <a:pt x="0" y="3221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128838" y="2892425"/>
            <a:ext cx="103187" cy="322263"/>
          </a:xfrm>
          <a:custGeom>
            <a:avLst/>
            <a:gdLst/>
            <a:ahLst/>
            <a:cxnLst/>
            <a:rect l="l" t="t" r="r" b="b"/>
            <a:pathLst>
              <a:path w="102870" h="322580">
                <a:moveTo>
                  <a:pt x="0" y="0"/>
                </a:moveTo>
                <a:lnTo>
                  <a:pt x="102362" y="322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882775" y="2622550"/>
            <a:ext cx="323850" cy="292100"/>
          </a:xfrm>
          <a:custGeom>
            <a:avLst/>
            <a:gdLst/>
            <a:ahLst/>
            <a:cxnLst/>
            <a:rect l="l" t="t" r="r" b="b"/>
            <a:pathLst>
              <a:path w="323214" h="290830">
                <a:moveTo>
                  <a:pt x="0" y="145287"/>
                </a:moveTo>
                <a:lnTo>
                  <a:pt x="8241" y="99356"/>
                </a:lnTo>
                <a:lnTo>
                  <a:pt x="31187" y="59472"/>
                </a:lnTo>
                <a:lnTo>
                  <a:pt x="66165" y="28025"/>
                </a:lnTo>
                <a:lnTo>
                  <a:pt x="110508" y="7404"/>
                </a:lnTo>
                <a:lnTo>
                  <a:pt x="161544" y="0"/>
                </a:lnTo>
                <a:lnTo>
                  <a:pt x="212641" y="7404"/>
                </a:lnTo>
                <a:lnTo>
                  <a:pt x="257021" y="28025"/>
                </a:lnTo>
                <a:lnTo>
                  <a:pt x="292019" y="59472"/>
                </a:lnTo>
                <a:lnTo>
                  <a:pt x="314972" y="99356"/>
                </a:lnTo>
                <a:lnTo>
                  <a:pt x="323214" y="145287"/>
                </a:lnTo>
                <a:lnTo>
                  <a:pt x="314972" y="191157"/>
                </a:lnTo>
                <a:lnTo>
                  <a:pt x="292019" y="231003"/>
                </a:lnTo>
                <a:lnTo>
                  <a:pt x="257021" y="262431"/>
                </a:lnTo>
                <a:lnTo>
                  <a:pt x="212641" y="283045"/>
                </a:lnTo>
                <a:lnTo>
                  <a:pt x="161544" y="290449"/>
                </a:lnTo>
                <a:lnTo>
                  <a:pt x="110508" y="283045"/>
                </a:lnTo>
                <a:lnTo>
                  <a:pt x="66165" y="262431"/>
                </a:lnTo>
                <a:lnTo>
                  <a:pt x="31187" y="231003"/>
                </a:lnTo>
                <a:lnTo>
                  <a:pt x="8241" y="191157"/>
                </a:lnTo>
                <a:lnTo>
                  <a:pt x="0" y="14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693863" y="3195638"/>
            <a:ext cx="265112" cy="292100"/>
          </a:xfrm>
          <a:custGeom>
            <a:avLst/>
            <a:gdLst/>
            <a:ahLst/>
            <a:cxnLst/>
            <a:rect l="l" t="t" r="r" b="b"/>
            <a:pathLst>
              <a:path w="265429" h="293370">
                <a:moveTo>
                  <a:pt x="0" y="293255"/>
                </a:moveTo>
                <a:lnTo>
                  <a:pt x="264985" y="293255"/>
                </a:lnTo>
                <a:lnTo>
                  <a:pt x="264985" y="0"/>
                </a:lnTo>
                <a:lnTo>
                  <a:pt x="0" y="0"/>
                </a:lnTo>
                <a:lnTo>
                  <a:pt x="0" y="293255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733550" y="3179763"/>
            <a:ext cx="141288" cy="30003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b="1" dirty="0">
                <a:solidFill>
                  <a:srgbClr val="585858"/>
                </a:solidFill>
                <a:ea typeface="仿宋_GB2312" pitchFamily="49" charset="-122"/>
                <a:cs typeface="Calibri"/>
              </a:rPr>
              <a:t>3</a:t>
            </a:r>
            <a:endParaRPr>
              <a:solidFill>
                <a:prstClr val="black"/>
              </a:solidFill>
              <a:ea typeface="仿宋_GB2312" pitchFamily="49" charset="-122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663700" y="3200400"/>
            <a:ext cx="322263" cy="290513"/>
          </a:xfrm>
          <a:custGeom>
            <a:avLst/>
            <a:gdLst/>
            <a:ahLst/>
            <a:cxnLst/>
            <a:rect l="l" t="t" r="r" b="b"/>
            <a:pathLst>
              <a:path w="323214" h="290829">
                <a:moveTo>
                  <a:pt x="0" y="145161"/>
                </a:moveTo>
                <a:lnTo>
                  <a:pt x="8242" y="99242"/>
                </a:lnTo>
                <a:lnTo>
                  <a:pt x="31195" y="59390"/>
                </a:lnTo>
                <a:lnTo>
                  <a:pt x="66193" y="27980"/>
                </a:lnTo>
                <a:lnTo>
                  <a:pt x="110573" y="7391"/>
                </a:lnTo>
                <a:lnTo>
                  <a:pt x="161670" y="0"/>
                </a:lnTo>
                <a:lnTo>
                  <a:pt x="212706" y="7391"/>
                </a:lnTo>
                <a:lnTo>
                  <a:pt x="257049" y="27980"/>
                </a:lnTo>
                <a:lnTo>
                  <a:pt x="292027" y="59390"/>
                </a:lnTo>
                <a:lnTo>
                  <a:pt x="314973" y="99242"/>
                </a:lnTo>
                <a:lnTo>
                  <a:pt x="323215" y="145161"/>
                </a:lnTo>
                <a:lnTo>
                  <a:pt x="314973" y="191030"/>
                </a:lnTo>
                <a:lnTo>
                  <a:pt x="292027" y="230876"/>
                </a:lnTo>
                <a:lnTo>
                  <a:pt x="257049" y="262304"/>
                </a:lnTo>
                <a:lnTo>
                  <a:pt x="212706" y="282918"/>
                </a:lnTo>
                <a:lnTo>
                  <a:pt x="161670" y="290322"/>
                </a:lnTo>
                <a:lnTo>
                  <a:pt x="110573" y="282918"/>
                </a:lnTo>
                <a:lnTo>
                  <a:pt x="66193" y="262304"/>
                </a:lnTo>
                <a:lnTo>
                  <a:pt x="31195" y="230876"/>
                </a:lnTo>
                <a:lnTo>
                  <a:pt x="8242" y="191030"/>
                </a:lnTo>
                <a:lnTo>
                  <a:pt x="0" y="14516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646238" y="3459163"/>
            <a:ext cx="103187" cy="322262"/>
          </a:xfrm>
          <a:custGeom>
            <a:avLst/>
            <a:gdLst/>
            <a:ahLst/>
            <a:cxnLst/>
            <a:rect l="l" t="t" r="r" b="b"/>
            <a:pathLst>
              <a:path w="102870" h="322579">
                <a:moveTo>
                  <a:pt x="102362" y="0"/>
                </a:moveTo>
                <a:lnTo>
                  <a:pt x="0" y="322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914525" y="3457575"/>
            <a:ext cx="103188" cy="323850"/>
          </a:xfrm>
          <a:custGeom>
            <a:avLst/>
            <a:gdLst/>
            <a:ahLst/>
            <a:cxnLst/>
            <a:rect l="l" t="t" r="r" b="b"/>
            <a:pathLst>
              <a:path w="102870" h="322579">
                <a:moveTo>
                  <a:pt x="0" y="0"/>
                </a:moveTo>
                <a:lnTo>
                  <a:pt x="102362" y="322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31925" y="3767138"/>
            <a:ext cx="266700" cy="3349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lIns="0" tIns="18415" rIns="0" bIns="0">
            <a:spAutoFit/>
          </a:bodyPr>
          <a:lstStyle/>
          <a:p>
            <a:pPr marL="52069">
              <a:spcBef>
                <a:spcPts val="145"/>
              </a:spcBef>
              <a:defRPr/>
            </a:pPr>
            <a:r>
              <a:rPr b="1" dirty="0">
                <a:solidFill>
                  <a:prstClr val="black"/>
                </a:solidFill>
                <a:ea typeface="仿宋_GB2312" pitchFamily="49" charset="-122"/>
                <a:cs typeface="Calibri"/>
              </a:rPr>
              <a:t>1</a:t>
            </a:r>
            <a:endParaRPr>
              <a:solidFill>
                <a:prstClr val="black"/>
              </a:solidFill>
              <a:ea typeface="仿宋_GB2312" pitchFamily="49" charset="-122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912938" y="3765550"/>
            <a:ext cx="266700" cy="3349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lIns="0" tIns="18415" rIns="0" bIns="0">
            <a:spAutoFit/>
          </a:bodyPr>
          <a:lstStyle/>
          <a:p>
            <a:pPr marL="52069">
              <a:spcBef>
                <a:spcPts val="145"/>
              </a:spcBef>
              <a:defRPr/>
            </a:pPr>
            <a:r>
              <a:rPr b="1" dirty="0">
                <a:solidFill>
                  <a:prstClr val="black"/>
                </a:solidFill>
                <a:ea typeface="仿宋_GB2312" pitchFamily="49" charset="-122"/>
                <a:cs typeface="Calibri"/>
              </a:rPr>
              <a:t>2</a:t>
            </a:r>
            <a:endParaRPr>
              <a:solidFill>
                <a:prstClr val="black"/>
              </a:solidFill>
              <a:ea typeface="仿宋_GB2312" pitchFamily="49" charset="-122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146300" y="3194050"/>
            <a:ext cx="266700" cy="3349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lIns="0" tIns="17780" rIns="0" bIns="0">
            <a:spAutoFit/>
          </a:bodyPr>
          <a:lstStyle/>
          <a:p>
            <a:pPr marL="52069">
              <a:spcBef>
                <a:spcPts val="140"/>
              </a:spcBef>
              <a:defRPr/>
            </a:pPr>
            <a:r>
              <a:rPr b="1" dirty="0">
                <a:solidFill>
                  <a:prstClr val="black"/>
                </a:solidFill>
                <a:ea typeface="仿宋_GB2312" pitchFamily="49" charset="-122"/>
                <a:cs typeface="Calibri"/>
              </a:rPr>
              <a:t>3</a:t>
            </a:r>
            <a:endParaRPr>
              <a:solidFill>
                <a:prstClr val="black"/>
              </a:solidFill>
              <a:ea typeface="仿宋_GB2312" pitchFamily="49" charset="-122"/>
              <a:cs typeface="Calibri"/>
            </a:endParaRPr>
          </a:p>
        </p:txBody>
      </p:sp>
      <p:sp>
        <p:nvSpPr>
          <p:cNvPr id="145432" name="object 53"/>
          <p:cNvSpPr txBox="1">
            <a:spLocks noChangeArrowheads="1"/>
          </p:cNvSpPr>
          <p:nvPr/>
        </p:nvSpPr>
        <p:spPr bwMode="auto">
          <a:xfrm>
            <a:off x="704850" y="1011238"/>
            <a:ext cx="4441825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335" rIns="0" bIns="0">
            <a:spAutoFit/>
          </a:bodyPr>
          <a:lstStyle>
            <a:lvl1pPr marL="12700">
              <a:tabLst>
                <a:tab pos="592138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tabLst>
                <a:tab pos="592138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tabLst>
                <a:tab pos="592138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tabLst>
                <a:tab pos="592138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tabLst>
                <a:tab pos="592138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92138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92138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92138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92138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zh-CN" altLang="zh-CN" sz="3200">
                <a:solidFill>
                  <a:srgbClr val="0000FF"/>
                </a:solidFill>
                <a:latin typeface="Wingdings" panose="05000000000000000000" pitchFamily="2" charset="2"/>
              </a:rPr>
              <a:t></a:t>
            </a:r>
            <a:r>
              <a:rPr lang="zh-CN" altLang="zh-CN" sz="3200" b="0">
                <a:solidFill>
                  <a:srgbClr val="0000FF"/>
                </a:solidFill>
                <a:cs typeface="Times New Roman" panose="02020603050405020304" pitchFamily="18" charset="0"/>
              </a:rPr>
              <a:t>	</a:t>
            </a:r>
            <a:r>
              <a:rPr lang="zh-CN" altLang="zh-CN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每次把</a:t>
            </a:r>
            <a:r>
              <a:rPr lang="zh-CN" altLang="zh-CN" sz="20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权值最小的两棵</a:t>
            </a:r>
            <a:r>
              <a:rPr lang="zh-CN" altLang="zh-CN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二叉树合并</a:t>
            </a:r>
            <a:endParaRPr lang="zh-CN" altLang="zh-CN" sz="20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0233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object 2"/>
          <p:cNvSpPr>
            <a:spLocks noGrp="1"/>
          </p:cNvSpPr>
          <p:nvPr>
            <p:ph type="title"/>
          </p:nvPr>
        </p:nvSpPr>
        <p:spPr>
          <a:xfrm>
            <a:off x="460375" y="279400"/>
            <a:ext cx="2884488" cy="514350"/>
          </a:xfrm>
        </p:spPr>
        <p:txBody>
          <a:bodyPr tIns="12700"/>
          <a:lstStyle/>
          <a:p>
            <a:pPr marL="12700" eaLnBrk="1" hangingPunct="1">
              <a:spcBef>
                <a:spcPts val="100"/>
              </a:spcBef>
            </a:pPr>
            <a:r>
              <a:rPr lang="zh-CN" altLang="zh-CN" sz="3200">
                <a:solidFill>
                  <a:srgbClr val="003399"/>
                </a:solidFill>
                <a:latin typeface="宋体" panose="02010600030101010101" pitchFamily="2" charset="-122"/>
              </a:rPr>
              <a:t>哈夫曼树的构造</a:t>
            </a:r>
            <a:endParaRPr lang="zh-CN" altLang="zh-CN" sz="3200">
              <a:latin typeface="宋体" panose="02010600030101010101" pitchFamily="2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16213" y="3201988"/>
            <a:ext cx="266700" cy="3333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lIns="0" tIns="17780" rIns="0" bIns="0">
            <a:spAutoFit/>
          </a:bodyPr>
          <a:lstStyle/>
          <a:p>
            <a:pPr marL="52069">
              <a:spcBef>
                <a:spcPts val="140"/>
              </a:spcBef>
              <a:defRPr/>
            </a:pPr>
            <a:r>
              <a:rPr b="1" dirty="0">
                <a:solidFill>
                  <a:prstClr val="black"/>
                </a:solidFill>
                <a:ea typeface="仿宋_GB2312" pitchFamily="49" charset="-122"/>
                <a:cs typeface="Calibri"/>
              </a:rPr>
              <a:t>4</a:t>
            </a:r>
            <a:endParaRPr dirty="0">
              <a:solidFill>
                <a:prstClr val="black"/>
              </a:solidFill>
              <a:ea typeface="仿宋_GB2312" pitchFamily="49" charset="-122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13088" y="3167063"/>
            <a:ext cx="266700" cy="333375"/>
          </a:xfrm>
          <a:custGeom>
            <a:avLst/>
            <a:gdLst/>
            <a:ahLst/>
            <a:cxnLst/>
            <a:rect l="l" t="t" r="r" b="b"/>
            <a:pathLst>
              <a:path w="266700" h="334010">
                <a:moveTo>
                  <a:pt x="0" y="333857"/>
                </a:moveTo>
                <a:lnTo>
                  <a:pt x="266585" y="333857"/>
                </a:lnTo>
                <a:lnTo>
                  <a:pt x="266585" y="0"/>
                </a:lnTo>
                <a:lnTo>
                  <a:pt x="0" y="0"/>
                </a:lnTo>
                <a:lnTo>
                  <a:pt x="0" y="333857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62300" y="3201988"/>
            <a:ext cx="266700" cy="3333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lIns="0" tIns="19050" rIns="0" bIns="0">
            <a:spAutoFit/>
          </a:bodyPr>
          <a:lstStyle/>
          <a:p>
            <a:pPr marL="52069">
              <a:spcBef>
                <a:spcPts val="150"/>
              </a:spcBef>
              <a:defRPr/>
            </a:pPr>
            <a:r>
              <a:rPr b="1" dirty="0">
                <a:solidFill>
                  <a:prstClr val="black"/>
                </a:solidFill>
                <a:ea typeface="仿宋_GB2312" pitchFamily="49" charset="-122"/>
                <a:cs typeface="Calibri"/>
              </a:rPr>
              <a:t>5</a:t>
            </a:r>
            <a:endParaRPr>
              <a:solidFill>
                <a:prstClr val="black"/>
              </a:solidFill>
              <a:ea typeface="仿宋_GB2312" pitchFamily="49" charset="-122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82913" y="2617788"/>
            <a:ext cx="265112" cy="295275"/>
          </a:xfrm>
          <a:custGeom>
            <a:avLst/>
            <a:gdLst/>
            <a:ahLst/>
            <a:cxnLst/>
            <a:rect l="l" t="t" r="r" b="b"/>
            <a:pathLst>
              <a:path w="265430" h="294005">
                <a:moveTo>
                  <a:pt x="0" y="293598"/>
                </a:moveTo>
                <a:lnTo>
                  <a:pt x="264985" y="293598"/>
                </a:lnTo>
                <a:lnTo>
                  <a:pt x="264985" y="0"/>
                </a:lnTo>
                <a:lnTo>
                  <a:pt x="0" y="0"/>
                </a:lnTo>
                <a:lnTo>
                  <a:pt x="0" y="293598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35300" y="2603500"/>
            <a:ext cx="193675" cy="30003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>
              <a:spcBef>
                <a:spcPts val="100"/>
              </a:spcBef>
              <a:defRPr/>
            </a:pPr>
            <a:r>
              <a:rPr b="1" dirty="0">
                <a:solidFill>
                  <a:srgbClr val="585858"/>
                </a:solidFill>
                <a:ea typeface="仿宋_GB2312" pitchFamily="49" charset="-122"/>
                <a:cs typeface="Calibri"/>
              </a:rPr>
              <a:t>9</a:t>
            </a:r>
            <a:endParaRPr dirty="0">
              <a:solidFill>
                <a:prstClr val="black"/>
              </a:solidFill>
              <a:ea typeface="仿宋_GB2312" pitchFamily="49" charset="-122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51163" y="2608263"/>
            <a:ext cx="323850" cy="290512"/>
          </a:xfrm>
          <a:custGeom>
            <a:avLst/>
            <a:gdLst/>
            <a:ahLst/>
            <a:cxnLst/>
            <a:rect l="l" t="t" r="r" b="b"/>
            <a:pathLst>
              <a:path w="323214" h="290830">
                <a:moveTo>
                  <a:pt x="0" y="145287"/>
                </a:moveTo>
                <a:lnTo>
                  <a:pt x="8241" y="99356"/>
                </a:lnTo>
                <a:lnTo>
                  <a:pt x="31187" y="59472"/>
                </a:lnTo>
                <a:lnTo>
                  <a:pt x="66165" y="28025"/>
                </a:lnTo>
                <a:lnTo>
                  <a:pt x="110508" y="7404"/>
                </a:lnTo>
                <a:lnTo>
                  <a:pt x="161544" y="0"/>
                </a:lnTo>
                <a:lnTo>
                  <a:pt x="212641" y="7404"/>
                </a:lnTo>
                <a:lnTo>
                  <a:pt x="257021" y="28025"/>
                </a:lnTo>
                <a:lnTo>
                  <a:pt x="292019" y="59472"/>
                </a:lnTo>
                <a:lnTo>
                  <a:pt x="314972" y="99356"/>
                </a:lnTo>
                <a:lnTo>
                  <a:pt x="323214" y="145287"/>
                </a:lnTo>
                <a:lnTo>
                  <a:pt x="314972" y="191219"/>
                </a:lnTo>
                <a:lnTo>
                  <a:pt x="292019" y="231103"/>
                </a:lnTo>
                <a:lnTo>
                  <a:pt x="257021" y="262550"/>
                </a:lnTo>
                <a:lnTo>
                  <a:pt x="212641" y="283171"/>
                </a:lnTo>
                <a:lnTo>
                  <a:pt x="161544" y="290575"/>
                </a:lnTo>
                <a:lnTo>
                  <a:pt x="110508" y="283171"/>
                </a:lnTo>
                <a:lnTo>
                  <a:pt x="66165" y="262550"/>
                </a:lnTo>
                <a:lnTo>
                  <a:pt x="31187" y="231103"/>
                </a:lnTo>
                <a:lnTo>
                  <a:pt x="8241" y="191219"/>
                </a:lnTo>
                <a:lnTo>
                  <a:pt x="0" y="14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97188" y="2873375"/>
            <a:ext cx="101600" cy="323850"/>
          </a:xfrm>
          <a:custGeom>
            <a:avLst/>
            <a:gdLst/>
            <a:ahLst/>
            <a:cxnLst/>
            <a:rect l="l" t="t" r="r" b="b"/>
            <a:pathLst>
              <a:path w="102869" h="323214">
                <a:moveTo>
                  <a:pt x="102362" y="0"/>
                </a:moveTo>
                <a:lnTo>
                  <a:pt x="0" y="32270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03575" y="2881313"/>
            <a:ext cx="90488" cy="323850"/>
          </a:xfrm>
          <a:custGeom>
            <a:avLst/>
            <a:gdLst/>
            <a:ahLst/>
            <a:cxnLst/>
            <a:rect l="l" t="t" r="r" b="b"/>
            <a:pathLst>
              <a:path w="89535" h="323850">
                <a:moveTo>
                  <a:pt x="0" y="0"/>
                </a:moveTo>
                <a:lnTo>
                  <a:pt x="89026" y="32372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44750" y="2062163"/>
            <a:ext cx="301625" cy="293687"/>
          </a:xfrm>
          <a:custGeom>
            <a:avLst/>
            <a:gdLst/>
            <a:ahLst/>
            <a:cxnLst/>
            <a:rect l="l" t="t" r="r" b="b"/>
            <a:pathLst>
              <a:path w="300989" h="293369">
                <a:moveTo>
                  <a:pt x="0" y="293255"/>
                </a:moveTo>
                <a:lnTo>
                  <a:pt x="300532" y="293255"/>
                </a:lnTo>
                <a:lnTo>
                  <a:pt x="300532" y="0"/>
                </a:lnTo>
                <a:lnTo>
                  <a:pt x="0" y="0"/>
                </a:lnTo>
                <a:lnTo>
                  <a:pt x="0" y="293255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>
              <a:spcBef>
                <a:spcPts val="100"/>
              </a:spcBef>
              <a:defRPr/>
            </a:pPr>
            <a:r>
              <a:rPr lang="en-US" b="1" dirty="0">
                <a:solidFill>
                  <a:srgbClr val="585858"/>
                </a:solidFill>
                <a:ea typeface="仿宋_GB2312" pitchFamily="49" charset="-122"/>
                <a:cs typeface="Calibri"/>
              </a:rPr>
              <a:t>15</a:t>
            </a:r>
            <a:endParaRPr b="1" dirty="0">
              <a:solidFill>
                <a:srgbClr val="585858"/>
              </a:solidFill>
              <a:ea typeface="仿宋_GB2312" pitchFamily="49" charset="-122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401888" y="2047875"/>
            <a:ext cx="323850" cy="292100"/>
          </a:xfrm>
          <a:custGeom>
            <a:avLst/>
            <a:gdLst/>
            <a:ahLst/>
            <a:cxnLst/>
            <a:rect l="l" t="t" r="r" b="b"/>
            <a:pathLst>
              <a:path w="323214" h="290830">
                <a:moveTo>
                  <a:pt x="0" y="145161"/>
                </a:moveTo>
                <a:lnTo>
                  <a:pt x="8229" y="99242"/>
                </a:lnTo>
                <a:lnTo>
                  <a:pt x="31150" y="59390"/>
                </a:lnTo>
                <a:lnTo>
                  <a:pt x="66111" y="27980"/>
                </a:lnTo>
                <a:lnTo>
                  <a:pt x="110459" y="7391"/>
                </a:lnTo>
                <a:lnTo>
                  <a:pt x="161544" y="0"/>
                </a:lnTo>
                <a:lnTo>
                  <a:pt x="212628" y="7391"/>
                </a:lnTo>
                <a:lnTo>
                  <a:pt x="256976" y="27980"/>
                </a:lnTo>
                <a:lnTo>
                  <a:pt x="291937" y="59390"/>
                </a:lnTo>
                <a:lnTo>
                  <a:pt x="314858" y="99242"/>
                </a:lnTo>
                <a:lnTo>
                  <a:pt x="323088" y="145161"/>
                </a:lnTo>
                <a:lnTo>
                  <a:pt x="314858" y="191030"/>
                </a:lnTo>
                <a:lnTo>
                  <a:pt x="291937" y="230876"/>
                </a:lnTo>
                <a:lnTo>
                  <a:pt x="256976" y="262304"/>
                </a:lnTo>
                <a:lnTo>
                  <a:pt x="212628" y="282918"/>
                </a:lnTo>
                <a:lnTo>
                  <a:pt x="161544" y="290322"/>
                </a:lnTo>
                <a:lnTo>
                  <a:pt x="110459" y="282918"/>
                </a:lnTo>
                <a:lnTo>
                  <a:pt x="66111" y="262304"/>
                </a:lnTo>
                <a:lnTo>
                  <a:pt x="31150" y="230876"/>
                </a:lnTo>
                <a:lnTo>
                  <a:pt x="8229" y="191030"/>
                </a:lnTo>
                <a:lnTo>
                  <a:pt x="0" y="14516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041525" y="2293938"/>
            <a:ext cx="395288" cy="327025"/>
          </a:xfrm>
          <a:custGeom>
            <a:avLst/>
            <a:gdLst/>
            <a:ahLst/>
            <a:cxnLst/>
            <a:rect l="l" t="t" r="r" b="b"/>
            <a:pathLst>
              <a:path w="394969" h="327025">
                <a:moveTo>
                  <a:pt x="394843" y="0"/>
                </a:moveTo>
                <a:lnTo>
                  <a:pt x="0" y="32664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695575" y="2287588"/>
            <a:ext cx="417513" cy="331787"/>
          </a:xfrm>
          <a:custGeom>
            <a:avLst/>
            <a:gdLst/>
            <a:ahLst/>
            <a:cxnLst/>
            <a:rect l="l" t="t" r="r" b="b"/>
            <a:pathLst>
              <a:path w="418464" h="331469">
                <a:moveTo>
                  <a:pt x="0" y="0"/>
                </a:moveTo>
                <a:lnTo>
                  <a:pt x="418083" y="33147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905000" y="2635250"/>
            <a:ext cx="301625" cy="293688"/>
          </a:xfrm>
          <a:custGeom>
            <a:avLst/>
            <a:gdLst/>
            <a:ahLst/>
            <a:cxnLst/>
            <a:rect l="l" t="t" r="r" b="b"/>
            <a:pathLst>
              <a:path w="300989" h="293369">
                <a:moveTo>
                  <a:pt x="0" y="293255"/>
                </a:moveTo>
                <a:lnTo>
                  <a:pt x="300532" y="293255"/>
                </a:lnTo>
                <a:lnTo>
                  <a:pt x="300532" y="0"/>
                </a:lnTo>
                <a:lnTo>
                  <a:pt x="0" y="0"/>
                </a:lnTo>
                <a:lnTo>
                  <a:pt x="0" y="293255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944688" y="2619375"/>
            <a:ext cx="142875" cy="30003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b="1" dirty="0">
                <a:solidFill>
                  <a:srgbClr val="585858"/>
                </a:solidFill>
                <a:ea typeface="仿宋_GB2312" pitchFamily="49" charset="-122"/>
                <a:cs typeface="Calibri"/>
              </a:rPr>
              <a:t>6</a:t>
            </a:r>
            <a:endParaRPr>
              <a:solidFill>
                <a:prstClr val="black"/>
              </a:solidFill>
              <a:ea typeface="仿宋_GB2312" pitchFamily="49" charset="-122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860550" y="2894013"/>
            <a:ext cx="103188" cy="322262"/>
          </a:xfrm>
          <a:custGeom>
            <a:avLst/>
            <a:gdLst/>
            <a:ahLst/>
            <a:cxnLst/>
            <a:rect l="l" t="t" r="r" b="b"/>
            <a:pathLst>
              <a:path w="102235" h="322580">
                <a:moveTo>
                  <a:pt x="102235" y="0"/>
                </a:moveTo>
                <a:lnTo>
                  <a:pt x="0" y="3221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128838" y="2892425"/>
            <a:ext cx="103187" cy="322263"/>
          </a:xfrm>
          <a:custGeom>
            <a:avLst/>
            <a:gdLst/>
            <a:ahLst/>
            <a:cxnLst/>
            <a:rect l="l" t="t" r="r" b="b"/>
            <a:pathLst>
              <a:path w="102870" h="322580">
                <a:moveTo>
                  <a:pt x="0" y="0"/>
                </a:moveTo>
                <a:lnTo>
                  <a:pt x="102362" y="322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882775" y="2622550"/>
            <a:ext cx="323850" cy="292100"/>
          </a:xfrm>
          <a:custGeom>
            <a:avLst/>
            <a:gdLst/>
            <a:ahLst/>
            <a:cxnLst/>
            <a:rect l="l" t="t" r="r" b="b"/>
            <a:pathLst>
              <a:path w="323214" h="290830">
                <a:moveTo>
                  <a:pt x="0" y="145287"/>
                </a:moveTo>
                <a:lnTo>
                  <a:pt x="8241" y="99356"/>
                </a:lnTo>
                <a:lnTo>
                  <a:pt x="31187" y="59472"/>
                </a:lnTo>
                <a:lnTo>
                  <a:pt x="66165" y="28025"/>
                </a:lnTo>
                <a:lnTo>
                  <a:pt x="110508" y="7404"/>
                </a:lnTo>
                <a:lnTo>
                  <a:pt x="161544" y="0"/>
                </a:lnTo>
                <a:lnTo>
                  <a:pt x="212641" y="7404"/>
                </a:lnTo>
                <a:lnTo>
                  <a:pt x="257021" y="28025"/>
                </a:lnTo>
                <a:lnTo>
                  <a:pt x="292019" y="59472"/>
                </a:lnTo>
                <a:lnTo>
                  <a:pt x="314972" y="99356"/>
                </a:lnTo>
                <a:lnTo>
                  <a:pt x="323214" y="145287"/>
                </a:lnTo>
                <a:lnTo>
                  <a:pt x="314972" y="191157"/>
                </a:lnTo>
                <a:lnTo>
                  <a:pt x="292019" y="231003"/>
                </a:lnTo>
                <a:lnTo>
                  <a:pt x="257021" y="262431"/>
                </a:lnTo>
                <a:lnTo>
                  <a:pt x="212641" y="283045"/>
                </a:lnTo>
                <a:lnTo>
                  <a:pt x="161544" y="290449"/>
                </a:lnTo>
                <a:lnTo>
                  <a:pt x="110508" y="283045"/>
                </a:lnTo>
                <a:lnTo>
                  <a:pt x="66165" y="262431"/>
                </a:lnTo>
                <a:lnTo>
                  <a:pt x="31187" y="231003"/>
                </a:lnTo>
                <a:lnTo>
                  <a:pt x="8241" y="191157"/>
                </a:lnTo>
                <a:lnTo>
                  <a:pt x="0" y="14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693863" y="3195638"/>
            <a:ext cx="265112" cy="292100"/>
          </a:xfrm>
          <a:custGeom>
            <a:avLst/>
            <a:gdLst/>
            <a:ahLst/>
            <a:cxnLst/>
            <a:rect l="l" t="t" r="r" b="b"/>
            <a:pathLst>
              <a:path w="265429" h="293370">
                <a:moveTo>
                  <a:pt x="0" y="293255"/>
                </a:moveTo>
                <a:lnTo>
                  <a:pt x="264985" y="293255"/>
                </a:lnTo>
                <a:lnTo>
                  <a:pt x="264985" y="0"/>
                </a:lnTo>
                <a:lnTo>
                  <a:pt x="0" y="0"/>
                </a:lnTo>
                <a:lnTo>
                  <a:pt x="0" y="293255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733550" y="3179763"/>
            <a:ext cx="141288" cy="30003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b="1" dirty="0">
                <a:solidFill>
                  <a:srgbClr val="585858"/>
                </a:solidFill>
                <a:ea typeface="仿宋_GB2312" pitchFamily="49" charset="-122"/>
                <a:cs typeface="Calibri"/>
              </a:rPr>
              <a:t>3</a:t>
            </a:r>
            <a:endParaRPr>
              <a:solidFill>
                <a:prstClr val="black"/>
              </a:solidFill>
              <a:ea typeface="仿宋_GB2312" pitchFamily="49" charset="-122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663700" y="3200400"/>
            <a:ext cx="322263" cy="290513"/>
          </a:xfrm>
          <a:custGeom>
            <a:avLst/>
            <a:gdLst/>
            <a:ahLst/>
            <a:cxnLst/>
            <a:rect l="l" t="t" r="r" b="b"/>
            <a:pathLst>
              <a:path w="323214" h="290829">
                <a:moveTo>
                  <a:pt x="0" y="145161"/>
                </a:moveTo>
                <a:lnTo>
                  <a:pt x="8242" y="99242"/>
                </a:lnTo>
                <a:lnTo>
                  <a:pt x="31195" y="59390"/>
                </a:lnTo>
                <a:lnTo>
                  <a:pt x="66193" y="27980"/>
                </a:lnTo>
                <a:lnTo>
                  <a:pt x="110573" y="7391"/>
                </a:lnTo>
                <a:lnTo>
                  <a:pt x="161670" y="0"/>
                </a:lnTo>
                <a:lnTo>
                  <a:pt x="212706" y="7391"/>
                </a:lnTo>
                <a:lnTo>
                  <a:pt x="257049" y="27980"/>
                </a:lnTo>
                <a:lnTo>
                  <a:pt x="292027" y="59390"/>
                </a:lnTo>
                <a:lnTo>
                  <a:pt x="314973" y="99242"/>
                </a:lnTo>
                <a:lnTo>
                  <a:pt x="323215" y="145161"/>
                </a:lnTo>
                <a:lnTo>
                  <a:pt x="314973" y="191030"/>
                </a:lnTo>
                <a:lnTo>
                  <a:pt x="292027" y="230876"/>
                </a:lnTo>
                <a:lnTo>
                  <a:pt x="257049" y="262304"/>
                </a:lnTo>
                <a:lnTo>
                  <a:pt x="212706" y="282918"/>
                </a:lnTo>
                <a:lnTo>
                  <a:pt x="161670" y="290322"/>
                </a:lnTo>
                <a:lnTo>
                  <a:pt x="110573" y="282918"/>
                </a:lnTo>
                <a:lnTo>
                  <a:pt x="66193" y="262304"/>
                </a:lnTo>
                <a:lnTo>
                  <a:pt x="31195" y="230876"/>
                </a:lnTo>
                <a:lnTo>
                  <a:pt x="8242" y="191030"/>
                </a:lnTo>
                <a:lnTo>
                  <a:pt x="0" y="14516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646238" y="3459163"/>
            <a:ext cx="103187" cy="322262"/>
          </a:xfrm>
          <a:custGeom>
            <a:avLst/>
            <a:gdLst/>
            <a:ahLst/>
            <a:cxnLst/>
            <a:rect l="l" t="t" r="r" b="b"/>
            <a:pathLst>
              <a:path w="102870" h="322579">
                <a:moveTo>
                  <a:pt x="102362" y="0"/>
                </a:moveTo>
                <a:lnTo>
                  <a:pt x="0" y="322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914525" y="3457575"/>
            <a:ext cx="103188" cy="323850"/>
          </a:xfrm>
          <a:custGeom>
            <a:avLst/>
            <a:gdLst/>
            <a:ahLst/>
            <a:cxnLst/>
            <a:rect l="l" t="t" r="r" b="b"/>
            <a:pathLst>
              <a:path w="102870" h="322579">
                <a:moveTo>
                  <a:pt x="0" y="0"/>
                </a:moveTo>
                <a:lnTo>
                  <a:pt x="102362" y="322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31925" y="3767138"/>
            <a:ext cx="266700" cy="3349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lIns="0" tIns="18415" rIns="0" bIns="0">
            <a:spAutoFit/>
          </a:bodyPr>
          <a:lstStyle/>
          <a:p>
            <a:pPr marL="52069">
              <a:spcBef>
                <a:spcPts val="145"/>
              </a:spcBef>
              <a:defRPr/>
            </a:pPr>
            <a:r>
              <a:rPr b="1" dirty="0">
                <a:solidFill>
                  <a:prstClr val="black"/>
                </a:solidFill>
                <a:ea typeface="仿宋_GB2312" pitchFamily="49" charset="-122"/>
                <a:cs typeface="Calibri"/>
              </a:rPr>
              <a:t>1</a:t>
            </a:r>
            <a:endParaRPr>
              <a:solidFill>
                <a:prstClr val="black"/>
              </a:solidFill>
              <a:ea typeface="仿宋_GB2312" pitchFamily="49" charset="-122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912938" y="3765550"/>
            <a:ext cx="266700" cy="3349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lIns="0" tIns="18415" rIns="0" bIns="0">
            <a:spAutoFit/>
          </a:bodyPr>
          <a:lstStyle/>
          <a:p>
            <a:pPr marL="52069">
              <a:spcBef>
                <a:spcPts val="145"/>
              </a:spcBef>
              <a:defRPr/>
            </a:pPr>
            <a:r>
              <a:rPr b="1" dirty="0">
                <a:solidFill>
                  <a:prstClr val="black"/>
                </a:solidFill>
                <a:ea typeface="仿宋_GB2312" pitchFamily="49" charset="-122"/>
                <a:cs typeface="Calibri"/>
              </a:rPr>
              <a:t>2</a:t>
            </a:r>
            <a:endParaRPr>
              <a:solidFill>
                <a:prstClr val="black"/>
              </a:solidFill>
              <a:ea typeface="仿宋_GB2312" pitchFamily="49" charset="-122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146300" y="3194050"/>
            <a:ext cx="266700" cy="3349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lIns="0" tIns="17780" rIns="0" bIns="0">
            <a:spAutoFit/>
          </a:bodyPr>
          <a:lstStyle/>
          <a:p>
            <a:pPr marL="52069">
              <a:spcBef>
                <a:spcPts val="140"/>
              </a:spcBef>
              <a:defRPr/>
            </a:pPr>
            <a:r>
              <a:rPr b="1" dirty="0">
                <a:solidFill>
                  <a:prstClr val="black"/>
                </a:solidFill>
                <a:ea typeface="仿宋_GB2312" pitchFamily="49" charset="-122"/>
                <a:cs typeface="Calibri"/>
              </a:rPr>
              <a:t>3</a:t>
            </a:r>
            <a:endParaRPr>
              <a:solidFill>
                <a:prstClr val="black"/>
              </a:solidFill>
              <a:ea typeface="仿宋_GB2312" pitchFamily="49" charset="-122"/>
              <a:cs typeface="Calibri"/>
            </a:endParaRPr>
          </a:p>
        </p:txBody>
      </p:sp>
      <p:sp>
        <p:nvSpPr>
          <p:cNvPr id="146460" name="object 53"/>
          <p:cNvSpPr txBox="1">
            <a:spLocks noChangeArrowheads="1"/>
          </p:cNvSpPr>
          <p:nvPr/>
        </p:nvSpPr>
        <p:spPr bwMode="auto">
          <a:xfrm>
            <a:off x="704850" y="1011238"/>
            <a:ext cx="4441825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335" rIns="0" bIns="0">
            <a:spAutoFit/>
          </a:bodyPr>
          <a:lstStyle>
            <a:lvl1pPr marL="12700">
              <a:tabLst>
                <a:tab pos="592138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tabLst>
                <a:tab pos="592138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tabLst>
                <a:tab pos="592138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tabLst>
                <a:tab pos="592138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tabLst>
                <a:tab pos="592138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92138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92138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92138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92138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zh-CN" altLang="zh-CN" sz="3200">
                <a:solidFill>
                  <a:srgbClr val="0000FF"/>
                </a:solidFill>
                <a:latin typeface="Wingdings" panose="05000000000000000000" pitchFamily="2" charset="2"/>
              </a:rPr>
              <a:t></a:t>
            </a:r>
            <a:r>
              <a:rPr lang="zh-CN" altLang="zh-CN" sz="3200" b="0">
                <a:solidFill>
                  <a:srgbClr val="0000FF"/>
                </a:solidFill>
                <a:cs typeface="Times New Roman" panose="02020603050405020304" pitchFamily="18" charset="0"/>
              </a:rPr>
              <a:t>	</a:t>
            </a:r>
            <a:r>
              <a:rPr lang="zh-CN" altLang="zh-CN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每次把</a:t>
            </a:r>
            <a:r>
              <a:rPr lang="zh-CN" altLang="zh-CN" sz="20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权值最小的两棵</a:t>
            </a:r>
            <a:r>
              <a:rPr lang="zh-CN" altLang="zh-CN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二叉树合并</a:t>
            </a:r>
            <a:endParaRPr lang="zh-CN" altLang="zh-CN" sz="20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255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7187" y="279400"/>
            <a:ext cx="0" cy="6048375"/>
          </a:xfrm>
          <a:custGeom>
            <a:avLst/>
            <a:gdLst/>
            <a:ahLst/>
            <a:cxnLst/>
            <a:rect l="l" t="t" r="r" b="b"/>
            <a:pathLst>
              <a:path h="6048375">
                <a:moveTo>
                  <a:pt x="0" y="0"/>
                </a:moveTo>
                <a:lnTo>
                  <a:pt x="0" y="60483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58250" y="279400"/>
            <a:ext cx="0" cy="6048375"/>
          </a:xfrm>
          <a:custGeom>
            <a:avLst/>
            <a:gdLst/>
            <a:ahLst/>
            <a:cxnLst/>
            <a:rect l="l" t="t" r="r" b="b"/>
            <a:pathLst>
              <a:path h="6048375">
                <a:moveTo>
                  <a:pt x="0" y="0"/>
                </a:moveTo>
                <a:lnTo>
                  <a:pt x="0" y="60483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0837" y="285750"/>
            <a:ext cx="8514080" cy="0"/>
          </a:xfrm>
          <a:custGeom>
            <a:avLst/>
            <a:gdLst/>
            <a:ahLst/>
            <a:cxnLst/>
            <a:rect l="l" t="t" r="r" b="b"/>
            <a:pathLst>
              <a:path w="8514080">
                <a:moveTo>
                  <a:pt x="0" y="0"/>
                </a:moveTo>
                <a:lnTo>
                  <a:pt x="851376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0837" y="6321425"/>
            <a:ext cx="8514080" cy="0"/>
          </a:xfrm>
          <a:custGeom>
            <a:avLst/>
            <a:gdLst/>
            <a:ahLst/>
            <a:cxnLst/>
            <a:rect l="l" t="t" r="r" b="b"/>
            <a:pathLst>
              <a:path w="8514080">
                <a:moveTo>
                  <a:pt x="0" y="0"/>
                </a:moveTo>
                <a:lnTo>
                  <a:pt x="851376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3105" y="248793"/>
            <a:ext cx="737235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9997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typedef struct </a:t>
            </a:r>
            <a:r>
              <a:rPr sz="1800" b="1" spc="-10" dirty="0">
                <a:latin typeface="Courier New"/>
                <a:cs typeface="Courier New"/>
              </a:rPr>
              <a:t>TreeNode *HuffmanTree; 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struct</a:t>
            </a:r>
            <a:r>
              <a:rPr sz="180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TreeNode{</a:t>
            </a:r>
            <a:endParaRPr sz="1800">
              <a:latin typeface="Courier New"/>
              <a:cs typeface="Courier New"/>
            </a:endParaRPr>
          </a:p>
          <a:p>
            <a:pPr marL="269875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00" b="1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Weight;</a:t>
            </a:r>
            <a:endParaRPr sz="1800">
              <a:latin typeface="Courier New"/>
              <a:cs typeface="Courier New"/>
            </a:endParaRPr>
          </a:p>
          <a:p>
            <a:pPr marL="26987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HuffmanTree Left,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Right;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HuffmanTree Huffman( MinHeap </a:t>
            </a:r>
            <a:r>
              <a:rPr sz="1800" b="1" dirty="0">
                <a:latin typeface="Courier New"/>
                <a:cs typeface="Courier New"/>
              </a:rPr>
              <a:t>H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5"/>
              </a:lnSpc>
              <a:spcBef>
                <a:spcPts val="50"/>
              </a:spcBef>
              <a:tabLst>
                <a:tab pos="558165" algn="l"/>
              </a:tabLst>
            </a:pPr>
            <a:r>
              <a:rPr sz="1800" b="1" dirty="0">
                <a:latin typeface="Courier New"/>
                <a:cs typeface="Courier New"/>
              </a:rPr>
              <a:t>{	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 </a:t>
            </a:r>
            <a:r>
              <a:rPr sz="1800" b="1" spc="-5" dirty="0">
                <a:solidFill>
                  <a:srgbClr val="A2A2C2"/>
                </a:solidFill>
                <a:latin typeface="宋体"/>
                <a:cs typeface="宋体"/>
              </a:rPr>
              <a:t>假设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H-&gt;Size</a:t>
            </a:r>
            <a:r>
              <a:rPr sz="1800" b="1" spc="-5" dirty="0">
                <a:solidFill>
                  <a:srgbClr val="A2A2C2"/>
                </a:solidFill>
                <a:latin typeface="宋体"/>
                <a:cs typeface="宋体"/>
              </a:rPr>
              <a:t>个权值已经存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在</a:t>
            </a:r>
            <a:r>
              <a:rPr sz="1800" b="1" spc="-10" dirty="0">
                <a:solidFill>
                  <a:srgbClr val="A2A2C2"/>
                </a:solidFill>
                <a:latin typeface="Courier New"/>
                <a:cs typeface="Courier New"/>
              </a:rPr>
              <a:t>H-&gt;Elements[]-&gt;Weight</a:t>
            </a:r>
            <a:r>
              <a:rPr sz="1800" b="1" spc="-10" dirty="0">
                <a:solidFill>
                  <a:srgbClr val="A2A2C2"/>
                </a:solidFill>
                <a:latin typeface="宋体"/>
                <a:cs typeface="宋体"/>
              </a:rPr>
              <a:t>里</a:t>
            </a:r>
            <a:r>
              <a:rPr sz="1800" b="1" spc="-525" dirty="0">
                <a:solidFill>
                  <a:srgbClr val="A2A2C2"/>
                </a:solidFill>
                <a:latin typeface="宋体"/>
                <a:cs typeface="宋体"/>
              </a:rPr>
              <a:t> </a:t>
            </a:r>
            <a:r>
              <a:rPr sz="1800" b="1" dirty="0">
                <a:solidFill>
                  <a:srgbClr val="A2A2C2"/>
                </a:solidFill>
                <a:latin typeface="Calibri"/>
                <a:cs typeface="Calibri"/>
              </a:rPr>
              <a:t>*/</a:t>
            </a:r>
            <a:endParaRPr sz="1800">
              <a:latin typeface="Calibri"/>
              <a:cs typeface="Calibri"/>
            </a:endParaRPr>
          </a:p>
          <a:p>
            <a:pPr marL="553720">
              <a:lnSpc>
                <a:spcPts val="2135"/>
              </a:lnSpc>
              <a:tabLst>
                <a:tab pos="1644650" algn="l"/>
              </a:tabLst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i;	</a:t>
            </a:r>
            <a:r>
              <a:rPr sz="1800" b="1" spc="-10" dirty="0">
                <a:latin typeface="Courier New"/>
                <a:cs typeface="Courier New"/>
              </a:rPr>
              <a:t>HuffmanTree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4125" y="2449779"/>
            <a:ext cx="7738109" cy="331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BuildMinHeap(H);</a:t>
            </a:r>
            <a:r>
              <a:rPr sz="1800" b="1" spc="30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spc="-5" dirty="0">
                <a:solidFill>
                  <a:srgbClr val="A2A2C2"/>
                </a:solidFill>
                <a:latin typeface="宋体"/>
                <a:cs typeface="宋体"/>
              </a:rPr>
              <a:t>将</a:t>
            </a:r>
            <a:r>
              <a:rPr sz="1800" b="1" spc="-10" dirty="0">
                <a:solidFill>
                  <a:srgbClr val="A2A2C2"/>
                </a:solidFill>
                <a:latin typeface="Courier New"/>
                <a:cs typeface="Courier New"/>
              </a:rPr>
              <a:t>H-&gt;Elements[]</a:t>
            </a:r>
            <a:r>
              <a:rPr sz="1800" b="1" spc="-5" dirty="0">
                <a:solidFill>
                  <a:srgbClr val="A2A2C2"/>
                </a:solidFill>
                <a:latin typeface="宋体"/>
                <a:cs typeface="宋体"/>
              </a:rPr>
              <a:t>按权值调整为最小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堆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17145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18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(i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1;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&lt;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H-&gt;Size;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i++)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spc="-5" dirty="0">
                <a:solidFill>
                  <a:srgbClr val="A2A2C2"/>
                </a:solidFill>
                <a:latin typeface="宋体"/>
                <a:cs typeface="宋体"/>
              </a:rPr>
              <a:t>做</a:t>
            </a:r>
            <a:r>
              <a:rPr sz="1800" b="1" spc="-10" dirty="0">
                <a:solidFill>
                  <a:srgbClr val="A2A2C2"/>
                </a:solidFill>
                <a:latin typeface="Courier New"/>
                <a:cs typeface="Courier New"/>
              </a:rPr>
              <a:t>H-&gt;Size-1</a:t>
            </a:r>
            <a:r>
              <a:rPr sz="1800" b="1" spc="-5" dirty="0">
                <a:solidFill>
                  <a:srgbClr val="A2A2C2"/>
                </a:solidFill>
                <a:latin typeface="宋体"/>
                <a:cs typeface="宋体"/>
              </a:rPr>
              <a:t>次合并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564515" marR="5080">
              <a:lnSpc>
                <a:spcPts val="2110"/>
              </a:lnSpc>
              <a:spcBef>
                <a:spcPts val="115"/>
              </a:spcBef>
            </a:pP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malloc(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sizeof</a:t>
            </a:r>
            <a:r>
              <a:rPr sz="1800" b="1" spc="-5" dirty="0">
                <a:latin typeface="Courier New"/>
                <a:cs typeface="Courier New"/>
              </a:rPr>
              <a:t>(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struct</a:t>
            </a:r>
            <a:r>
              <a:rPr sz="180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TreeNode)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);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spc="-5" dirty="0">
                <a:solidFill>
                  <a:srgbClr val="A2A2C2"/>
                </a:solidFill>
                <a:latin typeface="宋体"/>
                <a:cs typeface="宋体"/>
              </a:rPr>
              <a:t>建立新结点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  </a:t>
            </a:r>
            <a:r>
              <a:rPr sz="1800" b="1" spc="-10" dirty="0">
                <a:latin typeface="Courier New"/>
                <a:cs typeface="Courier New"/>
              </a:rPr>
              <a:t>T-&gt;Left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DeleteMin(H);</a:t>
            </a:r>
            <a:endParaRPr sz="1800">
              <a:latin typeface="Courier New"/>
              <a:cs typeface="Courier New"/>
            </a:endParaRPr>
          </a:p>
          <a:p>
            <a:pPr marL="2338705">
              <a:lnSpc>
                <a:spcPts val="2125"/>
              </a:lnSpc>
            </a:pP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spc="-5" dirty="0">
                <a:solidFill>
                  <a:srgbClr val="A2A2C2"/>
                </a:solidFill>
                <a:latin typeface="宋体"/>
                <a:cs typeface="宋体"/>
              </a:rPr>
              <a:t>从最小堆中删除一个结点，作为新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T</a:t>
            </a:r>
            <a:r>
              <a:rPr sz="1800" b="1" spc="-5" dirty="0">
                <a:solidFill>
                  <a:srgbClr val="A2A2C2"/>
                </a:solidFill>
                <a:latin typeface="宋体"/>
                <a:cs typeface="宋体"/>
              </a:rPr>
              <a:t>的左子结点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564515">
              <a:lnSpc>
                <a:spcPts val="2135"/>
              </a:lnSpc>
            </a:pPr>
            <a:r>
              <a:rPr sz="1800" b="1" spc="-10" dirty="0">
                <a:latin typeface="Courier New"/>
                <a:cs typeface="Courier New"/>
              </a:rPr>
              <a:t>T-&gt;Right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DeleteMin(H);</a:t>
            </a:r>
            <a:endParaRPr sz="1800">
              <a:latin typeface="Courier New"/>
              <a:cs typeface="Courier New"/>
            </a:endParaRPr>
          </a:p>
          <a:p>
            <a:pPr marL="564515" marR="238125" indent="1638300">
              <a:lnSpc>
                <a:spcPts val="2090"/>
              </a:lnSpc>
              <a:spcBef>
                <a:spcPts val="175"/>
              </a:spcBef>
            </a:pP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spc="-5" dirty="0">
                <a:solidFill>
                  <a:srgbClr val="A2A2C2"/>
                </a:solidFill>
                <a:latin typeface="宋体"/>
                <a:cs typeface="宋体"/>
              </a:rPr>
              <a:t>从最小堆中删除一个结点，作为新</a:t>
            </a:r>
            <a:r>
              <a:rPr sz="1800" b="1" dirty="0">
                <a:solidFill>
                  <a:srgbClr val="A2A2C2"/>
                </a:solidFill>
                <a:latin typeface="Courier New"/>
                <a:cs typeface="Courier New"/>
              </a:rPr>
              <a:t>T</a:t>
            </a:r>
            <a:r>
              <a:rPr sz="1800" b="1" spc="-5" dirty="0">
                <a:solidFill>
                  <a:srgbClr val="A2A2C2"/>
                </a:solidFill>
                <a:latin typeface="宋体"/>
                <a:cs typeface="宋体"/>
              </a:rPr>
              <a:t>的右子结点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  </a:t>
            </a:r>
            <a:r>
              <a:rPr sz="1800" b="1" spc="-10" dirty="0">
                <a:latin typeface="Courier New"/>
                <a:cs typeface="Courier New"/>
              </a:rPr>
              <a:t>T-&gt;Weight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T-&gt;Left-&gt;Weight+T-&gt;Right-&gt;Weight;</a:t>
            </a:r>
            <a:endParaRPr sz="1800">
              <a:latin typeface="Courier New"/>
              <a:cs typeface="Courier New"/>
            </a:endParaRPr>
          </a:p>
          <a:p>
            <a:pPr marL="2202815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计算新权值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564515">
              <a:lnSpc>
                <a:spcPts val="2135"/>
              </a:lnSpc>
            </a:pPr>
            <a:r>
              <a:rPr sz="1800" b="1" spc="-5" dirty="0">
                <a:latin typeface="Courier New"/>
                <a:cs typeface="Courier New"/>
              </a:rPr>
              <a:t>Insert(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H,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);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spc="-5" dirty="0">
                <a:solidFill>
                  <a:srgbClr val="A2A2C2"/>
                </a:solidFill>
                <a:latin typeface="宋体"/>
                <a:cs typeface="宋体"/>
              </a:rPr>
              <a:t>将新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T</a:t>
            </a:r>
            <a:r>
              <a:rPr sz="1800" b="1" spc="-5" dirty="0">
                <a:solidFill>
                  <a:srgbClr val="A2A2C2"/>
                </a:solidFill>
                <a:latin typeface="宋体"/>
                <a:cs typeface="宋体"/>
              </a:rPr>
              <a:t>插入最小堆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5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T =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DeleteMin(H);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4125" y="5736437"/>
            <a:ext cx="1254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800" b="1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3105" y="6010757"/>
            <a:ext cx="8286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73415" algn="l"/>
              </a:tabLst>
            </a:pPr>
            <a:r>
              <a:rPr sz="1800" b="1" dirty="0">
                <a:latin typeface="Courier New"/>
                <a:cs typeface="Courier New"/>
              </a:rPr>
              <a:t>}	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37252" y="5602020"/>
            <a:ext cx="3285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整体复杂度为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O(N</a:t>
            </a:r>
            <a:r>
              <a:rPr sz="2400" b="1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logN)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14273"/>
            <a:ext cx="2712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3390" indent="-440690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Font typeface="Wingdings"/>
              <a:buChar char=""/>
              <a:tabLst>
                <a:tab pos="452755" algn="l"/>
                <a:tab pos="454025" algn="l"/>
              </a:tabLst>
            </a:pPr>
            <a:r>
              <a:rPr sz="2400" b="1" dirty="0">
                <a:latin typeface="宋体"/>
                <a:cs typeface="宋体"/>
              </a:rPr>
              <a:t>哈夫曼树的特点</a:t>
            </a:r>
            <a:r>
              <a:rPr sz="2400" b="1" spc="-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0416" y="783081"/>
            <a:ext cx="5377180" cy="9624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720"/>
              </a:lnSpc>
              <a:spcBef>
                <a:spcPts val="105"/>
              </a:spcBef>
              <a:tabLst>
                <a:tab pos="593090" algn="l"/>
              </a:tabLst>
            </a:pPr>
            <a:r>
              <a:rPr sz="3200" dirty="0">
                <a:solidFill>
                  <a:srgbClr val="0000FF"/>
                </a:solidFill>
                <a:latin typeface="Wingdings"/>
                <a:cs typeface="Wingdings"/>
              </a:rPr>
              <a:t></a:t>
            </a:r>
            <a:r>
              <a:rPr sz="3200" b="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pc="0" dirty="0"/>
              <a:t>没有度为</a:t>
            </a:r>
            <a:r>
              <a:rPr dirty="0">
                <a:latin typeface="Arial"/>
                <a:cs typeface="Arial"/>
              </a:rPr>
              <a:t>1</a:t>
            </a:r>
            <a:r>
              <a:rPr spc="0" dirty="0"/>
              <a:t>的结点；</a:t>
            </a:r>
            <a:br>
              <a:rPr lang="en-US" spc="0" dirty="0"/>
            </a:br>
            <a:r>
              <a:rPr sz="3200" dirty="0">
                <a:solidFill>
                  <a:srgbClr val="0000FF"/>
                </a:solidFill>
                <a:latin typeface="Wingdings"/>
                <a:cs typeface="Wingdings"/>
              </a:rPr>
              <a:t></a:t>
            </a:r>
            <a:r>
              <a:rPr sz="3200" b="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pc="-5" dirty="0">
                <a:latin typeface="Arial"/>
                <a:cs typeface="Arial"/>
              </a:rPr>
              <a:t>n</a:t>
            </a:r>
            <a:r>
              <a:rPr spc="0" dirty="0"/>
              <a:t>个叶子结点的哈夫曼</a:t>
            </a:r>
            <a:r>
              <a:rPr spc="-5" dirty="0"/>
              <a:t>树</a:t>
            </a:r>
            <a:r>
              <a:rPr spc="0" dirty="0"/>
              <a:t>共</a:t>
            </a:r>
            <a:r>
              <a:rPr spc="10" dirty="0"/>
              <a:t>有</a:t>
            </a:r>
            <a:r>
              <a:rPr dirty="0">
                <a:latin typeface="Arial"/>
                <a:cs typeface="Arial"/>
              </a:rPr>
              <a:t>2</a:t>
            </a:r>
            <a:r>
              <a:rPr spc="-5" dirty="0">
                <a:latin typeface="Arial"/>
                <a:cs typeface="Arial"/>
              </a:rPr>
              <a:t>n</a:t>
            </a:r>
            <a:r>
              <a:rPr spc="-10" dirty="0">
                <a:latin typeface="Arial"/>
                <a:cs typeface="Arial"/>
              </a:rPr>
              <a:t>-</a:t>
            </a:r>
            <a:r>
              <a:rPr dirty="0">
                <a:latin typeface="Arial"/>
                <a:cs typeface="Arial"/>
              </a:rPr>
              <a:t>1</a:t>
            </a:r>
            <a:r>
              <a:rPr spc="-5" dirty="0"/>
              <a:t>个</a:t>
            </a:r>
            <a:r>
              <a:rPr spc="0" dirty="0"/>
              <a:t>结点</a:t>
            </a:r>
            <a:r>
              <a:rPr spc="-5" dirty="0"/>
              <a:t>；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0416" y="1621358"/>
            <a:ext cx="7255509" cy="962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679"/>
              </a:lnSpc>
              <a:spcBef>
                <a:spcPts val="105"/>
              </a:spcBef>
              <a:tabLst>
                <a:tab pos="593090" algn="l"/>
              </a:tabLst>
            </a:pPr>
            <a:r>
              <a:rPr sz="3200" b="1" dirty="0">
                <a:solidFill>
                  <a:srgbClr val="0000FF"/>
                </a:solidFill>
                <a:latin typeface="Wingdings"/>
                <a:cs typeface="Wingdings"/>
              </a:rPr>
              <a:t></a:t>
            </a:r>
            <a:r>
              <a:rPr sz="320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latin typeface="宋体"/>
                <a:cs typeface="宋体"/>
              </a:rPr>
              <a:t>哈夫曼树的任意非叶</a:t>
            </a:r>
            <a:r>
              <a:rPr sz="2000" b="1" spc="-10" dirty="0">
                <a:latin typeface="宋体"/>
                <a:cs typeface="宋体"/>
              </a:rPr>
              <a:t>节</a:t>
            </a:r>
            <a:r>
              <a:rPr sz="2000" b="1" dirty="0">
                <a:latin typeface="宋体"/>
                <a:cs typeface="宋体"/>
              </a:rPr>
              <a:t>点的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左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右子树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交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换</a:t>
            </a:r>
            <a:r>
              <a:rPr sz="2000" b="1" dirty="0">
                <a:latin typeface="宋体"/>
                <a:cs typeface="宋体"/>
              </a:rPr>
              <a:t>后</a:t>
            </a:r>
            <a:r>
              <a:rPr sz="2000" b="1" spc="-5" dirty="0">
                <a:latin typeface="宋体"/>
                <a:cs typeface="宋体"/>
              </a:rPr>
              <a:t>仍</a:t>
            </a:r>
            <a:r>
              <a:rPr sz="2000" b="1" dirty="0">
                <a:latin typeface="宋体"/>
                <a:cs typeface="宋体"/>
              </a:rPr>
              <a:t>是哈夫</a:t>
            </a:r>
            <a:r>
              <a:rPr sz="2000" b="1" spc="-5" dirty="0">
                <a:latin typeface="宋体"/>
                <a:cs typeface="宋体"/>
              </a:rPr>
              <a:t>曼</a:t>
            </a:r>
            <a:r>
              <a:rPr sz="2000" b="1" spc="5" dirty="0">
                <a:latin typeface="宋体"/>
                <a:cs typeface="宋体"/>
              </a:rPr>
              <a:t>树</a:t>
            </a:r>
            <a:r>
              <a:rPr sz="2000" b="1" spc="-5" dirty="0">
                <a:latin typeface="宋体"/>
                <a:cs typeface="宋体"/>
              </a:rPr>
              <a:t>；</a:t>
            </a:r>
            <a:endParaRPr sz="2000" dirty="0">
              <a:latin typeface="宋体"/>
              <a:cs typeface="宋体"/>
            </a:endParaRPr>
          </a:p>
          <a:p>
            <a:pPr marL="12700">
              <a:lnSpc>
                <a:spcPts val="3679"/>
              </a:lnSpc>
              <a:tabLst>
                <a:tab pos="593090" algn="l"/>
              </a:tabLst>
            </a:pPr>
            <a:r>
              <a:rPr sz="3200" b="1" dirty="0">
                <a:solidFill>
                  <a:srgbClr val="0000FF"/>
                </a:solidFill>
                <a:latin typeface="Wingdings"/>
                <a:cs typeface="Wingdings"/>
              </a:rPr>
              <a:t></a:t>
            </a:r>
            <a:r>
              <a:rPr sz="320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latin typeface="宋体"/>
                <a:cs typeface="宋体"/>
              </a:rPr>
              <a:t>对同一组权值</a:t>
            </a:r>
            <a:r>
              <a:rPr sz="2000" b="1" dirty="0">
                <a:latin typeface="Arial"/>
                <a:cs typeface="Arial"/>
              </a:rPr>
              <a:t>{</a:t>
            </a:r>
            <a:r>
              <a:rPr sz="2000" b="1" i="1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950" b="1" i="1" baseline="-21367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1950" b="1" i="1" spc="232" baseline="-2136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2000" b="1" i="1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950" b="1" i="1" baseline="-21367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950" b="1" i="1" spc="262" baseline="-2136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20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0" dirty="0">
                <a:solidFill>
                  <a:srgbClr val="0000FF"/>
                </a:solidFill>
                <a:latin typeface="Arial"/>
                <a:cs typeface="Arial"/>
              </a:rPr>
              <a:t>……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20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i="1" spc="0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950" b="1" i="1" spc="0" baseline="-21367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b="1" spc="0" dirty="0">
                <a:latin typeface="Arial"/>
                <a:cs typeface="Arial"/>
              </a:rPr>
              <a:t>}</a:t>
            </a:r>
            <a:r>
              <a:rPr sz="2000" b="1" spc="0" dirty="0">
                <a:latin typeface="宋体"/>
                <a:cs typeface="宋体"/>
              </a:rPr>
              <a:t>，</a:t>
            </a:r>
            <a:r>
              <a:rPr sz="2000" b="1" spc="-5" dirty="0">
                <a:latin typeface="宋体"/>
                <a:cs typeface="宋体"/>
              </a:rPr>
              <a:t>是否存在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不同构的两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0416" y="2433802"/>
            <a:ext cx="6028055" cy="89789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2000" b="1" spc="0" dirty="0">
                <a:solidFill>
                  <a:srgbClr val="0000FF"/>
                </a:solidFill>
                <a:latin typeface="宋体"/>
                <a:cs typeface="宋体"/>
              </a:rPr>
              <a:t>棵哈夫曼树</a:t>
            </a:r>
            <a:r>
              <a:rPr sz="2000" b="1" spc="0" dirty="0">
                <a:latin typeface="宋体"/>
                <a:cs typeface="宋体"/>
              </a:rPr>
              <a:t>呢？</a:t>
            </a:r>
            <a:endParaRPr sz="2000" dirty="0">
              <a:latin typeface="宋体"/>
              <a:cs typeface="宋体"/>
            </a:endParaRPr>
          </a:p>
          <a:p>
            <a:pPr marL="274320">
              <a:lnSpc>
                <a:spcPct val="100000"/>
              </a:lnSpc>
              <a:spcBef>
                <a:spcPts val="1035"/>
              </a:spcBef>
            </a:pPr>
            <a:r>
              <a:rPr sz="2000" b="1" dirty="0">
                <a:latin typeface="宋体"/>
                <a:cs typeface="宋体"/>
              </a:rPr>
              <a:t>对一组权值</a:t>
            </a:r>
            <a:r>
              <a:rPr sz="2000" b="1" dirty="0">
                <a:latin typeface="Arial"/>
                <a:cs typeface="Arial"/>
              </a:rPr>
              <a:t>{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1,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2 ,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3,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3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}</a:t>
            </a:r>
            <a:r>
              <a:rPr sz="2000" b="1" dirty="0">
                <a:latin typeface="宋体"/>
                <a:cs typeface="宋体"/>
              </a:rPr>
              <a:t>，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不同构</a:t>
            </a:r>
            <a:r>
              <a:rPr sz="2000" b="1" dirty="0">
                <a:latin typeface="宋体"/>
                <a:cs typeface="宋体"/>
              </a:rPr>
              <a:t>的两棵哈夫曼</a:t>
            </a:r>
            <a:r>
              <a:rPr sz="2000" b="1" spc="0" dirty="0">
                <a:latin typeface="宋体"/>
                <a:cs typeface="宋体"/>
              </a:rPr>
              <a:t>树</a:t>
            </a:r>
            <a:r>
              <a:rPr sz="2000" b="1" spc="-5" dirty="0">
                <a:latin typeface="宋体"/>
                <a:cs typeface="宋体"/>
              </a:rPr>
              <a:t>：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97371" y="3567048"/>
            <a:ext cx="347980" cy="346075"/>
          </a:xfrm>
          <a:custGeom>
            <a:avLst/>
            <a:gdLst/>
            <a:ahLst/>
            <a:cxnLst/>
            <a:rect l="l" t="t" r="r" b="b"/>
            <a:pathLst>
              <a:path w="347979" h="346075">
                <a:moveTo>
                  <a:pt x="173989" y="0"/>
                </a:moveTo>
                <a:lnTo>
                  <a:pt x="127720" y="6171"/>
                </a:lnTo>
                <a:lnTo>
                  <a:pt x="86153" y="23589"/>
                </a:lnTo>
                <a:lnTo>
                  <a:pt x="50942" y="50609"/>
                </a:lnTo>
                <a:lnTo>
                  <a:pt x="23744" y="85588"/>
                </a:lnTo>
                <a:lnTo>
                  <a:pt x="6211" y="126882"/>
                </a:lnTo>
                <a:lnTo>
                  <a:pt x="0" y="172846"/>
                </a:lnTo>
                <a:lnTo>
                  <a:pt x="6211" y="218758"/>
                </a:lnTo>
                <a:lnTo>
                  <a:pt x="23744" y="260016"/>
                </a:lnTo>
                <a:lnTo>
                  <a:pt x="50942" y="294973"/>
                </a:lnTo>
                <a:lnTo>
                  <a:pt x="86153" y="321982"/>
                </a:lnTo>
                <a:lnTo>
                  <a:pt x="127720" y="339396"/>
                </a:lnTo>
                <a:lnTo>
                  <a:pt x="173989" y="345567"/>
                </a:lnTo>
                <a:lnTo>
                  <a:pt x="220206" y="339396"/>
                </a:lnTo>
                <a:lnTo>
                  <a:pt x="261737" y="321982"/>
                </a:lnTo>
                <a:lnTo>
                  <a:pt x="296925" y="294973"/>
                </a:lnTo>
                <a:lnTo>
                  <a:pt x="324113" y="260016"/>
                </a:lnTo>
                <a:lnTo>
                  <a:pt x="341641" y="218758"/>
                </a:lnTo>
                <a:lnTo>
                  <a:pt x="347852" y="172846"/>
                </a:lnTo>
                <a:lnTo>
                  <a:pt x="341641" y="126882"/>
                </a:lnTo>
                <a:lnTo>
                  <a:pt x="324113" y="85588"/>
                </a:lnTo>
                <a:lnTo>
                  <a:pt x="296925" y="50609"/>
                </a:lnTo>
                <a:lnTo>
                  <a:pt x="261737" y="23589"/>
                </a:lnTo>
                <a:lnTo>
                  <a:pt x="220206" y="6171"/>
                </a:lnTo>
                <a:lnTo>
                  <a:pt x="173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97371" y="3567048"/>
            <a:ext cx="347980" cy="346075"/>
          </a:xfrm>
          <a:custGeom>
            <a:avLst/>
            <a:gdLst/>
            <a:ahLst/>
            <a:cxnLst/>
            <a:rect l="l" t="t" r="r" b="b"/>
            <a:pathLst>
              <a:path w="347979" h="346075">
                <a:moveTo>
                  <a:pt x="0" y="172846"/>
                </a:moveTo>
                <a:lnTo>
                  <a:pt x="6211" y="126882"/>
                </a:lnTo>
                <a:lnTo>
                  <a:pt x="23744" y="85588"/>
                </a:lnTo>
                <a:lnTo>
                  <a:pt x="50942" y="50609"/>
                </a:lnTo>
                <a:lnTo>
                  <a:pt x="86153" y="23589"/>
                </a:lnTo>
                <a:lnTo>
                  <a:pt x="127720" y="6171"/>
                </a:lnTo>
                <a:lnTo>
                  <a:pt x="173989" y="0"/>
                </a:lnTo>
                <a:lnTo>
                  <a:pt x="220206" y="6171"/>
                </a:lnTo>
                <a:lnTo>
                  <a:pt x="261737" y="23589"/>
                </a:lnTo>
                <a:lnTo>
                  <a:pt x="296925" y="50609"/>
                </a:lnTo>
                <a:lnTo>
                  <a:pt x="324113" y="85588"/>
                </a:lnTo>
                <a:lnTo>
                  <a:pt x="341641" y="126882"/>
                </a:lnTo>
                <a:lnTo>
                  <a:pt x="347852" y="172846"/>
                </a:lnTo>
                <a:lnTo>
                  <a:pt x="341641" y="218758"/>
                </a:lnTo>
                <a:lnTo>
                  <a:pt x="324113" y="260016"/>
                </a:lnTo>
                <a:lnTo>
                  <a:pt x="296925" y="294973"/>
                </a:lnTo>
                <a:lnTo>
                  <a:pt x="261737" y="321982"/>
                </a:lnTo>
                <a:lnTo>
                  <a:pt x="220206" y="339396"/>
                </a:lnTo>
                <a:lnTo>
                  <a:pt x="173989" y="345567"/>
                </a:lnTo>
                <a:lnTo>
                  <a:pt x="127720" y="339396"/>
                </a:lnTo>
                <a:lnTo>
                  <a:pt x="86153" y="321982"/>
                </a:lnTo>
                <a:lnTo>
                  <a:pt x="50942" y="294973"/>
                </a:lnTo>
                <a:lnTo>
                  <a:pt x="23744" y="260016"/>
                </a:lnTo>
                <a:lnTo>
                  <a:pt x="6211" y="218758"/>
                </a:lnTo>
                <a:lnTo>
                  <a:pt x="0" y="17284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63183" y="3858514"/>
            <a:ext cx="271780" cy="199390"/>
          </a:xfrm>
          <a:custGeom>
            <a:avLst/>
            <a:gdLst/>
            <a:ahLst/>
            <a:cxnLst/>
            <a:rect l="l" t="t" r="r" b="b"/>
            <a:pathLst>
              <a:path w="271779" h="199389">
                <a:moveTo>
                  <a:pt x="271271" y="0"/>
                </a:moveTo>
                <a:lnTo>
                  <a:pt x="0" y="19913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12839" y="3852671"/>
            <a:ext cx="271780" cy="199390"/>
          </a:xfrm>
          <a:custGeom>
            <a:avLst/>
            <a:gdLst/>
            <a:ahLst/>
            <a:cxnLst/>
            <a:rect l="l" t="t" r="r" b="b"/>
            <a:pathLst>
              <a:path w="271779" h="199389">
                <a:moveTo>
                  <a:pt x="0" y="0"/>
                </a:moveTo>
                <a:lnTo>
                  <a:pt x="271271" y="1992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94830" y="4340986"/>
            <a:ext cx="110489" cy="383540"/>
          </a:xfrm>
          <a:custGeom>
            <a:avLst/>
            <a:gdLst/>
            <a:ahLst/>
            <a:cxnLst/>
            <a:rect l="l" t="t" r="r" b="b"/>
            <a:pathLst>
              <a:path w="110490" h="383539">
                <a:moveTo>
                  <a:pt x="110109" y="0"/>
                </a:moveTo>
                <a:lnTo>
                  <a:pt x="0" y="38341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83501" y="4339844"/>
            <a:ext cx="110489" cy="383540"/>
          </a:xfrm>
          <a:custGeom>
            <a:avLst/>
            <a:gdLst/>
            <a:ahLst/>
            <a:cxnLst/>
            <a:rect l="l" t="t" r="r" b="b"/>
            <a:pathLst>
              <a:path w="110490" h="383539">
                <a:moveTo>
                  <a:pt x="0" y="0"/>
                </a:moveTo>
                <a:lnTo>
                  <a:pt x="110235" y="3834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96685" y="4067047"/>
            <a:ext cx="347980" cy="346075"/>
          </a:xfrm>
          <a:custGeom>
            <a:avLst/>
            <a:gdLst/>
            <a:ahLst/>
            <a:cxnLst/>
            <a:rect l="l" t="t" r="r" b="b"/>
            <a:pathLst>
              <a:path w="347979" h="346075">
                <a:moveTo>
                  <a:pt x="173862" y="0"/>
                </a:moveTo>
                <a:lnTo>
                  <a:pt x="127646" y="6171"/>
                </a:lnTo>
                <a:lnTo>
                  <a:pt x="86115" y="23589"/>
                </a:lnTo>
                <a:lnTo>
                  <a:pt x="50927" y="50609"/>
                </a:lnTo>
                <a:lnTo>
                  <a:pt x="23739" y="85588"/>
                </a:lnTo>
                <a:lnTo>
                  <a:pt x="6211" y="126882"/>
                </a:lnTo>
                <a:lnTo>
                  <a:pt x="0" y="172846"/>
                </a:lnTo>
                <a:lnTo>
                  <a:pt x="6211" y="218758"/>
                </a:lnTo>
                <a:lnTo>
                  <a:pt x="23739" y="260016"/>
                </a:lnTo>
                <a:lnTo>
                  <a:pt x="50926" y="294973"/>
                </a:lnTo>
                <a:lnTo>
                  <a:pt x="86115" y="321982"/>
                </a:lnTo>
                <a:lnTo>
                  <a:pt x="127646" y="339396"/>
                </a:lnTo>
                <a:lnTo>
                  <a:pt x="173862" y="345566"/>
                </a:lnTo>
                <a:lnTo>
                  <a:pt x="220132" y="339396"/>
                </a:lnTo>
                <a:lnTo>
                  <a:pt x="261699" y="321982"/>
                </a:lnTo>
                <a:lnTo>
                  <a:pt x="296910" y="294973"/>
                </a:lnTo>
                <a:lnTo>
                  <a:pt x="324108" y="260016"/>
                </a:lnTo>
                <a:lnTo>
                  <a:pt x="341641" y="218758"/>
                </a:lnTo>
                <a:lnTo>
                  <a:pt x="347852" y="172846"/>
                </a:lnTo>
                <a:lnTo>
                  <a:pt x="341641" y="126882"/>
                </a:lnTo>
                <a:lnTo>
                  <a:pt x="324108" y="85588"/>
                </a:lnTo>
                <a:lnTo>
                  <a:pt x="296910" y="50609"/>
                </a:lnTo>
                <a:lnTo>
                  <a:pt x="261699" y="23589"/>
                </a:lnTo>
                <a:lnTo>
                  <a:pt x="220132" y="6171"/>
                </a:lnTo>
                <a:lnTo>
                  <a:pt x="1738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96685" y="4067047"/>
            <a:ext cx="347980" cy="346075"/>
          </a:xfrm>
          <a:custGeom>
            <a:avLst/>
            <a:gdLst/>
            <a:ahLst/>
            <a:cxnLst/>
            <a:rect l="l" t="t" r="r" b="b"/>
            <a:pathLst>
              <a:path w="347979" h="346075">
                <a:moveTo>
                  <a:pt x="0" y="172846"/>
                </a:moveTo>
                <a:lnTo>
                  <a:pt x="6211" y="126882"/>
                </a:lnTo>
                <a:lnTo>
                  <a:pt x="23739" y="85588"/>
                </a:lnTo>
                <a:lnTo>
                  <a:pt x="50927" y="50609"/>
                </a:lnTo>
                <a:lnTo>
                  <a:pt x="86115" y="23589"/>
                </a:lnTo>
                <a:lnTo>
                  <a:pt x="127646" y="6171"/>
                </a:lnTo>
                <a:lnTo>
                  <a:pt x="173862" y="0"/>
                </a:lnTo>
                <a:lnTo>
                  <a:pt x="220132" y="6171"/>
                </a:lnTo>
                <a:lnTo>
                  <a:pt x="261699" y="23589"/>
                </a:lnTo>
                <a:lnTo>
                  <a:pt x="296910" y="50609"/>
                </a:lnTo>
                <a:lnTo>
                  <a:pt x="324108" y="85588"/>
                </a:lnTo>
                <a:lnTo>
                  <a:pt x="341641" y="126882"/>
                </a:lnTo>
                <a:lnTo>
                  <a:pt x="347852" y="172846"/>
                </a:lnTo>
                <a:lnTo>
                  <a:pt x="341641" y="218758"/>
                </a:lnTo>
                <a:lnTo>
                  <a:pt x="324108" y="260016"/>
                </a:lnTo>
                <a:lnTo>
                  <a:pt x="296910" y="294973"/>
                </a:lnTo>
                <a:lnTo>
                  <a:pt x="261699" y="321982"/>
                </a:lnTo>
                <a:lnTo>
                  <a:pt x="220132" y="339396"/>
                </a:lnTo>
                <a:lnTo>
                  <a:pt x="173862" y="345566"/>
                </a:lnTo>
                <a:lnTo>
                  <a:pt x="127646" y="339396"/>
                </a:lnTo>
                <a:lnTo>
                  <a:pt x="86115" y="321982"/>
                </a:lnTo>
                <a:lnTo>
                  <a:pt x="50926" y="294973"/>
                </a:lnTo>
                <a:lnTo>
                  <a:pt x="23739" y="260016"/>
                </a:lnTo>
                <a:lnTo>
                  <a:pt x="6211" y="218758"/>
                </a:lnTo>
                <a:lnTo>
                  <a:pt x="0" y="17284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22643" y="4013961"/>
            <a:ext cx="347980" cy="345440"/>
          </a:xfrm>
          <a:custGeom>
            <a:avLst/>
            <a:gdLst/>
            <a:ahLst/>
            <a:cxnLst/>
            <a:rect l="l" t="t" r="r" b="b"/>
            <a:pathLst>
              <a:path w="347979" h="345439">
                <a:moveTo>
                  <a:pt x="173989" y="0"/>
                </a:moveTo>
                <a:lnTo>
                  <a:pt x="127720" y="6170"/>
                </a:lnTo>
                <a:lnTo>
                  <a:pt x="86153" y="23584"/>
                </a:lnTo>
                <a:lnTo>
                  <a:pt x="50942" y="50593"/>
                </a:lnTo>
                <a:lnTo>
                  <a:pt x="23744" y="85550"/>
                </a:lnTo>
                <a:lnTo>
                  <a:pt x="6211" y="126808"/>
                </a:lnTo>
                <a:lnTo>
                  <a:pt x="0" y="172719"/>
                </a:lnTo>
                <a:lnTo>
                  <a:pt x="6211" y="218631"/>
                </a:lnTo>
                <a:lnTo>
                  <a:pt x="23744" y="259889"/>
                </a:lnTo>
                <a:lnTo>
                  <a:pt x="50942" y="294846"/>
                </a:lnTo>
                <a:lnTo>
                  <a:pt x="86153" y="321855"/>
                </a:lnTo>
                <a:lnTo>
                  <a:pt x="127720" y="339269"/>
                </a:lnTo>
                <a:lnTo>
                  <a:pt x="173989" y="345439"/>
                </a:lnTo>
                <a:lnTo>
                  <a:pt x="220206" y="339269"/>
                </a:lnTo>
                <a:lnTo>
                  <a:pt x="261737" y="321855"/>
                </a:lnTo>
                <a:lnTo>
                  <a:pt x="296925" y="294846"/>
                </a:lnTo>
                <a:lnTo>
                  <a:pt x="324113" y="259889"/>
                </a:lnTo>
                <a:lnTo>
                  <a:pt x="341641" y="218631"/>
                </a:lnTo>
                <a:lnTo>
                  <a:pt x="347852" y="172719"/>
                </a:lnTo>
                <a:lnTo>
                  <a:pt x="341641" y="126808"/>
                </a:lnTo>
                <a:lnTo>
                  <a:pt x="324113" y="85550"/>
                </a:lnTo>
                <a:lnTo>
                  <a:pt x="296925" y="50593"/>
                </a:lnTo>
                <a:lnTo>
                  <a:pt x="261737" y="23584"/>
                </a:lnTo>
                <a:lnTo>
                  <a:pt x="220206" y="6170"/>
                </a:lnTo>
                <a:lnTo>
                  <a:pt x="173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22643" y="4013961"/>
            <a:ext cx="347980" cy="345440"/>
          </a:xfrm>
          <a:custGeom>
            <a:avLst/>
            <a:gdLst/>
            <a:ahLst/>
            <a:cxnLst/>
            <a:rect l="l" t="t" r="r" b="b"/>
            <a:pathLst>
              <a:path w="347979" h="345439">
                <a:moveTo>
                  <a:pt x="0" y="172719"/>
                </a:moveTo>
                <a:lnTo>
                  <a:pt x="6211" y="126808"/>
                </a:lnTo>
                <a:lnTo>
                  <a:pt x="23744" y="85550"/>
                </a:lnTo>
                <a:lnTo>
                  <a:pt x="50942" y="50593"/>
                </a:lnTo>
                <a:lnTo>
                  <a:pt x="86153" y="23584"/>
                </a:lnTo>
                <a:lnTo>
                  <a:pt x="127720" y="6170"/>
                </a:lnTo>
                <a:lnTo>
                  <a:pt x="173989" y="0"/>
                </a:lnTo>
                <a:lnTo>
                  <a:pt x="220206" y="6170"/>
                </a:lnTo>
                <a:lnTo>
                  <a:pt x="261737" y="23584"/>
                </a:lnTo>
                <a:lnTo>
                  <a:pt x="296925" y="50593"/>
                </a:lnTo>
                <a:lnTo>
                  <a:pt x="324113" y="85550"/>
                </a:lnTo>
                <a:lnTo>
                  <a:pt x="341641" y="126808"/>
                </a:lnTo>
                <a:lnTo>
                  <a:pt x="347852" y="172719"/>
                </a:lnTo>
                <a:lnTo>
                  <a:pt x="341641" y="218631"/>
                </a:lnTo>
                <a:lnTo>
                  <a:pt x="324113" y="259889"/>
                </a:lnTo>
                <a:lnTo>
                  <a:pt x="296925" y="294846"/>
                </a:lnTo>
                <a:lnTo>
                  <a:pt x="261737" y="321855"/>
                </a:lnTo>
                <a:lnTo>
                  <a:pt x="220206" y="339269"/>
                </a:lnTo>
                <a:lnTo>
                  <a:pt x="173989" y="345439"/>
                </a:lnTo>
                <a:lnTo>
                  <a:pt x="127720" y="339269"/>
                </a:lnTo>
                <a:lnTo>
                  <a:pt x="86153" y="321855"/>
                </a:lnTo>
                <a:lnTo>
                  <a:pt x="50942" y="294846"/>
                </a:lnTo>
                <a:lnTo>
                  <a:pt x="23744" y="259889"/>
                </a:lnTo>
                <a:lnTo>
                  <a:pt x="6211" y="218631"/>
                </a:lnTo>
                <a:lnTo>
                  <a:pt x="0" y="1727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830951" y="4757991"/>
            <a:ext cx="285750" cy="349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65"/>
              </a:spcBef>
            </a:pPr>
            <a:r>
              <a:rPr sz="2000" b="1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40145" y="4756848"/>
            <a:ext cx="285750" cy="349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65"/>
              </a:spcBef>
            </a:pPr>
            <a:r>
              <a:rPr sz="2000" b="1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75450" y="4724463"/>
            <a:ext cx="285750" cy="349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65"/>
              </a:spcBef>
            </a:pPr>
            <a:r>
              <a:rPr sz="2000" b="1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82357" y="4723320"/>
            <a:ext cx="285750" cy="349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65"/>
              </a:spcBef>
            </a:pPr>
            <a:r>
              <a:rPr sz="2000" b="1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979286" y="4375784"/>
            <a:ext cx="110489" cy="383540"/>
          </a:xfrm>
          <a:custGeom>
            <a:avLst/>
            <a:gdLst/>
            <a:ahLst/>
            <a:cxnLst/>
            <a:rect l="l" t="t" r="r" b="b"/>
            <a:pathLst>
              <a:path w="110489" h="383539">
                <a:moveTo>
                  <a:pt x="110109" y="0"/>
                </a:moveTo>
                <a:lnTo>
                  <a:pt x="0" y="38341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67958" y="4374641"/>
            <a:ext cx="110489" cy="383540"/>
          </a:xfrm>
          <a:custGeom>
            <a:avLst/>
            <a:gdLst/>
            <a:ahLst/>
            <a:cxnLst/>
            <a:rect l="l" t="t" r="r" b="b"/>
            <a:pathLst>
              <a:path w="110489" h="383539">
                <a:moveTo>
                  <a:pt x="0" y="0"/>
                </a:moveTo>
                <a:lnTo>
                  <a:pt x="110236" y="3834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016632" y="5669076"/>
            <a:ext cx="12293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WPL </a:t>
            </a:r>
            <a:r>
              <a:rPr sz="2000" b="1" spc="-5" dirty="0">
                <a:latin typeface="宋体"/>
                <a:cs typeface="宋体"/>
              </a:rPr>
              <a:t>＝</a:t>
            </a:r>
            <a:r>
              <a:rPr sz="2000" b="1" spc="-700" dirty="0">
                <a:latin typeface="宋体"/>
                <a:cs typeface="宋体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18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89141" y="5740400"/>
            <a:ext cx="12293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WPL </a:t>
            </a:r>
            <a:r>
              <a:rPr sz="2000" b="1" spc="-5" dirty="0">
                <a:latin typeface="宋体"/>
                <a:cs typeface="宋体"/>
              </a:rPr>
              <a:t>＝</a:t>
            </a:r>
            <a:r>
              <a:rPr sz="2000" b="1" spc="-700" dirty="0">
                <a:latin typeface="宋体"/>
                <a:cs typeface="宋体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18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78760" y="3873753"/>
            <a:ext cx="271780" cy="200025"/>
          </a:xfrm>
          <a:custGeom>
            <a:avLst/>
            <a:gdLst/>
            <a:ahLst/>
            <a:cxnLst/>
            <a:rect l="l" t="t" r="r" b="b"/>
            <a:pathLst>
              <a:path w="271780" h="200025">
                <a:moveTo>
                  <a:pt x="271779" y="0"/>
                </a:moveTo>
                <a:lnTo>
                  <a:pt x="0" y="19964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04057" y="3562350"/>
            <a:ext cx="348615" cy="346075"/>
          </a:xfrm>
          <a:custGeom>
            <a:avLst/>
            <a:gdLst/>
            <a:ahLst/>
            <a:cxnLst/>
            <a:rect l="l" t="t" r="r" b="b"/>
            <a:pathLst>
              <a:path w="348614" h="346075">
                <a:moveTo>
                  <a:pt x="174244" y="0"/>
                </a:moveTo>
                <a:lnTo>
                  <a:pt x="127911" y="6180"/>
                </a:lnTo>
                <a:lnTo>
                  <a:pt x="86284" y="23622"/>
                </a:lnTo>
                <a:lnTo>
                  <a:pt x="51022" y="50673"/>
                </a:lnTo>
                <a:lnTo>
                  <a:pt x="23781" y="85682"/>
                </a:lnTo>
                <a:lnTo>
                  <a:pt x="6221" y="127000"/>
                </a:lnTo>
                <a:lnTo>
                  <a:pt x="0" y="172974"/>
                </a:lnTo>
                <a:lnTo>
                  <a:pt x="6221" y="219001"/>
                </a:lnTo>
                <a:lnTo>
                  <a:pt x="23781" y="260354"/>
                </a:lnTo>
                <a:lnTo>
                  <a:pt x="51022" y="295386"/>
                </a:lnTo>
                <a:lnTo>
                  <a:pt x="86284" y="322448"/>
                </a:lnTo>
                <a:lnTo>
                  <a:pt x="127911" y="339893"/>
                </a:lnTo>
                <a:lnTo>
                  <a:pt x="174244" y="346075"/>
                </a:lnTo>
                <a:lnTo>
                  <a:pt x="220523" y="339893"/>
                </a:lnTo>
                <a:lnTo>
                  <a:pt x="262113" y="322448"/>
                </a:lnTo>
                <a:lnTo>
                  <a:pt x="297354" y="295386"/>
                </a:lnTo>
                <a:lnTo>
                  <a:pt x="324583" y="260354"/>
                </a:lnTo>
                <a:lnTo>
                  <a:pt x="342139" y="219001"/>
                </a:lnTo>
                <a:lnTo>
                  <a:pt x="348361" y="172974"/>
                </a:lnTo>
                <a:lnTo>
                  <a:pt x="342139" y="127000"/>
                </a:lnTo>
                <a:lnTo>
                  <a:pt x="324583" y="85682"/>
                </a:lnTo>
                <a:lnTo>
                  <a:pt x="297354" y="50673"/>
                </a:lnTo>
                <a:lnTo>
                  <a:pt x="262113" y="23622"/>
                </a:lnTo>
                <a:lnTo>
                  <a:pt x="220523" y="6180"/>
                </a:lnTo>
                <a:lnTo>
                  <a:pt x="1742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04057" y="3562350"/>
            <a:ext cx="348615" cy="346075"/>
          </a:xfrm>
          <a:custGeom>
            <a:avLst/>
            <a:gdLst/>
            <a:ahLst/>
            <a:cxnLst/>
            <a:rect l="l" t="t" r="r" b="b"/>
            <a:pathLst>
              <a:path w="348614" h="346075">
                <a:moveTo>
                  <a:pt x="0" y="172974"/>
                </a:moveTo>
                <a:lnTo>
                  <a:pt x="6221" y="127000"/>
                </a:lnTo>
                <a:lnTo>
                  <a:pt x="23781" y="85682"/>
                </a:lnTo>
                <a:lnTo>
                  <a:pt x="51022" y="50673"/>
                </a:lnTo>
                <a:lnTo>
                  <a:pt x="86284" y="23622"/>
                </a:lnTo>
                <a:lnTo>
                  <a:pt x="127911" y="6180"/>
                </a:lnTo>
                <a:lnTo>
                  <a:pt x="174244" y="0"/>
                </a:lnTo>
                <a:lnTo>
                  <a:pt x="220523" y="6180"/>
                </a:lnTo>
                <a:lnTo>
                  <a:pt x="262113" y="23622"/>
                </a:lnTo>
                <a:lnTo>
                  <a:pt x="297354" y="50673"/>
                </a:lnTo>
                <a:lnTo>
                  <a:pt x="324583" y="85682"/>
                </a:lnTo>
                <a:lnTo>
                  <a:pt x="342139" y="127000"/>
                </a:lnTo>
                <a:lnTo>
                  <a:pt x="348361" y="172974"/>
                </a:lnTo>
                <a:lnTo>
                  <a:pt x="342139" y="219001"/>
                </a:lnTo>
                <a:lnTo>
                  <a:pt x="324583" y="260354"/>
                </a:lnTo>
                <a:lnTo>
                  <a:pt x="297354" y="295386"/>
                </a:lnTo>
                <a:lnTo>
                  <a:pt x="262113" y="322448"/>
                </a:lnTo>
                <a:lnTo>
                  <a:pt x="220523" y="339893"/>
                </a:lnTo>
                <a:lnTo>
                  <a:pt x="174244" y="346075"/>
                </a:lnTo>
                <a:lnTo>
                  <a:pt x="127911" y="339893"/>
                </a:lnTo>
                <a:lnTo>
                  <a:pt x="86284" y="322448"/>
                </a:lnTo>
                <a:lnTo>
                  <a:pt x="51022" y="295386"/>
                </a:lnTo>
                <a:lnTo>
                  <a:pt x="23781" y="260354"/>
                </a:lnTo>
                <a:lnTo>
                  <a:pt x="6221" y="219001"/>
                </a:lnTo>
                <a:lnTo>
                  <a:pt x="0" y="1729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82595" y="4012184"/>
            <a:ext cx="348615" cy="346075"/>
          </a:xfrm>
          <a:custGeom>
            <a:avLst/>
            <a:gdLst/>
            <a:ahLst/>
            <a:cxnLst/>
            <a:rect l="l" t="t" r="r" b="b"/>
            <a:pathLst>
              <a:path w="348614" h="346075">
                <a:moveTo>
                  <a:pt x="174117" y="0"/>
                </a:moveTo>
                <a:lnTo>
                  <a:pt x="127837" y="6181"/>
                </a:lnTo>
                <a:lnTo>
                  <a:pt x="86247" y="23626"/>
                </a:lnTo>
                <a:lnTo>
                  <a:pt x="51006" y="50688"/>
                </a:lnTo>
                <a:lnTo>
                  <a:pt x="23777" y="85720"/>
                </a:lnTo>
                <a:lnTo>
                  <a:pt x="6221" y="127073"/>
                </a:lnTo>
                <a:lnTo>
                  <a:pt x="0" y="173101"/>
                </a:lnTo>
                <a:lnTo>
                  <a:pt x="6221" y="219075"/>
                </a:lnTo>
                <a:lnTo>
                  <a:pt x="23777" y="260392"/>
                </a:lnTo>
                <a:lnTo>
                  <a:pt x="51006" y="295402"/>
                </a:lnTo>
                <a:lnTo>
                  <a:pt x="86247" y="322453"/>
                </a:lnTo>
                <a:lnTo>
                  <a:pt x="127837" y="339894"/>
                </a:lnTo>
                <a:lnTo>
                  <a:pt x="174117" y="346075"/>
                </a:lnTo>
                <a:lnTo>
                  <a:pt x="220449" y="339894"/>
                </a:lnTo>
                <a:lnTo>
                  <a:pt x="262076" y="322453"/>
                </a:lnTo>
                <a:lnTo>
                  <a:pt x="297338" y="295402"/>
                </a:lnTo>
                <a:lnTo>
                  <a:pt x="324579" y="260392"/>
                </a:lnTo>
                <a:lnTo>
                  <a:pt x="342139" y="219075"/>
                </a:lnTo>
                <a:lnTo>
                  <a:pt x="348361" y="173101"/>
                </a:lnTo>
                <a:lnTo>
                  <a:pt x="342139" y="127073"/>
                </a:lnTo>
                <a:lnTo>
                  <a:pt x="324579" y="85720"/>
                </a:lnTo>
                <a:lnTo>
                  <a:pt x="297338" y="50688"/>
                </a:lnTo>
                <a:lnTo>
                  <a:pt x="262076" y="23626"/>
                </a:lnTo>
                <a:lnTo>
                  <a:pt x="220449" y="6181"/>
                </a:lnTo>
                <a:lnTo>
                  <a:pt x="1741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82595" y="4012184"/>
            <a:ext cx="348615" cy="346075"/>
          </a:xfrm>
          <a:custGeom>
            <a:avLst/>
            <a:gdLst/>
            <a:ahLst/>
            <a:cxnLst/>
            <a:rect l="l" t="t" r="r" b="b"/>
            <a:pathLst>
              <a:path w="348614" h="346075">
                <a:moveTo>
                  <a:pt x="0" y="173101"/>
                </a:moveTo>
                <a:lnTo>
                  <a:pt x="6221" y="127073"/>
                </a:lnTo>
                <a:lnTo>
                  <a:pt x="23777" y="85720"/>
                </a:lnTo>
                <a:lnTo>
                  <a:pt x="51006" y="50688"/>
                </a:lnTo>
                <a:lnTo>
                  <a:pt x="86247" y="23626"/>
                </a:lnTo>
                <a:lnTo>
                  <a:pt x="127837" y="6181"/>
                </a:lnTo>
                <a:lnTo>
                  <a:pt x="174117" y="0"/>
                </a:lnTo>
                <a:lnTo>
                  <a:pt x="220449" y="6181"/>
                </a:lnTo>
                <a:lnTo>
                  <a:pt x="262076" y="23626"/>
                </a:lnTo>
                <a:lnTo>
                  <a:pt x="297338" y="50688"/>
                </a:lnTo>
                <a:lnTo>
                  <a:pt x="324579" y="85720"/>
                </a:lnTo>
                <a:lnTo>
                  <a:pt x="342139" y="127073"/>
                </a:lnTo>
                <a:lnTo>
                  <a:pt x="348361" y="173101"/>
                </a:lnTo>
                <a:lnTo>
                  <a:pt x="342139" y="219075"/>
                </a:lnTo>
                <a:lnTo>
                  <a:pt x="324579" y="260392"/>
                </a:lnTo>
                <a:lnTo>
                  <a:pt x="297338" y="295402"/>
                </a:lnTo>
                <a:lnTo>
                  <a:pt x="262076" y="322453"/>
                </a:lnTo>
                <a:lnTo>
                  <a:pt x="220449" y="339894"/>
                </a:lnTo>
                <a:lnTo>
                  <a:pt x="174117" y="346075"/>
                </a:lnTo>
                <a:lnTo>
                  <a:pt x="127837" y="339894"/>
                </a:lnTo>
                <a:lnTo>
                  <a:pt x="86247" y="322453"/>
                </a:lnTo>
                <a:lnTo>
                  <a:pt x="51006" y="295402"/>
                </a:lnTo>
                <a:lnTo>
                  <a:pt x="23777" y="260392"/>
                </a:lnTo>
                <a:lnTo>
                  <a:pt x="6221" y="219075"/>
                </a:lnTo>
                <a:lnTo>
                  <a:pt x="0" y="1731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758950" y="5136883"/>
            <a:ext cx="285750" cy="3498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70"/>
              </a:spcBef>
            </a:pPr>
            <a:r>
              <a:rPr sz="2000" b="1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68905" y="5135740"/>
            <a:ext cx="285750" cy="3498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70"/>
              </a:spcBef>
            </a:pPr>
            <a:r>
              <a:rPr sz="2000" b="1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907667" y="4753864"/>
            <a:ext cx="110489" cy="384175"/>
          </a:xfrm>
          <a:custGeom>
            <a:avLst/>
            <a:gdLst/>
            <a:ahLst/>
            <a:cxnLst/>
            <a:rect l="l" t="t" r="r" b="b"/>
            <a:pathLst>
              <a:path w="110489" h="384175">
                <a:moveTo>
                  <a:pt x="110235" y="0"/>
                </a:moveTo>
                <a:lnTo>
                  <a:pt x="0" y="3841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96845" y="4752721"/>
            <a:ext cx="110489" cy="384175"/>
          </a:xfrm>
          <a:custGeom>
            <a:avLst/>
            <a:gdLst/>
            <a:ahLst/>
            <a:cxnLst/>
            <a:rect l="l" t="t" r="r" b="b"/>
            <a:pathLst>
              <a:path w="110489" h="384175">
                <a:moveTo>
                  <a:pt x="0" y="0"/>
                </a:moveTo>
                <a:lnTo>
                  <a:pt x="110362" y="38417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45614" y="4284471"/>
            <a:ext cx="271780" cy="200025"/>
          </a:xfrm>
          <a:custGeom>
            <a:avLst/>
            <a:gdLst/>
            <a:ahLst/>
            <a:cxnLst/>
            <a:rect l="l" t="t" r="r" b="b"/>
            <a:pathLst>
              <a:path w="271780" h="200025">
                <a:moveTo>
                  <a:pt x="271780" y="0"/>
                </a:moveTo>
                <a:lnTo>
                  <a:pt x="0" y="19951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49450" y="4422902"/>
            <a:ext cx="348615" cy="346075"/>
          </a:xfrm>
          <a:custGeom>
            <a:avLst/>
            <a:gdLst/>
            <a:ahLst/>
            <a:cxnLst/>
            <a:rect l="l" t="t" r="r" b="b"/>
            <a:pathLst>
              <a:path w="348614" h="346075">
                <a:moveTo>
                  <a:pt x="174244" y="0"/>
                </a:moveTo>
                <a:lnTo>
                  <a:pt x="127911" y="6180"/>
                </a:lnTo>
                <a:lnTo>
                  <a:pt x="86284" y="23622"/>
                </a:lnTo>
                <a:lnTo>
                  <a:pt x="51022" y="50673"/>
                </a:lnTo>
                <a:lnTo>
                  <a:pt x="23781" y="85682"/>
                </a:lnTo>
                <a:lnTo>
                  <a:pt x="6221" y="127000"/>
                </a:lnTo>
                <a:lnTo>
                  <a:pt x="0" y="172974"/>
                </a:lnTo>
                <a:lnTo>
                  <a:pt x="6221" y="219001"/>
                </a:lnTo>
                <a:lnTo>
                  <a:pt x="23781" y="260354"/>
                </a:lnTo>
                <a:lnTo>
                  <a:pt x="51022" y="295386"/>
                </a:lnTo>
                <a:lnTo>
                  <a:pt x="86284" y="322448"/>
                </a:lnTo>
                <a:lnTo>
                  <a:pt x="127911" y="339893"/>
                </a:lnTo>
                <a:lnTo>
                  <a:pt x="174244" y="346075"/>
                </a:lnTo>
                <a:lnTo>
                  <a:pt x="220523" y="339893"/>
                </a:lnTo>
                <a:lnTo>
                  <a:pt x="262113" y="322448"/>
                </a:lnTo>
                <a:lnTo>
                  <a:pt x="297354" y="295386"/>
                </a:lnTo>
                <a:lnTo>
                  <a:pt x="324583" y="260354"/>
                </a:lnTo>
                <a:lnTo>
                  <a:pt x="342139" y="219001"/>
                </a:lnTo>
                <a:lnTo>
                  <a:pt x="348361" y="172974"/>
                </a:lnTo>
                <a:lnTo>
                  <a:pt x="342139" y="127000"/>
                </a:lnTo>
                <a:lnTo>
                  <a:pt x="324583" y="85682"/>
                </a:lnTo>
                <a:lnTo>
                  <a:pt x="297354" y="50673"/>
                </a:lnTo>
                <a:lnTo>
                  <a:pt x="262113" y="23622"/>
                </a:lnTo>
                <a:lnTo>
                  <a:pt x="220523" y="6180"/>
                </a:lnTo>
                <a:lnTo>
                  <a:pt x="1742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49450" y="4422902"/>
            <a:ext cx="348615" cy="346075"/>
          </a:xfrm>
          <a:custGeom>
            <a:avLst/>
            <a:gdLst/>
            <a:ahLst/>
            <a:cxnLst/>
            <a:rect l="l" t="t" r="r" b="b"/>
            <a:pathLst>
              <a:path w="348614" h="346075">
                <a:moveTo>
                  <a:pt x="0" y="172974"/>
                </a:moveTo>
                <a:lnTo>
                  <a:pt x="6221" y="127000"/>
                </a:lnTo>
                <a:lnTo>
                  <a:pt x="23781" y="85682"/>
                </a:lnTo>
                <a:lnTo>
                  <a:pt x="51022" y="50673"/>
                </a:lnTo>
                <a:lnTo>
                  <a:pt x="86284" y="23622"/>
                </a:lnTo>
                <a:lnTo>
                  <a:pt x="127911" y="6180"/>
                </a:lnTo>
                <a:lnTo>
                  <a:pt x="174244" y="0"/>
                </a:lnTo>
                <a:lnTo>
                  <a:pt x="220523" y="6180"/>
                </a:lnTo>
                <a:lnTo>
                  <a:pt x="262113" y="23622"/>
                </a:lnTo>
                <a:lnTo>
                  <a:pt x="297354" y="50673"/>
                </a:lnTo>
                <a:lnTo>
                  <a:pt x="324583" y="85682"/>
                </a:lnTo>
                <a:lnTo>
                  <a:pt x="342139" y="127000"/>
                </a:lnTo>
                <a:lnTo>
                  <a:pt x="348361" y="172974"/>
                </a:lnTo>
                <a:lnTo>
                  <a:pt x="342139" y="219001"/>
                </a:lnTo>
                <a:lnTo>
                  <a:pt x="324583" y="260354"/>
                </a:lnTo>
                <a:lnTo>
                  <a:pt x="297354" y="295386"/>
                </a:lnTo>
                <a:lnTo>
                  <a:pt x="262113" y="322448"/>
                </a:lnTo>
                <a:lnTo>
                  <a:pt x="220523" y="339893"/>
                </a:lnTo>
                <a:lnTo>
                  <a:pt x="174244" y="346075"/>
                </a:lnTo>
                <a:lnTo>
                  <a:pt x="127911" y="339893"/>
                </a:lnTo>
                <a:lnTo>
                  <a:pt x="86284" y="322448"/>
                </a:lnTo>
                <a:lnTo>
                  <a:pt x="51022" y="295386"/>
                </a:lnTo>
                <a:lnTo>
                  <a:pt x="23781" y="260354"/>
                </a:lnTo>
                <a:lnTo>
                  <a:pt x="6221" y="219001"/>
                </a:lnTo>
                <a:lnTo>
                  <a:pt x="0" y="1729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09036" y="4336415"/>
            <a:ext cx="110489" cy="384175"/>
          </a:xfrm>
          <a:custGeom>
            <a:avLst/>
            <a:gdLst/>
            <a:ahLst/>
            <a:cxnLst/>
            <a:rect l="l" t="t" r="r" b="b"/>
            <a:pathLst>
              <a:path w="110489" h="384175">
                <a:moveTo>
                  <a:pt x="0" y="0"/>
                </a:moveTo>
                <a:lnTo>
                  <a:pt x="110362" y="38404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707894" y="4720450"/>
            <a:ext cx="285750" cy="3498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70"/>
              </a:spcBef>
            </a:pPr>
            <a:r>
              <a:rPr sz="2000" b="1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275838" y="3869182"/>
            <a:ext cx="269875" cy="259715"/>
          </a:xfrm>
          <a:custGeom>
            <a:avLst/>
            <a:gdLst/>
            <a:ahLst/>
            <a:cxnLst/>
            <a:rect l="l" t="t" r="r" b="b"/>
            <a:pathLst>
              <a:path w="269875" h="259714">
                <a:moveTo>
                  <a:pt x="0" y="0"/>
                </a:moveTo>
                <a:lnTo>
                  <a:pt x="269494" y="25971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402457" y="4128858"/>
            <a:ext cx="285750" cy="349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65"/>
              </a:spcBef>
            </a:pPr>
            <a:r>
              <a:rPr sz="2000" b="1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0149"/>
            <a:ext cx="206946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3399"/>
                </a:solidFill>
              </a:rPr>
              <a:t>哈夫曼编码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18566" y="1112342"/>
            <a:ext cx="8034655" cy="3668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2745" indent="-342900">
              <a:lnSpc>
                <a:spcPts val="2350"/>
              </a:lnSpc>
              <a:spcBef>
                <a:spcPts val="105"/>
              </a:spcBef>
              <a:buFont typeface="Wingdings"/>
              <a:buChar char=""/>
              <a:tabLst>
                <a:tab pos="373380" algn="l"/>
              </a:tabLst>
            </a:pPr>
            <a:r>
              <a:rPr sz="2000" b="1" spc="-5" dirty="0">
                <a:latin typeface="宋体"/>
                <a:cs typeface="宋体"/>
              </a:rPr>
              <a:t>给定一段字符串，如</a:t>
            </a:r>
            <a:r>
              <a:rPr sz="2000" b="1" dirty="0">
                <a:latin typeface="宋体"/>
                <a:cs typeface="宋体"/>
              </a:rPr>
              <a:t>何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对字符进行编</a:t>
            </a:r>
            <a:r>
              <a:rPr sz="2000" b="1" spc="0" dirty="0">
                <a:solidFill>
                  <a:srgbClr val="0000FF"/>
                </a:solidFill>
                <a:latin typeface="宋体"/>
                <a:cs typeface="宋体"/>
              </a:rPr>
              <a:t>码</a:t>
            </a:r>
            <a:r>
              <a:rPr sz="2000" b="1" spc="-5" dirty="0">
                <a:latin typeface="宋体"/>
                <a:cs typeface="宋体"/>
              </a:rPr>
              <a:t>，可以使得该字符串的编码</a:t>
            </a:r>
            <a:endParaRPr sz="2000" dirty="0">
              <a:latin typeface="宋体"/>
              <a:cs typeface="宋体"/>
            </a:endParaRPr>
          </a:p>
          <a:p>
            <a:pPr marL="372745">
              <a:lnSpc>
                <a:spcPts val="2350"/>
              </a:lnSpc>
            </a:pPr>
            <a:r>
              <a:rPr sz="2000" b="1" spc="0" dirty="0">
                <a:solidFill>
                  <a:srgbClr val="0000FF"/>
                </a:solidFill>
                <a:latin typeface="宋体"/>
                <a:cs typeface="宋体"/>
              </a:rPr>
              <a:t>存储空间最少</a:t>
            </a:r>
            <a:r>
              <a:rPr sz="2000" b="1" spc="-5" dirty="0">
                <a:latin typeface="宋体"/>
                <a:cs typeface="宋体"/>
              </a:rPr>
              <a:t>？</a:t>
            </a:r>
            <a:endParaRPr sz="20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[</a:t>
            </a:r>
            <a:r>
              <a:rPr sz="2000" b="1" spc="-5" dirty="0">
                <a:latin typeface="宋体"/>
                <a:cs typeface="宋体"/>
              </a:rPr>
              <a:t>例</a:t>
            </a:r>
            <a:r>
              <a:rPr sz="2000" b="1" dirty="0">
                <a:latin typeface="Arial"/>
                <a:cs typeface="Arial"/>
              </a:rPr>
              <a:t>]</a:t>
            </a:r>
            <a:r>
              <a:rPr sz="2000" b="1" spc="40" dirty="0">
                <a:latin typeface="Arial"/>
                <a:cs typeface="Arial"/>
              </a:rPr>
              <a:t> </a:t>
            </a:r>
            <a:r>
              <a:rPr sz="2000" b="1" spc="-5" dirty="0">
                <a:latin typeface="宋体"/>
                <a:cs typeface="宋体"/>
              </a:rPr>
              <a:t>假</a:t>
            </a:r>
            <a:r>
              <a:rPr sz="2000" b="1" dirty="0">
                <a:latin typeface="宋体"/>
                <a:cs typeface="宋体"/>
              </a:rPr>
              <a:t>设有</a:t>
            </a:r>
            <a:r>
              <a:rPr sz="2000" b="1" spc="-5" dirty="0">
                <a:latin typeface="宋体"/>
                <a:cs typeface="宋体"/>
              </a:rPr>
              <a:t>一</a:t>
            </a:r>
            <a:r>
              <a:rPr sz="2000" b="1" dirty="0">
                <a:latin typeface="宋体"/>
                <a:cs typeface="宋体"/>
              </a:rPr>
              <a:t>段文本，</a:t>
            </a:r>
            <a:r>
              <a:rPr sz="2000" b="1" spc="-5" dirty="0">
                <a:latin typeface="宋体"/>
                <a:cs typeface="宋体"/>
              </a:rPr>
              <a:t>包</a:t>
            </a:r>
            <a:r>
              <a:rPr sz="2000" b="1" dirty="0">
                <a:latin typeface="宋体"/>
                <a:cs typeface="宋体"/>
              </a:rPr>
              <a:t>含</a:t>
            </a:r>
            <a:r>
              <a:rPr sz="2000" b="1" dirty="0">
                <a:latin typeface="Arial"/>
                <a:cs typeface="Arial"/>
              </a:rPr>
              <a:t>58</a:t>
            </a:r>
            <a:r>
              <a:rPr sz="2000" b="1" dirty="0">
                <a:latin typeface="宋体"/>
                <a:cs typeface="宋体"/>
              </a:rPr>
              <a:t>个字</a:t>
            </a:r>
            <a:r>
              <a:rPr sz="2000" b="1" spc="-5" dirty="0">
                <a:latin typeface="宋体"/>
                <a:cs typeface="宋体"/>
              </a:rPr>
              <a:t>符，</a:t>
            </a:r>
            <a:r>
              <a:rPr sz="2000" b="1" dirty="0">
                <a:latin typeface="宋体"/>
                <a:cs typeface="宋体"/>
              </a:rPr>
              <a:t>并由以</a:t>
            </a:r>
            <a:r>
              <a:rPr sz="2000" b="1" spc="5" dirty="0">
                <a:latin typeface="宋体"/>
                <a:cs typeface="宋体"/>
              </a:rPr>
              <a:t>下</a:t>
            </a:r>
            <a:r>
              <a:rPr sz="2000" b="1" spc="-15" dirty="0">
                <a:latin typeface="Arial"/>
                <a:cs typeface="Arial"/>
              </a:rPr>
              <a:t>7</a:t>
            </a:r>
            <a:r>
              <a:rPr sz="2000" b="1" spc="-5" dirty="0">
                <a:latin typeface="宋体"/>
                <a:cs typeface="宋体"/>
              </a:rPr>
              <a:t>个</a:t>
            </a:r>
            <a:r>
              <a:rPr sz="2000" b="1" dirty="0">
                <a:latin typeface="宋体"/>
                <a:cs typeface="宋体"/>
              </a:rPr>
              <a:t>字符构</a:t>
            </a:r>
            <a:r>
              <a:rPr sz="2000" b="1" spc="-5" dirty="0">
                <a:latin typeface="宋体"/>
                <a:cs typeface="宋体"/>
              </a:rPr>
              <a:t>：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spc="-5" dirty="0">
                <a:latin typeface="宋体"/>
                <a:cs typeface="宋体"/>
              </a:rPr>
              <a:t>，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spc="-5" dirty="0">
                <a:latin typeface="宋体"/>
                <a:cs typeface="宋体"/>
              </a:rPr>
              <a:t>，</a:t>
            </a:r>
            <a:r>
              <a:rPr sz="2000" b="1" spc="-5" dirty="0">
                <a:latin typeface="Arial"/>
                <a:cs typeface="Arial"/>
              </a:rPr>
              <a:t>i</a:t>
            </a:r>
            <a:r>
              <a:rPr sz="2000" b="1" spc="-5" dirty="0">
                <a:latin typeface="宋体"/>
                <a:cs typeface="宋体"/>
              </a:rPr>
              <a:t>，</a:t>
            </a:r>
            <a:endParaRPr sz="2000" dirty="0">
              <a:latin typeface="宋体"/>
              <a:cs typeface="宋体"/>
            </a:endParaRPr>
          </a:p>
          <a:p>
            <a:pPr marL="106045" marR="127635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s</a:t>
            </a:r>
            <a:r>
              <a:rPr sz="2000" b="1" dirty="0">
                <a:latin typeface="宋体"/>
                <a:cs typeface="宋体"/>
              </a:rPr>
              <a:t>，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dirty="0">
                <a:latin typeface="宋体"/>
                <a:cs typeface="宋体"/>
              </a:rPr>
              <a:t>，空格（</a:t>
            </a:r>
            <a:r>
              <a:rPr sz="2000" b="1" dirty="0">
                <a:latin typeface="Arial"/>
                <a:cs typeface="Arial"/>
              </a:rPr>
              <a:t>sp</a:t>
            </a:r>
            <a:r>
              <a:rPr sz="2000" b="1" dirty="0">
                <a:latin typeface="宋体"/>
                <a:cs typeface="宋体"/>
              </a:rPr>
              <a:t>），</a:t>
            </a:r>
            <a:r>
              <a:rPr sz="2000" b="1" spc="-5" dirty="0">
                <a:latin typeface="宋体"/>
                <a:cs typeface="宋体"/>
              </a:rPr>
              <a:t>换</a:t>
            </a:r>
            <a:r>
              <a:rPr sz="2000" b="1" dirty="0">
                <a:latin typeface="宋体"/>
                <a:cs typeface="宋体"/>
              </a:rPr>
              <a:t>行（</a:t>
            </a:r>
            <a:r>
              <a:rPr sz="2000" b="1" dirty="0">
                <a:latin typeface="Arial"/>
                <a:cs typeface="Arial"/>
              </a:rPr>
              <a:t>nl</a:t>
            </a:r>
            <a:r>
              <a:rPr sz="2000" b="1" dirty="0">
                <a:latin typeface="宋体"/>
                <a:cs typeface="宋体"/>
              </a:rPr>
              <a:t>）；这</a:t>
            </a:r>
            <a:r>
              <a:rPr sz="2000" b="1" dirty="0">
                <a:latin typeface="Arial"/>
                <a:cs typeface="Arial"/>
              </a:rPr>
              <a:t>7</a:t>
            </a:r>
            <a:r>
              <a:rPr sz="2000" b="1" spc="-5" dirty="0">
                <a:latin typeface="宋体"/>
                <a:cs typeface="宋体"/>
              </a:rPr>
              <a:t>个</a:t>
            </a:r>
            <a:r>
              <a:rPr sz="2000" b="1" dirty="0">
                <a:latin typeface="宋体"/>
                <a:cs typeface="宋体"/>
              </a:rPr>
              <a:t>字符</a:t>
            </a:r>
            <a:r>
              <a:rPr sz="2000" b="1" spc="-5" dirty="0">
                <a:latin typeface="宋体"/>
                <a:cs typeface="宋体"/>
              </a:rPr>
              <a:t>出</a:t>
            </a:r>
            <a:r>
              <a:rPr sz="2000" b="1" dirty="0">
                <a:latin typeface="宋体"/>
                <a:cs typeface="宋体"/>
              </a:rPr>
              <a:t>现的次</a:t>
            </a:r>
            <a:r>
              <a:rPr sz="2000" b="1" spc="-5" dirty="0">
                <a:latin typeface="宋体"/>
                <a:cs typeface="宋体"/>
              </a:rPr>
              <a:t>数</a:t>
            </a:r>
            <a:r>
              <a:rPr sz="2000" b="1" dirty="0">
                <a:latin typeface="宋体"/>
                <a:cs typeface="宋体"/>
              </a:rPr>
              <a:t>不同</a:t>
            </a:r>
            <a:r>
              <a:rPr sz="2000" b="1" spc="-5" dirty="0">
                <a:latin typeface="宋体"/>
                <a:cs typeface="宋体"/>
              </a:rPr>
              <a:t>。</a:t>
            </a:r>
            <a:r>
              <a:rPr sz="2000" b="1" dirty="0">
                <a:latin typeface="宋体"/>
                <a:cs typeface="宋体"/>
              </a:rPr>
              <a:t>如何</a:t>
            </a:r>
            <a:r>
              <a:rPr sz="2000" b="1" spc="-5" dirty="0">
                <a:latin typeface="宋体"/>
                <a:cs typeface="宋体"/>
              </a:rPr>
              <a:t>对 </a:t>
            </a:r>
            <a:r>
              <a:rPr sz="2000" b="1" spc="0" dirty="0">
                <a:latin typeface="宋体"/>
                <a:cs typeface="宋体"/>
              </a:rPr>
              <a:t>这</a:t>
            </a:r>
            <a:r>
              <a:rPr sz="2000" b="1" dirty="0">
                <a:latin typeface="Arial"/>
                <a:cs typeface="Arial"/>
              </a:rPr>
              <a:t>7</a:t>
            </a:r>
            <a:r>
              <a:rPr sz="2000" b="1" spc="0" dirty="0">
                <a:latin typeface="宋体"/>
                <a:cs typeface="宋体"/>
              </a:rPr>
              <a:t>个字符进行编码，使得</a:t>
            </a:r>
            <a:r>
              <a:rPr sz="2000" b="1" spc="-10" dirty="0">
                <a:latin typeface="宋体"/>
                <a:cs typeface="宋体"/>
              </a:rPr>
              <a:t>总</a:t>
            </a:r>
            <a:r>
              <a:rPr sz="2000" b="1" spc="0" dirty="0">
                <a:latin typeface="宋体"/>
                <a:cs typeface="宋体"/>
              </a:rPr>
              <a:t>编码</a:t>
            </a:r>
            <a:r>
              <a:rPr sz="2000" b="1" spc="-10" dirty="0">
                <a:latin typeface="宋体"/>
                <a:cs typeface="宋体"/>
              </a:rPr>
              <a:t>空</a:t>
            </a:r>
            <a:r>
              <a:rPr sz="2000" b="1" spc="0" dirty="0">
                <a:latin typeface="宋体"/>
                <a:cs typeface="宋体"/>
              </a:rPr>
              <a:t>间最</a:t>
            </a:r>
            <a:r>
              <a:rPr sz="2000" b="1" spc="-10" dirty="0">
                <a:latin typeface="宋体"/>
                <a:cs typeface="宋体"/>
              </a:rPr>
              <a:t>少</a:t>
            </a:r>
            <a:r>
              <a:rPr sz="2000" b="1" spc="-5" dirty="0">
                <a:latin typeface="宋体"/>
                <a:cs typeface="宋体"/>
              </a:rPr>
              <a:t>？</a:t>
            </a:r>
            <a:endParaRPr sz="20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宋体"/>
                <a:cs typeface="宋体"/>
              </a:rPr>
              <a:t>【分析</a:t>
            </a:r>
            <a:r>
              <a:rPr sz="2000" b="1" spc="-5" dirty="0">
                <a:latin typeface="宋体"/>
                <a:cs typeface="宋体"/>
              </a:rPr>
              <a:t>】</a:t>
            </a:r>
            <a:endParaRPr sz="20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宋体"/>
                <a:cs typeface="宋体"/>
              </a:rPr>
              <a:t>（</a:t>
            </a:r>
            <a:r>
              <a:rPr sz="2000" b="1" dirty="0">
                <a:latin typeface="Arial"/>
                <a:cs typeface="Arial"/>
              </a:rPr>
              <a:t>1</a:t>
            </a:r>
            <a:r>
              <a:rPr sz="2000" b="1" dirty="0">
                <a:latin typeface="宋体"/>
                <a:cs typeface="宋体"/>
              </a:rPr>
              <a:t>）用等长</a:t>
            </a:r>
            <a:r>
              <a:rPr sz="2000" b="1" dirty="0">
                <a:latin typeface="Arial"/>
                <a:cs typeface="Arial"/>
              </a:rPr>
              <a:t>ASCII</a:t>
            </a:r>
            <a:r>
              <a:rPr sz="2000" b="1" dirty="0">
                <a:latin typeface="宋体"/>
                <a:cs typeface="宋体"/>
              </a:rPr>
              <a:t>编码：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58</a:t>
            </a:r>
            <a:r>
              <a:rPr sz="20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×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8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0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464</a:t>
            </a:r>
            <a:r>
              <a:rPr sz="2000" b="1" dirty="0">
                <a:latin typeface="宋体"/>
                <a:cs typeface="宋体"/>
              </a:rPr>
              <a:t>位；</a:t>
            </a:r>
            <a:endParaRPr sz="20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宋体"/>
                <a:cs typeface="宋体"/>
              </a:rPr>
              <a:t>（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dirty="0">
                <a:latin typeface="宋体"/>
                <a:cs typeface="宋体"/>
              </a:rPr>
              <a:t>）用等长</a:t>
            </a:r>
            <a:r>
              <a:rPr sz="2000" b="1" dirty="0">
                <a:latin typeface="Arial"/>
                <a:cs typeface="Arial"/>
              </a:rPr>
              <a:t>3</a:t>
            </a:r>
            <a:r>
              <a:rPr sz="2000" b="1" dirty="0">
                <a:latin typeface="宋体"/>
                <a:cs typeface="宋体"/>
              </a:rPr>
              <a:t>位编码：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58</a:t>
            </a:r>
            <a:r>
              <a:rPr sz="20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×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0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0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174</a:t>
            </a:r>
            <a:r>
              <a:rPr sz="2000" b="1" dirty="0">
                <a:latin typeface="宋体"/>
                <a:cs typeface="宋体"/>
              </a:rPr>
              <a:t>位；</a:t>
            </a:r>
            <a:endParaRPr sz="20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宋体"/>
                <a:cs typeface="宋体"/>
              </a:rPr>
              <a:t>（</a:t>
            </a:r>
            <a:r>
              <a:rPr sz="2000" b="1" dirty="0">
                <a:latin typeface="Arial"/>
                <a:cs typeface="Arial"/>
              </a:rPr>
              <a:t>3</a:t>
            </a:r>
            <a:r>
              <a:rPr sz="2000" b="1" dirty="0">
                <a:latin typeface="宋体"/>
                <a:cs typeface="宋体"/>
              </a:rPr>
              <a:t>）不等长编码：出现频</a:t>
            </a:r>
            <a:r>
              <a:rPr sz="2000" b="1" spc="-10" dirty="0">
                <a:latin typeface="宋体"/>
                <a:cs typeface="宋体"/>
              </a:rPr>
              <a:t>率</a:t>
            </a:r>
            <a:r>
              <a:rPr sz="2000" b="1" dirty="0">
                <a:latin typeface="宋体"/>
                <a:cs typeface="宋体"/>
              </a:rPr>
              <a:t>高的</a:t>
            </a:r>
            <a:r>
              <a:rPr sz="2000" b="1" spc="-10" dirty="0">
                <a:latin typeface="宋体"/>
                <a:cs typeface="宋体"/>
              </a:rPr>
              <a:t>字</a:t>
            </a:r>
            <a:r>
              <a:rPr sz="2000" b="1" dirty="0">
                <a:latin typeface="宋体"/>
                <a:cs typeface="宋体"/>
              </a:rPr>
              <a:t>符用</a:t>
            </a:r>
            <a:r>
              <a:rPr sz="2000" b="1" spc="-5" dirty="0">
                <a:latin typeface="宋体"/>
                <a:cs typeface="宋体"/>
              </a:rPr>
              <a:t>的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编码短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些</a:t>
            </a:r>
            <a:r>
              <a:rPr sz="2000" b="1" dirty="0">
                <a:latin typeface="宋体"/>
                <a:cs typeface="宋体"/>
              </a:rPr>
              <a:t>，出</a:t>
            </a:r>
            <a:r>
              <a:rPr sz="2000" b="1" spc="-5" dirty="0">
                <a:latin typeface="宋体"/>
                <a:cs typeface="宋体"/>
              </a:rPr>
              <a:t>现</a:t>
            </a:r>
            <a:r>
              <a:rPr sz="2000" b="1" dirty="0">
                <a:latin typeface="宋体"/>
                <a:cs typeface="宋体"/>
              </a:rPr>
              <a:t>频率</a:t>
            </a:r>
            <a:r>
              <a:rPr sz="2000" b="1" spc="-5" dirty="0">
                <a:latin typeface="宋体"/>
                <a:cs typeface="宋体"/>
              </a:rPr>
              <a:t>低</a:t>
            </a:r>
            <a:endParaRPr sz="20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宋体"/>
                <a:cs typeface="宋体"/>
              </a:rPr>
              <a:t>的字符则可</a:t>
            </a:r>
            <a:r>
              <a:rPr sz="2000" b="1" spc="0" dirty="0">
                <a:latin typeface="宋体"/>
                <a:cs typeface="宋体"/>
              </a:rPr>
              <a:t>以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编码长些？</a:t>
            </a:r>
            <a:endParaRPr sz="2000" dirty="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object 2"/>
          <p:cNvSpPr>
            <a:spLocks noGrp="1"/>
          </p:cNvSpPr>
          <p:nvPr>
            <p:ph type="title"/>
          </p:nvPr>
        </p:nvSpPr>
        <p:spPr>
          <a:xfrm>
            <a:off x="536575" y="892175"/>
            <a:ext cx="3087688" cy="390525"/>
          </a:xfrm>
        </p:spPr>
        <p:txBody>
          <a:bodyPr tIns="12700"/>
          <a:lstStyle/>
          <a:p>
            <a:pPr marL="12700" eaLnBrk="1" hangingPunct="1">
              <a:spcBef>
                <a:spcPts val="100"/>
              </a:spcBef>
            </a:pPr>
            <a:r>
              <a:rPr lang="zh-CN" altLang="zh-CN" sz="2400" dirty="0">
                <a:latin typeface="宋体" panose="02010600030101010101" pitchFamily="2" charset="-122"/>
              </a:rPr>
              <a:t>怎么进行不等长编码？</a:t>
            </a:r>
          </a:p>
        </p:txBody>
      </p:sp>
      <p:sp>
        <p:nvSpPr>
          <p:cNvPr id="157699" name="object 3"/>
          <p:cNvSpPr txBox="1">
            <a:spLocks noChangeArrowheads="1"/>
          </p:cNvSpPr>
          <p:nvPr/>
        </p:nvSpPr>
        <p:spPr bwMode="auto">
          <a:xfrm>
            <a:off x="536575" y="1624013"/>
            <a:ext cx="1874838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a: 1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e: 0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s: 10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t: 11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7700" name="object 3"/>
          <p:cNvSpPr txBox="1">
            <a:spLocks noChangeArrowheads="1"/>
          </p:cNvSpPr>
          <p:nvPr/>
        </p:nvSpPr>
        <p:spPr bwMode="auto">
          <a:xfrm>
            <a:off x="2843213" y="1624013"/>
            <a:ext cx="4105275" cy="152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1011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是什么字符串的编码？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altLang="zh-CN" sz="2400" dirty="0" err="1">
                <a:solidFill>
                  <a:srgbClr val="4F81B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en-US" altLang="zh-CN" sz="2400" dirty="0" err="1">
                <a:solidFill>
                  <a:srgbClr val="4F81B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aa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en-US" altLang="zh-CN" sz="2400" dirty="0">
                <a:solidFill>
                  <a:srgbClr val="4F81B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solidFill>
                  <a:srgbClr val="4F81B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altLang="zh-CN" sz="2400" dirty="0" err="1">
                <a:solidFill>
                  <a:srgbClr val="4F81B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en-US" altLang="zh-CN" sz="2400" dirty="0" err="1">
                <a:solidFill>
                  <a:srgbClr val="E46C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</a:t>
            </a:r>
            <a:r>
              <a:rPr lang="en-US" altLang="zh-CN" sz="2400" dirty="0">
                <a:solidFill>
                  <a:srgbClr val="4F81B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solidFill>
                  <a:srgbClr val="E46C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2400" dirty="0" err="1">
                <a:solidFill>
                  <a:srgbClr val="E46C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en-US" altLang="zh-CN" sz="2400" dirty="0">
                <a:solidFill>
                  <a:srgbClr val="E46C0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endParaRPr lang="zh-CN" altLang="zh-CN" sz="2000" dirty="0">
              <a:solidFill>
                <a:srgbClr val="E46C0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850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object 2"/>
          <p:cNvSpPr>
            <a:spLocks noGrp="1"/>
          </p:cNvSpPr>
          <p:nvPr>
            <p:ph type="title"/>
          </p:nvPr>
        </p:nvSpPr>
        <p:spPr>
          <a:xfrm>
            <a:off x="536575" y="892175"/>
            <a:ext cx="3087688" cy="390525"/>
          </a:xfrm>
        </p:spPr>
        <p:txBody>
          <a:bodyPr tIns="12700"/>
          <a:lstStyle/>
          <a:p>
            <a:pPr marL="12700" eaLnBrk="1" hangingPunct="1">
              <a:spcBef>
                <a:spcPts val="100"/>
              </a:spcBef>
            </a:pPr>
            <a:r>
              <a:rPr lang="zh-CN" altLang="zh-CN" sz="2400">
                <a:latin typeface="宋体" panose="02010600030101010101" pitchFamily="2" charset="-122"/>
              </a:rPr>
              <a:t>怎么进行不等长编码？</a:t>
            </a:r>
          </a:p>
        </p:txBody>
      </p:sp>
      <p:sp>
        <p:nvSpPr>
          <p:cNvPr id="159747" name="object 3"/>
          <p:cNvSpPr txBox="1">
            <a:spLocks noChangeArrowheads="1"/>
          </p:cNvSpPr>
          <p:nvPr/>
        </p:nvSpPr>
        <p:spPr bwMode="auto">
          <a:xfrm>
            <a:off x="536575" y="1624013"/>
            <a:ext cx="7635875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如何避免二义性？</a:t>
            </a:r>
            <a:endParaRPr lang="zh-CN" altLang="zh-CN" sz="2400" b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5"/>
              </a:spcBef>
              <a:spcAft>
                <a:spcPct val="0"/>
              </a:spcAft>
            </a:pPr>
            <a:endParaRPr lang="zh-CN" altLang="zh-CN" sz="2700" b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4B6C80"/>
                </a:solidFill>
                <a:latin typeface="Webdings" panose="05030102010509060703" pitchFamily="18" charset="2"/>
              </a:rPr>
              <a:t></a:t>
            </a:r>
            <a:r>
              <a:rPr lang="zh-CN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前缀码</a:t>
            </a:r>
            <a:r>
              <a:rPr lang="zh-CN" altLang="zh-CN" sz="2000" i="1" dirty="0">
                <a:solidFill>
                  <a:srgbClr val="4B6C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prefix code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：任何字符的编码都不是另一字符编码的前缀</a:t>
            </a:r>
            <a:endParaRPr lang="zh-CN" altLang="zh-CN" sz="2000" b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1275"/>
              </a:spcBef>
              <a:spcAft>
                <a:spcPct val="0"/>
              </a:spcAft>
              <a:buFont typeface="Wingdings" panose="05000000000000000000" pitchFamily="2" charset="2"/>
              <a:buChar char=""/>
            </a:pP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可以无二义地解码</a:t>
            </a:r>
            <a:endParaRPr lang="zh-CN" altLang="zh-CN" sz="2000" b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9748" name="object 3"/>
          <p:cNvSpPr txBox="1">
            <a:spLocks noChangeArrowheads="1"/>
          </p:cNvSpPr>
          <p:nvPr/>
        </p:nvSpPr>
        <p:spPr bwMode="auto">
          <a:xfrm>
            <a:off x="971550" y="3657600"/>
            <a:ext cx="1876425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a: 1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e: 0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s: 10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t: 11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050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62200" y="3157538"/>
            <a:ext cx="166688" cy="331787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z="2000" b="1" dirty="0">
                <a:solidFill>
                  <a:srgbClr val="4B6C80"/>
                </a:solidFill>
                <a:latin typeface="Arial"/>
                <a:ea typeface="仿宋_GB2312" pitchFamily="49" charset="-122"/>
                <a:cs typeface="Arial"/>
              </a:rPr>
              <a:t>1</a:t>
            </a:r>
            <a:endParaRPr sz="2000">
              <a:solidFill>
                <a:prstClr val="black"/>
              </a:solidFill>
              <a:latin typeface="Arial"/>
              <a:ea typeface="仿宋_GB2312" pitchFamily="49" charset="-122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87425" y="412273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21" y="5027"/>
                </a:lnTo>
                <a:lnTo>
                  <a:pt x="106724" y="19349"/>
                </a:lnTo>
                <a:lnTo>
                  <a:pt x="71353" y="41827"/>
                </a:lnTo>
                <a:lnTo>
                  <a:pt x="41851" y="71321"/>
                </a:lnTo>
                <a:lnTo>
                  <a:pt x="19363" y="106691"/>
                </a:lnTo>
                <a:lnTo>
                  <a:pt x="5031" y="146797"/>
                </a:lnTo>
                <a:lnTo>
                  <a:pt x="0" y="190500"/>
                </a:lnTo>
                <a:lnTo>
                  <a:pt x="5031" y="234162"/>
                </a:lnTo>
                <a:lnTo>
                  <a:pt x="19363" y="274253"/>
                </a:lnTo>
                <a:lnTo>
                  <a:pt x="41851" y="309625"/>
                </a:lnTo>
                <a:lnTo>
                  <a:pt x="71353" y="339132"/>
                </a:lnTo>
                <a:lnTo>
                  <a:pt x="106724" y="361627"/>
                </a:lnTo>
                <a:lnTo>
                  <a:pt x="146821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797"/>
                </a:lnTo>
                <a:lnTo>
                  <a:pt x="361627" y="106691"/>
                </a:lnTo>
                <a:lnTo>
                  <a:pt x="339132" y="71321"/>
                </a:lnTo>
                <a:lnTo>
                  <a:pt x="309625" y="41827"/>
                </a:lnTo>
                <a:lnTo>
                  <a:pt x="274253" y="19349"/>
                </a:lnTo>
                <a:lnTo>
                  <a:pt x="234162" y="5027"/>
                </a:lnTo>
                <a:lnTo>
                  <a:pt x="190500" y="0"/>
                </a:lnTo>
                <a:close/>
              </a:path>
            </a:pathLst>
          </a:custGeom>
          <a:solidFill>
            <a:srgbClr val="4B6C80"/>
          </a:solidFill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87425" y="412273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1" y="146797"/>
                </a:lnTo>
                <a:lnTo>
                  <a:pt x="19363" y="106691"/>
                </a:lnTo>
                <a:lnTo>
                  <a:pt x="41851" y="71321"/>
                </a:lnTo>
                <a:lnTo>
                  <a:pt x="71353" y="41827"/>
                </a:lnTo>
                <a:lnTo>
                  <a:pt x="106724" y="19349"/>
                </a:lnTo>
                <a:lnTo>
                  <a:pt x="146821" y="5027"/>
                </a:lnTo>
                <a:lnTo>
                  <a:pt x="190500" y="0"/>
                </a:lnTo>
                <a:lnTo>
                  <a:pt x="234162" y="5027"/>
                </a:lnTo>
                <a:lnTo>
                  <a:pt x="274253" y="19349"/>
                </a:lnTo>
                <a:lnTo>
                  <a:pt x="309625" y="41827"/>
                </a:lnTo>
                <a:lnTo>
                  <a:pt x="339132" y="71321"/>
                </a:lnTo>
                <a:lnTo>
                  <a:pt x="361627" y="106691"/>
                </a:lnTo>
                <a:lnTo>
                  <a:pt x="375965" y="14679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21" y="375965"/>
                </a:lnTo>
                <a:lnTo>
                  <a:pt x="106724" y="361627"/>
                </a:lnTo>
                <a:lnTo>
                  <a:pt x="71353" y="339132"/>
                </a:lnTo>
                <a:lnTo>
                  <a:pt x="41851" y="309625"/>
                </a:lnTo>
                <a:lnTo>
                  <a:pt x="19363" y="274253"/>
                </a:lnTo>
                <a:lnTo>
                  <a:pt x="5031" y="234162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06625" y="412273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27"/>
                </a:lnTo>
                <a:lnTo>
                  <a:pt x="106746" y="19349"/>
                </a:lnTo>
                <a:lnTo>
                  <a:pt x="71374" y="41827"/>
                </a:lnTo>
                <a:lnTo>
                  <a:pt x="41867" y="71321"/>
                </a:lnTo>
                <a:lnTo>
                  <a:pt x="19372" y="106691"/>
                </a:lnTo>
                <a:lnTo>
                  <a:pt x="5034" y="14679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797"/>
                </a:lnTo>
                <a:lnTo>
                  <a:pt x="361627" y="106691"/>
                </a:lnTo>
                <a:lnTo>
                  <a:pt x="339132" y="71321"/>
                </a:lnTo>
                <a:lnTo>
                  <a:pt x="309625" y="41827"/>
                </a:lnTo>
                <a:lnTo>
                  <a:pt x="274253" y="19349"/>
                </a:lnTo>
                <a:lnTo>
                  <a:pt x="234162" y="5027"/>
                </a:lnTo>
                <a:lnTo>
                  <a:pt x="19050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06625" y="412273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797"/>
                </a:lnTo>
                <a:lnTo>
                  <a:pt x="19372" y="106691"/>
                </a:lnTo>
                <a:lnTo>
                  <a:pt x="41867" y="71321"/>
                </a:lnTo>
                <a:lnTo>
                  <a:pt x="71374" y="41827"/>
                </a:lnTo>
                <a:lnTo>
                  <a:pt x="106746" y="19349"/>
                </a:lnTo>
                <a:lnTo>
                  <a:pt x="146837" y="5027"/>
                </a:lnTo>
                <a:lnTo>
                  <a:pt x="190500" y="0"/>
                </a:lnTo>
                <a:lnTo>
                  <a:pt x="234162" y="5027"/>
                </a:lnTo>
                <a:lnTo>
                  <a:pt x="274253" y="19349"/>
                </a:lnTo>
                <a:lnTo>
                  <a:pt x="309625" y="41827"/>
                </a:lnTo>
                <a:lnTo>
                  <a:pt x="339132" y="71321"/>
                </a:lnTo>
                <a:lnTo>
                  <a:pt x="361627" y="106691"/>
                </a:lnTo>
                <a:lnTo>
                  <a:pt x="375965" y="14679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97025" y="412273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27"/>
                </a:lnTo>
                <a:lnTo>
                  <a:pt x="106746" y="19349"/>
                </a:lnTo>
                <a:lnTo>
                  <a:pt x="71374" y="41827"/>
                </a:lnTo>
                <a:lnTo>
                  <a:pt x="41867" y="71321"/>
                </a:lnTo>
                <a:lnTo>
                  <a:pt x="19372" y="106691"/>
                </a:lnTo>
                <a:lnTo>
                  <a:pt x="5034" y="14679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797"/>
                </a:lnTo>
                <a:lnTo>
                  <a:pt x="361627" y="106691"/>
                </a:lnTo>
                <a:lnTo>
                  <a:pt x="339132" y="71321"/>
                </a:lnTo>
                <a:lnTo>
                  <a:pt x="309625" y="41827"/>
                </a:lnTo>
                <a:lnTo>
                  <a:pt x="274253" y="19349"/>
                </a:lnTo>
                <a:lnTo>
                  <a:pt x="234162" y="5027"/>
                </a:lnTo>
                <a:lnTo>
                  <a:pt x="1905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97025" y="412273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797"/>
                </a:lnTo>
                <a:lnTo>
                  <a:pt x="19372" y="106691"/>
                </a:lnTo>
                <a:lnTo>
                  <a:pt x="41867" y="71321"/>
                </a:lnTo>
                <a:lnTo>
                  <a:pt x="71374" y="41827"/>
                </a:lnTo>
                <a:lnTo>
                  <a:pt x="106746" y="19349"/>
                </a:lnTo>
                <a:lnTo>
                  <a:pt x="146837" y="5027"/>
                </a:lnTo>
                <a:lnTo>
                  <a:pt x="190500" y="0"/>
                </a:lnTo>
                <a:lnTo>
                  <a:pt x="234162" y="5027"/>
                </a:lnTo>
                <a:lnTo>
                  <a:pt x="274253" y="19349"/>
                </a:lnTo>
                <a:lnTo>
                  <a:pt x="309625" y="41827"/>
                </a:lnTo>
                <a:lnTo>
                  <a:pt x="339132" y="71321"/>
                </a:lnTo>
                <a:lnTo>
                  <a:pt x="361627" y="106691"/>
                </a:lnTo>
                <a:lnTo>
                  <a:pt x="375965" y="14679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816225" y="412273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27"/>
                </a:lnTo>
                <a:lnTo>
                  <a:pt x="106746" y="19349"/>
                </a:lnTo>
                <a:lnTo>
                  <a:pt x="71374" y="41827"/>
                </a:lnTo>
                <a:lnTo>
                  <a:pt x="41867" y="71321"/>
                </a:lnTo>
                <a:lnTo>
                  <a:pt x="19372" y="106691"/>
                </a:lnTo>
                <a:lnTo>
                  <a:pt x="5034" y="14679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797"/>
                </a:lnTo>
                <a:lnTo>
                  <a:pt x="361627" y="106691"/>
                </a:lnTo>
                <a:lnTo>
                  <a:pt x="339132" y="71321"/>
                </a:lnTo>
                <a:lnTo>
                  <a:pt x="309625" y="41827"/>
                </a:lnTo>
                <a:lnTo>
                  <a:pt x="274253" y="19349"/>
                </a:lnTo>
                <a:lnTo>
                  <a:pt x="234162" y="5027"/>
                </a:lnTo>
                <a:lnTo>
                  <a:pt x="190500" y="0"/>
                </a:lnTo>
                <a:close/>
              </a:path>
            </a:pathLst>
          </a:custGeom>
          <a:solidFill>
            <a:srgbClr val="990099"/>
          </a:solidFill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816225" y="412273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797"/>
                </a:lnTo>
                <a:lnTo>
                  <a:pt x="19372" y="106691"/>
                </a:lnTo>
                <a:lnTo>
                  <a:pt x="41867" y="71321"/>
                </a:lnTo>
                <a:lnTo>
                  <a:pt x="71374" y="41827"/>
                </a:lnTo>
                <a:lnTo>
                  <a:pt x="106746" y="19349"/>
                </a:lnTo>
                <a:lnTo>
                  <a:pt x="146837" y="5027"/>
                </a:lnTo>
                <a:lnTo>
                  <a:pt x="190500" y="0"/>
                </a:lnTo>
                <a:lnTo>
                  <a:pt x="234162" y="5027"/>
                </a:lnTo>
                <a:lnTo>
                  <a:pt x="274253" y="19349"/>
                </a:lnTo>
                <a:lnTo>
                  <a:pt x="309625" y="41827"/>
                </a:lnTo>
                <a:lnTo>
                  <a:pt x="339132" y="71321"/>
                </a:lnTo>
                <a:lnTo>
                  <a:pt x="361627" y="106691"/>
                </a:lnTo>
                <a:lnTo>
                  <a:pt x="375965" y="14679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292225" y="351313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797"/>
                </a:lnTo>
                <a:lnTo>
                  <a:pt x="19372" y="106691"/>
                </a:lnTo>
                <a:lnTo>
                  <a:pt x="41867" y="71321"/>
                </a:lnTo>
                <a:lnTo>
                  <a:pt x="71374" y="41827"/>
                </a:lnTo>
                <a:lnTo>
                  <a:pt x="106746" y="19349"/>
                </a:lnTo>
                <a:lnTo>
                  <a:pt x="146837" y="5027"/>
                </a:lnTo>
                <a:lnTo>
                  <a:pt x="190500" y="0"/>
                </a:lnTo>
                <a:lnTo>
                  <a:pt x="234162" y="5027"/>
                </a:lnTo>
                <a:lnTo>
                  <a:pt x="274253" y="19349"/>
                </a:lnTo>
                <a:lnTo>
                  <a:pt x="309625" y="41827"/>
                </a:lnTo>
                <a:lnTo>
                  <a:pt x="339132" y="71321"/>
                </a:lnTo>
                <a:lnTo>
                  <a:pt x="361627" y="106691"/>
                </a:lnTo>
                <a:lnTo>
                  <a:pt x="375965" y="14679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16025" y="389413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520825" y="389413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511425" y="351313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797"/>
                </a:lnTo>
                <a:lnTo>
                  <a:pt x="19372" y="106691"/>
                </a:lnTo>
                <a:lnTo>
                  <a:pt x="41867" y="71321"/>
                </a:lnTo>
                <a:lnTo>
                  <a:pt x="71374" y="41827"/>
                </a:lnTo>
                <a:lnTo>
                  <a:pt x="106746" y="19349"/>
                </a:lnTo>
                <a:lnTo>
                  <a:pt x="146837" y="5027"/>
                </a:lnTo>
                <a:lnTo>
                  <a:pt x="190500" y="0"/>
                </a:lnTo>
                <a:lnTo>
                  <a:pt x="234162" y="5027"/>
                </a:lnTo>
                <a:lnTo>
                  <a:pt x="274253" y="19349"/>
                </a:lnTo>
                <a:lnTo>
                  <a:pt x="309625" y="41827"/>
                </a:lnTo>
                <a:lnTo>
                  <a:pt x="339132" y="71321"/>
                </a:lnTo>
                <a:lnTo>
                  <a:pt x="361627" y="106691"/>
                </a:lnTo>
                <a:lnTo>
                  <a:pt x="375965" y="14679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435225" y="389413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740025" y="389413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901825" y="290353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202"/>
                </a:lnTo>
                <a:lnTo>
                  <a:pt x="361627" y="274308"/>
                </a:lnTo>
                <a:lnTo>
                  <a:pt x="339132" y="309678"/>
                </a:lnTo>
                <a:lnTo>
                  <a:pt x="309625" y="339172"/>
                </a:lnTo>
                <a:lnTo>
                  <a:pt x="274253" y="361650"/>
                </a:lnTo>
                <a:lnTo>
                  <a:pt x="234162" y="375972"/>
                </a:lnTo>
                <a:lnTo>
                  <a:pt x="190500" y="381000"/>
                </a:lnTo>
                <a:lnTo>
                  <a:pt x="146837" y="375972"/>
                </a:lnTo>
                <a:lnTo>
                  <a:pt x="106746" y="361650"/>
                </a:lnTo>
                <a:lnTo>
                  <a:pt x="71374" y="339172"/>
                </a:lnTo>
                <a:lnTo>
                  <a:pt x="41867" y="309678"/>
                </a:lnTo>
                <a:lnTo>
                  <a:pt x="19372" y="274308"/>
                </a:lnTo>
                <a:lnTo>
                  <a:pt x="5034" y="234202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597025" y="3284538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457200" y="0"/>
                </a:moveTo>
                <a:lnTo>
                  <a:pt x="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130425" y="3284538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0"/>
                </a:moveTo>
                <a:lnTo>
                  <a:pt x="45720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76400" y="3157538"/>
            <a:ext cx="166688" cy="331787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z="2000" b="1" dirty="0">
                <a:solidFill>
                  <a:srgbClr val="FF0000"/>
                </a:solidFill>
                <a:latin typeface="Arial"/>
                <a:ea typeface="仿宋_GB2312" pitchFamily="49" charset="-122"/>
                <a:cs typeface="Arial"/>
              </a:rPr>
              <a:t>0</a:t>
            </a:r>
            <a:endParaRPr sz="2000">
              <a:solidFill>
                <a:prstClr val="black"/>
              </a:solidFill>
              <a:latin typeface="Arial"/>
              <a:ea typeface="仿宋_GB2312" pitchFamily="49" charset="-122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95375" y="3719513"/>
            <a:ext cx="1989138" cy="735012"/>
          </a:xfrm>
          <a:prstGeom prst="rect">
            <a:avLst/>
          </a:prstGeom>
        </p:spPr>
        <p:txBody>
          <a:bodyPr lIns="0" tIns="62229" rIns="0" bIns="0">
            <a:spAutoFit/>
          </a:bodyPr>
          <a:lstStyle/>
          <a:p>
            <a:pPr marL="59690">
              <a:spcBef>
                <a:spcPts val="489"/>
              </a:spcBef>
              <a:tabLst>
                <a:tab pos="593090" algn="l"/>
                <a:tab pos="1279525" algn="l"/>
                <a:tab pos="1812925" algn="l"/>
              </a:tabLst>
              <a:defRPr/>
            </a:pPr>
            <a:r>
              <a:rPr sz="2000" b="1" dirty="0">
                <a:solidFill>
                  <a:srgbClr val="FF0000"/>
                </a:solidFill>
                <a:latin typeface="Arial"/>
                <a:ea typeface="仿宋_GB2312" pitchFamily="49" charset="-122"/>
                <a:cs typeface="Arial"/>
              </a:rPr>
              <a:t>0	</a:t>
            </a:r>
            <a:r>
              <a:rPr sz="2000" b="1" dirty="0">
                <a:solidFill>
                  <a:srgbClr val="4B6C80"/>
                </a:solidFill>
                <a:latin typeface="Arial"/>
                <a:ea typeface="仿宋_GB2312" pitchFamily="49" charset="-122"/>
                <a:cs typeface="Arial"/>
              </a:rPr>
              <a:t>1	</a:t>
            </a:r>
            <a:r>
              <a:rPr sz="2000" b="1" dirty="0">
                <a:solidFill>
                  <a:srgbClr val="FF0000"/>
                </a:solidFill>
                <a:latin typeface="Arial"/>
                <a:ea typeface="仿宋_GB2312" pitchFamily="49" charset="-122"/>
                <a:cs typeface="Arial"/>
              </a:rPr>
              <a:t>0	</a:t>
            </a:r>
            <a:r>
              <a:rPr sz="2000" b="1" dirty="0">
                <a:solidFill>
                  <a:srgbClr val="4B6C80"/>
                </a:solidFill>
                <a:latin typeface="Arial"/>
                <a:ea typeface="仿宋_GB2312" pitchFamily="49" charset="-122"/>
                <a:cs typeface="Arial"/>
              </a:rPr>
              <a:t>1</a:t>
            </a:r>
            <a:endParaRPr sz="2000" dirty="0">
              <a:solidFill>
                <a:prstClr val="black"/>
              </a:solidFill>
              <a:latin typeface="Arial"/>
              <a:ea typeface="仿宋_GB2312" pitchFamily="49" charset="-122"/>
              <a:cs typeface="Arial"/>
            </a:endParaRPr>
          </a:p>
          <a:p>
            <a:pPr marL="12700">
              <a:spcBef>
                <a:spcPts val="390"/>
              </a:spcBef>
              <a:tabLst>
                <a:tab pos="614680" algn="l"/>
                <a:tab pos="1231900" algn="l"/>
                <a:tab pos="1847850" algn="l"/>
              </a:tabLst>
              <a:defRPr/>
            </a:pPr>
            <a:r>
              <a:rPr sz="2000" b="1" i="1" dirty="0">
                <a:solidFill>
                  <a:srgbClr val="FFFFFF"/>
                </a:solidFill>
                <a:latin typeface="Arial"/>
                <a:ea typeface="仿宋_GB2312" pitchFamily="49" charset="-122"/>
                <a:cs typeface="Arial"/>
              </a:rPr>
              <a:t>a	u	x	z</a:t>
            </a:r>
            <a:endParaRPr sz="2000" dirty="0">
              <a:solidFill>
                <a:prstClr val="black"/>
              </a:solidFill>
              <a:latin typeface="Arial"/>
              <a:ea typeface="仿宋_GB2312" pitchFamily="49" charset="-122"/>
              <a:cs typeface="Arial"/>
            </a:endParaRPr>
          </a:p>
        </p:txBody>
      </p:sp>
      <p:sp>
        <p:nvSpPr>
          <p:cNvPr id="162839" name="object 46"/>
          <p:cNvSpPr txBox="1">
            <a:spLocks noChangeArrowheads="1"/>
          </p:cNvSpPr>
          <p:nvPr/>
        </p:nvSpPr>
        <p:spPr bwMode="auto">
          <a:xfrm>
            <a:off x="393700" y="393700"/>
            <a:ext cx="244316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284163" indent="-271463"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ts val="100"/>
              </a:spcBef>
              <a:spcAft>
                <a:spcPct val="0"/>
              </a:spcAft>
              <a:buSzPct val="96000"/>
              <a:buFont typeface="Wingdings" panose="05000000000000000000" pitchFamily="2" charset="2"/>
              <a:buChar char=""/>
            </a:pPr>
            <a:r>
              <a:rPr lang="zh-CN" altLang="zh-CN" sz="2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二叉树用于编码</a:t>
            </a:r>
            <a:endParaRPr lang="zh-CN" altLang="zh-CN" sz="24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2840" name="object 47"/>
          <p:cNvSpPr txBox="1">
            <a:spLocks noChangeArrowheads="1"/>
          </p:cNvSpPr>
          <p:nvPr/>
        </p:nvSpPr>
        <p:spPr bwMode="auto">
          <a:xfrm>
            <a:off x="688975" y="1019175"/>
            <a:ext cx="27305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zh-CN" altLang="zh-CN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用二叉树进行编码：</a:t>
            </a:r>
            <a:endParaRPr lang="zh-CN" altLang="zh-CN" sz="20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zh-C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zh-CN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）左右分支：</a:t>
            </a:r>
            <a:r>
              <a:rPr lang="zh-CN" altLang="zh-C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zh-CN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zh-CN" sz="2000" b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zh-C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zh-CN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）字符只在叶结点上</a:t>
            </a:r>
            <a:endParaRPr lang="zh-CN" altLang="zh-CN" sz="20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2841" name="object 49"/>
          <p:cNvSpPr txBox="1">
            <a:spLocks noChangeArrowheads="1"/>
          </p:cNvSpPr>
          <p:nvPr/>
        </p:nvSpPr>
        <p:spPr bwMode="auto">
          <a:xfrm>
            <a:off x="536575" y="2325688"/>
            <a:ext cx="33782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zh-CN" altLang="zh-CN" sz="18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四个字符的频率</a:t>
            </a:r>
            <a:r>
              <a:rPr lang="zh-CN" altLang="zh-CN" sz="18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a:4, u:1, x:2, z:1</a:t>
            </a:r>
          </a:p>
        </p:txBody>
      </p:sp>
      <p:sp>
        <p:nvSpPr>
          <p:cNvPr id="162842" name="object 3"/>
          <p:cNvSpPr txBox="1">
            <a:spLocks noChangeArrowheads="1"/>
          </p:cNvSpPr>
          <p:nvPr/>
        </p:nvSpPr>
        <p:spPr bwMode="auto">
          <a:xfrm>
            <a:off x="4932363" y="2852738"/>
            <a:ext cx="1874837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a: 1</a:t>
            </a: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e: 0    </a:t>
            </a: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对应的</a:t>
            </a:r>
            <a:endParaRPr lang="en-US" altLang="zh-CN" sz="16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s: 10   </a:t>
            </a: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编码树</a:t>
            </a:r>
            <a:endParaRPr lang="en-US" altLang="zh-CN" sz="16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t: 11</a:t>
            </a:r>
          </a:p>
        </p:txBody>
      </p:sp>
      <p:sp>
        <p:nvSpPr>
          <p:cNvPr id="37" name="object 16"/>
          <p:cNvSpPr txBox="1"/>
          <p:nvPr/>
        </p:nvSpPr>
        <p:spPr>
          <a:xfrm>
            <a:off x="7823200" y="2828925"/>
            <a:ext cx="166688" cy="330200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z="2000" dirty="0">
                <a:solidFill>
                  <a:prstClr val="black"/>
                </a:solidFill>
                <a:latin typeface="Arial"/>
                <a:ea typeface="仿宋_GB2312" pitchFamily="49" charset="-122"/>
                <a:cs typeface="Arial"/>
              </a:rPr>
              <a:t>1</a:t>
            </a:r>
          </a:p>
        </p:txBody>
      </p:sp>
      <p:sp>
        <p:nvSpPr>
          <p:cNvPr id="41" name="object 20"/>
          <p:cNvSpPr/>
          <p:nvPr/>
        </p:nvSpPr>
        <p:spPr>
          <a:xfrm>
            <a:off x="7669213" y="3792538"/>
            <a:ext cx="377825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797"/>
                </a:lnTo>
                <a:lnTo>
                  <a:pt x="19372" y="106691"/>
                </a:lnTo>
                <a:lnTo>
                  <a:pt x="41867" y="71321"/>
                </a:lnTo>
                <a:lnTo>
                  <a:pt x="71374" y="41827"/>
                </a:lnTo>
                <a:lnTo>
                  <a:pt x="106746" y="19349"/>
                </a:lnTo>
                <a:lnTo>
                  <a:pt x="146837" y="5027"/>
                </a:lnTo>
                <a:lnTo>
                  <a:pt x="190500" y="0"/>
                </a:lnTo>
                <a:lnTo>
                  <a:pt x="234162" y="5027"/>
                </a:lnTo>
                <a:lnTo>
                  <a:pt x="274253" y="19349"/>
                </a:lnTo>
                <a:lnTo>
                  <a:pt x="309625" y="41827"/>
                </a:lnTo>
                <a:lnTo>
                  <a:pt x="339132" y="71321"/>
                </a:lnTo>
                <a:lnTo>
                  <a:pt x="361627" y="106691"/>
                </a:lnTo>
                <a:lnTo>
                  <a:pt x="375965" y="14679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45" name="object 24"/>
          <p:cNvSpPr/>
          <p:nvPr/>
        </p:nvSpPr>
        <p:spPr>
          <a:xfrm>
            <a:off x="8278813" y="3792538"/>
            <a:ext cx="377825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797"/>
                </a:lnTo>
                <a:lnTo>
                  <a:pt x="19372" y="106691"/>
                </a:lnTo>
                <a:lnTo>
                  <a:pt x="41867" y="71321"/>
                </a:lnTo>
                <a:lnTo>
                  <a:pt x="71374" y="41827"/>
                </a:lnTo>
                <a:lnTo>
                  <a:pt x="106746" y="19349"/>
                </a:lnTo>
                <a:lnTo>
                  <a:pt x="146837" y="5027"/>
                </a:lnTo>
                <a:lnTo>
                  <a:pt x="190500" y="0"/>
                </a:lnTo>
                <a:lnTo>
                  <a:pt x="234162" y="5027"/>
                </a:lnTo>
                <a:lnTo>
                  <a:pt x="274253" y="19349"/>
                </a:lnTo>
                <a:lnTo>
                  <a:pt x="309625" y="41827"/>
                </a:lnTo>
                <a:lnTo>
                  <a:pt x="339132" y="71321"/>
                </a:lnTo>
                <a:lnTo>
                  <a:pt x="361627" y="106691"/>
                </a:lnTo>
                <a:lnTo>
                  <a:pt x="375965" y="14679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48" name="object 25"/>
          <p:cNvSpPr/>
          <p:nvPr/>
        </p:nvSpPr>
        <p:spPr>
          <a:xfrm>
            <a:off x="6754813" y="3182938"/>
            <a:ext cx="377825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797"/>
                </a:lnTo>
                <a:lnTo>
                  <a:pt x="19372" y="106691"/>
                </a:lnTo>
                <a:lnTo>
                  <a:pt x="41867" y="71321"/>
                </a:lnTo>
                <a:lnTo>
                  <a:pt x="71374" y="41827"/>
                </a:lnTo>
                <a:lnTo>
                  <a:pt x="106746" y="19349"/>
                </a:lnTo>
                <a:lnTo>
                  <a:pt x="146837" y="5027"/>
                </a:lnTo>
                <a:lnTo>
                  <a:pt x="190500" y="0"/>
                </a:lnTo>
                <a:lnTo>
                  <a:pt x="234162" y="5027"/>
                </a:lnTo>
                <a:lnTo>
                  <a:pt x="274253" y="19349"/>
                </a:lnTo>
                <a:lnTo>
                  <a:pt x="309625" y="41827"/>
                </a:lnTo>
                <a:lnTo>
                  <a:pt x="339132" y="71321"/>
                </a:lnTo>
                <a:lnTo>
                  <a:pt x="361627" y="106691"/>
                </a:lnTo>
                <a:lnTo>
                  <a:pt x="375965" y="14679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52" name="object 28"/>
          <p:cNvSpPr/>
          <p:nvPr/>
        </p:nvSpPr>
        <p:spPr>
          <a:xfrm>
            <a:off x="7974013" y="3182938"/>
            <a:ext cx="377825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797"/>
                </a:lnTo>
                <a:lnTo>
                  <a:pt x="19372" y="106691"/>
                </a:lnTo>
                <a:lnTo>
                  <a:pt x="41867" y="71321"/>
                </a:lnTo>
                <a:lnTo>
                  <a:pt x="71374" y="41827"/>
                </a:lnTo>
                <a:lnTo>
                  <a:pt x="106746" y="19349"/>
                </a:lnTo>
                <a:lnTo>
                  <a:pt x="146837" y="5027"/>
                </a:lnTo>
                <a:lnTo>
                  <a:pt x="190500" y="0"/>
                </a:lnTo>
                <a:lnTo>
                  <a:pt x="234162" y="5027"/>
                </a:lnTo>
                <a:lnTo>
                  <a:pt x="274253" y="19349"/>
                </a:lnTo>
                <a:lnTo>
                  <a:pt x="309625" y="41827"/>
                </a:lnTo>
                <a:lnTo>
                  <a:pt x="339132" y="71321"/>
                </a:lnTo>
                <a:lnTo>
                  <a:pt x="361627" y="106691"/>
                </a:lnTo>
                <a:lnTo>
                  <a:pt x="375965" y="14679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53" name="object 29"/>
          <p:cNvSpPr/>
          <p:nvPr/>
        </p:nvSpPr>
        <p:spPr>
          <a:xfrm>
            <a:off x="7897813" y="3563938"/>
            <a:ext cx="225425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54" name="object 30"/>
          <p:cNvSpPr/>
          <p:nvPr/>
        </p:nvSpPr>
        <p:spPr>
          <a:xfrm>
            <a:off x="8202613" y="3563938"/>
            <a:ext cx="225425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55" name="object 31"/>
          <p:cNvSpPr/>
          <p:nvPr/>
        </p:nvSpPr>
        <p:spPr>
          <a:xfrm>
            <a:off x="7364413" y="2573338"/>
            <a:ext cx="377825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202"/>
                </a:lnTo>
                <a:lnTo>
                  <a:pt x="361627" y="274308"/>
                </a:lnTo>
                <a:lnTo>
                  <a:pt x="339132" y="309678"/>
                </a:lnTo>
                <a:lnTo>
                  <a:pt x="309625" y="339172"/>
                </a:lnTo>
                <a:lnTo>
                  <a:pt x="274253" y="361650"/>
                </a:lnTo>
                <a:lnTo>
                  <a:pt x="234162" y="375972"/>
                </a:lnTo>
                <a:lnTo>
                  <a:pt x="190500" y="381000"/>
                </a:lnTo>
                <a:lnTo>
                  <a:pt x="146837" y="375972"/>
                </a:lnTo>
                <a:lnTo>
                  <a:pt x="106746" y="361650"/>
                </a:lnTo>
                <a:lnTo>
                  <a:pt x="71374" y="339172"/>
                </a:lnTo>
                <a:lnTo>
                  <a:pt x="41867" y="309678"/>
                </a:lnTo>
                <a:lnTo>
                  <a:pt x="19372" y="274308"/>
                </a:lnTo>
                <a:lnTo>
                  <a:pt x="5034" y="234202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56" name="object 32"/>
          <p:cNvSpPr/>
          <p:nvPr/>
        </p:nvSpPr>
        <p:spPr>
          <a:xfrm>
            <a:off x="7059613" y="2954338"/>
            <a:ext cx="452437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457200" y="0"/>
                </a:moveTo>
                <a:lnTo>
                  <a:pt x="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57" name="object 33"/>
          <p:cNvSpPr/>
          <p:nvPr/>
        </p:nvSpPr>
        <p:spPr>
          <a:xfrm>
            <a:off x="7593013" y="2954338"/>
            <a:ext cx="452437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0"/>
                </a:moveTo>
                <a:lnTo>
                  <a:pt x="45720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58" name="object 34"/>
          <p:cNvSpPr txBox="1"/>
          <p:nvPr/>
        </p:nvSpPr>
        <p:spPr>
          <a:xfrm>
            <a:off x="7137400" y="2828925"/>
            <a:ext cx="166688" cy="330200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z="2000" dirty="0">
                <a:solidFill>
                  <a:prstClr val="black"/>
                </a:solidFill>
                <a:latin typeface="Arial"/>
                <a:ea typeface="仿宋_GB2312" pitchFamily="49" charset="-122"/>
                <a:cs typeface="Arial"/>
              </a:rPr>
              <a:t>0</a:t>
            </a:r>
          </a:p>
        </p:txBody>
      </p:sp>
      <p:sp>
        <p:nvSpPr>
          <p:cNvPr id="162854" name="文本框 3"/>
          <p:cNvSpPr txBox="1">
            <a:spLocks noChangeArrowheads="1"/>
          </p:cNvSpPr>
          <p:nvPr/>
        </p:nvSpPr>
        <p:spPr bwMode="auto">
          <a:xfrm>
            <a:off x="6797675" y="3106738"/>
            <a:ext cx="428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>
                <a:solidFill>
                  <a:prstClr val="black"/>
                </a:solidFill>
              </a:rPr>
              <a:t>e</a:t>
            </a:r>
            <a:endParaRPr lang="zh-CN" altLang="en-US" sz="2400" b="0">
              <a:solidFill>
                <a:prstClr val="black"/>
              </a:solidFill>
            </a:endParaRPr>
          </a:p>
        </p:txBody>
      </p:sp>
      <p:sp>
        <p:nvSpPr>
          <p:cNvPr id="162855" name="文本框 59"/>
          <p:cNvSpPr txBox="1">
            <a:spLocks noChangeArrowheads="1"/>
          </p:cNvSpPr>
          <p:nvPr/>
        </p:nvSpPr>
        <p:spPr bwMode="auto">
          <a:xfrm>
            <a:off x="8350250" y="3721100"/>
            <a:ext cx="42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>
                <a:solidFill>
                  <a:prstClr val="black"/>
                </a:solidFill>
              </a:rPr>
              <a:t>t</a:t>
            </a:r>
            <a:endParaRPr lang="zh-CN" altLang="en-US" sz="2400" b="0">
              <a:solidFill>
                <a:prstClr val="black"/>
              </a:solidFill>
            </a:endParaRPr>
          </a:p>
        </p:txBody>
      </p:sp>
      <p:sp>
        <p:nvSpPr>
          <p:cNvPr id="162856" name="文本框 60"/>
          <p:cNvSpPr txBox="1">
            <a:spLocks noChangeArrowheads="1"/>
          </p:cNvSpPr>
          <p:nvPr/>
        </p:nvSpPr>
        <p:spPr bwMode="auto">
          <a:xfrm>
            <a:off x="7694613" y="3706813"/>
            <a:ext cx="428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>
                <a:solidFill>
                  <a:prstClr val="black"/>
                </a:solidFill>
              </a:rPr>
              <a:t>s</a:t>
            </a:r>
            <a:endParaRPr lang="zh-CN" altLang="en-US" sz="2400" b="0">
              <a:solidFill>
                <a:prstClr val="black"/>
              </a:solidFill>
            </a:endParaRPr>
          </a:p>
        </p:txBody>
      </p:sp>
      <p:sp>
        <p:nvSpPr>
          <p:cNvPr id="162857" name="文本框 61"/>
          <p:cNvSpPr txBox="1">
            <a:spLocks noChangeArrowheads="1"/>
          </p:cNvSpPr>
          <p:nvPr/>
        </p:nvSpPr>
        <p:spPr bwMode="auto">
          <a:xfrm>
            <a:off x="8004175" y="3108325"/>
            <a:ext cx="42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>
                <a:solidFill>
                  <a:srgbClr val="FF0000"/>
                </a:solidFill>
              </a:rPr>
              <a:t>a</a:t>
            </a:r>
            <a:endParaRPr lang="zh-CN" altLang="en-US" sz="2400" b="0">
              <a:solidFill>
                <a:srgbClr val="FF0000"/>
              </a:solidFill>
            </a:endParaRPr>
          </a:p>
        </p:txBody>
      </p:sp>
      <p:sp>
        <p:nvSpPr>
          <p:cNvPr id="63" name="object 34"/>
          <p:cNvSpPr txBox="1"/>
          <p:nvPr/>
        </p:nvSpPr>
        <p:spPr>
          <a:xfrm>
            <a:off x="7816850" y="3436938"/>
            <a:ext cx="165100" cy="331787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z="2000" dirty="0">
                <a:solidFill>
                  <a:prstClr val="black"/>
                </a:solidFill>
                <a:latin typeface="Arial"/>
                <a:ea typeface="仿宋_GB2312" pitchFamily="49" charset="-122"/>
                <a:cs typeface="Arial"/>
              </a:rPr>
              <a:t>0</a:t>
            </a:r>
          </a:p>
        </p:txBody>
      </p:sp>
      <p:sp>
        <p:nvSpPr>
          <p:cNvPr id="64" name="object 16"/>
          <p:cNvSpPr txBox="1"/>
          <p:nvPr/>
        </p:nvSpPr>
        <p:spPr>
          <a:xfrm>
            <a:off x="8321675" y="3436938"/>
            <a:ext cx="165100" cy="331787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z="2000" dirty="0">
                <a:solidFill>
                  <a:prstClr val="black"/>
                </a:solidFill>
                <a:latin typeface="Arial"/>
                <a:ea typeface="仿宋_GB2312" pitchFamily="49" charset="-122"/>
                <a:cs typeface="Arial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4629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162841" grpId="0"/>
      <p:bldP spid="162842" grpId="0"/>
      <p:bldP spid="37" grpId="0"/>
      <p:bldP spid="41" grpId="0" animBg="1"/>
      <p:bldP spid="45" grpId="0" animBg="1"/>
      <p:bldP spid="48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/>
      <p:bldP spid="162854" grpId="0"/>
      <p:bldP spid="162855" grpId="0"/>
      <p:bldP spid="162856" grpId="0"/>
      <p:bldP spid="162857" grpId="0"/>
      <p:bldP spid="63" grpId="0"/>
      <p:bldP spid="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23025" y="145573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797"/>
                </a:lnTo>
                <a:lnTo>
                  <a:pt x="19372" y="106691"/>
                </a:lnTo>
                <a:lnTo>
                  <a:pt x="41867" y="71321"/>
                </a:lnTo>
                <a:lnTo>
                  <a:pt x="71374" y="41827"/>
                </a:lnTo>
                <a:lnTo>
                  <a:pt x="106746" y="19349"/>
                </a:lnTo>
                <a:lnTo>
                  <a:pt x="146837" y="5027"/>
                </a:lnTo>
                <a:lnTo>
                  <a:pt x="190500" y="0"/>
                </a:lnTo>
                <a:lnTo>
                  <a:pt x="234162" y="5027"/>
                </a:lnTo>
                <a:lnTo>
                  <a:pt x="274253" y="19349"/>
                </a:lnTo>
                <a:lnTo>
                  <a:pt x="309625" y="41827"/>
                </a:lnTo>
                <a:lnTo>
                  <a:pt x="339132" y="71321"/>
                </a:lnTo>
                <a:lnTo>
                  <a:pt x="361627" y="106691"/>
                </a:lnTo>
                <a:lnTo>
                  <a:pt x="375965" y="14679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94425" y="1836738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381000" y="0"/>
                </a:moveTo>
                <a:lnTo>
                  <a:pt x="0" y="7620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51625" y="183673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04025" y="198913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797"/>
                </a:lnTo>
                <a:lnTo>
                  <a:pt x="19372" y="106691"/>
                </a:lnTo>
                <a:lnTo>
                  <a:pt x="41867" y="71321"/>
                </a:lnTo>
                <a:lnTo>
                  <a:pt x="71374" y="41827"/>
                </a:lnTo>
                <a:lnTo>
                  <a:pt x="106746" y="19349"/>
                </a:lnTo>
                <a:lnTo>
                  <a:pt x="146837" y="5027"/>
                </a:lnTo>
                <a:lnTo>
                  <a:pt x="190500" y="0"/>
                </a:lnTo>
                <a:lnTo>
                  <a:pt x="234162" y="5027"/>
                </a:lnTo>
                <a:lnTo>
                  <a:pt x="274253" y="19349"/>
                </a:lnTo>
                <a:lnTo>
                  <a:pt x="309625" y="41827"/>
                </a:lnTo>
                <a:lnTo>
                  <a:pt x="339132" y="71321"/>
                </a:lnTo>
                <a:lnTo>
                  <a:pt x="361627" y="106691"/>
                </a:lnTo>
                <a:lnTo>
                  <a:pt x="375965" y="14679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27825" y="237013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32625" y="237013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18225" y="84613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797"/>
                </a:lnTo>
                <a:lnTo>
                  <a:pt x="19372" y="106691"/>
                </a:lnTo>
                <a:lnTo>
                  <a:pt x="41867" y="71321"/>
                </a:lnTo>
                <a:lnTo>
                  <a:pt x="71374" y="41827"/>
                </a:lnTo>
                <a:lnTo>
                  <a:pt x="106746" y="19349"/>
                </a:lnTo>
                <a:lnTo>
                  <a:pt x="146837" y="5027"/>
                </a:lnTo>
                <a:lnTo>
                  <a:pt x="190500" y="0"/>
                </a:lnTo>
                <a:lnTo>
                  <a:pt x="234162" y="5027"/>
                </a:lnTo>
                <a:lnTo>
                  <a:pt x="274253" y="19349"/>
                </a:lnTo>
                <a:lnTo>
                  <a:pt x="309625" y="41827"/>
                </a:lnTo>
                <a:lnTo>
                  <a:pt x="339132" y="71321"/>
                </a:lnTo>
                <a:lnTo>
                  <a:pt x="361627" y="106691"/>
                </a:lnTo>
                <a:lnTo>
                  <a:pt x="375965" y="14679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08625" y="1227138"/>
            <a:ext cx="762000" cy="1371600"/>
          </a:xfrm>
          <a:custGeom>
            <a:avLst/>
            <a:gdLst/>
            <a:ahLst/>
            <a:cxnLst/>
            <a:rect l="l" t="t" r="r" b="b"/>
            <a:pathLst>
              <a:path w="762000" h="1371600">
                <a:moveTo>
                  <a:pt x="762000" y="0"/>
                </a:moveTo>
                <a:lnTo>
                  <a:pt x="0" y="1371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46825" y="122713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64200" y="1709738"/>
            <a:ext cx="168275" cy="331787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z="2000" b="1" dirty="0">
                <a:solidFill>
                  <a:srgbClr val="FF0000"/>
                </a:solidFill>
                <a:latin typeface="Arial"/>
                <a:ea typeface="仿宋_GB2312" pitchFamily="49" charset="-122"/>
                <a:cs typeface="Arial"/>
              </a:rPr>
              <a:t>0</a:t>
            </a:r>
            <a:endParaRPr sz="2000">
              <a:solidFill>
                <a:prstClr val="black"/>
              </a:solidFill>
              <a:latin typeface="Arial"/>
              <a:ea typeface="仿宋_GB2312" pitchFamily="49" charset="-122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97600" y="2014538"/>
            <a:ext cx="166688" cy="3317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2000" b="1" dirty="0">
                <a:solidFill>
                  <a:srgbClr val="FF0000"/>
                </a:solidFill>
                <a:latin typeface="Arial"/>
                <a:ea typeface="仿宋_GB2312" pitchFamily="49" charset="-122"/>
                <a:cs typeface="Arial"/>
              </a:rPr>
              <a:t>0</a:t>
            </a:r>
            <a:endParaRPr sz="2000">
              <a:solidFill>
                <a:prstClr val="black"/>
              </a:solidFill>
              <a:latin typeface="Arial"/>
              <a:ea typeface="仿宋_GB2312" pitchFamily="49" charset="-122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96050" y="1100138"/>
            <a:ext cx="166688" cy="331787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z="2000" b="1" dirty="0">
                <a:solidFill>
                  <a:srgbClr val="4B6C80"/>
                </a:solidFill>
                <a:latin typeface="Arial"/>
                <a:ea typeface="仿宋_GB2312" pitchFamily="49" charset="-122"/>
                <a:cs typeface="Arial"/>
              </a:rPr>
              <a:t>1</a:t>
            </a:r>
            <a:endParaRPr sz="2000">
              <a:solidFill>
                <a:prstClr val="black"/>
              </a:solidFill>
              <a:latin typeface="Arial"/>
              <a:ea typeface="仿宋_GB2312" pitchFamily="49" charset="-122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00850" y="1693863"/>
            <a:ext cx="168275" cy="331787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z="2000" b="1" dirty="0">
                <a:solidFill>
                  <a:srgbClr val="4B6C80"/>
                </a:solidFill>
                <a:latin typeface="Arial"/>
                <a:ea typeface="仿宋_GB2312" pitchFamily="49" charset="-122"/>
                <a:cs typeface="Arial"/>
              </a:rPr>
              <a:t>1</a:t>
            </a:r>
            <a:endParaRPr sz="2000">
              <a:solidFill>
                <a:prstClr val="black"/>
              </a:solidFill>
              <a:latin typeface="Arial"/>
              <a:ea typeface="仿宋_GB2312" pitchFamily="49" charset="-122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62200" y="3157538"/>
            <a:ext cx="166688" cy="331787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z="2000" b="1" dirty="0">
                <a:solidFill>
                  <a:srgbClr val="4B6C80"/>
                </a:solidFill>
                <a:latin typeface="Arial"/>
                <a:ea typeface="仿宋_GB2312" pitchFamily="49" charset="-122"/>
                <a:cs typeface="Arial"/>
              </a:rPr>
              <a:t>1</a:t>
            </a:r>
            <a:endParaRPr sz="2000">
              <a:solidFill>
                <a:prstClr val="black"/>
              </a:solidFill>
              <a:latin typeface="Arial"/>
              <a:ea typeface="仿宋_GB2312" pitchFamily="49" charset="-122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87425" y="412273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21" y="5027"/>
                </a:lnTo>
                <a:lnTo>
                  <a:pt x="106724" y="19349"/>
                </a:lnTo>
                <a:lnTo>
                  <a:pt x="71353" y="41827"/>
                </a:lnTo>
                <a:lnTo>
                  <a:pt x="41851" y="71321"/>
                </a:lnTo>
                <a:lnTo>
                  <a:pt x="19363" y="106691"/>
                </a:lnTo>
                <a:lnTo>
                  <a:pt x="5031" y="146797"/>
                </a:lnTo>
                <a:lnTo>
                  <a:pt x="0" y="190500"/>
                </a:lnTo>
                <a:lnTo>
                  <a:pt x="5031" y="234162"/>
                </a:lnTo>
                <a:lnTo>
                  <a:pt x="19363" y="274253"/>
                </a:lnTo>
                <a:lnTo>
                  <a:pt x="41851" y="309625"/>
                </a:lnTo>
                <a:lnTo>
                  <a:pt x="71353" y="339132"/>
                </a:lnTo>
                <a:lnTo>
                  <a:pt x="106724" y="361627"/>
                </a:lnTo>
                <a:lnTo>
                  <a:pt x="146821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797"/>
                </a:lnTo>
                <a:lnTo>
                  <a:pt x="361627" y="106691"/>
                </a:lnTo>
                <a:lnTo>
                  <a:pt x="339132" y="71321"/>
                </a:lnTo>
                <a:lnTo>
                  <a:pt x="309625" y="41827"/>
                </a:lnTo>
                <a:lnTo>
                  <a:pt x="274253" y="19349"/>
                </a:lnTo>
                <a:lnTo>
                  <a:pt x="234162" y="5027"/>
                </a:lnTo>
                <a:lnTo>
                  <a:pt x="190500" y="0"/>
                </a:lnTo>
                <a:close/>
              </a:path>
            </a:pathLst>
          </a:custGeom>
          <a:solidFill>
            <a:srgbClr val="4B6C80"/>
          </a:solidFill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87425" y="412273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1" y="146797"/>
                </a:lnTo>
                <a:lnTo>
                  <a:pt x="19363" y="106691"/>
                </a:lnTo>
                <a:lnTo>
                  <a:pt x="41851" y="71321"/>
                </a:lnTo>
                <a:lnTo>
                  <a:pt x="71353" y="41827"/>
                </a:lnTo>
                <a:lnTo>
                  <a:pt x="106724" y="19349"/>
                </a:lnTo>
                <a:lnTo>
                  <a:pt x="146821" y="5027"/>
                </a:lnTo>
                <a:lnTo>
                  <a:pt x="190500" y="0"/>
                </a:lnTo>
                <a:lnTo>
                  <a:pt x="234162" y="5027"/>
                </a:lnTo>
                <a:lnTo>
                  <a:pt x="274253" y="19349"/>
                </a:lnTo>
                <a:lnTo>
                  <a:pt x="309625" y="41827"/>
                </a:lnTo>
                <a:lnTo>
                  <a:pt x="339132" y="71321"/>
                </a:lnTo>
                <a:lnTo>
                  <a:pt x="361627" y="106691"/>
                </a:lnTo>
                <a:lnTo>
                  <a:pt x="375965" y="14679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21" y="375965"/>
                </a:lnTo>
                <a:lnTo>
                  <a:pt x="106724" y="361627"/>
                </a:lnTo>
                <a:lnTo>
                  <a:pt x="71353" y="339132"/>
                </a:lnTo>
                <a:lnTo>
                  <a:pt x="41851" y="309625"/>
                </a:lnTo>
                <a:lnTo>
                  <a:pt x="19363" y="274253"/>
                </a:lnTo>
                <a:lnTo>
                  <a:pt x="5031" y="234162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06625" y="412273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27"/>
                </a:lnTo>
                <a:lnTo>
                  <a:pt x="106746" y="19349"/>
                </a:lnTo>
                <a:lnTo>
                  <a:pt x="71374" y="41827"/>
                </a:lnTo>
                <a:lnTo>
                  <a:pt x="41867" y="71321"/>
                </a:lnTo>
                <a:lnTo>
                  <a:pt x="19372" y="106691"/>
                </a:lnTo>
                <a:lnTo>
                  <a:pt x="5034" y="14679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797"/>
                </a:lnTo>
                <a:lnTo>
                  <a:pt x="361627" y="106691"/>
                </a:lnTo>
                <a:lnTo>
                  <a:pt x="339132" y="71321"/>
                </a:lnTo>
                <a:lnTo>
                  <a:pt x="309625" y="41827"/>
                </a:lnTo>
                <a:lnTo>
                  <a:pt x="274253" y="19349"/>
                </a:lnTo>
                <a:lnTo>
                  <a:pt x="234162" y="5027"/>
                </a:lnTo>
                <a:lnTo>
                  <a:pt x="19050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06625" y="412273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797"/>
                </a:lnTo>
                <a:lnTo>
                  <a:pt x="19372" y="106691"/>
                </a:lnTo>
                <a:lnTo>
                  <a:pt x="41867" y="71321"/>
                </a:lnTo>
                <a:lnTo>
                  <a:pt x="71374" y="41827"/>
                </a:lnTo>
                <a:lnTo>
                  <a:pt x="106746" y="19349"/>
                </a:lnTo>
                <a:lnTo>
                  <a:pt x="146837" y="5027"/>
                </a:lnTo>
                <a:lnTo>
                  <a:pt x="190500" y="0"/>
                </a:lnTo>
                <a:lnTo>
                  <a:pt x="234162" y="5027"/>
                </a:lnTo>
                <a:lnTo>
                  <a:pt x="274253" y="19349"/>
                </a:lnTo>
                <a:lnTo>
                  <a:pt x="309625" y="41827"/>
                </a:lnTo>
                <a:lnTo>
                  <a:pt x="339132" y="71321"/>
                </a:lnTo>
                <a:lnTo>
                  <a:pt x="361627" y="106691"/>
                </a:lnTo>
                <a:lnTo>
                  <a:pt x="375965" y="14679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97025" y="412273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27"/>
                </a:lnTo>
                <a:lnTo>
                  <a:pt x="106746" y="19349"/>
                </a:lnTo>
                <a:lnTo>
                  <a:pt x="71374" y="41827"/>
                </a:lnTo>
                <a:lnTo>
                  <a:pt x="41867" y="71321"/>
                </a:lnTo>
                <a:lnTo>
                  <a:pt x="19372" y="106691"/>
                </a:lnTo>
                <a:lnTo>
                  <a:pt x="5034" y="14679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797"/>
                </a:lnTo>
                <a:lnTo>
                  <a:pt x="361627" y="106691"/>
                </a:lnTo>
                <a:lnTo>
                  <a:pt x="339132" y="71321"/>
                </a:lnTo>
                <a:lnTo>
                  <a:pt x="309625" y="41827"/>
                </a:lnTo>
                <a:lnTo>
                  <a:pt x="274253" y="19349"/>
                </a:lnTo>
                <a:lnTo>
                  <a:pt x="234162" y="5027"/>
                </a:lnTo>
                <a:lnTo>
                  <a:pt x="1905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97025" y="412273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797"/>
                </a:lnTo>
                <a:lnTo>
                  <a:pt x="19372" y="106691"/>
                </a:lnTo>
                <a:lnTo>
                  <a:pt x="41867" y="71321"/>
                </a:lnTo>
                <a:lnTo>
                  <a:pt x="71374" y="41827"/>
                </a:lnTo>
                <a:lnTo>
                  <a:pt x="106746" y="19349"/>
                </a:lnTo>
                <a:lnTo>
                  <a:pt x="146837" y="5027"/>
                </a:lnTo>
                <a:lnTo>
                  <a:pt x="190500" y="0"/>
                </a:lnTo>
                <a:lnTo>
                  <a:pt x="234162" y="5027"/>
                </a:lnTo>
                <a:lnTo>
                  <a:pt x="274253" y="19349"/>
                </a:lnTo>
                <a:lnTo>
                  <a:pt x="309625" y="41827"/>
                </a:lnTo>
                <a:lnTo>
                  <a:pt x="339132" y="71321"/>
                </a:lnTo>
                <a:lnTo>
                  <a:pt x="361627" y="106691"/>
                </a:lnTo>
                <a:lnTo>
                  <a:pt x="375965" y="14679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816225" y="412273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27"/>
                </a:lnTo>
                <a:lnTo>
                  <a:pt x="106746" y="19349"/>
                </a:lnTo>
                <a:lnTo>
                  <a:pt x="71374" y="41827"/>
                </a:lnTo>
                <a:lnTo>
                  <a:pt x="41867" y="71321"/>
                </a:lnTo>
                <a:lnTo>
                  <a:pt x="19372" y="106691"/>
                </a:lnTo>
                <a:lnTo>
                  <a:pt x="5034" y="14679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500"/>
                </a:lnTo>
                <a:lnTo>
                  <a:pt x="375965" y="146797"/>
                </a:lnTo>
                <a:lnTo>
                  <a:pt x="361627" y="106691"/>
                </a:lnTo>
                <a:lnTo>
                  <a:pt x="339132" y="71321"/>
                </a:lnTo>
                <a:lnTo>
                  <a:pt x="309625" y="41827"/>
                </a:lnTo>
                <a:lnTo>
                  <a:pt x="274253" y="19349"/>
                </a:lnTo>
                <a:lnTo>
                  <a:pt x="234162" y="5027"/>
                </a:lnTo>
                <a:lnTo>
                  <a:pt x="190500" y="0"/>
                </a:lnTo>
                <a:close/>
              </a:path>
            </a:pathLst>
          </a:custGeom>
          <a:solidFill>
            <a:srgbClr val="990099"/>
          </a:solidFill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816225" y="412273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797"/>
                </a:lnTo>
                <a:lnTo>
                  <a:pt x="19372" y="106691"/>
                </a:lnTo>
                <a:lnTo>
                  <a:pt x="41867" y="71321"/>
                </a:lnTo>
                <a:lnTo>
                  <a:pt x="71374" y="41827"/>
                </a:lnTo>
                <a:lnTo>
                  <a:pt x="106746" y="19349"/>
                </a:lnTo>
                <a:lnTo>
                  <a:pt x="146837" y="5027"/>
                </a:lnTo>
                <a:lnTo>
                  <a:pt x="190500" y="0"/>
                </a:lnTo>
                <a:lnTo>
                  <a:pt x="234162" y="5027"/>
                </a:lnTo>
                <a:lnTo>
                  <a:pt x="274253" y="19349"/>
                </a:lnTo>
                <a:lnTo>
                  <a:pt x="309625" y="41827"/>
                </a:lnTo>
                <a:lnTo>
                  <a:pt x="339132" y="71321"/>
                </a:lnTo>
                <a:lnTo>
                  <a:pt x="361627" y="106691"/>
                </a:lnTo>
                <a:lnTo>
                  <a:pt x="375965" y="14679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292225" y="351313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797"/>
                </a:lnTo>
                <a:lnTo>
                  <a:pt x="19372" y="106691"/>
                </a:lnTo>
                <a:lnTo>
                  <a:pt x="41867" y="71321"/>
                </a:lnTo>
                <a:lnTo>
                  <a:pt x="71374" y="41827"/>
                </a:lnTo>
                <a:lnTo>
                  <a:pt x="106746" y="19349"/>
                </a:lnTo>
                <a:lnTo>
                  <a:pt x="146837" y="5027"/>
                </a:lnTo>
                <a:lnTo>
                  <a:pt x="190500" y="0"/>
                </a:lnTo>
                <a:lnTo>
                  <a:pt x="234162" y="5027"/>
                </a:lnTo>
                <a:lnTo>
                  <a:pt x="274253" y="19349"/>
                </a:lnTo>
                <a:lnTo>
                  <a:pt x="309625" y="41827"/>
                </a:lnTo>
                <a:lnTo>
                  <a:pt x="339132" y="71321"/>
                </a:lnTo>
                <a:lnTo>
                  <a:pt x="361627" y="106691"/>
                </a:lnTo>
                <a:lnTo>
                  <a:pt x="375965" y="14679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16025" y="389413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520825" y="389413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511425" y="351313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797"/>
                </a:lnTo>
                <a:lnTo>
                  <a:pt x="19372" y="106691"/>
                </a:lnTo>
                <a:lnTo>
                  <a:pt x="41867" y="71321"/>
                </a:lnTo>
                <a:lnTo>
                  <a:pt x="71374" y="41827"/>
                </a:lnTo>
                <a:lnTo>
                  <a:pt x="106746" y="19349"/>
                </a:lnTo>
                <a:lnTo>
                  <a:pt x="146837" y="5027"/>
                </a:lnTo>
                <a:lnTo>
                  <a:pt x="190500" y="0"/>
                </a:lnTo>
                <a:lnTo>
                  <a:pt x="234162" y="5027"/>
                </a:lnTo>
                <a:lnTo>
                  <a:pt x="274253" y="19349"/>
                </a:lnTo>
                <a:lnTo>
                  <a:pt x="309625" y="41827"/>
                </a:lnTo>
                <a:lnTo>
                  <a:pt x="339132" y="71321"/>
                </a:lnTo>
                <a:lnTo>
                  <a:pt x="361627" y="106691"/>
                </a:lnTo>
                <a:lnTo>
                  <a:pt x="375965" y="14679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435225" y="389413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740025" y="389413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901825" y="290353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202"/>
                </a:lnTo>
                <a:lnTo>
                  <a:pt x="361627" y="274308"/>
                </a:lnTo>
                <a:lnTo>
                  <a:pt x="339132" y="309678"/>
                </a:lnTo>
                <a:lnTo>
                  <a:pt x="309625" y="339172"/>
                </a:lnTo>
                <a:lnTo>
                  <a:pt x="274253" y="361650"/>
                </a:lnTo>
                <a:lnTo>
                  <a:pt x="234162" y="375972"/>
                </a:lnTo>
                <a:lnTo>
                  <a:pt x="190500" y="381000"/>
                </a:lnTo>
                <a:lnTo>
                  <a:pt x="146837" y="375972"/>
                </a:lnTo>
                <a:lnTo>
                  <a:pt x="106746" y="361650"/>
                </a:lnTo>
                <a:lnTo>
                  <a:pt x="71374" y="339172"/>
                </a:lnTo>
                <a:lnTo>
                  <a:pt x="41867" y="309678"/>
                </a:lnTo>
                <a:lnTo>
                  <a:pt x="19372" y="274308"/>
                </a:lnTo>
                <a:lnTo>
                  <a:pt x="5034" y="234202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597025" y="3284538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457200" y="0"/>
                </a:moveTo>
                <a:lnTo>
                  <a:pt x="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130425" y="3284538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0"/>
                </a:moveTo>
                <a:lnTo>
                  <a:pt x="45720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76400" y="3157538"/>
            <a:ext cx="166688" cy="331787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z="2000" b="1" dirty="0">
                <a:solidFill>
                  <a:srgbClr val="FF0000"/>
                </a:solidFill>
                <a:latin typeface="Arial"/>
                <a:ea typeface="仿宋_GB2312" pitchFamily="49" charset="-122"/>
                <a:cs typeface="Arial"/>
              </a:rPr>
              <a:t>0</a:t>
            </a:r>
            <a:endParaRPr sz="2000">
              <a:solidFill>
                <a:prstClr val="black"/>
              </a:solidFill>
              <a:latin typeface="Arial"/>
              <a:ea typeface="仿宋_GB2312" pitchFamily="49" charset="-122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95375" y="3719513"/>
            <a:ext cx="1989138" cy="735012"/>
          </a:xfrm>
          <a:prstGeom prst="rect">
            <a:avLst/>
          </a:prstGeom>
        </p:spPr>
        <p:txBody>
          <a:bodyPr lIns="0" tIns="62229" rIns="0" bIns="0">
            <a:spAutoFit/>
          </a:bodyPr>
          <a:lstStyle/>
          <a:p>
            <a:pPr marL="59690">
              <a:spcBef>
                <a:spcPts val="489"/>
              </a:spcBef>
              <a:tabLst>
                <a:tab pos="593090" algn="l"/>
                <a:tab pos="1279525" algn="l"/>
                <a:tab pos="1812925" algn="l"/>
              </a:tabLst>
              <a:defRPr/>
            </a:pPr>
            <a:r>
              <a:rPr sz="2000" b="1" dirty="0">
                <a:solidFill>
                  <a:srgbClr val="FF0000"/>
                </a:solidFill>
                <a:latin typeface="Arial"/>
                <a:ea typeface="仿宋_GB2312" pitchFamily="49" charset="-122"/>
                <a:cs typeface="Arial"/>
              </a:rPr>
              <a:t>0	</a:t>
            </a:r>
            <a:r>
              <a:rPr sz="2000" b="1" dirty="0">
                <a:solidFill>
                  <a:srgbClr val="4B6C80"/>
                </a:solidFill>
                <a:latin typeface="Arial"/>
                <a:ea typeface="仿宋_GB2312" pitchFamily="49" charset="-122"/>
                <a:cs typeface="Arial"/>
              </a:rPr>
              <a:t>1	</a:t>
            </a:r>
            <a:r>
              <a:rPr sz="2000" b="1" dirty="0">
                <a:solidFill>
                  <a:srgbClr val="FF0000"/>
                </a:solidFill>
                <a:latin typeface="Arial"/>
                <a:ea typeface="仿宋_GB2312" pitchFamily="49" charset="-122"/>
                <a:cs typeface="Arial"/>
              </a:rPr>
              <a:t>0	</a:t>
            </a:r>
            <a:r>
              <a:rPr sz="2000" b="1" dirty="0">
                <a:solidFill>
                  <a:srgbClr val="4B6C80"/>
                </a:solidFill>
                <a:latin typeface="Arial"/>
                <a:ea typeface="仿宋_GB2312" pitchFamily="49" charset="-122"/>
                <a:cs typeface="Arial"/>
              </a:rPr>
              <a:t>1</a:t>
            </a:r>
            <a:endParaRPr sz="2000">
              <a:solidFill>
                <a:prstClr val="black"/>
              </a:solidFill>
              <a:latin typeface="Arial"/>
              <a:ea typeface="仿宋_GB2312" pitchFamily="49" charset="-122"/>
              <a:cs typeface="Arial"/>
            </a:endParaRPr>
          </a:p>
          <a:p>
            <a:pPr marL="12700">
              <a:spcBef>
                <a:spcPts val="390"/>
              </a:spcBef>
              <a:tabLst>
                <a:tab pos="614680" algn="l"/>
                <a:tab pos="1231900" algn="l"/>
                <a:tab pos="1847850" algn="l"/>
              </a:tabLst>
              <a:defRPr/>
            </a:pPr>
            <a:r>
              <a:rPr sz="2000" b="1" i="1" dirty="0">
                <a:solidFill>
                  <a:srgbClr val="FFFFFF"/>
                </a:solidFill>
                <a:latin typeface="Arial"/>
                <a:ea typeface="仿宋_GB2312" pitchFamily="49" charset="-122"/>
                <a:cs typeface="Arial"/>
              </a:rPr>
              <a:t>a	u	x	z</a:t>
            </a:r>
            <a:endParaRPr sz="2000">
              <a:solidFill>
                <a:prstClr val="black"/>
              </a:solidFill>
              <a:latin typeface="Arial"/>
              <a:ea typeface="仿宋_GB2312" pitchFamily="49" charset="-122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13238" y="3463925"/>
            <a:ext cx="4356100" cy="635000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z="2000" b="1" i="1" dirty="0">
                <a:solidFill>
                  <a:prstClr val="black"/>
                </a:solidFill>
                <a:latin typeface="Arial"/>
                <a:ea typeface="仿宋_GB2312" pitchFamily="49" charset="-122"/>
                <a:cs typeface="Arial"/>
              </a:rPr>
              <a:t>Cost </a:t>
            </a:r>
            <a:r>
              <a:rPr sz="2000" b="1" dirty="0">
                <a:solidFill>
                  <a:prstClr val="black"/>
                </a:solidFill>
                <a:latin typeface="Arial"/>
                <a:ea typeface="仿宋_GB2312" pitchFamily="49" charset="-122"/>
                <a:cs typeface="Arial"/>
              </a:rPr>
              <a:t>( </a:t>
            </a:r>
            <a:r>
              <a:rPr sz="2000" b="1" i="1" dirty="0">
                <a:solidFill>
                  <a:srgbClr val="4B6C80"/>
                </a:solidFill>
                <a:latin typeface="Arial"/>
                <a:ea typeface="仿宋_GB2312" pitchFamily="49" charset="-122"/>
                <a:cs typeface="Arial"/>
              </a:rPr>
              <a:t>aaa</a:t>
            </a:r>
            <a:r>
              <a:rPr sz="2000" b="1" i="1" dirty="0">
                <a:solidFill>
                  <a:srgbClr val="008000"/>
                </a:solidFill>
                <a:latin typeface="Arial"/>
                <a:ea typeface="仿宋_GB2312" pitchFamily="49" charset="-122"/>
                <a:cs typeface="Arial"/>
              </a:rPr>
              <a:t>x</a:t>
            </a:r>
            <a:r>
              <a:rPr sz="2000" b="1" i="1" dirty="0">
                <a:solidFill>
                  <a:srgbClr val="FF3300"/>
                </a:solidFill>
                <a:latin typeface="Arial"/>
                <a:ea typeface="仿宋_GB2312" pitchFamily="49" charset="-122"/>
                <a:cs typeface="Arial"/>
              </a:rPr>
              <a:t>u</a:t>
            </a:r>
            <a:r>
              <a:rPr sz="2000" b="1" i="1" dirty="0">
                <a:solidFill>
                  <a:srgbClr val="4B6C80"/>
                </a:solidFill>
                <a:latin typeface="Arial"/>
                <a:ea typeface="仿宋_GB2312" pitchFamily="49" charset="-122"/>
                <a:cs typeface="Arial"/>
              </a:rPr>
              <a:t>a</a:t>
            </a:r>
            <a:r>
              <a:rPr sz="2000" b="1" i="1" dirty="0">
                <a:solidFill>
                  <a:srgbClr val="008000"/>
                </a:solidFill>
                <a:latin typeface="Arial"/>
                <a:ea typeface="仿宋_GB2312" pitchFamily="49" charset="-122"/>
                <a:cs typeface="Arial"/>
              </a:rPr>
              <a:t>x</a:t>
            </a:r>
            <a:r>
              <a:rPr sz="2000" b="1" i="1" dirty="0">
                <a:solidFill>
                  <a:srgbClr val="990099"/>
                </a:solidFill>
                <a:latin typeface="Arial"/>
                <a:ea typeface="仿宋_GB2312" pitchFamily="49" charset="-122"/>
                <a:cs typeface="Arial"/>
              </a:rPr>
              <a:t>z </a:t>
            </a:r>
            <a:r>
              <a:rPr sz="2000" b="1" dirty="0">
                <a:solidFill>
                  <a:prstClr val="black"/>
                </a:solidFill>
                <a:latin typeface="Wingdings"/>
                <a:ea typeface="仿宋_GB2312" pitchFamily="49" charset="-122"/>
                <a:cs typeface="Wingdings"/>
              </a:rPr>
              <a:t></a:t>
            </a:r>
            <a:r>
              <a:rPr sz="2000" b="1" dirty="0">
                <a:solidFill>
                  <a:prstClr val="black"/>
                </a:solidFill>
                <a:latin typeface="Times New Roman"/>
                <a:ea typeface="仿宋_GB2312" pitchFamily="49" charset="-122"/>
                <a:cs typeface="Times New Roman"/>
              </a:rPr>
              <a:t> </a:t>
            </a:r>
            <a:r>
              <a:rPr sz="2000" b="1" spc="-30" dirty="0">
                <a:solidFill>
                  <a:srgbClr val="4B6C80"/>
                </a:solidFill>
                <a:latin typeface="Arial"/>
                <a:ea typeface="仿宋_GB2312" pitchFamily="49" charset="-122"/>
                <a:cs typeface="Arial"/>
              </a:rPr>
              <a:t>000</a:t>
            </a:r>
            <a:r>
              <a:rPr sz="2000" b="1" spc="-30" dirty="0">
                <a:solidFill>
                  <a:srgbClr val="008000"/>
                </a:solidFill>
                <a:latin typeface="Arial"/>
                <a:ea typeface="仿宋_GB2312" pitchFamily="49" charset="-122"/>
                <a:cs typeface="Arial"/>
              </a:rPr>
              <a:t>10</a:t>
            </a:r>
            <a:r>
              <a:rPr sz="2000" b="1" spc="-30" dirty="0">
                <a:solidFill>
                  <a:srgbClr val="FF3300"/>
                </a:solidFill>
                <a:latin typeface="Arial"/>
                <a:ea typeface="仿宋_GB2312" pitchFamily="49" charset="-122"/>
                <a:cs typeface="Arial"/>
              </a:rPr>
              <a:t>110</a:t>
            </a:r>
            <a:r>
              <a:rPr sz="2000" b="1" spc="-30" dirty="0">
                <a:solidFill>
                  <a:srgbClr val="4B6C80"/>
                </a:solidFill>
                <a:latin typeface="Arial"/>
                <a:ea typeface="仿宋_GB2312" pitchFamily="49" charset="-122"/>
                <a:cs typeface="Arial"/>
              </a:rPr>
              <a:t>0</a:t>
            </a:r>
            <a:r>
              <a:rPr sz="2000" b="1" spc="-30" dirty="0">
                <a:solidFill>
                  <a:srgbClr val="008000"/>
                </a:solidFill>
                <a:latin typeface="Arial"/>
                <a:ea typeface="仿宋_GB2312" pitchFamily="49" charset="-122"/>
                <a:cs typeface="Arial"/>
              </a:rPr>
              <a:t>10</a:t>
            </a:r>
            <a:r>
              <a:rPr sz="2000" b="1" spc="-30" dirty="0">
                <a:solidFill>
                  <a:srgbClr val="990099"/>
                </a:solidFill>
                <a:latin typeface="Arial"/>
                <a:ea typeface="仿宋_GB2312" pitchFamily="49" charset="-122"/>
                <a:cs typeface="Arial"/>
              </a:rPr>
              <a:t>111</a:t>
            </a:r>
            <a:r>
              <a:rPr sz="2000" b="1" spc="-30" dirty="0">
                <a:solidFill>
                  <a:prstClr val="black"/>
                </a:solidFill>
                <a:latin typeface="Arial"/>
                <a:ea typeface="仿宋_GB2312" pitchFamily="49" charset="-122"/>
                <a:cs typeface="Arial"/>
              </a:rPr>
              <a:t>)</a:t>
            </a:r>
            <a:endParaRPr sz="2000">
              <a:solidFill>
                <a:prstClr val="black"/>
              </a:solidFill>
              <a:latin typeface="Arial"/>
              <a:ea typeface="仿宋_GB2312" pitchFamily="49" charset="-122"/>
              <a:cs typeface="Arial"/>
            </a:endParaRPr>
          </a:p>
          <a:p>
            <a:pPr marL="12700">
              <a:defRPr/>
            </a:pPr>
            <a:r>
              <a:rPr sz="2000" b="1" dirty="0">
                <a:solidFill>
                  <a:prstClr val="black"/>
                </a:solidFill>
                <a:latin typeface="Arial"/>
                <a:ea typeface="仿宋_GB2312" pitchFamily="49" charset="-122"/>
                <a:cs typeface="Arial"/>
              </a:rPr>
              <a:t>= </a:t>
            </a:r>
            <a:r>
              <a:rPr sz="2000" b="1" dirty="0">
                <a:solidFill>
                  <a:srgbClr val="4B6C80"/>
                </a:solidFill>
                <a:latin typeface="Arial"/>
                <a:ea typeface="仿宋_GB2312" pitchFamily="49" charset="-122"/>
                <a:cs typeface="Arial"/>
              </a:rPr>
              <a:t>1</a:t>
            </a:r>
            <a:r>
              <a:rPr sz="2000" b="1" dirty="0">
                <a:solidFill>
                  <a:srgbClr val="4B6C80"/>
                </a:solidFill>
                <a:latin typeface="Symbol"/>
                <a:ea typeface="仿宋_GB2312" pitchFamily="49" charset="-122"/>
                <a:cs typeface="Symbol"/>
              </a:rPr>
              <a:t></a:t>
            </a:r>
            <a:r>
              <a:rPr sz="2000" b="1" dirty="0">
                <a:solidFill>
                  <a:srgbClr val="4B6C80"/>
                </a:solidFill>
                <a:latin typeface="Arial"/>
                <a:ea typeface="仿宋_GB2312" pitchFamily="49" charset="-122"/>
                <a:cs typeface="Arial"/>
              </a:rPr>
              <a:t>4 </a:t>
            </a:r>
            <a:r>
              <a:rPr sz="2000" b="1" dirty="0">
                <a:solidFill>
                  <a:prstClr val="black"/>
                </a:solidFill>
                <a:latin typeface="Arial"/>
                <a:ea typeface="仿宋_GB2312" pitchFamily="49" charset="-122"/>
                <a:cs typeface="Arial"/>
              </a:rPr>
              <a:t>+ </a:t>
            </a:r>
            <a:r>
              <a:rPr sz="2000" b="1" dirty="0">
                <a:solidFill>
                  <a:srgbClr val="FF0000"/>
                </a:solidFill>
                <a:latin typeface="Arial"/>
                <a:ea typeface="仿宋_GB2312" pitchFamily="49" charset="-122"/>
                <a:cs typeface="Arial"/>
              </a:rPr>
              <a:t>3</a:t>
            </a:r>
            <a:r>
              <a:rPr sz="2000" b="1" dirty="0">
                <a:solidFill>
                  <a:srgbClr val="FF0000"/>
                </a:solidFill>
                <a:latin typeface="Symbol"/>
                <a:ea typeface="仿宋_GB2312" pitchFamily="49" charset="-122"/>
                <a:cs typeface="Symbol"/>
              </a:rPr>
              <a:t></a:t>
            </a:r>
            <a:r>
              <a:rPr sz="2000" b="1" dirty="0">
                <a:solidFill>
                  <a:srgbClr val="FF0000"/>
                </a:solidFill>
                <a:latin typeface="Arial"/>
                <a:ea typeface="仿宋_GB2312" pitchFamily="49" charset="-122"/>
                <a:cs typeface="Arial"/>
              </a:rPr>
              <a:t>1 </a:t>
            </a:r>
            <a:r>
              <a:rPr sz="2000" b="1" dirty="0">
                <a:solidFill>
                  <a:prstClr val="black"/>
                </a:solidFill>
                <a:latin typeface="Arial"/>
                <a:ea typeface="仿宋_GB2312" pitchFamily="49" charset="-122"/>
                <a:cs typeface="Arial"/>
              </a:rPr>
              <a:t>+ </a:t>
            </a:r>
            <a:r>
              <a:rPr sz="2000" b="1" dirty="0">
                <a:solidFill>
                  <a:srgbClr val="009900"/>
                </a:solidFill>
                <a:latin typeface="Arial"/>
                <a:ea typeface="仿宋_GB2312" pitchFamily="49" charset="-122"/>
                <a:cs typeface="Arial"/>
              </a:rPr>
              <a:t>2</a:t>
            </a:r>
            <a:r>
              <a:rPr sz="2000" b="1" dirty="0">
                <a:solidFill>
                  <a:srgbClr val="009900"/>
                </a:solidFill>
                <a:latin typeface="Symbol"/>
                <a:ea typeface="仿宋_GB2312" pitchFamily="49" charset="-122"/>
                <a:cs typeface="Symbol"/>
              </a:rPr>
              <a:t></a:t>
            </a:r>
            <a:r>
              <a:rPr sz="2000" b="1" dirty="0">
                <a:solidFill>
                  <a:srgbClr val="009900"/>
                </a:solidFill>
                <a:latin typeface="Arial"/>
                <a:ea typeface="仿宋_GB2312" pitchFamily="49" charset="-122"/>
                <a:cs typeface="Arial"/>
              </a:rPr>
              <a:t>2 </a:t>
            </a:r>
            <a:r>
              <a:rPr sz="2000" b="1" dirty="0">
                <a:solidFill>
                  <a:prstClr val="black"/>
                </a:solidFill>
                <a:latin typeface="Arial"/>
                <a:ea typeface="仿宋_GB2312" pitchFamily="49" charset="-122"/>
                <a:cs typeface="Arial"/>
              </a:rPr>
              <a:t>+ </a:t>
            </a:r>
            <a:r>
              <a:rPr sz="2000" b="1" dirty="0">
                <a:solidFill>
                  <a:srgbClr val="990099"/>
                </a:solidFill>
                <a:latin typeface="Arial"/>
                <a:ea typeface="仿宋_GB2312" pitchFamily="49" charset="-122"/>
                <a:cs typeface="Arial"/>
              </a:rPr>
              <a:t>3</a:t>
            </a:r>
            <a:r>
              <a:rPr sz="2000" b="1" dirty="0">
                <a:solidFill>
                  <a:srgbClr val="990099"/>
                </a:solidFill>
                <a:latin typeface="Symbol"/>
                <a:ea typeface="仿宋_GB2312" pitchFamily="49" charset="-122"/>
                <a:cs typeface="Symbol"/>
              </a:rPr>
              <a:t></a:t>
            </a:r>
            <a:r>
              <a:rPr sz="2000" b="1" dirty="0">
                <a:solidFill>
                  <a:srgbClr val="990099"/>
                </a:solidFill>
                <a:latin typeface="Arial"/>
                <a:ea typeface="仿宋_GB2312" pitchFamily="49" charset="-122"/>
                <a:cs typeface="Arial"/>
              </a:rPr>
              <a:t>1 </a:t>
            </a:r>
            <a:r>
              <a:rPr sz="2000" b="1" dirty="0">
                <a:solidFill>
                  <a:prstClr val="black"/>
                </a:solidFill>
                <a:latin typeface="Arial"/>
                <a:ea typeface="仿宋_GB2312" pitchFamily="49" charset="-122"/>
                <a:cs typeface="Arial"/>
              </a:rPr>
              <a:t>=</a:t>
            </a:r>
            <a:r>
              <a:rPr sz="2000" b="1" spc="-200" dirty="0">
                <a:solidFill>
                  <a:prstClr val="black"/>
                </a:solidFill>
                <a:latin typeface="Arial"/>
                <a:ea typeface="仿宋_GB2312" pitchFamily="49" charset="-122"/>
                <a:cs typeface="Arial"/>
              </a:rPr>
              <a:t> </a:t>
            </a:r>
            <a:r>
              <a:rPr sz="2000" b="1" dirty="0">
                <a:solidFill>
                  <a:prstClr val="black"/>
                </a:solidFill>
                <a:latin typeface="Arial"/>
                <a:ea typeface="仿宋_GB2312" pitchFamily="49" charset="-122"/>
                <a:cs typeface="Arial"/>
              </a:rPr>
              <a:t>14</a:t>
            </a:r>
            <a:endParaRPr sz="2000">
              <a:solidFill>
                <a:prstClr val="black"/>
              </a:solidFill>
              <a:latin typeface="Arial"/>
              <a:ea typeface="仿宋_GB2312" pitchFamily="49" charset="-122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280025" y="259873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202"/>
                </a:lnTo>
                <a:lnTo>
                  <a:pt x="19372" y="274308"/>
                </a:lnTo>
                <a:lnTo>
                  <a:pt x="41867" y="309678"/>
                </a:lnTo>
                <a:lnTo>
                  <a:pt x="71374" y="339172"/>
                </a:lnTo>
                <a:lnTo>
                  <a:pt x="106746" y="361650"/>
                </a:lnTo>
                <a:lnTo>
                  <a:pt x="146837" y="375972"/>
                </a:lnTo>
                <a:lnTo>
                  <a:pt x="190500" y="381000"/>
                </a:lnTo>
                <a:lnTo>
                  <a:pt x="234162" y="375972"/>
                </a:lnTo>
                <a:lnTo>
                  <a:pt x="274253" y="361650"/>
                </a:lnTo>
                <a:lnTo>
                  <a:pt x="309625" y="339172"/>
                </a:lnTo>
                <a:lnTo>
                  <a:pt x="339132" y="309678"/>
                </a:lnTo>
                <a:lnTo>
                  <a:pt x="361627" y="274308"/>
                </a:lnTo>
                <a:lnTo>
                  <a:pt x="375965" y="23420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4B6C80"/>
          </a:solidFill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280025" y="259873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202"/>
                </a:lnTo>
                <a:lnTo>
                  <a:pt x="361627" y="274308"/>
                </a:lnTo>
                <a:lnTo>
                  <a:pt x="339132" y="309678"/>
                </a:lnTo>
                <a:lnTo>
                  <a:pt x="309625" y="339172"/>
                </a:lnTo>
                <a:lnTo>
                  <a:pt x="274253" y="361650"/>
                </a:lnTo>
                <a:lnTo>
                  <a:pt x="234162" y="375972"/>
                </a:lnTo>
                <a:lnTo>
                  <a:pt x="190500" y="381000"/>
                </a:lnTo>
                <a:lnTo>
                  <a:pt x="146837" y="375972"/>
                </a:lnTo>
                <a:lnTo>
                  <a:pt x="106746" y="361650"/>
                </a:lnTo>
                <a:lnTo>
                  <a:pt x="71374" y="339172"/>
                </a:lnTo>
                <a:lnTo>
                  <a:pt x="41867" y="309678"/>
                </a:lnTo>
                <a:lnTo>
                  <a:pt x="19372" y="274308"/>
                </a:lnTo>
                <a:lnTo>
                  <a:pt x="5034" y="234202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499225" y="259873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202"/>
                </a:lnTo>
                <a:lnTo>
                  <a:pt x="19372" y="274308"/>
                </a:lnTo>
                <a:lnTo>
                  <a:pt x="41867" y="309678"/>
                </a:lnTo>
                <a:lnTo>
                  <a:pt x="71374" y="339172"/>
                </a:lnTo>
                <a:lnTo>
                  <a:pt x="106746" y="361650"/>
                </a:lnTo>
                <a:lnTo>
                  <a:pt x="146837" y="375972"/>
                </a:lnTo>
                <a:lnTo>
                  <a:pt x="190500" y="381000"/>
                </a:lnTo>
                <a:lnTo>
                  <a:pt x="234162" y="375972"/>
                </a:lnTo>
                <a:lnTo>
                  <a:pt x="274253" y="361650"/>
                </a:lnTo>
                <a:lnTo>
                  <a:pt x="309625" y="339172"/>
                </a:lnTo>
                <a:lnTo>
                  <a:pt x="339132" y="309678"/>
                </a:lnTo>
                <a:lnTo>
                  <a:pt x="361627" y="274308"/>
                </a:lnTo>
                <a:lnTo>
                  <a:pt x="375965" y="23420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499225" y="259873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202"/>
                </a:lnTo>
                <a:lnTo>
                  <a:pt x="361627" y="274308"/>
                </a:lnTo>
                <a:lnTo>
                  <a:pt x="339132" y="309678"/>
                </a:lnTo>
                <a:lnTo>
                  <a:pt x="309625" y="339172"/>
                </a:lnTo>
                <a:lnTo>
                  <a:pt x="274253" y="361650"/>
                </a:lnTo>
                <a:lnTo>
                  <a:pt x="234162" y="375972"/>
                </a:lnTo>
                <a:lnTo>
                  <a:pt x="190500" y="381000"/>
                </a:lnTo>
                <a:lnTo>
                  <a:pt x="146837" y="375972"/>
                </a:lnTo>
                <a:lnTo>
                  <a:pt x="106746" y="361650"/>
                </a:lnTo>
                <a:lnTo>
                  <a:pt x="71374" y="339172"/>
                </a:lnTo>
                <a:lnTo>
                  <a:pt x="41867" y="309678"/>
                </a:lnTo>
                <a:lnTo>
                  <a:pt x="19372" y="274308"/>
                </a:lnTo>
                <a:lnTo>
                  <a:pt x="5034" y="234202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889625" y="259873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202"/>
                </a:lnTo>
                <a:lnTo>
                  <a:pt x="19372" y="274308"/>
                </a:lnTo>
                <a:lnTo>
                  <a:pt x="41867" y="309678"/>
                </a:lnTo>
                <a:lnTo>
                  <a:pt x="71374" y="339172"/>
                </a:lnTo>
                <a:lnTo>
                  <a:pt x="106746" y="361650"/>
                </a:lnTo>
                <a:lnTo>
                  <a:pt x="146837" y="375972"/>
                </a:lnTo>
                <a:lnTo>
                  <a:pt x="190500" y="381000"/>
                </a:lnTo>
                <a:lnTo>
                  <a:pt x="234162" y="375972"/>
                </a:lnTo>
                <a:lnTo>
                  <a:pt x="274253" y="361650"/>
                </a:lnTo>
                <a:lnTo>
                  <a:pt x="309625" y="339172"/>
                </a:lnTo>
                <a:lnTo>
                  <a:pt x="339132" y="309678"/>
                </a:lnTo>
                <a:lnTo>
                  <a:pt x="361627" y="274308"/>
                </a:lnTo>
                <a:lnTo>
                  <a:pt x="375965" y="23420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889625" y="259873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202"/>
                </a:lnTo>
                <a:lnTo>
                  <a:pt x="361627" y="274308"/>
                </a:lnTo>
                <a:lnTo>
                  <a:pt x="339132" y="309678"/>
                </a:lnTo>
                <a:lnTo>
                  <a:pt x="309625" y="339172"/>
                </a:lnTo>
                <a:lnTo>
                  <a:pt x="274253" y="361650"/>
                </a:lnTo>
                <a:lnTo>
                  <a:pt x="234162" y="375972"/>
                </a:lnTo>
                <a:lnTo>
                  <a:pt x="190500" y="381000"/>
                </a:lnTo>
                <a:lnTo>
                  <a:pt x="146837" y="375972"/>
                </a:lnTo>
                <a:lnTo>
                  <a:pt x="106746" y="361650"/>
                </a:lnTo>
                <a:lnTo>
                  <a:pt x="71374" y="339172"/>
                </a:lnTo>
                <a:lnTo>
                  <a:pt x="41867" y="309678"/>
                </a:lnTo>
                <a:lnTo>
                  <a:pt x="19372" y="274308"/>
                </a:lnTo>
                <a:lnTo>
                  <a:pt x="5034" y="234202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108825" y="259873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202"/>
                </a:lnTo>
                <a:lnTo>
                  <a:pt x="19372" y="274308"/>
                </a:lnTo>
                <a:lnTo>
                  <a:pt x="41867" y="309678"/>
                </a:lnTo>
                <a:lnTo>
                  <a:pt x="71374" y="339172"/>
                </a:lnTo>
                <a:lnTo>
                  <a:pt x="106746" y="361650"/>
                </a:lnTo>
                <a:lnTo>
                  <a:pt x="146837" y="375972"/>
                </a:lnTo>
                <a:lnTo>
                  <a:pt x="190500" y="381000"/>
                </a:lnTo>
                <a:lnTo>
                  <a:pt x="234162" y="375972"/>
                </a:lnTo>
                <a:lnTo>
                  <a:pt x="274253" y="361650"/>
                </a:lnTo>
                <a:lnTo>
                  <a:pt x="309625" y="339172"/>
                </a:lnTo>
                <a:lnTo>
                  <a:pt x="339132" y="309678"/>
                </a:lnTo>
                <a:lnTo>
                  <a:pt x="361627" y="274308"/>
                </a:lnTo>
                <a:lnTo>
                  <a:pt x="375965" y="234202"/>
                </a:lnTo>
                <a:lnTo>
                  <a:pt x="381000" y="190500"/>
                </a:ln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close/>
              </a:path>
            </a:pathLst>
          </a:custGeom>
          <a:solidFill>
            <a:srgbClr val="990099"/>
          </a:solidFill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108825" y="259873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202"/>
                </a:lnTo>
                <a:lnTo>
                  <a:pt x="361627" y="274308"/>
                </a:lnTo>
                <a:lnTo>
                  <a:pt x="339132" y="309678"/>
                </a:lnTo>
                <a:lnTo>
                  <a:pt x="309625" y="339172"/>
                </a:lnTo>
                <a:lnTo>
                  <a:pt x="274253" y="361650"/>
                </a:lnTo>
                <a:lnTo>
                  <a:pt x="234162" y="375972"/>
                </a:lnTo>
                <a:lnTo>
                  <a:pt x="190500" y="381000"/>
                </a:lnTo>
                <a:lnTo>
                  <a:pt x="146837" y="375972"/>
                </a:lnTo>
                <a:lnTo>
                  <a:pt x="106746" y="361650"/>
                </a:lnTo>
                <a:lnTo>
                  <a:pt x="71374" y="339172"/>
                </a:lnTo>
                <a:lnTo>
                  <a:pt x="41867" y="309678"/>
                </a:lnTo>
                <a:lnTo>
                  <a:pt x="19372" y="274308"/>
                </a:lnTo>
                <a:lnTo>
                  <a:pt x="5034" y="234202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387975" y="2193925"/>
            <a:ext cx="1989138" cy="735013"/>
          </a:xfrm>
          <a:prstGeom prst="rect">
            <a:avLst/>
          </a:prstGeom>
        </p:spPr>
        <p:txBody>
          <a:bodyPr lIns="0" tIns="62230" rIns="0" bIns="0">
            <a:spAutoFit/>
          </a:bodyPr>
          <a:lstStyle/>
          <a:p>
            <a:pPr marL="1278890">
              <a:spcBef>
                <a:spcPts val="490"/>
              </a:spcBef>
              <a:tabLst>
                <a:tab pos="1812925" algn="l"/>
              </a:tabLst>
              <a:defRPr/>
            </a:pPr>
            <a:r>
              <a:rPr sz="2000" b="1" dirty="0">
                <a:solidFill>
                  <a:srgbClr val="FF0000"/>
                </a:solidFill>
                <a:latin typeface="Arial"/>
                <a:ea typeface="仿宋_GB2312" pitchFamily="49" charset="-122"/>
                <a:cs typeface="Arial"/>
              </a:rPr>
              <a:t>0	</a:t>
            </a:r>
            <a:r>
              <a:rPr sz="2000" b="1" dirty="0">
                <a:solidFill>
                  <a:srgbClr val="4B6C80"/>
                </a:solidFill>
                <a:latin typeface="Arial"/>
                <a:ea typeface="仿宋_GB2312" pitchFamily="49" charset="-122"/>
                <a:cs typeface="Arial"/>
              </a:rPr>
              <a:t>1</a:t>
            </a:r>
            <a:endParaRPr sz="2000">
              <a:solidFill>
                <a:prstClr val="black"/>
              </a:solidFill>
              <a:latin typeface="Arial"/>
              <a:ea typeface="仿宋_GB2312" pitchFamily="49" charset="-122"/>
              <a:cs typeface="Arial"/>
            </a:endParaRPr>
          </a:p>
          <a:p>
            <a:pPr marL="12700">
              <a:spcBef>
                <a:spcPts val="390"/>
              </a:spcBef>
              <a:tabLst>
                <a:tab pos="621665" algn="l"/>
                <a:tab pos="1224280" algn="l"/>
                <a:tab pos="1847214" algn="l"/>
              </a:tabLst>
              <a:defRPr/>
            </a:pPr>
            <a:r>
              <a:rPr sz="2000" b="1" i="1" dirty="0">
                <a:solidFill>
                  <a:srgbClr val="FFFFFF"/>
                </a:solidFill>
                <a:latin typeface="Arial"/>
                <a:ea typeface="仿宋_GB2312" pitchFamily="49" charset="-122"/>
                <a:cs typeface="Arial"/>
              </a:rPr>
              <a:t>a	x	u	z</a:t>
            </a:r>
            <a:endParaRPr sz="2000">
              <a:solidFill>
                <a:prstClr val="black"/>
              </a:solidFill>
              <a:latin typeface="Arial"/>
              <a:ea typeface="仿宋_GB2312" pitchFamily="49" charset="-122"/>
              <a:cs typeface="Arial"/>
            </a:endParaRPr>
          </a:p>
        </p:txBody>
      </p:sp>
      <p:sp>
        <p:nvSpPr>
          <p:cNvPr id="165934" name="object 46"/>
          <p:cNvSpPr txBox="1">
            <a:spLocks noChangeArrowheads="1"/>
          </p:cNvSpPr>
          <p:nvPr/>
        </p:nvSpPr>
        <p:spPr bwMode="auto">
          <a:xfrm>
            <a:off x="393700" y="393700"/>
            <a:ext cx="244316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284163" indent="-271463"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ts val="100"/>
              </a:spcBef>
              <a:spcAft>
                <a:spcPct val="0"/>
              </a:spcAft>
              <a:buSzPct val="96000"/>
              <a:buFont typeface="Wingdings" panose="05000000000000000000" pitchFamily="2" charset="2"/>
              <a:buChar char=""/>
            </a:pPr>
            <a:r>
              <a:rPr lang="zh-CN" altLang="zh-CN" sz="2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二叉树用于编码</a:t>
            </a:r>
            <a:endParaRPr lang="zh-CN" altLang="zh-CN" sz="24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5935" name="object 47"/>
          <p:cNvSpPr txBox="1">
            <a:spLocks noChangeArrowheads="1"/>
          </p:cNvSpPr>
          <p:nvPr/>
        </p:nvSpPr>
        <p:spPr bwMode="auto">
          <a:xfrm>
            <a:off x="688975" y="1019175"/>
            <a:ext cx="27305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zh-CN" altLang="zh-CN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用二叉树进行编码：</a:t>
            </a:r>
            <a:endParaRPr lang="zh-CN" altLang="zh-CN" sz="20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zh-C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zh-CN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）左右分支：</a:t>
            </a:r>
            <a:r>
              <a:rPr lang="zh-CN" altLang="zh-C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zh-CN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zh-CN" sz="2000" b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zh-CN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zh-CN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）字符只在叶结点上</a:t>
            </a:r>
            <a:endParaRPr lang="zh-CN" altLang="zh-CN" sz="20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5936" name="object 48"/>
          <p:cNvSpPr txBox="1">
            <a:spLocks noChangeArrowheads="1"/>
          </p:cNvSpPr>
          <p:nvPr/>
        </p:nvSpPr>
        <p:spPr bwMode="auto">
          <a:xfrm>
            <a:off x="533400" y="4683125"/>
            <a:ext cx="6613525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zh-CN" altLang="zh-CN" sz="20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</a:t>
            </a:r>
            <a:r>
              <a: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zh-CN" altLang="zh-CN" sz="2000" i="1" dirty="0">
                <a:solidFill>
                  <a:srgbClr val="4B6C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aaa</a:t>
            </a:r>
            <a:r>
              <a:rPr lang="zh-CN" altLang="zh-CN" sz="2000" i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zh-CN" altLang="zh-CN" sz="2000" i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zh-CN" altLang="zh-CN" sz="2000" i="1" dirty="0">
                <a:solidFill>
                  <a:srgbClr val="4B6C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zh-CN" sz="2000" i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zh-CN" altLang="zh-CN" sz="2000" i="1" dirty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</a:t>
            </a:r>
            <a:r>
              <a:rPr lang="zh-CN" altLang="zh-CN" sz="2000" dirty="0">
                <a:solidFill>
                  <a:srgbClr val="000000"/>
                </a:solidFill>
                <a:latin typeface="Wingdings" panose="05000000000000000000" pitchFamily="2" charset="2"/>
              </a:rPr>
              <a:t></a:t>
            </a:r>
            <a:r>
              <a:rPr lang="zh-CN" altLang="zh-CN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4B6C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000000</a:t>
            </a:r>
            <a:r>
              <a:rPr lang="zh-CN" altLang="zh-CN" sz="20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zh-CN" sz="20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r>
              <a:rPr lang="zh-CN" altLang="zh-CN" sz="2000" dirty="0">
                <a:solidFill>
                  <a:srgbClr val="4B6C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zh-CN" altLang="zh-CN" sz="20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zh-CN" sz="2000" dirty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zh-CN" sz="2000"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zh-CN" altLang="zh-CN" sz="2000" dirty="0">
                <a:solidFill>
                  <a:srgbClr val="4B6C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zh-CN" sz="2000" dirty="0">
                <a:solidFill>
                  <a:srgbClr val="4B6C80"/>
                </a:solidFill>
                <a:latin typeface="Symbol" panose="05050102010706020507" pitchFamily="18" charset="2"/>
              </a:rPr>
              <a:t></a:t>
            </a:r>
            <a:r>
              <a:rPr lang="zh-CN" altLang="zh-CN" sz="2000" dirty="0">
                <a:solidFill>
                  <a:srgbClr val="4B6C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zh-CN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zh-CN" sz="2000" dirty="0">
                <a:solidFill>
                  <a:srgbClr val="FF0000"/>
                </a:solidFill>
                <a:latin typeface="Symbol" panose="05050102010706020507" pitchFamily="18" charset="2"/>
              </a:rPr>
              <a:t></a:t>
            </a:r>
            <a:r>
              <a:rPr lang="zh-CN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zh-CN" altLang="zh-CN" sz="20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zh-CN" sz="2000" dirty="0">
                <a:solidFill>
                  <a:srgbClr val="009900"/>
                </a:solidFill>
                <a:latin typeface="Symbol" panose="05050102010706020507" pitchFamily="18" charset="2"/>
              </a:rPr>
              <a:t></a:t>
            </a:r>
            <a:r>
              <a:rPr lang="zh-CN" altLang="zh-CN" sz="20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zh-CN" altLang="zh-CN" sz="2000" dirty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zh-CN" sz="2000" dirty="0">
                <a:solidFill>
                  <a:srgbClr val="990099"/>
                </a:solidFill>
                <a:latin typeface="Symbol" panose="05050102010706020507" pitchFamily="18" charset="2"/>
              </a:rPr>
              <a:t></a:t>
            </a:r>
            <a:r>
              <a:rPr lang="zh-CN" altLang="zh-CN" sz="2000" dirty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16</a:t>
            </a:r>
            <a:endParaRPr lang="zh-CN" altLang="zh-CN" sz="2000"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000" b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怎么构造一颗编码代价最小的二叉树？</a:t>
            </a:r>
            <a:endParaRPr lang="zh-CN" altLang="zh-CN" sz="2400" b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5937" name="object 49"/>
          <p:cNvSpPr txBox="1">
            <a:spLocks noChangeArrowheads="1"/>
          </p:cNvSpPr>
          <p:nvPr/>
        </p:nvSpPr>
        <p:spPr bwMode="auto">
          <a:xfrm>
            <a:off x="536575" y="2325688"/>
            <a:ext cx="33782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zh-CN" altLang="zh-CN" sz="18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四个字符的频率</a:t>
            </a:r>
            <a:r>
              <a:rPr lang="zh-CN" altLang="zh-CN" sz="18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a:4, u:1, x:2, z:1</a:t>
            </a:r>
          </a:p>
        </p:txBody>
      </p:sp>
    </p:spTree>
    <p:extLst>
      <p:ext uri="{BB962C8B-B14F-4D97-AF65-F5344CB8AC3E}">
        <p14:creationId xmlns:p14="http://schemas.microsoft.com/office/powerpoint/2010/main" val="97564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object 2"/>
          <p:cNvSpPr>
            <a:spLocks noGrp="1"/>
          </p:cNvSpPr>
          <p:nvPr>
            <p:ph type="title"/>
          </p:nvPr>
        </p:nvSpPr>
        <p:spPr>
          <a:xfrm>
            <a:off x="307975" y="574675"/>
            <a:ext cx="2073275" cy="330200"/>
          </a:xfrm>
        </p:spPr>
        <p:txBody>
          <a:bodyPr tIns="13335"/>
          <a:lstStyle/>
          <a:p>
            <a:pPr marL="12700" eaLnBrk="1" hangingPunct="1">
              <a:spcBef>
                <a:spcPts val="100"/>
              </a:spcBef>
            </a:pPr>
            <a:r>
              <a:rPr lang="zh-CN" altLang="zh-CN">
                <a:latin typeface="宋体" panose="02010600030101010101" pitchFamily="2" charset="-122"/>
              </a:rPr>
              <a:t>〖例〗哈夫曼编码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19363" y="444500"/>
          <a:ext cx="5075235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4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44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44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44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i="1" spc="0" dirty="0">
                          <a:solidFill>
                            <a:srgbClr val="4B6C8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950" b="1" i="1" spc="0" baseline="-21367" dirty="0">
                          <a:solidFill>
                            <a:srgbClr val="4B6C80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950" baseline="-21367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i="1" dirty="0">
                          <a:solidFill>
                            <a:srgbClr val="4B6C8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i="1" dirty="0">
                          <a:solidFill>
                            <a:srgbClr val="4B6C8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i="1" dirty="0">
                          <a:solidFill>
                            <a:srgbClr val="4B6C80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i="1" dirty="0">
                          <a:solidFill>
                            <a:srgbClr val="4B6C8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8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i="1" dirty="0">
                          <a:solidFill>
                            <a:srgbClr val="4B6C80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i="1" dirty="0">
                          <a:solidFill>
                            <a:srgbClr val="4B6C80"/>
                          </a:solidFill>
                          <a:latin typeface="Arial"/>
                          <a:cs typeface="Arial"/>
                        </a:rPr>
                        <a:t>sp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i="1" spc="-5" dirty="0">
                          <a:solidFill>
                            <a:srgbClr val="4B6C80"/>
                          </a:solidFill>
                          <a:latin typeface="Arial"/>
                          <a:cs typeface="Arial"/>
                        </a:rPr>
                        <a:t>nl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i="1" spc="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950" b="1" i="1" spc="0" baseline="-21367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950" baseline="-21367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5" name="直接连接符 174"/>
          <p:cNvCxnSpPr/>
          <p:nvPr/>
        </p:nvCxnSpPr>
        <p:spPr>
          <a:xfrm>
            <a:off x="4375150" y="444500"/>
            <a:ext cx="68103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20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391" y="295402"/>
            <a:ext cx="62915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003399"/>
                </a:solidFill>
              </a:rPr>
              <a:t>什么是哈夫曼树</a:t>
            </a:r>
            <a:r>
              <a:rPr sz="3200" dirty="0">
                <a:solidFill>
                  <a:srgbClr val="003399"/>
                </a:solidFill>
              </a:rPr>
              <a:t>（</a:t>
            </a:r>
            <a:r>
              <a:rPr sz="3200" dirty="0">
                <a:solidFill>
                  <a:srgbClr val="003399"/>
                </a:solidFill>
                <a:latin typeface="Arial"/>
                <a:cs typeface="Arial"/>
              </a:rPr>
              <a:t>Huffman</a:t>
            </a:r>
            <a:r>
              <a:rPr sz="3200" spc="-9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200" spc="-40" dirty="0">
                <a:solidFill>
                  <a:srgbClr val="003399"/>
                </a:solidFill>
                <a:latin typeface="Arial"/>
                <a:cs typeface="Arial"/>
              </a:rPr>
              <a:t>Tree</a:t>
            </a:r>
            <a:r>
              <a:rPr sz="3200" spc="-40" dirty="0">
                <a:solidFill>
                  <a:srgbClr val="003399"/>
                </a:solidFill>
              </a:rPr>
              <a:t>）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2830" y="4053459"/>
            <a:ext cx="1170305" cy="355600"/>
          </a:xfrm>
          <a:custGeom>
            <a:avLst/>
            <a:gdLst/>
            <a:ahLst/>
            <a:cxnLst/>
            <a:rect l="l" t="t" r="r" b="b"/>
            <a:pathLst>
              <a:path w="1170304" h="355600">
                <a:moveTo>
                  <a:pt x="935863" y="0"/>
                </a:moveTo>
                <a:lnTo>
                  <a:pt x="233933" y="0"/>
                </a:lnTo>
                <a:lnTo>
                  <a:pt x="0" y="177800"/>
                </a:lnTo>
                <a:lnTo>
                  <a:pt x="233933" y="355600"/>
                </a:lnTo>
                <a:lnTo>
                  <a:pt x="935863" y="355600"/>
                </a:lnTo>
                <a:lnTo>
                  <a:pt x="1169796" y="177800"/>
                </a:lnTo>
                <a:lnTo>
                  <a:pt x="9358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2830" y="4053459"/>
            <a:ext cx="1170305" cy="355600"/>
          </a:xfrm>
          <a:custGeom>
            <a:avLst/>
            <a:gdLst/>
            <a:ahLst/>
            <a:cxnLst/>
            <a:rect l="l" t="t" r="r" b="b"/>
            <a:pathLst>
              <a:path w="1170304" h="355600">
                <a:moveTo>
                  <a:pt x="0" y="177800"/>
                </a:moveTo>
                <a:lnTo>
                  <a:pt x="233933" y="0"/>
                </a:lnTo>
                <a:lnTo>
                  <a:pt x="935863" y="0"/>
                </a:lnTo>
                <a:lnTo>
                  <a:pt x="1169796" y="177800"/>
                </a:lnTo>
                <a:lnTo>
                  <a:pt x="935863" y="355600"/>
                </a:lnTo>
                <a:lnTo>
                  <a:pt x="233933" y="355600"/>
                </a:lnTo>
                <a:lnTo>
                  <a:pt x="0" y="177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70147" y="3830446"/>
            <a:ext cx="189230" cy="210185"/>
          </a:xfrm>
          <a:custGeom>
            <a:avLst/>
            <a:gdLst/>
            <a:ahLst/>
            <a:cxnLst/>
            <a:rect l="l" t="t" r="r" b="b"/>
            <a:pathLst>
              <a:path w="189229" h="210185">
                <a:moveTo>
                  <a:pt x="0" y="0"/>
                </a:moveTo>
                <a:lnTo>
                  <a:pt x="188722" y="20993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04033" y="3619500"/>
            <a:ext cx="1170305" cy="355600"/>
          </a:xfrm>
          <a:custGeom>
            <a:avLst/>
            <a:gdLst/>
            <a:ahLst/>
            <a:cxnLst/>
            <a:rect l="l" t="t" r="r" b="b"/>
            <a:pathLst>
              <a:path w="1170304" h="355600">
                <a:moveTo>
                  <a:pt x="935863" y="0"/>
                </a:moveTo>
                <a:lnTo>
                  <a:pt x="234061" y="0"/>
                </a:lnTo>
                <a:lnTo>
                  <a:pt x="0" y="177800"/>
                </a:lnTo>
                <a:lnTo>
                  <a:pt x="234061" y="355600"/>
                </a:lnTo>
                <a:lnTo>
                  <a:pt x="935863" y="355600"/>
                </a:lnTo>
                <a:lnTo>
                  <a:pt x="1169924" y="177800"/>
                </a:lnTo>
                <a:lnTo>
                  <a:pt x="9358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4033" y="3619500"/>
            <a:ext cx="1170305" cy="355600"/>
          </a:xfrm>
          <a:custGeom>
            <a:avLst/>
            <a:gdLst/>
            <a:ahLst/>
            <a:cxnLst/>
            <a:rect l="l" t="t" r="r" b="b"/>
            <a:pathLst>
              <a:path w="1170304" h="355600">
                <a:moveTo>
                  <a:pt x="0" y="177800"/>
                </a:moveTo>
                <a:lnTo>
                  <a:pt x="234061" y="0"/>
                </a:lnTo>
                <a:lnTo>
                  <a:pt x="935863" y="0"/>
                </a:lnTo>
                <a:lnTo>
                  <a:pt x="1169924" y="177800"/>
                </a:lnTo>
                <a:lnTo>
                  <a:pt x="935863" y="355600"/>
                </a:lnTo>
                <a:lnTo>
                  <a:pt x="234061" y="355600"/>
                </a:lnTo>
                <a:lnTo>
                  <a:pt x="0" y="177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43000" y="4044746"/>
            <a:ext cx="1000125" cy="2774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2085"/>
              </a:lnSpc>
            </a:pPr>
            <a:r>
              <a:rPr sz="1800" b="1" spc="-10" dirty="0">
                <a:latin typeface="Calibri"/>
                <a:cs typeface="Calibri"/>
              </a:rPr>
              <a:t>grade=1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64507" y="4894071"/>
            <a:ext cx="1170305" cy="355600"/>
          </a:xfrm>
          <a:custGeom>
            <a:avLst/>
            <a:gdLst/>
            <a:ahLst/>
            <a:cxnLst/>
            <a:rect l="l" t="t" r="r" b="b"/>
            <a:pathLst>
              <a:path w="1170304" h="355600">
                <a:moveTo>
                  <a:pt x="935989" y="0"/>
                </a:moveTo>
                <a:lnTo>
                  <a:pt x="234060" y="0"/>
                </a:lnTo>
                <a:lnTo>
                  <a:pt x="0" y="177800"/>
                </a:lnTo>
                <a:lnTo>
                  <a:pt x="234060" y="355599"/>
                </a:lnTo>
                <a:lnTo>
                  <a:pt x="935989" y="355599"/>
                </a:lnTo>
                <a:lnTo>
                  <a:pt x="1169923" y="177800"/>
                </a:lnTo>
                <a:lnTo>
                  <a:pt x="935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4507" y="4894071"/>
            <a:ext cx="1170305" cy="355600"/>
          </a:xfrm>
          <a:custGeom>
            <a:avLst/>
            <a:gdLst/>
            <a:ahLst/>
            <a:cxnLst/>
            <a:rect l="l" t="t" r="r" b="b"/>
            <a:pathLst>
              <a:path w="1170304" h="355600">
                <a:moveTo>
                  <a:pt x="0" y="177800"/>
                </a:moveTo>
                <a:lnTo>
                  <a:pt x="234060" y="0"/>
                </a:lnTo>
                <a:lnTo>
                  <a:pt x="935989" y="0"/>
                </a:lnTo>
                <a:lnTo>
                  <a:pt x="1169923" y="177800"/>
                </a:lnTo>
                <a:lnTo>
                  <a:pt x="935989" y="355599"/>
                </a:lnTo>
                <a:lnTo>
                  <a:pt x="234060" y="355599"/>
                </a:lnTo>
                <a:lnTo>
                  <a:pt x="0" y="177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00933" y="5293283"/>
            <a:ext cx="1000125" cy="2774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7475">
              <a:lnSpc>
                <a:spcPts val="2085"/>
              </a:lnSpc>
            </a:pPr>
            <a:r>
              <a:rPr sz="1800" b="1" spc="-10" dirty="0">
                <a:latin typeface="Calibri"/>
                <a:cs typeface="Calibri"/>
              </a:rPr>
              <a:t>grade=4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28669" y="4473194"/>
            <a:ext cx="1170305" cy="355600"/>
          </a:xfrm>
          <a:custGeom>
            <a:avLst/>
            <a:gdLst/>
            <a:ahLst/>
            <a:cxnLst/>
            <a:rect l="l" t="t" r="r" b="b"/>
            <a:pathLst>
              <a:path w="1170304" h="355600">
                <a:moveTo>
                  <a:pt x="935863" y="0"/>
                </a:moveTo>
                <a:lnTo>
                  <a:pt x="233933" y="0"/>
                </a:lnTo>
                <a:lnTo>
                  <a:pt x="0" y="177799"/>
                </a:lnTo>
                <a:lnTo>
                  <a:pt x="233933" y="355599"/>
                </a:lnTo>
                <a:lnTo>
                  <a:pt x="935863" y="355599"/>
                </a:lnTo>
                <a:lnTo>
                  <a:pt x="1169796" y="177799"/>
                </a:lnTo>
                <a:lnTo>
                  <a:pt x="9358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28669" y="4473194"/>
            <a:ext cx="1170305" cy="355600"/>
          </a:xfrm>
          <a:custGeom>
            <a:avLst/>
            <a:gdLst/>
            <a:ahLst/>
            <a:cxnLst/>
            <a:rect l="l" t="t" r="r" b="b"/>
            <a:pathLst>
              <a:path w="1170304" h="355600">
                <a:moveTo>
                  <a:pt x="0" y="177799"/>
                </a:moveTo>
                <a:lnTo>
                  <a:pt x="233933" y="0"/>
                </a:lnTo>
                <a:lnTo>
                  <a:pt x="935863" y="0"/>
                </a:lnTo>
                <a:lnTo>
                  <a:pt x="1169796" y="177799"/>
                </a:lnTo>
                <a:lnTo>
                  <a:pt x="935863" y="355599"/>
                </a:lnTo>
                <a:lnTo>
                  <a:pt x="233933" y="355599"/>
                </a:lnTo>
                <a:lnTo>
                  <a:pt x="0" y="1777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33598" y="4882184"/>
            <a:ext cx="1000125" cy="2774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7475">
              <a:lnSpc>
                <a:spcPts val="2085"/>
              </a:lnSpc>
            </a:pPr>
            <a:r>
              <a:rPr sz="1800" b="1" spc="-10" dirty="0">
                <a:latin typeface="Calibri"/>
                <a:cs typeface="Calibri"/>
              </a:rPr>
              <a:t>grade=3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36775" y="3817492"/>
            <a:ext cx="189230" cy="210185"/>
          </a:xfrm>
          <a:custGeom>
            <a:avLst/>
            <a:gdLst/>
            <a:ahLst/>
            <a:cxnLst/>
            <a:rect l="l" t="t" r="r" b="b"/>
            <a:pathLst>
              <a:path w="189230" h="210185">
                <a:moveTo>
                  <a:pt x="188722" y="0"/>
                </a:moveTo>
                <a:lnTo>
                  <a:pt x="0" y="20980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04108" y="4235069"/>
            <a:ext cx="189230" cy="210185"/>
          </a:xfrm>
          <a:custGeom>
            <a:avLst/>
            <a:gdLst/>
            <a:ahLst/>
            <a:cxnLst/>
            <a:rect l="l" t="t" r="r" b="b"/>
            <a:pathLst>
              <a:path w="189230" h="210185">
                <a:moveTo>
                  <a:pt x="188722" y="0"/>
                </a:moveTo>
                <a:lnTo>
                  <a:pt x="0" y="20993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43832" y="4231766"/>
            <a:ext cx="188595" cy="210185"/>
          </a:xfrm>
          <a:custGeom>
            <a:avLst/>
            <a:gdLst/>
            <a:ahLst/>
            <a:cxnLst/>
            <a:rect l="l" t="t" r="r" b="b"/>
            <a:pathLst>
              <a:path w="188595" h="210185">
                <a:moveTo>
                  <a:pt x="0" y="0"/>
                </a:moveTo>
                <a:lnTo>
                  <a:pt x="188594" y="20993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21151" y="4656963"/>
            <a:ext cx="188595" cy="210185"/>
          </a:xfrm>
          <a:custGeom>
            <a:avLst/>
            <a:gdLst/>
            <a:ahLst/>
            <a:cxnLst/>
            <a:rect l="l" t="t" r="r" b="b"/>
            <a:pathLst>
              <a:path w="188595" h="210185">
                <a:moveTo>
                  <a:pt x="188595" y="0"/>
                </a:moveTo>
                <a:lnTo>
                  <a:pt x="0" y="20993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98465" y="4656963"/>
            <a:ext cx="189230" cy="210185"/>
          </a:xfrm>
          <a:custGeom>
            <a:avLst/>
            <a:gdLst/>
            <a:ahLst/>
            <a:cxnLst/>
            <a:rect l="l" t="t" r="r" b="b"/>
            <a:pathLst>
              <a:path w="189229" h="210185">
                <a:moveTo>
                  <a:pt x="0" y="0"/>
                </a:moveTo>
                <a:lnTo>
                  <a:pt x="188722" y="20993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75911" y="5072507"/>
            <a:ext cx="188595" cy="210185"/>
          </a:xfrm>
          <a:custGeom>
            <a:avLst/>
            <a:gdLst/>
            <a:ahLst/>
            <a:cxnLst/>
            <a:rect l="l" t="t" r="r" b="b"/>
            <a:pathLst>
              <a:path w="188595" h="210185">
                <a:moveTo>
                  <a:pt x="188595" y="0"/>
                </a:moveTo>
                <a:lnTo>
                  <a:pt x="0" y="20980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34430" y="5072507"/>
            <a:ext cx="189230" cy="210185"/>
          </a:xfrm>
          <a:custGeom>
            <a:avLst/>
            <a:gdLst/>
            <a:ahLst/>
            <a:cxnLst/>
            <a:rect l="l" t="t" r="r" b="b"/>
            <a:pathLst>
              <a:path w="189229" h="210185">
                <a:moveTo>
                  <a:pt x="0" y="0"/>
                </a:moveTo>
                <a:lnTo>
                  <a:pt x="188722" y="20980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929376" y="5279059"/>
            <a:ext cx="1000125" cy="2774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ts val="2085"/>
              </a:lnSpc>
            </a:pPr>
            <a:r>
              <a:rPr sz="1800" b="1" spc="-10" dirty="0">
                <a:latin typeface="Calibri"/>
                <a:cs typeface="Calibri"/>
              </a:rPr>
              <a:t>grade=5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29257" y="4445330"/>
            <a:ext cx="1809114" cy="3003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100"/>
              </a:spcBef>
              <a:tabLst>
                <a:tab pos="1484630" algn="l"/>
              </a:tabLst>
            </a:pPr>
            <a:r>
              <a:rPr sz="2700" b="1" spc="-7" baseline="1543" dirty="0">
                <a:latin typeface="Calibri"/>
                <a:cs typeface="Calibri"/>
              </a:rPr>
              <a:t>g</a:t>
            </a:r>
            <a:r>
              <a:rPr sz="2700" b="1" spc="-60" baseline="1543" dirty="0">
                <a:latin typeface="Calibri"/>
                <a:cs typeface="Calibri"/>
              </a:rPr>
              <a:t>r</a:t>
            </a:r>
            <a:r>
              <a:rPr sz="2700" b="1" baseline="1543" dirty="0">
                <a:latin typeface="Calibri"/>
                <a:cs typeface="Calibri"/>
              </a:rPr>
              <a:t>ad</a:t>
            </a:r>
            <a:r>
              <a:rPr sz="2700" b="1" spc="0" baseline="1543" dirty="0">
                <a:latin typeface="Calibri"/>
                <a:cs typeface="Calibri"/>
              </a:rPr>
              <a:t>e</a:t>
            </a:r>
            <a:r>
              <a:rPr sz="2700" b="1" spc="-7" baseline="1543" dirty="0">
                <a:latin typeface="Calibri"/>
                <a:cs typeface="Calibri"/>
              </a:rPr>
              <a:t>=</a:t>
            </a:r>
            <a:r>
              <a:rPr sz="2700" b="1" baseline="1543" dirty="0">
                <a:latin typeface="Calibri"/>
                <a:cs typeface="Calibri"/>
              </a:rPr>
              <a:t>2	</a:t>
            </a:r>
            <a:r>
              <a:rPr sz="1800" b="1" spc="-30" dirty="0">
                <a:latin typeface="Calibri"/>
                <a:cs typeface="Calibri"/>
              </a:rPr>
              <a:t>y</a:t>
            </a:r>
            <a:r>
              <a:rPr sz="1800" b="1" spc="-5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54907" y="4313166"/>
            <a:ext cx="2115820" cy="86931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  <a:tabLst>
                <a:tab pos="1138555" algn="l"/>
              </a:tabLst>
            </a:pPr>
            <a:r>
              <a:rPr sz="1800" b="1" spc="-5" dirty="0">
                <a:latin typeface="Calibri"/>
                <a:cs typeface="Calibri"/>
              </a:rPr>
              <a:t>score&lt;80	</a:t>
            </a:r>
            <a:r>
              <a:rPr sz="1800" b="1" dirty="0"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  <a:p>
            <a:pPr marL="194945">
              <a:lnSpc>
                <a:spcPct val="100000"/>
              </a:lnSpc>
              <a:spcBef>
                <a:spcPts val="1160"/>
              </a:spcBef>
              <a:tabLst>
                <a:tab pos="748665" algn="l"/>
                <a:tab pos="1855470" algn="l"/>
              </a:tabLst>
            </a:pPr>
            <a:r>
              <a:rPr sz="1800" b="1" spc="-25" dirty="0">
                <a:latin typeface="Calibri"/>
                <a:cs typeface="Calibri"/>
              </a:rPr>
              <a:t>y</a:t>
            </a:r>
            <a:r>
              <a:rPr sz="1800" b="1" dirty="0">
                <a:latin typeface="Calibri"/>
                <a:cs typeface="Calibri"/>
              </a:rPr>
              <a:t>es	s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-25" dirty="0">
                <a:latin typeface="Calibri"/>
                <a:cs typeface="Calibri"/>
              </a:rPr>
              <a:t>r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spc="0" dirty="0">
                <a:latin typeface="Calibri"/>
                <a:cs typeface="Calibri"/>
              </a:rPr>
              <a:t>&lt;</a:t>
            </a:r>
            <a:r>
              <a:rPr sz="1800" b="1" spc="-5" dirty="0">
                <a:latin typeface="Calibri"/>
                <a:cs typeface="Calibri"/>
              </a:rPr>
              <a:t>9</a:t>
            </a:r>
            <a:r>
              <a:rPr sz="1800" b="1" dirty="0">
                <a:latin typeface="Calibri"/>
                <a:cs typeface="Calibri"/>
              </a:rPr>
              <a:t>0	</a:t>
            </a:r>
            <a:r>
              <a:rPr sz="1800" b="1" spc="0" dirty="0"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65222" y="4040885"/>
            <a:ext cx="1914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6420" algn="l"/>
                <a:tab pos="1654175" algn="l"/>
              </a:tabLst>
            </a:pPr>
            <a:r>
              <a:rPr sz="2700" b="1" spc="-37" baseline="1543" dirty="0">
                <a:latin typeface="Calibri"/>
                <a:cs typeface="Calibri"/>
              </a:rPr>
              <a:t>y</a:t>
            </a:r>
            <a:r>
              <a:rPr sz="2700" b="1" baseline="1543" dirty="0">
                <a:latin typeface="Calibri"/>
                <a:cs typeface="Calibri"/>
              </a:rPr>
              <a:t>es	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-2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e&lt;</a:t>
            </a:r>
            <a:r>
              <a:rPr sz="1800" b="1" spc="-5" dirty="0">
                <a:latin typeface="Calibri"/>
                <a:cs typeface="Calibri"/>
              </a:rPr>
              <a:t>7</a:t>
            </a:r>
            <a:r>
              <a:rPr sz="1800" b="1" dirty="0">
                <a:latin typeface="Calibri"/>
                <a:cs typeface="Calibri"/>
              </a:rPr>
              <a:t>0	</a:t>
            </a:r>
            <a:r>
              <a:rPr sz="1800" b="1" spc="0" dirty="0">
                <a:latin typeface="Calibri"/>
                <a:cs typeface="Calibri"/>
              </a:rPr>
              <a:t>no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1342" y="907968"/>
            <a:ext cx="6134100" cy="3179717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2400" b="1" spc="-5" dirty="0">
                <a:latin typeface="Arial"/>
                <a:cs typeface="Arial"/>
              </a:rPr>
              <a:t>[</a:t>
            </a:r>
            <a:r>
              <a:rPr sz="2400" b="1" spc="-5" dirty="0">
                <a:latin typeface="宋体"/>
                <a:cs typeface="宋体"/>
              </a:rPr>
              <a:t>例</a:t>
            </a:r>
            <a:r>
              <a:rPr sz="2400" b="1" spc="-5" dirty="0">
                <a:latin typeface="Arial"/>
                <a:cs typeface="Arial"/>
              </a:rPr>
              <a:t>]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 err="1">
                <a:latin typeface="宋体"/>
                <a:cs typeface="宋体"/>
              </a:rPr>
              <a:t>将百分制的考试成绩转换成五分制的成绩</a:t>
            </a:r>
            <a:endParaRPr sz="2400" dirty="0">
              <a:latin typeface="宋体"/>
              <a:cs typeface="宋体"/>
            </a:endParaRPr>
          </a:p>
          <a:p>
            <a:pPr marL="1495425" marR="1148080">
              <a:lnSpc>
                <a:spcPct val="100000"/>
              </a:lnSpc>
              <a:spcBef>
                <a:spcPts val="735"/>
              </a:spcBef>
              <a:tabLst>
                <a:tab pos="3345815" algn="l"/>
              </a:tabLst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2000" b="1" spc="-5" dirty="0">
                <a:latin typeface="Arial"/>
                <a:cs typeface="Arial"/>
              </a:rPr>
              <a:t>( </a:t>
            </a:r>
            <a:r>
              <a:rPr sz="2000" b="1" dirty="0">
                <a:latin typeface="Arial"/>
                <a:cs typeface="Arial"/>
              </a:rPr>
              <a:t>score &lt;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60</a:t>
            </a:r>
            <a:r>
              <a:rPr sz="2000" b="1" spc="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)	grade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=1; 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else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2000" b="1" spc="-5" dirty="0">
                <a:latin typeface="Arial"/>
                <a:cs typeface="Arial"/>
              </a:rPr>
              <a:t>( </a:t>
            </a:r>
            <a:r>
              <a:rPr sz="2000" b="1" dirty="0">
                <a:latin typeface="Arial"/>
                <a:cs typeface="Arial"/>
              </a:rPr>
              <a:t>score &lt; 70 ) grade</a:t>
            </a:r>
            <a:r>
              <a:rPr sz="2000" b="1" spc="-1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=2; 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else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2000" b="1" spc="-5" dirty="0">
                <a:latin typeface="Arial"/>
                <a:cs typeface="Arial"/>
              </a:rPr>
              <a:t>( </a:t>
            </a:r>
            <a:r>
              <a:rPr sz="2000" b="1" dirty="0">
                <a:latin typeface="Arial"/>
                <a:cs typeface="Arial"/>
              </a:rPr>
              <a:t>score &lt; 80 ) grade</a:t>
            </a:r>
            <a:r>
              <a:rPr sz="2000" b="1" spc="-1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=3; 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else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2000" b="1" spc="-5" dirty="0">
                <a:latin typeface="Arial"/>
                <a:cs typeface="Arial"/>
              </a:rPr>
              <a:t>( </a:t>
            </a:r>
            <a:r>
              <a:rPr sz="2000" b="1" dirty="0">
                <a:latin typeface="Arial"/>
                <a:cs typeface="Arial"/>
              </a:rPr>
              <a:t>score &lt; 90 ) grade</a:t>
            </a:r>
            <a:r>
              <a:rPr sz="2000" b="1" spc="-1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=4; 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else </a:t>
            </a:r>
            <a:r>
              <a:rPr sz="2000" b="1" dirty="0">
                <a:latin typeface="Arial"/>
                <a:cs typeface="Arial"/>
              </a:rPr>
              <a:t>grade</a:t>
            </a:r>
            <a:r>
              <a:rPr sz="2000" b="1" spc="-10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=5;</a:t>
            </a:r>
            <a:endParaRPr sz="2000" dirty="0">
              <a:latin typeface="Arial"/>
              <a:cs typeface="Arial"/>
            </a:endParaRPr>
          </a:p>
          <a:p>
            <a:pPr marL="516890" indent="-342900">
              <a:lnSpc>
                <a:spcPct val="100000"/>
              </a:lnSpc>
              <a:spcBef>
                <a:spcPts val="1100"/>
              </a:spcBef>
              <a:buFont typeface="Wingdings"/>
              <a:buChar char=""/>
              <a:tabLst>
                <a:tab pos="517525" algn="l"/>
              </a:tabLst>
            </a:pPr>
            <a:r>
              <a:rPr sz="2000" b="1" spc="0" dirty="0" err="1">
                <a:latin typeface="宋体"/>
                <a:cs typeface="宋体"/>
              </a:rPr>
              <a:t>判定树</a:t>
            </a:r>
            <a:r>
              <a:rPr sz="2000" b="1" dirty="0"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1266190">
              <a:lnSpc>
                <a:spcPct val="100000"/>
              </a:lnSpc>
              <a:spcBef>
                <a:spcPts val="1525"/>
              </a:spcBef>
              <a:tabLst>
                <a:tab pos="1826260" algn="l"/>
                <a:tab pos="2933065" algn="l"/>
              </a:tabLst>
            </a:pPr>
            <a:r>
              <a:rPr sz="1800" b="1" spc="-10" dirty="0">
                <a:latin typeface="Calibri"/>
                <a:cs typeface="Calibri"/>
              </a:rPr>
              <a:t>	</a:t>
            </a:r>
            <a:r>
              <a:rPr sz="2700" b="1" spc="-7" baseline="1543" dirty="0">
                <a:latin typeface="Calibri"/>
                <a:cs typeface="Calibri"/>
              </a:rPr>
              <a:t>	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839724" y="3589100"/>
            <a:ext cx="49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10" dirty="0">
                <a:cs typeface="Calibri"/>
              </a:rPr>
              <a:t>yes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190911" y="3589100"/>
            <a:ext cx="1710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66190">
              <a:lnSpc>
                <a:spcPct val="100000"/>
              </a:lnSpc>
              <a:spcBef>
                <a:spcPts val="1525"/>
              </a:spcBef>
              <a:tabLst>
                <a:tab pos="1826260" algn="l"/>
                <a:tab pos="2933065" algn="l"/>
              </a:tabLst>
            </a:pPr>
            <a:r>
              <a:rPr lang="en-US" altLang="zh-CN" b="1" dirty="0">
                <a:cs typeface="Calibri"/>
              </a:rPr>
              <a:t>no</a:t>
            </a:r>
            <a:endParaRPr lang="en-US" altLang="zh-CN" dirty="0">
              <a:cs typeface="Calibri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395489" y="3634534"/>
            <a:ext cx="1028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10" dirty="0">
                <a:latin typeface="Calibri"/>
                <a:cs typeface="Calibri"/>
              </a:rPr>
              <a:t>score&lt;60</a:t>
            </a:r>
            <a:endParaRPr lang="zh-CN" altLang="en-US" b="1" spc="-1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7" grpId="0"/>
      <p:bldP spid="28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573989"/>
            <a:ext cx="20745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〖例</a:t>
            </a:r>
            <a:r>
              <a:rPr spc="0" dirty="0"/>
              <a:t>〗</a:t>
            </a:r>
            <a:r>
              <a:rPr dirty="0"/>
              <a:t>哈夫曼编码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19172" y="444500"/>
          <a:ext cx="5074915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4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4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4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4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i="1" spc="0" dirty="0">
                          <a:solidFill>
                            <a:srgbClr val="4B6C8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950" b="1" i="1" spc="0" baseline="-21367" dirty="0">
                          <a:solidFill>
                            <a:srgbClr val="4B6C80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950" baseline="-21367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i="1" dirty="0">
                          <a:solidFill>
                            <a:srgbClr val="4B6C8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i="1" dirty="0">
                          <a:solidFill>
                            <a:srgbClr val="4B6C8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i="1" dirty="0">
                          <a:solidFill>
                            <a:srgbClr val="4B6C80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i="1" dirty="0">
                          <a:solidFill>
                            <a:srgbClr val="4B6C8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8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i="1" dirty="0">
                          <a:solidFill>
                            <a:srgbClr val="4B6C80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i="1" dirty="0">
                          <a:solidFill>
                            <a:srgbClr val="4B6C80"/>
                          </a:solidFill>
                          <a:latin typeface="Arial"/>
                          <a:cs typeface="Arial"/>
                        </a:rPr>
                        <a:t>sp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i="1" spc="-5" dirty="0">
                          <a:solidFill>
                            <a:srgbClr val="4B6C80"/>
                          </a:solidFill>
                          <a:latin typeface="Arial"/>
                          <a:cs typeface="Arial"/>
                        </a:rPr>
                        <a:t>nl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i="1" spc="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950" b="1" i="1" spc="0" baseline="-21367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950" baseline="-21367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676400" y="1752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8400" y="1752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00400" y="1752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62400" y="1752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24400" y="1752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6400" y="1752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48400" y="1752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31213" y="1755731"/>
            <a:ext cx="4799330" cy="481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2030"/>
              </a:lnSpc>
              <a:tabLst>
                <a:tab pos="803275" algn="l"/>
                <a:tab pos="1600200" algn="l"/>
                <a:tab pos="2327275" algn="l"/>
                <a:tab pos="3116580" algn="l"/>
                <a:tab pos="3773804" algn="l"/>
                <a:tab pos="4572635" algn="l"/>
              </a:tabLst>
            </a:pPr>
            <a:r>
              <a:rPr sz="2000" b="1" i="1" dirty="0">
                <a:solidFill>
                  <a:srgbClr val="4B6C80"/>
                </a:solidFill>
                <a:latin typeface="Arial"/>
                <a:cs typeface="Arial"/>
              </a:rPr>
              <a:t>a	e	i	s	t	sp	</a:t>
            </a:r>
            <a:r>
              <a:rPr sz="2000" b="1" i="1" spc="-5" dirty="0">
                <a:solidFill>
                  <a:srgbClr val="4B6C80"/>
                </a:solidFill>
                <a:latin typeface="Arial"/>
                <a:cs typeface="Arial"/>
              </a:rPr>
              <a:t>nl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1735"/>
              </a:lnSpc>
              <a:tabLst>
                <a:tab pos="762000" algn="l"/>
                <a:tab pos="1524000" algn="l"/>
                <a:tab pos="2341245" algn="l"/>
                <a:tab pos="3103245" algn="l"/>
                <a:tab pos="3810000" algn="l"/>
                <a:tab pos="4627245" algn="l"/>
              </a:tabLst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10	15	12	3	4	13	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76400" y="1752600"/>
            <a:ext cx="5105400" cy="533400"/>
          </a:xfrm>
          <a:custGeom>
            <a:avLst/>
            <a:gdLst/>
            <a:ahLst/>
            <a:cxnLst/>
            <a:rect l="l" t="t" r="r" b="b"/>
            <a:pathLst>
              <a:path w="5105400" h="533400">
                <a:moveTo>
                  <a:pt x="0" y="533400"/>
                </a:moveTo>
                <a:lnTo>
                  <a:pt x="5105400" y="533400"/>
                </a:lnTo>
                <a:lnTo>
                  <a:pt x="5105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00400" y="1752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2400" y="1752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48400" y="1752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38400" y="1752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24400" y="1752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86400" y="1752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6400" y="1752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831213" y="1755731"/>
            <a:ext cx="4798695" cy="481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30"/>
              </a:lnSpc>
              <a:tabLst>
                <a:tab pos="803275" algn="l"/>
                <a:tab pos="1565275" algn="l"/>
                <a:tab pos="2327275" algn="l"/>
                <a:tab pos="3116580" algn="l"/>
                <a:tab pos="3773804" algn="l"/>
                <a:tab pos="4648835" algn="l"/>
              </a:tabLst>
            </a:pPr>
            <a:r>
              <a:rPr sz="2000" b="1" i="1" dirty="0">
                <a:solidFill>
                  <a:srgbClr val="4B6C80"/>
                </a:solidFill>
                <a:latin typeface="Arial"/>
                <a:cs typeface="Arial"/>
              </a:rPr>
              <a:t>nl	s	a	e	t	sp	i</a:t>
            </a:r>
            <a:endParaRPr sz="2000">
              <a:latin typeface="Arial"/>
              <a:cs typeface="Arial"/>
            </a:endParaRPr>
          </a:p>
          <a:p>
            <a:pPr marL="54610">
              <a:lnSpc>
                <a:spcPts val="1735"/>
              </a:lnSpc>
              <a:tabLst>
                <a:tab pos="816610" algn="l"/>
                <a:tab pos="1524000" algn="l"/>
                <a:tab pos="2286000" algn="l"/>
                <a:tab pos="3103245" algn="l"/>
                <a:tab pos="3810000" algn="l"/>
                <a:tab pos="4572635" algn="l"/>
              </a:tabLst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1	3	10	15	4	13	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705600" y="17526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0" y="533400"/>
                </a:moveTo>
                <a:lnTo>
                  <a:pt x="76200" y="533400"/>
                </a:lnTo>
                <a:lnTo>
                  <a:pt x="76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76400" y="1752600"/>
            <a:ext cx="5105400" cy="533400"/>
          </a:xfrm>
          <a:custGeom>
            <a:avLst/>
            <a:gdLst/>
            <a:ahLst/>
            <a:cxnLst/>
            <a:rect l="l" t="t" r="r" b="b"/>
            <a:pathLst>
              <a:path w="5105400" h="533400">
                <a:moveTo>
                  <a:pt x="0" y="533400"/>
                </a:moveTo>
                <a:lnTo>
                  <a:pt x="5105400" y="533400"/>
                </a:lnTo>
                <a:lnTo>
                  <a:pt x="5105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71800" y="2362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86200" y="2362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76400" y="1600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29000" y="1600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76600" y="20574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0"/>
                </a:moveTo>
                <a:lnTo>
                  <a:pt x="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86200" y="20574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0"/>
                </a:moveTo>
                <a:lnTo>
                  <a:pt x="22860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14600" y="1600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43400" y="1600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57800" y="1600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72200" y="1600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886076" y="1603226"/>
            <a:ext cx="4667885" cy="124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ts val="2030"/>
              </a:lnSpc>
              <a:tabLst>
                <a:tab pos="859790" algn="l"/>
                <a:tab pos="2653665" algn="l"/>
                <a:tab pos="3489960" algn="l"/>
                <a:tab pos="4482465" algn="l"/>
              </a:tabLst>
            </a:pPr>
            <a:r>
              <a:rPr sz="2000" b="1" i="1" dirty="0">
                <a:solidFill>
                  <a:srgbClr val="4B6C80"/>
                </a:solidFill>
                <a:latin typeface="Arial"/>
                <a:cs typeface="Arial"/>
              </a:rPr>
              <a:t>t	i	e	sp	a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1739"/>
              </a:lnSpc>
              <a:tabLst>
                <a:tab pos="783590" algn="l"/>
                <a:tab pos="1752600" algn="l"/>
                <a:tab pos="2612390" algn="l"/>
                <a:tab pos="3526790" algn="l"/>
                <a:tab pos="4441190" algn="l"/>
              </a:tabLst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4	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400" b="1" spc="-7" baseline="32986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sz="2400" b="1" baseline="32986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  <a:p>
            <a:pPr marL="1240790">
              <a:lnSpc>
                <a:spcPts val="2215"/>
              </a:lnSpc>
              <a:spcBef>
                <a:spcPts val="2045"/>
              </a:spcBef>
              <a:tabLst>
                <a:tab pos="2196465" algn="l"/>
              </a:tabLst>
            </a:pPr>
            <a:r>
              <a:rPr sz="2000" b="1" i="1" spc="-5" dirty="0">
                <a:solidFill>
                  <a:srgbClr val="4B6C80"/>
                </a:solidFill>
                <a:latin typeface="Arial"/>
                <a:cs typeface="Arial"/>
              </a:rPr>
              <a:t>nl	</a:t>
            </a:r>
            <a:r>
              <a:rPr sz="2000" b="1" i="1" dirty="0">
                <a:solidFill>
                  <a:srgbClr val="4B6C80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295400">
              <a:lnSpc>
                <a:spcPts val="1735"/>
              </a:lnSpc>
              <a:tabLst>
                <a:tab pos="2209800" algn="l"/>
              </a:tabLst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1	3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600200" y="1524000"/>
            <a:ext cx="5105400" cy="1447800"/>
          </a:xfrm>
          <a:custGeom>
            <a:avLst/>
            <a:gdLst/>
            <a:ahLst/>
            <a:cxnLst/>
            <a:rect l="l" t="t" r="r" b="b"/>
            <a:pathLst>
              <a:path w="5105400" h="1447800">
                <a:moveTo>
                  <a:pt x="0" y="1447800"/>
                </a:moveTo>
                <a:lnTo>
                  <a:pt x="5105400" y="1447800"/>
                </a:lnTo>
                <a:lnTo>
                  <a:pt x="51054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00200" y="1524000"/>
            <a:ext cx="5105400" cy="1447800"/>
          </a:xfrm>
          <a:custGeom>
            <a:avLst/>
            <a:gdLst/>
            <a:ahLst/>
            <a:cxnLst/>
            <a:rect l="l" t="t" r="r" b="b"/>
            <a:pathLst>
              <a:path w="5105400" h="1447800">
                <a:moveTo>
                  <a:pt x="0" y="1447800"/>
                </a:moveTo>
                <a:lnTo>
                  <a:pt x="5105400" y="1447800"/>
                </a:lnTo>
                <a:lnTo>
                  <a:pt x="51054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57400" y="3200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71800" y="3200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00200" y="2438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14600" y="2438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62200" y="28956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0"/>
                </a:moveTo>
                <a:lnTo>
                  <a:pt x="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71800" y="28956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0"/>
                </a:moveTo>
                <a:lnTo>
                  <a:pt x="22860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15000" y="1676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00600" y="1676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86200" y="1676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71800" y="1676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057400" y="1676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8265">
              <a:lnSpc>
                <a:spcPts val="2035"/>
              </a:lnSpc>
              <a:tabLst>
                <a:tab pos="2194560" algn="l"/>
                <a:tab pos="3187065" algn="l"/>
                <a:tab pos="4136390" algn="l"/>
              </a:tabLst>
            </a:pPr>
            <a:r>
              <a:rPr dirty="0"/>
              <a:t>a	sp	e	i</a:t>
            </a:r>
          </a:p>
          <a:p>
            <a:pPr marL="457200">
              <a:lnSpc>
                <a:spcPts val="1739"/>
              </a:lnSpc>
              <a:tabLst>
                <a:tab pos="1316990" algn="l"/>
                <a:tab pos="2231390" algn="l"/>
                <a:tab pos="3145790" algn="l"/>
                <a:tab pos="4060190" algn="l"/>
              </a:tabLst>
            </a:pPr>
            <a:r>
              <a:rPr sz="2400" i="0" spc="-7" baseline="32986" dirty="0">
                <a:solidFill>
                  <a:srgbClr val="FF0000"/>
                </a:solidFill>
                <a:latin typeface="Arial"/>
                <a:cs typeface="Arial"/>
              </a:rPr>
              <a:t>8	</a:t>
            </a:r>
            <a:r>
              <a:rPr sz="1600" i="0" spc="-5" dirty="0">
                <a:solidFill>
                  <a:srgbClr val="FF0000"/>
                </a:solidFill>
                <a:latin typeface="Arial"/>
                <a:cs typeface="Arial"/>
              </a:rPr>
              <a:t>10	13	15	12</a:t>
            </a:r>
            <a:endParaRPr sz="1600">
              <a:latin typeface="Arial"/>
              <a:cs typeface="Arial"/>
            </a:endParaRPr>
          </a:p>
          <a:p>
            <a:pPr marL="13335">
              <a:lnSpc>
                <a:spcPts val="1735"/>
              </a:lnSpc>
              <a:spcBef>
                <a:spcPts val="2045"/>
              </a:spcBef>
            </a:pPr>
            <a:r>
              <a:rPr dirty="0"/>
              <a:t>t</a:t>
            </a:r>
          </a:p>
          <a:p>
            <a:pPr>
              <a:lnSpc>
                <a:spcPts val="1255"/>
              </a:lnSpc>
              <a:tabLst>
                <a:tab pos="914400" algn="l"/>
              </a:tabLst>
            </a:pPr>
            <a:r>
              <a:rPr sz="2400" i="0" spc="-7" baseline="-32986" dirty="0">
                <a:solidFill>
                  <a:srgbClr val="FF0000"/>
                </a:solidFill>
                <a:latin typeface="Arial"/>
                <a:cs typeface="Arial"/>
              </a:rPr>
              <a:t>4	</a:t>
            </a:r>
            <a:r>
              <a:rPr sz="1600" i="0" spc="-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Times New Roman"/>
              <a:cs typeface="Times New Roman"/>
            </a:endParaRPr>
          </a:p>
          <a:p>
            <a:pPr marL="401955">
              <a:lnSpc>
                <a:spcPts val="2215"/>
              </a:lnSpc>
              <a:tabLst>
                <a:tab pos="1357630" algn="l"/>
              </a:tabLst>
            </a:pPr>
            <a:r>
              <a:rPr dirty="0"/>
              <a:t>nl	s</a:t>
            </a:r>
          </a:p>
          <a:p>
            <a:pPr marL="457200">
              <a:lnSpc>
                <a:spcPts val="1735"/>
              </a:lnSpc>
              <a:tabLst>
                <a:tab pos="1371600" algn="l"/>
              </a:tabLst>
            </a:pPr>
            <a:r>
              <a:rPr sz="1600" i="0" spc="-5" dirty="0">
                <a:solidFill>
                  <a:srgbClr val="FF0000"/>
                </a:solidFill>
                <a:latin typeface="Arial"/>
                <a:cs typeface="Arial"/>
              </a:rPr>
              <a:t>1	3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905000" y="21336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0"/>
                </a:moveTo>
                <a:lnTo>
                  <a:pt x="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14600" y="21336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0"/>
                </a:moveTo>
                <a:lnTo>
                  <a:pt x="22860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48400" y="1600200"/>
            <a:ext cx="152400" cy="2209800"/>
          </a:xfrm>
          <a:custGeom>
            <a:avLst/>
            <a:gdLst/>
            <a:ahLst/>
            <a:cxnLst/>
            <a:rect l="l" t="t" r="r" b="b"/>
            <a:pathLst>
              <a:path w="152400" h="2209800">
                <a:moveTo>
                  <a:pt x="0" y="2209800"/>
                </a:moveTo>
                <a:lnTo>
                  <a:pt x="152400" y="2209800"/>
                </a:lnTo>
                <a:lnTo>
                  <a:pt x="152400" y="0"/>
                </a:lnTo>
                <a:lnTo>
                  <a:pt x="0" y="0"/>
                </a:lnTo>
                <a:lnTo>
                  <a:pt x="0" y="2209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47800" y="1600200"/>
            <a:ext cx="914400" cy="2209800"/>
          </a:xfrm>
          <a:custGeom>
            <a:avLst/>
            <a:gdLst/>
            <a:ahLst/>
            <a:cxnLst/>
            <a:rect l="l" t="t" r="r" b="b"/>
            <a:pathLst>
              <a:path w="914400" h="2209800">
                <a:moveTo>
                  <a:pt x="0" y="2209800"/>
                </a:moveTo>
                <a:lnTo>
                  <a:pt x="914400" y="2209800"/>
                </a:lnTo>
                <a:lnTo>
                  <a:pt x="914400" y="0"/>
                </a:lnTo>
                <a:lnTo>
                  <a:pt x="0" y="0"/>
                </a:lnTo>
                <a:lnTo>
                  <a:pt x="0" y="2209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447800" y="1600200"/>
            <a:ext cx="4953000" cy="2209800"/>
          </a:xfrm>
          <a:custGeom>
            <a:avLst/>
            <a:gdLst/>
            <a:ahLst/>
            <a:cxnLst/>
            <a:rect l="l" t="t" r="r" b="b"/>
            <a:pathLst>
              <a:path w="4953000" h="2209800">
                <a:moveTo>
                  <a:pt x="0" y="2209800"/>
                </a:moveTo>
                <a:lnTo>
                  <a:pt x="4953000" y="2209800"/>
                </a:lnTo>
                <a:lnTo>
                  <a:pt x="4953000" y="0"/>
                </a:lnTo>
                <a:lnTo>
                  <a:pt x="0" y="0"/>
                </a:lnTo>
                <a:lnTo>
                  <a:pt x="0" y="220980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800600" y="4038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715000" y="4038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43400" y="3276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57800" y="3276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05400" y="37338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0"/>
                </a:moveTo>
                <a:lnTo>
                  <a:pt x="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15000" y="37338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0"/>
                </a:moveTo>
                <a:lnTo>
                  <a:pt x="22860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514600" y="1752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429000" y="1752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343400" y="1752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15000" y="2514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800600" y="2514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648200" y="29718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0"/>
                </a:moveTo>
                <a:lnTo>
                  <a:pt x="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257800" y="29718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0"/>
                </a:moveTo>
                <a:lnTo>
                  <a:pt x="22860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257800" y="1752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669794" y="1755731"/>
            <a:ext cx="3426460" cy="2767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2030"/>
              </a:lnSpc>
              <a:tabLst>
                <a:tab pos="955040" algn="l"/>
                <a:tab pos="1791970" algn="l"/>
                <a:tab pos="2743200" algn="l"/>
              </a:tabLst>
            </a:pPr>
            <a:r>
              <a:rPr sz="2000" b="1" i="1" dirty="0">
                <a:solidFill>
                  <a:srgbClr val="4B6C80"/>
                </a:solidFill>
                <a:latin typeface="Arial"/>
                <a:cs typeface="Arial"/>
              </a:rPr>
              <a:t>i	e	sp	</a:t>
            </a:r>
            <a:r>
              <a:rPr sz="2400" b="1" spc="-15" baseline="-22569" dirty="0">
                <a:solidFill>
                  <a:srgbClr val="FF0000"/>
                </a:solidFill>
                <a:latin typeface="Arial"/>
                <a:cs typeface="Arial"/>
              </a:rPr>
              <a:t>18</a:t>
            </a:r>
            <a:endParaRPr sz="2400" baseline="-22569">
              <a:latin typeface="Arial"/>
              <a:cs typeface="Arial"/>
            </a:endParaRPr>
          </a:p>
          <a:p>
            <a:pPr>
              <a:lnSpc>
                <a:spcPts val="1735"/>
              </a:lnSpc>
              <a:tabLst>
                <a:tab pos="913765" algn="l"/>
                <a:tab pos="1828800" algn="l"/>
              </a:tabLst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12	15	13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R="34925" algn="r">
              <a:lnSpc>
                <a:spcPts val="2215"/>
              </a:lnSpc>
            </a:pPr>
            <a:r>
              <a:rPr sz="2000" b="1" i="1" dirty="0">
                <a:solidFill>
                  <a:srgbClr val="4B6C8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algn="r">
              <a:lnSpc>
                <a:spcPts val="1735"/>
              </a:lnSpc>
              <a:tabLst>
                <a:tab pos="859155" algn="l"/>
              </a:tabLst>
            </a:pPr>
            <a:r>
              <a:rPr sz="2400" b="1" spc="-7" baseline="32986" dirty="0">
                <a:solidFill>
                  <a:srgbClr val="FF0000"/>
                </a:solidFill>
                <a:latin typeface="Arial"/>
                <a:cs typeface="Arial"/>
              </a:rPr>
              <a:t>8	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  <a:p>
            <a:pPr marL="453390" algn="ctr">
              <a:lnSpc>
                <a:spcPts val="1735"/>
              </a:lnSpc>
              <a:spcBef>
                <a:spcPts val="2050"/>
              </a:spcBef>
            </a:pPr>
            <a:r>
              <a:rPr sz="2000" b="1" i="1" dirty="0">
                <a:solidFill>
                  <a:srgbClr val="4B6C8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1883410">
              <a:lnSpc>
                <a:spcPts val="1255"/>
              </a:lnSpc>
              <a:tabLst>
                <a:tab pos="2797810" algn="l"/>
              </a:tabLst>
            </a:pPr>
            <a:r>
              <a:rPr sz="2400" b="1" spc="-7" baseline="-32986" dirty="0">
                <a:solidFill>
                  <a:srgbClr val="FF0000"/>
                </a:solidFill>
                <a:latin typeface="Arial"/>
                <a:cs typeface="Arial"/>
              </a:rPr>
              <a:t>4	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Times New Roman"/>
              <a:cs typeface="Times New Roman"/>
            </a:endParaRPr>
          </a:p>
          <a:p>
            <a:pPr marR="34925" algn="r">
              <a:lnSpc>
                <a:spcPts val="2215"/>
              </a:lnSpc>
              <a:tabLst>
                <a:tab pos="955040" algn="l"/>
              </a:tabLst>
            </a:pPr>
            <a:r>
              <a:rPr sz="2000" b="1" i="1" spc="-5" dirty="0">
                <a:solidFill>
                  <a:srgbClr val="4B6C80"/>
                </a:solidFill>
                <a:latin typeface="Arial"/>
                <a:cs typeface="Arial"/>
              </a:rPr>
              <a:t>n</a:t>
            </a:r>
            <a:r>
              <a:rPr sz="2000" b="1" i="1" dirty="0">
                <a:solidFill>
                  <a:srgbClr val="4B6C80"/>
                </a:solidFill>
                <a:latin typeface="Arial"/>
                <a:cs typeface="Arial"/>
              </a:rPr>
              <a:t>l	s</a:t>
            </a:r>
            <a:endParaRPr sz="2000">
              <a:latin typeface="Arial"/>
              <a:cs typeface="Arial"/>
            </a:endParaRPr>
          </a:p>
          <a:p>
            <a:pPr marR="50165" algn="r">
              <a:lnSpc>
                <a:spcPts val="1735"/>
              </a:lnSpc>
              <a:tabLst>
                <a:tab pos="913765" algn="l"/>
              </a:tabLst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1	3</a:t>
            </a:r>
            <a:endParaRPr sz="16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105400" y="22098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0"/>
                </a:moveTo>
                <a:lnTo>
                  <a:pt x="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715000" y="22098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0"/>
                </a:moveTo>
                <a:lnTo>
                  <a:pt x="22860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72200" y="1676400"/>
            <a:ext cx="152400" cy="2971800"/>
          </a:xfrm>
          <a:custGeom>
            <a:avLst/>
            <a:gdLst/>
            <a:ahLst/>
            <a:cxnLst/>
            <a:rect l="l" t="t" r="r" b="b"/>
            <a:pathLst>
              <a:path w="152400" h="2971800">
                <a:moveTo>
                  <a:pt x="0" y="2971800"/>
                </a:moveTo>
                <a:lnTo>
                  <a:pt x="152400" y="2971800"/>
                </a:lnTo>
                <a:lnTo>
                  <a:pt x="152400" y="0"/>
                </a:lnTo>
                <a:lnTo>
                  <a:pt x="0" y="0"/>
                </a:lnTo>
                <a:lnTo>
                  <a:pt x="0" y="2971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438400" y="1676400"/>
            <a:ext cx="3886200" cy="2971800"/>
          </a:xfrm>
          <a:custGeom>
            <a:avLst/>
            <a:gdLst/>
            <a:ahLst/>
            <a:cxnLst/>
            <a:rect l="l" t="t" r="r" b="b"/>
            <a:pathLst>
              <a:path w="3886200" h="2971800">
                <a:moveTo>
                  <a:pt x="0" y="2971800"/>
                </a:moveTo>
                <a:lnTo>
                  <a:pt x="3886200" y="2971800"/>
                </a:lnTo>
                <a:lnTo>
                  <a:pt x="3886200" y="0"/>
                </a:lnTo>
                <a:lnTo>
                  <a:pt x="0" y="0"/>
                </a:lnTo>
                <a:lnTo>
                  <a:pt x="0" y="297180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200400" y="3962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114800" y="3962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743200" y="3200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657600" y="3200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505200" y="36576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0"/>
                </a:moveTo>
                <a:lnTo>
                  <a:pt x="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114800" y="36576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0"/>
                </a:moveTo>
                <a:lnTo>
                  <a:pt x="22860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724400" y="2438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438400" y="1676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638800" y="2438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114800" y="2438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200400" y="2438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048000" y="28956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0"/>
                </a:moveTo>
                <a:lnTo>
                  <a:pt x="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657600" y="28956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0"/>
                </a:moveTo>
                <a:lnTo>
                  <a:pt x="22860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657600" y="1676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505200" y="21336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0"/>
                </a:moveTo>
                <a:lnTo>
                  <a:pt x="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114800" y="21336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0"/>
                </a:moveTo>
                <a:lnTo>
                  <a:pt x="22860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181600" y="1676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2593594" y="1679150"/>
            <a:ext cx="3462020" cy="276796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0640">
              <a:lnSpc>
                <a:spcPts val="1880"/>
              </a:lnSpc>
              <a:spcBef>
                <a:spcPts val="484"/>
              </a:spcBef>
              <a:tabLst>
                <a:tab pos="1218565" algn="l"/>
                <a:tab pos="2743200" algn="l"/>
              </a:tabLst>
            </a:pPr>
            <a:r>
              <a:rPr sz="3000" b="1" i="1" baseline="18055" dirty="0">
                <a:solidFill>
                  <a:srgbClr val="4B6C80"/>
                </a:solidFill>
                <a:latin typeface="Arial"/>
                <a:cs typeface="Arial"/>
              </a:rPr>
              <a:t>e	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18	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25</a:t>
            </a:r>
            <a:endParaRPr sz="1600">
              <a:latin typeface="Arial"/>
              <a:cs typeface="Arial"/>
            </a:endParaRPr>
          </a:p>
          <a:p>
            <a:pPr>
              <a:lnSpc>
                <a:spcPts val="1400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15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1717675">
              <a:lnSpc>
                <a:spcPts val="2215"/>
              </a:lnSpc>
              <a:spcBef>
                <a:spcPts val="5"/>
              </a:spcBef>
              <a:tabLst>
                <a:tab pos="2362200" algn="l"/>
                <a:tab pos="3163570" algn="l"/>
              </a:tabLst>
            </a:pPr>
            <a:r>
              <a:rPr sz="2000" b="1" i="1" dirty="0">
                <a:solidFill>
                  <a:srgbClr val="4B6C80"/>
                </a:solidFill>
                <a:latin typeface="Arial"/>
                <a:cs typeface="Arial"/>
              </a:rPr>
              <a:t>a	i	sp</a:t>
            </a:r>
            <a:endParaRPr sz="2000">
              <a:latin typeface="Arial"/>
              <a:cs typeface="Arial"/>
            </a:endParaRPr>
          </a:p>
          <a:p>
            <a:pPr marL="816610">
              <a:lnSpc>
                <a:spcPts val="1735"/>
              </a:lnSpc>
              <a:tabLst>
                <a:tab pos="1676400" algn="l"/>
                <a:tab pos="2286000" algn="l"/>
                <a:tab pos="3200400" algn="l"/>
              </a:tabLst>
            </a:pPr>
            <a:r>
              <a:rPr sz="2400" b="1" spc="-7" baseline="32986" dirty="0">
                <a:solidFill>
                  <a:srgbClr val="FF0000"/>
                </a:solidFill>
                <a:latin typeface="Arial"/>
                <a:cs typeface="Arial"/>
              </a:rPr>
              <a:t>8	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10	12	13</a:t>
            </a:r>
            <a:endParaRPr sz="1600">
              <a:latin typeface="Arial"/>
              <a:cs typeface="Arial"/>
            </a:endParaRPr>
          </a:p>
          <a:p>
            <a:pPr marL="373380">
              <a:lnSpc>
                <a:spcPts val="1735"/>
              </a:lnSpc>
              <a:spcBef>
                <a:spcPts val="2050"/>
              </a:spcBef>
            </a:pPr>
            <a:r>
              <a:rPr sz="2000" b="1" i="1" dirty="0">
                <a:solidFill>
                  <a:srgbClr val="4B6C8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359410">
              <a:lnSpc>
                <a:spcPts val="1255"/>
              </a:lnSpc>
              <a:tabLst>
                <a:tab pos="1273810" algn="l"/>
              </a:tabLst>
            </a:pPr>
            <a:r>
              <a:rPr sz="2400" b="1" spc="-7" baseline="-32986" dirty="0">
                <a:solidFill>
                  <a:srgbClr val="FF0000"/>
                </a:solidFill>
                <a:latin typeface="Arial"/>
                <a:cs typeface="Arial"/>
              </a:rPr>
              <a:t>4	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Times New Roman"/>
              <a:cs typeface="Times New Roman"/>
            </a:endParaRPr>
          </a:p>
          <a:p>
            <a:pPr marL="762000">
              <a:lnSpc>
                <a:spcPts val="2215"/>
              </a:lnSpc>
              <a:tabLst>
                <a:tab pos="1717675" algn="l"/>
              </a:tabLst>
            </a:pPr>
            <a:r>
              <a:rPr sz="2000" b="1" i="1" spc="-5" dirty="0">
                <a:solidFill>
                  <a:srgbClr val="4B6C80"/>
                </a:solidFill>
                <a:latin typeface="Arial"/>
                <a:cs typeface="Arial"/>
              </a:rPr>
              <a:t>nl	</a:t>
            </a:r>
            <a:r>
              <a:rPr sz="2000" b="1" i="1" dirty="0">
                <a:solidFill>
                  <a:srgbClr val="4B6C80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816610">
              <a:lnSpc>
                <a:spcPts val="1735"/>
              </a:lnSpc>
              <a:tabLst>
                <a:tab pos="1731010" algn="l"/>
              </a:tabLst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1	3</a:t>
            </a:r>
            <a:endParaRPr sz="160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5029200" y="21336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0"/>
                </a:moveTo>
                <a:lnTo>
                  <a:pt x="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638800" y="21336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0"/>
                </a:moveTo>
                <a:lnTo>
                  <a:pt x="22860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362200" y="1600200"/>
            <a:ext cx="3886200" cy="2971800"/>
          </a:xfrm>
          <a:custGeom>
            <a:avLst/>
            <a:gdLst/>
            <a:ahLst/>
            <a:cxnLst/>
            <a:rect l="l" t="t" r="r" b="b"/>
            <a:pathLst>
              <a:path w="3886200" h="2971800">
                <a:moveTo>
                  <a:pt x="0" y="2971800"/>
                </a:moveTo>
                <a:lnTo>
                  <a:pt x="3886200" y="2971800"/>
                </a:lnTo>
                <a:lnTo>
                  <a:pt x="3886200" y="0"/>
                </a:lnTo>
                <a:lnTo>
                  <a:pt x="0" y="0"/>
                </a:lnTo>
                <a:lnTo>
                  <a:pt x="0" y="2971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362200" y="1600200"/>
            <a:ext cx="3886200" cy="2971800"/>
          </a:xfrm>
          <a:custGeom>
            <a:avLst/>
            <a:gdLst/>
            <a:ahLst/>
            <a:cxnLst/>
            <a:rect l="l" t="t" r="r" b="b"/>
            <a:pathLst>
              <a:path w="3886200" h="2971800">
                <a:moveTo>
                  <a:pt x="0" y="2971800"/>
                </a:moveTo>
                <a:lnTo>
                  <a:pt x="3886200" y="2971800"/>
                </a:lnTo>
                <a:lnTo>
                  <a:pt x="3886200" y="0"/>
                </a:lnTo>
                <a:lnTo>
                  <a:pt x="0" y="0"/>
                </a:lnTo>
                <a:lnTo>
                  <a:pt x="0" y="297180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648200" y="4800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562600" y="4800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191000" y="4038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105400" y="4038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953000" y="44958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0"/>
                </a:moveTo>
                <a:lnTo>
                  <a:pt x="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562600" y="44958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0"/>
                </a:moveTo>
                <a:lnTo>
                  <a:pt x="22860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514600" y="2514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191000" y="2514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429000" y="2514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562600" y="3276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648200" y="3276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495800" y="37338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0"/>
                </a:moveTo>
                <a:lnTo>
                  <a:pt x="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105400" y="37338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0"/>
                </a:moveTo>
                <a:lnTo>
                  <a:pt x="22860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105400" y="2514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953000" y="29718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0"/>
                </a:moveTo>
                <a:lnTo>
                  <a:pt x="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562600" y="29718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0"/>
                </a:moveTo>
                <a:lnTo>
                  <a:pt x="22860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971800" y="1752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819400" y="22098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0"/>
                </a:moveTo>
                <a:lnTo>
                  <a:pt x="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429000" y="22098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0"/>
                </a:moveTo>
                <a:lnTo>
                  <a:pt x="22860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648200" y="1752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2669794" y="1887983"/>
            <a:ext cx="3274060" cy="3397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50215" algn="ctr">
              <a:lnSpc>
                <a:spcPts val="1764"/>
              </a:lnSpc>
              <a:tabLst>
                <a:tab pos="1676400" algn="l"/>
              </a:tabLst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25	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33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Times New Roman"/>
              <a:cs typeface="Times New Roman"/>
            </a:endParaRPr>
          </a:p>
          <a:p>
            <a:pPr marR="373380" algn="ctr">
              <a:lnSpc>
                <a:spcPts val="2215"/>
              </a:lnSpc>
              <a:tabLst>
                <a:tab pos="801370" algn="l"/>
                <a:tab pos="1641475" algn="l"/>
                <a:tab pos="2514600" algn="l"/>
              </a:tabLst>
            </a:pPr>
            <a:r>
              <a:rPr sz="2000" b="1" i="1" dirty="0">
                <a:solidFill>
                  <a:srgbClr val="4B6C80"/>
                </a:solidFill>
                <a:latin typeface="Arial"/>
                <a:cs typeface="Arial"/>
              </a:rPr>
              <a:t>i	sp	e	</a:t>
            </a:r>
            <a:r>
              <a:rPr sz="2400" b="1" spc="-7" baseline="-22569" dirty="0">
                <a:solidFill>
                  <a:srgbClr val="FF0000"/>
                </a:solidFill>
                <a:latin typeface="Arial"/>
                <a:cs typeface="Arial"/>
              </a:rPr>
              <a:t>18</a:t>
            </a:r>
            <a:endParaRPr sz="2400" baseline="-22569">
              <a:latin typeface="Arial"/>
              <a:cs typeface="Arial"/>
            </a:endParaRPr>
          </a:p>
          <a:p>
            <a:pPr>
              <a:lnSpc>
                <a:spcPts val="1735"/>
              </a:lnSpc>
              <a:tabLst>
                <a:tab pos="913765" algn="l"/>
                <a:tab pos="1676400" algn="l"/>
              </a:tabLst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12	13	15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R="34925" algn="r">
              <a:lnSpc>
                <a:spcPts val="2215"/>
              </a:lnSpc>
            </a:pPr>
            <a:r>
              <a:rPr sz="2000" b="1" i="1" dirty="0">
                <a:solidFill>
                  <a:srgbClr val="4B6C8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algn="r">
              <a:lnSpc>
                <a:spcPts val="1735"/>
              </a:lnSpc>
              <a:tabLst>
                <a:tab pos="859155" algn="l"/>
              </a:tabLst>
            </a:pPr>
            <a:r>
              <a:rPr sz="2400" b="1" spc="-7" baseline="32986" dirty="0">
                <a:solidFill>
                  <a:srgbClr val="FF0000"/>
                </a:solidFill>
                <a:latin typeface="Arial"/>
                <a:cs typeface="Arial"/>
              </a:rPr>
              <a:t>8	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  <a:p>
            <a:pPr marL="300990" algn="ctr">
              <a:lnSpc>
                <a:spcPts val="1735"/>
              </a:lnSpc>
              <a:spcBef>
                <a:spcPts val="2045"/>
              </a:spcBef>
            </a:pPr>
            <a:r>
              <a:rPr sz="2000" b="1" i="1" dirty="0">
                <a:solidFill>
                  <a:srgbClr val="4B6C8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1731010">
              <a:lnSpc>
                <a:spcPts val="1255"/>
              </a:lnSpc>
              <a:tabLst>
                <a:tab pos="2645410" algn="l"/>
              </a:tabLst>
            </a:pPr>
            <a:r>
              <a:rPr sz="2400" b="1" spc="-7" baseline="-32986" dirty="0">
                <a:solidFill>
                  <a:srgbClr val="FF0000"/>
                </a:solidFill>
                <a:latin typeface="Arial"/>
                <a:cs typeface="Arial"/>
              </a:rPr>
              <a:t>4	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Times New Roman"/>
              <a:cs typeface="Times New Roman"/>
            </a:endParaRPr>
          </a:p>
          <a:p>
            <a:pPr marR="34925" algn="r">
              <a:lnSpc>
                <a:spcPts val="2215"/>
              </a:lnSpc>
              <a:tabLst>
                <a:tab pos="955040" algn="l"/>
              </a:tabLst>
            </a:pPr>
            <a:r>
              <a:rPr sz="2000" b="1" i="1" spc="-5" dirty="0">
                <a:solidFill>
                  <a:srgbClr val="4B6C80"/>
                </a:solidFill>
                <a:latin typeface="Arial"/>
                <a:cs typeface="Arial"/>
              </a:rPr>
              <a:t>n</a:t>
            </a:r>
            <a:r>
              <a:rPr sz="2000" b="1" i="1" dirty="0">
                <a:solidFill>
                  <a:srgbClr val="4B6C80"/>
                </a:solidFill>
                <a:latin typeface="Arial"/>
                <a:cs typeface="Arial"/>
              </a:rPr>
              <a:t>l	s</a:t>
            </a:r>
            <a:endParaRPr sz="2000">
              <a:latin typeface="Arial"/>
              <a:cs typeface="Arial"/>
            </a:endParaRPr>
          </a:p>
          <a:p>
            <a:pPr marR="50165" algn="r">
              <a:lnSpc>
                <a:spcPts val="1735"/>
              </a:lnSpc>
              <a:tabLst>
                <a:tab pos="913765" algn="l"/>
              </a:tabLst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1	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4495800" y="22098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0"/>
                </a:moveTo>
                <a:lnTo>
                  <a:pt x="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105400" y="22098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0"/>
                </a:moveTo>
                <a:lnTo>
                  <a:pt x="22860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438400" y="1676400"/>
            <a:ext cx="3733800" cy="3733800"/>
          </a:xfrm>
          <a:custGeom>
            <a:avLst/>
            <a:gdLst/>
            <a:ahLst/>
            <a:cxnLst/>
            <a:rect l="l" t="t" r="r" b="b"/>
            <a:pathLst>
              <a:path w="3733800" h="3733800">
                <a:moveTo>
                  <a:pt x="0" y="3733800"/>
                </a:moveTo>
                <a:lnTo>
                  <a:pt x="3733800" y="3733800"/>
                </a:lnTo>
                <a:lnTo>
                  <a:pt x="3733800" y="0"/>
                </a:lnTo>
                <a:lnTo>
                  <a:pt x="0" y="0"/>
                </a:lnTo>
                <a:lnTo>
                  <a:pt x="0" y="3733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438400" y="1676400"/>
            <a:ext cx="3733800" cy="3733800"/>
          </a:xfrm>
          <a:custGeom>
            <a:avLst/>
            <a:gdLst/>
            <a:ahLst/>
            <a:cxnLst/>
            <a:rect l="l" t="t" r="r" b="b"/>
            <a:pathLst>
              <a:path w="3733800" h="3733800">
                <a:moveTo>
                  <a:pt x="0" y="3733800"/>
                </a:moveTo>
                <a:lnTo>
                  <a:pt x="3733800" y="3733800"/>
                </a:lnTo>
                <a:lnTo>
                  <a:pt x="3733800" y="0"/>
                </a:lnTo>
                <a:lnTo>
                  <a:pt x="0" y="0"/>
                </a:lnTo>
                <a:lnTo>
                  <a:pt x="0" y="373380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276600" y="5562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60"/>
                </a:lnTo>
                <a:lnTo>
                  <a:pt x="16682" y="173639"/>
                </a:lnTo>
                <a:lnTo>
                  <a:pt x="36406" y="132091"/>
                </a:lnTo>
                <a:lnTo>
                  <a:pt x="62716" y="94868"/>
                </a:lnTo>
                <a:lnTo>
                  <a:pt x="94858" y="62724"/>
                </a:lnTo>
                <a:lnTo>
                  <a:pt x="132079" y="36412"/>
                </a:lnTo>
                <a:lnTo>
                  <a:pt x="173629" y="16685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5"/>
                </a:lnTo>
                <a:lnTo>
                  <a:pt x="401319" y="36412"/>
                </a:lnTo>
                <a:lnTo>
                  <a:pt x="438541" y="62724"/>
                </a:lnTo>
                <a:lnTo>
                  <a:pt x="470683" y="94868"/>
                </a:lnTo>
                <a:lnTo>
                  <a:pt x="496993" y="132091"/>
                </a:lnTo>
                <a:lnTo>
                  <a:pt x="516717" y="173639"/>
                </a:lnTo>
                <a:lnTo>
                  <a:pt x="529103" y="218760"/>
                </a:lnTo>
                <a:lnTo>
                  <a:pt x="533400" y="266700"/>
                </a:lnTo>
                <a:lnTo>
                  <a:pt x="529103" y="314639"/>
                </a:lnTo>
                <a:lnTo>
                  <a:pt x="516717" y="359760"/>
                </a:lnTo>
                <a:lnTo>
                  <a:pt x="496993" y="401308"/>
                </a:lnTo>
                <a:lnTo>
                  <a:pt x="470683" y="438531"/>
                </a:lnTo>
                <a:lnTo>
                  <a:pt x="438541" y="470675"/>
                </a:lnTo>
                <a:lnTo>
                  <a:pt x="401320" y="496987"/>
                </a:lnTo>
                <a:lnTo>
                  <a:pt x="359770" y="516714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4"/>
                </a:lnTo>
                <a:lnTo>
                  <a:pt x="132080" y="496987"/>
                </a:lnTo>
                <a:lnTo>
                  <a:pt x="94858" y="470675"/>
                </a:lnTo>
                <a:lnTo>
                  <a:pt x="62716" y="438531"/>
                </a:lnTo>
                <a:lnTo>
                  <a:pt x="36406" y="401308"/>
                </a:lnTo>
                <a:lnTo>
                  <a:pt x="16682" y="359760"/>
                </a:lnTo>
                <a:lnTo>
                  <a:pt x="4296" y="314639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3419094" y="5529783"/>
            <a:ext cx="252095" cy="528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15"/>
              </a:lnSpc>
              <a:spcBef>
                <a:spcPts val="105"/>
              </a:spcBef>
            </a:pPr>
            <a:r>
              <a:rPr sz="2000" b="1" i="1" spc="-5" dirty="0">
                <a:solidFill>
                  <a:srgbClr val="4B6C80"/>
                </a:solidFill>
                <a:latin typeface="Arial"/>
                <a:cs typeface="Arial"/>
              </a:rPr>
              <a:t>nl</a:t>
            </a:r>
            <a:endParaRPr sz="2000">
              <a:latin typeface="Arial"/>
              <a:cs typeface="Arial"/>
            </a:endParaRPr>
          </a:p>
          <a:p>
            <a:pPr marL="67310">
              <a:lnSpc>
                <a:spcPts val="1735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4191000" y="5562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60"/>
                </a:lnTo>
                <a:lnTo>
                  <a:pt x="16682" y="173639"/>
                </a:lnTo>
                <a:lnTo>
                  <a:pt x="36406" y="132091"/>
                </a:lnTo>
                <a:lnTo>
                  <a:pt x="62716" y="94868"/>
                </a:lnTo>
                <a:lnTo>
                  <a:pt x="94858" y="62724"/>
                </a:lnTo>
                <a:lnTo>
                  <a:pt x="132079" y="36412"/>
                </a:lnTo>
                <a:lnTo>
                  <a:pt x="173629" y="16685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5"/>
                </a:lnTo>
                <a:lnTo>
                  <a:pt x="401319" y="36412"/>
                </a:lnTo>
                <a:lnTo>
                  <a:pt x="438541" y="62724"/>
                </a:lnTo>
                <a:lnTo>
                  <a:pt x="470683" y="94868"/>
                </a:lnTo>
                <a:lnTo>
                  <a:pt x="496993" y="132091"/>
                </a:lnTo>
                <a:lnTo>
                  <a:pt x="516717" y="173639"/>
                </a:lnTo>
                <a:lnTo>
                  <a:pt x="529103" y="218760"/>
                </a:lnTo>
                <a:lnTo>
                  <a:pt x="533400" y="266700"/>
                </a:lnTo>
                <a:lnTo>
                  <a:pt x="529103" y="314639"/>
                </a:lnTo>
                <a:lnTo>
                  <a:pt x="516717" y="359760"/>
                </a:lnTo>
                <a:lnTo>
                  <a:pt x="496993" y="401308"/>
                </a:lnTo>
                <a:lnTo>
                  <a:pt x="470683" y="438531"/>
                </a:lnTo>
                <a:lnTo>
                  <a:pt x="438541" y="470675"/>
                </a:lnTo>
                <a:lnTo>
                  <a:pt x="401320" y="496987"/>
                </a:lnTo>
                <a:lnTo>
                  <a:pt x="359770" y="516714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4"/>
                </a:lnTo>
                <a:lnTo>
                  <a:pt x="132080" y="496987"/>
                </a:lnTo>
                <a:lnTo>
                  <a:pt x="94858" y="470675"/>
                </a:lnTo>
                <a:lnTo>
                  <a:pt x="62716" y="438531"/>
                </a:lnTo>
                <a:lnTo>
                  <a:pt x="36406" y="401308"/>
                </a:lnTo>
                <a:lnTo>
                  <a:pt x="16682" y="359760"/>
                </a:lnTo>
                <a:lnTo>
                  <a:pt x="4296" y="314639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4374896" y="5529783"/>
            <a:ext cx="167005" cy="528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15"/>
              </a:lnSpc>
              <a:spcBef>
                <a:spcPts val="105"/>
              </a:spcBef>
            </a:pPr>
            <a:r>
              <a:rPr sz="2000" b="1" i="1" dirty="0">
                <a:solidFill>
                  <a:srgbClr val="4B6C80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26034">
              <a:lnSpc>
                <a:spcPts val="1735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2819400" y="4800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733800" y="4800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3931158" y="4904994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3581400" y="52578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0"/>
                </a:moveTo>
                <a:lnTo>
                  <a:pt x="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191000" y="52578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0"/>
                </a:moveTo>
                <a:lnTo>
                  <a:pt x="22860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143000" y="3276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 txBox="1"/>
          <p:nvPr/>
        </p:nvSpPr>
        <p:spPr>
          <a:xfrm>
            <a:off x="1361313" y="3243452"/>
            <a:ext cx="96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4B6C80"/>
                </a:solidFill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1285113" y="3502533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2819400" y="3276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057400" y="3276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191000" y="4038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276600" y="4038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124200" y="44958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0"/>
                </a:moveTo>
                <a:lnTo>
                  <a:pt x="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733800" y="44958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0"/>
                </a:moveTo>
                <a:lnTo>
                  <a:pt x="22860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733800" y="3276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581400" y="37338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0"/>
                </a:moveTo>
                <a:lnTo>
                  <a:pt x="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191000" y="37338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0"/>
                </a:moveTo>
                <a:lnTo>
                  <a:pt x="22860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600200" y="2514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1742313" y="2618358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25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1447800" y="29718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0"/>
                </a:moveTo>
                <a:lnTo>
                  <a:pt x="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057400" y="29718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0"/>
                </a:moveTo>
                <a:lnTo>
                  <a:pt x="22860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276600" y="2514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 txBox="1"/>
          <p:nvPr/>
        </p:nvSpPr>
        <p:spPr>
          <a:xfrm>
            <a:off x="3419094" y="2618358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33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3124200" y="29718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0"/>
                </a:moveTo>
                <a:lnTo>
                  <a:pt x="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733800" y="29718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0"/>
                </a:moveTo>
                <a:lnTo>
                  <a:pt x="22860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362200" y="1676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2504694" y="1779473"/>
            <a:ext cx="25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58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1905000" y="21336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533400" y="0"/>
                </a:moveTo>
                <a:lnTo>
                  <a:pt x="0" y="3810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819400" y="21336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0"/>
                </a:moveTo>
                <a:lnTo>
                  <a:pt x="685800" y="3810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 txBox="1"/>
          <p:nvPr/>
        </p:nvSpPr>
        <p:spPr>
          <a:xfrm>
            <a:off x="1983994" y="2083435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1374394" y="2845435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2961894" y="2905226"/>
            <a:ext cx="256540" cy="86614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88900" algn="ctr">
              <a:lnSpc>
                <a:spcPct val="100000"/>
              </a:lnSpc>
              <a:spcBef>
                <a:spcPts val="229"/>
              </a:spcBef>
            </a:pPr>
            <a:r>
              <a:rPr sz="2000" b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53340">
              <a:lnSpc>
                <a:spcPts val="2215"/>
              </a:lnSpc>
              <a:spcBef>
                <a:spcPts val="130"/>
              </a:spcBef>
            </a:pPr>
            <a:r>
              <a:rPr sz="2000" b="1" i="1" dirty="0">
                <a:solidFill>
                  <a:srgbClr val="4B6C8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ts val="1735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15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3473958" y="3683889"/>
            <a:ext cx="201930" cy="727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3016757" y="4276598"/>
            <a:ext cx="201930" cy="101917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835"/>
              </a:spcBef>
            </a:pPr>
            <a:r>
              <a:rPr sz="2000" b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26034">
              <a:lnSpc>
                <a:spcPts val="2215"/>
              </a:lnSpc>
              <a:spcBef>
                <a:spcPts val="730"/>
              </a:spcBef>
            </a:pPr>
            <a:r>
              <a:rPr sz="2000" b="1" i="1" dirty="0">
                <a:solidFill>
                  <a:srgbClr val="4B6C8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1735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3508375" y="5208270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3203575" y="2083435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2162936" y="2752826"/>
            <a:ext cx="323215" cy="101854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830"/>
              </a:spcBef>
            </a:pPr>
            <a:r>
              <a:rPr sz="2000" b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15"/>
              </a:lnSpc>
              <a:spcBef>
                <a:spcPts val="730"/>
              </a:spcBef>
            </a:pPr>
            <a:r>
              <a:rPr sz="2000" b="1" i="1" dirty="0">
                <a:solidFill>
                  <a:srgbClr val="4B6C80"/>
                </a:solidFill>
                <a:latin typeface="Arial"/>
                <a:cs typeface="Arial"/>
              </a:rPr>
              <a:t>sp</a:t>
            </a:r>
            <a:endParaRPr sz="2000">
              <a:latin typeface="Arial"/>
              <a:cs typeface="Arial"/>
            </a:endParaRPr>
          </a:p>
          <a:p>
            <a:pPr marL="48895">
              <a:lnSpc>
                <a:spcPts val="1735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13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3876294" y="2921635"/>
            <a:ext cx="251460" cy="727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18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4333747" y="3667734"/>
            <a:ext cx="251460" cy="86550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229"/>
              </a:spcBef>
            </a:pPr>
            <a:r>
              <a:rPr sz="2000" b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53340">
              <a:lnSpc>
                <a:spcPts val="2215"/>
              </a:lnSpc>
              <a:spcBef>
                <a:spcPts val="130"/>
              </a:spcBef>
            </a:pPr>
            <a:r>
              <a:rPr sz="2000" b="1" i="1" dirty="0">
                <a:solidFill>
                  <a:srgbClr val="4B6C8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1735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3813175" y="4369384"/>
            <a:ext cx="167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4346575" y="5192395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5849492" y="1473453"/>
            <a:ext cx="82740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4B6C80"/>
                </a:solidFill>
                <a:latin typeface="Arial"/>
                <a:cs typeface="Arial"/>
              </a:rPr>
              <a:t>a  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-365" dirty="0">
                <a:latin typeface="Arial"/>
                <a:cs typeface="Arial"/>
              </a:rPr>
              <a:t> </a:t>
            </a:r>
            <a:r>
              <a:rPr sz="2000" b="1" spc="-75" dirty="0">
                <a:latin typeface="Arial"/>
                <a:cs typeface="Arial"/>
              </a:rPr>
              <a:t>111</a:t>
            </a:r>
            <a:endParaRPr sz="2000" dirty="0">
              <a:latin typeface="Arial"/>
              <a:cs typeface="Arial"/>
            </a:endParaRPr>
          </a:p>
          <a:p>
            <a:pPr marR="106045" algn="ctr">
              <a:lnSpc>
                <a:spcPct val="100000"/>
              </a:lnSpc>
            </a:pPr>
            <a:r>
              <a:rPr sz="2000" b="1" i="1" dirty="0">
                <a:solidFill>
                  <a:srgbClr val="4B6C80"/>
                </a:solidFill>
                <a:latin typeface="Arial"/>
                <a:cs typeface="Arial"/>
              </a:rPr>
              <a:t>e  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-3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10</a:t>
            </a:r>
            <a:endParaRPr sz="2000" dirty="0">
              <a:latin typeface="Arial"/>
              <a:cs typeface="Arial"/>
            </a:endParaRPr>
          </a:p>
          <a:p>
            <a:pPr marR="34925" algn="ctr">
              <a:lnSpc>
                <a:spcPct val="100000"/>
              </a:lnSpc>
            </a:pPr>
            <a:r>
              <a:rPr sz="2000" b="1" i="1" dirty="0">
                <a:solidFill>
                  <a:srgbClr val="4B6C80"/>
                </a:solidFill>
                <a:latin typeface="Arial"/>
                <a:cs typeface="Arial"/>
              </a:rPr>
              <a:t>i  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00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5849492" y="2388235"/>
            <a:ext cx="11106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4B6C80"/>
                </a:solidFill>
                <a:latin typeface="Arial"/>
                <a:cs typeface="Arial"/>
              </a:rPr>
              <a:t>s  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-355" dirty="0">
                <a:latin typeface="Arial"/>
                <a:cs typeface="Arial"/>
              </a:rPr>
              <a:t> </a:t>
            </a:r>
            <a:r>
              <a:rPr sz="2000" b="1" spc="-45" dirty="0">
                <a:latin typeface="Arial"/>
                <a:cs typeface="Arial"/>
              </a:rPr>
              <a:t>11011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5905880" y="2693035"/>
            <a:ext cx="9258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4B6C80"/>
                </a:solidFill>
                <a:latin typeface="Arial"/>
                <a:cs typeface="Arial"/>
              </a:rPr>
              <a:t>t  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-350" dirty="0">
                <a:latin typeface="Arial"/>
                <a:cs typeface="Arial"/>
              </a:rPr>
              <a:t> </a:t>
            </a:r>
            <a:r>
              <a:rPr sz="2000" b="1" spc="-30" dirty="0">
                <a:latin typeface="Arial"/>
                <a:cs typeface="Arial"/>
              </a:rPr>
              <a:t>1100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5694045" y="2997835"/>
            <a:ext cx="86804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4B6C80"/>
                </a:solidFill>
                <a:latin typeface="Arial"/>
                <a:cs typeface="Arial"/>
              </a:rPr>
              <a:t>sp  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-3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01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5765672" y="3302889"/>
            <a:ext cx="12077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5" dirty="0">
                <a:solidFill>
                  <a:srgbClr val="4B6C80"/>
                </a:solidFill>
                <a:latin typeface="Arial"/>
                <a:cs typeface="Arial"/>
              </a:rPr>
              <a:t>nl  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11010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5566028" y="4217289"/>
            <a:ext cx="22955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Arial"/>
                <a:cs typeface="Arial"/>
              </a:rPr>
              <a:t>Cost </a:t>
            </a:r>
            <a:r>
              <a:rPr sz="2000" b="1" dirty="0">
                <a:latin typeface="Arial"/>
                <a:cs typeface="Arial"/>
              </a:rPr>
              <a:t>= 3</a:t>
            </a:r>
            <a:r>
              <a:rPr sz="2000" b="1" dirty="0">
                <a:latin typeface="Symbol"/>
                <a:cs typeface="Symbol"/>
              </a:rPr>
              <a:t>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10 </a:t>
            </a:r>
            <a:r>
              <a:rPr sz="2000" b="1" dirty="0">
                <a:latin typeface="Arial"/>
                <a:cs typeface="Arial"/>
              </a:rPr>
              <a:t>+</a:t>
            </a:r>
            <a:r>
              <a:rPr sz="2000" b="1" spc="-1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dirty="0">
                <a:latin typeface="Symbol"/>
                <a:cs typeface="Symbol"/>
              </a:rPr>
              <a:t>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6334125" y="4522165"/>
            <a:ext cx="15182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+ 2</a:t>
            </a:r>
            <a:r>
              <a:rPr sz="2000" b="1" dirty="0">
                <a:latin typeface="Symbol"/>
                <a:cs typeface="Symbol"/>
              </a:rPr>
              <a:t>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12 </a:t>
            </a:r>
            <a:r>
              <a:rPr sz="2000" b="1" dirty="0">
                <a:latin typeface="Arial"/>
                <a:cs typeface="Arial"/>
              </a:rPr>
              <a:t>+</a:t>
            </a:r>
            <a:r>
              <a:rPr sz="2000" b="1" spc="-1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5</a:t>
            </a:r>
            <a:r>
              <a:rPr sz="2000" b="1" dirty="0">
                <a:latin typeface="Symbol"/>
                <a:cs typeface="Symbol"/>
              </a:rPr>
              <a:t>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6334125" y="4827270"/>
            <a:ext cx="15195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+ 4</a:t>
            </a:r>
            <a:r>
              <a:rPr sz="2000" b="1" dirty="0">
                <a:latin typeface="Symbol"/>
                <a:cs typeface="Symbol"/>
              </a:rPr>
              <a:t>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4 </a:t>
            </a:r>
            <a:r>
              <a:rPr sz="2000" b="1" dirty="0">
                <a:latin typeface="Arial"/>
                <a:cs typeface="Arial"/>
              </a:rPr>
              <a:t>+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dirty="0">
                <a:latin typeface="Symbol"/>
                <a:cs typeface="Symbol"/>
              </a:rPr>
              <a:t>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6334125" y="5132070"/>
            <a:ext cx="6673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+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5</a:t>
            </a:r>
            <a:r>
              <a:rPr sz="2000" b="1" dirty="0">
                <a:latin typeface="Symbol"/>
                <a:cs typeface="Symbol"/>
              </a:rPr>
              <a:t>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6125336" y="5436819"/>
            <a:ext cx="6667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146</a:t>
            </a:r>
            <a:endParaRPr sz="2000">
              <a:latin typeface="Arial"/>
              <a:cs typeface="Arial"/>
            </a:endParaRPr>
          </a:p>
        </p:txBody>
      </p: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29C5E6A6-0AC5-477A-8A70-F82D257E8568}"/>
              </a:ext>
            </a:extLst>
          </p:cNvPr>
          <p:cNvCxnSpPr/>
          <p:nvPr/>
        </p:nvCxnSpPr>
        <p:spPr>
          <a:xfrm>
            <a:off x="4375150" y="444500"/>
            <a:ext cx="68103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8" grpId="0" animBg="1"/>
      <p:bldP spid="21" grpId="0" animBg="1"/>
      <p:bldP spid="32" grpId="0" animBg="1"/>
      <p:bldP spid="42" grpId="0" animBg="1"/>
      <p:bldP spid="50" grpId="0" animBg="1"/>
      <p:bldP spid="54" grpId="0" animBg="1"/>
      <p:bldP spid="62" grpId="0" animBg="1"/>
      <p:bldP spid="69" grpId="0" animBg="1"/>
      <p:bldP spid="80" grpId="0" animBg="1"/>
      <p:bldP spid="91" grpId="0" animBg="1"/>
      <p:bldP spid="95" grpId="0" animBg="1"/>
      <p:bldP spid="99" grpId="0" animBg="1"/>
      <p:bldP spid="103" grpId="0" animBg="1"/>
      <p:bldP spid="109" grpId="0" animBg="1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object 3">
            <a:extLst>
              <a:ext uri="{FF2B5EF4-FFF2-40B4-BE49-F238E27FC236}">
                <a16:creationId xmlns:a16="http://schemas.microsoft.com/office/drawing/2014/main" id="{1C4266DD-EFE6-4EAA-8F7D-B2A3E6B33C3A}"/>
              </a:ext>
            </a:extLst>
          </p:cNvPr>
          <p:cNvSpPr txBox="1"/>
          <p:nvPr/>
        </p:nvSpPr>
        <p:spPr>
          <a:xfrm>
            <a:off x="457200" y="304800"/>
            <a:ext cx="8458200" cy="48186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sz="1800" b="1" kern="12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b="1" dirty="0">
                <a:solidFill>
                  <a:srgbClr val="FF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下列关键字序列中，（）是堆</a:t>
            </a:r>
            <a:r>
              <a:rPr lang="zh-CN" sz="1800" b="1" kern="12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sz="105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sz="1800" b="1" kern="12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sz="1800" b="1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A. </a:t>
            </a:r>
            <a:r>
              <a:rPr lang="en-US" altLang="zh-CN" sz="1800" b="1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en-US" sz="1800" b="1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800" b="1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72</a:t>
            </a:r>
            <a:r>
              <a:rPr lang="en-US" sz="1800" b="1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800" b="1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31</a:t>
            </a:r>
            <a:r>
              <a:rPr lang="en-US" sz="1800" b="1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800" b="1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23, 94, 53</a:t>
            </a:r>
            <a:r>
              <a:rPr lang="en-US" sz="1800" b="1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B.  </a:t>
            </a:r>
            <a:r>
              <a:rPr lang="en-US" altLang="zh-CN" sz="1800" b="1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94</a:t>
            </a:r>
            <a:r>
              <a:rPr lang="en-US" sz="1800" b="1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800" b="1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en-US" sz="1800" b="1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800" b="1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31</a:t>
            </a:r>
            <a:r>
              <a:rPr lang="en-US" sz="1800" b="1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800" b="1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72,</a:t>
            </a:r>
            <a:r>
              <a:rPr lang="en-US" sz="1800" b="1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16, 53</a:t>
            </a:r>
            <a:r>
              <a:rPr lang="en-US" sz="1800" b="1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sz="1800" b="1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C. </a:t>
            </a:r>
            <a:r>
              <a:rPr lang="en-US" altLang="zh-CN" sz="1800" b="1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16, 53, 23, 94, 31, 72     </a:t>
            </a:r>
            <a:r>
              <a:rPr lang="en-US" sz="1800" b="1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D.  </a:t>
            </a:r>
            <a:r>
              <a:rPr lang="en-US" altLang="zh-CN" sz="1800" b="1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16, 23, 53, 31, 94, 72 </a:t>
            </a:r>
            <a:endParaRPr lang="en-US" sz="1800" b="1" kern="12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已知关键字序列</a:t>
            </a: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{5,8,12,19,28,20,15,22}</a:t>
            </a:r>
            <a:r>
              <a:rPr lang="zh-CN" altLang="en-US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最小</a:t>
            </a:r>
            <a:r>
              <a:rPr lang="zh-CN" altLang="en-US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堆，插入</a:t>
            </a: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调整后的堆为（</a:t>
            </a:r>
            <a:r>
              <a:rPr lang="zh-CN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）。</a:t>
            </a: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A. </a:t>
            </a: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,5,12,8,28,20,15,22,19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B. 3,4,12,19,20,15,22,8,28</a:t>
            </a: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C. 3,8,12,5,20,15,22,28,19        D. 3,12,5,8,28,20,15,22,19</a:t>
            </a: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sz="1800" b="1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已知序列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{25</a:t>
            </a: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9}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是最大堆，插入新元素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18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，将其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调整为最大堆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，调整过程中元素需要比较的次数是（）</a:t>
            </a: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A. </a:t>
            </a: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 </a:t>
            </a: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C. </a:t>
            </a: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D. </a:t>
            </a: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</a:p>
          <a:p>
            <a:pPr algn="just"/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设哈夫曼树中有</a:t>
            </a: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199</a:t>
            </a:r>
            <a:r>
              <a:rPr lang="zh-CN" altLang="en-US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个结点，则有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(     )</a:t>
            </a:r>
            <a:r>
              <a:rPr lang="zh-CN" altLang="en-US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个叶子结点</a:t>
            </a:r>
            <a:r>
              <a:rPr lang="zh-CN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zh-CN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A. 99   </a:t>
            </a:r>
            <a:r>
              <a:rPr lang="zh-CN" alt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 100      C. 101   </a:t>
            </a:r>
            <a:r>
              <a:rPr lang="zh-CN" alt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D. 102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楷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楷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个字符如下有</a:t>
            </a: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18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种编码方案，不是前缀编码的是（）</a:t>
            </a:r>
            <a:endParaRPr lang="en-US" altLang="zh-CN" sz="1800" b="1" kern="1200" dirty="0">
              <a:solidFill>
                <a:srgbClr val="000000"/>
              </a:solidFill>
              <a:effectLst/>
              <a:latin typeface="等线" panose="0201060003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A. 01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0000, 0001, 001, 1       </a:t>
            </a: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B. 011, 000, 001, 010, 1</a:t>
            </a:r>
          </a:p>
          <a:p>
            <a:pPr marL="8890" marR="429895" algn="just">
              <a:spcBef>
                <a:spcPts val="95"/>
              </a:spcBef>
              <a:spcAft>
                <a:spcPts val="0"/>
              </a:spcAft>
              <a:tabLst>
                <a:tab pos="35560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C. 000, 001, 010, 011, 100            D. 0, 100, 110, 1110, 1100</a:t>
            </a: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5868" y="581025"/>
            <a:ext cx="42691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5450" indent="-412750">
              <a:lnSpc>
                <a:spcPct val="100000"/>
              </a:lnSpc>
              <a:spcBef>
                <a:spcPts val="105"/>
              </a:spcBef>
              <a:buFont typeface="Wingdings"/>
              <a:buChar char=""/>
              <a:tabLst>
                <a:tab pos="425450" algn="l"/>
                <a:tab pos="426084" algn="l"/>
              </a:tabLst>
            </a:pPr>
            <a:r>
              <a:rPr sz="2000" b="1" spc="0" dirty="0">
                <a:latin typeface="宋体"/>
                <a:cs typeface="宋体"/>
              </a:rPr>
              <a:t>如果考</a:t>
            </a:r>
            <a:r>
              <a:rPr sz="2000" b="1" spc="-5" dirty="0">
                <a:latin typeface="宋体"/>
                <a:cs typeface="宋体"/>
              </a:rPr>
              <a:t>虑学</a:t>
            </a:r>
            <a:r>
              <a:rPr sz="2000" b="1" spc="0" dirty="0">
                <a:latin typeface="宋体"/>
                <a:cs typeface="宋体"/>
              </a:rPr>
              <a:t>生成绩的</a:t>
            </a:r>
            <a:r>
              <a:rPr sz="2000" b="1" spc="-5" dirty="0">
                <a:latin typeface="宋体"/>
                <a:cs typeface="宋体"/>
              </a:rPr>
              <a:t>分布</a:t>
            </a:r>
            <a:r>
              <a:rPr sz="2000" b="1" spc="0" dirty="0">
                <a:latin typeface="宋体"/>
                <a:cs typeface="宋体"/>
              </a:rPr>
              <a:t>的概率</a:t>
            </a:r>
            <a:r>
              <a:rPr sz="2000" b="1" spc="-5" dirty="0">
                <a:latin typeface="宋体"/>
                <a:cs typeface="宋体"/>
              </a:rPr>
              <a:t>：</a:t>
            </a:r>
            <a:endParaRPr sz="2000">
              <a:latin typeface="宋体"/>
              <a:cs typeface="宋体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57426" y="1060450"/>
          <a:ext cx="5144770" cy="713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7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8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6870">
                <a:tc>
                  <a:txBody>
                    <a:bodyPr/>
                    <a:lstStyle/>
                    <a:p>
                      <a:pPr marL="10795" algn="ctr">
                        <a:lnSpc>
                          <a:spcPts val="2080"/>
                        </a:lnSpc>
                      </a:pPr>
                      <a:r>
                        <a:rPr sz="1800" b="1" spc="5" dirty="0">
                          <a:latin typeface="宋体"/>
                          <a:cs typeface="宋体"/>
                        </a:rPr>
                        <a:t>分数段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080"/>
                        </a:lnSpc>
                      </a:pPr>
                      <a:r>
                        <a:rPr sz="1800" b="1" spc="-5" dirty="0">
                          <a:latin typeface="宋体"/>
                          <a:cs typeface="宋体"/>
                        </a:rPr>
                        <a:t>0-59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080"/>
                        </a:lnSpc>
                      </a:pPr>
                      <a:r>
                        <a:rPr sz="1800" b="1" spc="-5" dirty="0">
                          <a:latin typeface="宋体"/>
                          <a:cs typeface="宋体"/>
                        </a:rPr>
                        <a:t>60-69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080"/>
                        </a:lnSpc>
                      </a:pPr>
                      <a:r>
                        <a:rPr sz="1800" b="1" spc="-5" dirty="0">
                          <a:latin typeface="宋体"/>
                          <a:cs typeface="宋体"/>
                        </a:rPr>
                        <a:t>70-79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080"/>
                        </a:lnSpc>
                      </a:pPr>
                      <a:r>
                        <a:rPr sz="1800" b="1" spc="-5" dirty="0">
                          <a:latin typeface="宋体"/>
                          <a:cs typeface="宋体"/>
                        </a:rPr>
                        <a:t>80-89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080"/>
                        </a:lnSpc>
                      </a:pPr>
                      <a:r>
                        <a:rPr sz="1800" b="1" spc="-5" dirty="0">
                          <a:latin typeface="宋体"/>
                          <a:cs typeface="宋体"/>
                        </a:rPr>
                        <a:t>90-100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marL="12700" algn="ctr">
                        <a:lnSpc>
                          <a:spcPts val="2080"/>
                        </a:lnSpc>
                      </a:pPr>
                      <a:r>
                        <a:rPr sz="1800" b="1" spc="5" dirty="0">
                          <a:latin typeface="宋体"/>
                          <a:cs typeface="宋体"/>
                        </a:rPr>
                        <a:t>比例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080"/>
                        </a:lnSpc>
                      </a:pPr>
                      <a:r>
                        <a:rPr sz="1800" b="1" spc="-5" dirty="0">
                          <a:latin typeface="宋体"/>
                          <a:cs typeface="宋体"/>
                        </a:rPr>
                        <a:t>0.05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080"/>
                        </a:lnSpc>
                      </a:pPr>
                      <a:r>
                        <a:rPr sz="1800" b="1" spc="-5" dirty="0">
                          <a:latin typeface="宋体"/>
                          <a:cs typeface="宋体"/>
                        </a:rPr>
                        <a:t>0.15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080"/>
                        </a:lnSpc>
                      </a:pPr>
                      <a:r>
                        <a:rPr sz="1800" b="1" spc="-5" dirty="0">
                          <a:latin typeface="宋体"/>
                          <a:cs typeface="宋体"/>
                        </a:rPr>
                        <a:t>0.40</a:t>
                      </a:r>
                      <a:endParaRPr sz="1800" dirty="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080"/>
                        </a:lnSpc>
                      </a:pPr>
                      <a:r>
                        <a:rPr sz="1800" b="1" spc="-5" dirty="0">
                          <a:latin typeface="宋体"/>
                          <a:cs typeface="宋体"/>
                        </a:rPr>
                        <a:t>0.30</a:t>
                      </a:r>
                      <a:endParaRPr sz="1800" dirty="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2080"/>
                        </a:lnSpc>
                      </a:pPr>
                      <a:r>
                        <a:rPr sz="1800" b="1" spc="-5" dirty="0">
                          <a:latin typeface="宋体"/>
                          <a:cs typeface="宋体"/>
                        </a:rPr>
                        <a:t>0.10</a:t>
                      </a:r>
                      <a:endParaRPr sz="1800" dirty="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365880" y="3229864"/>
            <a:ext cx="1170305" cy="356235"/>
          </a:xfrm>
          <a:custGeom>
            <a:avLst/>
            <a:gdLst/>
            <a:ahLst/>
            <a:cxnLst/>
            <a:rect l="l" t="t" r="r" b="b"/>
            <a:pathLst>
              <a:path w="1170304" h="356235">
                <a:moveTo>
                  <a:pt x="935863" y="0"/>
                </a:moveTo>
                <a:lnTo>
                  <a:pt x="233934" y="0"/>
                </a:lnTo>
                <a:lnTo>
                  <a:pt x="0" y="177926"/>
                </a:lnTo>
                <a:lnTo>
                  <a:pt x="233934" y="355853"/>
                </a:lnTo>
                <a:lnTo>
                  <a:pt x="935863" y="355853"/>
                </a:lnTo>
                <a:lnTo>
                  <a:pt x="1169797" y="177926"/>
                </a:lnTo>
                <a:lnTo>
                  <a:pt x="9358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65880" y="3229864"/>
            <a:ext cx="1170305" cy="356235"/>
          </a:xfrm>
          <a:custGeom>
            <a:avLst/>
            <a:gdLst/>
            <a:ahLst/>
            <a:cxnLst/>
            <a:rect l="l" t="t" r="r" b="b"/>
            <a:pathLst>
              <a:path w="1170304" h="356235">
                <a:moveTo>
                  <a:pt x="0" y="177926"/>
                </a:moveTo>
                <a:lnTo>
                  <a:pt x="233934" y="0"/>
                </a:lnTo>
                <a:lnTo>
                  <a:pt x="935863" y="0"/>
                </a:lnTo>
                <a:lnTo>
                  <a:pt x="1169797" y="177926"/>
                </a:lnTo>
                <a:lnTo>
                  <a:pt x="935863" y="355853"/>
                </a:lnTo>
                <a:lnTo>
                  <a:pt x="233934" y="355853"/>
                </a:lnTo>
                <a:lnTo>
                  <a:pt x="0" y="1779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43197" y="3006725"/>
            <a:ext cx="189230" cy="210185"/>
          </a:xfrm>
          <a:custGeom>
            <a:avLst/>
            <a:gdLst/>
            <a:ahLst/>
            <a:cxnLst/>
            <a:rect l="l" t="t" r="r" b="b"/>
            <a:pathLst>
              <a:path w="189229" h="210185">
                <a:moveTo>
                  <a:pt x="0" y="0"/>
                </a:moveTo>
                <a:lnTo>
                  <a:pt x="188722" y="21005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77083" y="2795651"/>
            <a:ext cx="1170305" cy="356235"/>
          </a:xfrm>
          <a:custGeom>
            <a:avLst/>
            <a:gdLst/>
            <a:ahLst/>
            <a:cxnLst/>
            <a:rect l="l" t="t" r="r" b="b"/>
            <a:pathLst>
              <a:path w="1170304" h="356235">
                <a:moveTo>
                  <a:pt x="935863" y="0"/>
                </a:moveTo>
                <a:lnTo>
                  <a:pt x="234061" y="0"/>
                </a:lnTo>
                <a:lnTo>
                  <a:pt x="0" y="177926"/>
                </a:lnTo>
                <a:lnTo>
                  <a:pt x="234061" y="355853"/>
                </a:lnTo>
                <a:lnTo>
                  <a:pt x="935863" y="355853"/>
                </a:lnTo>
                <a:lnTo>
                  <a:pt x="1169924" y="177926"/>
                </a:lnTo>
                <a:lnTo>
                  <a:pt x="9358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77083" y="2795651"/>
            <a:ext cx="1170305" cy="356235"/>
          </a:xfrm>
          <a:custGeom>
            <a:avLst/>
            <a:gdLst/>
            <a:ahLst/>
            <a:cxnLst/>
            <a:rect l="l" t="t" r="r" b="b"/>
            <a:pathLst>
              <a:path w="1170304" h="356235">
                <a:moveTo>
                  <a:pt x="0" y="177926"/>
                </a:moveTo>
                <a:lnTo>
                  <a:pt x="234061" y="0"/>
                </a:lnTo>
                <a:lnTo>
                  <a:pt x="935863" y="0"/>
                </a:lnTo>
                <a:lnTo>
                  <a:pt x="1169924" y="177926"/>
                </a:lnTo>
                <a:lnTo>
                  <a:pt x="935863" y="355853"/>
                </a:lnTo>
                <a:lnTo>
                  <a:pt x="234061" y="355853"/>
                </a:lnTo>
                <a:lnTo>
                  <a:pt x="0" y="17792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16050" y="3221177"/>
            <a:ext cx="1000125" cy="2781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839">
              <a:lnSpc>
                <a:spcPts val="2080"/>
              </a:lnSpc>
            </a:pPr>
            <a:r>
              <a:rPr sz="1800" b="1" spc="-10" dirty="0">
                <a:latin typeface="Calibri"/>
                <a:cs typeface="Calibri"/>
              </a:rPr>
              <a:t>grade=1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37557" y="4071239"/>
            <a:ext cx="1170305" cy="356235"/>
          </a:xfrm>
          <a:custGeom>
            <a:avLst/>
            <a:gdLst/>
            <a:ahLst/>
            <a:cxnLst/>
            <a:rect l="l" t="t" r="r" b="b"/>
            <a:pathLst>
              <a:path w="1170304" h="356235">
                <a:moveTo>
                  <a:pt x="935989" y="0"/>
                </a:moveTo>
                <a:lnTo>
                  <a:pt x="234060" y="0"/>
                </a:lnTo>
                <a:lnTo>
                  <a:pt x="0" y="177927"/>
                </a:lnTo>
                <a:lnTo>
                  <a:pt x="234060" y="355854"/>
                </a:lnTo>
                <a:lnTo>
                  <a:pt x="935989" y="355854"/>
                </a:lnTo>
                <a:lnTo>
                  <a:pt x="1169923" y="177927"/>
                </a:lnTo>
                <a:lnTo>
                  <a:pt x="935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37557" y="4071239"/>
            <a:ext cx="1170305" cy="356235"/>
          </a:xfrm>
          <a:custGeom>
            <a:avLst/>
            <a:gdLst/>
            <a:ahLst/>
            <a:cxnLst/>
            <a:rect l="l" t="t" r="r" b="b"/>
            <a:pathLst>
              <a:path w="1170304" h="356235">
                <a:moveTo>
                  <a:pt x="0" y="177927"/>
                </a:moveTo>
                <a:lnTo>
                  <a:pt x="234060" y="0"/>
                </a:lnTo>
                <a:lnTo>
                  <a:pt x="935989" y="0"/>
                </a:lnTo>
                <a:lnTo>
                  <a:pt x="1169923" y="177927"/>
                </a:lnTo>
                <a:lnTo>
                  <a:pt x="935989" y="355854"/>
                </a:lnTo>
                <a:lnTo>
                  <a:pt x="234060" y="355854"/>
                </a:lnTo>
                <a:lnTo>
                  <a:pt x="0" y="17792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73983" y="4470603"/>
            <a:ext cx="1000125" cy="2781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7475">
              <a:lnSpc>
                <a:spcPts val="2085"/>
              </a:lnSpc>
            </a:pPr>
            <a:r>
              <a:rPr sz="1800" b="1" spc="-10" dirty="0">
                <a:latin typeface="Calibri"/>
                <a:cs typeface="Calibri"/>
              </a:rPr>
              <a:t>grade=4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01719" y="3649979"/>
            <a:ext cx="1170305" cy="356235"/>
          </a:xfrm>
          <a:custGeom>
            <a:avLst/>
            <a:gdLst/>
            <a:ahLst/>
            <a:cxnLst/>
            <a:rect l="l" t="t" r="r" b="b"/>
            <a:pathLst>
              <a:path w="1170304" h="356235">
                <a:moveTo>
                  <a:pt x="935863" y="0"/>
                </a:moveTo>
                <a:lnTo>
                  <a:pt x="233933" y="0"/>
                </a:lnTo>
                <a:lnTo>
                  <a:pt x="0" y="177927"/>
                </a:lnTo>
                <a:lnTo>
                  <a:pt x="233933" y="355981"/>
                </a:lnTo>
                <a:lnTo>
                  <a:pt x="935863" y="355981"/>
                </a:lnTo>
                <a:lnTo>
                  <a:pt x="1169796" y="177927"/>
                </a:lnTo>
                <a:lnTo>
                  <a:pt x="9358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01719" y="3649979"/>
            <a:ext cx="1170305" cy="356235"/>
          </a:xfrm>
          <a:custGeom>
            <a:avLst/>
            <a:gdLst/>
            <a:ahLst/>
            <a:cxnLst/>
            <a:rect l="l" t="t" r="r" b="b"/>
            <a:pathLst>
              <a:path w="1170304" h="356235">
                <a:moveTo>
                  <a:pt x="0" y="177927"/>
                </a:moveTo>
                <a:lnTo>
                  <a:pt x="233933" y="0"/>
                </a:lnTo>
                <a:lnTo>
                  <a:pt x="935863" y="0"/>
                </a:lnTo>
                <a:lnTo>
                  <a:pt x="1169796" y="177927"/>
                </a:lnTo>
                <a:lnTo>
                  <a:pt x="935863" y="355981"/>
                </a:lnTo>
                <a:lnTo>
                  <a:pt x="233933" y="355981"/>
                </a:lnTo>
                <a:lnTo>
                  <a:pt x="0" y="17792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906648" y="4059250"/>
            <a:ext cx="1000125" cy="2781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7475">
              <a:lnSpc>
                <a:spcPts val="2085"/>
              </a:lnSpc>
            </a:pPr>
            <a:r>
              <a:rPr sz="1800" b="1" spc="-10" dirty="0">
                <a:latin typeface="Calibri"/>
                <a:cs typeface="Calibri"/>
              </a:rPr>
              <a:t>grade=3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09825" y="2993644"/>
            <a:ext cx="189230" cy="210185"/>
          </a:xfrm>
          <a:custGeom>
            <a:avLst/>
            <a:gdLst/>
            <a:ahLst/>
            <a:cxnLst/>
            <a:rect l="l" t="t" r="r" b="b"/>
            <a:pathLst>
              <a:path w="189230" h="210185">
                <a:moveTo>
                  <a:pt x="188722" y="0"/>
                </a:moveTo>
                <a:lnTo>
                  <a:pt x="0" y="21005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77158" y="3411601"/>
            <a:ext cx="189230" cy="210185"/>
          </a:xfrm>
          <a:custGeom>
            <a:avLst/>
            <a:gdLst/>
            <a:ahLst/>
            <a:cxnLst/>
            <a:rect l="l" t="t" r="r" b="b"/>
            <a:pathLst>
              <a:path w="189229" h="210185">
                <a:moveTo>
                  <a:pt x="188721" y="0"/>
                </a:moveTo>
                <a:lnTo>
                  <a:pt x="0" y="21005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16882" y="3408426"/>
            <a:ext cx="188595" cy="210185"/>
          </a:xfrm>
          <a:custGeom>
            <a:avLst/>
            <a:gdLst/>
            <a:ahLst/>
            <a:cxnLst/>
            <a:rect l="l" t="t" r="r" b="b"/>
            <a:pathLst>
              <a:path w="188595" h="210185">
                <a:moveTo>
                  <a:pt x="0" y="0"/>
                </a:moveTo>
                <a:lnTo>
                  <a:pt x="188594" y="21005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94201" y="3834003"/>
            <a:ext cx="188595" cy="210185"/>
          </a:xfrm>
          <a:custGeom>
            <a:avLst/>
            <a:gdLst/>
            <a:ahLst/>
            <a:cxnLst/>
            <a:rect l="l" t="t" r="r" b="b"/>
            <a:pathLst>
              <a:path w="188595" h="210185">
                <a:moveTo>
                  <a:pt x="188595" y="0"/>
                </a:moveTo>
                <a:lnTo>
                  <a:pt x="0" y="21005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71515" y="3834003"/>
            <a:ext cx="189230" cy="210185"/>
          </a:xfrm>
          <a:custGeom>
            <a:avLst/>
            <a:gdLst/>
            <a:ahLst/>
            <a:cxnLst/>
            <a:rect l="l" t="t" r="r" b="b"/>
            <a:pathLst>
              <a:path w="189229" h="210185">
                <a:moveTo>
                  <a:pt x="0" y="0"/>
                </a:moveTo>
                <a:lnTo>
                  <a:pt x="188722" y="21005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48961" y="4249673"/>
            <a:ext cx="188595" cy="210185"/>
          </a:xfrm>
          <a:custGeom>
            <a:avLst/>
            <a:gdLst/>
            <a:ahLst/>
            <a:cxnLst/>
            <a:rect l="l" t="t" r="r" b="b"/>
            <a:pathLst>
              <a:path w="188595" h="210185">
                <a:moveTo>
                  <a:pt x="188595" y="0"/>
                </a:moveTo>
                <a:lnTo>
                  <a:pt x="0" y="21005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07480" y="4249673"/>
            <a:ext cx="189230" cy="210185"/>
          </a:xfrm>
          <a:custGeom>
            <a:avLst/>
            <a:gdLst/>
            <a:ahLst/>
            <a:cxnLst/>
            <a:rect l="l" t="t" r="r" b="b"/>
            <a:pathLst>
              <a:path w="189229" h="210185">
                <a:moveTo>
                  <a:pt x="0" y="0"/>
                </a:moveTo>
                <a:lnTo>
                  <a:pt x="188722" y="21005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202426" y="4456506"/>
            <a:ext cx="1000125" cy="2781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ts val="2085"/>
              </a:lnSpc>
            </a:pPr>
            <a:r>
              <a:rPr sz="1800" b="1" spc="-10" dirty="0">
                <a:latin typeface="Calibri"/>
                <a:cs typeface="Calibri"/>
              </a:rPr>
              <a:t>grade=5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02307" y="3622040"/>
            <a:ext cx="1809750" cy="2997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100"/>
              </a:spcBef>
              <a:tabLst>
                <a:tab pos="1484630" algn="l"/>
              </a:tabLst>
            </a:pPr>
            <a:r>
              <a:rPr sz="2700" b="1" spc="-7" baseline="1543" dirty="0">
                <a:latin typeface="Calibri"/>
                <a:cs typeface="Calibri"/>
              </a:rPr>
              <a:t>g</a:t>
            </a:r>
            <a:r>
              <a:rPr sz="2700" b="1" spc="-60" baseline="1543" dirty="0">
                <a:latin typeface="Calibri"/>
                <a:cs typeface="Calibri"/>
              </a:rPr>
              <a:t>r</a:t>
            </a:r>
            <a:r>
              <a:rPr sz="2700" b="1" baseline="1543" dirty="0">
                <a:latin typeface="Calibri"/>
                <a:cs typeface="Calibri"/>
              </a:rPr>
              <a:t>ad</a:t>
            </a:r>
            <a:r>
              <a:rPr sz="2700" b="1" spc="0" baseline="1543" dirty="0">
                <a:latin typeface="Calibri"/>
                <a:cs typeface="Calibri"/>
              </a:rPr>
              <a:t>e</a:t>
            </a:r>
            <a:r>
              <a:rPr sz="2700" b="1" spc="-7" baseline="1543" dirty="0">
                <a:latin typeface="Calibri"/>
                <a:cs typeface="Calibri"/>
              </a:rPr>
              <a:t>=</a:t>
            </a:r>
            <a:r>
              <a:rPr sz="2700" b="1" baseline="1543" dirty="0">
                <a:latin typeface="Calibri"/>
                <a:cs typeface="Calibri"/>
              </a:rPr>
              <a:t>2	</a:t>
            </a:r>
            <a:r>
              <a:rPr sz="1800" b="1" spc="-25" dirty="0">
                <a:latin typeface="Calibri"/>
                <a:cs typeface="Calibri"/>
              </a:rPr>
              <a:t>y</a:t>
            </a:r>
            <a:r>
              <a:rPr sz="1800" b="1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27957" y="3489197"/>
            <a:ext cx="2115820" cy="87058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  <a:tabLst>
                <a:tab pos="1138555" algn="l"/>
              </a:tabLst>
            </a:pPr>
            <a:r>
              <a:rPr sz="1800" b="1" spc="-5" dirty="0">
                <a:latin typeface="Calibri"/>
                <a:cs typeface="Calibri"/>
              </a:rPr>
              <a:t>score&lt;80	</a:t>
            </a:r>
            <a:r>
              <a:rPr sz="1800" b="1" dirty="0"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  <a:p>
            <a:pPr marL="194945">
              <a:lnSpc>
                <a:spcPct val="100000"/>
              </a:lnSpc>
              <a:spcBef>
                <a:spcPts val="1165"/>
              </a:spcBef>
              <a:tabLst>
                <a:tab pos="748665" algn="l"/>
                <a:tab pos="1855470" algn="l"/>
              </a:tabLst>
            </a:pPr>
            <a:r>
              <a:rPr sz="1800" b="1" spc="-25" dirty="0">
                <a:latin typeface="Calibri"/>
                <a:cs typeface="Calibri"/>
              </a:rPr>
              <a:t>y</a:t>
            </a:r>
            <a:r>
              <a:rPr sz="1800" b="1" dirty="0">
                <a:latin typeface="Calibri"/>
                <a:cs typeface="Calibri"/>
              </a:rPr>
              <a:t>es	s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-2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e&lt;</a:t>
            </a:r>
            <a:r>
              <a:rPr sz="1800" b="1" spc="-5" dirty="0">
                <a:latin typeface="Calibri"/>
                <a:cs typeface="Calibri"/>
              </a:rPr>
              <a:t>9</a:t>
            </a:r>
            <a:r>
              <a:rPr sz="1800" b="1" dirty="0">
                <a:latin typeface="Calibri"/>
                <a:cs typeface="Calibri"/>
              </a:rPr>
              <a:t>0	</a:t>
            </a:r>
            <a:r>
              <a:rPr sz="1800" b="1" spc="0" dirty="0"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38398" y="3217290"/>
            <a:ext cx="1914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6420" algn="l"/>
                <a:tab pos="1654175" algn="l"/>
              </a:tabLst>
            </a:pPr>
            <a:r>
              <a:rPr sz="2700" b="1" spc="-37" baseline="1543" dirty="0">
                <a:latin typeface="Calibri"/>
                <a:cs typeface="Calibri"/>
              </a:rPr>
              <a:t>y</a:t>
            </a:r>
            <a:r>
              <a:rPr sz="2700" b="1" baseline="1543" dirty="0">
                <a:latin typeface="Calibri"/>
                <a:cs typeface="Calibri"/>
              </a:rPr>
              <a:t>es	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-2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e&lt;</a:t>
            </a:r>
            <a:r>
              <a:rPr sz="1800" b="1" spc="-5" dirty="0">
                <a:latin typeface="Calibri"/>
                <a:cs typeface="Calibri"/>
              </a:rPr>
              <a:t>7</a:t>
            </a:r>
            <a:r>
              <a:rPr sz="1800" b="1" dirty="0">
                <a:latin typeface="Calibri"/>
                <a:cs typeface="Calibri"/>
              </a:rPr>
              <a:t>0	</a:t>
            </a:r>
            <a:r>
              <a:rPr sz="1800" b="1" spc="0" dirty="0"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5142" y="1948128"/>
            <a:ext cx="7764780" cy="1169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3845" indent="-271145">
              <a:lnSpc>
                <a:spcPct val="100000"/>
              </a:lnSpc>
              <a:spcBef>
                <a:spcPts val="105"/>
              </a:spcBef>
              <a:buClr>
                <a:srgbClr val="0000FF"/>
              </a:buClr>
              <a:buFont typeface="Wingdings"/>
              <a:buChar char=""/>
              <a:tabLst>
                <a:tab pos="284480" algn="l"/>
              </a:tabLst>
            </a:pPr>
            <a:r>
              <a:rPr sz="2000" b="1" spc="-5" dirty="0">
                <a:latin typeface="宋体"/>
                <a:cs typeface="宋体"/>
              </a:rPr>
              <a:t>查找效率</a:t>
            </a:r>
            <a:r>
              <a:rPr sz="2000" b="1" dirty="0">
                <a:latin typeface="宋体"/>
                <a:cs typeface="宋体"/>
              </a:rPr>
              <a:t>：</a:t>
            </a:r>
            <a:r>
              <a:rPr sz="2000" b="1" dirty="0">
                <a:latin typeface="Arial"/>
                <a:cs typeface="Arial"/>
              </a:rPr>
              <a:t>0.05</a:t>
            </a:r>
            <a:r>
              <a:rPr sz="2000" b="1" dirty="0">
                <a:latin typeface="宋体"/>
                <a:cs typeface="宋体"/>
              </a:rPr>
              <a:t>×</a:t>
            </a:r>
            <a:r>
              <a:rPr sz="2000" b="1" spc="-484" dirty="0">
                <a:latin typeface="宋体"/>
                <a:cs typeface="宋体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000" b="1" dirty="0">
                <a:latin typeface="Arial"/>
                <a:cs typeface="Arial"/>
              </a:rPr>
              <a:t>+0.15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宋体"/>
                <a:cs typeface="宋体"/>
              </a:rPr>
              <a:t>×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000" b="1" dirty="0">
                <a:latin typeface="Arial"/>
                <a:cs typeface="Arial"/>
              </a:rPr>
              <a:t>+0.4</a:t>
            </a:r>
            <a:r>
              <a:rPr sz="2000" b="1" dirty="0">
                <a:latin typeface="宋体"/>
                <a:cs typeface="宋体"/>
              </a:rPr>
              <a:t>×</a:t>
            </a:r>
            <a:r>
              <a:rPr sz="2000" b="1" spc="-484" dirty="0">
                <a:latin typeface="宋体"/>
                <a:cs typeface="宋体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000" b="1" dirty="0">
                <a:latin typeface="Arial"/>
                <a:cs typeface="Arial"/>
              </a:rPr>
              <a:t>+0.3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宋体"/>
                <a:cs typeface="宋体"/>
              </a:rPr>
              <a:t>×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sz="2000" b="1" dirty="0">
                <a:latin typeface="Arial"/>
                <a:cs typeface="Arial"/>
              </a:rPr>
              <a:t>+0.1</a:t>
            </a:r>
            <a:r>
              <a:rPr sz="2000" b="1" dirty="0">
                <a:latin typeface="宋体"/>
                <a:cs typeface="宋体"/>
              </a:rPr>
              <a:t>×</a:t>
            </a:r>
            <a:r>
              <a:rPr sz="2000" b="1" spc="-484" dirty="0">
                <a:latin typeface="宋体"/>
                <a:cs typeface="宋体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sz="2000" b="1" spc="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4800" b="1" baseline="-8680" dirty="0">
                <a:latin typeface="Arial"/>
                <a:cs typeface="Arial"/>
              </a:rPr>
              <a:t>= </a:t>
            </a:r>
            <a:r>
              <a:rPr sz="4800" b="1" baseline="-8680" dirty="0">
                <a:solidFill>
                  <a:srgbClr val="FF0000"/>
                </a:solidFill>
                <a:latin typeface="Arial"/>
                <a:cs typeface="Arial"/>
              </a:rPr>
              <a:t>3.15</a:t>
            </a:r>
            <a:endParaRPr sz="4800" baseline="-8680" dirty="0">
              <a:latin typeface="Arial"/>
              <a:cs typeface="Arial"/>
            </a:endParaRPr>
          </a:p>
          <a:p>
            <a:pPr marL="1615440">
              <a:lnSpc>
                <a:spcPct val="100000"/>
              </a:lnSpc>
              <a:spcBef>
                <a:spcPts val="2995"/>
              </a:spcBef>
              <a:tabLst>
                <a:tab pos="2175510" algn="l"/>
                <a:tab pos="3282315" algn="l"/>
              </a:tabLst>
            </a:pPr>
            <a:r>
              <a:rPr sz="1800" b="1" spc="-10" dirty="0">
                <a:latin typeface="Calibri"/>
                <a:cs typeface="Calibri"/>
              </a:rPr>
              <a:t>yes	</a:t>
            </a:r>
            <a:r>
              <a:rPr sz="2700" b="1" spc="-7" baseline="1543" dirty="0">
                <a:latin typeface="Calibri"/>
                <a:cs typeface="Calibri"/>
              </a:rPr>
              <a:t>score&lt;60	</a:t>
            </a:r>
            <a:r>
              <a:rPr sz="1800" b="1" dirty="0">
                <a:latin typeface="Calibri"/>
                <a:cs typeface="Calibri"/>
              </a:rPr>
              <a:t>no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5868" y="485597"/>
            <a:ext cx="42703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5450" indent="-412750">
              <a:lnSpc>
                <a:spcPct val="100000"/>
              </a:lnSpc>
              <a:spcBef>
                <a:spcPts val="105"/>
              </a:spcBef>
              <a:buFont typeface="Wingdings"/>
              <a:buChar char=""/>
              <a:tabLst>
                <a:tab pos="425450" algn="l"/>
                <a:tab pos="426084" algn="l"/>
              </a:tabLst>
            </a:pPr>
            <a:r>
              <a:rPr sz="2000" b="1" dirty="0">
                <a:latin typeface="宋体"/>
                <a:cs typeface="宋体"/>
              </a:rPr>
              <a:t>如果考</a:t>
            </a:r>
            <a:r>
              <a:rPr sz="2000" b="1" spc="-5" dirty="0">
                <a:latin typeface="宋体"/>
                <a:cs typeface="宋体"/>
              </a:rPr>
              <a:t>虑学生</a:t>
            </a:r>
            <a:r>
              <a:rPr sz="2000" b="1" spc="0" dirty="0">
                <a:latin typeface="宋体"/>
                <a:cs typeface="宋体"/>
              </a:rPr>
              <a:t>成</a:t>
            </a:r>
            <a:r>
              <a:rPr sz="2000" b="1" dirty="0">
                <a:latin typeface="宋体"/>
                <a:cs typeface="宋体"/>
              </a:rPr>
              <a:t>绩的</a:t>
            </a:r>
            <a:r>
              <a:rPr sz="2000" b="1" spc="-5" dirty="0">
                <a:latin typeface="宋体"/>
                <a:cs typeface="宋体"/>
              </a:rPr>
              <a:t>分布的</a:t>
            </a:r>
            <a:r>
              <a:rPr sz="2000" b="1" spc="0" dirty="0">
                <a:latin typeface="宋体"/>
                <a:cs typeface="宋体"/>
              </a:rPr>
              <a:t>概</a:t>
            </a:r>
            <a:r>
              <a:rPr sz="2000" b="1" dirty="0">
                <a:latin typeface="宋体"/>
                <a:cs typeface="宋体"/>
              </a:rPr>
              <a:t>率</a:t>
            </a:r>
            <a:r>
              <a:rPr sz="2000" b="1" spc="-5" dirty="0">
                <a:latin typeface="宋体"/>
                <a:cs typeface="宋体"/>
              </a:rPr>
              <a:t>：</a:t>
            </a:r>
            <a:endParaRPr sz="2000">
              <a:latin typeface="宋体"/>
              <a:cs typeface="宋体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57426" y="965200"/>
          <a:ext cx="5144770" cy="713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7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8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6870">
                <a:tc>
                  <a:txBody>
                    <a:bodyPr/>
                    <a:lstStyle/>
                    <a:p>
                      <a:pPr marL="10795" algn="ctr">
                        <a:lnSpc>
                          <a:spcPts val="2075"/>
                        </a:lnSpc>
                      </a:pPr>
                      <a:r>
                        <a:rPr sz="1800" b="1" spc="5" dirty="0">
                          <a:latin typeface="宋体"/>
                          <a:cs typeface="宋体"/>
                        </a:rPr>
                        <a:t>分数段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075"/>
                        </a:lnSpc>
                      </a:pPr>
                      <a:r>
                        <a:rPr sz="1800" b="1" spc="-5" dirty="0">
                          <a:latin typeface="宋体"/>
                          <a:cs typeface="宋体"/>
                        </a:rPr>
                        <a:t>0-59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075"/>
                        </a:lnSpc>
                      </a:pPr>
                      <a:r>
                        <a:rPr sz="1800" b="1" spc="-5" dirty="0">
                          <a:latin typeface="宋体"/>
                          <a:cs typeface="宋体"/>
                        </a:rPr>
                        <a:t>60-69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075"/>
                        </a:lnSpc>
                      </a:pPr>
                      <a:r>
                        <a:rPr sz="1800" b="1" spc="-5" dirty="0">
                          <a:latin typeface="宋体"/>
                          <a:cs typeface="宋体"/>
                        </a:rPr>
                        <a:t>70-79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075"/>
                        </a:lnSpc>
                      </a:pPr>
                      <a:r>
                        <a:rPr sz="1800" b="1" spc="-5" dirty="0">
                          <a:latin typeface="宋体"/>
                          <a:cs typeface="宋体"/>
                        </a:rPr>
                        <a:t>80-89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075"/>
                        </a:lnSpc>
                      </a:pPr>
                      <a:r>
                        <a:rPr sz="1800" b="1" spc="-5" dirty="0">
                          <a:latin typeface="宋体"/>
                          <a:cs typeface="宋体"/>
                        </a:rPr>
                        <a:t>90-100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marL="12700" algn="ctr">
                        <a:lnSpc>
                          <a:spcPts val="2080"/>
                        </a:lnSpc>
                      </a:pPr>
                      <a:r>
                        <a:rPr sz="1800" b="1" spc="0" dirty="0">
                          <a:latin typeface="宋体"/>
                          <a:cs typeface="宋体"/>
                        </a:rPr>
                        <a:t>比例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080"/>
                        </a:lnSpc>
                      </a:pPr>
                      <a:r>
                        <a:rPr sz="1800" b="1" spc="-5" dirty="0">
                          <a:latin typeface="宋体"/>
                          <a:cs typeface="宋体"/>
                        </a:rPr>
                        <a:t>0.05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080"/>
                        </a:lnSpc>
                      </a:pPr>
                      <a:r>
                        <a:rPr sz="1800" b="1" spc="-5" dirty="0">
                          <a:latin typeface="宋体"/>
                          <a:cs typeface="宋体"/>
                        </a:rPr>
                        <a:t>0.15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080"/>
                        </a:lnSpc>
                      </a:pPr>
                      <a:r>
                        <a:rPr sz="1800" b="1" spc="-5" dirty="0">
                          <a:latin typeface="宋体"/>
                          <a:cs typeface="宋体"/>
                        </a:rPr>
                        <a:t>0.40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080"/>
                        </a:lnSpc>
                      </a:pPr>
                      <a:r>
                        <a:rPr sz="1800" b="1" spc="-5" dirty="0">
                          <a:latin typeface="宋体"/>
                          <a:cs typeface="宋体"/>
                        </a:rPr>
                        <a:t>0.30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2080"/>
                        </a:lnSpc>
                      </a:pPr>
                      <a:r>
                        <a:rPr sz="1800" b="1" spc="-5" dirty="0">
                          <a:latin typeface="宋体"/>
                          <a:cs typeface="宋体"/>
                        </a:rPr>
                        <a:t>0.10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153157" y="2552319"/>
            <a:ext cx="1032510" cy="371475"/>
          </a:xfrm>
          <a:custGeom>
            <a:avLst/>
            <a:gdLst/>
            <a:ahLst/>
            <a:cxnLst/>
            <a:rect l="l" t="t" r="r" b="b"/>
            <a:pathLst>
              <a:path w="1032510" h="371475">
                <a:moveTo>
                  <a:pt x="825881" y="0"/>
                </a:moveTo>
                <a:lnTo>
                  <a:pt x="206375" y="0"/>
                </a:lnTo>
                <a:lnTo>
                  <a:pt x="0" y="185546"/>
                </a:lnTo>
                <a:lnTo>
                  <a:pt x="206375" y="370966"/>
                </a:lnTo>
                <a:lnTo>
                  <a:pt x="825881" y="370966"/>
                </a:lnTo>
                <a:lnTo>
                  <a:pt x="1032383" y="185546"/>
                </a:lnTo>
                <a:lnTo>
                  <a:pt x="8258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53157" y="2552319"/>
            <a:ext cx="1032510" cy="371475"/>
          </a:xfrm>
          <a:custGeom>
            <a:avLst/>
            <a:gdLst/>
            <a:ahLst/>
            <a:cxnLst/>
            <a:rect l="l" t="t" r="r" b="b"/>
            <a:pathLst>
              <a:path w="1032510" h="371475">
                <a:moveTo>
                  <a:pt x="0" y="185546"/>
                </a:moveTo>
                <a:lnTo>
                  <a:pt x="206375" y="0"/>
                </a:lnTo>
                <a:lnTo>
                  <a:pt x="825881" y="0"/>
                </a:lnTo>
                <a:lnTo>
                  <a:pt x="1032383" y="185546"/>
                </a:lnTo>
                <a:lnTo>
                  <a:pt x="825881" y="370966"/>
                </a:lnTo>
                <a:lnTo>
                  <a:pt x="206375" y="370966"/>
                </a:lnTo>
                <a:lnTo>
                  <a:pt x="0" y="18554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1594" y="3441674"/>
            <a:ext cx="882650" cy="2768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ts val="2080"/>
              </a:lnSpc>
            </a:pPr>
            <a:r>
              <a:rPr sz="1800" b="1" spc="-10" dirty="0">
                <a:latin typeface="Calibri"/>
                <a:cs typeface="Calibri"/>
              </a:rPr>
              <a:t>grade=2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3280" y="2936875"/>
            <a:ext cx="1032510" cy="370840"/>
          </a:xfrm>
          <a:custGeom>
            <a:avLst/>
            <a:gdLst/>
            <a:ahLst/>
            <a:cxnLst/>
            <a:rect l="l" t="t" r="r" b="b"/>
            <a:pathLst>
              <a:path w="1032510" h="370839">
                <a:moveTo>
                  <a:pt x="825931" y="0"/>
                </a:moveTo>
                <a:lnTo>
                  <a:pt x="206476" y="0"/>
                </a:lnTo>
                <a:lnTo>
                  <a:pt x="0" y="185420"/>
                </a:lnTo>
                <a:lnTo>
                  <a:pt x="206476" y="370839"/>
                </a:lnTo>
                <a:lnTo>
                  <a:pt x="825931" y="370839"/>
                </a:lnTo>
                <a:lnTo>
                  <a:pt x="1032433" y="185420"/>
                </a:lnTo>
                <a:lnTo>
                  <a:pt x="8259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3280" y="2936875"/>
            <a:ext cx="1032510" cy="370840"/>
          </a:xfrm>
          <a:custGeom>
            <a:avLst/>
            <a:gdLst/>
            <a:ahLst/>
            <a:cxnLst/>
            <a:rect l="l" t="t" r="r" b="b"/>
            <a:pathLst>
              <a:path w="1032510" h="370839">
                <a:moveTo>
                  <a:pt x="0" y="185420"/>
                </a:moveTo>
                <a:lnTo>
                  <a:pt x="206476" y="0"/>
                </a:lnTo>
                <a:lnTo>
                  <a:pt x="825931" y="0"/>
                </a:lnTo>
                <a:lnTo>
                  <a:pt x="1032433" y="185420"/>
                </a:lnTo>
                <a:lnTo>
                  <a:pt x="825931" y="370839"/>
                </a:lnTo>
                <a:lnTo>
                  <a:pt x="206476" y="370839"/>
                </a:lnTo>
                <a:lnTo>
                  <a:pt x="0" y="18542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4800" y="3458692"/>
            <a:ext cx="882650" cy="2768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7150">
              <a:lnSpc>
                <a:spcPts val="2080"/>
              </a:lnSpc>
            </a:pPr>
            <a:r>
              <a:rPr sz="1800" b="1" spc="-10" dirty="0">
                <a:latin typeface="Calibri"/>
                <a:cs typeface="Calibri"/>
              </a:rPr>
              <a:t>grade=1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72863" y="2566035"/>
            <a:ext cx="1032510" cy="370840"/>
          </a:xfrm>
          <a:custGeom>
            <a:avLst/>
            <a:gdLst/>
            <a:ahLst/>
            <a:cxnLst/>
            <a:rect l="l" t="t" r="r" b="b"/>
            <a:pathLst>
              <a:path w="1032510" h="370839">
                <a:moveTo>
                  <a:pt x="825881" y="0"/>
                </a:moveTo>
                <a:lnTo>
                  <a:pt x="206375" y="0"/>
                </a:lnTo>
                <a:lnTo>
                  <a:pt x="0" y="185419"/>
                </a:lnTo>
                <a:lnTo>
                  <a:pt x="206375" y="370839"/>
                </a:lnTo>
                <a:lnTo>
                  <a:pt x="825881" y="370839"/>
                </a:lnTo>
                <a:lnTo>
                  <a:pt x="1032383" y="185419"/>
                </a:lnTo>
                <a:lnTo>
                  <a:pt x="8258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72863" y="2566035"/>
            <a:ext cx="1032510" cy="370840"/>
          </a:xfrm>
          <a:custGeom>
            <a:avLst/>
            <a:gdLst/>
            <a:ahLst/>
            <a:cxnLst/>
            <a:rect l="l" t="t" r="r" b="b"/>
            <a:pathLst>
              <a:path w="1032510" h="370839">
                <a:moveTo>
                  <a:pt x="0" y="185419"/>
                </a:moveTo>
                <a:lnTo>
                  <a:pt x="206375" y="0"/>
                </a:lnTo>
                <a:lnTo>
                  <a:pt x="825881" y="0"/>
                </a:lnTo>
                <a:lnTo>
                  <a:pt x="1032383" y="185419"/>
                </a:lnTo>
                <a:lnTo>
                  <a:pt x="825881" y="370839"/>
                </a:lnTo>
                <a:lnTo>
                  <a:pt x="206375" y="370839"/>
                </a:lnTo>
                <a:lnTo>
                  <a:pt x="0" y="1854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439920" y="3058261"/>
            <a:ext cx="882650" cy="2768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ts val="2080"/>
              </a:lnSpc>
            </a:pPr>
            <a:r>
              <a:rPr sz="1800" b="1" spc="-10" dirty="0">
                <a:latin typeface="Calibri"/>
                <a:cs typeface="Calibri"/>
              </a:rPr>
              <a:t>grade=4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29584" y="2176907"/>
            <a:ext cx="1032510" cy="371475"/>
          </a:xfrm>
          <a:custGeom>
            <a:avLst/>
            <a:gdLst/>
            <a:ahLst/>
            <a:cxnLst/>
            <a:rect l="l" t="t" r="r" b="b"/>
            <a:pathLst>
              <a:path w="1032510" h="371475">
                <a:moveTo>
                  <a:pt x="825880" y="0"/>
                </a:moveTo>
                <a:lnTo>
                  <a:pt x="206501" y="0"/>
                </a:lnTo>
                <a:lnTo>
                  <a:pt x="0" y="185419"/>
                </a:lnTo>
                <a:lnTo>
                  <a:pt x="206501" y="370966"/>
                </a:lnTo>
                <a:lnTo>
                  <a:pt x="825880" y="370966"/>
                </a:lnTo>
                <a:lnTo>
                  <a:pt x="1032382" y="185419"/>
                </a:lnTo>
                <a:lnTo>
                  <a:pt x="8258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29584" y="2176907"/>
            <a:ext cx="1032510" cy="371475"/>
          </a:xfrm>
          <a:custGeom>
            <a:avLst/>
            <a:gdLst/>
            <a:ahLst/>
            <a:cxnLst/>
            <a:rect l="l" t="t" r="r" b="b"/>
            <a:pathLst>
              <a:path w="1032510" h="371475">
                <a:moveTo>
                  <a:pt x="0" y="185419"/>
                </a:moveTo>
                <a:lnTo>
                  <a:pt x="206501" y="0"/>
                </a:lnTo>
                <a:lnTo>
                  <a:pt x="825880" y="0"/>
                </a:lnTo>
                <a:lnTo>
                  <a:pt x="1032382" y="185419"/>
                </a:lnTo>
                <a:lnTo>
                  <a:pt x="825880" y="370966"/>
                </a:lnTo>
                <a:lnTo>
                  <a:pt x="206501" y="370966"/>
                </a:lnTo>
                <a:lnTo>
                  <a:pt x="0" y="1854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639692" y="2170302"/>
            <a:ext cx="8743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score&lt;80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69235" y="3075279"/>
            <a:ext cx="882650" cy="2768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ts val="2080"/>
              </a:lnSpc>
            </a:pPr>
            <a:r>
              <a:rPr sz="1800" b="1" spc="-10" dirty="0">
                <a:latin typeface="Calibri"/>
                <a:cs typeface="Calibri"/>
              </a:rPr>
              <a:t>grade=3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72863" y="2751963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0"/>
                </a:moveTo>
                <a:lnTo>
                  <a:pt x="0" y="29717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494528" y="3063849"/>
            <a:ext cx="882650" cy="2768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8419">
              <a:lnSpc>
                <a:spcPts val="2080"/>
              </a:lnSpc>
            </a:pPr>
            <a:r>
              <a:rPr sz="1800" b="1" spc="-10" dirty="0">
                <a:latin typeface="Calibri"/>
                <a:cs typeface="Calibri"/>
              </a:rPr>
              <a:t>grade=5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8851" y="2949701"/>
            <a:ext cx="337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alibri"/>
                <a:cs typeface="Calibri"/>
              </a:rPr>
              <a:t>y</a:t>
            </a:r>
            <a:r>
              <a:rPr sz="1800" b="1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57552" y="2473198"/>
            <a:ext cx="337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alibri"/>
                <a:cs typeface="Calibri"/>
              </a:rPr>
              <a:t>y</a:t>
            </a:r>
            <a:r>
              <a:rPr sz="1800" b="1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56585" y="2104389"/>
            <a:ext cx="337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alibri"/>
                <a:cs typeface="Calibri"/>
              </a:rPr>
              <a:t>y</a:t>
            </a:r>
            <a:r>
              <a:rPr sz="1800" b="1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77892" y="2555875"/>
            <a:ext cx="337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alibri"/>
                <a:cs typeface="Calibri"/>
              </a:rPr>
              <a:t>y</a:t>
            </a:r>
            <a:r>
              <a:rPr sz="1800" b="1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82971" y="2542413"/>
            <a:ext cx="1249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9330" algn="l"/>
              </a:tabLst>
            </a:pP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-2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e&lt;</a:t>
            </a:r>
            <a:r>
              <a:rPr sz="1800" b="1" spc="-5" dirty="0">
                <a:latin typeface="Calibri"/>
                <a:cs typeface="Calibri"/>
              </a:rPr>
              <a:t>9</a:t>
            </a:r>
            <a:r>
              <a:rPr sz="1800" b="1" dirty="0">
                <a:latin typeface="Calibri"/>
                <a:cs typeface="Calibri"/>
              </a:rPr>
              <a:t>0	</a:t>
            </a:r>
            <a:r>
              <a:rPr sz="2700" b="1" spc="0" baseline="-4629" dirty="0">
                <a:latin typeface="Calibri"/>
                <a:cs typeface="Calibri"/>
              </a:rPr>
              <a:t>no</a:t>
            </a:r>
            <a:endParaRPr sz="2700" baseline="-4629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44390" y="2120264"/>
            <a:ext cx="273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0" dirty="0"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52932" y="2930397"/>
            <a:ext cx="1233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score&lt;60</a:t>
            </a:r>
            <a:r>
              <a:rPr sz="1800" b="1" spc="375" dirty="0">
                <a:latin typeface="Calibri"/>
                <a:cs typeface="Calibri"/>
              </a:rPr>
              <a:t> </a:t>
            </a:r>
            <a:r>
              <a:rPr sz="2700" b="1" baseline="-7716" dirty="0">
                <a:latin typeface="Calibri"/>
                <a:cs typeface="Calibri"/>
              </a:rPr>
              <a:t>no</a:t>
            </a:r>
            <a:endParaRPr sz="2700" baseline="-7716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669285" y="2373122"/>
            <a:ext cx="860425" cy="175260"/>
          </a:xfrm>
          <a:custGeom>
            <a:avLst/>
            <a:gdLst/>
            <a:ahLst/>
            <a:cxnLst/>
            <a:rect l="l" t="t" r="r" b="b"/>
            <a:pathLst>
              <a:path w="860425" h="175260">
                <a:moveTo>
                  <a:pt x="860298" y="0"/>
                </a:moveTo>
                <a:lnTo>
                  <a:pt x="0" y="1747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262885" y="2545841"/>
            <a:ext cx="1233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score&lt;70</a:t>
            </a:r>
            <a:r>
              <a:rPr sz="1800" b="1" spc="375" dirty="0">
                <a:latin typeface="Calibri"/>
                <a:cs typeface="Calibri"/>
              </a:rPr>
              <a:t> </a:t>
            </a:r>
            <a:r>
              <a:rPr sz="2700" b="1" baseline="-7716" dirty="0">
                <a:latin typeface="Calibri"/>
                <a:cs typeface="Calibri"/>
              </a:rPr>
              <a:t>no</a:t>
            </a:r>
            <a:endParaRPr sz="2700" baseline="-7716" dirty="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905246" y="2747517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0"/>
                </a:moveTo>
                <a:lnTo>
                  <a:pt x="0" y="29705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85541" y="2755392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0"/>
                </a:moveTo>
                <a:lnTo>
                  <a:pt x="0" y="29718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34280" y="2369692"/>
            <a:ext cx="860425" cy="175260"/>
          </a:xfrm>
          <a:custGeom>
            <a:avLst/>
            <a:gdLst/>
            <a:ahLst/>
            <a:cxnLst/>
            <a:rect l="l" t="t" r="r" b="b"/>
            <a:pathLst>
              <a:path w="860425" h="175260">
                <a:moveTo>
                  <a:pt x="0" y="0"/>
                </a:moveTo>
                <a:lnTo>
                  <a:pt x="860298" y="174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76096" y="2747517"/>
            <a:ext cx="860425" cy="174625"/>
          </a:xfrm>
          <a:custGeom>
            <a:avLst/>
            <a:gdLst/>
            <a:ahLst/>
            <a:cxnLst/>
            <a:rect l="l" t="t" r="r" b="b"/>
            <a:pathLst>
              <a:path w="860425" h="174625">
                <a:moveTo>
                  <a:pt x="860297" y="0"/>
                </a:moveTo>
                <a:lnTo>
                  <a:pt x="0" y="1746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75714" y="3148964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718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3280" y="3131947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717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55116" y="1803603"/>
            <a:ext cx="19037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"/>
              <a:tabLst>
                <a:tab pos="355600" algn="l"/>
              </a:tabLst>
            </a:pPr>
            <a:r>
              <a:rPr sz="2000" b="1" dirty="0">
                <a:latin typeface="宋体"/>
                <a:cs typeface="宋体"/>
              </a:rPr>
              <a:t>修改判定</a:t>
            </a:r>
            <a:r>
              <a:rPr sz="2000" b="1" spc="0" dirty="0">
                <a:latin typeface="宋体"/>
                <a:cs typeface="宋体"/>
              </a:rPr>
              <a:t>树</a:t>
            </a:r>
            <a:r>
              <a:rPr sz="2000" b="1" spc="-5" dirty="0">
                <a:latin typeface="宋体"/>
                <a:cs typeface="宋体"/>
              </a:rPr>
              <a:t>：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0238" y="4372813"/>
            <a:ext cx="5170805" cy="735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070"/>
              </a:lnSpc>
              <a:spcBef>
                <a:spcPts val="105"/>
              </a:spcBef>
            </a:pPr>
            <a:r>
              <a:rPr sz="2000" b="1" dirty="0">
                <a:latin typeface="宋体"/>
                <a:cs typeface="宋体"/>
              </a:rPr>
              <a:t>效</a:t>
            </a:r>
            <a:r>
              <a:rPr sz="2000" b="1" spc="-5" dirty="0">
                <a:latin typeface="宋体"/>
                <a:cs typeface="宋体"/>
              </a:rPr>
              <a:t>率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0.05</a:t>
            </a:r>
            <a:r>
              <a:rPr sz="1800" b="1" spc="-5" dirty="0">
                <a:latin typeface="宋体"/>
                <a:cs typeface="宋体"/>
              </a:rPr>
              <a:t>×</a:t>
            </a:r>
            <a:r>
              <a:rPr sz="1800" b="1" spc="-380" dirty="0">
                <a:latin typeface="宋体"/>
                <a:cs typeface="宋体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1800" b="1" spc="-5" dirty="0">
                <a:latin typeface="Arial"/>
                <a:cs typeface="Arial"/>
              </a:rPr>
              <a:t>+0.15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宋体"/>
                <a:cs typeface="宋体"/>
              </a:rPr>
              <a:t>×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1800" b="1" spc="-5" dirty="0">
                <a:latin typeface="Arial"/>
                <a:cs typeface="Arial"/>
              </a:rPr>
              <a:t>+0.4</a:t>
            </a:r>
            <a:r>
              <a:rPr sz="1800" b="1" spc="-5" dirty="0">
                <a:latin typeface="宋体"/>
                <a:cs typeface="宋体"/>
              </a:rPr>
              <a:t>×</a:t>
            </a:r>
            <a:r>
              <a:rPr sz="1800" b="1" spc="-395" dirty="0">
                <a:latin typeface="宋体"/>
                <a:cs typeface="宋体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800" b="1" spc="-5" dirty="0">
                <a:latin typeface="Arial"/>
                <a:cs typeface="Arial"/>
              </a:rPr>
              <a:t>+0.3 </a:t>
            </a:r>
            <a:r>
              <a:rPr sz="1800" b="1" spc="-5" dirty="0">
                <a:latin typeface="宋体"/>
                <a:cs typeface="宋体"/>
              </a:rPr>
              <a:t>×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800" b="1" spc="-5" dirty="0">
                <a:latin typeface="Arial"/>
                <a:cs typeface="Arial"/>
              </a:rPr>
              <a:t>+0.1</a:t>
            </a:r>
            <a:r>
              <a:rPr sz="1800" b="1" spc="-5" dirty="0">
                <a:latin typeface="宋体"/>
                <a:cs typeface="宋体"/>
              </a:rPr>
              <a:t>×</a:t>
            </a:r>
            <a:r>
              <a:rPr sz="1800" b="1" spc="-395" dirty="0">
                <a:latin typeface="宋体"/>
                <a:cs typeface="宋体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1800" dirty="0">
              <a:latin typeface="Arial"/>
              <a:cs typeface="Arial"/>
            </a:endParaRPr>
          </a:p>
          <a:p>
            <a:pPr marL="673100">
              <a:lnSpc>
                <a:spcPts val="3510"/>
              </a:lnSpc>
            </a:pP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2.2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495035" y="3486150"/>
            <a:ext cx="3302635" cy="1569720"/>
          </a:xfrm>
          <a:custGeom>
            <a:avLst/>
            <a:gdLst/>
            <a:ahLst/>
            <a:cxnLst/>
            <a:rect l="l" t="t" r="r" b="b"/>
            <a:pathLst>
              <a:path w="3302634" h="1569720">
                <a:moveTo>
                  <a:pt x="0" y="1569720"/>
                </a:moveTo>
                <a:lnTo>
                  <a:pt x="3302635" y="1569720"/>
                </a:lnTo>
                <a:lnTo>
                  <a:pt x="3302635" y="0"/>
                </a:lnTo>
                <a:lnTo>
                  <a:pt x="0" y="0"/>
                </a:lnTo>
                <a:lnTo>
                  <a:pt x="0" y="156972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587238" y="3515359"/>
            <a:ext cx="13874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1600" b="1" spc="-5" dirty="0">
                <a:latin typeface="Arial"/>
                <a:cs typeface="Arial"/>
              </a:rPr>
              <a:t>( score &lt; 80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587238" y="3759200"/>
            <a:ext cx="309689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421640" algn="l"/>
              </a:tabLst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{	if</a:t>
            </a:r>
            <a:r>
              <a:rPr sz="1600" b="1" spc="-5" dirty="0">
                <a:latin typeface="Arial"/>
                <a:cs typeface="Arial"/>
              </a:rPr>
              <a:t>( score &lt; 70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  <a:p>
            <a:pPr marL="742315" marR="5080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1600" b="1" spc="-5" dirty="0">
                <a:latin typeface="Arial"/>
                <a:cs typeface="Arial"/>
              </a:rPr>
              <a:t>( score &lt; 60 ) grade =1; 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else </a:t>
            </a:r>
            <a:r>
              <a:rPr sz="1600" b="1" spc="-5" dirty="0">
                <a:latin typeface="Arial"/>
                <a:cs typeface="Arial"/>
              </a:rPr>
              <a:t>grade =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2;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87238" y="4490973"/>
            <a:ext cx="28867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}else if</a:t>
            </a:r>
            <a:r>
              <a:rPr sz="1600" b="1" spc="-5" dirty="0">
                <a:latin typeface="Arial"/>
                <a:cs typeface="Arial"/>
              </a:rPr>
              <a:t>( score &lt; 90 ) grade =4; 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else </a:t>
            </a:r>
            <a:r>
              <a:rPr sz="1600" b="1" spc="-5" dirty="0">
                <a:latin typeface="Arial"/>
                <a:cs typeface="Arial"/>
              </a:rPr>
              <a:t>grade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=5;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98512" y="5405437"/>
            <a:ext cx="7355205" cy="462280"/>
          </a:xfrm>
          <a:prstGeom prst="rect">
            <a:avLst/>
          </a:prstGeom>
          <a:solidFill>
            <a:srgbClr val="FFE185"/>
          </a:solidFill>
        </p:spPr>
        <p:txBody>
          <a:bodyPr vert="horz" wrap="square" lIns="0" tIns="425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2400" b="1" spc="-5" dirty="0">
                <a:latin typeface="宋体"/>
                <a:cs typeface="宋体"/>
              </a:rPr>
              <a:t>如何根据结点不同的查找频率构造更有效的搜索树？</a:t>
            </a:r>
            <a:endParaRPr sz="2400" dirty="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7" grpId="0" animBg="1"/>
      <p:bldP spid="38" grpId="0"/>
      <p:bldP spid="39" grpId="0"/>
      <p:bldP spid="40" grpId="0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9740" y="507949"/>
            <a:ext cx="25247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Font typeface="Wingdings"/>
              <a:buChar char=""/>
              <a:tabLst>
                <a:tab pos="368300" algn="l"/>
              </a:tabLst>
            </a:pPr>
            <a:r>
              <a:rPr sz="2400" b="1" spc="-5" dirty="0">
                <a:latin typeface="宋体"/>
                <a:cs typeface="宋体"/>
              </a:rPr>
              <a:t>哈夫曼树的定义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7804" y="1293875"/>
            <a:ext cx="7717535" cy="1450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2563" y="1472183"/>
            <a:ext cx="7591044" cy="1161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2937" y="1219200"/>
            <a:ext cx="7715313" cy="1447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7892" y="1468882"/>
            <a:ext cx="730885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带权路径长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度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(WPL)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：</a:t>
            </a:r>
            <a:r>
              <a:rPr sz="2000" b="1" dirty="0">
                <a:latin typeface="宋体"/>
                <a:cs typeface="宋体"/>
              </a:rPr>
              <a:t>设二</a:t>
            </a:r>
            <a:r>
              <a:rPr sz="2000" b="1" spc="-5" dirty="0">
                <a:latin typeface="宋体"/>
                <a:cs typeface="宋体"/>
              </a:rPr>
              <a:t>叉</a:t>
            </a:r>
            <a:r>
              <a:rPr sz="2000" b="1" dirty="0">
                <a:latin typeface="宋体"/>
                <a:cs typeface="宋体"/>
              </a:rPr>
              <a:t>树</a:t>
            </a:r>
            <a:r>
              <a:rPr sz="2000" b="1" spc="-5" dirty="0">
                <a:latin typeface="宋体"/>
                <a:cs typeface="宋体"/>
              </a:rPr>
              <a:t>有</a:t>
            </a:r>
            <a:r>
              <a:rPr sz="2000" b="1" i="1" spc="-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个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叶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子结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点</a:t>
            </a:r>
            <a:r>
              <a:rPr sz="2000" b="1" dirty="0">
                <a:latin typeface="宋体"/>
                <a:cs typeface="宋体"/>
              </a:rPr>
              <a:t>，每个</a:t>
            </a:r>
            <a:r>
              <a:rPr sz="2000" b="1" spc="-5" dirty="0">
                <a:latin typeface="宋体"/>
                <a:cs typeface="宋体"/>
              </a:rPr>
              <a:t>叶</a:t>
            </a:r>
            <a:r>
              <a:rPr sz="2000" b="1" dirty="0">
                <a:latin typeface="宋体"/>
                <a:cs typeface="宋体"/>
              </a:rPr>
              <a:t>子结</a:t>
            </a:r>
            <a:r>
              <a:rPr sz="2000" b="1" spc="-5" dirty="0">
                <a:latin typeface="宋体"/>
                <a:cs typeface="宋体"/>
              </a:rPr>
              <a:t>点带</a:t>
            </a:r>
            <a:endParaRPr sz="20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宋体"/>
                <a:cs typeface="宋体"/>
              </a:rPr>
              <a:t>有权</a:t>
            </a:r>
            <a:r>
              <a:rPr sz="2000" b="1" spc="-5" dirty="0">
                <a:latin typeface="宋体"/>
                <a:cs typeface="宋体"/>
              </a:rPr>
              <a:t>值</a:t>
            </a:r>
            <a:r>
              <a:rPr sz="2000" b="1" spc="-409" dirty="0">
                <a:latin typeface="宋体"/>
                <a:cs typeface="宋体"/>
              </a:rPr>
              <a:t> </a:t>
            </a:r>
            <a:r>
              <a:rPr sz="2000" b="1" i="1" spc="0" dirty="0">
                <a:latin typeface="Arial"/>
                <a:cs typeface="Arial"/>
              </a:rPr>
              <a:t>w</a:t>
            </a:r>
            <a:r>
              <a:rPr sz="1950" b="1" i="1" spc="0" baseline="-21367" dirty="0">
                <a:latin typeface="Arial"/>
                <a:cs typeface="Arial"/>
              </a:rPr>
              <a:t>k</a:t>
            </a:r>
            <a:r>
              <a:rPr sz="2000" b="1" spc="0" dirty="0">
                <a:latin typeface="宋体"/>
                <a:cs typeface="宋体"/>
              </a:rPr>
              <a:t>，</a:t>
            </a:r>
            <a:r>
              <a:rPr sz="2000" b="1" dirty="0">
                <a:latin typeface="宋体"/>
                <a:cs typeface="宋体"/>
              </a:rPr>
              <a:t>从根结点到每</a:t>
            </a:r>
            <a:r>
              <a:rPr sz="2000" b="1" spc="-10" dirty="0">
                <a:latin typeface="宋体"/>
                <a:cs typeface="宋体"/>
              </a:rPr>
              <a:t>个</a:t>
            </a:r>
            <a:r>
              <a:rPr sz="2000" b="1" dirty="0">
                <a:latin typeface="宋体"/>
                <a:cs typeface="宋体"/>
              </a:rPr>
              <a:t>叶子</a:t>
            </a:r>
            <a:r>
              <a:rPr sz="2000" b="1" spc="-10" dirty="0">
                <a:latin typeface="宋体"/>
                <a:cs typeface="宋体"/>
              </a:rPr>
              <a:t>结</a:t>
            </a:r>
            <a:r>
              <a:rPr sz="2000" b="1" dirty="0">
                <a:latin typeface="宋体"/>
                <a:cs typeface="宋体"/>
              </a:rPr>
              <a:t>点的长</a:t>
            </a:r>
            <a:r>
              <a:rPr sz="2000" b="1" spc="-10" dirty="0">
                <a:latin typeface="宋体"/>
                <a:cs typeface="宋体"/>
              </a:rPr>
              <a:t>度</a:t>
            </a:r>
            <a:r>
              <a:rPr sz="2000" b="1" spc="-5" dirty="0">
                <a:latin typeface="宋体"/>
                <a:cs typeface="宋体"/>
              </a:rPr>
              <a:t>为</a:t>
            </a:r>
            <a:r>
              <a:rPr sz="2000" b="1" spc="-465" dirty="0">
                <a:latin typeface="宋体"/>
                <a:cs typeface="宋体"/>
              </a:rPr>
              <a:t> </a:t>
            </a:r>
            <a:r>
              <a:rPr sz="2000" b="1" i="1" dirty="0">
                <a:latin typeface="Arial"/>
                <a:cs typeface="Arial"/>
              </a:rPr>
              <a:t>l</a:t>
            </a:r>
            <a:r>
              <a:rPr sz="1950" b="1" i="1" baseline="-21367" dirty="0">
                <a:latin typeface="Arial"/>
                <a:cs typeface="Arial"/>
              </a:rPr>
              <a:t>k</a:t>
            </a:r>
            <a:r>
              <a:rPr sz="2000" b="1" dirty="0">
                <a:latin typeface="宋体"/>
                <a:cs typeface="宋体"/>
              </a:rPr>
              <a:t>，则每个叶子结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89534" y="2353385"/>
            <a:ext cx="24892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i="1" spc="5" dirty="0">
                <a:latin typeface="Times New Roman"/>
                <a:cs typeface="Times New Roman"/>
              </a:rPr>
              <a:t>k </a:t>
            </a:r>
            <a:r>
              <a:rPr sz="1150" i="1" spc="25" dirty="0">
                <a:latin typeface="Times New Roman"/>
                <a:cs typeface="Times New Roman"/>
              </a:rPr>
              <a:t> </a:t>
            </a:r>
            <a:r>
              <a:rPr sz="1150" i="1" spc="5" dirty="0">
                <a:latin typeface="Times New Roman"/>
                <a:cs typeface="Times New Roman"/>
              </a:rPr>
              <a:t>k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28311" y="2184803"/>
            <a:ext cx="340360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i="1" spc="40" dirty="0">
                <a:latin typeface="Times New Roman"/>
                <a:cs typeface="Times New Roman"/>
              </a:rPr>
              <a:t>w</a:t>
            </a:r>
            <a:r>
              <a:rPr sz="1950" i="1" spc="-15" dirty="0">
                <a:latin typeface="Times New Roman"/>
                <a:cs typeface="Times New Roman"/>
              </a:rPr>
              <a:t> </a:t>
            </a:r>
            <a:r>
              <a:rPr sz="1950" i="1" spc="10" dirty="0">
                <a:latin typeface="Times New Roman"/>
                <a:cs typeface="Times New Roman"/>
              </a:rPr>
              <a:t>l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7892" y="1954636"/>
            <a:ext cx="4440555" cy="77978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R="93980" algn="r">
              <a:lnSpc>
                <a:spcPts val="390"/>
              </a:lnSpc>
              <a:spcBef>
                <a:spcPts val="730"/>
              </a:spcBef>
            </a:pPr>
            <a:r>
              <a:rPr sz="1150" i="1" spc="5" dirty="0">
                <a:latin typeface="Times New Roman"/>
                <a:cs typeface="Times New Roman"/>
              </a:rPr>
              <a:t>n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2550"/>
              </a:lnSpc>
            </a:pPr>
            <a:r>
              <a:rPr sz="2000" b="1" dirty="0">
                <a:latin typeface="宋体"/>
                <a:cs typeface="宋体"/>
              </a:rPr>
              <a:t>点的带权路径长度之和就是</a:t>
            </a:r>
            <a:r>
              <a:rPr sz="2000" b="1" spc="-5" dirty="0">
                <a:latin typeface="宋体"/>
                <a:cs typeface="宋体"/>
              </a:rPr>
              <a:t>：</a:t>
            </a:r>
            <a:r>
              <a:rPr sz="2000" b="1" spc="-700" dirty="0">
                <a:latin typeface="宋体"/>
                <a:cs typeface="宋体"/>
              </a:rPr>
              <a:t> </a:t>
            </a:r>
            <a:r>
              <a:rPr sz="2925" i="1" spc="7" baseline="-22792" dirty="0">
                <a:latin typeface="Times New Roman"/>
                <a:cs typeface="Times New Roman"/>
              </a:rPr>
              <a:t>WPL</a:t>
            </a:r>
            <a:r>
              <a:rPr sz="2925" i="1" spc="-7" baseline="-22792" dirty="0">
                <a:latin typeface="Times New Roman"/>
                <a:cs typeface="Times New Roman"/>
              </a:rPr>
              <a:t> </a:t>
            </a:r>
            <a:r>
              <a:rPr sz="2925" spc="44" baseline="-22792" dirty="0">
                <a:latin typeface="Symbol"/>
                <a:cs typeface="Symbol"/>
              </a:rPr>
              <a:t></a:t>
            </a:r>
            <a:r>
              <a:rPr sz="2925" spc="-104" baseline="-22792" dirty="0">
                <a:latin typeface="Times New Roman"/>
                <a:cs typeface="Times New Roman"/>
              </a:rPr>
              <a:t> </a:t>
            </a:r>
            <a:r>
              <a:rPr sz="4425" spc="-2010" baseline="-24482" dirty="0">
                <a:latin typeface="Symbol"/>
                <a:cs typeface="Symbol"/>
              </a:rPr>
              <a:t></a:t>
            </a:r>
            <a:endParaRPr sz="4425" baseline="-24482">
              <a:latin typeface="Symbol"/>
              <a:cs typeface="Symbol"/>
            </a:endParaRPr>
          </a:p>
          <a:p>
            <a:pPr marR="8255" algn="r">
              <a:lnSpc>
                <a:spcPct val="100000"/>
              </a:lnSpc>
              <a:spcBef>
                <a:spcPts val="985"/>
              </a:spcBef>
            </a:pPr>
            <a:r>
              <a:rPr sz="1150" i="1" spc="5" dirty="0">
                <a:latin typeface="Times New Roman"/>
                <a:cs typeface="Times New Roman"/>
              </a:rPr>
              <a:t>k</a:t>
            </a:r>
            <a:r>
              <a:rPr sz="1150" i="1" spc="-240" dirty="0">
                <a:latin typeface="Times New Roman"/>
                <a:cs typeface="Times New Roman"/>
              </a:rPr>
              <a:t> </a:t>
            </a:r>
            <a:r>
              <a:rPr sz="1150" spc="-25" dirty="0">
                <a:latin typeface="Symbol"/>
                <a:cs typeface="Symbol"/>
              </a:rPr>
              <a:t></a:t>
            </a:r>
            <a:r>
              <a:rPr sz="1150" spc="-25" dirty="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0476" y="3046476"/>
            <a:ext cx="7717535" cy="8412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6948" y="3128772"/>
            <a:ext cx="5865876" cy="7696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5800" y="2971800"/>
            <a:ext cx="7715250" cy="838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91362" y="3159328"/>
            <a:ext cx="53066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最优二叉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树</a:t>
            </a:r>
            <a:r>
              <a:rPr sz="2000" b="1" spc="-5" dirty="0">
                <a:latin typeface="宋体"/>
                <a:cs typeface="宋体"/>
              </a:rPr>
              <a:t>或</a:t>
            </a:r>
            <a:r>
              <a:rPr sz="2800" b="1" spc="-15" dirty="0">
                <a:solidFill>
                  <a:srgbClr val="0000FF"/>
                </a:solidFill>
                <a:latin typeface="宋体"/>
                <a:cs typeface="宋体"/>
              </a:rPr>
              <a:t>哈夫曼</a:t>
            </a:r>
            <a:r>
              <a:rPr sz="2800" b="1" spc="-10" dirty="0">
                <a:solidFill>
                  <a:srgbClr val="0000FF"/>
                </a:solidFill>
                <a:latin typeface="宋体"/>
                <a:cs typeface="宋体"/>
              </a:rPr>
              <a:t>树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sz="2800" b="1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WPL</a:t>
            </a:r>
            <a:r>
              <a:rPr sz="2000" b="1" spc="-5" dirty="0">
                <a:latin typeface="宋体"/>
                <a:cs typeface="宋体"/>
              </a:rPr>
              <a:t>最小的二叉树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99897"/>
            <a:ext cx="734631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〖</a:t>
            </a:r>
            <a:r>
              <a:rPr dirty="0"/>
              <a:t>例</a:t>
            </a:r>
            <a:r>
              <a:rPr spc="-5" dirty="0"/>
              <a:t>〗有五个叶子结点，它</a:t>
            </a:r>
            <a:r>
              <a:rPr spc="-10" dirty="0"/>
              <a:t>们</a:t>
            </a:r>
            <a:r>
              <a:rPr spc="-5" dirty="0"/>
              <a:t>的权</a:t>
            </a:r>
            <a:r>
              <a:rPr spc="-10" dirty="0"/>
              <a:t>值</a:t>
            </a:r>
            <a:r>
              <a:rPr dirty="0"/>
              <a:t>为</a:t>
            </a:r>
            <a:r>
              <a:rPr spc="-5" dirty="0">
                <a:latin typeface="Arial"/>
                <a:cs typeface="Arial"/>
              </a:rPr>
              <a:t>{1,2,3,4,5}</a:t>
            </a:r>
            <a:r>
              <a:rPr spc="-5" dirty="0"/>
              <a:t>，用此权值序列</a:t>
            </a:r>
          </a:p>
          <a:p>
            <a:pPr marL="12700">
              <a:lnSpc>
                <a:spcPct val="100000"/>
              </a:lnSpc>
            </a:pPr>
            <a:r>
              <a:rPr spc="0" dirty="0"/>
              <a:t>可以构造出形状不同的多个</a:t>
            </a:r>
            <a:r>
              <a:rPr spc="-10" dirty="0"/>
              <a:t>二</a:t>
            </a:r>
            <a:r>
              <a:rPr spc="0" dirty="0"/>
              <a:t>叉树。</a:t>
            </a:r>
          </a:p>
        </p:txBody>
      </p:sp>
      <p:sp>
        <p:nvSpPr>
          <p:cNvPr id="3" name="object 3"/>
          <p:cNvSpPr/>
          <p:nvPr/>
        </p:nvSpPr>
        <p:spPr>
          <a:xfrm>
            <a:off x="7495920" y="1928876"/>
            <a:ext cx="347980" cy="345440"/>
          </a:xfrm>
          <a:custGeom>
            <a:avLst/>
            <a:gdLst/>
            <a:ahLst/>
            <a:cxnLst/>
            <a:rect l="l" t="t" r="r" b="b"/>
            <a:pathLst>
              <a:path w="347979" h="345439">
                <a:moveTo>
                  <a:pt x="173862" y="0"/>
                </a:moveTo>
                <a:lnTo>
                  <a:pt x="127646" y="6170"/>
                </a:lnTo>
                <a:lnTo>
                  <a:pt x="86115" y="23584"/>
                </a:lnTo>
                <a:lnTo>
                  <a:pt x="50926" y="50593"/>
                </a:lnTo>
                <a:lnTo>
                  <a:pt x="23739" y="85550"/>
                </a:lnTo>
                <a:lnTo>
                  <a:pt x="6211" y="126808"/>
                </a:lnTo>
                <a:lnTo>
                  <a:pt x="0" y="172720"/>
                </a:lnTo>
                <a:lnTo>
                  <a:pt x="6211" y="218631"/>
                </a:lnTo>
                <a:lnTo>
                  <a:pt x="23739" y="259889"/>
                </a:lnTo>
                <a:lnTo>
                  <a:pt x="50926" y="294846"/>
                </a:lnTo>
                <a:lnTo>
                  <a:pt x="86115" y="321855"/>
                </a:lnTo>
                <a:lnTo>
                  <a:pt x="127646" y="339269"/>
                </a:lnTo>
                <a:lnTo>
                  <a:pt x="173862" y="345439"/>
                </a:lnTo>
                <a:lnTo>
                  <a:pt x="220132" y="339269"/>
                </a:lnTo>
                <a:lnTo>
                  <a:pt x="261699" y="321855"/>
                </a:lnTo>
                <a:lnTo>
                  <a:pt x="296910" y="294846"/>
                </a:lnTo>
                <a:lnTo>
                  <a:pt x="324108" y="259889"/>
                </a:lnTo>
                <a:lnTo>
                  <a:pt x="341641" y="218631"/>
                </a:lnTo>
                <a:lnTo>
                  <a:pt x="347852" y="172720"/>
                </a:lnTo>
                <a:lnTo>
                  <a:pt x="341641" y="126808"/>
                </a:lnTo>
                <a:lnTo>
                  <a:pt x="324108" y="85550"/>
                </a:lnTo>
                <a:lnTo>
                  <a:pt x="296910" y="50593"/>
                </a:lnTo>
                <a:lnTo>
                  <a:pt x="261699" y="23584"/>
                </a:lnTo>
                <a:lnTo>
                  <a:pt x="220132" y="6170"/>
                </a:lnTo>
                <a:lnTo>
                  <a:pt x="1738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5920" y="1928876"/>
            <a:ext cx="347980" cy="345440"/>
          </a:xfrm>
          <a:custGeom>
            <a:avLst/>
            <a:gdLst/>
            <a:ahLst/>
            <a:cxnLst/>
            <a:rect l="l" t="t" r="r" b="b"/>
            <a:pathLst>
              <a:path w="347979" h="345439">
                <a:moveTo>
                  <a:pt x="0" y="172720"/>
                </a:moveTo>
                <a:lnTo>
                  <a:pt x="6211" y="126808"/>
                </a:lnTo>
                <a:lnTo>
                  <a:pt x="23739" y="85550"/>
                </a:lnTo>
                <a:lnTo>
                  <a:pt x="50926" y="50593"/>
                </a:lnTo>
                <a:lnTo>
                  <a:pt x="86115" y="23584"/>
                </a:lnTo>
                <a:lnTo>
                  <a:pt x="127646" y="6170"/>
                </a:lnTo>
                <a:lnTo>
                  <a:pt x="173862" y="0"/>
                </a:lnTo>
                <a:lnTo>
                  <a:pt x="220132" y="6170"/>
                </a:lnTo>
                <a:lnTo>
                  <a:pt x="261699" y="23584"/>
                </a:lnTo>
                <a:lnTo>
                  <a:pt x="296910" y="50593"/>
                </a:lnTo>
                <a:lnTo>
                  <a:pt x="324108" y="85550"/>
                </a:lnTo>
                <a:lnTo>
                  <a:pt x="341641" y="126808"/>
                </a:lnTo>
                <a:lnTo>
                  <a:pt x="347852" y="172720"/>
                </a:lnTo>
                <a:lnTo>
                  <a:pt x="341641" y="218631"/>
                </a:lnTo>
                <a:lnTo>
                  <a:pt x="324108" y="259889"/>
                </a:lnTo>
                <a:lnTo>
                  <a:pt x="296910" y="294846"/>
                </a:lnTo>
                <a:lnTo>
                  <a:pt x="261699" y="321855"/>
                </a:lnTo>
                <a:lnTo>
                  <a:pt x="220132" y="339269"/>
                </a:lnTo>
                <a:lnTo>
                  <a:pt x="173862" y="345439"/>
                </a:lnTo>
                <a:lnTo>
                  <a:pt x="127646" y="339269"/>
                </a:lnTo>
                <a:lnTo>
                  <a:pt x="86115" y="321855"/>
                </a:lnTo>
                <a:lnTo>
                  <a:pt x="50926" y="294846"/>
                </a:lnTo>
                <a:lnTo>
                  <a:pt x="23739" y="259889"/>
                </a:lnTo>
                <a:lnTo>
                  <a:pt x="6211" y="218631"/>
                </a:lnTo>
                <a:lnTo>
                  <a:pt x="0" y="17272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61732" y="2220214"/>
            <a:ext cx="271780" cy="199390"/>
          </a:xfrm>
          <a:custGeom>
            <a:avLst/>
            <a:gdLst/>
            <a:ahLst/>
            <a:cxnLst/>
            <a:rect l="l" t="t" r="r" b="b"/>
            <a:pathLst>
              <a:path w="271779" h="199389">
                <a:moveTo>
                  <a:pt x="271272" y="0"/>
                </a:moveTo>
                <a:lnTo>
                  <a:pt x="0" y="1992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48018" y="2672969"/>
            <a:ext cx="271780" cy="199390"/>
          </a:xfrm>
          <a:custGeom>
            <a:avLst/>
            <a:gdLst/>
            <a:ahLst/>
            <a:cxnLst/>
            <a:rect l="l" t="t" r="r" b="b"/>
            <a:pathLst>
              <a:path w="271779" h="199389">
                <a:moveTo>
                  <a:pt x="271272" y="0"/>
                </a:moveTo>
                <a:lnTo>
                  <a:pt x="0" y="1992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11261" y="2214498"/>
            <a:ext cx="271780" cy="199390"/>
          </a:xfrm>
          <a:custGeom>
            <a:avLst/>
            <a:gdLst/>
            <a:ahLst/>
            <a:cxnLst/>
            <a:rect l="l" t="t" r="r" b="b"/>
            <a:pathLst>
              <a:path w="271779" h="199389">
                <a:moveTo>
                  <a:pt x="0" y="0"/>
                </a:moveTo>
                <a:lnTo>
                  <a:pt x="271399" y="19926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51192" y="2670555"/>
            <a:ext cx="245110" cy="415290"/>
          </a:xfrm>
          <a:custGeom>
            <a:avLst/>
            <a:gdLst/>
            <a:ahLst/>
            <a:cxnLst/>
            <a:rect l="l" t="t" r="r" b="b"/>
            <a:pathLst>
              <a:path w="245109" h="415289">
                <a:moveTo>
                  <a:pt x="0" y="0"/>
                </a:moveTo>
                <a:lnTo>
                  <a:pt x="244728" y="41478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93380" y="2702814"/>
            <a:ext cx="110489" cy="384175"/>
          </a:xfrm>
          <a:custGeom>
            <a:avLst/>
            <a:gdLst/>
            <a:ahLst/>
            <a:cxnLst/>
            <a:rect l="l" t="t" r="r" b="b"/>
            <a:pathLst>
              <a:path w="110490" h="384175">
                <a:moveTo>
                  <a:pt x="110109" y="0"/>
                </a:moveTo>
                <a:lnTo>
                  <a:pt x="0" y="38366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82051" y="2701670"/>
            <a:ext cx="110489" cy="384175"/>
          </a:xfrm>
          <a:custGeom>
            <a:avLst/>
            <a:gdLst/>
            <a:ahLst/>
            <a:cxnLst/>
            <a:rect l="l" t="t" r="r" b="b"/>
            <a:pathLst>
              <a:path w="110490" h="384175">
                <a:moveTo>
                  <a:pt x="0" y="0"/>
                </a:moveTo>
                <a:lnTo>
                  <a:pt x="110108" y="38366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72934" y="2361945"/>
            <a:ext cx="347980" cy="346075"/>
          </a:xfrm>
          <a:custGeom>
            <a:avLst/>
            <a:gdLst/>
            <a:ahLst/>
            <a:cxnLst/>
            <a:rect l="l" t="t" r="r" b="b"/>
            <a:pathLst>
              <a:path w="347979" h="346075">
                <a:moveTo>
                  <a:pt x="173990" y="0"/>
                </a:moveTo>
                <a:lnTo>
                  <a:pt x="127720" y="6170"/>
                </a:lnTo>
                <a:lnTo>
                  <a:pt x="86153" y="23584"/>
                </a:lnTo>
                <a:lnTo>
                  <a:pt x="50942" y="50593"/>
                </a:lnTo>
                <a:lnTo>
                  <a:pt x="23744" y="85550"/>
                </a:lnTo>
                <a:lnTo>
                  <a:pt x="6211" y="126808"/>
                </a:lnTo>
                <a:lnTo>
                  <a:pt x="0" y="172719"/>
                </a:lnTo>
                <a:lnTo>
                  <a:pt x="6211" y="218684"/>
                </a:lnTo>
                <a:lnTo>
                  <a:pt x="23744" y="259978"/>
                </a:lnTo>
                <a:lnTo>
                  <a:pt x="50942" y="294957"/>
                </a:lnTo>
                <a:lnTo>
                  <a:pt x="86153" y="321977"/>
                </a:lnTo>
                <a:lnTo>
                  <a:pt x="127720" y="339395"/>
                </a:lnTo>
                <a:lnTo>
                  <a:pt x="173990" y="345566"/>
                </a:lnTo>
                <a:lnTo>
                  <a:pt x="220206" y="339395"/>
                </a:lnTo>
                <a:lnTo>
                  <a:pt x="261737" y="321977"/>
                </a:lnTo>
                <a:lnTo>
                  <a:pt x="296925" y="294957"/>
                </a:lnTo>
                <a:lnTo>
                  <a:pt x="324113" y="259978"/>
                </a:lnTo>
                <a:lnTo>
                  <a:pt x="341641" y="218684"/>
                </a:lnTo>
                <a:lnTo>
                  <a:pt x="347853" y="172719"/>
                </a:lnTo>
                <a:lnTo>
                  <a:pt x="341641" y="126808"/>
                </a:lnTo>
                <a:lnTo>
                  <a:pt x="324113" y="85550"/>
                </a:lnTo>
                <a:lnTo>
                  <a:pt x="296925" y="50593"/>
                </a:lnTo>
                <a:lnTo>
                  <a:pt x="261737" y="23584"/>
                </a:lnTo>
                <a:lnTo>
                  <a:pt x="220206" y="6170"/>
                </a:lnTo>
                <a:lnTo>
                  <a:pt x="1739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72934" y="2361945"/>
            <a:ext cx="347980" cy="346075"/>
          </a:xfrm>
          <a:custGeom>
            <a:avLst/>
            <a:gdLst/>
            <a:ahLst/>
            <a:cxnLst/>
            <a:rect l="l" t="t" r="r" b="b"/>
            <a:pathLst>
              <a:path w="347979" h="346075">
                <a:moveTo>
                  <a:pt x="0" y="172719"/>
                </a:moveTo>
                <a:lnTo>
                  <a:pt x="6211" y="126808"/>
                </a:lnTo>
                <a:lnTo>
                  <a:pt x="23744" y="85550"/>
                </a:lnTo>
                <a:lnTo>
                  <a:pt x="50942" y="50593"/>
                </a:lnTo>
                <a:lnTo>
                  <a:pt x="86153" y="23584"/>
                </a:lnTo>
                <a:lnTo>
                  <a:pt x="127720" y="6170"/>
                </a:lnTo>
                <a:lnTo>
                  <a:pt x="173990" y="0"/>
                </a:lnTo>
                <a:lnTo>
                  <a:pt x="220206" y="6170"/>
                </a:lnTo>
                <a:lnTo>
                  <a:pt x="261737" y="23584"/>
                </a:lnTo>
                <a:lnTo>
                  <a:pt x="296925" y="50593"/>
                </a:lnTo>
                <a:lnTo>
                  <a:pt x="324113" y="85550"/>
                </a:lnTo>
                <a:lnTo>
                  <a:pt x="341641" y="126808"/>
                </a:lnTo>
                <a:lnTo>
                  <a:pt x="347853" y="172719"/>
                </a:lnTo>
                <a:lnTo>
                  <a:pt x="341641" y="218684"/>
                </a:lnTo>
                <a:lnTo>
                  <a:pt x="324113" y="259978"/>
                </a:lnTo>
                <a:lnTo>
                  <a:pt x="296926" y="294957"/>
                </a:lnTo>
                <a:lnTo>
                  <a:pt x="261737" y="321977"/>
                </a:lnTo>
                <a:lnTo>
                  <a:pt x="220206" y="339395"/>
                </a:lnTo>
                <a:lnTo>
                  <a:pt x="173990" y="345566"/>
                </a:lnTo>
                <a:lnTo>
                  <a:pt x="127720" y="339395"/>
                </a:lnTo>
                <a:lnTo>
                  <a:pt x="86153" y="321977"/>
                </a:lnTo>
                <a:lnTo>
                  <a:pt x="50942" y="294957"/>
                </a:lnTo>
                <a:lnTo>
                  <a:pt x="23744" y="259978"/>
                </a:lnTo>
                <a:lnTo>
                  <a:pt x="6211" y="218684"/>
                </a:lnTo>
                <a:lnTo>
                  <a:pt x="0" y="1727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52361" y="2811145"/>
            <a:ext cx="347980" cy="346075"/>
          </a:xfrm>
          <a:custGeom>
            <a:avLst/>
            <a:gdLst/>
            <a:ahLst/>
            <a:cxnLst/>
            <a:rect l="l" t="t" r="r" b="b"/>
            <a:pathLst>
              <a:path w="347979" h="346075">
                <a:moveTo>
                  <a:pt x="173862" y="0"/>
                </a:moveTo>
                <a:lnTo>
                  <a:pt x="127646" y="6170"/>
                </a:lnTo>
                <a:lnTo>
                  <a:pt x="86115" y="23584"/>
                </a:lnTo>
                <a:lnTo>
                  <a:pt x="50927" y="50593"/>
                </a:lnTo>
                <a:lnTo>
                  <a:pt x="23739" y="85550"/>
                </a:lnTo>
                <a:lnTo>
                  <a:pt x="6211" y="126808"/>
                </a:lnTo>
                <a:lnTo>
                  <a:pt x="0" y="172719"/>
                </a:lnTo>
                <a:lnTo>
                  <a:pt x="6211" y="218684"/>
                </a:lnTo>
                <a:lnTo>
                  <a:pt x="23739" y="259978"/>
                </a:lnTo>
                <a:lnTo>
                  <a:pt x="50927" y="294957"/>
                </a:lnTo>
                <a:lnTo>
                  <a:pt x="86115" y="321977"/>
                </a:lnTo>
                <a:lnTo>
                  <a:pt x="127646" y="339395"/>
                </a:lnTo>
                <a:lnTo>
                  <a:pt x="173862" y="345566"/>
                </a:lnTo>
                <a:lnTo>
                  <a:pt x="220132" y="339395"/>
                </a:lnTo>
                <a:lnTo>
                  <a:pt x="261699" y="321977"/>
                </a:lnTo>
                <a:lnTo>
                  <a:pt x="296910" y="294957"/>
                </a:lnTo>
                <a:lnTo>
                  <a:pt x="324108" y="259978"/>
                </a:lnTo>
                <a:lnTo>
                  <a:pt x="341641" y="218684"/>
                </a:lnTo>
                <a:lnTo>
                  <a:pt x="347853" y="172719"/>
                </a:lnTo>
                <a:lnTo>
                  <a:pt x="341641" y="126808"/>
                </a:lnTo>
                <a:lnTo>
                  <a:pt x="324108" y="85550"/>
                </a:lnTo>
                <a:lnTo>
                  <a:pt x="296910" y="50593"/>
                </a:lnTo>
                <a:lnTo>
                  <a:pt x="261699" y="23584"/>
                </a:lnTo>
                <a:lnTo>
                  <a:pt x="220132" y="6170"/>
                </a:lnTo>
                <a:lnTo>
                  <a:pt x="1738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52361" y="2811145"/>
            <a:ext cx="347980" cy="346075"/>
          </a:xfrm>
          <a:custGeom>
            <a:avLst/>
            <a:gdLst/>
            <a:ahLst/>
            <a:cxnLst/>
            <a:rect l="l" t="t" r="r" b="b"/>
            <a:pathLst>
              <a:path w="347979" h="346075">
                <a:moveTo>
                  <a:pt x="0" y="172719"/>
                </a:moveTo>
                <a:lnTo>
                  <a:pt x="6211" y="126808"/>
                </a:lnTo>
                <a:lnTo>
                  <a:pt x="23739" y="85550"/>
                </a:lnTo>
                <a:lnTo>
                  <a:pt x="50927" y="50593"/>
                </a:lnTo>
                <a:lnTo>
                  <a:pt x="86115" y="23584"/>
                </a:lnTo>
                <a:lnTo>
                  <a:pt x="127646" y="6170"/>
                </a:lnTo>
                <a:lnTo>
                  <a:pt x="173862" y="0"/>
                </a:lnTo>
                <a:lnTo>
                  <a:pt x="220132" y="6170"/>
                </a:lnTo>
                <a:lnTo>
                  <a:pt x="261699" y="23584"/>
                </a:lnTo>
                <a:lnTo>
                  <a:pt x="296910" y="50593"/>
                </a:lnTo>
                <a:lnTo>
                  <a:pt x="324108" y="85550"/>
                </a:lnTo>
                <a:lnTo>
                  <a:pt x="341641" y="126808"/>
                </a:lnTo>
                <a:lnTo>
                  <a:pt x="347853" y="172719"/>
                </a:lnTo>
                <a:lnTo>
                  <a:pt x="341641" y="218684"/>
                </a:lnTo>
                <a:lnTo>
                  <a:pt x="324108" y="259978"/>
                </a:lnTo>
                <a:lnTo>
                  <a:pt x="296910" y="294957"/>
                </a:lnTo>
                <a:lnTo>
                  <a:pt x="261699" y="321977"/>
                </a:lnTo>
                <a:lnTo>
                  <a:pt x="220132" y="339395"/>
                </a:lnTo>
                <a:lnTo>
                  <a:pt x="173862" y="345566"/>
                </a:lnTo>
                <a:lnTo>
                  <a:pt x="127646" y="339395"/>
                </a:lnTo>
                <a:lnTo>
                  <a:pt x="86115" y="321977"/>
                </a:lnTo>
                <a:lnTo>
                  <a:pt x="50927" y="294957"/>
                </a:lnTo>
                <a:lnTo>
                  <a:pt x="23739" y="259978"/>
                </a:lnTo>
                <a:lnTo>
                  <a:pt x="6211" y="218684"/>
                </a:lnTo>
                <a:lnTo>
                  <a:pt x="0" y="17271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21193" y="2375789"/>
            <a:ext cx="347980" cy="346075"/>
          </a:xfrm>
          <a:custGeom>
            <a:avLst/>
            <a:gdLst/>
            <a:ahLst/>
            <a:cxnLst/>
            <a:rect l="l" t="t" r="r" b="b"/>
            <a:pathLst>
              <a:path w="347979" h="346075">
                <a:moveTo>
                  <a:pt x="173862" y="0"/>
                </a:moveTo>
                <a:lnTo>
                  <a:pt x="127646" y="6170"/>
                </a:lnTo>
                <a:lnTo>
                  <a:pt x="86115" y="23584"/>
                </a:lnTo>
                <a:lnTo>
                  <a:pt x="50926" y="50593"/>
                </a:lnTo>
                <a:lnTo>
                  <a:pt x="23739" y="85550"/>
                </a:lnTo>
                <a:lnTo>
                  <a:pt x="6211" y="126808"/>
                </a:lnTo>
                <a:lnTo>
                  <a:pt x="0" y="172720"/>
                </a:lnTo>
                <a:lnTo>
                  <a:pt x="6211" y="218640"/>
                </a:lnTo>
                <a:lnTo>
                  <a:pt x="23739" y="259921"/>
                </a:lnTo>
                <a:lnTo>
                  <a:pt x="50926" y="294909"/>
                </a:lnTo>
                <a:lnTo>
                  <a:pt x="86115" y="321949"/>
                </a:lnTo>
                <a:lnTo>
                  <a:pt x="127646" y="339386"/>
                </a:lnTo>
                <a:lnTo>
                  <a:pt x="173862" y="345566"/>
                </a:lnTo>
                <a:lnTo>
                  <a:pt x="220132" y="339386"/>
                </a:lnTo>
                <a:lnTo>
                  <a:pt x="261699" y="321949"/>
                </a:lnTo>
                <a:lnTo>
                  <a:pt x="296910" y="294909"/>
                </a:lnTo>
                <a:lnTo>
                  <a:pt x="324108" y="259921"/>
                </a:lnTo>
                <a:lnTo>
                  <a:pt x="341641" y="218640"/>
                </a:lnTo>
                <a:lnTo>
                  <a:pt x="347852" y="172720"/>
                </a:lnTo>
                <a:lnTo>
                  <a:pt x="341641" y="126808"/>
                </a:lnTo>
                <a:lnTo>
                  <a:pt x="324108" y="85550"/>
                </a:lnTo>
                <a:lnTo>
                  <a:pt x="296910" y="50593"/>
                </a:lnTo>
                <a:lnTo>
                  <a:pt x="261699" y="23584"/>
                </a:lnTo>
                <a:lnTo>
                  <a:pt x="220132" y="6170"/>
                </a:lnTo>
                <a:lnTo>
                  <a:pt x="1738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21193" y="2375789"/>
            <a:ext cx="347980" cy="346075"/>
          </a:xfrm>
          <a:custGeom>
            <a:avLst/>
            <a:gdLst/>
            <a:ahLst/>
            <a:cxnLst/>
            <a:rect l="l" t="t" r="r" b="b"/>
            <a:pathLst>
              <a:path w="347979" h="346075">
                <a:moveTo>
                  <a:pt x="0" y="172720"/>
                </a:moveTo>
                <a:lnTo>
                  <a:pt x="6211" y="126808"/>
                </a:lnTo>
                <a:lnTo>
                  <a:pt x="23739" y="85550"/>
                </a:lnTo>
                <a:lnTo>
                  <a:pt x="50926" y="50593"/>
                </a:lnTo>
                <a:lnTo>
                  <a:pt x="86115" y="23584"/>
                </a:lnTo>
                <a:lnTo>
                  <a:pt x="127646" y="6170"/>
                </a:lnTo>
                <a:lnTo>
                  <a:pt x="173862" y="0"/>
                </a:lnTo>
                <a:lnTo>
                  <a:pt x="220132" y="6170"/>
                </a:lnTo>
                <a:lnTo>
                  <a:pt x="261699" y="23584"/>
                </a:lnTo>
                <a:lnTo>
                  <a:pt x="296910" y="50593"/>
                </a:lnTo>
                <a:lnTo>
                  <a:pt x="324108" y="85550"/>
                </a:lnTo>
                <a:lnTo>
                  <a:pt x="341641" y="126808"/>
                </a:lnTo>
                <a:lnTo>
                  <a:pt x="347852" y="172720"/>
                </a:lnTo>
                <a:lnTo>
                  <a:pt x="341641" y="218640"/>
                </a:lnTo>
                <a:lnTo>
                  <a:pt x="324108" y="259921"/>
                </a:lnTo>
                <a:lnTo>
                  <a:pt x="296910" y="294909"/>
                </a:lnTo>
                <a:lnTo>
                  <a:pt x="261699" y="321949"/>
                </a:lnTo>
                <a:lnTo>
                  <a:pt x="220132" y="339386"/>
                </a:lnTo>
                <a:lnTo>
                  <a:pt x="173862" y="345566"/>
                </a:lnTo>
                <a:lnTo>
                  <a:pt x="127646" y="339386"/>
                </a:lnTo>
                <a:lnTo>
                  <a:pt x="86115" y="321949"/>
                </a:lnTo>
                <a:lnTo>
                  <a:pt x="50926" y="294909"/>
                </a:lnTo>
                <a:lnTo>
                  <a:pt x="23739" y="259921"/>
                </a:lnTo>
                <a:lnTo>
                  <a:pt x="6211" y="218640"/>
                </a:lnTo>
                <a:lnTo>
                  <a:pt x="0" y="17272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286500" y="3502253"/>
            <a:ext cx="285750" cy="349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65"/>
              </a:spcBef>
            </a:pPr>
            <a:r>
              <a:rPr sz="2000" b="1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95820" y="3501110"/>
            <a:ext cx="285750" cy="349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65"/>
              </a:spcBef>
            </a:pPr>
            <a:r>
              <a:rPr sz="2000" b="1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73872" y="3086455"/>
            <a:ext cx="285750" cy="349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6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80907" y="3085325"/>
            <a:ext cx="285750" cy="349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60"/>
              </a:spcBef>
            </a:pPr>
            <a:r>
              <a:rPr sz="2000" b="1" dirty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20788" y="3086455"/>
            <a:ext cx="285750" cy="349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60"/>
              </a:spcBef>
            </a:pPr>
            <a:r>
              <a:rPr sz="2000" b="1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434963" y="3119882"/>
            <a:ext cx="110489" cy="383540"/>
          </a:xfrm>
          <a:custGeom>
            <a:avLst/>
            <a:gdLst/>
            <a:ahLst/>
            <a:cxnLst/>
            <a:rect l="l" t="t" r="r" b="b"/>
            <a:pathLst>
              <a:path w="110490" h="383539">
                <a:moveTo>
                  <a:pt x="110109" y="0"/>
                </a:moveTo>
                <a:lnTo>
                  <a:pt x="0" y="3835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23633" y="3118739"/>
            <a:ext cx="110489" cy="383540"/>
          </a:xfrm>
          <a:custGeom>
            <a:avLst/>
            <a:gdLst/>
            <a:ahLst/>
            <a:cxnLst/>
            <a:rect l="l" t="t" r="r" b="b"/>
            <a:pathLst>
              <a:path w="110490" h="383539">
                <a:moveTo>
                  <a:pt x="0" y="0"/>
                </a:moveTo>
                <a:lnTo>
                  <a:pt x="110109" y="3835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97475" y="1714500"/>
            <a:ext cx="348615" cy="346075"/>
          </a:xfrm>
          <a:custGeom>
            <a:avLst/>
            <a:gdLst/>
            <a:ahLst/>
            <a:cxnLst/>
            <a:rect l="l" t="t" r="r" b="b"/>
            <a:pathLst>
              <a:path w="348614" h="346075">
                <a:moveTo>
                  <a:pt x="174244" y="0"/>
                </a:moveTo>
                <a:lnTo>
                  <a:pt x="127911" y="6180"/>
                </a:lnTo>
                <a:lnTo>
                  <a:pt x="86284" y="23622"/>
                </a:lnTo>
                <a:lnTo>
                  <a:pt x="51022" y="50673"/>
                </a:lnTo>
                <a:lnTo>
                  <a:pt x="23781" y="85682"/>
                </a:lnTo>
                <a:lnTo>
                  <a:pt x="6221" y="127000"/>
                </a:lnTo>
                <a:lnTo>
                  <a:pt x="0" y="172974"/>
                </a:lnTo>
                <a:lnTo>
                  <a:pt x="6221" y="218992"/>
                </a:lnTo>
                <a:lnTo>
                  <a:pt x="23781" y="260321"/>
                </a:lnTo>
                <a:lnTo>
                  <a:pt x="51022" y="295322"/>
                </a:lnTo>
                <a:lnTo>
                  <a:pt x="86284" y="322354"/>
                </a:lnTo>
                <a:lnTo>
                  <a:pt x="127911" y="339776"/>
                </a:lnTo>
                <a:lnTo>
                  <a:pt x="174244" y="345948"/>
                </a:lnTo>
                <a:lnTo>
                  <a:pt x="220523" y="339776"/>
                </a:lnTo>
                <a:lnTo>
                  <a:pt x="262113" y="322354"/>
                </a:lnTo>
                <a:lnTo>
                  <a:pt x="297354" y="295322"/>
                </a:lnTo>
                <a:lnTo>
                  <a:pt x="324583" y="260321"/>
                </a:lnTo>
                <a:lnTo>
                  <a:pt x="342139" y="218992"/>
                </a:lnTo>
                <a:lnTo>
                  <a:pt x="348361" y="172974"/>
                </a:lnTo>
                <a:lnTo>
                  <a:pt x="342139" y="127000"/>
                </a:lnTo>
                <a:lnTo>
                  <a:pt x="324583" y="85682"/>
                </a:lnTo>
                <a:lnTo>
                  <a:pt x="297354" y="50673"/>
                </a:lnTo>
                <a:lnTo>
                  <a:pt x="262113" y="23622"/>
                </a:lnTo>
                <a:lnTo>
                  <a:pt x="220523" y="6180"/>
                </a:lnTo>
                <a:lnTo>
                  <a:pt x="1742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97475" y="1714500"/>
            <a:ext cx="348615" cy="346075"/>
          </a:xfrm>
          <a:custGeom>
            <a:avLst/>
            <a:gdLst/>
            <a:ahLst/>
            <a:cxnLst/>
            <a:rect l="l" t="t" r="r" b="b"/>
            <a:pathLst>
              <a:path w="348614" h="346075">
                <a:moveTo>
                  <a:pt x="0" y="172974"/>
                </a:moveTo>
                <a:lnTo>
                  <a:pt x="6221" y="127000"/>
                </a:lnTo>
                <a:lnTo>
                  <a:pt x="23781" y="85682"/>
                </a:lnTo>
                <a:lnTo>
                  <a:pt x="51022" y="50673"/>
                </a:lnTo>
                <a:lnTo>
                  <a:pt x="86284" y="23622"/>
                </a:lnTo>
                <a:lnTo>
                  <a:pt x="127911" y="6180"/>
                </a:lnTo>
                <a:lnTo>
                  <a:pt x="174244" y="0"/>
                </a:lnTo>
                <a:lnTo>
                  <a:pt x="220523" y="6180"/>
                </a:lnTo>
                <a:lnTo>
                  <a:pt x="262113" y="23622"/>
                </a:lnTo>
                <a:lnTo>
                  <a:pt x="297354" y="50673"/>
                </a:lnTo>
                <a:lnTo>
                  <a:pt x="324583" y="85682"/>
                </a:lnTo>
                <a:lnTo>
                  <a:pt x="342139" y="127000"/>
                </a:lnTo>
                <a:lnTo>
                  <a:pt x="348361" y="172974"/>
                </a:lnTo>
                <a:lnTo>
                  <a:pt x="342139" y="218992"/>
                </a:lnTo>
                <a:lnTo>
                  <a:pt x="324583" y="260321"/>
                </a:lnTo>
                <a:lnTo>
                  <a:pt x="297354" y="295322"/>
                </a:lnTo>
                <a:lnTo>
                  <a:pt x="262113" y="322354"/>
                </a:lnTo>
                <a:lnTo>
                  <a:pt x="220523" y="339776"/>
                </a:lnTo>
                <a:lnTo>
                  <a:pt x="174244" y="345948"/>
                </a:lnTo>
                <a:lnTo>
                  <a:pt x="127911" y="339776"/>
                </a:lnTo>
                <a:lnTo>
                  <a:pt x="86284" y="322354"/>
                </a:lnTo>
                <a:lnTo>
                  <a:pt x="51022" y="295322"/>
                </a:lnTo>
                <a:lnTo>
                  <a:pt x="23781" y="260321"/>
                </a:lnTo>
                <a:lnTo>
                  <a:pt x="6221" y="218992"/>
                </a:lnTo>
                <a:lnTo>
                  <a:pt x="0" y="1729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62905" y="2006345"/>
            <a:ext cx="271780" cy="200025"/>
          </a:xfrm>
          <a:custGeom>
            <a:avLst/>
            <a:gdLst/>
            <a:ahLst/>
            <a:cxnLst/>
            <a:rect l="l" t="t" r="r" b="b"/>
            <a:pathLst>
              <a:path w="271779" h="200025">
                <a:moveTo>
                  <a:pt x="271780" y="0"/>
                </a:moveTo>
                <a:lnTo>
                  <a:pt x="0" y="19951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48555" y="2459608"/>
            <a:ext cx="271780" cy="200025"/>
          </a:xfrm>
          <a:custGeom>
            <a:avLst/>
            <a:gdLst/>
            <a:ahLst/>
            <a:cxnLst/>
            <a:rect l="l" t="t" r="r" b="b"/>
            <a:pathLst>
              <a:path w="271779" h="200025">
                <a:moveTo>
                  <a:pt x="271653" y="0"/>
                </a:moveTo>
                <a:lnTo>
                  <a:pt x="0" y="19951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62270" y="2021332"/>
            <a:ext cx="110489" cy="384175"/>
          </a:xfrm>
          <a:custGeom>
            <a:avLst/>
            <a:gdLst/>
            <a:ahLst/>
            <a:cxnLst/>
            <a:rect l="l" t="t" r="r" b="b"/>
            <a:pathLst>
              <a:path w="110489" h="384175">
                <a:moveTo>
                  <a:pt x="0" y="0"/>
                </a:moveTo>
                <a:lnTo>
                  <a:pt x="110362" y="38404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73853" y="2148204"/>
            <a:ext cx="348615" cy="346075"/>
          </a:xfrm>
          <a:custGeom>
            <a:avLst/>
            <a:gdLst/>
            <a:ahLst/>
            <a:cxnLst/>
            <a:rect l="l" t="t" r="r" b="b"/>
            <a:pathLst>
              <a:path w="348614" h="346075">
                <a:moveTo>
                  <a:pt x="174117" y="0"/>
                </a:moveTo>
                <a:lnTo>
                  <a:pt x="127837" y="6180"/>
                </a:lnTo>
                <a:lnTo>
                  <a:pt x="86247" y="23622"/>
                </a:lnTo>
                <a:lnTo>
                  <a:pt x="51006" y="50673"/>
                </a:lnTo>
                <a:lnTo>
                  <a:pt x="23777" y="85682"/>
                </a:lnTo>
                <a:lnTo>
                  <a:pt x="6221" y="127000"/>
                </a:lnTo>
                <a:lnTo>
                  <a:pt x="0" y="172974"/>
                </a:lnTo>
                <a:lnTo>
                  <a:pt x="6221" y="218948"/>
                </a:lnTo>
                <a:lnTo>
                  <a:pt x="23777" y="260265"/>
                </a:lnTo>
                <a:lnTo>
                  <a:pt x="51006" y="295275"/>
                </a:lnTo>
                <a:lnTo>
                  <a:pt x="86247" y="322325"/>
                </a:lnTo>
                <a:lnTo>
                  <a:pt x="127837" y="339767"/>
                </a:lnTo>
                <a:lnTo>
                  <a:pt x="174117" y="345948"/>
                </a:lnTo>
                <a:lnTo>
                  <a:pt x="220449" y="339767"/>
                </a:lnTo>
                <a:lnTo>
                  <a:pt x="262076" y="322325"/>
                </a:lnTo>
                <a:lnTo>
                  <a:pt x="297338" y="295275"/>
                </a:lnTo>
                <a:lnTo>
                  <a:pt x="324579" y="260265"/>
                </a:lnTo>
                <a:lnTo>
                  <a:pt x="342139" y="218948"/>
                </a:lnTo>
                <a:lnTo>
                  <a:pt x="348361" y="172974"/>
                </a:lnTo>
                <a:lnTo>
                  <a:pt x="342139" y="127000"/>
                </a:lnTo>
                <a:lnTo>
                  <a:pt x="324579" y="85682"/>
                </a:lnTo>
                <a:lnTo>
                  <a:pt x="297338" y="50673"/>
                </a:lnTo>
                <a:lnTo>
                  <a:pt x="262076" y="23622"/>
                </a:lnTo>
                <a:lnTo>
                  <a:pt x="220449" y="6180"/>
                </a:lnTo>
                <a:lnTo>
                  <a:pt x="1741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73853" y="2148204"/>
            <a:ext cx="348615" cy="346075"/>
          </a:xfrm>
          <a:custGeom>
            <a:avLst/>
            <a:gdLst/>
            <a:ahLst/>
            <a:cxnLst/>
            <a:rect l="l" t="t" r="r" b="b"/>
            <a:pathLst>
              <a:path w="348614" h="346075">
                <a:moveTo>
                  <a:pt x="0" y="172974"/>
                </a:moveTo>
                <a:lnTo>
                  <a:pt x="6221" y="127000"/>
                </a:lnTo>
                <a:lnTo>
                  <a:pt x="23777" y="85682"/>
                </a:lnTo>
                <a:lnTo>
                  <a:pt x="51006" y="50673"/>
                </a:lnTo>
                <a:lnTo>
                  <a:pt x="86247" y="23622"/>
                </a:lnTo>
                <a:lnTo>
                  <a:pt x="127837" y="6180"/>
                </a:lnTo>
                <a:lnTo>
                  <a:pt x="174117" y="0"/>
                </a:lnTo>
                <a:lnTo>
                  <a:pt x="220449" y="6180"/>
                </a:lnTo>
                <a:lnTo>
                  <a:pt x="262076" y="23622"/>
                </a:lnTo>
                <a:lnTo>
                  <a:pt x="297338" y="50673"/>
                </a:lnTo>
                <a:lnTo>
                  <a:pt x="324579" y="85682"/>
                </a:lnTo>
                <a:lnTo>
                  <a:pt x="342139" y="127000"/>
                </a:lnTo>
                <a:lnTo>
                  <a:pt x="348361" y="172974"/>
                </a:lnTo>
                <a:lnTo>
                  <a:pt x="342139" y="218948"/>
                </a:lnTo>
                <a:lnTo>
                  <a:pt x="324579" y="260265"/>
                </a:lnTo>
                <a:lnTo>
                  <a:pt x="297338" y="295275"/>
                </a:lnTo>
                <a:lnTo>
                  <a:pt x="262076" y="322325"/>
                </a:lnTo>
                <a:lnTo>
                  <a:pt x="220449" y="339767"/>
                </a:lnTo>
                <a:lnTo>
                  <a:pt x="174117" y="345948"/>
                </a:lnTo>
                <a:lnTo>
                  <a:pt x="127837" y="339767"/>
                </a:lnTo>
                <a:lnTo>
                  <a:pt x="86247" y="322325"/>
                </a:lnTo>
                <a:lnTo>
                  <a:pt x="51006" y="295275"/>
                </a:lnTo>
                <a:lnTo>
                  <a:pt x="23777" y="260265"/>
                </a:lnTo>
                <a:lnTo>
                  <a:pt x="6221" y="218948"/>
                </a:lnTo>
                <a:lnTo>
                  <a:pt x="0" y="1729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52391" y="2597911"/>
            <a:ext cx="348615" cy="346075"/>
          </a:xfrm>
          <a:custGeom>
            <a:avLst/>
            <a:gdLst/>
            <a:ahLst/>
            <a:cxnLst/>
            <a:rect l="l" t="t" r="r" b="b"/>
            <a:pathLst>
              <a:path w="348614" h="346075">
                <a:moveTo>
                  <a:pt x="174244" y="0"/>
                </a:moveTo>
                <a:lnTo>
                  <a:pt x="127911" y="6181"/>
                </a:lnTo>
                <a:lnTo>
                  <a:pt x="86284" y="23626"/>
                </a:lnTo>
                <a:lnTo>
                  <a:pt x="51022" y="50688"/>
                </a:lnTo>
                <a:lnTo>
                  <a:pt x="23781" y="85720"/>
                </a:lnTo>
                <a:lnTo>
                  <a:pt x="6221" y="127073"/>
                </a:lnTo>
                <a:lnTo>
                  <a:pt x="0" y="173100"/>
                </a:lnTo>
                <a:lnTo>
                  <a:pt x="6221" y="219075"/>
                </a:lnTo>
                <a:lnTo>
                  <a:pt x="23781" y="260392"/>
                </a:lnTo>
                <a:lnTo>
                  <a:pt x="51022" y="295401"/>
                </a:lnTo>
                <a:lnTo>
                  <a:pt x="86284" y="322452"/>
                </a:lnTo>
                <a:lnTo>
                  <a:pt x="127911" y="339894"/>
                </a:lnTo>
                <a:lnTo>
                  <a:pt x="174244" y="346075"/>
                </a:lnTo>
                <a:lnTo>
                  <a:pt x="220523" y="339894"/>
                </a:lnTo>
                <a:lnTo>
                  <a:pt x="262113" y="322452"/>
                </a:lnTo>
                <a:lnTo>
                  <a:pt x="297354" y="295401"/>
                </a:lnTo>
                <a:lnTo>
                  <a:pt x="324583" y="260392"/>
                </a:lnTo>
                <a:lnTo>
                  <a:pt x="342139" y="219075"/>
                </a:lnTo>
                <a:lnTo>
                  <a:pt x="348361" y="173100"/>
                </a:lnTo>
                <a:lnTo>
                  <a:pt x="342139" y="127073"/>
                </a:lnTo>
                <a:lnTo>
                  <a:pt x="324583" y="85720"/>
                </a:lnTo>
                <a:lnTo>
                  <a:pt x="297354" y="50688"/>
                </a:lnTo>
                <a:lnTo>
                  <a:pt x="262113" y="23626"/>
                </a:lnTo>
                <a:lnTo>
                  <a:pt x="220523" y="6181"/>
                </a:lnTo>
                <a:lnTo>
                  <a:pt x="1742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52391" y="2597911"/>
            <a:ext cx="348615" cy="346075"/>
          </a:xfrm>
          <a:custGeom>
            <a:avLst/>
            <a:gdLst/>
            <a:ahLst/>
            <a:cxnLst/>
            <a:rect l="l" t="t" r="r" b="b"/>
            <a:pathLst>
              <a:path w="348614" h="346075">
                <a:moveTo>
                  <a:pt x="0" y="173100"/>
                </a:moveTo>
                <a:lnTo>
                  <a:pt x="6221" y="127073"/>
                </a:lnTo>
                <a:lnTo>
                  <a:pt x="23781" y="85720"/>
                </a:lnTo>
                <a:lnTo>
                  <a:pt x="51022" y="50688"/>
                </a:lnTo>
                <a:lnTo>
                  <a:pt x="86284" y="23626"/>
                </a:lnTo>
                <a:lnTo>
                  <a:pt x="127911" y="6181"/>
                </a:lnTo>
                <a:lnTo>
                  <a:pt x="174244" y="0"/>
                </a:lnTo>
                <a:lnTo>
                  <a:pt x="220523" y="6181"/>
                </a:lnTo>
                <a:lnTo>
                  <a:pt x="262113" y="23626"/>
                </a:lnTo>
                <a:lnTo>
                  <a:pt x="297354" y="50688"/>
                </a:lnTo>
                <a:lnTo>
                  <a:pt x="324583" y="85720"/>
                </a:lnTo>
                <a:lnTo>
                  <a:pt x="342139" y="127073"/>
                </a:lnTo>
                <a:lnTo>
                  <a:pt x="348361" y="173100"/>
                </a:lnTo>
                <a:lnTo>
                  <a:pt x="342139" y="219075"/>
                </a:lnTo>
                <a:lnTo>
                  <a:pt x="324583" y="260392"/>
                </a:lnTo>
                <a:lnTo>
                  <a:pt x="297354" y="295401"/>
                </a:lnTo>
                <a:lnTo>
                  <a:pt x="262113" y="322452"/>
                </a:lnTo>
                <a:lnTo>
                  <a:pt x="220523" y="339894"/>
                </a:lnTo>
                <a:lnTo>
                  <a:pt x="174244" y="346075"/>
                </a:lnTo>
                <a:lnTo>
                  <a:pt x="127911" y="339894"/>
                </a:lnTo>
                <a:lnTo>
                  <a:pt x="86284" y="322452"/>
                </a:lnTo>
                <a:lnTo>
                  <a:pt x="51022" y="295401"/>
                </a:lnTo>
                <a:lnTo>
                  <a:pt x="23781" y="260392"/>
                </a:lnTo>
                <a:lnTo>
                  <a:pt x="6221" y="219075"/>
                </a:lnTo>
                <a:lnTo>
                  <a:pt x="0" y="173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429000" y="3722535"/>
            <a:ext cx="285750" cy="3498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65"/>
              </a:spcBef>
            </a:pPr>
            <a:r>
              <a:rPr sz="2000" b="1" dirty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38955" y="3721265"/>
            <a:ext cx="285750" cy="3498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65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61127" y="2405291"/>
            <a:ext cx="285750" cy="3498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65"/>
              </a:spcBef>
            </a:pPr>
            <a:r>
              <a:rPr sz="2000" b="1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52491" y="2838996"/>
            <a:ext cx="285750" cy="3498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65"/>
              </a:spcBef>
            </a:pPr>
            <a:r>
              <a:rPr sz="2000" b="1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577590" y="3339591"/>
            <a:ext cx="110489" cy="384175"/>
          </a:xfrm>
          <a:custGeom>
            <a:avLst/>
            <a:gdLst/>
            <a:ahLst/>
            <a:cxnLst/>
            <a:rect l="l" t="t" r="r" b="b"/>
            <a:pathLst>
              <a:path w="110489" h="384175">
                <a:moveTo>
                  <a:pt x="110362" y="0"/>
                </a:moveTo>
                <a:lnTo>
                  <a:pt x="0" y="38404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66769" y="3338448"/>
            <a:ext cx="110489" cy="384175"/>
          </a:xfrm>
          <a:custGeom>
            <a:avLst/>
            <a:gdLst/>
            <a:ahLst/>
            <a:cxnLst/>
            <a:rect l="l" t="t" r="r" b="b"/>
            <a:pathLst>
              <a:path w="110489" h="384175">
                <a:moveTo>
                  <a:pt x="0" y="0"/>
                </a:moveTo>
                <a:lnTo>
                  <a:pt x="110362" y="38404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15536" y="2870200"/>
            <a:ext cx="271780" cy="200025"/>
          </a:xfrm>
          <a:custGeom>
            <a:avLst/>
            <a:gdLst/>
            <a:ahLst/>
            <a:cxnLst/>
            <a:rect l="l" t="t" r="r" b="b"/>
            <a:pathLst>
              <a:path w="271779" h="200025">
                <a:moveTo>
                  <a:pt x="271779" y="0"/>
                </a:moveTo>
                <a:lnTo>
                  <a:pt x="0" y="19951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19372" y="3008502"/>
            <a:ext cx="348615" cy="346075"/>
          </a:xfrm>
          <a:custGeom>
            <a:avLst/>
            <a:gdLst/>
            <a:ahLst/>
            <a:cxnLst/>
            <a:rect l="l" t="t" r="r" b="b"/>
            <a:pathLst>
              <a:path w="348614" h="346075">
                <a:moveTo>
                  <a:pt x="174243" y="0"/>
                </a:moveTo>
                <a:lnTo>
                  <a:pt x="127955" y="6181"/>
                </a:lnTo>
                <a:lnTo>
                  <a:pt x="86341" y="23626"/>
                </a:lnTo>
                <a:lnTo>
                  <a:pt x="51069" y="50688"/>
                </a:lnTo>
                <a:lnTo>
                  <a:pt x="23810" y="85720"/>
                </a:lnTo>
                <a:lnTo>
                  <a:pt x="6230" y="127073"/>
                </a:lnTo>
                <a:lnTo>
                  <a:pt x="0" y="173100"/>
                </a:lnTo>
                <a:lnTo>
                  <a:pt x="6230" y="219075"/>
                </a:lnTo>
                <a:lnTo>
                  <a:pt x="23810" y="260392"/>
                </a:lnTo>
                <a:lnTo>
                  <a:pt x="51069" y="295401"/>
                </a:lnTo>
                <a:lnTo>
                  <a:pt x="86341" y="322452"/>
                </a:lnTo>
                <a:lnTo>
                  <a:pt x="127955" y="339894"/>
                </a:lnTo>
                <a:lnTo>
                  <a:pt x="174243" y="346075"/>
                </a:lnTo>
                <a:lnTo>
                  <a:pt x="220523" y="339894"/>
                </a:lnTo>
                <a:lnTo>
                  <a:pt x="262113" y="322452"/>
                </a:lnTo>
                <a:lnTo>
                  <a:pt x="297354" y="295401"/>
                </a:lnTo>
                <a:lnTo>
                  <a:pt x="324583" y="260392"/>
                </a:lnTo>
                <a:lnTo>
                  <a:pt x="342139" y="219075"/>
                </a:lnTo>
                <a:lnTo>
                  <a:pt x="348361" y="173100"/>
                </a:lnTo>
                <a:lnTo>
                  <a:pt x="342139" y="127073"/>
                </a:lnTo>
                <a:lnTo>
                  <a:pt x="324583" y="85720"/>
                </a:lnTo>
                <a:lnTo>
                  <a:pt x="297354" y="50688"/>
                </a:lnTo>
                <a:lnTo>
                  <a:pt x="262113" y="23626"/>
                </a:lnTo>
                <a:lnTo>
                  <a:pt x="220523" y="6181"/>
                </a:lnTo>
                <a:lnTo>
                  <a:pt x="1742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19372" y="3008502"/>
            <a:ext cx="348615" cy="346075"/>
          </a:xfrm>
          <a:custGeom>
            <a:avLst/>
            <a:gdLst/>
            <a:ahLst/>
            <a:cxnLst/>
            <a:rect l="l" t="t" r="r" b="b"/>
            <a:pathLst>
              <a:path w="348614" h="346075">
                <a:moveTo>
                  <a:pt x="0" y="173100"/>
                </a:moveTo>
                <a:lnTo>
                  <a:pt x="6230" y="127073"/>
                </a:lnTo>
                <a:lnTo>
                  <a:pt x="23810" y="85720"/>
                </a:lnTo>
                <a:lnTo>
                  <a:pt x="51069" y="50688"/>
                </a:lnTo>
                <a:lnTo>
                  <a:pt x="86341" y="23626"/>
                </a:lnTo>
                <a:lnTo>
                  <a:pt x="127955" y="6181"/>
                </a:lnTo>
                <a:lnTo>
                  <a:pt x="174243" y="0"/>
                </a:lnTo>
                <a:lnTo>
                  <a:pt x="220523" y="6181"/>
                </a:lnTo>
                <a:lnTo>
                  <a:pt x="262113" y="23626"/>
                </a:lnTo>
                <a:lnTo>
                  <a:pt x="297354" y="50688"/>
                </a:lnTo>
                <a:lnTo>
                  <a:pt x="324583" y="85720"/>
                </a:lnTo>
                <a:lnTo>
                  <a:pt x="342139" y="127073"/>
                </a:lnTo>
                <a:lnTo>
                  <a:pt x="348361" y="173100"/>
                </a:lnTo>
                <a:lnTo>
                  <a:pt x="342139" y="219075"/>
                </a:lnTo>
                <a:lnTo>
                  <a:pt x="324583" y="260392"/>
                </a:lnTo>
                <a:lnTo>
                  <a:pt x="297354" y="295401"/>
                </a:lnTo>
                <a:lnTo>
                  <a:pt x="262113" y="322452"/>
                </a:lnTo>
                <a:lnTo>
                  <a:pt x="220523" y="339894"/>
                </a:lnTo>
                <a:lnTo>
                  <a:pt x="174243" y="346075"/>
                </a:lnTo>
                <a:lnTo>
                  <a:pt x="127955" y="339894"/>
                </a:lnTo>
                <a:lnTo>
                  <a:pt x="86341" y="322452"/>
                </a:lnTo>
                <a:lnTo>
                  <a:pt x="51069" y="295401"/>
                </a:lnTo>
                <a:lnTo>
                  <a:pt x="23810" y="260392"/>
                </a:lnTo>
                <a:lnTo>
                  <a:pt x="6230" y="219075"/>
                </a:lnTo>
                <a:lnTo>
                  <a:pt x="0" y="173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78833" y="2922016"/>
            <a:ext cx="110489" cy="384175"/>
          </a:xfrm>
          <a:custGeom>
            <a:avLst/>
            <a:gdLst/>
            <a:ahLst/>
            <a:cxnLst/>
            <a:rect l="l" t="t" r="r" b="b"/>
            <a:pathLst>
              <a:path w="110489" h="384175">
                <a:moveTo>
                  <a:pt x="0" y="0"/>
                </a:moveTo>
                <a:lnTo>
                  <a:pt x="110362" y="38404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377690" y="3306102"/>
            <a:ext cx="285750" cy="3498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65"/>
              </a:spcBef>
            </a:pPr>
            <a:r>
              <a:rPr sz="2000" b="1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945507" y="2454910"/>
            <a:ext cx="110489" cy="384175"/>
          </a:xfrm>
          <a:custGeom>
            <a:avLst/>
            <a:gdLst/>
            <a:ahLst/>
            <a:cxnLst/>
            <a:rect l="l" t="t" r="r" b="b"/>
            <a:pathLst>
              <a:path w="110489" h="384175">
                <a:moveTo>
                  <a:pt x="0" y="0"/>
                </a:moveTo>
                <a:lnTo>
                  <a:pt x="110362" y="38404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25725" y="1643126"/>
            <a:ext cx="348615" cy="346075"/>
          </a:xfrm>
          <a:custGeom>
            <a:avLst/>
            <a:gdLst/>
            <a:ahLst/>
            <a:cxnLst/>
            <a:rect l="l" t="t" r="r" b="b"/>
            <a:pathLst>
              <a:path w="348614" h="346075">
                <a:moveTo>
                  <a:pt x="174244" y="0"/>
                </a:moveTo>
                <a:lnTo>
                  <a:pt x="127911" y="6171"/>
                </a:lnTo>
                <a:lnTo>
                  <a:pt x="86284" y="23593"/>
                </a:lnTo>
                <a:lnTo>
                  <a:pt x="51022" y="50625"/>
                </a:lnTo>
                <a:lnTo>
                  <a:pt x="23781" y="85626"/>
                </a:lnTo>
                <a:lnTo>
                  <a:pt x="6221" y="126955"/>
                </a:lnTo>
                <a:lnTo>
                  <a:pt x="0" y="172974"/>
                </a:lnTo>
                <a:lnTo>
                  <a:pt x="6221" y="218948"/>
                </a:lnTo>
                <a:lnTo>
                  <a:pt x="23781" y="260265"/>
                </a:lnTo>
                <a:lnTo>
                  <a:pt x="51022" y="295275"/>
                </a:lnTo>
                <a:lnTo>
                  <a:pt x="86284" y="322325"/>
                </a:lnTo>
                <a:lnTo>
                  <a:pt x="127911" y="339767"/>
                </a:lnTo>
                <a:lnTo>
                  <a:pt x="174244" y="345948"/>
                </a:lnTo>
                <a:lnTo>
                  <a:pt x="220523" y="339767"/>
                </a:lnTo>
                <a:lnTo>
                  <a:pt x="262113" y="322325"/>
                </a:lnTo>
                <a:lnTo>
                  <a:pt x="297354" y="295275"/>
                </a:lnTo>
                <a:lnTo>
                  <a:pt x="324583" y="260265"/>
                </a:lnTo>
                <a:lnTo>
                  <a:pt x="342139" y="218948"/>
                </a:lnTo>
                <a:lnTo>
                  <a:pt x="348361" y="172974"/>
                </a:lnTo>
                <a:lnTo>
                  <a:pt x="342139" y="126955"/>
                </a:lnTo>
                <a:lnTo>
                  <a:pt x="324583" y="85626"/>
                </a:lnTo>
                <a:lnTo>
                  <a:pt x="297354" y="50625"/>
                </a:lnTo>
                <a:lnTo>
                  <a:pt x="262113" y="23593"/>
                </a:lnTo>
                <a:lnTo>
                  <a:pt x="220523" y="6171"/>
                </a:lnTo>
                <a:lnTo>
                  <a:pt x="1742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25725" y="1643126"/>
            <a:ext cx="348615" cy="346075"/>
          </a:xfrm>
          <a:custGeom>
            <a:avLst/>
            <a:gdLst/>
            <a:ahLst/>
            <a:cxnLst/>
            <a:rect l="l" t="t" r="r" b="b"/>
            <a:pathLst>
              <a:path w="348614" h="346075">
                <a:moveTo>
                  <a:pt x="0" y="172974"/>
                </a:moveTo>
                <a:lnTo>
                  <a:pt x="6221" y="126955"/>
                </a:lnTo>
                <a:lnTo>
                  <a:pt x="23781" y="85626"/>
                </a:lnTo>
                <a:lnTo>
                  <a:pt x="51022" y="50625"/>
                </a:lnTo>
                <a:lnTo>
                  <a:pt x="86284" y="23593"/>
                </a:lnTo>
                <a:lnTo>
                  <a:pt x="127911" y="6171"/>
                </a:lnTo>
                <a:lnTo>
                  <a:pt x="174244" y="0"/>
                </a:lnTo>
                <a:lnTo>
                  <a:pt x="220523" y="6171"/>
                </a:lnTo>
                <a:lnTo>
                  <a:pt x="262113" y="23593"/>
                </a:lnTo>
                <a:lnTo>
                  <a:pt x="297354" y="50625"/>
                </a:lnTo>
                <a:lnTo>
                  <a:pt x="324583" y="85626"/>
                </a:lnTo>
                <a:lnTo>
                  <a:pt x="342139" y="126955"/>
                </a:lnTo>
                <a:lnTo>
                  <a:pt x="348361" y="172974"/>
                </a:lnTo>
                <a:lnTo>
                  <a:pt x="342139" y="218948"/>
                </a:lnTo>
                <a:lnTo>
                  <a:pt x="324583" y="260265"/>
                </a:lnTo>
                <a:lnTo>
                  <a:pt x="297354" y="295275"/>
                </a:lnTo>
                <a:lnTo>
                  <a:pt x="262113" y="322325"/>
                </a:lnTo>
                <a:lnTo>
                  <a:pt x="220523" y="339767"/>
                </a:lnTo>
                <a:lnTo>
                  <a:pt x="174244" y="345948"/>
                </a:lnTo>
                <a:lnTo>
                  <a:pt x="127911" y="339767"/>
                </a:lnTo>
                <a:lnTo>
                  <a:pt x="86284" y="322325"/>
                </a:lnTo>
                <a:lnTo>
                  <a:pt x="51022" y="295275"/>
                </a:lnTo>
                <a:lnTo>
                  <a:pt x="23781" y="260265"/>
                </a:lnTo>
                <a:lnTo>
                  <a:pt x="6221" y="218948"/>
                </a:lnTo>
                <a:lnTo>
                  <a:pt x="0" y="1729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91155" y="1934845"/>
            <a:ext cx="271780" cy="200025"/>
          </a:xfrm>
          <a:custGeom>
            <a:avLst/>
            <a:gdLst/>
            <a:ahLst/>
            <a:cxnLst/>
            <a:rect l="l" t="t" r="r" b="b"/>
            <a:pathLst>
              <a:path w="271780" h="200025">
                <a:moveTo>
                  <a:pt x="271780" y="0"/>
                </a:moveTo>
                <a:lnTo>
                  <a:pt x="0" y="19951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76805" y="2388107"/>
            <a:ext cx="271780" cy="200025"/>
          </a:xfrm>
          <a:custGeom>
            <a:avLst/>
            <a:gdLst/>
            <a:ahLst/>
            <a:cxnLst/>
            <a:rect l="l" t="t" r="r" b="b"/>
            <a:pathLst>
              <a:path w="271780" h="200025">
                <a:moveTo>
                  <a:pt x="271652" y="0"/>
                </a:moveTo>
                <a:lnTo>
                  <a:pt x="0" y="19951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90520" y="1949830"/>
            <a:ext cx="110489" cy="384175"/>
          </a:xfrm>
          <a:custGeom>
            <a:avLst/>
            <a:gdLst/>
            <a:ahLst/>
            <a:cxnLst/>
            <a:rect l="l" t="t" r="r" b="b"/>
            <a:pathLst>
              <a:path w="110489" h="384175">
                <a:moveTo>
                  <a:pt x="0" y="0"/>
                </a:moveTo>
                <a:lnTo>
                  <a:pt x="110362" y="38404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102104" y="2076704"/>
            <a:ext cx="348615" cy="346075"/>
          </a:xfrm>
          <a:custGeom>
            <a:avLst/>
            <a:gdLst/>
            <a:ahLst/>
            <a:cxnLst/>
            <a:rect l="l" t="t" r="r" b="b"/>
            <a:pathLst>
              <a:path w="348614" h="346075">
                <a:moveTo>
                  <a:pt x="174116" y="0"/>
                </a:moveTo>
                <a:lnTo>
                  <a:pt x="127837" y="6180"/>
                </a:lnTo>
                <a:lnTo>
                  <a:pt x="86247" y="23622"/>
                </a:lnTo>
                <a:lnTo>
                  <a:pt x="51006" y="50673"/>
                </a:lnTo>
                <a:lnTo>
                  <a:pt x="23777" y="85682"/>
                </a:lnTo>
                <a:lnTo>
                  <a:pt x="6221" y="127000"/>
                </a:lnTo>
                <a:lnTo>
                  <a:pt x="0" y="172974"/>
                </a:lnTo>
                <a:lnTo>
                  <a:pt x="6221" y="219001"/>
                </a:lnTo>
                <a:lnTo>
                  <a:pt x="23777" y="260354"/>
                </a:lnTo>
                <a:lnTo>
                  <a:pt x="51006" y="295386"/>
                </a:lnTo>
                <a:lnTo>
                  <a:pt x="86247" y="322448"/>
                </a:lnTo>
                <a:lnTo>
                  <a:pt x="127837" y="339893"/>
                </a:lnTo>
                <a:lnTo>
                  <a:pt x="174116" y="346075"/>
                </a:lnTo>
                <a:lnTo>
                  <a:pt x="220449" y="339893"/>
                </a:lnTo>
                <a:lnTo>
                  <a:pt x="262076" y="322448"/>
                </a:lnTo>
                <a:lnTo>
                  <a:pt x="297338" y="295386"/>
                </a:lnTo>
                <a:lnTo>
                  <a:pt x="324579" y="260354"/>
                </a:lnTo>
                <a:lnTo>
                  <a:pt x="342139" y="219001"/>
                </a:lnTo>
                <a:lnTo>
                  <a:pt x="348360" y="172974"/>
                </a:lnTo>
                <a:lnTo>
                  <a:pt x="342139" y="127000"/>
                </a:lnTo>
                <a:lnTo>
                  <a:pt x="324579" y="85682"/>
                </a:lnTo>
                <a:lnTo>
                  <a:pt x="297338" y="50673"/>
                </a:lnTo>
                <a:lnTo>
                  <a:pt x="262076" y="23622"/>
                </a:lnTo>
                <a:lnTo>
                  <a:pt x="220449" y="6180"/>
                </a:lnTo>
                <a:lnTo>
                  <a:pt x="1741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102104" y="2076704"/>
            <a:ext cx="348615" cy="346075"/>
          </a:xfrm>
          <a:custGeom>
            <a:avLst/>
            <a:gdLst/>
            <a:ahLst/>
            <a:cxnLst/>
            <a:rect l="l" t="t" r="r" b="b"/>
            <a:pathLst>
              <a:path w="348614" h="346075">
                <a:moveTo>
                  <a:pt x="0" y="172974"/>
                </a:moveTo>
                <a:lnTo>
                  <a:pt x="6221" y="127000"/>
                </a:lnTo>
                <a:lnTo>
                  <a:pt x="23777" y="85682"/>
                </a:lnTo>
                <a:lnTo>
                  <a:pt x="51006" y="50673"/>
                </a:lnTo>
                <a:lnTo>
                  <a:pt x="86247" y="23622"/>
                </a:lnTo>
                <a:lnTo>
                  <a:pt x="127837" y="6180"/>
                </a:lnTo>
                <a:lnTo>
                  <a:pt x="174116" y="0"/>
                </a:lnTo>
                <a:lnTo>
                  <a:pt x="220449" y="6180"/>
                </a:lnTo>
                <a:lnTo>
                  <a:pt x="262076" y="23622"/>
                </a:lnTo>
                <a:lnTo>
                  <a:pt x="297338" y="50673"/>
                </a:lnTo>
                <a:lnTo>
                  <a:pt x="324579" y="85682"/>
                </a:lnTo>
                <a:lnTo>
                  <a:pt x="342139" y="127000"/>
                </a:lnTo>
                <a:lnTo>
                  <a:pt x="348360" y="172974"/>
                </a:lnTo>
                <a:lnTo>
                  <a:pt x="342139" y="219001"/>
                </a:lnTo>
                <a:lnTo>
                  <a:pt x="324579" y="260354"/>
                </a:lnTo>
                <a:lnTo>
                  <a:pt x="297338" y="295386"/>
                </a:lnTo>
                <a:lnTo>
                  <a:pt x="262076" y="322448"/>
                </a:lnTo>
                <a:lnTo>
                  <a:pt x="220449" y="339893"/>
                </a:lnTo>
                <a:lnTo>
                  <a:pt x="174116" y="346075"/>
                </a:lnTo>
                <a:lnTo>
                  <a:pt x="127837" y="339893"/>
                </a:lnTo>
                <a:lnTo>
                  <a:pt x="86247" y="322448"/>
                </a:lnTo>
                <a:lnTo>
                  <a:pt x="51006" y="295386"/>
                </a:lnTo>
                <a:lnTo>
                  <a:pt x="23777" y="260354"/>
                </a:lnTo>
                <a:lnTo>
                  <a:pt x="6221" y="219001"/>
                </a:lnTo>
                <a:lnTo>
                  <a:pt x="0" y="1729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80641" y="2526538"/>
            <a:ext cx="348615" cy="346075"/>
          </a:xfrm>
          <a:custGeom>
            <a:avLst/>
            <a:gdLst/>
            <a:ahLst/>
            <a:cxnLst/>
            <a:rect l="l" t="t" r="r" b="b"/>
            <a:pathLst>
              <a:path w="348614" h="346075">
                <a:moveTo>
                  <a:pt x="174244" y="0"/>
                </a:moveTo>
                <a:lnTo>
                  <a:pt x="127911" y="6180"/>
                </a:lnTo>
                <a:lnTo>
                  <a:pt x="86284" y="23622"/>
                </a:lnTo>
                <a:lnTo>
                  <a:pt x="51022" y="50673"/>
                </a:lnTo>
                <a:lnTo>
                  <a:pt x="23781" y="85682"/>
                </a:lnTo>
                <a:lnTo>
                  <a:pt x="6221" y="127000"/>
                </a:lnTo>
                <a:lnTo>
                  <a:pt x="0" y="172974"/>
                </a:lnTo>
                <a:lnTo>
                  <a:pt x="6221" y="218948"/>
                </a:lnTo>
                <a:lnTo>
                  <a:pt x="23781" y="260265"/>
                </a:lnTo>
                <a:lnTo>
                  <a:pt x="51022" y="295275"/>
                </a:lnTo>
                <a:lnTo>
                  <a:pt x="86284" y="322325"/>
                </a:lnTo>
                <a:lnTo>
                  <a:pt x="127911" y="339767"/>
                </a:lnTo>
                <a:lnTo>
                  <a:pt x="174244" y="345948"/>
                </a:lnTo>
                <a:lnTo>
                  <a:pt x="220523" y="339767"/>
                </a:lnTo>
                <a:lnTo>
                  <a:pt x="262113" y="322325"/>
                </a:lnTo>
                <a:lnTo>
                  <a:pt x="297354" y="295275"/>
                </a:lnTo>
                <a:lnTo>
                  <a:pt x="324583" y="260265"/>
                </a:lnTo>
                <a:lnTo>
                  <a:pt x="342139" y="218948"/>
                </a:lnTo>
                <a:lnTo>
                  <a:pt x="348360" y="172974"/>
                </a:lnTo>
                <a:lnTo>
                  <a:pt x="342139" y="127000"/>
                </a:lnTo>
                <a:lnTo>
                  <a:pt x="324583" y="85682"/>
                </a:lnTo>
                <a:lnTo>
                  <a:pt x="297354" y="50673"/>
                </a:lnTo>
                <a:lnTo>
                  <a:pt x="262113" y="23622"/>
                </a:lnTo>
                <a:lnTo>
                  <a:pt x="220523" y="6180"/>
                </a:lnTo>
                <a:lnTo>
                  <a:pt x="1742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80641" y="2526538"/>
            <a:ext cx="348615" cy="346075"/>
          </a:xfrm>
          <a:custGeom>
            <a:avLst/>
            <a:gdLst/>
            <a:ahLst/>
            <a:cxnLst/>
            <a:rect l="l" t="t" r="r" b="b"/>
            <a:pathLst>
              <a:path w="348614" h="346075">
                <a:moveTo>
                  <a:pt x="0" y="172974"/>
                </a:moveTo>
                <a:lnTo>
                  <a:pt x="6221" y="127000"/>
                </a:lnTo>
                <a:lnTo>
                  <a:pt x="23781" y="85682"/>
                </a:lnTo>
                <a:lnTo>
                  <a:pt x="51022" y="50673"/>
                </a:lnTo>
                <a:lnTo>
                  <a:pt x="86284" y="23622"/>
                </a:lnTo>
                <a:lnTo>
                  <a:pt x="127911" y="6180"/>
                </a:lnTo>
                <a:lnTo>
                  <a:pt x="174244" y="0"/>
                </a:lnTo>
                <a:lnTo>
                  <a:pt x="220523" y="6180"/>
                </a:lnTo>
                <a:lnTo>
                  <a:pt x="262113" y="23622"/>
                </a:lnTo>
                <a:lnTo>
                  <a:pt x="297354" y="50673"/>
                </a:lnTo>
                <a:lnTo>
                  <a:pt x="324583" y="85682"/>
                </a:lnTo>
                <a:lnTo>
                  <a:pt x="342139" y="127000"/>
                </a:lnTo>
                <a:lnTo>
                  <a:pt x="348360" y="172974"/>
                </a:lnTo>
                <a:lnTo>
                  <a:pt x="342139" y="218948"/>
                </a:lnTo>
                <a:lnTo>
                  <a:pt x="324583" y="260265"/>
                </a:lnTo>
                <a:lnTo>
                  <a:pt x="297354" y="295275"/>
                </a:lnTo>
                <a:lnTo>
                  <a:pt x="262113" y="322325"/>
                </a:lnTo>
                <a:lnTo>
                  <a:pt x="220523" y="339767"/>
                </a:lnTo>
                <a:lnTo>
                  <a:pt x="174244" y="345948"/>
                </a:lnTo>
                <a:lnTo>
                  <a:pt x="127911" y="339767"/>
                </a:lnTo>
                <a:lnTo>
                  <a:pt x="86284" y="322325"/>
                </a:lnTo>
                <a:lnTo>
                  <a:pt x="51022" y="295275"/>
                </a:lnTo>
                <a:lnTo>
                  <a:pt x="23781" y="260265"/>
                </a:lnTo>
                <a:lnTo>
                  <a:pt x="6221" y="218948"/>
                </a:lnTo>
                <a:lnTo>
                  <a:pt x="0" y="17297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57250" y="3651034"/>
            <a:ext cx="285750" cy="3498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65"/>
              </a:spcBef>
            </a:pPr>
            <a:r>
              <a:rPr sz="2000" b="1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267155" y="3649891"/>
            <a:ext cx="285750" cy="3498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65"/>
              </a:spcBef>
            </a:pPr>
            <a:r>
              <a:rPr sz="2000" b="1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889376" y="2333917"/>
            <a:ext cx="285750" cy="3498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60"/>
              </a:spcBef>
            </a:pPr>
            <a:r>
              <a:rPr sz="2000" b="1" dirty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380742" y="2767622"/>
            <a:ext cx="285750" cy="3498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005878" y="3268090"/>
            <a:ext cx="110489" cy="384175"/>
          </a:xfrm>
          <a:custGeom>
            <a:avLst/>
            <a:gdLst/>
            <a:ahLst/>
            <a:cxnLst/>
            <a:rect l="l" t="t" r="r" b="b"/>
            <a:pathLst>
              <a:path w="110490" h="384175">
                <a:moveTo>
                  <a:pt x="110324" y="0"/>
                </a:moveTo>
                <a:lnTo>
                  <a:pt x="0" y="38404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295019" y="3266947"/>
            <a:ext cx="110489" cy="384175"/>
          </a:xfrm>
          <a:custGeom>
            <a:avLst/>
            <a:gdLst/>
            <a:ahLst/>
            <a:cxnLst/>
            <a:rect l="l" t="t" r="r" b="b"/>
            <a:pathLst>
              <a:path w="110490" h="384175">
                <a:moveTo>
                  <a:pt x="0" y="0"/>
                </a:moveTo>
                <a:lnTo>
                  <a:pt x="110362" y="38404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43786" y="2798698"/>
            <a:ext cx="271780" cy="200025"/>
          </a:xfrm>
          <a:custGeom>
            <a:avLst/>
            <a:gdLst/>
            <a:ahLst/>
            <a:cxnLst/>
            <a:rect l="l" t="t" r="r" b="b"/>
            <a:pathLst>
              <a:path w="271780" h="200025">
                <a:moveTo>
                  <a:pt x="271779" y="0"/>
                </a:moveTo>
                <a:lnTo>
                  <a:pt x="0" y="19951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47686" y="2937129"/>
            <a:ext cx="348615" cy="346075"/>
          </a:xfrm>
          <a:custGeom>
            <a:avLst/>
            <a:gdLst/>
            <a:ahLst/>
            <a:cxnLst/>
            <a:rect l="l" t="t" r="r" b="b"/>
            <a:pathLst>
              <a:path w="348615" h="346075">
                <a:moveTo>
                  <a:pt x="174180" y="0"/>
                </a:moveTo>
                <a:lnTo>
                  <a:pt x="127874" y="6180"/>
                </a:lnTo>
                <a:lnTo>
                  <a:pt x="86265" y="23622"/>
                </a:lnTo>
                <a:lnTo>
                  <a:pt x="51014" y="50673"/>
                </a:lnTo>
                <a:lnTo>
                  <a:pt x="23779" y="85682"/>
                </a:lnTo>
                <a:lnTo>
                  <a:pt x="6221" y="127000"/>
                </a:lnTo>
                <a:lnTo>
                  <a:pt x="0" y="172974"/>
                </a:lnTo>
                <a:lnTo>
                  <a:pt x="6221" y="218948"/>
                </a:lnTo>
                <a:lnTo>
                  <a:pt x="23779" y="260265"/>
                </a:lnTo>
                <a:lnTo>
                  <a:pt x="51014" y="295275"/>
                </a:lnTo>
                <a:lnTo>
                  <a:pt x="86265" y="322325"/>
                </a:lnTo>
                <a:lnTo>
                  <a:pt x="127874" y="339767"/>
                </a:lnTo>
                <a:lnTo>
                  <a:pt x="174180" y="345948"/>
                </a:lnTo>
                <a:lnTo>
                  <a:pt x="220459" y="339767"/>
                </a:lnTo>
                <a:lnTo>
                  <a:pt x="262050" y="322325"/>
                </a:lnTo>
                <a:lnTo>
                  <a:pt x="297291" y="295275"/>
                </a:lnTo>
                <a:lnTo>
                  <a:pt x="324520" y="260265"/>
                </a:lnTo>
                <a:lnTo>
                  <a:pt x="342076" y="218948"/>
                </a:lnTo>
                <a:lnTo>
                  <a:pt x="348297" y="172974"/>
                </a:lnTo>
                <a:lnTo>
                  <a:pt x="342076" y="127000"/>
                </a:lnTo>
                <a:lnTo>
                  <a:pt x="324520" y="85682"/>
                </a:lnTo>
                <a:lnTo>
                  <a:pt x="297291" y="50673"/>
                </a:lnTo>
                <a:lnTo>
                  <a:pt x="262050" y="23622"/>
                </a:lnTo>
                <a:lnTo>
                  <a:pt x="220459" y="6180"/>
                </a:lnTo>
                <a:lnTo>
                  <a:pt x="1741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47686" y="2937129"/>
            <a:ext cx="348615" cy="346075"/>
          </a:xfrm>
          <a:custGeom>
            <a:avLst/>
            <a:gdLst/>
            <a:ahLst/>
            <a:cxnLst/>
            <a:rect l="l" t="t" r="r" b="b"/>
            <a:pathLst>
              <a:path w="348615" h="346075">
                <a:moveTo>
                  <a:pt x="0" y="172974"/>
                </a:moveTo>
                <a:lnTo>
                  <a:pt x="6221" y="127000"/>
                </a:lnTo>
                <a:lnTo>
                  <a:pt x="23779" y="85682"/>
                </a:lnTo>
                <a:lnTo>
                  <a:pt x="51014" y="50673"/>
                </a:lnTo>
                <a:lnTo>
                  <a:pt x="86265" y="23622"/>
                </a:lnTo>
                <a:lnTo>
                  <a:pt x="127874" y="6180"/>
                </a:lnTo>
                <a:lnTo>
                  <a:pt x="174180" y="0"/>
                </a:lnTo>
                <a:lnTo>
                  <a:pt x="220459" y="6180"/>
                </a:lnTo>
                <a:lnTo>
                  <a:pt x="262050" y="23622"/>
                </a:lnTo>
                <a:lnTo>
                  <a:pt x="297291" y="50673"/>
                </a:lnTo>
                <a:lnTo>
                  <a:pt x="324520" y="85682"/>
                </a:lnTo>
                <a:lnTo>
                  <a:pt x="342076" y="127000"/>
                </a:lnTo>
                <a:lnTo>
                  <a:pt x="348297" y="172974"/>
                </a:lnTo>
                <a:lnTo>
                  <a:pt x="342076" y="218948"/>
                </a:lnTo>
                <a:lnTo>
                  <a:pt x="324520" y="260265"/>
                </a:lnTo>
                <a:lnTo>
                  <a:pt x="297291" y="295275"/>
                </a:lnTo>
                <a:lnTo>
                  <a:pt x="262050" y="322325"/>
                </a:lnTo>
                <a:lnTo>
                  <a:pt x="220459" y="339767"/>
                </a:lnTo>
                <a:lnTo>
                  <a:pt x="174180" y="345948"/>
                </a:lnTo>
                <a:lnTo>
                  <a:pt x="127874" y="339767"/>
                </a:lnTo>
                <a:lnTo>
                  <a:pt x="86265" y="322325"/>
                </a:lnTo>
                <a:lnTo>
                  <a:pt x="51014" y="295275"/>
                </a:lnTo>
                <a:lnTo>
                  <a:pt x="23779" y="260265"/>
                </a:lnTo>
                <a:lnTo>
                  <a:pt x="6221" y="218948"/>
                </a:lnTo>
                <a:lnTo>
                  <a:pt x="0" y="1729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807082" y="2850642"/>
            <a:ext cx="110489" cy="384175"/>
          </a:xfrm>
          <a:custGeom>
            <a:avLst/>
            <a:gdLst/>
            <a:ahLst/>
            <a:cxnLst/>
            <a:rect l="l" t="t" r="r" b="b"/>
            <a:pathLst>
              <a:path w="110489" h="384175">
                <a:moveTo>
                  <a:pt x="0" y="0"/>
                </a:moveTo>
                <a:lnTo>
                  <a:pt x="110362" y="38404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805939" y="3234728"/>
            <a:ext cx="285750" cy="3498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65"/>
              </a:spcBef>
            </a:pPr>
            <a:r>
              <a:rPr sz="2000" b="1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373757" y="2383535"/>
            <a:ext cx="110489" cy="384175"/>
          </a:xfrm>
          <a:custGeom>
            <a:avLst/>
            <a:gdLst/>
            <a:ahLst/>
            <a:cxnLst/>
            <a:rect l="l" t="t" r="r" b="b"/>
            <a:pathLst>
              <a:path w="110489" h="384175">
                <a:moveTo>
                  <a:pt x="0" y="0"/>
                </a:moveTo>
                <a:lnTo>
                  <a:pt x="110362" y="38404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1186078" y="4173092"/>
            <a:ext cx="12299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WPL </a:t>
            </a:r>
            <a:r>
              <a:rPr sz="2000" b="1" spc="-5" dirty="0">
                <a:latin typeface="宋体"/>
                <a:cs typeface="宋体"/>
              </a:rPr>
              <a:t>＝</a:t>
            </a:r>
            <a:r>
              <a:rPr sz="2000" b="1" spc="-695" dirty="0">
                <a:latin typeface="宋体"/>
                <a:cs typeface="宋体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34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901185" y="4173092"/>
            <a:ext cx="12293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WPL </a:t>
            </a:r>
            <a:r>
              <a:rPr sz="2000" b="1" spc="-5" dirty="0">
                <a:latin typeface="宋体"/>
                <a:cs typeface="宋体"/>
              </a:rPr>
              <a:t>＝</a:t>
            </a:r>
            <a:r>
              <a:rPr sz="2000" b="1" spc="-700" dirty="0">
                <a:latin typeface="宋体"/>
                <a:cs typeface="宋体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50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973569" y="4101846"/>
            <a:ext cx="12293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WPL </a:t>
            </a:r>
            <a:r>
              <a:rPr sz="2000" b="1" spc="-5" dirty="0">
                <a:latin typeface="宋体"/>
                <a:cs typeface="宋体"/>
              </a:rPr>
              <a:t>＝</a:t>
            </a:r>
            <a:r>
              <a:rPr sz="2000" b="1" spc="-700" dirty="0">
                <a:latin typeface="宋体"/>
                <a:cs typeface="宋体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33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2160588" y="4956175"/>
            <a:ext cx="45815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  <a:defRPr/>
            </a:pPr>
            <a:r>
              <a:rPr lang="en-US" altLang="zh-CN" sz="2000" dirty="0">
                <a:cs typeface="Times New Roman" panose="02020603050405020304" pitchFamily="18" charset="0"/>
              </a:rPr>
              <a:t>WPL=5</a:t>
            </a:r>
            <a:r>
              <a:rPr lang="en-US" altLang="zh-CN" sz="2000" spc="-5" dirty="0">
                <a:solidFill>
                  <a:prstClr val="black"/>
                </a:solidFill>
                <a:cs typeface="Times New Roman" panose="02020603050405020304" pitchFamily="18" charset="0"/>
              </a:rPr>
              <a:t>×</a:t>
            </a:r>
            <a:r>
              <a:rPr lang="en-US" altLang="zh-CN" sz="2000" dirty="0">
                <a:cs typeface="Times New Roman" panose="02020603050405020304" pitchFamily="18" charset="0"/>
              </a:rPr>
              <a:t>1+4</a:t>
            </a:r>
            <a:r>
              <a:rPr lang="en-US" altLang="zh-CN" sz="2000" spc="-5" dirty="0">
                <a:solidFill>
                  <a:prstClr val="black"/>
                </a:solidFill>
                <a:cs typeface="Times New Roman" panose="02020603050405020304" pitchFamily="18" charset="0"/>
              </a:rPr>
              <a:t>×</a:t>
            </a:r>
            <a:r>
              <a:rPr lang="en-US" altLang="zh-CN" sz="2000" dirty="0">
                <a:cs typeface="Times New Roman" panose="02020603050405020304" pitchFamily="18" charset="0"/>
              </a:rPr>
              <a:t>2+3</a:t>
            </a:r>
            <a:r>
              <a:rPr lang="en-US" altLang="zh-CN" sz="2000" spc="-5" dirty="0">
                <a:solidFill>
                  <a:prstClr val="black"/>
                </a:solidFill>
                <a:cs typeface="Times New Roman" panose="02020603050405020304" pitchFamily="18" charset="0"/>
              </a:rPr>
              <a:t>×</a:t>
            </a:r>
            <a:r>
              <a:rPr lang="en-US" altLang="zh-CN" sz="2000" dirty="0">
                <a:cs typeface="Times New Roman" panose="02020603050405020304" pitchFamily="18" charset="0"/>
              </a:rPr>
              <a:t>3+2</a:t>
            </a:r>
            <a:r>
              <a:rPr lang="en-US" altLang="zh-CN" sz="2000" spc="-5" dirty="0">
                <a:solidFill>
                  <a:prstClr val="black"/>
                </a:solidFill>
                <a:cs typeface="Times New Roman" panose="02020603050405020304" pitchFamily="18" charset="0"/>
              </a:rPr>
              <a:t>×</a:t>
            </a:r>
            <a:r>
              <a:rPr lang="en-US" altLang="zh-CN" sz="2000" dirty="0">
                <a:cs typeface="Times New Roman" panose="02020603050405020304" pitchFamily="18" charset="0"/>
              </a:rPr>
              <a:t>4+1</a:t>
            </a:r>
            <a:r>
              <a:rPr lang="en-US" altLang="zh-CN" sz="2000" spc="-5" dirty="0">
                <a:solidFill>
                  <a:prstClr val="black"/>
                </a:solidFill>
                <a:cs typeface="Times New Roman" panose="02020603050405020304" pitchFamily="18" charset="0"/>
              </a:rPr>
              <a:t>×</a:t>
            </a:r>
            <a:r>
              <a:rPr lang="en-US" altLang="zh-CN" sz="2000" dirty="0">
                <a:cs typeface="Times New Roman" panose="02020603050405020304" pitchFamily="18" charset="0"/>
              </a:rPr>
              <a:t>4=</a:t>
            </a:r>
            <a:r>
              <a:rPr lang="en-US" altLang="zh-CN" dirty="0">
                <a:solidFill>
                  <a:srgbClr val="0000FF"/>
                </a:solidFill>
                <a:latin typeface="Times New Roman"/>
                <a:ea typeface="+mn-ea"/>
                <a:cs typeface="Times New Roman"/>
              </a:rPr>
              <a:t>34</a:t>
            </a:r>
            <a:endParaRPr lang="zh-CN" altLang="en-US" dirty="0">
              <a:solidFill>
                <a:srgbClr val="0000FF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172425" y="5310339"/>
            <a:ext cx="45815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  <a:defRPr/>
            </a:pPr>
            <a:r>
              <a:rPr lang="en-US" altLang="zh-CN" sz="2000" dirty="0">
                <a:cs typeface="Times New Roman" panose="02020603050405020304" pitchFamily="18" charset="0"/>
              </a:rPr>
              <a:t>WPL=1</a:t>
            </a:r>
            <a:r>
              <a:rPr lang="en-US" altLang="zh-CN" sz="2000" spc="-5" dirty="0">
                <a:solidFill>
                  <a:prstClr val="black"/>
                </a:solidFill>
                <a:cs typeface="Times New Roman" panose="02020603050405020304" pitchFamily="18" charset="0"/>
              </a:rPr>
              <a:t>×</a:t>
            </a:r>
            <a:r>
              <a:rPr lang="en-US" altLang="zh-CN" sz="2000" dirty="0">
                <a:cs typeface="Times New Roman" panose="02020603050405020304" pitchFamily="18" charset="0"/>
              </a:rPr>
              <a:t>1+2</a:t>
            </a:r>
            <a:r>
              <a:rPr lang="en-US" altLang="zh-CN" sz="2000" spc="-5" dirty="0">
                <a:solidFill>
                  <a:prstClr val="black"/>
                </a:solidFill>
                <a:cs typeface="Times New Roman" panose="02020603050405020304" pitchFamily="18" charset="0"/>
              </a:rPr>
              <a:t>×</a:t>
            </a:r>
            <a:r>
              <a:rPr lang="en-US" altLang="zh-CN" sz="2000" dirty="0">
                <a:cs typeface="Times New Roman" panose="02020603050405020304" pitchFamily="18" charset="0"/>
              </a:rPr>
              <a:t>2+3</a:t>
            </a:r>
            <a:r>
              <a:rPr lang="en-US" altLang="zh-CN" sz="2000" spc="-5" dirty="0">
                <a:solidFill>
                  <a:prstClr val="black"/>
                </a:solidFill>
                <a:cs typeface="Times New Roman" panose="02020603050405020304" pitchFamily="18" charset="0"/>
              </a:rPr>
              <a:t>×</a:t>
            </a:r>
            <a:r>
              <a:rPr lang="en-US" altLang="zh-CN" sz="2000" dirty="0">
                <a:cs typeface="Times New Roman" panose="02020603050405020304" pitchFamily="18" charset="0"/>
              </a:rPr>
              <a:t>3+4</a:t>
            </a:r>
            <a:r>
              <a:rPr lang="en-US" altLang="zh-CN" sz="2000" spc="-5" dirty="0">
                <a:solidFill>
                  <a:prstClr val="black"/>
                </a:solidFill>
                <a:cs typeface="Times New Roman" panose="02020603050405020304" pitchFamily="18" charset="0"/>
              </a:rPr>
              <a:t>×</a:t>
            </a:r>
            <a:r>
              <a:rPr lang="en-US" altLang="zh-CN" sz="2000" dirty="0">
                <a:cs typeface="Times New Roman" panose="02020603050405020304" pitchFamily="18" charset="0"/>
              </a:rPr>
              <a:t>4+5</a:t>
            </a:r>
            <a:r>
              <a:rPr lang="en-US" altLang="zh-CN" sz="2000" spc="-5" dirty="0">
                <a:solidFill>
                  <a:prstClr val="black"/>
                </a:solidFill>
                <a:cs typeface="Times New Roman" panose="02020603050405020304" pitchFamily="18" charset="0"/>
              </a:rPr>
              <a:t>×</a:t>
            </a:r>
            <a:r>
              <a:rPr lang="en-US" altLang="zh-CN" sz="2000" dirty="0">
                <a:cs typeface="Times New Roman" panose="02020603050405020304" pitchFamily="18" charset="0"/>
              </a:rPr>
              <a:t>4=</a:t>
            </a:r>
            <a:r>
              <a:rPr lang="en-US" altLang="zh-CN" dirty="0">
                <a:solidFill>
                  <a:srgbClr val="0000FF"/>
                </a:solidFill>
                <a:latin typeface="Times New Roman"/>
                <a:ea typeface="+mn-ea"/>
                <a:cs typeface="Times New Roman"/>
              </a:rPr>
              <a:t>50</a:t>
            </a:r>
            <a:endParaRPr lang="zh-CN" altLang="en-US" dirty="0">
              <a:solidFill>
                <a:srgbClr val="0000FF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189473" y="5618545"/>
            <a:ext cx="45815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  <a:defRPr/>
            </a:pPr>
            <a:r>
              <a:rPr lang="en-US" altLang="zh-CN" sz="2000" dirty="0">
                <a:cs typeface="Times New Roman" panose="02020603050405020304" pitchFamily="18" charset="0"/>
              </a:rPr>
              <a:t>WPL=1</a:t>
            </a:r>
            <a:r>
              <a:rPr lang="en-US" altLang="zh-CN" sz="2000" spc="-5" dirty="0">
                <a:solidFill>
                  <a:prstClr val="black"/>
                </a:solidFill>
                <a:cs typeface="Times New Roman" panose="02020603050405020304" pitchFamily="18" charset="0"/>
              </a:rPr>
              <a:t>×</a:t>
            </a:r>
            <a:r>
              <a:rPr lang="en-US" altLang="zh-CN" sz="2000" dirty="0">
                <a:cs typeface="Times New Roman" panose="02020603050405020304" pitchFamily="18" charset="0"/>
              </a:rPr>
              <a:t>3+2</a:t>
            </a:r>
            <a:r>
              <a:rPr lang="en-US" altLang="zh-CN" sz="2000" spc="-5" dirty="0">
                <a:solidFill>
                  <a:prstClr val="black"/>
                </a:solidFill>
                <a:cs typeface="Times New Roman" panose="02020603050405020304" pitchFamily="18" charset="0"/>
              </a:rPr>
              <a:t>×</a:t>
            </a:r>
            <a:r>
              <a:rPr lang="en-US" altLang="zh-CN" sz="2000" dirty="0">
                <a:cs typeface="Times New Roman" panose="02020603050405020304" pitchFamily="18" charset="0"/>
              </a:rPr>
              <a:t>3+3</a:t>
            </a:r>
            <a:r>
              <a:rPr lang="en-US" altLang="zh-CN" sz="2000" spc="-5" dirty="0">
                <a:solidFill>
                  <a:prstClr val="black"/>
                </a:solidFill>
                <a:cs typeface="Times New Roman" panose="02020603050405020304" pitchFamily="18" charset="0"/>
              </a:rPr>
              <a:t>×</a:t>
            </a:r>
            <a:r>
              <a:rPr lang="en-US" altLang="zh-CN" sz="2000" dirty="0">
                <a:cs typeface="Times New Roman" panose="02020603050405020304" pitchFamily="18" charset="0"/>
              </a:rPr>
              <a:t>2+4</a:t>
            </a:r>
            <a:r>
              <a:rPr lang="en-US" altLang="zh-CN" sz="2000" spc="-5" dirty="0">
                <a:solidFill>
                  <a:prstClr val="black"/>
                </a:solidFill>
                <a:cs typeface="Times New Roman" panose="02020603050405020304" pitchFamily="18" charset="0"/>
              </a:rPr>
              <a:t>×</a:t>
            </a:r>
            <a:r>
              <a:rPr lang="en-US" altLang="zh-CN" sz="2000" dirty="0">
                <a:cs typeface="Times New Roman" panose="02020603050405020304" pitchFamily="18" charset="0"/>
              </a:rPr>
              <a:t>2+5</a:t>
            </a:r>
            <a:r>
              <a:rPr lang="en-US" altLang="zh-CN" sz="2000" spc="-5" dirty="0">
                <a:solidFill>
                  <a:prstClr val="black"/>
                </a:solidFill>
                <a:cs typeface="Times New Roman" panose="02020603050405020304" pitchFamily="18" charset="0"/>
              </a:rPr>
              <a:t>×</a:t>
            </a:r>
            <a:r>
              <a:rPr lang="en-US" altLang="zh-CN" sz="2000" dirty="0">
                <a:cs typeface="Times New Roman" panose="02020603050405020304" pitchFamily="18" charset="0"/>
              </a:rPr>
              <a:t>2=</a:t>
            </a:r>
            <a:r>
              <a:rPr lang="en-US" altLang="zh-CN" dirty="0">
                <a:solidFill>
                  <a:srgbClr val="0000FF"/>
                </a:solidFill>
                <a:latin typeface="Times New Roman"/>
                <a:ea typeface="+mn-ea"/>
                <a:cs typeface="Times New Roman"/>
              </a:rPr>
              <a:t>33</a:t>
            </a:r>
            <a:endParaRPr lang="zh-CN" altLang="en-US" dirty="0">
              <a:solidFill>
                <a:srgbClr val="0000FF"/>
              </a:solidFill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/>
      <p:bldP spid="68" grpId="0"/>
      <p:bldP spid="69" grpId="0"/>
      <p:bldP spid="70" grpId="0"/>
      <p:bldP spid="70" grpId="1"/>
      <p:bldP spid="71" grpId="0"/>
      <p:bldP spid="71" grpId="1"/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object 2"/>
          <p:cNvSpPr>
            <a:spLocks noGrp="1"/>
          </p:cNvSpPr>
          <p:nvPr>
            <p:ph type="title"/>
          </p:nvPr>
        </p:nvSpPr>
        <p:spPr>
          <a:xfrm>
            <a:off x="460375" y="279400"/>
            <a:ext cx="2884488" cy="514350"/>
          </a:xfrm>
        </p:spPr>
        <p:txBody>
          <a:bodyPr tIns="12700"/>
          <a:lstStyle/>
          <a:p>
            <a:pPr marL="12700" eaLnBrk="1" hangingPunct="1">
              <a:spcBef>
                <a:spcPts val="100"/>
              </a:spcBef>
            </a:pPr>
            <a:r>
              <a:rPr lang="zh-CN" altLang="zh-CN" sz="3200">
                <a:solidFill>
                  <a:srgbClr val="003399"/>
                </a:solidFill>
                <a:latin typeface="宋体" panose="02010600030101010101" pitchFamily="2" charset="-122"/>
              </a:rPr>
              <a:t>哈夫曼树的构造</a:t>
            </a:r>
            <a:endParaRPr lang="zh-CN" altLang="zh-CN" sz="3200">
              <a:latin typeface="宋体" panose="02010600030101010101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0950" y="2598738"/>
            <a:ext cx="268288" cy="33496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lIns="0" tIns="17780" rIns="0" bIns="0">
            <a:spAutoFit/>
          </a:bodyPr>
          <a:lstStyle/>
          <a:p>
            <a:pPr marL="51435">
              <a:spcBef>
                <a:spcPts val="140"/>
              </a:spcBef>
              <a:defRPr/>
            </a:pPr>
            <a:r>
              <a:rPr b="1" dirty="0">
                <a:solidFill>
                  <a:prstClr val="black"/>
                </a:solidFill>
                <a:ea typeface="仿宋_GB2312" pitchFamily="49" charset="-122"/>
                <a:cs typeface="Calibri"/>
              </a:rPr>
              <a:t>1</a:t>
            </a:r>
            <a:endParaRPr dirty="0">
              <a:solidFill>
                <a:prstClr val="black"/>
              </a:solidFill>
              <a:ea typeface="仿宋_GB2312" pitchFamily="49" charset="-122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2600" y="2598738"/>
            <a:ext cx="266700" cy="33496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lIns="0" tIns="16510" rIns="0" bIns="0">
            <a:spAutoFit/>
          </a:bodyPr>
          <a:lstStyle/>
          <a:p>
            <a:pPr marL="52069">
              <a:spcBef>
                <a:spcPts val="130"/>
              </a:spcBef>
              <a:defRPr/>
            </a:pPr>
            <a:r>
              <a:rPr b="1" dirty="0">
                <a:solidFill>
                  <a:prstClr val="black"/>
                </a:solidFill>
                <a:ea typeface="仿宋_GB2312" pitchFamily="49" charset="-122"/>
                <a:cs typeface="Calibri"/>
              </a:rPr>
              <a:t>2</a:t>
            </a:r>
            <a:endParaRPr dirty="0">
              <a:solidFill>
                <a:prstClr val="black"/>
              </a:solidFill>
              <a:ea typeface="仿宋_GB2312" pitchFamily="49" charset="-122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24088" y="2597150"/>
            <a:ext cx="266700" cy="334963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lIns="0" tIns="18415" rIns="0" bIns="0">
            <a:spAutoFit/>
          </a:bodyPr>
          <a:lstStyle/>
          <a:p>
            <a:pPr marL="51435">
              <a:spcBef>
                <a:spcPts val="145"/>
              </a:spcBef>
              <a:defRPr/>
            </a:pPr>
            <a:r>
              <a:rPr b="1" dirty="0">
                <a:solidFill>
                  <a:prstClr val="black"/>
                </a:solidFill>
                <a:ea typeface="仿宋_GB2312" pitchFamily="49" charset="-122"/>
                <a:cs typeface="Calibri"/>
              </a:rPr>
              <a:t>3</a:t>
            </a:r>
            <a:endParaRPr dirty="0">
              <a:solidFill>
                <a:prstClr val="black"/>
              </a:solidFill>
              <a:ea typeface="仿宋_GB2312" pitchFamily="49" charset="-122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3988" y="2597150"/>
            <a:ext cx="266700" cy="3333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lIns="0" tIns="17780" rIns="0" bIns="0">
            <a:spAutoFit/>
          </a:bodyPr>
          <a:lstStyle/>
          <a:p>
            <a:pPr marL="52069">
              <a:spcBef>
                <a:spcPts val="140"/>
              </a:spcBef>
              <a:defRPr/>
            </a:pPr>
            <a:r>
              <a:rPr b="1" dirty="0">
                <a:solidFill>
                  <a:prstClr val="black"/>
                </a:solidFill>
                <a:ea typeface="仿宋_GB2312" pitchFamily="49" charset="-122"/>
                <a:cs typeface="Calibri"/>
              </a:rPr>
              <a:t>4</a:t>
            </a:r>
            <a:endParaRPr dirty="0">
              <a:solidFill>
                <a:prstClr val="black"/>
              </a:solidFill>
              <a:ea typeface="仿宋_GB2312" pitchFamily="49" charset="-122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89275" y="2562225"/>
            <a:ext cx="266700" cy="333375"/>
          </a:xfrm>
          <a:custGeom>
            <a:avLst/>
            <a:gdLst/>
            <a:ahLst/>
            <a:cxnLst/>
            <a:rect l="l" t="t" r="r" b="b"/>
            <a:pathLst>
              <a:path w="266700" h="334010">
                <a:moveTo>
                  <a:pt x="0" y="333857"/>
                </a:moveTo>
                <a:lnTo>
                  <a:pt x="266585" y="333857"/>
                </a:lnTo>
                <a:lnTo>
                  <a:pt x="266585" y="0"/>
                </a:lnTo>
                <a:lnTo>
                  <a:pt x="0" y="0"/>
                </a:lnTo>
                <a:lnTo>
                  <a:pt x="0" y="333857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40075" y="2597150"/>
            <a:ext cx="266700" cy="3333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lIns="0" tIns="19050" rIns="0" bIns="0">
            <a:spAutoFit/>
          </a:bodyPr>
          <a:lstStyle/>
          <a:p>
            <a:pPr marL="52069">
              <a:spcBef>
                <a:spcPts val="150"/>
              </a:spcBef>
              <a:defRPr/>
            </a:pPr>
            <a:r>
              <a:rPr b="1" dirty="0">
                <a:solidFill>
                  <a:prstClr val="black"/>
                </a:solidFill>
                <a:ea typeface="仿宋_GB2312" pitchFamily="49" charset="-122"/>
                <a:cs typeface="Calibri"/>
              </a:rPr>
              <a:t>5</a:t>
            </a:r>
            <a:endParaRPr>
              <a:solidFill>
                <a:prstClr val="black"/>
              </a:solidFill>
              <a:ea typeface="仿宋_GB2312" pitchFamily="49" charset="-122"/>
              <a:cs typeface="Calibri"/>
            </a:endParaRPr>
          </a:p>
        </p:txBody>
      </p:sp>
      <p:sp>
        <p:nvSpPr>
          <p:cNvPr id="142345" name="object 53"/>
          <p:cNvSpPr txBox="1">
            <a:spLocks noChangeArrowheads="1"/>
          </p:cNvSpPr>
          <p:nvPr/>
        </p:nvSpPr>
        <p:spPr bwMode="auto">
          <a:xfrm>
            <a:off x="704850" y="1011238"/>
            <a:ext cx="4441825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335" rIns="0" bIns="0">
            <a:spAutoFit/>
          </a:bodyPr>
          <a:lstStyle>
            <a:lvl1pPr marL="12700">
              <a:tabLst>
                <a:tab pos="592138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tabLst>
                <a:tab pos="592138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tabLst>
                <a:tab pos="592138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tabLst>
                <a:tab pos="592138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tabLst>
                <a:tab pos="592138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92138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92138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92138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92138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zh-CN" altLang="zh-CN" sz="3200">
                <a:solidFill>
                  <a:srgbClr val="0000FF"/>
                </a:solidFill>
                <a:latin typeface="Wingdings" panose="05000000000000000000" pitchFamily="2" charset="2"/>
              </a:rPr>
              <a:t></a:t>
            </a:r>
            <a:r>
              <a:rPr lang="zh-CN" altLang="zh-CN" sz="3200" b="0">
                <a:solidFill>
                  <a:srgbClr val="0000FF"/>
                </a:solidFill>
                <a:cs typeface="Times New Roman" panose="02020603050405020304" pitchFamily="18" charset="0"/>
              </a:rPr>
              <a:t>	</a:t>
            </a:r>
            <a:r>
              <a:rPr lang="zh-CN" altLang="zh-CN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每次把</a:t>
            </a:r>
            <a:r>
              <a:rPr lang="zh-CN" altLang="zh-CN" sz="20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权值最小的两棵</a:t>
            </a:r>
            <a:r>
              <a:rPr lang="zh-CN" altLang="zh-CN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二叉树合并</a:t>
            </a:r>
            <a:endParaRPr lang="zh-CN" altLang="zh-CN" sz="20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226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object 2"/>
          <p:cNvSpPr>
            <a:spLocks noGrp="1"/>
          </p:cNvSpPr>
          <p:nvPr>
            <p:ph type="title"/>
          </p:nvPr>
        </p:nvSpPr>
        <p:spPr>
          <a:xfrm>
            <a:off x="460375" y="279400"/>
            <a:ext cx="2884488" cy="514350"/>
          </a:xfrm>
        </p:spPr>
        <p:txBody>
          <a:bodyPr tIns="12700"/>
          <a:lstStyle/>
          <a:p>
            <a:pPr marL="12700" eaLnBrk="1" hangingPunct="1">
              <a:spcBef>
                <a:spcPts val="100"/>
              </a:spcBef>
            </a:pPr>
            <a:r>
              <a:rPr lang="zh-CN" altLang="zh-CN" sz="3200">
                <a:solidFill>
                  <a:srgbClr val="003399"/>
                </a:solidFill>
                <a:latin typeface="宋体" panose="02010600030101010101" pitchFamily="2" charset="-122"/>
              </a:rPr>
              <a:t>哈夫曼树的构造</a:t>
            </a:r>
            <a:endParaRPr lang="zh-CN" altLang="zh-CN" sz="3200">
              <a:latin typeface="宋体" panose="02010600030101010101" pitchFamily="2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24088" y="2597150"/>
            <a:ext cx="266700" cy="334963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lIns="0" tIns="18415" rIns="0" bIns="0">
            <a:spAutoFit/>
          </a:bodyPr>
          <a:lstStyle/>
          <a:p>
            <a:pPr marL="51435">
              <a:spcBef>
                <a:spcPts val="145"/>
              </a:spcBef>
              <a:defRPr/>
            </a:pPr>
            <a:r>
              <a:rPr b="1" dirty="0">
                <a:solidFill>
                  <a:prstClr val="black"/>
                </a:solidFill>
                <a:ea typeface="仿宋_GB2312" pitchFamily="49" charset="-122"/>
                <a:cs typeface="Calibri"/>
              </a:rPr>
              <a:t>3</a:t>
            </a:r>
            <a:endParaRPr dirty="0">
              <a:solidFill>
                <a:prstClr val="black"/>
              </a:solidFill>
              <a:ea typeface="仿宋_GB2312" pitchFamily="49" charset="-122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3988" y="2597150"/>
            <a:ext cx="266700" cy="3333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lIns="0" tIns="17780" rIns="0" bIns="0">
            <a:spAutoFit/>
          </a:bodyPr>
          <a:lstStyle/>
          <a:p>
            <a:pPr marL="52069">
              <a:spcBef>
                <a:spcPts val="140"/>
              </a:spcBef>
              <a:defRPr/>
            </a:pPr>
            <a:r>
              <a:rPr b="1" dirty="0">
                <a:solidFill>
                  <a:prstClr val="black"/>
                </a:solidFill>
                <a:ea typeface="仿宋_GB2312" pitchFamily="49" charset="-122"/>
                <a:cs typeface="Calibri"/>
              </a:rPr>
              <a:t>4</a:t>
            </a:r>
            <a:endParaRPr dirty="0">
              <a:solidFill>
                <a:prstClr val="black"/>
              </a:solidFill>
              <a:ea typeface="仿宋_GB2312" pitchFamily="49" charset="-122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89275" y="2562225"/>
            <a:ext cx="266700" cy="333375"/>
          </a:xfrm>
          <a:custGeom>
            <a:avLst/>
            <a:gdLst/>
            <a:ahLst/>
            <a:cxnLst/>
            <a:rect l="l" t="t" r="r" b="b"/>
            <a:pathLst>
              <a:path w="266700" h="334010">
                <a:moveTo>
                  <a:pt x="0" y="333857"/>
                </a:moveTo>
                <a:lnTo>
                  <a:pt x="266585" y="333857"/>
                </a:lnTo>
                <a:lnTo>
                  <a:pt x="266585" y="0"/>
                </a:lnTo>
                <a:lnTo>
                  <a:pt x="0" y="0"/>
                </a:lnTo>
                <a:lnTo>
                  <a:pt x="0" y="333857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40075" y="2597150"/>
            <a:ext cx="266700" cy="3333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lIns="0" tIns="19050" rIns="0" bIns="0">
            <a:spAutoFit/>
          </a:bodyPr>
          <a:lstStyle/>
          <a:p>
            <a:pPr marL="52069">
              <a:spcBef>
                <a:spcPts val="150"/>
              </a:spcBef>
              <a:defRPr/>
            </a:pPr>
            <a:r>
              <a:rPr b="1" dirty="0">
                <a:solidFill>
                  <a:prstClr val="black"/>
                </a:solidFill>
                <a:ea typeface="仿宋_GB2312" pitchFamily="49" charset="-122"/>
                <a:cs typeface="Calibri"/>
              </a:rPr>
              <a:t>5</a:t>
            </a:r>
            <a:endParaRPr>
              <a:solidFill>
                <a:prstClr val="black"/>
              </a:solidFill>
              <a:ea typeface="仿宋_GB2312" pitchFamily="49" charset="-122"/>
              <a:cs typeface="Calibri"/>
            </a:endParaRPr>
          </a:p>
        </p:txBody>
      </p:sp>
      <p:sp>
        <p:nvSpPr>
          <p:cNvPr id="143367" name="object 53"/>
          <p:cNvSpPr txBox="1">
            <a:spLocks noChangeArrowheads="1"/>
          </p:cNvSpPr>
          <p:nvPr/>
        </p:nvSpPr>
        <p:spPr bwMode="auto">
          <a:xfrm>
            <a:off x="704850" y="1011238"/>
            <a:ext cx="4441825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335" rIns="0" bIns="0">
            <a:spAutoFit/>
          </a:bodyPr>
          <a:lstStyle>
            <a:lvl1pPr marL="12700">
              <a:tabLst>
                <a:tab pos="592138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tabLst>
                <a:tab pos="592138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tabLst>
                <a:tab pos="592138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tabLst>
                <a:tab pos="592138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tabLst>
                <a:tab pos="592138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92138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92138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92138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92138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zh-CN" altLang="zh-CN" sz="3200">
                <a:solidFill>
                  <a:srgbClr val="0000FF"/>
                </a:solidFill>
                <a:latin typeface="Wingdings" panose="05000000000000000000" pitchFamily="2" charset="2"/>
              </a:rPr>
              <a:t></a:t>
            </a:r>
            <a:r>
              <a:rPr lang="zh-CN" altLang="zh-CN" sz="3200" b="0">
                <a:solidFill>
                  <a:srgbClr val="0000FF"/>
                </a:solidFill>
                <a:cs typeface="Times New Roman" panose="02020603050405020304" pitchFamily="18" charset="0"/>
              </a:rPr>
              <a:t>	</a:t>
            </a:r>
            <a:r>
              <a:rPr lang="zh-CN" altLang="zh-CN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每次把</a:t>
            </a:r>
            <a:r>
              <a:rPr lang="zh-CN" altLang="zh-CN" sz="20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权值最小的两棵</a:t>
            </a:r>
            <a:r>
              <a:rPr lang="zh-CN" altLang="zh-CN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二叉树合并</a:t>
            </a:r>
            <a:endParaRPr lang="zh-CN" altLang="zh-CN" sz="20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" name="object 45"/>
          <p:cNvSpPr/>
          <p:nvPr/>
        </p:nvSpPr>
        <p:spPr>
          <a:xfrm>
            <a:off x="1530350" y="2640013"/>
            <a:ext cx="265113" cy="292100"/>
          </a:xfrm>
          <a:custGeom>
            <a:avLst/>
            <a:gdLst/>
            <a:ahLst/>
            <a:cxnLst/>
            <a:rect l="l" t="t" r="r" b="b"/>
            <a:pathLst>
              <a:path w="265429" h="293370">
                <a:moveTo>
                  <a:pt x="0" y="293255"/>
                </a:moveTo>
                <a:lnTo>
                  <a:pt x="264985" y="293255"/>
                </a:lnTo>
                <a:lnTo>
                  <a:pt x="264985" y="0"/>
                </a:lnTo>
                <a:lnTo>
                  <a:pt x="0" y="0"/>
                </a:lnTo>
                <a:lnTo>
                  <a:pt x="0" y="293255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55" name="object 46"/>
          <p:cNvSpPr txBox="1"/>
          <p:nvPr/>
        </p:nvSpPr>
        <p:spPr>
          <a:xfrm>
            <a:off x="1568450" y="2624138"/>
            <a:ext cx="142875" cy="30003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b="1" dirty="0">
                <a:solidFill>
                  <a:srgbClr val="585858"/>
                </a:solidFill>
                <a:ea typeface="仿宋_GB2312" pitchFamily="49" charset="-122"/>
                <a:cs typeface="Calibri"/>
              </a:rPr>
              <a:t>3</a:t>
            </a:r>
            <a:endParaRPr>
              <a:solidFill>
                <a:prstClr val="black"/>
              </a:solidFill>
              <a:ea typeface="仿宋_GB2312" pitchFamily="49" charset="-122"/>
              <a:cs typeface="Calibri"/>
            </a:endParaRPr>
          </a:p>
        </p:txBody>
      </p:sp>
      <p:sp>
        <p:nvSpPr>
          <p:cNvPr id="56" name="object 47"/>
          <p:cNvSpPr/>
          <p:nvPr/>
        </p:nvSpPr>
        <p:spPr>
          <a:xfrm>
            <a:off x="1498600" y="2644775"/>
            <a:ext cx="322263" cy="290513"/>
          </a:xfrm>
          <a:custGeom>
            <a:avLst/>
            <a:gdLst/>
            <a:ahLst/>
            <a:cxnLst/>
            <a:rect l="l" t="t" r="r" b="b"/>
            <a:pathLst>
              <a:path w="323214" h="290829">
                <a:moveTo>
                  <a:pt x="0" y="145161"/>
                </a:moveTo>
                <a:lnTo>
                  <a:pt x="8242" y="99242"/>
                </a:lnTo>
                <a:lnTo>
                  <a:pt x="31195" y="59390"/>
                </a:lnTo>
                <a:lnTo>
                  <a:pt x="66193" y="27980"/>
                </a:lnTo>
                <a:lnTo>
                  <a:pt x="110573" y="7391"/>
                </a:lnTo>
                <a:lnTo>
                  <a:pt x="161670" y="0"/>
                </a:lnTo>
                <a:lnTo>
                  <a:pt x="212706" y="7391"/>
                </a:lnTo>
                <a:lnTo>
                  <a:pt x="257049" y="27980"/>
                </a:lnTo>
                <a:lnTo>
                  <a:pt x="292027" y="59390"/>
                </a:lnTo>
                <a:lnTo>
                  <a:pt x="314973" y="99242"/>
                </a:lnTo>
                <a:lnTo>
                  <a:pt x="323215" y="145161"/>
                </a:lnTo>
                <a:lnTo>
                  <a:pt x="314973" y="191030"/>
                </a:lnTo>
                <a:lnTo>
                  <a:pt x="292027" y="230876"/>
                </a:lnTo>
                <a:lnTo>
                  <a:pt x="257049" y="262304"/>
                </a:lnTo>
                <a:lnTo>
                  <a:pt x="212706" y="282918"/>
                </a:lnTo>
                <a:lnTo>
                  <a:pt x="161670" y="290322"/>
                </a:lnTo>
                <a:lnTo>
                  <a:pt x="110573" y="282918"/>
                </a:lnTo>
                <a:lnTo>
                  <a:pt x="66193" y="262304"/>
                </a:lnTo>
                <a:lnTo>
                  <a:pt x="31195" y="230876"/>
                </a:lnTo>
                <a:lnTo>
                  <a:pt x="8242" y="191030"/>
                </a:lnTo>
                <a:lnTo>
                  <a:pt x="0" y="14516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57" name="object 48"/>
          <p:cNvSpPr/>
          <p:nvPr/>
        </p:nvSpPr>
        <p:spPr>
          <a:xfrm>
            <a:off x="1482725" y="2903538"/>
            <a:ext cx="101600" cy="322262"/>
          </a:xfrm>
          <a:custGeom>
            <a:avLst/>
            <a:gdLst/>
            <a:ahLst/>
            <a:cxnLst/>
            <a:rect l="l" t="t" r="r" b="b"/>
            <a:pathLst>
              <a:path w="102870" h="322579">
                <a:moveTo>
                  <a:pt x="102362" y="0"/>
                </a:moveTo>
                <a:lnTo>
                  <a:pt x="0" y="322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58" name="object 49"/>
          <p:cNvSpPr/>
          <p:nvPr/>
        </p:nvSpPr>
        <p:spPr>
          <a:xfrm>
            <a:off x="1751013" y="2901950"/>
            <a:ext cx="101600" cy="323850"/>
          </a:xfrm>
          <a:custGeom>
            <a:avLst/>
            <a:gdLst/>
            <a:ahLst/>
            <a:cxnLst/>
            <a:rect l="l" t="t" r="r" b="b"/>
            <a:pathLst>
              <a:path w="102870" h="322579">
                <a:moveTo>
                  <a:pt x="0" y="0"/>
                </a:moveTo>
                <a:lnTo>
                  <a:pt x="102362" y="322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59" name="object 50"/>
          <p:cNvSpPr txBox="1"/>
          <p:nvPr/>
        </p:nvSpPr>
        <p:spPr>
          <a:xfrm>
            <a:off x="1268413" y="3211513"/>
            <a:ext cx="266700" cy="3349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lIns="0" tIns="18415" rIns="0" bIns="0">
            <a:spAutoFit/>
          </a:bodyPr>
          <a:lstStyle/>
          <a:p>
            <a:pPr marL="52069">
              <a:spcBef>
                <a:spcPts val="145"/>
              </a:spcBef>
              <a:defRPr/>
            </a:pPr>
            <a:r>
              <a:rPr b="1" dirty="0">
                <a:solidFill>
                  <a:prstClr val="black"/>
                </a:solidFill>
                <a:ea typeface="仿宋_GB2312" pitchFamily="49" charset="-122"/>
                <a:cs typeface="Calibri"/>
              </a:rPr>
              <a:t>1</a:t>
            </a:r>
            <a:endParaRPr>
              <a:solidFill>
                <a:prstClr val="black"/>
              </a:solidFill>
              <a:ea typeface="仿宋_GB2312" pitchFamily="49" charset="-122"/>
              <a:cs typeface="Calibri"/>
            </a:endParaRPr>
          </a:p>
        </p:txBody>
      </p:sp>
      <p:sp>
        <p:nvSpPr>
          <p:cNvPr id="60" name="object 51"/>
          <p:cNvSpPr txBox="1"/>
          <p:nvPr/>
        </p:nvSpPr>
        <p:spPr>
          <a:xfrm>
            <a:off x="1747838" y="3211513"/>
            <a:ext cx="266700" cy="3333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lIns="0" tIns="18415" rIns="0" bIns="0">
            <a:spAutoFit/>
          </a:bodyPr>
          <a:lstStyle/>
          <a:p>
            <a:pPr marL="52069">
              <a:spcBef>
                <a:spcPts val="145"/>
              </a:spcBef>
              <a:defRPr/>
            </a:pPr>
            <a:r>
              <a:rPr b="1" dirty="0">
                <a:solidFill>
                  <a:prstClr val="black"/>
                </a:solidFill>
                <a:ea typeface="仿宋_GB2312" pitchFamily="49" charset="-122"/>
                <a:cs typeface="Calibri"/>
              </a:rPr>
              <a:t>2</a:t>
            </a:r>
            <a:endParaRPr>
              <a:solidFill>
                <a:prstClr val="black"/>
              </a:solidFill>
              <a:ea typeface="仿宋_GB2312" pitchFamily="49" charset="-12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937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object 2"/>
          <p:cNvSpPr>
            <a:spLocks noGrp="1"/>
          </p:cNvSpPr>
          <p:nvPr>
            <p:ph type="title"/>
          </p:nvPr>
        </p:nvSpPr>
        <p:spPr>
          <a:xfrm>
            <a:off x="460375" y="279400"/>
            <a:ext cx="2884488" cy="514350"/>
          </a:xfrm>
        </p:spPr>
        <p:txBody>
          <a:bodyPr tIns="12700"/>
          <a:lstStyle/>
          <a:p>
            <a:pPr marL="12700" eaLnBrk="1" hangingPunct="1">
              <a:spcBef>
                <a:spcPts val="100"/>
              </a:spcBef>
            </a:pPr>
            <a:r>
              <a:rPr lang="zh-CN" altLang="zh-CN" sz="3200">
                <a:solidFill>
                  <a:srgbClr val="003399"/>
                </a:solidFill>
                <a:latin typeface="宋体" panose="02010600030101010101" pitchFamily="2" charset="-122"/>
              </a:rPr>
              <a:t>哈夫曼树的构造</a:t>
            </a:r>
            <a:endParaRPr lang="zh-CN" altLang="zh-CN" sz="3200">
              <a:latin typeface="宋体" panose="02010600030101010101" pitchFamily="2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9550" y="2598738"/>
            <a:ext cx="266700" cy="3333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lIns="0" tIns="17780" rIns="0" bIns="0">
            <a:spAutoFit/>
          </a:bodyPr>
          <a:lstStyle/>
          <a:p>
            <a:pPr marL="52069">
              <a:spcBef>
                <a:spcPts val="140"/>
              </a:spcBef>
              <a:defRPr/>
            </a:pPr>
            <a:r>
              <a:rPr b="1" dirty="0">
                <a:solidFill>
                  <a:prstClr val="black"/>
                </a:solidFill>
                <a:ea typeface="仿宋_GB2312" pitchFamily="49" charset="-122"/>
                <a:cs typeface="Calibri"/>
              </a:rPr>
              <a:t>4</a:t>
            </a:r>
            <a:endParaRPr dirty="0">
              <a:solidFill>
                <a:prstClr val="black"/>
              </a:solidFill>
              <a:ea typeface="仿宋_GB2312" pitchFamily="49" charset="-122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74838" y="2563813"/>
            <a:ext cx="266700" cy="333375"/>
          </a:xfrm>
          <a:custGeom>
            <a:avLst/>
            <a:gdLst/>
            <a:ahLst/>
            <a:cxnLst/>
            <a:rect l="l" t="t" r="r" b="b"/>
            <a:pathLst>
              <a:path w="266700" h="334010">
                <a:moveTo>
                  <a:pt x="0" y="333857"/>
                </a:moveTo>
                <a:lnTo>
                  <a:pt x="266585" y="333857"/>
                </a:lnTo>
                <a:lnTo>
                  <a:pt x="266585" y="0"/>
                </a:lnTo>
                <a:lnTo>
                  <a:pt x="0" y="0"/>
                </a:lnTo>
                <a:lnTo>
                  <a:pt x="0" y="333857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24050" y="2597150"/>
            <a:ext cx="266700" cy="334963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lIns="0" tIns="19050" rIns="0" bIns="0">
            <a:spAutoFit/>
          </a:bodyPr>
          <a:lstStyle/>
          <a:p>
            <a:pPr marL="52069">
              <a:spcBef>
                <a:spcPts val="150"/>
              </a:spcBef>
              <a:defRPr/>
            </a:pPr>
            <a:r>
              <a:rPr b="1" dirty="0">
                <a:solidFill>
                  <a:prstClr val="black"/>
                </a:solidFill>
                <a:ea typeface="仿宋_GB2312" pitchFamily="49" charset="-122"/>
                <a:cs typeface="Calibri"/>
              </a:rPr>
              <a:t>5</a:t>
            </a:r>
            <a:endParaRPr>
              <a:solidFill>
                <a:prstClr val="black"/>
              </a:solidFill>
              <a:ea typeface="仿宋_GB2312" pitchFamily="49" charset="-122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622550" y="2652713"/>
            <a:ext cx="300038" cy="292100"/>
          </a:xfrm>
          <a:custGeom>
            <a:avLst/>
            <a:gdLst/>
            <a:ahLst/>
            <a:cxnLst/>
            <a:rect l="l" t="t" r="r" b="b"/>
            <a:pathLst>
              <a:path w="300989" h="293369">
                <a:moveTo>
                  <a:pt x="0" y="293255"/>
                </a:moveTo>
                <a:lnTo>
                  <a:pt x="300532" y="293255"/>
                </a:lnTo>
                <a:lnTo>
                  <a:pt x="300532" y="0"/>
                </a:lnTo>
                <a:lnTo>
                  <a:pt x="0" y="0"/>
                </a:lnTo>
                <a:lnTo>
                  <a:pt x="0" y="293255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662238" y="2636838"/>
            <a:ext cx="141287" cy="30003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b="1" dirty="0">
                <a:solidFill>
                  <a:srgbClr val="585858"/>
                </a:solidFill>
                <a:ea typeface="仿宋_GB2312" pitchFamily="49" charset="-122"/>
                <a:cs typeface="Calibri"/>
              </a:rPr>
              <a:t>6</a:t>
            </a:r>
            <a:endParaRPr>
              <a:solidFill>
                <a:prstClr val="black"/>
              </a:solidFill>
              <a:ea typeface="仿宋_GB2312" pitchFamily="49" charset="-122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578100" y="2909888"/>
            <a:ext cx="103188" cy="323850"/>
          </a:xfrm>
          <a:custGeom>
            <a:avLst/>
            <a:gdLst/>
            <a:ahLst/>
            <a:cxnLst/>
            <a:rect l="l" t="t" r="r" b="b"/>
            <a:pathLst>
              <a:path w="102235" h="322580">
                <a:moveTo>
                  <a:pt x="102235" y="0"/>
                </a:moveTo>
                <a:lnTo>
                  <a:pt x="0" y="3221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846388" y="2909888"/>
            <a:ext cx="103187" cy="322262"/>
          </a:xfrm>
          <a:custGeom>
            <a:avLst/>
            <a:gdLst/>
            <a:ahLst/>
            <a:cxnLst/>
            <a:rect l="l" t="t" r="r" b="b"/>
            <a:pathLst>
              <a:path w="102870" h="322580">
                <a:moveTo>
                  <a:pt x="0" y="0"/>
                </a:moveTo>
                <a:lnTo>
                  <a:pt x="102362" y="322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600325" y="2640013"/>
            <a:ext cx="322263" cy="290512"/>
          </a:xfrm>
          <a:custGeom>
            <a:avLst/>
            <a:gdLst/>
            <a:ahLst/>
            <a:cxnLst/>
            <a:rect l="l" t="t" r="r" b="b"/>
            <a:pathLst>
              <a:path w="323214" h="290830">
                <a:moveTo>
                  <a:pt x="0" y="145287"/>
                </a:moveTo>
                <a:lnTo>
                  <a:pt x="8241" y="99356"/>
                </a:lnTo>
                <a:lnTo>
                  <a:pt x="31187" y="59472"/>
                </a:lnTo>
                <a:lnTo>
                  <a:pt x="66165" y="28025"/>
                </a:lnTo>
                <a:lnTo>
                  <a:pt x="110508" y="7404"/>
                </a:lnTo>
                <a:lnTo>
                  <a:pt x="161544" y="0"/>
                </a:lnTo>
                <a:lnTo>
                  <a:pt x="212641" y="7404"/>
                </a:lnTo>
                <a:lnTo>
                  <a:pt x="257021" y="28025"/>
                </a:lnTo>
                <a:lnTo>
                  <a:pt x="292019" y="59472"/>
                </a:lnTo>
                <a:lnTo>
                  <a:pt x="314972" y="99356"/>
                </a:lnTo>
                <a:lnTo>
                  <a:pt x="323214" y="145287"/>
                </a:lnTo>
                <a:lnTo>
                  <a:pt x="314972" y="191157"/>
                </a:lnTo>
                <a:lnTo>
                  <a:pt x="292019" y="231003"/>
                </a:lnTo>
                <a:lnTo>
                  <a:pt x="257021" y="262431"/>
                </a:lnTo>
                <a:lnTo>
                  <a:pt x="212641" y="283045"/>
                </a:lnTo>
                <a:lnTo>
                  <a:pt x="161544" y="290449"/>
                </a:lnTo>
                <a:lnTo>
                  <a:pt x="110508" y="283045"/>
                </a:lnTo>
                <a:lnTo>
                  <a:pt x="66165" y="262431"/>
                </a:lnTo>
                <a:lnTo>
                  <a:pt x="31187" y="231003"/>
                </a:lnTo>
                <a:lnTo>
                  <a:pt x="8241" y="191157"/>
                </a:lnTo>
                <a:lnTo>
                  <a:pt x="0" y="145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411413" y="3211513"/>
            <a:ext cx="265112" cy="293687"/>
          </a:xfrm>
          <a:custGeom>
            <a:avLst/>
            <a:gdLst/>
            <a:ahLst/>
            <a:cxnLst/>
            <a:rect l="l" t="t" r="r" b="b"/>
            <a:pathLst>
              <a:path w="265429" h="293370">
                <a:moveTo>
                  <a:pt x="0" y="293255"/>
                </a:moveTo>
                <a:lnTo>
                  <a:pt x="264985" y="293255"/>
                </a:lnTo>
                <a:lnTo>
                  <a:pt x="264985" y="0"/>
                </a:lnTo>
                <a:lnTo>
                  <a:pt x="0" y="0"/>
                </a:lnTo>
                <a:lnTo>
                  <a:pt x="0" y="293255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451100" y="3197225"/>
            <a:ext cx="141288" cy="30003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b="1" dirty="0">
                <a:solidFill>
                  <a:srgbClr val="585858"/>
                </a:solidFill>
                <a:ea typeface="仿宋_GB2312" pitchFamily="49" charset="-122"/>
                <a:cs typeface="Calibri"/>
              </a:rPr>
              <a:t>3</a:t>
            </a:r>
            <a:endParaRPr>
              <a:solidFill>
                <a:prstClr val="black"/>
              </a:solidFill>
              <a:ea typeface="仿宋_GB2312" pitchFamily="49" charset="-122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379663" y="3216275"/>
            <a:ext cx="323850" cy="290513"/>
          </a:xfrm>
          <a:custGeom>
            <a:avLst/>
            <a:gdLst/>
            <a:ahLst/>
            <a:cxnLst/>
            <a:rect l="l" t="t" r="r" b="b"/>
            <a:pathLst>
              <a:path w="323214" h="290829">
                <a:moveTo>
                  <a:pt x="0" y="145161"/>
                </a:moveTo>
                <a:lnTo>
                  <a:pt x="8242" y="99242"/>
                </a:lnTo>
                <a:lnTo>
                  <a:pt x="31195" y="59390"/>
                </a:lnTo>
                <a:lnTo>
                  <a:pt x="66193" y="27980"/>
                </a:lnTo>
                <a:lnTo>
                  <a:pt x="110573" y="7391"/>
                </a:lnTo>
                <a:lnTo>
                  <a:pt x="161670" y="0"/>
                </a:lnTo>
                <a:lnTo>
                  <a:pt x="212706" y="7391"/>
                </a:lnTo>
                <a:lnTo>
                  <a:pt x="257049" y="27980"/>
                </a:lnTo>
                <a:lnTo>
                  <a:pt x="292027" y="59390"/>
                </a:lnTo>
                <a:lnTo>
                  <a:pt x="314973" y="99242"/>
                </a:lnTo>
                <a:lnTo>
                  <a:pt x="323215" y="145161"/>
                </a:lnTo>
                <a:lnTo>
                  <a:pt x="314973" y="191030"/>
                </a:lnTo>
                <a:lnTo>
                  <a:pt x="292027" y="230876"/>
                </a:lnTo>
                <a:lnTo>
                  <a:pt x="257049" y="262304"/>
                </a:lnTo>
                <a:lnTo>
                  <a:pt x="212706" y="282918"/>
                </a:lnTo>
                <a:lnTo>
                  <a:pt x="161670" y="290322"/>
                </a:lnTo>
                <a:lnTo>
                  <a:pt x="110573" y="282918"/>
                </a:lnTo>
                <a:lnTo>
                  <a:pt x="66193" y="262304"/>
                </a:lnTo>
                <a:lnTo>
                  <a:pt x="31195" y="230876"/>
                </a:lnTo>
                <a:lnTo>
                  <a:pt x="8242" y="191030"/>
                </a:lnTo>
                <a:lnTo>
                  <a:pt x="0" y="14516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363788" y="3476625"/>
            <a:ext cx="103187" cy="322263"/>
          </a:xfrm>
          <a:custGeom>
            <a:avLst/>
            <a:gdLst/>
            <a:ahLst/>
            <a:cxnLst/>
            <a:rect l="l" t="t" r="r" b="b"/>
            <a:pathLst>
              <a:path w="102870" h="322579">
                <a:moveTo>
                  <a:pt x="102362" y="0"/>
                </a:moveTo>
                <a:lnTo>
                  <a:pt x="0" y="322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632075" y="3475038"/>
            <a:ext cx="103188" cy="322262"/>
          </a:xfrm>
          <a:custGeom>
            <a:avLst/>
            <a:gdLst/>
            <a:ahLst/>
            <a:cxnLst/>
            <a:rect l="l" t="t" r="r" b="b"/>
            <a:pathLst>
              <a:path w="102870" h="322579">
                <a:moveTo>
                  <a:pt x="0" y="0"/>
                </a:moveTo>
                <a:lnTo>
                  <a:pt x="102362" y="322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lIns="0" tIns="0" rIns="0" bIns="0"/>
          <a:lstStyle/>
          <a:p>
            <a:pPr>
              <a:defRPr/>
            </a:pPr>
            <a:endParaRPr>
              <a:solidFill>
                <a:prstClr val="black"/>
              </a:solidFill>
              <a:ea typeface="仿宋_GB2312" pitchFamily="49" charset="-122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149475" y="3784600"/>
            <a:ext cx="266700" cy="3333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lIns="0" tIns="18415" rIns="0" bIns="0">
            <a:spAutoFit/>
          </a:bodyPr>
          <a:lstStyle/>
          <a:p>
            <a:pPr marL="52069">
              <a:spcBef>
                <a:spcPts val="145"/>
              </a:spcBef>
              <a:defRPr/>
            </a:pPr>
            <a:r>
              <a:rPr b="1" dirty="0">
                <a:solidFill>
                  <a:prstClr val="black"/>
                </a:solidFill>
                <a:ea typeface="仿宋_GB2312" pitchFamily="49" charset="-122"/>
                <a:cs typeface="Calibri"/>
              </a:rPr>
              <a:t>1</a:t>
            </a:r>
            <a:endParaRPr>
              <a:solidFill>
                <a:prstClr val="black"/>
              </a:solidFill>
              <a:ea typeface="仿宋_GB2312" pitchFamily="49" charset="-122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630488" y="3783013"/>
            <a:ext cx="266700" cy="3349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lIns="0" tIns="18415" rIns="0" bIns="0">
            <a:spAutoFit/>
          </a:bodyPr>
          <a:lstStyle/>
          <a:p>
            <a:pPr marL="52069">
              <a:spcBef>
                <a:spcPts val="145"/>
              </a:spcBef>
              <a:defRPr/>
            </a:pPr>
            <a:r>
              <a:rPr b="1" dirty="0">
                <a:solidFill>
                  <a:prstClr val="black"/>
                </a:solidFill>
                <a:ea typeface="仿宋_GB2312" pitchFamily="49" charset="-122"/>
                <a:cs typeface="Calibri"/>
              </a:rPr>
              <a:t>2</a:t>
            </a:r>
            <a:endParaRPr>
              <a:solidFill>
                <a:prstClr val="black"/>
              </a:solidFill>
              <a:ea typeface="仿宋_GB2312" pitchFamily="49" charset="-122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863850" y="3211513"/>
            <a:ext cx="266700" cy="3349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lIns="0" tIns="17780" rIns="0" bIns="0">
            <a:spAutoFit/>
          </a:bodyPr>
          <a:lstStyle/>
          <a:p>
            <a:pPr marL="52069">
              <a:spcBef>
                <a:spcPts val="140"/>
              </a:spcBef>
              <a:defRPr/>
            </a:pPr>
            <a:r>
              <a:rPr b="1" dirty="0">
                <a:solidFill>
                  <a:prstClr val="black"/>
                </a:solidFill>
                <a:ea typeface="仿宋_GB2312" pitchFamily="49" charset="-122"/>
                <a:cs typeface="Calibri"/>
              </a:rPr>
              <a:t>3</a:t>
            </a:r>
            <a:endParaRPr>
              <a:solidFill>
                <a:prstClr val="black"/>
              </a:solidFill>
              <a:ea typeface="仿宋_GB2312" pitchFamily="49" charset="-122"/>
              <a:cs typeface="Calibri"/>
            </a:endParaRPr>
          </a:p>
        </p:txBody>
      </p:sp>
      <p:sp>
        <p:nvSpPr>
          <p:cNvPr id="144403" name="object 53"/>
          <p:cNvSpPr txBox="1">
            <a:spLocks noChangeArrowheads="1"/>
          </p:cNvSpPr>
          <p:nvPr/>
        </p:nvSpPr>
        <p:spPr bwMode="auto">
          <a:xfrm>
            <a:off x="704850" y="1011238"/>
            <a:ext cx="4441825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335" rIns="0" bIns="0">
            <a:spAutoFit/>
          </a:bodyPr>
          <a:lstStyle>
            <a:lvl1pPr marL="12700">
              <a:tabLst>
                <a:tab pos="592138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tabLst>
                <a:tab pos="592138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tabLst>
                <a:tab pos="592138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tabLst>
                <a:tab pos="592138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tabLst>
                <a:tab pos="592138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92138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92138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92138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92138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ts val="100"/>
              </a:spcBef>
              <a:spcAft>
                <a:spcPct val="0"/>
              </a:spcAft>
            </a:pPr>
            <a:r>
              <a:rPr lang="zh-CN" altLang="zh-CN" sz="3200">
                <a:solidFill>
                  <a:srgbClr val="0000FF"/>
                </a:solidFill>
                <a:latin typeface="Wingdings" panose="05000000000000000000" pitchFamily="2" charset="2"/>
              </a:rPr>
              <a:t></a:t>
            </a:r>
            <a:r>
              <a:rPr lang="zh-CN" altLang="zh-CN" sz="3200" b="0">
                <a:solidFill>
                  <a:srgbClr val="0000FF"/>
                </a:solidFill>
                <a:cs typeface="Times New Roman" panose="02020603050405020304" pitchFamily="18" charset="0"/>
              </a:rPr>
              <a:t>	</a:t>
            </a:r>
            <a:r>
              <a:rPr lang="zh-CN" altLang="zh-CN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每次把</a:t>
            </a:r>
            <a:r>
              <a:rPr lang="zh-CN" altLang="zh-CN" sz="20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权值最小的两棵</a:t>
            </a:r>
            <a:r>
              <a:rPr lang="zh-CN" altLang="zh-CN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二叉树合并</a:t>
            </a:r>
            <a:endParaRPr lang="zh-CN" altLang="zh-CN" sz="20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434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Words>1665</Words>
  <Application>Microsoft Office PowerPoint</Application>
  <PresentationFormat>全屏显示(4:3)</PresentationFormat>
  <Paragraphs>404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等线</vt:lpstr>
      <vt:lpstr>楷体</vt:lpstr>
      <vt:lpstr>宋体</vt:lpstr>
      <vt:lpstr>Arial</vt:lpstr>
      <vt:lpstr>Calibri</vt:lpstr>
      <vt:lpstr>Courier New</vt:lpstr>
      <vt:lpstr>Garamond</vt:lpstr>
      <vt:lpstr>Symbol</vt:lpstr>
      <vt:lpstr>Times New Roman</vt:lpstr>
      <vt:lpstr>Webdings</vt:lpstr>
      <vt:lpstr>Wingdings</vt:lpstr>
      <vt:lpstr>Office Theme</vt:lpstr>
      <vt:lpstr>1_Office Theme</vt:lpstr>
      <vt:lpstr>5.2 哈夫曼树与哈夫曼编码</vt:lpstr>
      <vt:lpstr>什么是哈夫曼树（Huffman Tree）</vt:lpstr>
      <vt:lpstr>PowerPoint 演示文稿</vt:lpstr>
      <vt:lpstr>PowerPoint 演示文稿</vt:lpstr>
      <vt:lpstr>PowerPoint 演示文稿</vt:lpstr>
      <vt:lpstr>〖例〗有五个叶子结点，它们的权值为{1,2,3,4,5}，用此权值序列 可以构造出形状不同的多个二叉树。</vt:lpstr>
      <vt:lpstr>哈夫曼树的构造</vt:lpstr>
      <vt:lpstr>哈夫曼树的构造</vt:lpstr>
      <vt:lpstr>哈夫曼树的构造</vt:lpstr>
      <vt:lpstr>哈夫曼树的构造</vt:lpstr>
      <vt:lpstr>哈夫曼树的构造</vt:lpstr>
      <vt:lpstr>PowerPoint 演示文稿</vt:lpstr>
      <vt:lpstr> 没有度为1的结点；  n个叶子结点的哈夫曼树共有2n-1个结点；</vt:lpstr>
      <vt:lpstr>哈夫曼编码</vt:lpstr>
      <vt:lpstr>怎么进行不等长编码？</vt:lpstr>
      <vt:lpstr>怎么进行不等长编码？</vt:lpstr>
      <vt:lpstr>PowerPoint 演示文稿</vt:lpstr>
      <vt:lpstr>PowerPoint 演示文稿</vt:lpstr>
      <vt:lpstr>〖例〗哈夫曼编码</vt:lpstr>
      <vt:lpstr>〖例〗哈夫曼编码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apple</dc:creator>
  <cp:lastModifiedBy>micky0123123@outlook.com</cp:lastModifiedBy>
  <cp:revision>16</cp:revision>
  <dcterms:created xsi:type="dcterms:W3CDTF">2019-08-31T14:15:51Z</dcterms:created>
  <dcterms:modified xsi:type="dcterms:W3CDTF">2021-11-16T07:36:23Z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2015-02-22T00:00:00Z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2019-08-31T00:00:00Z</vt:filetime>
  </property>
</Properties>
</file>