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9" r:id="rId4"/>
    <p:sldId id="261" r:id="rId5"/>
    <p:sldId id="260" r:id="rId6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220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40B500-FD2B-4881-8399-EE9AFF63B8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929FCC-882B-4A74-A066-8644F8F72D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718F8-090B-4ACC-8215-A9AD854ACA70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96B9A-957F-4B5E-BEBB-FACF931855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4B731A-D144-48B8-8804-4C2DF1DC9E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A25D-9925-4F83-893E-8C5C573CD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8735" y="1855724"/>
            <a:ext cx="71559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55839" y="577595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32039" y="65211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84439" y="1568196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56039" y="4311396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35" y="677671"/>
            <a:ext cx="807032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339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535" y="1970785"/>
            <a:ext cx="8070329" cy="271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735" y="1855724"/>
            <a:ext cx="54216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第九讲</a:t>
            </a:r>
            <a:r>
              <a:rPr sz="5000" b="1" spc="-90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5000" b="1" spc="-25" dirty="0">
                <a:solidFill>
                  <a:srgbClr val="00339A"/>
                </a:solidFill>
                <a:latin typeface="宋体"/>
                <a:cs typeface="宋体"/>
              </a:rPr>
              <a:t>排序（上）</a:t>
            </a:r>
            <a:endParaRPr sz="5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735" y="1860295"/>
            <a:ext cx="281241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85" dirty="0">
                <a:latin typeface="Times New Roman"/>
                <a:cs typeface="Times New Roman"/>
              </a:rPr>
              <a:t>9.3 </a:t>
            </a:r>
            <a:r>
              <a:rPr sz="5000" spc="-25" dirty="0"/>
              <a:t>堆排序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16306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堆排序</a:t>
            </a:r>
          </a:p>
        </p:txBody>
      </p:sp>
      <p:sp>
        <p:nvSpPr>
          <p:cNvPr id="3" name="object 3"/>
          <p:cNvSpPr/>
          <p:nvPr/>
        </p:nvSpPr>
        <p:spPr>
          <a:xfrm>
            <a:off x="2222639" y="2558795"/>
            <a:ext cx="5714987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2631" y="4737353"/>
            <a:ext cx="445134" cy="184150"/>
          </a:xfrm>
          <a:custGeom>
            <a:avLst/>
            <a:gdLst/>
            <a:ahLst/>
            <a:cxnLst/>
            <a:rect l="l" t="t" r="r" b="b"/>
            <a:pathLst>
              <a:path w="445134" h="184150">
                <a:moveTo>
                  <a:pt x="445008" y="0"/>
                </a:moveTo>
                <a:lnTo>
                  <a:pt x="376545" y="12614"/>
                </a:lnTo>
                <a:lnTo>
                  <a:pt x="314481" y="21136"/>
                </a:lnTo>
                <a:lnTo>
                  <a:pt x="259242" y="25672"/>
                </a:lnTo>
                <a:lnTo>
                  <a:pt x="211253" y="26330"/>
                </a:lnTo>
                <a:lnTo>
                  <a:pt x="170943" y="23215"/>
                </a:lnTo>
                <a:lnTo>
                  <a:pt x="138737" y="16435"/>
                </a:lnTo>
                <a:lnTo>
                  <a:pt x="115062" y="6095"/>
                </a:lnTo>
                <a:lnTo>
                  <a:pt x="0" y="183641"/>
                </a:lnTo>
                <a:lnTo>
                  <a:pt x="44500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2639" y="2558795"/>
            <a:ext cx="5715000" cy="2362200"/>
          </a:xfrm>
          <a:custGeom>
            <a:avLst/>
            <a:gdLst/>
            <a:ahLst/>
            <a:cxnLst/>
            <a:rect l="l" t="t" r="r" b="b"/>
            <a:pathLst>
              <a:path w="5715000" h="2362200">
                <a:moveTo>
                  <a:pt x="0" y="0"/>
                </a:moveTo>
                <a:lnTo>
                  <a:pt x="0" y="2362200"/>
                </a:lnTo>
                <a:lnTo>
                  <a:pt x="5269992" y="2362199"/>
                </a:lnTo>
                <a:lnTo>
                  <a:pt x="5715000" y="2178557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631" y="4737353"/>
            <a:ext cx="445134" cy="184150"/>
          </a:xfrm>
          <a:custGeom>
            <a:avLst/>
            <a:gdLst/>
            <a:ahLst/>
            <a:cxnLst/>
            <a:rect l="l" t="t" r="r" b="b"/>
            <a:pathLst>
              <a:path w="445134" h="184150">
                <a:moveTo>
                  <a:pt x="0" y="183642"/>
                </a:moveTo>
                <a:lnTo>
                  <a:pt x="115062" y="6096"/>
                </a:lnTo>
                <a:lnTo>
                  <a:pt x="138737" y="16435"/>
                </a:lnTo>
                <a:lnTo>
                  <a:pt x="170943" y="23215"/>
                </a:lnTo>
                <a:lnTo>
                  <a:pt x="211253" y="26330"/>
                </a:lnTo>
                <a:lnTo>
                  <a:pt x="259242" y="25672"/>
                </a:lnTo>
                <a:lnTo>
                  <a:pt x="314481" y="21136"/>
                </a:lnTo>
                <a:lnTo>
                  <a:pt x="376545" y="12614"/>
                </a:lnTo>
                <a:lnTo>
                  <a:pt x="4450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1535" y="1970785"/>
            <a:ext cx="6314440" cy="271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宋体"/>
                <a:cs typeface="宋体"/>
              </a:rPr>
              <a:t>算法</a:t>
            </a:r>
            <a:r>
              <a:rPr sz="3000" b="1" spc="-5" dirty="0">
                <a:latin typeface="Arial"/>
                <a:cs typeface="Arial"/>
              </a:rPr>
              <a:t>1</a:t>
            </a:r>
            <a:endParaRPr sz="3000" dirty="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  <a:spcBef>
                <a:spcPts val="1739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Heap_Sort ( ElementType A[],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409065" marR="1839595" indent="-367030">
              <a:lnSpc>
                <a:spcPct val="120300"/>
              </a:lnSpc>
              <a:spcBef>
                <a:spcPts val="5"/>
              </a:spcBef>
              <a:tabLst>
                <a:tab pos="1409700" algn="l"/>
                <a:tab pos="3244215" algn="l"/>
              </a:tabLst>
            </a:pPr>
            <a:r>
              <a:rPr sz="1600" b="1" dirty="0">
                <a:latin typeface="Courier New"/>
                <a:cs typeface="Courier New"/>
              </a:rPr>
              <a:t>{		BuildHeap(A);	</a:t>
            </a:r>
            <a:endParaRPr lang="en-US" sz="1600" b="1" dirty="0">
              <a:latin typeface="Courier New"/>
              <a:cs typeface="Courier New"/>
            </a:endParaRPr>
          </a:p>
          <a:p>
            <a:pPr marL="1409065" marR="1839595" indent="-367030">
              <a:lnSpc>
                <a:spcPct val="120300"/>
              </a:lnSpc>
              <a:spcBef>
                <a:spcPts val="5"/>
              </a:spcBef>
              <a:tabLst>
                <a:tab pos="1409700" algn="l"/>
                <a:tab pos="3244215" algn="l"/>
              </a:tabLst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i=0; i&lt;N; i++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409065" marR="5080" indent="367030">
              <a:lnSpc>
                <a:spcPts val="2320"/>
              </a:lnSpc>
              <a:spcBef>
                <a:spcPts val="135"/>
              </a:spcBef>
            </a:pPr>
            <a:r>
              <a:rPr sz="1600" b="1" dirty="0">
                <a:latin typeface="Courier New"/>
                <a:cs typeface="Courier New"/>
              </a:rPr>
              <a:t>TmpA[i] = DeleteMin(A); </a:t>
            </a:r>
            <a:endParaRPr lang="en-US" sz="1600" b="1" dirty="0">
              <a:latin typeface="Courier New"/>
              <a:cs typeface="Courier New"/>
            </a:endParaRPr>
          </a:p>
          <a:p>
            <a:pPr marL="1409065" marR="5080" indent="367030">
              <a:lnSpc>
                <a:spcPts val="2320"/>
              </a:lnSpc>
              <a:spcBef>
                <a:spcPts val="135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i=0; i&lt;N; i++ )</a:t>
            </a:r>
            <a:endParaRPr sz="1600" dirty="0">
              <a:latin typeface="Courier New"/>
              <a:cs typeface="Courier New"/>
            </a:endParaRPr>
          </a:p>
          <a:p>
            <a:pPr marL="1776095">
              <a:lnSpc>
                <a:spcPct val="100000"/>
              </a:lnSpc>
              <a:spcBef>
                <a:spcPts val="244"/>
              </a:spcBef>
            </a:pPr>
            <a:r>
              <a:rPr sz="1600" b="1" dirty="0">
                <a:latin typeface="Courier New"/>
                <a:cs typeface="Courier New"/>
              </a:rPr>
              <a:t>A[i] 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TmpA[i];</a:t>
            </a:r>
            <a:endParaRPr sz="1600" dirty="0">
              <a:latin typeface="Courier New"/>
              <a:cs typeface="Courier New"/>
            </a:endParaRPr>
          </a:p>
          <a:p>
            <a:pPr marL="1042669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935" y="5095747"/>
            <a:ext cx="6687820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100"/>
              </a:spcBef>
              <a:tabLst>
                <a:tab pos="353758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T </a:t>
            </a: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dirty="0">
                <a:latin typeface="Times New Roman"/>
                <a:cs typeface="Times New Roman"/>
              </a:rPr>
              <a:t>) = O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N	</a:t>
            </a:r>
            <a:r>
              <a:rPr sz="2400" b="1" dirty="0">
                <a:latin typeface="Times New Roman"/>
                <a:cs typeface="Times New Roman"/>
              </a:rPr>
              <a:t>log 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i="1" spc="1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800" dirty="0">
                <a:solidFill>
                  <a:srgbClr val="FF6500"/>
                </a:solidFill>
                <a:latin typeface="Wingdings"/>
                <a:cs typeface="Wingdings"/>
              </a:rPr>
              <a:t></a:t>
            </a:r>
            <a:r>
              <a:rPr sz="4800" spc="-66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宋体"/>
                <a:cs typeface="宋体"/>
              </a:rPr>
              <a:t>需要额外</a:t>
            </a:r>
            <a:r>
              <a:rPr sz="2400" b="1" spc="-5" dirty="0">
                <a:latin typeface="Times New Roman"/>
                <a:cs typeface="Times New Roman"/>
              </a:rPr>
              <a:t>O(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r>
              <a:rPr sz="2400" b="1" dirty="0">
                <a:latin typeface="宋体"/>
                <a:cs typeface="宋体"/>
              </a:rPr>
              <a:t>空间，并且复制元素需要时间。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2E8228-65CE-438B-9D79-1045684A88D1}"/>
              </a:ext>
            </a:extLst>
          </p:cNvPr>
          <p:cNvSpPr txBox="1"/>
          <p:nvPr/>
        </p:nvSpPr>
        <p:spPr>
          <a:xfrm>
            <a:off x="5348052" y="3781425"/>
            <a:ext cx="5345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9A00"/>
                </a:solidFill>
                <a:latin typeface="Courier New"/>
                <a:cs typeface="Courier New"/>
              </a:rPr>
              <a:t>/* O(N)</a:t>
            </a:r>
            <a:r>
              <a:rPr lang="en-US" altLang="zh-CN" sz="1800" b="1" spc="-3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EE80CB-4FD0-4305-8AAF-0B859AC8EA25}"/>
              </a:ext>
            </a:extLst>
          </p:cNvPr>
          <p:cNvSpPr txBox="1"/>
          <p:nvPr/>
        </p:nvSpPr>
        <p:spPr>
          <a:xfrm>
            <a:off x="5798087" y="3493477"/>
            <a:ext cx="5345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9A00"/>
                </a:solidFill>
                <a:latin typeface="Courier New"/>
                <a:cs typeface="Courier New"/>
              </a:rPr>
              <a:t>/* O(</a:t>
            </a:r>
            <a:r>
              <a:rPr lang="en-US" altLang="zh-CN" sz="1800" b="1" dirty="0" err="1">
                <a:solidFill>
                  <a:srgbClr val="009A00"/>
                </a:solidFill>
                <a:latin typeface="Courier New"/>
                <a:cs typeface="Courier New"/>
              </a:rPr>
              <a:t>logN</a:t>
            </a:r>
            <a:r>
              <a:rPr lang="en-US" altLang="zh-CN" sz="1800" b="1" dirty="0">
                <a:solidFill>
                  <a:srgbClr val="009A00"/>
                </a:solidFill>
                <a:latin typeface="Courier New"/>
                <a:cs typeface="Courier New"/>
              </a:rPr>
              <a:t>) */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8BF2E8-3B68-4F4E-BAD8-3300ABC39412}"/>
              </a:ext>
            </a:extLst>
          </p:cNvPr>
          <p:cNvSpPr txBox="1"/>
          <p:nvPr/>
        </p:nvSpPr>
        <p:spPr>
          <a:xfrm>
            <a:off x="4629071" y="2917072"/>
            <a:ext cx="560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9A00"/>
                </a:solidFill>
                <a:latin typeface="Courier New"/>
                <a:cs typeface="Courier New"/>
              </a:rPr>
              <a:t>/* O(N)</a:t>
            </a:r>
            <a:r>
              <a:rPr lang="en-US" altLang="zh-CN" sz="1800" b="1" spc="-9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b="1" dirty="0">
                <a:solidFill>
                  <a:srgbClr val="009A00"/>
                </a:solidFill>
                <a:latin typeface="Courier New"/>
                <a:cs typeface="Courier New"/>
              </a:rPr>
              <a:t>*/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1625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堆排序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70785"/>
            <a:ext cx="1342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算法</a:t>
            </a:r>
            <a:r>
              <a:rPr sz="3000" b="1" spc="-5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23" name="Group 48">
            <a:extLst>
              <a:ext uri="{FF2B5EF4-FFF2-40B4-BE49-F238E27FC236}">
                <a16:creationId xmlns:a16="http://schemas.microsoft.com/office/drawing/2014/main" id="{13669753-894C-4119-ACCE-3BC79945AB8A}"/>
              </a:ext>
            </a:extLst>
          </p:cNvPr>
          <p:cNvGrpSpPr>
            <a:grpSpLocks/>
          </p:cNvGrpSpPr>
          <p:nvPr/>
        </p:nvGrpSpPr>
        <p:grpSpPr bwMode="auto">
          <a:xfrm>
            <a:off x="1536700" y="3705225"/>
            <a:ext cx="1905000" cy="1905000"/>
            <a:chOff x="480" y="1152"/>
            <a:chExt cx="1200" cy="1200"/>
          </a:xfrm>
        </p:grpSpPr>
        <p:sp>
          <p:nvSpPr>
            <p:cNvPr id="24" name="Oval 49">
              <a:extLst>
                <a:ext uri="{FF2B5EF4-FFF2-40B4-BE49-F238E27FC236}">
                  <a16:creationId xmlns:a16="http://schemas.microsoft.com/office/drawing/2014/main" id="{4E9262F3-EE18-4BA0-BEE8-24ACA6E8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25" name="Oval 50">
              <a:extLst>
                <a:ext uri="{FF2B5EF4-FFF2-40B4-BE49-F238E27FC236}">
                  <a16:creationId xmlns:a16="http://schemas.microsoft.com/office/drawing/2014/main" id="{509ECC74-12FF-440B-B573-DA2921FA9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/>
                <a:t>d</a:t>
              </a:r>
            </a:p>
          </p:txBody>
        </p:sp>
        <p:sp>
          <p:nvSpPr>
            <p:cNvPr id="26" name="Oval 51">
              <a:extLst>
                <a:ext uri="{FF2B5EF4-FFF2-40B4-BE49-F238E27FC236}">
                  <a16:creationId xmlns:a16="http://schemas.microsoft.com/office/drawing/2014/main" id="{3626B2AA-3423-4069-A653-0748E1AFF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/>
                <a:t>c</a:t>
              </a:r>
            </a:p>
          </p:txBody>
        </p:sp>
        <p:sp>
          <p:nvSpPr>
            <p:cNvPr id="27" name="Line 52">
              <a:extLst>
                <a:ext uri="{FF2B5EF4-FFF2-40B4-BE49-F238E27FC236}">
                  <a16:creationId xmlns:a16="http://schemas.microsoft.com/office/drawing/2014/main" id="{9E7D2585-278C-402B-80DE-A155E0479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07ECCB95-2CFE-494F-B333-9EB6EE167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54">
              <a:extLst>
                <a:ext uri="{FF2B5EF4-FFF2-40B4-BE49-F238E27FC236}">
                  <a16:creationId xmlns:a16="http://schemas.microsoft.com/office/drawing/2014/main" id="{62385001-6DA0-46FE-9287-16EFA3FF0E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/>
                <a:t>a</a:t>
              </a:r>
            </a:p>
          </p:txBody>
        </p:sp>
        <p:sp>
          <p:nvSpPr>
            <p:cNvPr id="30" name="Line 55">
              <a:extLst>
                <a:ext uri="{FF2B5EF4-FFF2-40B4-BE49-F238E27FC236}">
                  <a16:creationId xmlns:a16="http://schemas.microsoft.com/office/drawing/2014/main" id="{C57A66BA-8879-4EAD-9D81-27A55E648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56">
              <a:extLst>
                <a:ext uri="{FF2B5EF4-FFF2-40B4-BE49-F238E27FC236}">
                  <a16:creationId xmlns:a16="http://schemas.microsoft.com/office/drawing/2014/main" id="{D6E6CA2A-F9A5-44CA-9B89-247E9857A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[0]</a:t>
              </a:r>
            </a:p>
          </p:txBody>
        </p:sp>
        <p:sp>
          <p:nvSpPr>
            <p:cNvPr id="32" name="Rectangle 57">
              <a:extLst>
                <a:ext uri="{FF2B5EF4-FFF2-40B4-BE49-F238E27FC236}">
                  <a16:creationId xmlns:a16="http://schemas.microsoft.com/office/drawing/2014/main" id="{3D4AAFE7-2A8E-4FC8-8955-F30B1507A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[1]</a:t>
              </a:r>
            </a:p>
          </p:txBody>
        </p:sp>
        <p:sp>
          <p:nvSpPr>
            <p:cNvPr id="33" name="Rectangle 58">
              <a:extLst>
                <a:ext uri="{FF2B5EF4-FFF2-40B4-BE49-F238E27FC236}">
                  <a16:creationId xmlns:a16="http://schemas.microsoft.com/office/drawing/2014/main" id="{E5BF4120-19A2-4752-818F-C8C39B027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[2]</a:t>
              </a:r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D54B561F-8A9B-44A4-A554-7A4EA6B3A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[3]</a:t>
              </a:r>
            </a:p>
          </p:txBody>
        </p:sp>
      </p:grpSp>
      <p:sp>
        <p:nvSpPr>
          <p:cNvPr id="39" name="Oval 65">
            <a:extLst>
              <a:ext uri="{FF2B5EF4-FFF2-40B4-BE49-F238E27FC236}">
                <a16:creationId xmlns:a16="http://schemas.microsoft.com/office/drawing/2014/main" id="{715A2778-0FFD-417C-823B-EBD37380C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3705225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66">
            <a:extLst>
              <a:ext uri="{FF2B5EF4-FFF2-40B4-BE49-F238E27FC236}">
                <a16:creationId xmlns:a16="http://schemas.microsoft.com/office/drawing/2014/main" id="{48D5ED80-28F1-49AC-8DC1-31612CD48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3705225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69">
            <a:extLst>
              <a:ext uri="{FF2B5EF4-FFF2-40B4-BE49-F238E27FC236}">
                <a16:creationId xmlns:a16="http://schemas.microsoft.com/office/drawing/2014/main" id="{171EBCED-AA95-423A-A3C1-DBF1F165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370522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18</a:t>
            </a:r>
            <a:endParaRPr lang="en-US" altLang="zh-CN" b="1"/>
          </a:p>
        </p:txBody>
      </p:sp>
      <p:sp>
        <p:nvSpPr>
          <p:cNvPr id="45" name="Oval 77">
            <a:extLst>
              <a:ext uri="{FF2B5EF4-FFF2-40B4-BE49-F238E27FC236}">
                <a16:creationId xmlns:a16="http://schemas.microsoft.com/office/drawing/2014/main" id="{7164F504-6A64-4DE5-B0EE-E644B5660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370522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4575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535" y="677671"/>
            <a:ext cx="16256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堆排序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70785"/>
            <a:ext cx="1342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宋体"/>
                <a:cs typeface="宋体"/>
              </a:rPr>
              <a:t>算法</a:t>
            </a:r>
            <a:r>
              <a:rPr sz="3000" b="1" spc="-5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70439" y="882396"/>
            <a:ext cx="5714987" cy="2362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40431" y="3060954"/>
            <a:ext cx="445134" cy="184150"/>
          </a:xfrm>
          <a:custGeom>
            <a:avLst/>
            <a:gdLst/>
            <a:ahLst/>
            <a:cxnLst/>
            <a:rect l="l" t="t" r="r" b="b"/>
            <a:pathLst>
              <a:path w="445134" h="184150">
                <a:moveTo>
                  <a:pt x="445008" y="0"/>
                </a:moveTo>
                <a:lnTo>
                  <a:pt x="376545" y="12614"/>
                </a:lnTo>
                <a:lnTo>
                  <a:pt x="314481" y="21136"/>
                </a:lnTo>
                <a:lnTo>
                  <a:pt x="259242" y="25672"/>
                </a:lnTo>
                <a:lnTo>
                  <a:pt x="211253" y="26330"/>
                </a:lnTo>
                <a:lnTo>
                  <a:pt x="170943" y="23215"/>
                </a:lnTo>
                <a:lnTo>
                  <a:pt x="138737" y="16435"/>
                </a:lnTo>
                <a:lnTo>
                  <a:pt x="115062" y="6095"/>
                </a:lnTo>
                <a:lnTo>
                  <a:pt x="0" y="183641"/>
                </a:lnTo>
                <a:lnTo>
                  <a:pt x="44500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0439" y="882396"/>
            <a:ext cx="5715000" cy="2362200"/>
          </a:xfrm>
          <a:custGeom>
            <a:avLst/>
            <a:gdLst/>
            <a:ahLst/>
            <a:cxnLst/>
            <a:rect l="l" t="t" r="r" b="b"/>
            <a:pathLst>
              <a:path w="5715000" h="2362200">
                <a:moveTo>
                  <a:pt x="0" y="0"/>
                </a:moveTo>
                <a:lnTo>
                  <a:pt x="0" y="2362200"/>
                </a:lnTo>
                <a:lnTo>
                  <a:pt x="5269992" y="2362199"/>
                </a:lnTo>
                <a:lnTo>
                  <a:pt x="5715000" y="2178557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40431" y="3060954"/>
            <a:ext cx="445134" cy="184150"/>
          </a:xfrm>
          <a:custGeom>
            <a:avLst/>
            <a:gdLst/>
            <a:ahLst/>
            <a:cxnLst/>
            <a:rect l="l" t="t" r="r" b="b"/>
            <a:pathLst>
              <a:path w="445134" h="184150">
                <a:moveTo>
                  <a:pt x="0" y="183641"/>
                </a:moveTo>
                <a:lnTo>
                  <a:pt x="115062" y="6095"/>
                </a:lnTo>
                <a:lnTo>
                  <a:pt x="138737" y="16435"/>
                </a:lnTo>
                <a:lnTo>
                  <a:pt x="170943" y="23215"/>
                </a:lnTo>
                <a:lnTo>
                  <a:pt x="211253" y="26330"/>
                </a:lnTo>
                <a:lnTo>
                  <a:pt x="259242" y="25672"/>
                </a:lnTo>
                <a:lnTo>
                  <a:pt x="314481" y="21136"/>
                </a:lnTo>
                <a:lnTo>
                  <a:pt x="376545" y="12614"/>
                </a:lnTo>
                <a:lnTo>
                  <a:pt x="4450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89559" y="972566"/>
            <a:ext cx="50387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00" b="1" dirty="0">
                <a:latin typeface="Courier New"/>
                <a:cs typeface="Courier New"/>
              </a:rPr>
              <a:t>Heap_Sort ( ElementType A[],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9538" y="1230118"/>
            <a:ext cx="5405120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125" marR="5080" indent="-73406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sz="1600" b="1" dirty="0">
                <a:latin typeface="Courier New"/>
                <a:cs typeface="Courier New"/>
              </a:rPr>
              <a:t>{	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i=N/2-1; i&gt;=0; i-- )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 BuildHeap */  </a:t>
            </a:r>
            <a:r>
              <a:rPr sz="1600" b="1" dirty="0">
                <a:latin typeface="Courier New"/>
                <a:cs typeface="Courier New"/>
              </a:rPr>
              <a:t>PercDown( A, i, 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( i=N-1; i&gt;0; i-- )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746125" marR="12573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Swap( &amp;A[0], &amp;A[i] ); </a:t>
            </a:r>
            <a:r>
              <a:rPr sz="1600" b="1" dirty="0">
                <a:solidFill>
                  <a:srgbClr val="009A00"/>
                </a:solidFill>
                <a:latin typeface="Courier New"/>
                <a:cs typeface="Courier New"/>
              </a:rPr>
              <a:t>/* DeleteMax */  </a:t>
            </a:r>
            <a:r>
              <a:rPr sz="1600" b="1" dirty="0">
                <a:latin typeface="Courier New"/>
                <a:cs typeface="Courier New"/>
              </a:rPr>
              <a:t>PercDown( A, 0, i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9538" y="2733501"/>
            <a:ext cx="147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1922" y="3391810"/>
            <a:ext cx="4856480" cy="133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5799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spc="-10" dirty="0">
                <a:latin typeface="宋体"/>
                <a:cs typeface="宋体"/>
              </a:rPr>
              <a:t>定理：堆排序处理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10" dirty="0">
                <a:latin typeface="宋体"/>
                <a:cs typeface="宋体"/>
              </a:rPr>
              <a:t>个不同元素的 随机排列的平均比较次数是</a:t>
            </a:r>
            <a:endParaRPr sz="2400" dirty="0">
              <a:latin typeface="宋体"/>
              <a:cs typeface="宋体"/>
            </a:endParaRPr>
          </a:p>
          <a:p>
            <a:pPr marL="698500">
              <a:lnSpc>
                <a:spcPct val="100000"/>
              </a:lnSpc>
              <a:spcBef>
                <a:spcPts val="730"/>
              </a:spcBef>
            </a:pPr>
            <a:r>
              <a:rPr sz="2400" b="1" spc="-5" dirty="0">
                <a:latin typeface="Times New Roman"/>
                <a:cs typeface="Times New Roman"/>
              </a:rPr>
              <a:t>2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spc="-5" dirty="0">
                <a:latin typeface="Times New Roman"/>
                <a:cs typeface="Times New Roman"/>
              </a:rPr>
              <a:t>log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b="1" spc="-5" dirty="0">
                <a:latin typeface="Symbol"/>
                <a:cs typeface="Symbol"/>
              </a:rPr>
              <a:t></a:t>
            </a:r>
            <a:r>
              <a:rPr sz="2400" b="1" spc="-5" dirty="0">
                <a:latin typeface="Times New Roman"/>
                <a:cs typeface="Times New Roman"/>
              </a:rPr>
              <a:t> O(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log log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1935" y="4969255"/>
            <a:ext cx="478790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8115" indent="-342900">
              <a:lnSpc>
                <a:spcPct val="109800"/>
              </a:lnSpc>
              <a:spcBef>
                <a:spcPts val="100"/>
              </a:spcBef>
              <a:buClr>
                <a:srgbClr val="CC6500"/>
              </a:buClr>
              <a:buSzPct val="666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宋体"/>
                <a:cs typeface="宋体"/>
              </a:rPr>
              <a:t>虽然堆排序给出最佳平均时间复 杂度，但实际效果不如用</a:t>
            </a:r>
            <a:endParaRPr sz="24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Times New Roman"/>
                <a:cs typeface="Times New Roman"/>
              </a:rPr>
              <a:t>Sedgewick</a:t>
            </a:r>
            <a:r>
              <a:rPr sz="2400" b="1" spc="-10" dirty="0">
                <a:latin typeface="宋体"/>
                <a:cs typeface="宋体"/>
              </a:rPr>
              <a:t>增量序列的希尔排序。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24" name="Oval 49">
            <a:extLst>
              <a:ext uri="{FF2B5EF4-FFF2-40B4-BE49-F238E27FC236}">
                <a16:creationId xmlns:a16="http://schemas.microsoft.com/office/drawing/2014/main" id="{4E9262F3-EE18-4BA0-BEE8-24ACA6E80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925" y="3705225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d</a:t>
            </a:r>
          </a:p>
        </p:txBody>
      </p:sp>
      <p:sp>
        <p:nvSpPr>
          <p:cNvPr id="25" name="Oval 50">
            <a:extLst>
              <a:ext uri="{FF2B5EF4-FFF2-40B4-BE49-F238E27FC236}">
                <a16:creationId xmlns:a16="http://schemas.microsoft.com/office/drawing/2014/main" id="{509ECC74-12FF-440B-B573-DA2921FA9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314825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c</a:t>
            </a:r>
          </a:p>
        </p:txBody>
      </p:sp>
      <p:sp>
        <p:nvSpPr>
          <p:cNvPr id="26" name="Oval 51">
            <a:extLst>
              <a:ext uri="{FF2B5EF4-FFF2-40B4-BE49-F238E27FC236}">
                <a16:creationId xmlns:a16="http://schemas.microsoft.com/office/drawing/2014/main" id="{3626B2AA-3423-4069-A653-0748E1AFF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4924425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b</a:t>
            </a:r>
          </a:p>
        </p:txBody>
      </p:sp>
      <p:sp>
        <p:nvSpPr>
          <p:cNvPr id="27" name="Line 52">
            <a:extLst>
              <a:ext uri="{FF2B5EF4-FFF2-40B4-BE49-F238E27FC236}">
                <a16:creationId xmlns:a16="http://schemas.microsoft.com/office/drawing/2014/main" id="{9E7D2585-278C-402B-80DE-A155E0479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4988" y="4660900"/>
            <a:ext cx="301625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53">
            <a:extLst>
              <a:ext uri="{FF2B5EF4-FFF2-40B4-BE49-F238E27FC236}">
                <a16:creationId xmlns:a16="http://schemas.microsoft.com/office/drawing/2014/main" id="{07ECCB95-2CFE-494F-B333-9EB6EE167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7425" y="4010025"/>
            <a:ext cx="346075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54">
            <a:extLst>
              <a:ext uri="{FF2B5EF4-FFF2-40B4-BE49-F238E27FC236}">
                <a16:creationId xmlns:a16="http://schemas.microsoft.com/office/drawing/2014/main" id="{62385001-6DA0-46FE-9287-16EFA3FF0ED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60700" y="4314825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a</a:t>
            </a:r>
          </a:p>
        </p:txBody>
      </p:sp>
      <p:sp>
        <p:nvSpPr>
          <p:cNvPr id="30" name="Line 55">
            <a:extLst>
              <a:ext uri="{FF2B5EF4-FFF2-40B4-BE49-F238E27FC236}">
                <a16:creationId xmlns:a16="http://schemas.microsoft.com/office/drawing/2014/main" id="{C57A66BA-8879-4EAD-9D81-27A55E648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1638" y="4010025"/>
            <a:ext cx="301625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D6E6CA2A-F9A5-44CA-9B89-247E9857A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3781425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/>
              <a:t>[0]</a:t>
            </a:r>
          </a:p>
        </p:txBody>
      </p:sp>
      <p:sp>
        <p:nvSpPr>
          <p:cNvPr id="32" name="Rectangle 57">
            <a:extLst>
              <a:ext uri="{FF2B5EF4-FFF2-40B4-BE49-F238E27FC236}">
                <a16:creationId xmlns:a16="http://schemas.microsoft.com/office/drawing/2014/main" id="{3D4AAFE7-2A8E-4FC8-8955-F30B1507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4314825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/>
              <a:t>[1]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E5BF4120-19A2-4752-818F-C8C39B02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314825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/>
              <a:t>[2]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D54B561F-8A9B-44A4-A554-7A4EA6B3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381625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/>
              <a:t>[3]</a:t>
            </a:r>
          </a:p>
        </p:txBody>
      </p:sp>
      <p:sp>
        <p:nvSpPr>
          <p:cNvPr id="49" name="Oval 51">
            <a:extLst>
              <a:ext uri="{FF2B5EF4-FFF2-40B4-BE49-F238E27FC236}">
                <a16:creationId xmlns:a16="http://schemas.microsoft.com/office/drawing/2014/main" id="{EE134601-4B88-4DB6-9322-F0E51FDA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925" y="3706744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b</a:t>
            </a:r>
          </a:p>
        </p:txBody>
      </p:sp>
      <p:sp>
        <p:nvSpPr>
          <p:cNvPr id="50" name="Oval 77">
            <a:extLst>
              <a:ext uri="{FF2B5EF4-FFF2-40B4-BE49-F238E27FC236}">
                <a16:creationId xmlns:a16="http://schemas.microsoft.com/office/drawing/2014/main" id="{8FA99951-D33D-4F20-9E0E-39CC95D4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4924425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0EDE9E0C-8C7C-4038-98E0-0F1CA8436A5C}"/>
              </a:ext>
            </a:extLst>
          </p:cNvPr>
          <p:cNvSpPr/>
          <p:nvPr/>
        </p:nvSpPr>
        <p:spPr>
          <a:xfrm>
            <a:off x="393700" y="4660900"/>
            <a:ext cx="1981200" cy="2224279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50">
            <a:extLst>
              <a:ext uri="{FF2B5EF4-FFF2-40B4-BE49-F238E27FC236}">
                <a16:creationId xmlns:a16="http://schemas.microsoft.com/office/drawing/2014/main" id="{2E171471-4A7F-4BC2-BC71-E74F55E0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925" y="3740516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5" name="Oval 51">
            <a:extLst>
              <a:ext uri="{FF2B5EF4-FFF2-40B4-BE49-F238E27FC236}">
                <a16:creationId xmlns:a16="http://schemas.microsoft.com/office/drawing/2014/main" id="{C205693C-B1A5-4E1F-A19E-95E57CE1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4330700"/>
            <a:ext cx="3810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 animBg="1"/>
      <p:bldP spid="25" grpId="0" animBg="1"/>
      <p:bldP spid="26" grpId="0" animBg="1"/>
      <p:bldP spid="49" grpId="0" animBg="1"/>
      <p:bldP spid="49" grpId="1" animBg="1"/>
      <p:bldP spid="50" grpId="0" animBg="1"/>
      <p:bldP spid="52" grpId="0" animBg="1"/>
      <p:bldP spid="53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258</Words>
  <Application>Microsoft Office PowerPoint</Application>
  <PresentationFormat>自定义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演示文稿</vt:lpstr>
      <vt:lpstr>9.3 堆排序</vt:lpstr>
      <vt:lpstr>堆排序</vt:lpstr>
      <vt:lpstr>堆排序</vt:lpstr>
      <vt:lpstr>堆排序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第七讲-3-堆排序.ppt</dc:title>
  <dc:creator>Dell780</dc:creator>
  <cp:lastModifiedBy>1908951850@qq.com</cp:lastModifiedBy>
  <cp:revision>10</cp:revision>
  <dcterms:created xsi:type="dcterms:W3CDTF">2019-12-04T10:16:22Z</dcterms:created>
  <dcterms:modified xsi:type="dcterms:W3CDTF">2020-12-15T12:08:30Z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2019-12-04T00:00:00Z</vt:filetime>
  </property>
</Properties>
</file>