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2"/>
  </p:notesMasterIdLst>
  <p:sldIdLst>
    <p:sldId id="277" r:id="rId2"/>
    <p:sldId id="704" r:id="rId3"/>
    <p:sldId id="495" r:id="rId4"/>
    <p:sldId id="496" r:id="rId5"/>
    <p:sldId id="497" r:id="rId6"/>
    <p:sldId id="508" r:id="rId7"/>
    <p:sldId id="509" r:id="rId8"/>
    <p:sldId id="510" r:id="rId9"/>
    <p:sldId id="511" r:id="rId10"/>
    <p:sldId id="525" r:id="rId11"/>
    <p:sldId id="513" r:id="rId12"/>
    <p:sldId id="498" r:id="rId13"/>
    <p:sldId id="502" r:id="rId14"/>
    <p:sldId id="500" r:id="rId15"/>
    <p:sldId id="501" r:id="rId16"/>
    <p:sldId id="526" r:id="rId17"/>
    <p:sldId id="279" r:id="rId18"/>
    <p:sldId id="280" r:id="rId19"/>
    <p:sldId id="281" r:id="rId20"/>
    <p:sldId id="282" r:id="rId21"/>
    <p:sldId id="283" r:id="rId22"/>
    <p:sldId id="284" r:id="rId23"/>
    <p:sldId id="527" r:id="rId24"/>
    <p:sldId id="296" r:id="rId25"/>
    <p:sldId id="297" r:id="rId26"/>
    <p:sldId id="298" r:id="rId27"/>
    <p:sldId id="299" r:id="rId28"/>
    <p:sldId id="503" r:id="rId29"/>
    <p:sldId id="504" r:id="rId30"/>
    <p:sldId id="300" r:id="rId31"/>
    <p:sldId id="301" r:id="rId32"/>
    <p:sldId id="302" r:id="rId33"/>
    <p:sldId id="303" r:id="rId34"/>
    <p:sldId id="304" r:id="rId35"/>
    <p:sldId id="305" r:id="rId36"/>
    <p:sldId id="306" r:id="rId37"/>
    <p:sldId id="524" r:id="rId38"/>
    <p:sldId id="533" r:id="rId39"/>
    <p:sldId id="534" r:id="rId40"/>
    <p:sldId id="323" r:id="rId41"/>
    <p:sldId id="514" r:id="rId42"/>
    <p:sldId id="515" r:id="rId43"/>
    <p:sldId id="328" r:id="rId44"/>
    <p:sldId id="329" r:id="rId45"/>
    <p:sldId id="331" r:id="rId46"/>
    <p:sldId id="516" r:id="rId47"/>
    <p:sldId id="505" r:id="rId48"/>
    <p:sldId id="506" r:id="rId49"/>
    <p:sldId id="519" r:id="rId50"/>
    <p:sldId id="321" r:id="rId51"/>
    <p:sldId id="705" r:id="rId52"/>
    <p:sldId id="521" r:id="rId53"/>
    <p:sldId id="419" r:id="rId54"/>
    <p:sldId id="420" r:id="rId55"/>
    <p:sldId id="421" r:id="rId56"/>
    <p:sldId id="520" r:id="rId57"/>
    <p:sldId id="522" r:id="rId58"/>
    <p:sldId id="422" r:id="rId59"/>
    <p:sldId id="423" r:id="rId60"/>
    <p:sldId id="424" r:id="rId61"/>
    <p:sldId id="425" r:id="rId62"/>
    <p:sldId id="426" r:id="rId63"/>
    <p:sldId id="427" r:id="rId64"/>
    <p:sldId id="432" r:id="rId65"/>
    <p:sldId id="433" r:id="rId66"/>
    <p:sldId id="434" r:id="rId67"/>
    <p:sldId id="435" r:id="rId68"/>
    <p:sldId id="436" r:id="rId69"/>
    <p:sldId id="437" r:id="rId70"/>
    <p:sldId id="438" r:id="rId71"/>
    <p:sldId id="439" r:id="rId72"/>
    <p:sldId id="440" r:id="rId73"/>
    <p:sldId id="441" r:id="rId74"/>
    <p:sldId id="442" r:id="rId75"/>
    <p:sldId id="443" r:id="rId76"/>
    <p:sldId id="444" r:id="rId77"/>
    <p:sldId id="445" r:id="rId78"/>
    <p:sldId id="446" r:id="rId79"/>
    <p:sldId id="447" r:id="rId80"/>
    <p:sldId id="448" r:id="rId81"/>
    <p:sldId id="449" r:id="rId82"/>
    <p:sldId id="450" r:id="rId83"/>
    <p:sldId id="451" r:id="rId84"/>
    <p:sldId id="452" r:id="rId85"/>
    <p:sldId id="453" r:id="rId86"/>
    <p:sldId id="454" r:id="rId87"/>
    <p:sldId id="455" r:id="rId88"/>
    <p:sldId id="456" r:id="rId89"/>
    <p:sldId id="457" r:id="rId90"/>
    <p:sldId id="458" r:id="rId91"/>
    <p:sldId id="459" r:id="rId92"/>
    <p:sldId id="469" r:id="rId93"/>
    <p:sldId id="470" r:id="rId94"/>
    <p:sldId id="471" r:id="rId95"/>
    <p:sldId id="472" r:id="rId96"/>
    <p:sldId id="473" r:id="rId97"/>
    <p:sldId id="474" r:id="rId98"/>
    <p:sldId id="475" r:id="rId99"/>
    <p:sldId id="476" r:id="rId100"/>
    <p:sldId id="477" r:id="rId101"/>
    <p:sldId id="478" r:id="rId102"/>
    <p:sldId id="479" r:id="rId103"/>
    <p:sldId id="480" r:id="rId104"/>
    <p:sldId id="535" r:id="rId105"/>
    <p:sldId id="706" r:id="rId106"/>
    <p:sldId id="707" r:id="rId107"/>
    <p:sldId id="530" r:id="rId108"/>
    <p:sldId id="344" r:id="rId109"/>
    <p:sldId id="346" r:id="rId110"/>
    <p:sldId id="347" r:id="rId111"/>
    <p:sldId id="348" r:id="rId112"/>
    <p:sldId id="349" r:id="rId113"/>
    <p:sldId id="350" r:id="rId114"/>
    <p:sldId id="517" r:id="rId115"/>
    <p:sldId id="352" r:id="rId116"/>
    <p:sldId id="354" r:id="rId117"/>
    <p:sldId id="355" r:id="rId118"/>
    <p:sldId id="356" r:id="rId119"/>
    <p:sldId id="708" r:id="rId120"/>
    <p:sldId id="709" r:id="rId121"/>
    <p:sldId id="702" r:id="rId122"/>
    <p:sldId id="358" r:id="rId123"/>
    <p:sldId id="359" r:id="rId124"/>
    <p:sldId id="360" r:id="rId125"/>
    <p:sldId id="361" r:id="rId126"/>
    <p:sldId id="362" r:id="rId127"/>
    <p:sldId id="363" r:id="rId128"/>
    <p:sldId id="364" r:id="rId129"/>
    <p:sldId id="365" r:id="rId130"/>
    <p:sldId id="366" r:id="rId131"/>
    <p:sldId id="367" r:id="rId132"/>
    <p:sldId id="368" r:id="rId133"/>
    <p:sldId id="369" r:id="rId134"/>
    <p:sldId id="370" r:id="rId135"/>
    <p:sldId id="371" r:id="rId136"/>
    <p:sldId id="372" r:id="rId137"/>
    <p:sldId id="373" r:id="rId138"/>
    <p:sldId id="374" r:id="rId139"/>
    <p:sldId id="375" r:id="rId140"/>
    <p:sldId id="376" r:id="rId141"/>
    <p:sldId id="377" r:id="rId142"/>
    <p:sldId id="378" r:id="rId143"/>
    <p:sldId id="379" r:id="rId144"/>
    <p:sldId id="380" r:id="rId145"/>
    <p:sldId id="381" r:id="rId146"/>
    <p:sldId id="382" r:id="rId147"/>
    <p:sldId id="383" r:id="rId148"/>
    <p:sldId id="384" r:id="rId149"/>
    <p:sldId id="385" r:id="rId150"/>
    <p:sldId id="386" r:id="rId151"/>
    <p:sldId id="387" r:id="rId152"/>
    <p:sldId id="388" r:id="rId153"/>
    <p:sldId id="389" r:id="rId154"/>
    <p:sldId id="390" r:id="rId155"/>
    <p:sldId id="391" r:id="rId156"/>
    <p:sldId id="392" r:id="rId157"/>
    <p:sldId id="393" r:id="rId158"/>
    <p:sldId id="394" r:id="rId159"/>
    <p:sldId id="395" r:id="rId160"/>
    <p:sldId id="396" r:id="rId161"/>
    <p:sldId id="397" r:id="rId162"/>
    <p:sldId id="537" r:id="rId163"/>
    <p:sldId id="538" r:id="rId164"/>
    <p:sldId id="539" r:id="rId165"/>
    <p:sldId id="540" r:id="rId166"/>
    <p:sldId id="541" r:id="rId167"/>
    <p:sldId id="542" r:id="rId168"/>
    <p:sldId id="543" r:id="rId169"/>
    <p:sldId id="275" r:id="rId170"/>
    <p:sldId id="701" r:id="rId17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8FDE"/>
    <a:srgbClr val="4E9CC9"/>
    <a:srgbClr val="F0BBA8"/>
    <a:srgbClr val="F8F8F8"/>
    <a:srgbClr val="0070C0"/>
    <a:srgbClr val="0C87D2"/>
    <a:srgbClr val="E3EBF5"/>
    <a:srgbClr val="6DC0FF"/>
    <a:srgbClr val="8BCDFF"/>
    <a:srgbClr val="D9E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86435" autoAdjust="0"/>
  </p:normalViewPr>
  <p:slideViewPr>
    <p:cSldViewPr>
      <p:cViewPr varScale="1">
        <p:scale>
          <a:sx n="98" d="100"/>
          <a:sy n="98" d="100"/>
        </p:scale>
        <p:origin x="955" y="96"/>
      </p:cViewPr>
      <p:guideLst>
        <p:guide orient="horz" pos="1587"/>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8D9732-BA81-457E-B148-14A528291F56}" type="datetimeFigureOut">
              <a:rPr lang="zh-CN" altLang="en-US" smtClean="0"/>
              <a:t>2021/10/27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7903E5-EFB2-4A6F-9F92-3EE8467ADF7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67903E5-EFB2-4A6F-9F92-3EE8467ADF7E}"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03E5-EFB2-4A6F-9F92-3EE8467ADF7E}"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03E5-EFB2-4A6F-9F92-3EE8467ADF7E}" type="slidenum">
              <a:rPr lang="zh-CN" altLang="en-US" smtClean="0"/>
              <a:t>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7903E5-EFB2-4A6F-9F92-3EE8467ADF7E}" type="slidenum">
              <a:rPr lang="zh-CN" altLang="en-US" smtClean="0"/>
              <a:t>72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7903E5-EFB2-4A6F-9F92-3EE8467ADF7E}" type="slidenum">
              <a:rPr lang="zh-CN" altLang="en-US" smtClean="0"/>
              <a:t>169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179EB5F-7CB8-4D11-AFCF-382FCDFC1360}" type="datetimeFigureOut">
              <a:rPr lang="zh-CN" altLang="en-US" smtClean="0"/>
              <a:t>2021/10/27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81F0C3-4DE6-4275-88B9-45F01512972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79EB5F-7CB8-4D11-AFCF-382FCDFC1360}" type="datetimeFigureOut">
              <a:rPr lang="zh-CN" altLang="en-US" smtClean="0"/>
              <a:t>2021/10/27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81F0C3-4DE6-4275-88B9-45F01512972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3"/>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3"/>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79EB5F-7CB8-4D11-AFCF-382FCDFC1360}" type="datetimeFigureOut">
              <a:rPr lang="zh-CN" altLang="en-US" smtClean="0"/>
              <a:t>2021/10/27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81F0C3-4DE6-4275-88B9-45F01512972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79EB5F-7CB8-4D11-AFCF-382FCDFC1360}" type="datetimeFigureOut">
              <a:rPr lang="zh-CN" altLang="en-US" smtClean="0"/>
              <a:t>2021/10/27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81F0C3-4DE6-4275-88B9-45F01512972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179EB5F-7CB8-4D11-AFCF-382FCDFC1360}" type="datetimeFigureOut">
              <a:rPr lang="zh-CN" altLang="en-US" smtClean="0"/>
              <a:t>2021/10/27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81F0C3-4DE6-4275-88B9-45F01512972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179EB5F-7CB8-4D11-AFCF-382FCDFC1360}" type="datetimeFigureOut">
              <a:rPr lang="zh-CN" altLang="en-US" smtClean="0"/>
              <a:t>2021/10/27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81F0C3-4DE6-4275-88B9-45F01512972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179EB5F-7CB8-4D11-AFCF-382FCDFC1360}" type="datetimeFigureOut">
              <a:rPr lang="zh-CN" altLang="en-US" smtClean="0"/>
              <a:t>2021/10/27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D81F0C3-4DE6-4275-88B9-45F01512972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179EB5F-7CB8-4D11-AFCF-382FCDFC1360}" type="datetimeFigureOut">
              <a:rPr lang="zh-CN" altLang="en-US" smtClean="0"/>
              <a:t>2021/10/27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D81F0C3-4DE6-4275-88B9-45F01512972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79EB5F-7CB8-4D11-AFCF-382FCDFC1360}" type="datetimeFigureOut">
              <a:rPr lang="zh-CN" altLang="en-US" smtClean="0"/>
              <a:t>2021/10/27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D81F0C3-4DE6-4275-88B9-45F01512972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79EB5F-7CB8-4D11-AFCF-382FCDFC1360}" type="datetimeFigureOut">
              <a:rPr lang="zh-CN" altLang="en-US" smtClean="0"/>
              <a:t>2021/10/27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81F0C3-4DE6-4275-88B9-45F01512972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79EB5F-7CB8-4D11-AFCF-382FCDFC1360}" type="datetimeFigureOut">
              <a:rPr lang="zh-CN" altLang="en-US" smtClean="0"/>
              <a:t>2021/10/27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81F0C3-4DE6-4275-88B9-45F01512972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50000"/>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179EB5F-7CB8-4D11-AFCF-382FCDFC1360}" type="datetimeFigureOut">
              <a:rPr lang="zh-CN" altLang="en-US" smtClean="0"/>
              <a:t>2021/10/27</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D81F0C3-4DE6-4275-88B9-45F015129724}" type="slidenum">
              <a:rPr lang="zh-CN" altLang="en-US" smtClean="0"/>
              <a:t>‹#›</a:t>
            </a:fld>
            <a:endParaRPr lang="zh-CN" altLang="en-US"/>
          </a:p>
        </p:txBody>
      </p:sp>
      <p:pic>
        <p:nvPicPr>
          <p:cNvPr id="7" name="图片 6" descr="图片1"/>
          <p:cNvPicPr>
            <a:picLocks noChangeAspect="1"/>
          </p:cNvPicPr>
          <p:nvPr userDrawn="1"/>
        </p:nvPicPr>
        <p:blipFill>
          <a:blip r:embed="rId14"/>
          <a:srcRect/>
          <a:stretch>
            <a:fillRect/>
          </a:stretch>
        </p:blipFill>
        <p:spPr>
          <a:xfrm>
            <a:off x="117479" y="-60958"/>
            <a:ext cx="3692525" cy="73850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slide" Target="slide48.xml"/><Relationship Id="rId4" Type="http://schemas.openxmlformats.org/officeDocument/2006/relationships/image" Target="../media/image21.wmf"/></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slide" Target="slide48.xml"/><Relationship Id="rId4" Type="http://schemas.openxmlformats.org/officeDocument/2006/relationships/image" Target="../media/image23.wmf"/></Relationships>
</file>

<file path=ppt/slides/_rels/slide1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3.bin"/><Relationship Id="rId4" Type="http://schemas.openxmlformats.org/officeDocument/2006/relationships/image" Target="../media/image4.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48.xml"/><Relationship Id="rId4" Type="http://schemas.openxmlformats.org/officeDocument/2006/relationships/image" Target="../media/image26.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slide" Target="slide5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48.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slide" Target="slide6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48.xml"/><Relationship Id="rId4" Type="http://schemas.openxmlformats.org/officeDocument/2006/relationships/slide" Target="slide7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slide" Target="slide6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slide" Target="slide5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48.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 Target="slide71.xml"/><Relationship Id="rId7" Type="http://schemas.openxmlformats.org/officeDocument/2006/relationships/image" Target="../media/image4.png"/><Relationship Id="rId2" Type="http://schemas.openxmlformats.org/officeDocument/2006/relationships/slide" Target="slide67.xml"/><Relationship Id="rId1" Type="http://schemas.openxmlformats.org/officeDocument/2006/relationships/slideLayout" Target="../slideLayouts/slideLayout2.xml"/><Relationship Id="rId6" Type="http://schemas.openxmlformats.org/officeDocument/2006/relationships/slide" Target="slide48.xml"/><Relationship Id="rId5" Type="http://schemas.openxmlformats.org/officeDocument/2006/relationships/slide" Target="slide94.xml"/><Relationship Id="rId4" Type="http://schemas.openxmlformats.org/officeDocument/2006/relationships/slide" Target="slide91.xml"/></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椭圆 29"/>
          <p:cNvSpPr/>
          <p:nvPr/>
        </p:nvSpPr>
        <p:spPr>
          <a:xfrm>
            <a:off x="2828002" y="2752513"/>
            <a:ext cx="1237411" cy="123741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032935"/>
            <a:ext cx="9144000" cy="3110567"/>
          </a:xfrm>
          <a:prstGeom prst="rect">
            <a:avLst/>
          </a:prstGeom>
          <a:gradFill flip="none" rotWithShape="1">
            <a:gsLst>
              <a:gs pos="100000">
                <a:schemeClr val="bg1">
                  <a:alpha val="0"/>
                </a:schemeClr>
              </a:gs>
              <a:gs pos="0">
                <a:schemeClr val="accent1">
                  <a:lumMod val="40000"/>
                  <a:lumOff val="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38100" dist="38100" dir="2700000" algn="tl">
                  <a:srgbClr val="000000">
                    <a:alpha val="43137"/>
                  </a:srgbClr>
                </a:outerShdw>
              </a:effectLst>
            </a:endParaRPr>
          </a:p>
        </p:txBody>
      </p:sp>
      <p:cxnSp>
        <p:nvCxnSpPr>
          <p:cNvPr id="21" name="直接连接符 20"/>
          <p:cNvCxnSpPr/>
          <p:nvPr/>
        </p:nvCxnSpPr>
        <p:spPr>
          <a:xfrm flipV="1">
            <a:off x="2843808" y="3479281"/>
            <a:ext cx="6042485" cy="233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740508" y="3319616"/>
            <a:ext cx="2591087"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2341804" y="2211711"/>
            <a:ext cx="6046623" cy="1029598"/>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2451550" y="1096829"/>
            <a:ext cx="396000" cy="396000"/>
          </a:xfrm>
          <a:prstGeom prst="ellipse">
            <a:avLst/>
          </a:prstGeom>
          <a:solidFill>
            <a:srgbClr val="B2C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043612" y="2320967"/>
            <a:ext cx="1158315" cy="1158315"/>
          </a:xfrm>
          <a:prstGeom prst="ellipse">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740504" y="950704"/>
            <a:ext cx="936104" cy="936104"/>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413809" y="913668"/>
            <a:ext cx="1839346" cy="1839346"/>
          </a:xfrm>
          <a:prstGeom prst="ellipse">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2269797" y="2176950"/>
            <a:ext cx="6046623" cy="1029598"/>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标题 1"/>
          <p:cNvSpPr txBox="1"/>
          <p:nvPr/>
        </p:nvSpPr>
        <p:spPr>
          <a:xfrm>
            <a:off x="3007995" y="2288583"/>
            <a:ext cx="5118100" cy="927859"/>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ctr">
              <a:lnSpc>
                <a:spcPct val="150000"/>
              </a:lnSpc>
            </a:pPr>
            <a:r>
              <a:rPr lang="en-US" altLang="zh-CN" sz="2800" b="1" dirty="0">
                <a:solidFill>
                  <a:schemeClr val="bg1"/>
                </a:solidFill>
                <a:effectLst>
                  <a:reflection blurRad="25400" stA="30000" endPos="30000" dist="50800" dir="5400000" sy="-100000" algn="bl" rotWithShape="0"/>
                </a:effectLst>
                <a:latin typeface="微软雅黑" panose="020B0503020204020204" pitchFamily="34" charset="-122"/>
                <a:ea typeface="微软雅黑" panose="020B0503020204020204" pitchFamily="34" charset="-122"/>
                <a:cs typeface="+mn-cs"/>
              </a:rPr>
              <a:t>C</a:t>
            </a:r>
            <a:r>
              <a:rPr lang="zh-CN" altLang="en-US" sz="2800" b="1" dirty="0">
                <a:solidFill>
                  <a:schemeClr val="bg1"/>
                </a:solidFill>
                <a:effectLst>
                  <a:reflection blurRad="25400" stA="30000" endPos="30000" dist="50800" dir="5400000" sy="-100000" algn="bl" rotWithShape="0"/>
                </a:effectLst>
                <a:latin typeface="微软雅黑" panose="020B0503020204020204" pitchFamily="34" charset="-122"/>
                <a:ea typeface="微软雅黑" panose="020B0503020204020204" pitchFamily="34" charset="-122"/>
                <a:cs typeface="+mn-cs"/>
              </a:rPr>
              <a:t>语言程序设计入门</a:t>
            </a:r>
            <a:r>
              <a:rPr lang="en-US" altLang="zh-CN" sz="2800" b="1" dirty="0">
                <a:solidFill>
                  <a:schemeClr val="bg1"/>
                </a:solidFill>
                <a:effectLst>
                  <a:reflection blurRad="25400" stA="30000" endPos="30000" dist="50800" dir="5400000" sy="-100000" algn="bl" rotWithShape="0"/>
                </a:effectLst>
                <a:latin typeface="微软雅黑" panose="020B0503020204020204" pitchFamily="34" charset="-122"/>
                <a:ea typeface="微软雅黑" panose="020B0503020204020204" pitchFamily="34" charset="-122"/>
                <a:cs typeface="+mn-cs"/>
              </a:rPr>
              <a:t>-</a:t>
            </a:r>
            <a:r>
              <a:rPr lang="zh-CN" altLang="en-US" sz="2800" b="1" dirty="0">
                <a:solidFill>
                  <a:schemeClr val="bg1"/>
                </a:solidFill>
                <a:effectLst>
                  <a:reflection blurRad="25400" stA="30000" endPos="30000" dist="50800" dir="5400000" sy="-100000" algn="bl" rotWithShape="0"/>
                </a:effectLst>
                <a:latin typeface="微软雅黑" panose="020B0503020204020204" pitchFamily="34" charset="-122"/>
                <a:ea typeface="微软雅黑" panose="020B0503020204020204" pitchFamily="34" charset="-122"/>
                <a:cs typeface="+mn-cs"/>
              </a:rPr>
              <a:t>函数</a:t>
            </a:r>
          </a:p>
        </p:txBody>
      </p:sp>
      <p:sp>
        <p:nvSpPr>
          <p:cNvPr id="29" name="椭圆 28"/>
          <p:cNvSpPr/>
          <p:nvPr/>
        </p:nvSpPr>
        <p:spPr>
          <a:xfrm>
            <a:off x="1193815" y="1990128"/>
            <a:ext cx="1698991" cy="1698991"/>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32"/>
          <p:cNvSpPr/>
          <p:nvPr/>
        </p:nvSpPr>
        <p:spPr>
          <a:xfrm>
            <a:off x="3740508" y="689128"/>
            <a:ext cx="261619" cy="261619"/>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697871" y="3689119"/>
            <a:ext cx="261619" cy="26161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697867" y="1468079"/>
            <a:ext cx="1188120" cy="11881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88640"/>
            <a:ext cx="4572000" cy="505486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275" y="1798740"/>
            <a:ext cx="4754014" cy="3327571"/>
          </a:xfrm>
          <a:prstGeom prst="rect">
            <a:avLst/>
          </a:prstGeom>
        </p:spPr>
      </p:pic>
      <p:sp>
        <p:nvSpPr>
          <p:cNvPr id="4" name="流程图: 过程 3"/>
          <p:cNvSpPr/>
          <p:nvPr/>
        </p:nvSpPr>
        <p:spPr>
          <a:xfrm>
            <a:off x="5292080" y="1203598"/>
            <a:ext cx="3528392" cy="2304256"/>
          </a:xfrm>
          <a:prstGeom prst="flowChartProcess">
            <a:avLst/>
          </a:prstGeom>
          <a:noFill/>
          <a:ln w="3810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771550"/>
            <a:ext cx="3473629" cy="30291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nodeType="clickEffect">
                                  <p:stCondLst>
                                    <p:cond delay="0"/>
                                  </p:stCondLst>
                                  <p:childTnLst>
                                    <p:animEffect transition="out" filter="blinds(horizontal)">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 y="1857376"/>
            <a:ext cx="1643063" cy="5232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a:t>
            </a:r>
            <a:r>
              <a:rPr lang="zh-CN" altLang="en-US" sz="2800" b="1"/>
              <a:t>生存期</a:t>
            </a:r>
          </a:p>
        </p:txBody>
      </p:sp>
      <p:sp>
        <p:nvSpPr>
          <p:cNvPr id="5" name="TextBox 4"/>
          <p:cNvSpPr txBox="1">
            <a:spLocks noChangeArrowheads="1"/>
          </p:cNvSpPr>
          <p:nvPr/>
        </p:nvSpPr>
        <p:spPr bwMode="auto">
          <a:xfrm>
            <a:off x="0" y="2571751"/>
            <a:ext cx="1714500" cy="5232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b</a:t>
            </a:r>
            <a:r>
              <a:rPr lang="zh-CN" altLang="en-US" sz="2800" b="1"/>
              <a:t>生存期</a:t>
            </a:r>
          </a:p>
        </p:txBody>
      </p:sp>
      <p:sp>
        <p:nvSpPr>
          <p:cNvPr id="6" name="TextBox 5"/>
          <p:cNvSpPr txBox="1">
            <a:spLocks noChangeArrowheads="1"/>
          </p:cNvSpPr>
          <p:nvPr/>
        </p:nvSpPr>
        <p:spPr bwMode="auto">
          <a:xfrm>
            <a:off x="-71438" y="3268267"/>
            <a:ext cx="1785938" cy="5232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c</a:t>
            </a:r>
            <a:r>
              <a:rPr lang="zh-CN" altLang="en-US" sz="2800" b="1"/>
              <a:t>生存期</a:t>
            </a:r>
          </a:p>
        </p:txBody>
      </p:sp>
      <p:sp>
        <p:nvSpPr>
          <p:cNvPr id="7" name="TextBox 6"/>
          <p:cNvSpPr txBox="1">
            <a:spLocks noChangeArrowheads="1"/>
          </p:cNvSpPr>
          <p:nvPr/>
        </p:nvSpPr>
        <p:spPr bwMode="auto">
          <a:xfrm>
            <a:off x="1500189" y="1339454"/>
            <a:ext cx="1285875" cy="5232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main</a:t>
            </a:r>
            <a:endParaRPr lang="zh-CN" altLang="en-US" sz="2800" b="1"/>
          </a:p>
        </p:txBody>
      </p:sp>
      <p:sp>
        <p:nvSpPr>
          <p:cNvPr id="8" name="TextBox 7"/>
          <p:cNvSpPr txBox="1">
            <a:spLocks noChangeArrowheads="1"/>
          </p:cNvSpPr>
          <p:nvPr/>
        </p:nvSpPr>
        <p:spPr bwMode="auto">
          <a:xfrm>
            <a:off x="2928938" y="1339454"/>
            <a:ext cx="785812" cy="5232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f2</a:t>
            </a:r>
            <a:endParaRPr lang="zh-CN" altLang="en-US" sz="2800" b="1"/>
          </a:p>
        </p:txBody>
      </p:sp>
      <p:sp>
        <p:nvSpPr>
          <p:cNvPr id="9" name="TextBox 8"/>
          <p:cNvSpPr txBox="1">
            <a:spLocks noChangeArrowheads="1"/>
          </p:cNvSpPr>
          <p:nvPr/>
        </p:nvSpPr>
        <p:spPr bwMode="auto">
          <a:xfrm>
            <a:off x="5286376" y="1339454"/>
            <a:ext cx="785813" cy="5232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f1</a:t>
            </a:r>
            <a:endParaRPr lang="zh-CN" altLang="en-US" sz="2800" b="1"/>
          </a:p>
        </p:txBody>
      </p:sp>
      <p:sp>
        <p:nvSpPr>
          <p:cNvPr id="10" name="TextBox 9"/>
          <p:cNvSpPr txBox="1">
            <a:spLocks noChangeArrowheads="1"/>
          </p:cNvSpPr>
          <p:nvPr/>
        </p:nvSpPr>
        <p:spPr bwMode="auto">
          <a:xfrm>
            <a:off x="3857626" y="1321594"/>
            <a:ext cx="1285875" cy="5232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main</a:t>
            </a:r>
            <a:endParaRPr lang="zh-CN" altLang="en-US" sz="2800" b="1"/>
          </a:p>
        </p:txBody>
      </p:sp>
      <p:sp>
        <p:nvSpPr>
          <p:cNvPr id="11" name="TextBox 10"/>
          <p:cNvSpPr txBox="1">
            <a:spLocks noChangeArrowheads="1"/>
          </p:cNvSpPr>
          <p:nvPr/>
        </p:nvSpPr>
        <p:spPr bwMode="auto">
          <a:xfrm>
            <a:off x="6143626" y="1339454"/>
            <a:ext cx="785813" cy="5232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f2</a:t>
            </a:r>
            <a:endParaRPr lang="zh-CN" altLang="en-US" sz="2800" b="1"/>
          </a:p>
        </p:txBody>
      </p:sp>
      <p:sp>
        <p:nvSpPr>
          <p:cNvPr id="12" name="TextBox 11"/>
          <p:cNvSpPr txBox="1">
            <a:spLocks noChangeArrowheads="1"/>
          </p:cNvSpPr>
          <p:nvPr/>
        </p:nvSpPr>
        <p:spPr bwMode="auto">
          <a:xfrm>
            <a:off x="7000876" y="1321594"/>
            <a:ext cx="785813" cy="5232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f1</a:t>
            </a:r>
            <a:endParaRPr lang="zh-CN" altLang="en-US" sz="2800" b="1"/>
          </a:p>
        </p:txBody>
      </p:sp>
      <p:sp>
        <p:nvSpPr>
          <p:cNvPr id="13" name="TextBox 12"/>
          <p:cNvSpPr txBox="1">
            <a:spLocks noChangeArrowheads="1"/>
          </p:cNvSpPr>
          <p:nvPr/>
        </p:nvSpPr>
        <p:spPr bwMode="auto">
          <a:xfrm>
            <a:off x="7929563" y="1339454"/>
            <a:ext cx="1071562" cy="5232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main</a:t>
            </a:r>
            <a:endParaRPr lang="zh-CN" altLang="en-US" sz="2800" b="1"/>
          </a:p>
        </p:txBody>
      </p:sp>
      <p:cxnSp>
        <p:nvCxnSpPr>
          <p:cNvPr id="15" name="直接箭头连接符 14"/>
          <p:cNvCxnSpPr>
            <a:cxnSpLocks noChangeShapeType="1"/>
          </p:cNvCxnSpPr>
          <p:nvPr/>
        </p:nvCxnSpPr>
        <p:spPr bwMode="auto">
          <a:xfrm>
            <a:off x="2643189" y="1552575"/>
            <a:ext cx="428625" cy="1191"/>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16" name="直接箭头连接符 15"/>
          <p:cNvCxnSpPr>
            <a:cxnSpLocks noChangeShapeType="1"/>
          </p:cNvCxnSpPr>
          <p:nvPr/>
        </p:nvCxnSpPr>
        <p:spPr bwMode="auto">
          <a:xfrm>
            <a:off x="3571876" y="1553767"/>
            <a:ext cx="428625" cy="1190"/>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17" name="直接箭头连接符 16"/>
          <p:cNvCxnSpPr>
            <a:cxnSpLocks noChangeShapeType="1"/>
          </p:cNvCxnSpPr>
          <p:nvPr/>
        </p:nvCxnSpPr>
        <p:spPr bwMode="auto">
          <a:xfrm>
            <a:off x="5000626" y="1553767"/>
            <a:ext cx="428625" cy="1190"/>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18" name="直接箭头连接符 17"/>
          <p:cNvCxnSpPr>
            <a:cxnSpLocks noChangeShapeType="1"/>
          </p:cNvCxnSpPr>
          <p:nvPr/>
        </p:nvCxnSpPr>
        <p:spPr bwMode="auto">
          <a:xfrm>
            <a:off x="5857876" y="1553767"/>
            <a:ext cx="428625" cy="1190"/>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19" name="直接箭头连接符 18"/>
          <p:cNvCxnSpPr>
            <a:cxnSpLocks noChangeShapeType="1"/>
          </p:cNvCxnSpPr>
          <p:nvPr/>
        </p:nvCxnSpPr>
        <p:spPr bwMode="auto">
          <a:xfrm>
            <a:off x="6786564" y="1553767"/>
            <a:ext cx="428625" cy="1190"/>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20" name="直接箭头连接符 19"/>
          <p:cNvCxnSpPr>
            <a:cxnSpLocks noChangeShapeType="1"/>
          </p:cNvCxnSpPr>
          <p:nvPr/>
        </p:nvCxnSpPr>
        <p:spPr bwMode="auto">
          <a:xfrm>
            <a:off x="7572376" y="1553767"/>
            <a:ext cx="428625" cy="1190"/>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sp>
        <p:nvSpPr>
          <p:cNvPr id="21" name="TextBox 20"/>
          <p:cNvSpPr txBox="1">
            <a:spLocks noChangeArrowheads="1"/>
          </p:cNvSpPr>
          <p:nvPr/>
        </p:nvSpPr>
        <p:spPr bwMode="auto">
          <a:xfrm>
            <a:off x="500064" y="857251"/>
            <a:ext cx="2714625" cy="5232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t>程序执行过程</a:t>
            </a:r>
          </a:p>
        </p:txBody>
      </p:sp>
      <p:cxnSp>
        <p:nvCxnSpPr>
          <p:cNvPr id="23" name="直接箭头连接符 22"/>
          <p:cNvCxnSpPr>
            <a:cxnSpLocks noChangeShapeType="1"/>
          </p:cNvCxnSpPr>
          <p:nvPr/>
        </p:nvCxnSpPr>
        <p:spPr bwMode="auto">
          <a:xfrm>
            <a:off x="1714500" y="2035969"/>
            <a:ext cx="7143750" cy="1191"/>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25" name="直接连接符 24"/>
          <p:cNvCxnSpPr>
            <a:cxnSpLocks noChangeShapeType="1"/>
          </p:cNvCxnSpPr>
          <p:nvPr/>
        </p:nvCxnSpPr>
        <p:spPr bwMode="auto">
          <a:xfrm rot="5400000">
            <a:off x="1473399" y="2009180"/>
            <a:ext cx="482203"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26" name="直接连接符 25"/>
          <p:cNvCxnSpPr>
            <a:cxnSpLocks noChangeShapeType="1"/>
          </p:cNvCxnSpPr>
          <p:nvPr/>
        </p:nvCxnSpPr>
        <p:spPr bwMode="auto">
          <a:xfrm rot="5400000">
            <a:off x="8617149" y="2009180"/>
            <a:ext cx="482203"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27" name="直接箭头连接符 26"/>
          <p:cNvCxnSpPr>
            <a:cxnSpLocks noChangeShapeType="1"/>
          </p:cNvCxnSpPr>
          <p:nvPr/>
        </p:nvCxnSpPr>
        <p:spPr bwMode="auto">
          <a:xfrm>
            <a:off x="5143500" y="2732485"/>
            <a:ext cx="857250" cy="1190"/>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28" name="直接连接符 27"/>
          <p:cNvCxnSpPr>
            <a:cxnSpLocks noChangeShapeType="1"/>
          </p:cNvCxnSpPr>
          <p:nvPr/>
        </p:nvCxnSpPr>
        <p:spPr bwMode="auto">
          <a:xfrm rot="5400000">
            <a:off x="4902398" y="2705696"/>
            <a:ext cx="482204"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29" name="直接连接符 28"/>
          <p:cNvCxnSpPr>
            <a:cxnSpLocks noChangeShapeType="1"/>
          </p:cNvCxnSpPr>
          <p:nvPr/>
        </p:nvCxnSpPr>
        <p:spPr bwMode="auto">
          <a:xfrm rot="5400000">
            <a:off x="5759648" y="2705696"/>
            <a:ext cx="482204"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33" name="直接箭头连接符 32"/>
          <p:cNvCxnSpPr>
            <a:cxnSpLocks noChangeShapeType="1"/>
          </p:cNvCxnSpPr>
          <p:nvPr/>
        </p:nvCxnSpPr>
        <p:spPr bwMode="auto">
          <a:xfrm>
            <a:off x="6858000" y="2732485"/>
            <a:ext cx="857250" cy="1190"/>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34" name="直接连接符 33"/>
          <p:cNvCxnSpPr>
            <a:cxnSpLocks noChangeShapeType="1"/>
          </p:cNvCxnSpPr>
          <p:nvPr/>
        </p:nvCxnSpPr>
        <p:spPr bwMode="auto">
          <a:xfrm rot="5400000">
            <a:off x="6616898" y="2705696"/>
            <a:ext cx="482204"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35" name="直接连接符 34"/>
          <p:cNvCxnSpPr>
            <a:cxnSpLocks noChangeShapeType="1"/>
          </p:cNvCxnSpPr>
          <p:nvPr/>
        </p:nvCxnSpPr>
        <p:spPr bwMode="auto">
          <a:xfrm rot="5400000">
            <a:off x="7474148" y="2705696"/>
            <a:ext cx="482204"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36" name="直接箭头连接符 35"/>
          <p:cNvCxnSpPr>
            <a:cxnSpLocks noChangeShapeType="1"/>
          </p:cNvCxnSpPr>
          <p:nvPr/>
        </p:nvCxnSpPr>
        <p:spPr bwMode="auto">
          <a:xfrm>
            <a:off x="1714500" y="3482579"/>
            <a:ext cx="7143750" cy="1190"/>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37" name="直接连接符 36"/>
          <p:cNvCxnSpPr>
            <a:cxnSpLocks noChangeShapeType="1"/>
          </p:cNvCxnSpPr>
          <p:nvPr/>
        </p:nvCxnSpPr>
        <p:spPr bwMode="auto">
          <a:xfrm rot="5400000">
            <a:off x="1473398" y="3455789"/>
            <a:ext cx="482204"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38" name="直接连接符 37"/>
          <p:cNvCxnSpPr>
            <a:cxnSpLocks noChangeShapeType="1"/>
          </p:cNvCxnSpPr>
          <p:nvPr/>
        </p:nvCxnSpPr>
        <p:spPr bwMode="auto">
          <a:xfrm rot="5400000">
            <a:off x="8617148" y="3455789"/>
            <a:ext cx="482204"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pic>
        <p:nvPicPr>
          <p:cNvPr id="206879" name="图片 30"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Left)">
                                      <p:cBhvr>
                                        <p:cTn id="17" dur="500"/>
                                        <p:tgtEl>
                                          <p:spTgt spid="15"/>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slide(fromLeft)">
                                      <p:cBhvr>
                                        <p:cTn id="26" dur="500"/>
                                        <p:tgtEl>
                                          <p:spTgt spid="16"/>
                                        </p:tgtEl>
                                      </p:cBhvr>
                                    </p:animEffec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lide(fromLeft)">
                                      <p:cBhvr>
                                        <p:cTn id="35" dur="500"/>
                                        <p:tgtEl>
                                          <p:spTgt spid="17"/>
                                        </p:tgtEl>
                                      </p:cBhvr>
                                    </p:animEffect>
                                  </p:childTnLst>
                                </p:cTn>
                              </p:par>
                            </p:childTnLst>
                          </p:cTn>
                        </p:par>
                        <p:par>
                          <p:cTn id="36" fill="hold">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linds(horizontal)">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slide(fromLeft)">
                                      <p:cBhvr>
                                        <p:cTn id="44" dur="500"/>
                                        <p:tgtEl>
                                          <p:spTgt spid="18"/>
                                        </p:tgtEl>
                                      </p:cBhvr>
                                    </p:animEffect>
                                  </p:childTnLst>
                                </p:cTn>
                              </p:par>
                            </p:childTnLst>
                          </p:cTn>
                        </p:par>
                        <p:par>
                          <p:cTn id="45" fill="hold">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blinds(horizontal)">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8"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slide(fromLeft)">
                                      <p:cBhvr>
                                        <p:cTn id="53" dur="500"/>
                                        <p:tgtEl>
                                          <p:spTgt spid="19"/>
                                        </p:tgtEl>
                                      </p:cBhvr>
                                    </p:animEffect>
                                  </p:childTnLst>
                                </p:cTn>
                              </p:par>
                            </p:childTnLst>
                          </p:cTn>
                        </p:par>
                        <p:par>
                          <p:cTn id="54" fill="hold">
                            <p:stCondLst>
                              <p:cond delay="500"/>
                            </p:stCondLst>
                            <p:childTnLst>
                              <p:par>
                                <p:cTn id="55" presetID="3" presetClass="entr" presetSubtype="10"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8"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slide(fromLeft)">
                                      <p:cBhvr>
                                        <p:cTn id="62" dur="500"/>
                                        <p:tgtEl>
                                          <p:spTgt spid="20"/>
                                        </p:tgtEl>
                                      </p:cBhvr>
                                    </p:animEffect>
                                  </p:childTnLst>
                                </p:cTn>
                              </p:par>
                            </p:childTnLst>
                          </p:cTn>
                        </p:par>
                        <p:par>
                          <p:cTn id="63" fill="hold">
                            <p:stCondLst>
                              <p:cond delay="500"/>
                            </p:stCondLst>
                            <p:childTnLst>
                              <p:par>
                                <p:cTn id="64" presetID="3" presetClass="entr" presetSubtype="10" fill="hold" grpId="0" nodeType="after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blinds(horizontal)">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blinds(horizontal)">
                                      <p:cBhvr>
                                        <p:cTn id="71" dur="500"/>
                                        <p:tgtEl>
                                          <p:spTgt spid="4"/>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1" fill="hold"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slide(fromTop)">
                                      <p:cBhvr>
                                        <p:cTn id="76" dur="500"/>
                                        <p:tgtEl>
                                          <p:spTgt spid="25"/>
                                        </p:tgtEl>
                                      </p:cBhvr>
                                    </p:animEffect>
                                  </p:childTnLst>
                                </p:cTn>
                              </p:par>
                              <p:par>
                                <p:cTn id="77" presetID="12" presetClass="entr" presetSubtype="1" fill="hold"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slide(fromTop)">
                                      <p:cBhvr>
                                        <p:cTn id="79" dur="500"/>
                                        <p:tgtEl>
                                          <p:spTgt spid="26"/>
                                        </p:tgtEl>
                                      </p:cBhvr>
                                    </p:animEffect>
                                  </p:childTnLst>
                                </p:cTn>
                              </p:par>
                            </p:childTnLst>
                          </p:cTn>
                        </p:par>
                        <p:par>
                          <p:cTn id="80" fill="hold">
                            <p:stCondLst>
                              <p:cond delay="500"/>
                            </p:stCondLst>
                            <p:childTnLst>
                              <p:par>
                                <p:cTn id="81" presetID="4" presetClass="entr" presetSubtype="32" fill="hold"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box(out)">
                                      <p:cBhvr>
                                        <p:cTn id="83" dur="500"/>
                                        <p:tgtEl>
                                          <p:spTgt spid="23"/>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5"/>
                                        </p:tgtEl>
                                        <p:attrNameLst>
                                          <p:attrName>style.visibility</p:attrName>
                                        </p:attrNameLst>
                                      </p:cBhvr>
                                      <p:to>
                                        <p:strVal val="visible"/>
                                      </p:to>
                                    </p:set>
                                    <p:animEffect transition="in" filter="blinds(horizontal)">
                                      <p:cBhvr>
                                        <p:cTn id="88" dur="500"/>
                                        <p:tgtEl>
                                          <p:spTgt spid="5"/>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1" fill="hold" nodeType="click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slide(fromTop)">
                                      <p:cBhvr>
                                        <p:cTn id="93" dur="500"/>
                                        <p:tgtEl>
                                          <p:spTgt spid="28"/>
                                        </p:tgtEl>
                                      </p:cBhvr>
                                    </p:animEffect>
                                  </p:childTnLst>
                                </p:cTn>
                              </p:par>
                              <p:par>
                                <p:cTn id="94" presetID="12" presetClass="entr" presetSubtype="1" fill="hold"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slide(fromTop)">
                                      <p:cBhvr>
                                        <p:cTn id="96" dur="500"/>
                                        <p:tgtEl>
                                          <p:spTgt spid="29"/>
                                        </p:tgtEl>
                                      </p:cBhvr>
                                    </p:animEffect>
                                  </p:childTnLst>
                                </p:cTn>
                              </p:par>
                            </p:childTnLst>
                          </p:cTn>
                        </p:par>
                        <p:par>
                          <p:cTn id="97" fill="hold">
                            <p:stCondLst>
                              <p:cond delay="500"/>
                            </p:stCondLst>
                            <p:childTnLst>
                              <p:par>
                                <p:cTn id="98" presetID="4" presetClass="entr" presetSubtype="32" fill="hold"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box(out)">
                                      <p:cBhvr>
                                        <p:cTn id="100" dur="500"/>
                                        <p:tgtEl>
                                          <p:spTgt spid="27"/>
                                        </p:tgtEl>
                                      </p:cBhvr>
                                    </p:animEffect>
                                  </p:childTnLst>
                                </p:cTn>
                              </p:par>
                            </p:childTnLst>
                          </p:cTn>
                        </p:par>
                        <p:par>
                          <p:cTn id="101" fill="hold">
                            <p:stCondLst>
                              <p:cond delay="1000"/>
                            </p:stCondLst>
                            <p:childTnLst>
                              <p:par>
                                <p:cTn id="102" presetID="12" presetClass="entr" presetSubtype="1" fill="hold" nodeType="after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slide(fromTop)">
                                      <p:cBhvr>
                                        <p:cTn id="104" dur="500"/>
                                        <p:tgtEl>
                                          <p:spTgt spid="34"/>
                                        </p:tgtEl>
                                      </p:cBhvr>
                                    </p:animEffect>
                                  </p:childTnLst>
                                </p:cTn>
                              </p:par>
                              <p:par>
                                <p:cTn id="105" presetID="12" presetClass="entr" presetSubtype="1" fill="hold"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slide(fromTop)">
                                      <p:cBhvr>
                                        <p:cTn id="107" dur="500"/>
                                        <p:tgtEl>
                                          <p:spTgt spid="35"/>
                                        </p:tgtEl>
                                      </p:cBhvr>
                                    </p:animEffect>
                                  </p:childTnLst>
                                </p:cTn>
                              </p:par>
                            </p:childTnLst>
                          </p:cTn>
                        </p:par>
                        <p:par>
                          <p:cTn id="108" fill="hold">
                            <p:stCondLst>
                              <p:cond delay="1500"/>
                            </p:stCondLst>
                            <p:childTnLst>
                              <p:par>
                                <p:cTn id="109" presetID="4" presetClass="entr" presetSubtype="32" fill="hold" nodeType="after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box(out)">
                                      <p:cBhvr>
                                        <p:cTn id="111" dur="500"/>
                                        <p:tgtEl>
                                          <p:spTgt spid="33"/>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6"/>
                                        </p:tgtEl>
                                        <p:attrNameLst>
                                          <p:attrName>style.visibility</p:attrName>
                                        </p:attrNameLst>
                                      </p:cBhvr>
                                      <p:to>
                                        <p:strVal val="visible"/>
                                      </p:to>
                                    </p:set>
                                    <p:animEffect transition="in" filter="blinds(horizontal)">
                                      <p:cBhvr>
                                        <p:cTn id="116" dur="500"/>
                                        <p:tgtEl>
                                          <p:spTgt spid="6"/>
                                        </p:tgtEl>
                                      </p:cBhvr>
                                    </p:animEffect>
                                  </p:childTnLst>
                                </p:cTn>
                              </p:par>
                            </p:childTnLst>
                          </p:cTn>
                        </p:par>
                      </p:childTnLst>
                    </p:cTn>
                  </p:par>
                  <p:par>
                    <p:cTn id="117" fill="hold">
                      <p:stCondLst>
                        <p:cond delay="indefinite"/>
                      </p:stCondLst>
                      <p:childTnLst>
                        <p:par>
                          <p:cTn id="118" fill="hold">
                            <p:stCondLst>
                              <p:cond delay="0"/>
                            </p:stCondLst>
                            <p:childTnLst>
                              <p:par>
                                <p:cTn id="119" presetID="12" presetClass="entr" presetSubtype="1" fill="hold" nodeType="click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slide(fromTop)">
                                      <p:cBhvr>
                                        <p:cTn id="121" dur="500"/>
                                        <p:tgtEl>
                                          <p:spTgt spid="37"/>
                                        </p:tgtEl>
                                      </p:cBhvr>
                                    </p:animEffect>
                                  </p:childTnLst>
                                </p:cTn>
                              </p:par>
                              <p:par>
                                <p:cTn id="122" presetID="12" presetClass="entr" presetSubtype="1" fill="hold" nodeType="withEffect">
                                  <p:stCondLst>
                                    <p:cond delay="0"/>
                                  </p:stCondLst>
                                  <p:childTnLst>
                                    <p:set>
                                      <p:cBhvr>
                                        <p:cTn id="123" dur="1" fill="hold">
                                          <p:stCondLst>
                                            <p:cond delay="0"/>
                                          </p:stCondLst>
                                        </p:cTn>
                                        <p:tgtEl>
                                          <p:spTgt spid="38"/>
                                        </p:tgtEl>
                                        <p:attrNameLst>
                                          <p:attrName>style.visibility</p:attrName>
                                        </p:attrNameLst>
                                      </p:cBhvr>
                                      <p:to>
                                        <p:strVal val="visible"/>
                                      </p:to>
                                    </p:set>
                                    <p:animEffect transition="in" filter="slide(fromTop)">
                                      <p:cBhvr>
                                        <p:cTn id="124" dur="500"/>
                                        <p:tgtEl>
                                          <p:spTgt spid="38"/>
                                        </p:tgtEl>
                                      </p:cBhvr>
                                    </p:animEffect>
                                  </p:childTnLst>
                                </p:cTn>
                              </p:par>
                            </p:childTnLst>
                          </p:cTn>
                        </p:par>
                        <p:par>
                          <p:cTn id="125" fill="hold">
                            <p:stCondLst>
                              <p:cond delay="500"/>
                            </p:stCondLst>
                            <p:childTnLst>
                              <p:par>
                                <p:cTn id="126" presetID="4" presetClass="entr" presetSubtype="32" fill="hold" nodeType="after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box(out)">
                                      <p:cBhvr>
                                        <p:cTn id="12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1"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8950" name="Group 54"/>
          <p:cNvGraphicFramePr>
            <a:graphicFrameLocks noGrp="1"/>
          </p:cNvGraphicFramePr>
          <p:nvPr/>
        </p:nvGraphicFramePr>
        <p:xfrm>
          <a:off x="285750" y="1017985"/>
          <a:ext cx="8643938" cy="3375423"/>
        </p:xfrm>
        <a:graphic>
          <a:graphicData uri="http://schemas.openxmlformats.org/drawingml/2006/table">
            <a:tbl>
              <a:tblPr/>
              <a:tblGrid>
                <a:gridCol w="2341563">
                  <a:extLst>
                    <a:ext uri="{9D8B030D-6E8A-4147-A177-3AD203B41FA5}">
                      <a16:colId xmlns:a16="http://schemas.microsoft.com/office/drawing/2014/main" val="20000"/>
                    </a:ext>
                  </a:extLst>
                </a:gridCol>
                <a:gridCol w="1512887">
                  <a:extLst>
                    <a:ext uri="{9D8B030D-6E8A-4147-A177-3AD203B41FA5}">
                      <a16:colId xmlns:a16="http://schemas.microsoft.com/office/drawing/2014/main" val="20001"/>
                    </a:ext>
                  </a:extLst>
                </a:gridCol>
                <a:gridCol w="1655763">
                  <a:extLst>
                    <a:ext uri="{9D8B030D-6E8A-4147-A177-3AD203B41FA5}">
                      <a16:colId xmlns:a16="http://schemas.microsoft.com/office/drawing/2014/main" val="20002"/>
                    </a:ext>
                  </a:extLst>
                </a:gridCol>
                <a:gridCol w="1776412">
                  <a:extLst>
                    <a:ext uri="{9D8B030D-6E8A-4147-A177-3AD203B41FA5}">
                      <a16:colId xmlns:a16="http://schemas.microsoft.com/office/drawing/2014/main" val="20003"/>
                    </a:ext>
                  </a:extLst>
                </a:gridCol>
                <a:gridCol w="1357313">
                  <a:extLst>
                    <a:ext uri="{9D8B030D-6E8A-4147-A177-3AD203B41FA5}">
                      <a16:colId xmlns:a16="http://schemas.microsoft.com/office/drawing/2014/main" val="20004"/>
                    </a:ext>
                  </a:extLst>
                </a:gridCol>
              </a:tblGrid>
              <a:tr h="344091">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1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rPr>
                        <a:t>变量存储类别</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400050" algn="just" defTabSz="914400" rtl="0" eaLnBrk="1" fontAlgn="base" latinLnBrk="0" hangingPunct="1">
                        <a:lnSpc>
                          <a:spcPct val="100000"/>
                        </a:lnSpc>
                        <a:spcBef>
                          <a:spcPct val="0"/>
                        </a:spcBef>
                        <a:spcAft>
                          <a:spcPct val="0"/>
                        </a:spcAft>
                        <a:buClrTx/>
                        <a:buSzTx/>
                        <a:buFontTx/>
                        <a:buNone/>
                      </a:pPr>
                      <a:r>
                        <a:rPr kumimoji="0" lang="zh-CN" altLang="en-US" sz="21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rPr>
                        <a:t>函 数 内</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gridSpan="2">
                  <a:txBody>
                    <a:bodyPr/>
                    <a:lstStyle/>
                    <a:p>
                      <a:pPr marL="0" marR="0" lvl="0" indent="400050" algn="just" defTabSz="914400" rtl="0" eaLnBrk="1" fontAlgn="base" latinLnBrk="0" hangingPunct="1">
                        <a:lnSpc>
                          <a:spcPct val="100000"/>
                        </a:lnSpc>
                        <a:spcBef>
                          <a:spcPct val="0"/>
                        </a:spcBef>
                        <a:spcAft>
                          <a:spcPct val="0"/>
                        </a:spcAft>
                        <a:buClrTx/>
                        <a:buSzTx/>
                        <a:buFontTx/>
                        <a:buNone/>
                      </a:pPr>
                      <a:r>
                        <a:rPr kumimoji="0" lang="zh-CN" altLang="en-US" sz="21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rPr>
                        <a:t>函 数 外</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344091">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1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rPr>
                        <a:t>作用域</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1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rPr>
                        <a:t>存在性</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1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rPr>
                        <a:t>作用域</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1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rPr>
                        <a:t>存在性</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2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1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rPr>
                        <a:t>自动变量和寄存器变量</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1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100" b="1"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1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1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818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1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rPr>
                        <a:t>静态局部变量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100" b="1"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100" b="1"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1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100" b="1"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818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1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rPr>
                        <a:t>静态外部变量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100" b="1"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100" b="1"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100" b="1"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a:t>
                      </a:r>
                      <a:r>
                        <a:rPr kumimoji="0" lang="en-US" altLang="zh-CN" sz="2100" b="1"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a:t>
                      </a:r>
                      <a:r>
                        <a:rPr kumimoji="0" lang="zh-CN" altLang="en-US" sz="2100" b="1"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只限本文件</a:t>
                      </a:r>
                      <a:r>
                        <a:rPr kumimoji="0" lang="en-US" altLang="zh-CN" sz="2100" b="1"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a:t>
                      </a:r>
                      <a:endParaRPr kumimoji="0" lang="zh-CN" altLang="zh-CN" sz="2100" b="1"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100" b="1"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840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1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rPr>
                        <a:t>外部变量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100" b="1"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100" b="1"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100" b="1"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100" b="1"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07915" name="Rectangle 1"/>
          <p:cNvSpPr>
            <a:spLocks noChangeArrowheads="1"/>
          </p:cNvSpPr>
          <p:nvPr/>
        </p:nvSpPr>
        <p:spPr bwMode="auto">
          <a:xfrm>
            <a:off x="642938" y="408892"/>
            <a:ext cx="8001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indent="936625"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r>
              <a:rPr lang="zh-CN" altLang="en-US" sz="3200" b="1">
                <a:cs typeface="Courier New" panose="02070309020205020404" pitchFamily="49" charset="0"/>
              </a:rPr>
              <a:t>各种类型变量的作用域和存在性的情况</a:t>
            </a:r>
            <a:endParaRPr lang="zh-CN" altLang="en-US" sz="3200"/>
          </a:p>
        </p:txBody>
      </p:sp>
      <p:pic>
        <p:nvPicPr>
          <p:cNvPr id="207916"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内容占位符 2"/>
          <p:cNvSpPr>
            <a:spLocks noGrp="1"/>
          </p:cNvSpPr>
          <p:nvPr>
            <p:ph idx="1"/>
          </p:nvPr>
        </p:nvSpPr>
        <p:spPr>
          <a:xfrm>
            <a:off x="357188" y="803672"/>
            <a:ext cx="8501062" cy="3789759"/>
          </a:xfrm>
        </p:spPr>
        <p:txBody>
          <a:bodyPr>
            <a:normAutofit lnSpcReduction="10000"/>
          </a:bodyPr>
          <a:lstStyle/>
          <a:p>
            <a:pPr>
              <a:buFont typeface="Wingdings" panose="05000000000000000000" pitchFamily="2" charset="2"/>
              <a:buNone/>
            </a:pPr>
            <a:r>
              <a:rPr lang="en-US" altLang="zh-CN" dirty="0"/>
              <a:t>(5) static</a:t>
            </a:r>
            <a:r>
              <a:rPr lang="zh-CN" altLang="zh-CN" dirty="0"/>
              <a:t>对局部变量和全局变量的作用不同</a:t>
            </a:r>
            <a:endParaRPr lang="en-US" altLang="zh-CN" dirty="0"/>
          </a:p>
          <a:p>
            <a:pPr lvl="1"/>
            <a:r>
              <a:rPr lang="zh-CN" altLang="en-US" dirty="0"/>
              <a:t>作用于</a:t>
            </a:r>
            <a:r>
              <a:rPr lang="zh-CN" altLang="zh-CN" dirty="0"/>
              <a:t>局部变量使变量由动态存储方式改变为静态存储方式</a:t>
            </a:r>
            <a:endParaRPr lang="en-US" altLang="zh-CN" dirty="0"/>
          </a:p>
          <a:p>
            <a:pPr lvl="1"/>
            <a:r>
              <a:rPr lang="zh-CN" altLang="en-US" dirty="0"/>
              <a:t>作用于</a:t>
            </a:r>
            <a:r>
              <a:rPr lang="zh-CN" altLang="zh-CN" dirty="0"/>
              <a:t>全局变量使变量局部化</a:t>
            </a:r>
            <a:r>
              <a:rPr lang="en-US" altLang="zh-CN" dirty="0"/>
              <a:t>(</a:t>
            </a:r>
            <a:r>
              <a:rPr lang="zh-CN" altLang="zh-CN" dirty="0"/>
              <a:t>局部于本文件</a:t>
            </a:r>
            <a:r>
              <a:rPr lang="en-US" altLang="zh-CN" dirty="0"/>
              <a:t>)</a:t>
            </a:r>
            <a:r>
              <a:rPr lang="zh-CN" altLang="en-US" dirty="0"/>
              <a:t>，</a:t>
            </a:r>
            <a:r>
              <a:rPr lang="zh-CN" altLang="zh-CN" dirty="0"/>
              <a:t>但仍为静态存储方式</a:t>
            </a:r>
            <a:endParaRPr lang="en-US" altLang="zh-CN" dirty="0"/>
          </a:p>
          <a:p>
            <a:pPr lvl="1"/>
            <a:r>
              <a:rPr lang="zh-CN" altLang="zh-CN" dirty="0"/>
              <a:t>从作用域角度看</a:t>
            </a:r>
            <a:r>
              <a:rPr lang="zh-CN" altLang="en-US" dirty="0"/>
              <a:t>，</a:t>
            </a:r>
            <a:r>
              <a:rPr lang="zh-CN" altLang="zh-CN" dirty="0"/>
              <a:t>凡有</a:t>
            </a:r>
            <a:r>
              <a:rPr lang="en-US" altLang="zh-CN" dirty="0"/>
              <a:t>static</a:t>
            </a:r>
            <a:r>
              <a:rPr lang="zh-CN" altLang="zh-CN" dirty="0"/>
              <a:t>声明的</a:t>
            </a:r>
            <a:r>
              <a:rPr lang="zh-CN" altLang="en-US" dirty="0"/>
              <a:t>，</a:t>
            </a:r>
            <a:r>
              <a:rPr lang="zh-CN" altLang="zh-CN" dirty="0"/>
              <a:t>其作用域都是局限的</a:t>
            </a:r>
            <a:r>
              <a:rPr lang="zh-CN" altLang="en-US" dirty="0"/>
              <a:t>，</a:t>
            </a:r>
            <a:r>
              <a:rPr lang="zh-CN" altLang="zh-CN" dirty="0"/>
              <a:t>或者是局限于本函数内</a:t>
            </a:r>
            <a:r>
              <a:rPr lang="en-US" altLang="zh-CN" dirty="0"/>
              <a:t>(</a:t>
            </a:r>
            <a:r>
              <a:rPr lang="zh-CN" altLang="zh-CN" dirty="0"/>
              <a:t>静态局部变量</a:t>
            </a:r>
            <a:r>
              <a:rPr lang="en-US" altLang="zh-CN" dirty="0"/>
              <a:t>)</a:t>
            </a:r>
            <a:r>
              <a:rPr lang="zh-CN" altLang="en-US" dirty="0"/>
              <a:t>，</a:t>
            </a:r>
            <a:r>
              <a:rPr lang="zh-CN" altLang="zh-CN" dirty="0"/>
              <a:t>或者局限于本文件内</a:t>
            </a:r>
            <a:r>
              <a:rPr lang="en-US" altLang="zh-CN" dirty="0"/>
              <a:t>(</a:t>
            </a:r>
            <a:r>
              <a:rPr lang="zh-CN" altLang="zh-CN" dirty="0"/>
              <a:t>静态外部变量</a:t>
            </a:r>
            <a:r>
              <a:rPr lang="en-US" altLang="zh-CN" dirty="0"/>
              <a:t>)</a:t>
            </a:r>
            <a:endParaRPr lang="zh-CN" altLang="en-US" dirty="0"/>
          </a:p>
        </p:txBody>
      </p:sp>
      <p:pic>
        <p:nvPicPr>
          <p:cNvPr id="20889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9922">
                                            <p:txEl>
                                              <p:pRg st="1" end="1"/>
                                            </p:txEl>
                                          </p:spTgt>
                                        </p:tgtEl>
                                        <p:attrNameLst>
                                          <p:attrName>style.visibility</p:attrName>
                                        </p:attrNameLst>
                                      </p:cBhvr>
                                      <p:to>
                                        <p:strVal val="visible"/>
                                      </p:to>
                                    </p:set>
                                    <p:animEffect transition="in" filter="blinds(horizontal)">
                                      <p:cBhvr>
                                        <p:cTn id="7" dur="500"/>
                                        <p:tgtEl>
                                          <p:spTgt spid="2099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9922">
                                            <p:txEl>
                                              <p:pRg st="2" end="2"/>
                                            </p:txEl>
                                          </p:spTgt>
                                        </p:tgtEl>
                                        <p:attrNameLst>
                                          <p:attrName>style.visibility</p:attrName>
                                        </p:attrNameLst>
                                      </p:cBhvr>
                                      <p:to>
                                        <p:strVal val="visible"/>
                                      </p:to>
                                    </p:set>
                                    <p:animEffect transition="in" filter="blinds(horizontal)">
                                      <p:cBhvr>
                                        <p:cTn id="12" dur="500"/>
                                        <p:tgtEl>
                                          <p:spTgt spid="2099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9922">
                                            <p:txEl>
                                              <p:pRg st="3" end="3"/>
                                            </p:txEl>
                                          </p:spTgt>
                                        </p:tgtEl>
                                        <p:attrNameLst>
                                          <p:attrName>style.visibility</p:attrName>
                                        </p:attrNameLst>
                                      </p:cBhvr>
                                      <p:to>
                                        <p:strVal val="visible"/>
                                      </p:to>
                                    </p:set>
                                    <p:animEffect transition="in" filter="blinds(horizontal)">
                                      <p:cBhvr>
                                        <p:cTn id="17" dur="500"/>
                                        <p:tgtEl>
                                          <p:spTgt spid="2099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00063" y="601266"/>
            <a:ext cx="8215312"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关于变量的声明和定义</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210947" name="Rectangle 3"/>
          <p:cNvSpPr>
            <a:spLocks noGrp="1" noChangeArrowheads="1"/>
          </p:cNvSpPr>
          <p:nvPr>
            <p:ph type="body" idx="1"/>
          </p:nvPr>
        </p:nvSpPr>
        <p:spPr>
          <a:xfrm>
            <a:off x="785813" y="1232298"/>
            <a:ext cx="7643812" cy="3696890"/>
          </a:xfrm>
        </p:spPr>
        <p:txBody>
          <a:bodyPr>
            <a:normAutofit lnSpcReduction="10000"/>
          </a:bodyPr>
          <a:lstStyle/>
          <a:p>
            <a:r>
              <a:rPr lang="zh-CN" altLang="zh-CN"/>
              <a:t>一般为了叙述方便，把建立存储空间的</a:t>
            </a:r>
            <a:r>
              <a:rPr lang="zh-CN" altLang="en-US"/>
              <a:t>变量</a:t>
            </a:r>
            <a:r>
              <a:rPr lang="zh-CN" altLang="zh-CN"/>
              <a:t>声明称</a:t>
            </a:r>
            <a:r>
              <a:rPr lang="zh-CN" altLang="zh-CN">
                <a:solidFill>
                  <a:srgbClr val="0000CC"/>
                </a:solidFill>
              </a:rPr>
              <a:t>定义</a:t>
            </a:r>
            <a:r>
              <a:rPr lang="zh-CN" altLang="zh-CN"/>
              <a:t>，而把不需要建立存储空间的声明称为</a:t>
            </a:r>
            <a:r>
              <a:rPr lang="zh-CN" altLang="zh-CN">
                <a:solidFill>
                  <a:srgbClr val="0000CC"/>
                </a:solidFill>
              </a:rPr>
              <a:t>声明</a:t>
            </a:r>
          </a:p>
          <a:p>
            <a:r>
              <a:rPr lang="zh-CN" altLang="zh-CN"/>
              <a:t>在函数中出现的对变量的声明</a:t>
            </a:r>
            <a:r>
              <a:rPr lang="en-US" altLang="zh-CN"/>
              <a:t>(</a:t>
            </a:r>
            <a:r>
              <a:rPr lang="zh-CN" altLang="zh-CN"/>
              <a:t>除了用</a:t>
            </a:r>
            <a:r>
              <a:rPr lang="en-US" altLang="zh-CN"/>
              <a:t>extern</a:t>
            </a:r>
            <a:r>
              <a:rPr lang="zh-CN" altLang="zh-CN"/>
              <a:t>声明的以外</a:t>
            </a:r>
            <a:r>
              <a:rPr lang="en-US" altLang="zh-CN"/>
              <a:t>)</a:t>
            </a:r>
            <a:r>
              <a:rPr lang="zh-CN" altLang="zh-CN"/>
              <a:t>都是定义</a:t>
            </a:r>
            <a:endParaRPr lang="en-US" altLang="zh-CN"/>
          </a:p>
          <a:p>
            <a:r>
              <a:rPr lang="zh-CN" altLang="zh-CN"/>
              <a:t>在函数中对其他函数的声明不是函数的定义</a:t>
            </a:r>
            <a:endParaRPr lang="en-US" altLang="zh-CN"/>
          </a:p>
        </p:txBody>
      </p:sp>
      <p:pic>
        <p:nvPicPr>
          <p:cNvPr id="209924"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blinds(horizontal)">
                                      <p:cBhvr>
                                        <p:cTn id="7" dur="500"/>
                                        <p:tgtEl>
                                          <p:spTgt spid="210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blinds(horizontal)">
                                      <p:cBhvr>
                                        <p:cTn id="12" dur="500"/>
                                        <p:tgtEl>
                                          <p:spTgt spid="210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0947">
                                            <p:txEl>
                                              <p:pRg st="2" end="2"/>
                                            </p:txEl>
                                          </p:spTgt>
                                        </p:tgtEl>
                                        <p:attrNameLst>
                                          <p:attrName>style.visibility</p:attrName>
                                        </p:attrNameLst>
                                      </p:cBhvr>
                                      <p:to>
                                        <p:strVal val="visible"/>
                                      </p:to>
                                    </p:set>
                                    <p:animEffect transition="in" filter="blinds(horizontal)">
                                      <p:cBhvr>
                                        <p:cTn id="17" dur="500"/>
                                        <p:tgtEl>
                                          <p:spTgt spid="2109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203598"/>
            <a:ext cx="3096344" cy="576064"/>
          </a:xfrm>
        </p:spPr>
        <p:txBody>
          <a:bodyPr>
            <a:normAutofit fontScale="92500" lnSpcReduction="10000"/>
          </a:bodyPr>
          <a:lstStyle/>
          <a:p>
            <a:pPr marL="0" indent="0">
              <a:lnSpc>
                <a:spcPct val="120000"/>
              </a:lnSpc>
              <a:buNone/>
            </a:pPr>
            <a:r>
              <a:rPr lang="zh-CN" altLang="en-US" dirty="0"/>
              <a:t>求</a:t>
            </a:r>
            <a:r>
              <a:rPr lang="en-US" altLang="zh-CN" dirty="0"/>
              <a:t>10</a:t>
            </a:r>
            <a:r>
              <a:rPr lang="zh-CN" altLang="en-US" dirty="0"/>
              <a:t>的阶乘？</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2"/>
          <p:cNvSpPr>
            <a:spLocks noGrp="1"/>
          </p:cNvSpPr>
          <p:nvPr>
            <p:ph idx="1"/>
          </p:nvPr>
        </p:nvSpPr>
        <p:spPr>
          <a:xfrm>
            <a:off x="179512" y="806897"/>
            <a:ext cx="8784976" cy="3529706"/>
          </a:xfrm>
        </p:spPr>
        <p:txBody>
          <a:bodyPr>
            <a:normAutofit/>
          </a:bodyPr>
          <a:lstStyle/>
          <a:p>
            <a:pPr>
              <a:buFont typeface="Wingdings" panose="05000000000000000000" pitchFamily="2" charset="2"/>
              <a:buNone/>
            </a:pPr>
            <a:r>
              <a:rPr lang="en-US" altLang="zh-CN" sz="2800" dirty="0">
                <a:latin typeface="仿宋" panose="02010609060101010101" pitchFamily="49" charset="-122"/>
                <a:ea typeface="仿宋" panose="02010609060101010101" pitchFamily="49" charset="-122"/>
              </a:rPr>
              <a:t>   Hanoi</a:t>
            </a:r>
            <a:r>
              <a:rPr lang="zh-CN" altLang="zh-CN" sz="2800" dirty="0">
                <a:latin typeface="仿宋" panose="02010609060101010101" pitchFamily="49" charset="-122"/>
                <a:ea typeface="仿宋" panose="02010609060101010101" pitchFamily="49" charset="-122"/>
              </a:rPr>
              <a:t>（汉诺）塔问题。古代有一个梵塔，塔内有</a:t>
            </a:r>
            <a:r>
              <a:rPr lang="en-US" altLang="zh-CN" sz="2800" dirty="0">
                <a:latin typeface="仿宋" panose="02010609060101010101" pitchFamily="49" charset="-122"/>
                <a:ea typeface="仿宋" panose="02010609060101010101" pitchFamily="49" charset="-122"/>
              </a:rPr>
              <a:t>3</a:t>
            </a:r>
            <a:r>
              <a:rPr lang="zh-CN" altLang="zh-CN" sz="2800" dirty="0">
                <a:latin typeface="仿宋" panose="02010609060101010101" pitchFamily="49" charset="-122"/>
                <a:ea typeface="仿宋" panose="02010609060101010101" pitchFamily="49" charset="-122"/>
              </a:rPr>
              <a:t>个座</a:t>
            </a:r>
            <a:r>
              <a:rPr lang="en-US" altLang="zh-CN" sz="2800" dirty="0">
                <a:latin typeface="仿宋" panose="02010609060101010101" pitchFamily="49" charset="-122"/>
                <a:ea typeface="仿宋" panose="02010609060101010101" pitchFamily="49" charset="-122"/>
              </a:rPr>
              <a:t>A</a:t>
            </a:r>
            <a:r>
              <a:rPr lang="zh-CN" altLang="zh-CN" sz="2800" dirty="0">
                <a:latin typeface="仿宋" panose="02010609060101010101" pitchFamily="49" charset="-122"/>
                <a:ea typeface="仿宋" panose="02010609060101010101" pitchFamily="49" charset="-122"/>
              </a:rPr>
              <a:t>、</a:t>
            </a:r>
            <a:r>
              <a:rPr lang="en-US" altLang="zh-CN" sz="2800" dirty="0">
                <a:latin typeface="仿宋" panose="02010609060101010101" pitchFamily="49" charset="-122"/>
                <a:ea typeface="仿宋" panose="02010609060101010101" pitchFamily="49" charset="-122"/>
              </a:rPr>
              <a:t>B</a:t>
            </a:r>
            <a:r>
              <a:rPr lang="zh-CN" altLang="zh-CN" sz="2800" dirty="0">
                <a:latin typeface="仿宋" panose="02010609060101010101" pitchFamily="49" charset="-122"/>
                <a:ea typeface="仿宋" panose="02010609060101010101" pitchFamily="49" charset="-122"/>
              </a:rPr>
              <a:t>、</a:t>
            </a:r>
            <a:r>
              <a:rPr lang="en-US" altLang="zh-CN" sz="2800" dirty="0">
                <a:latin typeface="仿宋" panose="02010609060101010101" pitchFamily="49" charset="-122"/>
                <a:ea typeface="仿宋" panose="02010609060101010101" pitchFamily="49" charset="-122"/>
              </a:rPr>
              <a:t>C</a:t>
            </a:r>
            <a:r>
              <a:rPr lang="zh-CN" altLang="zh-CN" sz="2800" dirty="0">
                <a:latin typeface="仿宋" panose="02010609060101010101" pitchFamily="49" charset="-122"/>
                <a:ea typeface="仿宋" panose="02010609060101010101" pitchFamily="49" charset="-122"/>
              </a:rPr>
              <a:t>，开始时Ａ座上有</a:t>
            </a:r>
            <a:r>
              <a:rPr lang="en-US" altLang="zh-CN" sz="2800" dirty="0">
                <a:latin typeface="仿宋" panose="02010609060101010101" pitchFamily="49" charset="-122"/>
                <a:ea typeface="仿宋" panose="02010609060101010101" pitchFamily="49" charset="-122"/>
              </a:rPr>
              <a:t>64</a:t>
            </a:r>
            <a:r>
              <a:rPr lang="zh-CN" altLang="zh-CN" sz="2800" dirty="0">
                <a:latin typeface="仿宋" panose="02010609060101010101" pitchFamily="49" charset="-122"/>
                <a:ea typeface="仿宋" panose="02010609060101010101" pitchFamily="49" charset="-122"/>
              </a:rPr>
              <a:t>个盘子，盘子大小不等，大的在下，小的在上。有一个老和尚想把这</a:t>
            </a:r>
            <a:r>
              <a:rPr lang="en-US" altLang="zh-CN" sz="2800" dirty="0">
                <a:latin typeface="仿宋" panose="02010609060101010101" pitchFamily="49" charset="-122"/>
                <a:ea typeface="仿宋" panose="02010609060101010101" pitchFamily="49" charset="-122"/>
              </a:rPr>
              <a:t>64</a:t>
            </a:r>
            <a:r>
              <a:rPr lang="zh-CN" altLang="zh-CN" sz="2800" dirty="0">
                <a:latin typeface="仿宋" panose="02010609060101010101" pitchFamily="49" charset="-122"/>
                <a:ea typeface="仿宋" panose="02010609060101010101" pitchFamily="49" charset="-122"/>
              </a:rPr>
              <a:t>个盘子从Ａ座移到Ｃ座，但规定每次只允许移动一个盘，且在移动过程中在</a:t>
            </a:r>
            <a:r>
              <a:rPr lang="en-US" altLang="zh-CN" sz="2800" dirty="0">
                <a:latin typeface="仿宋" panose="02010609060101010101" pitchFamily="49" charset="-122"/>
                <a:ea typeface="仿宋" panose="02010609060101010101" pitchFamily="49" charset="-122"/>
              </a:rPr>
              <a:t>3</a:t>
            </a:r>
            <a:r>
              <a:rPr lang="zh-CN" altLang="zh-CN" sz="2800" dirty="0">
                <a:latin typeface="仿宋" panose="02010609060101010101" pitchFamily="49" charset="-122"/>
                <a:ea typeface="仿宋" panose="02010609060101010101" pitchFamily="49" charset="-122"/>
              </a:rPr>
              <a:t>个座上都始终保持大盘在下，小盘在上。在移动过程中可以利用</a:t>
            </a:r>
            <a:r>
              <a:rPr lang="en-US" altLang="zh-CN" sz="2800" dirty="0">
                <a:latin typeface="仿宋" panose="02010609060101010101" pitchFamily="49" charset="-122"/>
                <a:ea typeface="仿宋" panose="02010609060101010101" pitchFamily="49" charset="-122"/>
              </a:rPr>
              <a:t>B</a:t>
            </a:r>
            <a:r>
              <a:rPr lang="zh-CN" altLang="zh-CN" sz="2800" dirty="0">
                <a:latin typeface="仿宋" panose="02010609060101010101" pitchFamily="49" charset="-122"/>
                <a:ea typeface="仿宋" panose="02010609060101010101" pitchFamily="49" charset="-122"/>
              </a:rPr>
              <a:t>座。要求编程序输出移动一盘子的步骤。</a:t>
            </a:r>
            <a:endParaRPr lang="zh-CN" altLang="en-US" sz="2800" dirty="0">
              <a:latin typeface="仿宋" panose="02010609060101010101" pitchFamily="49" charset="-122"/>
              <a:ea typeface="仿宋" panose="02010609060101010101" pitchFamily="49" charset="-122"/>
            </a:endParaRPr>
          </a:p>
        </p:txBody>
      </p:sp>
      <p:pic>
        <p:nvPicPr>
          <p:cNvPr id="84995"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803777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018" name="组合 27"/>
          <p:cNvGrpSpPr/>
          <p:nvPr/>
        </p:nvGrpSpPr>
        <p:grpSpPr bwMode="auto">
          <a:xfrm>
            <a:off x="285750" y="1446610"/>
            <a:ext cx="8572500" cy="2678906"/>
            <a:chOff x="142844" y="1928802"/>
            <a:chExt cx="9572692" cy="3429024"/>
          </a:xfrm>
        </p:grpSpPr>
        <p:cxnSp>
          <p:nvCxnSpPr>
            <p:cNvPr id="86020" name="直接连接符 5"/>
            <p:cNvCxnSpPr>
              <a:cxnSpLocks noChangeShapeType="1"/>
            </p:cNvCxnSpPr>
            <p:nvPr/>
          </p:nvCxnSpPr>
          <p:spPr bwMode="auto">
            <a:xfrm>
              <a:off x="142844" y="4786322"/>
              <a:ext cx="3071834"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86021" name="直接连接符 6"/>
            <p:cNvCxnSpPr>
              <a:cxnSpLocks noChangeShapeType="1"/>
            </p:cNvCxnSpPr>
            <p:nvPr/>
          </p:nvCxnSpPr>
          <p:spPr bwMode="auto">
            <a:xfrm rot="5400000" flipH="1" flipV="1">
              <a:off x="250001" y="3357562"/>
              <a:ext cx="285752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86022" name="流程图: 过程 10"/>
            <p:cNvSpPr>
              <a:spLocks noChangeArrowheads="1"/>
            </p:cNvSpPr>
            <p:nvPr/>
          </p:nvSpPr>
          <p:spPr bwMode="auto">
            <a:xfrm>
              <a:off x="450027" y="4329119"/>
              <a:ext cx="2457467" cy="457203"/>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23" name="流程图: 过程 12"/>
            <p:cNvSpPr>
              <a:spLocks noChangeArrowheads="1"/>
            </p:cNvSpPr>
            <p:nvPr/>
          </p:nvSpPr>
          <p:spPr bwMode="auto">
            <a:xfrm>
              <a:off x="654816" y="3871916"/>
              <a:ext cx="2047889" cy="457203"/>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24" name="流程图: 过程 13"/>
            <p:cNvSpPr>
              <a:spLocks noChangeArrowheads="1"/>
            </p:cNvSpPr>
            <p:nvPr/>
          </p:nvSpPr>
          <p:spPr bwMode="auto">
            <a:xfrm>
              <a:off x="859605" y="3414712"/>
              <a:ext cx="1638311" cy="457203"/>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25" name="流程图: 过程 14"/>
            <p:cNvSpPr>
              <a:spLocks noChangeArrowheads="1"/>
            </p:cNvSpPr>
            <p:nvPr/>
          </p:nvSpPr>
          <p:spPr bwMode="auto">
            <a:xfrm>
              <a:off x="1064394" y="2957509"/>
              <a:ext cx="1228734" cy="457203"/>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26" name="流程图: 过程 15"/>
            <p:cNvSpPr>
              <a:spLocks noChangeArrowheads="1"/>
            </p:cNvSpPr>
            <p:nvPr/>
          </p:nvSpPr>
          <p:spPr bwMode="auto">
            <a:xfrm>
              <a:off x="1269183" y="2500306"/>
              <a:ext cx="819156" cy="457203"/>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内容占位符 2"/>
            <p:cNvSpPr txBox="1"/>
            <p:nvPr/>
          </p:nvSpPr>
          <p:spPr bwMode="auto">
            <a:xfrm>
              <a:off x="1286249" y="4929579"/>
              <a:ext cx="785315" cy="428247"/>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86028" name="直接连接符 21"/>
            <p:cNvCxnSpPr>
              <a:cxnSpLocks noChangeShapeType="1"/>
            </p:cNvCxnSpPr>
            <p:nvPr/>
          </p:nvCxnSpPr>
          <p:spPr bwMode="auto">
            <a:xfrm>
              <a:off x="3393273" y="4786322"/>
              <a:ext cx="3071834"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86029" name="直接连接符 22"/>
            <p:cNvCxnSpPr>
              <a:cxnSpLocks noChangeShapeType="1"/>
            </p:cNvCxnSpPr>
            <p:nvPr/>
          </p:nvCxnSpPr>
          <p:spPr bwMode="auto">
            <a:xfrm rot="5400000" flipH="1" flipV="1">
              <a:off x="3500430" y="3357562"/>
              <a:ext cx="285752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535646" y="4929579"/>
              <a:ext cx="787088" cy="428247"/>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86031" name="直接连接符 24"/>
            <p:cNvCxnSpPr>
              <a:cxnSpLocks noChangeShapeType="1"/>
            </p:cNvCxnSpPr>
            <p:nvPr/>
          </p:nvCxnSpPr>
          <p:spPr bwMode="auto">
            <a:xfrm>
              <a:off x="6643702" y="4786322"/>
              <a:ext cx="3071834"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86032" name="直接连接符 25"/>
            <p:cNvCxnSpPr>
              <a:cxnSpLocks noChangeShapeType="1"/>
            </p:cNvCxnSpPr>
            <p:nvPr/>
          </p:nvCxnSpPr>
          <p:spPr bwMode="auto">
            <a:xfrm rot="5400000" flipH="1" flipV="1">
              <a:off x="6750859" y="3357562"/>
              <a:ext cx="285752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786816" y="4929579"/>
              <a:ext cx="785316" cy="428247"/>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grpSp>
      <p:pic>
        <p:nvPicPr>
          <p:cNvPr id="86019" name="图片 1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45020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27534"/>
            <a:ext cx="1522512" cy="576064"/>
          </a:xfrm>
        </p:spPr>
        <p:txBody>
          <a:bodyPr>
            <a:normAutofit fontScale="92500" lnSpcReduction="10000"/>
          </a:bodyPr>
          <a:lstStyle/>
          <a:p>
            <a:pPr>
              <a:lnSpc>
                <a:spcPct val="120000"/>
              </a:lnSpc>
            </a:pPr>
            <a:r>
              <a:rPr lang="zh-CN" altLang="en-US" dirty="0"/>
              <a:t>求</a:t>
            </a:r>
            <a:r>
              <a:rPr lang="en-US" altLang="zh-CN" dirty="0"/>
              <a:t>n!</a:t>
            </a:r>
            <a:endParaRPr lang="zh-CN" altLang="en-US" dirty="0"/>
          </a:p>
        </p:txBody>
      </p:sp>
      <p:sp>
        <p:nvSpPr>
          <p:cNvPr id="4" name="内容占位符 2"/>
          <p:cNvSpPr txBox="1"/>
          <p:nvPr/>
        </p:nvSpPr>
        <p:spPr>
          <a:xfrm>
            <a:off x="395536" y="1779662"/>
            <a:ext cx="6192688" cy="108012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altLang="zh-CN" dirty="0"/>
              <a:t>fact(n)</a:t>
            </a:r>
            <a:r>
              <a:rPr lang="zh-CN" altLang="en-US" dirty="0"/>
              <a:t> </a:t>
            </a:r>
            <a:r>
              <a:rPr lang="en-US" altLang="zh-CN" dirty="0"/>
              <a:t>=</a:t>
            </a:r>
            <a:r>
              <a:rPr lang="zh-CN" altLang="en-US" dirty="0"/>
              <a:t>   </a:t>
            </a:r>
            <a:r>
              <a:rPr lang="en-US" altLang="zh-CN" dirty="0"/>
              <a:t>1</a:t>
            </a:r>
            <a:r>
              <a:rPr lang="zh-CN" altLang="en-US" dirty="0"/>
              <a:t>                                     </a:t>
            </a:r>
            <a:r>
              <a:rPr lang="en-US" altLang="zh-CN" dirty="0"/>
              <a:t>(n</a:t>
            </a:r>
            <a:r>
              <a:rPr lang="zh-CN" altLang="en-US" dirty="0"/>
              <a:t> </a:t>
            </a:r>
            <a:r>
              <a:rPr lang="en-US" altLang="zh-CN" dirty="0"/>
              <a:t>=</a:t>
            </a:r>
            <a:r>
              <a:rPr lang="zh-CN" altLang="en-US" dirty="0"/>
              <a:t> </a:t>
            </a:r>
            <a:r>
              <a:rPr lang="en-US" altLang="zh-CN" dirty="0"/>
              <a:t>0,1)</a:t>
            </a:r>
          </a:p>
          <a:p>
            <a:pPr marL="0" indent="0">
              <a:lnSpc>
                <a:spcPct val="120000"/>
              </a:lnSpc>
              <a:buNone/>
            </a:pPr>
            <a:r>
              <a:rPr lang="en-US" altLang="zh-CN" dirty="0"/>
              <a:t>fact(n) =   n * fact(n-1)                   (n &gt;= 2)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89348"/>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函数的递归调用</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72707" name="Rectangle 3"/>
          <p:cNvSpPr>
            <a:spLocks noGrp="1" noChangeArrowheads="1"/>
          </p:cNvSpPr>
          <p:nvPr>
            <p:ph type="body" idx="1"/>
          </p:nvPr>
        </p:nvSpPr>
        <p:spPr>
          <a:xfrm>
            <a:off x="251520" y="1366837"/>
            <a:ext cx="8640960" cy="2786063"/>
          </a:xfrm>
        </p:spPr>
        <p:txBody>
          <a:bodyPr/>
          <a:lstStyle/>
          <a:p>
            <a:r>
              <a:rPr lang="zh-CN" altLang="zh-CN" sz="2800" dirty="0">
                <a:latin typeface="仿宋" panose="02010609060101010101" pitchFamily="49" charset="-122"/>
                <a:ea typeface="仿宋" panose="02010609060101010101" pitchFamily="49" charset="-122"/>
              </a:rPr>
              <a:t>在调用一个函数的过程中又出现直接或间接地调用该函数本身，称为函数的</a:t>
            </a:r>
            <a:r>
              <a:rPr lang="zh-CN" altLang="zh-CN" sz="2800" dirty="0">
                <a:solidFill>
                  <a:srgbClr val="C00000"/>
                </a:solidFill>
                <a:latin typeface="仿宋" panose="02010609060101010101" pitchFamily="49" charset="-122"/>
                <a:ea typeface="仿宋" panose="02010609060101010101" pitchFamily="49" charset="-122"/>
              </a:rPr>
              <a:t>递归调用</a:t>
            </a:r>
            <a:r>
              <a:rPr lang="zh-CN" altLang="zh-CN" sz="2800" dirty="0">
                <a:latin typeface="仿宋" panose="02010609060101010101" pitchFamily="49" charset="-122"/>
                <a:ea typeface="仿宋" panose="02010609060101010101" pitchFamily="49" charset="-122"/>
              </a:rPr>
              <a:t>。</a:t>
            </a:r>
            <a:endParaRPr lang="en-US" altLang="zh-CN" sz="2800" dirty="0">
              <a:latin typeface="仿宋" panose="02010609060101010101" pitchFamily="49" charset="-122"/>
              <a:ea typeface="仿宋" panose="02010609060101010101" pitchFamily="49" charset="-122"/>
            </a:endParaRPr>
          </a:p>
          <a:p>
            <a:r>
              <a:rPr lang="zh-CN" altLang="zh-CN" sz="2800" dirty="0">
                <a:latin typeface="仿宋" panose="02010609060101010101" pitchFamily="49" charset="-122"/>
                <a:ea typeface="仿宋" panose="02010609060101010101" pitchFamily="49" charset="-122"/>
              </a:rPr>
              <a:t>Ｃ语言特点之一就在于允许函数的递归调用</a:t>
            </a:r>
            <a:r>
              <a:rPr lang="zh-CN" altLang="zh-CN" dirty="0"/>
              <a:t>。</a:t>
            </a:r>
          </a:p>
        </p:txBody>
      </p:sp>
      <p:pic>
        <p:nvPicPr>
          <p:cNvPr id="72708"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89348"/>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函数的递归调用</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74755" name="Rectangle 3"/>
          <p:cNvSpPr>
            <a:spLocks noGrp="1" noChangeArrowheads="1"/>
          </p:cNvSpPr>
          <p:nvPr>
            <p:ph type="body" idx="1"/>
          </p:nvPr>
        </p:nvSpPr>
        <p:spPr>
          <a:xfrm>
            <a:off x="357189" y="1178719"/>
            <a:ext cx="8429625" cy="3268266"/>
          </a:xfrm>
        </p:spPr>
        <p:txBody>
          <a:bodyPr>
            <a:normAutofit fontScale="92500" lnSpcReduction="10000"/>
          </a:bodyPr>
          <a:lstStyle/>
          <a:p>
            <a:pPr>
              <a:buFont typeface="Wingdings" panose="05000000000000000000" pitchFamily="2" charset="2"/>
              <a:buNone/>
            </a:pPr>
            <a:r>
              <a:rPr lang="en-US" altLang="zh-CN" dirty="0"/>
              <a:t> </a:t>
            </a:r>
            <a:r>
              <a:rPr lang="zh-CN" altLang="zh-CN" dirty="0"/>
              <a:t>有</a:t>
            </a:r>
            <a:r>
              <a:rPr lang="en-US" altLang="zh-CN" dirty="0"/>
              <a:t>5</a:t>
            </a:r>
            <a:r>
              <a:rPr lang="zh-CN" altLang="zh-CN" dirty="0"/>
              <a:t>个学生坐在一起</a:t>
            </a:r>
            <a:endParaRPr lang="en-US" altLang="zh-CN" dirty="0"/>
          </a:p>
          <a:p>
            <a:pPr lvl="1"/>
            <a:r>
              <a:rPr lang="zh-CN" altLang="zh-CN" dirty="0"/>
              <a:t>问第</a:t>
            </a:r>
            <a:r>
              <a:rPr lang="en-US" altLang="zh-CN" dirty="0"/>
              <a:t>5</a:t>
            </a:r>
            <a:r>
              <a:rPr lang="zh-CN" altLang="zh-CN" dirty="0"/>
              <a:t>个学生多少岁？他说比第</a:t>
            </a:r>
            <a:r>
              <a:rPr lang="en-US" altLang="zh-CN" dirty="0"/>
              <a:t>4</a:t>
            </a:r>
            <a:r>
              <a:rPr lang="zh-CN" altLang="zh-CN" dirty="0"/>
              <a:t>个学生大</a:t>
            </a:r>
            <a:r>
              <a:rPr lang="en-US" altLang="zh-CN" dirty="0"/>
              <a:t>2</a:t>
            </a:r>
            <a:r>
              <a:rPr lang="zh-CN" altLang="zh-CN" dirty="0"/>
              <a:t>岁</a:t>
            </a:r>
            <a:endParaRPr lang="en-US" altLang="zh-CN" dirty="0"/>
          </a:p>
          <a:p>
            <a:pPr lvl="1"/>
            <a:r>
              <a:rPr lang="zh-CN" altLang="zh-CN" dirty="0"/>
              <a:t>问第</a:t>
            </a:r>
            <a:r>
              <a:rPr lang="en-US" altLang="zh-CN" dirty="0"/>
              <a:t>4</a:t>
            </a:r>
            <a:r>
              <a:rPr lang="zh-CN" altLang="zh-CN" dirty="0"/>
              <a:t>个学生岁数，他说比第</a:t>
            </a:r>
            <a:r>
              <a:rPr lang="en-US" altLang="zh-CN" dirty="0"/>
              <a:t>3</a:t>
            </a:r>
            <a:r>
              <a:rPr lang="zh-CN" altLang="zh-CN" dirty="0"/>
              <a:t>个学生大</a:t>
            </a:r>
            <a:r>
              <a:rPr lang="en-US" altLang="zh-CN" dirty="0"/>
              <a:t>2</a:t>
            </a:r>
            <a:r>
              <a:rPr lang="zh-CN" altLang="zh-CN" dirty="0"/>
              <a:t>岁</a:t>
            </a:r>
            <a:endParaRPr lang="en-US" altLang="zh-CN" dirty="0"/>
          </a:p>
          <a:p>
            <a:pPr lvl="1"/>
            <a:r>
              <a:rPr lang="zh-CN" altLang="zh-CN" dirty="0"/>
              <a:t>问第</a:t>
            </a:r>
            <a:r>
              <a:rPr lang="en-US" altLang="zh-CN" dirty="0"/>
              <a:t>3</a:t>
            </a:r>
            <a:r>
              <a:rPr lang="zh-CN" altLang="zh-CN" dirty="0"/>
              <a:t>个学生，又说比第</a:t>
            </a:r>
            <a:r>
              <a:rPr lang="en-US" altLang="zh-CN" dirty="0"/>
              <a:t>2</a:t>
            </a:r>
            <a:r>
              <a:rPr lang="zh-CN" altLang="zh-CN" dirty="0"/>
              <a:t>个学生大</a:t>
            </a:r>
            <a:r>
              <a:rPr lang="en-US" altLang="zh-CN" dirty="0"/>
              <a:t>2</a:t>
            </a:r>
            <a:r>
              <a:rPr lang="zh-CN" altLang="zh-CN" dirty="0"/>
              <a:t>岁</a:t>
            </a:r>
            <a:endParaRPr lang="en-US" altLang="zh-CN" dirty="0"/>
          </a:p>
          <a:p>
            <a:pPr lvl="1"/>
            <a:r>
              <a:rPr lang="zh-CN" altLang="zh-CN" dirty="0"/>
              <a:t>问第</a:t>
            </a:r>
            <a:r>
              <a:rPr lang="en-US" altLang="zh-CN" dirty="0"/>
              <a:t>2</a:t>
            </a:r>
            <a:r>
              <a:rPr lang="zh-CN" altLang="zh-CN" dirty="0"/>
              <a:t>个学生，说比第</a:t>
            </a:r>
            <a:r>
              <a:rPr lang="en-US" altLang="zh-CN" dirty="0"/>
              <a:t>1</a:t>
            </a:r>
            <a:r>
              <a:rPr lang="zh-CN" altLang="zh-CN" dirty="0"/>
              <a:t>个学生大</a:t>
            </a:r>
            <a:r>
              <a:rPr lang="en-US" altLang="zh-CN" dirty="0"/>
              <a:t>2</a:t>
            </a:r>
            <a:r>
              <a:rPr lang="zh-CN" altLang="zh-CN" dirty="0"/>
              <a:t>岁</a:t>
            </a:r>
            <a:endParaRPr lang="en-US" altLang="zh-CN" dirty="0"/>
          </a:p>
          <a:p>
            <a:pPr lvl="1"/>
            <a:r>
              <a:rPr lang="zh-CN" altLang="zh-CN" dirty="0"/>
              <a:t>最后问第</a:t>
            </a:r>
            <a:r>
              <a:rPr lang="en-US" altLang="zh-CN" dirty="0"/>
              <a:t>1</a:t>
            </a:r>
            <a:r>
              <a:rPr lang="zh-CN" altLang="zh-CN" dirty="0"/>
              <a:t>个学生，他说是</a:t>
            </a:r>
            <a:r>
              <a:rPr lang="en-US" altLang="zh-CN" dirty="0"/>
              <a:t>10</a:t>
            </a:r>
            <a:r>
              <a:rPr lang="zh-CN" altLang="zh-CN" dirty="0"/>
              <a:t>岁</a:t>
            </a:r>
            <a:endParaRPr lang="en-US" altLang="zh-CN" dirty="0"/>
          </a:p>
          <a:p>
            <a:pPr lvl="1"/>
            <a:r>
              <a:rPr lang="zh-CN" altLang="zh-CN" dirty="0"/>
              <a:t>请问第</a:t>
            </a:r>
            <a:r>
              <a:rPr lang="en-US" altLang="zh-CN" dirty="0"/>
              <a:t>5</a:t>
            </a:r>
            <a:r>
              <a:rPr lang="zh-CN" altLang="zh-CN" dirty="0"/>
              <a:t>个学生多大</a:t>
            </a:r>
          </a:p>
        </p:txBody>
      </p:sp>
      <p:pic>
        <p:nvPicPr>
          <p:cNvPr id="74756"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4755">
                                            <p:txEl>
                                              <p:pRg st="2" end="2"/>
                                            </p:txEl>
                                          </p:spTgt>
                                        </p:tgtEl>
                                        <p:attrNameLst>
                                          <p:attrName>style.visibility</p:attrName>
                                        </p:attrNameLst>
                                      </p:cBhvr>
                                      <p:to>
                                        <p:strVal val="visible"/>
                                      </p:to>
                                    </p:set>
                                    <p:animEffect transition="in" filter="fade">
                                      <p:cBhvr>
                                        <p:cTn id="7" dur="1000"/>
                                        <p:tgtEl>
                                          <p:spTgt spid="74755">
                                            <p:txEl>
                                              <p:pRg st="2" end="2"/>
                                            </p:txEl>
                                          </p:spTgt>
                                        </p:tgtEl>
                                      </p:cBhvr>
                                    </p:animEffect>
                                    <p:anim calcmode="lin" valueType="num">
                                      <p:cBhvr>
                                        <p:cTn id="8" dur="1000" fill="hold"/>
                                        <p:tgtEl>
                                          <p:spTgt spid="7475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47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4755">
                                            <p:txEl>
                                              <p:pRg st="3" end="3"/>
                                            </p:txEl>
                                          </p:spTgt>
                                        </p:tgtEl>
                                        <p:attrNameLst>
                                          <p:attrName>style.visibility</p:attrName>
                                        </p:attrNameLst>
                                      </p:cBhvr>
                                      <p:to>
                                        <p:strVal val="visible"/>
                                      </p:to>
                                    </p:set>
                                    <p:animEffect transition="in" filter="fade">
                                      <p:cBhvr>
                                        <p:cTn id="14" dur="1000"/>
                                        <p:tgtEl>
                                          <p:spTgt spid="74755">
                                            <p:txEl>
                                              <p:pRg st="3" end="3"/>
                                            </p:txEl>
                                          </p:spTgt>
                                        </p:tgtEl>
                                      </p:cBhvr>
                                    </p:animEffect>
                                    <p:anim calcmode="lin" valueType="num">
                                      <p:cBhvr>
                                        <p:cTn id="15" dur="1000" fill="hold"/>
                                        <p:tgtEl>
                                          <p:spTgt spid="7475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7475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4755">
                                            <p:txEl>
                                              <p:pRg st="4" end="4"/>
                                            </p:txEl>
                                          </p:spTgt>
                                        </p:tgtEl>
                                        <p:attrNameLst>
                                          <p:attrName>style.visibility</p:attrName>
                                        </p:attrNameLst>
                                      </p:cBhvr>
                                      <p:to>
                                        <p:strVal val="visible"/>
                                      </p:to>
                                    </p:set>
                                    <p:anim calcmode="lin" valueType="num">
                                      <p:cBhvr additive="base">
                                        <p:cTn id="21" dur="500" fill="hold"/>
                                        <p:tgtEl>
                                          <p:spTgt spid="7475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47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4755">
                                            <p:txEl>
                                              <p:pRg st="5" end="5"/>
                                            </p:txEl>
                                          </p:spTgt>
                                        </p:tgtEl>
                                        <p:attrNameLst>
                                          <p:attrName>style.visibility</p:attrName>
                                        </p:attrNameLst>
                                      </p:cBhvr>
                                      <p:to>
                                        <p:strVal val="visible"/>
                                      </p:to>
                                    </p:set>
                                    <p:anim calcmode="lin" valueType="num">
                                      <p:cBhvr additive="base">
                                        <p:cTn id="27" dur="500" fill="hold"/>
                                        <p:tgtEl>
                                          <p:spTgt spid="7475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47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4755">
                                            <p:txEl>
                                              <p:pRg st="6" end="6"/>
                                            </p:txEl>
                                          </p:spTgt>
                                        </p:tgtEl>
                                        <p:attrNameLst>
                                          <p:attrName>style.visibility</p:attrName>
                                        </p:attrNameLst>
                                      </p:cBhvr>
                                      <p:to>
                                        <p:strVal val="visible"/>
                                      </p:to>
                                    </p:set>
                                    <p:anim calcmode="lin" valueType="num">
                                      <p:cBhvr additive="base">
                                        <p:cTn id="33" dur="500" fill="hold"/>
                                        <p:tgtEl>
                                          <p:spTgt spid="7475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47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47614"/>
            <a:ext cx="8229600" cy="864096"/>
          </a:xfrm>
        </p:spPr>
        <p:txBody>
          <a:bodyPr/>
          <a:lstStyle/>
          <a:p>
            <a:pPr marL="0" indent="0">
              <a:buNone/>
            </a:pPr>
            <a:r>
              <a:rPr lang="zh-CN" altLang="en-US" dirty="0"/>
              <a:t>我们再看一下这个</a:t>
            </a:r>
            <a:r>
              <a:rPr lang="en-US" altLang="zh-CN" dirty="0" err="1"/>
              <a:t>isPrime</a:t>
            </a:r>
            <a:r>
              <a:rPr lang="zh-CN" altLang="en-US" dirty="0"/>
              <a:t>函数？</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89348"/>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函数的递归调用</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75779" name="Rectangle 3"/>
          <p:cNvSpPr>
            <a:spLocks noGrp="1" noChangeArrowheads="1"/>
          </p:cNvSpPr>
          <p:nvPr>
            <p:ph type="body" idx="1"/>
          </p:nvPr>
        </p:nvSpPr>
        <p:spPr>
          <a:xfrm>
            <a:off x="357189" y="1178719"/>
            <a:ext cx="8429625" cy="3482579"/>
          </a:xfrm>
        </p:spPr>
        <p:txBody>
          <a:bodyPr/>
          <a:lstStyle/>
          <a:p>
            <a:r>
              <a:rPr lang="zh-CN" altLang="zh-CN"/>
              <a:t>解题思路：</a:t>
            </a:r>
            <a:endParaRPr lang="en-US" altLang="zh-CN"/>
          </a:p>
          <a:p>
            <a:pPr lvl="1"/>
            <a:r>
              <a:rPr lang="zh-CN" altLang="zh-CN"/>
              <a:t>要求第５个年龄，就必须先知道第４个年龄</a:t>
            </a:r>
            <a:endParaRPr lang="en-US" altLang="zh-CN"/>
          </a:p>
          <a:p>
            <a:pPr lvl="1"/>
            <a:r>
              <a:rPr lang="zh-CN" altLang="zh-CN"/>
              <a:t>要求第４个年龄必须先知道第３个年龄</a:t>
            </a:r>
            <a:endParaRPr lang="en-US" altLang="zh-CN"/>
          </a:p>
          <a:p>
            <a:pPr lvl="1"/>
            <a:r>
              <a:rPr lang="zh-CN" altLang="zh-CN"/>
              <a:t>第３个年龄又取决于第２个年龄</a:t>
            </a:r>
            <a:endParaRPr lang="en-US" altLang="zh-CN"/>
          </a:p>
          <a:p>
            <a:pPr lvl="1"/>
            <a:r>
              <a:rPr lang="zh-CN" altLang="zh-CN"/>
              <a:t>第２个年龄取决于第１个年龄</a:t>
            </a:r>
            <a:endParaRPr lang="en-US" altLang="zh-CN"/>
          </a:p>
          <a:p>
            <a:pPr lvl="1"/>
            <a:r>
              <a:rPr lang="zh-CN" altLang="zh-CN"/>
              <a:t>每个学生年龄都比其前１个学生的年龄大２</a:t>
            </a:r>
          </a:p>
        </p:txBody>
      </p:sp>
      <p:pic>
        <p:nvPicPr>
          <p:cNvPr id="75780"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7" dur="500"/>
                                        <p:tgtEl>
                                          <p:spTgt spid="757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12" dur="500"/>
                                        <p:tgtEl>
                                          <p:spTgt spid="757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779">
                                            <p:txEl>
                                              <p:pRg st="3" end="3"/>
                                            </p:txEl>
                                          </p:spTgt>
                                        </p:tgtEl>
                                        <p:attrNameLst>
                                          <p:attrName>style.visibility</p:attrName>
                                        </p:attrNameLst>
                                      </p:cBhvr>
                                      <p:to>
                                        <p:strVal val="visible"/>
                                      </p:to>
                                    </p:set>
                                    <p:animEffect transition="in" filter="blinds(horizontal)">
                                      <p:cBhvr>
                                        <p:cTn id="17" dur="500"/>
                                        <p:tgtEl>
                                          <p:spTgt spid="757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779">
                                            <p:txEl>
                                              <p:pRg st="4" end="4"/>
                                            </p:txEl>
                                          </p:spTgt>
                                        </p:tgtEl>
                                        <p:attrNameLst>
                                          <p:attrName>style.visibility</p:attrName>
                                        </p:attrNameLst>
                                      </p:cBhvr>
                                      <p:to>
                                        <p:strVal val="visible"/>
                                      </p:to>
                                    </p:set>
                                    <p:animEffect transition="in" filter="blinds(horizontal)">
                                      <p:cBhvr>
                                        <p:cTn id="22" dur="500"/>
                                        <p:tgtEl>
                                          <p:spTgt spid="7577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779">
                                            <p:txEl>
                                              <p:pRg st="5" end="5"/>
                                            </p:txEl>
                                          </p:spTgt>
                                        </p:tgtEl>
                                        <p:attrNameLst>
                                          <p:attrName>style.visibility</p:attrName>
                                        </p:attrNameLst>
                                      </p:cBhvr>
                                      <p:to>
                                        <p:strVal val="visible"/>
                                      </p:to>
                                    </p:set>
                                    <p:animEffect transition="in" filter="blinds(horizontal)">
                                      <p:cBhvr>
                                        <p:cTn id="27" dur="500"/>
                                        <p:tgtEl>
                                          <p:spTgt spid="757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89348"/>
            <a:ext cx="8858250" cy="577453"/>
          </a:xfrm>
          <a:effectLst/>
        </p:spPr>
        <p:txBody>
          <a:bodyPr anchor="ctr">
            <a:normAutofit fontScale="90000"/>
          </a:bodyPr>
          <a:lstStyle/>
          <a:p>
            <a:pPr algn="l"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函数的递归调用</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1028" name="Rectangle 3"/>
          <p:cNvSpPr>
            <a:spLocks noGrp="1" noChangeArrowheads="1"/>
          </p:cNvSpPr>
          <p:nvPr>
            <p:ph type="body" idx="1"/>
          </p:nvPr>
        </p:nvSpPr>
        <p:spPr>
          <a:xfrm>
            <a:off x="357189" y="1178719"/>
            <a:ext cx="8429625" cy="3268266"/>
          </a:xfrm>
        </p:spPr>
        <p:txBody>
          <a:bodyPr>
            <a:normAutofit lnSpcReduction="10000"/>
          </a:bodyPr>
          <a:lstStyle/>
          <a:p>
            <a:r>
              <a:rPr lang="zh-CN" altLang="zh-CN" dirty="0"/>
              <a:t>解题思路：</a:t>
            </a:r>
            <a:endParaRPr lang="en-US" altLang="zh-CN" dirty="0"/>
          </a:p>
          <a:p>
            <a:pPr>
              <a:buFont typeface="Wingdings" panose="05000000000000000000" pitchFamily="2" charset="2"/>
              <a:buNone/>
            </a:pPr>
            <a:r>
              <a:rPr lang="en-US" altLang="zh-CN" dirty="0"/>
              <a:t>age(5)=age(4)+2</a:t>
            </a:r>
          </a:p>
          <a:p>
            <a:pPr>
              <a:buFont typeface="Wingdings" panose="05000000000000000000" pitchFamily="2" charset="2"/>
              <a:buNone/>
            </a:pPr>
            <a:r>
              <a:rPr lang="en-US" altLang="zh-CN" dirty="0"/>
              <a:t>age(4)=age(3)+2</a:t>
            </a:r>
          </a:p>
          <a:p>
            <a:pPr>
              <a:buFont typeface="Wingdings" panose="05000000000000000000" pitchFamily="2" charset="2"/>
              <a:buNone/>
            </a:pPr>
            <a:r>
              <a:rPr lang="en-US" altLang="zh-CN" dirty="0"/>
              <a:t>age(3)=age(2)+2</a:t>
            </a:r>
          </a:p>
          <a:p>
            <a:pPr>
              <a:buFont typeface="Wingdings" panose="05000000000000000000" pitchFamily="2" charset="2"/>
              <a:buNone/>
            </a:pPr>
            <a:r>
              <a:rPr lang="en-US" altLang="zh-CN" dirty="0"/>
              <a:t>age(2)=age(1)+2</a:t>
            </a:r>
          </a:p>
          <a:p>
            <a:pPr>
              <a:buFont typeface="Wingdings" panose="05000000000000000000" pitchFamily="2" charset="2"/>
              <a:buNone/>
            </a:pPr>
            <a:r>
              <a:rPr lang="en-US" altLang="zh-CN" dirty="0"/>
              <a:t>age(1)=10</a:t>
            </a:r>
          </a:p>
        </p:txBody>
      </p:sp>
      <p:sp>
        <p:nvSpPr>
          <p:cNvPr id="4" name="右大括号 3"/>
          <p:cNvSpPr/>
          <p:nvPr/>
        </p:nvSpPr>
        <p:spPr bwMode="auto">
          <a:xfrm>
            <a:off x="3563888" y="1797844"/>
            <a:ext cx="500062" cy="2089547"/>
          </a:xfrm>
          <a:prstGeom prst="rightBrace">
            <a:avLst>
              <a:gd name="adj1" fmla="val 8331"/>
              <a:gd name="adj2" fmla="val 50000"/>
            </a:avLst>
          </a:prstGeom>
          <a:solidFill>
            <a:schemeClr val="accent1"/>
          </a:solidFill>
          <a:ln w="38100" algn="ctr">
            <a:solidFill>
              <a:srgbClr val="FF000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0" name="Rectangle 2"/>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3729" name="Object 1"/>
          <p:cNvGraphicFramePr>
            <a:graphicFrameLocks noChangeAspect="1"/>
          </p:cNvGraphicFramePr>
          <p:nvPr/>
        </p:nvGraphicFramePr>
        <p:xfrm>
          <a:off x="3071813" y="4071938"/>
          <a:ext cx="5148262" cy="857250"/>
        </p:xfrm>
        <a:graphic>
          <a:graphicData uri="http://schemas.openxmlformats.org/presentationml/2006/ole">
            <mc:AlternateContent xmlns:mc="http://schemas.openxmlformats.org/markup-compatibility/2006">
              <mc:Choice xmlns:v="urn:schemas-microsoft-com:vml" Requires="v">
                <p:oleObj spid="_x0000_s24085" name="公式" r:id="rId3" imgW="1930400" imgH="431800" progId="Equation.3">
                  <p:embed/>
                </p:oleObj>
              </mc:Choice>
              <mc:Fallback>
                <p:oleObj name="公式" r:id="rId3" imgW="1930400" imgH="431800" progId="Equation.3">
                  <p:embed/>
                  <p:pic>
                    <p:nvPicPr>
                      <p:cNvPr id="0" name="图片 239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3" y="4071938"/>
                        <a:ext cx="5148262"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31" name="图片 6"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7648" y="123478"/>
            <a:ext cx="3397425" cy="3619686"/>
          </a:xfrm>
          <a:prstGeom prst="rect">
            <a:avLst/>
          </a:prstGeom>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29"/>
                                        </p:tgtEl>
                                        <p:attrNameLst>
                                          <p:attrName>style.visibility</p:attrName>
                                        </p:attrNameLst>
                                      </p:cBhvr>
                                      <p:to>
                                        <p:strVal val="visible"/>
                                      </p:to>
                                    </p:set>
                                    <p:animEffect transition="in" filter="blinds(horizontal)">
                                      <p:cBhvr>
                                        <p:cTn id="12" dur="500"/>
                                        <p:tgtEl>
                                          <p:spTgt spid="73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8" y="375047"/>
            <a:ext cx="2786062" cy="857250"/>
          </a:xfrm>
        </p:spPr>
        <p:txBody>
          <a:bodyPr>
            <a:normAutofit fontScale="92500" lnSpcReduction="20000"/>
          </a:bodyPr>
          <a:lstStyle/>
          <a:p>
            <a:pPr>
              <a:lnSpc>
                <a:spcPct val="100000"/>
              </a:lnSpc>
              <a:buFont typeface="Wingdings" panose="05000000000000000000" pitchFamily="2" charset="2"/>
              <a:buNone/>
            </a:pPr>
            <a:r>
              <a:rPr lang="en-US" altLang="zh-CN" sz="2800"/>
              <a:t>   age(5)</a:t>
            </a:r>
          </a:p>
          <a:p>
            <a:pPr>
              <a:lnSpc>
                <a:spcPct val="100000"/>
              </a:lnSpc>
              <a:buFont typeface="Wingdings" panose="05000000000000000000" pitchFamily="2" charset="2"/>
              <a:buNone/>
            </a:pPr>
            <a:r>
              <a:rPr lang="en-US" altLang="zh-CN" sz="2800"/>
              <a:t>=age(4)+2</a:t>
            </a:r>
          </a:p>
          <a:p>
            <a:pPr>
              <a:buFont typeface="Wingdings" panose="05000000000000000000" pitchFamily="2" charset="2"/>
              <a:buNone/>
            </a:pPr>
            <a:endParaRPr lang="zh-CN" altLang="en-US" sz="2800"/>
          </a:p>
        </p:txBody>
      </p:sp>
      <p:cxnSp>
        <p:nvCxnSpPr>
          <p:cNvPr id="12" name="直接连接符 11"/>
          <p:cNvCxnSpPr>
            <a:cxnSpLocks noChangeShapeType="1"/>
          </p:cNvCxnSpPr>
          <p:nvPr/>
        </p:nvCxnSpPr>
        <p:spPr bwMode="auto">
          <a:xfrm rot="10800000">
            <a:off x="357189" y="784622"/>
            <a:ext cx="2357437" cy="0"/>
          </a:xfrm>
          <a:prstGeom prst="line">
            <a:avLst/>
          </a:prstGeom>
          <a:noFill/>
          <a:ln w="38100" algn="ctr">
            <a:solidFill>
              <a:srgbClr val="9D138D"/>
            </a:solidFill>
            <a:miter lim="800000"/>
          </a:ln>
          <a:extLst>
            <a:ext uri="{909E8E84-426E-40DD-AFC4-6F175D3DCCD1}">
              <a14:hiddenFill xmlns:a14="http://schemas.microsoft.com/office/drawing/2010/main">
                <a:noFill/>
              </a14:hiddenFill>
            </a:ext>
          </a:extLst>
        </p:spPr>
      </p:cxnSp>
      <p:sp>
        <p:nvSpPr>
          <p:cNvPr id="16" name="内容占位符 2"/>
          <p:cNvSpPr txBox="1"/>
          <p:nvPr/>
        </p:nvSpPr>
        <p:spPr bwMode="auto">
          <a:xfrm>
            <a:off x="857251" y="1285875"/>
            <a:ext cx="2786063" cy="857250"/>
          </a:xfrm>
          <a:prstGeom prst="rect">
            <a:avLst/>
          </a:prstGeom>
          <a:noFill/>
          <a:ln w="9525">
            <a:noFill/>
            <a:miter lim="800000"/>
          </a:ln>
        </p:spPr>
        <p:txBody>
          <a:bodyPr/>
          <a:lstStyle/>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age(4)</a:t>
            </a:r>
          </a:p>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=age(3)+2</a:t>
            </a:r>
          </a:p>
          <a:p>
            <a:pPr marL="342900" indent="-342900" eaLnBrk="0" hangingPunct="0">
              <a:lnSpc>
                <a:spcPct val="120000"/>
              </a:lnSpc>
              <a:spcBef>
                <a:spcPct val="20000"/>
              </a:spcBef>
              <a:buFont typeface="Wingdings" panose="05000000000000000000" pitchFamily="2" charset="2"/>
              <a:buNone/>
              <a:defRPr/>
            </a:pPr>
            <a:endParaRPr lang="zh-CN" altLang="en-US" sz="2800" b="1" kern="0" dirty="0">
              <a:latin typeface="+mn-lt"/>
              <a:ea typeface="+mn-ea"/>
            </a:endParaRPr>
          </a:p>
        </p:txBody>
      </p:sp>
      <p:cxnSp>
        <p:nvCxnSpPr>
          <p:cNvPr id="17" name="直接连接符 16"/>
          <p:cNvCxnSpPr>
            <a:cxnSpLocks noChangeShapeType="1"/>
          </p:cNvCxnSpPr>
          <p:nvPr/>
        </p:nvCxnSpPr>
        <p:spPr bwMode="auto">
          <a:xfrm rot="10800000">
            <a:off x="857250" y="1695450"/>
            <a:ext cx="2357438" cy="0"/>
          </a:xfrm>
          <a:prstGeom prst="line">
            <a:avLst/>
          </a:prstGeom>
          <a:noFill/>
          <a:ln w="38100" algn="ctr">
            <a:solidFill>
              <a:srgbClr val="9D138D"/>
            </a:solidFill>
            <a:miter lim="800000"/>
          </a:ln>
          <a:extLst>
            <a:ext uri="{909E8E84-426E-40DD-AFC4-6F175D3DCCD1}">
              <a14:hiddenFill xmlns:a14="http://schemas.microsoft.com/office/drawing/2010/main">
                <a:noFill/>
              </a14:hiddenFill>
            </a:ext>
          </a:extLst>
        </p:spPr>
      </p:cxnSp>
      <p:sp>
        <p:nvSpPr>
          <p:cNvPr id="18" name="内容占位符 2"/>
          <p:cNvSpPr txBox="1"/>
          <p:nvPr/>
        </p:nvSpPr>
        <p:spPr bwMode="auto">
          <a:xfrm>
            <a:off x="1428751" y="2250281"/>
            <a:ext cx="2786063" cy="857250"/>
          </a:xfrm>
          <a:prstGeom prst="rect">
            <a:avLst/>
          </a:prstGeom>
          <a:noFill/>
          <a:ln w="9525">
            <a:noFill/>
            <a:miter lim="800000"/>
          </a:ln>
        </p:spPr>
        <p:txBody>
          <a:bodyPr/>
          <a:lstStyle/>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age(3)</a:t>
            </a:r>
          </a:p>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=age(2)+2</a:t>
            </a:r>
          </a:p>
          <a:p>
            <a:pPr marL="342900" indent="-342900" eaLnBrk="0" hangingPunct="0">
              <a:lnSpc>
                <a:spcPct val="120000"/>
              </a:lnSpc>
              <a:spcBef>
                <a:spcPct val="20000"/>
              </a:spcBef>
              <a:buFont typeface="Wingdings" panose="05000000000000000000" pitchFamily="2" charset="2"/>
              <a:buNone/>
              <a:defRPr/>
            </a:pPr>
            <a:endParaRPr lang="zh-CN" altLang="en-US" sz="2800" b="1" kern="0" dirty="0">
              <a:latin typeface="+mn-lt"/>
              <a:ea typeface="+mn-ea"/>
            </a:endParaRPr>
          </a:p>
        </p:txBody>
      </p:sp>
      <p:cxnSp>
        <p:nvCxnSpPr>
          <p:cNvPr id="19" name="直接连接符 18"/>
          <p:cNvCxnSpPr>
            <a:cxnSpLocks noChangeShapeType="1"/>
          </p:cNvCxnSpPr>
          <p:nvPr/>
        </p:nvCxnSpPr>
        <p:spPr bwMode="auto">
          <a:xfrm rot="10800000">
            <a:off x="1428750" y="2659856"/>
            <a:ext cx="2357438" cy="0"/>
          </a:xfrm>
          <a:prstGeom prst="line">
            <a:avLst/>
          </a:prstGeom>
          <a:noFill/>
          <a:ln w="38100" algn="ctr">
            <a:solidFill>
              <a:srgbClr val="9D138D"/>
            </a:solidFill>
            <a:miter lim="800000"/>
          </a:ln>
          <a:extLst>
            <a:ext uri="{909E8E84-426E-40DD-AFC4-6F175D3DCCD1}">
              <a14:hiddenFill xmlns:a14="http://schemas.microsoft.com/office/drawing/2010/main">
                <a:noFill/>
              </a14:hiddenFill>
            </a:ext>
          </a:extLst>
        </p:spPr>
      </p:cxnSp>
      <p:sp>
        <p:nvSpPr>
          <p:cNvPr id="20" name="内容占位符 2"/>
          <p:cNvSpPr txBox="1"/>
          <p:nvPr/>
        </p:nvSpPr>
        <p:spPr bwMode="auto">
          <a:xfrm>
            <a:off x="1928813" y="3214688"/>
            <a:ext cx="2786062" cy="857250"/>
          </a:xfrm>
          <a:prstGeom prst="rect">
            <a:avLst/>
          </a:prstGeom>
          <a:noFill/>
          <a:ln w="9525">
            <a:noFill/>
            <a:miter lim="800000"/>
          </a:ln>
        </p:spPr>
        <p:txBody>
          <a:bodyPr/>
          <a:lstStyle/>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age(2)</a:t>
            </a:r>
          </a:p>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=age(1)+2</a:t>
            </a:r>
          </a:p>
          <a:p>
            <a:pPr marL="342900" indent="-342900" eaLnBrk="0" hangingPunct="0">
              <a:lnSpc>
                <a:spcPct val="120000"/>
              </a:lnSpc>
              <a:spcBef>
                <a:spcPct val="20000"/>
              </a:spcBef>
              <a:buFont typeface="Wingdings" panose="05000000000000000000" pitchFamily="2" charset="2"/>
              <a:buNone/>
              <a:defRPr/>
            </a:pPr>
            <a:endParaRPr lang="zh-CN" altLang="en-US" sz="2800" b="1" kern="0" dirty="0">
              <a:latin typeface="+mn-lt"/>
              <a:ea typeface="+mn-ea"/>
            </a:endParaRPr>
          </a:p>
        </p:txBody>
      </p:sp>
      <p:cxnSp>
        <p:nvCxnSpPr>
          <p:cNvPr id="21" name="直接连接符 20"/>
          <p:cNvCxnSpPr>
            <a:cxnSpLocks noChangeShapeType="1"/>
          </p:cNvCxnSpPr>
          <p:nvPr/>
        </p:nvCxnSpPr>
        <p:spPr bwMode="auto">
          <a:xfrm rot="10800000">
            <a:off x="1928814" y="3624263"/>
            <a:ext cx="2357437" cy="0"/>
          </a:xfrm>
          <a:prstGeom prst="line">
            <a:avLst/>
          </a:prstGeom>
          <a:noFill/>
          <a:ln w="38100" algn="ctr">
            <a:solidFill>
              <a:srgbClr val="9D138D"/>
            </a:solidFill>
            <a:miter lim="800000"/>
          </a:ln>
          <a:extLst>
            <a:ext uri="{909E8E84-426E-40DD-AFC4-6F175D3DCCD1}">
              <a14:hiddenFill xmlns:a14="http://schemas.microsoft.com/office/drawing/2010/main">
                <a:noFill/>
              </a14:hiddenFill>
            </a:ext>
          </a:extLst>
        </p:spPr>
      </p:cxnSp>
      <p:sp>
        <p:nvSpPr>
          <p:cNvPr id="22" name="内容占位符 2"/>
          <p:cNvSpPr txBox="1"/>
          <p:nvPr/>
        </p:nvSpPr>
        <p:spPr bwMode="auto">
          <a:xfrm>
            <a:off x="3429001" y="4125516"/>
            <a:ext cx="2786063" cy="857250"/>
          </a:xfrm>
          <a:prstGeom prst="rect">
            <a:avLst/>
          </a:prstGeom>
          <a:noFill/>
          <a:ln w="9525">
            <a:noFill/>
            <a:miter lim="800000"/>
          </a:ln>
        </p:spPr>
        <p:txBody>
          <a:bodyPr/>
          <a:lstStyle/>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age(1)</a:t>
            </a:r>
          </a:p>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=10</a:t>
            </a:r>
          </a:p>
          <a:p>
            <a:pPr marL="342900" indent="-342900" eaLnBrk="0" hangingPunct="0">
              <a:lnSpc>
                <a:spcPct val="120000"/>
              </a:lnSpc>
              <a:spcBef>
                <a:spcPct val="20000"/>
              </a:spcBef>
              <a:buFont typeface="Wingdings" panose="05000000000000000000" pitchFamily="2" charset="2"/>
              <a:buNone/>
              <a:defRPr/>
            </a:pPr>
            <a:endParaRPr lang="zh-CN" altLang="en-US" sz="2800" b="1" kern="0" dirty="0">
              <a:latin typeface="+mn-lt"/>
              <a:ea typeface="+mn-ea"/>
            </a:endParaRPr>
          </a:p>
        </p:txBody>
      </p:sp>
      <p:cxnSp>
        <p:nvCxnSpPr>
          <p:cNvPr id="23" name="直接连接符 22"/>
          <p:cNvCxnSpPr>
            <a:cxnSpLocks noChangeShapeType="1"/>
          </p:cNvCxnSpPr>
          <p:nvPr/>
        </p:nvCxnSpPr>
        <p:spPr bwMode="auto">
          <a:xfrm rot="10800000">
            <a:off x="3429000" y="4535091"/>
            <a:ext cx="2357438" cy="0"/>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sp>
        <p:nvSpPr>
          <p:cNvPr id="30" name="内容占位符 2"/>
          <p:cNvSpPr txBox="1"/>
          <p:nvPr/>
        </p:nvSpPr>
        <p:spPr bwMode="auto">
          <a:xfrm>
            <a:off x="5072064" y="3214688"/>
            <a:ext cx="2071687" cy="857250"/>
          </a:xfrm>
          <a:prstGeom prst="rect">
            <a:avLst/>
          </a:prstGeom>
          <a:noFill/>
          <a:ln w="9525">
            <a:noFill/>
            <a:miter lim="800000"/>
          </a:ln>
        </p:spPr>
        <p:txBody>
          <a:bodyPr/>
          <a:lstStyle/>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age(2)</a:t>
            </a:r>
          </a:p>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=12</a:t>
            </a:r>
          </a:p>
          <a:p>
            <a:pPr marL="342900" indent="-342900" eaLnBrk="0" hangingPunct="0">
              <a:lnSpc>
                <a:spcPct val="120000"/>
              </a:lnSpc>
              <a:spcBef>
                <a:spcPct val="20000"/>
              </a:spcBef>
              <a:buFont typeface="Wingdings" panose="05000000000000000000" pitchFamily="2" charset="2"/>
              <a:buNone/>
              <a:defRPr/>
            </a:pPr>
            <a:endParaRPr lang="zh-CN" altLang="en-US" sz="2800" b="1" kern="0" dirty="0">
              <a:latin typeface="+mn-lt"/>
              <a:ea typeface="+mn-ea"/>
            </a:endParaRPr>
          </a:p>
        </p:txBody>
      </p:sp>
      <p:cxnSp>
        <p:nvCxnSpPr>
          <p:cNvPr id="35" name="直接连接符 34"/>
          <p:cNvCxnSpPr>
            <a:cxnSpLocks noChangeShapeType="1"/>
          </p:cNvCxnSpPr>
          <p:nvPr/>
        </p:nvCxnSpPr>
        <p:spPr bwMode="auto">
          <a:xfrm>
            <a:off x="5143501" y="3627835"/>
            <a:ext cx="1643063" cy="0"/>
          </a:xfrm>
          <a:prstGeom prst="line">
            <a:avLst/>
          </a:prstGeom>
          <a:noFill/>
          <a:ln w="38100" algn="ctr">
            <a:solidFill>
              <a:srgbClr val="00B050"/>
            </a:solidFill>
            <a:miter lim="800000"/>
          </a:ln>
          <a:extLst>
            <a:ext uri="{909E8E84-426E-40DD-AFC4-6F175D3DCCD1}">
              <a14:hiddenFill xmlns:a14="http://schemas.microsoft.com/office/drawing/2010/main">
                <a:noFill/>
              </a14:hiddenFill>
            </a:ext>
          </a:extLst>
        </p:spPr>
      </p:cxnSp>
      <p:sp>
        <p:nvSpPr>
          <p:cNvPr id="36" name="内容占位符 2"/>
          <p:cNvSpPr txBox="1"/>
          <p:nvPr/>
        </p:nvSpPr>
        <p:spPr bwMode="auto">
          <a:xfrm>
            <a:off x="5929314" y="2303860"/>
            <a:ext cx="2071687" cy="857250"/>
          </a:xfrm>
          <a:prstGeom prst="rect">
            <a:avLst/>
          </a:prstGeom>
          <a:noFill/>
          <a:ln w="9525">
            <a:noFill/>
            <a:miter lim="800000"/>
          </a:ln>
        </p:spPr>
        <p:txBody>
          <a:bodyPr/>
          <a:lstStyle/>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age(3)</a:t>
            </a:r>
          </a:p>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=14</a:t>
            </a:r>
          </a:p>
          <a:p>
            <a:pPr marL="342900" indent="-342900" eaLnBrk="0" hangingPunct="0">
              <a:lnSpc>
                <a:spcPct val="120000"/>
              </a:lnSpc>
              <a:spcBef>
                <a:spcPct val="20000"/>
              </a:spcBef>
              <a:buFont typeface="Wingdings" panose="05000000000000000000" pitchFamily="2" charset="2"/>
              <a:buNone/>
              <a:defRPr/>
            </a:pPr>
            <a:endParaRPr lang="zh-CN" altLang="en-US" sz="2800" b="1" kern="0" dirty="0">
              <a:latin typeface="+mn-lt"/>
              <a:ea typeface="+mn-ea"/>
            </a:endParaRPr>
          </a:p>
        </p:txBody>
      </p:sp>
      <p:cxnSp>
        <p:nvCxnSpPr>
          <p:cNvPr id="37" name="直接连接符 36"/>
          <p:cNvCxnSpPr>
            <a:cxnSpLocks noChangeShapeType="1"/>
          </p:cNvCxnSpPr>
          <p:nvPr/>
        </p:nvCxnSpPr>
        <p:spPr bwMode="auto">
          <a:xfrm>
            <a:off x="6000751" y="2717006"/>
            <a:ext cx="1643063" cy="0"/>
          </a:xfrm>
          <a:prstGeom prst="line">
            <a:avLst/>
          </a:prstGeom>
          <a:noFill/>
          <a:ln w="38100" algn="ctr">
            <a:solidFill>
              <a:srgbClr val="00B050"/>
            </a:solidFill>
            <a:miter lim="800000"/>
          </a:ln>
          <a:extLst>
            <a:ext uri="{909E8E84-426E-40DD-AFC4-6F175D3DCCD1}">
              <a14:hiddenFill xmlns:a14="http://schemas.microsoft.com/office/drawing/2010/main">
                <a:noFill/>
              </a14:hiddenFill>
            </a:ext>
          </a:extLst>
        </p:spPr>
      </p:cxnSp>
      <p:sp>
        <p:nvSpPr>
          <p:cNvPr id="38" name="内容占位符 2"/>
          <p:cNvSpPr txBox="1"/>
          <p:nvPr/>
        </p:nvSpPr>
        <p:spPr bwMode="auto">
          <a:xfrm>
            <a:off x="6643689" y="1285875"/>
            <a:ext cx="2071687" cy="857250"/>
          </a:xfrm>
          <a:prstGeom prst="rect">
            <a:avLst/>
          </a:prstGeom>
          <a:noFill/>
          <a:ln w="9525">
            <a:noFill/>
            <a:miter lim="800000"/>
          </a:ln>
        </p:spPr>
        <p:txBody>
          <a:bodyPr/>
          <a:lstStyle/>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age(4)</a:t>
            </a:r>
          </a:p>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=16</a:t>
            </a:r>
          </a:p>
          <a:p>
            <a:pPr marL="342900" indent="-342900" eaLnBrk="0" hangingPunct="0">
              <a:lnSpc>
                <a:spcPct val="120000"/>
              </a:lnSpc>
              <a:spcBef>
                <a:spcPct val="20000"/>
              </a:spcBef>
              <a:buFont typeface="Wingdings" panose="05000000000000000000" pitchFamily="2" charset="2"/>
              <a:buNone/>
              <a:defRPr/>
            </a:pPr>
            <a:endParaRPr lang="zh-CN" altLang="en-US" sz="2800" b="1" kern="0" dirty="0">
              <a:latin typeface="+mn-lt"/>
              <a:ea typeface="+mn-ea"/>
            </a:endParaRPr>
          </a:p>
        </p:txBody>
      </p:sp>
      <p:cxnSp>
        <p:nvCxnSpPr>
          <p:cNvPr id="39" name="直接连接符 38"/>
          <p:cNvCxnSpPr>
            <a:cxnSpLocks noChangeShapeType="1"/>
          </p:cNvCxnSpPr>
          <p:nvPr/>
        </p:nvCxnSpPr>
        <p:spPr bwMode="auto">
          <a:xfrm>
            <a:off x="6715126" y="1699022"/>
            <a:ext cx="1643063" cy="0"/>
          </a:xfrm>
          <a:prstGeom prst="line">
            <a:avLst/>
          </a:prstGeom>
          <a:noFill/>
          <a:ln w="38100" algn="ctr">
            <a:solidFill>
              <a:srgbClr val="00B050"/>
            </a:solidFill>
            <a:miter lim="800000"/>
          </a:ln>
          <a:extLst>
            <a:ext uri="{909E8E84-426E-40DD-AFC4-6F175D3DCCD1}">
              <a14:hiddenFill xmlns:a14="http://schemas.microsoft.com/office/drawing/2010/main">
                <a:noFill/>
              </a14:hiddenFill>
            </a:ext>
          </a:extLst>
        </p:spPr>
      </p:cxnSp>
      <p:sp>
        <p:nvSpPr>
          <p:cNvPr id="40" name="内容占位符 2"/>
          <p:cNvSpPr txBox="1"/>
          <p:nvPr/>
        </p:nvSpPr>
        <p:spPr bwMode="auto">
          <a:xfrm>
            <a:off x="6929439" y="321469"/>
            <a:ext cx="2071687" cy="857250"/>
          </a:xfrm>
          <a:prstGeom prst="rect">
            <a:avLst/>
          </a:prstGeom>
          <a:noFill/>
          <a:ln w="9525">
            <a:noFill/>
            <a:miter lim="800000"/>
          </a:ln>
        </p:spPr>
        <p:txBody>
          <a:bodyPr/>
          <a:lstStyle/>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age(5)</a:t>
            </a:r>
          </a:p>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=18</a:t>
            </a:r>
          </a:p>
          <a:p>
            <a:pPr marL="342900" indent="-342900" eaLnBrk="0" hangingPunct="0">
              <a:lnSpc>
                <a:spcPct val="120000"/>
              </a:lnSpc>
              <a:spcBef>
                <a:spcPct val="20000"/>
              </a:spcBef>
              <a:buFont typeface="Wingdings" panose="05000000000000000000" pitchFamily="2" charset="2"/>
              <a:buNone/>
              <a:defRPr/>
            </a:pPr>
            <a:endParaRPr lang="zh-CN" altLang="en-US" sz="2800" b="1" kern="0" dirty="0">
              <a:latin typeface="+mn-lt"/>
              <a:ea typeface="+mn-ea"/>
            </a:endParaRPr>
          </a:p>
        </p:txBody>
      </p:sp>
      <p:cxnSp>
        <p:nvCxnSpPr>
          <p:cNvPr id="41" name="直接连接符 40"/>
          <p:cNvCxnSpPr>
            <a:cxnSpLocks noChangeShapeType="1"/>
          </p:cNvCxnSpPr>
          <p:nvPr/>
        </p:nvCxnSpPr>
        <p:spPr bwMode="auto">
          <a:xfrm>
            <a:off x="6929438" y="750094"/>
            <a:ext cx="1643062" cy="0"/>
          </a:xfrm>
          <a:prstGeom prst="line">
            <a:avLst/>
          </a:prstGeom>
          <a:noFill/>
          <a:ln w="38100" algn="ctr">
            <a:solidFill>
              <a:srgbClr val="00B050"/>
            </a:solidFill>
            <a:miter lim="800000"/>
          </a:ln>
          <a:extLst>
            <a:ext uri="{909E8E84-426E-40DD-AFC4-6F175D3DCCD1}">
              <a14:hiddenFill xmlns:a14="http://schemas.microsoft.com/office/drawing/2010/main">
                <a:noFill/>
              </a14:hiddenFill>
            </a:ext>
          </a:extLst>
        </p:spPr>
      </p:cxnSp>
      <p:cxnSp>
        <p:nvCxnSpPr>
          <p:cNvPr id="76820" name="直接连接符 47"/>
          <p:cNvCxnSpPr>
            <a:cxnSpLocks noChangeShapeType="1"/>
          </p:cNvCxnSpPr>
          <p:nvPr/>
        </p:nvCxnSpPr>
        <p:spPr bwMode="auto">
          <a:xfrm rot="5400000">
            <a:off x="2777133" y="2223493"/>
            <a:ext cx="3589735" cy="0"/>
          </a:xfrm>
          <a:prstGeom prst="line">
            <a:avLst/>
          </a:prstGeom>
          <a:noFill/>
          <a:ln w="38100" algn="ctr">
            <a:solidFill>
              <a:srgbClr val="FF0000"/>
            </a:solidFill>
            <a:prstDash val="dash"/>
            <a:miter lim="800000"/>
          </a:ln>
          <a:extLst>
            <a:ext uri="{909E8E84-426E-40DD-AFC4-6F175D3DCCD1}">
              <a14:hiddenFill xmlns:a14="http://schemas.microsoft.com/office/drawing/2010/main">
                <a:noFill/>
              </a14:hiddenFill>
            </a:ext>
          </a:extLst>
        </p:spPr>
      </p:cxnSp>
      <p:cxnSp>
        <p:nvCxnSpPr>
          <p:cNvPr id="50" name="直接箭头连接符 55"/>
          <p:cNvCxnSpPr>
            <a:cxnSpLocks noChangeShapeType="1"/>
          </p:cNvCxnSpPr>
          <p:nvPr/>
        </p:nvCxnSpPr>
        <p:spPr bwMode="auto">
          <a:xfrm rot="16200000" flipH="1">
            <a:off x="1187649" y="1151931"/>
            <a:ext cx="267890" cy="214312"/>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53" name="直接箭头连接符 55"/>
          <p:cNvCxnSpPr>
            <a:cxnSpLocks noChangeShapeType="1"/>
          </p:cNvCxnSpPr>
          <p:nvPr/>
        </p:nvCxnSpPr>
        <p:spPr bwMode="auto">
          <a:xfrm rot="16200000" flipH="1">
            <a:off x="1830587" y="2062758"/>
            <a:ext cx="267891" cy="214313"/>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54" name="直接箭头连接符 55"/>
          <p:cNvCxnSpPr>
            <a:cxnSpLocks noChangeShapeType="1"/>
          </p:cNvCxnSpPr>
          <p:nvPr/>
        </p:nvCxnSpPr>
        <p:spPr bwMode="auto">
          <a:xfrm rot="16200000" flipH="1">
            <a:off x="2330649" y="3027165"/>
            <a:ext cx="267891" cy="214312"/>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55" name="直接箭头连接符 55"/>
          <p:cNvCxnSpPr>
            <a:cxnSpLocks noChangeShapeType="1"/>
          </p:cNvCxnSpPr>
          <p:nvPr/>
        </p:nvCxnSpPr>
        <p:spPr bwMode="auto">
          <a:xfrm>
            <a:off x="3429001" y="4018360"/>
            <a:ext cx="500063" cy="267890"/>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sp>
        <p:nvSpPr>
          <p:cNvPr id="59" name="内容占位符 2"/>
          <p:cNvSpPr txBox="1"/>
          <p:nvPr/>
        </p:nvSpPr>
        <p:spPr bwMode="auto">
          <a:xfrm>
            <a:off x="571500" y="4125516"/>
            <a:ext cx="2000250" cy="375047"/>
          </a:xfrm>
          <a:prstGeom prst="rect">
            <a:avLst/>
          </a:prstGeom>
          <a:solidFill>
            <a:srgbClr val="CCECFF"/>
          </a:solidFill>
          <a:ln w="9525">
            <a:noFill/>
            <a:miter lim="800000"/>
          </a:ln>
        </p:spPr>
        <p:txBody>
          <a:bodyPr/>
          <a:lstStyle/>
          <a:p>
            <a:pPr marL="342900" indent="-342900" algn="ctr" eaLnBrk="0" hangingPunct="0">
              <a:spcBef>
                <a:spcPct val="20000"/>
              </a:spcBef>
              <a:buFont typeface="Wingdings" panose="05000000000000000000" pitchFamily="2" charset="2"/>
              <a:buNone/>
              <a:defRPr/>
            </a:pPr>
            <a:r>
              <a:rPr lang="en-US" altLang="zh-CN" sz="2800" b="1" kern="0" dirty="0">
                <a:solidFill>
                  <a:srgbClr val="0000CC"/>
                </a:solidFill>
                <a:latin typeface="+mn-lt"/>
                <a:ea typeface="+mn-ea"/>
              </a:rPr>
              <a:t> </a:t>
            </a:r>
            <a:r>
              <a:rPr lang="zh-CN" altLang="en-US" sz="2800" b="1" kern="0" dirty="0">
                <a:solidFill>
                  <a:srgbClr val="0000CC"/>
                </a:solidFill>
                <a:latin typeface="+mn-lt"/>
                <a:ea typeface="+mn-ea"/>
              </a:rPr>
              <a:t>回溯阶段</a:t>
            </a:r>
          </a:p>
        </p:txBody>
      </p:sp>
      <p:cxnSp>
        <p:nvCxnSpPr>
          <p:cNvPr id="60" name="直接箭头连接符 55"/>
          <p:cNvCxnSpPr>
            <a:cxnSpLocks noChangeShapeType="1"/>
          </p:cNvCxnSpPr>
          <p:nvPr/>
        </p:nvCxnSpPr>
        <p:spPr bwMode="auto">
          <a:xfrm rot="5400000" flipH="1" flipV="1">
            <a:off x="5063134" y="3812977"/>
            <a:ext cx="375047" cy="357187"/>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62" name="直接箭头连接符 55"/>
          <p:cNvCxnSpPr>
            <a:cxnSpLocks noChangeShapeType="1"/>
          </p:cNvCxnSpPr>
          <p:nvPr/>
        </p:nvCxnSpPr>
        <p:spPr bwMode="auto">
          <a:xfrm rot="5400000" flipH="1" flipV="1">
            <a:off x="5920384" y="2955727"/>
            <a:ext cx="375047" cy="357187"/>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63" name="直接箭头连接符 55"/>
          <p:cNvCxnSpPr>
            <a:cxnSpLocks noChangeShapeType="1"/>
          </p:cNvCxnSpPr>
          <p:nvPr/>
        </p:nvCxnSpPr>
        <p:spPr bwMode="auto">
          <a:xfrm rot="5400000" flipH="1" flipV="1">
            <a:off x="6634759" y="2044899"/>
            <a:ext cx="375047" cy="357187"/>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64" name="直接箭头连接符 55"/>
          <p:cNvCxnSpPr>
            <a:cxnSpLocks noChangeShapeType="1"/>
          </p:cNvCxnSpPr>
          <p:nvPr/>
        </p:nvCxnSpPr>
        <p:spPr bwMode="auto">
          <a:xfrm rot="5400000" flipH="1" flipV="1">
            <a:off x="7349134" y="1026915"/>
            <a:ext cx="375047" cy="357187"/>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sp>
        <p:nvSpPr>
          <p:cNvPr id="65" name="内容占位符 2"/>
          <p:cNvSpPr txBox="1"/>
          <p:nvPr/>
        </p:nvSpPr>
        <p:spPr bwMode="auto">
          <a:xfrm>
            <a:off x="6572251" y="4125516"/>
            <a:ext cx="1857375" cy="375047"/>
          </a:xfrm>
          <a:prstGeom prst="rect">
            <a:avLst/>
          </a:prstGeom>
          <a:solidFill>
            <a:srgbClr val="CCECFF"/>
          </a:solidFill>
          <a:ln w="9525">
            <a:noFill/>
            <a:miter lim="800000"/>
          </a:ln>
        </p:spPr>
        <p:txBody>
          <a:bodyPr/>
          <a:lstStyle/>
          <a:p>
            <a:pPr marL="342900" indent="-342900" algn="ctr" eaLnBrk="0" hangingPunct="0">
              <a:spcBef>
                <a:spcPct val="20000"/>
              </a:spcBef>
              <a:buFont typeface="Wingdings" panose="05000000000000000000" pitchFamily="2" charset="2"/>
              <a:buNone/>
              <a:defRPr/>
            </a:pPr>
            <a:r>
              <a:rPr lang="en-US" altLang="zh-CN" sz="2800" b="1" kern="0" dirty="0">
                <a:solidFill>
                  <a:srgbClr val="0000CC"/>
                </a:solidFill>
                <a:latin typeface="+mn-lt"/>
                <a:ea typeface="+mn-ea"/>
              </a:rPr>
              <a:t> </a:t>
            </a:r>
            <a:r>
              <a:rPr lang="zh-CN" altLang="en-US" sz="2800" b="1" kern="0" dirty="0">
                <a:solidFill>
                  <a:srgbClr val="0000CC"/>
                </a:solidFill>
                <a:latin typeface="+mn-lt"/>
                <a:ea typeface="+mn-ea"/>
              </a:rPr>
              <a:t>递推阶段</a:t>
            </a:r>
          </a:p>
        </p:txBody>
      </p:sp>
      <p:pic>
        <p:nvPicPr>
          <p:cNvPr id="76831" name="图片 30"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Left)">
                                      <p:cBhvr>
                                        <p:cTn id="12" dur="500"/>
                                        <p:tgtEl>
                                          <p:spTgt spid="12"/>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box(in)">
                                      <p:cBhvr>
                                        <p:cTn id="21" dur="500"/>
                                        <p:tgtEl>
                                          <p:spTgt spid="50"/>
                                        </p:tgtEl>
                                      </p:cBhvr>
                                    </p:animEffect>
                                  </p:childTnLst>
                                </p:cTn>
                              </p:par>
                            </p:childTnLst>
                          </p:cTn>
                        </p:par>
                        <p:par>
                          <p:cTn id="22" fill="hold">
                            <p:stCondLst>
                              <p:cond delay="500"/>
                            </p:stCondLst>
                            <p:childTnLst>
                              <p:par>
                                <p:cTn id="23" presetID="3" presetClass="entr" presetSubtype="10" fill="hold" nodeType="after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animEffect transition="in" filter="blinds(horizontal)">
                                      <p:cBhvr>
                                        <p:cTn id="25" dur="500"/>
                                        <p:tgtEl>
                                          <p:spTgt spid="1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slide(fromLeft)">
                                      <p:cBhvr>
                                        <p:cTn id="30" dur="500"/>
                                        <p:tgtEl>
                                          <p:spTgt spid="17"/>
                                        </p:tgtEl>
                                      </p:cBhvr>
                                    </p:animEffec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16">
                                            <p:txEl>
                                              <p:pRg st="1" end="1"/>
                                            </p:txEl>
                                          </p:spTgt>
                                        </p:tgtEl>
                                        <p:attrNameLst>
                                          <p:attrName>style.visibility</p:attrName>
                                        </p:attrNameLst>
                                      </p:cBhvr>
                                      <p:to>
                                        <p:strVal val="visible"/>
                                      </p:to>
                                    </p:set>
                                    <p:animEffect transition="in" filter="blinds(horizontal)">
                                      <p:cBhvr>
                                        <p:cTn id="34" dur="500"/>
                                        <p:tgtEl>
                                          <p:spTgt spid="16">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box(in)">
                                      <p:cBhvr>
                                        <p:cTn id="39" dur="500"/>
                                        <p:tgtEl>
                                          <p:spTgt spid="53"/>
                                        </p:tgtEl>
                                      </p:cBhvr>
                                    </p:animEffect>
                                  </p:childTnLst>
                                </p:cTn>
                              </p:par>
                            </p:childTnLst>
                          </p:cTn>
                        </p:par>
                        <p:par>
                          <p:cTn id="40" fill="hold">
                            <p:stCondLst>
                              <p:cond delay="500"/>
                            </p:stCondLst>
                            <p:childTnLst>
                              <p:par>
                                <p:cTn id="41" presetID="3" presetClass="entr" presetSubtype="10" fill="hold" nodeType="after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Effect transition="in" filter="blinds(horizontal)">
                                      <p:cBhvr>
                                        <p:cTn id="43" dur="500"/>
                                        <p:tgtEl>
                                          <p:spTgt spid="18">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slide(fromLeft)">
                                      <p:cBhvr>
                                        <p:cTn id="48" dur="500"/>
                                        <p:tgtEl>
                                          <p:spTgt spid="19"/>
                                        </p:tgtEl>
                                      </p:cBhvr>
                                    </p:animEffect>
                                  </p:childTnLst>
                                </p:cTn>
                              </p:par>
                            </p:childTnLst>
                          </p:cTn>
                        </p:par>
                        <p:par>
                          <p:cTn id="49" fill="hold">
                            <p:stCondLst>
                              <p:cond delay="500"/>
                            </p:stCondLst>
                            <p:childTnLst>
                              <p:par>
                                <p:cTn id="50" presetID="3" presetClass="entr" presetSubtype="10" fill="hold" nodeType="afterEffect">
                                  <p:stCondLst>
                                    <p:cond delay="0"/>
                                  </p:stCondLst>
                                  <p:childTnLst>
                                    <p:set>
                                      <p:cBhvr>
                                        <p:cTn id="51" dur="1" fill="hold">
                                          <p:stCondLst>
                                            <p:cond delay="0"/>
                                          </p:stCondLst>
                                        </p:cTn>
                                        <p:tgtEl>
                                          <p:spTgt spid="18">
                                            <p:txEl>
                                              <p:pRg st="1" end="1"/>
                                            </p:txEl>
                                          </p:spTgt>
                                        </p:tgtEl>
                                        <p:attrNameLst>
                                          <p:attrName>style.visibility</p:attrName>
                                        </p:attrNameLst>
                                      </p:cBhvr>
                                      <p:to>
                                        <p:strVal val="visible"/>
                                      </p:to>
                                    </p:set>
                                    <p:animEffect transition="in" filter="blinds(horizontal)">
                                      <p:cBhvr>
                                        <p:cTn id="52" dur="500"/>
                                        <p:tgtEl>
                                          <p:spTgt spid="18">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box(in)">
                                      <p:cBhvr>
                                        <p:cTn id="57" dur="500"/>
                                        <p:tgtEl>
                                          <p:spTgt spid="54"/>
                                        </p:tgtEl>
                                      </p:cBhvr>
                                    </p:animEffect>
                                  </p:childTnLst>
                                </p:cTn>
                              </p:par>
                            </p:childTnLst>
                          </p:cTn>
                        </p:par>
                        <p:par>
                          <p:cTn id="58" fill="hold">
                            <p:stCondLst>
                              <p:cond delay="500"/>
                            </p:stCondLst>
                            <p:childTnLst>
                              <p:par>
                                <p:cTn id="59" presetID="3" presetClass="entr" presetSubtype="10" fill="hold" nodeType="afterEffect">
                                  <p:stCondLst>
                                    <p:cond delay="0"/>
                                  </p:stCondLst>
                                  <p:childTnLst>
                                    <p:set>
                                      <p:cBhvr>
                                        <p:cTn id="60" dur="1" fill="hold">
                                          <p:stCondLst>
                                            <p:cond delay="0"/>
                                          </p:stCondLst>
                                        </p:cTn>
                                        <p:tgtEl>
                                          <p:spTgt spid="20">
                                            <p:txEl>
                                              <p:pRg st="0" end="0"/>
                                            </p:txEl>
                                          </p:spTgt>
                                        </p:tgtEl>
                                        <p:attrNameLst>
                                          <p:attrName>style.visibility</p:attrName>
                                        </p:attrNameLst>
                                      </p:cBhvr>
                                      <p:to>
                                        <p:strVal val="visible"/>
                                      </p:to>
                                    </p:set>
                                    <p:animEffect transition="in" filter="blinds(horizontal)">
                                      <p:cBhvr>
                                        <p:cTn id="61" dur="500"/>
                                        <p:tgtEl>
                                          <p:spTgt spid="20">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8" fill="hold"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slide(fromLeft)">
                                      <p:cBhvr>
                                        <p:cTn id="66" dur="500"/>
                                        <p:tgtEl>
                                          <p:spTgt spid="21"/>
                                        </p:tgtEl>
                                      </p:cBhvr>
                                    </p:animEffect>
                                  </p:childTnLst>
                                </p:cTn>
                              </p:par>
                            </p:childTnLst>
                          </p:cTn>
                        </p:par>
                        <p:par>
                          <p:cTn id="67" fill="hold">
                            <p:stCondLst>
                              <p:cond delay="500"/>
                            </p:stCondLst>
                            <p:childTnLst>
                              <p:par>
                                <p:cTn id="68" presetID="3" presetClass="entr" presetSubtype="10" fill="hold" nodeType="afterEffect">
                                  <p:stCondLst>
                                    <p:cond delay="0"/>
                                  </p:stCondLst>
                                  <p:childTnLst>
                                    <p:set>
                                      <p:cBhvr>
                                        <p:cTn id="69" dur="1" fill="hold">
                                          <p:stCondLst>
                                            <p:cond delay="0"/>
                                          </p:stCondLst>
                                        </p:cTn>
                                        <p:tgtEl>
                                          <p:spTgt spid="20">
                                            <p:txEl>
                                              <p:pRg st="1" end="1"/>
                                            </p:txEl>
                                          </p:spTgt>
                                        </p:tgtEl>
                                        <p:attrNameLst>
                                          <p:attrName>style.visibility</p:attrName>
                                        </p:attrNameLst>
                                      </p:cBhvr>
                                      <p:to>
                                        <p:strVal val="visible"/>
                                      </p:to>
                                    </p:set>
                                    <p:animEffect transition="in" filter="blinds(horizontal)">
                                      <p:cBhvr>
                                        <p:cTn id="70" dur="500"/>
                                        <p:tgtEl>
                                          <p:spTgt spid="20">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box(in)">
                                      <p:cBhvr>
                                        <p:cTn id="75" dur="500"/>
                                        <p:tgtEl>
                                          <p:spTgt spid="55"/>
                                        </p:tgtEl>
                                      </p:cBhvr>
                                    </p:animEffect>
                                  </p:childTnLst>
                                </p:cTn>
                              </p:par>
                            </p:childTnLst>
                          </p:cTn>
                        </p:par>
                        <p:par>
                          <p:cTn id="76" fill="hold">
                            <p:stCondLst>
                              <p:cond delay="500"/>
                            </p:stCondLst>
                            <p:childTnLst>
                              <p:par>
                                <p:cTn id="77" presetID="3" presetClass="entr" presetSubtype="10" fill="hold" nodeType="afterEffect">
                                  <p:stCondLst>
                                    <p:cond delay="0"/>
                                  </p:stCondLst>
                                  <p:childTnLst>
                                    <p:set>
                                      <p:cBhvr>
                                        <p:cTn id="78" dur="1" fill="hold">
                                          <p:stCondLst>
                                            <p:cond delay="0"/>
                                          </p:stCondLst>
                                        </p:cTn>
                                        <p:tgtEl>
                                          <p:spTgt spid="22">
                                            <p:txEl>
                                              <p:pRg st="0" end="0"/>
                                            </p:txEl>
                                          </p:spTgt>
                                        </p:tgtEl>
                                        <p:attrNameLst>
                                          <p:attrName>style.visibility</p:attrName>
                                        </p:attrNameLst>
                                      </p:cBhvr>
                                      <p:to>
                                        <p:strVal val="visible"/>
                                      </p:to>
                                    </p:set>
                                    <p:animEffect transition="in" filter="blinds(horizontal)">
                                      <p:cBhvr>
                                        <p:cTn id="79" dur="500"/>
                                        <p:tgtEl>
                                          <p:spTgt spid="22">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8" fill="hold"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slide(fromLeft)">
                                      <p:cBhvr>
                                        <p:cTn id="84" dur="500"/>
                                        <p:tgtEl>
                                          <p:spTgt spid="23"/>
                                        </p:tgtEl>
                                      </p:cBhvr>
                                    </p:animEffect>
                                  </p:childTnLst>
                                </p:cTn>
                              </p:par>
                            </p:childTnLst>
                          </p:cTn>
                        </p:par>
                        <p:par>
                          <p:cTn id="85" fill="hold">
                            <p:stCondLst>
                              <p:cond delay="500"/>
                            </p:stCondLst>
                            <p:childTnLst>
                              <p:par>
                                <p:cTn id="86" presetID="3" presetClass="entr" presetSubtype="10" fill="hold" nodeType="afterEffect">
                                  <p:stCondLst>
                                    <p:cond delay="0"/>
                                  </p:stCondLst>
                                  <p:childTnLst>
                                    <p:set>
                                      <p:cBhvr>
                                        <p:cTn id="87" dur="1" fill="hold">
                                          <p:stCondLst>
                                            <p:cond delay="0"/>
                                          </p:stCondLst>
                                        </p:cTn>
                                        <p:tgtEl>
                                          <p:spTgt spid="22">
                                            <p:txEl>
                                              <p:pRg st="1" end="1"/>
                                            </p:txEl>
                                          </p:spTgt>
                                        </p:tgtEl>
                                        <p:attrNameLst>
                                          <p:attrName>style.visibility</p:attrName>
                                        </p:attrNameLst>
                                      </p:cBhvr>
                                      <p:to>
                                        <p:strVal val="visible"/>
                                      </p:to>
                                    </p:set>
                                    <p:animEffect transition="in" filter="blinds(horizontal)">
                                      <p:cBhvr>
                                        <p:cTn id="88" dur="500"/>
                                        <p:tgtEl>
                                          <p:spTgt spid="22">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5" presetClass="entr" presetSubtype="0" fill="hold" grpId="0" nodeType="clickEffect">
                                  <p:stCondLst>
                                    <p:cond delay="0"/>
                                  </p:stCondLst>
                                  <p:childTnLst>
                                    <p:set>
                                      <p:cBhvr>
                                        <p:cTn id="92" dur="1" fill="hold">
                                          <p:stCondLst>
                                            <p:cond delay="0"/>
                                          </p:stCondLst>
                                        </p:cTn>
                                        <p:tgtEl>
                                          <p:spTgt spid="59"/>
                                        </p:tgtEl>
                                        <p:attrNameLst>
                                          <p:attrName>style.visibility</p:attrName>
                                        </p:attrNameLst>
                                      </p:cBhvr>
                                      <p:to>
                                        <p:strVal val="visible"/>
                                      </p:to>
                                    </p:set>
                                    <p:anim calcmode="lin" valueType="num">
                                      <p:cBhvr>
                                        <p:cTn id="93" dur="1000" fill="hold"/>
                                        <p:tgtEl>
                                          <p:spTgt spid="59"/>
                                        </p:tgtEl>
                                        <p:attrNameLst>
                                          <p:attrName>ppt_w</p:attrName>
                                        </p:attrNameLst>
                                      </p:cBhvr>
                                      <p:tavLst>
                                        <p:tav tm="0">
                                          <p:val>
                                            <p:fltVal val="0"/>
                                          </p:val>
                                        </p:tav>
                                        <p:tav tm="100000">
                                          <p:val>
                                            <p:strVal val="#ppt_w"/>
                                          </p:val>
                                        </p:tav>
                                      </p:tavLst>
                                    </p:anim>
                                    <p:anim calcmode="lin" valueType="num">
                                      <p:cBhvr>
                                        <p:cTn id="94" dur="1000" fill="hold"/>
                                        <p:tgtEl>
                                          <p:spTgt spid="59"/>
                                        </p:tgtEl>
                                        <p:attrNameLst>
                                          <p:attrName>ppt_h</p:attrName>
                                        </p:attrNameLst>
                                      </p:cBhvr>
                                      <p:tavLst>
                                        <p:tav tm="0">
                                          <p:val>
                                            <p:fltVal val="0"/>
                                          </p:val>
                                        </p:tav>
                                        <p:tav tm="100000">
                                          <p:val>
                                            <p:strVal val="#ppt_h"/>
                                          </p:val>
                                        </p:tav>
                                      </p:tavLst>
                                    </p:anim>
                                    <p:anim calcmode="lin" valueType="num">
                                      <p:cBhvr>
                                        <p:cTn id="95" dur="1000" fill="hold"/>
                                        <p:tgtEl>
                                          <p:spTgt spid="59"/>
                                        </p:tgtEl>
                                        <p:attrNameLst>
                                          <p:attrName>ppt_x</p:attrName>
                                        </p:attrNameLst>
                                      </p:cBhvr>
                                      <p:tavLst>
                                        <p:tav tm="0" fmla="#ppt_x+(cos(-2*pi*(1-$))*-#ppt_x-sin(-2*pi*(1-$))*(1-#ppt_y))*(1-$)">
                                          <p:val>
                                            <p:fltVal val="0"/>
                                          </p:val>
                                        </p:tav>
                                        <p:tav tm="100000">
                                          <p:val>
                                            <p:fltVal val="1"/>
                                          </p:val>
                                        </p:tav>
                                      </p:tavLst>
                                    </p:anim>
                                    <p:anim calcmode="lin" valueType="num">
                                      <p:cBhvr>
                                        <p:cTn id="96" dur="1000" fill="hold"/>
                                        <p:tgtEl>
                                          <p:spTgt spid="5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7" fill="hold">
                      <p:stCondLst>
                        <p:cond delay="indefinite"/>
                      </p:stCondLst>
                      <p:childTnLst>
                        <p:par>
                          <p:cTn id="98" fill="hold">
                            <p:stCondLst>
                              <p:cond delay="0"/>
                            </p:stCondLst>
                            <p:childTnLst>
                              <p:par>
                                <p:cTn id="99" presetID="4" presetClass="entr" presetSubtype="16" fill="hold" nodeType="clickEffect">
                                  <p:stCondLst>
                                    <p:cond delay="0"/>
                                  </p:stCondLst>
                                  <p:childTnLst>
                                    <p:set>
                                      <p:cBhvr>
                                        <p:cTn id="100" dur="1" fill="hold">
                                          <p:stCondLst>
                                            <p:cond delay="0"/>
                                          </p:stCondLst>
                                        </p:cTn>
                                        <p:tgtEl>
                                          <p:spTgt spid="60"/>
                                        </p:tgtEl>
                                        <p:attrNameLst>
                                          <p:attrName>style.visibility</p:attrName>
                                        </p:attrNameLst>
                                      </p:cBhvr>
                                      <p:to>
                                        <p:strVal val="visible"/>
                                      </p:to>
                                    </p:set>
                                    <p:animEffect transition="in" filter="box(in)">
                                      <p:cBhvr>
                                        <p:cTn id="101" dur="500"/>
                                        <p:tgtEl>
                                          <p:spTgt spid="60"/>
                                        </p:tgtEl>
                                      </p:cBhvr>
                                    </p:animEffect>
                                  </p:childTnLst>
                                </p:cTn>
                              </p:par>
                            </p:childTnLst>
                          </p:cTn>
                        </p:par>
                        <p:par>
                          <p:cTn id="102" fill="hold">
                            <p:stCondLst>
                              <p:cond delay="500"/>
                            </p:stCondLst>
                            <p:childTnLst>
                              <p:par>
                                <p:cTn id="103" presetID="3" presetClass="entr" presetSubtype="10" fill="hold" grpId="0" nodeType="after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blinds(horizontal)">
                                      <p:cBhvr>
                                        <p:cTn id="105" dur="500"/>
                                        <p:tgtEl>
                                          <p:spTgt spid="30"/>
                                        </p:tgtEl>
                                      </p:cBhvr>
                                    </p:animEffect>
                                  </p:childTnLst>
                                </p:cTn>
                              </p:par>
                            </p:childTnLst>
                          </p:cTn>
                        </p:par>
                        <p:par>
                          <p:cTn id="106" fill="hold">
                            <p:stCondLst>
                              <p:cond delay="1000"/>
                            </p:stCondLst>
                            <p:childTnLst>
                              <p:par>
                                <p:cTn id="107" presetID="3" presetClass="entr" presetSubtype="10" fill="hold" nodeType="after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blinds(horizontal)">
                                      <p:cBhvr>
                                        <p:cTn id="109" dur="500"/>
                                        <p:tgtEl>
                                          <p:spTgt spid="35"/>
                                        </p:tgtEl>
                                      </p:cBhvr>
                                    </p:animEffect>
                                  </p:childTnLst>
                                </p:cTn>
                              </p:par>
                            </p:childTnLst>
                          </p:cTn>
                        </p:par>
                      </p:childTnLst>
                    </p:cTn>
                  </p:par>
                  <p:par>
                    <p:cTn id="110" fill="hold">
                      <p:stCondLst>
                        <p:cond delay="indefinite"/>
                      </p:stCondLst>
                      <p:childTnLst>
                        <p:par>
                          <p:cTn id="111" fill="hold">
                            <p:stCondLst>
                              <p:cond delay="0"/>
                            </p:stCondLst>
                            <p:childTnLst>
                              <p:par>
                                <p:cTn id="112" presetID="4" presetClass="entr" presetSubtype="16" fill="hold" nodeType="clickEffect">
                                  <p:stCondLst>
                                    <p:cond delay="0"/>
                                  </p:stCondLst>
                                  <p:childTnLst>
                                    <p:set>
                                      <p:cBhvr>
                                        <p:cTn id="113" dur="1" fill="hold">
                                          <p:stCondLst>
                                            <p:cond delay="0"/>
                                          </p:stCondLst>
                                        </p:cTn>
                                        <p:tgtEl>
                                          <p:spTgt spid="62"/>
                                        </p:tgtEl>
                                        <p:attrNameLst>
                                          <p:attrName>style.visibility</p:attrName>
                                        </p:attrNameLst>
                                      </p:cBhvr>
                                      <p:to>
                                        <p:strVal val="visible"/>
                                      </p:to>
                                    </p:set>
                                    <p:animEffect transition="in" filter="box(in)">
                                      <p:cBhvr>
                                        <p:cTn id="114" dur="500"/>
                                        <p:tgtEl>
                                          <p:spTgt spid="62"/>
                                        </p:tgtEl>
                                      </p:cBhvr>
                                    </p:animEffect>
                                  </p:childTnLst>
                                </p:cTn>
                              </p:par>
                            </p:childTnLst>
                          </p:cTn>
                        </p:par>
                        <p:par>
                          <p:cTn id="115" fill="hold">
                            <p:stCondLst>
                              <p:cond delay="500"/>
                            </p:stCondLst>
                            <p:childTnLst>
                              <p:par>
                                <p:cTn id="116" presetID="3" presetClass="entr" presetSubtype="10" fill="hold" grpId="0" nodeType="afterEffect">
                                  <p:stCondLst>
                                    <p:cond delay="0"/>
                                  </p:stCondLst>
                                  <p:childTnLst>
                                    <p:set>
                                      <p:cBhvr>
                                        <p:cTn id="117" dur="1" fill="hold">
                                          <p:stCondLst>
                                            <p:cond delay="0"/>
                                          </p:stCondLst>
                                        </p:cTn>
                                        <p:tgtEl>
                                          <p:spTgt spid="36"/>
                                        </p:tgtEl>
                                        <p:attrNameLst>
                                          <p:attrName>style.visibility</p:attrName>
                                        </p:attrNameLst>
                                      </p:cBhvr>
                                      <p:to>
                                        <p:strVal val="visible"/>
                                      </p:to>
                                    </p:set>
                                    <p:animEffect transition="in" filter="blinds(horizontal)">
                                      <p:cBhvr>
                                        <p:cTn id="118" dur="500"/>
                                        <p:tgtEl>
                                          <p:spTgt spid="36"/>
                                        </p:tgtEl>
                                      </p:cBhvr>
                                    </p:animEffect>
                                  </p:childTnLst>
                                </p:cTn>
                              </p:par>
                            </p:childTnLst>
                          </p:cTn>
                        </p:par>
                        <p:par>
                          <p:cTn id="119" fill="hold">
                            <p:stCondLst>
                              <p:cond delay="1000"/>
                            </p:stCondLst>
                            <p:childTnLst>
                              <p:par>
                                <p:cTn id="120" presetID="3" presetClass="entr" presetSubtype="10" fill="hold" nodeType="after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blinds(horizontal)">
                                      <p:cBhvr>
                                        <p:cTn id="122" dur="500"/>
                                        <p:tgtEl>
                                          <p:spTgt spid="37"/>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nodeType="clickEffect">
                                  <p:stCondLst>
                                    <p:cond delay="0"/>
                                  </p:stCondLst>
                                  <p:childTnLst>
                                    <p:set>
                                      <p:cBhvr>
                                        <p:cTn id="126" dur="1" fill="hold">
                                          <p:stCondLst>
                                            <p:cond delay="0"/>
                                          </p:stCondLst>
                                        </p:cTn>
                                        <p:tgtEl>
                                          <p:spTgt spid="63"/>
                                        </p:tgtEl>
                                        <p:attrNameLst>
                                          <p:attrName>style.visibility</p:attrName>
                                        </p:attrNameLst>
                                      </p:cBhvr>
                                      <p:to>
                                        <p:strVal val="visible"/>
                                      </p:to>
                                    </p:set>
                                    <p:animEffect transition="in" filter="box(in)">
                                      <p:cBhvr>
                                        <p:cTn id="127" dur="500"/>
                                        <p:tgtEl>
                                          <p:spTgt spid="63"/>
                                        </p:tgtEl>
                                      </p:cBhvr>
                                    </p:animEffect>
                                  </p:childTnLst>
                                </p:cTn>
                              </p:par>
                            </p:childTnLst>
                          </p:cTn>
                        </p:par>
                        <p:par>
                          <p:cTn id="128" fill="hold">
                            <p:stCondLst>
                              <p:cond delay="500"/>
                            </p:stCondLst>
                            <p:childTnLst>
                              <p:par>
                                <p:cTn id="129" presetID="3" presetClass="entr" presetSubtype="10" fill="hold" grpId="0" nodeType="afterEffect">
                                  <p:stCondLst>
                                    <p:cond delay="0"/>
                                  </p:stCondLst>
                                  <p:childTnLst>
                                    <p:set>
                                      <p:cBhvr>
                                        <p:cTn id="130" dur="1" fill="hold">
                                          <p:stCondLst>
                                            <p:cond delay="0"/>
                                          </p:stCondLst>
                                        </p:cTn>
                                        <p:tgtEl>
                                          <p:spTgt spid="38"/>
                                        </p:tgtEl>
                                        <p:attrNameLst>
                                          <p:attrName>style.visibility</p:attrName>
                                        </p:attrNameLst>
                                      </p:cBhvr>
                                      <p:to>
                                        <p:strVal val="visible"/>
                                      </p:to>
                                    </p:set>
                                    <p:animEffect transition="in" filter="blinds(horizontal)">
                                      <p:cBhvr>
                                        <p:cTn id="131" dur="500"/>
                                        <p:tgtEl>
                                          <p:spTgt spid="38"/>
                                        </p:tgtEl>
                                      </p:cBhvr>
                                    </p:animEffect>
                                  </p:childTnLst>
                                </p:cTn>
                              </p:par>
                            </p:childTnLst>
                          </p:cTn>
                        </p:par>
                        <p:par>
                          <p:cTn id="132" fill="hold">
                            <p:stCondLst>
                              <p:cond delay="1000"/>
                            </p:stCondLst>
                            <p:childTnLst>
                              <p:par>
                                <p:cTn id="133" presetID="3" presetClass="entr" presetSubtype="10" fill="hold" nodeType="after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blinds(horizontal)">
                                      <p:cBhvr>
                                        <p:cTn id="135" dur="500"/>
                                        <p:tgtEl>
                                          <p:spTgt spid="39"/>
                                        </p:tgtEl>
                                      </p:cBhvr>
                                    </p:animEffect>
                                  </p:childTnLst>
                                </p:cTn>
                              </p:par>
                            </p:childTnLst>
                          </p:cTn>
                        </p:par>
                      </p:childTnLst>
                    </p:cTn>
                  </p:par>
                  <p:par>
                    <p:cTn id="136" fill="hold">
                      <p:stCondLst>
                        <p:cond delay="indefinite"/>
                      </p:stCondLst>
                      <p:childTnLst>
                        <p:par>
                          <p:cTn id="137" fill="hold">
                            <p:stCondLst>
                              <p:cond delay="0"/>
                            </p:stCondLst>
                            <p:childTnLst>
                              <p:par>
                                <p:cTn id="138" presetID="4" presetClass="entr" presetSubtype="16" fill="hold" nodeType="clickEffect">
                                  <p:stCondLst>
                                    <p:cond delay="0"/>
                                  </p:stCondLst>
                                  <p:childTnLst>
                                    <p:set>
                                      <p:cBhvr>
                                        <p:cTn id="139" dur="1" fill="hold">
                                          <p:stCondLst>
                                            <p:cond delay="0"/>
                                          </p:stCondLst>
                                        </p:cTn>
                                        <p:tgtEl>
                                          <p:spTgt spid="64"/>
                                        </p:tgtEl>
                                        <p:attrNameLst>
                                          <p:attrName>style.visibility</p:attrName>
                                        </p:attrNameLst>
                                      </p:cBhvr>
                                      <p:to>
                                        <p:strVal val="visible"/>
                                      </p:to>
                                    </p:set>
                                    <p:animEffect transition="in" filter="box(in)">
                                      <p:cBhvr>
                                        <p:cTn id="140" dur="500"/>
                                        <p:tgtEl>
                                          <p:spTgt spid="64"/>
                                        </p:tgtEl>
                                      </p:cBhvr>
                                    </p:animEffect>
                                  </p:childTnLst>
                                </p:cTn>
                              </p:par>
                            </p:childTnLst>
                          </p:cTn>
                        </p:par>
                        <p:par>
                          <p:cTn id="141" fill="hold">
                            <p:stCondLst>
                              <p:cond delay="500"/>
                            </p:stCondLst>
                            <p:childTnLst>
                              <p:par>
                                <p:cTn id="142" presetID="3" presetClass="entr" presetSubtype="10" fill="hold" grpId="0" nodeType="afterEffect">
                                  <p:stCondLst>
                                    <p:cond delay="0"/>
                                  </p:stCondLst>
                                  <p:childTnLst>
                                    <p:set>
                                      <p:cBhvr>
                                        <p:cTn id="143" dur="1" fill="hold">
                                          <p:stCondLst>
                                            <p:cond delay="0"/>
                                          </p:stCondLst>
                                        </p:cTn>
                                        <p:tgtEl>
                                          <p:spTgt spid="40"/>
                                        </p:tgtEl>
                                        <p:attrNameLst>
                                          <p:attrName>style.visibility</p:attrName>
                                        </p:attrNameLst>
                                      </p:cBhvr>
                                      <p:to>
                                        <p:strVal val="visible"/>
                                      </p:to>
                                    </p:set>
                                    <p:animEffect transition="in" filter="blinds(horizontal)">
                                      <p:cBhvr>
                                        <p:cTn id="144" dur="500"/>
                                        <p:tgtEl>
                                          <p:spTgt spid="40"/>
                                        </p:tgtEl>
                                      </p:cBhvr>
                                    </p:animEffect>
                                  </p:childTnLst>
                                </p:cTn>
                              </p:par>
                            </p:childTnLst>
                          </p:cTn>
                        </p:par>
                        <p:par>
                          <p:cTn id="145" fill="hold">
                            <p:stCondLst>
                              <p:cond delay="1000"/>
                            </p:stCondLst>
                            <p:childTnLst>
                              <p:par>
                                <p:cTn id="146" presetID="3" presetClass="entr" presetSubtype="10" fill="hold" nodeType="afterEffect">
                                  <p:stCondLst>
                                    <p:cond delay="0"/>
                                  </p:stCondLst>
                                  <p:childTnLst>
                                    <p:set>
                                      <p:cBhvr>
                                        <p:cTn id="147" dur="1" fill="hold">
                                          <p:stCondLst>
                                            <p:cond delay="0"/>
                                          </p:stCondLst>
                                        </p:cTn>
                                        <p:tgtEl>
                                          <p:spTgt spid="41"/>
                                        </p:tgtEl>
                                        <p:attrNameLst>
                                          <p:attrName>style.visibility</p:attrName>
                                        </p:attrNameLst>
                                      </p:cBhvr>
                                      <p:to>
                                        <p:strVal val="visible"/>
                                      </p:to>
                                    </p:set>
                                    <p:animEffect transition="in" filter="blinds(horizontal)">
                                      <p:cBhvr>
                                        <p:cTn id="148" dur="500"/>
                                        <p:tgtEl>
                                          <p:spTgt spid="41"/>
                                        </p:tgtEl>
                                      </p:cBhvr>
                                    </p:animEffect>
                                  </p:childTnLst>
                                </p:cTn>
                              </p:par>
                            </p:childTnLst>
                          </p:cTn>
                        </p:par>
                      </p:childTnLst>
                    </p:cTn>
                  </p:par>
                  <p:par>
                    <p:cTn id="149" fill="hold">
                      <p:stCondLst>
                        <p:cond delay="indefinite"/>
                      </p:stCondLst>
                      <p:childTnLst>
                        <p:par>
                          <p:cTn id="150" fill="hold">
                            <p:stCondLst>
                              <p:cond delay="0"/>
                            </p:stCondLst>
                            <p:childTnLst>
                              <p:par>
                                <p:cTn id="151" presetID="15" presetClass="entr" presetSubtype="0" fill="hold" grpId="0" nodeType="clickEffect">
                                  <p:stCondLst>
                                    <p:cond delay="0"/>
                                  </p:stCondLst>
                                  <p:childTnLst>
                                    <p:set>
                                      <p:cBhvr>
                                        <p:cTn id="152" dur="1" fill="hold">
                                          <p:stCondLst>
                                            <p:cond delay="0"/>
                                          </p:stCondLst>
                                        </p:cTn>
                                        <p:tgtEl>
                                          <p:spTgt spid="65"/>
                                        </p:tgtEl>
                                        <p:attrNameLst>
                                          <p:attrName>style.visibility</p:attrName>
                                        </p:attrNameLst>
                                      </p:cBhvr>
                                      <p:to>
                                        <p:strVal val="visible"/>
                                      </p:to>
                                    </p:set>
                                    <p:anim calcmode="lin" valueType="num">
                                      <p:cBhvr>
                                        <p:cTn id="153" dur="1000" fill="hold"/>
                                        <p:tgtEl>
                                          <p:spTgt spid="65"/>
                                        </p:tgtEl>
                                        <p:attrNameLst>
                                          <p:attrName>ppt_w</p:attrName>
                                        </p:attrNameLst>
                                      </p:cBhvr>
                                      <p:tavLst>
                                        <p:tav tm="0">
                                          <p:val>
                                            <p:fltVal val="0"/>
                                          </p:val>
                                        </p:tav>
                                        <p:tav tm="100000">
                                          <p:val>
                                            <p:strVal val="#ppt_w"/>
                                          </p:val>
                                        </p:tav>
                                      </p:tavLst>
                                    </p:anim>
                                    <p:anim calcmode="lin" valueType="num">
                                      <p:cBhvr>
                                        <p:cTn id="154" dur="1000" fill="hold"/>
                                        <p:tgtEl>
                                          <p:spTgt spid="65"/>
                                        </p:tgtEl>
                                        <p:attrNameLst>
                                          <p:attrName>ppt_h</p:attrName>
                                        </p:attrNameLst>
                                      </p:cBhvr>
                                      <p:tavLst>
                                        <p:tav tm="0">
                                          <p:val>
                                            <p:fltVal val="0"/>
                                          </p:val>
                                        </p:tav>
                                        <p:tav tm="100000">
                                          <p:val>
                                            <p:strVal val="#ppt_h"/>
                                          </p:val>
                                        </p:tav>
                                      </p:tavLst>
                                    </p:anim>
                                    <p:anim calcmode="lin" valueType="num">
                                      <p:cBhvr>
                                        <p:cTn id="155" dur="1000" fill="hold"/>
                                        <p:tgtEl>
                                          <p:spTgt spid="65"/>
                                        </p:tgtEl>
                                        <p:attrNameLst>
                                          <p:attrName>ppt_x</p:attrName>
                                        </p:attrNameLst>
                                      </p:cBhvr>
                                      <p:tavLst>
                                        <p:tav tm="0" fmla="#ppt_x+(cos(-2*pi*(1-$))*-#ppt_x-sin(-2*pi*(1-$))*(1-#ppt_y))*(1-$)">
                                          <p:val>
                                            <p:fltVal val="0"/>
                                          </p:val>
                                        </p:tav>
                                        <p:tav tm="100000">
                                          <p:val>
                                            <p:fltVal val="1"/>
                                          </p:val>
                                        </p:tav>
                                      </p:tavLst>
                                    </p:anim>
                                    <p:anim calcmode="lin" valueType="num">
                                      <p:cBhvr>
                                        <p:cTn id="156" dur="1000" fill="hold"/>
                                        <p:tgtEl>
                                          <p:spTgt spid="6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P spid="38" grpId="0"/>
      <p:bldP spid="40" grpId="0"/>
      <p:bldP spid="59" grpId="0" animBg="1"/>
      <p:bldP spid="65"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p:cNvSpPr>
            <a:spLocks noGrp="1"/>
          </p:cNvSpPr>
          <p:nvPr>
            <p:ph idx="1"/>
          </p:nvPr>
        </p:nvSpPr>
        <p:spPr>
          <a:xfrm>
            <a:off x="357188" y="375047"/>
            <a:ext cx="2786062" cy="857250"/>
          </a:xfrm>
        </p:spPr>
        <p:txBody>
          <a:bodyPr>
            <a:normAutofit fontScale="92500" lnSpcReduction="20000"/>
          </a:bodyPr>
          <a:lstStyle/>
          <a:p>
            <a:pPr>
              <a:lnSpc>
                <a:spcPct val="100000"/>
              </a:lnSpc>
              <a:buFont typeface="Wingdings" panose="05000000000000000000" pitchFamily="2" charset="2"/>
              <a:buNone/>
            </a:pPr>
            <a:r>
              <a:rPr lang="en-US" altLang="zh-CN" sz="2800"/>
              <a:t>   age(5)</a:t>
            </a:r>
          </a:p>
          <a:p>
            <a:pPr>
              <a:lnSpc>
                <a:spcPct val="100000"/>
              </a:lnSpc>
              <a:buFont typeface="Wingdings" panose="05000000000000000000" pitchFamily="2" charset="2"/>
              <a:buNone/>
            </a:pPr>
            <a:r>
              <a:rPr lang="en-US" altLang="zh-CN" sz="2800"/>
              <a:t>=age(4)+2</a:t>
            </a:r>
          </a:p>
          <a:p>
            <a:pPr>
              <a:buFont typeface="Wingdings" panose="05000000000000000000" pitchFamily="2" charset="2"/>
              <a:buNone/>
            </a:pPr>
            <a:endParaRPr lang="zh-CN" altLang="en-US" sz="2800"/>
          </a:p>
        </p:txBody>
      </p:sp>
      <p:cxnSp>
        <p:nvCxnSpPr>
          <p:cNvPr id="77827" name="直接连接符 11"/>
          <p:cNvCxnSpPr>
            <a:cxnSpLocks noChangeShapeType="1"/>
          </p:cNvCxnSpPr>
          <p:nvPr/>
        </p:nvCxnSpPr>
        <p:spPr bwMode="auto">
          <a:xfrm rot="10800000">
            <a:off x="357189" y="784622"/>
            <a:ext cx="2357437" cy="0"/>
          </a:xfrm>
          <a:prstGeom prst="line">
            <a:avLst/>
          </a:prstGeom>
          <a:noFill/>
          <a:ln w="38100" algn="ctr">
            <a:solidFill>
              <a:srgbClr val="9D138D"/>
            </a:solidFill>
            <a:miter lim="800000"/>
          </a:ln>
          <a:extLst>
            <a:ext uri="{909E8E84-426E-40DD-AFC4-6F175D3DCCD1}">
              <a14:hiddenFill xmlns:a14="http://schemas.microsoft.com/office/drawing/2010/main">
                <a:noFill/>
              </a14:hiddenFill>
            </a:ext>
          </a:extLst>
        </p:spPr>
      </p:cxnSp>
      <p:sp>
        <p:nvSpPr>
          <p:cNvPr id="16" name="内容占位符 2"/>
          <p:cNvSpPr txBox="1"/>
          <p:nvPr/>
        </p:nvSpPr>
        <p:spPr bwMode="auto">
          <a:xfrm>
            <a:off x="857251" y="1285875"/>
            <a:ext cx="2786063" cy="857250"/>
          </a:xfrm>
          <a:prstGeom prst="rect">
            <a:avLst/>
          </a:prstGeom>
          <a:noFill/>
          <a:ln w="9525">
            <a:noFill/>
            <a:miter lim="800000"/>
          </a:ln>
        </p:spPr>
        <p:txBody>
          <a:bodyPr/>
          <a:lstStyle/>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age(4)</a:t>
            </a:r>
          </a:p>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=age(3)+2</a:t>
            </a:r>
          </a:p>
          <a:p>
            <a:pPr marL="342900" indent="-342900" eaLnBrk="0" hangingPunct="0">
              <a:lnSpc>
                <a:spcPct val="120000"/>
              </a:lnSpc>
              <a:spcBef>
                <a:spcPct val="20000"/>
              </a:spcBef>
              <a:buFont typeface="Wingdings" panose="05000000000000000000" pitchFamily="2" charset="2"/>
              <a:buNone/>
              <a:defRPr/>
            </a:pPr>
            <a:endParaRPr lang="zh-CN" altLang="en-US" sz="2800" b="1" kern="0" dirty="0">
              <a:latin typeface="+mn-lt"/>
              <a:ea typeface="+mn-ea"/>
            </a:endParaRPr>
          </a:p>
        </p:txBody>
      </p:sp>
      <p:cxnSp>
        <p:nvCxnSpPr>
          <p:cNvPr id="77829" name="直接连接符 16"/>
          <p:cNvCxnSpPr>
            <a:cxnSpLocks noChangeShapeType="1"/>
          </p:cNvCxnSpPr>
          <p:nvPr/>
        </p:nvCxnSpPr>
        <p:spPr bwMode="auto">
          <a:xfrm rot="10800000">
            <a:off x="857250" y="1695450"/>
            <a:ext cx="2357438" cy="0"/>
          </a:xfrm>
          <a:prstGeom prst="line">
            <a:avLst/>
          </a:prstGeom>
          <a:noFill/>
          <a:ln w="38100" algn="ctr">
            <a:solidFill>
              <a:srgbClr val="9D138D"/>
            </a:solidFill>
            <a:miter lim="800000"/>
          </a:ln>
          <a:extLst>
            <a:ext uri="{909E8E84-426E-40DD-AFC4-6F175D3DCCD1}">
              <a14:hiddenFill xmlns:a14="http://schemas.microsoft.com/office/drawing/2010/main">
                <a:noFill/>
              </a14:hiddenFill>
            </a:ext>
          </a:extLst>
        </p:spPr>
      </p:cxnSp>
      <p:sp>
        <p:nvSpPr>
          <p:cNvPr id="18" name="内容占位符 2"/>
          <p:cNvSpPr txBox="1"/>
          <p:nvPr/>
        </p:nvSpPr>
        <p:spPr bwMode="auto">
          <a:xfrm>
            <a:off x="1428751" y="2250281"/>
            <a:ext cx="2786063" cy="857250"/>
          </a:xfrm>
          <a:prstGeom prst="rect">
            <a:avLst/>
          </a:prstGeom>
          <a:noFill/>
          <a:ln w="9525">
            <a:noFill/>
            <a:miter lim="800000"/>
          </a:ln>
        </p:spPr>
        <p:txBody>
          <a:bodyPr/>
          <a:lstStyle/>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age(3)</a:t>
            </a:r>
          </a:p>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=age(2)+2</a:t>
            </a:r>
          </a:p>
          <a:p>
            <a:pPr marL="342900" indent="-342900" eaLnBrk="0" hangingPunct="0">
              <a:lnSpc>
                <a:spcPct val="120000"/>
              </a:lnSpc>
              <a:spcBef>
                <a:spcPct val="20000"/>
              </a:spcBef>
              <a:buFont typeface="Wingdings" panose="05000000000000000000" pitchFamily="2" charset="2"/>
              <a:buNone/>
              <a:defRPr/>
            </a:pPr>
            <a:endParaRPr lang="zh-CN" altLang="en-US" sz="2800" b="1" kern="0" dirty="0">
              <a:latin typeface="+mn-lt"/>
              <a:ea typeface="+mn-ea"/>
            </a:endParaRPr>
          </a:p>
        </p:txBody>
      </p:sp>
      <p:cxnSp>
        <p:nvCxnSpPr>
          <p:cNvPr id="77831" name="直接连接符 18"/>
          <p:cNvCxnSpPr>
            <a:cxnSpLocks noChangeShapeType="1"/>
          </p:cNvCxnSpPr>
          <p:nvPr/>
        </p:nvCxnSpPr>
        <p:spPr bwMode="auto">
          <a:xfrm rot="10800000">
            <a:off x="1428750" y="2659856"/>
            <a:ext cx="2357438" cy="0"/>
          </a:xfrm>
          <a:prstGeom prst="line">
            <a:avLst/>
          </a:prstGeom>
          <a:noFill/>
          <a:ln w="38100" algn="ctr">
            <a:solidFill>
              <a:srgbClr val="9D138D"/>
            </a:solidFill>
            <a:miter lim="800000"/>
          </a:ln>
          <a:extLst>
            <a:ext uri="{909E8E84-426E-40DD-AFC4-6F175D3DCCD1}">
              <a14:hiddenFill xmlns:a14="http://schemas.microsoft.com/office/drawing/2010/main">
                <a:noFill/>
              </a14:hiddenFill>
            </a:ext>
          </a:extLst>
        </p:spPr>
      </p:cxnSp>
      <p:sp>
        <p:nvSpPr>
          <p:cNvPr id="20" name="内容占位符 2"/>
          <p:cNvSpPr txBox="1"/>
          <p:nvPr/>
        </p:nvSpPr>
        <p:spPr bwMode="auto">
          <a:xfrm>
            <a:off x="1928813" y="3214688"/>
            <a:ext cx="2786062" cy="857250"/>
          </a:xfrm>
          <a:prstGeom prst="rect">
            <a:avLst/>
          </a:prstGeom>
          <a:noFill/>
          <a:ln w="9525">
            <a:noFill/>
            <a:miter lim="800000"/>
          </a:ln>
        </p:spPr>
        <p:txBody>
          <a:bodyPr/>
          <a:lstStyle/>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age(2)</a:t>
            </a:r>
          </a:p>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=age(1)+2</a:t>
            </a:r>
          </a:p>
          <a:p>
            <a:pPr marL="342900" indent="-342900" eaLnBrk="0" hangingPunct="0">
              <a:lnSpc>
                <a:spcPct val="120000"/>
              </a:lnSpc>
              <a:spcBef>
                <a:spcPct val="20000"/>
              </a:spcBef>
              <a:buFont typeface="Wingdings" panose="05000000000000000000" pitchFamily="2" charset="2"/>
              <a:buNone/>
              <a:defRPr/>
            </a:pPr>
            <a:endParaRPr lang="zh-CN" altLang="en-US" sz="2800" b="1" kern="0" dirty="0">
              <a:latin typeface="+mn-lt"/>
              <a:ea typeface="+mn-ea"/>
            </a:endParaRPr>
          </a:p>
        </p:txBody>
      </p:sp>
      <p:cxnSp>
        <p:nvCxnSpPr>
          <p:cNvPr id="77833" name="直接连接符 20"/>
          <p:cNvCxnSpPr>
            <a:cxnSpLocks noChangeShapeType="1"/>
          </p:cNvCxnSpPr>
          <p:nvPr/>
        </p:nvCxnSpPr>
        <p:spPr bwMode="auto">
          <a:xfrm rot="10800000">
            <a:off x="1928814" y="3624263"/>
            <a:ext cx="2357437" cy="0"/>
          </a:xfrm>
          <a:prstGeom prst="line">
            <a:avLst/>
          </a:prstGeom>
          <a:noFill/>
          <a:ln w="38100" algn="ctr">
            <a:solidFill>
              <a:srgbClr val="9D138D"/>
            </a:solidFill>
            <a:miter lim="800000"/>
          </a:ln>
          <a:extLst>
            <a:ext uri="{909E8E84-426E-40DD-AFC4-6F175D3DCCD1}">
              <a14:hiddenFill xmlns:a14="http://schemas.microsoft.com/office/drawing/2010/main">
                <a:noFill/>
              </a14:hiddenFill>
            </a:ext>
          </a:extLst>
        </p:spPr>
      </p:cxnSp>
      <p:sp>
        <p:nvSpPr>
          <p:cNvPr id="22" name="内容占位符 2"/>
          <p:cNvSpPr txBox="1"/>
          <p:nvPr/>
        </p:nvSpPr>
        <p:spPr bwMode="auto">
          <a:xfrm>
            <a:off x="3429001" y="4125516"/>
            <a:ext cx="2786063" cy="857250"/>
          </a:xfrm>
          <a:prstGeom prst="rect">
            <a:avLst/>
          </a:prstGeom>
          <a:noFill/>
          <a:ln w="9525">
            <a:noFill/>
            <a:miter lim="800000"/>
          </a:ln>
        </p:spPr>
        <p:txBody>
          <a:bodyPr/>
          <a:lstStyle/>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age(1)</a:t>
            </a:r>
          </a:p>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=10</a:t>
            </a:r>
          </a:p>
          <a:p>
            <a:pPr marL="342900" indent="-342900" eaLnBrk="0" hangingPunct="0">
              <a:lnSpc>
                <a:spcPct val="120000"/>
              </a:lnSpc>
              <a:spcBef>
                <a:spcPct val="20000"/>
              </a:spcBef>
              <a:buFont typeface="Wingdings" panose="05000000000000000000" pitchFamily="2" charset="2"/>
              <a:buNone/>
              <a:defRPr/>
            </a:pPr>
            <a:endParaRPr lang="zh-CN" altLang="en-US" sz="2800" b="1" kern="0" dirty="0">
              <a:latin typeface="+mn-lt"/>
              <a:ea typeface="+mn-ea"/>
            </a:endParaRPr>
          </a:p>
        </p:txBody>
      </p:sp>
      <p:cxnSp>
        <p:nvCxnSpPr>
          <p:cNvPr id="77835" name="直接连接符 22"/>
          <p:cNvCxnSpPr>
            <a:cxnSpLocks noChangeShapeType="1"/>
          </p:cNvCxnSpPr>
          <p:nvPr/>
        </p:nvCxnSpPr>
        <p:spPr bwMode="auto">
          <a:xfrm rot="10800000">
            <a:off x="3429000" y="4535091"/>
            <a:ext cx="2357438" cy="0"/>
          </a:xfrm>
          <a:prstGeom prst="line">
            <a:avLst/>
          </a:prstGeom>
          <a:noFill/>
          <a:ln w="38100" algn="ctr">
            <a:solidFill>
              <a:srgbClr val="FF0000"/>
            </a:solidFill>
            <a:miter lim="800000"/>
          </a:ln>
          <a:extLst>
            <a:ext uri="{909E8E84-426E-40DD-AFC4-6F175D3DCCD1}">
              <a14:hiddenFill xmlns:a14="http://schemas.microsoft.com/office/drawing/2010/main">
                <a:noFill/>
              </a14:hiddenFill>
            </a:ext>
          </a:extLst>
        </p:spPr>
      </p:cxnSp>
      <p:sp>
        <p:nvSpPr>
          <p:cNvPr id="30" name="内容占位符 2"/>
          <p:cNvSpPr txBox="1"/>
          <p:nvPr/>
        </p:nvSpPr>
        <p:spPr bwMode="auto">
          <a:xfrm>
            <a:off x="5072064" y="3214688"/>
            <a:ext cx="2071687" cy="857250"/>
          </a:xfrm>
          <a:prstGeom prst="rect">
            <a:avLst/>
          </a:prstGeom>
          <a:noFill/>
          <a:ln w="9525">
            <a:noFill/>
            <a:miter lim="800000"/>
          </a:ln>
        </p:spPr>
        <p:txBody>
          <a:bodyPr/>
          <a:lstStyle/>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age(2)</a:t>
            </a:r>
          </a:p>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=12</a:t>
            </a:r>
          </a:p>
          <a:p>
            <a:pPr marL="342900" indent="-342900" eaLnBrk="0" hangingPunct="0">
              <a:lnSpc>
                <a:spcPct val="120000"/>
              </a:lnSpc>
              <a:spcBef>
                <a:spcPct val="20000"/>
              </a:spcBef>
              <a:buFont typeface="Wingdings" panose="05000000000000000000" pitchFamily="2" charset="2"/>
              <a:buNone/>
              <a:defRPr/>
            </a:pPr>
            <a:endParaRPr lang="zh-CN" altLang="en-US" sz="2800" b="1" kern="0" dirty="0">
              <a:latin typeface="+mn-lt"/>
              <a:ea typeface="+mn-ea"/>
            </a:endParaRPr>
          </a:p>
        </p:txBody>
      </p:sp>
      <p:cxnSp>
        <p:nvCxnSpPr>
          <p:cNvPr id="77837" name="直接连接符 34"/>
          <p:cNvCxnSpPr>
            <a:cxnSpLocks noChangeShapeType="1"/>
          </p:cNvCxnSpPr>
          <p:nvPr/>
        </p:nvCxnSpPr>
        <p:spPr bwMode="auto">
          <a:xfrm>
            <a:off x="5143501" y="3627835"/>
            <a:ext cx="1643063" cy="0"/>
          </a:xfrm>
          <a:prstGeom prst="line">
            <a:avLst/>
          </a:prstGeom>
          <a:noFill/>
          <a:ln w="38100" algn="ctr">
            <a:solidFill>
              <a:srgbClr val="00B050"/>
            </a:solidFill>
            <a:miter lim="800000"/>
          </a:ln>
          <a:extLst>
            <a:ext uri="{909E8E84-426E-40DD-AFC4-6F175D3DCCD1}">
              <a14:hiddenFill xmlns:a14="http://schemas.microsoft.com/office/drawing/2010/main">
                <a:noFill/>
              </a14:hiddenFill>
            </a:ext>
          </a:extLst>
        </p:spPr>
      </p:cxnSp>
      <p:sp>
        <p:nvSpPr>
          <p:cNvPr id="36" name="内容占位符 2"/>
          <p:cNvSpPr txBox="1"/>
          <p:nvPr/>
        </p:nvSpPr>
        <p:spPr bwMode="auto">
          <a:xfrm>
            <a:off x="5929314" y="2303860"/>
            <a:ext cx="2071687" cy="857250"/>
          </a:xfrm>
          <a:prstGeom prst="rect">
            <a:avLst/>
          </a:prstGeom>
          <a:noFill/>
          <a:ln w="9525">
            <a:noFill/>
            <a:miter lim="800000"/>
          </a:ln>
        </p:spPr>
        <p:txBody>
          <a:bodyPr/>
          <a:lstStyle/>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age(3)</a:t>
            </a:r>
          </a:p>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=14</a:t>
            </a:r>
          </a:p>
          <a:p>
            <a:pPr marL="342900" indent="-342900" eaLnBrk="0" hangingPunct="0">
              <a:lnSpc>
                <a:spcPct val="120000"/>
              </a:lnSpc>
              <a:spcBef>
                <a:spcPct val="20000"/>
              </a:spcBef>
              <a:buFont typeface="Wingdings" panose="05000000000000000000" pitchFamily="2" charset="2"/>
              <a:buNone/>
              <a:defRPr/>
            </a:pPr>
            <a:endParaRPr lang="zh-CN" altLang="en-US" sz="2800" b="1" kern="0" dirty="0">
              <a:latin typeface="+mn-lt"/>
              <a:ea typeface="+mn-ea"/>
            </a:endParaRPr>
          </a:p>
        </p:txBody>
      </p:sp>
      <p:cxnSp>
        <p:nvCxnSpPr>
          <p:cNvPr id="77839" name="直接连接符 36"/>
          <p:cNvCxnSpPr>
            <a:cxnSpLocks noChangeShapeType="1"/>
          </p:cNvCxnSpPr>
          <p:nvPr/>
        </p:nvCxnSpPr>
        <p:spPr bwMode="auto">
          <a:xfrm>
            <a:off x="6000751" y="2717006"/>
            <a:ext cx="1643063" cy="0"/>
          </a:xfrm>
          <a:prstGeom prst="line">
            <a:avLst/>
          </a:prstGeom>
          <a:noFill/>
          <a:ln w="38100" algn="ctr">
            <a:solidFill>
              <a:srgbClr val="00B050"/>
            </a:solidFill>
            <a:miter lim="800000"/>
          </a:ln>
          <a:extLst>
            <a:ext uri="{909E8E84-426E-40DD-AFC4-6F175D3DCCD1}">
              <a14:hiddenFill xmlns:a14="http://schemas.microsoft.com/office/drawing/2010/main">
                <a:noFill/>
              </a14:hiddenFill>
            </a:ext>
          </a:extLst>
        </p:spPr>
      </p:cxnSp>
      <p:sp>
        <p:nvSpPr>
          <p:cNvPr id="38" name="内容占位符 2"/>
          <p:cNvSpPr txBox="1"/>
          <p:nvPr/>
        </p:nvSpPr>
        <p:spPr bwMode="auto">
          <a:xfrm>
            <a:off x="6643689" y="1285875"/>
            <a:ext cx="2071687" cy="857250"/>
          </a:xfrm>
          <a:prstGeom prst="rect">
            <a:avLst/>
          </a:prstGeom>
          <a:noFill/>
          <a:ln w="9525">
            <a:noFill/>
            <a:miter lim="800000"/>
          </a:ln>
        </p:spPr>
        <p:txBody>
          <a:bodyPr/>
          <a:lstStyle/>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age(4)</a:t>
            </a:r>
          </a:p>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=16</a:t>
            </a:r>
          </a:p>
          <a:p>
            <a:pPr marL="342900" indent="-342900" eaLnBrk="0" hangingPunct="0">
              <a:lnSpc>
                <a:spcPct val="120000"/>
              </a:lnSpc>
              <a:spcBef>
                <a:spcPct val="20000"/>
              </a:spcBef>
              <a:buFont typeface="Wingdings" panose="05000000000000000000" pitchFamily="2" charset="2"/>
              <a:buNone/>
              <a:defRPr/>
            </a:pPr>
            <a:endParaRPr lang="zh-CN" altLang="en-US" sz="2800" b="1" kern="0" dirty="0">
              <a:latin typeface="+mn-lt"/>
              <a:ea typeface="+mn-ea"/>
            </a:endParaRPr>
          </a:p>
        </p:txBody>
      </p:sp>
      <p:cxnSp>
        <p:nvCxnSpPr>
          <p:cNvPr id="77841" name="直接连接符 38"/>
          <p:cNvCxnSpPr>
            <a:cxnSpLocks noChangeShapeType="1"/>
          </p:cNvCxnSpPr>
          <p:nvPr/>
        </p:nvCxnSpPr>
        <p:spPr bwMode="auto">
          <a:xfrm>
            <a:off x="6715126" y="1699022"/>
            <a:ext cx="1643063" cy="0"/>
          </a:xfrm>
          <a:prstGeom prst="line">
            <a:avLst/>
          </a:prstGeom>
          <a:noFill/>
          <a:ln w="38100" algn="ctr">
            <a:solidFill>
              <a:srgbClr val="00B050"/>
            </a:solidFill>
            <a:miter lim="800000"/>
          </a:ln>
          <a:extLst>
            <a:ext uri="{909E8E84-426E-40DD-AFC4-6F175D3DCCD1}">
              <a14:hiddenFill xmlns:a14="http://schemas.microsoft.com/office/drawing/2010/main">
                <a:noFill/>
              </a14:hiddenFill>
            </a:ext>
          </a:extLst>
        </p:spPr>
      </p:cxnSp>
      <p:sp>
        <p:nvSpPr>
          <p:cNvPr id="40" name="内容占位符 2"/>
          <p:cNvSpPr txBox="1"/>
          <p:nvPr/>
        </p:nvSpPr>
        <p:spPr bwMode="auto">
          <a:xfrm>
            <a:off x="6929439" y="321469"/>
            <a:ext cx="2071687" cy="857250"/>
          </a:xfrm>
          <a:prstGeom prst="rect">
            <a:avLst/>
          </a:prstGeom>
          <a:noFill/>
          <a:ln w="9525">
            <a:noFill/>
            <a:miter lim="800000"/>
          </a:ln>
        </p:spPr>
        <p:txBody>
          <a:bodyPr/>
          <a:lstStyle/>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age(5)</a:t>
            </a:r>
          </a:p>
          <a:p>
            <a:pPr marL="342900" indent="-342900" eaLnBrk="0" hangingPunct="0">
              <a:spcBef>
                <a:spcPct val="20000"/>
              </a:spcBef>
              <a:buFont typeface="Wingdings" panose="05000000000000000000" pitchFamily="2" charset="2"/>
              <a:buNone/>
              <a:defRPr/>
            </a:pPr>
            <a:r>
              <a:rPr lang="en-US" altLang="zh-CN" sz="2800" b="1" kern="0" dirty="0">
                <a:latin typeface="+mn-lt"/>
                <a:ea typeface="+mn-ea"/>
              </a:rPr>
              <a:t>   =18</a:t>
            </a:r>
          </a:p>
          <a:p>
            <a:pPr marL="342900" indent="-342900" eaLnBrk="0" hangingPunct="0">
              <a:lnSpc>
                <a:spcPct val="120000"/>
              </a:lnSpc>
              <a:spcBef>
                <a:spcPct val="20000"/>
              </a:spcBef>
              <a:buFont typeface="Wingdings" panose="05000000000000000000" pitchFamily="2" charset="2"/>
              <a:buNone/>
              <a:defRPr/>
            </a:pPr>
            <a:endParaRPr lang="zh-CN" altLang="en-US" sz="2800" b="1" kern="0" dirty="0">
              <a:latin typeface="+mn-lt"/>
              <a:ea typeface="+mn-ea"/>
            </a:endParaRPr>
          </a:p>
        </p:txBody>
      </p:sp>
      <p:cxnSp>
        <p:nvCxnSpPr>
          <p:cNvPr id="77843" name="直接连接符 40"/>
          <p:cNvCxnSpPr>
            <a:cxnSpLocks noChangeShapeType="1"/>
          </p:cNvCxnSpPr>
          <p:nvPr/>
        </p:nvCxnSpPr>
        <p:spPr bwMode="auto">
          <a:xfrm>
            <a:off x="6929438" y="750094"/>
            <a:ext cx="1643062" cy="0"/>
          </a:xfrm>
          <a:prstGeom prst="line">
            <a:avLst/>
          </a:prstGeom>
          <a:noFill/>
          <a:ln w="38100" algn="ctr">
            <a:solidFill>
              <a:srgbClr val="00B050"/>
            </a:solidFill>
            <a:miter lim="800000"/>
          </a:ln>
          <a:extLst>
            <a:ext uri="{909E8E84-426E-40DD-AFC4-6F175D3DCCD1}">
              <a14:hiddenFill xmlns:a14="http://schemas.microsoft.com/office/drawing/2010/main">
                <a:noFill/>
              </a14:hiddenFill>
            </a:ext>
          </a:extLst>
        </p:spPr>
      </p:cxnSp>
      <p:cxnSp>
        <p:nvCxnSpPr>
          <p:cNvPr id="77844" name="直接连接符 47"/>
          <p:cNvCxnSpPr>
            <a:cxnSpLocks noChangeShapeType="1"/>
          </p:cNvCxnSpPr>
          <p:nvPr/>
        </p:nvCxnSpPr>
        <p:spPr bwMode="auto">
          <a:xfrm rot="5400000">
            <a:off x="2777133" y="2223493"/>
            <a:ext cx="3589735" cy="0"/>
          </a:xfrm>
          <a:prstGeom prst="line">
            <a:avLst/>
          </a:prstGeom>
          <a:noFill/>
          <a:ln w="38100" algn="ctr">
            <a:solidFill>
              <a:srgbClr val="FF0000"/>
            </a:solidFill>
            <a:prstDash val="dash"/>
            <a:miter lim="800000"/>
          </a:ln>
          <a:extLst>
            <a:ext uri="{909E8E84-426E-40DD-AFC4-6F175D3DCCD1}">
              <a14:hiddenFill xmlns:a14="http://schemas.microsoft.com/office/drawing/2010/main">
                <a:noFill/>
              </a14:hiddenFill>
            </a:ext>
          </a:extLst>
        </p:spPr>
      </p:cxnSp>
      <p:cxnSp>
        <p:nvCxnSpPr>
          <p:cNvPr id="77845" name="直接箭头连接符 55"/>
          <p:cNvCxnSpPr>
            <a:cxnSpLocks noChangeShapeType="1"/>
          </p:cNvCxnSpPr>
          <p:nvPr/>
        </p:nvCxnSpPr>
        <p:spPr bwMode="auto">
          <a:xfrm rot="16200000" flipH="1">
            <a:off x="1187649" y="1151931"/>
            <a:ext cx="267890" cy="214312"/>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77846" name="直接箭头连接符 55"/>
          <p:cNvCxnSpPr>
            <a:cxnSpLocks noChangeShapeType="1"/>
          </p:cNvCxnSpPr>
          <p:nvPr/>
        </p:nvCxnSpPr>
        <p:spPr bwMode="auto">
          <a:xfrm rot="16200000" flipH="1">
            <a:off x="1830587" y="2062758"/>
            <a:ext cx="267891" cy="214313"/>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77847" name="直接箭头连接符 55"/>
          <p:cNvCxnSpPr>
            <a:cxnSpLocks noChangeShapeType="1"/>
          </p:cNvCxnSpPr>
          <p:nvPr/>
        </p:nvCxnSpPr>
        <p:spPr bwMode="auto">
          <a:xfrm rot="16200000" flipH="1">
            <a:off x="2330649" y="3027165"/>
            <a:ext cx="267891" cy="214312"/>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77848" name="直接箭头连接符 55"/>
          <p:cNvCxnSpPr>
            <a:cxnSpLocks noChangeShapeType="1"/>
          </p:cNvCxnSpPr>
          <p:nvPr/>
        </p:nvCxnSpPr>
        <p:spPr bwMode="auto">
          <a:xfrm>
            <a:off x="3429001" y="4018360"/>
            <a:ext cx="500063" cy="267890"/>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sp>
        <p:nvSpPr>
          <p:cNvPr id="59" name="内容占位符 2"/>
          <p:cNvSpPr txBox="1"/>
          <p:nvPr/>
        </p:nvSpPr>
        <p:spPr bwMode="auto">
          <a:xfrm>
            <a:off x="571500" y="4125516"/>
            <a:ext cx="2000250" cy="375047"/>
          </a:xfrm>
          <a:prstGeom prst="rect">
            <a:avLst/>
          </a:prstGeom>
          <a:solidFill>
            <a:srgbClr val="CCECFF"/>
          </a:solidFill>
          <a:ln w="9525">
            <a:noFill/>
            <a:miter lim="800000"/>
          </a:ln>
        </p:spPr>
        <p:txBody>
          <a:bodyPr/>
          <a:lstStyle/>
          <a:p>
            <a:pPr marL="342900" indent="-342900" algn="ctr" eaLnBrk="0" hangingPunct="0">
              <a:spcBef>
                <a:spcPct val="20000"/>
              </a:spcBef>
              <a:buFont typeface="Wingdings" panose="05000000000000000000" pitchFamily="2" charset="2"/>
              <a:buNone/>
              <a:defRPr/>
            </a:pPr>
            <a:r>
              <a:rPr lang="en-US" altLang="zh-CN" sz="2800" b="1" kern="0" dirty="0">
                <a:solidFill>
                  <a:srgbClr val="0000CC"/>
                </a:solidFill>
                <a:latin typeface="+mn-lt"/>
                <a:ea typeface="+mn-ea"/>
              </a:rPr>
              <a:t> </a:t>
            </a:r>
            <a:r>
              <a:rPr lang="zh-CN" altLang="en-US" sz="2800" b="1" kern="0" dirty="0">
                <a:solidFill>
                  <a:srgbClr val="0000CC"/>
                </a:solidFill>
                <a:latin typeface="+mn-lt"/>
                <a:ea typeface="+mn-ea"/>
              </a:rPr>
              <a:t>回</a:t>
            </a:r>
            <a:r>
              <a:rPr lang="zh-CN" altLang="en-US" sz="2800" b="1" kern="0" dirty="0">
                <a:solidFill>
                  <a:srgbClr val="0000CC"/>
                </a:solidFill>
                <a:ea typeface="宋体" panose="02010600030101010101" pitchFamily="2" charset="-122"/>
              </a:rPr>
              <a:t>溯</a:t>
            </a:r>
            <a:r>
              <a:rPr lang="zh-CN" altLang="en-US" sz="2800" b="1" kern="0" dirty="0">
                <a:solidFill>
                  <a:srgbClr val="0000CC"/>
                </a:solidFill>
                <a:latin typeface="+mn-lt"/>
                <a:ea typeface="+mn-ea"/>
              </a:rPr>
              <a:t>阶段</a:t>
            </a:r>
          </a:p>
        </p:txBody>
      </p:sp>
      <p:cxnSp>
        <p:nvCxnSpPr>
          <p:cNvPr id="77850" name="直接箭头连接符 55"/>
          <p:cNvCxnSpPr>
            <a:cxnSpLocks noChangeShapeType="1"/>
          </p:cNvCxnSpPr>
          <p:nvPr/>
        </p:nvCxnSpPr>
        <p:spPr bwMode="auto">
          <a:xfrm rot="5400000" flipH="1" flipV="1">
            <a:off x="5063134" y="3812977"/>
            <a:ext cx="375047" cy="357187"/>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77851" name="直接箭头连接符 55"/>
          <p:cNvCxnSpPr>
            <a:cxnSpLocks noChangeShapeType="1"/>
          </p:cNvCxnSpPr>
          <p:nvPr/>
        </p:nvCxnSpPr>
        <p:spPr bwMode="auto">
          <a:xfrm rot="5400000" flipH="1" flipV="1">
            <a:off x="5920384" y="2955727"/>
            <a:ext cx="375047" cy="357187"/>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77852" name="直接箭头连接符 55"/>
          <p:cNvCxnSpPr>
            <a:cxnSpLocks noChangeShapeType="1"/>
          </p:cNvCxnSpPr>
          <p:nvPr/>
        </p:nvCxnSpPr>
        <p:spPr bwMode="auto">
          <a:xfrm rot="5400000" flipH="1" flipV="1">
            <a:off x="6634759" y="2044899"/>
            <a:ext cx="375047" cy="357187"/>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77853" name="直接箭头连接符 55"/>
          <p:cNvCxnSpPr>
            <a:cxnSpLocks noChangeShapeType="1"/>
          </p:cNvCxnSpPr>
          <p:nvPr/>
        </p:nvCxnSpPr>
        <p:spPr bwMode="auto">
          <a:xfrm rot="5400000" flipH="1" flipV="1">
            <a:off x="7349134" y="1026915"/>
            <a:ext cx="375047" cy="357187"/>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sp>
        <p:nvSpPr>
          <p:cNvPr id="65" name="内容占位符 2"/>
          <p:cNvSpPr txBox="1"/>
          <p:nvPr/>
        </p:nvSpPr>
        <p:spPr bwMode="auto">
          <a:xfrm>
            <a:off x="6572251" y="4125516"/>
            <a:ext cx="1857375" cy="375047"/>
          </a:xfrm>
          <a:prstGeom prst="rect">
            <a:avLst/>
          </a:prstGeom>
          <a:solidFill>
            <a:srgbClr val="CCECFF"/>
          </a:solidFill>
          <a:ln w="9525">
            <a:noFill/>
            <a:miter lim="800000"/>
          </a:ln>
        </p:spPr>
        <p:txBody>
          <a:bodyPr/>
          <a:lstStyle/>
          <a:p>
            <a:pPr marL="342900" indent="-342900" algn="ctr" eaLnBrk="0" hangingPunct="0">
              <a:spcBef>
                <a:spcPct val="20000"/>
              </a:spcBef>
              <a:buFont typeface="Wingdings" panose="05000000000000000000" pitchFamily="2" charset="2"/>
              <a:buNone/>
              <a:defRPr/>
            </a:pPr>
            <a:r>
              <a:rPr lang="en-US" altLang="zh-CN" sz="2800" b="1" kern="0" dirty="0">
                <a:solidFill>
                  <a:srgbClr val="0000CC"/>
                </a:solidFill>
                <a:latin typeface="+mn-lt"/>
                <a:ea typeface="+mn-ea"/>
              </a:rPr>
              <a:t> </a:t>
            </a:r>
            <a:r>
              <a:rPr lang="zh-CN" altLang="en-US" sz="2800" b="1" kern="0" dirty="0">
                <a:solidFill>
                  <a:srgbClr val="0000CC"/>
                </a:solidFill>
                <a:latin typeface="+mn-lt"/>
                <a:ea typeface="+mn-ea"/>
              </a:rPr>
              <a:t>递推阶段</a:t>
            </a:r>
          </a:p>
        </p:txBody>
      </p:sp>
      <p:sp>
        <p:nvSpPr>
          <p:cNvPr id="31" name="圆角矩形标注 30"/>
          <p:cNvSpPr>
            <a:spLocks noChangeArrowheads="1"/>
          </p:cNvSpPr>
          <p:nvPr/>
        </p:nvSpPr>
        <p:spPr bwMode="auto">
          <a:xfrm>
            <a:off x="3143251" y="2893219"/>
            <a:ext cx="3071813" cy="482204"/>
          </a:xfrm>
          <a:prstGeom prst="wedgeRoundRectCallout">
            <a:avLst>
              <a:gd name="adj1" fmla="val -11977"/>
              <a:gd name="adj2" fmla="val 193519"/>
              <a:gd name="adj3" fmla="val 16667"/>
            </a:avLst>
          </a:prstGeom>
          <a:solidFill>
            <a:srgbClr val="FFCCFF"/>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800" b="1">
                <a:solidFill>
                  <a:srgbClr val="0000CC"/>
                </a:solidFill>
              </a:rPr>
              <a:t>结束递归的条件</a:t>
            </a:r>
            <a:endParaRPr lang="zh-CN" altLang="en-US" sz="2800" b="1">
              <a:solidFill>
                <a:srgbClr val="0000CC"/>
              </a:solidFill>
            </a:endParaRPr>
          </a:p>
        </p:txBody>
      </p:sp>
      <p:sp>
        <p:nvSpPr>
          <p:cNvPr id="32" name="矩形 31"/>
          <p:cNvSpPr>
            <a:spLocks noChangeArrowheads="1"/>
          </p:cNvSpPr>
          <p:nvPr/>
        </p:nvSpPr>
        <p:spPr bwMode="auto">
          <a:xfrm>
            <a:off x="3357563" y="4179094"/>
            <a:ext cx="2571750" cy="750094"/>
          </a:xfrm>
          <a:prstGeom prst="rect">
            <a:avLst/>
          </a:prstGeom>
          <a:noFill/>
          <a:ln w="38100" algn="ctr">
            <a:solidFill>
              <a:srgbClr val="0000CC"/>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77857" name="图片 3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linds(horizontal)">
                                      <p:cBhvr>
                                        <p:cTn id="1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对象 3"/>
              <p:cNvSpPr txBox="1"/>
              <p:nvPr/>
            </p:nvSpPr>
            <p:spPr bwMode="auto">
              <a:xfrm>
                <a:off x="1395413" y="1635125"/>
                <a:ext cx="6027737" cy="85725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m>
                        <m:mPr>
                          <m:plcHide m:val="on"/>
                          <m:mcs>
                            <m:mc>
                              <m:mcPr>
                                <m:count m:val="2"/>
                                <m:mcJc m:val="center"/>
                              </m:mcPr>
                            </m:mc>
                          </m:mcs>
                          <m:ctrlPr>
                            <a:rPr lang="zh-CN" altLang="en-US" i="1" smtClean="0">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𝑎𝑔𝑒</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)=10</m:t>
                            </m:r>
                          </m:e>
                          <m:e>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e>
                        </m:mr>
                        <m:mr>
                          <m:e>
                            <m:r>
                              <a:rPr lang="zh-CN" altLang="en-US" i="1">
                                <a:solidFill>
                                  <a:srgbClr val="000000"/>
                                </a:solidFill>
                                <a:latin typeface="Cambria Math" panose="02040503050406030204" pitchFamily="18" charset="0"/>
                              </a:rPr>
                              <m:t>𝑎𝑔𝑒</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𝑎𝑔𝑒</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−1)+2</m:t>
                            </m:r>
                          </m:e>
                          <m:e>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&gt;1)</m:t>
                            </m:r>
                          </m:e>
                        </m:mr>
                      </m:m>
                    </m:oMath>
                  </m:oMathPara>
                </a14:m>
                <a:endParaRPr lang="zh-CN" altLang="en-US" dirty="0"/>
              </a:p>
            </p:txBody>
          </p:sp>
        </mc:Choice>
        <mc:Fallback xmlns="">
          <p:sp>
            <p:nvSpPr>
              <p:cNvPr id="4" name="对象 3"/>
              <p:cNvSpPr txBox="1">
                <a:spLocks noRot="1" noChangeAspect="1" noMove="1" noResize="1" noEditPoints="1" noAdjustHandles="1" noChangeArrowheads="1" noChangeShapeType="1" noTextEdit="1"/>
              </p:cNvSpPr>
              <p:nvPr/>
            </p:nvSpPr>
            <p:spPr bwMode="auto">
              <a:xfrm>
                <a:off x="1395413" y="1635125"/>
                <a:ext cx="6027737" cy="857250"/>
              </a:xfrm>
              <a:prstGeom prst="rect">
                <a:avLst/>
              </a:prstGeom>
              <a:blipFill rotWithShape="1">
                <a:blip r:embed="rId2"/>
                <a:stretch>
                  <a:fillRect l="-5"/>
                </a:stretch>
              </a:blipFill>
              <a:ln>
                <a:noFill/>
              </a:ln>
            </p:spPr>
            <p:txBody>
              <a:bodyPr/>
              <a:lstStyle/>
              <a:p>
                <a:r>
                  <a:rPr lang="zh-CN" altLang="en-US">
                    <a:noFill/>
                  </a:rPr>
                  <a:t> </a:t>
                </a:r>
              </a:p>
            </p:txBody>
          </p:sp>
        </mc:Fallback>
      </mc:AlternateContent>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内容占位符 2"/>
          <p:cNvSpPr txBox="1"/>
          <p:nvPr/>
        </p:nvSpPr>
        <p:spPr bwMode="auto">
          <a:xfrm>
            <a:off x="39689" y="1106091"/>
            <a:ext cx="2389187" cy="975122"/>
          </a:xfrm>
          <a:prstGeom prst="rect">
            <a:avLst/>
          </a:prstGeom>
          <a:noFill/>
          <a:ln w="38100">
            <a:solidFill>
              <a:schemeClr val="tx1"/>
            </a:solidFill>
            <a:miter lim="800000"/>
          </a:ln>
        </p:spPr>
        <p:txBody>
          <a:bodyPr/>
          <a:lstStyle/>
          <a:p>
            <a:pPr marL="342900" indent="-342900" algn="ctr" eaLnBrk="0" hangingPunct="0">
              <a:lnSpc>
                <a:spcPct val="120000"/>
              </a:lnSpc>
              <a:spcBef>
                <a:spcPct val="20000"/>
              </a:spcBef>
              <a:buFont typeface="Wingdings" panose="05000000000000000000" pitchFamily="2" charset="2"/>
              <a:buNone/>
              <a:defRPr/>
            </a:pPr>
            <a:endParaRPr lang="zh-CN" altLang="en-US" sz="2800" b="1" kern="0" dirty="0">
              <a:latin typeface="+mn-lt"/>
              <a:ea typeface="+mn-ea"/>
            </a:endParaRPr>
          </a:p>
        </p:txBody>
      </p:sp>
      <p:sp>
        <p:nvSpPr>
          <p:cNvPr id="3" name="内容占位符 2"/>
          <p:cNvSpPr>
            <a:spLocks noGrp="1"/>
          </p:cNvSpPr>
          <p:nvPr>
            <p:ph idx="1"/>
          </p:nvPr>
        </p:nvSpPr>
        <p:spPr>
          <a:xfrm>
            <a:off x="71439" y="1114426"/>
            <a:ext cx="2389187" cy="975122"/>
          </a:xfrm>
        </p:spPr>
        <p:txBody>
          <a:bodyPr>
            <a:normAutofit lnSpcReduction="10000"/>
          </a:bodyPr>
          <a:lstStyle/>
          <a:p>
            <a:pPr algn="ctr">
              <a:buFont typeface="Wingdings" panose="05000000000000000000" pitchFamily="2" charset="2"/>
              <a:buNone/>
            </a:pPr>
            <a:r>
              <a:rPr lang="en-US" altLang="zh-CN" sz="2800"/>
              <a:t>age(5)</a:t>
            </a:r>
          </a:p>
          <a:p>
            <a:pPr algn="ctr">
              <a:buFont typeface="Wingdings" panose="05000000000000000000" pitchFamily="2" charset="2"/>
              <a:buNone/>
            </a:pPr>
            <a:r>
              <a:rPr lang="zh-CN" altLang="en-US" sz="2800"/>
              <a:t>输出</a:t>
            </a:r>
            <a:r>
              <a:rPr lang="en-US" altLang="zh-CN" sz="2800"/>
              <a:t>age(5)</a:t>
            </a:r>
            <a:endParaRPr lang="zh-CN" altLang="en-US" sz="2800"/>
          </a:p>
        </p:txBody>
      </p:sp>
      <p:sp>
        <p:nvSpPr>
          <p:cNvPr id="4" name="内容占位符 2"/>
          <p:cNvSpPr txBox="1"/>
          <p:nvPr/>
        </p:nvSpPr>
        <p:spPr bwMode="auto">
          <a:xfrm>
            <a:off x="500064" y="685800"/>
            <a:ext cx="1500187" cy="482204"/>
          </a:xfrm>
          <a:prstGeom prst="rect">
            <a:avLst/>
          </a:prstGeom>
          <a:noFill/>
          <a:ln w="9525">
            <a:noFill/>
            <a:miter lim="800000"/>
          </a:ln>
        </p:spPr>
        <p:txBody>
          <a:bodyPr/>
          <a:lstStyle/>
          <a:p>
            <a:pPr marL="342900" indent="-342900" algn="ctr" eaLnBrk="0" hangingPunct="0">
              <a:lnSpc>
                <a:spcPct val="120000"/>
              </a:lnSpc>
              <a:spcBef>
                <a:spcPct val="20000"/>
              </a:spcBef>
              <a:buFont typeface="Wingdings" panose="05000000000000000000" pitchFamily="2" charset="2"/>
              <a:buNone/>
              <a:defRPr/>
            </a:pPr>
            <a:r>
              <a:rPr lang="en-US" altLang="zh-CN" sz="2800" b="1" kern="0" dirty="0">
                <a:latin typeface="+mn-lt"/>
                <a:ea typeface="+mn-ea"/>
              </a:rPr>
              <a:t>main</a:t>
            </a:r>
            <a:endParaRPr lang="zh-CN" altLang="en-US" sz="2800" b="1" kern="0" dirty="0">
              <a:latin typeface="+mn-lt"/>
              <a:ea typeface="+mn-ea"/>
            </a:endParaRPr>
          </a:p>
        </p:txBody>
      </p:sp>
      <p:cxnSp>
        <p:nvCxnSpPr>
          <p:cNvPr id="5" name="直接连接符 4"/>
          <p:cNvCxnSpPr>
            <a:cxnSpLocks noChangeShapeType="1"/>
          </p:cNvCxnSpPr>
          <p:nvPr/>
        </p:nvCxnSpPr>
        <p:spPr bwMode="auto">
          <a:xfrm rot="10800000">
            <a:off x="71439" y="1596629"/>
            <a:ext cx="2357437" cy="0"/>
          </a:xfrm>
          <a:prstGeom prst="line">
            <a:avLst/>
          </a:prstGeom>
          <a:noFill/>
          <a:ln w="38100" algn="ctr">
            <a:solidFill>
              <a:schemeClr val="tx1"/>
            </a:solidFill>
            <a:prstDash val="dash"/>
            <a:miter lim="800000"/>
          </a:ln>
          <a:extLst>
            <a:ext uri="{909E8E84-426E-40DD-AFC4-6F175D3DCCD1}">
              <a14:hiddenFill xmlns:a14="http://schemas.microsoft.com/office/drawing/2010/main">
                <a:noFill/>
              </a14:hiddenFill>
            </a:ext>
          </a:extLst>
        </p:spPr>
      </p:cxnSp>
      <p:sp>
        <p:nvSpPr>
          <p:cNvPr id="6" name="内容占位符 2"/>
          <p:cNvSpPr txBox="1"/>
          <p:nvPr/>
        </p:nvSpPr>
        <p:spPr bwMode="auto">
          <a:xfrm>
            <a:off x="2857500" y="1114426"/>
            <a:ext cx="2857500" cy="964406"/>
          </a:xfrm>
          <a:prstGeom prst="rect">
            <a:avLst/>
          </a:prstGeom>
          <a:noFill/>
          <a:ln w="38100">
            <a:solidFill>
              <a:schemeClr val="tx1"/>
            </a:solidFill>
            <a:miter lim="800000"/>
          </a:ln>
        </p:spPr>
        <p:txBody>
          <a:bodyPr tIns="360000"/>
          <a:lstStyle/>
          <a:p>
            <a:pPr marL="342900" indent="-342900" algn="ctr" eaLnBrk="0" hangingPunct="0">
              <a:lnSpc>
                <a:spcPct val="120000"/>
              </a:lnSpc>
              <a:spcBef>
                <a:spcPct val="20000"/>
              </a:spcBef>
              <a:buFont typeface="Wingdings" panose="05000000000000000000" pitchFamily="2" charset="2"/>
              <a:buNone/>
              <a:defRPr/>
            </a:pPr>
            <a:r>
              <a:rPr lang="en-US" altLang="zh-CN" sz="2800" b="1" kern="0" dirty="0">
                <a:latin typeface="+mn-lt"/>
                <a:ea typeface="+mn-ea"/>
              </a:rPr>
              <a:t>c=age(4)+2</a:t>
            </a:r>
          </a:p>
        </p:txBody>
      </p:sp>
      <p:sp>
        <p:nvSpPr>
          <p:cNvPr id="7" name="内容占位符 2"/>
          <p:cNvSpPr txBox="1"/>
          <p:nvPr/>
        </p:nvSpPr>
        <p:spPr bwMode="auto">
          <a:xfrm>
            <a:off x="2857501" y="482204"/>
            <a:ext cx="2786063" cy="685800"/>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age</a:t>
            </a:r>
            <a:r>
              <a:rPr lang="zh-CN" altLang="en-US" sz="2800" b="1" kern="0" dirty="0">
                <a:latin typeface="+mn-lt"/>
                <a:ea typeface="+mn-ea"/>
              </a:rPr>
              <a:t>函数</a:t>
            </a:r>
            <a:endParaRPr lang="en-US" altLang="zh-CN" sz="2800" b="1" kern="0" dirty="0">
              <a:latin typeface="+mn-lt"/>
              <a:ea typeface="+mn-ea"/>
            </a:endParaRPr>
          </a:p>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n=5</a:t>
            </a:r>
            <a:endParaRPr lang="zh-CN" altLang="en-US" sz="2800" b="1" kern="0" dirty="0">
              <a:latin typeface="+mn-lt"/>
              <a:ea typeface="+mn-ea"/>
            </a:endParaRPr>
          </a:p>
        </p:txBody>
      </p:sp>
      <p:sp>
        <p:nvSpPr>
          <p:cNvPr id="9" name="内容占位符 2"/>
          <p:cNvSpPr txBox="1"/>
          <p:nvPr/>
        </p:nvSpPr>
        <p:spPr bwMode="auto">
          <a:xfrm>
            <a:off x="6138863" y="1114426"/>
            <a:ext cx="2857500" cy="964406"/>
          </a:xfrm>
          <a:prstGeom prst="rect">
            <a:avLst/>
          </a:prstGeom>
          <a:noFill/>
          <a:ln w="38100">
            <a:solidFill>
              <a:schemeClr val="tx1"/>
            </a:solidFill>
            <a:miter lim="800000"/>
          </a:ln>
        </p:spPr>
        <p:txBody>
          <a:bodyPr tIns="360000"/>
          <a:lstStyle/>
          <a:p>
            <a:pPr marL="342900" indent="-342900" algn="ctr" eaLnBrk="0" hangingPunct="0">
              <a:lnSpc>
                <a:spcPct val="120000"/>
              </a:lnSpc>
              <a:spcBef>
                <a:spcPct val="20000"/>
              </a:spcBef>
              <a:buFont typeface="Wingdings" panose="05000000000000000000" pitchFamily="2" charset="2"/>
              <a:buNone/>
              <a:defRPr/>
            </a:pPr>
            <a:r>
              <a:rPr lang="en-US" altLang="zh-CN" sz="2800" b="1" kern="0" dirty="0">
                <a:latin typeface="+mn-lt"/>
                <a:ea typeface="+mn-ea"/>
              </a:rPr>
              <a:t>c=age(3)+2</a:t>
            </a:r>
          </a:p>
        </p:txBody>
      </p:sp>
      <p:sp>
        <p:nvSpPr>
          <p:cNvPr id="10" name="内容占位符 2"/>
          <p:cNvSpPr txBox="1"/>
          <p:nvPr/>
        </p:nvSpPr>
        <p:spPr bwMode="auto">
          <a:xfrm>
            <a:off x="6143625" y="482204"/>
            <a:ext cx="2857500" cy="685800"/>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age</a:t>
            </a:r>
            <a:r>
              <a:rPr lang="zh-CN" altLang="en-US" sz="2800" b="1" kern="0" dirty="0">
                <a:latin typeface="+mn-lt"/>
                <a:ea typeface="+mn-ea"/>
              </a:rPr>
              <a:t>函数</a:t>
            </a:r>
            <a:endParaRPr lang="en-US" altLang="zh-CN" sz="2800" b="1" kern="0" dirty="0">
              <a:latin typeface="+mn-lt"/>
              <a:ea typeface="+mn-ea"/>
            </a:endParaRPr>
          </a:p>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n=4</a:t>
            </a:r>
            <a:endParaRPr lang="zh-CN" altLang="en-US" sz="2800" b="1" kern="0" dirty="0">
              <a:latin typeface="+mn-lt"/>
              <a:ea typeface="+mn-ea"/>
            </a:endParaRPr>
          </a:p>
        </p:txBody>
      </p:sp>
      <p:sp>
        <p:nvSpPr>
          <p:cNvPr id="11" name="内容占位符 2"/>
          <p:cNvSpPr txBox="1"/>
          <p:nvPr/>
        </p:nvSpPr>
        <p:spPr bwMode="auto">
          <a:xfrm>
            <a:off x="2857500" y="3375423"/>
            <a:ext cx="2857500" cy="964406"/>
          </a:xfrm>
          <a:prstGeom prst="rect">
            <a:avLst/>
          </a:prstGeom>
          <a:noFill/>
          <a:ln w="38100">
            <a:solidFill>
              <a:schemeClr val="tx1"/>
            </a:solidFill>
            <a:miter lim="800000"/>
          </a:ln>
        </p:spPr>
        <p:txBody>
          <a:bodyPr tIns="360000"/>
          <a:lstStyle/>
          <a:p>
            <a:pPr marL="342900" indent="-342900" algn="ctr" eaLnBrk="0" hangingPunct="0">
              <a:lnSpc>
                <a:spcPct val="120000"/>
              </a:lnSpc>
              <a:spcBef>
                <a:spcPct val="20000"/>
              </a:spcBef>
              <a:buFont typeface="Wingdings" panose="05000000000000000000" pitchFamily="2" charset="2"/>
              <a:buNone/>
              <a:defRPr/>
            </a:pPr>
            <a:r>
              <a:rPr lang="en-US" altLang="zh-CN" sz="2800" b="1" kern="0" dirty="0">
                <a:latin typeface="+mn-lt"/>
                <a:ea typeface="+mn-ea"/>
              </a:rPr>
              <a:t>c=age(1)+2</a:t>
            </a:r>
          </a:p>
        </p:txBody>
      </p:sp>
      <p:sp>
        <p:nvSpPr>
          <p:cNvPr id="12" name="内容占位符 2"/>
          <p:cNvSpPr txBox="1"/>
          <p:nvPr/>
        </p:nvSpPr>
        <p:spPr bwMode="auto">
          <a:xfrm>
            <a:off x="2857501" y="2786063"/>
            <a:ext cx="2786063" cy="632222"/>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age</a:t>
            </a:r>
            <a:r>
              <a:rPr lang="zh-CN" altLang="en-US" sz="2800" b="1" kern="0" dirty="0">
                <a:latin typeface="+mn-lt"/>
                <a:ea typeface="+mn-ea"/>
              </a:rPr>
              <a:t>函数</a:t>
            </a:r>
            <a:endParaRPr lang="en-US" altLang="zh-CN" sz="2800" b="1" kern="0" dirty="0">
              <a:latin typeface="+mn-lt"/>
              <a:ea typeface="+mn-ea"/>
            </a:endParaRPr>
          </a:p>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n=2</a:t>
            </a:r>
            <a:endParaRPr lang="zh-CN" altLang="en-US" sz="2800" b="1" kern="0" dirty="0">
              <a:latin typeface="+mn-lt"/>
              <a:ea typeface="+mn-ea"/>
            </a:endParaRPr>
          </a:p>
        </p:txBody>
      </p:sp>
      <p:sp>
        <p:nvSpPr>
          <p:cNvPr id="13" name="内容占位符 2"/>
          <p:cNvSpPr txBox="1"/>
          <p:nvPr/>
        </p:nvSpPr>
        <p:spPr bwMode="auto">
          <a:xfrm>
            <a:off x="6138863" y="3375423"/>
            <a:ext cx="2857500" cy="964406"/>
          </a:xfrm>
          <a:prstGeom prst="rect">
            <a:avLst/>
          </a:prstGeom>
          <a:noFill/>
          <a:ln w="38100">
            <a:solidFill>
              <a:schemeClr val="tx1"/>
            </a:solidFill>
            <a:miter lim="800000"/>
          </a:ln>
        </p:spPr>
        <p:txBody>
          <a:bodyPr tIns="360000"/>
          <a:lstStyle/>
          <a:p>
            <a:pPr marL="342900" indent="-342900" algn="ctr" eaLnBrk="0" hangingPunct="0">
              <a:lnSpc>
                <a:spcPct val="120000"/>
              </a:lnSpc>
              <a:spcBef>
                <a:spcPct val="20000"/>
              </a:spcBef>
              <a:buFont typeface="Wingdings" panose="05000000000000000000" pitchFamily="2" charset="2"/>
              <a:buNone/>
              <a:defRPr/>
            </a:pPr>
            <a:r>
              <a:rPr lang="en-US" altLang="zh-CN" sz="2800" b="1" kern="0" dirty="0">
                <a:latin typeface="+mn-lt"/>
                <a:ea typeface="+mn-ea"/>
              </a:rPr>
              <a:t>c=age(2)+2</a:t>
            </a:r>
          </a:p>
        </p:txBody>
      </p:sp>
      <p:sp>
        <p:nvSpPr>
          <p:cNvPr id="14" name="内容占位符 2"/>
          <p:cNvSpPr txBox="1"/>
          <p:nvPr/>
        </p:nvSpPr>
        <p:spPr bwMode="auto">
          <a:xfrm>
            <a:off x="6143625" y="2786063"/>
            <a:ext cx="2857500" cy="578644"/>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age</a:t>
            </a:r>
            <a:r>
              <a:rPr lang="zh-CN" altLang="en-US" sz="2800" b="1" kern="0" dirty="0">
                <a:latin typeface="+mn-lt"/>
                <a:ea typeface="+mn-ea"/>
              </a:rPr>
              <a:t>函数</a:t>
            </a:r>
            <a:endParaRPr lang="en-US" altLang="zh-CN" sz="2800" b="1" kern="0" dirty="0">
              <a:latin typeface="+mn-lt"/>
              <a:ea typeface="+mn-ea"/>
            </a:endParaRPr>
          </a:p>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n=3</a:t>
            </a:r>
            <a:endParaRPr lang="zh-CN" altLang="en-US" sz="2800" b="1" kern="0" dirty="0">
              <a:latin typeface="+mn-lt"/>
              <a:ea typeface="+mn-ea"/>
            </a:endParaRPr>
          </a:p>
        </p:txBody>
      </p:sp>
      <p:sp>
        <p:nvSpPr>
          <p:cNvPr id="15" name="内容占位符 2"/>
          <p:cNvSpPr txBox="1"/>
          <p:nvPr/>
        </p:nvSpPr>
        <p:spPr bwMode="auto">
          <a:xfrm>
            <a:off x="285750" y="3375423"/>
            <a:ext cx="2071688" cy="964406"/>
          </a:xfrm>
          <a:prstGeom prst="rect">
            <a:avLst/>
          </a:prstGeom>
          <a:noFill/>
          <a:ln w="38100">
            <a:solidFill>
              <a:schemeClr val="tx1"/>
            </a:solidFill>
            <a:miter lim="800000"/>
          </a:ln>
        </p:spPr>
        <p:txBody>
          <a:bodyPr tIns="360000"/>
          <a:lstStyle/>
          <a:p>
            <a:pPr marL="342900" indent="-342900" algn="ctr" eaLnBrk="0" hangingPunct="0">
              <a:lnSpc>
                <a:spcPct val="120000"/>
              </a:lnSpc>
              <a:spcBef>
                <a:spcPct val="20000"/>
              </a:spcBef>
              <a:buFont typeface="Wingdings" panose="05000000000000000000" pitchFamily="2" charset="2"/>
              <a:buNone/>
              <a:defRPr/>
            </a:pPr>
            <a:r>
              <a:rPr lang="en-US" altLang="zh-CN" sz="2800" b="1" kern="0" dirty="0">
                <a:latin typeface="+mn-lt"/>
                <a:ea typeface="+mn-ea"/>
              </a:rPr>
              <a:t>c=10</a:t>
            </a:r>
          </a:p>
        </p:txBody>
      </p:sp>
      <p:sp>
        <p:nvSpPr>
          <p:cNvPr id="16" name="内容占位符 2"/>
          <p:cNvSpPr txBox="1"/>
          <p:nvPr/>
        </p:nvSpPr>
        <p:spPr bwMode="auto">
          <a:xfrm>
            <a:off x="1" y="2796779"/>
            <a:ext cx="2786063" cy="578644"/>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age</a:t>
            </a:r>
            <a:r>
              <a:rPr lang="zh-CN" altLang="en-US" sz="2800" b="1" kern="0" dirty="0">
                <a:latin typeface="+mn-lt"/>
                <a:ea typeface="+mn-ea"/>
              </a:rPr>
              <a:t>函数</a:t>
            </a:r>
            <a:endParaRPr lang="en-US" altLang="zh-CN" sz="2800" b="1" kern="0" dirty="0">
              <a:latin typeface="+mn-lt"/>
              <a:ea typeface="+mn-ea"/>
            </a:endParaRPr>
          </a:p>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n=1</a:t>
            </a:r>
            <a:endParaRPr lang="zh-CN" altLang="en-US" sz="2800" b="1" kern="0" dirty="0">
              <a:latin typeface="+mn-lt"/>
              <a:ea typeface="+mn-ea"/>
            </a:endParaRPr>
          </a:p>
        </p:txBody>
      </p:sp>
      <p:cxnSp>
        <p:nvCxnSpPr>
          <p:cNvPr id="17" name="直接箭头连接符 55"/>
          <p:cNvCxnSpPr>
            <a:cxnSpLocks noChangeShapeType="1"/>
          </p:cNvCxnSpPr>
          <p:nvPr/>
        </p:nvCxnSpPr>
        <p:spPr bwMode="auto">
          <a:xfrm flipV="1">
            <a:off x="2000250" y="642937"/>
            <a:ext cx="1500188" cy="642938"/>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20" name="直接箭头连接符 55"/>
          <p:cNvCxnSpPr>
            <a:cxnSpLocks noChangeShapeType="1"/>
          </p:cNvCxnSpPr>
          <p:nvPr/>
        </p:nvCxnSpPr>
        <p:spPr bwMode="auto">
          <a:xfrm flipV="1">
            <a:off x="4000501" y="642938"/>
            <a:ext cx="2786063" cy="803672"/>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22" name="直接箭头连接符 55"/>
          <p:cNvCxnSpPr>
            <a:cxnSpLocks noChangeShapeType="1"/>
          </p:cNvCxnSpPr>
          <p:nvPr/>
        </p:nvCxnSpPr>
        <p:spPr bwMode="auto">
          <a:xfrm rot="5400000">
            <a:off x="6634759" y="2205633"/>
            <a:ext cx="1017984" cy="142875"/>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25" name="直接箭头连接符 55"/>
          <p:cNvCxnSpPr>
            <a:cxnSpLocks noChangeShapeType="1"/>
          </p:cNvCxnSpPr>
          <p:nvPr/>
        </p:nvCxnSpPr>
        <p:spPr bwMode="auto">
          <a:xfrm rot="10800000">
            <a:off x="5072063" y="3000375"/>
            <a:ext cx="2000250" cy="750094"/>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28" name="直接箭头连接符 55"/>
          <p:cNvCxnSpPr>
            <a:cxnSpLocks noChangeShapeType="1"/>
          </p:cNvCxnSpPr>
          <p:nvPr/>
        </p:nvCxnSpPr>
        <p:spPr bwMode="auto">
          <a:xfrm rot="10800000">
            <a:off x="2143126" y="3053953"/>
            <a:ext cx="1643063" cy="642938"/>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30" name="直接箭头连接符 55"/>
          <p:cNvCxnSpPr>
            <a:cxnSpLocks noChangeShapeType="1"/>
          </p:cNvCxnSpPr>
          <p:nvPr/>
        </p:nvCxnSpPr>
        <p:spPr bwMode="auto">
          <a:xfrm flipV="1">
            <a:off x="2357439" y="4018360"/>
            <a:ext cx="1500187" cy="321469"/>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32" name="直接箭头连接符 55"/>
          <p:cNvCxnSpPr>
            <a:cxnSpLocks noChangeShapeType="1"/>
          </p:cNvCxnSpPr>
          <p:nvPr/>
        </p:nvCxnSpPr>
        <p:spPr bwMode="auto">
          <a:xfrm flipV="1">
            <a:off x="5643564" y="4018360"/>
            <a:ext cx="1500187" cy="321469"/>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33" name="直接箭头连接符 55"/>
          <p:cNvCxnSpPr>
            <a:cxnSpLocks noChangeShapeType="1"/>
          </p:cNvCxnSpPr>
          <p:nvPr/>
        </p:nvCxnSpPr>
        <p:spPr bwMode="auto">
          <a:xfrm rot="16200000" flipV="1">
            <a:off x="6991946" y="2080618"/>
            <a:ext cx="2303860" cy="1571625"/>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36" name="直接箭头连接符 55"/>
          <p:cNvCxnSpPr>
            <a:cxnSpLocks noChangeShapeType="1"/>
          </p:cNvCxnSpPr>
          <p:nvPr/>
        </p:nvCxnSpPr>
        <p:spPr bwMode="auto">
          <a:xfrm rot="10800000">
            <a:off x="4286251" y="1768079"/>
            <a:ext cx="1928813" cy="321469"/>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39" name="直接箭头连接符 55"/>
          <p:cNvCxnSpPr>
            <a:cxnSpLocks noChangeShapeType="1"/>
          </p:cNvCxnSpPr>
          <p:nvPr/>
        </p:nvCxnSpPr>
        <p:spPr bwMode="auto">
          <a:xfrm rot="10800000">
            <a:off x="1928813" y="1446610"/>
            <a:ext cx="1071562" cy="642938"/>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sp>
        <p:nvSpPr>
          <p:cNvPr id="46" name="内容占位符 2"/>
          <p:cNvSpPr txBox="1"/>
          <p:nvPr/>
        </p:nvSpPr>
        <p:spPr bwMode="auto">
          <a:xfrm>
            <a:off x="1" y="4500563"/>
            <a:ext cx="2786063" cy="42862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solidFill>
                  <a:srgbClr val="00B050"/>
                </a:solidFill>
                <a:latin typeface="+mn-lt"/>
                <a:ea typeface="+mn-ea"/>
              </a:rPr>
              <a:t>age(1)=10</a:t>
            </a:r>
            <a:endParaRPr lang="zh-CN" altLang="en-US" sz="2800" b="1" kern="0" dirty="0">
              <a:solidFill>
                <a:srgbClr val="00B050"/>
              </a:solidFill>
              <a:latin typeface="+mn-lt"/>
              <a:ea typeface="+mn-ea"/>
            </a:endParaRPr>
          </a:p>
        </p:txBody>
      </p:sp>
      <p:sp>
        <p:nvSpPr>
          <p:cNvPr id="47" name="内容占位符 2"/>
          <p:cNvSpPr txBox="1"/>
          <p:nvPr/>
        </p:nvSpPr>
        <p:spPr bwMode="auto">
          <a:xfrm>
            <a:off x="2928938" y="4500563"/>
            <a:ext cx="2786062" cy="42862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solidFill>
                  <a:srgbClr val="00B050"/>
                </a:solidFill>
                <a:latin typeface="+mn-lt"/>
                <a:ea typeface="+mn-ea"/>
              </a:rPr>
              <a:t>age(2)=12</a:t>
            </a:r>
            <a:endParaRPr lang="zh-CN" altLang="en-US" sz="2800" b="1" kern="0" dirty="0">
              <a:solidFill>
                <a:srgbClr val="00B050"/>
              </a:solidFill>
              <a:latin typeface="+mn-lt"/>
              <a:ea typeface="+mn-ea"/>
            </a:endParaRPr>
          </a:p>
        </p:txBody>
      </p:sp>
      <p:sp>
        <p:nvSpPr>
          <p:cNvPr id="48" name="内容占位符 2"/>
          <p:cNvSpPr txBox="1"/>
          <p:nvPr/>
        </p:nvSpPr>
        <p:spPr bwMode="auto">
          <a:xfrm>
            <a:off x="5857876" y="4446985"/>
            <a:ext cx="2786063" cy="42862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solidFill>
                  <a:srgbClr val="00B050"/>
                </a:solidFill>
                <a:latin typeface="+mn-lt"/>
                <a:ea typeface="+mn-ea"/>
              </a:rPr>
              <a:t>age(3)=14</a:t>
            </a:r>
            <a:endParaRPr lang="zh-CN" altLang="en-US" sz="2800" b="1" kern="0" dirty="0">
              <a:solidFill>
                <a:srgbClr val="00B050"/>
              </a:solidFill>
              <a:latin typeface="+mn-lt"/>
              <a:ea typeface="+mn-ea"/>
            </a:endParaRPr>
          </a:p>
        </p:txBody>
      </p:sp>
      <p:sp>
        <p:nvSpPr>
          <p:cNvPr id="49" name="内容占位符 2"/>
          <p:cNvSpPr txBox="1"/>
          <p:nvPr/>
        </p:nvSpPr>
        <p:spPr bwMode="auto">
          <a:xfrm>
            <a:off x="6156325" y="2187179"/>
            <a:ext cx="2786063" cy="42862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solidFill>
                  <a:srgbClr val="00B050"/>
                </a:solidFill>
                <a:latin typeface="+mn-lt"/>
                <a:ea typeface="+mn-ea"/>
              </a:rPr>
              <a:t>age(4)=16</a:t>
            </a:r>
            <a:endParaRPr lang="zh-CN" altLang="en-US" sz="2800" b="1" kern="0" dirty="0">
              <a:solidFill>
                <a:srgbClr val="00B050"/>
              </a:solidFill>
              <a:latin typeface="+mn-lt"/>
              <a:ea typeface="+mn-ea"/>
            </a:endParaRPr>
          </a:p>
        </p:txBody>
      </p:sp>
      <p:sp>
        <p:nvSpPr>
          <p:cNvPr id="50" name="内容占位符 2"/>
          <p:cNvSpPr txBox="1"/>
          <p:nvPr/>
        </p:nvSpPr>
        <p:spPr bwMode="auto">
          <a:xfrm>
            <a:off x="3000376" y="2196704"/>
            <a:ext cx="2786063" cy="42862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solidFill>
                  <a:srgbClr val="00B050"/>
                </a:solidFill>
                <a:latin typeface="+mn-lt"/>
                <a:ea typeface="+mn-ea"/>
              </a:rPr>
              <a:t>age(5)=18</a:t>
            </a:r>
            <a:endParaRPr lang="zh-CN" altLang="en-US" sz="2800" b="1" kern="0" dirty="0">
              <a:solidFill>
                <a:srgbClr val="00B050"/>
              </a:solidFill>
              <a:latin typeface="+mn-lt"/>
              <a:ea typeface="+mn-ea"/>
            </a:endParaRPr>
          </a:p>
        </p:txBody>
      </p:sp>
      <p:sp>
        <p:nvSpPr>
          <p:cNvPr id="54" name="内容占位符 2"/>
          <p:cNvSpPr txBox="1"/>
          <p:nvPr/>
        </p:nvSpPr>
        <p:spPr bwMode="auto">
          <a:xfrm>
            <a:off x="357188" y="2196704"/>
            <a:ext cx="1643062" cy="321469"/>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solidFill>
                  <a:srgbClr val="9D138D"/>
                </a:solidFill>
                <a:latin typeface="+mn-lt"/>
                <a:ea typeface="+mn-ea"/>
              </a:rPr>
              <a:t>18</a:t>
            </a:r>
            <a:endParaRPr lang="zh-CN" altLang="en-US" sz="2800" b="1" kern="0" dirty="0">
              <a:solidFill>
                <a:srgbClr val="9D138D"/>
              </a:solidFill>
              <a:latin typeface="+mn-lt"/>
              <a:ea typeface="+mn-ea"/>
            </a:endParaRPr>
          </a:p>
        </p:txBody>
      </p:sp>
      <p:pic>
        <p:nvPicPr>
          <p:cNvPr id="79904" name="图片 3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linds(horizontal)">
                                      <p:cBhvr>
                                        <p:cTn id="12" dur="500"/>
                                        <p:tgtEl>
                                          <p:spTgt spid="57"/>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linds(horizontal)">
                                      <p:cBhvr>
                                        <p:cTn id="16" dur="500"/>
                                        <p:tgtEl>
                                          <p:spTgt spid="3">
                                            <p:txEl>
                                              <p:pRg st="0" end="0"/>
                                            </p:txEl>
                                          </p:spTgt>
                                        </p:tgtEl>
                                      </p:cBhvr>
                                    </p:animEffect>
                                  </p:childTnLst>
                                </p:cTn>
                              </p:par>
                            </p:childTnLst>
                          </p:cTn>
                        </p:par>
                        <p:par>
                          <p:cTn id="17" fill="hold">
                            <p:stCondLst>
                              <p:cond delay="1000"/>
                            </p:stCondLst>
                            <p:childTnLst>
                              <p:par>
                                <p:cTn id="18" presetID="1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lide(from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ox(in)">
                                      <p:cBhvr>
                                        <p:cTn id="25"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blinds(horizontal)">
                                      <p:cBhvr>
                                        <p:cTn id="30" dur="500"/>
                                        <p:tgtEl>
                                          <p:spTgt spid="7">
                                            <p:txEl>
                                              <p:pRg st="0" end="0"/>
                                            </p:txEl>
                                          </p:spTgt>
                                        </p:tgtEl>
                                      </p:cBhvr>
                                    </p:animEffec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Effect transition="in" filter="blinds(horizontal)">
                                      <p:cBhvr>
                                        <p:cTn id="34" dur="500"/>
                                        <p:tgtEl>
                                          <p:spTgt spid="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ox(in)">
                                      <p:cBhvr>
                                        <p:cTn id="44"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blinds(horizontal)">
                                      <p:cBhvr>
                                        <p:cTn id="49" dur="500"/>
                                        <p:tgtEl>
                                          <p:spTgt spid="10">
                                            <p:txEl>
                                              <p:pRg st="0" end="0"/>
                                            </p:txEl>
                                          </p:spTgt>
                                        </p:tgtEl>
                                      </p:cBhvr>
                                    </p:animEffect>
                                  </p:childTnLst>
                                </p:cTn>
                              </p:par>
                            </p:childTnLst>
                          </p:cTn>
                        </p:par>
                        <p:par>
                          <p:cTn id="50" fill="hold">
                            <p:stCondLst>
                              <p:cond delay="500"/>
                            </p:stCondLst>
                            <p:childTnLst>
                              <p:par>
                                <p:cTn id="51" presetID="3" presetClass="entr" presetSubtype="10" fill="hold" nodeType="afterEffect">
                                  <p:stCondLst>
                                    <p:cond delay="0"/>
                                  </p:stCondLst>
                                  <p:childTnLst>
                                    <p:set>
                                      <p:cBhvr>
                                        <p:cTn id="52" dur="1" fill="hold">
                                          <p:stCondLst>
                                            <p:cond delay="0"/>
                                          </p:stCondLst>
                                        </p:cTn>
                                        <p:tgtEl>
                                          <p:spTgt spid="10">
                                            <p:txEl>
                                              <p:pRg st="1" end="1"/>
                                            </p:txEl>
                                          </p:spTgt>
                                        </p:tgtEl>
                                        <p:attrNameLst>
                                          <p:attrName>style.visibility</p:attrName>
                                        </p:attrNameLst>
                                      </p:cBhvr>
                                      <p:to>
                                        <p:strVal val="visible"/>
                                      </p:to>
                                    </p:set>
                                    <p:animEffect transition="in" filter="blinds(horizontal)">
                                      <p:cBhvr>
                                        <p:cTn id="53" dur="500"/>
                                        <p:tgtEl>
                                          <p:spTgt spid="10">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linds(horizontal)">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ox(in)">
                                      <p:cBhvr>
                                        <p:cTn id="63"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4">
                                            <p:txEl>
                                              <p:pRg st="0" end="0"/>
                                            </p:txEl>
                                          </p:spTgt>
                                        </p:tgtEl>
                                        <p:attrNameLst>
                                          <p:attrName>style.visibility</p:attrName>
                                        </p:attrNameLst>
                                      </p:cBhvr>
                                      <p:to>
                                        <p:strVal val="visible"/>
                                      </p:to>
                                    </p:set>
                                    <p:animEffect transition="in" filter="blinds(horizontal)">
                                      <p:cBhvr>
                                        <p:cTn id="68" dur="500"/>
                                        <p:tgtEl>
                                          <p:spTgt spid="14">
                                            <p:txEl>
                                              <p:pRg st="0" end="0"/>
                                            </p:txEl>
                                          </p:spTgt>
                                        </p:tgtEl>
                                      </p:cBhvr>
                                    </p:animEffect>
                                  </p:childTnLst>
                                </p:cTn>
                              </p:par>
                            </p:childTnLst>
                          </p:cTn>
                        </p:par>
                        <p:par>
                          <p:cTn id="69" fill="hold">
                            <p:stCondLst>
                              <p:cond delay="500"/>
                            </p:stCondLst>
                            <p:childTnLst>
                              <p:par>
                                <p:cTn id="70" presetID="3" presetClass="entr" presetSubtype="10" fill="hold" nodeType="afterEffect">
                                  <p:stCondLst>
                                    <p:cond delay="0"/>
                                  </p:stCondLst>
                                  <p:childTnLst>
                                    <p:set>
                                      <p:cBhvr>
                                        <p:cTn id="71" dur="1" fill="hold">
                                          <p:stCondLst>
                                            <p:cond delay="0"/>
                                          </p:stCondLst>
                                        </p:cTn>
                                        <p:tgtEl>
                                          <p:spTgt spid="14">
                                            <p:txEl>
                                              <p:pRg st="1" end="1"/>
                                            </p:txEl>
                                          </p:spTgt>
                                        </p:tgtEl>
                                        <p:attrNameLst>
                                          <p:attrName>style.visibility</p:attrName>
                                        </p:attrNameLst>
                                      </p:cBhvr>
                                      <p:to>
                                        <p:strVal val="visible"/>
                                      </p:to>
                                    </p:set>
                                    <p:animEffect transition="in" filter="blinds(horizontal)">
                                      <p:cBhvr>
                                        <p:cTn id="72" dur="500"/>
                                        <p:tgtEl>
                                          <p:spTgt spid="14">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blinds(horizontal)">
                                      <p:cBhvr>
                                        <p:cTn id="77" dur="500"/>
                                        <p:tgtEl>
                                          <p:spTgt spid="13"/>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ox(in)">
                                      <p:cBhvr>
                                        <p:cTn id="8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2">
                                            <p:txEl>
                                              <p:pRg st="0" end="0"/>
                                            </p:txEl>
                                          </p:spTgt>
                                        </p:tgtEl>
                                        <p:attrNameLst>
                                          <p:attrName>style.visibility</p:attrName>
                                        </p:attrNameLst>
                                      </p:cBhvr>
                                      <p:to>
                                        <p:strVal val="visible"/>
                                      </p:to>
                                    </p:set>
                                    <p:animEffect transition="in" filter="blinds(horizontal)">
                                      <p:cBhvr>
                                        <p:cTn id="87" dur="500"/>
                                        <p:tgtEl>
                                          <p:spTgt spid="12">
                                            <p:txEl>
                                              <p:pRg st="0" end="0"/>
                                            </p:txEl>
                                          </p:spTgt>
                                        </p:tgtEl>
                                      </p:cBhvr>
                                    </p:animEffect>
                                  </p:childTnLst>
                                </p:cTn>
                              </p:par>
                            </p:childTnLst>
                          </p:cTn>
                        </p:par>
                        <p:par>
                          <p:cTn id="88" fill="hold">
                            <p:stCondLst>
                              <p:cond delay="500"/>
                            </p:stCondLst>
                            <p:childTnLst>
                              <p:par>
                                <p:cTn id="89" presetID="3" presetClass="entr" presetSubtype="10" fill="hold" nodeType="afterEffect">
                                  <p:stCondLst>
                                    <p:cond delay="0"/>
                                  </p:stCondLst>
                                  <p:childTnLst>
                                    <p:set>
                                      <p:cBhvr>
                                        <p:cTn id="90" dur="1" fill="hold">
                                          <p:stCondLst>
                                            <p:cond delay="0"/>
                                          </p:stCondLst>
                                        </p:cTn>
                                        <p:tgtEl>
                                          <p:spTgt spid="12">
                                            <p:txEl>
                                              <p:pRg st="1" end="1"/>
                                            </p:txEl>
                                          </p:spTgt>
                                        </p:tgtEl>
                                        <p:attrNameLst>
                                          <p:attrName>style.visibility</p:attrName>
                                        </p:attrNameLst>
                                      </p:cBhvr>
                                      <p:to>
                                        <p:strVal val="visible"/>
                                      </p:to>
                                    </p:set>
                                    <p:animEffect transition="in" filter="blinds(horizontal)">
                                      <p:cBhvr>
                                        <p:cTn id="91" dur="500"/>
                                        <p:tgtEl>
                                          <p:spTgt spid="12">
                                            <p:txEl>
                                              <p:pRg st="1" end="1"/>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1"/>
                                        </p:tgtEl>
                                        <p:attrNameLst>
                                          <p:attrName>style.visibility</p:attrName>
                                        </p:attrNameLst>
                                      </p:cBhvr>
                                      <p:to>
                                        <p:strVal val="visible"/>
                                      </p:to>
                                    </p:set>
                                    <p:animEffect transition="in" filter="blinds(horizontal)">
                                      <p:cBhvr>
                                        <p:cTn id="96" dur="500"/>
                                        <p:tgtEl>
                                          <p:spTgt spid="11"/>
                                        </p:tgtEl>
                                      </p:cBhvr>
                                    </p:animEffect>
                                  </p:childTnLst>
                                </p:cTn>
                              </p:par>
                            </p:childTnLst>
                          </p:cTn>
                        </p:par>
                      </p:childTnLst>
                    </p:cTn>
                  </p:par>
                  <p:par>
                    <p:cTn id="97" fill="hold">
                      <p:stCondLst>
                        <p:cond delay="indefinite"/>
                      </p:stCondLst>
                      <p:childTnLst>
                        <p:par>
                          <p:cTn id="98" fill="hold">
                            <p:stCondLst>
                              <p:cond delay="0"/>
                            </p:stCondLst>
                            <p:childTnLst>
                              <p:par>
                                <p:cTn id="99" presetID="4" presetClass="entr" presetSubtype="16" fill="hold" nodeType="click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box(in)">
                                      <p:cBhvr>
                                        <p:cTn id="101"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16">
                                            <p:txEl>
                                              <p:pRg st="0" end="0"/>
                                            </p:txEl>
                                          </p:spTgt>
                                        </p:tgtEl>
                                        <p:attrNameLst>
                                          <p:attrName>style.visibility</p:attrName>
                                        </p:attrNameLst>
                                      </p:cBhvr>
                                      <p:to>
                                        <p:strVal val="visible"/>
                                      </p:to>
                                    </p:set>
                                    <p:animEffect transition="in" filter="blinds(horizontal)">
                                      <p:cBhvr>
                                        <p:cTn id="106" dur="500"/>
                                        <p:tgtEl>
                                          <p:spTgt spid="16">
                                            <p:txEl>
                                              <p:pRg st="0" end="0"/>
                                            </p:txEl>
                                          </p:spTgt>
                                        </p:tgtEl>
                                      </p:cBhvr>
                                    </p:animEffect>
                                  </p:childTnLst>
                                </p:cTn>
                              </p:par>
                            </p:childTnLst>
                          </p:cTn>
                        </p:par>
                        <p:par>
                          <p:cTn id="107" fill="hold">
                            <p:stCondLst>
                              <p:cond delay="500"/>
                            </p:stCondLst>
                            <p:childTnLst>
                              <p:par>
                                <p:cTn id="108" presetID="3" presetClass="entr" presetSubtype="10" fill="hold" nodeType="afterEffect">
                                  <p:stCondLst>
                                    <p:cond delay="0"/>
                                  </p:stCondLst>
                                  <p:childTnLst>
                                    <p:set>
                                      <p:cBhvr>
                                        <p:cTn id="109" dur="1" fill="hold">
                                          <p:stCondLst>
                                            <p:cond delay="0"/>
                                          </p:stCondLst>
                                        </p:cTn>
                                        <p:tgtEl>
                                          <p:spTgt spid="16">
                                            <p:txEl>
                                              <p:pRg st="1" end="1"/>
                                            </p:txEl>
                                          </p:spTgt>
                                        </p:tgtEl>
                                        <p:attrNameLst>
                                          <p:attrName>style.visibility</p:attrName>
                                        </p:attrNameLst>
                                      </p:cBhvr>
                                      <p:to>
                                        <p:strVal val="visible"/>
                                      </p:to>
                                    </p:set>
                                    <p:animEffect transition="in" filter="blinds(horizontal)">
                                      <p:cBhvr>
                                        <p:cTn id="110" dur="500"/>
                                        <p:tgtEl>
                                          <p:spTgt spid="16">
                                            <p:txEl>
                                              <p:pRg st="1" end="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15"/>
                                        </p:tgtEl>
                                        <p:attrNameLst>
                                          <p:attrName>style.visibility</p:attrName>
                                        </p:attrNameLst>
                                      </p:cBhvr>
                                      <p:to>
                                        <p:strVal val="visible"/>
                                      </p:to>
                                    </p:set>
                                    <p:animEffect transition="in" filter="blinds(horizontal)">
                                      <p:cBhvr>
                                        <p:cTn id="115" dur="500"/>
                                        <p:tgtEl>
                                          <p:spTgt spid="15"/>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46"/>
                                        </p:tgtEl>
                                        <p:attrNameLst>
                                          <p:attrName>style.visibility</p:attrName>
                                        </p:attrNameLst>
                                      </p:cBhvr>
                                      <p:to>
                                        <p:strVal val="visible"/>
                                      </p:to>
                                    </p:set>
                                    <p:animEffect transition="in" filter="blinds(horizontal)">
                                      <p:cBhvr>
                                        <p:cTn id="120" dur="500"/>
                                        <p:tgtEl>
                                          <p:spTgt spid="46"/>
                                        </p:tgtEl>
                                      </p:cBhvr>
                                    </p:animEffect>
                                  </p:childTnLst>
                                </p:cTn>
                              </p:par>
                            </p:childTnLst>
                          </p:cTn>
                        </p:par>
                      </p:childTnLst>
                    </p:cTn>
                  </p:par>
                  <p:par>
                    <p:cTn id="121" fill="hold">
                      <p:stCondLst>
                        <p:cond delay="indefinite"/>
                      </p:stCondLst>
                      <p:childTnLst>
                        <p:par>
                          <p:cTn id="122" fill="hold">
                            <p:stCondLst>
                              <p:cond delay="0"/>
                            </p:stCondLst>
                            <p:childTnLst>
                              <p:par>
                                <p:cTn id="123" presetID="4" presetClass="entr" presetSubtype="16" fill="hold" nodeType="click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box(in)">
                                      <p:cBhvr>
                                        <p:cTn id="125"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blinds(horizontal)">
                                      <p:cBhvr>
                                        <p:cTn id="130" dur="500"/>
                                        <p:tgtEl>
                                          <p:spTgt spid="47"/>
                                        </p:tgtEl>
                                      </p:cBhvr>
                                    </p:animEffect>
                                  </p:childTnLst>
                                </p:cTn>
                              </p:par>
                            </p:childTnLst>
                          </p:cTn>
                        </p:par>
                      </p:childTnLst>
                    </p:cTn>
                  </p:par>
                  <p:par>
                    <p:cTn id="131" fill="hold">
                      <p:stCondLst>
                        <p:cond delay="indefinite"/>
                      </p:stCondLst>
                      <p:childTnLst>
                        <p:par>
                          <p:cTn id="132" fill="hold">
                            <p:stCondLst>
                              <p:cond delay="0"/>
                            </p:stCondLst>
                            <p:childTnLst>
                              <p:par>
                                <p:cTn id="133" presetID="4" presetClass="entr" presetSubtype="16" fill="hold" nodeType="clickEffect">
                                  <p:stCondLst>
                                    <p:cond delay="0"/>
                                  </p:stCondLst>
                                  <p:childTnLst>
                                    <p:set>
                                      <p:cBhvr>
                                        <p:cTn id="134" dur="1" fill="hold">
                                          <p:stCondLst>
                                            <p:cond delay="0"/>
                                          </p:stCondLst>
                                        </p:cTn>
                                        <p:tgtEl>
                                          <p:spTgt spid="32"/>
                                        </p:tgtEl>
                                        <p:attrNameLst>
                                          <p:attrName>style.visibility</p:attrName>
                                        </p:attrNameLst>
                                      </p:cBhvr>
                                      <p:to>
                                        <p:strVal val="visible"/>
                                      </p:to>
                                    </p:set>
                                    <p:animEffect transition="in" filter="box(in)">
                                      <p:cBhvr>
                                        <p:cTn id="135"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48"/>
                                        </p:tgtEl>
                                        <p:attrNameLst>
                                          <p:attrName>style.visibility</p:attrName>
                                        </p:attrNameLst>
                                      </p:cBhvr>
                                      <p:to>
                                        <p:strVal val="visible"/>
                                      </p:to>
                                    </p:set>
                                    <p:animEffect transition="in" filter="blinds(horizontal)">
                                      <p:cBhvr>
                                        <p:cTn id="140" dur="500"/>
                                        <p:tgtEl>
                                          <p:spTgt spid="48"/>
                                        </p:tgtEl>
                                      </p:cBhvr>
                                    </p:animEffect>
                                  </p:childTnLst>
                                </p:cTn>
                              </p:par>
                            </p:childTnLst>
                          </p:cTn>
                        </p:par>
                      </p:childTnLst>
                    </p:cTn>
                  </p:par>
                  <p:par>
                    <p:cTn id="141" fill="hold">
                      <p:stCondLst>
                        <p:cond delay="indefinite"/>
                      </p:stCondLst>
                      <p:childTnLst>
                        <p:par>
                          <p:cTn id="142" fill="hold">
                            <p:stCondLst>
                              <p:cond delay="0"/>
                            </p:stCondLst>
                            <p:childTnLst>
                              <p:par>
                                <p:cTn id="143" presetID="4" presetClass="entr" presetSubtype="16" fill="hold" nodeType="clickEffect">
                                  <p:stCondLst>
                                    <p:cond delay="0"/>
                                  </p:stCondLst>
                                  <p:childTnLst>
                                    <p:set>
                                      <p:cBhvr>
                                        <p:cTn id="144" dur="1" fill="hold">
                                          <p:stCondLst>
                                            <p:cond delay="0"/>
                                          </p:stCondLst>
                                        </p:cTn>
                                        <p:tgtEl>
                                          <p:spTgt spid="33"/>
                                        </p:tgtEl>
                                        <p:attrNameLst>
                                          <p:attrName>style.visibility</p:attrName>
                                        </p:attrNameLst>
                                      </p:cBhvr>
                                      <p:to>
                                        <p:strVal val="visible"/>
                                      </p:to>
                                    </p:set>
                                    <p:animEffect transition="in" filter="box(in)">
                                      <p:cBhvr>
                                        <p:cTn id="145"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49"/>
                                        </p:tgtEl>
                                        <p:attrNameLst>
                                          <p:attrName>style.visibility</p:attrName>
                                        </p:attrNameLst>
                                      </p:cBhvr>
                                      <p:to>
                                        <p:strVal val="visible"/>
                                      </p:to>
                                    </p:set>
                                    <p:animEffect transition="in" filter="blinds(horizontal)">
                                      <p:cBhvr>
                                        <p:cTn id="150" dur="500"/>
                                        <p:tgtEl>
                                          <p:spTgt spid="49"/>
                                        </p:tgtEl>
                                      </p:cBhvr>
                                    </p:animEffect>
                                  </p:childTnLst>
                                </p:cTn>
                              </p:par>
                            </p:childTnLst>
                          </p:cTn>
                        </p:par>
                      </p:childTnLst>
                    </p:cTn>
                  </p:par>
                  <p:par>
                    <p:cTn id="151" fill="hold">
                      <p:stCondLst>
                        <p:cond delay="indefinite"/>
                      </p:stCondLst>
                      <p:childTnLst>
                        <p:par>
                          <p:cTn id="152" fill="hold">
                            <p:stCondLst>
                              <p:cond delay="0"/>
                            </p:stCondLst>
                            <p:childTnLst>
                              <p:par>
                                <p:cTn id="153" presetID="4" presetClass="entr" presetSubtype="16" fill="hold" nodeType="clickEffect">
                                  <p:stCondLst>
                                    <p:cond delay="0"/>
                                  </p:stCondLst>
                                  <p:childTnLst>
                                    <p:set>
                                      <p:cBhvr>
                                        <p:cTn id="154" dur="1" fill="hold">
                                          <p:stCondLst>
                                            <p:cond delay="0"/>
                                          </p:stCondLst>
                                        </p:cTn>
                                        <p:tgtEl>
                                          <p:spTgt spid="36"/>
                                        </p:tgtEl>
                                        <p:attrNameLst>
                                          <p:attrName>style.visibility</p:attrName>
                                        </p:attrNameLst>
                                      </p:cBhvr>
                                      <p:to>
                                        <p:strVal val="visible"/>
                                      </p:to>
                                    </p:set>
                                    <p:animEffect transition="in" filter="box(in)">
                                      <p:cBhvr>
                                        <p:cTn id="155"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50"/>
                                        </p:tgtEl>
                                        <p:attrNameLst>
                                          <p:attrName>style.visibility</p:attrName>
                                        </p:attrNameLst>
                                      </p:cBhvr>
                                      <p:to>
                                        <p:strVal val="visible"/>
                                      </p:to>
                                    </p:set>
                                    <p:animEffect transition="in" filter="blinds(horizontal)">
                                      <p:cBhvr>
                                        <p:cTn id="160" dur="500"/>
                                        <p:tgtEl>
                                          <p:spTgt spid="50"/>
                                        </p:tgtEl>
                                      </p:cBhvr>
                                    </p:animEffect>
                                  </p:childTnLst>
                                </p:cTn>
                              </p:par>
                            </p:childTnLst>
                          </p:cTn>
                        </p:par>
                      </p:childTnLst>
                    </p:cTn>
                  </p:par>
                  <p:par>
                    <p:cTn id="161" fill="hold">
                      <p:stCondLst>
                        <p:cond delay="indefinite"/>
                      </p:stCondLst>
                      <p:childTnLst>
                        <p:par>
                          <p:cTn id="162" fill="hold">
                            <p:stCondLst>
                              <p:cond delay="0"/>
                            </p:stCondLst>
                            <p:childTnLst>
                              <p:par>
                                <p:cTn id="163" presetID="4" presetClass="entr" presetSubtype="16" fill="hold" nodeType="clickEffect">
                                  <p:stCondLst>
                                    <p:cond delay="0"/>
                                  </p:stCondLst>
                                  <p:childTnLst>
                                    <p:set>
                                      <p:cBhvr>
                                        <p:cTn id="164" dur="1" fill="hold">
                                          <p:stCondLst>
                                            <p:cond delay="0"/>
                                          </p:stCondLst>
                                        </p:cTn>
                                        <p:tgtEl>
                                          <p:spTgt spid="39"/>
                                        </p:tgtEl>
                                        <p:attrNameLst>
                                          <p:attrName>style.visibility</p:attrName>
                                        </p:attrNameLst>
                                      </p:cBhvr>
                                      <p:to>
                                        <p:strVal val="visible"/>
                                      </p:to>
                                    </p:set>
                                    <p:animEffect transition="in" filter="box(in)">
                                      <p:cBhvr>
                                        <p:cTn id="165"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166" fill="hold">
                      <p:stCondLst>
                        <p:cond delay="indefinite"/>
                      </p:stCondLst>
                      <p:childTnLst>
                        <p:par>
                          <p:cTn id="167" fill="hold">
                            <p:stCondLst>
                              <p:cond delay="0"/>
                            </p:stCondLst>
                            <p:childTnLst>
                              <p:par>
                                <p:cTn id="168" presetID="3" presetClass="entr" presetSubtype="10" fill="hold" nodeType="clickEffect">
                                  <p:stCondLst>
                                    <p:cond delay="0"/>
                                  </p:stCondLst>
                                  <p:childTnLst>
                                    <p:set>
                                      <p:cBhvr>
                                        <p:cTn id="169" dur="1" fill="hold">
                                          <p:stCondLst>
                                            <p:cond delay="0"/>
                                          </p:stCondLst>
                                        </p:cTn>
                                        <p:tgtEl>
                                          <p:spTgt spid="3">
                                            <p:txEl>
                                              <p:pRg st="1" end="1"/>
                                            </p:txEl>
                                          </p:spTgt>
                                        </p:tgtEl>
                                        <p:attrNameLst>
                                          <p:attrName>style.visibility</p:attrName>
                                        </p:attrNameLst>
                                      </p:cBhvr>
                                      <p:to>
                                        <p:strVal val="visible"/>
                                      </p:to>
                                    </p:set>
                                    <p:animEffect transition="in" filter="blinds(horizontal)">
                                      <p:cBhvr>
                                        <p:cTn id="170" dur="500"/>
                                        <p:tgtEl>
                                          <p:spTgt spid="3">
                                            <p:txEl>
                                              <p:pRg st="1" end="1"/>
                                            </p:txEl>
                                          </p:spTgt>
                                        </p:tgtEl>
                                      </p:cBhvr>
                                    </p:animEffect>
                                  </p:childTnLst>
                                </p:cTn>
                              </p:par>
                            </p:childTnLst>
                          </p:cTn>
                        </p:par>
                        <p:par>
                          <p:cTn id="171" fill="hold">
                            <p:stCondLst>
                              <p:cond delay="500"/>
                            </p:stCondLst>
                            <p:childTnLst>
                              <p:par>
                                <p:cTn id="172" presetID="3" presetClass="entr" presetSubtype="10" fill="hold" grpId="0" nodeType="afterEffect">
                                  <p:stCondLst>
                                    <p:cond delay="0"/>
                                  </p:stCondLst>
                                  <p:childTnLst>
                                    <p:set>
                                      <p:cBhvr>
                                        <p:cTn id="173" dur="1" fill="hold">
                                          <p:stCondLst>
                                            <p:cond delay="0"/>
                                          </p:stCondLst>
                                        </p:cTn>
                                        <p:tgtEl>
                                          <p:spTgt spid="54"/>
                                        </p:tgtEl>
                                        <p:attrNameLst>
                                          <p:attrName>style.visibility</p:attrName>
                                        </p:attrNameLst>
                                      </p:cBhvr>
                                      <p:to>
                                        <p:strVal val="visible"/>
                                      </p:to>
                                    </p:set>
                                    <p:animEffect transition="in" filter="blinds(horizontal)">
                                      <p:cBhvr>
                                        <p:cTn id="17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 grpId="0"/>
      <p:bldP spid="6" grpId="0" animBg="1"/>
      <p:bldP spid="9" grpId="0" animBg="1"/>
      <p:bldP spid="11" grpId="0" animBg="1"/>
      <p:bldP spid="13" grpId="0" animBg="1"/>
      <p:bldP spid="15" grpId="0" animBg="1"/>
      <p:bldP spid="46" grpId="0"/>
      <p:bldP spid="47" grpId="0"/>
      <p:bldP spid="48" grpId="0"/>
      <p:bldP spid="49" grpId="0"/>
      <p:bldP spid="50" grpId="0"/>
      <p:bldP spid="54"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2"/>
          <p:cNvSpPr>
            <a:spLocks noGrp="1"/>
          </p:cNvSpPr>
          <p:nvPr>
            <p:ph idx="1"/>
          </p:nvPr>
        </p:nvSpPr>
        <p:spPr>
          <a:xfrm>
            <a:off x="571500" y="642938"/>
            <a:ext cx="8153400" cy="2411016"/>
          </a:xfrm>
        </p:spPr>
        <p:txBody>
          <a:bodyPr>
            <a:normAutofit lnSpcReduction="10000"/>
          </a:bodyPr>
          <a:lstStyle/>
          <a:p>
            <a:pPr>
              <a:buFont typeface="Wingdings" panose="05000000000000000000" pitchFamily="2" charset="2"/>
              <a:buNone/>
            </a:pPr>
            <a:r>
              <a:rPr lang="zh-CN" altLang="zh-CN" dirty="0"/>
              <a:t>用递归方法求ｎ！。</a:t>
            </a:r>
            <a:endParaRPr lang="en-US" altLang="zh-CN" dirty="0"/>
          </a:p>
          <a:p>
            <a:r>
              <a:rPr lang="zh-CN" altLang="zh-CN" dirty="0"/>
              <a:t>解题思路：</a:t>
            </a:r>
            <a:endParaRPr lang="en-US" altLang="zh-CN" dirty="0"/>
          </a:p>
          <a:p>
            <a:pPr lvl="1"/>
            <a:r>
              <a:rPr lang="zh-CN" altLang="zh-CN" dirty="0"/>
              <a:t>求ｎ！也可以用递归方法，即５！等于４！×５，而４！＝３！×４…，１！＝１</a:t>
            </a:r>
            <a:endParaRPr lang="en-US" altLang="zh-CN" dirty="0"/>
          </a:p>
          <a:p>
            <a:pPr lvl="1"/>
            <a:r>
              <a:rPr lang="zh-CN" altLang="zh-CN" dirty="0"/>
              <a:t>可用下面的递归公式表示：</a:t>
            </a:r>
            <a:endParaRPr lang="zh-CN" altLang="en-US" dirty="0"/>
          </a:p>
        </p:txBody>
      </p:sp>
      <p:sp>
        <p:nvSpPr>
          <p:cNvPr id="2052" name="Rectangle 2"/>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050" name="Object 1"/>
          <p:cNvGraphicFramePr>
            <a:graphicFrameLocks noChangeAspect="1"/>
          </p:cNvGraphicFramePr>
          <p:nvPr/>
        </p:nvGraphicFramePr>
        <p:xfrm>
          <a:off x="1679575" y="3160713"/>
          <a:ext cx="5465763" cy="965200"/>
        </p:xfrm>
        <a:graphic>
          <a:graphicData uri="http://schemas.openxmlformats.org/presentationml/2006/ole">
            <mc:AlternateContent xmlns:mc="http://schemas.openxmlformats.org/markup-compatibility/2006">
              <mc:Choice xmlns:v="urn:schemas-microsoft-com:vml" Requires="v">
                <p:oleObj spid="_x0000_s25107" name="公式" r:id="rId3" imgW="46634400" imgH="10972800" progId="Equation.3">
                  <p:embed/>
                </p:oleObj>
              </mc:Choice>
              <mc:Fallback>
                <p:oleObj name="公式" r:id="rId3" imgW="46634400" imgH="10972800" progId="Equation.3">
                  <p:embed/>
                  <p:pic>
                    <p:nvPicPr>
                      <p:cNvPr id="0" name="图片 24993"/>
                      <p:cNvPicPr>
                        <a:picLocks noChangeAspect="1" noChangeArrowheads="1"/>
                      </p:cNvPicPr>
                      <p:nvPr/>
                    </p:nvPicPr>
                    <p:blipFill>
                      <a:blip r:embed="rId4"/>
                      <a:srcRect/>
                      <a:stretch>
                        <a:fillRect/>
                      </a:stretch>
                    </p:blipFill>
                    <p:spPr bwMode="auto">
                      <a:xfrm>
                        <a:off x="1679575" y="3160713"/>
                        <a:ext cx="5465763"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3" name="图片 4"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xEl>
                                              <p:pRg st="3" end="3"/>
                                            </p:txEl>
                                          </p:spTgt>
                                        </p:tgtEl>
                                        <p:attrNameLst>
                                          <p:attrName>style.visibility</p:attrName>
                                        </p:attrNameLst>
                                      </p:cBhvr>
                                      <p:to>
                                        <p:strVal val="visible"/>
                                      </p:to>
                                    </p:set>
                                    <p:animEffect transition="in" filter="blinds(horizontal)">
                                      <p:cBhvr>
                                        <p:cTn id="7" dur="500"/>
                                        <p:tgtEl>
                                          <p:spTgt spid="2051">
                                            <p:txEl>
                                              <p:pRg st="3" end="3"/>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blinds(horizontal)">
                                      <p:cBhvr>
                                        <p:cTn id="1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2"/>
          <p:cNvSpPr>
            <a:spLocks noGrp="1"/>
          </p:cNvSpPr>
          <p:nvPr>
            <p:ph idx="1"/>
          </p:nvPr>
        </p:nvSpPr>
        <p:spPr>
          <a:xfrm>
            <a:off x="539750" y="657226"/>
            <a:ext cx="8153400" cy="4164806"/>
          </a:xfrm>
        </p:spPr>
        <p:txBody>
          <a:bodyPr>
            <a:normAutofit fontScale="92500" lnSpcReduction="10000"/>
          </a:bodyPr>
          <a:lstStyle/>
          <a:p>
            <a:pPr>
              <a:lnSpc>
                <a:spcPct val="100000"/>
              </a:lnSpc>
              <a:buFont typeface="Wingdings" panose="05000000000000000000"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anose="05000000000000000000" pitchFamily="2" charset="2"/>
              <a:buNone/>
            </a:pPr>
            <a:r>
              <a:rPr lang="en-US" altLang="zh-CN" sz="2800" dirty="0"/>
              <a:t>int main()</a:t>
            </a:r>
            <a:endParaRPr lang="zh-CN" altLang="zh-CN" sz="2800" dirty="0"/>
          </a:p>
          <a:p>
            <a:pPr>
              <a:lnSpc>
                <a:spcPct val="100000"/>
              </a:lnSpc>
              <a:buFont typeface="Wingdings" panose="05000000000000000000" pitchFamily="2" charset="2"/>
              <a:buNone/>
            </a:pPr>
            <a:r>
              <a:rPr lang="en-US" altLang="zh-CN" sz="2800" dirty="0"/>
              <a:t> {	</a:t>
            </a:r>
            <a:r>
              <a:rPr lang="en-US" altLang="zh-CN" sz="2800" dirty="0">
                <a:solidFill>
                  <a:srgbClr val="9D138D"/>
                </a:solidFill>
              </a:rPr>
              <a:t>int fac(int n); </a:t>
            </a:r>
            <a:endParaRPr lang="zh-CN" altLang="zh-CN" sz="2800" dirty="0">
              <a:solidFill>
                <a:srgbClr val="9D138D"/>
              </a:solidFill>
            </a:endParaRPr>
          </a:p>
          <a:p>
            <a:pPr>
              <a:lnSpc>
                <a:spcPct val="100000"/>
              </a:lnSpc>
              <a:buFont typeface="Wingdings" panose="05000000000000000000" pitchFamily="2" charset="2"/>
              <a:buNone/>
            </a:pPr>
            <a:r>
              <a:rPr lang="en-US" altLang="zh-CN" sz="2800" dirty="0"/>
              <a:t>  	int n;  int y;</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scanf</a:t>
            </a:r>
            <a:r>
              <a:rPr lang="en-US" altLang="zh-CN" sz="2800" dirty="0"/>
              <a:t>("%</a:t>
            </a:r>
            <a:r>
              <a:rPr lang="en-US" altLang="zh-CN" sz="2800" dirty="0" err="1"/>
              <a:t>d",&amp;n</a:t>
            </a:r>
            <a:r>
              <a:rPr lang="en-US" altLang="zh-CN" sz="2800" dirty="0"/>
              <a:t>);  </a:t>
            </a:r>
            <a:endParaRPr lang="zh-CN" altLang="zh-CN" sz="2800" dirty="0"/>
          </a:p>
          <a:p>
            <a:pPr>
              <a:lnSpc>
                <a:spcPct val="100000"/>
              </a:lnSpc>
              <a:buFont typeface="Wingdings" panose="05000000000000000000" pitchFamily="2" charset="2"/>
              <a:buNone/>
            </a:pPr>
            <a:r>
              <a:rPr lang="en-US" altLang="zh-CN" sz="2800" dirty="0"/>
              <a:t>  	y=</a:t>
            </a:r>
            <a:r>
              <a:rPr lang="en-US" altLang="zh-CN" sz="2800" dirty="0">
                <a:solidFill>
                  <a:srgbClr val="9D138D"/>
                </a:solidFill>
              </a:rPr>
              <a:t>fac</a:t>
            </a:r>
            <a:r>
              <a:rPr lang="en-US" altLang="zh-CN" sz="2800" dirty="0"/>
              <a:t>(n);</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("%d!=%d\n",</a:t>
            </a:r>
            <a:r>
              <a:rPr lang="en-US" altLang="zh-CN" sz="2800" dirty="0" err="1"/>
              <a:t>n,y</a:t>
            </a:r>
            <a:r>
              <a:rPr lang="en-US" altLang="zh-CN" sz="2800" dirty="0"/>
              <a:t>);</a:t>
            </a:r>
            <a:endParaRPr lang="zh-CN" altLang="zh-CN" sz="2800" dirty="0"/>
          </a:p>
          <a:p>
            <a:pPr>
              <a:lnSpc>
                <a:spcPct val="100000"/>
              </a:lnSpc>
              <a:buFont typeface="Wingdings" panose="05000000000000000000" pitchFamily="2" charset="2"/>
              <a:buNone/>
            </a:pPr>
            <a:r>
              <a:rPr lang="en-US" altLang="zh-CN" sz="2800" dirty="0"/>
              <a:t>  	return 0;</a:t>
            </a:r>
            <a:endParaRPr lang="zh-CN" altLang="zh-CN" sz="2800" dirty="0"/>
          </a:p>
          <a:p>
            <a:pPr>
              <a:lnSpc>
                <a:spcPct val="100000"/>
              </a:lnSpc>
              <a:buFont typeface="Wingdings" panose="05000000000000000000" pitchFamily="2" charset="2"/>
              <a:buNone/>
            </a:pPr>
            <a:r>
              <a:rPr lang="en-US" altLang="zh-CN" sz="2800" dirty="0"/>
              <a:t>}</a:t>
            </a:r>
            <a:endParaRPr lang="zh-CN" altLang="en-US" sz="2800" dirty="0"/>
          </a:p>
        </p:txBody>
      </p:sp>
      <p:pic>
        <p:nvPicPr>
          <p:cNvPr id="81923"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2"/>
          <p:cNvSpPr>
            <a:spLocks noGrp="1"/>
          </p:cNvSpPr>
          <p:nvPr>
            <p:ph idx="1"/>
          </p:nvPr>
        </p:nvSpPr>
        <p:spPr>
          <a:xfrm>
            <a:off x="37406" y="978694"/>
            <a:ext cx="7318375" cy="4164806"/>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a:lnSpc>
                <a:spcPct val="100000"/>
              </a:lnSpc>
              <a:buFont typeface="Wingdings" panose="05000000000000000000" pitchFamily="2" charset="2"/>
              <a:buNone/>
            </a:pPr>
            <a:r>
              <a:rPr lang="en-US" altLang="zh-CN" sz="2800" dirty="0">
                <a:latin typeface="Consolas" panose="020B0609020204030204" pitchFamily="49" charset="0"/>
              </a:rPr>
              <a:t>int </a:t>
            </a:r>
            <a:r>
              <a:rPr lang="en-US" altLang="zh-CN" sz="2800" dirty="0">
                <a:solidFill>
                  <a:srgbClr val="9D138D"/>
                </a:solidFill>
                <a:latin typeface="Consolas" panose="020B0609020204030204" pitchFamily="49" charset="0"/>
              </a:rPr>
              <a:t>fac</a:t>
            </a:r>
            <a:r>
              <a:rPr lang="en-US" altLang="zh-CN" sz="2800" dirty="0">
                <a:latin typeface="Consolas" panose="020B0609020204030204" pitchFamily="49" charset="0"/>
              </a:rPr>
              <a:t>(int n) </a:t>
            </a:r>
            <a:endParaRPr lang="zh-CN" altLang="zh-CN" sz="2800" dirty="0">
              <a:latin typeface="Consolas" panose="020B0609020204030204" pitchFamily="49" charset="0"/>
            </a:endParaRPr>
          </a:p>
          <a:p>
            <a:pPr>
              <a:lnSpc>
                <a:spcPct val="100000"/>
              </a:lnSpc>
              <a:buFont typeface="Wingdings" panose="05000000000000000000" pitchFamily="2" charset="2"/>
              <a:buNone/>
            </a:pPr>
            <a:r>
              <a:rPr lang="en-US" altLang="zh-CN" sz="2800" dirty="0">
                <a:latin typeface="Consolas" panose="020B0609020204030204" pitchFamily="49" charset="0"/>
              </a:rPr>
              <a:t> {</a:t>
            </a:r>
            <a:endParaRPr lang="zh-CN" altLang="zh-CN" sz="2800" dirty="0">
              <a:latin typeface="Consolas" panose="020B0609020204030204" pitchFamily="49" charset="0"/>
            </a:endParaRPr>
          </a:p>
          <a:p>
            <a:pPr>
              <a:lnSpc>
                <a:spcPct val="100000"/>
              </a:lnSpc>
              <a:buFont typeface="Wingdings" panose="05000000000000000000" pitchFamily="2" charset="2"/>
              <a:buNone/>
            </a:pPr>
            <a:r>
              <a:rPr lang="en-US" altLang="zh-CN" sz="2800" dirty="0">
                <a:latin typeface="Consolas" panose="020B0609020204030204" pitchFamily="49" charset="0"/>
              </a:rPr>
              <a:t>     int </a:t>
            </a:r>
            <a:r>
              <a:rPr lang="en-US" altLang="zh-CN" sz="2800" dirty="0" err="1">
                <a:latin typeface="Consolas" panose="020B0609020204030204" pitchFamily="49" charset="0"/>
              </a:rPr>
              <a:t>resu</a:t>
            </a:r>
            <a:r>
              <a:rPr lang="en-US" altLang="zh-CN" sz="2800" dirty="0">
                <a:latin typeface="Consolas" panose="020B0609020204030204" pitchFamily="49" charset="0"/>
              </a:rPr>
              <a:t>;</a:t>
            </a:r>
            <a:endParaRPr lang="zh-CN" altLang="zh-CN" sz="2800" dirty="0">
              <a:latin typeface="Consolas" panose="020B0609020204030204" pitchFamily="49" charset="0"/>
            </a:endParaRPr>
          </a:p>
          <a:p>
            <a:pPr>
              <a:lnSpc>
                <a:spcPct val="100000"/>
              </a:lnSpc>
              <a:buFont typeface="Wingdings" panose="05000000000000000000" pitchFamily="2" charset="2"/>
              <a:buNone/>
            </a:pPr>
            <a:r>
              <a:rPr lang="en-US" altLang="zh-CN" sz="2800" dirty="0">
                <a:latin typeface="Consolas" panose="020B0609020204030204" pitchFamily="49" charset="0"/>
              </a:rPr>
              <a:t>     if( n&lt;0 )     </a:t>
            </a:r>
            <a:endParaRPr lang="zh-CN" altLang="zh-CN" sz="2800" dirty="0">
              <a:latin typeface="Consolas" panose="020B0609020204030204" pitchFamily="49" charset="0"/>
            </a:endParaRPr>
          </a:p>
          <a:p>
            <a:pPr>
              <a:lnSpc>
                <a:spcPct val="100000"/>
              </a:lnSpc>
              <a:buFont typeface="Wingdings" panose="05000000000000000000" pitchFamily="2" charset="2"/>
              <a:buNone/>
            </a:pPr>
            <a:r>
              <a:rPr lang="en-US" altLang="zh-CN" sz="2800" dirty="0">
                <a:latin typeface="Consolas" panose="020B0609020204030204" pitchFamily="49" charset="0"/>
              </a:rPr>
              <a:t>	      </a:t>
            </a:r>
            <a:r>
              <a:rPr lang="en-US" altLang="zh-CN" sz="2800" dirty="0" err="1">
                <a:latin typeface="Consolas" panose="020B0609020204030204" pitchFamily="49" charset="0"/>
              </a:rPr>
              <a:t>printf</a:t>
            </a:r>
            <a:r>
              <a:rPr lang="en-US" altLang="zh-CN" sz="2800" dirty="0">
                <a:latin typeface="Consolas" panose="020B0609020204030204" pitchFamily="49" charset="0"/>
              </a:rPr>
              <a:t>("n&lt;0, error!");</a:t>
            </a:r>
            <a:endParaRPr lang="zh-CN" altLang="zh-CN" sz="2800" dirty="0">
              <a:latin typeface="Consolas" panose="020B0609020204030204" pitchFamily="49" charset="0"/>
            </a:endParaRPr>
          </a:p>
          <a:p>
            <a:pPr>
              <a:lnSpc>
                <a:spcPct val="100000"/>
              </a:lnSpc>
              <a:buFont typeface="Wingdings" panose="05000000000000000000" pitchFamily="2" charset="2"/>
              <a:buNone/>
            </a:pPr>
            <a:r>
              <a:rPr lang="en-US" altLang="zh-CN" sz="2800" dirty="0">
                <a:latin typeface="Consolas" panose="020B0609020204030204" pitchFamily="49" charset="0"/>
              </a:rPr>
              <a:t>     else if( n==0 | | n==1 )</a:t>
            </a:r>
            <a:endParaRPr lang="zh-CN" altLang="zh-CN" sz="2800" dirty="0">
              <a:latin typeface="Consolas" panose="020B0609020204030204" pitchFamily="49" charset="0"/>
            </a:endParaRPr>
          </a:p>
          <a:p>
            <a:pPr>
              <a:lnSpc>
                <a:spcPct val="100000"/>
              </a:lnSpc>
              <a:buFont typeface="Wingdings" panose="05000000000000000000" pitchFamily="2" charset="2"/>
              <a:buNone/>
            </a:pPr>
            <a:r>
              <a:rPr lang="en-US" altLang="zh-CN" sz="2800" dirty="0">
                <a:latin typeface="Consolas" panose="020B0609020204030204" pitchFamily="49" charset="0"/>
              </a:rPr>
              <a:t>	      </a:t>
            </a:r>
            <a:r>
              <a:rPr lang="en-US" altLang="zh-CN" sz="2800" dirty="0" err="1">
                <a:latin typeface="Consolas" panose="020B0609020204030204" pitchFamily="49" charset="0"/>
              </a:rPr>
              <a:t>resu</a:t>
            </a:r>
            <a:r>
              <a:rPr lang="en-US" altLang="zh-CN" sz="2800" dirty="0">
                <a:latin typeface="Consolas" panose="020B0609020204030204" pitchFamily="49" charset="0"/>
              </a:rPr>
              <a:t> = 1;</a:t>
            </a:r>
            <a:endParaRPr lang="zh-CN" altLang="zh-CN" sz="2800" dirty="0">
              <a:latin typeface="Consolas" panose="020B0609020204030204" pitchFamily="49" charset="0"/>
            </a:endParaRPr>
          </a:p>
          <a:p>
            <a:pPr>
              <a:lnSpc>
                <a:spcPct val="100000"/>
              </a:lnSpc>
              <a:buFont typeface="Wingdings" panose="05000000000000000000" pitchFamily="2" charset="2"/>
              <a:buNone/>
            </a:pPr>
            <a:r>
              <a:rPr lang="en-US" altLang="zh-CN" sz="2800" dirty="0">
                <a:latin typeface="Consolas" panose="020B0609020204030204" pitchFamily="49" charset="0"/>
              </a:rPr>
              <a:t>     else  </a:t>
            </a:r>
            <a:r>
              <a:rPr lang="en-US" altLang="zh-CN" sz="2800" dirty="0" err="1">
                <a:latin typeface="Consolas" panose="020B0609020204030204" pitchFamily="49" charset="0"/>
              </a:rPr>
              <a:t>resu</a:t>
            </a:r>
            <a:r>
              <a:rPr lang="en-US" altLang="zh-CN" sz="2800" dirty="0">
                <a:latin typeface="Consolas" panose="020B0609020204030204" pitchFamily="49" charset="0"/>
              </a:rPr>
              <a:t> = </a:t>
            </a:r>
            <a:r>
              <a:rPr lang="en-US" altLang="zh-CN" sz="2800" dirty="0">
                <a:solidFill>
                  <a:srgbClr val="9D138D"/>
                </a:solidFill>
                <a:latin typeface="Consolas" panose="020B0609020204030204" pitchFamily="49" charset="0"/>
              </a:rPr>
              <a:t>fac</a:t>
            </a:r>
            <a:r>
              <a:rPr lang="en-US" altLang="zh-CN" sz="2800" dirty="0">
                <a:latin typeface="Consolas" panose="020B0609020204030204" pitchFamily="49" charset="0"/>
              </a:rPr>
              <a:t>(n-1)*n; </a:t>
            </a:r>
            <a:endParaRPr lang="zh-CN" altLang="zh-CN" sz="2800" dirty="0">
              <a:latin typeface="Consolas" panose="020B0609020204030204" pitchFamily="49" charset="0"/>
            </a:endParaRPr>
          </a:p>
          <a:p>
            <a:pPr>
              <a:lnSpc>
                <a:spcPct val="100000"/>
              </a:lnSpc>
              <a:buFont typeface="Wingdings" panose="05000000000000000000" pitchFamily="2" charset="2"/>
              <a:buNone/>
            </a:pPr>
            <a:r>
              <a:rPr lang="en-US" altLang="zh-CN" sz="2800" dirty="0">
                <a:latin typeface="Consolas" panose="020B0609020204030204" pitchFamily="49" charset="0"/>
              </a:rPr>
              <a:t>     return </a:t>
            </a:r>
            <a:r>
              <a:rPr lang="en-US" altLang="zh-CN" sz="2800" dirty="0" err="1">
                <a:latin typeface="Consolas" panose="020B0609020204030204" pitchFamily="49" charset="0"/>
              </a:rPr>
              <a:t>resu</a:t>
            </a:r>
            <a:r>
              <a:rPr lang="en-US" altLang="zh-CN" sz="2800" dirty="0">
                <a:latin typeface="Consolas" panose="020B0609020204030204" pitchFamily="49" charset="0"/>
              </a:rPr>
              <a:t>;</a:t>
            </a:r>
            <a:endParaRPr lang="zh-CN" altLang="zh-CN" sz="2800" dirty="0">
              <a:latin typeface="Consolas" panose="020B0609020204030204" pitchFamily="49" charset="0"/>
            </a:endParaRPr>
          </a:p>
          <a:p>
            <a:pPr>
              <a:lnSpc>
                <a:spcPct val="100000"/>
              </a:lnSpc>
              <a:buFont typeface="Wingdings" panose="05000000000000000000" pitchFamily="2" charset="2"/>
              <a:buNone/>
            </a:pPr>
            <a:r>
              <a:rPr lang="en-US" altLang="zh-CN" sz="2800" dirty="0">
                <a:latin typeface="Consolas" panose="020B0609020204030204" pitchFamily="49" charset="0"/>
              </a:rPr>
              <a:t> }</a:t>
            </a:r>
            <a:endParaRPr lang="zh-CN" altLang="zh-CN" sz="2800" dirty="0">
              <a:latin typeface="Consolas" panose="020B0609020204030204" pitchFamily="49" charset="0"/>
            </a:endParaRPr>
          </a:p>
        </p:txBody>
      </p:sp>
      <p:sp>
        <p:nvSpPr>
          <p:cNvPr id="5" name="爆炸形 1 4"/>
          <p:cNvSpPr>
            <a:spLocks noChangeArrowheads="1"/>
          </p:cNvSpPr>
          <p:nvPr/>
        </p:nvSpPr>
        <p:spPr bwMode="auto">
          <a:xfrm>
            <a:off x="5508104" y="3723878"/>
            <a:ext cx="3786188" cy="1178719"/>
          </a:xfrm>
          <a:prstGeom prst="irregularSeal1">
            <a:avLst/>
          </a:prstGeom>
          <a:solidFill>
            <a:srgbClr val="FFFFCC"/>
          </a:solidFill>
          <a:ln w="9525" algn="ctr">
            <a:solidFill>
              <a:schemeClr val="tx1"/>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a:solidFill>
                  <a:srgbClr val="FF0000"/>
                </a:solidFill>
              </a:rPr>
              <a:t>注意溢出</a:t>
            </a:r>
          </a:p>
        </p:txBody>
      </p:sp>
      <p:pic>
        <p:nvPicPr>
          <p:cNvPr id="82949" name="图片 5"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1">
            <a:extLst>
              <a:ext uri="{FF2B5EF4-FFF2-40B4-BE49-F238E27FC236}">
                <a16:creationId xmlns:a16="http://schemas.microsoft.com/office/drawing/2014/main" id="{0A99FC3A-10C0-4C4B-A227-012848602D55}"/>
              </a:ext>
            </a:extLst>
          </p:cNvPr>
          <p:cNvGraphicFramePr>
            <a:graphicFrameLocks noChangeAspect="1"/>
          </p:cNvGraphicFramePr>
          <p:nvPr>
            <p:extLst>
              <p:ext uri="{D42A27DB-BD31-4B8C-83A1-F6EECF244321}">
                <p14:modId xmlns:p14="http://schemas.microsoft.com/office/powerpoint/2010/main" val="90356164"/>
              </p:ext>
            </p:extLst>
          </p:nvPr>
        </p:nvGraphicFramePr>
        <p:xfrm>
          <a:off x="5004048" y="174626"/>
          <a:ext cx="4097610" cy="723598"/>
        </p:xfrm>
        <a:graphic>
          <a:graphicData uri="http://schemas.openxmlformats.org/presentationml/2006/ole">
            <mc:AlternateContent xmlns:mc="http://schemas.openxmlformats.org/markup-compatibility/2006">
              <mc:Choice xmlns:v="urn:schemas-microsoft-com:vml" Requires="v">
                <p:oleObj spid="_x0000_s25615" name="公式" r:id="rId5" imgW="46634400" imgH="10972800" progId="Equation.3">
                  <p:embed/>
                </p:oleObj>
              </mc:Choice>
              <mc:Fallback>
                <p:oleObj name="公式" r:id="rId5" imgW="46634400" imgH="10972800" progId="Equation.3">
                  <p:embed/>
                  <p:pic>
                    <p:nvPicPr>
                      <p:cNvPr id="2050" name="Object 1"/>
                      <p:cNvPicPr>
                        <a:picLocks noChangeAspect="1" noChangeArrowheads="1"/>
                      </p:cNvPicPr>
                      <p:nvPr/>
                    </p:nvPicPr>
                    <p:blipFill>
                      <a:blip r:embed="rId6"/>
                      <a:srcRect/>
                      <a:stretch>
                        <a:fillRect/>
                      </a:stretch>
                    </p:blipFill>
                    <p:spPr bwMode="auto">
                      <a:xfrm>
                        <a:off x="5004048" y="174626"/>
                        <a:ext cx="4097610" cy="723598"/>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5B1858C-DFEC-4AD4-9A5C-E4F52A3E4C49}"/>
              </a:ext>
            </a:extLst>
          </p:cNvPr>
          <p:cNvSpPr/>
          <p:nvPr/>
        </p:nvSpPr>
        <p:spPr>
          <a:xfrm>
            <a:off x="179512" y="843558"/>
            <a:ext cx="8856984" cy="2862322"/>
          </a:xfrm>
          <a:prstGeom prst="rect">
            <a:avLst/>
          </a:prstGeom>
        </p:spPr>
        <p:txBody>
          <a:bodyPr wrap="square">
            <a:spAutoFit/>
          </a:bodyPr>
          <a:lstStyle/>
          <a:p>
            <a:pPr>
              <a:buFont typeface="Arial" panose="020B0604020202020204" pitchFamily="34" charset="0"/>
              <a:buChar char="•"/>
            </a:pPr>
            <a:r>
              <a:rPr lang="zh-CN" altLang="en-US" dirty="0">
                <a:solidFill>
                  <a:srgbClr val="333333"/>
                </a:solidFill>
                <a:latin typeface="-apple-system"/>
              </a:rPr>
              <a:t>递归：</a:t>
            </a:r>
            <a:r>
              <a:rPr lang="zh-CN" altLang="en-US" dirty="0">
                <a:solidFill>
                  <a:srgbClr val="7C79E5"/>
                </a:solidFill>
                <a:latin typeface="-apple-system"/>
              </a:rPr>
              <a:t>从已知问题的结果出发</a:t>
            </a:r>
            <a:r>
              <a:rPr lang="zh-CN" altLang="en-US" dirty="0">
                <a:solidFill>
                  <a:srgbClr val="333333"/>
                </a:solidFill>
                <a:latin typeface="-apple-system"/>
              </a:rPr>
              <a:t>，用迭代表达式逐步推算出问题的开始的条件，即</a:t>
            </a:r>
            <a:r>
              <a:rPr lang="zh-CN" altLang="en-US" dirty="0">
                <a:solidFill>
                  <a:srgbClr val="7C79E5"/>
                </a:solidFill>
                <a:latin typeface="-apple-system"/>
              </a:rPr>
              <a:t>顺推法的逆过程</a:t>
            </a:r>
            <a:r>
              <a:rPr lang="zh-CN" altLang="en-US" dirty="0">
                <a:solidFill>
                  <a:srgbClr val="333333"/>
                </a:solidFill>
                <a:latin typeface="-apple-system"/>
              </a:rPr>
              <a:t>，称为递归。</a:t>
            </a:r>
          </a:p>
          <a:p>
            <a:r>
              <a:rPr lang="zh-CN" altLang="en-US" dirty="0">
                <a:solidFill>
                  <a:srgbClr val="4D4D4D"/>
                </a:solidFill>
                <a:latin typeface="-apple-system"/>
              </a:rPr>
              <a:t> </a:t>
            </a:r>
          </a:p>
          <a:p>
            <a:pPr>
              <a:buFont typeface="Arial" panose="020B0604020202020204" pitchFamily="34" charset="0"/>
              <a:buChar char="•"/>
            </a:pPr>
            <a:r>
              <a:rPr lang="zh-CN" altLang="en-US" dirty="0">
                <a:solidFill>
                  <a:srgbClr val="333333"/>
                </a:solidFill>
                <a:latin typeface="-apple-system"/>
              </a:rPr>
              <a:t>递归的定义：在一个函数的定义中又直接或间接地调用本身。</a:t>
            </a:r>
          </a:p>
          <a:p>
            <a:r>
              <a:rPr lang="zh-CN" altLang="en-US" dirty="0">
                <a:solidFill>
                  <a:srgbClr val="4D4D4D"/>
                </a:solidFill>
                <a:latin typeface="-apple-system"/>
              </a:rPr>
              <a:t> </a:t>
            </a:r>
          </a:p>
          <a:p>
            <a:pPr>
              <a:buFont typeface="Arial" panose="020B0604020202020204" pitchFamily="34" charset="0"/>
              <a:buChar char="•"/>
            </a:pPr>
            <a:r>
              <a:rPr lang="zh-CN" altLang="en-US" dirty="0">
                <a:solidFill>
                  <a:srgbClr val="333333"/>
                </a:solidFill>
                <a:latin typeface="-apple-system"/>
              </a:rPr>
              <a:t>递归思想： 把规模大的、较难解决的问题变成规模较小的、易解决的同一问题。规模较小的问题又变成规模更小的问题，并且小到一定程度可以直接得出它的解，从而得到原来问题的解。</a:t>
            </a:r>
          </a:p>
          <a:p>
            <a:r>
              <a:rPr lang="zh-CN" altLang="en-US" dirty="0">
                <a:solidFill>
                  <a:srgbClr val="4D4D4D"/>
                </a:solidFill>
                <a:latin typeface="-apple-system"/>
              </a:rPr>
              <a:t> </a:t>
            </a:r>
          </a:p>
          <a:p>
            <a:pPr>
              <a:buFont typeface="Arial" panose="020B0604020202020204" pitchFamily="34" charset="0"/>
              <a:buChar char="•"/>
            </a:pPr>
            <a:r>
              <a:rPr lang="zh-CN" altLang="en-US" dirty="0">
                <a:solidFill>
                  <a:srgbClr val="333333"/>
                </a:solidFill>
                <a:latin typeface="-apple-system"/>
              </a:rPr>
              <a:t>递归优点： 符合人的思维方式，递归程序结构清晰，可读性，容易理解</a:t>
            </a:r>
          </a:p>
        </p:txBody>
      </p:sp>
    </p:spTree>
    <p:extLst>
      <p:ext uri="{BB962C8B-B14F-4D97-AF65-F5344CB8AC3E}">
        <p14:creationId xmlns:p14="http://schemas.microsoft.com/office/powerpoint/2010/main" val="3895089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8" y="915566"/>
            <a:ext cx="90392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标注 1"/>
          <p:cNvSpPr/>
          <p:nvPr/>
        </p:nvSpPr>
        <p:spPr>
          <a:xfrm>
            <a:off x="4211960" y="1059582"/>
            <a:ext cx="792088" cy="360040"/>
          </a:xfrm>
          <a:prstGeom prst="wedgeRectCallout">
            <a:avLst>
              <a:gd name="adj1" fmla="val -122046"/>
              <a:gd name="adj2" fmla="val 1415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sqrt</a:t>
            </a:r>
            <a:r>
              <a:rPr lang="en-US" altLang="zh-CN" dirty="0"/>
              <a:t>(</a:t>
            </a:r>
            <a:r>
              <a:rPr lang="en-US" altLang="zh-CN" dirty="0" err="1"/>
              <a:t>i</a:t>
            </a:r>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018" name="组合 27"/>
          <p:cNvGrpSpPr/>
          <p:nvPr/>
        </p:nvGrpSpPr>
        <p:grpSpPr bwMode="auto">
          <a:xfrm>
            <a:off x="285750" y="1446610"/>
            <a:ext cx="8572500" cy="2678906"/>
            <a:chOff x="142844" y="1928802"/>
            <a:chExt cx="9572692" cy="3429024"/>
          </a:xfrm>
        </p:grpSpPr>
        <p:cxnSp>
          <p:nvCxnSpPr>
            <p:cNvPr id="86020" name="直接连接符 5"/>
            <p:cNvCxnSpPr>
              <a:cxnSpLocks noChangeShapeType="1"/>
            </p:cNvCxnSpPr>
            <p:nvPr/>
          </p:nvCxnSpPr>
          <p:spPr bwMode="auto">
            <a:xfrm>
              <a:off x="142844" y="4786322"/>
              <a:ext cx="3071834"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86021" name="直接连接符 6"/>
            <p:cNvCxnSpPr>
              <a:cxnSpLocks noChangeShapeType="1"/>
            </p:cNvCxnSpPr>
            <p:nvPr/>
          </p:nvCxnSpPr>
          <p:spPr bwMode="auto">
            <a:xfrm rot="5400000" flipH="1" flipV="1">
              <a:off x="250001" y="3357562"/>
              <a:ext cx="285752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86022" name="流程图: 过程 10"/>
            <p:cNvSpPr>
              <a:spLocks noChangeArrowheads="1"/>
            </p:cNvSpPr>
            <p:nvPr/>
          </p:nvSpPr>
          <p:spPr bwMode="auto">
            <a:xfrm>
              <a:off x="450027" y="4329119"/>
              <a:ext cx="2457467" cy="457203"/>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23" name="流程图: 过程 12"/>
            <p:cNvSpPr>
              <a:spLocks noChangeArrowheads="1"/>
            </p:cNvSpPr>
            <p:nvPr/>
          </p:nvSpPr>
          <p:spPr bwMode="auto">
            <a:xfrm>
              <a:off x="654816" y="3871916"/>
              <a:ext cx="2047889" cy="457203"/>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24" name="流程图: 过程 13"/>
            <p:cNvSpPr>
              <a:spLocks noChangeArrowheads="1"/>
            </p:cNvSpPr>
            <p:nvPr/>
          </p:nvSpPr>
          <p:spPr bwMode="auto">
            <a:xfrm>
              <a:off x="859605" y="3414712"/>
              <a:ext cx="1638311" cy="457203"/>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25" name="流程图: 过程 14"/>
            <p:cNvSpPr>
              <a:spLocks noChangeArrowheads="1"/>
            </p:cNvSpPr>
            <p:nvPr/>
          </p:nvSpPr>
          <p:spPr bwMode="auto">
            <a:xfrm>
              <a:off x="1064394" y="2957509"/>
              <a:ext cx="1228734" cy="457203"/>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26" name="流程图: 过程 15"/>
            <p:cNvSpPr>
              <a:spLocks noChangeArrowheads="1"/>
            </p:cNvSpPr>
            <p:nvPr/>
          </p:nvSpPr>
          <p:spPr bwMode="auto">
            <a:xfrm>
              <a:off x="1269183" y="2500306"/>
              <a:ext cx="819156" cy="457203"/>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内容占位符 2"/>
            <p:cNvSpPr txBox="1"/>
            <p:nvPr/>
          </p:nvSpPr>
          <p:spPr bwMode="auto">
            <a:xfrm>
              <a:off x="1286249" y="4929579"/>
              <a:ext cx="785315" cy="428247"/>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86028" name="直接连接符 21"/>
            <p:cNvCxnSpPr>
              <a:cxnSpLocks noChangeShapeType="1"/>
            </p:cNvCxnSpPr>
            <p:nvPr/>
          </p:nvCxnSpPr>
          <p:spPr bwMode="auto">
            <a:xfrm>
              <a:off x="3393273" y="4786322"/>
              <a:ext cx="3071834"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86029" name="直接连接符 22"/>
            <p:cNvCxnSpPr>
              <a:cxnSpLocks noChangeShapeType="1"/>
            </p:cNvCxnSpPr>
            <p:nvPr/>
          </p:nvCxnSpPr>
          <p:spPr bwMode="auto">
            <a:xfrm rot="5400000" flipH="1" flipV="1">
              <a:off x="3500430" y="3357562"/>
              <a:ext cx="285752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535646" y="4929579"/>
              <a:ext cx="787088" cy="428247"/>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86031" name="直接连接符 24"/>
            <p:cNvCxnSpPr>
              <a:cxnSpLocks noChangeShapeType="1"/>
            </p:cNvCxnSpPr>
            <p:nvPr/>
          </p:nvCxnSpPr>
          <p:spPr bwMode="auto">
            <a:xfrm>
              <a:off x="6643702" y="4786322"/>
              <a:ext cx="3071834"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86032" name="直接连接符 25"/>
            <p:cNvCxnSpPr>
              <a:cxnSpLocks noChangeShapeType="1"/>
            </p:cNvCxnSpPr>
            <p:nvPr/>
          </p:nvCxnSpPr>
          <p:spPr bwMode="auto">
            <a:xfrm rot="5400000" flipH="1" flipV="1">
              <a:off x="6750859" y="3357562"/>
              <a:ext cx="285752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786816" y="4929579"/>
              <a:ext cx="785316" cy="428247"/>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grpSp>
      <p:pic>
        <p:nvPicPr>
          <p:cNvPr id="86019" name="图片 1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62631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605" y="915670"/>
            <a:ext cx="8229600" cy="3024232"/>
          </a:xfrm>
        </p:spPr>
        <p:txBody>
          <a:bodyPr>
            <a:noAutofit/>
          </a:bodyPr>
          <a:lstStyle/>
          <a:p>
            <a:pPr>
              <a:lnSpc>
                <a:spcPct val="170000"/>
              </a:lnSpc>
            </a:pPr>
            <a:r>
              <a:rPr lang="zh-CN" altLang="zh-CN" sz="2400" dirty="0"/>
              <a:t>求Fibonacci数列，第</a:t>
            </a:r>
            <a:r>
              <a:rPr lang="en-US" altLang="zh-CN" sz="2400" dirty="0"/>
              <a:t>n</a:t>
            </a:r>
            <a:r>
              <a:rPr lang="zh-CN" altLang="zh-CN" sz="2400" dirty="0"/>
              <a:t> 项的值</a:t>
            </a:r>
            <a:endParaRPr lang="en-US" altLang="zh-CN" sz="2400" dirty="0"/>
          </a:p>
          <a:p>
            <a:pPr>
              <a:lnSpc>
                <a:spcPct val="170000"/>
              </a:lnSpc>
            </a:pPr>
            <a:endParaRPr lang="en-US" altLang="zh-CN" sz="2400" dirty="0"/>
          </a:p>
          <a:p>
            <a:pPr>
              <a:lnSpc>
                <a:spcPct val="170000"/>
              </a:lnSpc>
            </a:pPr>
            <a:r>
              <a:rPr lang="zh-CN" altLang="zh-CN" sz="2400" dirty="0"/>
              <a:t>（F(0)=0，F(1)=1, F(n)=F(n - 1)+F(n - 2)（n ≥ 2，n ∈ N*））</a:t>
            </a:r>
            <a:endParaRPr lang="en-US" altLang="zh-CN" sz="24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2"/>
          <p:cNvSpPr>
            <a:spLocks noGrp="1"/>
          </p:cNvSpPr>
          <p:nvPr>
            <p:ph idx="1"/>
          </p:nvPr>
        </p:nvSpPr>
        <p:spPr>
          <a:xfrm>
            <a:off x="539750" y="482204"/>
            <a:ext cx="8153400" cy="4111228"/>
          </a:xfrm>
        </p:spPr>
        <p:txBody>
          <a:bodyPr>
            <a:normAutofit lnSpcReduction="10000"/>
          </a:bodyPr>
          <a:lstStyle/>
          <a:p>
            <a:pPr>
              <a:buFont typeface="Wingdings" panose="05000000000000000000" pitchFamily="2" charset="2"/>
              <a:buNone/>
            </a:pPr>
            <a:r>
              <a:rPr lang="en-US" altLang="zh-CN" dirty="0"/>
              <a:t>   Hanoi</a:t>
            </a:r>
            <a:r>
              <a:rPr lang="zh-CN" altLang="zh-CN" dirty="0"/>
              <a:t>（汉诺）塔问题。古代有一个梵塔，塔内有</a:t>
            </a:r>
            <a:r>
              <a:rPr lang="en-US" altLang="zh-CN" dirty="0"/>
              <a:t>3</a:t>
            </a:r>
            <a:r>
              <a:rPr lang="zh-CN" altLang="zh-CN" dirty="0"/>
              <a:t>个座</a:t>
            </a:r>
            <a:r>
              <a:rPr lang="en-US" altLang="zh-CN" dirty="0"/>
              <a:t>A</a:t>
            </a:r>
            <a:r>
              <a:rPr lang="zh-CN" altLang="zh-CN" dirty="0"/>
              <a:t>、</a:t>
            </a:r>
            <a:r>
              <a:rPr lang="en-US" altLang="zh-CN" dirty="0"/>
              <a:t>B</a:t>
            </a:r>
            <a:r>
              <a:rPr lang="zh-CN" altLang="zh-CN" dirty="0"/>
              <a:t>、</a:t>
            </a:r>
            <a:r>
              <a:rPr lang="en-US" altLang="zh-CN" dirty="0"/>
              <a:t>C</a:t>
            </a:r>
            <a:r>
              <a:rPr lang="zh-CN" altLang="zh-CN" dirty="0"/>
              <a:t>，开始时Ａ座上有</a:t>
            </a:r>
            <a:r>
              <a:rPr lang="en-US" altLang="zh-CN" dirty="0"/>
              <a:t>64</a:t>
            </a:r>
            <a:r>
              <a:rPr lang="zh-CN" altLang="zh-CN" dirty="0"/>
              <a:t>个盘子，盘子大小不等，大的在下，小的在上。有一个老和尚想把这</a:t>
            </a:r>
            <a:r>
              <a:rPr lang="en-US" altLang="zh-CN" dirty="0"/>
              <a:t>64</a:t>
            </a:r>
            <a:r>
              <a:rPr lang="zh-CN" altLang="zh-CN" dirty="0"/>
              <a:t>个盘子从Ａ座移到Ｃ座，但规定每次只允许移动一个盘，且在移动过程中在</a:t>
            </a:r>
            <a:r>
              <a:rPr lang="en-US" altLang="zh-CN" dirty="0"/>
              <a:t>3</a:t>
            </a:r>
            <a:r>
              <a:rPr lang="zh-CN" altLang="zh-CN" dirty="0"/>
              <a:t>个座上都始终保持大盘在下，小盘在上。在移动过程中可以利用</a:t>
            </a:r>
            <a:r>
              <a:rPr lang="en-US" altLang="zh-CN" dirty="0"/>
              <a:t>B</a:t>
            </a:r>
            <a:r>
              <a:rPr lang="zh-CN" altLang="zh-CN" dirty="0"/>
              <a:t>座。要求编程序输出移动一盘子的步骤。</a:t>
            </a:r>
            <a:endParaRPr lang="zh-CN" altLang="en-US" dirty="0"/>
          </a:p>
        </p:txBody>
      </p:sp>
      <p:pic>
        <p:nvPicPr>
          <p:cNvPr id="84995"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018" name="组合 27"/>
          <p:cNvGrpSpPr/>
          <p:nvPr/>
        </p:nvGrpSpPr>
        <p:grpSpPr bwMode="auto">
          <a:xfrm>
            <a:off x="285750" y="1446610"/>
            <a:ext cx="8572500" cy="2678906"/>
            <a:chOff x="142844" y="1928802"/>
            <a:chExt cx="9572692" cy="3429024"/>
          </a:xfrm>
        </p:grpSpPr>
        <p:cxnSp>
          <p:nvCxnSpPr>
            <p:cNvPr id="86020" name="直接连接符 5"/>
            <p:cNvCxnSpPr>
              <a:cxnSpLocks noChangeShapeType="1"/>
            </p:cNvCxnSpPr>
            <p:nvPr/>
          </p:nvCxnSpPr>
          <p:spPr bwMode="auto">
            <a:xfrm>
              <a:off x="142844" y="4786322"/>
              <a:ext cx="3071834"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86021" name="直接连接符 6"/>
            <p:cNvCxnSpPr>
              <a:cxnSpLocks noChangeShapeType="1"/>
            </p:cNvCxnSpPr>
            <p:nvPr/>
          </p:nvCxnSpPr>
          <p:spPr bwMode="auto">
            <a:xfrm rot="5400000" flipH="1" flipV="1">
              <a:off x="250001" y="3357562"/>
              <a:ext cx="285752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86022" name="流程图: 过程 10"/>
            <p:cNvSpPr>
              <a:spLocks noChangeArrowheads="1"/>
            </p:cNvSpPr>
            <p:nvPr/>
          </p:nvSpPr>
          <p:spPr bwMode="auto">
            <a:xfrm>
              <a:off x="450027" y="4329119"/>
              <a:ext cx="2457467" cy="457203"/>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23" name="流程图: 过程 12"/>
            <p:cNvSpPr>
              <a:spLocks noChangeArrowheads="1"/>
            </p:cNvSpPr>
            <p:nvPr/>
          </p:nvSpPr>
          <p:spPr bwMode="auto">
            <a:xfrm>
              <a:off x="654816" y="3871916"/>
              <a:ext cx="2047889" cy="457203"/>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24" name="流程图: 过程 13"/>
            <p:cNvSpPr>
              <a:spLocks noChangeArrowheads="1"/>
            </p:cNvSpPr>
            <p:nvPr/>
          </p:nvSpPr>
          <p:spPr bwMode="auto">
            <a:xfrm>
              <a:off x="859605" y="3414712"/>
              <a:ext cx="1638311" cy="457203"/>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25" name="流程图: 过程 14"/>
            <p:cNvSpPr>
              <a:spLocks noChangeArrowheads="1"/>
            </p:cNvSpPr>
            <p:nvPr/>
          </p:nvSpPr>
          <p:spPr bwMode="auto">
            <a:xfrm>
              <a:off x="1064394" y="2957509"/>
              <a:ext cx="1228734" cy="457203"/>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26" name="流程图: 过程 15"/>
            <p:cNvSpPr>
              <a:spLocks noChangeArrowheads="1"/>
            </p:cNvSpPr>
            <p:nvPr/>
          </p:nvSpPr>
          <p:spPr bwMode="auto">
            <a:xfrm>
              <a:off x="1269183" y="2500306"/>
              <a:ext cx="819156" cy="457203"/>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内容占位符 2"/>
            <p:cNvSpPr txBox="1"/>
            <p:nvPr/>
          </p:nvSpPr>
          <p:spPr bwMode="auto">
            <a:xfrm>
              <a:off x="1286249" y="4929579"/>
              <a:ext cx="785315" cy="428247"/>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86028" name="直接连接符 21"/>
            <p:cNvCxnSpPr>
              <a:cxnSpLocks noChangeShapeType="1"/>
            </p:cNvCxnSpPr>
            <p:nvPr/>
          </p:nvCxnSpPr>
          <p:spPr bwMode="auto">
            <a:xfrm>
              <a:off x="3393273" y="4786322"/>
              <a:ext cx="3071834"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86029" name="直接连接符 22"/>
            <p:cNvCxnSpPr>
              <a:cxnSpLocks noChangeShapeType="1"/>
            </p:cNvCxnSpPr>
            <p:nvPr/>
          </p:nvCxnSpPr>
          <p:spPr bwMode="auto">
            <a:xfrm rot="5400000" flipH="1" flipV="1">
              <a:off x="3500430" y="3357562"/>
              <a:ext cx="285752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535646" y="4929579"/>
              <a:ext cx="787088" cy="428247"/>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86031" name="直接连接符 24"/>
            <p:cNvCxnSpPr>
              <a:cxnSpLocks noChangeShapeType="1"/>
            </p:cNvCxnSpPr>
            <p:nvPr/>
          </p:nvCxnSpPr>
          <p:spPr bwMode="auto">
            <a:xfrm>
              <a:off x="6643702" y="4786322"/>
              <a:ext cx="3071834"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86032" name="直接连接符 25"/>
            <p:cNvCxnSpPr>
              <a:cxnSpLocks noChangeShapeType="1"/>
            </p:cNvCxnSpPr>
            <p:nvPr/>
          </p:nvCxnSpPr>
          <p:spPr bwMode="auto">
            <a:xfrm rot="5400000" flipH="1" flipV="1">
              <a:off x="6750859" y="3357562"/>
              <a:ext cx="285752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786816" y="4929579"/>
              <a:ext cx="785316" cy="428247"/>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grpSp>
      <p:pic>
        <p:nvPicPr>
          <p:cNvPr id="86019" name="图片 1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内容占位符 2"/>
          <p:cNvSpPr>
            <a:spLocks noGrp="1"/>
          </p:cNvSpPr>
          <p:nvPr>
            <p:ph idx="1"/>
          </p:nvPr>
        </p:nvSpPr>
        <p:spPr>
          <a:xfrm>
            <a:off x="539750" y="696517"/>
            <a:ext cx="8153400" cy="3896915"/>
          </a:xfrm>
        </p:spPr>
        <p:txBody>
          <a:bodyPr/>
          <a:lstStyle/>
          <a:p>
            <a:r>
              <a:rPr lang="zh-CN" altLang="zh-CN"/>
              <a:t>解题思路：</a:t>
            </a:r>
            <a:endParaRPr lang="en-US" altLang="zh-CN"/>
          </a:p>
          <a:p>
            <a:pPr lvl="1"/>
            <a:r>
              <a:rPr lang="zh-CN" altLang="zh-CN"/>
              <a:t>要把</a:t>
            </a:r>
            <a:r>
              <a:rPr lang="en-US" altLang="zh-CN"/>
              <a:t>64</a:t>
            </a:r>
            <a:r>
              <a:rPr lang="zh-CN" altLang="zh-CN"/>
              <a:t>个盘子从</a:t>
            </a:r>
            <a:r>
              <a:rPr lang="en-US" altLang="zh-CN"/>
              <a:t>A</a:t>
            </a:r>
            <a:r>
              <a:rPr lang="zh-CN" altLang="zh-CN"/>
              <a:t>座移动到</a:t>
            </a:r>
            <a:r>
              <a:rPr lang="en-US" altLang="zh-CN"/>
              <a:t>C</a:t>
            </a:r>
            <a:r>
              <a:rPr lang="zh-CN" altLang="zh-CN"/>
              <a:t>座，需要移动大约</a:t>
            </a:r>
            <a:r>
              <a:rPr lang="en-US" altLang="zh-CN"/>
              <a:t>2</a:t>
            </a:r>
            <a:r>
              <a:rPr lang="en-US" altLang="zh-CN" baseline="30000"/>
              <a:t>64</a:t>
            </a:r>
            <a:r>
              <a:rPr lang="en-US" altLang="zh-CN"/>
              <a:t> </a:t>
            </a:r>
            <a:r>
              <a:rPr lang="zh-CN" altLang="zh-CN"/>
              <a:t>次盘子。一般人是不可能直接确定移动盘子的每一个具体步骤的</a:t>
            </a:r>
            <a:endParaRPr lang="en-US" altLang="zh-CN"/>
          </a:p>
          <a:p>
            <a:pPr lvl="1"/>
            <a:r>
              <a:rPr lang="zh-CN" altLang="zh-CN"/>
              <a:t>老和尚会这样想：假如有另外一个和尚能有办法将上面</a:t>
            </a:r>
            <a:r>
              <a:rPr lang="en-US" altLang="zh-CN"/>
              <a:t>63</a:t>
            </a:r>
            <a:r>
              <a:rPr lang="zh-CN" altLang="zh-CN"/>
              <a:t>个盘子从一个座移到另一座。那么，问题就解决了。此时老和尚只需这样做：</a:t>
            </a:r>
          </a:p>
        </p:txBody>
      </p:sp>
      <p:pic>
        <p:nvPicPr>
          <p:cNvPr id="87043"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042">
                                            <p:txEl>
                                              <p:pRg st="2" end="2"/>
                                            </p:txEl>
                                          </p:spTgt>
                                        </p:tgtEl>
                                        <p:attrNameLst>
                                          <p:attrName>style.visibility</p:attrName>
                                        </p:attrNameLst>
                                      </p:cBhvr>
                                      <p:to>
                                        <p:strVal val="visible"/>
                                      </p:to>
                                    </p:set>
                                    <p:animEffect transition="in" filter="blinds(horizontal)">
                                      <p:cBhvr>
                                        <p:cTn id="7" dur="500"/>
                                        <p:tgtEl>
                                          <p:spTgt spid="870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2"/>
          <p:cNvSpPr>
            <a:spLocks noGrp="1"/>
          </p:cNvSpPr>
          <p:nvPr>
            <p:ph idx="1"/>
          </p:nvPr>
        </p:nvSpPr>
        <p:spPr>
          <a:xfrm>
            <a:off x="539750" y="696517"/>
            <a:ext cx="8153400" cy="3896915"/>
          </a:xfrm>
        </p:spPr>
        <p:txBody>
          <a:bodyPr/>
          <a:lstStyle/>
          <a:p>
            <a:r>
              <a:rPr lang="zh-CN" altLang="zh-CN"/>
              <a:t>解题思路：</a:t>
            </a:r>
            <a:endParaRPr lang="en-US" altLang="zh-CN"/>
          </a:p>
          <a:p>
            <a:pPr lvl="1">
              <a:buFont typeface="Wingdings" panose="05000000000000000000" pitchFamily="2" charset="2"/>
              <a:buNone/>
            </a:pPr>
            <a:r>
              <a:rPr lang="en-US" altLang="zh-CN"/>
              <a:t>(1) </a:t>
            </a:r>
            <a:r>
              <a:rPr lang="zh-CN" altLang="zh-CN"/>
              <a:t>命令第</a:t>
            </a:r>
            <a:r>
              <a:rPr lang="en-US" altLang="zh-CN"/>
              <a:t>2</a:t>
            </a:r>
            <a:r>
              <a:rPr lang="zh-CN" altLang="zh-CN"/>
              <a:t>个和尚将</a:t>
            </a:r>
            <a:r>
              <a:rPr lang="en-US" altLang="zh-CN"/>
              <a:t>63</a:t>
            </a:r>
            <a:r>
              <a:rPr lang="zh-CN" altLang="zh-CN"/>
              <a:t>个盘子从</a:t>
            </a:r>
            <a:r>
              <a:rPr lang="en-US" altLang="zh-CN"/>
              <a:t>A</a:t>
            </a:r>
            <a:r>
              <a:rPr lang="zh-CN" altLang="zh-CN"/>
              <a:t>座移到</a:t>
            </a:r>
            <a:r>
              <a:rPr lang="en-US" altLang="zh-CN"/>
              <a:t>B</a:t>
            </a:r>
            <a:r>
              <a:rPr lang="zh-CN" altLang="zh-CN"/>
              <a:t>座</a:t>
            </a:r>
          </a:p>
          <a:p>
            <a:pPr lvl="1">
              <a:buFont typeface="Wingdings" panose="05000000000000000000" pitchFamily="2" charset="2"/>
              <a:buNone/>
            </a:pPr>
            <a:r>
              <a:rPr lang="en-US" altLang="zh-CN"/>
              <a:t>(2) </a:t>
            </a:r>
            <a:r>
              <a:rPr lang="zh-CN" altLang="zh-CN"/>
              <a:t>自己将</a:t>
            </a:r>
            <a:r>
              <a:rPr lang="en-US" altLang="zh-CN"/>
              <a:t>1</a:t>
            </a:r>
            <a:r>
              <a:rPr lang="zh-CN" altLang="zh-CN"/>
              <a:t>个盘子（最底下的、最大的盘子）从</a:t>
            </a:r>
            <a:r>
              <a:rPr lang="en-US" altLang="zh-CN"/>
              <a:t>A</a:t>
            </a:r>
            <a:r>
              <a:rPr lang="zh-CN" altLang="zh-CN"/>
              <a:t>座移到</a:t>
            </a:r>
            <a:r>
              <a:rPr lang="en-US" altLang="zh-CN"/>
              <a:t>C</a:t>
            </a:r>
            <a:r>
              <a:rPr lang="zh-CN" altLang="zh-CN"/>
              <a:t>座</a:t>
            </a:r>
          </a:p>
          <a:p>
            <a:pPr lvl="1">
              <a:buFont typeface="Wingdings" panose="05000000000000000000" pitchFamily="2" charset="2"/>
              <a:buNone/>
            </a:pPr>
            <a:r>
              <a:rPr lang="en-US" altLang="zh-CN"/>
              <a:t>(3) </a:t>
            </a:r>
            <a:r>
              <a:rPr lang="zh-CN" altLang="zh-CN"/>
              <a:t>再命令第</a:t>
            </a:r>
            <a:r>
              <a:rPr lang="en-US" altLang="zh-CN"/>
              <a:t>2</a:t>
            </a:r>
            <a:r>
              <a:rPr lang="zh-CN" altLang="zh-CN"/>
              <a:t>个和尚将</a:t>
            </a:r>
            <a:r>
              <a:rPr lang="en-US" altLang="zh-CN"/>
              <a:t>63</a:t>
            </a:r>
            <a:r>
              <a:rPr lang="zh-CN" altLang="zh-CN"/>
              <a:t>个盘子从</a:t>
            </a:r>
            <a:r>
              <a:rPr lang="en-US" altLang="zh-CN"/>
              <a:t>B</a:t>
            </a:r>
            <a:r>
              <a:rPr lang="zh-CN" altLang="zh-CN"/>
              <a:t>座移到</a:t>
            </a:r>
            <a:r>
              <a:rPr lang="en-US" altLang="zh-CN"/>
              <a:t>C</a:t>
            </a:r>
            <a:r>
              <a:rPr lang="zh-CN" altLang="zh-CN"/>
              <a:t>座</a:t>
            </a:r>
          </a:p>
          <a:p>
            <a:endParaRPr lang="zh-CN" altLang="en-US"/>
          </a:p>
        </p:txBody>
      </p:sp>
      <p:pic>
        <p:nvPicPr>
          <p:cNvPr id="88067"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066">
                                            <p:txEl>
                                              <p:pRg st="2" end="2"/>
                                            </p:txEl>
                                          </p:spTgt>
                                        </p:tgtEl>
                                        <p:attrNameLst>
                                          <p:attrName>style.visibility</p:attrName>
                                        </p:attrNameLst>
                                      </p:cBhvr>
                                      <p:to>
                                        <p:strVal val="visible"/>
                                      </p:to>
                                    </p:set>
                                    <p:animEffect transition="in" filter="blinds(horizontal)">
                                      <p:cBhvr>
                                        <p:cTn id="7" dur="500"/>
                                        <p:tgtEl>
                                          <p:spTgt spid="8806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8066">
                                            <p:txEl>
                                              <p:pRg st="3" end="3"/>
                                            </p:txEl>
                                          </p:spTgt>
                                        </p:tgtEl>
                                        <p:attrNameLst>
                                          <p:attrName>style.visibility</p:attrName>
                                        </p:attrNameLst>
                                      </p:cBhvr>
                                      <p:to>
                                        <p:strVal val="visible"/>
                                      </p:to>
                                    </p:set>
                                    <p:animEffect transition="in" filter="blinds(horizontal)">
                                      <p:cBhvr>
                                        <p:cTn id="12" dur="500"/>
                                        <p:tgtEl>
                                          <p:spTgt spid="880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090" name="直接连接符 5"/>
          <p:cNvCxnSpPr>
            <a:cxnSpLocks noChangeShapeType="1"/>
          </p:cNvCxnSpPr>
          <p:nvPr/>
        </p:nvCxnSpPr>
        <p:spPr bwMode="auto">
          <a:xfrm>
            <a:off x="285750" y="416123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4273154"/>
            <a:ext cx="703262"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89092" name="直接连接符 21"/>
          <p:cNvCxnSpPr>
            <a:cxnSpLocks noChangeShapeType="1"/>
          </p:cNvCxnSpPr>
          <p:nvPr/>
        </p:nvCxnSpPr>
        <p:spPr bwMode="auto">
          <a:xfrm>
            <a:off x="3197225" y="416123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4273154"/>
            <a:ext cx="704850"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89094" name="直接连接符 24"/>
          <p:cNvCxnSpPr>
            <a:cxnSpLocks noChangeShapeType="1"/>
          </p:cNvCxnSpPr>
          <p:nvPr/>
        </p:nvCxnSpPr>
        <p:spPr bwMode="auto">
          <a:xfrm>
            <a:off x="6107114" y="416123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4273154"/>
            <a:ext cx="703263"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89096" name="流程图: 过程 16"/>
          <p:cNvSpPr>
            <a:spLocks noChangeArrowheads="1"/>
          </p:cNvSpPr>
          <p:nvPr/>
        </p:nvSpPr>
        <p:spPr bwMode="auto">
          <a:xfrm>
            <a:off x="571501" y="3804047"/>
            <a:ext cx="2200275" cy="357188"/>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097" name="流程图: 过程 31"/>
          <p:cNvSpPr>
            <a:spLocks noChangeArrowheads="1"/>
          </p:cNvSpPr>
          <p:nvPr/>
        </p:nvSpPr>
        <p:spPr bwMode="auto">
          <a:xfrm>
            <a:off x="714376" y="3446860"/>
            <a:ext cx="1833563" cy="357188"/>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098" name="流程图: 过程 32"/>
          <p:cNvSpPr>
            <a:spLocks noChangeArrowheads="1"/>
          </p:cNvSpPr>
          <p:nvPr/>
        </p:nvSpPr>
        <p:spPr bwMode="auto">
          <a:xfrm>
            <a:off x="908050" y="2507457"/>
            <a:ext cx="1466850" cy="937022"/>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rgbClr val="FF0000"/>
                </a:solidFill>
                <a:latin typeface="黑体" panose="02010609060101010101" pitchFamily="2" charset="-122"/>
                <a:ea typeface="黑体" panose="02010609060101010101" pitchFamily="2" charset="-122"/>
              </a:rPr>
              <a:t>……</a:t>
            </a:r>
            <a:endParaRPr lang="zh-CN" altLang="en-US" sz="3600" b="1">
              <a:solidFill>
                <a:srgbClr val="FF0000"/>
              </a:solidFill>
              <a:latin typeface="黑体" panose="02010609060101010101" pitchFamily="2" charset="-122"/>
              <a:ea typeface="黑体" panose="02010609060101010101" pitchFamily="2" charset="-122"/>
            </a:endParaRPr>
          </a:p>
        </p:txBody>
      </p:sp>
      <p:sp>
        <p:nvSpPr>
          <p:cNvPr id="89099" name="流程图: 过程 33"/>
          <p:cNvSpPr>
            <a:spLocks noChangeArrowheads="1"/>
          </p:cNvSpPr>
          <p:nvPr/>
        </p:nvSpPr>
        <p:spPr bwMode="auto">
          <a:xfrm>
            <a:off x="1081089" y="2150269"/>
            <a:ext cx="1100137" cy="357188"/>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100" name="流程图: 过程 34"/>
          <p:cNvSpPr>
            <a:spLocks noChangeArrowheads="1"/>
          </p:cNvSpPr>
          <p:nvPr/>
        </p:nvSpPr>
        <p:spPr bwMode="auto">
          <a:xfrm>
            <a:off x="1265239" y="1793081"/>
            <a:ext cx="733425" cy="357188"/>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内容占位符 2"/>
          <p:cNvSpPr txBox="1"/>
          <p:nvPr/>
        </p:nvSpPr>
        <p:spPr bwMode="auto">
          <a:xfrm>
            <a:off x="214314" y="1232297"/>
            <a:ext cx="3000375"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2800" b="1" kern="0" dirty="0">
                <a:latin typeface="+mn-lt"/>
                <a:ea typeface="+mn-ea"/>
              </a:rPr>
              <a:t>将</a:t>
            </a:r>
            <a:r>
              <a:rPr lang="en-US" altLang="zh-CN" sz="2800" b="1" kern="0" dirty="0">
                <a:latin typeface="+mn-lt"/>
                <a:ea typeface="+mn-ea"/>
              </a:rPr>
              <a:t>63</a:t>
            </a:r>
            <a:r>
              <a:rPr lang="zh-CN" altLang="en-US" sz="2800" b="1" kern="0" dirty="0">
                <a:latin typeface="+mn-lt"/>
                <a:ea typeface="+mn-ea"/>
              </a:rPr>
              <a:t>个从</a:t>
            </a:r>
            <a:r>
              <a:rPr lang="en-US" altLang="zh-CN" sz="2800" b="1" kern="0" dirty="0">
                <a:latin typeface="+mn-lt"/>
                <a:ea typeface="+mn-ea"/>
              </a:rPr>
              <a:t>A</a:t>
            </a:r>
            <a:r>
              <a:rPr lang="zh-CN" altLang="en-US" sz="2800" b="1" kern="0" dirty="0">
                <a:latin typeface="+mn-lt"/>
                <a:ea typeface="+mn-ea"/>
              </a:rPr>
              <a:t>到</a:t>
            </a:r>
            <a:r>
              <a:rPr lang="en-US" altLang="zh-CN" sz="2800" b="1" kern="0" dirty="0">
                <a:latin typeface="+mn-lt"/>
                <a:ea typeface="+mn-ea"/>
              </a:rPr>
              <a:t>B</a:t>
            </a:r>
            <a:endParaRPr lang="zh-CN" altLang="en-US" sz="2800" b="1" kern="0" dirty="0">
              <a:latin typeface="+mn-lt"/>
              <a:ea typeface="+mn-ea"/>
            </a:endParaRPr>
          </a:p>
        </p:txBody>
      </p:sp>
      <p:cxnSp>
        <p:nvCxnSpPr>
          <p:cNvPr id="89102" name="直接连接符 43"/>
          <p:cNvCxnSpPr>
            <a:cxnSpLocks noChangeShapeType="1"/>
            <a:stCxn id="89096" idx="2"/>
          </p:cNvCxnSpPr>
          <p:nvPr/>
        </p:nvCxnSpPr>
        <p:spPr bwMode="auto">
          <a:xfrm rot="5400000" flipH="1">
            <a:off x="4071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89103" name="直接连接符 46"/>
          <p:cNvCxnSpPr>
            <a:cxnSpLocks noChangeShapeType="1"/>
          </p:cNvCxnSpPr>
          <p:nvPr/>
        </p:nvCxnSpPr>
        <p:spPr bwMode="auto">
          <a:xfrm rot="5400000" flipH="1">
            <a:off x="6265070"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89104" name="直接连接符 47"/>
          <p:cNvCxnSpPr>
            <a:cxnSpLocks noChangeShapeType="1"/>
          </p:cNvCxnSpPr>
          <p:nvPr/>
        </p:nvCxnSpPr>
        <p:spPr bwMode="auto">
          <a:xfrm rot="5400000" flipH="1">
            <a:off x="33408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9" name="内容占位符 2"/>
          <p:cNvSpPr txBox="1"/>
          <p:nvPr/>
        </p:nvSpPr>
        <p:spPr bwMode="auto">
          <a:xfrm>
            <a:off x="2214563" y="535781"/>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第</a:t>
            </a:r>
            <a:r>
              <a:rPr lang="en-US" altLang="zh-CN" sz="3200" b="1" kern="0" dirty="0">
                <a:solidFill>
                  <a:srgbClr val="0000CC"/>
                </a:solidFill>
                <a:latin typeface="+mn-lt"/>
                <a:ea typeface="+mn-ea"/>
              </a:rPr>
              <a:t>1</a:t>
            </a:r>
            <a:r>
              <a:rPr lang="zh-CN" altLang="en-US" sz="3200" b="1" kern="0" dirty="0">
                <a:solidFill>
                  <a:srgbClr val="0000CC"/>
                </a:solidFill>
                <a:latin typeface="+mn-lt"/>
                <a:ea typeface="+mn-ea"/>
              </a:rPr>
              <a:t>个和尚的做法</a:t>
            </a:r>
          </a:p>
        </p:txBody>
      </p:sp>
      <p:pic>
        <p:nvPicPr>
          <p:cNvPr id="89106" name="图片 17"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114" name="直接连接符 5"/>
          <p:cNvCxnSpPr>
            <a:cxnSpLocks noChangeShapeType="1"/>
          </p:cNvCxnSpPr>
          <p:nvPr/>
        </p:nvCxnSpPr>
        <p:spPr bwMode="auto">
          <a:xfrm>
            <a:off x="285750" y="416123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grpSp>
        <p:nvGrpSpPr>
          <p:cNvPr id="2" name="组合 35"/>
          <p:cNvGrpSpPr/>
          <p:nvPr/>
        </p:nvGrpSpPr>
        <p:grpSpPr bwMode="auto">
          <a:xfrm>
            <a:off x="3663950" y="2158604"/>
            <a:ext cx="1835150" cy="2001440"/>
            <a:chOff x="3664630" y="2234649"/>
            <a:chExt cx="1833930" cy="2669497"/>
          </a:xfrm>
        </p:grpSpPr>
        <p:sp>
          <p:nvSpPr>
            <p:cNvPr id="90128" name="流程图: 过程 12"/>
            <p:cNvSpPr>
              <a:spLocks noChangeArrowheads="1"/>
            </p:cNvSpPr>
            <p:nvPr/>
          </p:nvSpPr>
          <p:spPr bwMode="auto">
            <a:xfrm>
              <a:off x="3664630" y="4427893"/>
              <a:ext cx="1833930" cy="476253"/>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129" name="流程图: 过程 13"/>
            <p:cNvSpPr>
              <a:spLocks noChangeArrowheads="1"/>
            </p:cNvSpPr>
            <p:nvPr/>
          </p:nvSpPr>
          <p:spPr bwMode="auto">
            <a:xfrm>
              <a:off x="3857620" y="3175869"/>
              <a:ext cx="1467144" cy="1248306"/>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rgbClr val="FF0000"/>
                  </a:solidFill>
                  <a:latin typeface="黑体" panose="02010609060101010101" pitchFamily="2" charset="-122"/>
                  <a:ea typeface="黑体" panose="02010609060101010101" pitchFamily="2" charset="-122"/>
                </a:rPr>
                <a:t>……</a:t>
              </a:r>
              <a:endParaRPr lang="zh-CN" altLang="en-US" sz="3600" b="1">
                <a:solidFill>
                  <a:srgbClr val="FF0000"/>
                </a:solidFill>
                <a:latin typeface="黑体" panose="02010609060101010101" pitchFamily="2" charset="-122"/>
                <a:ea typeface="黑体" panose="02010609060101010101" pitchFamily="2" charset="-122"/>
              </a:endParaRPr>
            </a:p>
          </p:txBody>
        </p:sp>
        <p:sp>
          <p:nvSpPr>
            <p:cNvPr id="90130" name="流程图: 过程 14"/>
            <p:cNvSpPr>
              <a:spLocks noChangeArrowheads="1"/>
            </p:cNvSpPr>
            <p:nvPr/>
          </p:nvSpPr>
          <p:spPr bwMode="auto">
            <a:xfrm>
              <a:off x="4031417" y="2710902"/>
              <a:ext cx="1100359" cy="476253"/>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131" name="流程图: 过程 15"/>
            <p:cNvSpPr>
              <a:spLocks noChangeArrowheads="1"/>
            </p:cNvSpPr>
            <p:nvPr/>
          </p:nvSpPr>
          <p:spPr bwMode="auto">
            <a:xfrm>
              <a:off x="4214810" y="2234649"/>
              <a:ext cx="733573" cy="476253"/>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1" name="内容占位符 2"/>
          <p:cNvSpPr txBox="1"/>
          <p:nvPr/>
        </p:nvSpPr>
        <p:spPr bwMode="auto">
          <a:xfrm>
            <a:off x="1309688" y="4273154"/>
            <a:ext cx="703262"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90117" name="直接连接符 21"/>
          <p:cNvCxnSpPr>
            <a:cxnSpLocks noChangeShapeType="1"/>
          </p:cNvCxnSpPr>
          <p:nvPr/>
        </p:nvCxnSpPr>
        <p:spPr bwMode="auto">
          <a:xfrm>
            <a:off x="3197225" y="416123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4273154"/>
            <a:ext cx="704850"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90119" name="直接连接符 24"/>
          <p:cNvCxnSpPr>
            <a:cxnSpLocks noChangeShapeType="1"/>
          </p:cNvCxnSpPr>
          <p:nvPr/>
        </p:nvCxnSpPr>
        <p:spPr bwMode="auto">
          <a:xfrm>
            <a:off x="6107114" y="416123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4273154"/>
            <a:ext cx="703263"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90121" name="流程图: 过程 16"/>
          <p:cNvSpPr>
            <a:spLocks noChangeArrowheads="1"/>
          </p:cNvSpPr>
          <p:nvPr/>
        </p:nvSpPr>
        <p:spPr bwMode="auto">
          <a:xfrm>
            <a:off x="571501" y="3804047"/>
            <a:ext cx="2200275" cy="357188"/>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内容占位符 2"/>
          <p:cNvSpPr txBox="1"/>
          <p:nvPr/>
        </p:nvSpPr>
        <p:spPr bwMode="auto">
          <a:xfrm>
            <a:off x="214314" y="1232297"/>
            <a:ext cx="3000375"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2800" b="1" kern="0" dirty="0">
                <a:latin typeface="+mn-lt"/>
                <a:ea typeface="+mn-ea"/>
              </a:rPr>
              <a:t>将</a:t>
            </a:r>
            <a:r>
              <a:rPr lang="en-US" altLang="zh-CN" sz="2800" b="1" kern="0" dirty="0">
                <a:latin typeface="+mn-lt"/>
                <a:ea typeface="+mn-ea"/>
              </a:rPr>
              <a:t>63</a:t>
            </a:r>
            <a:r>
              <a:rPr lang="zh-CN" altLang="en-US" sz="2800" b="1" kern="0" dirty="0">
                <a:latin typeface="+mn-lt"/>
                <a:ea typeface="+mn-ea"/>
              </a:rPr>
              <a:t>个从</a:t>
            </a:r>
            <a:r>
              <a:rPr lang="en-US" altLang="zh-CN" sz="2800" b="1" kern="0" dirty="0">
                <a:latin typeface="+mn-lt"/>
                <a:ea typeface="+mn-ea"/>
              </a:rPr>
              <a:t>A</a:t>
            </a:r>
            <a:r>
              <a:rPr lang="zh-CN" altLang="en-US" sz="2800" b="1" kern="0" dirty="0">
                <a:latin typeface="+mn-lt"/>
                <a:ea typeface="+mn-ea"/>
              </a:rPr>
              <a:t>到</a:t>
            </a:r>
            <a:r>
              <a:rPr lang="en-US" altLang="zh-CN" sz="2800" b="1" kern="0" dirty="0">
                <a:latin typeface="+mn-lt"/>
                <a:ea typeface="+mn-ea"/>
              </a:rPr>
              <a:t>B</a:t>
            </a:r>
            <a:endParaRPr lang="zh-CN" altLang="en-US" sz="2800" b="1" kern="0" dirty="0">
              <a:latin typeface="+mn-lt"/>
              <a:ea typeface="+mn-ea"/>
            </a:endParaRPr>
          </a:p>
        </p:txBody>
      </p:sp>
      <p:cxnSp>
        <p:nvCxnSpPr>
          <p:cNvPr id="90123" name="直接连接符 43"/>
          <p:cNvCxnSpPr>
            <a:cxnSpLocks noChangeShapeType="1"/>
            <a:stCxn id="90121" idx="2"/>
          </p:cNvCxnSpPr>
          <p:nvPr/>
        </p:nvCxnSpPr>
        <p:spPr bwMode="auto">
          <a:xfrm rot="5400000" flipH="1">
            <a:off x="4071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90124" name="直接连接符 46"/>
          <p:cNvCxnSpPr>
            <a:cxnSpLocks noChangeShapeType="1"/>
          </p:cNvCxnSpPr>
          <p:nvPr/>
        </p:nvCxnSpPr>
        <p:spPr bwMode="auto">
          <a:xfrm rot="5400000" flipH="1">
            <a:off x="6265070"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90125" name="直接连接符 47"/>
          <p:cNvCxnSpPr>
            <a:cxnSpLocks noChangeShapeType="1"/>
          </p:cNvCxnSpPr>
          <p:nvPr/>
        </p:nvCxnSpPr>
        <p:spPr bwMode="auto">
          <a:xfrm rot="5400000" flipH="1">
            <a:off x="33408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3" name="内容占位符 2"/>
          <p:cNvSpPr txBox="1"/>
          <p:nvPr/>
        </p:nvSpPr>
        <p:spPr bwMode="auto">
          <a:xfrm>
            <a:off x="2214563" y="535781"/>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第</a:t>
            </a:r>
            <a:r>
              <a:rPr lang="en-US" altLang="zh-CN" sz="3200" b="1" kern="0" dirty="0">
                <a:solidFill>
                  <a:srgbClr val="0000CC"/>
                </a:solidFill>
                <a:latin typeface="+mn-lt"/>
                <a:ea typeface="+mn-ea"/>
              </a:rPr>
              <a:t>1</a:t>
            </a:r>
            <a:r>
              <a:rPr lang="zh-CN" altLang="en-US" sz="3200" b="1" kern="0" dirty="0">
                <a:solidFill>
                  <a:srgbClr val="0000CC"/>
                </a:solidFill>
                <a:latin typeface="+mn-lt"/>
                <a:ea typeface="+mn-ea"/>
              </a:rPr>
              <a:t>个和尚的做法</a:t>
            </a:r>
          </a:p>
        </p:txBody>
      </p:sp>
      <p:pic>
        <p:nvPicPr>
          <p:cNvPr id="90127"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138" name="直接连接符 5"/>
          <p:cNvCxnSpPr>
            <a:cxnSpLocks noChangeShapeType="1"/>
          </p:cNvCxnSpPr>
          <p:nvPr/>
        </p:nvCxnSpPr>
        <p:spPr bwMode="auto">
          <a:xfrm>
            <a:off x="285750" y="416123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grpSp>
        <p:nvGrpSpPr>
          <p:cNvPr id="91139" name="组合 35"/>
          <p:cNvGrpSpPr/>
          <p:nvPr/>
        </p:nvGrpSpPr>
        <p:grpSpPr bwMode="auto">
          <a:xfrm>
            <a:off x="3663950" y="2158604"/>
            <a:ext cx="1835150" cy="2001440"/>
            <a:chOff x="3664630" y="2234649"/>
            <a:chExt cx="1833930" cy="2669497"/>
          </a:xfrm>
        </p:grpSpPr>
        <p:sp>
          <p:nvSpPr>
            <p:cNvPr id="91152" name="流程图: 过程 12"/>
            <p:cNvSpPr>
              <a:spLocks noChangeArrowheads="1"/>
            </p:cNvSpPr>
            <p:nvPr/>
          </p:nvSpPr>
          <p:spPr bwMode="auto">
            <a:xfrm>
              <a:off x="3664630" y="4427893"/>
              <a:ext cx="1833930" cy="476253"/>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53" name="流程图: 过程 13"/>
            <p:cNvSpPr>
              <a:spLocks noChangeArrowheads="1"/>
            </p:cNvSpPr>
            <p:nvPr/>
          </p:nvSpPr>
          <p:spPr bwMode="auto">
            <a:xfrm>
              <a:off x="3857620" y="3175869"/>
              <a:ext cx="1467144" cy="1248306"/>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rgbClr val="FF0000"/>
                  </a:solidFill>
                  <a:latin typeface="黑体" panose="02010609060101010101" pitchFamily="2" charset="-122"/>
                  <a:ea typeface="黑体" panose="02010609060101010101" pitchFamily="2" charset="-122"/>
                </a:rPr>
                <a:t>……</a:t>
              </a:r>
              <a:endParaRPr lang="zh-CN" altLang="en-US" sz="3600" b="1">
                <a:solidFill>
                  <a:srgbClr val="FF0000"/>
                </a:solidFill>
                <a:latin typeface="黑体" panose="02010609060101010101" pitchFamily="2" charset="-122"/>
                <a:ea typeface="黑体" panose="02010609060101010101" pitchFamily="2" charset="-122"/>
              </a:endParaRPr>
            </a:p>
          </p:txBody>
        </p:sp>
        <p:sp>
          <p:nvSpPr>
            <p:cNvPr id="91154" name="流程图: 过程 14"/>
            <p:cNvSpPr>
              <a:spLocks noChangeArrowheads="1"/>
            </p:cNvSpPr>
            <p:nvPr/>
          </p:nvSpPr>
          <p:spPr bwMode="auto">
            <a:xfrm>
              <a:off x="4031417" y="2710902"/>
              <a:ext cx="1100359" cy="476253"/>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55" name="流程图: 过程 15"/>
            <p:cNvSpPr>
              <a:spLocks noChangeArrowheads="1"/>
            </p:cNvSpPr>
            <p:nvPr/>
          </p:nvSpPr>
          <p:spPr bwMode="auto">
            <a:xfrm>
              <a:off x="4214810" y="2234649"/>
              <a:ext cx="733573" cy="476253"/>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1" name="内容占位符 2"/>
          <p:cNvSpPr txBox="1"/>
          <p:nvPr/>
        </p:nvSpPr>
        <p:spPr bwMode="auto">
          <a:xfrm>
            <a:off x="1309688" y="4273154"/>
            <a:ext cx="703262"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91141" name="直接连接符 21"/>
          <p:cNvCxnSpPr>
            <a:cxnSpLocks noChangeShapeType="1"/>
          </p:cNvCxnSpPr>
          <p:nvPr/>
        </p:nvCxnSpPr>
        <p:spPr bwMode="auto">
          <a:xfrm>
            <a:off x="3197225" y="416123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4273154"/>
            <a:ext cx="704850"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91143" name="直接连接符 24"/>
          <p:cNvCxnSpPr>
            <a:cxnSpLocks noChangeShapeType="1"/>
          </p:cNvCxnSpPr>
          <p:nvPr/>
        </p:nvCxnSpPr>
        <p:spPr bwMode="auto">
          <a:xfrm>
            <a:off x="6107114" y="416123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4273154"/>
            <a:ext cx="703263"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91145" name="流程图: 过程 16"/>
          <p:cNvSpPr>
            <a:spLocks noChangeArrowheads="1"/>
          </p:cNvSpPr>
          <p:nvPr/>
        </p:nvSpPr>
        <p:spPr bwMode="auto">
          <a:xfrm>
            <a:off x="571501" y="3804047"/>
            <a:ext cx="2200275" cy="357188"/>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内容占位符 2"/>
          <p:cNvSpPr txBox="1"/>
          <p:nvPr/>
        </p:nvSpPr>
        <p:spPr bwMode="auto">
          <a:xfrm>
            <a:off x="214314" y="1232297"/>
            <a:ext cx="3000375"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2800" b="1" kern="0" dirty="0">
                <a:latin typeface="+mn-lt"/>
                <a:ea typeface="+mn-ea"/>
              </a:rPr>
              <a:t>将</a:t>
            </a:r>
            <a:r>
              <a:rPr lang="en-US" altLang="zh-CN" sz="2800" b="1" kern="0" dirty="0">
                <a:latin typeface="+mn-lt"/>
                <a:ea typeface="+mn-ea"/>
              </a:rPr>
              <a:t>1</a:t>
            </a:r>
            <a:r>
              <a:rPr lang="zh-CN" altLang="en-US" sz="2800" b="1" kern="0" dirty="0">
                <a:latin typeface="+mn-lt"/>
                <a:ea typeface="+mn-ea"/>
              </a:rPr>
              <a:t>个从</a:t>
            </a:r>
            <a:r>
              <a:rPr lang="en-US" altLang="zh-CN" sz="2800" b="1" kern="0" dirty="0">
                <a:latin typeface="+mn-lt"/>
                <a:ea typeface="+mn-ea"/>
              </a:rPr>
              <a:t>A</a:t>
            </a:r>
            <a:r>
              <a:rPr lang="zh-CN" altLang="en-US" sz="2800" b="1" kern="0" dirty="0">
                <a:latin typeface="+mn-lt"/>
                <a:ea typeface="+mn-ea"/>
              </a:rPr>
              <a:t>到</a:t>
            </a:r>
            <a:r>
              <a:rPr lang="en-US" altLang="zh-CN" sz="2800" b="1" kern="0" dirty="0">
                <a:latin typeface="+mn-lt"/>
                <a:ea typeface="+mn-ea"/>
              </a:rPr>
              <a:t>C</a:t>
            </a:r>
            <a:endParaRPr lang="zh-CN" altLang="en-US" sz="2800" b="1" kern="0" dirty="0">
              <a:latin typeface="+mn-lt"/>
              <a:ea typeface="+mn-ea"/>
            </a:endParaRPr>
          </a:p>
        </p:txBody>
      </p:sp>
      <p:cxnSp>
        <p:nvCxnSpPr>
          <p:cNvPr id="91147" name="直接连接符 43"/>
          <p:cNvCxnSpPr>
            <a:cxnSpLocks noChangeShapeType="1"/>
            <a:stCxn id="91145" idx="2"/>
          </p:cNvCxnSpPr>
          <p:nvPr/>
        </p:nvCxnSpPr>
        <p:spPr bwMode="auto">
          <a:xfrm rot="5400000" flipH="1">
            <a:off x="4071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91148" name="直接连接符 46"/>
          <p:cNvCxnSpPr>
            <a:cxnSpLocks noChangeShapeType="1"/>
          </p:cNvCxnSpPr>
          <p:nvPr/>
        </p:nvCxnSpPr>
        <p:spPr bwMode="auto">
          <a:xfrm rot="5400000" flipH="1">
            <a:off x="6265070"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91149" name="直接连接符 47"/>
          <p:cNvCxnSpPr>
            <a:cxnSpLocks noChangeShapeType="1"/>
          </p:cNvCxnSpPr>
          <p:nvPr/>
        </p:nvCxnSpPr>
        <p:spPr bwMode="auto">
          <a:xfrm rot="5400000" flipH="1">
            <a:off x="33408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18" name="内容占位符 2"/>
          <p:cNvSpPr txBox="1"/>
          <p:nvPr/>
        </p:nvSpPr>
        <p:spPr bwMode="auto">
          <a:xfrm>
            <a:off x="2214563" y="535781"/>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第</a:t>
            </a:r>
            <a:r>
              <a:rPr lang="en-US" altLang="zh-CN" sz="3200" b="1" kern="0" dirty="0">
                <a:solidFill>
                  <a:srgbClr val="0000CC"/>
                </a:solidFill>
                <a:latin typeface="+mn-lt"/>
                <a:ea typeface="+mn-ea"/>
              </a:rPr>
              <a:t>1</a:t>
            </a:r>
            <a:r>
              <a:rPr lang="zh-CN" altLang="en-US" sz="3200" b="1" kern="0" dirty="0">
                <a:solidFill>
                  <a:srgbClr val="0000CC"/>
                </a:solidFill>
                <a:latin typeface="+mn-lt"/>
                <a:ea typeface="+mn-ea"/>
              </a:rPr>
              <a:t>个和尚的做法</a:t>
            </a:r>
          </a:p>
        </p:txBody>
      </p:sp>
      <p:pic>
        <p:nvPicPr>
          <p:cNvPr id="91151"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162" name="直接连接符 5"/>
          <p:cNvCxnSpPr>
            <a:cxnSpLocks noChangeShapeType="1"/>
          </p:cNvCxnSpPr>
          <p:nvPr/>
        </p:nvCxnSpPr>
        <p:spPr bwMode="auto">
          <a:xfrm>
            <a:off x="285750" y="416123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grpSp>
        <p:nvGrpSpPr>
          <p:cNvPr id="92163" name="组合 35"/>
          <p:cNvGrpSpPr/>
          <p:nvPr/>
        </p:nvGrpSpPr>
        <p:grpSpPr bwMode="auto">
          <a:xfrm>
            <a:off x="3663950" y="2158604"/>
            <a:ext cx="1835150" cy="2001440"/>
            <a:chOff x="3664630" y="2234649"/>
            <a:chExt cx="1833930" cy="2669497"/>
          </a:xfrm>
        </p:grpSpPr>
        <p:sp>
          <p:nvSpPr>
            <p:cNvPr id="92176" name="流程图: 过程 12"/>
            <p:cNvSpPr>
              <a:spLocks noChangeArrowheads="1"/>
            </p:cNvSpPr>
            <p:nvPr/>
          </p:nvSpPr>
          <p:spPr bwMode="auto">
            <a:xfrm>
              <a:off x="3664630" y="4427893"/>
              <a:ext cx="1833930" cy="476253"/>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7" name="流程图: 过程 13"/>
            <p:cNvSpPr>
              <a:spLocks noChangeArrowheads="1"/>
            </p:cNvSpPr>
            <p:nvPr/>
          </p:nvSpPr>
          <p:spPr bwMode="auto">
            <a:xfrm>
              <a:off x="3857620" y="3175869"/>
              <a:ext cx="1467144" cy="1248306"/>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rgbClr val="FF0000"/>
                  </a:solidFill>
                  <a:latin typeface="黑体" panose="02010609060101010101" pitchFamily="2" charset="-122"/>
                  <a:ea typeface="黑体" panose="02010609060101010101" pitchFamily="2" charset="-122"/>
                </a:rPr>
                <a:t>……</a:t>
              </a:r>
              <a:endParaRPr lang="zh-CN" altLang="en-US" sz="3600" b="1">
                <a:solidFill>
                  <a:srgbClr val="FF0000"/>
                </a:solidFill>
                <a:latin typeface="黑体" panose="02010609060101010101" pitchFamily="2" charset="-122"/>
                <a:ea typeface="黑体" panose="02010609060101010101" pitchFamily="2" charset="-122"/>
              </a:endParaRPr>
            </a:p>
          </p:txBody>
        </p:sp>
        <p:sp>
          <p:nvSpPr>
            <p:cNvPr id="92178" name="流程图: 过程 14"/>
            <p:cNvSpPr>
              <a:spLocks noChangeArrowheads="1"/>
            </p:cNvSpPr>
            <p:nvPr/>
          </p:nvSpPr>
          <p:spPr bwMode="auto">
            <a:xfrm>
              <a:off x="4031417" y="2710902"/>
              <a:ext cx="1100359" cy="476253"/>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9" name="流程图: 过程 15"/>
            <p:cNvSpPr>
              <a:spLocks noChangeArrowheads="1"/>
            </p:cNvSpPr>
            <p:nvPr/>
          </p:nvSpPr>
          <p:spPr bwMode="auto">
            <a:xfrm>
              <a:off x="4214810" y="2234649"/>
              <a:ext cx="733573" cy="476253"/>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1" name="内容占位符 2"/>
          <p:cNvSpPr txBox="1"/>
          <p:nvPr/>
        </p:nvSpPr>
        <p:spPr bwMode="auto">
          <a:xfrm>
            <a:off x="1309688" y="4273154"/>
            <a:ext cx="703262"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92165" name="直接连接符 21"/>
          <p:cNvCxnSpPr>
            <a:cxnSpLocks noChangeShapeType="1"/>
          </p:cNvCxnSpPr>
          <p:nvPr/>
        </p:nvCxnSpPr>
        <p:spPr bwMode="auto">
          <a:xfrm>
            <a:off x="3197225" y="416123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4273154"/>
            <a:ext cx="704850"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92167" name="直接连接符 24"/>
          <p:cNvCxnSpPr>
            <a:cxnSpLocks noChangeShapeType="1"/>
          </p:cNvCxnSpPr>
          <p:nvPr/>
        </p:nvCxnSpPr>
        <p:spPr bwMode="auto">
          <a:xfrm>
            <a:off x="6107114" y="416123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4273154"/>
            <a:ext cx="703263"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7" name="流程图: 过程 16"/>
          <p:cNvSpPr>
            <a:spLocks noChangeArrowheads="1"/>
          </p:cNvSpPr>
          <p:nvPr/>
        </p:nvSpPr>
        <p:spPr bwMode="auto">
          <a:xfrm>
            <a:off x="6443664" y="3802856"/>
            <a:ext cx="2200275" cy="357188"/>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内容占位符 2"/>
          <p:cNvSpPr txBox="1"/>
          <p:nvPr/>
        </p:nvSpPr>
        <p:spPr bwMode="auto">
          <a:xfrm>
            <a:off x="214314" y="1232297"/>
            <a:ext cx="3000375"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2800" b="1" kern="0" dirty="0">
                <a:latin typeface="+mn-lt"/>
                <a:ea typeface="+mn-ea"/>
              </a:rPr>
              <a:t>将</a:t>
            </a:r>
            <a:r>
              <a:rPr lang="en-US" altLang="zh-CN" sz="2800" b="1" kern="0" dirty="0">
                <a:latin typeface="+mn-lt"/>
                <a:ea typeface="+mn-ea"/>
              </a:rPr>
              <a:t>1</a:t>
            </a:r>
            <a:r>
              <a:rPr lang="zh-CN" altLang="en-US" sz="2800" b="1" kern="0" dirty="0">
                <a:latin typeface="+mn-lt"/>
                <a:ea typeface="+mn-ea"/>
              </a:rPr>
              <a:t>个从</a:t>
            </a:r>
            <a:r>
              <a:rPr lang="en-US" altLang="zh-CN" sz="2800" b="1" kern="0" dirty="0">
                <a:latin typeface="+mn-lt"/>
                <a:ea typeface="+mn-ea"/>
              </a:rPr>
              <a:t>A</a:t>
            </a:r>
            <a:r>
              <a:rPr lang="zh-CN" altLang="en-US" sz="2800" b="1" kern="0" dirty="0">
                <a:latin typeface="+mn-lt"/>
                <a:ea typeface="+mn-ea"/>
              </a:rPr>
              <a:t>到</a:t>
            </a:r>
            <a:r>
              <a:rPr lang="en-US" altLang="zh-CN" sz="2800" b="1" kern="0" dirty="0">
                <a:latin typeface="+mn-lt"/>
                <a:ea typeface="+mn-ea"/>
              </a:rPr>
              <a:t>C</a:t>
            </a:r>
            <a:endParaRPr lang="zh-CN" altLang="en-US" sz="2800" b="1" kern="0" dirty="0">
              <a:latin typeface="+mn-lt"/>
              <a:ea typeface="+mn-ea"/>
            </a:endParaRPr>
          </a:p>
        </p:txBody>
      </p:sp>
      <p:cxnSp>
        <p:nvCxnSpPr>
          <p:cNvPr id="92171" name="直接连接符 43"/>
          <p:cNvCxnSpPr>
            <a:cxnSpLocks noChangeShapeType="1"/>
          </p:cNvCxnSpPr>
          <p:nvPr/>
        </p:nvCxnSpPr>
        <p:spPr bwMode="auto">
          <a:xfrm rot="5400000" flipH="1">
            <a:off x="4071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92172" name="直接连接符 46"/>
          <p:cNvCxnSpPr>
            <a:cxnSpLocks noChangeShapeType="1"/>
          </p:cNvCxnSpPr>
          <p:nvPr/>
        </p:nvCxnSpPr>
        <p:spPr bwMode="auto">
          <a:xfrm rot="5400000" flipH="1">
            <a:off x="6265070"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92173" name="直接连接符 47"/>
          <p:cNvCxnSpPr>
            <a:cxnSpLocks noChangeShapeType="1"/>
          </p:cNvCxnSpPr>
          <p:nvPr/>
        </p:nvCxnSpPr>
        <p:spPr bwMode="auto">
          <a:xfrm rot="5400000" flipH="1">
            <a:off x="33408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18" name="内容占位符 2"/>
          <p:cNvSpPr txBox="1"/>
          <p:nvPr/>
        </p:nvSpPr>
        <p:spPr bwMode="auto">
          <a:xfrm>
            <a:off x="2214563" y="535781"/>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第</a:t>
            </a:r>
            <a:r>
              <a:rPr lang="en-US" altLang="zh-CN" sz="3200" b="1" kern="0" dirty="0">
                <a:solidFill>
                  <a:srgbClr val="0000CC"/>
                </a:solidFill>
                <a:latin typeface="+mn-lt"/>
                <a:ea typeface="+mn-ea"/>
              </a:rPr>
              <a:t>1</a:t>
            </a:r>
            <a:r>
              <a:rPr lang="zh-CN" altLang="en-US" sz="3200" b="1" kern="0" dirty="0">
                <a:solidFill>
                  <a:srgbClr val="0000CC"/>
                </a:solidFill>
                <a:latin typeface="+mn-lt"/>
                <a:ea typeface="+mn-ea"/>
              </a:rPr>
              <a:t>个和尚的做法</a:t>
            </a:r>
          </a:p>
        </p:txBody>
      </p:sp>
      <p:pic>
        <p:nvPicPr>
          <p:cNvPr id="92175"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9502"/>
            <a:ext cx="8229600" cy="857250"/>
          </a:xfrm>
        </p:spPr>
        <p:txBody>
          <a:bodyPr/>
          <a:lstStyle/>
          <a:p>
            <a:r>
              <a:rPr lang="zh-CN" altLang="en-US" dirty="0"/>
              <a:t>什么是函数？</a:t>
            </a:r>
          </a:p>
        </p:txBody>
      </p:sp>
      <p:sp>
        <p:nvSpPr>
          <p:cNvPr id="3" name="内容占位符 2"/>
          <p:cNvSpPr>
            <a:spLocks noGrp="1"/>
          </p:cNvSpPr>
          <p:nvPr>
            <p:ph idx="1"/>
          </p:nvPr>
        </p:nvSpPr>
        <p:spPr>
          <a:xfrm>
            <a:off x="467544" y="1419622"/>
            <a:ext cx="8229600" cy="3394472"/>
          </a:xfrm>
        </p:spPr>
        <p:txBody>
          <a:bodyPr/>
          <a:lstStyle/>
          <a:p>
            <a:pPr marL="0" indent="0">
              <a:lnSpc>
                <a:spcPct val="150000"/>
              </a:lnSpc>
              <a:buNone/>
            </a:pPr>
            <a:r>
              <a:rPr lang="zh-CN" altLang="en-US" dirty="0"/>
              <a:t>函数是一块代码，接受零个或者多个参数，去做一件事情（有一定的功能），并且返回零个或者一个值</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186" name="直接连接符 5"/>
          <p:cNvCxnSpPr>
            <a:cxnSpLocks noChangeShapeType="1"/>
          </p:cNvCxnSpPr>
          <p:nvPr/>
        </p:nvCxnSpPr>
        <p:spPr bwMode="auto">
          <a:xfrm>
            <a:off x="285750" y="416123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grpSp>
        <p:nvGrpSpPr>
          <p:cNvPr id="93187" name="组合 35"/>
          <p:cNvGrpSpPr/>
          <p:nvPr/>
        </p:nvGrpSpPr>
        <p:grpSpPr bwMode="auto">
          <a:xfrm>
            <a:off x="3663950" y="2158604"/>
            <a:ext cx="1835150" cy="2001440"/>
            <a:chOff x="3664630" y="2234649"/>
            <a:chExt cx="1833930" cy="2669497"/>
          </a:xfrm>
        </p:grpSpPr>
        <p:sp>
          <p:nvSpPr>
            <p:cNvPr id="93200" name="流程图: 过程 12"/>
            <p:cNvSpPr>
              <a:spLocks noChangeArrowheads="1"/>
            </p:cNvSpPr>
            <p:nvPr/>
          </p:nvSpPr>
          <p:spPr bwMode="auto">
            <a:xfrm>
              <a:off x="3664630" y="4427893"/>
              <a:ext cx="1833930" cy="476253"/>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3201" name="流程图: 过程 13"/>
            <p:cNvSpPr>
              <a:spLocks noChangeArrowheads="1"/>
            </p:cNvSpPr>
            <p:nvPr/>
          </p:nvSpPr>
          <p:spPr bwMode="auto">
            <a:xfrm>
              <a:off x="3857620" y="3175869"/>
              <a:ext cx="1467144" cy="1248306"/>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rgbClr val="FF0000"/>
                  </a:solidFill>
                  <a:latin typeface="黑体" panose="02010609060101010101" pitchFamily="2" charset="-122"/>
                  <a:ea typeface="黑体" panose="02010609060101010101" pitchFamily="2" charset="-122"/>
                </a:rPr>
                <a:t>……</a:t>
              </a:r>
              <a:endParaRPr lang="zh-CN" altLang="en-US" sz="3600" b="1">
                <a:solidFill>
                  <a:srgbClr val="FF0000"/>
                </a:solidFill>
                <a:latin typeface="黑体" panose="02010609060101010101" pitchFamily="2" charset="-122"/>
                <a:ea typeface="黑体" panose="02010609060101010101" pitchFamily="2" charset="-122"/>
              </a:endParaRPr>
            </a:p>
          </p:txBody>
        </p:sp>
        <p:sp>
          <p:nvSpPr>
            <p:cNvPr id="93202" name="流程图: 过程 14"/>
            <p:cNvSpPr>
              <a:spLocks noChangeArrowheads="1"/>
            </p:cNvSpPr>
            <p:nvPr/>
          </p:nvSpPr>
          <p:spPr bwMode="auto">
            <a:xfrm>
              <a:off x="4031417" y="2710902"/>
              <a:ext cx="1100359" cy="476253"/>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3203" name="流程图: 过程 15"/>
            <p:cNvSpPr>
              <a:spLocks noChangeArrowheads="1"/>
            </p:cNvSpPr>
            <p:nvPr/>
          </p:nvSpPr>
          <p:spPr bwMode="auto">
            <a:xfrm>
              <a:off x="4214810" y="2234649"/>
              <a:ext cx="733573" cy="476253"/>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1" name="内容占位符 2"/>
          <p:cNvSpPr txBox="1"/>
          <p:nvPr/>
        </p:nvSpPr>
        <p:spPr bwMode="auto">
          <a:xfrm>
            <a:off x="1309688" y="4273154"/>
            <a:ext cx="703262"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93189" name="直接连接符 21"/>
          <p:cNvCxnSpPr>
            <a:cxnSpLocks noChangeShapeType="1"/>
          </p:cNvCxnSpPr>
          <p:nvPr/>
        </p:nvCxnSpPr>
        <p:spPr bwMode="auto">
          <a:xfrm>
            <a:off x="3197225" y="416123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4273154"/>
            <a:ext cx="704850"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93191" name="直接连接符 24"/>
          <p:cNvCxnSpPr>
            <a:cxnSpLocks noChangeShapeType="1"/>
          </p:cNvCxnSpPr>
          <p:nvPr/>
        </p:nvCxnSpPr>
        <p:spPr bwMode="auto">
          <a:xfrm>
            <a:off x="6107114" y="416123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4273154"/>
            <a:ext cx="703263"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93193" name="流程图: 过程 16"/>
          <p:cNvSpPr>
            <a:spLocks noChangeArrowheads="1"/>
          </p:cNvSpPr>
          <p:nvPr/>
        </p:nvSpPr>
        <p:spPr bwMode="auto">
          <a:xfrm>
            <a:off x="6443664" y="3802856"/>
            <a:ext cx="2200275" cy="357188"/>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内容占位符 2"/>
          <p:cNvSpPr txBox="1"/>
          <p:nvPr/>
        </p:nvSpPr>
        <p:spPr bwMode="auto">
          <a:xfrm>
            <a:off x="3071814" y="1125141"/>
            <a:ext cx="3000375"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2800" b="1" kern="0" dirty="0">
                <a:latin typeface="+mn-lt"/>
                <a:ea typeface="+mn-ea"/>
              </a:rPr>
              <a:t>将</a:t>
            </a:r>
            <a:r>
              <a:rPr lang="en-US" altLang="zh-CN" sz="2800" b="1" kern="0" dirty="0">
                <a:latin typeface="+mn-lt"/>
                <a:ea typeface="+mn-ea"/>
              </a:rPr>
              <a:t>63</a:t>
            </a:r>
            <a:r>
              <a:rPr lang="zh-CN" altLang="en-US" sz="2800" b="1" kern="0" dirty="0">
                <a:latin typeface="+mn-lt"/>
                <a:ea typeface="+mn-ea"/>
              </a:rPr>
              <a:t>个从</a:t>
            </a:r>
            <a:r>
              <a:rPr lang="en-US" altLang="zh-CN" sz="2800" b="1" kern="0" dirty="0">
                <a:latin typeface="+mn-lt"/>
                <a:ea typeface="+mn-ea"/>
              </a:rPr>
              <a:t>B</a:t>
            </a:r>
            <a:r>
              <a:rPr lang="zh-CN" altLang="en-US" sz="2800" b="1" kern="0" dirty="0">
                <a:latin typeface="+mn-lt"/>
                <a:ea typeface="+mn-ea"/>
              </a:rPr>
              <a:t>到</a:t>
            </a:r>
            <a:r>
              <a:rPr lang="en-US" altLang="zh-CN" sz="2800" b="1" kern="0" dirty="0">
                <a:latin typeface="+mn-lt"/>
                <a:ea typeface="+mn-ea"/>
              </a:rPr>
              <a:t>C</a:t>
            </a:r>
            <a:endParaRPr lang="zh-CN" altLang="en-US" sz="2800" b="1" kern="0" dirty="0">
              <a:latin typeface="+mn-lt"/>
              <a:ea typeface="+mn-ea"/>
            </a:endParaRPr>
          </a:p>
        </p:txBody>
      </p:sp>
      <p:cxnSp>
        <p:nvCxnSpPr>
          <p:cNvPr id="93195" name="直接连接符 43"/>
          <p:cNvCxnSpPr>
            <a:cxnSpLocks noChangeShapeType="1"/>
          </p:cNvCxnSpPr>
          <p:nvPr/>
        </p:nvCxnSpPr>
        <p:spPr bwMode="auto">
          <a:xfrm rot="5400000" flipH="1">
            <a:off x="4071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93196" name="直接连接符 46"/>
          <p:cNvCxnSpPr>
            <a:cxnSpLocks noChangeShapeType="1"/>
          </p:cNvCxnSpPr>
          <p:nvPr/>
        </p:nvCxnSpPr>
        <p:spPr bwMode="auto">
          <a:xfrm rot="5400000" flipH="1">
            <a:off x="6265070"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93197" name="直接连接符 47"/>
          <p:cNvCxnSpPr>
            <a:cxnSpLocks noChangeShapeType="1"/>
          </p:cNvCxnSpPr>
          <p:nvPr/>
        </p:nvCxnSpPr>
        <p:spPr bwMode="auto">
          <a:xfrm rot="5400000" flipH="1">
            <a:off x="33408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18" name="内容占位符 2"/>
          <p:cNvSpPr txBox="1"/>
          <p:nvPr/>
        </p:nvSpPr>
        <p:spPr bwMode="auto">
          <a:xfrm>
            <a:off x="2214563" y="535781"/>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第</a:t>
            </a:r>
            <a:r>
              <a:rPr lang="en-US" altLang="zh-CN" sz="3200" b="1" kern="0" dirty="0">
                <a:solidFill>
                  <a:srgbClr val="0000CC"/>
                </a:solidFill>
                <a:latin typeface="+mn-lt"/>
                <a:ea typeface="+mn-ea"/>
              </a:rPr>
              <a:t>1</a:t>
            </a:r>
            <a:r>
              <a:rPr lang="zh-CN" altLang="en-US" sz="3200" b="1" kern="0" dirty="0">
                <a:solidFill>
                  <a:srgbClr val="0000CC"/>
                </a:solidFill>
                <a:latin typeface="+mn-lt"/>
                <a:ea typeface="+mn-ea"/>
              </a:rPr>
              <a:t>个和尚的做法</a:t>
            </a:r>
          </a:p>
        </p:txBody>
      </p:sp>
      <p:pic>
        <p:nvPicPr>
          <p:cNvPr id="93199"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4210" name="直接连接符 5"/>
          <p:cNvCxnSpPr>
            <a:cxnSpLocks noChangeShapeType="1"/>
          </p:cNvCxnSpPr>
          <p:nvPr/>
        </p:nvCxnSpPr>
        <p:spPr bwMode="auto">
          <a:xfrm>
            <a:off x="285750" y="416123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grpSp>
        <p:nvGrpSpPr>
          <p:cNvPr id="2" name="组合 35"/>
          <p:cNvGrpSpPr/>
          <p:nvPr/>
        </p:nvGrpSpPr>
        <p:grpSpPr bwMode="auto">
          <a:xfrm>
            <a:off x="6572251" y="1801417"/>
            <a:ext cx="1833563" cy="2002631"/>
            <a:chOff x="3664630" y="2234649"/>
            <a:chExt cx="1833930" cy="2669497"/>
          </a:xfrm>
        </p:grpSpPr>
        <p:sp>
          <p:nvSpPr>
            <p:cNvPr id="94224" name="流程图: 过程 12"/>
            <p:cNvSpPr>
              <a:spLocks noChangeArrowheads="1"/>
            </p:cNvSpPr>
            <p:nvPr/>
          </p:nvSpPr>
          <p:spPr bwMode="auto">
            <a:xfrm>
              <a:off x="3664630" y="4427893"/>
              <a:ext cx="1833930" cy="476253"/>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4225" name="流程图: 过程 13"/>
            <p:cNvSpPr>
              <a:spLocks noChangeArrowheads="1"/>
            </p:cNvSpPr>
            <p:nvPr/>
          </p:nvSpPr>
          <p:spPr bwMode="auto">
            <a:xfrm>
              <a:off x="3857620" y="3175869"/>
              <a:ext cx="1467144" cy="1248306"/>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rgbClr val="FF0000"/>
                  </a:solidFill>
                  <a:latin typeface="黑体" panose="02010609060101010101" pitchFamily="2" charset="-122"/>
                  <a:ea typeface="黑体" panose="02010609060101010101" pitchFamily="2" charset="-122"/>
                </a:rPr>
                <a:t>……</a:t>
              </a:r>
              <a:endParaRPr lang="zh-CN" altLang="en-US" sz="3600" b="1">
                <a:solidFill>
                  <a:srgbClr val="FF0000"/>
                </a:solidFill>
                <a:latin typeface="黑体" panose="02010609060101010101" pitchFamily="2" charset="-122"/>
                <a:ea typeface="黑体" panose="02010609060101010101" pitchFamily="2" charset="-122"/>
              </a:endParaRPr>
            </a:p>
          </p:txBody>
        </p:sp>
        <p:sp>
          <p:nvSpPr>
            <p:cNvPr id="94226" name="流程图: 过程 14"/>
            <p:cNvSpPr>
              <a:spLocks noChangeArrowheads="1"/>
            </p:cNvSpPr>
            <p:nvPr/>
          </p:nvSpPr>
          <p:spPr bwMode="auto">
            <a:xfrm>
              <a:off x="4031417" y="2710902"/>
              <a:ext cx="1100359" cy="476253"/>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4227" name="流程图: 过程 15"/>
            <p:cNvSpPr>
              <a:spLocks noChangeArrowheads="1"/>
            </p:cNvSpPr>
            <p:nvPr/>
          </p:nvSpPr>
          <p:spPr bwMode="auto">
            <a:xfrm>
              <a:off x="4214810" y="2234649"/>
              <a:ext cx="733573" cy="476253"/>
            </a:xfrm>
            <a:prstGeom prst="flowChartProcess">
              <a:avLst/>
            </a:prstGeom>
            <a:noFill/>
            <a:ln w="38100" algn="ctr">
              <a:solidFill>
                <a:srgbClr val="9D138D"/>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1" name="内容占位符 2"/>
          <p:cNvSpPr txBox="1"/>
          <p:nvPr/>
        </p:nvSpPr>
        <p:spPr bwMode="auto">
          <a:xfrm>
            <a:off x="1309688" y="4273154"/>
            <a:ext cx="703262"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94213" name="直接连接符 21"/>
          <p:cNvCxnSpPr>
            <a:cxnSpLocks noChangeShapeType="1"/>
          </p:cNvCxnSpPr>
          <p:nvPr/>
        </p:nvCxnSpPr>
        <p:spPr bwMode="auto">
          <a:xfrm>
            <a:off x="3197225" y="416123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4273154"/>
            <a:ext cx="704850"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94215" name="直接连接符 24"/>
          <p:cNvCxnSpPr>
            <a:cxnSpLocks noChangeShapeType="1"/>
          </p:cNvCxnSpPr>
          <p:nvPr/>
        </p:nvCxnSpPr>
        <p:spPr bwMode="auto">
          <a:xfrm>
            <a:off x="6107114" y="416123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4273154"/>
            <a:ext cx="703263"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94217" name="流程图: 过程 16"/>
          <p:cNvSpPr>
            <a:spLocks noChangeArrowheads="1"/>
          </p:cNvSpPr>
          <p:nvPr/>
        </p:nvSpPr>
        <p:spPr bwMode="auto">
          <a:xfrm>
            <a:off x="6443664" y="3802856"/>
            <a:ext cx="2200275" cy="357188"/>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内容占位符 2"/>
          <p:cNvSpPr txBox="1"/>
          <p:nvPr/>
        </p:nvSpPr>
        <p:spPr bwMode="auto">
          <a:xfrm>
            <a:off x="3071814" y="1125141"/>
            <a:ext cx="3000375"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2800" b="1" kern="0" dirty="0">
                <a:latin typeface="+mn-lt"/>
                <a:ea typeface="+mn-ea"/>
              </a:rPr>
              <a:t>将</a:t>
            </a:r>
            <a:r>
              <a:rPr lang="en-US" altLang="zh-CN" sz="2800" b="1" kern="0" dirty="0">
                <a:latin typeface="+mn-lt"/>
                <a:ea typeface="+mn-ea"/>
              </a:rPr>
              <a:t>63</a:t>
            </a:r>
            <a:r>
              <a:rPr lang="zh-CN" altLang="en-US" sz="2800" b="1" kern="0" dirty="0">
                <a:latin typeface="+mn-lt"/>
                <a:ea typeface="+mn-ea"/>
              </a:rPr>
              <a:t>个从</a:t>
            </a:r>
            <a:r>
              <a:rPr lang="en-US" altLang="zh-CN" sz="2800" b="1" kern="0" dirty="0">
                <a:latin typeface="+mn-lt"/>
                <a:ea typeface="+mn-ea"/>
              </a:rPr>
              <a:t>B</a:t>
            </a:r>
            <a:r>
              <a:rPr lang="zh-CN" altLang="en-US" sz="2800" b="1" kern="0" dirty="0">
                <a:latin typeface="+mn-lt"/>
                <a:ea typeface="+mn-ea"/>
              </a:rPr>
              <a:t>到</a:t>
            </a:r>
            <a:r>
              <a:rPr lang="en-US" altLang="zh-CN" sz="2800" b="1" kern="0" dirty="0">
                <a:latin typeface="+mn-lt"/>
                <a:ea typeface="+mn-ea"/>
              </a:rPr>
              <a:t>C</a:t>
            </a:r>
            <a:endParaRPr lang="zh-CN" altLang="en-US" sz="2800" b="1" kern="0" dirty="0">
              <a:latin typeface="+mn-lt"/>
              <a:ea typeface="+mn-ea"/>
            </a:endParaRPr>
          </a:p>
        </p:txBody>
      </p:sp>
      <p:cxnSp>
        <p:nvCxnSpPr>
          <p:cNvPr id="94219" name="直接连接符 43"/>
          <p:cNvCxnSpPr>
            <a:cxnSpLocks noChangeShapeType="1"/>
          </p:cNvCxnSpPr>
          <p:nvPr/>
        </p:nvCxnSpPr>
        <p:spPr bwMode="auto">
          <a:xfrm rot="5400000" flipH="1">
            <a:off x="4071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94220" name="直接连接符 46"/>
          <p:cNvCxnSpPr>
            <a:cxnSpLocks noChangeShapeType="1"/>
          </p:cNvCxnSpPr>
          <p:nvPr/>
        </p:nvCxnSpPr>
        <p:spPr bwMode="auto">
          <a:xfrm rot="5400000" flipH="1">
            <a:off x="6265070"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94221" name="直接连接符 47"/>
          <p:cNvCxnSpPr>
            <a:cxnSpLocks noChangeShapeType="1"/>
          </p:cNvCxnSpPr>
          <p:nvPr/>
        </p:nvCxnSpPr>
        <p:spPr bwMode="auto">
          <a:xfrm rot="5400000" flipH="1">
            <a:off x="33408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18" name="内容占位符 2"/>
          <p:cNvSpPr txBox="1"/>
          <p:nvPr/>
        </p:nvSpPr>
        <p:spPr bwMode="auto">
          <a:xfrm>
            <a:off x="2214563" y="535781"/>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第</a:t>
            </a:r>
            <a:r>
              <a:rPr lang="en-US" altLang="zh-CN" sz="3200" b="1" kern="0" dirty="0">
                <a:solidFill>
                  <a:srgbClr val="0000CC"/>
                </a:solidFill>
                <a:latin typeface="+mn-lt"/>
                <a:ea typeface="+mn-ea"/>
              </a:rPr>
              <a:t>1</a:t>
            </a:r>
            <a:r>
              <a:rPr lang="zh-CN" altLang="en-US" sz="3200" b="1" kern="0" dirty="0">
                <a:solidFill>
                  <a:srgbClr val="0000CC"/>
                </a:solidFill>
                <a:latin typeface="+mn-lt"/>
                <a:ea typeface="+mn-ea"/>
              </a:rPr>
              <a:t>个和尚的做法</a:t>
            </a:r>
          </a:p>
        </p:txBody>
      </p:sp>
      <p:pic>
        <p:nvPicPr>
          <p:cNvPr id="94223"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234" name="直接连接符 5"/>
          <p:cNvCxnSpPr>
            <a:cxnSpLocks noChangeShapeType="1"/>
          </p:cNvCxnSpPr>
          <p:nvPr/>
        </p:nvCxnSpPr>
        <p:spPr bwMode="auto">
          <a:xfrm>
            <a:off x="285750" y="416123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4273154"/>
            <a:ext cx="703262"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95236" name="直接连接符 21"/>
          <p:cNvCxnSpPr>
            <a:cxnSpLocks noChangeShapeType="1"/>
          </p:cNvCxnSpPr>
          <p:nvPr/>
        </p:nvCxnSpPr>
        <p:spPr bwMode="auto">
          <a:xfrm>
            <a:off x="3197225" y="416123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4273154"/>
            <a:ext cx="704850"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95238" name="直接连接符 24"/>
          <p:cNvCxnSpPr>
            <a:cxnSpLocks noChangeShapeType="1"/>
          </p:cNvCxnSpPr>
          <p:nvPr/>
        </p:nvCxnSpPr>
        <p:spPr bwMode="auto">
          <a:xfrm>
            <a:off x="6107114" y="416123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4273154"/>
            <a:ext cx="703263"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95240" name="流程图: 过程 16"/>
          <p:cNvSpPr>
            <a:spLocks noChangeArrowheads="1"/>
          </p:cNvSpPr>
          <p:nvPr/>
        </p:nvSpPr>
        <p:spPr bwMode="auto">
          <a:xfrm>
            <a:off x="571501" y="3804047"/>
            <a:ext cx="2200275" cy="357188"/>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41" name="流程图: 过程 31"/>
          <p:cNvSpPr>
            <a:spLocks noChangeArrowheads="1"/>
          </p:cNvSpPr>
          <p:nvPr/>
        </p:nvSpPr>
        <p:spPr bwMode="auto">
          <a:xfrm>
            <a:off x="714376" y="3446860"/>
            <a:ext cx="1833563" cy="357188"/>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42" name="流程图: 过程 32"/>
          <p:cNvSpPr>
            <a:spLocks noChangeArrowheads="1"/>
          </p:cNvSpPr>
          <p:nvPr/>
        </p:nvSpPr>
        <p:spPr bwMode="auto">
          <a:xfrm>
            <a:off x="908050" y="2507457"/>
            <a:ext cx="1466850" cy="937022"/>
          </a:xfrm>
          <a:prstGeom prst="flowChartProcess">
            <a:avLst/>
          </a:prstGeom>
          <a:noFill/>
          <a:ln w="38100" algn="ctr">
            <a:solidFill>
              <a:srgbClr val="00B050"/>
            </a:solidFill>
            <a:miter lim="800000"/>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rgbClr val="FF0000"/>
                </a:solidFill>
                <a:latin typeface="黑体" panose="02010609060101010101" pitchFamily="2" charset="-122"/>
                <a:ea typeface="黑体" panose="02010609060101010101" pitchFamily="2" charset="-122"/>
              </a:rPr>
              <a:t>……</a:t>
            </a:r>
            <a:endParaRPr lang="zh-CN" altLang="en-US" sz="3600" b="1">
              <a:solidFill>
                <a:srgbClr val="FF0000"/>
              </a:solidFill>
              <a:latin typeface="黑体" panose="02010609060101010101" pitchFamily="2" charset="-122"/>
              <a:ea typeface="黑体" panose="02010609060101010101" pitchFamily="2" charset="-122"/>
            </a:endParaRPr>
          </a:p>
        </p:txBody>
      </p:sp>
      <p:sp>
        <p:nvSpPr>
          <p:cNvPr id="95243" name="流程图: 过程 33"/>
          <p:cNvSpPr>
            <a:spLocks noChangeArrowheads="1"/>
          </p:cNvSpPr>
          <p:nvPr/>
        </p:nvSpPr>
        <p:spPr bwMode="auto">
          <a:xfrm>
            <a:off x="1081089" y="2150269"/>
            <a:ext cx="1100137" cy="357188"/>
          </a:xfrm>
          <a:prstGeom prst="flowChartProcess">
            <a:avLst/>
          </a:prstGeom>
          <a:noFill/>
          <a:ln w="38100" algn="ctr">
            <a:solidFill>
              <a:srgbClr val="00B05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44" name="流程图: 过程 34"/>
          <p:cNvSpPr>
            <a:spLocks noChangeArrowheads="1"/>
          </p:cNvSpPr>
          <p:nvPr/>
        </p:nvSpPr>
        <p:spPr bwMode="auto">
          <a:xfrm>
            <a:off x="1265239" y="1793081"/>
            <a:ext cx="733425" cy="357188"/>
          </a:xfrm>
          <a:prstGeom prst="flowChartProcess">
            <a:avLst/>
          </a:prstGeom>
          <a:noFill/>
          <a:ln w="38100" algn="ctr">
            <a:solidFill>
              <a:srgbClr val="00B05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内容占位符 2"/>
          <p:cNvSpPr txBox="1"/>
          <p:nvPr/>
        </p:nvSpPr>
        <p:spPr bwMode="auto">
          <a:xfrm>
            <a:off x="214314" y="1232297"/>
            <a:ext cx="3000375"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2800" b="1" kern="0" dirty="0">
                <a:latin typeface="+mn-lt"/>
                <a:ea typeface="+mn-ea"/>
              </a:rPr>
              <a:t>将</a:t>
            </a:r>
            <a:r>
              <a:rPr lang="en-US" altLang="zh-CN" sz="2800" b="1" kern="0" dirty="0">
                <a:latin typeface="+mn-lt"/>
                <a:ea typeface="+mn-ea"/>
              </a:rPr>
              <a:t>62</a:t>
            </a:r>
            <a:r>
              <a:rPr lang="zh-CN" altLang="en-US" sz="2800" b="1" kern="0" dirty="0">
                <a:latin typeface="+mn-lt"/>
                <a:ea typeface="+mn-ea"/>
              </a:rPr>
              <a:t>个从</a:t>
            </a:r>
            <a:r>
              <a:rPr lang="en-US" altLang="zh-CN" sz="2800" b="1" kern="0" dirty="0">
                <a:latin typeface="+mn-lt"/>
                <a:ea typeface="+mn-ea"/>
              </a:rPr>
              <a:t>A</a:t>
            </a:r>
            <a:r>
              <a:rPr lang="zh-CN" altLang="en-US" sz="2800" b="1" kern="0" dirty="0">
                <a:latin typeface="+mn-lt"/>
                <a:ea typeface="+mn-ea"/>
              </a:rPr>
              <a:t>到</a:t>
            </a:r>
            <a:r>
              <a:rPr lang="en-US" altLang="zh-CN" sz="2800" b="1" kern="0" dirty="0">
                <a:latin typeface="+mn-lt"/>
                <a:ea typeface="+mn-ea"/>
              </a:rPr>
              <a:t>C</a:t>
            </a:r>
            <a:endParaRPr lang="zh-CN" altLang="en-US" sz="2800" b="1" kern="0" dirty="0">
              <a:latin typeface="+mn-lt"/>
              <a:ea typeface="+mn-ea"/>
            </a:endParaRPr>
          </a:p>
        </p:txBody>
      </p:sp>
      <p:cxnSp>
        <p:nvCxnSpPr>
          <p:cNvPr id="95246" name="直接连接符 43"/>
          <p:cNvCxnSpPr>
            <a:cxnSpLocks noChangeShapeType="1"/>
            <a:stCxn id="95240" idx="2"/>
          </p:cNvCxnSpPr>
          <p:nvPr/>
        </p:nvCxnSpPr>
        <p:spPr bwMode="auto">
          <a:xfrm rot="5400000" flipH="1">
            <a:off x="4071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95247" name="直接连接符 46"/>
          <p:cNvCxnSpPr>
            <a:cxnSpLocks noChangeShapeType="1"/>
          </p:cNvCxnSpPr>
          <p:nvPr/>
        </p:nvCxnSpPr>
        <p:spPr bwMode="auto">
          <a:xfrm rot="5400000" flipH="1">
            <a:off x="6265070"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95248" name="直接连接符 47"/>
          <p:cNvCxnSpPr>
            <a:cxnSpLocks noChangeShapeType="1"/>
          </p:cNvCxnSpPr>
          <p:nvPr/>
        </p:nvCxnSpPr>
        <p:spPr bwMode="auto">
          <a:xfrm rot="5400000" flipH="1">
            <a:off x="33408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9" name="内容占位符 2"/>
          <p:cNvSpPr txBox="1"/>
          <p:nvPr/>
        </p:nvSpPr>
        <p:spPr bwMode="auto">
          <a:xfrm>
            <a:off x="2214563" y="535781"/>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第</a:t>
            </a:r>
            <a:r>
              <a:rPr lang="en-US" altLang="zh-CN" sz="3200" b="1" kern="0" dirty="0">
                <a:solidFill>
                  <a:srgbClr val="FF0000"/>
                </a:solidFill>
                <a:latin typeface="+mn-lt"/>
                <a:ea typeface="+mn-ea"/>
              </a:rPr>
              <a:t>2</a:t>
            </a:r>
            <a:r>
              <a:rPr lang="zh-CN" altLang="en-US" sz="3200" b="1" kern="0" dirty="0">
                <a:solidFill>
                  <a:srgbClr val="0000CC"/>
                </a:solidFill>
                <a:latin typeface="+mn-lt"/>
                <a:ea typeface="+mn-ea"/>
              </a:rPr>
              <a:t>个和尚的做法</a:t>
            </a:r>
          </a:p>
        </p:txBody>
      </p:sp>
      <p:pic>
        <p:nvPicPr>
          <p:cNvPr id="95250" name="图片 17"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6258" name="直接连接符 5"/>
          <p:cNvCxnSpPr>
            <a:cxnSpLocks noChangeShapeType="1"/>
          </p:cNvCxnSpPr>
          <p:nvPr/>
        </p:nvCxnSpPr>
        <p:spPr bwMode="auto">
          <a:xfrm>
            <a:off x="285750" y="416123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4273154"/>
            <a:ext cx="703262"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96260" name="直接连接符 21"/>
          <p:cNvCxnSpPr>
            <a:cxnSpLocks noChangeShapeType="1"/>
          </p:cNvCxnSpPr>
          <p:nvPr/>
        </p:nvCxnSpPr>
        <p:spPr bwMode="auto">
          <a:xfrm>
            <a:off x="3197225" y="416123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4273154"/>
            <a:ext cx="704850"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96262" name="直接连接符 24"/>
          <p:cNvCxnSpPr>
            <a:cxnSpLocks noChangeShapeType="1"/>
          </p:cNvCxnSpPr>
          <p:nvPr/>
        </p:nvCxnSpPr>
        <p:spPr bwMode="auto">
          <a:xfrm>
            <a:off x="6107114" y="416123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4273154"/>
            <a:ext cx="703263"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96264" name="流程图: 过程 16"/>
          <p:cNvSpPr>
            <a:spLocks noChangeArrowheads="1"/>
          </p:cNvSpPr>
          <p:nvPr/>
        </p:nvSpPr>
        <p:spPr bwMode="auto">
          <a:xfrm>
            <a:off x="571501" y="3804047"/>
            <a:ext cx="2200275" cy="357188"/>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265" name="流程图: 过程 31"/>
          <p:cNvSpPr>
            <a:spLocks noChangeArrowheads="1"/>
          </p:cNvSpPr>
          <p:nvPr/>
        </p:nvSpPr>
        <p:spPr bwMode="auto">
          <a:xfrm>
            <a:off x="714376" y="3446860"/>
            <a:ext cx="1833563" cy="357188"/>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组合 17"/>
          <p:cNvGrpSpPr/>
          <p:nvPr/>
        </p:nvGrpSpPr>
        <p:grpSpPr bwMode="auto">
          <a:xfrm>
            <a:off x="6786563" y="2511028"/>
            <a:ext cx="1466850" cy="1652588"/>
            <a:chOff x="907338" y="2390050"/>
            <a:chExt cx="1467144" cy="2202052"/>
          </a:xfrm>
        </p:grpSpPr>
        <p:sp>
          <p:nvSpPr>
            <p:cNvPr id="96273" name="流程图: 过程 32"/>
            <p:cNvSpPr>
              <a:spLocks noChangeArrowheads="1"/>
            </p:cNvSpPr>
            <p:nvPr/>
          </p:nvSpPr>
          <p:spPr bwMode="auto">
            <a:xfrm>
              <a:off x="907338" y="3343796"/>
              <a:ext cx="1467144" cy="1248306"/>
            </a:xfrm>
            <a:prstGeom prst="flowChartProcess">
              <a:avLst/>
            </a:prstGeom>
            <a:noFill/>
            <a:ln w="38100" algn="ctr">
              <a:solidFill>
                <a:srgbClr val="00B050"/>
              </a:solidFill>
              <a:miter lim="800000"/>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rgbClr val="FF0000"/>
                  </a:solidFill>
                  <a:latin typeface="黑体" panose="02010609060101010101" pitchFamily="2" charset="-122"/>
                  <a:ea typeface="黑体" panose="02010609060101010101" pitchFamily="2" charset="-122"/>
                </a:rPr>
                <a:t>……</a:t>
              </a:r>
              <a:endParaRPr lang="zh-CN" altLang="en-US" sz="3600" b="1">
                <a:solidFill>
                  <a:srgbClr val="FF0000"/>
                </a:solidFill>
                <a:latin typeface="黑体" panose="02010609060101010101" pitchFamily="2" charset="-122"/>
                <a:ea typeface="黑体" panose="02010609060101010101" pitchFamily="2" charset="-122"/>
              </a:endParaRPr>
            </a:p>
          </p:txBody>
        </p:sp>
        <p:sp>
          <p:nvSpPr>
            <p:cNvPr id="96274" name="流程图: 过程 33"/>
            <p:cNvSpPr>
              <a:spLocks noChangeArrowheads="1"/>
            </p:cNvSpPr>
            <p:nvPr/>
          </p:nvSpPr>
          <p:spPr bwMode="auto">
            <a:xfrm>
              <a:off x="1081135" y="2866303"/>
              <a:ext cx="1100359" cy="476253"/>
            </a:xfrm>
            <a:prstGeom prst="flowChartProcess">
              <a:avLst/>
            </a:prstGeom>
            <a:noFill/>
            <a:ln w="38100" algn="ctr">
              <a:solidFill>
                <a:srgbClr val="00B05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275" name="流程图: 过程 34"/>
            <p:cNvSpPr>
              <a:spLocks noChangeArrowheads="1"/>
            </p:cNvSpPr>
            <p:nvPr/>
          </p:nvSpPr>
          <p:spPr bwMode="auto">
            <a:xfrm>
              <a:off x="1264528" y="2390050"/>
              <a:ext cx="733573" cy="476253"/>
            </a:xfrm>
            <a:prstGeom prst="flowChartProcess">
              <a:avLst/>
            </a:prstGeom>
            <a:noFill/>
            <a:ln w="38100" algn="ctr">
              <a:solidFill>
                <a:srgbClr val="00B05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7" name="内容占位符 2"/>
          <p:cNvSpPr txBox="1"/>
          <p:nvPr/>
        </p:nvSpPr>
        <p:spPr bwMode="auto">
          <a:xfrm>
            <a:off x="214314" y="1232297"/>
            <a:ext cx="3000375"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2800" b="1" kern="0" dirty="0">
                <a:latin typeface="+mn-lt"/>
                <a:ea typeface="+mn-ea"/>
              </a:rPr>
              <a:t>将</a:t>
            </a:r>
            <a:r>
              <a:rPr lang="en-US" altLang="zh-CN" sz="2800" b="1" kern="0" dirty="0">
                <a:latin typeface="+mn-lt"/>
                <a:ea typeface="+mn-ea"/>
              </a:rPr>
              <a:t>62</a:t>
            </a:r>
            <a:r>
              <a:rPr lang="zh-CN" altLang="en-US" sz="2800" b="1" kern="0" dirty="0">
                <a:latin typeface="+mn-lt"/>
                <a:ea typeface="+mn-ea"/>
              </a:rPr>
              <a:t>个从</a:t>
            </a:r>
            <a:r>
              <a:rPr lang="en-US" altLang="zh-CN" sz="2800" b="1" kern="0" dirty="0">
                <a:latin typeface="+mn-lt"/>
                <a:ea typeface="+mn-ea"/>
              </a:rPr>
              <a:t>A</a:t>
            </a:r>
            <a:r>
              <a:rPr lang="zh-CN" altLang="en-US" sz="2800" b="1" kern="0" dirty="0">
                <a:latin typeface="+mn-lt"/>
                <a:ea typeface="+mn-ea"/>
              </a:rPr>
              <a:t>到</a:t>
            </a:r>
            <a:r>
              <a:rPr lang="en-US" altLang="zh-CN" sz="2800" b="1" kern="0" dirty="0">
                <a:latin typeface="+mn-lt"/>
                <a:ea typeface="+mn-ea"/>
              </a:rPr>
              <a:t>C</a:t>
            </a:r>
            <a:endParaRPr lang="zh-CN" altLang="en-US" sz="2800" b="1" kern="0" dirty="0">
              <a:latin typeface="+mn-lt"/>
              <a:ea typeface="+mn-ea"/>
            </a:endParaRPr>
          </a:p>
        </p:txBody>
      </p:sp>
      <p:cxnSp>
        <p:nvCxnSpPr>
          <p:cNvPr id="96268" name="直接连接符 43"/>
          <p:cNvCxnSpPr>
            <a:cxnSpLocks noChangeShapeType="1"/>
            <a:stCxn id="96264" idx="2"/>
          </p:cNvCxnSpPr>
          <p:nvPr/>
        </p:nvCxnSpPr>
        <p:spPr bwMode="auto">
          <a:xfrm rot="5400000" flipH="1">
            <a:off x="4071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96269" name="直接连接符 46"/>
          <p:cNvCxnSpPr>
            <a:cxnSpLocks noChangeShapeType="1"/>
          </p:cNvCxnSpPr>
          <p:nvPr/>
        </p:nvCxnSpPr>
        <p:spPr bwMode="auto">
          <a:xfrm rot="5400000" flipH="1">
            <a:off x="6265070"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96270" name="直接连接符 47"/>
          <p:cNvCxnSpPr>
            <a:cxnSpLocks noChangeShapeType="1"/>
          </p:cNvCxnSpPr>
          <p:nvPr/>
        </p:nvCxnSpPr>
        <p:spPr bwMode="auto">
          <a:xfrm rot="5400000" flipH="1">
            <a:off x="33408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9" name="内容占位符 2"/>
          <p:cNvSpPr txBox="1"/>
          <p:nvPr/>
        </p:nvSpPr>
        <p:spPr bwMode="auto">
          <a:xfrm>
            <a:off x="2214563" y="535781"/>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第</a:t>
            </a:r>
            <a:r>
              <a:rPr lang="en-US" altLang="zh-CN" sz="3200" b="1" kern="0" dirty="0">
                <a:solidFill>
                  <a:srgbClr val="FF0000"/>
                </a:solidFill>
                <a:latin typeface="+mn-lt"/>
                <a:ea typeface="+mn-ea"/>
              </a:rPr>
              <a:t>2</a:t>
            </a:r>
            <a:r>
              <a:rPr lang="zh-CN" altLang="en-US" sz="3200" b="1" kern="0" dirty="0">
                <a:solidFill>
                  <a:srgbClr val="0000CC"/>
                </a:solidFill>
                <a:latin typeface="+mn-lt"/>
                <a:ea typeface="+mn-ea"/>
              </a:rPr>
              <a:t>个和尚的做法</a:t>
            </a:r>
          </a:p>
        </p:txBody>
      </p:sp>
      <p:pic>
        <p:nvPicPr>
          <p:cNvPr id="96272"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7282" name="直接连接符 5"/>
          <p:cNvCxnSpPr>
            <a:cxnSpLocks noChangeShapeType="1"/>
          </p:cNvCxnSpPr>
          <p:nvPr/>
        </p:nvCxnSpPr>
        <p:spPr bwMode="auto">
          <a:xfrm>
            <a:off x="285750" y="416123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4273154"/>
            <a:ext cx="703262"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97284" name="直接连接符 21"/>
          <p:cNvCxnSpPr>
            <a:cxnSpLocks noChangeShapeType="1"/>
          </p:cNvCxnSpPr>
          <p:nvPr/>
        </p:nvCxnSpPr>
        <p:spPr bwMode="auto">
          <a:xfrm>
            <a:off x="3197225" y="416123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4273154"/>
            <a:ext cx="704850"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97286" name="直接连接符 24"/>
          <p:cNvCxnSpPr>
            <a:cxnSpLocks noChangeShapeType="1"/>
          </p:cNvCxnSpPr>
          <p:nvPr/>
        </p:nvCxnSpPr>
        <p:spPr bwMode="auto">
          <a:xfrm>
            <a:off x="6107114" y="416123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4273154"/>
            <a:ext cx="703263"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97288" name="流程图: 过程 16"/>
          <p:cNvSpPr>
            <a:spLocks noChangeArrowheads="1"/>
          </p:cNvSpPr>
          <p:nvPr/>
        </p:nvSpPr>
        <p:spPr bwMode="auto">
          <a:xfrm>
            <a:off x="571501" y="3804047"/>
            <a:ext cx="2200275" cy="357188"/>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289" name="流程图: 过程 31"/>
          <p:cNvSpPr>
            <a:spLocks noChangeArrowheads="1"/>
          </p:cNvSpPr>
          <p:nvPr/>
        </p:nvSpPr>
        <p:spPr bwMode="auto">
          <a:xfrm>
            <a:off x="714376" y="3446860"/>
            <a:ext cx="1833563" cy="357188"/>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97290" name="组合 17"/>
          <p:cNvGrpSpPr/>
          <p:nvPr/>
        </p:nvGrpSpPr>
        <p:grpSpPr bwMode="auto">
          <a:xfrm>
            <a:off x="6786563" y="2511028"/>
            <a:ext cx="1466850" cy="1652588"/>
            <a:chOff x="907338" y="2390050"/>
            <a:chExt cx="1467144" cy="2202052"/>
          </a:xfrm>
        </p:grpSpPr>
        <p:sp>
          <p:nvSpPr>
            <p:cNvPr id="97297" name="流程图: 过程 32"/>
            <p:cNvSpPr>
              <a:spLocks noChangeArrowheads="1"/>
            </p:cNvSpPr>
            <p:nvPr/>
          </p:nvSpPr>
          <p:spPr bwMode="auto">
            <a:xfrm>
              <a:off x="907338" y="3343796"/>
              <a:ext cx="1467144" cy="1248306"/>
            </a:xfrm>
            <a:prstGeom prst="flowChartProcess">
              <a:avLst/>
            </a:prstGeom>
            <a:noFill/>
            <a:ln w="38100" algn="ctr">
              <a:solidFill>
                <a:srgbClr val="00B050"/>
              </a:solidFill>
              <a:miter lim="800000"/>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rgbClr val="FF0000"/>
                  </a:solidFill>
                  <a:latin typeface="黑体" panose="02010609060101010101" pitchFamily="2" charset="-122"/>
                  <a:ea typeface="黑体" panose="02010609060101010101" pitchFamily="2" charset="-122"/>
                </a:rPr>
                <a:t>……</a:t>
              </a:r>
              <a:endParaRPr lang="zh-CN" altLang="en-US" sz="3600" b="1">
                <a:solidFill>
                  <a:srgbClr val="FF0000"/>
                </a:solidFill>
                <a:latin typeface="黑体" panose="02010609060101010101" pitchFamily="2" charset="-122"/>
                <a:ea typeface="黑体" panose="02010609060101010101" pitchFamily="2" charset="-122"/>
              </a:endParaRPr>
            </a:p>
          </p:txBody>
        </p:sp>
        <p:sp>
          <p:nvSpPr>
            <p:cNvPr id="97298" name="流程图: 过程 33"/>
            <p:cNvSpPr>
              <a:spLocks noChangeArrowheads="1"/>
            </p:cNvSpPr>
            <p:nvPr/>
          </p:nvSpPr>
          <p:spPr bwMode="auto">
            <a:xfrm>
              <a:off x="1081135" y="2866303"/>
              <a:ext cx="1100359" cy="476253"/>
            </a:xfrm>
            <a:prstGeom prst="flowChartProcess">
              <a:avLst/>
            </a:prstGeom>
            <a:noFill/>
            <a:ln w="38100" algn="ctr">
              <a:solidFill>
                <a:srgbClr val="00B05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299" name="流程图: 过程 34"/>
            <p:cNvSpPr>
              <a:spLocks noChangeArrowheads="1"/>
            </p:cNvSpPr>
            <p:nvPr/>
          </p:nvSpPr>
          <p:spPr bwMode="auto">
            <a:xfrm>
              <a:off x="1264528" y="2390050"/>
              <a:ext cx="733573" cy="476253"/>
            </a:xfrm>
            <a:prstGeom prst="flowChartProcess">
              <a:avLst/>
            </a:prstGeom>
            <a:noFill/>
            <a:ln w="38100" algn="ctr">
              <a:solidFill>
                <a:srgbClr val="00B05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7" name="内容占位符 2"/>
          <p:cNvSpPr txBox="1"/>
          <p:nvPr/>
        </p:nvSpPr>
        <p:spPr bwMode="auto">
          <a:xfrm>
            <a:off x="214314" y="1232297"/>
            <a:ext cx="3000375"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2800" b="1" kern="0" dirty="0">
                <a:latin typeface="+mn-lt"/>
                <a:ea typeface="+mn-ea"/>
              </a:rPr>
              <a:t>将</a:t>
            </a:r>
            <a:r>
              <a:rPr lang="en-US" altLang="zh-CN" sz="2800" b="1" kern="0" dirty="0">
                <a:latin typeface="+mn-lt"/>
                <a:ea typeface="+mn-ea"/>
              </a:rPr>
              <a:t>1</a:t>
            </a:r>
            <a:r>
              <a:rPr lang="zh-CN" altLang="en-US" sz="2800" b="1" kern="0" dirty="0">
                <a:latin typeface="+mn-lt"/>
                <a:ea typeface="+mn-ea"/>
              </a:rPr>
              <a:t>个从</a:t>
            </a:r>
            <a:r>
              <a:rPr lang="en-US" altLang="zh-CN" sz="2800" b="1" kern="0" dirty="0">
                <a:latin typeface="+mn-lt"/>
                <a:ea typeface="+mn-ea"/>
              </a:rPr>
              <a:t>A</a:t>
            </a:r>
            <a:r>
              <a:rPr lang="zh-CN" altLang="en-US" sz="2800" b="1" kern="0" dirty="0">
                <a:latin typeface="+mn-lt"/>
                <a:ea typeface="+mn-ea"/>
              </a:rPr>
              <a:t>到</a:t>
            </a:r>
            <a:r>
              <a:rPr lang="en-US" altLang="zh-CN" sz="2800" b="1" kern="0" dirty="0">
                <a:latin typeface="+mn-lt"/>
                <a:ea typeface="+mn-ea"/>
              </a:rPr>
              <a:t>B</a:t>
            </a:r>
            <a:endParaRPr lang="zh-CN" altLang="en-US" sz="2800" b="1" kern="0" dirty="0">
              <a:latin typeface="+mn-lt"/>
              <a:ea typeface="+mn-ea"/>
            </a:endParaRPr>
          </a:p>
        </p:txBody>
      </p:sp>
      <p:cxnSp>
        <p:nvCxnSpPr>
          <p:cNvPr id="97292" name="直接连接符 43"/>
          <p:cNvCxnSpPr>
            <a:cxnSpLocks noChangeShapeType="1"/>
            <a:stCxn id="97288" idx="2"/>
          </p:cNvCxnSpPr>
          <p:nvPr/>
        </p:nvCxnSpPr>
        <p:spPr bwMode="auto">
          <a:xfrm rot="5400000" flipH="1">
            <a:off x="4071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97293" name="直接连接符 46"/>
          <p:cNvCxnSpPr>
            <a:cxnSpLocks noChangeShapeType="1"/>
          </p:cNvCxnSpPr>
          <p:nvPr/>
        </p:nvCxnSpPr>
        <p:spPr bwMode="auto">
          <a:xfrm rot="5400000" flipH="1">
            <a:off x="6265070"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97294" name="直接连接符 47"/>
          <p:cNvCxnSpPr>
            <a:cxnSpLocks noChangeShapeType="1"/>
          </p:cNvCxnSpPr>
          <p:nvPr/>
        </p:nvCxnSpPr>
        <p:spPr bwMode="auto">
          <a:xfrm rot="5400000" flipH="1">
            <a:off x="33408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9" name="内容占位符 2"/>
          <p:cNvSpPr txBox="1"/>
          <p:nvPr/>
        </p:nvSpPr>
        <p:spPr bwMode="auto">
          <a:xfrm>
            <a:off x="2214563" y="535781"/>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第</a:t>
            </a:r>
            <a:r>
              <a:rPr lang="en-US" altLang="zh-CN" sz="3200" b="1" kern="0" dirty="0">
                <a:solidFill>
                  <a:srgbClr val="FF0000"/>
                </a:solidFill>
                <a:latin typeface="+mn-lt"/>
                <a:ea typeface="+mn-ea"/>
              </a:rPr>
              <a:t>2</a:t>
            </a:r>
            <a:r>
              <a:rPr lang="zh-CN" altLang="en-US" sz="3200" b="1" kern="0" dirty="0">
                <a:solidFill>
                  <a:srgbClr val="0000CC"/>
                </a:solidFill>
                <a:latin typeface="+mn-lt"/>
                <a:ea typeface="+mn-ea"/>
              </a:rPr>
              <a:t>个和尚的做法</a:t>
            </a:r>
          </a:p>
        </p:txBody>
      </p:sp>
      <p:pic>
        <p:nvPicPr>
          <p:cNvPr id="97296"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8306" name="直接连接符 5"/>
          <p:cNvCxnSpPr>
            <a:cxnSpLocks noChangeShapeType="1"/>
          </p:cNvCxnSpPr>
          <p:nvPr/>
        </p:nvCxnSpPr>
        <p:spPr bwMode="auto">
          <a:xfrm>
            <a:off x="285750" y="416123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4273154"/>
            <a:ext cx="703262"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98308" name="直接连接符 21"/>
          <p:cNvCxnSpPr>
            <a:cxnSpLocks noChangeShapeType="1"/>
          </p:cNvCxnSpPr>
          <p:nvPr/>
        </p:nvCxnSpPr>
        <p:spPr bwMode="auto">
          <a:xfrm>
            <a:off x="3197225" y="416123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4273154"/>
            <a:ext cx="704850"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98310" name="直接连接符 24"/>
          <p:cNvCxnSpPr>
            <a:cxnSpLocks noChangeShapeType="1"/>
          </p:cNvCxnSpPr>
          <p:nvPr/>
        </p:nvCxnSpPr>
        <p:spPr bwMode="auto">
          <a:xfrm>
            <a:off x="6107114" y="416123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4273154"/>
            <a:ext cx="703263"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98312" name="流程图: 过程 16"/>
          <p:cNvSpPr>
            <a:spLocks noChangeArrowheads="1"/>
          </p:cNvSpPr>
          <p:nvPr/>
        </p:nvSpPr>
        <p:spPr bwMode="auto">
          <a:xfrm>
            <a:off x="571501" y="3804047"/>
            <a:ext cx="2200275" cy="357188"/>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流程图: 过程 31"/>
          <p:cNvSpPr>
            <a:spLocks noChangeArrowheads="1"/>
          </p:cNvSpPr>
          <p:nvPr/>
        </p:nvSpPr>
        <p:spPr bwMode="auto">
          <a:xfrm>
            <a:off x="3668713" y="3804047"/>
            <a:ext cx="1833562" cy="357188"/>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98314" name="组合 17"/>
          <p:cNvGrpSpPr/>
          <p:nvPr/>
        </p:nvGrpSpPr>
        <p:grpSpPr bwMode="auto">
          <a:xfrm>
            <a:off x="6786563" y="2511028"/>
            <a:ext cx="1466850" cy="1652588"/>
            <a:chOff x="907338" y="2390050"/>
            <a:chExt cx="1467144" cy="2202052"/>
          </a:xfrm>
        </p:grpSpPr>
        <p:sp>
          <p:nvSpPr>
            <p:cNvPr id="98321" name="流程图: 过程 32"/>
            <p:cNvSpPr>
              <a:spLocks noChangeArrowheads="1"/>
            </p:cNvSpPr>
            <p:nvPr/>
          </p:nvSpPr>
          <p:spPr bwMode="auto">
            <a:xfrm>
              <a:off x="907338" y="3343796"/>
              <a:ext cx="1467144" cy="1248306"/>
            </a:xfrm>
            <a:prstGeom prst="flowChartProcess">
              <a:avLst/>
            </a:prstGeom>
            <a:noFill/>
            <a:ln w="38100" algn="ctr">
              <a:solidFill>
                <a:srgbClr val="00B050"/>
              </a:solidFill>
              <a:miter lim="800000"/>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rgbClr val="FF0000"/>
                  </a:solidFill>
                  <a:latin typeface="黑体" panose="02010609060101010101" pitchFamily="2" charset="-122"/>
                  <a:ea typeface="黑体" panose="02010609060101010101" pitchFamily="2" charset="-122"/>
                </a:rPr>
                <a:t>……</a:t>
              </a:r>
              <a:endParaRPr lang="zh-CN" altLang="en-US" sz="3600" b="1">
                <a:solidFill>
                  <a:srgbClr val="FF0000"/>
                </a:solidFill>
                <a:latin typeface="黑体" panose="02010609060101010101" pitchFamily="2" charset="-122"/>
                <a:ea typeface="黑体" panose="02010609060101010101" pitchFamily="2" charset="-122"/>
              </a:endParaRPr>
            </a:p>
          </p:txBody>
        </p:sp>
        <p:sp>
          <p:nvSpPr>
            <p:cNvPr id="98322" name="流程图: 过程 33"/>
            <p:cNvSpPr>
              <a:spLocks noChangeArrowheads="1"/>
            </p:cNvSpPr>
            <p:nvPr/>
          </p:nvSpPr>
          <p:spPr bwMode="auto">
            <a:xfrm>
              <a:off x="1081135" y="2866303"/>
              <a:ext cx="1100359" cy="476253"/>
            </a:xfrm>
            <a:prstGeom prst="flowChartProcess">
              <a:avLst/>
            </a:prstGeom>
            <a:noFill/>
            <a:ln w="38100" algn="ctr">
              <a:solidFill>
                <a:srgbClr val="00B05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8323" name="流程图: 过程 34"/>
            <p:cNvSpPr>
              <a:spLocks noChangeArrowheads="1"/>
            </p:cNvSpPr>
            <p:nvPr/>
          </p:nvSpPr>
          <p:spPr bwMode="auto">
            <a:xfrm>
              <a:off x="1264528" y="2390050"/>
              <a:ext cx="733573" cy="476253"/>
            </a:xfrm>
            <a:prstGeom prst="flowChartProcess">
              <a:avLst/>
            </a:prstGeom>
            <a:noFill/>
            <a:ln w="38100" algn="ctr">
              <a:solidFill>
                <a:srgbClr val="00B05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7" name="内容占位符 2"/>
          <p:cNvSpPr txBox="1"/>
          <p:nvPr/>
        </p:nvSpPr>
        <p:spPr bwMode="auto">
          <a:xfrm>
            <a:off x="214314" y="1232297"/>
            <a:ext cx="3000375"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2800" b="1" kern="0" dirty="0">
                <a:latin typeface="+mn-lt"/>
                <a:ea typeface="+mn-ea"/>
              </a:rPr>
              <a:t>将</a:t>
            </a:r>
            <a:r>
              <a:rPr lang="en-US" altLang="zh-CN" sz="2800" b="1" kern="0" dirty="0">
                <a:latin typeface="+mn-lt"/>
                <a:ea typeface="+mn-ea"/>
              </a:rPr>
              <a:t>1</a:t>
            </a:r>
            <a:r>
              <a:rPr lang="zh-CN" altLang="en-US" sz="2800" b="1" kern="0" dirty="0">
                <a:latin typeface="+mn-lt"/>
                <a:ea typeface="+mn-ea"/>
              </a:rPr>
              <a:t>个从</a:t>
            </a:r>
            <a:r>
              <a:rPr lang="en-US" altLang="zh-CN" sz="2800" b="1" kern="0" dirty="0">
                <a:latin typeface="+mn-lt"/>
                <a:ea typeface="+mn-ea"/>
              </a:rPr>
              <a:t>A</a:t>
            </a:r>
            <a:r>
              <a:rPr lang="zh-CN" altLang="en-US" sz="2800" b="1" kern="0" dirty="0">
                <a:latin typeface="+mn-lt"/>
                <a:ea typeface="+mn-ea"/>
              </a:rPr>
              <a:t>到</a:t>
            </a:r>
            <a:r>
              <a:rPr lang="en-US" altLang="zh-CN" sz="2800" b="1" kern="0" dirty="0">
                <a:latin typeface="+mn-lt"/>
                <a:ea typeface="+mn-ea"/>
              </a:rPr>
              <a:t>B</a:t>
            </a:r>
            <a:endParaRPr lang="zh-CN" altLang="en-US" sz="2800" b="1" kern="0" dirty="0">
              <a:latin typeface="+mn-lt"/>
              <a:ea typeface="+mn-ea"/>
            </a:endParaRPr>
          </a:p>
        </p:txBody>
      </p:sp>
      <p:cxnSp>
        <p:nvCxnSpPr>
          <p:cNvPr id="98316" name="直接连接符 43"/>
          <p:cNvCxnSpPr>
            <a:cxnSpLocks noChangeShapeType="1"/>
            <a:stCxn id="98312" idx="2"/>
          </p:cNvCxnSpPr>
          <p:nvPr/>
        </p:nvCxnSpPr>
        <p:spPr bwMode="auto">
          <a:xfrm rot="5400000" flipH="1">
            <a:off x="4071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98317" name="直接连接符 46"/>
          <p:cNvCxnSpPr>
            <a:cxnSpLocks noChangeShapeType="1"/>
          </p:cNvCxnSpPr>
          <p:nvPr/>
        </p:nvCxnSpPr>
        <p:spPr bwMode="auto">
          <a:xfrm rot="5400000" flipH="1">
            <a:off x="6265070"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98318" name="直接连接符 47"/>
          <p:cNvCxnSpPr>
            <a:cxnSpLocks noChangeShapeType="1"/>
          </p:cNvCxnSpPr>
          <p:nvPr/>
        </p:nvCxnSpPr>
        <p:spPr bwMode="auto">
          <a:xfrm rot="5400000" flipH="1">
            <a:off x="33408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9" name="内容占位符 2"/>
          <p:cNvSpPr txBox="1"/>
          <p:nvPr/>
        </p:nvSpPr>
        <p:spPr bwMode="auto">
          <a:xfrm>
            <a:off x="2214563" y="535781"/>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第</a:t>
            </a:r>
            <a:r>
              <a:rPr lang="en-US" altLang="zh-CN" sz="3200" b="1" kern="0" dirty="0">
                <a:solidFill>
                  <a:srgbClr val="FF0000"/>
                </a:solidFill>
                <a:latin typeface="+mn-lt"/>
                <a:ea typeface="+mn-ea"/>
              </a:rPr>
              <a:t>2</a:t>
            </a:r>
            <a:r>
              <a:rPr lang="zh-CN" altLang="en-US" sz="3200" b="1" kern="0" dirty="0">
                <a:solidFill>
                  <a:srgbClr val="0000CC"/>
                </a:solidFill>
                <a:latin typeface="+mn-lt"/>
                <a:ea typeface="+mn-ea"/>
              </a:rPr>
              <a:t>个和尚的做法</a:t>
            </a:r>
          </a:p>
        </p:txBody>
      </p:sp>
      <p:pic>
        <p:nvPicPr>
          <p:cNvPr id="98320"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330" name="直接连接符 5"/>
          <p:cNvCxnSpPr>
            <a:cxnSpLocks noChangeShapeType="1"/>
          </p:cNvCxnSpPr>
          <p:nvPr/>
        </p:nvCxnSpPr>
        <p:spPr bwMode="auto">
          <a:xfrm>
            <a:off x="285750" y="416123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4273154"/>
            <a:ext cx="703262"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99332" name="直接连接符 21"/>
          <p:cNvCxnSpPr>
            <a:cxnSpLocks noChangeShapeType="1"/>
          </p:cNvCxnSpPr>
          <p:nvPr/>
        </p:nvCxnSpPr>
        <p:spPr bwMode="auto">
          <a:xfrm>
            <a:off x="3197225" y="416123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4273154"/>
            <a:ext cx="704850"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99334" name="直接连接符 24"/>
          <p:cNvCxnSpPr>
            <a:cxnSpLocks noChangeShapeType="1"/>
          </p:cNvCxnSpPr>
          <p:nvPr/>
        </p:nvCxnSpPr>
        <p:spPr bwMode="auto">
          <a:xfrm>
            <a:off x="6107114" y="416123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4273154"/>
            <a:ext cx="703263"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99336" name="流程图: 过程 16"/>
          <p:cNvSpPr>
            <a:spLocks noChangeArrowheads="1"/>
          </p:cNvSpPr>
          <p:nvPr/>
        </p:nvSpPr>
        <p:spPr bwMode="auto">
          <a:xfrm>
            <a:off x="571501" y="3804047"/>
            <a:ext cx="2200275" cy="357188"/>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37" name="流程图: 过程 31"/>
          <p:cNvSpPr>
            <a:spLocks noChangeArrowheads="1"/>
          </p:cNvSpPr>
          <p:nvPr/>
        </p:nvSpPr>
        <p:spPr bwMode="auto">
          <a:xfrm>
            <a:off x="3668713" y="3804047"/>
            <a:ext cx="1833562" cy="357188"/>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99338" name="组合 17"/>
          <p:cNvGrpSpPr/>
          <p:nvPr/>
        </p:nvGrpSpPr>
        <p:grpSpPr bwMode="auto">
          <a:xfrm>
            <a:off x="6786563" y="2511028"/>
            <a:ext cx="1466850" cy="1652588"/>
            <a:chOff x="907338" y="2390050"/>
            <a:chExt cx="1467144" cy="2202052"/>
          </a:xfrm>
        </p:grpSpPr>
        <p:sp>
          <p:nvSpPr>
            <p:cNvPr id="99345" name="流程图: 过程 32"/>
            <p:cNvSpPr>
              <a:spLocks noChangeArrowheads="1"/>
            </p:cNvSpPr>
            <p:nvPr/>
          </p:nvSpPr>
          <p:spPr bwMode="auto">
            <a:xfrm>
              <a:off x="907338" y="3343796"/>
              <a:ext cx="1467144" cy="1248306"/>
            </a:xfrm>
            <a:prstGeom prst="flowChartProcess">
              <a:avLst/>
            </a:prstGeom>
            <a:noFill/>
            <a:ln w="38100" algn="ctr">
              <a:solidFill>
                <a:srgbClr val="00B050"/>
              </a:solidFill>
              <a:miter lim="800000"/>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rgbClr val="FF0000"/>
                  </a:solidFill>
                  <a:latin typeface="黑体" panose="02010609060101010101" pitchFamily="2" charset="-122"/>
                  <a:ea typeface="黑体" panose="02010609060101010101" pitchFamily="2" charset="-122"/>
                </a:rPr>
                <a:t>……</a:t>
              </a:r>
              <a:endParaRPr lang="zh-CN" altLang="en-US" sz="3600" b="1">
                <a:solidFill>
                  <a:srgbClr val="FF0000"/>
                </a:solidFill>
                <a:latin typeface="黑体" panose="02010609060101010101" pitchFamily="2" charset="-122"/>
                <a:ea typeface="黑体" panose="02010609060101010101" pitchFamily="2" charset="-122"/>
              </a:endParaRPr>
            </a:p>
          </p:txBody>
        </p:sp>
        <p:sp>
          <p:nvSpPr>
            <p:cNvPr id="99346" name="流程图: 过程 33"/>
            <p:cNvSpPr>
              <a:spLocks noChangeArrowheads="1"/>
            </p:cNvSpPr>
            <p:nvPr/>
          </p:nvSpPr>
          <p:spPr bwMode="auto">
            <a:xfrm>
              <a:off x="1081135" y="2866303"/>
              <a:ext cx="1100359" cy="476253"/>
            </a:xfrm>
            <a:prstGeom prst="flowChartProcess">
              <a:avLst/>
            </a:prstGeom>
            <a:noFill/>
            <a:ln w="38100" algn="ctr">
              <a:solidFill>
                <a:srgbClr val="00B05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47" name="流程图: 过程 34"/>
            <p:cNvSpPr>
              <a:spLocks noChangeArrowheads="1"/>
            </p:cNvSpPr>
            <p:nvPr/>
          </p:nvSpPr>
          <p:spPr bwMode="auto">
            <a:xfrm>
              <a:off x="1264528" y="2390050"/>
              <a:ext cx="733573" cy="476253"/>
            </a:xfrm>
            <a:prstGeom prst="flowChartProcess">
              <a:avLst/>
            </a:prstGeom>
            <a:noFill/>
            <a:ln w="38100" algn="ctr">
              <a:solidFill>
                <a:srgbClr val="00B05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7" name="内容占位符 2"/>
          <p:cNvSpPr txBox="1"/>
          <p:nvPr/>
        </p:nvSpPr>
        <p:spPr bwMode="auto">
          <a:xfrm>
            <a:off x="5929314" y="1125141"/>
            <a:ext cx="3000375"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2800" b="1" kern="0" dirty="0">
                <a:latin typeface="+mn-lt"/>
                <a:ea typeface="+mn-ea"/>
              </a:rPr>
              <a:t>将</a:t>
            </a:r>
            <a:r>
              <a:rPr lang="en-US" altLang="zh-CN" sz="2800" b="1" kern="0" dirty="0">
                <a:latin typeface="+mn-lt"/>
                <a:ea typeface="+mn-ea"/>
              </a:rPr>
              <a:t>62</a:t>
            </a:r>
            <a:r>
              <a:rPr lang="zh-CN" altLang="en-US" sz="2800" b="1" kern="0" dirty="0">
                <a:latin typeface="+mn-lt"/>
                <a:ea typeface="+mn-ea"/>
              </a:rPr>
              <a:t>个从</a:t>
            </a:r>
            <a:r>
              <a:rPr lang="en-US" altLang="zh-CN" sz="2800" b="1" kern="0" dirty="0">
                <a:latin typeface="+mn-lt"/>
                <a:ea typeface="+mn-ea"/>
              </a:rPr>
              <a:t>C</a:t>
            </a:r>
            <a:r>
              <a:rPr lang="zh-CN" altLang="en-US" sz="2800" b="1" kern="0" dirty="0">
                <a:latin typeface="+mn-lt"/>
                <a:ea typeface="+mn-ea"/>
              </a:rPr>
              <a:t>到</a:t>
            </a:r>
            <a:r>
              <a:rPr lang="en-US" altLang="zh-CN" sz="2800" b="1" kern="0" dirty="0">
                <a:latin typeface="+mn-lt"/>
                <a:ea typeface="+mn-ea"/>
              </a:rPr>
              <a:t>B</a:t>
            </a:r>
            <a:endParaRPr lang="zh-CN" altLang="en-US" sz="2800" b="1" kern="0" dirty="0">
              <a:latin typeface="+mn-lt"/>
              <a:ea typeface="+mn-ea"/>
            </a:endParaRPr>
          </a:p>
        </p:txBody>
      </p:sp>
      <p:cxnSp>
        <p:nvCxnSpPr>
          <p:cNvPr id="99340" name="直接连接符 43"/>
          <p:cNvCxnSpPr>
            <a:cxnSpLocks noChangeShapeType="1"/>
            <a:stCxn id="99336" idx="2"/>
          </p:cNvCxnSpPr>
          <p:nvPr/>
        </p:nvCxnSpPr>
        <p:spPr bwMode="auto">
          <a:xfrm rot="5400000" flipH="1">
            <a:off x="4071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99341" name="直接连接符 46"/>
          <p:cNvCxnSpPr>
            <a:cxnSpLocks noChangeShapeType="1"/>
          </p:cNvCxnSpPr>
          <p:nvPr/>
        </p:nvCxnSpPr>
        <p:spPr bwMode="auto">
          <a:xfrm rot="5400000" flipH="1">
            <a:off x="6265070"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99342" name="直接连接符 47"/>
          <p:cNvCxnSpPr>
            <a:cxnSpLocks noChangeShapeType="1"/>
          </p:cNvCxnSpPr>
          <p:nvPr/>
        </p:nvCxnSpPr>
        <p:spPr bwMode="auto">
          <a:xfrm rot="5400000" flipH="1">
            <a:off x="33408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9" name="内容占位符 2"/>
          <p:cNvSpPr txBox="1"/>
          <p:nvPr/>
        </p:nvSpPr>
        <p:spPr bwMode="auto">
          <a:xfrm>
            <a:off x="2214563" y="535781"/>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第</a:t>
            </a:r>
            <a:r>
              <a:rPr lang="en-US" altLang="zh-CN" sz="3200" b="1" kern="0" dirty="0">
                <a:solidFill>
                  <a:srgbClr val="FF0000"/>
                </a:solidFill>
                <a:latin typeface="+mn-lt"/>
                <a:ea typeface="+mn-ea"/>
              </a:rPr>
              <a:t>2</a:t>
            </a:r>
            <a:r>
              <a:rPr lang="zh-CN" altLang="en-US" sz="3200" b="1" kern="0" dirty="0">
                <a:solidFill>
                  <a:srgbClr val="0000CC"/>
                </a:solidFill>
                <a:latin typeface="+mn-lt"/>
                <a:ea typeface="+mn-ea"/>
              </a:rPr>
              <a:t>个和尚的做法</a:t>
            </a:r>
          </a:p>
        </p:txBody>
      </p:sp>
      <p:pic>
        <p:nvPicPr>
          <p:cNvPr id="99344"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354" name="直接连接符 5"/>
          <p:cNvCxnSpPr>
            <a:cxnSpLocks noChangeShapeType="1"/>
          </p:cNvCxnSpPr>
          <p:nvPr/>
        </p:nvCxnSpPr>
        <p:spPr bwMode="auto">
          <a:xfrm>
            <a:off x="285750" y="416123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4273154"/>
            <a:ext cx="703262"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00356" name="直接连接符 21"/>
          <p:cNvCxnSpPr>
            <a:cxnSpLocks noChangeShapeType="1"/>
          </p:cNvCxnSpPr>
          <p:nvPr/>
        </p:nvCxnSpPr>
        <p:spPr bwMode="auto">
          <a:xfrm>
            <a:off x="3197225" y="416123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4273154"/>
            <a:ext cx="704850"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00358" name="直接连接符 24"/>
          <p:cNvCxnSpPr>
            <a:cxnSpLocks noChangeShapeType="1"/>
          </p:cNvCxnSpPr>
          <p:nvPr/>
        </p:nvCxnSpPr>
        <p:spPr bwMode="auto">
          <a:xfrm>
            <a:off x="6107114" y="416123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4273154"/>
            <a:ext cx="703263" cy="334565"/>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00360" name="流程图: 过程 16"/>
          <p:cNvSpPr>
            <a:spLocks noChangeArrowheads="1"/>
          </p:cNvSpPr>
          <p:nvPr/>
        </p:nvSpPr>
        <p:spPr bwMode="auto">
          <a:xfrm>
            <a:off x="571501" y="3804047"/>
            <a:ext cx="2200275" cy="357188"/>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0361" name="流程图: 过程 31"/>
          <p:cNvSpPr>
            <a:spLocks noChangeArrowheads="1"/>
          </p:cNvSpPr>
          <p:nvPr/>
        </p:nvSpPr>
        <p:spPr bwMode="auto">
          <a:xfrm>
            <a:off x="3668713" y="3804047"/>
            <a:ext cx="1833562" cy="357188"/>
          </a:xfrm>
          <a:prstGeom prst="flowChartProcess">
            <a:avLst/>
          </a:prstGeom>
          <a:noFill/>
          <a:ln w="381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组合 17"/>
          <p:cNvGrpSpPr/>
          <p:nvPr/>
        </p:nvGrpSpPr>
        <p:grpSpPr bwMode="auto">
          <a:xfrm>
            <a:off x="3857625" y="2143126"/>
            <a:ext cx="1466850" cy="1651397"/>
            <a:chOff x="907338" y="2390050"/>
            <a:chExt cx="1467144" cy="2202052"/>
          </a:xfrm>
        </p:grpSpPr>
        <p:sp>
          <p:nvSpPr>
            <p:cNvPr id="100369" name="流程图: 过程 32"/>
            <p:cNvSpPr>
              <a:spLocks noChangeArrowheads="1"/>
            </p:cNvSpPr>
            <p:nvPr/>
          </p:nvSpPr>
          <p:spPr bwMode="auto">
            <a:xfrm>
              <a:off x="907338" y="3343796"/>
              <a:ext cx="1467144" cy="1248306"/>
            </a:xfrm>
            <a:prstGeom prst="flowChartProcess">
              <a:avLst/>
            </a:prstGeom>
            <a:noFill/>
            <a:ln w="38100" algn="ctr">
              <a:solidFill>
                <a:srgbClr val="00B050"/>
              </a:solidFill>
              <a:miter lim="800000"/>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rgbClr val="FF0000"/>
                  </a:solidFill>
                  <a:latin typeface="黑体" panose="02010609060101010101" pitchFamily="2" charset="-122"/>
                  <a:ea typeface="黑体" panose="02010609060101010101" pitchFamily="2" charset="-122"/>
                </a:rPr>
                <a:t>……</a:t>
              </a:r>
              <a:endParaRPr lang="zh-CN" altLang="en-US" sz="3600" b="1">
                <a:solidFill>
                  <a:srgbClr val="FF0000"/>
                </a:solidFill>
                <a:latin typeface="黑体" panose="02010609060101010101" pitchFamily="2" charset="-122"/>
                <a:ea typeface="黑体" panose="02010609060101010101" pitchFamily="2" charset="-122"/>
              </a:endParaRPr>
            </a:p>
          </p:txBody>
        </p:sp>
        <p:sp>
          <p:nvSpPr>
            <p:cNvPr id="100370" name="流程图: 过程 33"/>
            <p:cNvSpPr>
              <a:spLocks noChangeArrowheads="1"/>
            </p:cNvSpPr>
            <p:nvPr/>
          </p:nvSpPr>
          <p:spPr bwMode="auto">
            <a:xfrm>
              <a:off x="1081135" y="2866303"/>
              <a:ext cx="1100359" cy="476253"/>
            </a:xfrm>
            <a:prstGeom prst="flowChartProcess">
              <a:avLst/>
            </a:prstGeom>
            <a:noFill/>
            <a:ln w="38100" algn="ctr">
              <a:solidFill>
                <a:srgbClr val="00B05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0371" name="流程图: 过程 34"/>
            <p:cNvSpPr>
              <a:spLocks noChangeArrowheads="1"/>
            </p:cNvSpPr>
            <p:nvPr/>
          </p:nvSpPr>
          <p:spPr bwMode="auto">
            <a:xfrm>
              <a:off x="1264528" y="2390050"/>
              <a:ext cx="733573" cy="476253"/>
            </a:xfrm>
            <a:prstGeom prst="flowChartProcess">
              <a:avLst/>
            </a:prstGeom>
            <a:noFill/>
            <a:ln w="38100" algn="ctr">
              <a:solidFill>
                <a:srgbClr val="00B05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7" name="内容占位符 2"/>
          <p:cNvSpPr txBox="1"/>
          <p:nvPr/>
        </p:nvSpPr>
        <p:spPr bwMode="auto">
          <a:xfrm>
            <a:off x="5929314" y="1125141"/>
            <a:ext cx="3000375"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2800" b="1" kern="0" dirty="0">
                <a:latin typeface="+mn-lt"/>
                <a:ea typeface="+mn-ea"/>
              </a:rPr>
              <a:t>将</a:t>
            </a:r>
            <a:r>
              <a:rPr lang="en-US" altLang="zh-CN" sz="2800" b="1" kern="0" dirty="0">
                <a:latin typeface="+mn-lt"/>
                <a:ea typeface="+mn-ea"/>
              </a:rPr>
              <a:t>62</a:t>
            </a:r>
            <a:r>
              <a:rPr lang="zh-CN" altLang="en-US" sz="2800" b="1" kern="0" dirty="0">
                <a:latin typeface="+mn-lt"/>
                <a:ea typeface="+mn-ea"/>
              </a:rPr>
              <a:t>个从</a:t>
            </a:r>
            <a:r>
              <a:rPr lang="en-US" altLang="zh-CN" sz="2800" b="1" kern="0" dirty="0">
                <a:latin typeface="+mn-lt"/>
                <a:ea typeface="+mn-ea"/>
              </a:rPr>
              <a:t>C</a:t>
            </a:r>
            <a:r>
              <a:rPr lang="zh-CN" altLang="en-US" sz="2800" b="1" kern="0" dirty="0">
                <a:latin typeface="+mn-lt"/>
                <a:ea typeface="+mn-ea"/>
              </a:rPr>
              <a:t>到</a:t>
            </a:r>
            <a:r>
              <a:rPr lang="en-US" altLang="zh-CN" sz="2800" b="1" kern="0" dirty="0">
                <a:latin typeface="+mn-lt"/>
                <a:ea typeface="+mn-ea"/>
              </a:rPr>
              <a:t>B</a:t>
            </a:r>
            <a:endParaRPr lang="zh-CN" altLang="en-US" sz="2800" b="1" kern="0" dirty="0">
              <a:latin typeface="+mn-lt"/>
              <a:ea typeface="+mn-ea"/>
            </a:endParaRPr>
          </a:p>
        </p:txBody>
      </p:sp>
      <p:cxnSp>
        <p:nvCxnSpPr>
          <p:cNvPr id="100364" name="直接连接符 43"/>
          <p:cNvCxnSpPr>
            <a:cxnSpLocks noChangeShapeType="1"/>
            <a:stCxn id="100360" idx="2"/>
          </p:cNvCxnSpPr>
          <p:nvPr/>
        </p:nvCxnSpPr>
        <p:spPr bwMode="auto">
          <a:xfrm rot="5400000" flipH="1">
            <a:off x="4071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00365" name="直接连接符 46"/>
          <p:cNvCxnSpPr>
            <a:cxnSpLocks noChangeShapeType="1"/>
          </p:cNvCxnSpPr>
          <p:nvPr/>
        </p:nvCxnSpPr>
        <p:spPr bwMode="auto">
          <a:xfrm rot="5400000" flipH="1">
            <a:off x="6265070"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00366" name="直接连接符 47"/>
          <p:cNvCxnSpPr>
            <a:cxnSpLocks noChangeShapeType="1"/>
          </p:cNvCxnSpPr>
          <p:nvPr/>
        </p:nvCxnSpPr>
        <p:spPr bwMode="auto">
          <a:xfrm rot="5400000" flipH="1">
            <a:off x="3340895" y="2896791"/>
            <a:ext cx="250031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9" name="内容占位符 2"/>
          <p:cNvSpPr txBox="1"/>
          <p:nvPr/>
        </p:nvSpPr>
        <p:spPr bwMode="auto">
          <a:xfrm>
            <a:off x="2214563" y="535781"/>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第</a:t>
            </a:r>
            <a:r>
              <a:rPr lang="en-US" altLang="zh-CN" sz="3200" b="1" kern="0" dirty="0">
                <a:solidFill>
                  <a:srgbClr val="FF0000"/>
                </a:solidFill>
                <a:latin typeface="+mn-lt"/>
                <a:ea typeface="+mn-ea"/>
              </a:rPr>
              <a:t>2</a:t>
            </a:r>
            <a:r>
              <a:rPr lang="zh-CN" altLang="en-US" sz="3200" b="1" kern="0" dirty="0">
                <a:solidFill>
                  <a:srgbClr val="0000CC"/>
                </a:solidFill>
                <a:latin typeface="+mn-lt"/>
                <a:ea typeface="+mn-ea"/>
              </a:rPr>
              <a:t>个和尚的做法</a:t>
            </a:r>
          </a:p>
        </p:txBody>
      </p:sp>
      <p:pic>
        <p:nvPicPr>
          <p:cNvPr id="100368"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内容占位符 2"/>
          <p:cNvSpPr txBox="1"/>
          <p:nvPr/>
        </p:nvSpPr>
        <p:spPr bwMode="auto">
          <a:xfrm>
            <a:off x="2214563" y="535782"/>
            <a:ext cx="4500562" cy="3321844"/>
          </a:xfrm>
          <a:prstGeom prst="rect">
            <a:avLst/>
          </a:prstGeom>
          <a:noFill/>
          <a:ln w="9525">
            <a:noFill/>
            <a:miter lim="800000"/>
          </a:ln>
        </p:spPr>
        <p:txBody>
          <a:bodyPr tIns="216000"/>
          <a:lstStyle/>
          <a:p>
            <a:pPr marL="342900" indent="-342900" algn="ctr" eaLnBrk="0" hangingPunct="0">
              <a:spcBef>
                <a:spcPct val="20000"/>
              </a:spcBef>
              <a:buFont typeface="Wingdings" panose="05000000000000000000" pitchFamily="2" charset="2"/>
              <a:buNone/>
              <a:defRPr/>
            </a:pPr>
            <a:r>
              <a:rPr lang="zh-CN" altLang="en-US" sz="3200" b="1" kern="0" dirty="0">
                <a:solidFill>
                  <a:srgbClr val="0000CC"/>
                </a:solidFill>
                <a:latin typeface="+mn-lt"/>
                <a:ea typeface="+mn-ea"/>
              </a:rPr>
              <a:t>第</a:t>
            </a:r>
            <a:r>
              <a:rPr lang="en-US" altLang="zh-CN" sz="3200" b="1" kern="0" dirty="0">
                <a:solidFill>
                  <a:srgbClr val="FF0000"/>
                </a:solidFill>
                <a:latin typeface="+mn-lt"/>
                <a:ea typeface="+mn-ea"/>
              </a:rPr>
              <a:t>3</a:t>
            </a:r>
            <a:r>
              <a:rPr lang="zh-CN" altLang="en-US" sz="3200" b="1" kern="0" dirty="0">
                <a:solidFill>
                  <a:srgbClr val="0000CC"/>
                </a:solidFill>
                <a:latin typeface="+mn-lt"/>
                <a:ea typeface="+mn-ea"/>
              </a:rPr>
              <a:t>个和尚的做法</a:t>
            </a:r>
            <a:endParaRPr lang="en-US" altLang="zh-CN" sz="3200" b="1" kern="0" dirty="0">
              <a:solidFill>
                <a:srgbClr val="0000CC"/>
              </a:solidFill>
              <a:latin typeface="+mn-lt"/>
              <a:ea typeface="+mn-ea"/>
            </a:endParaRPr>
          </a:p>
          <a:p>
            <a:pPr marL="342900" indent="-342900" algn="ctr" eaLnBrk="0" hangingPunct="0">
              <a:spcBef>
                <a:spcPct val="20000"/>
              </a:spcBef>
              <a:defRPr/>
            </a:pPr>
            <a:r>
              <a:rPr lang="zh-CN" altLang="en-US" sz="3200" b="1" kern="0" dirty="0">
                <a:solidFill>
                  <a:srgbClr val="0000CC"/>
                </a:solidFill>
                <a:ea typeface="宋体" panose="02010600030101010101" pitchFamily="2" charset="-122"/>
              </a:rPr>
              <a:t>第</a:t>
            </a:r>
            <a:r>
              <a:rPr lang="en-US" altLang="zh-CN" sz="3200" b="1" kern="0" dirty="0">
                <a:solidFill>
                  <a:srgbClr val="FF0000"/>
                </a:solidFill>
                <a:ea typeface="宋体" panose="02010600030101010101" pitchFamily="2" charset="-122"/>
              </a:rPr>
              <a:t>4</a:t>
            </a:r>
            <a:r>
              <a:rPr lang="zh-CN" altLang="en-US" sz="3200" b="1" kern="0" dirty="0">
                <a:solidFill>
                  <a:srgbClr val="0000CC"/>
                </a:solidFill>
                <a:ea typeface="宋体" panose="02010600030101010101" pitchFamily="2" charset="-122"/>
              </a:rPr>
              <a:t>个和尚的做法</a:t>
            </a:r>
          </a:p>
          <a:p>
            <a:pPr marL="342900" indent="-342900" algn="ctr" eaLnBrk="0" hangingPunct="0">
              <a:spcBef>
                <a:spcPct val="20000"/>
              </a:spcBef>
              <a:defRPr/>
            </a:pPr>
            <a:r>
              <a:rPr lang="zh-CN" altLang="en-US" sz="3200" b="1" kern="0" dirty="0">
                <a:solidFill>
                  <a:srgbClr val="0000CC"/>
                </a:solidFill>
                <a:ea typeface="宋体" panose="02010600030101010101" pitchFamily="2" charset="-122"/>
              </a:rPr>
              <a:t>第</a:t>
            </a:r>
            <a:r>
              <a:rPr lang="en-US" altLang="zh-CN" sz="3200" b="1" kern="0" dirty="0">
                <a:solidFill>
                  <a:srgbClr val="FF0000"/>
                </a:solidFill>
                <a:ea typeface="宋体" panose="02010600030101010101" pitchFamily="2" charset="-122"/>
              </a:rPr>
              <a:t>5</a:t>
            </a:r>
            <a:r>
              <a:rPr lang="zh-CN" altLang="en-US" sz="3200" b="1" kern="0" dirty="0">
                <a:solidFill>
                  <a:srgbClr val="0000CC"/>
                </a:solidFill>
                <a:ea typeface="宋体" panose="02010600030101010101" pitchFamily="2" charset="-122"/>
              </a:rPr>
              <a:t>个和尚的做法</a:t>
            </a:r>
          </a:p>
          <a:p>
            <a:pPr marL="342900" indent="-342900" algn="ctr" eaLnBrk="0" hangingPunct="0">
              <a:spcBef>
                <a:spcPct val="20000"/>
              </a:spcBef>
              <a:defRPr/>
            </a:pPr>
            <a:r>
              <a:rPr lang="zh-CN" altLang="en-US" sz="3200" b="1" kern="0" dirty="0">
                <a:solidFill>
                  <a:srgbClr val="0000CC"/>
                </a:solidFill>
                <a:ea typeface="宋体" panose="02010600030101010101" pitchFamily="2" charset="-122"/>
              </a:rPr>
              <a:t>第</a:t>
            </a:r>
            <a:r>
              <a:rPr lang="en-US" altLang="zh-CN" sz="3200" b="1" kern="0" dirty="0">
                <a:solidFill>
                  <a:srgbClr val="FF0000"/>
                </a:solidFill>
                <a:ea typeface="宋体" panose="02010600030101010101" pitchFamily="2" charset="-122"/>
              </a:rPr>
              <a:t>6</a:t>
            </a:r>
            <a:r>
              <a:rPr lang="zh-CN" altLang="en-US" sz="3200" b="1" kern="0" dirty="0">
                <a:solidFill>
                  <a:srgbClr val="0000CC"/>
                </a:solidFill>
                <a:ea typeface="宋体" panose="02010600030101010101" pitchFamily="2" charset="-122"/>
              </a:rPr>
              <a:t>个和尚的做法</a:t>
            </a:r>
          </a:p>
          <a:p>
            <a:pPr marL="342900" indent="-342900" algn="ctr" eaLnBrk="0" hangingPunct="0">
              <a:spcBef>
                <a:spcPct val="20000"/>
              </a:spcBef>
              <a:defRPr/>
            </a:pPr>
            <a:r>
              <a:rPr lang="zh-CN" altLang="en-US" sz="3200" b="1" kern="0" dirty="0">
                <a:solidFill>
                  <a:srgbClr val="0000CC"/>
                </a:solidFill>
                <a:ea typeface="宋体" panose="02010600030101010101" pitchFamily="2" charset="-122"/>
              </a:rPr>
              <a:t>第</a:t>
            </a:r>
            <a:r>
              <a:rPr lang="en-US" altLang="zh-CN" sz="3200" b="1" kern="0" dirty="0">
                <a:solidFill>
                  <a:srgbClr val="FF0000"/>
                </a:solidFill>
                <a:ea typeface="宋体" panose="02010600030101010101" pitchFamily="2" charset="-122"/>
              </a:rPr>
              <a:t>7</a:t>
            </a:r>
            <a:r>
              <a:rPr lang="zh-CN" altLang="en-US" sz="3200" b="1" kern="0" dirty="0">
                <a:solidFill>
                  <a:srgbClr val="0000CC"/>
                </a:solidFill>
                <a:ea typeface="宋体" panose="02010600030101010101" pitchFamily="2" charset="-122"/>
              </a:rPr>
              <a:t>个和尚的做法</a:t>
            </a:r>
          </a:p>
          <a:p>
            <a:pPr marL="342900" indent="-342900" algn="ctr" eaLnBrk="0" hangingPunct="0">
              <a:spcBef>
                <a:spcPct val="20000"/>
              </a:spcBef>
              <a:buFont typeface="Wingdings" panose="05000000000000000000" pitchFamily="2" charset="2"/>
              <a:buNone/>
              <a:defRPr/>
            </a:pPr>
            <a:r>
              <a:rPr lang="en-US" altLang="zh-CN" sz="3200" b="1" kern="0" dirty="0">
                <a:solidFill>
                  <a:srgbClr val="FF0000"/>
                </a:solidFill>
                <a:latin typeface="+mn-lt"/>
                <a:ea typeface="+mn-ea"/>
              </a:rPr>
              <a:t>……</a:t>
            </a:r>
          </a:p>
          <a:p>
            <a:pPr marL="342900" indent="-342900" algn="ctr" eaLnBrk="0" hangingPunct="0">
              <a:spcBef>
                <a:spcPct val="20000"/>
              </a:spcBef>
              <a:defRPr/>
            </a:pPr>
            <a:r>
              <a:rPr lang="zh-CN" altLang="en-US" sz="3200" b="1" kern="0" dirty="0">
                <a:solidFill>
                  <a:srgbClr val="0000CC"/>
                </a:solidFill>
                <a:ea typeface="宋体" panose="02010600030101010101" pitchFamily="2" charset="-122"/>
              </a:rPr>
              <a:t>第</a:t>
            </a:r>
            <a:r>
              <a:rPr lang="en-US" altLang="zh-CN" sz="3200" b="1" kern="0" dirty="0">
                <a:solidFill>
                  <a:srgbClr val="FF0000"/>
                </a:solidFill>
                <a:ea typeface="宋体" panose="02010600030101010101" pitchFamily="2" charset="-122"/>
              </a:rPr>
              <a:t>63</a:t>
            </a:r>
            <a:r>
              <a:rPr lang="zh-CN" altLang="en-US" sz="3200" b="1" kern="0" dirty="0">
                <a:solidFill>
                  <a:srgbClr val="0000CC"/>
                </a:solidFill>
                <a:ea typeface="宋体" panose="02010600030101010101" pitchFamily="2" charset="-122"/>
              </a:rPr>
              <a:t>个和尚的做法</a:t>
            </a:r>
          </a:p>
          <a:p>
            <a:pPr marL="342900" indent="-342900" algn="ctr" eaLnBrk="0" hangingPunct="0">
              <a:spcBef>
                <a:spcPct val="20000"/>
              </a:spcBef>
              <a:buFont typeface="Wingdings" panose="05000000000000000000" pitchFamily="2" charset="2"/>
              <a:buNone/>
              <a:defRPr/>
            </a:pPr>
            <a:endParaRPr lang="zh-CN" altLang="en-US" sz="3200" b="1" kern="0" dirty="0">
              <a:solidFill>
                <a:srgbClr val="FF0000"/>
              </a:solidFill>
              <a:latin typeface="+mn-lt"/>
              <a:ea typeface="+mn-ea"/>
            </a:endParaRPr>
          </a:p>
        </p:txBody>
      </p:sp>
      <p:sp>
        <p:nvSpPr>
          <p:cNvPr id="19" name="内容占位符 2"/>
          <p:cNvSpPr txBox="1"/>
          <p:nvPr/>
        </p:nvSpPr>
        <p:spPr bwMode="auto">
          <a:xfrm>
            <a:off x="714375" y="4071937"/>
            <a:ext cx="7715250"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B050"/>
                </a:solidFill>
                <a:latin typeface="+mn-lt"/>
                <a:ea typeface="+mn-ea"/>
              </a:rPr>
              <a:t>第</a:t>
            </a:r>
            <a:r>
              <a:rPr lang="en-US" altLang="zh-CN" sz="3200" b="1" kern="0" dirty="0">
                <a:solidFill>
                  <a:srgbClr val="00B050"/>
                </a:solidFill>
                <a:latin typeface="+mn-lt"/>
                <a:ea typeface="+mn-ea"/>
              </a:rPr>
              <a:t>64</a:t>
            </a:r>
            <a:r>
              <a:rPr lang="zh-CN" altLang="en-US" sz="3200" b="1" kern="0" dirty="0">
                <a:solidFill>
                  <a:srgbClr val="00B050"/>
                </a:solidFill>
                <a:latin typeface="+mn-lt"/>
                <a:ea typeface="+mn-ea"/>
              </a:rPr>
              <a:t>个和尚仅做：将</a:t>
            </a:r>
            <a:r>
              <a:rPr lang="en-US" altLang="zh-CN" sz="3200" b="1" kern="0" dirty="0">
                <a:solidFill>
                  <a:srgbClr val="00B050"/>
                </a:solidFill>
                <a:latin typeface="+mn-lt"/>
                <a:ea typeface="+mn-ea"/>
              </a:rPr>
              <a:t>1</a:t>
            </a:r>
            <a:r>
              <a:rPr lang="zh-CN" altLang="en-US" sz="3200" b="1" kern="0" dirty="0">
                <a:solidFill>
                  <a:srgbClr val="00B050"/>
                </a:solidFill>
                <a:latin typeface="+mn-lt"/>
                <a:ea typeface="+mn-ea"/>
              </a:rPr>
              <a:t>个从</a:t>
            </a:r>
            <a:r>
              <a:rPr lang="en-US" altLang="zh-CN" sz="3200" b="1" kern="0" dirty="0">
                <a:solidFill>
                  <a:srgbClr val="00B050"/>
                </a:solidFill>
                <a:latin typeface="+mn-lt"/>
                <a:ea typeface="+mn-ea"/>
              </a:rPr>
              <a:t>A</a:t>
            </a:r>
            <a:r>
              <a:rPr lang="zh-CN" altLang="en-US" sz="3200" b="1" kern="0" dirty="0">
                <a:solidFill>
                  <a:srgbClr val="00B050"/>
                </a:solidFill>
                <a:latin typeface="+mn-lt"/>
                <a:ea typeface="+mn-ea"/>
              </a:rPr>
              <a:t>移到</a:t>
            </a:r>
            <a:r>
              <a:rPr lang="en-US" altLang="zh-CN" sz="3200" b="1" kern="0" dirty="0">
                <a:solidFill>
                  <a:srgbClr val="00B050"/>
                </a:solidFill>
                <a:latin typeface="+mn-lt"/>
                <a:ea typeface="+mn-ea"/>
              </a:rPr>
              <a:t>C</a:t>
            </a:r>
            <a:endParaRPr lang="zh-CN" altLang="en-US" sz="3200" b="1" kern="0" dirty="0">
              <a:solidFill>
                <a:srgbClr val="00B050"/>
              </a:solidFill>
              <a:latin typeface="+mn-lt"/>
              <a:ea typeface="+mn-ea"/>
            </a:endParaRPr>
          </a:p>
        </p:txBody>
      </p:sp>
      <p:pic>
        <p:nvPicPr>
          <p:cNvPr id="101380"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blinds(horizontal)">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Effect transition="in" filter="blinds(horizontal)">
                                      <p:cBhvr>
                                        <p:cTn id="12" dur="500"/>
                                        <p:tgtEl>
                                          <p:spTgt spid="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
                                            <p:txEl>
                                              <p:pRg st="2" end="2"/>
                                            </p:txEl>
                                          </p:spTgt>
                                        </p:tgtEl>
                                        <p:attrNameLst>
                                          <p:attrName>style.visibility</p:attrName>
                                        </p:attrNameLst>
                                      </p:cBhvr>
                                      <p:to>
                                        <p:strVal val="visible"/>
                                      </p:to>
                                    </p:set>
                                    <p:animEffect transition="in" filter="blinds(horizontal)">
                                      <p:cBhvr>
                                        <p:cTn id="17" dur="500"/>
                                        <p:tgtEl>
                                          <p:spTgt spid="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
                                            <p:txEl>
                                              <p:pRg st="3" end="3"/>
                                            </p:txEl>
                                          </p:spTgt>
                                        </p:tgtEl>
                                        <p:attrNameLst>
                                          <p:attrName>style.visibility</p:attrName>
                                        </p:attrNameLst>
                                      </p:cBhvr>
                                      <p:to>
                                        <p:strVal val="visible"/>
                                      </p:to>
                                    </p:set>
                                    <p:animEffect transition="in" filter="blinds(horizontal)">
                                      <p:cBhvr>
                                        <p:cTn id="22" dur="500"/>
                                        <p:tgtEl>
                                          <p:spTgt spid="4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
                                            <p:txEl>
                                              <p:pRg st="4" end="4"/>
                                            </p:txEl>
                                          </p:spTgt>
                                        </p:tgtEl>
                                        <p:attrNameLst>
                                          <p:attrName>style.visibility</p:attrName>
                                        </p:attrNameLst>
                                      </p:cBhvr>
                                      <p:to>
                                        <p:strVal val="visible"/>
                                      </p:to>
                                    </p:set>
                                    <p:animEffect transition="in" filter="blinds(horizontal)">
                                      <p:cBhvr>
                                        <p:cTn id="27" dur="500"/>
                                        <p:tgtEl>
                                          <p:spTgt spid="49">
                                            <p:txEl>
                                              <p:pRg st="4" end="4"/>
                                            </p:txEl>
                                          </p:spTgt>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49">
                                            <p:txEl>
                                              <p:pRg st="5" end="5"/>
                                            </p:txEl>
                                          </p:spTgt>
                                        </p:tgtEl>
                                        <p:attrNameLst>
                                          <p:attrName>style.visibility</p:attrName>
                                        </p:attrNameLst>
                                      </p:cBhvr>
                                      <p:to>
                                        <p:strVal val="visible"/>
                                      </p:to>
                                    </p:set>
                                    <p:animEffect transition="in" filter="blinds(horizontal)">
                                      <p:cBhvr>
                                        <p:cTn id="31" dur="500"/>
                                        <p:tgtEl>
                                          <p:spTgt spid="49">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9">
                                            <p:txEl>
                                              <p:pRg st="6" end="6"/>
                                            </p:txEl>
                                          </p:spTgt>
                                        </p:tgtEl>
                                        <p:attrNameLst>
                                          <p:attrName>style.visibility</p:attrName>
                                        </p:attrNameLst>
                                      </p:cBhvr>
                                      <p:to>
                                        <p:strVal val="visible"/>
                                      </p:to>
                                    </p:set>
                                    <p:animEffect transition="in" filter="blinds(horizontal)">
                                      <p:cBhvr>
                                        <p:cTn id="36" dur="500"/>
                                        <p:tgtEl>
                                          <p:spTgt spid="49">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5"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p:cTn id="41" dur="1000" fill="hold"/>
                                        <p:tgtEl>
                                          <p:spTgt spid="19"/>
                                        </p:tgtEl>
                                        <p:attrNameLst>
                                          <p:attrName>ppt_w</p:attrName>
                                        </p:attrNameLst>
                                      </p:cBhvr>
                                      <p:tavLst>
                                        <p:tav tm="0">
                                          <p:val>
                                            <p:fltVal val="0"/>
                                          </p:val>
                                        </p:tav>
                                        <p:tav tm="100000">
                                          <p:val>
                                            <p:strVal val="#ppt_w"/>
                                          </p:val>
                                        </p:tav>
                                      </p:tavLst>
                                    </p:anim>
                                    <p:anim calcmode="lin" valueType="num">
                                      <p:cBhvr>
                                        <p:cTn id="42" dur="1000" fill="hold"/>
                                        <p:tgtEl>
                                          <p:spTgt spid="19"/>
                                        </p:tgtEl>
                                        <p:attrNameLst>
                                          <p:attrName>ppt_h</p:attrName>
                                        </p:attrNameLst>
                                      </p:cBhvr>
                                      <p:tavLst>
                                        <p:tav tm="0">
                                          <p:val>
                                            <p:fltVal val="0"/>
                                          </p:val>
                                        </p:tav>
                                        <p:tav tm="100000">
                                          <p:val>
                                            <p:strVal val="#ppt_h"/>
                                          </p:val>
                                        </p:tav>
                                      </p:tavLst>
                                    </p:anim>
                                    <p:anim calcmode="lin" valueType="num">
                                      <p:cBhvr>
                                        <p:cTn id="43"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1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402" name="直接连接符 5"/>
          <p:cNvCxnSpPr>
            <a:cxnSpLocks noChangeShapeType="1"/>
          </p:cNvCxnSpPr>
          <p:nvPr/>
        </p:nvCxnSpPr>
        <p:spPr bwMode="auto">
          <a:xfrm>
            <a:off x="285750" y="357187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3683794"/>
            <a:ext cx="703262"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02404" name="直接连接符 21"/>
          <p:cNvCxnSpPr>
            <a:cxnSpLocks noChangeShapeType="1"/>
          </p:cNvCxnSpPr>
          <p:nvPr/>
        </p:nvCxnSpPr>
        <p:spPr bwMode="auto">
          <a:xfrm>
            <a:off x="3197225" y="357187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3683794"/>
            <a:ext cx="704850"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02406" name="直接连接符 24"/>
          <p:cNvCxnSpPr>
            <a:cxnSpLocks noChangeShapeType="1"/>
          </p:cNvCxnSpPr>
          <p:nvPr/>
        </p:nvCxnSpPr>
        <p:spPr bwMode="auto">
          <a:xfrm>
            <a:off x="6107114" y="357187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3683794"/>
            <a:ext cx="703263"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02408" name="流程图: 过程 16"/>
          <p:cNvSpPr>
            <a:spLocks noChangeArrowheads="1"/>
          </p:cNvSpPr>
          <p:nvPr/>
        </p:nvSpPr>
        <p:spPr bwMode="auto">
          <a:xfrm>
            <a:off x="571501" y="3186112"/>
            <a:ext cx="2200275" cy="357188"/>
          </a:xfrm>
          <a:prstGeom prst="flowChartProcess">
            <a:avLst/>
          </a:prstGeom>
          <a:solidFill>
            <a:srgbClr val="FFFF00"/>
          </a:solidFill>
          <a:ln w="38100" algn="ctr">
            <a:solidFill>
              <a:srgbClr val="FFFF0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09" name="流程图: 过程 31"/>
          <p:cNvSpPr>
            <a:spLocks noChangeArrowheads="1"/>
          </p:cNvSpPr>
          <p:nvPr/>
        </p:nvSpPr>
        <p:spPr bwMode="auto">
          <a:xfrm>
            <a:off x="714376" y="2792016"/>
            <a:ext cx="1833563" cy="357188"/>
          </a:xfrm>
          <a:prstGeom prst="flowChartProcess">
            <a:avLst/>
          </a:prstGeom>
          <a:solidFill>
            <a:srgbClr val="9D138D"/>
          </a:solidFill>
          <a:ln w="38100" algn="ctr">
            <a:solidFill>
              <a:srgbClr val="9D138D"/>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10" name="流程图: 过程 33"/>
          <p:cNvSpPr>
            <a:spLocks noChangeArrowheads="1"/>
          </p:cNvSpPr>
          <p:nvPr/>
        </p:nvSpPr>
        <p:spPr bwMode="auto">
          <a:xfrm>
            <a:off x="1071564" y="2405062"/>
            <a:ext cx="1100137" cy="357188"/>
          </a:xfrm>
          <a:prstGeom prst="flowChartProcess">
            <a:avLst/>
          </a:prstGeom>
          <a:solidFill>
            <a:srgbClr val="00B050"/>
          </a:solidFill>
          <a:ln w="38100" algn="ctr">
            <a:solidFill>
              <a:srgbClr val="00B05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02411" name="直接连接符 43"/>
          <p:cNvCxnSpPr>
            <a:cxnSpLocks noChangeShapeType="1"/>
          </p:cNvCxnSpPr>
          <p:nvPr/>
        </p:nvCxnSpPr>
        <p:spPr bwMode="auto">
          <a:xfrm rot="16200000" flipV="1">
            <a:off x="835820"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02412" name="直接连接符 46"/>
          <p:cNvCxnSpPr>
            <a:cxnSpLocks noChangeShapeType="1"/>
          </p:cNvCxnSpPr>
          <p:nvPr/>
        </p:nvCxnSpPr>
        <p:spPr bwMode="auto">
          <a:xfrm rot="16200000" flipV="1">
            <a:off x="6693695"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02413" name="直接连接符 47"/>
          <p:cNvCxnSpPr>
            <a:cxnSpLocks noChangeShapeType="1"/>
          </p:cNvCxnSpPr>
          <p:nvPr/>
        </p:nvCxnSpPr>
        <p:spPr bwMode="auto">
          <a:xfrm rot="16200000" flipV="1">
            <a:off x="3767138" y="2733675"/>
            <a:ext cx="1643063" cy="33338"/>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9" name="内容占位符 2"/>
          <p:cNvSpPr txBox="1"/>
          <p:nvPr/>
        </p:nvSpPr>
        <p:spPr bwMode="auto">
          <a:xfrm>
            <a:off x="1571625" y="589360"/>
            <a:ext cx="6072188"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3</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C</a:t>
            </a:r>
            <a:r>
              <a:rPr lang="zh-CN" altLang="en-US" sz="3200" b="1" kern="0" dirty="0">
                <a:solidFill>
                  <a:srgbClr val="0000CC"/>
                </a:solidFill>
                <a:latin typeface="+mn-lt"/>
                <a:ea typeface="+mn-ea"/>
              </a:rPr>
              <a:t>的全过程</a:t>
            </a:r>
          </a:p>
        </p:txBody>
      </p:sp>
      <p:sp>
        <p:nvSpPr>
          <p:cNvPr id="23" name="内容占位符 2"/>
          <p:cNvSpPr txBox="1"/>
          <p:nvPr/>
        </p:nvSpPr>
        <p:spPr bwMode="auto">
          <a:xfrm>
            <a:off x="2500313" y="1071562"/>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2</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A</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B</a:t>
            </a:r>
            <a:endParaRPr lang="zh-CN" altLang="en-US" sz="3200" b="1" kern="0" dirty="0">
              <a:solidFill>
                <a:srgbClr val="C00000"/>
              </a:solidFill>
              <a:latin typeface="+mn-lt"/>
              <a:ea typeface="+mn-ea"/>
            </a:endParaRPr>
          </a:p>
        </p:txBody>
      </p:sp>
      <p:pic>
        <p:nvPicPr>
          <p:cNvPr id="102416"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ph idx="1"/>
          </p:nvPr>
        </p:nvSpPr>
        <p:spPr>
          <a:xfrm>
            <a:off x="78062" y="771550"/>
            <a:ext cx="9065938" cy="3096344"/>
          </a:xfrm>
        </p:spPr>
        <p:txBody>
          <a:bodyPr>
            <a:normAutofit/>
          </a:bodyPr>
          <a:lstStyle/>
          <a:p>
            <a:pPr marL="0" indent="0">
              <a:buNone/>
            </a:pPr>
            <a:r>
              <a:rPr lang="zh-CN" altLang="en-US" dirty="0"/>
              <a:t>请编写程序完成：</a:t>
            </a:r>
            <a:endParaRPr lang="en-US" altLang="zh-CN" dirty="0"/>
          </a:p>
          <a:p>
            <a:pPr marL="0" indent="0">
              <a:buNone/>
            </a:pPr>
            <a:endParaRPr lang="en-US" altLang="zh-CN" dirty="0"/>
          </a:p>
          <a:p>
            <a:pPr marL="0" indent="0">
              <a:buNone/>
            </a:pPr>
            <a:r>
              <a:rPr lang="en-US" altLang="zh-CN" dirty="0"/>
              <a:t> </a:t>
            </a:r>
            <a:r>
              <a:rPr lang="zh-CN" altLang="en-US" dirty="0"/>
              <a:t>求出   </a:t>
            </a:r>
            <a:r>
              <a:rPr lang="en-US" altLang="zh-CN" dirty="0"/>
              <a:t>1—100</a:t>
            </a:r>
            <a:r>
              <a:rPr lang="zh-CN" altLang="en-US" dirty="0"/>
              <a:t>、</a:t>
            </a:r>
            <a:r>
              <a:rPr lang="en-US" altLang="zh-CN" dirty="0"/>
              <a:t>40—600</a:t>
            </a:r>
            <a:r>
              <a:rPr lang="zh-CN" altLang="en-US" dirty="0"/>
              <a:t>、</a:t>
            </a:r>
            <a:r>
              <a:rPr lang="en-US" altLang="zh-CN" dirty="0"/>
              <a:t>210—780</a:t>
            </a:r>
            <a:r>
              <a:rPr lang="zh-CN" altLang="en-US" dirty="0"/>
              <a:t>的三个累加和</a:t>
            </a:r>
            <a:endParaRPr lang="en-US" altLang="zh-CN"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3426" name="直接连接符 5"/>
          <p:cNvCxnSpPr>
            <a:cxnSpLocks noChangeShapeType="1"/>
          </p:cNvCxnSpPr>
          <p:nvPr/>
        </p:nvCxnSpPr>
        <p:spPr bwMode="auto">
          <a:xfrm>
            <a:off x="285750" y="357187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3683794"/>
            <a:ext cx="703262"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03428" name="直接连接符 21"/>
          <p:cNvCxnSpPr>
            <a:cxnSpLocks noChangeShapeType="1"/>
          </p:cNvCxnSpPr>
          <p:nvPr/>
        </p:nvCxnSpPr>
        <p:spPr bwMode="auto">
          <a:xfrm>
            <a:off x="3197225" y="357187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3683794"/>
            <a:ext cx="704850"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03430" name="直接连接符 24"/>
          <p:cNvCxnSpPr>
            <a:cxnSpLocks noChangeShapeType="1"/>
          </p:cNvCxnSpPr>
          <p:nvPr/>
        </p:nvCxnSpPr>
        <p:spPr bwMode="auto">
          <a:xfrm>
            <a:off x="6107114" y="357187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3683794"/>
            <a:ext cx="703263"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03432" name="流程图: 过程 16"/>
          <p:cNvSpPr>
            <a:spLocks noChangeArrowheads="1"/>
          </p:cNvSpPr>
          <p:nvPr/>
        </p:nvSpPr>
        <p:spPr bwMode="auto">
          <a:xfrm>
            <a:off x="571501" y="3186112"/>
            <a:ext cx="2200275" cy="357188"/>
          </a:xfrm>
          <a:prstGeom prst="flowChartProcess">
            <a:avLst/>
          </a:prstGeom>
          <a:solidFill>
            <a:srgbClr val="FFFF00"/>
          </a:solidFill>
          <a:ln w="38100" algn="ctr">
            <a:solidFill>
              <a:srgbClr val="FFFF0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组合 17"/>
          <p:cNvGrpSpPr/>
          <p:nvPr/>
        </p:nvGrpSpPr>
        <p:grpSpPr bwMode="auto">
          <a:xfrm>
            <a:off x="3667126" y="2799160"/>
            <a:ext cx="1833563" cy="744140"/>
            <a:chOff x="3666764" y="3732369"/>
            <a:chExt cx="1833930" cy="991323"/>
          </a:xfrm>
        </p:grpSpPr>
        <p:sp>
          <p:nvSpPr>
            <p:cNvPr id="103440" name="流程图: 过程 31"/>
            <p:cNvSpPr>
              <a:spLocks noChangeArrowheads="1"/>
            </p:cNvSpPr>
            <p:nvPr/>
          </p:nvSpPr>
          <p:spPr bwMode="auto">
            <a:xfrm>
              <a:off x="3666764" y="4247439"/>
              <a:ext cx="1833930" cy="476253"/>
            </a:xfrm>
            <a:prstGeom prst="flowChartProcess">
              <a:avLst/>
            </a:prstGeom>
            <a:solidFill>
              <a:srgbClr val="9D138D"/>
            </a:solidFill>
            <a:ln w="38100" algn="ctr">
              <a:solidFill>
                <a:srgbClr val="9D138D"/>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441" name="流程图: 过程 33"/>
            <p:cNvSpPr>
              <a:spLocks noChangeArrowheads="1"/>
            </p:cNvSpPr>
            <p:nvPr/>
          </p:nvSpPr>
          <p:spPr bwMode="auto">
            <a:xfrm>
              <a:off x="4023954" y="3732369"/>
              <a:ext cx="1100359" cy="476253"/>
            </a:xfrm>
            <a:prstGeom prst="flowChartProcess">
              <a:avLst/>
            </a:prstGeom>
            <a:solidFill>
              <a:srgbClr val="00B050"/>
            </a:solidFill>
            <a:ln w="38100" algn="ctr">
              <a:solidFill>
                <a:srgbClr val="00B05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cxnSp>
        <p:nvCxnSpPr>
          <p:cNvPr id="103434" name="直接连接符 43"/>
          <p:cNvCxnSpPr>
            <a:cxnSpLocks noChangeShapeType="1"/>
          </p:cNvCxnSpPr>
          <p:nvPr/>
        </p:nvCxnSpPr>
        <p:spPr bwMode="auto">
          <a:xfrm rot="16200000" flipV="1">
            <a:off x="835820"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03435" name="直接连接符 46"/>
          <p:cNvCxnSpPr>
            <a:cxnSpLocks noChangeShapeType="1"/>
          </p:cNvCxnSpPr>
          <p:nvPr/>
        </p:nvCxnSpPr>
        <p:spPr bwMode="auto">
          <a:xfrm rot="16200000" flipV="1">
            <a:off x="6693695"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03436" name="直接连接符 47"/>
          <p:cNvCxnSpPr>
            <a:cxnSpLocks noChangeShapeType="1"/>
          </p:cNvCxnSpPr>
          <p:nvPr/>
        </p:nvCxnSpPr>
        <p:spPr bwMode="auto">
          <a:xfrm rot="16200000" flipV="1">
            <a:off x="3767138" y="2733675"/>
            <a:ext cx="1643063" cy="33338"/>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15" name="内容占位符 2"/>
          <p:cNvSpPr txBox="1"/>
          <p:nvPr/>
        </p:nvSpPr>
        <p:spPr bwMode="auto">
          <a:xfrm>
            <a:off x="1571625" y="589360"/>
            <a:ext cx="6072188"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3</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C</a:t>
            </a:r>
            <a:r>
              <a:rPr lang="zh-CN" altLang="en-US" sz="3200" b="1" kern="0" dirty="0">
                <a:solidFill>
                  <a:srgbClr val="0000CC"/>
                </a:solidFill>
                <a:latin typeface="+mn-lt"/>
                <a:ea typeface="+mn-ea"/>
              </a:rPr>
              <a:t>的全过程</a:t>
            </a:r>
          </a:p>
        </p:txBody>
      </p:sp>
      <p:sp>
        <p:nvSpPr>
          <p:cNvPr id="16" name="内容占位符 2"/>
          <p:cNvSpPr txBox="1"/>
          <p:nvPr/>
        </p:nvSpPr>
        <p:spPr bwMode="auto">
          <a:xfrm>
            <a:off x="2500313" y="1071562"/>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2</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A</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B</a:t>
            </a:r>
            <a:endParaRPr lang="zh-CN" altLang="en-US" sz="3200" b="1" kern="0" dirty="0">
              <a:solidFill>
                <a:srgbClr val="C00000"/>
              </a:solidFill>
              <a:latin typeface="+mn-lt"/>
              <a:ea typeface="+mn-ea"/>
            </a:endParaRPr>
          </a:p>
        </p:txBody>
      </p:sp>
      <p:pic>
        <p:nvPicPr>
          <p:cNvPr id="103439" name="图片 1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流程图: 过程 17"/>
          <p:cNvSpPr>
            <a:spLocks noChangeArrowheads="1"/>
          </p:cNvSpPr>
          <p:nvPr/>
        </p:nvSpPr>
        <p:spPr bwMode="auto">
          <a:xfrm>
            <a:off x="571501" y="3186112"/>
            <a:ext cx="2200275" cy="357188"/>
          </a:xfrm>
          <a:prstGeom prst="flowChartProcess">
            <a:avLst/>
          </a:prstGeom>
          <a:solidFill>
            <a:srgbClr val="FFFF00"/>
          </a:solidFill>
          <a:ln w="38100" algn="ctr">
            <a:solidFill>
              <a:srgbClr val="FFFF0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04451" name="直接连接符 5"/>
          <p:cNvCxnSpPr>
            <a:cxnSpLocks noChangeShapeType="1"/>
          </p:cNvCxnSpPr>
          <p:nvPr/>
        </p:nvCxnSpPr>
        <p:spPr bwMode="auto">
          <a:xfrm>
            <a:off x="285750" y="357187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3683794"/>
            <a:ext cx="703262"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04453" name="直接连接符 21"/>
          <p:cNvCxnSpPr>
            <a:cxnSpLocks noChangeShapeType="1"/>
          </p:cNvCxnSpPr>
          <p:nvPr/>
        </p:nvCxnSpPr>
        <p:spPr bwMode="auto">
          <a:xfrm>
            <a:off x="3197225" y="357187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3683794"/>
            <a:ext cx="704850"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04455" name="直接连接符 24"/>
          <p:cNvCxnSpPr>
            <a:cxnSpLocks noChangeShapeType="1"/>
          </p:cNvCxnSpPr>
          <p:nvPr/>
        </p:nvCxnSpPr>
        <p:spPr bwMode="auto">
          <a:xfrm>
            <a:off x="6107114" y="357187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3683794"/>
            <a:ext cx="703263"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04457" name="流程图: 过程 31"/>
          <p:cNvSpPr>
            <a:spLocks noChangeArrowheads="1"/>
          </p:cNvSpPr>
          <p:nvPr/>
        </p:nvSpPr>
        <p:spPr bwMode="auto">
          <a:xfrm>
            <a:off x="3667126" y="3186112"/>
            <a:ext cx="1833563" cy="357188"/>
          </a:xfrm>
          <a:prstGeom prst="flowChartProcess">
            <a:avLst/>
          </a:prstGeom>
          <a:solidFill>
            <a:srgbClr val="9D138D"/>
          </a:solidFill>
          <a:ln w="38100" algn="ctr">
            <a:solidFill>
              <a:srgbClr val="9D138D"/>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4458" name="流程图: 过程 33"/>
          <p:cNvSpPr>
            <a:spLocks noChangeArrowheads="1"/>
          </p:cNvSpPr>
          <p:nvPr/>
        </p:nvSpPr>
        <p:spPr bwMode="auto">
          <a:xfrm>
            <a:off x="4024314" y="2799160"/>
            <a:ext cx="1100137" cy="357188"/>
          </a:xfrm>
          <a:prstGeom prst="flowChartProcess">
            <a:avLst/>
          </a:prstGeom>
          <a:solidFill>
            <a:srgbClr val="00B050"/>
          </a:solidFill>
          <a:ln w="38100" algn="ctr">
            <a:solidFill>
              <a:srgbClr val="00B05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04459" name="直接连接符 43"/>
          <p:cNvCxnSpPr>
            <a:cxnSpLocks noChangeShapeType="1"/>
          </p:cNvCxnSpPr>
          <p:nvPr/>
        </p:nvCxnSpPr>
        <p:spPr bwMode="auto">
          <a:xfrm rot="16200000" flipV="1">
            <a:off x="835820"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04460" name="直接连接符 46"/>
          <p:cNvCxnSpPr>
            <a:cxnSpLocks noChangeShapeType="1"/>
          </p:cNvCxnSpPr>
          <p:nvPr/>
        </p:nvCxnSpPr>
        <p:spPr bwMode="auto">
          <a:xfrm rot="16200000" flipV="1">
            <a:off x="6693695"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04461" name="直接连接符 47"/>
          <p:cNvCxnSpPr>
            <a:cxnSpLocks noChangeShapeType="1"/>
          </p:cNvCxnSpPr>
          <p:nvPr/>
        </p:nvCxnSpPr>
        <p:spPr bwMode="auto">
          <a:xfrm rot="16200000" flipV="1">
            <a:off x="3767138" y="2733675"/>
            <a:ext cx="1643063" cy="33338"/>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15" name="内容占位符 2"/>
          <p:cNvSpPr txBox="1"/>
          <p:nvPr/>
        </p:nvSpPr>
        <p:spPr bwMode="auto">
          <a:xfrm>
            <a:off x="1571625" y="589360"/>
            <a:ext cx="6072188"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3</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C</a:t>
            </a:r>
            <a:r>
              <a:rPr lang="zh-CN" altLang="en-US" sz="3200" b="1" kern="0" dirty="0">
                <a:solidFill>
                  <a:srgbClr val="0000CC"/>
                </a:solidFill>
                <a:latin typeface="+mn-lt"/>
                <a:ea typeface="+mn-ea"/>
              </a:rPr>
              <a:t>的全过程</a:t>
            </a:r>
          </a:p>
        </p:txBody>
      </p:sp>
      <p:sp>
        <p:nvSpPr>
          <p:cNvPr id="16" name="内容占位符 2"/>
          <p:cNvSpPr txBox="1"/>
          <p:nvPr/>
        </p:nvSpPr>
        <p:spPr bwMode="auto">
          <a:xfrm>
            <a:off x="2500313" y="1071562"/>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1</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A</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C</a:t>
            </a:r>
            <a:endParaRPr lang="zh-CN" altLang="en-US" sz="3200" b="1" kern="0" dirty="0">
              <a:solidFill>
                <a:srgbClr val="C00000"/>
              </a:solidFill>
              <a:latin typeface="+mn-lt"/>
              <a:ea typeface="+mn-ea"/>
            </a:endParaRPr>
          </a:p>
        </p:txBody>
      </p:sp>
      <p:pic>
        <p:nvPicPr>
          <p:cNvPr id="104464" name="图片 1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474" name="直接连接符 5"/>
          <p:cNvCxnSpPr>
            <a:cxnSpLocks noChangeShapeType="1"/>
          </p:cNvCxnSpPr>
          <p:nvPr/>
        </p:nvCxnSpPr>
        <p:spPr bwMode="auto">
          <a:xfrm>
            <a:off x="285750" y="357187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3683794"/>
            <a:ext cx="703262"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05476" name="直接连接符 21"/>
          <p:cNvCxnSpPr>
            <a:cxnSpLocks noChangeShapeType="1"/>
          </p:cNvCxnSpPr>
          <p:nvPr/>
        </p:nvCxnSpPr>
        <p:spPr bwMode="auto">
          <a:xfrm>
            <a:off x="3197225" y="357187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3683794"/>
            <a:ext cx="704850"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05478" name="直接连接符 24"/>
          <p:cNvCxnSpPr>
            <a:cxnSpLocks noChangeShapeType="1"/>
          </p:cNvCxnSpPr>
          <p:nvPr/>
        </p:nvCxnSpPr>
        <p:spPr bwMode="auto">
          <a:xfrm>
            <a:off x="6107114" y="357187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3683794"/>
            <a:ext cx="703263"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7" name="流程图: 过程 16"/>
          <p:cNvSpPr>
            <a:spLocks noChangeArrowheads="1"/>
          </p:cNvSpPr>
          <p:nvPr/>
        </p:nvSpPr>
        <p:spPr bwMode="auto">
          <a:xfrm>
            <a:off x="6443664" y="3186112"/>
            <a:ext cx="2200275" cy="357188"/>
          </a:xfrm>
          <a:prstGeom prst="flowChartProcess">
            <a:avLst/>
          </a:prstGeom>
          <a:solidFill>
            <a:srgbClr val="FFFF00"/>
          </a:solidFill>
          <a:ln w="38100" algn="ctr">
            <a:solidFill>
              <a:srgbClr val="FFFF0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81" name="流程图: 过程 31"/>
          <p:cNvSpPr>
            <a:spLocks noChangeArrowheads="1"/>
          </p:cNvSpPr>
          <p:nvPr/>
        </p:nvSpPr>
        <p:spPr bwMode="auto">
          <a:xfrm>
            <a:off x="3667126" y="3186112"/>
            <a:ext cx="1833563" cy="357188"/>
          </a:xfrm>
          <a:prstGeom prst="flowChartProcess">
            <a:avLst/>
          </a:prstGeom>
          <a:solidFill>
            <a:srgbClr val="9D138D"/>
          </a:solidFill>
          <a:ln w="38100" algn="ctr">
            <a:solidFill>
              <a:srgbClr val="9D138D"/>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82" name="流程图: 过程 33"/>
          <p:cNvSpPr>
            <a:spLocks noChangeArrowheads="1"/>
          </p:cNvSpPr>
          <p:nvPr/>
        </p:nvSpPr>
        <p:spPr bwMode="auto">
          <a:xfrm>
            <a:off x="4024314" y="2799160"/>
            <a:ext cx="1100137" cy="357188"/>
          </a:xfrm>
          <a:prstGeom prst="flowChartProcess">
            <a:avLst/>
          </a:prstGeom>
          <a:solidFill>
            <a:srgbClr val="00B050"/>
          </a:solidFill>
          <a:ln w="38100" algn="ctr">
            <a:solidFill>
              <a:srgbClr val="00B05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05483" name="直接连接符 43"/>
          <p:cNvCxnSpPr>
            <a:cxnSpLocks noChangeShapeType="1"/>
          </p:cNvCxnSpPr>
          <p:nvPr/>
        </p:nvCxnSpPr>
        <p:spPr bwMode="auto">
          <a:xfrm rot="16200000" flipV="1">
            <a:off x="835820"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05484" name="直接连接符 46"/>
          <p:cNvCxnSpPr>
            <a:cxnSpLocks noChangeShapeType="1"/>
          </p:cNvCxnSpPr>
          <p:nvPr/>
        </p:nvCxnSpPr>
        <p:spPr bwMode="auto">
          <a:xfrm rot="16200000" flipV="1">
            <a:off x="6693695"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05485" name="直接连接符 47"/>
          <p:cNvCxnSpPr>
            <a:cxnSpLocks noChangeShapeType="1"/>
          </p:cNvCxnSpPr>
          <p:nvPr/>
        </p:nvCxnSpPr>
        <p:spPr bwMode="auto">
          <a:xfrm rot="16200000" flipV="1">
            <a:off x="3767138" y="2733675"/>
            <a:ext cx="1643063" cy="33338"/>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15" name="内容占位符 2"/>
          <p:cNvSpPr txBox="1"/>
          <p:nvPr/>
        </p:nvSpPr>
        <p:spPr bwMode="auto">
          <a:xfrm>
            <a:off x="1571625" y="589360"/>
            <a:ext cx="6072188"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3</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C</a:t>
            </a:r>
            <a:r>
              <a:rPr lang="zh-CN" altLang="en-US" sz="3200" b="1" kern="0" dirty="0">
                <a:solidFill>
                  <a:srgbClr val="0000CC"/>
                </a:solidFill>
                <a:latin typeface="+mn-lt"/>
                <a:ea typeface="+mn-ea"/>
              </a:rPr>
              <a:t>的全过程</a:t>
            </a:r>
          </a:p>
        </p:txBody>
      </p:sp>
      <p:sp>
        <p:nvSpPr>
          <p:cNvPr id="16" name="内容占位符 2"/>
          <p:cNvSpPr txBox="1"/>
          <p:nvPr/>
        </p:nvSpPr>
        <p:spPr bwMode="auto">
          <a:xfrm>
            <a:off x="2500313" y="1071562"/>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1</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A</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C</a:t>
            </a:r>
            <a:endParaRPr lang="zh-CN" altLang="en-US" sz="3200" b="1" kern="0" dirty="0">
              <a:solidFill>
                <a:srgbClr val="C00000"/>
              </a:solidFill>
              <a:latin typeface="+mn-lt"/>
              <a:ea typeface="+mn-ea"/>
            </a:endParaRPr>
          </a:p>
        </p:txBody>
      </p:sp>
      <p:pic>
        <p:nvPicPr>
          <p:cNvPr id="105488" name="图片 17"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流程图: 过程 17"/>
          <p:cNvSpPr>
            <a:spLocks noChangeArrowheads="1"/>
          </p:cNvSpPr>
          <p:nvPr/>
        </p:nvSpPr>
        <p:spPr bwMode="auto">
          <a:xfrm>
            <a:off x="3667126" y="3186112"/>
            <a:ext cx="1833563" cy="357188"/>
          </a:xfrm>
          <a:prstGeom prst="flowChartProcess">
            <a:avLst/>
          </a:prstGeom>
          <a:solidFill>
            <a:srgbClr val="9D138D"/>
          </a:solidFill>
          <a:ln w="38100" algn="ctr">
            <a:solidFill>
              <a:srgbClr val="9D138D"/>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499" name="流程图: 过程 18"/>
          <p:cNvSpPr>
            <a:spLocks noChangeArrowheads="1"/>
          </p:cNvSpPr>
          <p:nvPr/>
        </p:nvSpPr>
        <p:spPr bwMode="auto">
          <a:xfrm>
            <a:off x="4024314" y="2799160"/>
            <a:ext cx="1100137" cy="357188"/>
          </a:xfrm>
          <a:prstGeom prst="flowChartProcess">
            <a:avLst/>
          </a:prstGeom>
          <a:solidFill>
            <a:srgbClr val="00B050"/>
          </a:solidFill>
          <a:ln w="38100" algn="ctr">
            <a:solidFill>
              <a:srgbClr val="00B05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06500" name="直接连接符 5"/>
          <p:cNvCxnSpPr>
            <a:cxnSpLocks noChangeShapeType="1"/>
          </p:cNvCxnSpPr>
          <p:nvPr/>
        </p:nvCxnSpPr>
        <p:spPr bwMode="auto">
          <a:xfrm>
            <a:off x="285750" y="357187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3683794"/>
            <a:ext cx="703262"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06502" name="直接连接符 21"/>
          <p:cNvCxnSpPr>
            <a:cxnSpLocks noChangeShapeType="1"/>
          </p:cNvCxnSpPr>
          <p:nvPr/>
        </p:nvCxnSpPr>
        <p:spPr bwMode="auto">
          <a:xfrm>
            <a:off x="3197225" y="357187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3683794"/>
            <a:ext cx="704850"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06504" name="直接连接符 24"/>
          <p:cNvCxnSpPr>
            <a:cxnSpLocks noChangeShapeType="1"/>
          </p:cNvCxnSpPr>
          <p:nvPr/>
        </p:nvCxnSpPr>
        <p:spPr bwMode="auto">
          <a:xfrm>
            <a:off x="6107114" y="357187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3683794"/>
            <a:ext cx="703263"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06506" name="流程图: 过程 16"/>
          <p:cNvSpPr>
            <a:spLocks noChangeArrowheads="1"/>
          </p:cNvSpPr>
          <p:nvPr/>
        </p:nvSpPr>
        <p:spPr bwMode="auto">
          <a:xfrm>
            <a:off x="6443664" y="3186112"/>
            <a:ext cx="2200275" cy="357188"/>
          </a:xfrm>
          <a:prstGeom prst="flowChartProcess">
            <a:avLst/>
          </a:prstGeom>
          <a:solidFill>
            <a:srgbClr val="FFFF00"/>
          </a:solidFill>
          <a:ln w="38100" algn="ctr">
            <a:solidFill>
              <a:srgbClr val="FFFF0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06507" name="直接连接符 43"/>
          <p:cNvCxnSpPr>
            <a:cxnSpLocks noChangeShapeType="1"/>
          </p:cNvCxnSpPr>
          <p:nvPr/>
        </p:nvCxnSpPr>
        <p:spPr bwMode="auto">
          <a:xfrm rot="16200000" flipV="1">
            <a:off x="835820"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06508" name="直接连接符 46"/>
          <p:cNvCxnSpPr>
            <a:cxnSpLocks noChangeShapeType="1"/>
          </p:cNvCxnSpPr>
          <p:nvPr/>
        </p:nvCxnSpPr>
        <p:spPr bwMode="auto">
          <a:xfrm rot="16200000" flipV="1">
            <a:off x="6693695"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06509" name="直接连接符 47"/>
          <p:cNvCxnSpPr>
            <a:cxnSpLocks noChangeShapeType="1"/>
          </p:cNvCxnSpPr>
          <p:nvPr/>
        </p:nvCxnSpPr>
        <p:spPr bwMode="auto">
          <a:xfrm rot="16200000" flipV="1">
            <a:off x="3767138" y="2733675"/>
            <a:ext cx="1643063" cy="33338"/>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15" name="内容占位符 2"/>
          <p:cNvSpPr txBox="1"/>
          <p:nvPr/>
        </p:nvSpPr>
        <p:spPr bwMode="auto">
          <a:xfrm>
            <a:off x="1571625" y="589360"/>
            <a:ext cx="6072188"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3</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C</a:t>
            </a:r>
            <a:r>
              <a:rPr lang="zh-CN" altLang="en-US" sz="3200" b="1" kern="0" dirty="0">
                <a:solidFill>
                  <a:srgbClr val="0000CC"/>
                </a:solidFill>
                <a:latin typeface="+mn-lt"/>
                <a:ea typeface="+mn-ea"/>
              </a:rPr>
              <a:t>的全过程</a:t>
            </a:r>
          </a:p>
        </p:txBody>
      </p:sp>
      <p:sp>
        <p:nvSpPr>
          <p:cNvPr id="16" name="内容占位符 2"/>
          <p:cNvSpPr txBox="1"/>
          <p:nvPr/>
        </p:nvSpPr>
        <p:spPr bwMode="auto">
          <a:xfrm>
            <a:off x="2500313" y="1071562"/>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2</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B</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C</a:t>
            </a:r>
            <a:endParaRPr lang="zh-CN" altLang="en-US" sz="3200" b="1" kern="0" dirty="0">
              <a:solidFill>
                <a:srgbClr val="C00000"/>
              </a:solidFill>
              <a:latin typeface="+mn-lt"/>
              <a:ea typeface="+mn-ea"/>
            </a:endParaRPr>
          </a:p>
        </p:txBody>
      </p:sp>
      <p:pic>
        <p:nvPicPr>
          <p:cNvPr id="106512" name="图片 1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7522" name="直接连接符 5"/>
          <p:cNvCxnSpPr>
            <a:cxnSpLocks noChangeShapeType="1"/>
          </p:cNvCxnSpPr>
          <p:nvPr/>
        </p:nvCxnSpPr>
        <p:spPr bwMode="auto">
          <a:xfrm>
            <a:off x="285750" y="357187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3683794"/>
            <a:ext cx="703262"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07524" name="直接连接符 21"/>
          <p:cNvCxnSpPr>
            <a:cxnSpLocks noChangeShapeType="1"/>
          </p:cNvCxnSpPr>
          <p:nvPr/>
        </p:nvCxnSpPr>
        <p:spPr bwMode="auto">
          <a:xfrm>
            <a:off x="3197225" y="357187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3683794"/>
            <a:ext cx="704850"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07526" name="直接连接符 24"/>
          <p:cNvCxnSpPr>
            <a:cxnSpLocks noChangeShapeType="1"/>
          </p:cNvCxnSpPr>
          <p:nvPr/>
        </p:nvCxnSpPr>
        <p:spPr bwMode="auto">
          <a:xfrm>
            <a:off x="6107114" y="357187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3683794"/>
            <a:ext cx="703263"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07528" name="流程图: 过程 16"/>
          <p:cNvSpPr>
            <a:spLocks noChangeArrowheads="1"/>
          </p:cNvSpPr>
          <p:nvPr/>
        </p:nvSpPr>
        <p:spPr bwMode="auto">
          <a:xfrm>
            <a:off x="6443664" y="3186112"/>
            <a:ext cx="2200275" cy="357188"/>
          </a:xfrm>
          <a:prstGeom prst="flowChartProcess">
            <a:avLst/>
          </a:prstGeom>
          <a:solidFill>
            <a:srgbClr val="FFFF00"/>
          </a:solidFill>
          <a:ln w="38100" algn="ctr">
            <a:solidFill>
              <a:srgbClr val="FFFF0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组合 18"/>
          <p:cNvGrpSpPr/>
          <p:nvPr/>
        </p:nvGrpSpPr>
        <p:grpSpPr bwMode="auto">
          <a:xfrm>
            <a:off x="6596063" y="2411016"/>
            <a:ext cx="1833562" cy="742950"/>
            <a:chOff x="6595722" y="3214686"/>
            <a:chExt cx="1833930" cy="991323"/>
          </a:xfrm>
        </p:grpSpPr>
        <p:sp>
          <p:nvSpPr>
            <p:cNvPr id="107536" name="流程图: 过程 31"/>
            <p:cNvSpPr>
              <a:spLocks noChangeArrowheads="1"/>
            </p:cNvSpPr>
            <p:nvPr/>
          </p:nvSpPr>
          <p:spPr bwMode="auto">
            <a:xfrm>
              <a:off x="6595722" y="3729756"/>
              <a:ext cx="1833930" cy="476253"/>
            </a:xfrm>
            <a:prstGeom prst="flowChartProcess">
              <a:avLst/>
            </a:prstGeom>
            <a:solidFill>
              <a:srgbClr val="9D138D"/>
            </a:solidFill>
            <a:ln w="38100" algn="ctr">
              <a:solidFill>
                <a:srgbClr val="9D138D"/>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537" name="流程图: 过程 33"/>
            <p:cNvSpPr>
              <a:spLocks noChangeArrowheads="1"/>
            </p:cNvSpPr>
            <p:nvPr/>
          </p:nvSpPr>
          <p:spPr bwMode="auto">
            <a:xfrm>
              <a:off x="6952912" y="3214686"/>
              <a:ext cx="1100359" cy="476253"/>
            </a:xfrm>
            <a:prstGeom prst="flowChartProcess">
              <a:avLst/>
            </a:prstGeom>
            <a:solidFill>
              <a:srgbClr val="00B050"/>
            </a:solidFill>
            <a:ln w="38100" algn="ctr">
              <a:solidFill>
                <a:srgbClr val="00B05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cxnSp>
        <p:nvCxnSpPr>
          <p:cNvPr id="107530" name="直接连接符 43"/>
          <p:cNvCxnSpPr>
            <a:cxnSpLocks noChangeShapeType="1"/>
          </p:cNvCxnSpPr>
          <p:nvPr/>
        </p:nvCxnSpPr>
        <p:spPr bwMode="auto">
          <a:xfrm rot="16200000" flipV="1">
            <a:off x="835820"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07531" name="直接连接符 46"/>
          <p:cNvCxnSpPr>
            <a:cxnSpLocks noChangeShapeType="1"/>
          </p:cNvCxnSpPr>
          <p:nvPr/>
        </p:nvCxnSpPr>
        <p:spPr bwMode="auto">
          <a:xfrm rot="16200000" flipV="1">
            <a:off x="6693695"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07532" name="直接连接符 47"/>
          <p:cNvCxnSpPr>
            <a:cxnSpLocks noChangeShapeType="1"/>
          </p:cNvCxnSpPr>
          <p:nvPr/>
        </p:nvCxnSpPr>
        <p:spPr bwMode="auto">
          <a:xfrm rot="16200000" flipV="1">
            <a:off x="3767138" y="2733675"/>
            <a:ext cx="1643063" cy="33338"/>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15" name="内容占位符 2"/>
          <p:cNvSpPr txBox="1"/>
          <p:nvPr/>
        </p:nvSpPr>
        <p:spPr bwMode="auto">
          <a:xfrm>
            <a:off x="1571625" y="589360"/>
            <a:ext cx="6072188"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3</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C</a:t>
            </a:r>
            <a:r>
              <a:rPr lang="zh-CN" altLang="en-US" sz="3200" b="1" kern="0" dirty="0">
                <a:solidFill>
                  <a:srgbClr val="0000CC"/>
                </a:solidFill>
                <a:latin typeface="+mn-lt"/>
                <a:ea typeface="+mn-ea"/>
              </a:rPr>
              <a:t>的全过程</a:t>
            </a:r>
          </a:p>
        </p:txBody>
      </p:sp>
      <p:sp>
        <p:nvSpPr>
          <p:cNvPr id="18" name="内容占位符 2"/>
          <p:cNvSpPr txBox="1"/>
          <p:nvPr/>
        </p:nvSpPr>
        <p:spPr bwMode="auto">
          <a:xfrm>
            <a:off x="2500313" y="1071562"/>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2</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B</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C</a:t>
            </a:r>
            <a:endParaRPr lang="zh-CN" altLang="en-US" sz="3200" b="1" kern="0" dirty="0">
              <a:solidFill>
                <a:srgbClr val="C00000"/>
              </a:solidFill>
              <a:latin typeface="+mn-lt"/>
              <a:ea typeface="+mn-ea"/>
            </a:endParaRPr>
          </a:p>
        </p:txBody>
      </p:sp>
      <p:pic>
        <p:nvPicPr>
          <p:cNvPr id="107535" name="图片 1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8546" name="直接连接符 5"/>
          <p:cNvCxnSpPr>
            <a:cxnSpLocks noChangeShapeType="1"/>
          </p:cNvCxnSpPr>
          <p:nvPr/>
        </p:nvCxnSpPr>
        <p:spPr bwMode="auto">
          <a:xfrm>
            <a:off x="285750" y="357187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3683794"/>
            <a:ext cx="703262"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08548" name="直接连接符 21"/>
          <p:cNvCxnSpPr>
            <a:cxnSpLocks noChangeShapeType="1"/>
          </p:cNvCxnSpPr>
          <p:nvPr/>
        </p:nvCxnSpPr>
        <p:spPr bwMode="auto">
          <a:xfrm>
            <a:off x="3197225" y="357187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3683794"/>
            <a:ext cx="704850"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08550" name="直接连接符 24"/>
          <p:cNvCxnSpPr>
            <a:cxnSpLocks noChangeShapeType="1"/>
          </p:cNvCxnSpPr>
          <p:nvPr/>
        </p:nvCxnSpPr>
        <p:spPr bwMode="auto">
          <a:xfrm>
            <a:off x="6107114" y="357187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3683794"/>
            <a:ext cx="703263"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08552" name="流程图: 过程 16"/>
          <p:cNvSpPr>
            <a:spLocks noChangeArrowheads="1"/>
          </p:cNvSpPr>
          <p:nvPr/>
        </p:nvSpPr>
        <p:spPr bwMode="auto">
          <a:xfrm>
            <a:off x="571501" y="3186112"/>
            <a:ext cx="2200275" cy="357188"/>
          </a:xfrm>
          <a:prstGeom prst="flowChartProcess">
            <a:avLst/>
          </a:prstGeom>
          <a:solidFill>
            <a:srgbClr val="FFFF00"/>
          </a:solidFill>
          <a:ln w="38100" algn="ctr">
            <a:solidFill>
              <a:srgbClr val="FFFF0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53" name="流程图: 过程 31"/>
          <p:cNvSpPr>
            <a:spLocks noChangeArrowheads="1"/>
          </p:cNvSpPr>
          <p:nvPr/>
        </p:nvSpPr>
        <p:spPr bwMode="auto">
          <a:xfrm>
            <a:off x="714376" y="2792016"/>
            <a:ext cx="1833563" cy="357188"/>
          </a:xfrm>
          <a:prstGeom prst="flowChartProcess">
            <a:avLst/>
          </a:prstGeom>
          <a:solidFill>
            <a:srgbClr val="9D138D"/>
          </a:solidFill>
          <a:ln w="38100" algn="ctr">
            <a:solidFill>
              <a:srgbClr val="9D138D"/>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54" name="流程图: 过程 33"/>
          <p:cNvSpPr>
            <a:spLocks noChangeArrowheads="1"/>
          </p:cNvSpPr>
          <p:nvPr/>
        </p:nvSpPr>
        <p:spPr bwMode="auto">
          <a:xfrm>
            <a:off x="1071564" y="2405062"/>
            <a:ext cx="1100137" cy="357188"/>
          </a:xfrm>
          <a:prstGeom prst="flowChartProcess">
            <a:avLst/>
          </a:prstGeom>
          <a:solidFill>
            <a:srgbClr val="00B050"/>
          </a:solidFill>
          <a:ln w="38100" algn="ctr">
            <a:solidFill>
              <a:srgbClr val="00B05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08555" name="直接连接符 43"/>
          <p:cNvCxnSpPr>
            <a:cxnSpLocks noChangeShapeType="1"/>
          </p:cNvCxnSpPr>
          <p:nvPr/>
        </p:nvCxnSpPr>
        <p:spPr bwMode="auto">
          <a:xfrm rot="16200000" flipV="1">
            <a:off x="835820"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08556" name="直接连接符 46"/>
          <p:cNvCxnSpPr>
            <a:cxnSpLocks noChangeShapeType="1"/>
          </p:cNvCxnSpPr>
          <p:nvPr/>
        </p:nvCxnSpPr>
        <p:spPr bwMode="auto">
          <a:xfrm rot="16200000" flipV="1">
            <a:off x="6693695"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08557" name="直接连接符 47"/>
          <p:cNvCxnSpPr>
            <a:cxnSpLocks noChangeShapeType="1"/>
          </p:cNvCxnSpPr>
          <p:nvPr/>
        </p:nvCxnSpPr>
        <p:spPr bwMode="auto">
          <a:xfrm rot="16200000" flipV="1">
            <a:off x="3767138" y="2733675"/>
            <a:ext cx="1643063" cy="33338"/>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9" name="内容占位符 2"/>
          <p:cNvSpPr txBox="1"/>
          <p:nvPr/>
        </p:nvSpPr>
        <p:spPr bwMode="auto">
          <a:xfrm>
            <a:off x="1571625" y="589360"/>
            <a:ext cx="6072188"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2</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B</a:t>
            </a:r>
            <a:r>
              <a:rPr lang="zh-CN" altLang="en-US" sz="3200" b="1" kern="0" dirty="0">
                <a:solidFill>
                  <a:srgbClr val="0000CC"/>
                </a:solidFill>
                <a:latin typeface="+mn-lt"/>
                <a:ea typeface="+mn-ea"/>
              </a:rPr>
              <a:t>的过程</a:t>
            </a:r>
          </a:p>
        </p:txBody>
      </p:sp>
      <p:sp>
        <p:nvSpPr>
          <p:cNvPr id="23" name="内容占位符 2"/>
          <p:cNvSpPr txBox="1"/>
          <p:nvPr/>
        </p:nvSpPr>
        <p:spPr bwMode="auto">
          <a:xfrm>
            <a:off x="2500313" y="1071562"/>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1</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A</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C</a:t>
            </a:r>
            <a:endParaRPr lang="zh-CN" altLang="en-US" sz="3200" b="1" kern="0" dirty="0">
              <a:solidFill>
                <a:srgbClr val="C00000"/>
              </a:solidFill>
              <a:latin typeface="+mn-lt"/>
              <a:ea typeface="+mn-ea"/>
            </a:endParaRPr>
          </a:p>
        </p:txBody>
      </p:sp>
      <p:pic>
        <p:nvPicPr>
          <p:cNvPr id="108560"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570" name="直接连接符 5"/>
          <p:cNvCxnSpPr>
            <a:cxnSpLocks noChangeShapeType="1"/>
          </p:cNvCxnSpPr>
          <p:nvPr/>
        </p:nvCxnSpPr>
        <p:spPr bwMode="auto">
          <a:xfrm>
            <a:off x="285750" y="357187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3683794"/>
            <a:ext cx="703262"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09572" name="直接连接符 21"/>
          <p:cNvCxnSpPr>
            <a:cxnSpLocks noChangeShapeType="1"/>
          </p:cNvCxnSpPr>
          <p:nvPr/>
        </p:nvCxnSpPr>
        <p:spPr bwMode="auto">
          <a:xfrm>
            <a:off x="3197225" y="357187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3683794"/>
            <a:ext cx="704850"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09574" name="直接连接符 24"/>
          <p:cNvCxnSpPr>
            <a:cxnSpLocks noChangeShapeType="1"/>
          </p:cNvCxnSpPr>
          <p:nvPr/>
        </p:nvCxnSpPr>
        <p:spPr bwMode="auto">
          <a:xfrm>
            <a:off x="6107114" y="357187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3683794"/>
            <a:ext cx="703263"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09576" name="流程图: 过程 16"/>
          <p:cNvSpPr>
            <a:spLocks noChangeArrowheads="1"/>
          </p:cNvSpPr>
          <p:nvPr/>
        </p:nvSpPr>
        <p:spPr bwMode="auto">
          <a:xfrm>
            <a:off x="571501" y="3186112"/>
            <a:ext cx="2200275" cy="357188"/>
          </a:xfrm>
          <a:prstGeom prst="flowChartProcess">
            <a:avLst/>
          </a:prstGeom>
          <a:solidFill>
            <a:srgbClr val="FFFF00"/>
          </a:solidFill>
          <a:ln w="38100" algn="ctr">
            <a:solidFill>
              <a:srgbClr val="FFFF0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9577" name="流程图: 过程 31"/>
          <p:cNvSpPr>
            <a:spLocks noChangeArrowheads="1"/>
          </p:cNvSpPr>
          <p:nvPr/>
        </p:nvSpPr>
        <p:spPr bwMode="auto">
          <a:xfrm>
            <a:off x="714376" y="2792016"/>
            <a:ext cx="1833563" cy="357188"/>
          </a:xfrm>
          <a:prstGeom prst="flowChartProcess">
            <a:avLst/>
          </a:prstGeom>
          <a:solidFill>
            <a:srgbClr val="9D138D"/>
          </a:solidFill>
          <a:ln w="38100" algn="ctr">
            <a:solidFill>
              <a:srgbClr val="9D138D"/>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流程图: 过程 33"/>
          <p:cNvSpPr>
            <a:spLocks noChangeArrowheads="1"/>
          </p:cNvSpPr>
          <p:nvPr/>
        </p:nvSpPr>
        <p:spPr bwMode="auto">
          <a:xfrm>
            <a:off x="6972300" y="3186112"/>
            <a:ext cx="1100138" cy="357188"/>
          </a:xfrm>
          <a:prstGeom prst="flowChartProcess">
            <a:avLst/>
          </a:prstGeom>
          <a:solidFill>
            <a:srgbClr val="00B050"/>
          </a:solidFill>
          <a:ln w="38100" algn="ctr">
            <a:solidFill>
              <a:srgbClr val="00B05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09579" name="直接连接符 43"/>
          <p:cNvCxnSpPr>
            <a:cxnSpLocks noChangeShapeType="1"/>
          </p:cNvCxnSpPr>
          <p:nvPr/>
        </p:nvCxnSpPr>
        <p:spPr bwMode="auto">
          <a:xfrm rot="16200000" flipV="1">
            <a:off x="835820"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09580" name="直接连接符 46"/>
          <p:cNvCxnSpPr>
            <a:cxnSpLocks noChangeShapeType="1"/>
          </p:cNvCxnSpPr>
          <p:nvPr/>
        </p:nvCxnSpPr>
        <p:spPr bwMode="auto">
          <a:xfrm rot="16200000" flipV="1">
            <a:off x="6693695"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09581" name="直接连接符 47"/>
          <p:cNvCxnSpPr>
            <a:cxnSpLocks noChangeShapeType="1"/>
          </p:cNvCxnSpPr>
          <p:nvPr/>
        </p:nvCxnSpPr>
        <p:spPr bwMode="auto">
          <a:xfrm rot="16200000" flipV="1">
            <a:off x="3767138" y="2733675"/>
            <a:ext cx="1643063" cy="33338"/>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9" name="内容占位符 2"/>
          <p:cNvSpPr txBox="1"/>
          <p:nvPr/>
        </p:nvSpPr>
        <p:spPr bwMode="auto">
          <a:xfrm>
            <a:off x="1571625" y="589360"/>
            <a:ext cx="6072188"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2</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B</a:t>
            </a:r>
            <a:r>
              <a:rPr lang="zh-CN" altLang="en-US" sz="3200" b="1" kern="0" dirty="0">
                <a:solidFill>
                  <a:srgbClr val="0000CC"/>
                </a:solidFill>
                <a:latin typeface="+mn-lt"/>
                <a:ea typeface="+mn-ea"/>
              </a:rPr>
              <a:t>的过程</a:t>
            </a:r>
          </a:p>
        </p:txBody>
      </p:sp>
      <p:sp>
        <p:nvSpPr>
          <p:cNvPr id="23" name="内容占位符 2"/>
          <p:cNvSpPr txBox="1"/>
          <p:nvPr/>
        </p:nvSpPr>
        <p:spPr bwMode="auto">
          <a:xfrm>
            <a:off x="2500313" y="1071562"/>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1</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A</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C</a:t>
            </a:r>
            <a:endParaRPr lang="zh-CN" altLang="en-US" sz="3200" b="1" kern="0" dirty="0">
              <a:solidFill>
                <a:srgbClr val="C00000"/>
              </a:solidFill>
              <a:latin typeface="+mn-lt"/>
              <a:ea typeface="+mn-ea"/>
            </a:endParaRPr>
          </a:p>
        </p:txBody>
      </p:sp>
      <p:pic>
        <p:nvPicPr>
          <p:cNvPr id="109584"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0594" name="直接连接符 5"/>
          <p:cNvCxnSpPr>
            <a:cxnSpLocks noChangeShapeType="1"/>
          </p:cNvCxnSpPr>
          <p:nvPr/>
        </p:nvCxnSpPr>
        <p:spPr bwMode="auto">
          <a:xfrm>
            <a:off x="285750" y="357187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3683794"/>
            <a:ext cx="703262"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10596" name="直接连接符 21"/>
          <p:cNvCxnSpPr>
            <a:cxnSpLocks noChangeShapeType="1"/>
          </p:cNvCxnSpPr>
          <p:nvPr/>
        </p:nvCxnSpPr>
        <p:spPr bwMode="auto">
          <a:xfrm>
            <a:off x="3197225" y="357187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3683794"/>
            <a:ext cx="704850"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10598" name="直接连接符 24"/>
          <p:cNvCxnSpPr>
            <a:cxnSpLocks noChangeShapeType="1"/>
          </p:cNvCxnSpPr>
          <p:nvPr/>
        </p:nvCxnSpPr>
        <p:spPr bwMode="auto">
          <a:xfrm>
            <a:off x="6107114" y="357187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3683794"/>
            <a:ext cx="703263"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10600" name="流程图: 过程 16"/>
          <p:cNvSpPr>
            <a:spLocks noChangeArrowheads="1"/>
          </p:cNvSpPr>
          <p:nvPr/>
        </p:nvSpPr>
        <p:spPr bwMode="auto">
          <a:xfrm>
            <a:off x="571501" y="3186112"/>
            <a:ext cx="2200275" cy="357188"/>
          </a:xfrm>
          <a:prstGeom prst="flowChartProcess">
            <a:avLst/>
          </a:prstGeom>
          <a:solidFill>
            <a:srgbClr val="FFFF00"/>
          </a:solidFill>
          <a:ln w="38100" algn="ctr">
            <a:solidFill>
              <a:srgbClr val="FFFF0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601" name="流程图: 过程 31"/>
          <p:cNvSpPr>
            <a:spLocks noChangeArrowheads="1"/>
          </p:cNvSpPr>
          <p:nvPr/>
        </p:nvSpPr>
        <p:spPr bwMode="auto">
          <a:xfrm>
            <a:off x="714376" y="2792016"/>
            <a:ext cx="1833563" cy="357188"/>
          </a:xfrm>
          <a:prstGeom prst="flowChartProcess">
            <a:avLst/>
          </a:prstGeom>
          <a:solidFill>
            <a:srgbClr val="9D138D"/>
          </a:solidFill>
          <a:ln w="38100" algn="ctr">
            <a:solidFill>
              <a:srgbClr val="9D138D"/>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602" name="流程图: 过程 33"/>
          <p:cNvSpPr>
            <a:spLocks noChangeArrowheads="1"/>
          </p:cNvSpPr>
          <p:nvPr/>
        </p:nvSpPr>
        <p:spPr bwMode="auto">
          <a:xfrm>
            <a:off x="6972300" y="3186112"/>
            <a:ext cx="1100138" cy="357188"/>
          </a:xfrm>
          <a:prstGeom prst="flowChartProcess">
            <a:avLst/>
          </a:prstGeom>
          <a:solidFill>
            <a:srgbClr val="00B050"/>
          </a:solidFill>
          <a:ln w="38100" algn="ctr">
            <a:solidFill>
              <a:srgbClr val="00B05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10603" name="直接连接符 43"/>
          <p:cNvCxnSpPr>
            <a:cxnSpLocks noChangeShapeType="1"/>
          </p:cNvCxnSpPr>
          <p:nvPr/>
        </p:nvCxnSpPr>
        <p:spPr bwMode="auto">
          <a:xfrm rot="16200000" flipV="1">
            <a:off x="835820"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10604" name="直接连接符 46"/>
          <p:cNvCxnSpPr>
            <a:cxnSpLocks noChangeShapeType="1"/>
          </p:cNvCxnSpPr>
          <p:nvPr/>
        </p:nvCxnSpPr>
        <p:spPr bwMode="auto">
          <a:xfrm rot="16200000" flipV="1">
            <a:off x="6693695"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10605" name="直接连接符 47"/>
          <p:cNvCxnSpPr>
            <a:cxnSpLocks noChangeShapeType="1"/>
          </p:cNvCxnSpPr>
          <p:nvPr/>
        </p:nvCxnSpPr>
        <p:spPr bwMode="auto">
          <a:xfrm rot="16200000" flipV="1">
            <a:off x="3767138" y="2733675"/>
            <a:ext cx="1643063" cy="33338"/>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9" name="内容占位符 2"/>
          <p:cNvSpPr txBox="1"/>
          <p:nvPr/>
        </p:nvSpPr>
        <p:spPr bwMode="auto">
          <a:xfrm>
            <a:off x="1571625" y="589360"/>
            <a:ext cx="6072188"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2</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B</a:t>
            </a:r>
            <a:r>
              <a:rPr lang="zh-CN" altLang="en-US" sz="3200" b="1" kern="0" dirty="0">
                <a:solidFill>
                  <a:srgbClr val="0000CC"/>
                </a:solidFill>
                <a:latin typeface="+mn-lt"/>
                <a:ea typeface="+mn-ea"/>
              </a:rPr>
              <a:t>的过程</a:t>
            </a:r>
          </a:p>
        </p:txBody>
      </p:sp>
      <p:sp>
        <p:nvSpPr>
          <p:cNvPr id="23" name="内容占位符 2"/>
          <p:cNvSpPr txBox="1"/>
          <p:nvPr/>
        </p:nvSpPr>
        <p:spPr bwMode="auto">
          <a:xfrm>
            <a:off x="2500313" y="1071562"/>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1</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A</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B</a:t>
            </a:r>
            <a:endParaRPr lang="zh-CN" altLang="en-US" sz="3200" b="1" kern="0" dirty="0">
              <a:solidFill>
                <a:srgbClr val="C00000"/>
              </a:solidFill>
              <a:latin typeface="+mn-lt"/>
              <a:ea typeface="+mn-ea"/>
            </a:endParaRPr>
          </a:p>
        </p:txBody>
      </p:sp>
      <p:pic>
        <p:nvPicPr>
          <p:cNvPr id="110608"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1618" name="直接连接符 5"/>
          <p:cNvCxnSpPr>
            <a:cxnSpLocks noChangeShapeType="1"/>
          </p:cNvCxnSpPr>
          <p:nvPr/>
        </p:nvCxnSpPr>
        <p:spPr bwMode="auto">
          <a:xfrm>
            <a:off x="285750" y="357187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3683794"/>
            <a:ext cx="703262"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11620" name="直接连接符 21"/>
          <p:cNvCxnSpPr>
            <a:cxnSpLocks noChangeShapeType="1"/>
          </p:cNvCxnSpPr>
          <p:nvPr/>
        </p:nvCxnSpPr>
        <p:spPr bwMode="auto">
          <a:xfrm>
            <a:off x="3197225" y="357187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3683794"/>
            <a:ext cx="704850"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11622" name="直接连接符 24"/>
          <p:cNvCxnSpPr>
            <a:cxnSpLocks noChangeShapeType="1"/>
          </p:cNvCxnSpPr>
          <p:nvPr/>
        </p:nvCxnSpPr>
        <p:spPr bwMode="auto">
          <a:xfrm>
            <a:off x="6107114" y="357187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3683794"/>
            <a:ext cx="703263"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11624" name="流程图: 过程 16"/>
          <p:cNvSpPr>
            <a:spLocks noChangeArrowheads="1"/>
          </p:cNvSpPr>
          <p:nvPr/>
        </p:nvSpPr>
        <p:spPr bwMode="auto">
          <a:xfrm>
            <a:off x="571501" y="3186112"/>
            <a:ext cx="2200275" cy="357188"/>
          </a:xfrm>
          <a:prstGeom prst="flowChartProcess">
            <a:avLst/>
          </a:prstGeom>
          <a:solidFill>
            <a:srgbClr val="FFFF00"/>
          </a:solidFill>
          <a:ln w="38100" algn="ctr">
            <a:solidFill>
              <a:srgbClr val="FFFF0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流程图: 过程 31"/>
          <p:cNvSpPr>
            <a:spLocks noChangeArrowheads="1"/>
          </p:cNvSpPr>
          <p:nvPr/>
        </p:nvSpPr>
        <p:spPr bwMode="auto">
          <a:xfrm>
            <a:off x="3681413" y="3180160"/>
            <a:ext cx="1833562" cy="357188"/>
          </a:xfrm>
          <a:prstGeom prst="flowChartProcess">
            <a:avLst/>
          </a:prstGeom>
          <a:solidFill>
            <a:srgbClr val="9D138D"/>
          </a:solidFill>
          <a:ln w="38100" algn="ctr">
            <a:solidFill>
              <a:srgbClr val="9D138D"/>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626" name="流程图: 过程 33"/>
          <p:cNvSpPr>
            <a:spLocks noChangeArrowheads="1"/>
          </p:cNvSpPr>
          <p:nvPr/>
        </p:nvSpPr>
        <p:spPr bwMode="auto">
          <a:xfrm>
            <a:off x="6972300" y="3186112"/>
            <a:ext cx="1100138" cy="357188"/>
          </a:xfrm>
          <a:prstGeom prst="flowChartProcess">
            <a:avLst/>
          </a:prstGeom>
          <a:solidFill>
            <a:srgbClr val="00B050"/>
          </a:solidFill>
          <a:ln w="38100" algn="ctr">
            <a:solidFill>
              <a:srgbClr val="00B05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11627" name="直接连接符 43"/>
          <p:cNvCxnSpPr>
            <a:cxnSpLocks noChangeShapeType="1"/>
          </p:cNvCxnSpPr>
          <p:nvPr/>
        </p:nvCxnSpPr>
        <p:spPr bwMode="auto">
          <a:xfrm rot="16200000" flipV="1">
            <a:off x="835820"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11628" name="直接连接符 46"/>
          <p:cNvCxnSpPr>
            <a:cxnSpLocks noChangeShapeType="1"/>
          </p:cNvCxnSpPr>
          <p:nvPr/>
        </p:nvCxnSpPr>
        <p:spPr bwMode="auto">
          <a:xfrm rot="16200000" flipV="1">
            <a:off x="6693695"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11629" name="直接连接符 47"/>
          <p:cNvCxnSpPr>
            <a:cxnSpLocks noChangeShapeType="1"/>
          </p:cNvCxnSpPr>
          <p:nvPr/>
        </p:nvCxnSpPr>
        <p:spPr bwMode="auto">
          <a:xfrm rot="16200000" flipV="1">
            <a:off x="3767138" y="2733675"/>
            <a:ext cx="1643063" cy="33338"/>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9" name="内容占位符 2"/>
          <p:cNvSpPr txBox="1"/>
          <p:nvPr/>
        </p:nvSpPr>
        <p:spPr bwMode="auto">
          <a:xfrm>
            <a:off x="1571625" y="589360"/>
            <a:ext cx="6072188"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2</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B</a:t>
            </a:r>
            <a:r>
              <a:rPr lang="zh-CN" altLang="en-US" sz="3200" b="1" kern="0" dirty="0">
                <a:solidFill>
                  <a:srgbClr val="0000CC"/>
                </a:solidFill>
                <a:latin typeface="+mn-lt"/>
                <a:ea typeface="+mn-ea"/>
              </a:rPr>
              <a:t>的过程</a:t>
            </a:r>
          </a:p>
        </p:txBody>
      </p:sp>
      <p:sp>
        <p:nvSpPr>
          <p:cNvPr id="23" name="内容占位符 2"/>
          <p:cNvSpPr txBox="1"/>
          <p:nvPr/>
        </p:nvSpPr>
        <p:spPr bwMode="auto">
          <a:xfrm>
            <a:off x="2500313" y="1071562"/>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1</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A</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B</a:t>
            </a:r>
            <a:endParaRPr lang="zh-CN" altLang="en-US" sz="3200" b="1" kern="0" dirty="0">
              <a:solidFill>
                <a:srgbClr val="C00000"/>
              </a:solidFill>
              <a:latin typeface="+mn-lt"/>
              <a:ea typeface="+mn-ea"/>
            </a:endParaRPr>
          </a:p>
        </p:txBody>
      </p:sp>
      <p:pic>
        <p:nvPicPr>
          <p:cNvPr id="111632"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642" name="直接连接符 5"/>
          <p:cNvCxnSpPr>
            <a:cxnSpLocks noChangeShapeType="1"/>
          </p:cNvCxnSpPr>
          <p:nvPr/>
        </p:nvCxnSpPr>
        <p:spPr bwMode="auto">
          <a:xfrm>
            <a:off x="285750" y="357187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3683794"/>
            <a:ext cx="703262"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12644" name="直接连接符 21"/>
          <p:cNvCxnSpPr>
            <a:cxnSpLocks noChangeShapeType="1"/>
          </p:cNvCxnSpPr>
          <p:nvPr/>
        </p:nvCxnSpPr>
        <p:spPr bwMode="auto">
          <a:xfrm>
            <a:off x="3197225" y="357187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3683794"/>
            <a:ext cx="704850"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12646" name="直接连接符 24"/>
          <p:cNvCxnSpPr>
            <a:cxnSpLocks noChangeShapeType="1"/>
          </p:cNvCxnSpPr>
          <p:nvPr/>
        </p:nvCxnSpPr>
        <p:spPr bwMode="auto">
          <a:xfrm>
            <a:off x="6107114" y="357187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3683794"/>
            <a:ext cx="703263"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12648" name="流程图: 过程 16"/>
          <p:cNvSpPr>
            <a:spLocks noChangeArrowheads="1"/>
          </p:cNvSpPr>
          <p:nvPr/>
        </p:nvSpPr>
        <p:spPr bwMode="auto">
          <a:xfrm>
            <a:off x="571501" y="3186112"/>
            <a:ext cx="2200275" cy="357188"/>
          </a:xfrm>
          <a:prstGeom prst="flowChartProcess">
            <a:avLst/>
          </a:prstGeom>
          <a:solidFill>
            <a:srgbClr val="FFFF00"/>
          </a:solidFill>
          <a:ln w="38100" algn="ctr">
            <a:solidFill>
              <a:srgbClr val="FFFF0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649" name="流程图: 过程 31"/>
          <p:cNvSpPr>
            <a:spLocks noChangeArrowheads="1"/>
          </p:cNvSpPr>
          <p:nvPr/>
        </p:nvSpPr>
        <p:spPr bwMode="auto">
          <a:xfrm>
            <a:off x="3681413" y="3180160"/>
            <a:ext cx="1833562" cy="357188"/>
          </a:xfrm>
          <a:prstGeom prst="flowChartProcess">
            <a:avLst/>
          </a:prstGeom>
          <a:solidFill>
            <a:srgbClr val="9D138D"/>
          </a:solidFill>
          <a:ln w="38100" algn="ctr">
            <a:solidFill>
              <a:srgbClr val="9D138D"/>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650" name="流程图: 过程 33"/>
          <p:cNvSpPr>
            <a:spLocks noChangeArrowheads="1"/>
          </p:cNvSpPr>
          <p:nvPr/>
        </p:nvSpPr>
        <p:spPr bwMode="auto">
          <a:xfrm>
            <a:off x="6972300" y="3186112"/>
            <a:ext cx="1100138" cy="357188"/>
          </a:xfrm>
          <a:prstGeom prst="flowChartProcess">
            <a:avLst/>
          </a:prstGeom>
          <a:solidFill>
            <a:srgbClr val="00B050"/>
          </a:solidFill>
          <a:ln w="38100" algn="ctr">
            <a:solidFill>
              <a:srgbClr val="00B05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12651" name="直接连接符 43"/>
          <p:cNvCxnSpPr>
            <a:cxnSpLocks noChangeShapeType="1"/>
          </p:cNvCxnSpPr>
          <p:nvPr/>
        </p:nvCxnSpPr>
        <p:spPr bwMode="auto">
          <a:xfrm rot="16200000" flipV="1">
            <a:off x="835820"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12652" name="直接连接符 46"/>
          <p:cNvCxnSpPr>
            <a:cxnSpLocks noChangeShapeType="1"/>
          </p:cNvCxnSpPr>
          <p:nvPr/>
        </p:nvCxnSpPr>
        <p:spPr bwMode="auto">
          <a:xfrm rot="16200000" flipV="1">
            <a:off x="6693695"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12653" name="直接连接符 47"/>
          <p:cNvCxnSpPr>
            <a:cxnSpLocks noChangeShapeType="1"/>
          </p:cNvCxnSpPr>
          <p:nvPr/>
        </p:nvCxnSpPr>
        <p:spPr bwMode="auto">
          <a:xfrm rot="16200000" flipV="1">
            <a:off x="3767138" y="2733675"/>
            <a:ext cx="1643063" cy="33338"/>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9" name="内容占位符 2"/>
          <p:cNvSpPr txBox="1"/>
          <p:nvPr/>
        </p:nvSpPr>
        <p:spPr bwMode="auto">
          <a:xfrm>
            <a:off x="1571625" y="589360"/>
            <a:ext cx="6072188"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2</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B</a:t>
            </a:r>
            <a:r>
              <a:rPr lang="zh-CN" altLang="en-US" sz="3200" b="1" kern="0" dirty="0">
                <a:solidFill>
                  <a:srgbClr val="0000CC"/>
                </a:solidFill>
                <a:latin typeface="+mn-lt"/>
                <a:ea typeface="+mn-ea"/>
              </a:rPr>
              <a:t>的过程</a:t>
            </a:r>
          </a:p>
        </p:txBody>
      </p:sp>
      <p:sp>
        <p:nvSpPr>
          <p:cNvPr id="23" name="内容占位符 2"/>
          <p:cNvSpPr txBox="1"/>
          <p:nvPr/>
        </p:nvSpPr>
        <p:spPr bwMode="auto">
          <a:xfrm>
            <a:off x="2500313" y="1071562"/>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1</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C</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B</a:t>
            </a:r>
            <a:endParaRPr lang="zh-CN" altLang="en-US" sz="3200" b="1" kern="0" dirty="0">
              <a:solidFill>
                <a:srgbClr val="C00000"/>
              </a:solidFill>
              <a:latin typeface="+mn-lt"/>
              <a:ea typeface="+mn-ea"/>
            </a:endParaRPr>
          </a:p>
        </p:txBody>
      </p:sp>
      <p:pic>
        <p:nvPicPr>
          <p:cNvPr id="112656"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1405"/>
            <a:ext cx="5800725"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992311" y="2067694"/>
            <a:ext cx="3262432" cy="2308324"/>
          </a:xfrm>
          <a:prstGeom prst="rect">
            <a:avLst/>
          </a:prstGeom>
          <a:noFill/>
        </p:spPr>
        <p:txBody>
          <a:bodyPr wrap="none" rtlCol="0">
            <a:spAutoFit/>
          </a:bodyPr>
          <a:lstStyle/>
          <a:p>
            <a:r>
              <a:rPr lang="zh-CN" altLang="en-US" sz="4800" dirty="0"/>
              <a:t>调试下看看</a:t>
            </a:r>
            <a:endParaRPr lang="en-US" altLang="zh-CN" sz="4800" dirty="0"/>
          </a:p>
          <a:p>
            <a:r>
              <a:rPr lang="zh-CN" altLang="en-US" sz="4800" dirty="0"/>
              <a:t>执行过程</a:t>
            </a:r>
            <a:endParaRPr lang="en-US" altLang="zh-CN" sz="4800" dirty="0"/>
          </a:p>
          <a:p>
            <a:r>
              <a:rPr lang="en-US" altLang="zh-CN" sz="4800" dirty="0"/>
              <a:t>CH3_EX2</a:t>
            </a:r>
            <a:endParaRPr lang="zh-CN" alt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666" name="直接连接符 5"/>
          <p:cNvCxnSpPr>
            <a:cxnSpLocks noChangeShapeType="1"/>
          </p:cNvCxnSpPr>
          <p:nvPr/>
        </p:nvCxnSpPr>
        <p:spPr bwMode="auto">
          <a:xfrm>
            <a:off x="285750" y="357187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3683794"/>
            <a:ext cx="703262"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13668" name="直接连接符 21"/>
          <p:cNvCxnSpPr>
            <a:cxnSpLocks noChangeShapeType="1"/>
          </p:cNvCxnSpPr>
          <p:nvPr/>
        </p:nvCxnSpPr>
        <p:spPr bwMode="auto">
          <a:xfrm>
            <a:off x="3197225" y="357187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3683794"/>
            <a:ext cx="704850"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13670" name="直接连接符 24"/>
          <p:cNvCxnSpPr>
            <a:cxnSpLocks noChangeShapeType="1"/>
          </p:cNvCxnSpPr>
          <p:nvPr/>
        </p:nvCxnSpPr>
        <p:spPr bwMode="auto">
          <a:xfrm>
            <a:off x="6107114" y="357187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3683794"/>
            <a:ext cx="703263"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13672" name="流程图: 过程 16"/>
          <p:cNvSpPr>
            <a:spLocks noChangeArrowheads="1"/>
          </p:cNvSpPr>
          <p:nvPr/>
        </p:nvSpPr>
        <p:spPr bwMode="auto">
          <a:xfrm>
            <a:off x="571501" y="3186112"/>
            <a:ext cx="2200275" cy="357188"/>
          </a:xfrm>
          <a:prstGeom prst="flowChartProcess">
            <a:avLst/>
          </a:prstGeom>
          <a:solidFill>
            <a:srgbClr val="FFFF00"/>
          </a:solidFill>
          <a:ln w="38100" algn="ctr">
            <a:solidFill>
              <a:srgbClr val="FFFF0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673" name="流程图: 过程 31"/>
          <p:cNvSpPr>
            <a:spLocks noChangeArrowheads="1"/>
          </p:cNvSpPr>
          <p:nvPr/>
        </p:nvSpPr>
        <p:spPr bwMode="auto">
          <a:xfrm>
            <a:off x="3681413" y="3180160"/>
            <a:ext cx="1833562" cy="357188"/>
          </a:xfrm>
          <a:prstGeom prst="flowChartProcess">
            <a:avLst/>
          </a:prstGeom>
          <a:solidFill>
            <a:srgbClr val="9D138D"/>
          </a:solidFill>
          <a:ln w="38100" algn="ctr">
            <a:solidFill>
              <a:srgbClr val="9D138D"/>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流程图: 过程 33"/>
          <p:cNvSpPr>
            <a:spLocks noChangeArrowheads="1"/>
          </p:cNvSpPr>
          <p:nvPr/>
        </p:nvSpPr>
        <p:spPr bwMode="auto">
          <a:xfrm>
            <a:off x="4046539" y="2795587"/>
            <a:ext cx="1100137" cy="357188"/>
          </a:xfrm>
          <a:prstGeom prst="flowChartProcess">
            <a:avLst/>
          </a:prstGeom>
          <a:solidFill>
            <a:srgbClr val="00B050"/>
          </a:solidFill>
          <a:ln w="38100" algn="ctr">
            <a:solidFill>
              <a:srgbClr val="00B05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13675" name="直接连接符 43"/>
          <p:cNvCxnSpPr>
            <a:cxnSpLocks noChangeShapeType="1"/>
          </p:cNvCxnSpPr>
          <p:nvPr/>
        </p:nvCxnSpPr>
        <p:spPr bwMode="auto">
          <a:xfrm rot="16200000" flipV="1">
            <a:off x="835820"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13676" name="直接连接符 46"/>
          <p:cNvCxnSpPr>
            <a:cxnSpLocks noChangeShapeType="1"/>
          </p:cNvCxnSpPr>
          <p:nvPr/>
        </p:nvCxnSpPr>
        <p:spPr bwMode="auto">
          <a:xfrm rot="16200000" flipV="1">
            <a:off x="6693695"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13677" name="直接连接符 47"/>
          <p:cNvCxnSpPr>
            <a:cxnSpLocks noChangeShapeType="1"/>
          </p:cNvCxnSpPr>
          <p:nvPr/>
        </p:nvCxnSpPr>
        <p:spPr bwMode="auto">
          <a:xfrm rot="16200000" flipV="1">
            <a:off x="3767138" y="2733675"/>
            <a:ext cx="1643063" cy="33338"/>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9" name="内容占位符 2"/>
          <p:cNvSpPr txBox="1"/>
          <p:nvPr/>
        </p:nvSpPr>
        <p:spPr bwMode="auto">
          <a:xfrm>
            <a:off x="1571625" y="589360"/>
            <a:ext cx="6072188"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2</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B</a:t>
            </a:r>
            <a:r>
              <a:rPr lang="zh-CN" altLang="en-US" sz="3200" b="1" kern="0" dirty="0">
                <a:solidFill>
                  <a:srgbClr val="0000CC"/>
                </a:solidFill>
                <a:latin typeface="+mn-lt"/>
                <a:ea typeface="+mn-ea"/>
              </a:rPr>
              <a:t>的过程</a:t>
            </a:r>
          </a:p>
        </p:txBody>
      </p:sp>
      <p:sp>
        <p:nvSpPr>
          <p:cNvPr id="23" name="内容占位符 2"/>
          <p:cNvSpPr txBox="1"/>
          <p:nvPr/>
        </p:nvSpPr>
        <p:spPr bwMode="auto">
          <a:xfrm>
            <a:off x="2500313" y="1071562"/>
            <a:ext cx="4500562" cy="482204"/>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1</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C</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B</a:t>
            </a:r>
            <a:endParaRPr lang="zh-CN" altLang="en-US" sz="3200" b="1" kern="0" dirty="0">
              <a:solidFill>
                <a:srgbClr val="C00000"/>
              </a:solidFill>
              <a:latin typeface="+mn-lt"/>
              <a:ea typeface="+mn-ea"/>
            </a:endParaRPr>
          </a:p>
        </p:txBody>
      </p:sp>
      <p:pic>
        <p:nvPicPr>
          <p:cNvPr id="113680"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流程图: 过程 31"/>
          <p:cNvSpPr>
            <a:spLocks noChangeArrowheads="1"/>
          </p:cNvSpPr>
          <p:nvPr/>
        </p:nvSpPr>
        <p:spPr bwMode="auto">
          <a:xfrm>
            <a:off x="3681413" y="3180160"/>
            <a:ext cx="1833562" cy="357188"/>
          </a:xfrm>
          <a:prstGeom prst="flowChartProcess">
            <a:avLst/>
          </a:prstGeom>
          <a:solidFill>
            <a:srgbClr val="9D138D"/>
          </a:solidFill>
          <a:ln w="38100" algn="ctr">
            <a:solidFill>
              <a:srgbClr val="9D138D"/>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691" name="流程图: 过程 16"/>
          <p:cNvSpPr>
            <a:spLocks noChangeArrowheads="1"/>
          </p:cNvSpPr>
          <p:nvPr/>
        </p:nvSpPr>
        <p:spPr bwMode="auto">
          <a:xfrm>
            <a:off x="4046539" y="2795587"/>
            <a:ext cx="1100137" cy="357188"/>
          </a:xfrm>
          <a:prstGeom prst="flowChartProcess">
            <a:avLst/>
          </a:prstGeom>
          <a:solidFill>
            <a:srgbClr val="00B050"/>
          </a:solidFill>
          <a:ln w="38100" algn="ctr">
            <a:solidFill>
              <a:srgbClr val="00B05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14692" name="直接连接符 5"/>
          <p:cNvCxnSpPr>
            <a:cxnSpLocks noChangeShapeType="1"/>
          </p:cNvCxnSpPr>
          <p:nvPr/>
        </p:nvCxnSpPr>
        <p:spPr bwMode="auto">
          <a:xfrm>
            <a:off x="285750" y="357187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3683794"/>
            <a:ext cx="703262"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14694" name="直接连接符 21"/>
          <p:cNvCxnSpPr>
            <a:cxnSpLocks noChangeShapeType="1"/>
          </p:cNvCxnSpPr>
          <p:nvPr/>
        </p:nvCxnSpPr>
        <p:spPr bwMode="auto">
          <a:xfrm>
            <a:off x="3197225" y="357187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3683794"/>
            <a:ext cx="704850"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14696" name="直接连接符 24"/>
          <p:cNvCxnSpPr>
            <a:cxnSpLocks noChangeShapeType="1"/>
          </p:cNvCxnSpPr>
          <p:nvPr/>
        </p:nvCxnSpPr>
        <p:spPr bwMode="auto">
          <a:xfrm>
            <a:off x="6107114" y="357187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3683794"/>
            <a:ext cx="703263"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14698" name="流程图: 过程 16"/>
          <p:cNvSpPr>
            <a:spLocks noChangeArrowheads="1"/>
          </p:cNvSpPr>
          <p:nvPr/>
        </p:nvSpPr>
        <p:spPr bwMode="auto">
          <a:xfrm>
            <a:off x="6443664" y="3186112"/>
            <a:ext cx="2200275" cy="357188"/>
          </a:xfrm>
          <a:prstGeom prst="flowChartProcess">
            <a:avLst/>
          </a:prstGeom>
          <a:solidFill>
            <a:srgbClr val="FFFF00"/>
          </a:solidFill>
          <a:ln w="38100" algn="ctr">
            <a:solidFill>
              <a:srgbClr val="FFFF0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14699" name="直接连接符 43"/>
          <p:cNvCxnSpPr>
            <a:cxnSpLocks noChangeShapeType="1"/>
          </p:cNvCxnSpPr>
          <p:nvPr/>
        </p:nvCxnSpPr>
        <p:spPr bwMode="auto">
          <a:xfrm rot="16200000" flipV="1">
            <a:off x="835820"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14700" name="直接连接符 46"/>
          <p:cNvCxnSpPr>
            <a:cxnSpLocks noChangeShapeType="1"/>
          </p:cNvCxnSpPr>
          <p:nvPr/>
        </p:nvCxnSpPr>
        <p:spPr bwMode="auto">
          <a:xfrm rot="16200000" flipV="1">
            <a:off x="6693695"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14701" name="直接连接符 47"/>
          <p:cNvCxnSpPr>
            <a:cxnSpLocks noChangeShapeType="1"/>
          </p:cNvCxnSpPr>
          <p:nvPr/>
        </p:nvCxnSpPr>
        <p:spPr bwMode="auto">
          <a:xfrm rot="16200000" flipV="1">
            <a:off x="3767138" y="2733675"/>
            <a:ext cx="1643063" cy="33338"/>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15" name="内容占位符 2"/>
          <p:cNvSpPr txBox="1"/>
          <p:nvPr/>
        </p:nvSpPr>
        <p:spPr bwMode="auto">
          <a:xfrm>
            <a:off x="1571625" y="589360"/>
            <a:ext cx="6072188"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2</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B</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C</a:t>
            </a:r>
            <a:r>
              <a:rPr lang="zh-CN" altLang="en-US" sz="3200" b="1" kern="0" dirty="0">
                <a:solidFill>
                  <a:srgbClr val="0000CC"/>
                </a:solidFill>
                <a:latin typeface="+mn-lt"/>
                <a:ea typeface="+mn-ea"/>
              </a:rPr>
              <a:t>的过程</a:t>
            </a:r>
          </a:p>
        </p:txBody>
      </p:sp>
      <p:pic>
        <p:nvPicPr>
          <p:cNvPr id="114703"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流程图: 过程 31"/>
          <p:cNvSpPr>
            <a:spLocks noChangeArrowheads="1"/>
          </p:cNvSpPr>
          <p:nvPr/>
        </p:nvSpPr>
        <p:spPr bwMode="auto">
          <a:xfrm>
            <a:off x="3681413" y="3180160"/>
            <a:ext cx="1833562" cy="357188"/>
          </a:xfrm>
          <a:prstGeom prst="flowChartProcess">
            <a:avLst/>
          </a:prstGeom>
          <a:solidFill>
            <a:srgbClr val="9D138D"/>
          </a:solidFill>
          <a:ln w="38100" algn="ctr">
            <a:solidFill>
              <a:srgbClr val="9D138D"/>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 name="流程图: 过程 18"/>
          <p:cNvSpPr>
            <a:spLocks noChangeArrowheads="1"/>
          </p:cNvSpPr>
          <p:nvPr/>
        </p:nvSpPr>
        <p:spPr bwMode="auto">
          <a:xfrm>
            <a:off x="1127125" y="3214687"/>
            <a:ext cx="1100138" cy="357188"/>
          </a:xfrm>
          <a:prstGeom prst="flowChartProcess">
            <a:avLst/>
          </a:prstGeom>
          <a:solidFill>
            <a:srgbClr val="00B050"/>
          </a:solidFill>
          <a:ln w="38100" algn="ctr">
            <a:solidFill>
              <a:srgbClr val="00B05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15716" name="直接连接符 5"/>
          <p:cNvCxnSpPr>
            <a:cxnSpLocks noChangeShapeType="1"/>
          </p:cNvCxnSpPr>
          <p:nvPr/>
        </p:nvCxnSpPr>
        <p:spPr bwMode="auto">
          <a:xfrm>
            <a:off x="285750" y="357187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3683794"/>
            <a:ext cx="703262"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15718" name="直接连接符 21"/>
          <p:cNvCxnSpPr>
            <a:cxnSpLocks noChangeShapeType="1"/>
          </p:cNvCxnSpPr>
          <p:nvPr/>
        </p:nvCxnSpPr>
        <p:spPr bwMode="auto">
          <a:xfrm>
            <a:off x="3197225" y="357187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3683794"/>
            <a:ext cx="704850"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15720" name="直接连接符 24"/>
          <p:cNvCxnSpPr>
            <a:cxnSpLocks noChangeShapeType="1"/>
          </p:cNvCxnSpPr>
          <p:nvPr/>
        </p:nvCxnSpPr>
        <p:spPr bwMode="auto">
          <a:xfrm>
            <a:off x="6107114" y="357187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3683794"/>
            <a:ext cx="703263"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15722" name="流程图: 过程 16"/>
          <p:cNvSpPr>
            <a:spLocks noChangeArrowheads="1"/>
          </p:cNvSpPr>
          <p:nvPr/>
        </p:nvSpPr>
        <p:spPr bwMode="auto">
          <a:xfrm>
            <a:off x="6443664" y="3186112"/>
            <a:ext cx="2200275" cy="357188"/>
          </a:xfrm>
          <a:prstGeom prst="flowChartProcess">
            <a:avLst/>
          </a:prstGeom>
          <a:solidFill>
            <a:srgbClr val="FFFF00"/>
          </a:solidFill>
          <a:ln w="38100" algn="ctr">
            <a:solidFill>
              <a:srgbClr val="FFFF0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15723" name="直接连接符 43"/>
          <p:cNvCxnSpPr>
            <a:cxnSpLocks noChangeShapeType="1"/>
          </p:cNvCxnSpPr>
          <p:nvPr/>
        </p:nvCxnSpPr>
        <p:spPr bwMode="auto">
          <a:xfrm rot="16200000" flipV="1">
            <a:off x="835820"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15724" name="直接连接符 46"/>
          <p:cNvCxnSpPr>
            <a:cxnSpLocks noChangeShapeType="1"/>
          </p:cNvCxnSpPr>
          <p:nvPr/>
        </p:nvCxnSpPr>
        <p:spPr bwMode="auto">
          <a:xfrm rot="16200000" flipV="1">
            <a:off x="6693695"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15725" name="直接连接符 47"/>
          <p:cNvCxnSpPr>
            <a:cxnSpLocks noChangeShapeType="1"/>
          </p:cNvCxnSpPr>
          <p:nvPr/>
        </p:nvCxnSpPr>
        <p:spPr bwMode="auto">
          <a:xfrm rot="16200000" flipV="1">
            <a:off x="3767138" y="2733675"/>
            <a:ext cx="1643063" cy="33338"/>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15" name="内容占位符 2"/>
          <p:cNvSpPr txBox="1"/>
          <p:nvPr/>
        </p:nvSpPr>
        <p:spPr bwMode="auto">
          <a:xfrm>
            <a:off x="1571625" y="589360"/>
            <a:ext cx="6072188"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2</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B</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C</a:t>
            </a:r>
            <a:r>
              <a:rPr lang="zh-CN" altLang="en-US" sz="3200" b="1" kern="0" dirty="0">
                <a:solidFill>
                  <a:srgbClr val="0000CC"/>
                </a:solidFill>
                <a:latin typeface="+mn-lt"/>
                <a:ea typeface="+mn-ea"/>
              </a:rPr>
              <a:t>的过程</a:t>
            </a:r>
          </a:p>
        </p:txBody>
      </p:sp>
      <p:pic>
        <p:nvPicPr>
          <p:cNvPr id="115727"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流程图: 过程 17"/>
          <p:cNvSpPr>
            <a:spLocks noChangeArrowheads="1"/>
          </p:cNvSpPr>
          <p:nvPr/>
        </p:nvSpPr>
        <p:spPr bwMode="auto">
          <a:xfrm>
            <a:off x="6615113" y="2795587"/>
            <a:ext cx="1833562" cy="357188"/>
          </a:xfrm>
          <a:prstGeom prst="flowChartProcess">
            <a:avLst/>
          </a:prstGeom>
          <a:solidFill>
            <a:srgbClr val="9D138D"/>
          </a:solidFill>
          <a:ln w="38100" algn="ctr">
            <a:solidFill>
              <a:srgbClr val="9D138D"/>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39" name="流程图: 过程 18"/>
          <p:cNvSpPr>
            <a:spLocks noChangeArrowheads="1"/>
          </p:cNvSpPr>
          <p:nvPr/>
        </p:nvSpPr>
        <p:spPr bwMode="auto">
          <a:xfrm>
            <a:off x="1127125" y="3214687"/>
            <a:ext cx="1100138" cy="357188"/>
          </a:xfrm>
          <a:prstGeom prst="flowChartProcess">
            <a:avLst/>
          </a:prstGeom>
          <a:solidFill>
            <a:srgbClr val="00B050"/>
          </a:solidFill>
          <a:ln w="38100" algn="ctr">
            <a:solidFill>
              <a:srgbClr val="00B05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16740" name="直接连接符 5"/>
          <p:cNvCxnSpPr>
            <a:cxnSpLocks noChangeShapeType="1"/>
          </p:cNvCxnSpPr>
          <p:nvPr/>
        </p:nvCxnSpPr>
        <p:spPr bwMode="auto">
          <a:xfrm>
            <a:off x="285750" y="357187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3683794"/>
            <a:ext cx="703262"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16742" name="直接连接符 21"/>
          <p:cNvCxnSpPr>
            <a:cxnSpLocks noChangeShapeType="1"/>
          </p:cNvCxnSpPr>
          <p:nvPr/>
        </p:nvCxnSpPr>
        <p:spPr bwMode="auto">
          <a:xfrm>
            <a:off x="3197225" y="357187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3683794"/>
            <a:ext cx="704850"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16744" name="直接连接符 24"/>
          <p:cNvCxnSpPr>
            <a:cxnSpLocks noChangeShapeType="1"/>
          </p:cNvCxnSpPr>
          <p:nvPr/>
        </p:nvCxnSpPr>
        <p:spPr bwMode="auto">
          <a:xfrm>
            <a:off x="6107114" y="357187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3683794"/>
            <a:ext cx="703263"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16746" name="流程图: 过程 16"/>
          <p:cNvSpPr>
            <a:spLocks noChangeArrowheads="1"/>
          </p:cNvSpPr>
          <p:nvPr/>
        </p:nvSpPr>
        <p:spPr bwMode="auto">
          <a:xfrm>
            <a:off x="6443664" y="3186112"/>
            <a:ext cx="2200275" cy="357188"/>
          </a:xfrm>
          <a:prstGeom prst="flowChartProcess">
            <a:avLst/>
          </a:prstGeom>
          <a:solidFill>
            <a:srgbClr val="FFFF00"/>
          </a:solidFill>
          <a:ln w="38100" algn="ctr">
            <a:solidFill>
              <a:srgbClr val="FFFF0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16747" name="直接连接符 43"/>
          <p:cNvCxnSpPr>
            <a:cxnSpLocks noChangeShapeType="1"/>
          </p:cNvCxnSpPr>
          <p:nvPr/>
        </p:nvCxnSpPr>
        <p:spPr bwMode="auto">
          <a:xfrm rot="16200000" flipV="1">
            <a:off x="835820"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16748" name="直接连接符 46"/>
          <p:cNvCxnSpPr>
            <a:cxnSpLocks noChangeShapeType="1"/>
          </p:cNvCxnSpPr>
          <p:nvPr/>
        </p:nvCxnSpPr>
        <p:spPr bwMode="auto">
          <a:xfrm rot="16200000" flipV="1">
            <a:off x="6693695"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16749" name="直接连接符 47"/>
          <p:cNvCxnSpPr>
            <a:cxnSpLocks noChangeShapeType="1"/>
          </p:cNvCxnSpPr>
          <p:nvPr/>
        </p:nvCxnSpPr>
        <p:spPr bwMode="auto">
          <a:xfrm rot="16200000" flipV="1">
            <a:off x="3767138" y="2733675"/>
            <a:ext cx="1643063" cy="33338"/>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15" name="内容占位符 2"/>
          <p:cNvSpPr txBox="1"/>
          <p:nvPr/>
        </p:nvSpPr>
        <p:spPr bwMode="auto">
          <a:xfrm>
            <a:off x="1571625" y="589360"/>
            <a:ext cx="6072188"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2</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B</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C</a:t>
            </a:r>
            <a:r>
              <a:rPr lang="zh-CN" altLang="en-US" sz="3200" b="1" kern="0" dirty="0">
                <a:solidFill>
                  <a:srgbClr val="0000CC"/>
                </a:solidFill>
                <a:latin typeface="+mn-lt"/>
                <a:ea typeface="+mn-ea"/>
              </a:rPr>
              <a:t>的过程</a:t>
            </a:r>
          </a:p>
        </p:txBody>
      </p:sp>
      <p:pic>
        <p:nvPicPr>
          <p:cNvPr id="116751"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流程图: 过程 17"/>
          <p:cNvSpPr>
            <a:spLocks noChangeArrowheads="1"/>
          </p:cNvSpPr>
          <p:nvPr/>
        </p:nvSpPr>
        <p:spPr bwMode="auto">
          <a:xfrm>
            <a:off x="6615113" y="2795587"/>
            <a:ext cx="1833562" cy="357188"/>
          </a:xfrm>
          <a:prstGeom prst="flowChartProcess">
            <a:avLst/>
          </a:prstGeom>
          <a:solidFill>
            <a:srgbClr val="9D138D"/>
          </a:solidFill>
          <a:ln w="38100" algn="ctr">
            <a:solidFill>
              <a:srgbClr val="9D138D"/>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 name="流程图: 过程 18"/>
          <p:cNvSpPr>
            <a:spLocks noChangeArrowheads="1"/>
          </p:cNvSpPr>
          <p:nvPr/>
        </p:nvSpPr>
        <p:spPr bwMode="auto">
          <a:xfrm>
            <a:off x="6970714" y="2411016"/>
            <a:ext cx="1100137" cy="357188"/>
          </a:xfrm>
          <a:prstGeom prst="flowChartProcess">
            <a:avLst/>
          </a:prstGeom>
          <a:solidFill>
            <a:srgbClr val="00B050"/>
          </a:solidFill>
          <a:ln w="38100" algn="ctr">
            <a:solidFill>
              <a:srgbClr val="00B05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17764" name="直接连接符 5"/>
          <p:cNvCxnSpPr>
            <a:cxnSpLocks noChangeShapeType="1"/>
          </p:cNvCxnSpPr>
          <p:nvPr/>
        </p:nvCxnSpPr>
        <p:spPr bwMode="auto">
          <a:xfrm>
            <a:off x="285750" y="3571875"/>
            <a:ext cx="2751138"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1" name="内容占位符 2"/>
          <p:cNvSpPr txBox="1"/>
          <p:nvPr/>
        </p:nvSpPr>
        <p:spPr bwMode="auto">
          <a:xfrm>
            <a:off x="1309688" y="3683794"/>
            <a:ext cx="703262"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17766" name="直接连接符 21"/>
          <p:cNvCxnSpPr>
            <a:cxnSpLocks noChangeShapeType="1"/>
          </p:cNvCxnSpPr>
          <p:nvPr/>
        </p:nvCxnSpPr>
        <p:spPr bwMode="auto">
          <a:xfrm>
            <a:off x="3197225" y="3571875"/>
            <a:ext cx="27495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4" name="内容占位符 2"/>
          <p:cNvSpPr txBox="1"/>
          <p:nvPr/>
        </p:nvSpPr>
        <p:spPr bwMode="auto">
          <a:xfrm>
            <a:off x="4219575" y="3683794"/>
            <a:ext cx="704850"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17768" name="直接连接符 24"/>
          <p:cNvCxnSpPr>
            <a:cxnSpLocks noChangeShapeType="1"/>
          </p:cNvCxnSpPr>
          <p:nvPr/>
        </p:nvCxnSpPr>
        <p:spPr bwMode="auto">
          <a:xfrm>
            <a:off x="6107114" y="3571875"/>
            <a:ext cx="2751137"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7" name="内容占位符 2"/>
          <p:cNvSpPr txBox="1"/>
          <p:nvPr/>
        </p:nvSpPr>
        <p:spPr bwMode="auto">
          <a:xfrm>
            <a:off x="7131051" y="3683794"/>
            <a:ext cx="703263" cy="334566"/>
          </a:xfrm>
          <a:prstGeom prst="rect">
            <a:avLst/>
          </a:prstGeom>
          <a:noFill/>
          <a:ln w="9525">
            <a:noFill/>
            <a:miter lim="800000"/>
          </a:ln>
        </p:spPr>
        <p:txBody>
          <a:bodyPr/>
          <a:lstStyle/>
          <a:p>
            <a:pPr marL="342900" indent="-342900" algn="ctr" eaLnBrk="0" hangingPunct="0">
              <a:lnSpc>
                <a:spcPts val="2400"/>
              </a:lnSpc>
              <a:spcBef>
                <a:spcPct val="20000"/>
              </a:spcBef>
              <a:buFont typeface="Wingdings" panose="05000000000000000000"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17770" name="流程图: 过程 16"/>
          <p:cNvSpPr>
            <a:spLocks noChangeArrowheads="1"/>
          </p:cNvSpPr>
          <p:nvPr/>
        </p:nvSpPr>
        <p:spPr bwMode="auto">
          <a:xfrm>
            <a:off x="6443664" y="3186112"/>
            <a:ext cx="2200275" cy="357188"/>
          </a:xfrm>
          <a:prstGeom prst="flowChartProcess">
            <a:avLst/>
          </a:prstGeom>
          <a:solidFill>
            <a:srgbClr val="FFFF00"/>
          </a:solidFill>
          <a:ln w="38100" algn="ctr">
            <a:solidFill>
              <a:srgbClr val="FFFF00"/>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17771" name="直接连接符 43"/>
          <p:cNvCxnSpPr>
            <a:cxnSpLocks noChangeShapeType="1"/>
          </p:cNvCxnSpPr>
          <p:nvPr/>
        </p:nvCxnSpPr>
        <p:spPr bwMode="auto">
          <a:xfrm rot="16200000" flipV="1">
            <a:off x="835820"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17772" name="直接连接符 46"/>
          <p:cNvCxnSpPr>
            <a:cxnSpLocks noChangeShapeType="1"/>
          </p:cNvCxnSpPr>
          <p:nvPr/>
        </p:nvCxnSpPr>
        <p:spPr bwMode="auto">
          <a:xfrm rot="16200000" flipV="1">
            <a:off x="6693695" y="2736056"/>
            <a:ext cx="1643063" cy="285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17773" name="直接连接符 47"/>
          <p:cNvCxnSpPr>
            <a:cxnSpLocks noChangeShapeType="1"/>
          </p:cNvCxnSpPr>
          <p:nvPr/>
        </p:nvCxnSpPr>
        <p:spPr bwMode="auto">
          <a:xfrm rot="16200000" flipV="1">
            <a:off x="3767138" y="2733675"/>
            <a:ext cx="1643063" cy="33338"/>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15" name="内容占位符 2"/>
          <p:cNvSpPr txBox="1"/>
          <p:nvPr/>
        </p:nvSpPr>
        <p:spPr bwMode="auto">
          <a:xfrm>
            <a:off x="1571625" y="589360"/>
            <a:ext cx="6072188" cy="482203"/>
          </a:xfrm>
          <a:prstGeom prst="rect">
            <a:avLst/>
          </a:prstGeom>
          <a:noFill/>
          <a:ln w="9525">
            <a:noFill/>
            <a:miter lim="800000"/>
          </a:ln>
        </p:spPr>
        <p:txBody>
          <a:bodyPr tIns="216000"/>
          <a:lstStyle/>
          <a:p>
            <a:pPr marL="342900" indent="-342900" algn="ctr" eaLnBrk="0" hangingPunct="0">
              <a:lnSpc>
                <a:spcPts val="2400"/>
              </a:lnSpc>
              <a:spcBef>
                <a:spcPct val="20000"/>
              </a:spcBef>
              <a:buFont typeface="Wingdings" panose="05000000000000000000"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2</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B</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C</a:t>
            </a:r>
            <a:r>
              <a:rPr lang="zh-CN" altLang="en-US" sz="3200" b="1" kern="0" dirty="0">
                <a:solidFill>
                  <a:srgbClr val="0000CC"/>
                </a:solidFill>
                <a:latin typeface="+mn-lt"/>
                <a:ea typeface="+mn-ea"/>
              </a:rPr>
              <a:t>的过程</a:t>
            </a:r>
          </a:p>
        </p:txBody>
      </p:sp>
      <p:pic>
        <p:nvPicPr>
          <p:cNvPr id="117775"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内容占位符 2"/>
          <p:cNvSpPr>
            <a:spLocks noGrp="1"/>
          </p:cNvSpPr>
          <p:nvPr>
            <p:ph idx="1"/>
          </p:nvPr>
        </p:nvSpPr>
        <p:spPr>
          <a:xfrm>
            <a:off x="539751" y="750094"/>
            <a:ext cx="7961313" cy="3843338"/>
          </a:xfrm>
        </p:spPr>
        <p:txBody>
          <a:bodyPr/>
          <a:lstStyle/>
          <a:p>
            <a:r>
              <a:rPr lang="zh-CN" altLang="zh-CN"/>
              <a:t>由上面的分析可知：将</a:t>
            </a:r>
            <a:r>
              <a:rPr lang="en-US" altLang="zh-CN"/>
              <a:t>n</a:t>
            </a:r>
            <a:r>
              <a:rPr lang="zh-CN" altLang="zh-CN"/>
              <a:t>个盘子从</a:t>
            </a:r>
            <a:r>
              <a:rPr lang="en-US" altLang="zh-CN"/>
              <a:t>A</a:t>
            </a:r>
            <a:r>
              <a:rPr lang="zh-CN" altLang="zh-CN"/>
              <a:t>座移到</a:t>
            </a:r>
            <a:r>
              <a:rPr lang="en-US" altLang="zh-CN"/>
              <a:t>C</a:t>
            </a:r>
            <a:r>
              <a:rPr lang="zh-CN" altLang="zh-CN"/>
              <a:t>座可以分解为以下</a:t>
            </a:r>
            <a:r>
              <a:rPr lang="en-US" altLang="zh-CN"/>
              <a:t>3</a:t>
            </a:r>
            <a:r>
              <a:rPr lang="zh-CN" altLang="zh-CN"/>
              <a:t>个步骤：</a:t>
            </a:r>
          </a:p>
          <a:p>
            <a:pPr lvl="1">
              <a:buFont typeface="Wingdings" panose="05000000000000000000" pitchFamily="2" charset="2"/>
              <a:buNone/>
            </a:pPr>
            <a:r>
              <a:rPr lang="en-US" altLang="zh-CN"/>
              <a:t>(1) </a:t>
            </a:r>
            <a:r>
              <a:rPr lang="zh-CN" altLang="zh-CN"/>
              <a:t>将</a:t>
            </a:r>
            <a:r>
              <a:rPr lang="en-US" altLang="zh-CN"/>
              <a:t>A</a:t>
            </a:r>
            <a:r>
              <a:rPr lang="zh-CN" altLang="zh-CN"/>
              <a:t>上</a:t>
            </a:r>
            <a:r>
              <a:rPr lang="en-US" altLang="zh-CN"/>
              <a:t>n-1</a:t>
            </a:r>
            <a:r>
              <a:rPr lang="zh-CN" altLang="zh-CN"/>
              <a:t>个盘借助</a:t>
            </a:r>
            <a:r>
              <a:rPr lang="en-US" altLang="zh-CN"/>
              <a:t>C</a:t>
            </a:r>
            <a:r>
              <a:rPr lang="zh-CN" altLang="zh-CN"/>
              <a:t>座先移到</a:t>
            </a:r>
            <a:r>
              <a:rPr lang="en-US" altLang="zh-CN"/>
              <a:t>B</a:t>
            </a:r>
            <a:r>
              <a:rPr lang="zh-CN" altLang="zh-CN"/>
              <a:t>座上</a:t>
            </a:r>
          </a:p>
          <a:p>
            <a:pPr lvl="1">
              <a:buFont typeface="Wingdings" panose="05000000000000000000" pitchFamily="2" charset="2"/>
              <a:buNone/>
            </a:pPr>
            <a:r>
              <a:rPr lang="en-US" altLang="zh-CN"/>
              <a:t>(2) </a:t>
            </a:r>
            <a:r>
              <a:rPr lang="zh-CN" altLang="zh-CN"/>
              <a:t>把</a:t>
            </a:r>
            <a:r>
              <a:rPr lang="en-US" altLang="zh-CN"/>
              <a:t>A</a:t>
            </a:r>
            <a:r>
              <a:rPr lang="zh-CN" altLang="zh-CN"/>
              <a:t>座上剩下的一个盘移到</a:t>
            </a:r>
            <a:r>
              <a:rPr lang="en-US" altLang="zh-CN"/>
              <a:t>C</a:t>
            </a:r>
            <a:r>
              <a:rPr lang="zh-CN" altLang="zh-CN"/>
              <a:t>座上</a:t>
            </a:r>
          </a:p>
          <a:p>
            <a:pPr lvl="1">
              <a:buFont typeface="Wingdings" panose="05000000000000000000" pitchFamily="2" charset="2"/>
              <a:buNone/>
            </a:pPr>
            <a:r>
              <a:rPr lang="en-US" altLang="zh-CN"/>
              <a:t>(3) </a:t>
            </a:r>
            <a:r>
              <a:rPr lang="zh-CN" altLang="zh-CN"/>
              <a:t>将</a:t>
            </a:r>
            <a:r>
              <a:rPr lang="en-US" altLang="zh-CN"/>
              <a:t>n-1</a:t>
            </a:r>
            <a:r>
              <a:rPr lang="zh-CN" altLang="zh-CN"/>
              <a:t>个盘从</a:t>
            </a:r>
            <a:r>
              <a:rPr lang="en-US" altLang="zh-CN"/>
              <a:t>B</a:t>
            </a:r>
            <a:r>
              <a:rPr lang="zh-CN" altLang="zh-CN"/>
              <a:t>座借助于Ａ座移到</a:t>
            </a:r>
            <a:r>
              <a:rPr lang="en-US" altLang="zh-CN"/>
              <a:t>C</a:t>
            </a:r>
            <a:r>
              <a:rPr lang="zh-CN" altLang="zh-CN"/>
              <a:t>座上</a:t>
            </a:r>
            <a:endParaRPr lang="zh-CN" altLang="en-US"/>
          </a:p>
        </p:txBody>
      </p:sp>
      <p:pic>
        <p:nvPicPr>
          <p:cNvPr id="118787"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8786">
                                            <p:txEl>
                                              <p:pRg st="1" end="1"/>
                                            </p:txEl>
                                          </p:spTgt>
                                        </p:tgtEl>
                                        <p:attrNameLst>
                                          <p:attrName>style.visibility</p:attrName>
                                        </p:attrNameLst>
                                      </p:cBhvr>
                                      <p:to>
                                        <p:strVal val="visible"/>
                                      </p:to>
                                    </p:set>
                                    <p:animEffect transition="in" filter="blinds(horizontal)">
                                      <p:cBhvr>
                                        <p:cTn id="7" dur="500"/>
                                        <p:tgtEl>
                                          <p:spTgt spid="11878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8786">
                                            <p:txEl>
                                              <p:pRg st="2" end="2"/>
                                            </p:txEl>
                                          </p:spTgt>
                                        </p:tgtEl>
                                        <p:attrNameLst>
                                          <p:attrName>style.visibility</p:attrName>
                                        </p:attrNameLst>
                                      </p:cBhvr>
                                      <p:to>
                                        <p:strVal val="visible"/>
                                      </p:to>
                                    </p:set>
                                    <p:animEffect transition="in" filter="blinds(horizontal)">
                                      <p:cBhvr>
                                        <p:cTn id="12" dur="500"/>
                                        <p:tgtEl>
                                          <p:spTgt spid="11878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8786">
                                            <p:txEl>
                                              <p:pRg st="3" end="3"/>
                                            </p:txEl>
                                          </p:spTgt>
                                        </p:tgtEl>
                                        <p:attrNameLst>
                                          <p:attrName>style.visibility</p:attrName>
                                        </p:attrNameLst>
                                      </p:cBhvr>
                                      <p:to>
                                        <p:strVal val="visible"/>
                                      </p:to>
                                    </p:set>
                                    <p:animEffect transition="in" filter="blinds(horizontal)">
                                      <p:cBhvr>
                                        <p:cTn id="17" dur="500"/>
                                        <p:tgtEl>
                                          <p:spTgt spid="1187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内容占位符 2"/>
          <p:cNvSpPr>
            <a:spLocks noGrp="1"/>
          </p:cNvSpPr>
          <p:nvPr>
            <p:ph idx="1"/>
          </p:nvPr>
        </p:nvSpPr>
        <p:spPr>
          <a:xfrm>
            <a:off x="539751" y="657226"/>
            <a:ext cx="7675563" cy="4164806"/>
          </a:xfrm>
        </p:spPr>
        <p:txBody>
          <a:bodyPr>
            <a:normAutofit lnSpcReduction="10000"/>
          </a:bodyPr>
          <a:lstStyle/>
          <a:p>
            <a:r>
              <a:rPr lang="zh-CN" altLang="zh-CN"/>
              <a:t>可以将第</a:t>
            </a:r>
            <a:r>
              <a:rPr lang="en-US" altLang="zh-CN"/>
              <a:t>(1)</a:t>
            </a:r>
            <a:r>
              <a:rPr lang="zh-CN" altLang="zh-CN"/>
              <a:t>步和第</a:t>
            </a:r>
            <a:r>
              <a:rPr lang="en-US" altLang="zh-CN"/>
              <a:t>(3)</a:t>
            </a:r>
            <a:r>
              <a:rPr lang="zh-CN" altLang="zh-CN"/>
              <a:t>步表示为：</a:t>
            </a:r>
          </a:p>
          <a:p>
            <a:pPr lvl="1"/>
            <a:r>
              <a:rPr lang="zh-CN" altLang="zh-CN"/>
              <a:t>将“</a:t>
            </a:r>
            <a:r>
              <a:rPr lang="en-US" altLang="zh-CN"/>
              <a:t>one</a:t>
            </a:r>
            <a:r>
              <a:rPr lang="zh-CN" altLang="zh-CN"/>
              <a:t>”座上</a:t>
            </a:r>
            <a:r>
              <a:rPr lang="en-US" altLang="zh-CN"/>
              <a:t>n-1</a:t>
            </a:r>
            <a:r>
              <a:rPr lang="zh-CN" altLang="zh-CN"/>
              <a:t>个盘移到“</a:t>
            </a:r>
            <a:r>
              <a:rPr lang="en-US" altLang="zh-CN"/>
              <a:t>two</a:t>
            </a:r>
            <a:r>
              <a:rPr lang="zh-CN" altLang="zh-CN"/>
              <a:t>”座</a:t>
            </a:r>
            <a:r>
              <a:rPr lang="en-US" altLang="zh-CN"/>
              <a:t>(</a:t>
            </a:r>
            <a:r>
              <a:rPr lang="zh-CN" altLang="zh-CN"/>
              <a:t>借助“</a:t>
            </a:r>
            <a:r>
              <a:rPr lang="en-US" altLang="zh-CN"/>
              <a:t>three</a:t>
            </a:r>
            <a:r>
              <a:rPr lang="zh-CN" altLang="zh-CN"/>
              <a:t>”座</a:t>
            </a:r>
            <a:r>
              <a:rPr lang="en-US" altLang="zh-CN"/>
              <a:t>)</a:t>
            </a:r>
            <a:r>
              <a:rPr lang="zh-CN" altLang="zh-CN"/>
              <a:t>。</a:t>
            </a:r>
            <a:endParaRPr lang="en-US" altLang="zh-CN"/>
          </a:p>
          <a:p>
            <a:pPr lvl="1"/>
            <a:r>
              <a:rPr lang="zh-CN" altLang="zh-CN"/>
              <a:t>在第</a:t>
            </a:r>
            <a:r>
              <a:rPr lang="en-US" altLang="zh-CN"/>
              <a:t>(1)</a:t>
            </a:r>
            <a:r>
              <a:rPr lang="zh-CN" altLang="zh-CN"/>
              <a:t>步和第</a:t>
            </a:r>
            <a:r>
              <a:rPr lang="en-US" altLang="zh-CN"/>
              <a:t>(3)</a:t>
            </a:r>
            <a:r>
              <a:rPr lang="zh-CN" altLang="zh-CN"/>
              <a:t>步中，</a:t>
            </a:r>
            <a:r>
              <a:rPr lang="en-US" altLang="zh-CN"/>
              <a:t>one </a:t>
            </a:r>
            <a:r>
              <a:rPr lang="zh-CN" altLang="zh-CN"/>
              <a:t>、</a:t>
            </a:r>
            <a:r>
              <a:rPr lang="en-US" altLang="zh-CN"/>
              <a:t>two</a:t>
            </a:r>
            <a:r>
              <a:rPr lang="zh-CN" altLang="zh-CN"/>
              <a:t>、</a:t>
            </a:r>
            <a:r>
              <a:rPr lang="en-US" altLang="zh-CN"/>
              <a:t>three</a:t>
            </a:r>
            <a:r>
              <a:rPr lang="zh-CN" altLang="zh-CN"/>
              <a:t>和</a:t>
            </a:r>
            <a:r>
              <a:rPr lang="en-US" altLang="zh-CN"/>
              <a:t>A</a:t>
            </a:r>
            <a:r>
              <a:rPr lang="zh-CN" altLang="zh-CN"/>
              <a:t>、</a:t>
            </a:r>
            <a:r>
              <a:rPr lang="en-US" altLang="zh-CN"/>
              <a:t>B</a:t>
            </a:r>
            <a:r>
              <a:rPr lang="zh-CN" altLang="zh-CN"/>
              <a:t>、</a:t>
            </a:r>
            <a:r>
              <a:rPr lang="en-US" altLang="zh-CN"/>
              <a:t>C</a:t>
            </a:r>
            <a:r>
              <a:rPr lang="zh-CN" altLang="zh-CN"/>
              <a:t>的对应关系不同。</a:t>
            </a:r>
            <a:endParaRPr lang="en-US" altLang="zh-CN"/>
          </a:p>
          <a:p>
            <a:pPr lvl="1"/>
            <a:r>
              <a:rPr lang="zh-CN" altLang="zh-CN"/>
              <a:t>对第</a:t>
            </a:r>
            <a:r>
              <a:rPr lang="en-US" altLang="zh-CN"/>
              <a:t>(1)</a:t>
            </a:r>
            <a:r>
              <a:rPr lang="zh-CN" altLang="zh-CN"/>
              <a:t>步，对应关系是</a:t>
            </a:r>
            <a:r>
              <a:rPr lang="en-US" altLang="zh-CN"/>
              <a:t>one</a:t>
            </a:r>
            <a:r>
              <a:rPr lang="zh-CN" altLang="zh-CN"/>
              <a:t>对应</a:t>
            </a:r>
            <a:r>
              <a:rPr lang="en-US" altLang="zh-CN"/>
              <a:t>A</a:t>
            </a:r>
            <a:r>
              <a:rPr lang="zh-CN" altLang="zh-CN"/>
              <a:t>，</a:t>
            </a:r>
            <a:r>
              <a:rPr lang="en-US" altLang="zh-CN"/>
              <a:t>two</a:t>
            </a:r>
            <a:r>
              <a:rPr lang="zh-CN" altLang="zh-CN"/>
              <a:t>对应</a:t>
            </a:r>
            <a:r>
              <a:rPr lang="en-US" altLang="zh-CN"/>
              <a:t>B</a:t>
            </a:r>
            <a:r>
              <a:rPr lang="zh-CN" altLang="zh-CN"/>
              <a:t>，</a:t>
            </a:r>
            <a:r>
              <a:rPr lang="en-US" altLang="zh-CN"/>
              <a:t>three</a:t>
            </a:r>
            <a:r>
              <a:rPr lang="zh-CN" altLang="zh-CN"/>
              <a:t>对应</a:t>
            </a:r>
            <a:r>
              <a:rPr lang="en-US" altLang="zh-CN"/>
              <a:t>C</a:t>
            </a:r>
            <a:r>
              <a:rPr lang="zh-CN" altLang="zh-CN"/>
              <a:t>。</a:t>
            </a:r>
            <a:endParaRPr lang="en-US" altLang="zh-CN"/>
          </a:p>
          <a:p>
            <a:pPr lvl="1"/>
            <a:r>
              <a:rPr lang="zh-CN" altLang="zh-CN"/>
              <a:t>对第</a:t>
            </a:r>
            <a:r>
              <a:rPr lang="en-US" altLang="zh-CN"/>
              <a:t>(3)</a:t>
            </a:r>
            <a:r>
              <a:rPr lang="zh-CN" altLang="zh-CN"/>
              <a:t>步，对应关系是</a:t>
            </a:r>
            <a:r>
              <a:rPr lang="en-US" altLang="zh-CN"/>
              <a:t>one</a:t>
            </a:r>
            <a:r>
              <a:rPr lang="zh-CN" altLang="zh-CN"/>
              <a:t>对应</a:t>
            </a:r>
            <a:r>
              <a:rPr lang="en-US" altLang="zh-CN"/>
              <a:t>B</a:t>
            </a:r>
            <a:r>
              <a:rPr lang="zh-CN" altLang="zh-CN"/>
              <a:t>，</a:t>
            </a:r>
            <a:r>
              <a:rPr lang="en-US" altLang="zh-CN"/>
              <a:t>two</a:t>
            </a:r>
            <a:r>
              <a:rPr lang="zh-CN" altLang="zh-CN"/>
              <a:t>对应</a:t>
            </a:r>
            <a:r>
              <a:rPr lang="en-US" altLang="zh-CN"/>
              <a:t>C</a:t>
            </a:r>
            <a:r>
              <a:rPr lang="zh-CN" altLang="zh-CN"/>
              <a:t>，</a:t>
            </a:r>
            <a:r>
              <a:rPr lang="en-US" altLang="zh-CN"/>
              <a:t>three</a:t>
            </a:r>
            <a:r>
              <a:rPr lang="zh-CN" altLang="zh-CN"/>
              <a:t>对应</a:t>
            </a:r>
            <a:r>
              <a:rPr lang="en-US" altLang="zh-CN"/>
              <a:t>A</a:t>
            </a:r>
            <a:r>
              <a:rPr lang="zh-CN" altLang="zh-CN"/>
              <a:t>。</a:t>
            </a:r>
          </a:p>
        </p:txBody>
      </p:sp>
      <p:pic>
        <p:nvPicPr>
          <p:cNvPr id="119811"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9810">
                                            <p:txEl>
                                              <p:pRg st="1" end="1"/>
                                            </p:txEl>
                                          </p:spTgt>
                                        </p:tgtEl>
                                        <p:attrNameLst>
                                          <p:attrName>style.visibility</p:attrName>
                                        </p:attrNameLst>
                                      </p:cBhvr>
                                      <p:to>
                                        <p:strVal val="visible"/>
                                      </p:to>
                                    </p:set>
                                    <p:animEffect transition="in" filter="blinds(horizontal)">
                                      <p:cBhvr>
                                        <p:cTn id="7" dur="500"/>
                                        <p:tgtEl>
                                          <p:spTgt spid="1198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9810">
                                            <p:txEl>
                                              <p:pRg st="2" end="2"/>
                                            </p:txEl>
                                          </p:spTgt>
                                        </p:tgtEl>
                                        <p:attrNameLst>
                                          <p:attrName>style.visibility</p:attrName>
                                        </p:attrNameLst>
                                      </p:cBhvr>
                                      <p:to>
                                        <p:strVal val="visible"/>
                                      </p:to>
                                    </p:set>
                                    <p:animEffect transition="in" filter="blinds(horizontal)">
                                      <p:cBhvr>
                                        <p:cTn id="12" dur="500"/>
                                        <p:tgtEl>
                                          <p:spTgt spid="1198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9810">
                                            <p:txEl>
                                              <p:pRg st="3" end="3"/>
                                            </p:txEl>
                                          </p:spTgt>
                                        </p:tgtEl>
                                        <p:attrNameLst>
                                          <p:attrName>style.visibility</p:attrName>
                                        </p:attrNameLst>
                                      </p:cBhvr>
                                      <p:to>
                                        <p:strVal val="visible"/>
                                      </p:to>
                                    </p:set>
                                    <p:animEffect transition="in" filter="blinds(horizontal)">
                                      <p:cBhvr>
                                        <p:cTn id="17" dur="500"/>
                                        <p:tgtEl>
                                          <p:spTgt spid="1198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9810">
                                            <p:txEl>
                                              <p:pRg st="4" end="4"/>
                                            </p:txEl>
                                          </p:spTgt>
                                        </p:tgtEl>
                                        <p:attrNameLst>
                                          <p:attrName>style.visibility</p:attrName>
                                        </p:attrNameLst>
                                      </p:cBhvr>
                                      <p:to>
                                        <p:strVal val="visible"/>
                                      </p:to>
                                    </p:set>
                                    <p:animEffect transition="in" filter="blinds(horizontal)">
                                      <p:cBhvr>
                                        <p:cTn id="22" dur="500"/>
                                        <p:tgtEl>
                                          <p:spTgt spid="1198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内容占位符 2"/>
          <p:cNvSpPr>
            <a:spLocks noGrp="1"/>
          </p:cNvSpPr>
          <p:nvPr>
            <p:ph idx="1"/>
          </p:nvPr>
        </p:nvSpPr>
        <p:spPr>
          <a:xfrm>
            <a:off x="539750" y="803673"/>
            <a:ext cx="7818438" cy="3321844"/>
          </a:xfrm>
        </p:spPr>
        <p:txBody>
          <a:bodyPr/>
          <a:lstStyle/>
          <a:p>
            <a:r>
              <a:rPr lang="zh-CN" altLang="zh-CN"/>
              <a:t>把上面</a:t>
            </a:r>
            <a:r>
              <a:rPr lang="en-US" altLang="zh-CN"/>
              <a:t>3</a:t>
            </a:r>
            <a:r>
              <a:rPr lang="zh-CN" altLang="zh-CN"/>
              <a:t>个步骤分成两类操作：</a:t>
            </a:r>
          </a:p>
          <a:p>
            <a:pPr lvl="1">
              <a:buFont typeface="Wingdings" panose="05000000000000000000" pitchFamily="2" charset="2"/>
              <a:buNone/>
            </a:pPr>
            <a:r>
              <a:rPr lang="en-US" altLang="zh-CN"/>
              <a:t>(1) </a:t>
            </a:r>
            <a:r>
              <a:rPr lang="zh-CN" altLang="zh-CN"/>
              <a:t>将</a:t>
            </a:r>
            <a:r>
              <a:rPr lang="en-US" altLang="zh-CN"/>
              <a:t>n-1</a:t>
            </a:r>
            <a:r>
              <a:rPr lang="zh-CN" altLang="zh-CN"/>
              <a:t>个盘从一个座移到另一个座上（</a:t>
            </a:r>
            <a:r>
              <a:rPr lang="en-US" altLang="zh-CN"/>
              <a:t>n</a:t>
            </a:r>
            <a:r>
              <a:rPr lang="zh-CN" altLang="zh-CN"/>
              <a:t>＞</a:t>
            </a:r>
            <a:r>
              <a:rPr lang="en-US" altLang="zh-CN"/>
              <a:t>1</a:t>
            </a:r>
            <a:r>
              <a:rPr lang="zh-CN" altLang="zh-CN"/>
              <a:t>）。这就是大和尚让小和尚做的工作，它是一个递归的过程，即和尚将任务层层下放，直到第</a:t>
            </a:r>
            <a:r>
              <a:rPr lang="en-US" altLang="zh-CN"/>
              <a:t>64</a:t>
            </a:r>
            <a:r>
              <a:rPr lang="zh-CN" altLang="zh-CN"/>
              <a:t>个和尚为止。</a:t>
            </a:r>
          </a:p>
          <a:p>
            <a:pPr lvl="1">
              <a:buFont typeface="Wingdings" panose="05000000000000000000" pitchFamily="2" charset="2"/>
              <a:buNone/>
            </a:pPr>
            <a:r>
              <a:rPr lang="en-US" altLang="zh-CN"/>
              <a:t>(2) </a:t>
            </a:r>
            <a:r>
              <a:rPr lang="zh-CN" altLang="zh-CN"/>
              <a:t>将</a:t>
            </a:r>
            <a:r>
              <a:rPr lang="en-US" altLang="zh-CN"/>
              <a:t>1</a:t>
            </a:r>
            <a:r>
              <a:rPr lang="zh-CN" altLang="zh-CN"/>
              <a:t>个盘子从一个座上移到另一座上。这是大和尚自己做的工作。</a:t>
            </a:r>
          </a:p>
        </p:txBody>
      </p:sp>
      <p:pic>
        <p:nvPicPr>
          <p:cNvPr id="120835"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0834">
                                            <p:txEl>
                                              <p:pRg st="1" end="1"/>
                                            </p:txEl>
                                          </p:spTgt>
                                        </p:tgtEl>
                                        <p:attrNameLst>
                                          <p:attrName>style.visibility</p:attrName>
                                        </p:attrNameLst>
                                      </p:cBhvr>
                                      <p:to>
                                        <p:strVal val="visible"/>
                                      </p:to>
                                    </p:set>
                                    <p:animEffect transition="in" filter="blinds(horizontal)">
                                      <p:cBhvr>
                                        <p:cTn id="7" dur="500"/>
                                        <p:tgtEl>
                                          <p:spTgt spid="12083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0834">
                                            <p:txEl>
                                              <p:pRg st="2" end="2"/>
                                            </p:txEl>
                                          </p:spTgt>
                                        </p:tgtEl>
                                        <p:attrNameLst>
                                          <p:attrName>style.visibility</p:attrName>
                                        </p:attrNameLst>
                                      </p:cBhvr>
                                      <p:to>
                                        <p:strVal val="visible"/>
                                      </p:to>
                                    </p:set>
                                    <p:animEffect transition="in" filter="blinds(horizontal)">
                                      <p:cBhvr>
                                        <p:cTn id="12" dur="500"/>
                                        <p:tgtEl>
                                          <p:spTgt spid="1208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内容占位符 2"/>
          <p:cNvSpPr>
            <a:spLocks noGrp="1"/>
          </p:cNvSpPr>
          <p:nvPr>
            <p:ph idx="1"/>
          </p:nvPr>
        </p:nvSpPr>
        <p:spPr>
          <a:xfrm>
            <a:off x="357188" y="321469"/>
            <a:ext cx="8001000" cy="4607719"/>
          </a:xfrm>
        </p:spPr>
        <p:txBody>
          <a:bodyPr>
            <a:normAutofit fontScale="92500" lnSpcReduction="10000"/>
          </a:bodyPr>
          <a:lstStyle/>
          <a:p>
            <a:r>
              <a:rPr lang="zh-CN" altLang="zh-CN"/>
              <a:t>编写程序。</a:t>
            </a:r>
            <a:endParaRPr lang="en-US" altLang="zh-CN"/>
          </a:p>
          <a:p>
            <a:pPr lvl="1"/>
            <a:r>
              <a:rPr lang="zh-CN" altLang="zh-CN"/>
              <a:t>用</a:t>
            </a:r>
            <a:r>
              <a:rPr lang="en-US" altLang="zh-CN"/>
              <a:t>hanoi</a:t>
            </a:r>
            <a:r>
              <a:rPr lang="zh-CN" altLang="zh-CN"/>
              <a:t>函数实现第</a:t>
            </a:r>
            <a:r>
              <a:rPr lang="en-US" altLang="zh-CN"/>
              <a:t>1</a:t>
            </a:r>
            <a:r>
              <a:rPr lang="zh-CN" altLang="zh-CN"/>
              <a:t>类操作（即模拟小和尚的任务）</a:t>
            </a:r>
            <a:endParaRPr lang="en-US" altLang="zh-CN"/>
          </a:p>
          <a:p>
            <a:pPr lvl="1"/>
            <a:r>
              <a:rPr lang="zh-CN" altLang="zh-CN"/>
              <a:t>用</a:t>
            </a:r>
            <a:r>
              <a:rPr lang="en-US" altLang="zh-CN"/>
              <a:t>move</a:t>
            </a:r>
            <a:r>
              <a:rPr lang="zh-CN" altLang="zh-CN"/>
              <a:t>函数实现第</a:t>
            </a:r>
            <a:r>
              <a:rPr lang="en-US" altLang="zh-CN"/>
              <a:t>2</a:t>
            </a:r>
            <a:r>
              <a:rPr lang="zh-CN" altLang="zh-CN"/>
              <a:t>类操作（模拟大和尚自己移盘）</a:t>
            </a:r>
            <a:endParaRPr lang="en-US" altLang="zh-CN"/>
          </a:p>
          <a:p>
            <a:pPr lvl="1"/>
            <a:r>
              <a:rPr lang="zh-CN" altLang="zh-CN"/>
              <a:t>函数调用</a:t>
            </a:r>
            <a:r>
              <a:rPr lang="en-US" altLang="zh-CN"/>
              <a:t>hanoi(n,one,two.three)</a:t>
            </a:r>
            <a:r>
              <a:rPr lang="zh-CN" altLang="zh-CN"/>
              <a:t>表示将</a:t>
            </a:r>
            <a:r>
              <a:rPr lang="en-US" altLang="zh-CN"/>
              <a:t>n</a:t>
            </a:r>
            <a:r>
              <a:rPr lang="zh-CN" altLang="zh-CN"/>
              <a:t>个盘子从“</a:t>
            </a:r>
            <a:r>
              <a:rPr lang="en-US" altLang="zh-CN"/>
              <a:t>one</a:t>
            </a:r>
            <a:r>
              <a:rPr lang="zh-CN" altLang="zh-CN"/>
              <a:t>”座移到“</a:t>
            </a:r>
            <a:r>
              <a:rPr lang="en-US" altLang="zh-CN"/>
              <a:t>three</a:t>
            </a:r>
            <a:r>
              <a:rPr lang="zh-CN" altLang="zh-CN"/>
              <a:t>”座的过程</a:t>
            </a:r>
            <a:r>
              <a:rPr lang="en-US" altLang="zh-CN"/>
              <a:t>(</a:t>
            </a:r>
            <a:r>
              <a:rPr lang="zh-CN" altLang="zh-CN"/>
              <a:t>借助“</a:t>
            </a:r>
            <a:r>
              <a:rPr lang="en-US" altLang="zh-CN"/>
              <a:t>two</a:t>
            </a:r>
            <a:r>
              <a:rPr lang="zh-CN" altLang="zh-CN"/>
              <a:t>”座</a:t>
            </a:r>
            <a:r>
              <a:rPr lang="en-US" altLang="zh-CN"/>
              <a:t>)</a:t>
            </a:r>
          </a:p>
          <a:p>
            <a:pPr lvl="1"/>
            <a:r>
              <a:rPr lang="zh-CN" altLang="zh-CN"/>
              <a:t>函数调用</a:t>
            </a:r>
            <a:r>
              <a:rPr lang="en-US" altLang="zh-CN"/>
              <a:t>move(x,y)</a:t>
            </a:r>
            <a:r>
              <a:rPr lang="zh-CN" altLang="zh-CN"/>
              <a:t>表示将</a:t>
            </a:r>
            <a:r>
              <a:rPr lang="en-US" altLang="zh-CN"/>
              <a:t>1</a:t>
            </a:r>
            <a:r>
              <a:rPr lang="zh-CN" altLang="zh-CN"/>
              <a:t>个盘子从</a:t>
            </a:r>
            <a:r>
              <a:rPr lang="en-US" altLang="zh-CN"/>
              <a:t>x </a:t>
            </a:r>
            <a:r>
              <a:rPr lang="zh-CN" altLang="zh-CN"/>
              <a:t>座移到</a:t>
            </a:r>
            <a:r>
              <a:rPr lang="en-US" altLang="zh-CN"/>
              <a:t>y </a:t>
            </a:r>
            <a:r>
              <a:rPr lang="zh-CN" altLang="zh-CN"/>
              <a:t>座的过程。</a:t>
            </a:r>
            <a:r>
              <a:rPr lang="en-US" altLang="zh-CN"/>
              <a:t>x</a:t>
            </a:r>
            <a:r>
              <a:rPr lang="zh-CN" altLang="zh-CN"/>
              <a:t>和</a:t>
            </a:r>
            <a:r>
              <a:rPr lang="en-US" altLang="zh-CN"/>
              <a:t>y</a:t>
            </a:r>
            <a:r>
              <a:rPr lang="zh-CN" altLang="zh-CN"/>
              <a:t>是代表</a:t>
            </a:r>
            <a:r>
              <a:rPr lang="en-US" altLang="zh-CN"/>
              <a:t>A</a:t>
            </a:r>
            <a:r>
              <a:rPr lang="zh-CN" altLang="zh-CN"/>
              <a:t>、</a:t>
            </a:r>
            <a:r>
              <a:rPr lang="en-US" altLang="zh-CN"/>
              <a:t>B</a:t>
            </a:r>
            <a:r>
              <a:rPr lang="zh-CN" altLang="zh-CN"/>
              <a:t>、</a:t>
            </a:r>
            <a:r>
              <a:rPr lang="en-US" altLang="zh-CN"/>
              <a:t>C</a:t>
            </a:r>
            <a:r>
              <a:rPr lang="zh-CN" altLang="zh-CN"/>
              <a:t>座之一，根据每次不同情况分别取</a:t>
            </a:r>
            <a:r>
              <a:rPr lang="en-US" altLang="zh-CN"/>
              <a:t>A</a:t>
            </a:r>
            <a:r>
              <a:rPr lang="zh-CN" altLang="zh-CN"/>
              <a:t>、</a:t>
            </a:r>
            <a:r>
              <a:rPr lang="en-US" altLang="zh-CN"/>
              <a:t>B</a:t>
            </a:r>
            <a:r>
              <a:rPr lang="zh-CN" altLang="zh-CN"/>
              <a:t>、</a:t>
            </a:r>
            <a:r>
              <a:rPr lang="en-US" altLang="zh-CN"/>
              <a:t>C</a:t>
            </a:r>
            <a:r>
              <a:rPr lang="zh-CN" altLang="zh-CN"/>
              <a:t>代入</a:t>
            </a:r>
          </a:p>
        </p:txBody>
      </p:sp>
      <p:pic>
        <p:nvPicPr>
          <p:cNvPr id="121859"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858">
                                            <p:txEl>
                                              <p:pRg st="1" end="1"/>
                                            </p:txEl>
                                          </p:spTgt>
                                        </p:tgtEl>
                                        <p:attrNameLst>
                                          <p:attrName>style.visibility</p:attrName>
                                        </p:attrNameLst>
                                      </p:cBhvr>
                                      <p:to>
                                        <p:strVal val="visible"/>
                                      </p:to>
                                    </p:set>
                                    <p:animEffect transition="in" filter="blinds(horizontal)">
                                      <p:cBhvr>
                                        <p:cTn id="7" dur="500"/>
                                        <p:tgtEl>
                                          <p:spTgt spid="12185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858">
                                            <p:txEl>
                                              <p:pRg st="2" end="2"/>
                                            </p:txEl>
                                          </p:spTgt>
                                        </p:tgtEl>
                                        <p:attrNameLst>
                                          <p:attrName>style.visibility</p:attrName>
                                        </p:attrNameLst>
                                      </p:cBhvr>
                                      <p:to>
                                        <p:strVal val="visible"/>
                                      </p:to>
                                    </p:set>
                                    <p:animEffect transition="in" filter="blinds(horizontal)">
                                      <p:cBhvr>
                                        <p:cTn id="12" dur="500"/>
                                        <p:tgtEl>
                                          <p:spTgt spid="12185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1858">
                                            <p:txEl>
                                              <p:pRg st="3" end="3"/>
                                            </p:txEl>
                                          </p:spTgt>
                                        </p:tgtEl>
                                        <p:attrNameLst>
                                          <p:attrName>style.visibility</p:attrName>
                                        </p:attrNameLst>
                                      </p:cBhvr>
                                      <p:to>
                                        <p:strVal val="visible"/>
                                      </p:to>
                                    </p:set>
                                    <p:animEffect transition="in" filter="blinds(horizontal)">
                                      <p:cBhvr>
                                        <p:cTn id="17" dur="500"/>
                                        <p:tgtEl>
                                          <p:spTgt spid="12185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1858">
                                            <p:txEl>
                                              <p:pRg st="4" end="4"/>
                                            </p:txEl>
                                          </p:spTgt>
                                        </p:tgtEl>
                                        <p:attrNameLst>
                                          <p:attrName>style.visibility</p:attrName>
                                        </p:attrNameLst>
                                      </p:cBhvr>
                                      <p:to>
                                        <p:strVal val="visible"/>
                                      </p:to>
                                    </p:set>
                                    <p:animEffect transition="in" filter="blinds(horizontal)">
                                      <p:cBhvr>
                                        <p:cTn id="22" dur="500"/>
                                        <p:tgtEl>
                                          <p:spTgt spid="1218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内容占位符 2"/>
          <p:cNvSpPr>
            <a:spLocks noGrp="1"/>
          </p:cNvSpPr>
          <p:nvPr>
            <p:ph idx="1"/>
          </p:nvPr>
        </p:nvSpPr>
        <p:spPr>
          <a:xfrm>
            <a:off x="642938" y="642938"/>
            <a:ext cx="8001000" cy="4125516"/>
          </a:xfrm>
        </p:spPr>
        <p:txBody>
          <a:bodyPr>
            <a:normAutofit fontScale="92500" lnSpcReduction="20000"/>
          </a:bodyPr>
          <a:lstStyle/>
          <a:p>
            <a:pPr>
              <a:lnSpc>
                <a:spcPct val="100000"/>
              </a:lnSpc>
              <a:buFont typeface="Wingdings" panose="05000000000000000000" pitchFamily="2" charset="2"/>
              <a:buNone/>
            </a:pPr>
            <a:r>
              <a:rPr lang="en-US" altLang="zh-CN" sz="2800"/>
              <a:t>#include &lt;stdio.h&gt;</a:t>
            </a:r>
            <a:endParaRPr lang="zh-CN" altLang="zh-CN" sz="2800"/>
          </a:p>
          <a:p>
            <a:pPr>
              <a:lnSpc>
                <a:spcPct val="100000"/>
              </a:lnSpc>
              <a:buFont typeface="Wingdings" panose="05000000000000000000" pitchFamily="2" charset="2"/>
              <a:buNone/>
            </a:pPr>
            <a:r>
              <a:rPr lang="en-US" altLang="zh-CN" sz="2800"/>
              <a:t>int main()</a:t>
            </a:r>
            <a:endParaRPr lang="zh-CN" altLang="zh-CN" sz="2800"/>
          </a:p>
          <a:p>
            <a:pPr>
              <a:lnSpc>
                <a:spcPct val="100000"/>
              </a:lnSpc>
              <a:buFont typeface="Wingdings" panose="05000000000000000000" pitchFamily="2" charset="2"/>
              <a:buNone/>
            </a:pPr>
            <a:r>
              <a:rPr lang="en-US" altLang="zh-CN" sz="2800"/>
              <a:t>{  </a:t>
            </a:r>
            <a:r>
              <a:rPr lang="en-US" altLang="zh-CN" sz="2800">
                <a:solidFill>
                  <a:srgbClr val="9D138D"/>
                </a:solidFill>
              </a:rPr>
              <a:t>void hanoi(int n,char one,</a:t>
            </a:r>
          </a:p>
          <a:p>
            <a:pPr>
              <a:lnSpc>
                <a:spcPct val="100000"/>
              </a:lnSpc>
              <a:buFont typeface="Wingdings" panose="05000000000000000000" pitchFamily="2" charset="2"/>
              <a:buNone/>
            </a:pPr>
            <a:r>
              <a:rPr lang="en-US" altLang="zh-CN" sz="2800">
                <a:solidFill>
                  <a:srgbClr val="9D138D"/>
                </a:solidFill>
              </a:rPr>
              <a:t>                       char two,char three);  </a:t>
            </a:r>
            <a:endParaRPr lang="zh-CN" altLang="zh-CN" sz="2800">
              <a:solidFill>
                <a:srgbClr val="9D138D"/>
              </a:solidFill>
            </a:endParaRPr>
          </a:p>
          <a:p>
            <a:pPr>
              <a:lnSpc>
                <a:spcPct val="100000"/>
              </a:lnSpc>
              <a:buFont typeface="Wingdings" panose="05000000000000000000" pitchFamily="2" charset="2"/>
              <a:buNone/>
            </a:pPr>
            <a:r>
              <a:rPr lang="en-US" altLang="zh-CN" sz="2800"/>
              <a:t>    int m;</a:t>
            </a:r>
            <a:endParaRPr lang="zh-CN" altLang="zh-CN" sz="2800"/>
          </a:p>
          <a:p>
            <a:pPr>
              <a:lnSpc>
                <a:spcPct val="100000"/>
              </a:lnSpc>
              <a:buFont typeface="Wingdings" panose="05000000000000000000" pitchFamily="2" charset="2"/>
              <a:buNone/>
            </a:pPr>
            <a:r>
              <a:rPr lang="en-US" altLang="zh-CN" sz="2800"/>
              <a:t>    printf(“the number of diskes:");</a:t>
            </a:r>
            <a:endParaRPr lang="zh-CN" altLang="zh-CN" sz="2800"/>
          </a:p>
          <a:p>
            <a:pPr>
              <a:lnSpc>
                <a:spcPct val="100000"/>
              </a:lnSpc>
              <a:buFont typeface="Wingdings" panose="05000000000000000000" pitchFamily="2" charset="2"/>
              <a:buNone/>
            </a:pPr>
            <a:r>
              <a:rPr lang="en-US" altLang="zh-CN" sz="2800"/>
              <a:t>    scanf("%d",&amp;m);</a:t>
            </a:r>
            <a:endParaRPr lang="zh-CN" altLang="zh-CN" sz="2800"/>
          </a:p>
          <a:p>
            <a:pPr>
              <a:lnSpc>
                <a:spcPct val="100000"/>
              </a:lnSpc>
              <a:buFont typeface="Wingdings" panose="05000000000000000000" pitchFamily="2" charset="2"/>
              <a:buNone/>
            </a:pPr>
            <a:r>
              <a:rPr lang="en-US" altLang="zh-CN" sz="2800"/>
              <a:t>    printf("move %d diskes:\n",m);</a:t>
            </a:r>
            <a:endParaRPr lang="zh-CN" altLang="zh-CN" sz="2800"/>
          </a:p>
          <a:p>
            <a:pPr>
              <a:lnSpc>
                <a:spcPct val="100000"/>
              </a:lnSpc>
              <a:buFont typeface="Wingdings" panose="05000000000000000000" pitchFamily="2" charset="2"/>
              <a:buNone/>
            </a:pPr>
            <a:r>
              <a:rPr lang="en-US" altLang="zh-CN" sz="2800"/>
              <a:t>    </a:t>
            </a:r>
            <a:r>
              <a:rPr lang="en-US" altLang="zh-CN" sz="2800">
                <a:solidFill>
                  <a:srgbClr val="9D138D"/>
                </a:solidFill>
              </a:rPr>
              <a:t>hanoi</a:t>
            </a:r>
            <a:r>
              <a:rPr lang="en-US" altLang="zh-CN" sz="2800"/>
              <a:t>(m,'A','B','C');</a:t>
            </a:r>
            <a:endParaRPr lang="zh-CN" altLang="zh-CN" sz="2800"/>
          </a:p>
          <a:p>
            <a:pPr>
              <a:lnSpc>
                <a:spcPct val="100000"/>
              </a:lnSpc>
              <a:buFont typeface="Wingdings" panose="05000000000000000000" pitchFamily="2" charset="2"/>
              <a:buNone/>
            </a:pPr>
            <a:r>
              <a:rPr lang="en-US" altLang="zh-CN" sz="2800"/>
              <a:t>}</a:t>
            </a:r>
            <a:endParaRPr lang="zh-CN" altLang="zh-CN" sz="2800"/>
          </a:p>
        </p:txBody>
      </p:sp>
      <p:pic>
        <p:nvPicPr>
          <p:cNvPr id="122883"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600" y="1491630"/>
            <a:ext cx="7200800" cy="1800200"/>
          </a:xfrm>
          <a:effectLst/>
        </p:spPr>
        <p:txBody>
          <a:bodyPr anchor="ctr">
            <a:noAutofit/>
          </a:bodyPr>
          <a:lstStyle/>
          <a:p>
            <a:pPr eaLnBrk="1" hangingPunct="1">
              <a:defRPr/>
            </a:pPr>
            <a:r>
              <a:rPr lang="zh-CN" altLang="zh-CN" sz="72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为什么要用函数</a:t>
            </a:r>
            <a:endParaRPr lang="zh-CN" altLang="en-US" sz="72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内容占位符 2"/>
          <p:cNvSpPr>
            <a:spLocks noGrp="1"/>
          </p:cNvSpPr>
          <p:nvPr>
            <p:ph idx="1"/>
          </p:nvPr>
        </p:nvSpPr>
        <p:spPr>
          <a:xfrm>
            <a:off x="642938" y="482204"/>
            <a:ext cx="8001000" cy="4286250"/>
          </a:xfrm>
        </p:spPr>
        <p:txBody>
          <a:bodyPr>
            <a:normAutofit fontScale="85000" lnSpcReduction="20000"/>
          </a:bodyPr>
          <a:lstStyle/>
          <a:p>
            <a:pPr>
              <a:lnSpc>
                <a:spcPct val="100000"/>
              </a:lnSpc>
              <a:buFont typeface="Wingdings" panose="05000000000000000000" pitchFamily="2" charset="2"/>
              <a:buNone/>
            </a:pPr>
            <a:r>
              <a:rPr lang="en-US" altLang="zh-CN" sz="2800"/>
              <a:t>void </a:t>
            </a:r>
            <a:r>
              <a:rPr lang="en-US" altLang="zh-CN" sz="2800">
                <a:solidFill>
                  <a:srgbClr val="9D138D"/>
                </a:solidFill>
              </a:rPr>
              <a:t>hanoi</a:t>
            </a:r>
            <a:r>
              <a:rPr lang="en-US" altLang="zh-CN" sz="2800"/>
              <a:t>(int n,char one,char two,</a:t>
            </a:r>
          </a:p>
          <a:p>
            <a:pPr>
              <a:lnSpc>
                <a:spcPct val="100000"/>
              </a:lnSpc>
              <a:buFont typeface="Wingdings" panose="05000000000000000000" pitchFamily="2" charset="2"/>
              <a:buNone/>
            </a:pPr>
            <a:r>
              <a:rPr lang="en-US" altLang="zh-CN" sz="2800"/>
              <a:t>                                          char three)  </a:t>
            </a:r>
            <a:endParaRPr lang="zh-CN" altLang="zh-CN" sz="2800"/>
          </a:p>
          <a:p>
            <a:pPr>
              <a:lnSpc>
                <a:spcPct val="100000"/>
              </a:lnSpc>
              <a:buFont typeface="Wingdings" panose="05000000000000000000" pitchFamily="2" charset="2"/>
              <a:buNone/>
            </a:pPr>
            <a:r>
              <a:rPr lang="en-US" altLang="zh-CN" sz="2800"/>
              <a:t> {  </a:t>
            </a:r>
            <a:r>
              <a:rPr lang="en-US" altLang="zh-CN" sz="2800">
                <a:solidFill>
                  <a:srgbClr val="00B050"/>
                </a:solidFill>
              </a:rPr>
              <a:t>void move(char x,char y); </a:t>
            </a:r>
            <a:endParaRPr lang="zh-CN" altLang="zh-CN" sz="2800">
              <a:solidFill>
                <a:srgbClr val="00B050"/>
              </a:solidFill>
            </a:endParaRPr>
          </a:p>
          <a:p>
            <a:pPr>
              <a:lnSpc>
                <a:spcPct val="100000"/>
              </a:lnSpc>
              <a:buFont typeface="Wingdings" panose="05000000000000000000" pitchFamily="2" charset="2"/>
              <a:buNone/>
            </a:pPr>
            <a:r>
              <a:rPr lang="en-US" altLang="zh-CN" sz="2800"/>
              <a:t>     if(n==1)</a:t>
            </a:r>
            <a:endParaRPr lang="zh-CN" altLang="zh-CN" sz="2800"/>
          </a:p>
          <a:p>
            <a:pPr>
              <a:lnSpc>
                <a:spcPct val="100000"/>
              </a:lnSpc>
              <a:buFont typeface="Wingdings" panose="05000000000000000000" pitchFamily="2" charset="2"/>
              <a:buNone/>
            </a:pPr>
            <a:r>
              <a:rPr lang="en-US" altLang="zh-CN" sz="2800"/>
              <a:t>        </a:t>
            </a:r>
            <a:r>
              <a:rPr lang="en-US" altLang="zh-CN" sz="2800">
                <a:solidFill>
                  <a:srgbClr val="00B050"/>
                </a:solidFill>
              </a:rPr>
              <a:t>move</a:t>
            </a:r>
            <a:r>
              <a:rPr lang="en-US" altLang="zh-CN" sz="2800"/>
              <a:t>(one,three);</a:t>
            </a:r>
            <a:endParaRPr lang="zh-CN" altLang="zh-CN" sz="2800"/>
          </a:p>
          <a:p>
            <a:pPr>
              <a:lnSpc>
                <a:spcPct val="100000"/>
              </a:lnSpc>
              <a:buFont typeface="Wingdings" panose="05000000000000000000" pitchFamily="2" charset="2"/>
              <a:buNone/>
            </a:pPr>
            <a:r>
              <a:rPr lang="en-US" altLang="zh-CN" sz="2800"/>
              <a:t>     else</a:t>
            </a:r>
            <a:endParaRPr lang="zh-CN" altLang="zh-CN" sz="2800"/>
          </a:p>
          <a:p>
            <a:pPr>
              <a:lnSpc>
                <a:spcPct val="100000"/>
              </a:lnSpc>
              <a:buFont typeface="Wingdings" panose="05000000000000000000" pitchFamily="2" charset="2"/>
              <a:buNone/>
            </a:pPr>
            <a:r>
              <a:rPr lang="en-US" altLang="zh-CN" sz="2800"/>
              <a:t>     {  </a:t>
            </a:r>
            <a:r>
              <a:rPr lang="en-US" altLang="zh-CN" sz="2800">
                <a:solidFill>
                  <a:srgbClr val="9D138D"/>
                </a:solidFill>
              </a:rPr>
              <a:t>hanoi</a:t>
            </a:r>
            <a:r>
              <a:rPr lang="en-US" altLang="zh-CN" sz="2800"/>
              <a:t>(n-1,one,three,two);</a:t>
            </a:r>
            <a:endParaRPr lang="zh-CN" altLang="zh-CN" sz="2800"/>
          </a:p>
          <a:p>
            <a:pPr>
              <a:lnSpc>
                <a:spcPct val="100000"/>
              </a:lnSpc>
              <a:buFont typeface="Wingdings" panose="05000000000000000000" pitchFamily="2" charset="2"/>
              <a:buNone/>
            </a:pPr>
            <a:r>
              <a:rPr lang="en-US" altLang="zh-CN" sz="2800"/>
              <a:t>         </a:t>
            </a:r>
            <a:r>
              <a:rPr lang="en-US" altLang="zh-CN" sz="2800">
                <a:solidFill>
                  <a:srgbClr val="00B050"/>
                </a:solidFill>
              </a:rPr>
              <a:t>move</a:t>
            </a:r>
            <a:r>
              <a:rPr lang="en-US" altLang="zh-CN" sz="2800"/>
              <a:t>(one,three);</a:t>
            </a:r>
            <a:endParaRPr lang="zh-CN" altLang="zh-CN" sz="2800"/>
          </a:p>
          <a:p>
            <a:pPr>
              <a:lnSpc>
                <a:spcPct val="100000"/>
              </a:lnSpc>
              <a:buFont typeface="Wingdings" panose="05000000000000000000" pitchFamily="2" charset="2"/>
              <a:buNone/>
            </a:pPr>
            <a:r>
              <a:rPr lang="en-US" altLang="zh-CN" sz="2800"/>
              <a:t>         </a:t>
            </a:r>
            <a:r>
              <a:rPr lang="en-US" altLang="zh-CN" sz="2800">
                <a:solidFill>
                  <a:srgbClr val="9D138D"/>
                </a:solidFill>
              </a:rPr>
              <a:t>hanoi</a:t>
            </a:r>
            <a:r>
              <a:rPr lang="en-US" altLang="zh-CN" sz="2800"/>
              <a:t>(n-1,two,one,three);</a:t>
            </a:r>
            <a:endParaRPr lang="zh-CN" altLang="zh-CN" sz="2800"/>
          </a:p>
          <a:p>
            <a:pPr>
              <a:lnSpc>
                <a:spcPct val="100000"/>
              </a:lnSpc>
              <a:buFont typeface="Wingdings" panose="05000000000000000000" pitchFamily="2" charset="2"/>
              <a:buNone/>
            </a:pPr>
            <a:r>
              <a:rPr lang="en-US" altLang="zh-CN" sz="2800"/>
              <a:t>      }</a:t>
            </a:r>
            <a:endParaRPr lang="zh-CN" altLang="zh-CN" sz="2800"/>
          </a:p>
          <a:p>
            <a:pPr>
              <a:lnSpc>
                <a:spcPct val="100000"/>
              </a:lnSpc>
              <a:buFont typeface="Wingdings" panose="05000000000000000000" pitchFamily="2" charset="2"/>
              <a:buNone/>
            </a:pPr>
            <a:r>
              <a:rPr lang="en-US" altLang="zh-CN" sz="2800"/>
              <a:t> }</a:t>
            </a:r>
            <a:endParaRPr lang="zh-CN" altLang="zh-CN" sz="2800"/>
          </a:p>
        </p:txBody>
      </p:sp>
      <p:pic>
        <p:nvPicPr>
          <p:cNvPr id="123907"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内容占位符 2"/>
          <p:cNvSpPr>
            <a:spLocks noGrp="1"/>
          </p:cNvSpPr>
          <p:nvPr>
            <p:ph idx="1"/>
          </p:nvPr>
        </p:nvSpPr>
        <p:spPr>
          <a:xfrm>
            <a:off x="571501" y="482204"/>
            <a:ext cx="7358063" cy="1714500"/>
          </a:xfrm>
        </p:spPr>
        <p:txBody>
          <a:bodyPr>
            <a:normAutofit fontScale="92500" lnSpcReduction="20000"/>
          </a:bodyPr>
          <a:lstStyle/>
          <a:p>
            <a:pPr>
              <a:lnSpc>
                <a:spcPct val="100000"/>
              </a:lnSpc>
              <a:buFont typeface="Wingdings" panose="05000000000000000000" pitchFamily="2" charset="2"/>
              <a:buNone/>
            </a:pPr>
            <a:r>
              <a:rPr lang="en-US" altLang="zh-CN" sz="2800"/>
              <a:t>void </a:t>
            </a:r>
            <a:r>
              <a:rPr lang="en-US" altLang="zh-CN" sz="2800">
                <a:solidFill>
                  <a:srgbClr val="00B050"/>
                </a:solidFill>
              </a:rPr>
              <a:t>move</a:t>
            </a:r>
            <a:r>
              <a:rPr lang="en-US" altLang="zh-CN" sz="2800"/>
              <a:t>(char x,char y)  </a:t>
            </a:r>
            <a:endParaRPr lang="zh-CN" altLang="zh-CN" sz="2800"/>
          </a:p>
          <a:p>
            <a:pPr>
              <a:lnSpc>
                <a:spcPct val="100000"/>
              </a:lnSpc>
              <a:buFont typeface="Wingdings" panose="05000000000000000000" pitchFamily="2" charset="2"/>
              <a:buNone/>
            </a:pPr>
            <a:r>
              <a:rPr lang="en-US" altLang="zh-CN" sz="2800"/>
              <a:t> {</a:t>
            </a:r>
            <a:endParaRPr lang="zh-CN" altLang="zh-CN" sz="2800"/>
          </a:p>
          <a:p>
            <a:pPr>
              <a:lnSpc>
                <a:spcPct val="100000"/>
              </a:lnSpc>
              <a:buFont typeface="Wingdings" panose="05000000000000000000" pitchFamily="2" charset="2"/>
              <a:buNone/>
            </a:pPr>
            <a:r>
              <a:rPr lang="en-US" altLang="zh-CN" sz="2800"/>
              <a:t>      printf("%c--&gt;%c\n",x,y);</a:t>
            </a:r>
            <a:endParaRPr lang="zh-CN" altLang="zh-CN" sz="2800"/>
          </a:p>
          <a:p>
            <a:pPr>
              <a:lnSpc>
                <a:spcPct val="100000"/>
              </a:lnSpc>
              <a:buFont typeface="Wingdings" panose="05000000000000000000" pitchFamily="2" charset="2"/>
              <a:buNone/>
            </a:pPr>
            <a:r>
              <a:rPr lang="en-US" altLang="zh-CN" sz="2800"/>
              <a:t> }</a:t>
            </a:r>
            <a:endParaRPr lang="zh-CN" altLang="zh-CN" sz="2800"/>
          </a:p>
        </p:txBody>
      </p:sp>
      <p:grpSp>
        <p:nvGrpSpPr>
          <p:cNvPr id="2" name="组合 6"/>
          <p:cNvGrpSpPr/>
          <p:nvPr/>
        </p:nvGrpSpPr>
        <p:grpSpPr bwMode="auto">
          <a:xfrm>
            <a:off x="2428876" y="1875235"/>
            <a:ext cx="5072063" cy="3268265"/>
            <a:chOff x="1643042" y="2214554"/>
            <a:chExt cx="5786478" cy="4934946"/>
          </a:xfrm>
        </p:grpSpPr>
        <p:pic>
          <p:nvPicPr>
            <p:cNvPr id="12493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42" y="2214554"/>
              <a:ext cx="5766971" cy="52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42" y="2714620"/>
              <a:ext cx="5786478" cy="59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42" y="3286124"/>
              <a:ext cx="5786478" cy="3863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4932" name="图片 6"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3517"/>
            <a:ext cx="8229600" cy="579711"/>
          </a:xfrm>
        </p:spPr>
        <p:txBody>
          <a:bodyPr>
            <a:normAutofit fontScale="90000"/>
          </a:bodyPr>
          <a:lstStyle/>
          <a:p>
            <a:r>
              <a:rPr lang="zh-CN" altLang="en-US" sz="3600" dirty="0"/>
              <a:t>预处理指令</a:t>
            </a:r>
          </a:p>
        </p:txBody>
      </p:sp>
      <p:sp>
        <p:nvSpPr>
          <p:cNvPr id="4" name="矩形 3"/>
          <p:cNvSpPr/>
          <p:nvPr/>
        </p:nvSpPr>
        <p:spPr>
          <a:xfrm>
            <a:off x="323528" y="1347614"/>
            <a:ext cx="8568952" cy="2585323"/>
          </a:xfrm>
          <a:prstGeom prst="rect">
            <a:avLst/>
          </a:prstGeom>
        </p:spPr>
        <p:txBody>
          <a:bodyPr wrap="square">
            <a:spAutoFit/>
          </a:bodyPr>
          <a:lstStyle/>
          <a:p>
            <a:r>
              <a:rPr lang="zh-CN" altLang="en-US" b="1" dirty="0">
                <a:latin typeface="华文仿宋" panose="02010600040101010101" pitchFamily="2" charset="-122"/>
                <a:ea typeface="华文仿宋" panose="02010600040101010101" pitchFamily="2" charset="-122"/>
              </a:rPr>
              <a:t>预处理</a:t>
            </a:r>
            <a:r>
              <a:rPr lang="en-US" altLang="zh-CN" b="1" dirty="0">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或称预编译</a:t>
            </a:r>
            <a:r>
              <a:rPr lang="en-US" altLang="zh-CN" b="1" dirty="0">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是指在进行编译的第一遍扫描</a:t>
            </a:r>
            <a:r>
              <a:rPr lang="en-US" altLang="zh-CN" b="1" dirty="0">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词法扫描和语法分析</a:t>
            </a:r>
            <a:r>
              <a:rPr lang="en-US" altLang="zh-CN" b="1" dirty="0">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之前所作的工作。预处理指令指示在程序正式编译前就由编译器进行的操作，可放在程序中任何位置。</a:t>
            </a:r>
          </a:p>
          <a:p>
            <a:r>
              <a:rPr lang="zh-CN" altLang="en-US" b="1" dirty="0">
                <a:latin typeface="华文仿宋" panose="02010600040101010101" pitchFamily="2" charset="-122"/>
                <a:ea typeface="华文仿宋" panose="02010600040101010101" pitchFamily="2" charset="-122"/>
              </a:rPr>
              <a:t>     预处理是</a:t>
            </a:r>
            <a:r>
              <a:rPr lang="en-US" altLang="zh-CN" b="1" dirty="0">
                <a:latin typeface="华文仿宋" panose="02010600040101010101" pitchFamily="2" charset="-122"/>
                <a:ea typeface="华文仿宋" panose="02010600040101010101" pitchFamily="2" charset="-122"/>
              </a:rPr>
              <a:t>C</a:t>
            </a:r>
            <a:r>
              <a:rPr lang="zh-CN" altLang="en-US" b="1" dirty="0">
                <a:latin typeface="华文仿宋" panose="02010600040101010101" pitchFamily="2" charset="-122"/>
                <a:ea typeface="华文仿宋" panose="02010600040101010101" pitchFamily="2" charset="-122"/>
              </a:rPr>
              <a:t>语言的一个重要功能，它由预处理程序负责完成。当对一个源文件进行编译前，系统将自动引用预处理程序对源程序中的预处理部分作处理，处理完毕自动进入对源程序的编译。</a:t>
            </a:r>
          </a:p>
          <a:p>
            <a:r>
              <a:rPr lang="zh-CN" altLang="en-US" b="1" dirty="0">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rPr>
              <a:t>C</a:t>
            </a:r>
            <a:r>
              <a:rPr lang="zh-CN" altLang="en-US" b="1" dirty="0">
                <a:latin typeface="华文仿宋" panose="02010600040101010101" pitchFamily="2" charset="-122"/>
                <a:ea typeface="华文仿宋" panose="02010600040101010101" pitchFamily="2" charset="-122"/>
              </a:rPr>
              <a:t>语言提供多种预处理功能，主要处理</a:t>
            </a:r>
            <a:r>
              <a:rPr lang="en-US" altLang="zh-CN" b="1" dirty="0">
                <a:solidFill>
                  <a:srgbClr val="FF0000"/>
                </a:solidFill>
                <a:effectLst>
                  <a:outerShdw blurRad="38100" dist="38100" dir="2700000" algn="tl">
                    <a:srgbClr val="000000">
                      <a:alpha val="43137"/>
                    </a:srgbClr>
                  </a:outerShdw>
                </a:effectLst>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开始的预编译指令，如宏定义</a:t>
            </a:r>
            <a:r>
              <a:rPr lang="en-US" altLang="zh-CN" b="1" dirty="0">
                <a:solidFill>
                  <a:srgbClr val="FF0000"/>
                </a:solidFill>
                <a:effectLst>
                  <a:outerShdw blurRad="38100" dist="38100" dir="2700000" algn="tl">
                    <a:srgbClr val="000000">
                      <a:alpha val="43137"/>
                    </a:srgbClr>
                  </a:outerShdw>
                </a:effectLst>
                <a:latin typeface="华文仿宋" panose="02010600040101010101" pitchFamily="2" charset="-122"/>
                <a:ea typeface="华文仿宋" panose="02010600040101010101" pitchFamily="2" charset="-122"/>
              </a:rPr>
              <a:t>(#define</a:t>
            </a:r>
            <a:r>
              <a:rPr lang="en-US" altLang="zh-CN" b="1" dirty="0">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、文件包含</a:t>
            </a:r>
            <a:r>
              <a:rPr lang="en-US" altLang="zh-CN" b="1" dirty="0">
                <a:solidFill>
                  <a:srgbClr val="FF0000"/>
                </a:solidFill>
                <a:effectLst>
                  <a:outerShdw blurRad="38100" dist="38100" dir="2700000" algn="tl">
                    <a:srgbClr val="000000">
                      <a:alpha val="43137"/>
                    </a:srgbClr>
                  </a:outerShdw>
                </a:effectLst>
                <a:latin typeface="华文仿宋" panose="02010600040101010101" pitchFamily="2" charset="-122"/>
                <a:ea typeface="华文仿宋" panose="02010600040101010101" pitchFamily="2" charset="-122"/>
              </a:rPr>
              <a:t>(#include</a:t>
            </a:r>
            <a:r>
              <a:rPr lang="en-US" altLang="zh-CN" b="1" dirty="0">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、条件编译</a:t>
            </a:r>
            <a:r>
              <a:rPr lang="en-US" altLang="zh-CN" b="1" dirty="0">
                <a:solidFill>
                  <a:srgbClr val="FF0000"/>
                </a:solidFill>
                <a:effectLst>
                  <a:outerShdw blurRad="38100" dist="38100" dir="2700000" algn="tl">
                    <a:srgbClr val="000000">
                      <a:alpha val="43137"/>
                    </a:srgbClr>
                  </a:outerShdw>
                </a:effectLst>
                <a:latin typeface="华文仿宋" panose="02010600040101010101" pitchFamily="2" charset="-122"/>
                <a:ea typeface="华文仿宋" panose="02010600040101010101" pitchFamily="2" charset="-122"/>
              </a:rPr>
              <a:t>(#</a:t>
            </a:r>
            <a:r>
              <a:rPr lang="en-US" altLang="zh-CN" b="1" dirty="0" err="1">
                <a:solidFill>
                  <a:srgbClr val="FF0000"/>
                </a:solidFill>
                <a:effectLst>
                  <a:outerShdw blurRad="38100" dist="38100" dir="2700000" algn="tl">
                    <a:srgbClr val="000000">
                      <a:alpha val="43137"/>
                    </a:srgbClr>
                  </a:outerShdw>
                </a:effectLst>
                <a:latin typeface="华文仿宋" panose="02010600040101010101" pitchFamily="2" charset="-122"/>
                <a:ea typeface="华文仿宋" panose="02010600040101010101" pitchFamily="2" charset="-122"/>
              </a:rPr>
              <a:t>ifdef</a:t>
            </a:r>
            <a:r>
              <a:rPr lang="en-US" altLang="zh-CN" b="1" dirty="0">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等。合理使用预处理功能编写的程序便于阅读、修改、移植和调试，也有利于模块化程序设计。</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4958" y="338758"/>
            <a:ext cx="8229600" cy="857250"/>
          </a:xfrm>
        </p:spPr>
        <p:txBody>
          <a:bodyPr>
            <a:normAutofit/>
          </a:bodyPr>
          <a:lstStyle/>
          <a:p>
            <a:r>
              <a:rPr lang="zh-CN" altLang="en-US" sz="3200" dirty="0"/>
              <a:t>宏定义</a:t>
            </a:r>
          </a:p>
        </p:txBody>
      </p:sp>
      <p:sp>
        <p:nvSpPr>
          <p:cNvPr id="5" name="矩形 4"/>
          <p:cNvSpPr/>
          <p:nvPr/>
        </p:nvSpPr>
        <p:spPr>
          <a:xfrm>
            <a:off x="546820" y="915566"/>
            <a:ext cx="7344816" cy="1200329"/>
          </a:xfrm>
          <a:prstGeom prst="rect">
            <a:avLst/>
          </a:prstGeom>
        </p:spPr>
        <p:txBody>
          <a:bodyPr wrap="square">
            <a:spAutoFit/>
          </a:bodyPr>
          <a:lstStyle/>
          <a:p>
            <a:pPr>
              <a:lnSpc>
                <a:spcPct val="200000"/>
              </a:lnSpc>
            </a:pPr>
            <a:r>
              <a:rPr lang="en-US" altLang="zh-CN" b="1" dirty="0"/>
              <a:t>#define  </a:t>
            </a:r>
            <a:r>
              <a:rPr lang="zh-CN" altLang="en-US" b="1" dirty="0"/>
              <a:t>宏名  被替换的列表</a:t>
            </a:r>
            <a:endParaRPr lang="en-US" altLang="zh-CN" b="1" dirty="0"/>
          </a:p>
          <a:p>
            <a:pPr>
              <a:lnSpc>
                <a:spcPct val="200000"/>
              </a:lnSpc>
            </a:pPr>
            <a:r>
              <a:rPr lang="en-US" altLang="zh-CN" dirty="0">
                <a:solidFill>
                  <a:schemeClr val="accent6">
                    <a:lumMod val="75000"/>
                  </a:schemeClr>
                </a:solidFill>
              </a:rPr>
              <a:t>#define MAX_TIME   1000                                  </a:t>
            </a:r>
            <a:r>
              <a:rPr lang="en-US" altLang="zh-CN" dirty="0" err="1"/>
              <a:t>const</a:t>
            </a:r>
            <a:r>
              <a:rPr lang="en-US" altLang="zh-CN" dirty="0"/>
              <a:t> </a:t>
            </a:r>
            <a:r>
              <a:rPr lang="en-US" altLang="zh-CN" dirty="0" err="1"/>
              <a:t>int</a:t>
            </a:r>
            <a:r>
              <a:rPr lang="en-US" altLang="zh-CN" dirty="0"/>
              <a:t> MAX_TIME = 1000;</a:t>
            </a:r>
            <a:r>
              <a:rPr lang="en-US" altLang="zh-CN" dirty="0">
                <a:solidFill>
                  <a:schemeClr val="accent6">
                    <a:lumMod val="75000"/>
                  </a:schemeClr>
                </a:solidFill>
              </a:rPr>
              <a:t>        </a:t>
            </a:r>
            <a:endParaRPr lang="zh-CN" altLang="en-US" dirty="0">
              <a:solidFill>
                <a:schemeClr val="accent6">
                  <a:lumMod val="75000"/>
                </a:schemeClr>
              </a:solidFill>
            </a:endParaRPr>
          </a:p>
        </p:txBody>
      </p:sp>
      <p:sp>
        <p:nvSpPr>
          <p:cNvPr id="6" name="矩形 5"/>
          <p:cNvSpPr/>
          <p:nvPr/>
        </p:nvSpPr>
        <p:spPr>
          <a:xfrm>
            <a:off x="546820" y="2013684"/>
            <a:ext cx="8057628" cy="2862322"/>
          </a:xfrm>
          <a:prstGeom prst="rect">
            <a:avLst/>
          </a:prstGeom>
        </p:spPr>
        <p:txBody>
          <a:bodyPr wrap="square">
            <a:spAutoFit/>
          </a:bodyPr>
          <a:lstStyle/>
          <a:p>
            <a:pPr>
              <a:lnSpc>
                <a:spcPct val="200000"/>
              </a:lnSpc>
            </a:pPr>
            <a:r>
              <a:rPr lang="en-US" altLang="zh-CN" b="1" dirty="0"/>
              <a:t> #define  </a:t>
            </a:r>
            <a:r>
              <a:rPr lang="zh-CN" altLang="en-US" b="1" dirty="0"/>
              <a:t>宏名</a:t>
            </a:r>
            <a:r>
              <a:rPr lang="en-US" altLang="zh-CN" b="1" dirty="0"/>
              <a:t>(</a:t>
            </a:r>
            <a:r>
              <a:rPr lang="zh-CN" altLang="en-US" b="1" dirty="0"/>
              <a:t>形参表</a:t>
            </a:r>
            <a:r>
              <a:rPr lang="en-US" altLang="zh-CN" b="1" dirty="0"/>
              <a:t>)  </a:t>
            </a:r>
            <a:r>
              <a:rPr lang="zh-CN" altLang="en-US" b="1" dirty="0"/>
              <a:t>   被替换的列表</a:t>
            </a:r>
            <a:endParaRPr lang="en-US" altLang="zh-CN" b="1" dirty="0"/>
          </a:p>
          <a:p>
            <a:pPr>
              <a:lnSpc>
                <a:spcPct val="200000"/>
              </a:lnSpc>
            </a:pPr>
            <a:r>
              <a:rPr lang="zh-CN" altLang="en-US" dirty="0">
                <a:solidFill>
                  <a:schemeClr val="accent6">
                    <a:lumMod val="75000"/>
                  </a:schemeClr>
                </a:solidFill>
              </a:rPr>
              <a:t>宏名</a:t>
            </a:r>
            <a:r>
              <a:rPr lang="en-US" altLang="zh-CN" dirty="0">
                <a:solidFill>
                  <a:schemeClr val="accent6">
                    <a:lumMod val="75000"/>
                  </a:schemeClr>
                </a:solidFill>
              </a:rPr>
              <a:t>(</a:t>
            </a:r>
            <a:r>
              <a:rPr lang="zh-CN" altLang="en-US" dirty="0">
                <a:solidFill>
                  <a:schemeClr val="accent6">
                    <a:lumMod val="75000"/>
                  </a:schemeClr>
                </a:solidFill>
              </a:rPr>
              <a:t>实参表</a:t>
            </a:r>
            <a:r>
              <a:rPr lang="en-US" altLang="zh-CN" dirty="0">
                <a:solidFill>
                  <a:schemeClr val="accent6">
                    <a:lumMod val="75000"/>
                  </a:schemeClr>
                </a:solidFill>
              </a:rPr>
              <a:t>);</a:t>
            </a:r>
          </a:p>
          <a:p>
            <a:pPr>
              <a:lnSpc>
                <a:spcPct val="200000"/>
              </a:lnSpc>
            </a:pPr>
            <a:r>
              <a:rPr lang="en-US" altLang="zh-CN" dirty="0"/>
              <a:t>#define SQ(r) r*r                                                   #define SQ(r) ((r)*(r))</a:t>
            </a:r>
          </a:p>
          <a:p>
            <a:pPr>
              <a:lnSpc>
                <a:spcPct val="200000"/>
              </a:lnSpc>
            </a:pPr>
            <a:r>
              <a:rPr lang="zh-CN" altLang="en-US" dirty="0">
                <a:solidFill>
                  <a:schemeClr val="accent6">
                    <a:lumMod val="75000"/>
                  </a:schemeClr>
                </a:solidFill>
              </a:rPr>
              <a:t>取消宏定义：</a:t>
            </a:r>
            <a:endParaRPr lang="en-US" altLang="zh-CN" dirty="0">
              <a:solidFill>
                <a:schemeClr val="accent6">
                  <a:lumMod val="75000"/>
                </a:schemeClr>
              </a:solidFill>
            </a:endParaRPr>
          </a:p>
          <a:p>
            <a:pPr>
              <a:lnSpc>
                <a:spcPct val="200000"/>
              </a:lnSpc>
            </a:pPr>
            <a:r>
              <a:rPr lang="en-US" altLang="zh-CN" dirty="0">
                <a:solidFill>
                  <a:schemeClr val="accent6">
                    <a:lumMod val="75000"/>
                  </a:schemeClr>
                </a:solidFill>
              </a:rPr>
              <a:t>#</a:t>
            </a:r>
            <a:r>
              <a:rPr lang="en-US" altLang="zh-CN" dirty="0" err="1">
                <a:solidFill>
                  <a:schemeClr val="accent6">
                    <a:lumMod val="75000"/>
                  </a:schemeClr>
                </a:solidFill>
              </a:rPr>
              <a:t>undef</a:t>
            </a:r>
            <a:r>
              <a:rPr lang="en-US" altLang="zh-CN" dirty="0">
                <a:solidFill>
                  <a:schemeClr val="accent6">
                    <a:lumMod val="75000"/>
                  </a:schemeClr>
                </a:solidFill>
              </a:rPr>
              <a:t>  </a:t>
            </a:r>
            <a:r>
              <a:rPr lang="zh-CN" altLang="en-US" dirty="0">
                <a:solidFill>
                  <a:schemeClr val="accent6">
                    <a:lumMod val="75000"/>
                  </a:schemeClr>
                </a:solidFill>
              </a:rPr>
              <a:t>宏名</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9501"/>
            <a:ext cx="8229600" cy="723727"/>
          </a:xfrm>
        </p:spPr>
        <p:txBody>
          <a:bodyPr>
            <a:normAutofit/>
          </a:bodyPr>
          <a:lstStyle/>
          <a:p>
            <a:r>
              <a:rPr lang="zh-CN" altLang="en-US" sz="3200" dirty="0"/>
              <a:t>条件编译</a:t>
            </a:r>
          </a:p>
        </p:txBody>
      </p:sp>
      <p:sp>
        <p:nvSpPr>
          <p:cNvPr id="4" name="文本框 3"/>
          <p:cNvSpPr txBox="1"/>
          <p:nvPr/>
        </p:nvSpPr>
        <p:spPr>
          <a:xfrm>
            <a:off x="96665" y="1419622"/>
            <a:ext cx="9038590" cy="2245360"/>
          </a:xfrm>
          <a:prstGeom prst="rect">
            <a:avLst/>
          </a:prstGeom>
          <a:noFill/>
        </p:spPr>
        <p:txBody>
          <a:bodyPr wrap="square" rtlCol="0" anchor="t">
            <a:spAutoFit/>
          </a:bodyPr>
          <a:lstStyle/>
          <a:p>
            <a:r>
              <a:rPr lang="zh-CN" altLang="en-US" sz="1400" dirty="0"/>
              <a:t>#define            定义一个预处理宏</a:t>
            </a:r>
          </a:p>
          <a:p>
            <a:r>
              <a:rPr lang="zh-CN" altLang="en-US" sz="1400" dirty="0"/>
              <a:t>#undef            取消宏的定义</a:t>
            </a:r>
          </a:p>
          <a:p>
            <a:endParaRPr lang="zh-CN" altLang="en-US" sz="1400" dirty="0"/>
          </a:p>
          <a:p>
            <a:r>
              <a:rPr lang="zh-CN" altLang="en-US" sz="1400" dirty="0"/>
              <a:t>#if                   编译预处理中的条件命令，相当于C语法中的if语句</a:t>
            </a:r>
          </a:p>
          <a:p>
            <a:r>
              <a:rPr lang="zh-CN" altLang="en-US" sz="1400" dirty="0"/>
              <a:t>#ifdef              判断某个宏是否被定义，若已定义，执行随后的语句</a:t>
            </a:r>
          </a:p>
          <a:p>
            <a:r>
              <a:rPr lang="zh-CN" altLang="en-US" sz="1400" dirty="0"/>
              <a:t>#ifndef            与#ifdef相反，判断某个宏是否未被定义</a:t>
            </a:r>
          </a:p>
          <a:p>
            <a:r>
              <a:rPr lang="zh-CN" altLang="en-US" sz="1400" dirty="0"/>
              <a:t>#elif                若#if, #ifdef, #ifndef或前面的#elif条件不满足，则执行#elif之后的语句，相当于C语法中的else-if</a:t>
            </a:r>
          </a:p>
          <a:p>
            <a:r>
              <a:rPr lang="zh-CN" altLang="en-US" sz="1400" dirty="0"/>
              <a:t>#else              与#if, #ifdef, #ifndef对应, 若这些条件不满足，则执行#else之后的语句，相当于C语法中的else</a:t>
            </a:r>
          </a:p>
          <a:p>
            <a:r>
              <a:rPr lang="zh-CN" altLang="en-US" sz="1400" dirty="0"/>
              <a:t>#endif             #if, #ifdef, #ifndef这些条件命令的结束标志.</a:t>
            </a:r>
          </a:p>
          <a:p>
            <a:r>
              <a:rPr lang="zh-CN" altLang="en-US" sz="1400" dirty="0"/>
              <a:t>defined          与#if, #elif配合使用，判断某个宏是否被定义</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51520" y="766586"/>
            <a:ext cx="4052391" cy="1777373"/>
          </a:xfrm>
          <a:prstGeom prst="rect">
            <a:avLst/>
          </a:prstGeom>
        </p:spPr>
        <p:style>
          <a:lnRef idx="3">
            <a:schemeClr val="lt1"/>
          </a:lnRef>
          <a:fillRef idx="1">
            <a:schemeClr val="accent5"/>
          </a:fillRef>
          <a:effectRef idx="1">
            <a:schemeClr val="accent5"/>
          </a:effectRef>
          <a:fontRef idx="minor">
            <a:schemeClr val="lt1"/>
          </a:fontRef>
        </p:style>
        <p:txBody>
          <a:bodyPr vert="horz" wrap="none" lIns="0" tIns="0" rIns="0" bIns="114264" numCol="1" anchor="ctr" anchorCtr="0" compatLnSpc="1">
            <a:spAutoFit/>
          </a:bodyPr>
          <a:lstStyle/>
          <a:p>
            <a:pPr marR="0" lvl="0" indent="0" fontAlgn="base">
              <a:lnSpc>
                <a:spcPct val="100000"/>
              </a:lnSpc>
              <a:spcBef>
                <a:spcPct val="0"/>
              </a:spcBef>
              <a:spcAft>
                <a:spcPct val="0"/>
              </a:spcAft>
              <a:buClrTx/>
              <a:buSzTx/>
              <a:buFontTx/>
              <a:buNone/>
            </a:pPr>
            <a:r>
              <a:rPr lang="zh-CN" altLang="zh-CN" dirty="0">
                <a:solidFill>
                  <a:schemeClr val="lt1"/>
                </a:solidFill>
                <a:latin typeface="Consolas" panose="020B0609020204030204" pitchFamily="49" charset="0"/>
                <a:cs typeface="Consolas" panose="020B0609020204030204" pitchFamily="49" charset="0"/>
              </a:rPr>
              <a:t>1 #ifndef ABCD_H </a:t>
            </a:r>
            <a:endParaRPr lang="en-US" altLang="zh-CN" dirty="0">
              <a:solidFill>
                <a:schemeClr val="lt1"/>
              </a:solidFill>
              <a:latin typeface="Consolas" panose="020B0609020204030204" pitchFamily="49" charset="0"/>
              <a:cs typeface="Consolas" panose="020B0609020204030204" pitchFamily="49" charset="0"/>
            </a:endParaRPr>
          </a:p>
          <a:p>
            <a:pPr marR="0" lvl="0" indent="0" fontAlgn="base">
              <a:lnSpc>
                <a:spcPct val="100000"/>
              </a:lnSpc>
              <a:spcBef>
                <a:spcPct val="0"/>
              </a:spcBef>
              <a:spcAft>
                <a:spcPct val="0"/>
              </a:spcAft>
              <a:buClrTx/>
              <a:buSzTx/>
              <a:buFontTx/>
              <a:buNone/>
            </a:pPr>
            <a:r>
              <a:rPr lang="zh-CN" altLang="zh-CN" dirty="0">
                <a:solidFill>
                  <a:schemeClr val="lt1"/>
                </a:solidFill>
                <a:latin typeface="Consolas" panose="020B0609020204030204" pitchFamily="49" charset="0"/>
                <a:cs typeface="Consolas" panose="020B0609020204030204" pitchFamily="49" charset="0"/>
              </a:rPr>
              <a:t>2 #define ABCD_H </a:t>
            </a:r>
            <a:endParaRPr lang="en-US" altLang="zh-CN" dirty="0">
              <a:solidFill>
                <a:schemeClr val="lt1"/>
              </a:solidFill>
              <a:latin typeface="Consolas" panose="020B0609020204030204" pitchFamily="49" charset="0"/>
              <a:cs typeface="Consolas" panose="020B0609020204030204" pitchFamily="49" charset="0"/>
            </a:endParaRPr>
          </a:p>
          <a:p>
            <a:pPr marR="0" lvl="0" indent="0" fontAlgn="base">
              <a:lnSpc>
                <a:spcPct val="100000"/>
              </a:lnSpc>
              <a:spcBef>
                <a:spcPct val="0"/>
              </a:spcBef>
              <a:spcAft>
                <a:spcPct val="0"/>
              </a:spcAft>
              <a:buClrTx/>
              <a:buSzTx/>
              <a:buFontTx/>
              <a:buNone/>
            </a:pPr>
            <a:r>
              <a:rPr lang="zh-CN" altLang="zh-CN" dirty="0">
                <a:solidFill>
                  <a:schemeClr val="lt1"/>
                </a:solidFill>
                <a:latin typeface="Consolas" panose="020B0609020204030204" pitchFamily="49" charset="0"/>
                <a:cs typeface="Consolas" panose="020B0609020204030204" pitchFamily="49" charset="0"/>
              </a:rPr>
              <a:t>3 </a:t>
            </a:r>
            <a:endParaRPr lang="en-US" altLang="zh-CN" dirty="0">
              <a:solidFill>
                <a:schemeClr val="lt1"/>
              </a:solidFill>
              <a:latin typeface="Consolas" panose="020B0609020204030204" pitchFamily="49" charset="0"/>
              <a:cs typeface="Consolas" panose="020B0609020204030204" pitchFamily="49" charset="0"/>
            </a:endParaRPr>
          </a:p>
          <a:p>
            <a:pPr marR="0" lvl="0" indent="0" fontAlgn="base">
              <a:lnSpc>
                <a:spcPct val="100000"/>
              </a:lnSpc>
              <a:spcBef>
                <a:spcPct val="0"/>
              </a:spcBef>
              <a:spcAft>
                <a:spcPct val="0"/>
              </a:spcAft>
              <a:buClrTx/>
              <a:buSzTx/>
              <a:buFontTx/>
              <a:buNone/>
            </a:pPr>
            <a:r>
              <a:rPr lang="zh-CN" altLang="zh-CN" dirty="0">
                <a:solidFill>
                  <a:schemeClr val="lt1"/>
                </a:solidFill>
                <a:latin typeface="Consolas" panose="020B0609020204030204" pitchFamily="49" charset="0"/>
                <a:cs typeface="Consolas" panose="020B0609020204030204" pitchFamily="49" charset="0"/>
              </a:rPr>
              <a:t>4 // ... some declaration codes </a:t>
            </a:r>
            <a:endParaRPr lang="en-US" altLang="zh-CN" dirty="0">
              <a:solidFill>
                <a:schemeClr val="lt1"/>
              </a:solidFill>
              <a:latin typeface="Consolas" panose="020B0609020204030204" pitchFamily="49" charset="0"/>
              <a:cs typeface="Consolas" panose="020B0609020204030204" pitchFamily="49" charset="0"/>
            </a:endParaRPr>
          </a:p>
          <a:p>
            <a:pPr marR="0" lvl="0" indent="0" fontAlgn="base">
              <a:lnSpc>
                <a:spcPct val="100000"/>
              </a:lnSpc>
              <a:spcBef>
                <a:spcPct val="0"/>
              </a:spcBef>
              <a:spcAft>
                <a:spcPct val="0"/>
              </a:spcAft>
              <a:buClrTx/>
              <a:buSzTx/>
              <a:buFontTx/>
              <a:buNone/>
            </a:pPr>
            <a:r>
              <a:rPr lang="zh-CN" altLang="zh-CN" dirty="0">
                <a:solidFill>
                  <a:schemeClr val="lt1"/>
                </a:solidFill>
                <a:latin typeface="Consolas" panose="020B0609020204030204" pitchFamily="49" charset="0"/>
                <a:cs typeface="Consolas" panose="020B0609020204030204" pitchFamily="49" charset="0"/>
              </a:rPr>
              <a:t>5 </a:t>
            </a:r>
            <a:endParaRPr lang="en-US" altLang="zh-CN" dirty="0">
              <a:solidFill>
                <a:schemeClr val="lt1"/>
              </a:solidFill>
              <a:latin typeface="Consolas" panose="020B0609020204030204" pitchFamily="49" charset="0"/>
              <a:cs typeface="Consolas" panose="020B0609020204030204" pitchFamily="49" charset="0"/>
            </a:endParaRPr>
          </a:p>
          <a:p>
            <a:pPr marR="0" lvl="0" indent="0" fontAlgn="base">
              <a:lnSpc>
                <a:spcPct val="100000"/>
              </a:lnSpc>
              <a:spcBef>
                <a:spcPct val="0"/>
              </a:spcBef>
              <a:spcAft>
                <a:spcPct val="0"/>
              </a:spcAft>
              <a:buClrTx/>
              <a:buSzTx/>
              <a:buFontTx/>
              <a:buNone/>
            </a:pPr>
            <a:r>
              <a:rPr lang="zh-CN" altLang="zh-CN" dirty="0">
                <a:solidFill>
                  <a:schemeClr val="lt1"/>
                </a:solidFill>
                <a:latin typeface="Consolas" panose="020B0609020204030204" pitchFamily="49" charset="0"/>
                <a:cs typeface="Consolas" panose="020B0609020204030204" pitchFamily="49" charset="0"/>
              </a:rPr>
              <a:t>6 #endif // #ifndef ABCD_H </a:t>
            </a:r>
          </a:p>
        </p:txBody>
      </p:sp>
      <p:sp>
        <p:nvSpPr>
          <p:cNvPr id="5" name="矩形 4"/>
          <p:cNvSpPr/>
          <p:nvPr/>
        </p:nvSpPr>
        <p:spPr>
          <a:xfrm>
            <a:off x="251520" y="2874883"/>
            <a:ext cx="4896544" cy="203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altLang="zh-CN" dirty="0">
                <a:latin typeface="Consolas" panose="020B0609020204030204" pitchFamily="49" charset="0"/>
                <a:cs typeface="Consolas" panose="020B0609020204030204" pitchFamily="49" charset="0"/>
              </a:rPr>
              <a:t>#</a:t>
            </a:r>
            <a:r>
              <a:rPr lang="en-US" altLang="zh-CN" dirty="0" err="1">
                <a:latin typeface="Consolas" panose="020B0609020204030204" pitchFamily="49" charset="0"/>
                <a:cs typeface="Consolas" panose="020B0609020204030204" pitchFamily="49" charset="0"/>
              </a:rPr>
              <a:t>ifdef</a:t>
            </a:r>
            <a:r>
              <a:rPr lang="en-US" altLang="zh-CN" dirty="0">
                <a:latin typeface="Consolas" panose="020B0609020204030204" pitchFamily="49" charset="0"/>
                <a:cs typeface="Consolas" panose="020B0609020204030204" pitchFamily="49" charset="0"/>
              </a:rPr>
              <a:t> ABC</a:t>
            </a:r>
          </a:p>
          <a:p>
            <a:r>
              <a:rPr lang="en-US" altLang="zh-CN" dirty="0">
                <a:latin typeface="Consolas" panose="020B0609020204030204" pitchFamily="49" charset="0"/>
                <a:cs typeface="Consolas" panose="020B0609020204030204" pitchFamily="49" charset="0"/>
              </a:rPr>
              <a:t>// ... codes while </a:t>
            </a:r>
            <a:r>
              <a:rPr lang="en-US" altLang="zh-CN" dirty="0" err="1">
                <a:latin typeface="Consolas" panose="020B0609020204030204" pitchFamily="49" charset="0"/>
                <a:cs typeface="Consolas" panose="020B0609020204030204" pitchFamily="49" charset="0"/>
              </a:rPr>
              <a:t>definded</a:t>
            </a:r>
            <a:r>
              <a:rPr lang="en-US" altLang="zh-CN" dirty="0">
                <a:latin typeface="Consolas" panose="020B0609020204030204" pitchFamily="49" charset="0"/>
                <a:cs typeface="Consolas" panose="020B0609020204030204" pitchFamily="49" charset="0"/>
              </a:rPr>
              <a:t> ABC</a:t>
            </a:r>
          </a:p>
          <a:p>
            <a:r>
              <a:rPr lang="en-US" altLang="zh-CN" dirty="0">
                <a:latin typeface="Consolas" panose="020B0609020204030204" pitchFamily="49" charset="0"/>
                <a:cs typeface="Consolas" panose="020B0609020204030204" pitchFamily="49" charset="0"/>
              </a:rPr>
              <a:t>#</a:t>
            </a:r>
            <a:r>
              <a:rPr lang="en-US" altLang="zh-CN" dirty="0" err="1">
                <a:latin typeface="Consolas" panose="020B0609020204030204" pitchFamily="49" charset="0"/>
                <a:cs typeface="Consolas" panose="020B0609020204030204" pitchFamily="49" charset="0"/>
              </a:rPr>
              <a:t>elif</a:t>
            </a:r>
            <a:r>
              <a:rPr lang="en-US" altLang="zh-CN" dirty="0">
                <a:latin typeface="Consolas" panose="020B0609020204030204" pitchFamily="49" charset="0"/>
                <a:cs typeface="Consolas" panose="020B0609020204030204" pitchFamily="49" charset="0"/>
              </a:rPr>
              <a:t> (CODE_VERSION &gt; 2)</a:t>
            </a:r>
          </a:p>
          <a:p>
            <a:r>
              <a:rPr lang="en-US" altLang="zh-CN" dirty="0">
                <a:latin typeface="Consolas" panose="020B0609020204030204" pitchFamily="49" charset="0"/>
                <a:cs typeface="Consolas" panose="020B0609020204030204" pitchFamily="49" charset="0"/>
              </a:rPr>
              <a:t>// ... codes while CODE_VERSION &gt; 2</a:t>
            </a:r>
          </a:p>
          <a:p>
            <a:r>
              <a:rPr lang="en-US" altLang="zh-CN" dirty="0">
                <a:latin typeface="Consolas" panose="020B0609020204030204" pitchFamily="49" charset="0"/>
                <a:cs typeface="Consolas" panose="020B0609020204030204" pitchFamily="49" charset="0"/>
              </a:rPr>
              <a:t>#else</a:t>
            </a:r>
          </a:p>
          <a:p>
            <a:r>
              <a:rPr lang="en-US" altLang="zh-CN" dirty="0">
                <a:latin typeface="Consolas" panose="020B0609020204030204" pitchFamily="49" charset="0"/>
                <a:cs typeface="Consolas" panose="020B0609020204030204" pitchFamily="49" charset="0"/>
              </a:rPr>
              <a:t>// ... remained cases</a:t>
            </a:r>
          </a:p>
          <a:p>
            <a:r>
              <a:rPr lang="en-US" altLang="zh-CN" dirty="0">
                <a:latin typeface="Consolas" panose="020B0609020204030204" pitchFamily="49" charset="0"/>
                <a:cs typeface="Consolas" panose="020B0609020204030204" pitchFamily="49" charset="0"/>
              </a:rPr>
              <a:t>#</a:t>
            </a:r>
            <a:r>
              <a:rPr lang="en-US" altLang="zh-CN" dirty="0" err="1">
                <a:latin typeface="Consolas" panose="020B0609020204030204" pitchFamily="49" charset="0"/>
                <a:cs typeface="Consolas" panose="020B0609020204030204" pitchFamily="49" charset="0"/>
              </a:rPr>
              <a:t>endif</a:t>
            </a:r>
            <a:r>
              <a:rPr lang="en-US" altLang="zh-CN" dirty="0">
                <a:latin typeface="Consolas" panose="020B0609020204030204" pitchFamily="49" charset="0"/>
                <a:cs typeface="Consolas" panose="020B0609020204030204" pitchFamily="49" charset="0"/>
              </a:rPr>
              <a:t> // #</a:t>
            </a:r>
            <a:r>
              <a:rPr lang="en-US" altLang="zh-CN" dirty="0" err="1">
                <a:latin typeface="Consolas" panose="020B0609020204030204" pitchFamily="49" charset="0"/>
                <a:cs typeface="Consolas" panose="020B0609020204030204" pitchFamily="49" charset="0"/>
              </a:rPr>
              <a:t>ifdef</a:t>
            </a:r>
            <a:r>
              <a:rPr lang="en-US" altLang="zh-CN" dirty="0">
                <a:latin typeface="Consolas" panose="020B0609020204030204" pitchFamily="49" charset="0"/>
                <a:cs typeface="Consolas" panose="020B0609020204030204" pitchFamily="49" charset="0"/>
              </a:rPr>
              <a:t> ABC </a:t>
            </a:r>
            <a:endParaRPr lang="zh-CN" altLang="en-US" dirty="0">
              <a:latin typeface="Consolas" panose="020B0609020204030204" pitchFamily="49" charset="0"/>
              <a:cs typeface="Consolas" panose="020B0609020204030204" pitchFamily="49"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672" y="483518"/>
            <a:ext cx="8229600" cy="641226"/>
          </a:xfrm>
        </p:spPr>
        <p:txBody>
          <a:bodyPr>
            <a:normAutofit/>
          </a:bodyPr>
          <a:lstStyle/>
          <a:p>
            <a:r>
              <a:rPr lang="zh-CN" altLang="en-US" sz="2800" dirty="0"/>
              <a:t>内联函数</a:t>
            </a:r>
          </a:p>
        </p:txBody>
      </p:sp>
      <p:sp>
        <p:nvSpPr>
          <p:cNvPr id="4" name="矩形 3"/>
          <p:cNvSpPr/>
          <p:nvPr/>
        </p:nvSpPr>
        <p:spPr>
          <a:xfrm>
            <a:off x="215628" y="1131590"/>
            <a:ext cx="8496944" cy="1323439"/>
          </a:xfrm>
          <a:prstGeom prst="rect">
            <a:avLst/>
          </a:prstGeom>
        </p:spPr>
        <p:txBody>
          <a:bodyPr wrap="square">
            <a:spAutoFit/>
          </a:bodyPr>
          <a:lstStyle/>
          <a:p>
            <a:pPr marL="285750" indent="-285750">
              <a:buFont typeface="Arial" panose="020B0604020202020204" pitchFamily="34" charset="0"/>
              <a:buChar char="•"/>
            </a:pPr>
            <a:r>
              <a:rPr lang="zh-CN" altLang="en-US" sz="1600" dirty="0">
                <a:latin typeface="华文仿宋" panose="02010600040101010101" pitchFamily="2" charset="-122"/>
                <a:ea typeface="华文仿宋" panose="02010600040101010101" pitchFamily="2" charset="-122"/>
              </a:rPr>
              <a:t>调用函数时，由于建立调用、传递參数、跳转到函数代码并返回等需要时间</a:t>
            </a:r>
            <a:endParaRPr lang="en-US" altLang="zh-CN" sz="1600" dirty="0">
              <a:latin typeface="华文仿宋" panose="02010600040101010101" pitchFamily="2" charset="-122"/>
              <a:ea typeface="华文仿宋" panose="02010600040101010101" pitchFamily="2" charset="-122"/>
            </a:endParaRPr>
          </a:p>
          <a:p>
            <a:pPr marL="285750" indent="-285750">
              <a:buFont typeface="Arial" panose="020B0604020202020204" pitchFamily="34" charset="0"/>
              <a:buChar char="•"/>
            </a:pPr>
            <a:r>
              <a:rPr lang="zh-CN" altLang="en-US" sz="1600" dirty="0">
                <a:latin typeface="华文仿宋" panose="02010600040101010101" pitchFamily="2" charset="-122"/>
                <a:ea typeface="华文仿宋" panose="02010600040101010101" pitchFamily="2" charset="-122"/>
              </a:rPr>
              <a:t>函数被频繁调用，不断地有函数入栈，即</a:t>
            </a:r>
            <a:r>
              <a:rPr lang="zh-CN" altLang="en-US" sz="1600" b="1" dirty="0">
                <a:latin typeface="华文仿宋" panose="02010600040101010101" pitchFamily="2" charset="-122"/>
                <a:ea typeface="华文仿宋" panose="02010600040101010101" pitchFamily="2" charset="-122"/>
              </a:rPr>
              <a:t>函数栈</a:t>
            </a:r>
            <a:r>
              <a:rPr lang="zh-CN" altLang="en-US" sz="1600" dirty="0">
                <a:latin typeface="华文仿宋" panose="02010600040101010101" pitchFamily="2" charset="-122"/>
                <a:ea typeface="华文仿宋" panose="02010600040101010101" pitchFamily="2" charset="-122"/>
              </a:rPr>
              <a:t>，会造成栈空间或</a:t>
            </a:r>
            <a:r>
              <a:rPr lang="zh-CN" altLang="en-US" sz="1600" b="1" dirty="0">
                <a:latin typeface="华文仿宋" panose="02010600040101010101" pitchFamily="2" charset="-122"/>
                <a:ea typeface="华文仿宋" panose="02010600040101010101" pitchFamily="2" charset="-122"/>
              </a:rPr>
              <a:t>栈内存</a:t>
            </a:r>
            <a:r>
              <a:rPr lang="zh-CN" altLang="en-US" sz="1600" dirty="0">
                <a:latin typeface="华文仿宋" panose="02010600040101010101" pitchFamily="2" charset="-122"/>
                <a:ea typeface="华文仿宋" panose="02010600040101010101" pitchFamily="2" charset="-122"/>
              </a:rPr>
              <a:t>的大量消耗</a:t>
            </a:r>
            <a:endParaRPr lang="en-US" altLang="zh-CN" sz="1600" dirty="0">
              <a:latin typeface="华文仿宋" panose="02010600040101010101" pitchFamily="2" charset="-122"/>
              <a:ea typeface="华文仿宋" panose="02010600040101010101" pitchFamily="2" charset="-122"/>
            </a:endParaRPr>
          </a:p>
          <a:p>
            <a:pPr marL="285750" indent="-285750">
              <a:buFont typeface="Arial" panose="020B0604020202020204" pitchFamily="34" charset="0"/>
              <a:buChar char="•"/>
            </a:pPr>
            <a:r>
              <a:rPr lang="zh-CN" altLang="en-US" sz="1600" dirty="0">
                <a:latin typeface="华文仿宋" panose="02010600040101010101" pitchFamily="2" charset="-122"/>
                <a:ea typeface="华文仿宋" panose="02010600040101010101" pitchFamily="2" charset="-122"/>
              </a:rPr>
              <a:t> 栈空间是指放置程序的局部数据也就是函数内数据的内存空间，系统的栈空间是有限的</a:t>
            </a:r>
            <a:endParaRPr lang="en-US" altLang="zh-CN" sz="1600" dirty="0">
              <a:latin typeface="华文仿宋" panose="02010600040101010101" pitchFamily="2" charset="-122"/>
              <a:ea typeface="华文仿宋" panose="02010600040101010101" pitchFamily="2" charset="-122"/>
            </a:endParaRPr>
          </a:p>
          <a:p>
            <a:pPr marL="285750" indent="-285750">
              <a:buFont typeface="Arial" panose="020B0604020202020204" pitchFamily="34" charset="0"/>
              <a:buChar char="•"/>
            </a:pPr>
            <a:r>
              <a:rPr lang="zh-CN" altLang="en-US" sz="1600" dirty="0">
                <a:latin typeface="华文仿宋" panose="02010600040101010101" pitchFamily="2" charset="-122"/>
                <a:ea typeface="华文仿宋" panose="02010600040101010101" pitchFamily="2" charset="-122"/>
              </a:rPr>
              <a:t>用宏的方式，宏不检查数据类型</a:t>
            </a:r>
            <a:endParaRPr lang="en-US" altLang="zh-CN" sz="1600" dirty="0">
              <a:latin typeface="华文仿宋" panose="02010600040101010101" pitchFamily="2" charset="-122"/>
              <a:ea typeface="华文仿宋" panose="02010600040101010101" pitchFamily="2" charset="-122"/>
            </a:endParaRPr>
          </a:p>
          <a:p>
            <a:pPr marL="285750" indent="-285750">
              <a:buFont typeface="Arial" panose="020B0604020202020204" pitchFamily="34" charset="0"/>
              <a:buChar char="•"/>
            </a:pPr>
            <a:r>
              <a:rPr lang="zh-CN" altLang="en-US" sz="1600" dirty="0">
                <a:latin typeface="华文仿宋" panose="02010600040101010101" pitchFamily="2" charset="-122"/>
                <a:ea typeface="华文仿宋" panose="02010600040101010101" pitchFamily="2" charset="-122"/>
              </a:rPr>
              <a:t>因此，一些极简单功能的代码段，可以用内联函数来实现</a:t>
            </a:r>
          </a:p>
        </p:txBody>
      </p:sp>
      <p:sp>
        <p:nvSpPr>
          <p:cNvPr id="5" name="矩形 4"/>
          <p:cNvSpPr/>
          <p:nvPr/>
        </p:nvSpPr>
        <p:spPr>
          <a:xfrm>
            <a:off x="323528" y="2715766"/>
            <a:ext cx="8496944" cy="1569660"/>
          </a:xfrm>
          <a:prstGeom prst="rect">
            <a:avLst/>
          </a:prstGeom>
        </p:spPr>
        <p:txBody>
          <a:bodyPr wrap="square">
            <a:spAutoFit/>
          </a:bodyPr>
          <a:lstStyle/>
          <a:p>
            <a:pPr marL="285750" indent="-285750">
              <a:buFont typeface="Arial" panose="020B0604020202020204" pitchFamily="34" charset="0"/>
              <a:buChar char="•"/>
            </a:pPr>
            <a:r>
              <a:rPr lang="en-US" altLang="zh-CN" sz="1600" dirty="0">
                <a:latin typeface="华文仿宋" panose="02010600040101010101" pitchFamily="2" charset="-122"/>
                <a:ea typeface="华文仿宋" panose="02010600040101010101" pitchFamily="2" charset="-122"/>
              </a:rPr>
              <a:t>#include “</a:t>
            </a:r>
            <a:r>
              <a:rPr lang="en-US" altLang="zh-CN" sz="1600" dirty="0" err="1">
                <a:latin typeface="华文仿宋" panose="02010600040101010101" pitchFamily="2" charset="-122"/>
                <a:ea typeface="华文仿宋" panose="02010600040101010101" pitchFamily="2" charset="-122"/>
              </a:rPr>
              <a:t>stdio.h</a:t>
            </a:r>
            <a:r>
              <a:rPr lang="en-US" altLang="zh-CN" sz="1600" dirty="0">
                <a:latin typeface="华文仿宋" panose="02010600040101010101" pitchFamily="2" charset="-122"/>
                <a:ea typeface="华文仿宋" panose="02010600040101010101" pitchFamily="2" charset="-122"/>
              </a:rPr>
              <a:t>”</a:t>
            </a:r>
          </a:p>
          <a:p>
            <a:pPr marL="285750" indent="-285750">
              <a:buFont typeface="Arial" panose="020B0604020202020204" pitchFamily="34" charset="0"/>
              <a:buChar char="•"/>
            </a:pPr>
            <a:r>
              <a:rPr lang="en-US" altLang="zh-CN" sz="1600" dirty="0">
                <a:latin typeface="华文仿宋" panose="02010600040101010101" pitchFamily="2" charset="-122"/>
                <a:ea typeface="华文仿宋" panose="02010600040101010101" pitchFamily="2" charset="-122"/>
              </a:rPr>
              <a:t>inline double </a:t>
            </a:r>
            <a:r>
              <a:rPr lang="en-US" altLang="zh-CN" sz="1600" dirty="0" err="1">
                <a:latin typeface="华文仿宋" panose="02010600040101010101" pitchFamily="2" charset="-122"/>
                <a:ea typeface="华文仿宋" panose="02010600040101010101" pitchFamily="2" charset="-122"/>
              </a:rPr>
              <a:t>sq</a:t>
            </a:r>
            <a:r>
              <a:rPr lang="en-US" altLang="zh-CN" sz="1600" dirty="0">
                <a:latin typeface="华文仿宋" panose="02010600040101010101" pitchFamily="2" charset="-122"/>
                <a:ea typeface="华文仿宋" panose="02010600040101010101" pitchFamily="2" charset="-122"/>
              </a:rPr>
              <a:t>(double x)</a:t>
            </a:r>
          </a:p>
          <a:p>
            <a:pPr marL="285750" indent="-285750">
              <a:buFont typeface="Arial" panose="020B0604020202020204" pitchFamily="34" charset="0"/>
              <a:buChar char="•"/>
            </a:pPr>
            <a:r>
              <a:rPr lang="en-US" altLang="zh-CN" sz="1600" dirty="0">
                <a:latin typeface="华文仿宋" panose="02010600040101010101" pitchFamily="2" charset="-122"/>
                <a:ea typeface="华文仿宋" panose="02010600040101010101" pitchFamily="2" charset="-122"/>
              </a:rPr>
              <a:t>{ return  x * x;}</a:t>
            </a:r>
          </a:p>
          <a:p>
            <a:pPr marL="285750" indent="-285750">
              <a:buFont typeface="Arial" panose="020B0604020202020204" pitchFamily="34" charset="0"/>
              <a:buChar char="•"/>
            </a:pPr>
            <a:endParaRPr lang="en-US" altLang="zh-CN" sz="1600" dirty="0">
              <a:latin typeface="华文仿宋" panose="02010600040101010101" pitchFamily="2" charset="-122"/>
              <a:ea typeface="华文仿宋" panose="02010600040101010101" pitchFamily="2" charset="-122"/>
            </a:endParaRPr>
          </a:p>
          <a:p>
            <a:pPr marL="285750" indent="-285750">
              <a:buFont typeface="Arial" panose="020B0604020202020204" pitchFamily="34" charset="0"/>
              <a:buChar char="•"/>
            </a:pPr>
            <a:endParaRPr lang="en-US" altLang="zh-CN" sz="1600" dirty="0">
              <a:latin typeface="华文仿宋" panose="02010600040101010101" pitchFamily="2" charset="-122"/>
              <a:ea typeface="华文仿宋" panose="02010600040101010101" pitchFamily="2" charset="-122"/>
            </a:endParaRPr>
          </a:p>
          <a:p>
            <a:pPr marL="285750" indent="-285750">
              <a:buFont typeface="Arial" panose="020B0604020202020204" pitchFamily="34" charset="0"/>
              <a:buChar char="•"/>
            </a:pPr>
            <a:r>
              <a:rPr lang="en-US" altLang="zh-CN" sz="1600" dirty="0" err="1">
                <a:latin typeface="华文仿宋" panose="02010600040101010101" pitchFamily="2" charset="-122"/>
                <a:ea typeface="华文仿宋" panose="02010600040101010101" pitchFamily="2" charset="-122"/>
              </a:rPr>
              <a:t>printf</a:t>
            </a:r>
            <a:r>
              <a:rPr lang="en-US" altLang="zh-CN" sz="1600" dirty="0">
                <a:latin typeface="华文仿宋" panose="02010600040101010101" pitchFamily="2" charset="-122"/>
                <a:ea typeface="华文仿宋" panose="02010600040101010101" pitchFamily="2" charset="-122"/>
              </a:rPr>
              <a:t>(“%f”,</a:t>
            </a:r>
            <a:r>
              <a:rPr lang="en-US" altLang="zh-CN" sz="1600" dirty="0" err="1">
                <a:latin typeface="华文仿宋" panose="02010600040101010101" pitchFamily="2" charset="-122"/>
                <a:ea typeface="华文仿宋" panose="02010600040101010101" pitchFamily="2" charset="-122"/>
              </a:rPr>
              <a:t>sq</a:t>
            </a:r>
            <a:r>
              <a:rPr lang="en-US" altLang="zh-CN" sz="1600" dirty="0">
                <a:latin typeface="华文仿宋" panose="02010600040101010101" pitchFamily="2" charset="-122"/>
                <a:ea typeface="华文仿宋" panose="02010600040101010101" pitchFamily="2" charset="-122"/>
              </a:rPr>
              <a:t>(12.0));</a:t>
            </a:r>
            <a:endParaRPr lang="zh-CN" altLang="en-US" sz="1600" dirty="0">
              <a:latin typeface="华文仿宋" panose="02010600040101010101" pitchFamily="2" charset="-122"/>
              <a:ea typeface="华文仿宋" panose="02010600040101010101" pitchFamily="2" charset="-122"/>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843558"/>
            <a:ext cx="8229600" cy="3394472"/>
          </a:xfrm>
        </p:spPr>
        <p:txBody>
          <a:bodyPr>
            <a:normAutofit/>
          </a:bodyPr>
          <a:lstStyle/>
          <a:p>
            <a:r>
              <a:rPr lang="zh-CN" altLang="en-US" sz="1600" dirty="0">
                <a:latin typeface="华文仿宋" panose="02010600040101010101" pitchFamily="2" charset="-122"/>
                <a:ea typeface="华文仿宋" panose="02010600040101010101" pitchFamily="2" charset="-122"/>
              </a:rPr>
              <a:t>关键字</a:t>
            </a:r>
            <a:r>
              <a:rPr lang="en-US" altLang="zh-CN" sz="1600" dirty="0">
                <a:latin typeface="华文仿宋" panose="02010600040101010101" pitchFamily="2" charset="-122"/>
                <a:ea typeface="华文仿宋" panose="02010600040101010101" pitchFamily="2" charset="-122"/>
              </a:rPr>
              <a:t>inline </a:t>
            </a:r>
            <a:r>
              <a:rPr lang="zh-CN" altLang="en-US" sz="1600" dirty="0">
                <a:latin typeface="华文仿宋" panose="02010600040101010101" pitchFamily="2" charset="-122"/>
                <a:ea typeface="华文仿宋" panose="02010600040101010101" pitchFamily="2" charset="-122"/>
              </a:rPr>
              <a:t>必须与函数定义体放在一起才能使函数成为内联，仅将</a:t>
            </a:r>
            <a:r>
              <a:rPr lang="en-US" altLang="zh-CN" sz="1600" dirty="0">
                <a:latin typeface="华文仿宋" panose="02010600040101010101" pitchFamily="2" charset="-122"/>
                <a:ea typeface="华文仿宋" panose="02010600040101010101" pitchFamily="2" charset="-122"/>
              </a:rPr>
              <a:t>inline </a:t>
            </a:r>
            <a:r>
              <a:rPr lang="zh-CN" altLang="en-US" sz="1600" dirty="0">
                <a:latin typeface="华文仿宋" panose="02010600040101010101" pitchFamily="2" charset="-122"/>
                <a:ea typeface="华文仿宋" panose="02010600040101010101" pitchFamily="2" charset="-122"/>
              </a:rPr>
              <a:t>放在函数声明前面不起任何作用</a:t>
            </a:r>
            <a:endParaRPr lang="en-US" altLang="zh-CN" sz="1600" dirty="0">
              <a:latin typeface="华文仿宋" panose="02010600040101010101" pitchFamily="2" charset="-122"/>
              <a:ea typeface="华文仿宋" panose="02010600040101010101" pitchFamily="2" charset="-122"/>
            </a:endParaRPr>
          </a:p>
          <a:p>
            <a:r>
              <a:rPr lang="zh-CN" altLang="en-US" sz="1600" dirty="0">
                <a:latin typeface="华文仿宋" panose="02010600040101010101" pitchFamily="2" charset="-122"/>
                <a:ea typeface="华文仿宋" panose="02010600040101010101" pitchFamily="2" charset="-122"/>
              </a:rPr>
              <a:t> </a:t>
            </a:r>
            <a:r>
              <a:rPr lang="en-US" altLang="zh-CN" sz="1600" dirty="0">
                <a:latin typeface="华文仿宋" panose="02010600040101010101" pitchFamily="2" charset="-122"/>
                <a:ea typeface="华文仿宋" panose="02010600040101010101" pitchFamily="2" charset="-122"/>
              </a:rPr>
              <a:t>inline</a:t>
            </a:r>
            <a:r>
              <a:rPr lang="zh-CN" altLang="en-US" sz="1600" dirty="0">
                <a:latin typeface="华文仿宋" panose="02010600040101010101" pitchFamily="2" charset="-122"/>
                <a:ea typeface="华文仿宋" panose="02010600040101010101" pitchFamily="2" charset="-122"/>
              </a:rPr>
              <a:t>只适合涵数体内代码简单的函数数使用，不能包含复杂的结构控制语句例如</a:t>
            </a:r>
            <a:r>
              <a:rPr lang="en-US" altLang="zh-CN" sz="1600" dirty="0">
                <a:latin typeface="华文仿宋" panose="02010600040101010101" pitchFamily="2" charset="-122"/>
                <a:ea typeface="华文仿宋" panose="02010600040101010101" pitchFamily="2" charset="-122"/>
              </a:rPr>
              <a:t>while</a:t>
            </a:r>
            <a:r>
              <a:rPr lang="zh-CN" altLang="en-US" sz="1600" dirty="0">
                <a:latin typeface="华文仿宋" panose="02010600040101010101" pitchFamily="2" charset="-122"/>
                <a:ea typeface="华文仿宋" panose="02010600040101010101" pitchFamily="2" charset="-122"/>
              </a:rPr>
              <a:t>、</a:t>
            </a:r>
            <a:r>
              <a:rPr lang="en-US" altLang="zh-CN" sz="1600" dirty="0">
                <a:latin typeface="华文仿宋" panose="02010600040101010101" pitchFamily="2" charset="-122"/>
                <a:ea typeface="华文仿宋" panose="02010600040101010101" pitchFamily="2" charset="-122"/>
              </a:rPr>
              <a:t>switch</a:t>
            </a:r>
            <a:r>
              <a:rPr lang="zh-CN" altLang="en-US" sz="1600" dirty="0">
                <a:latin typeface="华文仿宋" panose="02010600040101010101" pitchFamily="2" charset="-122"/>
                <a:ea typeface="华文仿宋" panose="02010600040101010101" pitchFamily="2" charset="-122"/>
              </a:rPr>
              <a:t>，并且内联函数本身不能是直接递归函数。</a:t>
            </a:r>
            <a:endParaRPr lang="en-US" altLang="zh-CN" sz="1600" dirty="0">
              <a:latin typeface="华文仿宋" panose="02010600040101010101" pitchFamily="2" charset="-122"/>
              <a:ea typeface="华文仿宋" panose="02010600040101010101" pitchFamily="2" charset="-122"/>
            </a:endParaRPr>
          </a:p>
          <a:p>
            <a:r>
              <a:rPr lang="zh-CN" altLang="en-US" sz="1600" dirty="0">
                <a:latin typeface="华文仿宋" panose="02010600040101010101" pitchFamily="2" charset="-122"/>
                <a:ea typeface="华文仿宋" panose="02010600040101010101" pitchFamily="2" charset="-122"/>
              </a:rPr>
              <a:t>内联是以代码膨胀（复制）为代价，仅仅省去了函数调用的开销，从而提高函数的执行效率。如果执行函数体内代码的时间，相比于函数调用的开销较大，那么效率的收</a:t>
            </a:r>
            <a:br>
              <a:rPr lang="zh-CN" altLang="en-US" sz="1600" dirty="0">
                <a:latin typeface="华文仿宋" panose="02010600040101010101" pitchFamily="2" charset="-122"/>
                <a:ea typeface="华文仿宋" panose="02010600040101010101" pitchFamily="2" charset="-122"/>
              </a:rPr>
            </a:br>
            <a:r>
              <a:rPr lang="zh-CN" altLang="en-US" sz="1600" dirty="0">
                <a:latin typeface="华文仿宋" panose="02010600040101010101" pitchFamily="2" charset="-122"/>
                <a:ea typeface="华文仿宋" panose="02010600040101010101" pitchFamily="2" charset="-122"/>
              </a:rPr>
              <a:t>获会很少。另一方面，每一处内联函数的调用都要复制代码，将使程序的总代码量增大，消耗更多的内存空间。</a:t>
            </a:r>
            <a:endParaRPr lang="en-US" altLang="zh-CN" sz="1600" dirty="0">
              <a:latin typeface="华文仿宋" panose="02010600040101010101" pitchFamily="2" charset="-122"/>
              <a:ea typeface="华文仿宋" panose="02010600040101010101" pitchFamily="2" charset="-122"/>
            </a:endParaRPr>
          </a:p>
          <a:p>
            <a:endParaRPr lang="en-US" altLang="zh-CN" sz="1600" dirty="0">
              <a:latin typeface="华文仿宋" panose="02010600040101010101" pitchFamily="2" charset="-122"/>
              <a:ea typeface="华文仿宋" panose="02010600040101010101" pitchFamily="2" charset="-122"/>
            </a:endParaRPr>
          </a:p>
          <a:p>
            <a:r>
              <a:rPr lang="en-US" altLang="zh-CN" sz="1600" dirty="0">
                <a:latin typeface="华文仿宋" panose="02010600040101010101" pitchFamily="2" charset="-122"/>
                <a:ea typeface="华文仿宋" panose="02010600040101010101" pitchFamily="2" charset="-122"/>
              </a:rPr>
              <a:t>inline </a:t>
            </a:r>
            <a:r>
              <a:rPr lang="zh-CN" altLang="en-US" sz="1600" dirty="0">
                <a:latin typeface="华文仿宋" panose="02010600040101010101" pitchFamily="2" charset="-122"/>
                <a:ea typeface="华文仿宋" panose="02010600040101010101" pitchFamily="2" charset="-122"/>
              </a:rPr>
              <a:t>是否起作用，由编译器来决定</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00151"/>
            <a:ext cx="8229600" cy="1371599"/>
          </a:xfrm>
        </p:spPr>
        <p:txBody>
          <a:bodyPr/>
          <a:lstStyle/>
          <a:p>
            <a:r>
              <a:rPr lang="en-US" altLang="zh-CN" dirty="0"/>
              <a:t>return    :</a:t>
            </a:r>
            <a:r>
              <a:rPr lang="zh-CN" altLang="en-US" dirty="0"/>
              <a:t>结束函数执行</a:t>
            </a:r>
            <a:endParaRPr lang="en-US" altLang="zh-CN" dirty="0"/>
          </a:p>
          <a:p>
            <a:r>
              <a:rPr lang="en-US" altLang="zh-CN" dirty="0"/>
              <a:t>exit         :</a:t>
            </a:r>
            <a:r>
              <a:rPr lang="zh-CN" altLang="en-US" dirty="0"/>
              <a:t>结束程序执行</a:t>
            </a:r>
            <a:r>
              <a:rPr lang="en-US" altLang="zh-CN" dirty="0"/>
              <a:t>     </a:t>
            </a:r>
            <a:endParaRPr lang="zh-CN" alt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42974" y="-857274"/>
            <a:ext cx="10255242" cy="4812512"/>
            <a:chOff x="-684584" y="-812626"/>
            <a:chExt cx="10255242" cy="4812512"/>
          </a:xfrm>
        </p:grpSpPr>
        <p:sp>
          <p:nvSpPr>
            <p:cNvPr id="39" name="任意多边形 38"/>
            <p:cNvSpPr/>
            <p:nvPr/>
          </p:nvSpPr>
          <p:spPr>
            <a:xfrm rot="3599110" flipH="1">
              <a:off x="-45537" y="-425586"/>
              <a:ext cx="4812512" cy="4038431"/>
            </a:xfrm>
            <a:custGeom>
              <a:avLst/>
              <a:gdLst>
                <a:gd name="connsiteX0" fmla="*/ 0 w 3400425"/>
                <a:gd name="connsiteY0" fmla="*/ 0 h 1933575"/>
                <a:gd name="connsiteX1" fmla="*/ 1933575 w 3400425"/>
                <a:gd name="connsiteY1" fmla="*/ 400050 h 1933575"/>
                <a:gd name="connsiteX2" fmla="*/ 3400425 w 3400425"/>
                <a:gd name="connsiteY2" fmla="*/ 1933575 h 1933575"/>
                <a:gd name="connsiteX0-1" fmla="*/ 0 w 3400425"/>
                <a:gd name="connsiteY0-2" fmla="*/ 0 h 1933575"/>
                <a:gd name="connsiteX1-3" fmla="*/ 1641474 w 3400425"/>
                <a:gd name="connsiteY1-4" fmla="*/ 1221664 h 1933575"/>
                <a:gd name="connsiteX2-5" fmla="*/ 3400425 w 3400425"/>
                <a:gd name="connsiteY2-6" fmla="*/ 1933575 h 1933575"/>
                <a:gd name="connsiteX0-7" fmla="*/ 0 w 3315365"/>
                <a:gd name="connsiteY0-8" fmla="*/ 0 h 2188669"/>
                <a:gd name="connsiteX1-9" fmla="*/ 1556414 w 3315365"/>
                <a:gd name="connsiteY1-10" fmla="*/ 1476758 h 2188669"/>
                <a:gd name="connsiteX2-11" fmla="*/ 3315365 w 3315365"/>
                <a:gd name="connsiteY2-12" fmla="*/ 2188669 h 2188669"/>
                <a:gd name="connsiteX0-13" fmla="*/ 0 w 3315365"/>
                <a:gd name="connsiteY0-14" fmla="*/ 7712 h 2196381"/>
                <a:gd name="connsiteX1-15" fmla="*/ 1556414 w 3315365"/>
                <a:gd name="connsiteY1-16" fmla="*/ 1484470 h 2196381"/>
                <a:gd name="connsiteX2-17" fmla="*/ 3315365 w 3315365"/>
                <a:gd name="connsiteY2-18" fmla="*/ 2196381 h 2196381"/>
                <a:gd name="connsiteX0-19" fmla="*/ 0 w 3385000"/>
                <a:gd name="connsiteY0-20" fmla="*/ 6300 h 2548237"/>
                <a:gd name="connsiteX1-21" fmla="*/ 1626049 w 3385000"/>
                <a:gd name="connsiteY1-22" fmla="*/ 1836326 h 2548237"/>
                <a:gd name="connsiteX2-23" fmla="*/ 3385000 w 3385000"/>
                <a:gd name="connsiteY2-24" fmla="*/ 2548237 h 2548237"/>
                <a:gd name="connsiteX0-25" fmla="*/ 0 w 3385000"/>
                <a:gd name="connsiteY0-26" fmla="*/ 0 h 2541937"/>
                <a:gd name="connsiteX1-27" fmla="*/ 1626049 w 3385000"/>
                <a:gd name="connsiteY1-28" fmla="*/ 1830026 h 2541937"/>
                <a:gd name="connsiteX2-29" fmla="*/ 3385000 w 3385000"/>
                <a:gd name="connsiteY2-30" fmla="*/ 2541937 h 2541937"/>
                <a:gd name="connsiteX0-31" fmla="*/ 0 w 3385000"/>
                <a:gd name="connsiteY0-32" fmla="*/ 0 h 2541937"/>
                <a:gd name="connsiteX1-33" fmla="*/ 1208343 w 3385000"/>
                <a:gd name="connsiteY1-34" fmla="*/ 2192335 h 2541937"/>
                <a:gd name="connsiteX2-35" fmla="*/ 3385000 w 3385000"/>
                <a:gd name="connsiteY2-36" fmla="*/ 2541937 h 2541937"/>
                <a:gd name="connsiteX0-37" fmla="*/ 0 w 4781610"/>
                <a:gd name="connsiteY0-38" fmla="*/ 0 h 3722917"/>
                <a:gd name="connsiteX1-39" fmla="*/ 2604953 w 4781610"/>
                <a:gd name="connsiteY1-40" fmla="*/ 3373315 h 3722917"/>
                <a:gd name="connsiteX2-41" fmla="*/ 4781610 w 4781610"/>
                <a:gd name="connsiteY2-42" fmla="*/ 3722917 h 3722917"/>
                <a:gd name="connsiteX0-43" fmla="*/ 0 w 4781610"/>
                <a:gd name="connsiteY0-44" fmla="*/ 0 h 3722917"/>
                <a:gd name="connsiteX1-45" fmla="*/ 2604953 w 4781610"/>
                <a:gd name="connsiteY1-46" fmla="*/ 3373315 h 3722917"/>
                <a:gd name="connsiteX2-47" fmla="*/ 4781610 w 4781610"/>
                <a:gd name="connsiteY2-48" fmla="*/ 3722917 h 3722917"/>
                <a:gd name="connsiteX0-49" fmla="*/ 0 w 4772553"/>
                <a:gd name="connsiteY0-50" fmla="*/ 0 h 3707238"/>
                <a:gd name="connsiteX1-51" fmla="*/ 2595896 w 4772553"/>
                <a:gd name="connsiteY1-52" fmla="*/ 3357636 h 3707238"/>
                <a:gd name="connsiteX2-53" fmla="*/ 4772553 w 4772553"/>
                <a:gd name="connsiteY2-54" fmla="*/ 3707238 h 3707238"/>
                <a:gd name="connsiteX0-55" fmla="*/ 0 w 4781901"/>
                <a:gd name="connsiteY0-56" fmla="*/ 0 h 3705323"/>
                <a:gd name="connsiteX1-57" fmla="*/ 2605244 w 4781901"/>
                <a:gd name="connsiteY1-58" fmla="*/ 3355721 h 3705323"/>
                <a:gd name="connsiteX2-59" fmla="*/ 4781901 w 4781901"/>
                <a:gd name="connsiteY2-60" fmla="*/ 3705323 h 3705323"/>
                <a:gd name="connsiteX0-61" fmla="*/ 0 w 4639010"/>
                <a:gd name="connsiteY0-62" fmla="*/ 0 h 3488143"/>
                <a:gd name="connsiteX1-63" fmla="*/ 2462353 w 4639010"/>
                <a:gd name="connsiteY1-64" fmla="*/ 3138541 h 3488143"/>
                <a:gd name="connsiteX2-65" fmla="*/ 4639010 w 4639010"/>
                <a:gd name="connsiteY2-66" fmla="*/ 3488143 h 3488143"/>
                <a:gd name="connsiteX0-67" fmla="*/ 0 w 4761692"/>
                <a:gd name="connsiteY0-68" fmla="*/ 0 h 3706540"/>
                <a:gd name="connsiteX1-69" fmla="*/ 2585035 w 4761692"/>
                <a:gd name="connsiteY1-70" fmla="*/ 3356938 h 3706540"/>
                <a:gd name="connsiteX2-71" fmla="*/ 4761692 w 4761692"/>
                <a:gd name="connsiteY2-72" fmla="*/ 3706540 h 3706540"/>
                <a:gd name="connsiteX0-73" fmla="*/ 0 w 4780796"/>
                <a:gd name="connsiteY0-74" fmla="*/ 0 h 3709444"/>
                <a:gd name="connsiteX1-75" fmla="*/ 2604139 w 4780796"/>
                <a:gd name="connsiteY1-76" fmla="*/ 3359842 h 3709444"/>
                <a:gd name="connsiteX2-77" fmla="*/ 4780796 w 4780796"/>
                <a:gd name="connsiteY2-78" fmla="*/ 3709444 h 3709444"/>
                <a:gd name="connsiteX0-79" fmla="*/ 0 w 4692657"/>
                <a:gd name="connsiteY0-80" fmla="*/ 0 h 3593072"/>
                <a:gd name="connsiteX1-81" fmla="*/ 2516000 w 4692657"/>
                <a:gd name="connsiteY1-82" fmla="*/ 3243470 h 3593072"/>
                <a:gd name="connsiteX2-83" fmla="*/ 4692657 w 4692657"/>
                <a:gd name="connsiteY2-84" fmla="*/ 3593072 h 3593072"/>
                <a:gd name="connsiteX0-85" fmla="*/ 0 w 4766919"/>
                <a:gd name="connsiteY0-86" fmla="*/ 0 h 3703520"/>
                <a:gd name="connsiteX1-87" fmla="*/ 2590262 w 4766919"/>
                <a:gd name="connsiteY1-88" fmla="*/ 3353918 h 3703520"/>
                <a:gd name="connsiteX2-89" fmla="*/ 4766919 w 4766919"/>
                <a:gd name="connsiteY2-90" fmla="*/ 3703520 h 3703520"/>
                <a:gd name="connsiteX0-91" fmla="*/ 0 w 4777896"/>
                <a:gd name="connsiteY0-92" fmla="*/ 0 h 4027184"/>
                <a:gd name="connsiteX1-93" fmla="*/ 2601239 w 4777896"/>
                <a:gd name="connsiteY1-94" fmla="*/ 3677582 h 4027184"/>
                <a:gd name="connsiteX2-95" fmla="*/ 4777896 w 4777896"/>
                <a:gd name="connsiteY2-96" fmla="*/ 4027184 h 4027184"/>
                <a:gd name="connsiteX0-97" fmla="*/ 0 w 4812512"/>
                <a:gd name="connsiteY0-98" fmla="*/ 0 h 4038431"/>
                <a:gd name="connsiteX1-99" fmla="*/ 2635855 w 4812512"/>
                <a:gd name="connsiteY1-100" fmla="*/ 3688829 h 4038431"/>
                <a:gd name="connsiteX2-101" fmla="*/ 4812512 w 4812512"/>
                <a:gd name="connsiteY2-102" fmla="*/ 4038431 h 4038431"/>
                <a:gd name="connsiteX0-103" fmla="*/ 0 w 4812512"/>
                <a:gd name="connsiteY0-104" fmla="*/ 0 h 4038431"/>
                <a:gd name="connsiteX1-105" fmla="*/ 2635855 w 4812512"/>
                <a:gd name="connsiteY1-106" fmla="*/ 3688829 h 4038431"/>
                <a:gd name="connsiteX2-107" fmla="*/ 4812512 w 4812512"/>
                <a:gd name="connsiteY2-108" fmla="*/ 4038431 h 4038431"/>
              </a:gdLst>
              <a:ahLst/>
              <a:cxnLst>
                <a:cxn ang="0">
                  <a:pos x="connsiteX0-103" y="connsiteY0-104"/>
                </a:cxn>
                <a:cxn ang="0">
                  <a:pos x="connsiteX1-105" y="connsiteY1-106"/>
                </a:cxn>
                <a:cxn ang="0">
                  <a:pos x="connsiteX2-107" y="connsiteY2-108"/>
                </a:cxn>
              </a:cxnLst>
              <a:rect l="l" t="t" r="r" b="b"/>
              <a:pathLst>
                <a:path w="4812512" h="4038431">
                  <a:moveTo>
                    <a:pt x="0" y="0"/>
                  </a:moveTo>
                  <a:cubicBezTo>
                    <a:pt x="1498306" y="725902"/>
                    <a:pt x="1833770" y="3015757"/>
                    <a:pt x="2635855" y="3688829"/>
                  </a:cubicBezTo>
                  <a:cubicBezTo>
                    <a:pt x="3437940" y="4361901"/>
                    <a:pt x="4362456" y="3432800"/>
                    <a:pt x="4812512" y="4038431"/>
                  </a:cubicBezTo>
                </a:path>
              </a:pathLst>
            </a:custGeom>
            <a:noFill/>
            <a:ln w="12700">
              <a:solidFill>
                <a:srgbClr val="C9E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rot="20709146" flipV="1">
              <a:off x="-684584" y="1866046"/>
              <a:ext cx="6178463" cy="1193294"/>
            </a:xfrm>
            <a:custGeom>
              <a:avLst/>
              <a:gdLst>
                <a:gd name="connsiteX0" fmla="*/ 0 w 6686550"/>
                <a:gd name="connsiteY0" fmla="*/ 0 h 1293862"/>
                <a:gd name="connsiteX1" fmla="*/ 3609975 w 6686550"/>
                <a:gd name="connsiteY1" fmla="*/ 1247775 h 1293862"/>
                <a:gd name="connsiteX2" fmla="*/ 6686550 w 6686550"/>
                <a:gd name="connsiteY2" fmla="*/ 904875 h 1293862"/>
                <a:gd name="connsiteX0-1" fmla="*/ 0 w 6686550"/>
                <a:gd name="connsiteY0-2" fmla="*/ 0 h 1385371"/>
                <a:gd name="connsiteX1-3" fmla="*/ 3524440 w 6686550"/>
                <a:gd name="connsiteY1-4" fmla="*/ 1348739 h 1385371"/>
                <a:gd name="connsiteX2-5" fmla="*/ 6686550 w 6686550"/>
                <a:gd name="connsiteY2-6" fmla="*/ 904875 h 1385371"/>
                <a:gd name="connsiteX0-7" fmla="*/ 0 w 5642276"/>
                <a:gd name="connsiteY0-8" fmla="*/ 0 h 923139"/>
                <a:gd name="connsiteX1-9" fmla="*/ 2480166 w 5642276"/>
                <a:gd name="connsiteY1-10" fmla="*/ 909744 h 923139"/>
                <a:gd name="connsiteX2-11" fmla="*/ 5642276 w 5642276"/>
                <a:gd name="connsiteY2-12" fmla="*/ 465880 h 923139"/>
                <a:gd name="connsiteX0-13" fmla="*/ 0 w 5642276"/>
                <a:gd name="connsiteY0-14" fmla="*/ 0 h 1024774"/>
                <a:gd name="connsiteX1-15" fmla="*/ 3183991 w 5642276"/>
                <a:gd name="connsiteY1-16" fmla="*/ 1014486 h 1024774"/>
                <a:gd name="connsiteX2-17" fmla="*/ 5642276 w 5642276"/>
                <a:gd name="connsiteY2-18" fmla="*/ 465880 h 1024774"/>
                <a:gd name="connsiteX0-19" fmla="*/ 0 w 5642276"/>
                <a:gd name="connsiteY0-20" fmla="*/ 0 h 1050349"/>
                <a:gd name="connsiteX1-21" fmla="*/ 2738605 w 5642276"/>
                <a:gd name="connsiteY1-22" fmla="*/ 1040628 h 1050349"/>
                <a:gd name="connsiteX2-23" fmla="*/ 5642276 w 5642276"/>
                <a:gd name="connsiteY2-24" fmla="*/ 465880 h 1050349"/>
                <a:gd name="connsiteX0-25" fmla="*/ 0 w 5642276"/>
                <a:gd name="connsiteY0-26" fmla="*/ 0 h 1180412"/>
                <a:gd name="connsiteX1-27" fmla="*/ 2738605 w 5642276"/>
                <a:gd name="connsiteY1-28" fmla="*/ 1040628 h 1180412"/>
                <a:gd name="connsiteX2-29" fmla="*/ 5642276 w 5642276"/>
                <a:gd name="connsiteY2-30" fmla="*/ 465880 h 1180412"/>
                <a:gd name="connsiteX0-31" fmla="*/ 0 w 4783958"/>
                <a:gd name="connsiteY0-32" fmla="*/ 18659 h 1059301"/>
                <a:gd name="connsiteX1-33" fmla="*/ 2738605 w 4783958"/>
                <a:gd name="connsiteY1-34" fmla="*/ 1059287 h 1059301"/>
                <a:gd name="connsiteX2-35" fmla="*/ 4783958 w 4783958"/>
                <a:gd name="connsiteY2-36" fmla="*/ 0 h 1059301"/>
                <a:gd name="connsiteX0-37" fmla="*/ 0 w 4783958"/>
                <a:gd name="connsiteY0-38" fmla="*/ 18659 h 1249910"/>
                <a:gd name="connsiteX1-39" fmla="*/ 2738605 w 4783958"/>
                <a:gd name="connsiteY1-40" fmla="*/ 1059287 h 1249910"/>
                <a:gd name="connsiteX2-41" fmla="*/ 4783958 w 4783958"/>
                <a:gd name="connsiteY2-42" fmla="*/ 0 h 1249910"/>
                <a:gd name="connsiteX0-43" fmla="*/ 0 w 4783958"/>
                <a:gd name="connsiteY0-44" fmla="*/ 18659 h 1114186"/>
                <a:gd name="connsiteX1-45" fmla="*/ 2738605 w 4783958"/>
                <a:gd name="connsiteY1-46" fmla="*/ 1059287 h 1114186"/>
                <a:gd name="connsiteX2-47" fmla="*/ 4783958 w 4783958"/>
                <a:gd name="connsiteY2-48" fmla="*/ 0 h 1114186"/>
                <a:gd name="connsiteX0-49" fmla="*/ 0 w 3849336"/>
                <a:gd name="connsiteY0-50" fmla="*/ 890436 h 1236708"/>
                <a:gd name="connsiteX1-51" fmla="*/ 1803983 w 3849336"/>
                <a:gd name="connsiteY1-52" fmla="*/ 1059287 h 1236708"/>
                <a:gd name="connsiteX2-53" fmla="*/ 3849336 w 3849336"/>
                <a:gd name="connsiteY2-54" fmla="*/ 0 h 1236708"/>
                <a:gd name="connsiteX0-55" fmla="*/ 0 w 3855589"/>
                <a:gd name="connsiteY0-56" fmla="*/ 1044190 h 1399731"/>
                <a:gd name="connsiteX1-57" fmla="*/ 1803983 w 3855589"/>
                <a:gd name="connsiteY1-58" fmla="*/ 1213041 h 1399731"/>
                <a:gd name="connsiteX2-59" fmla="*/ 3855589 w 3855589"/>
                <a:gd name="connsiteY2-60" fmla="*/ 0 h 1399731"/>
                <a:gd name="connsiteX0-61" fmla="*/ 0 w 3855589"/>
                <a:gd name="connsiteY0-62" fmla="*/ 1044190 h 1399731"/>
                <a:gd name="connsiteX1-63" fmla="*/ 1803983 w 3855589"/>
                <a:gd name="connsiteY1-64" fmla="*/ 1213041 h 1399731"/>
                <a:gd name="connsiteX2-65" fmla="*/ 3855589 w 3855589"/>
                <a:gd name="connsiteY2-66" fmla="*/ 0 h 1399731"/>
                <a:gd name="connsiteX0-67" fmla="*/ 0 w 3855589"/>
                <a:gd name="connsiteY0-68" fmla="*/ 1044190 h 1481937"/>
                <a:gd name="connsiteX1-69" fmla="*/ 1845806 w 3855589"/>
                <a:gd name="connsiteY1-70" fmla="*/ 1359900 h 1481937"/>
                <a:gd name="connsiteX2-71" fmla="*/ 3855589 w 3855589"/>
                <a:gd name="connsiteY2-72" fmla="*/ 0 h 1481937"/>
                <a:gd name="connsiteX0-73" fmla="*/ 0 w 3855589"/>
                <a:gd name="connsiteY0-74" fmla="*/ 1044190 h 1441641"/>
                <a:gd name="connsiteX1-75" fmla="*/ 1845806 w 3855589"/>
                <a:gd name="connsiteY1-76" fmla="*/ 1359900 h 1441641"/>
                <a:gd name="connsiteX2-77" fmla="*/ 3855589 w 3855589"/>
                <a:gd name="connsiteY2-78" fmla="*/ 0 h 1441641"/>
                <a:gd name="connsiteX0-79" fmla="*/ 0 w 3985423"/>
                <a:gd name="connsiteY0-80" fmla="*/ 362689 h 752252"/>
                <a:gd name="connsiteX1-81" fmla="*/ 1845806 w 3985423"/>
                <a:gd name="connsiteY1-82" fmla="*/ 678399 h 752252"/>
                <a:gd name="connsiteX2-83" fmla="*/ 3985423 w 3985423"/>
                <a:gd name="connsiteY2-84" fmla="*/ 0 h 752252"/>
                <a:gd name="connsiteX0-85" fmla="*/ 0 w 3985423"/>
                <a:gd name="connsiteY0-86" fmla="*/ 362689 h 752252"/>
                <a:gd name="connsiteX1-87" fmla="*/ 1845806 w 3985423"/>
                <a:gd name="connsiteY1-88" fmla="*/ 678399 h 752252"/>
                <a:gd name="connsiteX2-89" fmla="*/ 3985423 w 3985423"/>
                <a:gd name="connsiteY2-90" fmla="*/ 0 h 752252"/>
                <a:gd name="connsiteX0-91" fmla="*/ 0 w 3985423"/>
                <a:gd name="connsiteY0-92" fmla="*/ 362689 h 858571"/>
                <a:gd name="connsiteX1-93" fmla="*/ 1878650 w 3985423"/>
                <a:gd name="connsiteY1-94" fmla="*/ 828433 h 858571"/>
                <a:gd name="connsiteX2-95" fmla="*/ 3985423 w 3985423"/>
                <a:gd name="connsiteY2-96" fmla="*/ 0 h 858571"/>
                <a:gd name="connsiteX0-97" fmla="*/ 0 w 3985423"/>
                <a:gd name="connsiteY0-98" fmla="*/ 362689 h 838121"/>
                <a:gd name="connsiteX1-99" fmla="*/ 1878650 w 3985423"/>
                <a:gd name="connsiteY1-100" fmla="*/ 828433 h 838121"/>
                <a:gd name="connsiteX2-101" fmla="*/ 3985423 w 3985423"/>
                <a:gd name="connsiteY2-102" fmla="*/ 0 h 838121"/>
                <a:gd name="connsiteX0-103" fmla="*/ 0 w 4000624"/>
                <a:gd name="connsiteY0-104" fmla="*/ 268179 h 739817"/>
                <a:gd name="connsiteX1-105" fmla="*/ 1878650 w 4000624"/>
                <a:gd name="connsiteY1-106" fmla="*/ 733923 h 739817"/>
                <a:gd name="connsiteX2-107" fmla="*/ 4000624 w 4000624"/>
                <a:gd name="connsiteY2-108" fmla="*/ 0 h 739817"/>
                <a:gd name="connsiteX0-109" fmla="*/ 0 w 4000624"/>
                <a:gd name="connsiteY0-110" fmla="*/ 368606 h 840244"/>
                <a:gd name="connsiteX1-111" fmla="*/ 1878650 w 4000624"/>
                <a:gd name="connsiteY1-112" fmla="*/ 834350 h 840244"/>
                <a:gd name="connsiteX2-113" fmla="*/ 4000624 w 4000624"/>
                <a:gd name="connsiteY2-114" fmla="*/ 100427 h 840244"/>
                <a:gd name="connsiteX0-115" fmla="*/ 0 w 4000624"/>
                <a:gd name="connsiteY0-116" fmla="*/ 340791 h 1355956"/>
                <a:gd name="connsiteX1-117" fmla="*/ 2043510 w 4000624"/>
                <a:gd name="connsiteY1-118" fmla="*/ 1354072 h 1355956"/>
                <a:gd name="connsiteX2-119" fmla="*/ 4000624 w 4000624"/>
                <a:gd name="connsiteY2-120" fmla="*/ 72612 h 1355956"/>
                <a:gd name="connsiteX0-121" fmla="*/ 0 w 4000624"/>
                <a:gd name="connsiteY0-122" fmla="*/ 346642 h 1214922"/>
                <a:gd name="connsiteX1-123" fmla="*/ 2004458 w 4000624"/>
                <a:gd name="connsiteY1-124" fmla="*/ 1212612 h 1214922"/>
                <a:gd name="connsiteX2-125" fmla="*/ 4000624 w 4000624"/>
                <a:gd name="connsiteY2-126" fmla="*/ 78463 h 1214922"/>
                <a:gd name="connsiteX0-127" fmla="*/ 0 w 6165248"/>
                <a:gd name="connsiteY0-128" fmla="*/ 240934 h 1107750"/>
                <a:gd name="connsiteX1-129" fmla="*/ 2004458 w 6165248"/>
                <a:gd name="connsiteY1-130" fmla="*/ 1106904 h 1107750"/>
                <a:gd name="connsiteX2-131" fmla="*/ 6165248 w 6165248"/>
                <a:gd name="connsiteY2-132" fmla="*/ 82643 h 1107750"/>
                <a:gd name="connsiteX0-133" fmla="*/ 0 w 6178463"/>
                <a:gd name="connsiteY0-134" fmla="*/ 238303 h 1105091"/>
                <a:gd name="connsiteX1-135" fmla="*/ 2004458 w 6178463"/>
                <a:gd name="connsiteY1-136" fmla="*/ 1104273 h 1105091"/>
                <a:gd name="connsiteX2-137" fmla="*/ 6178463 w 6178463"/>
                <a:gd name="connsiteY2-138" fmla="*/ 82753 h 1105091"/>
                <a:gd name="connsiteX0-139" fmla="*/ 0 w 6178463"/>
                <a:gd name="connsiteY0-140" fmla="*/ 326506 h 1193294"/>
                <a:gd name="connsiteX1-141" fmla="*/ 2004458 w 6178463"/>
                <a:gd name="connsiteY1-142" fmla="*/ 1192476 h 1193294"/>
                <a:gd name="connsiteX2-143" fmla="*/ 6178463 w 6178463"/>
                <a:gd name="connsiteY2-144" fmla="*/ 170956 h 1193294"/>
              </a:gdLst>
              <a:ahLst/>
              <a:cxnLst>
                <a:cxn ang="0">
                  <a:pos x="connsiteX0-139" y="connsiteY0-140"/>
                </a:cxn>
                <a:cxn ang="0">
                  <a:pos x="connsiteX1-141" y="connsiteY1-142"/>
                </a:cxn>
                <a:cxn ang="0">
                  <a:pos x="connsiteX2-143" y="connsiteY2-144"/>
                </a:cxn>
              </a:cxnLst>
              <a:rect l="l" t="t" r="r" b="b"/>
              <a:pathLst>
                <a:path w="6178463" h="1193294">
                  <a:moveTo>
                    <a:pt x="0" y="326506"/>
                  </a:moveTo>
                  <a:cubicBezTo>
                    <a:pt x="734073" y="622198"/>
                    <a:pt x="974714" y="1218401"/>
                    <a:pt x="2004458" y="1192476"/>
                  </a:cubicBezTo>
                  <a:cubicBezTo>
                    <a:pt x="3034202" y="1166551"/>
                    <a:pt x="4006768" y="-533800"/>
                    <a:pt x="6178463" y="170956"/>
                  </a:cubicBezTo>
                </a:path>
              </a:pathLst>
            </a:custGeom>
            <a:noFill/>
            <a:ln w="12700">
              <a:solidFill>
                <a:srgbClr val="C9E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rot="20875065" flipH="1">
              <a:off x="6836006" y="2945122"/>
              <a:ext cx="2734652" cy="203246"/>
            </a:xfrm>
            <a:custGeom>
              <a:avLst/>
              <a:gdLst>
                <a:gd name="connsiteX0" fmla="*/ 0 w 4448175"/>
                <a:gd name="connsiteY0" fmla="*/ 542925 h 765467"/>
                <a:gd name="connsiteX1" fmla="*/ 2076450 w 4448175"/>
                <a:gd name="connsiteY1" fmla="*/ 752475 h 765467"/>
                <a:gd name="connsiteX2" fmla="*/ 3924300 w 4448175"/>
                <a:gd name="connsiteY2" fmla="*/ 209550 h 765467"/>
                <a:gd name="connsiteX3" fmla="*/ 4448175 w 4448175"/>
                <a:gd name="connsiteY3" fmla="*/ 0 h 765467"/>
                <a:gd name="connsiteX0-1" fmla="*/ 0 w 4448175"/>
                <a:gd name="connsiteY0-2" fmla="*/ 876300 h 929161"/>
                <a:gd name="connsiteX1-3" fmla="*/ 2076450 w 4448175"/>
                <a:gd name="connsiteY1-4" fmla="*/ 752475 h 929161"/>
                <a:gd name="connsiteX2-5" fmla="*/ 3924300 w 4448175"/>
                <a:gd name="connsiteY2-6" fmla="*/ 209550 h 929161"/>
                <a:gd name="connsiteX3-7" fmla="*/ 4448175 w 4448175"/>
                <a:gd name="connsiteY3-8" fmla="*/ 0 h 929161"/>
                <a:gd name="connsiteX0-9" fmla="*/ 0 w 4448175"/>
                <a:gd name="connsiteY0-10" fmla="*/ 876300 h 927030"/>
                <a:gd name="connsiteX1-11" fmla="*/ 2076450 w 4448175"/>
                <a:gd name="connsiteY1-12" fmla="*/ 752475 h 927030"/>
                <a:gd name="connsiteX2-13" fmla="*/ 3829050 w 4448175"/>
                <a:gd name="connsiteY2-14" fmla="*/ 285750 h 927030"/>
                <a:gd name="connsiteX3-15" fmla="*/ 4448175 w 4448175"/>
                <a:gd name="connsiteY3-16" fmla="*/ 0 h 927030"/>
                <a:gd name="connsiteX0-17" fmla="*/ 0 w 4448175"/>
                <a:gd name="connsiteY0-18" fmla="*/ 876300 h 1027144"/>
                <a:gd name="connsiteX1-19" fmla="*/ 2200275 w 4448175"/>
                <a:gd name="connsiteY1-20" fmla="*/ 981075 h 1027144"/>
                <a:gd name="connsiteX2-21" fmla="*/ 3829050 w 4448175"/>
                <a:gd name="connsiteY2-22" fmla="*/ 285750 h 1027144"/>
                <a:gd name="connsiteX3-23" fmla="*/ 4448175 w 4448175"/>
                <a:gd name="connsiteY3-24" fmla="*/ 0 h 1027144"/>
                <a:gd name="connsiteX0-25" fmla="*/ 0 w 4448175"/>
                <a:gd name="connsiteY0-26" fmla="*/ 876300 h 1031375"/>
                <a:gd name="connsiteX1-27" fmla="*/ 2200275 w 4448175"/>
                <a:gd name="connsiteY1-28" fmla="*/ 981075 h 1031375"/>
                <a:gd name="connsiteX2-29" fmla="*/ 3829050 w 4448175"/>
                <a:gd name="connsiteY2-30" fmla="*/ 285750 h 1031375"/>
                <a:gd name="connsiteX3-31" fmla="*/ 4448175 w 4448175"/>
                <a:gd name="connsiteY3-32" fmla="*/ 0 h 1031375"/>
                <a:gd name="connsiteX0-33" fmla="*/ 0 w 4448175"/>
                <a:gd name="connsiteY0-34" fmla="*/ 876300 h 1048302"/>
                <a:gd name="connsiteX1-35" fmla="*/ 2200275 w 4448175"/>
                <a:gd name="connsiteY1-36" fmla="*/ 981075 h 1048302"/>
                <a:gd name="connsiteX2-37" fmla="*/ 4448175 w 4448175"/>
                <a:gd name="connsiteY2-38" fmla="*/ 0 h 1048302"/>
                <a:gd name="connsiteX0-39" fmla="*/ 0 w 4448175"/>
                <a:gd name="connsiteY0-40" fmla="*/ 876300 h 1048302"/>
                <a:gd name="connsiteX1-41" fmla="*/ 2200275 w 4448175"/>
                <a:gd name="connsiteY1-42" fmla="*/ 981075 h 1048302"/>
                <a:gd name="connsiteX2-43" fmla="*/ 4448175 w 4448175"/>
                <a:gd name="connsiteY2-44" fmla="*/ 0 h 1048302"/>
                <a:gd name="connsiteX0-45" fmla="*/ 0 w 4448175"/>
                <a:gd name="connsiteY0-46" fmla="*/ 876300 h 1048302"/>
                <a:gd name="connsiteX1-47" fmla="*/ 2200275 w 4448175"/>
                <a:gd name="connsiteY1-48" fmla="*/ 981075 h 1048302"/>
                <a:gd name="connsiteX2-49" fmla="*/ 4448175 w 4448175"/>
                <a:gd name="connsiteY2-50" fmla="*/ 0 h 1048302"/>
                <a:gd name="connsiteX0-51" fmla="*/ 0 w 4448175"/>
                <a:gd name="connsiteY0-52" fmla="*/ 876300 h 1048302"/>
                <a:gd name="connsiteX1-53" fmla="*/ 2200275 w 4448175"/>
                <a:gd name="connsiteY1-54" fmla="*/ 981075 h 1048302"/>
                <a:gd name="connsiteX2-55" fmla="*/ 4448175 w 4448175"/>
                <a:gd name="connsiteY2-56" fmla="*/ 0 h 1048302"/>
                <a:gd name="connsiteX0-57" fmla="*/ 0 w 4448175"/>
                <a:gd name="connsiteY0-58" fmla="*/ 876300 h 1048302"/>
                <a:gd name="connsiteX1-59" fmla="*/ 2200275 w 4448175"/>
                <a:gd name="connsiteY1-60" fmla="*/ 981075 h 1048302"/>
                <a:gd name="connsiteX2-61" fmla="*/ 4448175 w 4448175"/>
                <a:gd name="connsiteY2-62" fmla="*/ 0 h 1048302"/>
                <a:gd name="connsiteX0-63" fmla="*/ 0 w 4122214"/>
                <a:gd name="connsiteY0-64" fmla="*/ 942897 h 1119831"/>
                <a:gd name="connsiteX1-65" fmla="*/ 2200275 w 4122214"/>
                <a:gd name="connsiteY1-66" fmla="*/ 1047672 h 1119831"/>
                <a:gd name="connsiteX2-67" fmla="*/ 4122214 w 4122214"/>
                <a:gd name="connsiteY2-68" fmla="*/ 0 h 1119831"/>
                <a:gd name="connsiteX0-69" fmla="*/ 0 w 2734642"/>
                <a:gd name="connsiteY0-70" fmla="*/ 61060 h 283457"/>
                <a:gd name="connsiteX1-71" fmla="*/ 2200275 w 2734642"/>
                <a:gd name="connsiteY1-72" fmla="*/ 165835 h 283457"/>
                <a:gd name="connsiteX2-73" fmla="*/ 2734642 w 2734642"/>
                <a:gd name="connsiteY2-74" fmla="*/ 0 h 283457"/>
                <a:gd name="connsiteX0-75" fmla="*/ 0 w 2734642"/>
                <a:gd name="connsiteY0-76" fmla="*/ 61060 h 172748"/>
                <a:gd name="connsiteX1-77" fmla="*/ 2200275 w 2734642"/>
                <a:gd name="connsiteY1-78" fmla="*/ 165835 h 172748"/>
                <a:gd name="connsiteX2-79" fmla="*/ 2734642 w 2734642"/>
                <a:gd name="connsiteY2-80" fmla="*/ 0 h 172748"/>
                <a:gd name="connsiteX0-81" fmla="*/ 0 w 2734703"/>
                <a:gd name="connsiteY0-82" fmla="*/ 61060 h 172748"/>
                <a:gd name="connsiteX1-83" fmla="*/ 2200275 w 2734703"/>
                <a:gd name="connsiteY1-84" fmla="*/ 165835 h 172748"/>
                <a:gd name="connsiteX2-85" fmla="*/ 2734642 w 2734703"/>
                <a:gd name="connsiteY2-86" fmla="*/ 0 h 172748"/>
                <a:gd name="connsiteX0-87" fmla="*/ 0 w 2734652"/>
                <a:gd name="connsiteY0-88" fmla="*/ 61060 h 203246"/>
                <a:gd name="connsiteX1-89" fmla="*/ 1801063 w 2734652"/>
                <a:gd name="connsiteY1-90" fmla="*/ 200823 h 203246"/>
                <a:gd name="connsiteX2-91" fmla="*/ 2734642 w 2734652"/>
                <a:gd name="connsiteY2-92" fmla="*/ 0 h 203246"/>
              </a:gdLst>
              <a:ahLst/>
              <a:cxnLst>
                <a:cxn ang="0">
                  <a:pos x="connsiteX0-87" y="connsiteY0-88"/>
                </a:cxn>
                <a:cxn ang="0">
                  <a:pos x="connsiteX1-89" y="connsiteY1-90"/>
                </a:cxn>
                <a:cxn ang="0">
                  <a:pos x="connsiteX2-91" y="connsiteY2-92"/>
                </a:cxn>
              </a:cxnLst>
              <a:rect l="l" t="t" r="r" b="b"/>
              <a:pathLst>
                <a:path w="2734652" h="203246">
                  <a:moveTo>
                    <a:pt x="0" y="61060"/>
                  </a:moveTo>
                  <a:cubicBezTo>
                    <a:pt x="711200" y="193616"/>
                    <a:pt x="1345289" y="211000"/>
                    <a:pt x="1801063" y="200823"/>
                  </a:cubicBezTo>
                  <a:cubicBezTo>
                    <a:pt x="2256837" y="190646"/>
                    <a:pt x="2737293" y="1423"/>
                    <a:pt x="2734642" y="0"/>
                  </a:cubicBezTo>
                </a:path>
              </a:pathLst>
            </a:custGeom>
            <a:noFill/>
            <a:ln w="12700">
              <a:solidFill>
                <a:srgbClr val="C9E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rot="20709146" flipV="1">
              <a:off x="5405575" y="1108312"/>
              <a:ext cx="3985423" cy="838121"/>
            </a:xfrm>
            <a:custGeom>
              <a:avLst/>
              <a:gdLst>
                <a:gd name="connsiteX0" fmla="*/ 0 w 6686550"/>
                <a:gd name="connsiteY0" fmla="*/ 0 h 1293862"/>
                <a:gd name="connsiteX1" fmla="*/ 3609975 w 6686550"/>
                <a:gd name="connsiteY1" fmla="*/ 1247775 h 1293862"/>
                <a:gd name="connsiteX2" fmla="*/ 6686550 w 6686550"/>
                <a:gd name="connsiteY2" fmla="*/ 904875 h 1293862"/>
                <a:gd name="connsiteX0-1" fmla="*/ 0 w 6686550"/>
                <a:gd name="connsiteY0-2" fmla="*/ 0 h 1385371"/>
                <a:gd name="connsiteX1-3" fmla="*/ 3524440 w 6686550"/>
                <a:gd name="connsiteY1-4" fmla="*/ 1348739 h 1385371"/>
                <a:gd name="connsiteX2-5" fmla="*/ 6686550 w 6686550"/>
                <a:gd name="connsiteY2-6" fmla="*/ 904875 h 1385371"/>
                <a:gd name="connsiteX0-7" fmla="*/ 0 w 5642276"/>
                <a:gd name="connsiteY0-8" fmla="*/ 0 h 923139"/>
                <a:gd name="connsiteX1-9" fmla="*/ 2480166 w 5642276"/>
                <a:gd name="connsiteY1-10" fmla="*/ 909744 h 923139"/>
                <a:gd name="connsiteX2-11" fmla="*/ 5642276 w 5642276"/>
                <a:gd name="connsiteY2-12" fmla="*/ 465880 h 923139"/>
                <a:gd name="connsiteX0-13" fmla="*/ 0 w 5642276"/>
                <a:gd name="connsiteY0-14" fmla="*/ 0 h 1024774"/>
                <a:gd name="connsiteX1-15" fmla="*/ 3183991 w 5642276"/>
                <a:gd name="connsiteY1-16" fmla="*/ 1014486 h 1024774"/>
                <a:gd name="connsiteX2-17" fmla="*/ 5642276 w 5642276"/>
                <a:gd name="connsiteY2-18" fmla="*/ 465880 h 1024774"/>
                <a:gd name="connsiteX0-19" fmla="*/ 0 w 5642276"/>
                <a:gd name="connsiteY0-20" fmla="*/ 0 h 1050349"/>
                <a:gd name="connsiteX1-21" fmla="*/ 2738605 w 5642276"/>
                <a:gd name="connsiteY1-22" fmla="*/ 1040628 h 1050349"/>
                <a:gd name="connsiteX2-23" fmla="*/ 5642276 w 5642276"/>
                <a:gd name="connsiteY2-24" fmla="*/ 465880 h 1050349"/>
                <a:gd name="connsiteX0-25" fmla="*/ 0 w 5642276"/>
                <a:gd name="connsiteY0-26" fmla="*/ 0 h 1180412"/>
                <a:gd name="connsiteX1-27" fmla="*/ 2738605 w 5642276"/>
                <a:gd name="connsiteY1-28" fmla="*/ 1040628 h 1180412"/>
                <a:gd name="connsiteX2-29" fmla="*/ 5642276 w 5642276"/>
                <a:gd name="connsiteY2-30" fmla="*/ 465880 h 1180412"/>
                <a:gd name="connsiteX0-31" fmla="*/ 0 w 4783958"/>
                <a:gd name="connsiteY0-32" fmla="*/ 18659 h 1059301"/>
                <a:gd name="connsiteX1-33" fmla="*/ 2738605 w 4783958"/>
                <a:gd name="connsiteY1-34" fmla="*/ 1059287 h 1059301"/>
                <a:gd name="connsiteX2-35" fmla="*/ 4783958 w 4783958"/>
                <a:gd name="connsiteY2-36" fmla="*/ 0 h 1059301"/>
                <a:gd name="connsiteX0-37" fmla="*/ 0 w 4783958"/>
                <a:gd name="connsiteY0-38" fmla="*/ 18659 h 1249910"/>
                <a:gd name="connsiteX1-39" fmla="*/ 2738605 w 4783958"/>
                <a:gd name="connsiteY1-40" fmla="*/ 1059287 h 1249910"/>
                <a:gd name="connsiteX2-41" fmla="*/ 4783958 w 4783958"/>
                <a:gd name="connsiteY2-42" fmla="*/ 0 h 1249910"/>
                <a:gd name="connsiteX0-43" fmla="*/ 0 w 4783958"/>
                <a:gd name="connsiteY0-44" fmla="*/ 18659 h 1114186"/>
                <a:gd name="connsiteX1-45" fmla="*/ 2738605 w 4783958"/>
                <a:gd name="connsiteY1-46" fmla="*/ 1059287 h 1114186"/>
                <a:gd name="connsiteX2-47" fmla="*/ 4783958 w 4783958"/>
                <a:gd name="connsiteY2-48" fmla="*/ 0 h 1114186"/>
                <a:gd name="connsiteX0-49" fmla="*/ 0 w 3849336"/>
                <a:gd name="connsiteY0-50" fmla="*/ 890436 h 1236708"/>
                <a:gd name="connsiteX1-51" fmla="*/ 1803983 w 3849336"/>
                <a:gd name="connsiteY1-52" fmla="*/ 1059287 h 1236708"/>
                <a:gd name="connsiteX2-53" fmla="*/ 3849336 w 3849336"/>
                <a:gd name="connsiteY2-54" fmla="*/ 0 h 1236708"/>
                <a:gd name="connsiteX0-55" fmla="*/ 0 w 3855589"/>
                <a:gd name="connsiteY0-56" fmla="*/ 1044190 h 1399731"/>
                <a:gd name="connsiteX1-57" fmla="*/ 1803983 w 3855589"/>
                <a:gd name="connsiteY1-58" fmla="*/ 1213041 h 1399731"/>
                <a:gd name="connsiteX2-59" fmla="*/ 3855589 w 3855589"/>
                <a:gd name="connsiteY2-60" fmla="*/ 0 h 1399731"/>
                <a:gd name="connsiteX0-61" fmla="*/ 0 w 3855589"/>
                <a:gd name="connsiteY0-62" fmla="*/ 1044190 h 1399731"/>
                <a:gd name="connsiteX1-63" fmla="*/ 1803983 w 3855589"/>
                <a:gd name="connsiteY1-64" fmla="*/ 1213041 h 1399731"/>
                <a:gd name="connsiteX2-65" fmla="*/ 3855589 w 3855589"/>
                <a:gd name="connsiteY2-66" fmla="*/ 0 h 1399731"/>
                <a:gd name="connsiteX0-67" fmla="*/ 0 w 3855589"/>
                <a:gd name="connsiteY0-68" fmla="*/ 1044190 h 1481937"/>
                <a:gd name="connsiteX1-69" fmla="*/ 1845806 w 3855589"/>
                <a:gd name="connsiteY1-70" fmla="*/ 1359900 h 1481937"/>
                <a:gd name="connsiteX2-71" fmla="*/ 3855589 w 3855589"/>
                <a:gd name="connsiteY2-72" fmla="*/ 0 h 1481937"/>
                <a:gd name="connsiteX0-73" fmla="*/ 0 w 3855589"/>
                <a:gd name="connsiteY0-74" fmla="*/ 1044190 h 1441641"/>
                <a:gd name="connsiteX1-75" fmla="*/ 1845806 w 3855589"/>
                <a:gd name="connsiteY1-76" fmla="*/ 1359900 h 1441641"/>
                <a:gd name="connsiteX2-77" fmla="*/ 3855589 w 3855589"/>
                <a:gd name="connsiteY2-78" fmla="*/ 0 h 1441641"/>
                <a:gd name="connsiteX0-79" fmla="*/ 0 w 3985423"/>
                <a:gd name="connsiteY0-80" fmla="*/ 362689 h 752252"/>
                <a:gd name="connsiteX1-81" fmla="*/ 1845806 w 3985423"/>
                <a:gd name="connsiteY1-82" fmla="*/ 678399 h 752252"/>
                <a:gd name="connsiteX2-83" fmla="*/ 3985423 w 3985423"/>
                <a:gd name="connsiteY2-84" fmla="*/ 0 h 752252"/>
                <a:gd name="connsiteX0-85" fmla="*/ 0 w 3985423"/>
                <a:gd name="connsiteY0-86" fmla="*/ 362689 h 752252"/>
                <a:gd name="connsiteX1-87" fmla="*/ 1845806 w 3985423"/>
                <a:gd name="connsiteY1-88" fmla="*/ 678399 h 752252"/>
                <a:gd name="connsiteX2-89" fmla="*/ 3985423 w 3985423"/>
                <a:gd name="connsiteY2-90" fmla="*/ 0 h 752252"/>
                <a:gd name="connsiteX0-91" fmla="*/ 0 w 3985423"/>
                <a:gd name="connsiteY0-92" fmla="*/ 362689 h 858571"/>
                <a:gd name="connsiteX1-93" fmla="*/ 1878650 w 3985423"/>
                <a:gd name="connsiteY1-94" fmla="*/ 828433 h 858571"/>
                <a:gd name="connsiteX2-95" fmla="*/ 3985423 w 3985423"/>
                <a:gd name="connsiteY2-96" fmla="*/ 0 h 858571"/>
                <a:gd name="connsiteX0-97" fmla="*/ 0 w 3985423"/>
                <a:gd name="connsiteY0-98" fmla="*/ 362689 h 838121"/>
                <a:gd name="connsiteX1-99" fmla="*/ 1878650 w 3985423"/>
                <a:gd name="connsiteY1-100" fmla="*/ 828433 h 838121"/>
                <a:gd name="connsiteX2-101" fmla="*/ 3985423 w 3985423"/>
                <a:gd name="connsiteY2-102" fmla="*/ 0 h 838121"/>
              </a:gdLst>
              <a:ahLst/>
              <a:cxnLst>
                <a:cxn ang="0">
                  <a:pos x="connsiteX0-97" y="connsiteY0-98"/>
                </a:cxn>
                <a:cxn ang="0">
                  <a:pos x="connsiteX1-99" y="connsiteY1-100"/>
                </a:cxn>
                <a:cxn ang="0">
                  <a:pos x="connsiteX2-101" y="connsiteY2-102"/>
                </a:cxn>
              </a:cxnLst>
              <a:rect l="l" t="t" r="r" b="b"/>
              <a:pathLst>
                <a:path w="3985423" h="838121">
                  <a:moveTo>
                    <a:pt x="0" y="362689"/>
                  </a:moveTo>
                  <a:cubicBezTo>
                    <a:pt x="734073" y="658381"/>
                    <a:pt x="1214413" y="888881"/>
                    <a:pt x="1878650" y="828433"/>
                  </a:cubicBezTo>
                  <a:cubicBezTo>
                    <a:pt x="2542887" y="767985"/>
                    <a:pt x="3119649" y="458660"/>
                    <a:pt x="3985423" y="0"/>
                  </a:cubicBezTo>
                </a:path>
              </a:pathLst>
            </a:custGeom>
            <a:noFill/>
            <a:ln w="12700">
              <a:solidFill>
                <a:srgbClr val="C9E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612030" y="924886"/>
            <a:ext cx="8076841" cy="3318389"/>
            <a:chOff x="612026" y="924884"/>
            <a:chExt cx="8076841" cy="3318389"/>
          </a:xfrm>
          <a:solidFill>
            <a:srgbClr val="C9E8FF"/>
          </a:solidFill>
        </p:grpSpPr>
        <p:sp>
          <p:nvSpPr>
            <p:cNvPr id="43" name="椭圆 42"/>
            <p:cNvSpPr/>
            <p:nvPr/>
          </p:nvSpPr>
          <p:spPr>
            <a:xfrm flipH="1">
              <a:off x="8238226" y="1146926"/>
              <a:ext cx="99371" cy="993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828050" y="2138849"/>
              <a:ext cx="228046" cy="2280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7662162" y="3138773"/>
              <a:ext cx="228046" cy="2280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flipH="1">
              <a:off x="612026" y="924884"/>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8589496" y="4143902"/>
              <a:ext cx="99371" cy="993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6688034" y="1057609"/>
              <a:ext cx="377375" cy="377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flipH="1">
              <a:off x="1583161" y="2648700"/>
              <a:ext cx="397481" cy="3974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椭圆 2"/>
          <p:cNvSpPr/>
          <p:nvPr/>
        </p:nvSpPr>
        <p:spPr>
          <a:xfrm>
            <a:off x="2786054" y="714362"/>
            <a:ext cx="3274293" cy="3274293"/>
          </a:xfrm>
          <a:prstGeom prst="ellipse">
            <a:avLst/>
          </a:prstGeom>
          <a:solidFill>
            <a:srgbClr val="D9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500698" y="2214560"/>
            <a:ext cx="1762125" cy="1762125"/>
          </a:xfrm>
          <a:prstGeom prst="ellipse">
            <a:avLst/>
          </a:prstGeom>
          <a:solidFill>
            <a:srgbClr val="C9E8FF">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2867648" y="1858323"/>
            <a:ext cx="3096344" cy="1102519"/>
          </a:xfrm>
        </p:spPr>
        <p:txBody>
          <a:bodyPr>
            <a:normAutofit/>
          </a:bodyPr>
          <a:lstStyle/>
          <a:p>
            <a:r>
              <a:rPr lang="zh-CN" altLang="en-US" sz="5400" b="1" dirty="0">
                <a:solidFill>
                  <a:srgbClr val="0070C0"/>
                </a:solidFill>
                <a:effectLst>
                  <a:reflection blurRad="25400" stA="30000" endPos="30000" dist="50800" dir="5400000" sy="-100000" algn="bl" rotWithShape="0"/>
                </a:effectLst>
                <a:latin typeface="微软雅黑" panose="020B0503020204020204" pitchFamily="34" charset="-122"/>
                <a:ea typeface="微软雅黑" panose="020B0503020204020204" pitchFamily="34" charset="-122"/>
                <a:cs typeface="+mn-cs"/>
              </a:rPr>
              <a:t>本课结束</a:t>
            </a:r>
          </a:p>
        </p:txBody>
      </p:sp>
      <p:grpSp>
        <p:nvGrpSpPr>
          <p:cNvPr id="13" name="组合 12"/>
          <p:cNvGrpSpPr/>
          <p:nvPr/>
        </p:nvGrpSpPr>
        <p:grpSpPr>
          <a:xfrm>
            <a:off x="-642974" y="4551892"/>
            <a:ext cx="9786974" cy="338554"/>
            <a:chOff x="-324544" y="4551891"/>
            <a:chExt cx="9616480" cy="338554"/>
          </a:xfrm>
        </p:grpSpPr>
        <p:sp>
          <p:nvSpPr>
            <p:cNvPr id="4" name="TextBox 3"/>
            <p:cNvSpPr txBox="1"/>
            <p:nvPr/>
          </p:nvSpPr>
          <p:spPr>
            <a:xfrm>
              <a:off x="3738279" y="4551891"/>
              <a:ext cx="1973818" cy="338554"/>
            </a:xfrm>
            <a:prstGeom prst="rect">
              <a:avLst/>
            </a:prstGeom>
            <a:noFill/>
          </p:spPr>
          <p:txBody>
            <a:bodyPr wrap="square" rtlCol="0">
              <a:spAutoFit/>
            </a:bodyPr>
            <a:lstStyle/>
            <a:p>
              <a:pPr algn="ctr"/>
              <a:r>
                <a:rPr lang="zh-CN" altLang="en-US" sz="1600" dirty="0">
                  <a:solidFill>
                    <a:schemeClr val="tx2"/>
                  </a:solidFill>
                  <a:effectLst>
                    <a:reflection blurRad="25400" stA="30000" endPos="30000" dist="50800" dir="5400000" sy="-100000" algn="bl" rotWithShape="0"/>
                  </a:effectLst>
                  <a:latin typeface="微软雅黑" panose="020B0503020204020204" pitchFamily="34" charset="-122"/>
                  <a:ea typeface="微软雅黑" panose="020B0503020204020204" pitchFamily="34" charset="-122"/>
                </a:rPr>
                <a:t>高级</a:t>
              </a:r>
              <a:r>
                <a:rPr lang="en-US" altLang="zh-CN" sz="1600" dirty="0">
                  <a:solidFill>
                    <a:schemeClr val="tx2"/>
                  </a:solidFill>
                  <a:effectLst>
                    <a:reflection blurRad="25400" stA="30000" endPos="30000" dist="50800" dir="5400000" sy="-100000" algn="bl" rotWithShape="0"/>
                  </a:effectLst>
                  <a:latin typeface="微软雅黑" panose="020B0503020204020204" pitchFamily="34" charset="-122"/>
                  <a:ea typeface="微软雅黑" panose="020B0503020204020204" pitchFamily="34" charset="-122"/>
                </a:rPr>
                <a:t>office</a:t>
              </a:r>
              <a:r>
                <a:rPr lang="zh-CN" altLang="en-US" sz="1600" dirty="0">
                  <a:solidFill>
                    <a:schemeClr val="tx2"/>
                  </a:solidFill>
                  <a:effectLst>
                    <a:reflection blurRad="25400" stA="30000" endPos="30000" dist="50800" dir="5400000" sy="-100000" algn="bl" rotWithShape="0"/>
                  </a:effectLst>
                  <a:latin typeface="微软雅黑" panose="020B0503020204020204" pitchFamily="34" charset="-122"/>
                  <a:ea typeface="微软雅黑" panose="020B0503020204020204" pitchFamily="34" charset="-122"/>
                </a:rPr>
                <a:t>应用</a:t>
              </a:r>
            </a:p>
          </p:txBody>
        </p:sp>
        <p:grpSp>
          <p:nvGrpSpPr>
            <p:cNvPr id="50" name="组合 49"/>
            <p:cNvGrpSpPr/>
            <p:nvPr/>
          </p:nvGrpSpPr>
          <p:grpSpPr>
            <a:xfrm>
              <a:off x="-324544" y="4731990"/>
              <a:ext cx="9616480" cy="0"/>
              <a:chOff x="-324544" y="4731990"/>
              <a:chExt cx="9616480" cy="0"/>
            </a:xfrm>
          </p:grpSpPr>
          <p:cxnSp>
            <p:nvCxnSpPr>
              <p:cNvPr id="33" name="直接连接符 32"/>
              <p:cNvCxnSpPr/>
              <p:nvPr/>
            </p:nvCxnSpPr>
            <p:spPr>
              <a:xfrm>
                <a:off x="-324544" y="4731990"/>
                <a:ext cx="3967409" cy="0"/>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879376" y="4731990"/>
                <a:ext cx="3412560" cy="0"/>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89348"/>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为什么要用函数</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6147" name="Rectangle 3"/>
          <p:cNvSpPr>
            <a:spLocks noGrp="1" noChangeArrowheads="1"/>
          </p:cNvSpPr>
          <p:nvPr>
            <p:ph type="body" idx="1"/>
          </p:nvPr>
        </p:nvSpPr>
        <p:spPr>
          <a:xfrm>
            <a:off x="251520" y="1232297"/>
            <a:ext cx="8678169" cy="3499693"/>
          </a:xfrm>
        </p:spPr>
        <p:txBody>
          <a:bodyPr>
            <a:normAutofit fontScale="92500" lnSpcReduction="20000"/>
          </a:bodyPr>
          <a:lstStyle/>
          <a:p>
            <a:pPr eaLnBrk="1" hangingPunct="1">
              <a:spcBef>
                <a:spcPct val="50000"/>
              </a:spcBef>
            </a:pPr>
            <a:r>
              <a:rPr lang="zh-CN" altLang="en-US" dirty="0"/>
              <a:t>问题：</a:t>
            </a:r>
            <a:endParaRPr lang="en-US" altLang="zh-CN" dirty="0"/>
          </a:p>
          <a:p>
            <a:pPr lvl="1" eaLnBrk="1" hangingPunct="1">
              <a:lnSpc>
                <a:spcPct val="150000"/>
              </a:lnSpc>
              <a:spcBef>
                <a:spcPct val="50000"/>
              </a:spcBef>
            </a:pPr>
            <a:r>
              <a:rPr lang="zh-CN" altLang="zh-CN" dirty="0">
                <a:latin typeface="仿宋" panose="02010609060101010101" pitchFamily="49" charset="-122"/>
                <a:ea typeface="仿宋" panose="02010609060101010101" pitchFamily="49" charset="-122"/>
              </a:rPr>
              <a:t>如果程序的功能比较多，规模比较大，把所有代码都写在</a:t>
            </a:r>
            <a:r>
              <a:rPr lang="en-US" altLang="zh-CN" dirty="0">
                <a:latin typeface="仿宋" panose="02010609060101010101" pitchFamily="49" charset="-122"/>
                <a:ea typeface="仿宋" panose="02010609060101010101" pitchFamily="49" charset="-122"/>
              </a:rPr>
              <a:t>main</a:t>
            </a:r>
            <a:r>
              <a:rPr lang="zh-CN" altLang="zh-CN" dirty="0">
                <a:latin typeface="仿宋" panose="02010609060101010101" pitchFamily="49" charset="-122"/>
                <a:ea typeface="仿宋" panose="02010609060101010101" pitchFamily="49" charset="-122"/>
              </a:rPr>
              <a:t>函数中，就会使主函数变得</a:t>
            </a:r>
            <a:r>
              <a:rPr lang="zh-CN" altLang="zh-CN" dirty="0">
                <a:solidFill>
                  <a:srgbClr val="C00000"/>
                </a:solidFill>
                <a:latin typeface="仿宋" panose="02010609060101010101" pitchFamily="49" charset="-122"/>
                <a:ea typeface="仿宋" panose="02010609060101010101" pitchFamily="49" charset="-122"/>
              </a:rPr>
              <a:t>庞杂、头绪不清</a:t>
            </a:r>
            <a:r>
              <a:rPr lang="zh-CN" altLang="zh-CN" dirty="0">
                <a:latin typeface="仿宋" panose="02010609060101010101" pitchFamily="49" charset="-122"/>
                <a:ea typeface="仿宋" panose="02010609060101010101" pitchFamily="49" charset="-122"/>
              </a:rPr>
              <a:t>，阅读和维护变得困难</a:t>
            </a:r>
            <a:endParaRPr lang="en-US" altLang="zh-CN" dirty="0">
              <a:latin typeface="仿宋" panose="02010609060101010101" pitchFamily="49" charset="-122"/>
              <a:ea typeface="仿宋" panose="02010609060101010101" pitchFamily="49" charset="-122"/>
            </a:endParaRPr>
          </a:p>
          <a:p>
            <a:pPr lvl="1" eaLnBrk="1" hangingPunct="1">
              <a:lnSpc>
                <a:spcPct val="150000"/>
              </a:lnSpc>
              <a:spcBef>
                <a:spcPct val="50000"/>
              </a:spcBef>
            </a:pPr>
            <a:r>
              <a:rPr lang="zh-CN" altLang="zh-CN" dirty="0">
                <a:latin typeface="仿宋" panose="02010609060101010101" pitchFamily="49" charset="-122"/>
                <a:ea typeface="仿宋" panose="02010609060101010101" pitchFamily="49" charset="-122"/>
              </a:rPr>
              <a:t>有时程序中要多次实现某一功能，就需要多次重复编写实现此功能的程序代码</a:t>
            </a:r>
            <a:r>
              <a:rPr lang="zh-CN" altLang="en-US"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这使程序冗长，不精炼</a:t>
            </a:r>
            <a:endParaRPr lang="en-US" altLang="zh-CN" dirty="0">
              <a:latin typeface="仿宋" panose="02010609060101010101" pitchFamily="49" charset="-122"/>
              <a:ea typeface="仿宋" panose="02010609060101010101" pitchFamily="49" charset="-122"/>
            </a:endParaRPr>
          </a:p>
        </p:txBody>
      </p:sp>
      <p:pic>
        <p:nvPicPr>
          <p:cNvPr id="6148"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89348"/>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为什么要用函数</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7171" name="Rectangle 3"/>
          <p:cNvSpPr>
            <a:spLocks noGrp="1" noChangeArrowheads="1"/>
          </p:cNvSpPr>
          <p:nvPr>
            <p:ph type="body" idx="1"/>
          </p:nvPr>
        </p:nvSpPr>
        <p:spPr>
          <a:xfrm>
            <a:off x="428626" y="1232297"/>
            <a:ext cx="8501063" cy="3161109"/>
          </a:xfrm>
        </p:spPr>
        <p:txBody>
          <a:bodyPr/>
          <a:lstStyle/>
          <a:p>
            <a:pPr eaLnBrk="1" hangingPunct="1">
              <a:spcBef>
                <a:spcPct val="50000"/>
              </a:spcBef>
            </a:pPr>
            <a:r>
              <a:rPr lang="zh-CN" altLang="en-US" dirty="0"/>
              <a:t>解决的方法：用</a:t>
            </a:r>
            <a:r>
              <a:rPr lang="zh-CN" altLang="zh-CN" dirty="0"/>
              <a:t>模块化程序设计的思路</a:t>
            </a:r>
            <a:endParaRPr lang="en-US" altLang="zh-CN" dirty="0"/>
          </a:p>
          <a:p>
            <a:pPr lvl="1">
              <a:lnSpc>
                <a:spcPct val="130000"/>
              </a:lnSpc>
              <a:spcBef>
                <a:spcPct val="50000"/>
              </a:spcBef>
            </a:pPr>
            <a:r>
              <a:rPr lang="zh-CN" altLang="zh-CN" sz="2600" dirty="0">
                <a:latin typeface="仿宋" panose="02010609060101010101" pitchFamily="49" charset="-122"/>
                <a:ea typeface="仿宋" panose="02010609060101010101" pitchFamily="49" charset="-122"/>
              </a:rPr>
              <a:t>采用“组装”的办法简化程序设计的过程</a:t>
            </a:r>
            <a:endParaRPr lang="en-US" altLang="zh-CN" sz="2600" dirty="0">
              <a:latin typeface="仿宋" panose="02010609060101010101" pitchFamily="49" charset="-122"/>
              <a:ea typeface="仿宋" panose="02010609060101010101" pitchFamily="49" charset="-122"/>
            </a:endParaRPr>
          </a:p>
          <a:p>
            <a:pPr lvl="1">
              <a:lnSpc>
                <a:spcPct val="130000"/>
              </a:lnSpc>
              <a:spcBef>
                <a:spcPct val="50000"/>
              </a:spcBef>
            </a:pPr>
            <a:r>
              <a:rPr lang="zh-CN" altLang="zh-CN" sz="2600" dirty="0">
                <a:latin typeface="仿宋" panose="02010609060101010101" pitchFamily="49" charset="-122"/>
                <a:ea typeface="仿宋" panose="02010609060101010101" pitchFamily="49" charset="-122"/>
              </a:rPr>
              <a:t>事先编好一批实现各种不同功能的函数</a:t>
            </a:r>
            <a:endParaRPr lang="en-US" altLang="zh-CN" sz="2600" dirty="0">
              <a:latin typeface="仿宋" panose="02010609060101010101" pitchFamily="49" charset="-122"/>
              <a:ea typeface="仿宋" panose="02010609060101010101" pitchFamily="49" charset="-122"/>
            </a:endParaRPr>
          </a:p>
          <a:p>
            <a:pPr lvl="1">
              <a:lnSpc>
                <a:spcPct val="130000"/>
              </a:lnSpc>
              <a:spcBef>
                <a:spcPct val="50000"/>
              </a:spcBef>
            </a:pPr>
            <a:r>
              <a:rPr lang="zh-CN" altLang="zh-CN" sz="2600" dirty="0">
                <a:latin typeface="仿宋" panose="02010609060101010101" pitchFamily="49" charset="-122"/>
                <a:ea typeface="仿宋" panose="02010609060101010101" pitchFamily="49" charset="-122"/>
              </a:rPr>
              <a:t>把它们保存在函数库中</a:t>
            </a:r>
            <a:r>
              <a:rPr lang="zh-CN" altLang="en-US" sz="2600" dirty="0">
                <a:latin typeface="仿宋" panose="02010609060101010101" pitchFamily="49" charset="-122"/>
                <a:ea typeface="仿宋" panose="02010609060101010101" pitchFamily="49" charset="-122"/>
              </a:rPr>
              <a:t>，</a:t>
            </a:r>
            <a:r>
              <a:rPr lang="zh-CN" altLang="zh-CN" sz="2600" dirty="0">
                <a:latin typeface="仿宋" panose="02010609060101010101" pitchFamily="49" charset="-122"/>
                <a:ea typeface="仿宋" panose="02010609060101010101" pitchFamily="49" charset="-122"/>
              </a:rPr>
              <a:t>需要时</a:t>
            </a:r>
            <a:r>
              <a:rPr lang="zh-CN" altLang="en-US" sz="2600" dirty="0">
                <a:latin typeface="仿宋" panose="02010609060101010101" pitchFamily="49" charset="-122"/>
                <a:ea typeface="仿宋" panose="02010609060101010101" pitchFamily="49" charset="-122"/>
              </a:rPr>
              <a:t>直接用</a:t>
            </a:r>
            <a:endParaRPr lang="en-US" altLang="zh-CN" sz="2600" dirty="0">
              <a:latin typeface="仿宋" panose="02010609060101010101" pitchFamily="49" charset="-122"/>
              <a:ea typeface="仿宋" panose="02010609060101010101" pitchFamily="49" charset="-122"/>
            </a:endParaRPr>
          </a:p>
        </p:txBody>
      </p:sp>
      <p:pic>
        <p:nvPicPr>
          <p:cNvPr id="7172"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89348"/>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为什么要用函数</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8195" name="Rectangle 3"/>
          <p:cNvSpPr>
            <a:spLocks noGrp="1" noChangeArrowheads="1"/>
          </p:cNvSpPr>
          <p:nvPr>
            <p:ph type="body" idx="1"/>
          </p:nvPr>
        </p:nvSpPr>
        <p:spPr>
          <a:xfrm>
            <a:off x="428626" y="1232297"/>
            <a:ext cx="8215313" cy="3161109"/>
          </a:xfrm>
        </p:spPr>
        <p:txBody>
          <a:bodyPr/>
          <a:lstStyle/>
          <a:p>
            <a:pPr eaLnBrk="1" hangingPunct="1">
              <a:spcBef>
                <a:spcPct val="50000"/>
              </a:spcBef>
            </a:pPr>
            <a:r>
              <a:rPr lang="zh-CN" altLang="en-US" dirty="0"/>
              <a:t>解决的方法：用</a:t>
            </a:r>
            <a:r>
              <a:rPr lang="zh-CN" altLang="zh-CN" dirty="0"/>
              <a:t>模块化程序设计的思路</a:t>
            </a:r>
            <a:endParaRPr lang="en-US" altLang="zh-CN" dirty="0"/>
          </a:p>
          <a:p>
            <a:pPr lvl="1">
              <a:lnSpc>
                <a:spcPct val="130000"/>
              </a:lnSpc>
              <a:spcBef>
                <a:spcPct val="50000"/>
              </a:spcBef>
            </a:pPr>
            <a:r>
              <a:rPr lang="zh-CN" altLang="zh-CN" sz="2600" dirty="0">
                <a:latin typeface="仿宋" panose="02010609060101010101" pitchFamily="49" charset="-122"/>
                <a:ea typeface="仿宋" panose="02010609060101010101" pitchFamily="49" charset="-122"/>
              </a:rPr>
              <a:t>函数就是功能</a:t>
            </a:r>
            <a:endParaRPr lang="en-US" altLang="zh-CN" sz="2600" dirty="0">
              <a:latin typeface="仿宋" panose="02010609060101010101" pitchFamily="49" charset="-122"/>
              <a:ea typeface="仿宋" panose="02010609060101010101" pitchFamily="49" charset="-122"/>
            </a:endParaRPr>
          </a:p>
          <a:p>
            <a:pPr lvl="1">
              <a:lnSpc>
                <a:spcPct val="130000"/>
              </a:lnSpc>
              <a:spcBef>
                <a:spcPct val="50000"/>
              </a:spcBef>
            </a:pPr>
            <a:r>
              <a:rPr lang="zh-CN" altLang="zh-CN" sz="2600" dirty="0">
                <a:latin typeface="仿宋" panose="02010609060101010101" pitchFamily="49" charset="-122"/>
                <a:ea typeface="仿宋" panose="02010609060101010101" pitchFamily="49" charset="-122"/>
              </a:rPr>
              <a:t>每一个函数用来实现一个特定的功能</a:t>
            </a:r>
            <a:endParaRPr lang="en-US" altLang="zh-CN" sz="2600" dirty="0">
              <a:latin typeface="仿宋" panose="02010609060101010101" pitchFamily="49" charset="-122"/>
              <a:ea typeface="仿宋" panose="02010609060101010101" pitchFamily="49" charset="-122"/>
            </a:endParaRPr>
          </a:p>
          <a:p>
            <a:pPr lvl="1">
              <a:lnSpc>
                <a:spcPct val="130000"/>
              </a:lnSpc>
              <a:spcBef>
                <a:spcPct val="50000"/>
              </a:spcBef>
            </a:pPr>
            <a:r>
              <a:rPr lang="zh-CN" altLang="zh-CN" sz="2600" dirty="0">
                <a:latin typeface="仿宋" panose="02010609060101010101" pitchFamily="49" charset="-122"/>
                <a:ea typeface="仿宋" panose="02010609060101010101" pitchFamily="49" charset="-122"/>
              </a:rPr>
              <a:t>函数的名字应反映其代表的功能</a:t>
            </a:r>
            <a:endParaRPr lang="en-US" altLang="zh-CN" sz="2600" dirty="0">
              <a:latin typeface="仿宋" panose="02010609060101010101" pitchFamily="49" charset="-122"/>
              <a:ea typeface="仿宋" panose="02010609060101010101" pitchFamily="49" charset="-122"/>
            </a:endParaRPr>
          </a:p>
        </p:txBody>
      </p:sp>
      <p:pic>
        <p:nvPicPr>
          <p:cNvPr id="8196"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555526"/>
            <a:ext cx="7753772" cy="4442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7060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89348"/>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为什么要用函数</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9219" name="Rectangle 3"/>
          <p:cNvSpPr>
            <a:spLocks noGrp="1" noChangeArrowheads="1"/>
          </p:cNvSpPr>
          <p:nvPr>
            <p:ph type="body" idx="1"/>
          </p:nvPr>
        </p:nvSpPr>
        <p:spPr>
          <a:xfrm>
            <a:off x="428626" y="1232297"/>
            <a:ext cx="8215313" cy="3214688"/>
          </a:xfrm>
        </p:spPr>
        <p:txBody>
          <a:bodyPr>
            <a:normAutofit lnSpcReduction="10000"/>
          </a:bodyPr>
          <a:lstStyle/>
          <a:p>
            <a:pPr eaLnBrk="1" hangingPunct="1">
              <a:spcBef>
                <a:spcPct val="50000"/>
              </a:spcBef>
            </a:pPr>
            <a:r>
              <a:rPr lang="zh-CN" altLang="zh-CN" sz="2800"/>
              <a:t>在设计一个较大的程序时，往往把它分为若干个程序模块，每一个模块包括一个或多个函数，每个函数实现一个特定的功能</a:t>
            </a:r>
            <a:endParaRPr lang="en-US" altLang="zh-CN" sz="2800"/>
          </a:p>
          <a:p>
            <a:pPr eaLnBrk="1" hangingPunct="1">
              <a:spcBef>
                <a:spcPct val="50000"/>
              </a:spcBef>
            </a:pPr>
            <a:r>
              <a:rPr lang="zh-CN" altLang="zh-CN" sz="2800"/>
              <a:t>Ｃ程序可由一个主函数和若干个其他函数构成</a:t>
            </a:r>
            <a:endParaRPr lang="en-US" altLang="zh-CN" sz="2800"/>
          </a:p>
          <a:p>
            <a:pPr eaLnBrk="1" hangingPunct="1">
              <a:spcBef>
                <a:spcPct val="50000"/>
              </a:spcBef>
            </a:pPr>
            <a:r>
              <a:rPr lang="zh-CN" altLang="zh-CN" sz="2800"/>
              <a:t>主函数调用其他函数，其他函数也可以互相调用</a:t>
            </a:r>
            <a:endParaRPr lang="en-US" altLang="zh-CN" sz="2800"/>
          </a:p>
          <a:p>
            <a:pPr eaLnBrk="1" hangingPunct="1">
              <a:spcBef>
                <a:spcPct val="50000"/>
              </a:spcBef>
            </a:pPr>
            <a:r>
              <a:rPr lang="zh-CN" altLang="zh-CN" sz="2800"/>
              <a:t>同一个函数可以被一个或多个函数调用任意多次</a:t>
            </a:r>
            <a:endParaRPr lang="en-US" altLang="zh-CN" sz="2800"/>
          </a:p>
        </p:txBody>
      </p:sp>
      <p:pic>
        <p:nvPicPr>
          <p:cNvPr id="9220"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blinds(horizontal)">
                                      <p:cBhvr>
                                        <p:cTn id="7" dur="500"/>
                                        <p:tgtEl>
                                          <p:spTgt spid="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linds(horizontal)">
                                      <p:cBhvr>
                                        <p:cTn id="17"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89348"/>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为什么要用函数</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5" name="流程图: 过程 4"/>
          <p:cNvSpPr>
            <a:spLocks noChangeArrowheads="1"/>
          </p:cNvSpPr>
          <p:nvPr/>
        </p:nvSpPr>
        <p:spPr bwMode="auto">
          <a:xfrm>
            <a:off x="3643313" y="1339453"/>
            <a:ext cx="1428750" cy="375047"/>
          </a:xfrm>
          <a:prstGeom prst="flowChartProcess">
            <a:avLst/>
          </a:prstGeom>
          <a:solidFill>
            <a:schemeClr val="accent1"/>
          </a:solidFill>
          <a:ln w="38100" algn="ctr">
            <a:solidFill>
              <a:schemeClr val="tx1"/>
            </a:solidFill>
            <a:miter lim="800000"/>
          </a:ln>
        </p:spPr>
        <p:txBody>
          <a:bodyPr wrap="none" lIns="0" tIns="0" rIns="0" bIns="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main</a:t>
            </a:r>
            <a:endParaRPr lang="zh-CN" altLang="en-US" sz="2800" b="1"/>
          </a:p>
        </p:txBody>
      </p:sp>
      <p:sp>
        <p:nvSpPr>
          <p:cNvPr id="6" name="流程图: 过程 5"/>
          <p:cNvSpPr>
            <a:spLocks noChangeArrowheads="1"/>
          </p:cNvSpPr>
          <p:nvPr/>
        </p:nvSpPr>
        <p:spPr bwMode="auto">
          <a:xfrm>
            <a:off x="2071688" y="2303860"/>
            <a:ext cx="785812" cy="375047"/>
          </a:xfrm>
          <a:prstGeom prst="flowChartProcess">
            <a:avLst/>
          </a:prstGeom>
          <a:solidFill>
            <a:schemeClr val="accent1"/>
          </a:solidFill>
          <a:ln w="38100" algn="ctr">
            <a:solidFill>
              <a:schemeClr val="tx1"/>
            </a:solidFill>
            <a:miter lim="800000"/>
          </a:ln>
        </p:spPr>
        <p:txBody>
          <a:bodyPr wrap="none" lIns="0" tIns="0" rIns="0" bIns="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a:t>
            </a:r>
            <a:endParaRPr lang="zh-CN" altLang="en-US" sz="2800" b="1"/>
          </a:p>
        </p:txBody>
      </p:sp>
      <p:sp>
        <p:nvSpPr>
          <p:cNvPr id="7" name="流程图: 过程 6"/>
          <p:cNvSpPr>
            <a:spLocks noChangeArrowheads="1"/>
          </p:cNvSpPr>
          <p:nvPr/>
        </p:nvSpPr>
        <p:spPr bwMode="auto">
          <a:xfrm>
            <a:off x="4000501" y="2303860"/>
            <a:ext cx="785813" cy="375047"/>
          </a:xfrm>
          <a:prstGeom prst="flowChartProcess">
            <a:avLst/>
          </a:prstGeom>
          <a:solidFill>
            <a:schemeClr val="accent1"/>
          </a:solidFill>
          <a:ln w="38100" algn="ctr">
            <a:solidFill>
              <a:schemeClr val="tx1"/>
            </a:solidFill>
            <a:miter lim="800000"/>
          </a:ln>
        </p:spPr>
        <p:txBody>
          <a:bodyPr wrap="none" lIns="0" tIns="0" rIns="0" bIns="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b</a:t>
            </a:r>
            <a:endParaRPr lang="zh-CN" altLang="en-US" sz="2800" b="1"/>
          </a:p>
        </p:txBody>
      </p:sp>
      <p:sp>
        <p:nvSpPr>
          <p:cNvPr id="8" name="流程图: 过程 7"/>
          <p:cNvSpPr>
            <a:spLocks noChangeArrowheads="1"/>
          </p:cNvSpPr>
          <p:nvPr/>
        </p:nvSpPr>
        <p:spPr bwMode="auto">
          <a:xfrm>
            <a:off x="5857876" y="2303860"/>
            <a:ext cx="785813" cy="375047"/>
          </a:xfrm>
          <a:prstGeom prst="flowChartProcess">
            <a:avLst/>
          </a:prstGeom>
          <a:solidFill>
            <a:schemeClr val="accent1"/>
          </a:solidFill>
          <a:ln w="38100" algn="ctr">
            <a:solidFill>
              <a:schemeClr val="tx1"/>
            </a:solidFill>
            <a:miter lim="800000"/>
          </a:ln>
        </p:spPr>
        <p:txBody>
          <a:bodyPr wrap="none" lIns="0" tIns="0" rIns="0" bIns="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c</a:t>
            </a:r>
            <a:endParaRPr lang="zh-CN" altLang="en-US" sz="2800" b="1"/>
          </a:p>
        </p:txBody>
      </p:sp>
      <p:sp>
        <p:nvSpPr>
          <p:cNvPr id="9" name="流程图: 过程 8"/>
          <p:cNvSpPr>
            <a:spLocks noChangeArrowheads="1"/>
          </p:cNvSpPr>
          <p:nvPr/>
        </p:nvSpPr>
        <p:spPr bwMode="auto">
          <a:xfrm>
            <a:off x="3429000" y="3214688"/>
            <a:ext cx="571500" cy="375047"/>
          </a:xfrm>
          <a:prstGeom prst="flowChartProcess">
            <a:avLst/>
          </a:prstGeom>
          <a:solidFill>
            <a:schemeClr val="accent1"/>
          </a:solidFill>
          <a:ln w="38100" algn="ctr">
            <a:solidFill>
              <a:schemeClr val="tx1"/>
            </a:solidFill>
            <a:miter lim="800000"/>
          </a:ln>
        </p:spPr>
        <p:txBody>
          <a:bodyPr wrap="none" lIns="0" tIns="0" rIns="0" bIns="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f</a:t>
            </a:r>
            <a:endParaRPr lang="zh-CN" altLang="en-US" sz="2800" b="1"/>
          </a:p>
        </p:txBody>
      </p:sp>
      <p:sp>
        <p:nvSpPr>
          <p:cNvPr id="10" name="流程图: 过程 9"/>
          <p:cNvSpPr>
            <a:spLocks noChangeArrowheads="1"/>
          </p:cNvSpPr>
          <p:nvPr/>
        </p:nvSpPr>
        <p:spPr bwMode="auto">
          <a:xfrm>
            <a:off x="4143375" y="3214688"/>
            <a:ext cx="571500" cy="375047"/>
          </a:xfrm>
          <a:prstGeom prst="flowChartProcess">
            <a:avLst/>
          </a:prstGeom>
          <a:solidFill>
            <a:schemeClr val="accent1"/>
          </a:solidFill>
          <a:ln w="38100" algn="ctr">
            <a:solidFill>
              <a:schemeClr val="tx1"/>
            </a:solidFill>
            <a:miter lim="800000"/>
          </a:ln>
        </p:spPr>
        <p:txBody>
          <a:bodyPr wrap="none" lIns="0" tIns="0" rIns="0" bIns="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g</a:t>
            </a:r>
            <a:endParaRPr lang="zh-CN" altLang="en-US" sz="2800" b="1"/>
          </a:p>
        </p:txBody>
      </p:sp>
      <p:sp>
        <p:nvSpPr>
          <p:cNvPr id="11" name="流程图: 过程 10"/>
          <p:cNvSpPr>
            <a:spLocks noChangeArrowheads="1"/>
          </p:cNvSpPr>
          <p:nvPr/>
        </p:nvSpPr>
        <p:spPr bwMode="auto">
          <a:xfrm>
            <a:off x="5143500" y="3214688"/>
            <a:ext cx="571500" cy="375047"/>
          </a:xfrm>
          <a:prstGeom prst="flowChartProcess">
            <a:avLst/>
          </a:prstGeom>
          <a:solidFill>
            <a:schemeClr val="accent1"/>
          </a:solidFill>
          <a:ln w="38100" algn="ctr">
            <a:solidFill>
              <a:schemeClr val="tx1"/>
            </a:solidFill>
            <a:miter lim="800000"/>
          </a:ln>
        </p:spPr>
        <p:txBody>
          <a:bodyPr wrap="none" lIns="0" tIns="0" rIns="0" bIns="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h</a:t>
            </a:r>
            <a:endParaRPr lang="zh-CN" altLang="en-US" sz="2800" b="1"/>
          </a:p>
        </p:txBody>
      </p:sp>
      <p:sp>
        <p:nvSpPr>
          <p:cNvPr id="12" name="流程图: 过程 11"/>
          <p:cNvSpPr>
            <a:spLocks noChangeArrowheads="1"/>
          </p:cNvSpPr>
          <p:nvPr/>
        </p:nvSpPr>
        <p:spPr bwMode="auto">
          <a:xfrm>
            <a:off x="1857375" y="3214688"/>
            <a:ext cx="571500" cy="375047"/>
          </a:xfrm>
          <a:prstGeom prst="flowChartProcess">
            <a:avLst/>
          </a:prstGeom>
          <a:solidFill>
            <a:schemeClr val="accent1"/>
          </a:solidFill>
          <a:ln w="38100" algn="ctr">
            <a:solidFill>
              <a:schemeClr val="tx1"/>
            </a:solidFill>
            <a:miter lim="800000"/>
          </a:ln>
        </p:spPr>
        <p:txBody>
          <a:bodyPr wrap="none" lIns="0" tIns="0" rIns="0" bIns="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d</a:t>
            </a:r>
            <a:endParaRPr lang="zh-CN" altLang="en-US" sz="2800" b="1"/>
          </a:p>
        </p:txBody>
      </p:sp>
      <p:sp>
        <p:nvSpPr>
          <p:cNvPr id="13" name="流程图: 过程 12"/>
          <p:cNvSpPr>
            <a:spLocks noChangeArrowheads="1"/>
          </p:cNvSpPr>
          <p:nvPr/>
        </p:nvSpPr>
        <p:spPr bwMode="auto">
          <a:xfrm>
            <a:off x="2571750" y="3214688"/>
            <a:ext cx="571500" cy="375047"/>
          </a:xfrm>
          <a:prstGeom prst="flowChartProcess">
            <a:avLst/>
          </a:prstGeom>
          <a:solidFill>
            <a:schemeClr val="accent1"/>
          </a:solidFill>
          <a:ln w="38100" algn="ctr">
            <a:solidFill>
              <a:schemeClr val="tx1"/>
            </a:solidFill>
            <a:miter lim="800000"/>
          </a:ln>
        </p:spPr>
        <p:txBody>
          <a:bodyPr wrap="none" lIns="0" tIns="0" rIns="0" bIns="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e</a:t>
            </a:r>
            <a:endParaRPr lang="zh-CN" altLang="en-US" sz="2800" b="1"/>
          </a:p>
        </p:txBody>
      </p:sp>
      <p:sp>
        <p:nvSpPr>
          <p:cNvPr id="14" name="流程图: 过程 13"/>
          <p:cNvSpPr>
            <a:spLocks noChangeArrowheads="1"/>
          </p:cNvSpPr>
          <p:nvPr/>
        </p:nvSpPr>
        <p:spPr bwMode="auto">
          <a:xfrm>
            <a:off x="6215063" y="3214688"/>
            <a:ext cx="571500" cy="375047"/>
          </a:xfrm>
          <a:prstGeom prst="flowChartProcess">
            <a:avLst/>
          </a:prstGeom>
          <a:solidFill>
            <a:schemeClr val="accent1"/>
          </a:solidFill>
          <a:ln w="38100" algn="ctr">
            <a:solidFill>
              <a:schemeClr val="tx1"/>
            </a:solidFill>
            <a:miter lim="800000"/>
          </a:ln>
        </p:spPr>
        <p:txBody>
          <a:bodyPr wrap="none" lIns="0" tIns="0" rIns="0" bIns="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i</a:t>
            </a:r>
            <a:endParaRPr lang="zh-CN" altLang="en-US" sz="2800" b="1"/>
          </a:p>
        </p:txBody>
      </p:sp>
      <p:sp>
        <p:nvSpPr>
          <p:cNvPr id="15" name="流程图: 过程 14"/>
          <p:cNvSpPr>
            <a:spLocks noChangeArrowheads="1"/>
          </p:cNvSpPr>
          <p:nvPr/>
        </p:nvSpPr>
        <p:spPr bwMode="auto">
          <a:xfrm>
            <a:off x="3429000" y="4125516"/>
            <a:ext cx="571500" cy="375047"/>
          </a:xfrm>
          <a:prstGeom prst="flowChartProcess">
            <a:avLst/>
          </a:prstGeom>
          <a:solidFill>
            <a:schemeClr val="accent1"/>
          </a:solidFill>
          <a:ln w="38100" algn="ctr">
            <a:solidFill>
              <a:schemeClr val="tx1"/>
            </a:solidFill>
            <a:miter lim="800000"/>
          </a:ln>
        </p:spPr>
        <p:txBody>
          <a:bodyPr wrap="none" lIns="0" tIns="0" rIns="0" bIns="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e</a:t>
            </a:r>
            <a:endParaRPr lang="zh-CN" altLang="en-US" sz="2800" b="1"/>
          </a:p>
        </p:txBody>
      </p:sp>
      <p:cxnSp>
        <p:nvCxnSpPr>
          <p:cNvPr id="16" name="直接箭头连接符 15"/>
          <p:cNvCxnSpPr>
            <a:cxnSpLocks noChangeShapeType="1"/>
          </p:cNvCxnSpPr>
          <p:nvPr/>
        </p:nvCxnSpPr>
        <p:spPr bwMode="auto">
          <a:xfrm rot="5400000">
            <a:off x="4090592" y="2947195"/>
            <a:ext cx="535781" cy="1587"/>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19" name="直接箭头连接符 18"/>
          <p:cNvCxnSpPr>
            <a:cxnSpLocks noChangeShapeType="1"/>
            <a:stCxn id="5" idx="2"/>
            <a:endCxn id="6" idx="0"/>
          </p:cNvCxnSpPr>
          <p:nvPr/>
        </p:nvCxnSpPr>
        <p:spPr bwMode="auto">
          <a:xfrm rot="5400000">
            <a:off x="3116064" y="1062236"/>
            <a:ext cx="589360" cy="1893888"/>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21" name="直接箭头连接符 20"/>
          <p:cNvCxnSpPr>
            <a:cxnSpLocks noChangeShapeType="1"/>
            <a:stCxn id="5" idx="2"/>
            <a:endCxn id="8" idx="0"/>
          </p:cNvCxnSpPr>
          <p:nvPr/>
        </p:nvCxnSpPr>
        <p:spPr bwMode="auto">
          <a:xfrm rot="16200000" flipH="1">
            <a:off x="5009952" y="1062237"/>
            <a:ext cx="589360" cy="1893887"/>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24" name="直接箭头连接符 23"/>
          <p:cNvCxnSpPr>
            <a:cxnSpLocks noChangeShapeType="1"/>
            <a:stCxn id="7" idx="2"/>
          </p:cNvCxnSpPr>
          <p:nvPr/>
        </p:nvCxnSpPr>
        <p:spPr bwMode="auto">
          <a:xfrm rot="5400000">
            <a:off x="3785791" y="2607866"/>
            <a:ext cx="535781" cy="677863"/>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26" name="直接箭头连接符 25"/>
          <p:cNvCxnSpPr>
            <a:cxnSpLocks noChangeShapeType="1"/>
            <a:stCxn id="7" idx="2"/>
            <a:endCxn id="11" idx="0"/>
          </p:cNvCxnSpPr>
          <p:nvPr/>
        </p:nvCxnSpPr>
        <p:spPr bwMode="auto">
          <a:xfrm rot="16200000" flipH="1">
            <a:off x="4643042" y="2428479"/>
            <a:ext cx="535781" cy="1036637"/>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28" name="直接箭头连接符 27"/>
          <p:cNvCxnSpPr>
            <a:cxnSpLocks noChangeShapeType="1"/>
            <a:endCxn id="11" idx="0"/>
          </p:cNvCxnSpPr>
          <p:nvPr/>
        </p:nvCxnSpPr>
        <p:spPr bwMode="auto">
          <a:xfrm rot="10800000" flipV="1">
            <a:off x="5429251" y="2678907"/>
            <a:ext cx="785813" cy="535781"/>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30" name="直接箭头连接符 29"/>
          <p:cNvCxnSpPr>
            <a:cxnSpLocks noChangeShapeType="1"/>
            <a:stCxn id="8" idx="2"/>
          </p:cNvCxnSpPr>
          <p:nvPr/>
        </p:nvCxnSpPr>
        <p:spPr bwMode="auto">
          <a:xfrm rot="16200000" flipH="1">
            <a:off x="6108304" y="2822178"/>
            <a:ext cx="535781" cy="249238"/>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32" name="直接箭头连接符 31"/>
          <p:cNvCxnSpPr>
            <a:cxnSpLocks noChangeShapeType="1"/>
            <a:endCxn id="12" idx="0"/>
          </p:cNvCxnSpPr>
          <p:nvPr/>
        </p:nvCxnSpPr>
        <p:spPr bwMode="auto">
          <a:xfrm rot="5400000">
            <a:off x="2018904" y="2803128"/>
            <a:ext cx="535781" cy="287338"/>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33" name="直接箭头连接符 32"/>
          <p:cNvCxnSpPr>
            <a:cxnSpLocks noChangeShapeType="1"/>
          </p:cNvCxnSpPr>
          <p:nvPr/>
        </p:nvCxnSpPr>
        <p:spPr bwMode="auto">
          <a:xfrm rot="16200000" flipH="1">
            <a:off x="2357041" y="2822179"/>
            <a:ext cx="535781" cy="249237"/>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35" name="直接箭头连接符 34"/>
          <p:cNvCxnSpPr>
            <a:cxnSpLocks noChangeShapeType="1"/>
          </p:cNvCxnSpPr>
          <p:nvPr/>
        </p:nvCxnSpPr>
        <p:spPr bwMode="auto">
          <a:xfrm rot="5400000">
            <a:off x="3447654" y="3856832"/>
            <a:ext cx="535781" cy="1588"/>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43" name="直接箭头连接符 42"/>
          <p:cNvCxnSpPr>
            <a:cxnSpLocks noChangeShapeType="1"/>
            <a:stCxn id="11" idx="1"/>
            <a:endCxn id="10" idx="3"/>
          </p:cNvCxnSpPr>
          <p:nvPr/>
        </p:nvCxnSpPr>
        <p:spPr bwMode="auto">
          <a:xfrm rot="10800000">
            <a:off x="4714876" y="3402806"/>
            <a:ext cx="428625" cy="1191"/>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56" name="直接箭头连接符 55"/>
          <p:cNvCxnSpPr>
            <a:cxnSpLocks noChangeShapeType="1"/>
            <a:endCxn id="7" idx="0"/>
          </p:cNvCxnSpPr>
          <p:nvPr/>
        </p:nvCxnSpPr>
        <p:spPr bwMode="auto">
          <a:xfrm rot="16200000" flipH="1">
            <a:off x="4080471" y="1991718"/>
            <a:ext cx="589360" cy="34925"/>
          </a:xfrm>
          <a:prstGeom prst="straightConnector1">
            <a:avLst/>
          </a:prstGeom>
          <a:noFill/>
          <a:ln w="38100" algn="ctr">
            <a:solidFill>
              <a:schemeClr val="tx1"/>
            </a:solidFill>
            <a:miter lim="800000"/>
            <a:tailEnd type="arrow" w="med" len="med"/>
          </a:ln>
          <a:extLst>
            <a:ext uri="{909E8E84-426E-40DD-AFC4-6F175D3DCCD1}">
              <a14:hiddenFill xmlns:a14="http://schemas.microsoft.com/office/drawing/2010/main">
                <a:noFill/>
              </a14:hiddenFill>
            </a:ext>
          </a:extLst>
        </p:spPr>
      </p:cxnSp>
      <p:pic>
        <p:nvPicPr>
          <p:cNvPr id="10266" name="图片 2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par>
                                <p:cTn id="22" presetID="3" presetClass="entr" presetSubtype="1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linds(horizontal)">
                                      <p:cBhvr>
                                        <p:cTn id="24" dur="500"/>
                                        <p:tgtEl>
                                          <p:spTgt spid="21"/>
                                        </p:tgtEl>
                                      </p:cBhvr>
                                    </p:animEffect>
                                  </p:childTnLst>
                                </p:cTn>
                              </p:par>
                              <p:par>
                                <p:cTn id="25" presetID="3" presetClass="entr" presetSubtype="1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blinds(horizontal)">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par>
                                <p:cTn id="36" presetID="3" presetClass="entr" presetSubtype="10"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blinds(horizontal)">
                                      <p:cBhvr>
                                        <p:cTn id="38" dur="500"/>
                                        <p:tgtEl>
                                          <p:spTgt spid="32"/>
                                        </p:tgtEl>
                                      </p:cBhvr>
                                    </p:animEffect>
                                  </p:childTnLst>
                                </p:cTn>
                              </p:par>
                              <p:par>
                                <p:cTn id="39" presetID="3" presetClass="entr" presetSubtype="1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blinds(horizontal)">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linds(horizontal)">
                                      <p:cBhvr>
                                        <p:cTn id="46" dur="500"/>
                                        <p:tgtEl>
                                          <p:spTgt spid="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blinds(horizontal)">
                                      <p:cBhvr>
                                        <p:cTn id="49" dur="500"/>
                                        <p:tgtEl>
                                          <p:spTgt spid="1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par>
                                <p:cTn id="53" presetID="3" presetClass="entr" presetSubtype="1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linds(horizontal)">
                                      <p:cBhvr>
                                        <p:cTn id="55" dur="500"/>
                                        <p:tgtEl>
                                          <p:spTgt spid="26"/>
                                        </p:tgtEl>
                                      </p:cBhvr>
                                    </p:animEffect>
                                  </p:childTnLst>
                                </p:cTn>
                              </p:par>
                              <p:par>
                                <p:cTn id="56" presetID="3" presetClass="entr" presetSubtype="1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blinds(horizontal)">
                                      <p:cBhvr>
                                        <p:cTn id="58" dur="500"/>
                                        <p:tgtEl>
                                          <p:spTgt spid="16"/>
                                        </p:tgtEl>
                                      </p:cBhvr>
                                    </p:animEffect>
                                  </p:childTnLst>
                                </p:cTn>
                              </p:par>
                              <p:par>
                                <p:cTn id="59" presetID="3" presetClass="entr" presetSubtype="1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blinds(horizontal)">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1"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slide(fromTop)">
                                      <p:cBhvr>
                                        <p:cTn id="66" dur="500"/>
                                        <p:tgtEl>
                                          <p:spTgt spid="35"/>
                                        </p:tgtEl>
                                      </p:cBhvr>
                                    </p:animEffect>
                                  </p:childTnLst>
                                </p:cTn>
                              </p:par>
                            </p:childTnLst>
                          </p:cTn>
                        </p:par>
                        <p:par>
                          <p:cTn id="67" fill="hold">
                            <p:stCondLst>
                              <p:cond delay="500"/>
                            </p:stCondLst>
                            <p:childTnLst>
                              <p:par>
                                <p:cTn id="68" presetID="3" presetClass="entr" presetSubtype="1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blinds(horizontal)">
                                      <p:cBhvr>
                                        <p:cTn id="70" dur="5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2" fill="hold"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slide(fromRight)">
                                      <p:cBhvr>
                                        <p:cTn id="75" dur="500"/>
                                        <p:tgtEl>
                                          <p:spTgt spid="43"/>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1"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blinds(horizontal)">
                                      <p:cBhvr>
                                        <p:cTn id="80" dur="500"/>
                                        <p:tgtEl>
                                          <p:spTgt spid="11"/>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blinds(horizontal)">
                                      <p:cBhvr>
                                        <p:cTn id="83" dur="500"/>
                                        <p:tgtEl>
                                          <p:spTgt spid="14"/>
                                        </p:tgtEl>
                                      </p:cBhvr>
                                    </p:animEffect>
                                  </p:childTnLst>
                                </p:cTn>
                              </p:par>
                              <p:par>
                                <p:cTn id="84" presetID="3" presetClass="entr" presetSubtype="10" fill="hold"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blinds(horizontal)">
                                      <p:cBhvr>
                                        <p:cTn id="86" dur="500"/>
                                        <p:tgtEl>
                                          <p:spTgt spid="28"/>
                                        </p:tgtEl>
                                      </p:cBhvr>
                                    </p:animEffect>
                                  </p:childTnLst>
                                </p:cTn>
                              </p:par>
                              <p:par>
                                <p:cTn id="87" presetID="3" presetClass="entr" presetSubtype="10" fill="hold"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blinds(horizontal)">
                                      <p:cBhvr>
                                        <p:cTn id="8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1" grpId="1" animBg="1"/>
      <p:bldP spid="12" grpId="0" animBg="1"/>
      <p:bldP spid="13"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89348"/>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为什么要用函数</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11267" name="Rectangle 3"/>
          <p:cNvSpPr>
            <a:spLocks noGrp="1" noChangeArrowheads="1"/>
          </p:cNvSpPr>
          <p:nvPr>
            <p:ph type="body" idx="1"/>
          </p:nvPr>
        </p:nvSpPr>
        <p:spPr>
          <a:xfrm>
            <a:off x="428626" y="1232297"/>
            <a:ext cx="8215313" cy="3214688"/>
          </a:xfrm>
        </p:spPr>
        <p:txBody>
          <a:bodyPr/>
          <a:lstStyle/>
          <a:p>
            <a:pPr eaLnBrk="1" hangingPunct="1">
              <a:spcBef>
                <a:spcPct val="50000"/>
              </a:spcBef>
            </a:pPr>
            <a:r>
              <a:rPr lang="zh-CN" altLang="zh-CN"/>
              <a:t>可以使用库函数</a:t>
            </a:r>
            <a:endParaRPr lang="en-US" altLang="zh-CN"/>
          </a:p>
          <a:p>
            <a:pPr eaLnBrk="1" hangingPunct="1">
              <a:spcBef>
                <a:spcPct val="50000"/>
              </a:spcBef>
            </a:pPr>
            <a:r>
              <a:rPr lang="zh-CN" altLang="en-US"/>
              <a:t>可以使用自己编写的函数</a:t>
            </a:r>
            <a:endParaRPr lang="en-US" altLang="zh-CN"/>
          </a:p>
          <a:p>
            <a:pPr eaLnBrk="1" hangingPunct="1">
              <a:spcBef>
                <a:spcPct val="50000"/>
              </a:spcBef>
            </a:pPr>
            <a:r>
              <a:rPr lang="zh-CN" altLang="zh-CN"/>
              <a:t>在程序设计中要善于利用函数，可以减少重复编写程序段的工作量，同时可以方便地实现模块化的程序设计</a:t>
            </a:r>
            <a:endParaRPr lang="en-US" altLang="zh-CN"/>
          </a:p>
        </p:txBody>
      </p:sp>
      <p:pic>
        <p:nvPicPr>
          <p:cNvPr id="11268"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7" dur="500"/>
                                        <p:tgtEl>
                                          <p:spTgt spid="11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259632" y="1635646"/>
            <a:ext cx="6408712" cy="1872208"/>
          </a:xfrm>
          <a:effectLst/>
        </p:spPr>
        <p:txBody>
          <a:bodyPr anchor="ctr">
            <a:noAutofit/>
          </a:bodyPr>
          <a:lstStyle/>
          <a:p>
            <a:pPr eaLnBrk="1" hangingPunct="1">
              <a:defRPr/>
            </a:pPr>
            <a:r>
              <a:rPr lang="zh-CN" altLang="zh-CN" sz="72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怎样定义函数</a:t>
            </a:r>
            <a:endParaRPr lang="zh-CN" altLang="en-US" sz="72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195736" y="771550"/>
            <a:ext cx="4069085"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怎样定义函数</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23555" name="Rectangle 3"/>
          <p:cNvSpPr>
            <a:spLocks noGrp="1" noChangeArrowheads="1"/>
          </p:cNvSpPr>
          <p:nvPr>
            <p:ph type="body" idx="1"/>
          </p:nvPr>
        </p:nvSpPr>
        <p:spPr>
          <a:xfrm>
            <a:off x="1500189" y="1821656"/>
            <a:ext cx="6357937" cy="1500188"/>
          </a:xfrm>
        </p:spPr>
        <p:txBody>
          <a:bodyPr/>
          <a:lstStyle/>
          <a:p>
            <a:pPr eaLnBrk="1" hangingPunct="1">
              <a:spcBef>
                <a:spcPct val="50000"/>
              </a:spcBef>
              <a:buFont typeface="Wingdings" panose="05000000000000000000" pitchFamily="2" charset="2"/>
              <a:buNone/>
            </a:pPr>
            <a:r>
              <a:rPr lang="zh-CN" altLang="zh-CN" sz="3600" dirty="0">
                <a:hlinkClick r:id="rId2" action="ppaction://hlinksldjump"/>
              </a:rPr>
              <a:t>为什么要定义函数</a:t>
            </a:r>
            <a:endParaRPr lang="en-US" altLang="zh-CN" sz="3600" dirty="0"/>
          </a:p>
          <a:p>
            <a:pPr eaLnBrk="1" hangingPunct="1">
              <a:spcBef>
                <a:spcPct val="50000"/>
              </a:spcBef>
              <a:buFont typeface="Wingdings" panose="05000000000000000000" pitchFamily="2" charset="2"/>
              <a:buNone/>
            </a:pPr>
            <a:r>
              <a:rPr lang="zh-CN" altLang="zh-CN" sz="3600" dirty="0">
                <a:hlinkClick r:id="rId3" action="ppaction://hlinksldjump"/>
              </a:rPr>
              <a:t>定义函数的方法</a:t>
            </a:r>
            <a:endParaRPr lang="en-US" altLang="zh-CN" sz="3600" dirty="0"/>
          </a:p>
        </p:txBody>
      </p:sp>
      <p:pic>
        <p:nvPicPr>
          <p:cNvPr id="23556" name="图片 3" descr="Untitled.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89348"/>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为什么要定义函数</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24579" name="Rectangle 3"/>
          <p:cNvSpPr>
            <a:spLocks noGrp="1" noChangeArrowheads="1"/>
          </p:cNvSpPr>
          <p:nvPr>
            <p:ph type="body" idx="1"/>
          </p:nvPr>
        </p:nvSpPr>
        <p:spPr>
          <a:xfrm>
            <a:off x="642939" y="1232296"/>
            <a:ext cx="8177533" cy="3139654"/>
          </a:xfrm>
        </p:spPr>
        <p:txBody>
          <a:bodyPr>
            <a:normAutofit fontScale="92500"/>
          </a:bodyPr>
          <a:lstStyle/>
          <a:p>
            <a:pPr eaLnBrk="1" hangingPunct="1">
              <a:lnSpc>
                <a:spcPct val="150000"/>
              </a:lnSpc>
              <a:spcBef>
                <a:spcPct val="50000"/>
              </a:spcBef>
            </a:pPr>
            <a:r>
              <a:rPr lang="en-US" altLang="zh-CN" sz="2800" dirty="0">
                <a:latin typeface="仿宋" panose="02010609060101010101" pitchFamily="49" charset="-122"/>
                <a:ea typeface="仿宋" panose="02010609060101010101" pitchFamily="49" charset="-122"/>
              </a:rPr>
              <a:t>C</a:t>
            </a:r>
            <a:r>
              <a:rPr lang="zh-CN" altLang="zh-CN" sz="2800" dirty="0">
                <a:latin typeface="仿宋" panose="02010609060101010101" pitchFamily="49" charset="-122"/>
                <a:ea typeface="仿宋" panose="02010609060101010101" pitchFamily="49" charset="-122"/>
              </a:rPr>
              <a:t>语言要求，在程序中用到的所有函数，必须</a:t>
            </a:r>
            <a:endParaRPr lang="en-US" altLang="zh-CN" sz="2800" dirty="0">
              <a:latin typeface="仿宋" panose="02010609060101010101" pitchFamily="49" charset="-122"/>
              <a:ea typeface="仿宋" panose="02010609060101010101" pitchFamily="49" charset="-122"/>
            </a:endParaRPr>
          </a:p>
          <a:p>
            <a:pPr marL="0" indent="0" eaLnBrk="1" hangingPunct="1">
              <a:lnSpc>
                <a:spcPct val="150000"/>
              </a:lnSpc>
              <a:spcBef>
                <a:spcPct val="50000"/>
              </a:spcBef>
              <a:buNone/>
            </a:pPr>
            <a:r>
              <a:rPr lang="en-US" altLang="zh-CN" sz="2800" dirty="0">
                <a:latin typeface="仿宋" panose="02010609060101010101" pitchFamily="49" charset="-122"/>
                <a:ea typeface="仿宋" panose="02010609060101010101" pitchFamily="49" charset="-122"/>
              </a:rPr>
              <a:t>   </a:t>
            </a:r>
            <a:r>
              <a:rPr lang="zh-CN" altLang="zh-CN" sz="2800" b="1" dirty="0">
                <a:solidFill>
                  <a:srgbClr val="C00000"/>
                </a:solidFill>
                <a:latin typeface="仿宋" panose="02010609060101010101" pitchFamily="49" charset="-122"/>
                <a:ea typeface="仿宋" panose="02010609060101010101" pitchFamily="49" charset="-122"/>
              </a:rPr>
              <a:t>“先定义，后使用”</a:t>
            </a:r>
            <a:endParaRPr lang="en-US" altLang="zh-CN" sz="2800" b="1" dirty="0">
              <a:solidFill>
                <a:srgbClr val="C00000"/>
              </a:solidFill>
              <a:latin typeface="仿宋" panose="02010609060101010101" pitchFamily="49" charset="-122"/>
              <a:ea typeface="仿宋" panose="02010609060101010101" pitchFamily="49" charset="-122"/>
            </a:endParaRPr>
          </a:p>
          <a:p>
            <a:pPr eaLnBrk="1" hangingPunct="1">
              <a:lnSpc>
                <a:spcPct val="150000"/>
              </a:lnSpc>
              <a:spcBef>
                <a:spcPct val="50000"/>
              </a:spcBef>
            </a:pPr>
            <a:r>
              <a:rPr lang="zh-CN" altLang="zh-CN" sz="2800" dirty="0">
                <a:latin typeface="仿宋" panose="02010609060101010101" pitchFamily="49" charset="-122"/>
                <a:ea typeface="仿宋" panose="02010609060101010101" pitchFamily="49" charset="-122"/>
              </a:rPr>
              <a:t>指定</a:t>
            </a:r>
            <a:r>
              <a:rPr lang="zh-CN" altLang="en-US" sz="2800" dirty="0">
                <a:latin typeface="仿宋" panose="02010609060101010101" pitchFamily="49" charset="-122"/>
                <a:ea typeface="仿宋" panose="02010609060101010101" pitchFamily="49" charset="-122"/>
              </a:rPr>
              <a:t>函数</a:t>
            </a:r>
            <a:r>
              <a:rPr lang="zh-CN" altLang="zh-CN" sz="2800" dirty="0">
                <a:solidFill>
                  <a:srgbClr val="C00000"/>
                </a:solidFill>
                <a:latin typeface="仿宋" panose="02010609060101010101" pitchFamily="49" charset="-122"/>
                <a:ea typeface="仿宋" panose="02010609060101010101" pitchFamily="49" charset="-122"/>
              </a:rPr>
              <a:t>名字</a:t>
            </a:r>
            <a:r>
              <a:rPr lang="zh-CN" altLang="zh-CN" sz="2800" dirty="0">
                <a:latin typeface="仿宋" panose="02010609060101010101" pitchFamily="49" charset="-122"/>
                <a:ea typeface="仿宋" panose="02010609060101010101" pitchFamily="49" charset="-122"/>
              </a:rPr>
              <a:t>、函数</a:t>
            </a:r>
            <a:r>
              <a:rPr lang="zh-CN" altLang="zh-CN" sz="2800" dirty="0">
                <a:solidFill>
                  <a:srgbClr val="C00000"/>
                </a:solidFill>
                <a:latin typeface="仿宋" panose="02010609060101010101" pitchFamily="49" charset="-122"/>
                <a:ea typeface="仿宋" panose="02010609060101010101" pitchFamily="49" charset="-122"/>
              </a:rPr>
              <a:t>返回值类型</a:t>
            </a:r>
            <a:r>
              <a:rPr lang="zh-CN" altLang="zh-CN" sz="2800" dirty="0">
                <a:latin typeface="仿宋" panose="02010609060101010101" pitchFamily="49" charset="-122"/>
                <a:ea typeface="仿宋" panose="02010609060101010101" pitchFamily="49" charset="-122"/>
              </a:rPr>
              <a:t>、函数实现的</a:t>
            </a:r>
            <a:r>
              <a:rPr lang="zh-CN" altLang="zh-CN" sz="2800" dirty="0">
                <a:solidFill>
                  <a:srgbClr val="0000CC"/>
                </a:solidFill>
                <a:latin typeface="仿宋" panose="02010609060101010101" pitchFamily="49" charset="-122"/>
                <a:ea typeface="仿宋" panose="02010609060101010101" pitchFamily="49" charset="-122"/>
              </a:rPr>
              <a:t>功能</a:t>
            </a:r>
            <a:r>
              <a:rPr lang="zh-CN" altLang="zh-CN" sz="2800" dirty="0">
                <a:latin typeface="仿宋" panose="02010609060101010101" pitchFamily="49" charset="-122"/>
                <a:ea typeface="仿宋" panose="02010609060101010101" pitchFamily="49" charset="-122"/>
              </a:rPr>
              <a:t>以及</a:t>
            </a:r>
            <a:r>
              <a:rPr lang="zh-CN" altLang="zh-CN" sz="2800" dirty="0">
                <a:solidFill>
                  <a:srgbClr val="C00000"/>
                </a:solidFill>
                <a:latin typeface="仿宋" panose="02010609060101010101" pitchFamily="49" charset="-122"/>
                <a:ea typeface="仿宋" panose="02010609060101010101" pitchFamily="49" charset="-122"/>
              </a:rPr>
              <a:t>参数的个数与类型</a:t>
            </a:r>
            <a:r>
              <a:rPr lang="zh-CN" altLang="zh-CN" sz="2800" dirty="0">
                <a:latin typeface="仿宋" panose="02010609060101010101" pitchFamily="49" charset="-122"/>
                <a:ea typeface="仿宋" panose="02010609060101010101" pitchFamily="49" charset="-122"/>
              </a:rPr>
              <a:t>，将</a:t>
            </a:r>
            <a:r>
              <a:rPr lang="zh-CN" altLang="en-US" sz="2800" dirty="0">
                <a:latin typeface="仿宋" panose="02010609060101010101" pitchFamily="49" charset="-122"/>
                <a:ea typeface="仿宋" panose="02010609060101010101" pitchFamily="49" charset="-122"/>
              </a:rPr>
              <a:t>其中某些</a:t>
            </a:r>
            <a:r>
              <a:rPr lang="zh-CN" altLang="zh-CN" sz="2800" dirty="0">
                <a:latin typeface="仿宋" panose="02010609060101010101" pitchFamily="49" charset="-122"/>
                <a:ea typeface="仿宋" panose="02010609060101010101" pitchFamily="49" charset="-122"/>
              </a:rPr>
              <a:t>信息通知编译系统。</a:t>
            </a:r>
            <a:endParaRPr lang="en-US" altLang="zh-CN" sz="2800" dirty="0">
              <a:latin typeface="仿宋" panose="02010609060101010101" pitchFamily="49" charset="-122"/>
              <a:ea typeface="仿宋" panose="02010609060101010101" pitchFamily="49" charset="-122"/>
            </a:endParaRPr>
          </a:p>
        </p:txBody>
      </p:sp>
      <p:pic>
        <p:nvPicPr>
          <p:cNvPr id="24580" name="图片 3" descr="Untitled2.png">
            <a:hlinkClick r:id="" action="ppaction://noaction"/>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89348"/>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为什么要定义函数</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25603" name="Rectangle 3"/>
          <p:cNvSpPr>
            <a:spLocks noGrp="1" noChangeArrowheads="1"/>
          </p:cNvSpPr>
          <p:nvPr>
            <p:ph type="body" idx="1"/>
          </p:nvPr>
        </p:nvSpPr>
        <p:spPr>
          <a:xfrm>
            <a:off x="642939" y="1232297"/>
            <a:ext cx="8033517" cy="3429000"/>
          </a:xfrm>
        </p:spPr>
        <p:txBody>
          <a:bodyPr/>
          <a:lstStyle/>
          <a:p>
            <a:r>
              <a:rPr lang="zh-CN" altLang="zh-CN" dirty="0"/>
              <a:t>指定函数的名字，以便以后按名调用</a:t>
            </a:r>
          </a:p>
          <a:p>
            <a:r>
              <a:rPr lang="zh-CN" altLang="zh-CN" dirty="0"/>
              <a:t>指定函数类型，即函数返回值的类型</a:t>
            </a:r>
          </a:p>
          <a:p>
            <a:r>
              <a:rPr lang="zh-CN" altLang="zh-CN" dirty="0"/>
              <a:t>指定函数参数的名字和类型，以便在调用函数时向它们传递数据</a:t>
            </a:r>
          </a:p>
          <a:p>
            <a:r>
              <a:rPr lang="zh-CN" altLang="zh-CN" dirty="0"/>
              <a:t>指定函数的功能。这是在函数体中解决的</a:t>
            </a:r>
          </a:p>
        </p:txBody>
      </p:sp>
      <p:pic>
        <p:nvPicPr>
          <p:cNvPr id="25604" name="图片 3" descr="Untitled2.png">
            <a:hlinkClick r:id="" action="ppaction://noaction"/>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7" dur="500"/>
                                        <p:tgtEl>
                                          <p:spTgt spid="256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2" dur="500"/>
                                        <p:tgtEl>
                                          <p:spTgt spid="256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17"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89348"/>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为什么要定义函数</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26627" name="Rectangle 3"/>
          <p:cNvSpPr>
            <a:spLocks noGrp="1" noChangeArrowheads="1"/>
          </p:cNvSpPr>
          <p:nvPr>
            <p:ph type="body" idx="1"/>
          </p:nvPr>
        </p:nvSpPr>
        <p:spPr>
          <a:xfrm>
            <a:off x="642939" y="1232298"/>
            <a:ext cx="7572375" cy="2678906"/>
          </a:xfrm>
        </p:spPr>
        <p:txBody>
          <a:bodyPr/>
          <a:lstStyle/>
          <a:p>
            <a:r>
              <a:rPr lang="zh-CN" altLang="en-US"/>
              <a:t>对于</a:t>
            </a:r>
            <a:r>
              <a:rPr lang="zh-CN" altLang="zh-CN"/>
              <a:t>库函数，程序设计者只需用</a:t>
            </a:r>
            <a:r>
              <a:rPr lang="en-US" altLang="zh-CN"/>
              <a:t>#include</a:t>
            </a:r>
            <a:r>
              <a:rPr lang="zh-CN" altLang="zh-CN"/>
              <a:t>指令把有关的头文件包含到本文件模块中即可</a:t>
            </a:r>
          </a:p>
          <a:p>
            <a:r>
              <a:rPr lang="zh-CN" altLang="zh-CN"/>
              <a:t>程序设计者需要在程序中自己定义想用的而库函数并没有提供的函数</a:t>
            </a:r>
          </a:p>
        </p:txBody>
      </p:sp>
      <p:pic>
        <p:nvPicPr>
          <p:cNvPr id="26628" name="图片 3" descr="Untitled2.png">
            <a:hlinkClick r:id="" action="ppaction://noaction"/>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7" dur="500"/>
                                        <p:tgtEl>
                                          <p:spTgt spid="266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42875" y="410121"/>
            <a:ext cx="8858250" cy="577453"/>
          </a:xfrm>
          <a:prstGeom prst="rect">
            <a:avLst/>
          </a:prstGeom>
          <a:effectLst/>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定义函数的方法</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851670"/>
            <a:ext cx="6552728" cy="3043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形标注 1"/>
          <p:cNvSpPr/>
          <p:nvPr/>
        </p:nvSpPr>
        <p:spPr>
          <a:xfrm>
            <a:off x="142875" y="987574"/>
            <a:ext cx="1662386" cy="648072"/>
          </a:xfrm>
          <a:prstGeom prst="wedgeEllipseCallout">
            <a:avLst>
              <a:gd name="adj1" fmla="val 59583"/>
              <a:gd name="adj2" fmla="val 107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函数头</a:t>
            </a:r>
          </a:p>
        </p:txBody>
      </p:sp>
      <p:sp>
        <p:nvSpPr>
          <p:cNvPr id="5" name="矩形 4"/>
          <p:cNvSpPr/>
          <p:nvPr/>
        </p:nvSpPr>
        <p:spPr>
          <a:xfrm>
            <a:off x="1979712" y="1779662"/>
            <a:ext cx="4104456"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0" y="3033274"/>
            <a:ext cx="1476797" cy="576064"/>
          </a:xfrm>
          <a:prstGeom prst="wedgeEllipseCallout">
            <a:avLst>
              <a:gd name="adj1" fmla="val 118879"/>
              <a:gd name="adj2" fmla="val 144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函数体</a:t>
            </a:r>
          </a:p>
        </p:txBody>
      </p:sp>
      <p:sp>
        <p:nvSpPr>
          <p:cNvPr id="7" name="矩形 6"/>
          <p:cNvSpPr/>
          <p:nvPr/>
        </p:nvSpPr>
        <p:spPr>
          <a:xfrm>
            <a:off x="2411760" y="2499742"/>
            <a:ext cx="5976664" cy="20882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V="1">
            <a:off x="974068" y="2499742"/>
            <a:ext cx="1077652" cy="172819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直接箭头连接符 10"/>
          <p:cNvCxnSpPr/>
          <p:nvPr/>
        </p:nvCxnSpPr>
        <p:spPr>
          <a:xfrm>
            <a:off x="974068" y="4227934"/>
            <a:ext cx="1005644" cy="36004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101068" y="4050422"/>
            <a:ext cx="1338828" cy="369332"/>
          </a:xfrm>
          <a:prstGeom prst="rect">
            <a:avLst/>
          </a:prstGeom>
          <a:noFill/>
        </p:spPr>
        <p:txBody>
          <a:bodyPr wrap="none" rtlCol="0">
            <a:spAutoFit/>
          </a:bodyPr>
          <a:lstStyle/>
          <a:p>
            <a:r>
              <a:rPr lang="zh-CN" altLang="en-US" dirty="0">
                <a:solidFill>
                  <a:srgbClr val="FF0000"/>
                </a:solidFill>
              </a:rPr>
              <a:t>绝对不能丢</a:t>
            </a:r>
          </a:p>
        </p:txBody>
      </p:sp>
      <p:sp>
        <p:nvSpPr>
          <p:cNvPr id="15" name="矩形标注 14"/>
          <p:cNvSpPr/>
          <p:nvPr/>
        </p:nvSpPr>
        <p:spPr>
          <a:xfrm>
            <a:off x="1979712" y="987574"/>
            <a:ext cx="1152128" cy="432048"/>
          </a:xfrm>
          <a:prstGeom prst="wedgeRectCallout">
            <a:avLst>
              <a:gd name="adj1" fmla="val -21851"/>
              <a:gd name="adj2" fmla="val 1601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返回类型</a:t>
            </a:r>
          </a:p>
        </p:txBody>
      </p:sp>
      <p:sp>
        <p:nvSpPr>
          <p:cNvPr id="16" name="矩形标注 15"/>
          <p:cNvSpPr/>
          <p:nvPr/>
        </p:nvSpPr>
        <p:spPr>
          <a:xfrm>
            <a:off x="3419872" y="987574"/>
            <a:ext cx="936104" cy="432048"/>
          </a:xfrm>
          <a:prstGeom prst="wedgeRectCallout">
            <a:avLst>
              <a:gd name="adj1" fmla="val -85954"/>
              <a:gd name="adj2" fmla="val 16289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函数名</a:t>
            </a:r>
          </a:p>
        </p:txBody>
      </p:sp>
      <p:sp>
        <p:nvSpPr>
          <p:cNvPr id="17" name="线形标注 1 16"/>
          <p:cNvSpPr/>
          <p:nvPr/>
        </p:nvSpPr>
        <p:spPr>
          <a:xfrm>
            <a:off x="5076056" y="987574"/>
            <a:ext cx="1152128" cy="432048"/>
          </a:xfrm>
          <a:prstGeom prst="borderCallout1">
            <a:avLst>
              <a:gd name="adj1" fmla="val 97438"/>
              <a:gd name="adj2" fmla="val -3245"/>
              <a:gd name="adj3" fmla="val 210181"/>
              <a:gd name="adj4" fmla="val -3019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参数表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1000"/>
                                        <p:tgtEl>
                                          <p:spTgt spid="16"/>
                                        </p:tgtEl>
                                      </p:cBhvr>
                                    </p:animEffect>
                                    <p:anim calcmode="lin" valueType="num">
                                      <p:cBhvr>
                                        <p:cTn id="56" dur="1000" fill="hold"/>
                                        <p:tgtEl>
                                          <p:spTgt spid="16"/>
                                        </p:tgtEl>
                                        <p:attrNameLst>
                                          <p:attrName>ppt_x</p:attrName>
                                        </p:attrNameLst>
                                      </p:cBhvr>
                                      <p:tavLst>
                                        <p:tav tm="0">
                                          <p:val>
                                            <p:strVal val="#ppt_x"/>
                                          </p:val>
                                        </p:tav>
                                        <p:tav tm="100000">
                                          <p:val>
                                            <p:strVal val="#ppt_x"/>
                                          </p:val>
                                        </p:tav>
                                      </p:tavLst>
                                    </p:anim>
                                    <p:anim calcmode="lin" valueType="num">
                                      <p:cBhvr>
                                        <p:cTn id="5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14" grpId="0"/>
      <p:bldP spid="15" grpId="0" animBg="1"/>
      <p:bldP spid="16" grpId="0" animBg="1"/>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9502"/>
            <a:ext cx="8229600" cy="648072"/>
          </a:xfrm>
        </p:spPr>
        <p:txBody>
          <a:bodyPr>
            <a:normAutofit fontScale="90000"/>
          </a:bodyPr>
          <a:lstStyle/>
          <a:p>
            <a:r>
              <a:rPr lang="zh-CN" altLang="en-US" dirty="0"/>
              <a:t>函数的调用</a:t>
            </a:r>
          </a:p>
        </p:txBody>
      </p:sp>
      <p:sp>
        <p:nvSpPr>
          <p:cNvPr id="3" name="内容占位符 2"/>
          <p:cNvSpPr>
            <a:spLocks noGrp="1"/>
          </p:cNvSpPr>
          <p:nvPr>
            <p:ph idx="1"/>
          </p:nvPr>
        </p:nvSpPr>
        <p:spPr>
          <a:xfrm>
            <a:off x="467544" y="1059582"/>
            <a:ext cx="8229600" cy="3394472"/>
          </a:xfrm>
        </p:spPr>
        <p:txBody>
          <a:bodyPr>
            <a:normAutofit fontScale="92500" lnSpcReduction="10000"/>
          </a:bodyPr>
          <a:lstStyle/>
          <a:p>
            <a:r>
              <a:rPr lang="zh-CN" altLang="en-US" dirty="0"/>
              <a:t>函数名（参数值）</a:t>
            </a:r>
            <a:endParaRPr lang="en-US" altLang="zh-CN" dirty="0"/>
          </a:p>
          <a:p>
            <a:pPr marL="0" indent="0">
              <a:buNone/>
            </a:pPr>
            <a:r>
              <a:rPr lang="en-US" altLang="zh-CN" dirty="0"/>
              <a:t>   sum (1,100);</a:t>
            </a:r>
          </a:p>
          <a:p>
            <a:r>
              <a:rPr lang="en-US" altLang="zh-CN" dirty="0"/>
              <a:t>“() “ </a:t>
            </a:r>
          </a:p>
          <a:p>
            <a:pPr lvl="1"/>
            <a:r>
              <a:rPr lang="zh-CN" altLang="en-US" dirty="0"/>
              <a:t>是函数身份的象征</a:t>
            </a:r>
            <a:endParaRPr lang="en-US" altLang="zh-CN" dirty="0"/>
          </a:p>
          <a:p>
            <a:pPr lvl="1"/>
            <a:r>
              <a:rPr lang="zh-CN" altLang="en-US" dirty="0"/>
              <a:t>表示函数调用的作用</a:t>
            </a:r>
            <a:endParaRPr lang="en-US" altLang="zh-CN" dirty="0"/>
          </a:p>
          <a:p>
            <a:pPr lvl="1"/>
            <a:r>
              <a:rPr lang="zh-CN" altLang="en-US" dirty="0"/>
              <a:t>即使没有参数也需要用（）</a:t>
            </a:r>
            <a:endParaRPr lang="en-US" altLang="zh-CN" dirty="0"/>
          </a:p>
          <a:p>
            <a:pPr lvl="1"/>
            <a:r>
              <a:rPr lang="en-US" altLang="zh-CN" dirty="0"/>
              <a:t>  sum   </a:t>
            </a:r>
            <a:r>
              <a:rPr lang="zh-CN" altLang="en-US"/>
              <a:t>和   </a:t>
            </a:r>
            <a:r>
              <a:rPr lang="en-US" altLang="zh-CN"/>
              <a:t>sum( )</a:t>
            </a:r>
            <a:r>
              <a:rPr lang="zh-CN" altLang="en-US"/>
              <a:t>是</a:t>
            </a:r>
            <a:r>
              <a:rPr lang="zh-CN" altLang="en-US" dirty="0"/>
              <a:t>两个不同的东西</a:t>
            </a:r>
            <a:endParaRPr lang="en-US" altLang="zh-CN" dirty="0"/>
          </a:p>
          <a:p>
            <a:pPr marL="0" indent="0">
              <a:buNone/>
            </a:pP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3"/>
          <p:cNvSpPr>
            <a:spLocks noGrp="1" noChangeArrowheads="1"/>
          </p:cNvSpPr>
          <p:nvPr>
            <p:ph type="body" idx="1"/>
          </p:nvPr>
        </p:nvSpPr>
        <p:spPr>
          <a:xfrm>
            <a:off x="642938" y="910829"/>
            <a:ext cx="8215312" cy="3000375"/>
          </a:xfrm>
        </p:spPr>
        <p:txBody>
          <a:bodyPr>
            <a:normAutofit fontScale="92500"/>
          </a:bodyPr>
          <a:lstStyle/>
          <a:p>
            <a:pPr>
              <a:buFont typeface="Wingdings" panose="05000000000000000000" pitchFamily="2" charset="2"/>
              <a:buNone/>
            </a:pPr>
            <a:r>
              <a:rPr lang="en-US" altLang="zh-CN" dirty="0"/>
              <a:t> </a:t>
            </a:r>
            <a:r>
              <a:rPr lang="zh-CN" altLang="zh-CN" dirty="0"/>
              <a:t>求</a:t>
            </a:r>
            <a:r>
              <a:rPr lang="en-US" altLang="zh-CN" dirty="0"/>
              <a:t>m</a:t>
            </a:r>
            <a:r>
              <a:rPr lang="zh-CN" altLang="zh-CN" dirty="0"/>
              <a:t>～</a:t>
            </a:r>
            <a:r>
              <a:rPr lang="en-US" altLang="zh-CN" dirty="0"/>
              <a:t>n (m &lt; n)</a:t>
            </a:r>
            <a:r>
              <a:rPr lang="zh-CN" altLang="zh-CN" dirty="0"/>
              <a:t>间的全部素数</a:t>
            </a:r>
            <a:r>
              <a:rPr lang="en-US" altLang="zh-CN" dirty="0"/>
              <a:t>,</a:t>
            </a:r>
            <a:r>
              <a:rPr lang="zh-CN" altLang="en-US" dirty="0"/>
              <a:t>统计出个数以及和</a:t>
            </a:r>
            <a:r>
              <a:rPr lang="zh-CN" altLang="zh-CN" dirty="0"/>
              <a:t>。</a:t>
            </a:r>
            <a:endParaRPr lang="en-US" altLang="zh-CN" dirty="0"/>
          </a:p>
          <a:p>
            <a:r>
              <a:rPr lang="zh-CN" altLang="zh-CN" dirty="0"/>
              <a:t>解题思路：</a:t>
            </a:r>
          </a:p>
          <a:p>
            <a:pPr lvl="1"/>
            <a:r>
              <a:rPr lang="zh-CN" altLang="en-US" dirty="0"/>
              <a:t>判断一个数</a:t>
            </a:r>
            <a:r>
              <a:rPr lang="en-US" altLang="zh-CN" dirty="0"/>
              <a:t>data</a:t>
            </a:r>
            <a:r>
              <a:rPr lang="zh-CN" altLang="en-US" dirty="0"/>
              <a:t>是否为素数</a:t>
            </a:r>
            <a:endParaRPr lang="en-US" altLang="zh-CN" dirty="0"/>
          </a:p>
          <a:p>
            <a:pPr lvl="2"/>
            <a:r>
              <a:rPr lang="en-US" altLang="zh-CN" dirty="0"/>
              <a:t>Data</a:t>
            </a:r>
            <a:r>
              <a:rPr lang="zh-CN" altLang="en-US" dirty="0"/>
              <a:t>和 </a:t>
            </a:r>
            <a:r>
              <a:rPr lang="en-US" altLang="zh-CN" dirty="0"/>
              <a:t>2 ~ data-1</a:t>
            </a:r>
            <a:r>
              <a:rPr lang="zh-CN" altLang="en-US" dirty="0"/>
              <a:t>之间每一个数去除</a:t>
            </a:r>
            <a:endParaRPr lang="en-US" altLang="zh-CN" dirty="0"/>
          </a:p>
          <a:p>
            <a:pPr lvl="1"/>
            <a:r>
              <a:rPr lang="zh-CN" altLang="zh-CN" dirty="0"/>
              <a:t>增加一个外循环，先后对</a:t>
            </a:r>
            <a:r>
              <a:rPr lang="en-US" altLang="zh-CN" dirty="0"/>
              <a:t>m</a:t>
            </a:r>
            <a:r>
              <a:rPr lang="zh-CN" altLang="zh-CN" dirty="0"/>
              <a:t>～</a:t>
            </a:r>
            <a:r>
              <a:rPr lang="en-US" altLang="zh-CN" dirty="0"/>
              <a:t>n (m &lt; n)</a:t>
            </a:r>
            <a:r>
              <a:rPr lang="zh-CN" altLang="zh-CN" dirty="0"/>
              <a:t>间的全部整数一一进行判定即可</a:t>
            </a:r>
            <a:r>
              <a:rPr lang="zh-CN" altLang="en-US" dirty="0"/>
              <a:t>，再处理</a:t>
            </a:r>
            <a:endParaRPr lang="en-US" altLang="zh-CN" dirty="0"/>
          </a:p>
        </p:txBody>
      </p:sp>
      <p:sp>
        <p:nvSpPr>
          <p:cNvPr id="77827" name="Rectangle 2"/>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7828" name="Rectangle 4"/>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7829" name="Rectangle 7"/>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7830" name="Rectangle 9"/>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7831" name="Rectangle 11"/>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7832" name="Rectangle 13"/>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7833" name="Rectangle 7"/>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77834" name="图片 9"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animEffect transition="in" filter="blinds(horizontal)">
                                      <p:cBhvr>
                                        <p:cTn id="7" dur="500"/>
                                        <p:tgtEl>
                                          <p:spTgt spid="410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0">
                                            <p:txEl>
                                              <p:pRg st="2" end="2"/>
                                            </p:txEl>
                                          </p:spTgt>
                                        </p:tgtEl>
                                        <p:attrNameLst>
                                          <p:attrName>style.visibility</p:attrName>
                                        </p:attrNameLst>
                                      </p:cBhvr>
                                      <p:to>
                                        <p:strVal val="visible"/>
                                      </p:to>
                                    </p:set>
                                    <p:animEffect transition="in" filter="blinds(horizontal)">
                                      <p:cBhvr>
                                        <p:cTn id="12" dur="500"/>
                                        <p:tgtEl>
                                          <p:spTgt spid="410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0">
                                            <p:txEl>
                                              <p:pRg st="3" end="3"/>
                                            </p:txEl>
                                          </p:spTgt>
                                        </p:tgtEl>
                                        <p:attrNameLst>
                                          <p:attrName>style.visibility</p:attrName>
                                        </p:attrNameLst>
                                      </p:cBhvr>
                                      <p:to>
                                        <p:strVal val="visible"/>
                                      </p:to>
                                    </p:set>
                                    <p:animEffect transition="in" filter="blinds(horizontal)">
                                      <p:cBhvr>
                                        <p:cTn id="17" dur="500"/>
                                        <p:tgtEl>
                                          <p:spTgt spid="4100">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100">
                                            <p:txEl>
                                              <p:pRg st="4" end="4"/>
                                            </p:txEl>
                                          </p:spTgt>
                                        </p:tgtEl>
                                        <p:attrNameLst>
                                          <p:attrName>style.visibility</p:attrName>
                                        </p:attrNameLst>
                                      </p:cBhvr>
                                      <p:to>
                                        <p:strVal val="visible"/>
                                      </p:to>
                                    </p:set>
                                    <p:animEffect transition="in" filter="blinds(horizontal)">
                                      <p:cBhvr>
                                        <p:cTn id="20" dur="500"/>
                                        <p:tgtEl>
                                          <p:spTgt spid="41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89348"/>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定义函数的方法</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27651" name="Rectangle 3"/>
          <p:cNvSpPr>
            <a:spLocks noGrp="1" noChangeArrowheads="1"/>
          </p:cNvSpPr>
          <p:nvPr>
            <p:ph type="body" idx="1"/>
          </p:nvPr>
        </p:nvSpPr>
        <p:spPr>
          <a:xfrm>
            <a:off x="642938" y="1232297"/>
            <a:ext cx="5715000" cy="1071563"/>
          </a:xfrm>
        </p:spPr>
        <p:txBody>
          <a:bodyPr>
            <a:normAutofit lnSpcReduction="10000"/>
          </a:bodyPr>
          <a:lstStyle/>
          <a:p>
            <a:pPr>
              <a:buFont typeface="Wingdings" panose="05000000000000000000" pitchFamily="2" charset="2"/>
              <a:buNone/>
            </a:pPr>
            <a:r>
              <a:rPr lang="en-US" altLang="zh-CN"/>
              <a:t>1.</a:t>
            </a:r>
            <a:r>
              <a:rPr lang="zh-CN" altLang="zh-CN"/>
              <a:t>定义无参函数</a:t>
            </a:r>
            <a:endParaRPr lang="en-US" altLang="zh-CN"/>
          </a:p>
          <a:p>
            <a:pPr>
              <a:buFont typeface="Wingdings" panose="05000000000000000000" pitchFamily="2" charset="2"/>
              <a:buNone/>
            </a:pPr>
            <a:r>
              <a:rPr lang="zh-CN" altLang="zh-CN"/>
              <a:t>定义无参函数的一般形式为</a:t>
            </a:r>
            <a:r>
              <a:rPr lang="en-US" altLang="zh-CN"/>
              <a:t>:</a:t>
            </a:r>
            <a:endParaRPr lang="zh-CN" altLang="zh-CN"/>
          </a:p>
        </p:txBody>
      </p:sp>
      <p:sp>
        <p:nvSpPr>
          <p:cNvPr id="27652" name="Rectangle 3"/>
          <p:cNvSpPr txBox="1">
            <a:spLocks noChangeArrowheads="1"/>
          </p:cNvSpPr>
          <p:nvPr/>
        </p:nvSpPr>
        <p:spPr bwMode="auto">
          <a:xfrm>
            <a:off x="4572001" y="2303860"/>
            <a:ext cx="4214813" cy="2303859"/>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pPr>
            <a:r>
              <a:rPr lang="zh-CN" altLang="zh-CN" sz="2800" b="1" dirty="0">
                <a:latin typeface="Verdana" panose="020B0604030504040204" pitchFamily="34" charset="0"/>
              </a:rPr>
              <a:t>类型名</a:t>
            </a:r>
            <a:r>
              <a:rPr lang="en-US" altLang="zh-CN" sz="2800" b="1" dirty="0">
                <a:latin typeface="Verdana" panose="020B0604030504040204" pitchFamily="34" charset="0"/>
              </a:rPr>
              <a:t>  </a:t>
            </a:r>
            <a:r>
              <a:rPr lang="zh-CN" altLang="zh-CN" sz="2800" b="1" dirty="0">
                <a:latin typeface="Verdana" panose="020B0604030504040204" pitchFamily="34" charset="0"/>
              </a:rPr>
              <a:t>函数名</a:t>
            </a:r>
            <a:r>
              <a:rPr lang="en-US" altLang="zh-CN" sz="2800" b="1" dirty="0">
                <a:latin typeface="Verdana" panose="020B0604030504040204" pitchFamily="34" charset="0"/>
              </a:rPr>
              <a:t>(</a:t>
            </a:r>
            <a:r>
              <a:rPr lang="en-US" altLang="zh-CN" sz="2800" b="1" dirty="0"/>
              <a:t>void)</a:t>
            </a:r>
            <a:r>
              <a:rPr lang="en-US" altLang="zh-CN" sz="2800" b="1" dirty="0">
                <a:latin typeface="Verdana" panose="020B0604030504040204" pitchFamily="34" charset="0"/>
              </a:rPr>
              <a:t>                                 </a:t>
            </a:r>
          </a:p>
          <a:p>
            <a:pPr>
              <a:lnSpc>
                <a:spcPct val="120000"/>
              </a:lnSpc>
              <a:spcBef>
                <a:spcPct val="20000"/>
              </a:spcBef>
              <a:buFont typeface="Wingdings" panose="05000000000000000000" pitchFamily="2" charset="2"/>
              <a:buNone/>
            </a:pPr>
            <a:r>
              <a:rPr lang="zh-CN" altLang="zh-CN" sz="2800" b="1" dirty="0">
                <a:latin typeface="Verdana" panose="020B0604030504040204" pitchFamily="34" charset="0"/>
              </a:rPr>
              <a:t>｛</a:t>
            </a:r>
          </a:p>
          <a:p>
            <a:pPr>
              <a:lnSpc>
                <a:spcPct val="120000"/>
              </a:lnSpc>
              <a:spcBef>
                <a:spcPct val="20000"/>
              </a:spcBef>
              <a:buFont typeface="Wingdings" panose="05000000000000000000" pitchFamily="2" charset="2"/>
              <a:buNone/>
            </a:pPr>
            <a:r>
              <a:rPr lang="en-US" altLang="zh-CN" sz="2800" b="1" dirty="0">
                <a:latin typeface="Verdana" panose="020B0604030504040204" pitchFamily="34" charset="0"/>
              </a:rPr>
              <a:t>      </a:t>
            </a:r>
            <a:r>
              <a:rPr lang="zh-CN" altLang="zh-CN" sz="2800" b="1" dirty="0">
                <a:latin typeface="Verdana" panose="020B0604030504040204" pitchFamily="34" charset="0"/>
              </a:rPr>
              <a:t>函数体</a:t>
            </a:r>
            <a:r>
              <a:rPr lang="en-US" altLang="zh-CN" sz="2800" b="1" dirty="0">
                <a:latin typeface="Verdana" panose="020B0604030504040204" pitchFamily="34" charset="0"/>
              </a:rPr>
              <a:t>            </a:t>
            </a:r>
            <a:endParaRPr lang="zh-CN" altLang="zh-CN" sz="2800" b="1" dirty="0">
              <a:latin typeface="Verdana" panose="020B0604030504040204" pitchFamily="34" charset="0"/>
            </a:endParaRPr>
          </a:p>
          <a:p>
            <a:pPr>
              <a:lnSpc>
                <a:spcPct val="120000"/>
              </a:lnSpc>
              <a:spcBef>
                <a:spcPct val="20000"/>
              </a:spcBef>
              <a:buFont typeface="Wingdings" panose="05000000000000000000" pitchFamily="2" charset="2"/>
              <a:buNone/>
            </a:pPr>
            <a:r>
              <a:rPr lang="en-US" altLang="zh-CN" sz="2800" b="1" dirty="0">
                <a:latin typeface="Verdana" panose="020B0604030504040204" pitchFamily="34" charset="0"/>
              </a:rPr>
              <a:t> </a:t>
            </a:r>
            <a:r>
              <a:rPr lang="zh-CN" altLang="zh-CN" sz="2800" b="1" dirty="0">
                <a:latin typeface="Verdana" panose="020B0604030504040204" pitchFamily="34" charset="0"/>
              </a:rPr>
              <a:t>｝</a:t>
            </a:r>
            <a:r>
              <a:rPr lang="en-US" altLang="zh-CN" sz="2800" b="1" dirty="0">
                <a:latin typeface="Verdana" panose="020B0604030504040204" pitchFamily="34" charset="0"/>
              </a:rPr>
              <a:t>                 </a:t>
            </a:r>
            <a:endParaRPr lang="zh-CN" altLang="zh-CN" sz="2800" b="1" dirty="0">
              <a:latin typeface="Verdana" panose="020B0604030504040204" pitchFamily="34" charset="0"/>
            </a:endParaRPr>
          </a:p>
          <a:p>
            <a:pPr>
              <a:lnSpc>
                <a:spcPct val="120000"/>
              </a:lnSpc>
              <a:spcBef>
                <a:spcPct val="20000"/>
              </a:spcBef>
              <a:buFont typeface="Wingdings" panose="05000000000000000000" pitchFamily="2" charset="2"/>
              <a:buNone/>
            </a:pPr>
            <a:endParaRPr lang="zh-CN" altLang="zh-CN" sz="2800" b="1" dirty="0">
              <a:latin typeface="Verdana" panose="020B0604030504040204" pitchFamily="34" charset="0"/>
            </a:endParaRPr>
          </a:p>
        </p:txBody>
      </p:sp>
      <p:sp>
        <p:nvSpPr>
          <p:cNvPr id="27653" name="Rectangle 3"/>
          <p:cNvSpPr txBox="1">
            <a:spLocks noChangeArrowheads="1"/>
          </p:cNvSpPr>
          <p:nvPr/>
        </p:nvSpPr>
        <p:spPr bwMode="auto">
          <a:xfrm>
            <a:off x="642938" y="2357437"/>
            <a:ext cx="3643312" cy="225028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pPr>
            <a:r>
              <a:rPr lang="zh-CN" altLang="zh-CN" sz="2800" b="1" dirty="0">
                <a:latin typeface="Verdana" panose="020B0604030504040204" pitchFamily="34" charset="0"/>
              </a:rPr>
              <a:t>类型名</a:t>
            </a:r>
            <a:r>
              <a:rPr lang="en-US" altLang="zh-CN" sz="2800" b="1" dirty="0">
                <a:latin typeface="Verdana" panose="020B0604030504040204" pitchFamily="34" charset="0"/>
              </a:rPr>
              <a:t>  </a:t>
            </a:r>
            <a:r>
              <a:rPr lang="zh-CN" altLang="zh-CN" sz="2800" b="1" dirty="0">
                <a:latin typeface="Verdana" panose="020B0604030504040204" pitchFamily="34" charset="0"/>
              </a:rPr>
              <a:t>函数名</a:t>
            </a:r>
            <a:r>
              <a:rPr lang="en-US" altLang="zh-CN" sz="2800" b="1" dirty="0">
                <a:latin typeface="Verdana" panose="020B0604030504040204" pitchFamily="34" charset="0"/>
              </a:rPr>
              <a:t>()                                 </a:t>
            </a:r>
          </a:p>
          <a:p>
            <a:pPr>
              <a:lnSpc>
                <a:spcPct val="120000"/>
              </a:lnSpc>
              <a:spcBef>
                <a:spcPct val="20000"/>
              </a:spcBef>
              <a:buFont typeface="Wingdings" panose="05000000000000000000" pitchFamily="2" charset="2"/>
              <a:buNone/>
            </a:pPr>
            <a:r>
              <a:rPr lang="zh-CN" altLang="zh-CN" sz="2800" b="1" dirty="0">
                <a:latin typeface="Verdana" panose="020B0604030504040204" pitchFamily="34" charset="0"/>
              </a:rPr>
              <a:t>｛</a:t>
            </a:r>
          </a:p>
          <a:p>
            <a:pPr>
              <a:lnSpc>
                <a:spcPct val="120000"/>
              </a:lnSpc>
              <a:spcBef>
                <a:spcPct val="20000"/>
              </a:spcBef>
              <a:buFont typeface="Wingdings" panose="05000000000000000000" pitchFamily="2" charset="2"/>
              <a:buNone/>
            </a:pPr>
            <a:r>
              <a:rPr lang="en-US" altLang="zh-CN" sz="2800" b="1" dirty="0">
                <a:latin typeface="Verdana" panose="020B0604030504040204" pitchFamily="34" charset="0"/>
              </a:rPr>
              <a:t>      </a:t>
            </a:r>
            <a:r>
              <a:rPr lang="zh-CN" altLang="zh-CN" sz="2800" b="1" dirty="0">
                <a:latin typeface="Verdana" panose="020B0604030504040204" pitchFamily="34" charset="0"/>
              </a:rPr>
              <a:t>函数体</a:t>
            </a:r>
            <a:r>
              <a:rPr lang="en-US" altLang="zh-CN" sz="2800" b="1" dirty="0">
                <a:latin typeface="Verdana" panose="020B0604030504040204" pitchFamily="34" charset="0"/>
              </a:rPr>
              <a:t>            </a:t>
            </a:r>
            <a:endParaRPr lang="zh-CN" altLang="zh-CN" sz="2800" b="1" dirty="0">
              <a:latin typeface="Verdana" panose="020B0604030504040204" pitchFamily="34" charset="0"/>
            </a:endParaRPr>
          </a:p>
          <a:p>
            <a:pPr>
              <a:lnSpc>
                <a:spcPct val="120000"/>
              </a:lnSpc>
              <a:spcBef>
                <a:spcPct val="20000"/>
              </a:spcBef>
              <a:buFont typeface="Wingdings" panose="05000000000000000000" pitchFamily="2" charset="2"/>
              <a:buNone/>
            </a:pPr>
            <a:r>
              <a:rPr lang="en-US" altLang="zh-CN" sz="2800" b="1" dirty="0">
                <a:latin typeface="Verdana" panose="020B0604030504040204" pitchFamily="34" charset="0"/>
              </a:rPr>
              <a:t> </a:t>
            </a:r>
            <a:r>
              <a:rPr lang="zh-CN" altLang="zh-CN" sz="2800" b="1" dirty="0">
                <a:latin typeface="Verdana" panose="020B0604030504040204" pitchFamily="34" charset="0"/>
              </a:rPr>
              <a:t>｝</a:t>
            </a:r>
            <a:r>
              <a:rPr lang="en-US" altLang="zh-CN" sz="2800" b="1" dirty="0">
                <a:latin typeface="Verdana" panose="020B0604030504040204" pitchFamily="34" charset="0"/>
              </a:rPr>
              <a:t>                 </a:t>
            </a:r>
            <a:endParaRPr lang="zh-CN" altLang="zh-CN" sz="2800" b="1" dirty="0">
              <a:latin typeface="Verdana" panose="020B0604030504040204" pitchFamily="34" charset="0"/>
            </a:endParaRPr>
          </a:p>
          <a:p>
            <a:pPr>
              <a:lnSpc>
                <a:spcPct val="120000"/>
              </a:lnSpc>
              <a:spcBef>
                <a:spcPct val="20000"/>
              </a:spcBef>
              <a:buFont typeface="Wingdings" panose="05000000000000000000" pitchFamily="2" charset="2"/>
              <a:buNone/>
            </a:pPr>
            <a:endParaRPr lang="zh-CN" altLang="zh-CN" sz="2800" b="1" dirty="0">
              <a:latin typeface="Verdana" panose="020B0604030504040204" pitchFamily="34" charset="0"/>
            </a:endParaRPr>
          </a:p>
        </p:txBody>
      </p:sp>
      <p:pic>
        <p:nvPicPr>
          <p:cNvPr id="27656" name="图片 7" descr="Untitled2.png">
            <a:hlinkClick r:id="" action="ppaction://noaction"/>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89348"/>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定义函数的方法</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28675" name="Rectangle 3"/>
          <p:cNvSpPr>
            <a:spLocks noGrp="1" noChangeArrowheads="1"/>
          </p:cNvSpPr>
          <p:nvPr>
            <p:ph type="body" idx="1"/>
          </p:nvPr>
        </p:nvSpPr>
        <p:spPr>
          <a:xfrm>
            <a:off x="642938" y="1232297"/>
            <a:ext cx="5715000" cy="1071563"/>
          </a:xfrm>
        </p:spPr>
        <p:txBody>
          <a:bodyPr>
            <a:normAutofit lnSpcReduction="10000"/>
          </a:bodyPr>
          <a:lstStyle/>
          <a:p>
            <a:pPr>
              <a:buFont typeface="Wingdings" panose="05000000000000000000" pitchFamily="2" charset="2"/>
              <a:buNone/>
            </a:pPr>
            <a:r>
              <a:rPr lang="en-US" altLang="zh-CN"/>
              <a:t>1.</a:t>
            </a:r>
            <a:r>
              <a:rPr lang="zh-CN" altLang="zh-CN"/>
              <a:t>定义无参函数</a:t>
            </a:r>
            <a:endParaRPr lang="en-US" altLang="zh-CN"/>
          </a:p>
          <a:p>
            <a:pPr>
              <a:buFont typeface="Wingdings" panose="05000000000000000000" pitchFamily="2" charset="2"/>
              <a:buNone/>
            </a:pPr>
            <a:r>
              <a:rPr lang="zh-CN" altLang="zh-CN"/>
              <a:t>定义无参函数的一般形式为</a:t>
            </a:r>
            <a:r>
              <a:rPr lang="en-US" altLang="zh-CN"/>
              <a:t>:</a:t>
            </a:r>
            <a:endParaRPr lang="zh-CN" altLang="zh-CN"/>
          </a:p>
        </p:txBody>
      </p:sp>
      <p:sp>
        <p:nvSpPr>
          <p:cNvPr id="4" name="Rectangle 3"/>
          <p:cNvSpPr txBox="1">
            <a:spLocks noChangeArrowheads="1"/>
          </p:cNvSpPr>
          <p:nvPr/>
        </p:nvSpPr>
        <p:spPr bwMode="auto">
          <a:xfrm>
            <a:off x="4572001" y="2303860"/>
            <a:ext cx="4214813" cy="1928813"/>
          </a:xfrm>
          <a:prstGeom prst="rect">
            <a:avLst/>
          </a:prstGeom>
          <a:solidFill>
            <a:srgbClr val="FFCCFF"/>
          </a:solidFill>
          <a:ln w="9525">
            <a:noFill/>
            <a:miter lim="800000"/>
          </a:ln>
        </p:spPr>
        <p:txBody>
          <a:bodyPr/>
          <a:lstStyle/>
          <a:p>
            <a:pPr marL="342900" indent="-342900" eaLnBrk="0" hangingPunct="0">
              <a:lnSpc>
                <a:spcPct val="120000"/>
              </a:lnSpc>
              <a:spcBef>
                <a:spcPct val="20000"/>
              </a:spcBef>
              <a:defRPr/>
            </a:pPr>
            <a:r>
              <a:rPr lang="zh-CN" altLang="zh-CN" sz="2800" b="1" kern="0" dirty="0">
                <a:latin typeface="+mn-lt"/>
                <a:ea typeface="+mn-ea"/>
              </a:rPr>
              <a:t>类型名</a:t>
            </a:r>
            <a:r>
              <a:rPr lang="en-US" altLang="zh-CN" sz="2800" b="1" kern="0" dirty="0">
                <a:latin typeface="+mn-lt"/>
                <a:ea typeface="+mn-ea"/>
              </a:rPr>
              <a:t>  </a:t>
            </a:r>
            <a:r>
              <a:rPr lang="zh-CN" altLang="zh-CN" sz="2800" b="1" kern="0" dirty="0">
                <a:latin typeface="+mn-lt"/>
                <a:ea typeface="+mn-ea"/>
              </a:rPr>
              <a:t>函数名</a:t>
            </a:r>
            <a:r>
              <a:rPr lang="en-US" altLang="zh-CN" sz="2800" b="1" kern="0" dirty="0">
                <a:latin typeface="+mn-lt"/>
                <a:ea typeface="+mn-ea"/>
              </a:rPr>
              <a:t>(</a:t>
            </a:r>
            <a:r>
              <a:rPr lang="en-US" altLang="zh-CN" sz="2800" b="1" dirty="0">
                <a:ea typeface="宋体" panose="02010600030101010101" pitchFamily="2" charset="-122"/>
              </a:rPr>
              <a:t>void)</a:t>
            </a:r>
            <a:r>
              <a:rPr lang="en-US" altLang="zh-CN" sz="2800" b="1" kern="0" dirty="0">
                <a:latin typeface="+mn-lt"/>
                <a:ea typeface="+mn-ea"/>
              </a:rPr>
              <a:t>                                 </a:t>
            </a:r>
          </a:p>
          <a:p>
            <a:pPr marL="342900" indent="-342900" eaLnBrk="0" hangingPunct="0">
              <a:lnSpc>
                <a:spcPct val="120000"/>
              </a:lnSpc>
              <a:spcBef>
                <a:spcPct val="20000"/>
              </a:spcBef>
              <a:buFont typeface="Wingdings" panose="05000000000000000000" pitchFamily="2" charset="2"/>
              <a:buNone/>
              <a:defRPr/>
            </a:pPr>
            <a:r>
              <a:rPr lang="zh-CN" altLang="zh-CN" sz="2800" b="1" kern="0" dirty="0">
                <a:latin typeface="+mn-lt"/>
                <a:ea typeface="+mn-ea"/>
              </a:rPr>
              <a:t>｛</a:t>
            </a:r>
          </a:p>
          <a:p>
            <a:pPr marL="342900" indent="-342900" eaLnBrk="0" hangingPunct="0">
              <a:lnSpc>
                <a:spcPct val="120000"/>
              </a:lnSpc>
              <a:spcBef>
                <a:spcPct val="20000"/>
              </a:spcBef>
              <a:buFont typeface="Wingdings" panose="05000000000000000000" pitchFamily="2" charset="2"/>
              <a:buNone/>
              <a:defRPr/>
            </a:pPr>
            <a:r>
              <a:rPr lang="en-US" altLang="zh-CN" sz="2800" b="1" kern="0" dirty="0">
                <a:latin typeface="+mn-lt"/>
                <a:ea typeface="+mn-ea"/>
              </a:rPr>
              <a:t>      </a:t>
            </a:r>
            <a:r>
              <a:rPr lang="zh-CN" altLang="zh-CN" sz="2800" b="1" kern="0" dirty="0">
                <a:latin typeface="+mn-lt"/>
                <a:ea typeface="+mn-ea"/>
              </a:rPr>
              <a:t>函数体</a:t>
            </a:r>
            <a:r>
              <a:rPr lang="en-US" altLang="zh-CN" sz="2800" b="1" kern="0" dirty="0">
                <a:latin typeface="+mn-lt"/>
                <a:ea typeface="+mn-ea"/>
              </a:rPr>
              <a:t>            </a:t>
            </a:r>
            <a:endParaRPr lang="zh-CN" altLang="zh-CN" sz="2800" b="1" kern="0" dirty="0">
              <a:latin typeface="+mn-lt"/>
              <a:ea typeface="+mn-ea"/>
            </a:endParaRPr>
          </a:p>
          <a:p>
            <a:pPr marL="342900" indent="-342900" eaLnBrk="0" hangingPunct="0">
              <a:lnSpc>
                <a:spcPct val="120000"/>
              </a:lnSpc>
              <a:spcBef>
                <a:spcPct val="20000"/>
              </a:spcBef>
              <a:buFont typeface="Wingdings" panose="05000000000000000000" pitchFamily="2" charset="2"/>
              <a:buNone/>
              <a:defRPr/>
            </a:pPr>
            <a:r>
              <a:rPr lang="en-US" altLang="zh-CN" sz="2800" b="1" kern="0" dirty="0">
                <a:latin typeface="+mn-lt"/>
                <a:ea typeface="+mn-ea"/>
              </a:rPr>
              <a:t> </a:t>
            </a:r>
            <a:r>
              <a:rPr lang="zh-CN" altLang="zh-CN" sz="2800" b="1" kern="0" dirty="0">
                <a:latin typeface="+mn-lt"/>
                <a:ea typeface="+mn-ea"/>
              </a:rPr>
              <a:t>｝</a:t>
            </a:r>
            <a:r>
              <a:rPr lang="en-US" altLang="zh-CN" sz="2800" b="1" kern="0" dirty="0">
                <a:latin typeface="+mn-lt"/>
                <a:ea typeface="+mn-ea"/>
              </a:rPr>
              <a:t>                 </a:t>
            </a:r>
            <a:endParaRPr lang="zh-CN" altLang="zh-CN" sz="2800" b="1" kern="0" dirty="0">
              <a:latin typeface="+mn-lt"/>
              <a:ea typeface="+mn-ea"/>
            </a:endParaRPr>
          </a:p>
          <a:p>
            <a:pPr marL="342900" indent="-342900" eaLnBrk="0" hangingPunct="0">
              <a:lnSpc>
                <a:spcPct val="120000"/>
              </a:lnSpc>
              <a:spcBef>
                <a:spcPct val="20000"/>
              </a:spcBef>
              <a:buFont typeface="Wingdings" panose="05000000000000000000" pitchFamily="2" charset="2"/>
              <a:buNone/>
              <a:defRPr/>
            </a:pPr>
            <a:endParaRPr lang="zh-CN" altLang="zh-CN" sz="2800" b="1" kern="0" dirty="0">
              <a:latin typeface="+mn-lt"/>
              <a:ea typeface="+mn-ea"/>
            </a:endParaRPr>
          </a:p>
        </p:txBody>
      </p:sp>
      <p:sp>
        <p:nvSpPr>
          <p:cNvPr id="5" name="Rectangle 3"/>
          <p:cNvSpPr txBox="1">
            <a:spLocks noChangeArrowheads="1"/>
          </p:cNvSpPr>
          <p:nvPr/>
        </p:nvSpPr>
        <p:spPr bwMode="auto">
          <a:xfrm>
            <a:off x="642938" y="2357437"/>
            <a:ext cx="3643312" cy="1928813"/>
          </a:xfrm>
          <a:prstGeom prst="rect">
            <a:avLst/>
          </a:prstGeom>
          <a:solidFill>
            <a:srgbClr val="FFFFCC"/>
          </a:solidFill>
          <a:ln w="9525">
            <a:noFill/>
            <a:miter lim="800000"/>
          </a:ln>
        </p:spPr>
        <p:txBody>
          <a:bodyPr/>
          <a:lstStyle/>
          <a:p>
            <a:pPr marL="342900" indent="-342900" eaLnBrk="0" hangingPunct="0">
              <a:lnSpc>
                <a:spcPct val="120000"/>
              </a:lnSpc>
              <a:spcBef>
                <a:spcPct val="20000"/>
              </a:spcBef>
              <a:defRPr/>
            </a:pPr>
            <a:r>
              <a:rPr lang="zh-CN" altLang="zh-CN" sz="2800" b="1" kern="0" dirty="0">
                <a:latin typeface="+mn-lt"/>
                <a:ea typeface="+mn-ea"/>
              </a:rPr>
              <a:t>类型名</a:t>
            </a:r>
            <a:r>
              <a:rPr lang="en-US" altLang="zh-CN" sz="2800" b="1" kern="0" dirty="0">
                <a:latin typeface="+mn-lt"/>
                <a:ea typeface="+mn-ea"/>
              </a:rPr>
              <a:t>  </a:t>
            </a:r>
            <a:r>
              <a:rPr lang="zh-CN" altLang="zh-CN" sz="2800" b="1" kern="0" dirty="0">
                <a:latin typeface="+mn-lt"/>
                <a:ea typeface="+mn-ea"/>
              </a:rPr>
              <a:t>函数名</a:t>
            </a:r>
            <a:r>
              <a:rPr lang="en-US" altLang="zh-CN" sz="2800" b="1" kern="0" dirty="0">
                <a:latin typeface="+mn-lt"/>
                <a:ea typeface="+mn-ea"/>
              </a:rPr>
              <a:t>()                                 </a:t>
            </a:r>
          </a:p>
          <a:p>
            <a:pPr marL="342900" indent="-342900" eaLnBrk="0" hangingPunct="0">
              <a:lnSpc>
                <a:spcPct val="120000"/>
              </a:lnSpc>
              <a:spcBef>
                <a:spcPct val="20000"/>
              </a:spcBef>
              <a:buFont typeface="Wingdings" panose="05000000000000000000" pitchFamily="2" charset="2"/>
              <a:buNone/>
              <a:defRPr/>
            </a:pPr>
            <a:r>
              <a:rPr lang="zh-CN" altLang="zh-CN" sz="2800" b="1" kern="0" dirty="0">
                <a:latin typeface="+mn-lt"/>
                <a:ea typeface="+mn-ea"/>
              </a:rPr>
              <a:t>｛</a:t>
            </a:r>
          </a:p>
          <a:p>
            <a:pPr marL="342900" indent="-342900" eaLnBrk="0" hangingPunct="0">
              <a:lnSpc>
                <a:spcPct val="120000"/>
              </a:lnSpc>
              <a:spcBef>
                <a:spcPct val="20000"/>
              </a:spcBef>
              <a:buFont typeface="Wingdings" panose="05000000000000000000" pitchFamily="2" charset="2"/>
              <a:buNone/>
              <a:defRPr/>
            </a:pPr>
            <a:r>
              <a:rPr lang="en-US" altLang="zh-CN" sz="2800" b="1" kern="0" dirty="0">
                <a:latin typeface="+mn-lt"/>
                <a:ea typeface="+mn-ea"/>
              </a:rPr>
              <a:t>      </a:t>
            </a:r>
            <a:r>
              <a:rPr lang="zh-CN" altLang="zh-CN" sz="2800" b="1" kern="0" dirty="0">
                <a:latin typeface="+mn-lt"/>
                <a:ea typeface="+mn-ea"/>
              </a:rPr>
              <a:t>函数体</a:t>
            </a:r>
            <a:r>
              <a:rPr lang="en-US" altLang="zh-CN" sz="2800" b="1" kern="0" dirty="0">
                <a:latin typeface="+mn-lt"/>
                <a:ea typeface="+mn-ea"/>
              </a:rPr>
              <a:t>            </a:t>
            </a:r>
            <a:endParaRPr lang="zh-CN" altLang="zh-CN" sz="2800" b="1" kern="0" dirty="0">
              <a:latin typeface="+mn-lt"/>
              <a:ea typeface="+mn-ea"/>
            </a:endParaRPr>
          </a:p>
          <a:p>
            <a:pPr marL="342900" indent="-342900" eaLnBrk="0" hangingPunct="0">
              <a:lnSpc>
                <a:spcPct val="120000"/>
              </a:lnSpc>
              <a:spcBef>
                <a:spcPct val="20000"/>
              </a:spcBef>
              <a:buFont typeface="Wingdings" panose="05000000000000000000" pitchFamily="2" charset="2"/>
              <a:buNone/>
              <a:defRPr/>
            </a:pPr>
            <a:r>
              <a:rPr lang="en-US" altLang="zh-CN" sz="2800" b="1" kern="0" dirty="0">
                <a:latin typeface="+mn-lt"/>
                <a:ea typeface="+mn-ea"/>
              </a:rPr>
              <a:t> </a:t>
            </a:r>
            <a:r>
              <a:rPr lang="zh-CN" altLang="zh-CN" sz="2800" b="1" kern="0" dirty="0">
                <a:latin typeface="+mn-lt"/>
                <a:ea typeface="+mn-ea"/>
              </a:rPr>
              <a:t>｝</a:t>
            </a:r>
            <a:r>
              <a:rPr lang="en-US" altLang="zh-CN" sz="2800" b="1" kern="0" dirty="0">
                <a:latin typeface="+mn-lt"/>
                <a:ea typeface="+mn-ea"/>
              </a:rPr>
              <a:t>                 </a:t>
            </a:r>
            <a:endParaRPr lang="zh-CN" altLang="zh-CN" sz="2800" b="1" kern="0" dirty="0">
              <a:latin typeface="+mn-lt"/>
              <a:ea typeface="+mn-ea"/>
            </a:endParaRPr>
          </a:p>
          <a:p>
            <a:pPr marL="342900" indent="-342900" eaLnBrk="0" hangingPunct="0">
              <a:lnSpc>
                <a:spcPct val="120000"/>
              </a:lnSpc>
              <a:spcBef>
                <a:spcPct val="20000"/>
              </a:spcBef>
              <a:buFont typeface="Wingdings" panose="05000000000000000000" pitchFamily="2" charset="2"/>
              <a:buNone/>
              <a:defRPr/>
            </a:pPr>
            <a:endParaRPr lang="zh-CN" altLang="zh-CN" sz="2800" b="1" kern="0" dirty="0">
              <a:latin typeface="+mn-lt"/>
              <a:ea typeface="+mn-ea"/>
            </a:endParaRPr>
          </a:p>
        </p:txBody>
      </p:sp>
      <p:sp>
        <p:nvSpPr>
          <p:cNvPr id="7" name="圆角矩形标注 6"/>
          <p:cNvSpPr>
            <a:spLocks noChangeArrowheads="1"/>
          </p:cNvSpPr>
          <p:nvPr/>
        </p:nvSpPr>
        <p:spPr bwMode="auto">
          <a:xfrm>
            <a:off x="2357438" y="1125141"/>
            <a:ext cx="2000250" cy="750094"/>
          </a:xfrm>
          <a:prstGeom prst="wedgeRoundRectCallout">
            <a:avLst>
              <a:gd name="adj1" fmla="val -97205"/>
              <a:gd name="adj2" fmla="val 131537"/>
              <a:gd name="adj3" fmla="val 16667"/>
            </a:avLst>
          </a:prstGeom>
          <a:solidFill>
            <a:srgbClr val="E1FFE1"/>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800" b="1">
                <a:solidFill>
                  <a:srgbClr val="FF0000"/>
                </a:solidFill>
              </a:rPr>
              <a:t>指定函数值的类型</a:t>
            </a:r>
            <a:endParaRPr lang="zh-CN" altLang="en-US" sz="2800" b="1">
              <a:solidFill>
                <a:srgbClr val="FF0000"/>
              </a:solidFill>
            </a:endParaRPr>
          </a:p>
        </p:txBody>
      </p:sp>
      <p:sp>
        <p:nvSpPr>
          <p:cNvPr id="8" name="圆角矩形标注 7"/>
          <p:cNvSpPr>
            <a:spLocks noChangeArrowheads="1"/>
          </p:cNvSpPr>
          <p:nvPr/>
        </p:nvSpPr>
        <p:spPr bwMode="auto">
          <a:xfrm>
            <a:off x="2357438" y="1125140"/>
            <a:ext cx="2000250" cy="942553"/>
          </a:xfrm>
          <a:prstGeom prst="wedgeRoundRectCallout">
            <a:avLst>
              <a:gd name="adj1" fmla="val 69610"/>
              <a:gd name="adj2" fmla="val 106130"/>
              <a:gd name="adj3" fmla="val 16667"/>
            </a:avLst>
          </a:prstGeom>
          <a:solidFill>
            <a:srgbClr val="E1FFE1"/>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800" b="1" dirty="0">
                <a:solidFill>
                  <a:srgbClr val="FF0000"/>
                </a:solidFill>
              </a:rPr>
              <a:t>指定函数值的类型</a:t>
            </a:r>
            <a:endParaRPr lang="zh-CN" altLang="en-US" sz="2800" b="1" dirty="0">
              <a:solidFill>
                <a:srgbClr val="FF0000"/>
              </a:solidFill>
            </a:endParaRPr>
          </a:p>
        </p:txBody>
      </p:sp>
      <p:pic>
        <p:nvPicPr>
          <p:cNvPr id="28680" name="图片 8" descr="Untitled2.png">
            <a:hlinkClick r:id="" action="ppaction://noaction"/>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89348"/>
            <a:ext cx="8858250" cy="577453"/>
          </a:xfrm>
          <a:effectLst/>
        </p:spPr>
        <p:txBody>
          <a:bodyPr anchor="ctr">
            <a:normAutofit fontScale="90000"/>
          </a:bodyPr>
          <a:lstStyle/>
          <a:p>
            <a:pPr eaLnBrk="1" hangingPunct="1">
              <a:defRPr/>
            </a:pPr>
            <a:r>
              <a:rPr lang="en-US"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 </a:t>
            </a: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定义函数的方法</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29699" name="Rectangle 3"/>
          <p:cNvSpPr>
            <a:spLocks noGrp="1" noChangeArrowheads="1"/>
          </p:cNvSpPr>
          <p:nvPr>
            <p:ph type="body" idx="1"/>
          </p:nvPr>
        </p:nvSpPr>
        <p:spPr>
          <a:xfrm>
            <a:off x="642938" y="1232297"/>
            <a:ext cx="7715250" cy="3000375"/>
          </a:xfrm>
        </p:spPr>
        <p:txBody>
          <a:bodyPr>
            <a:normAutofit lnSpcReduction="10000"/>
          </a:bodyPr>
          <a:lstStyle/>
          <a:p>
            <a:pPr>
              <a:buFont typeface="Wingdings" panose="05000000000000000000" pitchFamily="2" charset="2"/>
              <a:buNone/>
            </a:pPr>
            <a:r>
              <a:rPr lang="en-US" altLang="zh-CN" dirty="0"/>
              <a:t>2.</a:t>
            </a:r>
            <a:r>
              <a:rPr lang="zh-CN" altLang="zh-CN" dirty="0"/>
              <a:t>定义有参函数</a:t>
            </a:r>
            <a:endParaRPr lang="en-US" altLang="zh-CN" dirty="0"/>
          </a:p>
          <a:p>
            <a:pPr>
              <a:buFont typeface="Wingdings" panose="05000000000000000000" pitchFamily="2" charset="2"/>
              <a:buNone/>
            </a:pPr>
            <a:r>
              <a:rPr lang="zh-CN" altLang="zh-CN" dirty="0"/>
              <a:t>定义有参函数的一般形式为</a:t>
            </a:r>
            <a:r>
              <a:rPr lang="en-US" altLang="zh-CN" dirty="0"/>
              <a:t>:</a:t>
            </a:r>
          </a:p>
          <a:p>
            <a:pPr lvl="1">
              <a:buFont typeface="Wingdings" panose="05000000000000000000" pitchFamily="2" charset="2"/>
              <a:buNone/>
            </a:pPr>
            <a:r>
              <a:rPr lang="zh-CN" altLang="zh-CN" dirty="0"/>
              <a:t>类型名 函数名（参数表列）</a:t>
            </a:r>
          </a:p>
          <a:p>
            <a:pPr lvl="1">
              <a:buFont typeface="Wingdings" panose="05000000000000000000" pitchFamily="2" charset="2"/>
              <a:buNone/>
            </a:pPr>
            <a:r>
              <a:rPr lang="zh-CN" altLang="zh-CN" dirty="0"/>
              <a:t>｛</a:t>
            </a:r>
          </a:p>
          <a:p>
            <a:pPr lvl="1">
              <a:buFont typeface="Wingdings" panose="05000000000000000000" pitchFamily="2" charset="2"/>
              <a:buNone/>
            </a:pPr>
            <a:r>
              <a:rPr lang="en-US" altLang="zh-CN" dirty="0"/>
              <a:t>      </a:t>
            </a:r>
            <a:r>
              <a:rPr lang="zh-CN" altLang="zh-CN" dirty="0"/>
              <a:t>函数体</a:t>
            </a:r>
          </a:p>
          <a:p>
            <a:pPr lvl="1">
              <a:buFont typeface="Wingdings" panose="05000000000000000000" pitchFamily="2" charset="2"/>
              <a:buNone/>
            </a:pPr>
            <a:r>
              <a:rPr lang="en-US" altLang="zh-CN" dirty="0"/>
              <a:t> </a:t>
            </a:r>
            <a:r>
              <a:rPr lang="zh-CN" altLang="zh-CN" dirty="0"/>
              <a:t>｝</a:t>
            </a:r>
          </a:p>
          <a:p>
            <a:pPr>
              <a:buFont typeface="Wingdings" panose="05000000000000000000" pitchFamily="2" charset="2"/>
              <a:buNone/>
            </a:pPr>
            <a:endParaRPr lang="zh-CN" altLang="zh-CN" dirty="0"/>
          </a:p>
        </p:txBody>
      </p:sp>
      <p:pic>
        <p:nvPicPr>
          <p:cNvPr id="29700" name="图片 3" descr="Untitled2.png">
            <a:hlinkClick r:id="" action="ppaction://noaction"/>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89348"/>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定义函数的方法</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4099" name="Rectangle 3"/>
          <p:cNvSpPr>
            <a:spLocks noGrp="1" noChangeArrowheads="1"/>
          </p:cNvSpPr>
          <p:nvPr>
            <p:ph type="body" idx="1"/>
          </p:nvPr>
        </p:nvSpPr>
        <p:spPr>
          <a:xfrm>
            <a:off x="642938" y="1232297"/>
            <a:ext cx="7715250" cy="3375422"/>
          </a:xfrm>
        </p:spPr>
        <p:txBody>
          <a:bodyPr>
            <a:normAutofit fontScale="92500" lnSpcReduction="10000"/>
          </a:bodyPr>
          <a:lstStyle/>
          <a:p>
            <a:pPr>
              <a:buFont typeface="Wingdings" panose="05000000000000000000" pitchFamily="2" charset="2"/>
              <a:buNone/>
            </a:pPr>
            <a:r>
              <a:rPr lang="en-US" altLang="zh-CN"/>
              <a:t>3. </a:t>
            </a:r>
            <a:r>
              <a:rPr lang="zh-CN" altLang="zh-CN"/>
              <a:t>定义空函数</a:t>
            </a:r>
            <a:endParaRPr lang="en-US" altLang="zh-CN"/>
          </a:p>
          <a:p>
            <a:pPr>
              <a:buFont typeface="Wingdings" panose="05000000000000000000" pitchFamily="2" charset="2"/>
              <a:buNone/>
            </a:pPr>
            <a:r>
              <a:rPr lang="zh-CN" altLang="zh-CN"/>
              <a:t>定义</a:t>
            </a:r>
            <a:r>
              <a:rPr lang="zh-CN" altLang="en-US"/>
              <a:t>空</a:t>
            </a:r>
            <a:r>
              <a:rPr lang="zh-CN" altLang="zh-CN"/>
              <a:t>函数的一般形式为</a:t>
            </a:r>
            <a:r>
              <a:rPr lang="en-US" altLang="zh-CN"/>
              <a:t>:</a:t>
            </a:r>
          </a:p>
          <a:p>
            <a:pPr lvl="1">
              <a:buFont typeface="Wingdings" panose="05000000000000000000" pitchFamily="2" charset="2"/>
              <a:buNone/>
            </a:pPr>
            <a:r>
              <a:rPr lang="zh-CN" altLang="zh-CN"/>
              <a:t>类型名 函数名（</a:t>
            </a:r>
            <a:r>
              <a:rPr lang="en-US" altLang="zh-CN"/>
              <a:t>  </a:t>
            </a:r>
            <a:r>
              <a:rPr lang="zh-CN" altLang="zh-CN"/>
              <a:t>）</a:t>
            </a:r>
          </a:p>
          <a:p>
            <a:pPr lvl="1">
              <a:buFont typeface="Wingdings" panose="05000000000000000000" pitchFamily="2" charset="2"/>
              <a:buNone/>
            </a:pPr>
            <a:r>
              <a:rPr lang="zh-CN" altLang="zh-CN"/>
              <a:t>｛</a:t>
            </a:r>
            <a:r>
              <a:rPr lang="en-US" altLang="zh-CN"/>
              <a:t>          </a:t>
            </a:r>
            <a:r>
              <a:rPr lang="zh-CN" altLang="zh-CN"/>
              <a:t>｝</a:t>
            </a:r>
            <a:endParaRPr lang="en-US" altLang="zh-CN"/>
          </a:p>
          <a:p>
            <a:r>
              <a:rPr lang="zh-CN" altLang="zh-CN"/>
              <a:t>先用空函数占一个位置，以后</a:t>
            </a:r>
            <a:r>
              <a:rPr lang="zh-CN" altLang="en-US"/>
              <a:t>逐步</a:t>
            </a:r>
            <a:r>
              <a:rPr lang="zh-CN" altLang="zh-CN"/>
              <a:t>扩充</a:t>
            </a:r>
            <a:endParaRPr lang="en-US" altLang="zh-CN"/>
          </a:p>
          <a:p>
            <a:r>
              <a:rPr lang="zh-CN" altLang="en-US"/>
              <a:t>好处：</a:t>
            </a:r>
            <a:r>
              <a:rPr lang="zh-CN" altLang="zh-CN"/>
              <a:t>程序结构清楚，可读性好，以后扩充新功能方便，对程序结构影响不大</a:t>
            </a:r>
          </a:p>
        </p:txBody>
      </p:sp>
      <p:pic>
        <p:nvPicPr>
          <p:cNvPr id="30724" name="图片 3" descr="Untitled2.png">
            <a:hlinkClick r:id="" action="ppaction://noaction"/>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animEffect transition="in" filter="blinds(horizontal)">
                                      <p:cBhvr>
                                        <p:cTn id="7" dur="500"/>
                                        <p:tgtEl>
                                          <p:spTgt spid="409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pRg st="5" end="5"/>
                                            </p:txEl>
                                          </p:spTgt>
                                        </p:tgtEl>
                                        <p:attrNameLst>
                                          <p:attrName>style.visibility</p:attrName>
                                        </p:attrNameLst>
                                      </p:cBhvr>
                                      <p:to>
                                        <p:strVal val="visible"/>
                                      </p:to>
                                    </p:set>
                                    <p:animEffect transition="in" filter="blinds(horizontal)">
                                      <p:cBhvr>
                                        <p:cTn id="10"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0081"/>
            <a:ext cx="8286750" cy="577454"/>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调用函数</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31747" name="Rectangle 3"/>
          <p:cNvSpPr>
            <a:spLocks noGrp="1" noChangeArrowheads="1"/>
          </p:cNvSpPr>
          <p:nvPr>
            <p:ph type="body" idx="1"/>
          </p:nvPr>
        </p:nvSpPr>
        <p:spPr>
          <a:xfrm>
            <a:off x="1500188" y="1500188"/>
            <a:ext cx="6858000" cy="2732485"/>
          </a:xfrm>
        </p:spPr>
        <p:txBody>
          <a:bodyPr/>
          <a:lstStyle/>
          <a:p>
            <a:pPr marL="742950" indent="-742950">
              <a:buFont typeface="+mj-lt"/>
              <a:buAutoNum type="arabicPeriod"/>
            </a:pPr>
            <a:r>
              <a:rPr lang="zh-CN" altLang="zh-CN" sz="3600" dirty="0">
                <a:hlinkClick r:id="rId2" action="ppaction://hlinksldjump"/>
              </a:rPr>
              <a:t>函数调用的形式</a:t>
            </a:r>
            <a:endParaRPr lang="en-US" altLang="zh-CN" sz="3600" dirty="0">
              <a:hlinkClick r:id="rId2" action="ppaction://hlinksldjump"/>
            </a:endParaRPr>
          </a:p>
          <a:p>
            <a:pPr marL="742950" indent="-742950">
              <a:buFont typeface="+mj-lt"/>
              <a:buAutoNum type="arabicPeriod"/>
            </a:pPr>
            <a:r>
              <a:rPr lang="zh-CN" altLang="zh-CN" sz="3600" dirty="0">
                <a:hlinkClick r:id="rId2" action="ppaction://hlinksldjump"/>
              </a:rPr>
              <a:t>函数调用时的数据传递</a:t>
            </a:r>
            <a:endParaRPr lang="en-US" altLang="zh-CN" sz="3600" dirty="0"/>
          </a:p>
          <a:p>
            <a:pPr marL="742950" indent="-742950">
              <a:buFont typeface="+mj-lt"/>
              <a:buAutoNum type="arabicPeriod"/>
            </a:pPr>
            <a:r>
              <a:rPr lang="zh-CN" altLang="zh-CN" sz="3600" dirty="0">
                <a:hlinkClick r:id="rId3" action="ppaction://hlinksldjump"/>
              </a:rPr>
              <a:t>函数调用的过程</a:t>
            </a:r>
            <a:endParaRPr lang="en-US" altLang="zh-CN" sz="3600" dirty="0"/>
          </a:p>
          <a:p>
            <a:pPr marL="742950" indent="-742950">
              <a:buFont typeface="+mj-lt"/>
              <a:buAutoNum type="arabicPeriod"/>
            </a:pPr>
            <a:r>
              <a:rPr lang="zh-CN" altLang="zh-CN" sz="3600" dirty="0">
                <a:hlinkClick r:id="rId4" action="ppaction://hlinksldjump"/>
              </a:rPr>
              <a:t>函数的返回值</a:t>
            </a:r>
            <a:endParaRPr lang="zh-CN" altLang="zh-CN" sz="3600" dirty="0"/>
          </a:p>
        </p:txBody>
      </p:sp>
      <p:pic>
        <p:nvPicPr>
          <p:cNvPr id="31748" name="图片 3"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89348"/>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函数调用的形式</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32771" name="Rectangle 3"/>
          <p:cNvSpPr>
            <a:spLocks noGrp="1" noChangeArrowheads="1"/>
          </p:cNvSpPr>
          <p:nvPr>
            <p:ph type="body" idx="1"/>
          </p:nvPr>
        </p:nvSpPr>
        <p:spPr>
          <a:xfrm>
            <a:off x="642938" y="1232297"/>
            <a:ext cx="7715250" cy="3375422"/>
          </a:xfrm>
        </p:spPr>
        <p:txBody>
          <a:bodyPr/>
          <a:lstStyle/>
          <a:p>
            <a:r>
              <a:rPr lang="zh-CN" altLang="zh-CN" dirty="0"/>
              <a:t>函数调用的一般形式为：</a:t>
            </a:r>
          </a:p>
          <a:p>
            <a:pPr>
              <a:buFont typeface="Wingdings" panose="05000000000000000000" pitchFamily="2" charset="2"/>
              <a:buNone/>
            </a:pPr>
            <a:r>
              <a:rPr lang="en-US" altLang="zh-CN" dirty="0"/>
              <a:t>         </a:t>
            </a:r>
            <a:r>
              <a:rPr lang="zh-CN" altLang="zh-CN" dirty="0"/>
              <a:t>函数名（参</a:t>
            </a:r>
            <a:r>
              <a:rPr lang="zh-CN" altLang="en-US" dirty="0"/>
              <a:t>数</a:t>
            </a:r>
            <a:r>
              <a:rPr lang="zh-CN" altLang="zh-CN" dirty="0"/>
              <a:t>表列）</a:t>
            </a:r>
            <a:r>
              <a:rPr lang="en-US" altLang="zh-CN" dirty="0"/>
              <a:t>  </a:t>
            </a:r>
            <a:r>
              <a:rPr lang="zh-CN" altLang="en-US" dirty="0"/>
              <a:t>： </a:t>
            </a:r>
            <a:r>
              <a:rPr lang="en-US" altLang="zh-CN" dirty="0"/>
              <a:t>sum (40,700);</a:t>
            </a:r>
          </a:p>
          <a:p>
            <a:r>
              <a:rPr lang="zh-CN" altLang="zh-CN" dirty="0"/>
              <a:t>如果是调用无参函数，则“</a:t>
            </a:r>
            <a:r>
              <a:rPr lang="zh-CN" altLang="en-US" dirty="0"/>
              <a:t>参数</a:t>
            </a:r>
            <a:r>
              <a:rPr lang="zh-CN" altLang="zh-CN" dirty="0"/>
              <a:t>表列”可以没有，但括号不能省略</a:t>
            </a:r>
            <a:endParaRPr lang="en-US" altLang="zh-CN" dirty="0"/>
          </a:p>
          <a:p>
            <a:r>
              <a:rPr lang="zh-CN" altLang="zh-CN" dirty="0"/>
              <a:t>如果</a:t>
            </a:r>
            <a:r>
              <a:rPr lang="zh-CN" altLang="en-US" dirty="0"/>
              <a:t>参数</a:t>
            </a:r>
            <a:r>
              <a:rPr lang="zh-CN" altLang="zh-CN" dirty="0"/>
              <a:t>表列包含多个实参，则各参数间用逗号隔开</a:t>
            </a:r>
          </a:p>
        </p:txBody>
      </p:sp>
      <p:pic>
        <p:nvPicPr>
          <p:cNvPr id="3277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7" dur="500"/>
                                        <p:tgtEl>
                                          <p:spTgt spid="327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12" dur="500"/>
                                        <p:tgtEl>
                                          <p:spTgt spid="3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75656" y="0"/>
            <a:ext cx="8858250" cy="577453"/>
          </a:xfrm>
          <a:effectLst/>
        </p:spPr>
        <p:txBody>
          <a:bodyPr anchor="ctr">
            <a:noAutofit/>
          </a:bodyPr>
          <a:lstStyle/>
          <a:p>
            <a:pPr eaLnBrk="1" hangingPunct="1">
              <a:defRPr/>
            </a:pPr>
            <a:r>
              <a:rPr lang="zh-CN" altLang="zh-CN" sz="32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函数调用的形式</a:t>
            </a:r>
            <a:endParaRPr lang="zh-CN" altLang="en-US" sz="32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33795" name="Rectangle 3"/>
          <p:cNvSpPr>
            <a:spLocks noGrp="1" noChangeArrowheads="1"/>
          </p:cNvSpPr>
          <p:nvPr>
            <p:ph type="body" idx="1"/>
          </p:nvPr>
        </p:nvSpPr>
        <p:spPr>
          <a:xfrm>
            <a:off x="160586" y="904875"/>
            <a:ext cx="8269039" cy="3375422"/>
          </a:xfrm>
        </p:spPr>
        <p:txBody>
          <a:bodyPr>
            <a:normAutofit fontScale="92500" lnSpcReduction="20000"/>
          </a:bodyPr>
          <a:lstStyle/>
          <a:p>
            <a:r>
              <a:rPr lang="en-US" altLang="zh-CN" dirty="0"/>
              <a:t>a = sum(10,100);</a:t>
            </a:r>
          </a:p>
          <a:p>
            <a:r>
              <a:rPr lang="en-US" altLang="zh-CN" dirty="0"/>
              <a:t>sum(23+7,5*7);</a:t>
            </a:r>
          </a:p>
          <a:p>
            <a:r>
              <a:rPr lang="en-US" altLang="zh-CN" dirty="0"/>
              <a:t>a  = sum(</a:t>
            </a:r>
            <a:r>
              <a:rPr lang="en-US" altLang="zh-CN" dirty="0" err="1"/>
              <a:t>x,y</a:t>
            </a:r>
            <a:r>
              <a:rPr lang="en-US" altLang="zh-CN" dirty="0"/>
              <a:t>);</a:t>
            </a:r>
          </a:p>
          <a:p>
            <a:r>
              <a:rPr lang="en-US" altLang="zh-CN" dirty="0"/>
              <a:t>a  = sum( sum(</a:t>
            </a:r>
            <a:r>
              <a:rPr lang="en-US" altLang="zh-CN" dirty="0" err="1"/>
              <a:t>m,n</a:t>
            </a:r>
            <a:r>
              <a:rPr lang="en-US" altLang="zh-CN" dirty="0"/>
              <a:t>)    , sum(</a:t>
            </a:r>
            <a:r>
              <a:rPr lang="en-US" altLang="zh-CN" dirty="0" err="1"/>
              <a:t>x,y</a:t>
            </a:r>
            <a:r>
              <a:rPr lang="en-US" altLang="zh-CN" dirty="0"/>
              <a:t>));</a:t>
            </a:r>
          </a:p>
          <a:p>
            <a:r>
              <a:rPr lang="en-US" altLang="zh-CN" dirty="0" err="1"/>
              <a:t>printf</a:t>
            </a:r>
            <a:r>
              <a:rPr lang="en-US" altLang="zh-CN" dirty="0"/>
              <a:t>(“%</a:t>
            </a:r>
            <a:r>
              <a:rPr lang="en-US" altLang="zh-CN" dirty="0" err="1"/>
              <a:t>d”,sum</a:t>
            </a:r>
            <a:r>
              <a:rPr lang="en-US" altLang="zh-CN" dirty="0"/>
              <a:t>(</a:t>
            </a:r>
            <a:r>
              <a:rPr lang="en-US" altLang="zh-CN" dirty="0" err="1"/>
              <a:t>a,b</a:t>
            </a:r>
            <a:r>
              <a:rPr lang="en-US" altLang="zh-CN" dirty="0"/>
              <a:t>));</a:t>
            </a:r>
          </a:p>
          <a:p>
            <a:r>
              <a:rPr lang="en-US" altLang="zh-CN" dirty="0"/>
              <a:t>if (   </a:t>
            </a:r>
            <a:r>
              <a:rPr lang="en-US" altLang="zh-CN" dirty="0" err="1"/>
              <a:t>isPrime</a:t>
            </a:r>
            <a:r>
              <a:rPr lang="en-US" altLang="zh-CN" dirty="0"/>
              <a:t>(</a:t>
            </a:r>
            <a:r>
              <a:rPr lang="en-US" altLang="zh-CN" dirty="0" err="1"/>
              <a:t>i</a:t>
            </a:r>
            <a:r>
              <a:rPr lang="en-US" altLang="zh-CN" dirty="0"/>
              <a:t>)   )……</a:t>
            </a:r>
          </a:p>
          <a:p>
            <a:r>
              <a:rPr lang="en-US" altLang="zh-CN" dirty="0" err="1"/>
              <a:t>prtMsg</a:t>
            </a:r>
            <a:r>
              <a:rPr lang="en-US" altLang="zh-CN" dirty="0"/>
              <a:t>();</a:t>
            </a:r>
          </a:p>
          <a:p>
            <a:endParaRPr lang="zh-CN" altLang="zh-CN" dirty="0"/>
          </a:p>
        </p:txBody>
      </p:sp>
      <p:pic>
        <p:nvPicPr>
          <p:cNvPr id="3379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E0BA371B-50E8-4CEF-9866-960C1C82F885}"/>
              </a:ext>
            </a:extLst>
          </p:cNvPr>
          <p:cNvPicPr>
            <a:picLocks noChangeAspect="1"/>
          </p:cNvPicPr>
          <p:nvPr/>
        </p:nvPicPr>
        <p:blipFill>
          <a:blip r:embed="rId4"/>
          <a:stretch>
            <a:fillRect/>
          </a:stretch>
        </p:blipFill>
        <p:spPr>
          <a:xfrm>
            <a:off x="4460089" y="2780209"/>
            <a:ext cx="4687565" cy="2363291"/>
          </a:xfrm>
          <a:prstGeom prst="rect">
            <a:avLst/>
          </a:prstGeom>
        </p:spPr>
      </p:pic>
    </p:spTree>
  </p:cSld>
  <p:clrMapOvr>
    <a:masterClrMapping/>
  </p:clrMapOvr>
  <p:transition spd="med">
    <p:blinds/>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75656" y="0"/>
            <a:ext cx="8858250" cy="577453"/>
          </a:xfrm>
          <a:effectLst/>
        </p:spPr>
        <p:txBody>
          <a:bodyPr anchor="ctr">
            <a:noAutofit/>
          </a:bodyPr>
          <a:lstStyle/>
          <a:p>
            <a:pPr eaLnBrk="1" hangingPunct="1">
              <a:defRPr/>
            </a:pPr>
            <a:r>
              <a:rPr lang="zh-CN" altLang="zh-CN" sz="32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函数调用的形式</a:t>
            </a:r>
            <a:endParaRPr lang="zh-CN" altLang="en-US" sz="3200"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33795" name="Rectangle 3"/>
          <p:cNvSpPr>
            <a:spLocks noGrp="1" noChangeArrowheads="1"/>
          </p:cNvSpPr>
          <p:nvPr>
            <p:ph type="body" idx="1"/>
          </p:nvPr>
        </p:nvSpPr>
        <p:spPr>
          <a:xfrm>
            <a:off x="160586" y="904875"/>
            <a:ext cx="8738939" cy="3375422"/>
          </a:xfrm>
        </p:spPr>
        <p:txBody>
          <a:bodyPr>
            <a:normAutofit/>
          </a:bodyPr>
          <a:lstStyle/>
          <a:p>
            <a:r>
              <a:rPr lang="en-US" altLang="zh-CN" dirty="0"/>
              <a:t>sum(10,100)</a:t>
            </a:r>
            <a:r>
              <a:rPr lang="zh-CN" altLang="en-US" dirty="0"/>
              <a:t>中的 </a:t>
            </a:r>
            <a:r>
              <a:rPr lang="en-US" altLang="zh-CN" dirty="0"/>
              <a:t>10,100</a:t>
            </a:r>
            <a:r>
              <a:rPr lang="zh-CN" altLang="en-US" dirty="0"/>
              <a:t>是逗号表达式吗？</a:t>
            </a:r>
            <a:endParaRPr lang="en-US" altLang="zh-CN" dirty="0"/>
          </a:p>
          <a:p>
            <a:endParaRPr lang="en-US" altLang="zh-CN" dirty="0"/>
          </a:p>
          <a:p>
            <a:r>
              <a:rPr lang="en-US" altLang="zh-CN" dirty="0"/>
              <a:t>sum(  </a:t>
            </a:r>
            <a:r>
              <a:rPr lang="en-US" altLang="zh-CN" dirty="0">
                <a:solidFill>
                  <a:schemeClr val="tx2">
                    <a:lumMod val="60000"/>
                    <a:lumOff val="40000"/>
                  </a:schemeClr>
                </a:solidFill>
              </a:rPr>
              <a:t>(10,20)  </a:t>
            </a:r>
            <a:r>
              <a:rPr lang="en-US" altLang="zh-CN" dirty="0"/>
              <a:t>, </a:t>
            </a:r>
            <a:r>
              <a:rPr lang="en-US" altLang="zh-CN" dirty="0">
                <a:solidFill>
                  <a:schemeClr val="tx2">
                    <a:lumMod val="60000"/>
                    <a:lumOff val="40000"/>
                  </a:schemeClr>
                </a:solidFill>
              </a:rPr>
              <a:t>(a=10,10*a)  </a:t>
            </a:r>
            <a:r>
              <a:rPr lang="en-US" altLang="zh-CN" dirty="0"/>
              <a:t>)</a:t>
            </a:r>
          </a:p>
          <a:p>
            <a:endParaRPr lang="en-US" altLang="zh-CN" dirty="0"/>
          </a:p>
          <a:p>
            <a:r>
              <a:rPr lang="en-US" altLang="zh-CN" dirty="0"/>
              <a:t>return ( x)  </a:t>
            </a:r>
            <a:r>
              <a:rPr lang="zh-CN" altLang="en-US" dirty="0"/>
              <a:t>和 </a:t>
            </a:r>
            <a:r>
              <a:rPr lang="en-US" altLang="zh-CN" dirty="0"/>
              <a:t>return x</a:t>
            </a:r>
            <a:r>
              <a:rPr lang="zh-CN" altLang="en-US" dirty="0"/>
              <a:t>相同，其实就是 </a:t>
            </a:r>
            <a:r>
              <a:rPr lang="en-US" altLang="zh-CN" dirty="0"/>
              <a:t>x </a:t>
            </a:r>
            <a:r>
              <a:rPr lang="zh-CN" altLang="en-US" dirty="0"/>
              <a:t>同</a:t>
            </a:r>
            <a:r>
              <a:rPr lang="en-US" altLang="zh-CN" dirty="0"/>
              <a:t>(x)</a:t>
            </a:r>
            <a:endParaRPr lang="zh-CN" altLang="zh-CN" dirty="0"/>
          </a:p>
        </p:txBody>
      </p:sp>
      <p:pic>
        <p:nvPicPr>
          <p:cNvPr id="3379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771550"/>
            <a:ext cx="8856984" cy="2677656"/>
          </a:xfrm>
          <a:prstGeom prst="rect">
            <a:avLst/>
          </a:prstGeom>
        </p:spPr>
        <p:txBody>
          <a:bodyPr wrap="square">
            <a:spAutoFit/>
          </a:bodyPr>
          <a:lstStyle/>
          <a:p>
            <a:r>
              <a:rPr lang="en-US" altLang="zh-CN" sz="2400" dirty="0"/>
              <a:t>【</a:t>
            </a:r>
            <a:r>
              <a:rPr lang="zh-CN" altLang="en-US" sz="2400" dirty="0"/>
              <a:t>描述</a:t>
            </a:r>
            <a:r>
              <a:rPr lang="en-US" altLang="zh-CN" sz="2400" dirty="0"/>
              <a:t>】</a:t>
            </a:r>
          </a:p>
          <a:p>
            <a:r>
              <a:rPr lang="zh-CN" altLang="en-US" sz="2400" dirty="0"/>
              <a:t>求两个整数的大值。要求定义和调用函数：</a:t>
            </a:r>
            <a:endParaRPr lang="en-US" altLang="zh-CN" sz="2400" dirty="0"/>
          </a:p>
          <a:p>
            <a:r>
              <a:rPr lang="en-US" altLang="zh-CN" sz="2400" dirty="0"/>
              <a:t> int max2(int num1, int num2)</a:t>
            </a:r>
            <a:r>
              <a:rPr lang="zh-CN" altLang="en-US" sz="2400" dirty="0"/>
              <a:t>，它返回</a:t>
            </a:r>
            <a:r>
              <a:rPr lang="en-US" altLang="zh-CN" sz="2400" dirty="0"/>
              <a:t>num1</a:t>
            </a:r>
            <a:r>
              <a:rPr lang="zh-CN" altLang="en-US" sz="2400" dirty="0"/>
              <a:t>、</a:t>
            </a:r>
            <a:r>
              <a:rPr lang="en-US" altLang="zh-CN" sz="2400" dirty="0"/>
              <a:t>num2</a:t>
            </a:r>
            <a:r>
              <a:rPr lang="zh-CN" altLang="en-US" sz="2400" dirty="0"/>
              <a:t>中的最大值。</a:t>
            </a:r>
          </a:p>
          <a:p>
            <a:r>
              <a:rPr lang="en-US" altLang="zh-CN" sz="2400" dirty="0"/>
              <a:t>【</a:t>
            </a:r>
            <a:r>
              <a:rPr lang="zh-CN" altLang="en-US" sz="2400" dirty="0"/>
              <a:t>输入</a:t>
            </a:r>
            <a:r>
              <a:rPr lang="en-US" altLang="zh-CN" sz="2400" dirty="0"/>
              <a:t>】</a:t>
            </a:r>
          </a:p>
          <a:p>
            <a:r>
              <a:rPr lang="zh-CN" altLang="en-US" sz="2400" dirty="0"/>
              <a:t>输入两个整数，整数之间以空格间隔。</a:t>
            </a:r>
          </a:p>
          <a:p>
            <a:r>
              <a:rPr lang="en-US" altLang="zh-CN" sz="2400" dirty="0"/>
              <a:t>【</a:t>
            </a:r>
            <a:r>
              <a:rPr lang="zh-CN" altLang="en-US" sz="2400" dirty="0"/>
              <a:t>输出</a:t>
            </a:r>
            <a:r>
              <a:rPr lang="en-US" altLang="zh-CN" sz="2400" dirty="0"/>
              <a:t>】</a:t>
            </a:r>
          </a:p>
          <a:p>
            <a:r>
              <a:rPr lang="zh-CN" altLang="en-US" sz="2400" dirty="0"/>
              <a:t>输出两个整数的最大值。</a:t>
            </a:r>
            <a:r>
              <a:rPr lang="en-US" altLang="zh-CN" sz="2400" dirty="0"/>
              <a:t>CH3_EX3</a:t>
            </a:r>
            <a:endParaRPr lang="zh-CN"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827217"/>
            <a:ext cx="8856984" cy="2585323"/>
          </a:xfrm>
          <a:prstGeom prst="rect">
            <a:avLst/>
          </a:prstGeom>
        </p:spPr>
        <p:txBody>
          <a:bodyPr wrap="square">
            <a:spAutoFit/>
          </a:bodyPr>
          <a:lstStyle/>
          <a:p>
            <a:r>
              <a:rPr lang="en-US" altLang="zh-CN" dirty="0"/>
              <a:t>【</a:t>
            </a:r>
            <a:r>
              <a:rPr lang="zh-CN" altLang="en-US" dirty="0"/>
              <a:t>描述</a:t>
            </a:r>
            <a:r>
              <a:rPr lang="en-US" altLang="zh-CN" dirty="0"/>
              <a:t>】</a:t>
            </a:r>
          </a:p>
          <a:p>
            <a:r>
              <a:rPr lang="zh-CN" altLang="en-US" dirty="0"/>
              <a:t>求三个整数的最大值。要求定义和调用函数：</a:t>
            </a:r>
            <a:r>
              <a:rPr lang="en-US" altLang="zh-CN" dirty="0" err="1"/>
              <a:t>int</a:t>
            </a:r>
            <a:r>
              <a:rPr lang="en-US" altLang="zh-CN" dirty="0"/>
              <a:t>  max3(</a:t>
            </a:r>
            <a:r>
              <a:rPr lang="en-US" altLang="zh-CN" dirty="0" err="1"/>
              <a:t>int</a:t>
            </a:r>
            <a:r>
              <a:rPr lang="en-US" altLang="zh-CN" dirty="0"/>
              <a:t> num1, </a:t>
            </a:r>
            <a:r>
              <a:rPr lang="en-US" altLang="zh-CN" dirty="0" err="1"/>
              <a:t>int</a:t>
            </a:r>
            <a:r>
              <a:rPr lang="en-US" altLang="zh-CN" dirty="0"/>
              <a:t> num2,int num3)</a:t>
            </a:r>
            <a:r>
              <a:rPr lang="zh-CN" altLang="en-US" dirty="0"/>
              <a:t>，它返回</a:t>
            </a:r>
            <a:r>
              <a:rPr lang="en-US" altLang="zh-CN" dirty="0"/>
              <a:t>num1</a:t>
            </a:r>
            <a:r>
              <a:rPr lang="zh-CN" altLang="en-US" dirty="0"/>
              <a:t>、</a:t>
            </a:r>
            <a:r>
              <a:rPr lang="en-US" altLang="zh-CN" dirty="0"/>
              <a:t>num2</a:t>
            </a:r>
            <a:r>
              <a:rPr lang="zh-CN" altLang="en-US" dirty="0"/>
              <a:t>，</a:t>
            </a:r>
            <a:r>
              <a:rPr lang="en-US" altLang="zh-CN" dirty="0"/>
              <a:t>num3</a:t>
            </a:r>
            <a:r>
              <a:rPr lang="zh-CN" altLang="en-US" dirty="0"/>
              <a:t>中的最大值。</a:t>
            </a:r>
          </a:p>
          <a:p>
            <a:r>
              <a:rPr lang="en-US" altLang="zh-CN" dirty="0"/>
              <a:t>【</a:t>
            </a:r>
            <a:r>
              <a:rPr lang="zh-CN" altLang="en-US" dirty="0"/>
              <a:t>输入</a:t>
            </a:r>
            <a:r>
              <a:rPr lang="en-US" altLang="zh-CN" dirty="0"/>
              <a:t>】</a:t>
            </a:r>
          </a:p>
          <a:p>
            <a:r>
              <a:rPr lang="zh-CN" altLang="en-US" dirty="0"/>
              <a:t>输入三个整数，整数之间以空格间隔。</a:t>
            </a:r>
          </a:p>
          <a:p>
            <a:r>
              <a:rPr lang="en-US" altLang="zh-CN" dirty="0"/>
              <a:t>【</a:t>
            </a:r>
            <a:r>
              <a:rPr lang="zh-CN" altLang="en-US" dirty="0"/>
              <a:t>输出</a:t>
            </a:r>
            <a:r>
              <a:rPr lang="en-US" altLang="zh-CN" dirty="0"/>
              <a:t>】</a:t>
            </a:r>
          </a:p>
          <a:p>
            <a:r>
              <a:rPr lang="zh-CN" altLang="en-US" dirty="0"/>
              <a:t>输出三个整数的最大值。</a:t>
            </a:r>
            <a:endParaRPr lang="en-US" altLang="zh-CN" dirty="0"/>
          </a:p>
          <a:p>
            <a:endParaRPr lang="en-US" altLang="zh-CN" dirty="0"/>
          </a:p>
          <a:p>
            <a:r>
              <a:rPr lang="zh-CN" altLang="en-US" dirty="0"/>
              <a:t>要求调用</a:t>
            </a:r>
            <a:r>
              <a:rPr lang="en-US" altLang="zh-CN" dirty="0"/>
              <a:t>max2</a:t>
            </a:r>
            <a:r>
              <a:rPr lang="zh-CN" altLang="en-US" dirty="0"/>
              <a:t>函数来实现     </a:t>
            </a:r>
            <a:r>
              <a:rPr lang="en-US" altLang="zh-CN" dirty="0"/>
              <a:t>ch3_ex4</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Rectangle 2"/>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8852" name="Rectangle 4"/>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8853" name="Rectangle 7"/>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8854" name="Rectangle 9"/>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8855" name="Rectangle 11"/>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8856" name="Rectangle 13"/>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8857" name="Rectangle 7"/>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78860" name="图片 11"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1"/>
          <p:cNvSpPr>
            <a:spLocks noGrp="1"/>
          </p:cNvSpPr>
          <p:nvPr>
            <p:ph idx="1"/>
          </p:nvPr>
        </p:nvSpPr>
        <p:spPr>
          <a:xfrm>
            <a:off x="186582" y="771550"/>
            <a:ext cx="8707749" cy="3888432"/>
          </a:xfrm>
        </p:spPr>
        <p:txBody>
          <a:bodyPr>
            <a:normAutofit/>
          </a:bodyPr>
          <a:lstStyle/>
          <a:p>
            <a:r>
              <a:rPr lang="en-US" altLang="zh-CN" dirty="0"/>
              <a:t>sum=0;</a:t>
            </a:r>
          </a:p>
          <a:p>
            <a:r>
              <a:rPr lang="en-US" altLang="zh-CN" dirty="0"/>
              <a:t>for ( data = m ; data &lt;= n ; data ++)</a:t>
            </a:r>
          </a:p>
          <a:p>
            <a:r>
              <a:rPr lang="en-US" altLang="zh-CN" dirty="0"/>
              <a:t>{</a:t>
            </a:r>
          </a:p>
          <a:p>
            <a:pPr marL="457200" lvl="1" indent="0">
              <a:buNone/>
            </a:pPr>
            <a:r>
              <a:rPr lang="en-US" altLang="zh-CN" dirty="0"/>
              <a:t>        </a:t>
            </a:r>
            <a:r>
              <a:rPr lang="zh-CN" altLang="en-US" dirty="0"/>
              <a:t>若</a:t>
            </a:r>
            <a:r>
              <a:rPr lang="en-US" altLang="zh-CN" dirty="0"/>
              <a:t>data</a:t>
            </a:r>
            <a:r>
              <a:rPr lang="zh-CN" altLang="en-US" dirty="0"/>
              <a:t>为素数，则 </a:t>
            </a:r>
            <a:r>
              <a:rPr lang="en-US" altLang="zh-CN" dirty="0"/>
              <a:t>sum += data;</a:t>
            </a:r>
          </a:p>
          <a:p>
            <a:r>
              <a:rPr lang="en-US" altLang="zh-CN" dirty="0"/>
              <a:t>}</a:t>
            </a:r>
          </a:p>
          <a:p>
            <a:r>
              <a:rPr lang="zh-CN" altLang="en-US" dirty="0"/>
              <a:t>那么怎么判断</a:t>
            </a:r>
            <a:r>
              <a:rPr lang="en-US" altLang="zh-CN" dirty="0"/>
              <a:t>data</a:t>
            </a:r>
            <a:r>
              <a:rPr lang="zh-CN" altLang="en-US" dirty="0"/>
              <a:t>是否为素数呢？</a:t>
            </a:r>
            <a:endParaRPr lang="en-US" altLang="zh-CN" dirty="0"/>
          </a:p>
          <a:p>
            <a:endParaRPr lang="zh-CN" altLang="en-US" dirty="0"/>
          </a:p>
        </p:txBody>
      </p:sp>
    </p:spTree>
  </p:cSld>
  <p:clrMapOvr>
    <a:masterClrMapping/>
  </p:clrMapOvr>
  <p:transition spd="med">
    <p:blinds/>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89348"/>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对被调用函数的声明和函数原型</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51203" name="Rectangle 3"/>
          <p:cNvSpPr>
            <a:spLocks noGrp="1" noChangeArrowheads="1"/>
          </p:cNvSpPr>
          <p:nvPr>
            <p:ph type="body" idx="1"/>
          </p:nvPr>
        </p:nvSpPr>
        <p:spPr>
          <a:xfrm>
            <a:off x="459432" y="1754783"/>
            <a:ext cx="8001000" cy="1249015"/>
          </a:xfrm>
        </p:spPr>
        <p:txBody>
          <a:bodyPr/>
          <a:lstStyle/>
          <a:p>
            <a:pPr>
              <a:buFont typeface="Wingdings" panose="05000000000000000000" pitchFamily="2" charset="2"/>
              <a:buNone/>
            </a:pPr>
            <a:r>
              <a:rPr lang="en-US" altLang="zh-CN"/>
              <a:t>   </a:t>
            </a:r>
            <a:r>
              <a:rPr lang="zh-CN" altLang="en-US"/>
              <a:t>输入两整数，输出大的那个数。要求比较大小的功能用一个函数来实现？</a:t>
            </a:r>
            <a:endParaRPr lang="zh-CN" altLang="zh-CN"/>
          </a:p>
        </p:txBody>
      </p:sp>
      <p:pic>
        <p:nvPicPr>
          <p:cNvPr id="51204"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ctr">
              <a:buNone/>
            </a:pPr>
            <a:r>
              <a:rPr lang="zh-CN" altLang="en-US" sz="7200"/>
              <a:t>怎么写？</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6512" y="-20538"/>
            <a:ext cx="5760640" cy="4464496"/>
          </a:xfrm>
          <a:prstGeom prst="rect">
            <a:avLst/>
          </a:prstGeom>
          <a:solidFill>
            <a:schemeClr val="accent6">
              <a:lumMod val="20000"/>
              <a:lumOff val="80000"/>
            </a:schemeClr>
          </a:solidFill>
          <a:scene3d>
            <a:camera prst="orthographicFront"/>
            <a:lightRig rig="threePt" dir="t"/>
          </a:scene3d>
          <a:sp3d>
            <a:bevelT/>
          </a:sp3d>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buFont typeface="Wingdings" panose="05000000000000000000" pitchFamily="2" charset="2"/>
              <a:buNone/>
            </a:pPr>
            <a:r>
              <a:rPr lang="en-US" altLang="zh-CN" sz="2400">
                <a:latin typeface="Consolas" panose="020B0609020204030204" pitchFamily="49" charset="0"/>
                <a:cs typeface="Consolas" panose="020B0609020204030204" pitchFamily="49" charset="0"/>
              </a:rPr>
              <a:t>#include &lt;stdio.h&gt;</a:t>
            </a:r>
            <a:endParaRPr lang="zh-CN" altLang="zh-CN" sz="2400">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en-US" altLang="zh-CN" sz="2400">
                <a:latin typeface="Consolas" panose="020B0609020204030204" pitchFamily="49" charset="0"/>
                <a:cs typeface="Consolas" panose="020B0609020204030204" pitchFamily="49" charset="0"/>
              </a:rPr>
              <a:t>int main()</a:t>
            </a:r>
            <a:endParaRPr lang="zh-CN" altLang="zh-CN" sz="2400">
              <a:latin typeface="Consolas" panose="020B0609020204030204" pitchFamily="49" charset="0"/>
              <a:cs typeface="Consolas" panose="020B0609020204030204" pitchFamily="49" charset="0"/>
            </a:endParaRPr>
          </a:p>
          <a:p>
            <a:pPr>
              <a:spcBef>
                <a:spcPts val="600"/>
              </a:spcBef>
              <a:buNone/>
            </a:pPr>
            <a:r>
              <a:rPr lang="en-US" altLang="zh-CN" sz="2400">
                <a:latin typeface="Consolas" panose="020B0609020204030204" pitchFamily="49" charset="0"/>
                <a:cs typeface="Consolas" panose="020B0609020204030204" pitchFamily="49" charset="0"/>
              </a:rPr>
              <a:t>{  int fMax2(int x,int y);       </a:t>
            </a:r>
            <a:endParaRPr lang="zh-CN" altLang="zh-CN" sz="2400">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en-US" altLang="zh-CN" sz="2400">
                <a:latin typeface="Consolas" panose="020B0609020204030204" pitchFamily="49" charset="0"/>
                <a:cs typeface="Consolas" panose="020B0609020204030204" pitchFamily="49" charset="0"/>
              </a:rPr>
              <a:t>   int a,b,c;</a:t>
            </a:r>
            <a:endParaRPr lang="zh-CN" altLang="zh-CN" sz="2400">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en-US" altLang="zh-CN" sz="2400">
                <a:latin typeface="Consolas" panose="020B0609020204030204" pitchFamily="49" charset="0"/>
                <a:cs typeface="Consolas" panose="020B0609020204030204" pitchFamily="49" charset="0"/>
              </a:rPr>
              <a:t>   printf(“</a:t>
            </a:r>
            <a:r>
              <a:rPr lang="zh-CN" altLang="en-US" sz="2400">
                <a:latin typeface="Consolas" panose="020B0609020204030204" pitchFamily="49" charset="0"/>
                <a:cs typeface="Consolas" panose="020B0609020204030204" pitchFamily="49" charset="0"/>
              </a:rPr>
              <a:t>请输入两个整数</a:t>
            </a:r>
            <a:r>
              <a:rPr lang="en-US" altLang="zh-CN" sz="2400">
                <a:latin typeface="Consolas" panose="020B0609020204030204" pitchFamily="49" charset="0"/>
                <a:cs typeface="Consolas" panose="020B0609020204030204" pitchFamily="49" charset="0"/>
              </a:rPr>
              <a:t>\n");   </a:t>
            </a:r>
            <a:endParaRPr lang="zh-CN" altLang="zh-CN" sz="2400">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en-US" altLang="zh-CN" sz="2400">
                <a:latin typeface="Consolas" panose="020B0609020204030204" pitchFamily="49" charset="0"/>
                <a:cs typeface="Consolas" panose="020B0609020204030204" pitchFamily="49" charset="0"/>
              </a:rPr>
              <a:t>   scanf("%d%d",&amp;a,&amp;b);              </a:t>
            </a:r>
            <a:endParaRPr lang="zh-CN" altLang="zh-CN" sz="2400">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en-US" altLang="zh-CN" sz="2400">
                <a:latin typeface="Consolas" panose="020B0609020204030204" pitchFamily="49" charset="0"/>
                <a:cs typeface="Consolas" panose="020B0609020204030204" pitchFamily="49" charset="0"/>
              </a:rPr>
              <a:t>   c=fMax2(a,b);                       </a:t>
            </a:r>
            <a:endParaRPr lang="zh-CN" altLang="zh-CN" sz="2400">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en-US" altLang="zh-CN" sz="2400">
                <a:latin typeface="Consolas" panose="020B0609020204030204" pitchFamily="49" charset="0"/>
                <a:cs typeface="Consolas" panose="020B0609020204030204" pitchFamily="49" charset="0"/>
              </a:rPr>
              <a:t>   printf(“</a:t>
            </a:r>
            <a:r>
              <a:rPr lang="en-US" altLang="zh-CN" sz="2000">
                <a:latin typeface="Consolas" panose="020B0609020204030204" pitchFamily="49" charset="0"/>
                <a:cs typeface="Consolas" panose="020B0609020204030204" pitchFamily="49" charset="0"/>
              </a:rPr>
              <a:t>%d\n</a:t>
            </a:r>
            <a:r>
              <a:rPr lang="en-US" altLang="zh-CN" sz="2400">
                <a:latin typeface="Consolas" panose="020B0609020204030204" pitchFamily="49" charset="0"/>
                <a:cs typeface="Consolas" panose="020B0609020204030204" pitchFamily="49" charset="0"/>
              </a:rPr>
              <a:t>”,c);   </a:t>
            </a:r>
            <a:endParaRPr lang="zh-CN" altLang="zh-CN" sz="2400">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en-US" altLang="zh-CN" sz="2400">
                <a:latin typeface="Consolas" panose="020B0609020204030204" pitchFamily="49" charset="0"/>
                <a:cs typeface="Consolas" panose="020B0609020204030204" pitchFamily="49" charset="0"/>
              </a:rPr>
              <a:t>   return 0;</a:t>
            </a:r>
            <a:endParaRPr lang="zh-CN" altLang="zh-CN" sz="2400">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en-US" altLang="zh-CN" sz="2400">
                <a:latin typeface="Consolas" panose="020B0609020204030204" pitchFamily="49" charset="0"/>
                <a:cs typeface="Consolas" panose="020B0609020204030204" pitchFamily="49" charset="0"/>
              </a:rPr>
              <a:t>}</a:t>
            </a:r>
            <a:endParaRPr lang="zh-CN" altLang="zh-CN" sz="2400" dirty="0">
              <a:latin typeface="Consolas" panose="020B0609020204030204" pitchFamily="49" charset="0"/>
              <a:cs typeface="Consolas" panose="020B0609020204030204" pitchFamily="49" charset="0"/>
            </a:endParaRPr>
          </a:p>
        </p:txBody>
      </p:sp>
      <p:sp>
        <p:nvSpPr>
          <p:cNvPr id="5" name="Rectangle 3"/>
          <p:cNvSpPr txBox="1">
            <a:spLocks noChangeArrowheads="1"/>
          </p:cNvSpPr>
          <p:nvPr/>
        </p:nvSpPr>
        <p:spPr bwMode="auto">
          <a:xfrm>
            <a:off x="4572000" y="2787774"/>
            <a:ext cx="4536504" cy="2301247"/>
          </a:xfrm>
          <a:prstGeom prst="rect">
            <a:avLst/>
          </a:prstGeom>
          <a:solidFill>
            <a:schemeClr val="accent2">
              <a:lumMod val="20000"/>
              <a:lumOff val="80000"/>
            </a:schemeClr>
          </a:solidFill>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a:lstStyle/>
          <a:p>
            <a:pPr>
              <a:defRPr/>
            </a:pPr>
            <a:r>
              <a:rPr lang="en-US" altLang="zh-CN" sz="2400" dirty="0">
                <a:latin typeface="Consolas" panose="020B0609020204030204" pitchFamily="49" charset="0"/>
                <a:cs typeface="Consolas" panose="020B0609020204030204" pitchFamily="49" charset="0"/>
              </a:rPr>
              <a:t>int fMax2(int </a:t>
            </a:r>
            <a:r>
              <a:rPr lang="en-US" altLang="zh-CN" sz="2400" dirty="0" err="1">
                <a:latin typeface="Consolas" panose="020B0609020204030204" pitchFamily="49" charset="0"/>
                <a:cs typeface="Consolas" panose="020B0609020204030204" pitchFamily="49" charset="0"/>
              </a:rPr>
              <a:t>x,int</a:t>
            </a:r>
            <a:r>
              <a:rPr lang="en-US" altLang="zh-CN" sz="2400" dirty="0">
                <a:latin typeface="Consolas" panose="020B0609020204030204" pitchFamily="49" charset="0"/>
                <a:cs typeface="Consolas" panose="020B0609020204030204" pitchFamily="49" charset="0"/>
              </a:rPr>
              <a:t> y)</a:t>
            </a:r>
            <a:endParaRPr lang="zh-CN" altLang="zh-CN" sz="2400" dirty="0">
              <a:latin typeface="Consolas" panose="020B0609020204030204" pitchFamily="49" charset="0"/>
              <a:cs typeface="Consolas" panose="020B0609020204030204" pitchFamily="49" charset="0"/>
            </a:endParaRPr>
          </a:p>
          <a:p>
            <a:pPr>
              <a:defRPr/>
            </a:pPr>
            <a:r>
              <a:rPr lang="en-US" altLang="zh-CN" sz="2400" dirty="0">
                <a:latin typeface="Consolas" panose="020B0609020204030204" pitchFamily="49" charset="0"/>
                <a:cs typeface="Consolas" panose="020B0609020204030204" pitchFamily="49" charset="0"/>
              </a:rPr>
              <a:t>{  </a:t>
            </a:r>
          </a:p>
          <a:p>
            <a:pPr>
              <a:defRPr/>
            </a:pPr>
            <a:r>
              <a:rPr lang="en-US" altLang="zh-CN" sz="2400" dirty="0">
                <a:latin typeface="Consolas" panose="020B0609020204030204" pitchFamily="49" charset="0"/>
                <a:cs typeface="Consolas" panose="020B0609020204030204" pitchFamily="49" charset="0"/>
              </a:rPr>
              <a:t>   int z;                          </a:t>
            </a:r>
            <a:endParaRPr lang="zh-CN" altLang="zh-CN" sz="2400" dirty="0">
              <a:latin typeface="Consolas" panose="020B0609020204030204" pitchFamily="49" charset="0"/>
              <a:cs typeface="Consolas" panose="020B0609020204030204" pitchFamily="49" charset="0"/>
            </a:endParaRPr>
          </a:p>
          <a:p>
            <a:pPr>
              <a:defRPr/>
            </a:pPr>
            <a:r>
              <a:rPr lang="en-US" altLang="zh-CN" sz="2400" dirty="0">
                <a:latin typeface="Consolas" panose="020B0609020204030204" pitchFamily="49" charset="0"/>
                <a:cs typeface="Consolas" panose="020B0609020204030204" pitchFamily="49" charset="0"/>
              </a:rPr>
              <a:t>   z= (x&gt;y) ? x:y</a:t>
            </a:r>
            <a:r>
              <a:rPr lang="zh-CN" altLang="en-US" sz="2400" dirty="0">
                <a:latin typeface="Consolas" panose="020B0609020204030204" pitchFamily="49" charset="0"/>
                <a:cs typeface="Consolas" panose="020B0609020204030204" pitchFamily="49" charset="0"/>
              </a:rPr>
              <a:t>；</a:t>
            </a:r>
            <a:endParaRPr lang="zh-CN" altLang="zh-CN" sz="2400" dirty="0">
              <a:latin typeface="Consolas" panose="020B0609020204030204" pitchFamily="49" charset="0"/>
              <a:cs typeface="Consolas" panose="020B0609020204030204" pitchFamily="49" charset="0"/>
            </a:endParaRPr>
          </a:p>
          <a:p>
            <a:pPr>
              <a:defRPr/>
            </a:pPr>
            <a:r>
              <a:rPr lang="en-US" altLang="zh-CN" sz="2400" dirty="0">
                <a:latin typeface="Consolas" panose="020B0609020204030204" pitchFamily="49" charset="0"/>
                <a:cs typeface="Consolas" panose="020B0609020204030204" pitchFamily="49" charset="0"/>
              </a:rPr>
              <a:t>   return z;                       </a:t>
            </a:r>
            <a:endParaRPr lang="zh-CN" altLang="zh-CN" sz="2400" dirty="0">
              <a:latin typeface="Consolas" panose="020B0609020204030204" pitchFamily="49" charset="0"/>
              <a:cs typeface="Consolas" panose="020B0609020204030204" pitchFamily="49" charset="0"/>
            </a:endParaRPr>
          </a:p>
          <a:p>
            <a:pPr>
              <a:defRPr/>
            </a:pPr>
            <a:r>
              <a:rPr lang="en-US" altLang="zh-CN" sz="2400" dirty="0">
                <a:latin typeface="Consolas" panose="020B0609020204030204" pitchFamily="49" charset="0"/>
                <a:cs typeface="Consolas" panose="020B0609020204030204" pitchFamily="49" charset="0"/>
              </a:rPr>
              <a:t>}</a:t>
            </a:r>
            <a:endParaRPr lang="zh-CN" altLang="zh-CN" sz="2400" dirty="0">
              <a:latin typeface="Consolas" panose="020B0609020204030204" pitchFamily="49" charset="0"/>
              <a:cs typeface="Consolas" panose="020B0609020204030204" pitchFamily="49" charset="0"/>
            </a:endParaRPr>
          </a:p>
        </p:txBody>
      </p:sp>
      <p:sp>
        <p:nvSpPr>
          <p:cNvPr id="6" name="TextBox 5"/>
          <p:cNvSpPr txBox="1"/>
          <p:nvPr/>
        </p:nvSpPr>
        <p:spPr>
          <a:xfrm>
            <a:off x="5868144" y="915566"/>
            <a:ext cx="3647152" cy="923330"/>
          </a:xfrm>
          <a:prstGeom prst="rect">
            <a:avLst/>
          </a:prstGeom>
          <a:noFill/>
        </p:spPr>
        <p:txBody>
          <a:bodyPr wrap="none" rtlCol="0">
            <a:spAutoFit/>
          </a:bodyPr>
          <a:lstStyle/>
          <a:p>
            <a:r>
              <a:rPr lang="zh-CN" altLang="en-US" sz="5400" b="1">
                <a:solidFill>
                  <a:srgbClr val="FF0000"/>
                </a:solidFill>
              </a:rPr>
              <a:t>如何执行？</a:t>
            </a:r>
          </a:p>
        </p:txBody>
      </p:sp>
      <p:cxnSp>
        <p:nvCxnSpPr>
          <p:cNvPr id="3" name="直接连接符 2"/>
          <p:cNvCxnSpPr/>
          <p:nvPr/>
        </p:nvCxnSpPr>
        <p:spPr>
          <a:xfrm>
            <a:off x="467544" y="1275606"/>
            <a:ext cx="4176464" cy="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a:xfrm>
            <a:off x="500063" y="857250"/>
            <a:ext cx="8153400" cy="2625329"/>
          </a:xfrm>
        </p:spPr>
        <p:txBody>
          <a:bodyPr>
            <a:normAutofit lnSpcReduction="10000"/>
          </a:bodyPr>
          <a:lstStyle/>
          <a:p>
            <a:r>
              <a:rPr lang="zh-CN" altLang="zh-CN" dirty="0"/>
              <a:t>函数原型的一般形式有两种</a:t>
            </a:r>
            <a:r>
              <a:rPr lang="zh-CN" altLang="en-US" dirty="0"/>
              <a:t>：</a:t>
            </a:r>
            <a:endParaRPr lang="zh-CN" altLang="zh-CN" dirty="0"/>
          </a:p>
          <a:p>
            <a:pPr lvl="1">
              <a:buFont typeface="Wingdings" panose="05000000000000000000" pitchFamily="2" charset="2"/>
              <a:buNone/>
            </a:pPr>
            <a:r>
              <a:rPr lang="zh-CN" altLang="en-US"/>
              <a:t>如  </a:t>
            </a:r>
            <a:r>
              <a:rPr lang="en-US" altLang="zh-CN"/>
              <a:t>int  fMax2(int x,int y);</a:t>
            </a:r>
            <a:endParaRPr lang="en-US" altLang="zh-CN" dirty="0"/>
          </a:p>
          <a:p>
            <a:pPr lvl="1">
              <a:buFont typeface="Wingdings" panose="05000000000000000000" pitchFamily="2" charset="2"/>
              <a:buNone/>
            </a:pPr>
            <a:r>
              <a:rPr lang="en-US" altLang="zh-CN"/>
              <a:t>       int  fMax2(int,int); </a:t>
            </a:r>
            <a:endParaRPr lang="en-US" altLang="zh-CN" dirty="0"/>
          </a:p>
          <a:p>
            <a:r>
              <a:rPr lang="zh-CN" altLang="en-US" dirty="0"/>
              <a:t>原型说明可以放在文件的开头，这时所有函数都可以使用此函数</a:t>
            </a:r>
            <a:endParaRPr lang="zh-CN" altLang="zh-CN" dirty="0"/>
          </a:p>
        </p:txBody>
      </p:sp>
      <p:pic>
        <p:nvPicPr>
          <p:cNvPr id="56323"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2">
                                            <p:txEl>
                                              <p:pRg st="3" end="3"/>
                                            </p:txEl>
                                          </p:spTgt>
                                        </p:tgtEl>
                                        <p:attrNameLst>
                                          <p:attrName>style.visibility</p:attrName>
                                        </p:attrNameLst>
                                      </p:cBhvr>
                                      <p:to>
                                        <p:strVal val="visible"/>
                                      </p:to>
                                    </p:set>
                                    <p:animEffect transition="in" filter="blinds(horizontal)">
                                      <p:cBhvr>
                                        <p:cTn id="7" dur="500"/>
                                        <p:tgtEl>
                                          <p:spTgt spid="563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89348"/>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函数的嵌套调用</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57347" name="Rectangle 3"/>
          <p:cNvSpPr>
            <a:spLocks noGrp="1" noChangeArrowheads="1"/>
          </p:cNvSpPr>
          <p:nvPr>
            <p:ph type="body" idx="1"/>
          </p:nvPr>
        </p:nvSpPr>
        <p:spPr>
          <a:xfrm>
            <a:off x="714376" y="1178719"/>
            <a:ext cx="7929563" cy="2786063"/>
          </a:xfrm>
        </p:spPr>
        <p:txBody>
          <a:bodyPr>
            <a:normAutofit lnSpcReduction="10000"/>
          </a:bodyPr>
          <a:lstStyle/>
          <a:p>
            <a:r>
              <a:rPr lang="zh-CN" altLang="zh-CN"/>
              <a:t>Ｃ语言的函数定义是互相平行、独立的</a:t>
            </a:r>
            <a:endParaRPr lang="en-US" altLang="zh-CN"/>
          </a:p>
          <a:p>
            <a:r>
              <a:rPr lang="zh-CN" altLang="en-US"/>
              <a:t>即</a:t>
            </a:r>
            <a:r>
              <a:rPr lang="zh-CN" altLang="zh-CN"/>
              <a:t>函数不能嵌套定义</a:t>
            </a:r>
            <a:endParaRPr lang="en-US" altLang="zh-CN"/>
          </a:p>
          <a:p>
            <a:r>
              <a:rPr lang="zh-CN" altLang="zh-CN"/>
              <a:t>但可以嵌套调用函数</a:t>
            </a:r>
            <a:endParaRPr lang="en-US" altLang="zh-CN"/>
          </a:p>
          <a:p>
            <a:r>
              <a:rPr lang="zh-CN" altLang="en-US"/>
              <a:t>即</a:t>
            </a:r>
            <a:r>
              <a:rPr lang="zh-CN" altLang="zh-CN"/>
              <a:t>调用一个函数的过程中，又</a:t>
            </a:r>
            <a:r>
              <a:rPr lang="zh-CN" altLang="en-US"/>
              <a:t>可以</a:t>
            </a:r>
            <a:r>
              <a:rPr lang="zh-CN" altLang="zh-CN"/>
              <a:t>调用另一个函数</a:t>
            </a:r>
          </a:p>
        </p:txBody>
      </p:sp>
      <p:pic>
        <p:nvPicPr>
          <p:cNvPr id="57348"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89348"/>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函数的嵌套调用</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59395" name="Rectangle 3"/>
          <p:cNvSpPr>
            <a:spLocks noGrp="1" noChangeArrowheads="1"/>
          </p:cNvSpPr>
          <p:nvPr>
            <p:ph type="body" idx="1"/>
          </p:nvPr>
        </p:nvSpPr>
        <p:spPr>
          <a:xfrm>
            <a:off x="412138" y="1707654"/>
            <a:ext cx="8286750" cy="1177007"/>
          </a:xfrm>
        </p:spPr>
        <p:txBody>
          <a:bodyPr>
            <a:normAutofit/>
          </a:bodyPr>
          <a:lstStyle/>
          <a:p>
            <a:pPr>
              <a:buFont typeface="Wingdings" panose="05000000000000000000" pitchFamily="2" charset="2"/>
              <a:buNone/>
            </a:pPr>
            <a:r>
              <a:rPr lang="en-US" altLang="zh-CN" dirty="0"/>
              <a:t>   </a:t>
            </a:r>
            <a:r>
              <a:rPr lang="zh-CN" altLang="zh-CN" dirty="0"/>
              <a:t>输入</a:t>
            </a:r>
            <a:r>
              <a:rPr lang="en-US" altLang="zh-CN" dirty="0"/>
              <a:t>3</a:t>
            </a:r>
            <a:r>
              <a:rPr lang="zh-CN" altLang="zh-CN" dirty="0"/>
              <a:t>个整数，找出其中最大的数。用函数的嵌套调用来处理。</a:t>
            </a:r>
            <a:endParaRPr lang="en-US" altLang="zh-CN" dirty="0"/>
          </a:p>
        </p:txBody>
      </p:sp>
      <p:pic>
        <p:nvPicPr>
          <p:cNvPr id="59396"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6512" y="-20538"/>
            <a:ext cx="5760640" cy="4464496"/>
          </a:xfrm>
          <a:prstGeom prst="rect">
            <a:avLst/>
          </a:prstGeom>
          <a:solidFill>
            <a:schemeClr val="accent6">
              <a:lumMod val="20000"/>
              <a:lumOff val="80000"/>
            </a:schemeClr>
          </a:solidFill>
          <a:scene3d>
            <a:camera prst="orthographicFront"/>
            <a:lightRig rig="threePt" dir="t"/>
          </a:scene3d>
          <a:sp3d>
            <a:bevelT/>
          </a:sp3d>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buFont typeface="Wingdings" panose="05000000000000000000" pitchFamily="2" charset="2"/>
              <a:buNone/>
            </a:pPr>
            <a:r>
              <a:rPr lang="en-US" altLang="zh-CN" sz="2400">
                <a:latin typeface="Consolas" panose="020B0609020204030204" pitchFamily="49" charset="0"/>
                <a:cs typeface="Consolas" panose="020B0609020204030204" pitchFamily="49" charset="0"/>
              </a:rPr>
              <a:t>#include &lt;stdio.h&gt;</a:t>
            </a:r>
            <a:endParaRPr lang="zh-CN" altLang="zh-CN" sz="2400">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en-US" altLang="zh-CN" sz="2400">
                <a:latin typeface="Consolas" panose="020B0609020204030204" pitchFamily="49" charset="0"/>
                <a:cs typeface="Consolas" panose="020B0609020204030204" pitchFamily="49" charset="0"/>
              </a:rPr>
              <a:t>int main()</a:t>
            </a:r>
            <a:endParaRPr lang="zh-CN" altLang="zh-CN" sz="2400">
              <a:latin typeface="Consolas" panose="020B0609020204030204" pitchFamily="49" charset="0"/>
              <a:cs typeface="Consolas" panose="020B0609020204030204" pitchFamily="49" charset="0"/>
            </a:endParaRPr>
          </a:p>
          <a:p>
            <a:pPr>
              <a:spcBef>
                <a:spcPts val="600"/>
              </a:spcBef>
              <a:buNone/>
            </a:pPr>
            <a:r>
              <a:rPr lang="en-US" altLang="zh-CN" sz="2400">
                <a:latin typeface="Consolas" panose="020B0609020204030204" pitchFamily="49" charset="0"/>
                <a:cs typeface="Consolas" panose="020B0609020204030204" pitchFamily="49" charset="0"/>
              </a:rPr>
              <a:t>{  </a:t>
            </a:r>
            <a:r>
              <a:rPr lang="en-US" altLang="zh-CN" sz="2400">
                <a:solidFill>
                  <a:srgbClr val="FF0000"/>
                </a:solidFill>
                <a:latin typeface="Consolas" panose="020B0609020204030204" pitchFamily="49" charset="0"/>
                <a:cs typeface="Consolas" panose="020B0609020204030204" pitchFamily="49" charset="0"/>
              </a:rPr>
              <a:t>int fMax3(int x,int y,int z);</a:t>
            </a:r>
            <a:r>
              <a:rPr lang="en-US" altLang="zh-CN" sz="2400">
                <a:latin typeface="Consolas" panose="020B0609020204030204" pitchFamily="49" charset="0"/>
                <a:cs typeface="Consolas" panose="020B0609020204030204" pitchFamily="49" charset="0"/>
              </a:rPr>
              <a:t>       </a:t>
            </a:r>
            <a:endParaRPr lang="zh-CN" altLang="zh-CN" sz="2400">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en-US" altLang="zh-CN" sz="2400">
                <a:latin typeface="Consolas" panose="020B0609020204030204" pitchFamily="49" charset="0"/>
                <a:cs typeface="Consolas" panose="020B0609020204030204" pitchFamily="49" charset="0"/>
              </a:rPr>
              <a:t>   int a,b,c,z;</a:t>
            </a:r>
            <a:endParaRPr lang="zh-CN" altLang="zh-CN" sz="2400">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en-US" altLang="zh-CN" sz="2400">
                <a:latin typeface="Consolas" panose="020B0609020204030204" pitchFamily="49" charset="0"/>
                <a:cs typeface="Consolas" panose="020B0609020204030204" pitchFamily="49" charset="0"/>
              </a:rPr>
              <a:t>   printf(“</a:t>
            </a:r>
            <a:r>
              <a:rPr lang="zh-CN" altLang="en-US" sz="2400">
                <a:latin typeface="Consolas" panose="020B0609020204030204" pitchFamily="49" charset="0"/>
                <a:cs typeface="Consolas" panose="020B0609020204030204" pitchFamily="49" charset="0"/>
              </a:rPr>
              <a:t>请输入三个整数</a:t>
            </a:r>
            <a:r>
              <a:rPr lang="en-US" altLang="zh-CN" sz="2400">
                <a:latin typeface="Consolas" panose="020B0609020204030204" pitchFamily="49" charset="0"/>
                <a:cs typeface="Consolas" panose="020B0609020204030204" pitchFamily="49" charset="0"/>
              </a:rPr>
              <a:t>\n");   </a:t>
            </a:r>
            <a:endParaRPr lang="zh-CN" altLang="zh-CN" sz="2400">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en-US" altLang="zh-CN" sz="2400">
                <a:latin typeface="Consolas" panose="020B0609020204030204" pitchFamily="49" charset="0"/>
                <a:cs typeface="Consolas" panose="020B0609020204030204" pitchFamily="49" charset="0"/>
              </a:rPr>
              <a:t>   scanf("%d%d%d",&amp;a,&amp;b,&amp;c);              </a:t>
            </a:r>
            <a:endParaRPr lang="zh-CN" altLang="zh-CN" sz="2400">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en-US" altLang="zh-CN" sz="2400">
                <a:latin typeface="Consolas" panose="020B0609020204030204" pitchFamily="49" charset="0"/>
                <a:cs typeface="Consolas" panose="020B0609020204030204" pitchFamily="49" charset="0"/>
              </a:rPr>
              <a:t>   z=fMax3(a,b,c);                       </a:t>
            </a:r>
            <a:endParaRPr lang="zh-CN" altLang="zh-CN" sz="2400">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en-US" altLang="zh-CN" sz="2400">
                <a:latin typeface="Consolas" panose="020B0609020204030204" pitchFamily="49" charset="0"/>
                <a:cs typeface="Consolas" panose="020B0609020204030204" pitchFamily="49" charset="0"/>
              </a:rPr>
              <a:t>   printf(“</a:t>
            </a:r>
            <a:r>
              <a:rPr lang="en-US" altLang="zh-CN" sz="2000">
                <a:latin typeface="Consolas" panose="020B0609020204030204" pitchFamily="49" charset="0"/>
                <a:cs typeface="Consolas" panose="020B0609020204030204" pitchFamily="49" charset="0"/>
              </a:rPr>
              <a:t>%d\n</a:t>
            </a:r>
            <a:r>
              <a:rPr lang="en-US" altLang="zh-CN" sz="2400">
                <a:latin typeface="Consolas" panose="020B0609020204030204" pitchFamily="49" charset="0"/>
                <a:cs typeface="Consolas" panose="020B0609020204030204" pitchFamily="49" charset="0"/>
              </a:rPr>
              <a:t>",z);   </a:t>
            </a:r>
            <a:endParaRPr lang="zh-CN" altLang="zh-CN" sz="2400">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en-US" altLang="zh-CN" sz="2400">
                <a:latin typeface="Consolas" panose="020B0609020204030204" pitchFamily="49" charset="0"/>
                <a:cs typeface="Consolas" panose="020B0609020204030204" pitchFamily="49" charset="0"/>
              </a:rPr>
              <a:t>   return 0;</a:t>
            </a:r>
            <a:endParaRPr lang="zh-CN" altLang="zh-CN" sz="2400">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en-US" altLang="zh-CN" sz="2400">
                <a:latin typeface="Consolas" panose="020B0609020204030204" pitchFamily="49" charset="0"/>
                <a:cs typeface="Consolas" panose="020B0609020204030204" pitchFamily="49" charset="0"/>
              </a:rPr>
              <a:t>}</a:t>
            </a:r>
            <a:endParaRPr lang="zh-CN" altLang="zh-CN" sz="2400" dirty="0">
              <a:latin typeface="Consolas" panose="020B0609020204030204" pitchFamily="49" charset="0"/>
              <a:cs typeface="Consolas" panose="020B0609020204030204" pitchFamily="49" charset="0"/>
            </a:endParaRPr>
          </a:p>
        </p:txBody>
      </p:sp>
      <p:sp>
        <p:nvSpPr>
          <p:cNvPr id="5" name="Rectangle 3"/>
          <p:cNvSpPr txBox="1">
            <a:spLocks noChangeArrowheads="1"/>
          </p:cNvSpPr>
          <p:nvPr/>
        </p:nvSpPr>
        <p:spPr bwMode="auto">
          <a:xfrm>
            <a:off x="3923928" y="2787774"/>
            <a:ext cx="5184576" cy="2301247"/>
          </a:xfrm>
          <a:prstGeom prst="rect">
            <a:avLst/>
          </a:prstGeom>
          <a:solidFill>
            <a:schemeClr val="accent2">
              <a:lumMod val="20000"/>
              <a:lumOff val="80000"/>
            </a:schemeClr>
          </a:solidFill>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a:lstStyle/>
          <a:p>
            <a:pPr>
              <a:defRPr/>
            </a:pPr>
            <a:r>
              <a:rPr lang="en-US" altLang="zh-CN" sz="2400">
                <a:latin typeface="Consolas" panose="020B0609020204030204" pitchFamily="49" charset="0"/>
                <a:cs typeface="Consolas" panose="020B0609020204030204" pitchFamily="49" charset="0"/>
              </a:rPr>
              <a:t>int fMax3(int x,int y,int z)</a:t>
            </a:r>
            <a:endParaRPr lang="zh-CN" altLang="zh-CN" sz="2400" dirty="0">
              <a:latin typeface="Consolas" panose="020B0609020204030204" pitchFamily="49" charset="0"/>
              <a:cs typeface="Consolas" panose="020B0609020204030204" pitchFamily="49" charset="0"/>
            </a:endParaRPr>
          </a:p>
          <a:p>
            <a:pPr>
              <a:defRPr/>
            </a:pPr>
            <a:r>
              <a:rPr lang="en-US" altLang="zh-CN" sz="2400">
                <a:latin typeface="Consolas" panose="020B0609020204030204" pitchFamily="49" charset="0"/>
                <a:cs typeface="Consolas" panose="020B0609020204030204" pitchFamily="49" charset="0"/>
              </a:rPr>
              <a:t>{ </a:t>
            </a:r>
            <a:r>
              <a:rPr lang="en-US" altLang="zh-CN" sz="2400">
                <a:solidFill>
                  <a:srgbClr val="FF0000"/>
                </a:solidFill>
                <a:latin typeface="Consolas" panose="020B0609020204030204" pitchFamily="49" charset="0"/>
                <a:cs typeface="Consolas" panose="020B0609020204030204" pitchFamily="49" charset="0"/>
              </a:rPr>
              <a:t>int fMax2(int ,int); </a:t>
            </a:r>
          </a:p>
          <a:p>
            <a:pPr>
              <a:defRPr/>
            </a:pPr>
            <a:r>
              <a:rPr lang="en-US" altLang="zh-CN" sz="2400">
                <a:latin typeface="Consolas" panose="020B0609020204030204" pitchFamily="49" charset="0"/>
                <a:cs typeface="Consolas" panose="020B0609020204030204" pitchFamily="49" charset="0"/>
              </a:rPr>
              <a:t>  int c;</a:t>
            </a:r>
          </a:p>
          <a:p>
            <a:pPr>
              <a:defRPr/>
            </a:pPr>
            <a:r>
              <a:rPr lang="en-US" altLang="zh-CN" sz="2400">
                <a:latin typeface="Consolas" panose="020B0609020204030204" pitchFamily="49" charset="0"/>
                <a:cs typeface="Consolas" panose="020B0609020204030204" pitchFamily="49" charset="0"/>
              </a:rPr>
              <a:t>  c =fMax2(x,y);</a:t>
            </a:r>
          </a:p>
          <a:p>
            <a:pPr>
              <a:defRPr/>
            </a:pPr>
            <a:r>
              <a:rPr lang="en-US" altLang="zh-CN" sz="2400">
                <a:latin typeface="Consolas" panose="020B0609020204030204" pitchFamily="49" charset="0"/>
                <a:cs typeface="Consolas" panose="020B0609020204030204" pitchFamily="49" charset="0"/>
              </a:rPr>
              <a:t>  return fMax(c,z);</a:t>
            </a:r>
          </a:p>
          <a:p>
            <a:pPr>
              <a:defRPr/>
            </a:pPr>
            <a:r>
              <a:rPr lang="en-US" altLang="zh-CN" sz="2400">
                <a:latin typeface="Consolas" panose="020B0609020204030204" pitchFamily="49" charset="0"/>
                <a:cs typeface="Consolas" panose="020B0609020204030204" pitchFamily="49" charset="0"/>
              </a:rPr>
              <a:t>}</a:t>
            </a:r>
            <a:endParaRPr lang="zh-CN" altLang="zh-CN" sz="2400" dirty="0">
              <a:latin typeface="Consolas" panose="020B0609020204030204" pitchFamily="49" charset="0"/>
              <a:cs typeface="Consolas" panose="020B0609020204030204" pitchFamily="49" charset="0"/>
            </a:endParaRPr>
          </a:p>
        </p:txBody>
      </p:sp>
      <p:sp>
        <p:nvSpPr>
          <p:cNvPr id="6" name="TextBox 5"/>
          <p:cNvSpPr txBox="1"/>
          <p:nvPr/>
        </p:nvSpPr>
        <p:spPr>
          <a:xfrm>
            <a:off x="5868144" y="915566"/>
            <a:ext cx="3647152" cy="923330"/>
          </a:xfrm>
          <a:prstGeom prst="rect">
            <a:avLst/>
          </a:prstGeom>
          <a:noFill/>
        </p:spPr>
        <p:txBody>
          <a:bodyPr wrap="none" rtlCol="0">
            <a:spAutoFit/>
          </a:bodyPr>
          <a:lstStyle/>
          <a:p>
            <a:r>
              <a:rPr lang="zh-CN" altLang="en-US" sz="5400" b="1">
                <a:solidFill>
                  <a:srgbClr val="FF0000"/>
                </a:solidFill>
              </a:rPr>
              <a:t>如何执行？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42875" y="489348"/>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函数调用时的数据传递</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427734"/>
            <a:ext cx="563880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97" y="1522859"/>
            <a:ext cx="20859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矩形 14"/>
          <p:cNvSpPr/>
          <p:nvPr/>
        </p:nvSpPr>
        <p:spPr>
          <a:xfrm>
            <a:off x="899592" y="1522859"/>
            <a:ext cx="648072" cy="256803"/>
          </a:xfrm>
          <a:prstGeom prst="rect">
            <a:avLst/>
          </a:prstGeom>
          <a:noFill/>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7" name="直接连接符 16"/>
          <p:cNvCxnSpPr/>
          <p:nvPr/>
        </p:nvCxnSpPr>
        <p:spPr>
          <a:xfrm>
            <a:off x="1547664" y="1651260"/>
            <a:ext cx="403244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直接箭头连接符 18"/>
          <p:cNvCxnSpPr/>
          <p:nvPr/>
        </p:nvCxnSpPr>
        <p:spPr>
          <a:xfrm flipH="1">
            <a:off x="5364088" y="1651260"/>
            <a:ext cx="216024" cy="70446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1" name="直接箭头连接符 20"/>
          <p:cNvCxnSpPr/>
          <p:nvPr/>
        </p:nvCxnSpPr>
        <p:spPr>
          <a:xfrm>
            <a:off x="5580112" y="1651260"/>
            <a:ext cx="720080" cy="70446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2" name="TextBox 21"/>
          <p:cNvSpPr txBox="1"/>
          <p:nvPr/>
        </p:nvSpPr>
        <p:spPr>
          <a:xfrm>
            <a:off x="5062402" y="1818827"/>
            <a:ext cx="301686" cy="369332"/>
          </a:xfrm>
          <a:prstGeom prst="rect">
            <a:avLst/>
          </a:prstGeom>
          <a:noFill/>
        </p:spPr>
        <p:txBody>
          <a:bodyPr wrap="none" rtlCol="0">
            <a:spAutoFit/>
          </a:bodyPr>
          <a:lstStyle/>
          <a:p>
            <a:r>
              <a:rPr lang="en-US" altLang="zh-CN" dirty="0"/>
              <a:t>1</a:t>
            </a:r>
            <a:endParaRPr lang="zh-CN" altLang="en-US" dirty="0"/>
          </a:p>
        </p:txBody>
      </p:sp>
      <p:sp>
        <p:nvSpPr>
          <p:cNvPr id="25" name="TextBox 24"/>
          <p:cNvSpPr txBox="1"/>
          <p:nvPr/>
        </p:nvSpPr>
        <p:spPr>
          <a:xfrm>
            <a:off x="5998506" y="1770370"/>
            <a:ext cx="535724" cy="369332"/>
          </a:xfrm>
          <a:prstGeom prst="rect">
            <a:avLst/>
          </a:prstGeom>
          <a:noFill/>
        </p:spPr>
        <p:txBody>
          <a:bodyPr wrap="none" rtlCol="0">
            <a:spAutoFit/>
          </a:bodyPr>
          <a:lstStyle/>
          <a:p>
            <a:r>
              <a:rPr lang="en-US" altLang="zh-CN" dirty="0"/>
              <a:t>100</a:t>
            </a:r>
            <a:endParaRPr lang="zh-CN" altLang="en-US" dirty="0"/>
          </a:p>
        </p:txBody>
      </p:sp>
      <p:cxnSp>
        <p:nvCxnSpPr>
          <p:cNvPr id="24" name="直接箭头连接符 23"/>
          <p:cNvCxnSpPr/>
          <p:nvPr/>
        </p:nvCxnSpPr>
        <p:spPr>
          <a:xfrm flipH="1" flipV="1">
            <a:off x="1979712" y="2003493"/>
            <a:ext cx="1512168" cy="272849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6" name="矩形 25"/>
          <p:cNvSpPr/>
          <p:nvPr/>
        </p:nvSpPr>
        <p:spPr>
          <a:xfrm>
            <a:off x="899592" y="1834571"/>
            <a:ext cx="792088" cy="23312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flipV="1">
            <a:off x="1691680" y="1651260"/>
            <a:ext cx="3888432" cy="324036"/>
          </a:xfrm>
          <a:prstGeom prst="line">
            <a:avLst/>
          </a:prstGeom>
        </p:spPr>
        <p:style>
          <a:lnRef idx="3">
            <a:schemeClr val="accent1"/>
          </a:lnRef>
          <a:fillRef idx="0">
            <a:schemeClr val="accent1"/>
          </a:fillRef>
          <a:effectRef idx="2">
            <a:schemeClr val="accent1"/>
          </a:effectRef>
          <a:fontRef idx="minor">
            <a:schemeClr val="tx1"/>
          </a:fontRef>
        </p:style>
      </p:cxnSp>
      <p:sp>
        <p:nvSpPr>
          <p:cNvPr id="29" name="TextBox 28"/>
          <p:cNvSpPr txBox="1"/>
          <p:nvPr/>
        </p:nvSpPr>
        <p:spPr>
          <a:xfrm>
            <a:off x="5053396" y="1883028"/>
            <a:ext cx="418704" cy="369332"/>
          </a:xfrm>
          <a:prstGeom prst="rect">
            <a:avLst/>
          </a:prstGeom>
          <a:noFill/>
        </p:spPr>
        <p:txBody>
          <a:bodyPr wrap="none" rtlCol="0">
            <a:spAutoFit/>
          </a:bodyPr>
          <a:lstStyle/>
          <a:p>
            <a:r>
              <a:rPr lang="en-US" altLang="zh-CN" dirty="0"/>
              <a:t>40</a:t>
            </a:r>
            <a:endParaRPr lang="zh-CN" altLang="en-US" dirty="0"/>
          </a:p>
        </p:txBody>
      </p:sp>
      <p:sp>
        <p:nvSpPr>
          <p:cNvPr id="30" name="TextBox 29"/>
          <p:cNvSpPr txBox="1"/>
          <p:nvPr/>
        </p:nvSpPr>
        <p:spPr>
          <a:xfrm>
            <a:off x="6066232" y="1779662"/>
            <a:ext cx="535724" cy="369332"/>
          </a:xfrm>
          <a:prstGeom prst="rect">
            <a:avLst/>
          </a:prstGeom>
          <a:noFill/>
        </p:spPr>
        <p:txBody>
          <a:bodyPr wrap="none" rtlCol="0">
            <a:spAutoFit/>
          </a:bodyPr>
          <a:lstStyle/>
          <a:p>
            <a:r>
              <a:rPr lang="en-US" altLang="zh-CN" dirty="0"/>
              <a:t>600</a:t>
            </a:r>
            <a:endParaRPr lang="zh-CN" altLang="en-US" dirty="0"/>
          </a:p>
        </p:txBody>
      </p:sp>
      <p:sp>
        <p:nvSpPr>
          <p:cNvPr id="31" name="矩形 30"/>
          <p:cNvSpPr/>
          <p:nvPr/>
        </p:nvSpPr>
        <p:spPr>
          <a:xfrm>
            <a:off x="899592" y="2139702"/>
            <a:ext cx="864096" cy="21602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625" name="直接连接符 26624"/>
          <p:cNvCxnSpPr/>
          <p:nvPr/>
        </p:nvCxnSpPr>
        <p:spPr>
          <a:xfrm flipV="1">
            <a:off x="1763688" y="1651260"/>
            <a:ext cx="3816424" cy="601100"/>
          </a:xfrm>
          <a:prstGeom prst="line">
            <a:avLst/>
          </a:prstGeom>
        </p:spPr>
        <p:style>
          <a:lnRef idx="2">
            <a:schemeClr val="accent6"/>
          </a:lnRef>
          <a:fillRef idx="0">
            <a:schemeClr val="accent6"/>
          </a:fillRef>
          <a:effectRef idx="1">
            <a:schemeClr val="accent6"/>
          </a:effectRef>
          <a:fontRef idx="minor">
            <a:schemeClr val="tx1"/>
          </a:fontRef>
        </p:style>
      </p:cxnSp>
      <p:sp>
        <p:nvSpPr>
          <p:cNvPr id="26631" name="TextBox 26630"/>
          <p:cNvSpPr txBox="1"/>
          <p:nvPr/>
        </p:nvSpPr>
        <p:spPr>
          <a:xfrm>
            <a:off x="4936376" y="1886699"/>
            <a:ext cx="535724" cy="369332"/>
          </a:xfrm>
          <a:prstGeom prst="rect">
            <a:avLst/>
          </a:prstGeom>
          <a:solidFill>
            <a:schemeClr val="tx2">
              <a:lumMod val="20000"/>
              <a:lumOff val="80000"/>
            </a:schemeClr>
          </a:solidFill>
        </p:spPr>
        <p:txBody>
          <a:bodyPr wrap="none" rtlCol="0">
            <a:spAutoFit/>
          </a:bodyPr>
          <a:lstStyle/>
          <a:p>
            <a:r>
              <a:rPr lang="en-US" altLang="zh-CN" dirty="0"/>
              <a:t>210</a:t>
            </a:r>
            <a:endParaRPr lang="zh-CN" altLang="en-US" dirty="0"/>
          </a:p>
        </p:txBody>
      </p:sp>
      <p:sp>
        <p:nvSpPr>
          <p:cNvPr id="40" name="TextBox 39"/>
          <p:cNvSpPr txBox="1"/>
          <p:nvPr/>
        </p:nvSpPr>
        <p:spPr>
          <a:xfrm>
            <a:off x="6032330" y="1790630"/>
            <a:ext cx="535724" cy="369332"/>
          </a:xfrm>
          <a:prstGeom prst="rect">
            <a:avLst/>
          </a:prstGeom>
          <a:solidFill>
            <a:schemeClr val="tx2">
              <a:lumMod val="20000"/>
              <a:lumOff val="80000"/>
            </a:schemeClr>
          </a:solidFill>
        </p:spPr>
        <p:txBody>
          <a:bodyPr wrap="none" rtlCol="0">
            <a:spAutoFit/>
          </a:bodyPr>
          <a:lstStyle/>
          <a:p>
            <a:r>
              <a:rPr lang="en-US" altLang="zh-CN" dirty="0"/>
              <a:t>780</a:t>
            </a:r>
            <a:endParaRPr lang="zh-CN" altLang="en-US" dirty="0"/>
          </a:p>
        </p:txBody>
      </p:sp>
      <p:cxnSp>
        <p:nvCxnSpPr>
          <p:cNvPr id="26633" name="直接箭头连接符 26632"/>
          <p:cNvCxnSpPr/>
          <p:nvPr/>
        </p:nvCxnSpPr>
        <p:spPr>
          <a:xfrm flipH="1" flipV="1">
            <a:off x="1835696" y="2256031"/>
            <a:ext cx="1656184" cy="265772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 name="对话气泡: 圆角矩形 1"/>
          <p:cNvSpPr/>
          <p:nvPr/>
        </p:nvSpPr>
        <p:spPr>
          <a:xfrm>
            <a:off x="6539626" y="87474"/>
            <a:ext cx="2520280" cy="1224136"/>
          </a:xfrm>
          <a:prstGeom prst="wedgeRoundRectCallout">
            <a:avLst>
              <a:gd name="adj1" fmla="val -87862"/>
              <a:gd name="adj2" fmla="val 1352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effectLst>
                  <a:outerShdw blurRad="38100" dist="38100" dir="2700000" algn="tl">
                    <a:srgbClr val="000000">
                      <a:alpha val="43137"/>
                    </a:srgbClr>
                  </a:outerShdw>
                </a:effectLst>
              </a:rPr>
              <a:t>传递的是什么？</a:t>
            </a:r>
          </a:p>
        </p:txBody>
      </p:sp>
    </p:spTree>
    <p:extLst>
      <p:ext uri="{BB962C8B-B14F-4D97-AF65-F5344CB8AC3E}">
        <p14:creationId xmlns:p14="http://schemas.microsoft.com/office/powerpoint/2010/main" val="186974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1" nodeType="clickEffect">
                                  <p:stCondLst>
                                    <p:cond delay="0"/>
                                  </p:stCondLst>
                                  <p:childTnLst>
                                    <p:anim calcmode="lin" valueType="num">
                                      <p:cBhvr additive="base">
                                        <p:cTn id="10" dur="500"/>
                                        <p:tgtEl>
                                          <p:spTgt spid="2"/>
                                        </p:tgtEl>
                                        <p:attrNameLst>
                                          <p:attrName>ppt_x</p:attrName>
                                        </p:attrNameLst>
                                      </p:cBhvr>
                                      <p:tavLst>
                                        <p:tav tm="0">
                                          <p:val>
                                            <p:strVal val="ppt_x"/>
                                          </p:val>
                                        </p:tav>
                                        <p:tav tm="100000">
                                          <p:val>
                                            <p:strVal val="ppt_x"/>
                                          </p:val>
                                        </p:tav>
                                      </p:tavLst>
                                    </p:anim>
                                    <p:anim calcmode="lin" valueType="num">
                                      <p:cBhvr additive="base">
                                        <p:cTn id="11" dur="500"/>
                                        <p:tgtEl>
                                          <p:spTgt spid="2"/>
                                        </p:tgtEl>
                                        <p:attrNameLst>
                                          <p:attrName>ppt_y</p:attrName>
                                        </p:attrNameLst>
                                      </p:cBhvr>
                                      <p:tavLst>
                                        <p:tav tm="0">
                                          <p:val>
                                            <p:strVal val="ppt_y"/>
                                          </p:val>
                                        </p:tav>
                                        <p:tav tm="100000">
                                          <p:val>
                                            <p:strVal val="1+ppt_h/2"/>
                                          </p:val>
                                        </p:tav>
                                      </p:tavLst>
                                    </p:anim>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anim calcmode="lin" valueType="num">
                                      <p:cBhvr>
                                        <p:cTn id="24" dur="1000" fill="hold"/>
                                        <p:tgtEl>
                                          <p:spTgt spid="17"/>
                                        </p:tgtEl>
                                        <p:attrNameLst>
                                          <p:attrName>ppt_x</p:attrName>
                                        </p:attrNameLst>
                                      </p:cBhvr>
                                      <p:tavLst>
                                        <p:tav tm="0">
                                          <p:val>
                                            <p:strVal val="#ppt_x"/>
                                          </p:val>
                                        </p:tav>
                                        <p:tav tm="100000">
                                          <p:val>
                                            <p:strVal val="#ppt_x"/>
                                          </p:val>
                                        </p:tav>
                                      </p:tavLst>
                                    </p:anim>
                                    <p:anim calcmode="lin" valueType="num">
                                      <p:cBhvr>
                                        <p:cTn id="25" dur="1000" fill="hold"/>
                                        <p:tgtEl>
                                          <p:spTgt spid="17"/>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0"/>
                                        <p:tgtEl>
                                          <p:spTgt spid="22"/>
                                        </p:tgtEl>
                                      </p:cBhvr>
                                    </p:animEffect>
                                    <p:anim calcmode="lin" valueType="num">
                                      <p:cBhvr>
                                        <p:cTn id="30" dur="1000" fill="hold"/>
                                        <p:tgtEl>
                                          <p:spTgt spid="22"/>
                                        </p:tgtEl>
                                        <p:attrNameLst>
                                          <p:attrName>ppt_x</p:attrName>
                                        </p:attrNameLst>
                                      </p:cBhvr>
                                      <p:tavLst>
                                        <p:tav tm="0">
                                          <p:val>
                                            <p:strVal val="#ppt_x"/>
                                          </p:val>
                                        </p:tav>
                                        <p:tav tm="100000">
                                          <p:val>
                                            <p:strVal val="#ppt_x"/>
                                          </p:val>
                                        </p:tav>
                                      </p:tavLst>
                                    </p:anim>
                                    <p:anim calcmode="lin" valueType="num">
                                      <p:cBhvr>
                                        <p:cTn id="31" dur="1000" fill="hold"/>
                                        <p:tgtEl>
                                          <p:spTgt spid="22"/>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42" presetClass="entr" presetSubtype="0"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1000"/>
                                        <p:tgtEl>
                                          <p:spTgt spid="25"/>
                                        </p:tgtEl>
                                      </p:cBhvr>
                                    </p:animEffect>
                                    <p:anim calcmode="lin" valueType="num">
                                      <p:cBhvr>
                                        <p:cTn id="42" dur="1000" fill="hold"/>
                                        <p:tgtEl>
                                          <p:spTgt spid="25"/>
                                        </p:tgtEl>
                                        <p:attrNameLst>
                                          <p:attrName>ppt_x</p:attrName>
                                        </p:attrNameLst>
                                      </p:cBhvr>
                                      <p:tavLst>
                                        <p:tav tm="0">
                                          <p:val>
                                            <p:strVal val="#ppt_x"/>
                                          </p:val>
                                        </p:tav>
                                        <p:tav tm="100000">
                                          <p:val>
                                            <p:strVal val="#ppt_x"/>
                                          </p:val>
                                        </p:tav>
                                      </p:tavLst>
                                    </p:anim>
                                    <p:anim calcmode="lin" valueType="num">
                                      <p:cBhvr>
                                        <p:cTn id="43" dur="1000" fill="hold"/>
                                        <p:tgtEl>
                                          <p:spTgt spid="25"/>
                                        </p:tgtEl>
                                        <p:attrNameLst>
                                          <p:attrName>ppt_y</p:attrName>
                                        </p:attrNameLst>
                                      </p:cBhvr>
                                      <p:tavLst>
                                        <p:tav tm="0">
                                          <p:val>
                                            <p:strVal val="#ppt_y+.1"/>
                                          </p:val>
                                        </p:tav>
                                        <p:tav tm="100000">
                                          <p:val>
                                            <p:strVal val="#ppt_y"/>
                                          </p:val>
                                        </p:tav>
                                      </p:tavLst>
                                    </p:anim>
                                  </p:childTnLst>
                                </p:cTn>
                              </p:par>
                            </p:childTnLst>
                          </p:cTn>
                        </p:par>
                        <p:par>
                          <p:cTn id="44" fill="hold">
                            <p:stCondLst>
                              <p:cond delay="5000"/>
                            </p:stCondLst>
                            <p:childTnLst>
                              <p:par>
                                <p:cTn id="45" presetID="42" presetClass="entr" presetSubtype="0"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additive="base">
                                        <p:cTn id="58" dur="500" fill="hold"/>
                                        <p:tgtEl>
                                          <p:spTgt spid="26"/>
                                        </p:tgtEl>
                                        <p:attrNameLst>
                                          <p:attrName>ppt_x</p:attrName>
                                        </p:attrNameLst>
                                      </p:cBhvr>
                                      <p:tavLst>
                                        <p:tav tm="0">
                                          <p:val>
                                            <p:strVal val="#ppt_x"/>
                                          </p:val>
                                        </p:tav>
                                        <p:tav tm="100000">
                                          <p:val>
                                            <p:strVal val="#ppt_x"/>
                                          </p:val>
                                        </p:tav>
                                      </p:tavLst>
                                    </p:anim>
                                    <p:anim calcmode="lin" valueType="num">
                                      <p:cBhvr additive="base">
                                        <p:cTn id="59" dur="500" fill="hold"/>
                                        <p:tgtEl>
                                          <p:spTgt spid="26"/>
                                        </p:tgtEl>
                                        <p:attrNameLst>
                                          <p:attrName>ppt_y</p:attrName>
                                        </p:attrNameLst>
                                      </p:cBhvr>
                                      <p:tavLst>
                                        <p:tav tm="0">
                                          <p:val>
                                            <p:strVal val="1+#ppt_h/2"/>
                                          </p:val>
                                        </p:tav>
                                        <p:tav tm="100000">
                                          <p:val>
                                            <p:strVal val="#ppt_y"/>
                                          </p:val>
                                        </p:tav>
                                      </p:tavLst>
                                    </p:anim>
                                  </p:childTnLst>
                                </p:cTn>
                              </p:par>
                            </p:childTnLst>
                          </p:cTn>
                        </p:par>
                        <p:par>
                          <p:cTn id="60" fill="hold">
                            <p:stCondLst>
                              <p:cond delay="500"/>
                            </p:stCondLst>
                            <p:childTnLst>
                              <p:par>
                                <p:cTn id="61" presetID="2" presetClass="entr" presetSubtype="4" fill="hold" nodeType="after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fill="hold"/>
                                        <p:tgtEl>
                                          <p:spTgt spid="28"/>
                                        </p:tgtEl>
                                        <p:attrNameLst>
                                          <p:attrName>ppt_x</p:attrName>
                                        </p:attrNameLst>
                                      </p:cBhvr>
                                      <p:tavLst>
                                        <p:tav tm="0">
                                          <p:val>
                                            <p:strVal val="#ppt_x"/>
                                          </p:val>
                                        </p:tav>
                                        <p:tav tm="100000">
                                          <p:val>
                                            <p:strVal val="#ppt_x"/>
                                          </p:val>
                                        </p:tav>
                                      </p:tavLst>
                                    </p:anim>
                                    <p:anim calcmode="lin" valueType="num">
                                      <p:cBhvr additive="base">
                                        <p:cTn id="64" dur="500" fill="hold"/>
                                        <p:tgtEl>
                                          <p:spTgt spid="28"/>
                                        </p:tgtEl>
                                        <p:attrNameLst>
                                          <p:attrName>ppt_y</p:attrName>
                                        </p:attrNameLst>
                                      </p:cBhvr>
                                      <p:tavLst>
                                        <p:tav tm="0">
                                          <p:val>
                                            <p:strVal val="1+#ppt_h/2"/>
                                          </p:val>
                                        </p:tav>
                                        <p:tav tm="100000">
                                          <p:val>
                                            <p:strVal val="#ppt_y"/>
                                          </p:val>
                                        </p:tav>
                                      </p:tavLst>
                                    </p:anim>
                                  </p:childTnLst>
                                </p:cTn>
                              </p:par>
                            </p:childTnLst>
                          </p:cTn>
                        </p:par>
                        <p:par>
                          <p:cTn id="65" fill="hold">
                            <p:stCondLst>
                              <p:cond delay="1000"/>
                            </p:stCondLst>
                            <p:childTnLst>
                              <p:par>
                                <p:cTn id="66" presetID="2" presetClass="entr" presetSubtype="4"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additive="base">
                                        <p:cTn id="68" dur="500" fill="hold"/>
                                        <p:tgtEl>
                                          <p:spTgt spid="29"/>
                                        </p:tgtEl>
                                        <p:attrNameLst>
                                          <p:attrName>ppt_x</p:attrName>
                                        </p:attrNameLst>
                                      </p:cBhvr>
                                      <p:tavLst>
                                        <p:tav tm="0">
                                          <p:val>
                                            <p:strVal val="#ppt_x"/>
                                          </p:val>
                                        </p:tav>
                                        <p:tav tm="100000">
                                          <p:val>
                                            <p:strVal val="#ppt_x"/>
                                          </p:val>
                                        </p:tav>
                                      </p:tavLst>
                                    </p:anim>
                                    <p:anim calcmode="lin" valueType="num">
                                      <p:cBhvr additive="base">
                                        <p:cTn id="69" dur="500" fill="hold"/>
                                        <p:tgtEl>
                                          <p:spTgt spid="29"/>
                                        </p:tgtEl>
                                        <p:attrNameLst>
                                          <p:attrName>ppt_y</p:attrName>
                                        </p:attrNameLst>
                                      </p:cBhvr>
                                      <p:tavLst>
                                        <p:tav tm="0">
                                          <p:val>
                                            <p:strVal val="1+#ppt_h/2"/>
                                          </p:val>
                                        </p:tav>
                                        <p:tav tm="100000">
                                          <p:val>
                                            <p:strVal val="#ppt_y"/>
                                          </p:val>
                                        </p:tav>
                                      </p:tavLst>
                                    </p:anim>
                                  </p:childTnLst>
                                </p:cTn>
                              </p:par>
                            </p:childTnLst>
                          </p:cTn>
                        </p:par>
                        <p:par>
                          <p:cTn id="70" fill="hold">
                            <p:stCondLst>
                              <p:cond delay="1500"/>
                            </p:stCondLst>
                            <p:childTnLst>
                              <p:par>
                                <p:cTn id="71" presetID="2" presetClass="entr" presetSubtype="4" fill="hold" grpId="0" nodeType="after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additive="base">
                                        <p:cTn id="73" dur="500" fill="hold"/>
                                        <p:tgtEl>
                                          <p:spTgt spid="30"/>
                                        </p:tgtEl>
                                        <p:attrNameLst>
                                          <p:attrName>ppt_x</p:attrName>
                                        </p:attrNameLst>
                                      </p:cBhvr>
                                      <p:tavLst>
                                        <p:tav tm="0">
                                          <p:val>
                                            <p:strVal val="#ppt_x"/>
                                          </p:val>
                                        </p:tav>
                                        <p:tav tm="100000">
                                          <p:val>
                                            <p:strVal val="#ppt_x"/>
                                          </p:val>
                                        </p:tav>
                                      </p:tavLst>
                                    </p:anim>
                                    <p:anim calcmode="lin" valueType="num">
                                      <p:cBhvr additive="base">
                                        <p:cTn id="7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66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barn(inVertical)">
                                      <p:cBhvr>
                                        <p:cTn id="83" dur="500"/>
                                        <p:tgtEl>
                                          <p:spTgt spid="31"/>
                                        </p:tgtEl>
                                      </p:cBhvr>
                                    </p:animEffect>
                                  </p:childTnLst>
                                </p:cTn>
                              </p:par>
                            </p:childTnLst>
                          </p:cTn>
                        </p:par>
                        <p:par>
                          <p:cTn id="84" fill="hold">
                            <p:stCondLst>
                              <p:cond delay="500"/>
                            </p:stCondLst>
                            <p:childTnLst>
                              <p:par>
                                <p:cTn id="85" presetID="16" presetClass="entr" presetSubtype="21" fill="hold" nodeType="afterEffect">
                                  <p:stCondLst>
                                    <p:cond delay="0"/>
                                  </p:stCondLst>
                                  <p:childTnLst>
                                    <p:set>
                                      <p:cBhvr>
                                        <p:cTn id="86" dur="1" fill="hold">
                                          <p:stCondLst>
                                            <p:cond delay="0"/>
                                          </p:stCondLst>
                                        </p:cTn>
                                        <p:tgtEl>
                                          <p:spTgt spid="26625"/>
                                        </p:tgtEl>
                                        <p:attrNameLst>
                                          <p:attrName>style.visibility</p:attrName>
                                        </p:attrNameLst>
                                      </p:cBhvr>
                                      <p:to>
                                        <p:strVal val="visible"/>
                                      </p:to>
                                    </p:set>
                                    <p:animEffect transition="in" filter="barn(inVertical)">
                                      <p:cBhvr>
                                        <p:cTn id="87" dur="500"/>
                                        <p:tgtEl>
                                          <p:spTgt spid="26625"/>
                                        </p:tgtEl>
                                      </p:cBhvr>
                                    </p:animEffect>
                                  </p:childTnLst>
                                </p:cTn>
                              </p:par>
                            </p:childTnLst>
                          </p:cTn>
                        </p:par>
                        <p:par>
                          <p:cTn id="88" fill="hold">
                            <p:stCondLst>
                              <p:cond delay="1000"/>
                            </p:stCondLst>
                            <p:childTnLst>
                              <p:par>
                                <p:cTn id="89" presetID="16" presetClass="entr" presetSubtype="21" fill="hold" grpId="0" nodeType="afterEffect">
                                  <p:stCondLst>
                                    <p:cond delay="0"/>
                                  </p:stCondLst>
                                  <p:childTnLst>
                                    <p:set>
                                      <p:cBhvr>
                                        <p:cTn id="90" dur="1" fill="hold">
                                          <p:stCondLst>
                                            <p:cond delay="0"/>
                                          </p:stCondLst>
                                        </p:cTn>
                                        <p:tgtEl>
                                          <p:spTgt spid="26631"/>
                                        </p:tgtEl>
                                        <p:attrNameLst>
                                          <p:attrName>style.visibility</p:attrName>
                                        </p:attrNameLst>
                                      </p:cBhvr>
                                      <p:to>
                                        <p:strVal val="visible"/>
                                      </p:to>
                                    </p:set>
                                    <p:animEffect transition="in" filter="barn(inVertical)">
                                      <p:cBhvr>
                                        <p:cTn id="91" dur="500"/>
                                        <p:tgtEl>
                                          <p:spTgt spid="26631"/>
                                        </p:tgtEl>
                                      </p:cBhvr>
                                    </p:animEffect>
                                  </p:childTnLst>
                                </p:cTn>
                              </p:par>
                            </p:childTnLst>
                          </p:cTn>
                        </p:par>
                        <p:par>
                          <p:cTn id="92" fill="hold">
                            <p:stCondLst>
                              <p:cond delay="1500"/>
                            </p:stCondLst>
                            <p:childTnLst>
                              <p:par>
                                <p:cTn id="93" presetID="16" presetClass="entr" presetSubtype="21" fill="hold" grpId="0" nodeType="afterEffect">
                                  <p:stCondLst>
                                    <p:cond delay="0"/>
                                  </p:stCondLst>
                                  <p:childTnLst>
                                    <p:set>
                                      <p:cBhvr>
                                        <p:cTn id="94" dur="1" fill="hold">
                                          <p:stCondLst>
                                            <p:cond delay="0"/>
                                          </p:stCondLst>
                                        </p:cTn>
                                        <p:tgtEl>
                                          <p:spTgt spid="40"/>
                                        </p:tgtEl>
                                        <p:attrNameLst>
                                          <p:attrName>style.visibility</p:attrName>
                                        </p:attrNameLst>
                                      </p:cBhvr>
                                      <p:to>
                                        <p:strVal val="visible"/>
                                      </p:to>
                                    </p:set>
                                    <p:animEffect transition="in" filter="barn(inVertical)">
                                      <p:cBhvr>
                                        <p:cTn id="9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p:bldP spid="25" grpId="0"/>
      <p:bldP spid="26" grpId="0" animBg="1"/>
      <p:bldP spid="29" grpId="0"/>
      <p:bldP spid="30" grpId="0"/>
      <p:bldP spid="31" grpId="0" animBg="1"/>
      <p:bldP spid="26631" grpId="0" animBg="1"/>
      <p:bldP spid="40" grpId="0" animBg="1"/>
      <p:bldP spid="2" grpId="0" animBg="1"/>
      <p:bldP spid="2"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520" y="2499742"/>
            <a:ext cx="563880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91680" y="597522"/>
            <a:ext cx="2864887" cy="584775"/>
          </a:xfrm>
          <a:prstGeom prst="rect">
            <a:avLst/>
          </a:prstGeom>
          <a:noFill/>
        </p:spPr>
        <p:txBody>
          <a:bodyPr wrap="none" rtlCol="0">
            <a:spAutoFit/>
          </a:bodyPr>
          <a:lstStyle/>
          <a:p>
            <a:r>
              <a:rPr lang="en-US" altLang="zh-CN" sz="3200" dirty="0"/>
              <a:t>sum ( 100, 200 )</a:t>
            </a:r>
            <a:endParaRPr lang="zh-CN" altLang="en-US" sz="3200" dirty="0"/>
          </a:p>
        </p:txBody>
      </p:sp>
      <p:cxnSp>
        <p:nvCxnSpPr>
          <p:cNvPr id="7" name="直接箭头连接符 6"/>
          <p:cNvCxnSpPr>
            <a:stCxn id="5" idx="2"/>
          </p:cNvCxnSpPr>
          <p:nvPr/>
        </p:nvCxnSpPr>
        <p:spPr>
          <a:xfrm flipH="1">
            <a:off x="2915816" y="1182297"/>
            <a:ext cx="208308" cy="117342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9" name="直接箭头连接符 8"/>
          <p:cNvCxnSpPr/>
          <p:nvPr/>
        </p:nvCxnSpPr>
        <p:spPr>
          <a:xfrm>
            <a:off x="3851920" y="1182297"/>
            <a:ext cx="216024" cy="131744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3" name="椭圆形标注 12"/>
          <p:cNvSpPr/>
          <p:nvPr/>
        </p:nvSpPr>
        <p:spPr>
          <a:xfrm>
            <a:off x="202468" y="1094096"/>
            <a:ext cx="1705236" cy="1045605"/>
          </a:xfrm>
          <a:prstGeom prst="wedgeEllipseCallout">
            <a:avLst>
              <a:gd name="adj1" fmla="val 107244"/>
              <a:gd name="adj2" fmla="val -31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b="1" dirty="0"/>
              <a:t>数值传递</a:t>
            </a:r>
          </a:p>
        </p:txBody>
      </p:sp>
      <p:sp>
        <p:nvSpPr>
          <p:cNvPr id="10" name="TextBox 4"/>
          <p:cNvSpPr txBox="1"/>
          <p:nvPr/>
        </p:nvSpPr>
        <p:spPr>
          <a:xfrm>
            <a:off x="5564679" y="344080"/>
            <a:ext cx="1935145" cy="861774"/>
          </a:xfrm>
          <a:prstGeom prst="rect">
            <a:avLst/>
          </a:prstGeom>
          <a:noFill/>
        </p:spPr>
        <p:txBody>
          <a:bodyPr wrap="none" rtlCol="0">
            <a:spAutoFit/>
          </a:bodyPr>
          <a:lstStyle/>
          <a:p>
            <a:r>
              <a:rPr lang="en-US" altLang="zh-CN" dirty="0"/>
              <a:t>a = 100;  b = 200;</a:t>
            </a:r>
          </a:p>
          <a:p>
            <a:r>
              <a:rPr lang="en-US" altLang="zh-CN" sz="3200" dirty="0"/>
              <a:t>sum ( a, b)</a:t>
            </a:r>
            <a:endParaRPr lang="zh-CN" altLang="en-US" sz="3200" dirty="0"/>
          </a:p>
        </p:txBody>
      </p:sp>
      <p:sp>
        <p:nvSpPr>
          <p:cNvPr id="2" name="对话气泡: 圆角矩形 1"/>
          <p:cNvSpPr/>
          <p:nvPr/>
        </p:nvSpPr>
        <p:spPr>
          <a:xfrm>
            <a:off x="6349244" y="1635646"/>
            <a:ext cx="2592288" cy="720080"/>
          </a:xfrm>
          <a:prstGeom prst="wedgeRoundRectCallout">
            <a:avLst>
              <a:gd name="adj1" fmla="val -28923"/>
              <a:gd name="adj2" fmla="val -1134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常量、变量或表达式</a:t>
            </a:r>
            <a:endParaRPr lang="zh-CN" altLang="en-US" dirty="0"/>
          </a:p>
        </p:txBody>
      </p:sp>
      <p:sp>
        <p:nvSpPr>
          <p:cNvPr id="11" name="对话气泡: 圆角矩形 10">
            <a:extLst>
              <a:ext uri="{FF2B5EF4-FFF2-40B4-BE49-F238E27FC236}">
                <a16:creationId xmlns:a16="http://schemas.microsoft.com/office/drawing/2014/main" id="{465A4DBD-57C4-49EE-911C-55EED28A3A85}"/>
              </a:ext>
            </a:extLst>
          </p:cNvPr>
          <p:cNvSpPr/>
          <p:nvPr/>
        </p:nvSpPr>
        <p:spPr>
          <a:xfrm>
            <a:off x="6532251" y="3382714"/>
            <a:ext cx="2592288" cy="845220"/>
          </a:xfrm>
          <a:prstGeom prst="wedgeRoundRectCallout">
            <a:avLst>
              <a:gd name="adj1" fmla="val -147106"/>
              <a:gd name="adj2" fmla="val -12668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能通过修改</a:t>
            </a:r>
            <a:r>
              <a:rPr lang="en-US" altLang="zh-CN" dirty="0"/>
              <a:t>begin\end</a:t>
            </a:r>
            <a:r>
              <a:rPr lang="zh-CN" altLang="en-US" dirty="0"/>
              <a:t>达到修改</a:t>
            </a:r>
            <a:r>
              <a:rPr lang="en-US" altLang="zh-CN" dirty="0" err="1"/>
              <a:t>a,b</a:t>
            </a:r>
            <a:r>
              <a:rPr lang="zh-CN" altLang="en-US" dirty="0"/>
              <a:t>的效果吗</a:t>
            </a:r>
          </a:p>
        </p:txBody>
      </p:sp>
      <p:sp>
        <p:nvSpPr>
          <p:cNvPr id="12" name="对话气泡: 圆角矩形 11">
            <a:extLst>
              <a:ext uri="{FF2B5EF4-FFF2-40B4-BE49-F238E27FC236}">
                <a16:creationId xmlns:a16="http://schemas.microsoft.com/office/drawing/2014/main" id="{C8A51BAD-CDF7-4BAC-9954-A45DC9E895FB}"/>
              </a:ext>
            </a:extLst>
          </p:cNvPr>
          <p:cNvSpPr/>
          <p:nvPr/>
        </p:nvSpPr>
        <p:spPr>
          <a:xfrm>
            <a:off x="6671320" y="4176237"/>
            <a:ext cx="2592288" cy="845220"/>
          </a:xfrm>
          <a:prstGeom prst="wedgeRoundRectCallout">
            <a:avLst>
              <a:gd name="adj1" fmla="val -245089"/>
              <a:gd name="adj2" fmla="val 1201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begin = 100;</a:t>
            </a:r>
            <a:endParaRPr lang="zh-CN" altLang="en-US" dirty="0"/>
          </a:p>
        </p:txBody>
      </p:sp>
    </p:spTree>
    <p:extLst>
      <p:ext uri="{BB962C8B-B14F-4D97-AF65-F5344CB8AC3E}">
        <p14:creationId xmlns:p14="http://schemas.microsoft.com/office/powerpoint/2010/main" val="248443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79512" y="771550"/>
            <a:ext cx="8858250" cy="577453"/>
          </a:xfrm>
          <a:effectLst/>
        </p:spPr>
        <p:txBody>
          <a:bodyPr anchor="ctr">
            <a:normAutofit fontScale="90000"/>
          </a:bodyPr>
          <a:lstStyle/>
          <a:p>
            <a:pPr eaLnBrk="1" hangingPunct="1">
              <a:defRPr/>
            </a:pPr>
            <a:r>
              <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函数调用传递的是</a:t>
            </a:r>
            <a:r>
              <a:rPr lang="en-US"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a:t>
            </a:r>
            <a:r>
              <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值</a:t>
            </a:r>
          </a:p>
        </p:txBody>
      </p:sp>
      <p:pic>
        <p:nvPicPr>
          <p:cNvPr id="51204"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1984267"/>
      </p:ext>
    </p:extLst>
  </p:cSld>
  <p:clrMapOvr>
    <a:masterClrMapping/>
  </p:clrMapOvr>
  <p:transition spd="med">
    <p:blind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51470"/>
            <a:ext cx="4572000" cy="5054860"/>
          </a:xfrm>
          <a:prstGeom prst="rect">
            <a:avLst/>
          </a:prstGeom>
        </p:spPr>
      </p:pic>
      <p:sp>
        <p:nvSpPr>
          <p:cNvPr id="5" name="矩形标注 4"/>
          <p:cNvSpPr/>
          <p:nvPr/>
        </p:nvSpPr>
        <p:spPr>
          <a:xfrm>
            <a:off x="7452320" y="1131590"/>
            <a:ext cx="1080120" cy="360040"/>
          </a:xfrm>
          <a:prstGeom prst="wedgeRectCallout">
            <a:avLst>
              <a:gd name="adj1" fmla="val -45821"/>
              <a:gd name="adj2" fmla="val 1174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FFFF00"/>
                </a:solidFill>
              </a:rPr>
              <a:t>sqrt</a:t>
            </a:r>
            <a:r>
              <a:rPr lang="en-US" altLang="zh-CN" dirty="0">
                <a:solidFill>
                  <a:srgbClr val="FFFF00"/>
                </a:solidFill>
              </a:rPr>
              <a:t>(data)</a:t>
            </a:r>
            <a:endParaRPr lang="zh-CN" altLang="en-US"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4345" y="422513"/>
            <a:ext cx="6357937" cy="4661297"/>
          </a:xfrm>
          <a:prstGeom prst="rect">
            <a:avLst/>
          </a:prstGeom>
          <a:noFill/>
          <a:ln w="9525">
            <a:noFill/>
            <a:miter lim="800000"/>
          </a:ln>
        </p:spPr>
        <p:txBody>
          <a:bodyPr/>
          <a:lstStyle/>
          <a:p>
            <a:pPr>
              <a:lnSpc>
                <a:spcPts val="2000"/>
              </a:lnSpc>
              <a:defRPr/>
            </a:pPr>
            <a:r>
              <a:rPr lang="en-US" altLang="zh-CN" sz="2000" dirty="0">
                <a:latin typeface="+mn-lt"/>
                <a:ea typeface="+mn-ea"/>
              </a:rPr>
              <a:t>#include &lt;</a:t>
            </a:r>
            <a:r>
              <a:rPr lang="en-US" altLang="zh-CN" sz="2000" dirty="0" err="1">
                <a:latin typeface="+mn-lt"/>
                <a:ea typeface="+mn-ea"/>
              </a:rPr>
              <a:t>stdio.h</a:t>
            </a:r>
            <a:r>
              <a:rPr lang="en-US" altLang="zh-CN" sz="2000" dirty="0">
                <a:latin typeface="+mn-lt"/>
                <a:ea typeface="+mn-ea"/>
              </a:rPr>
              <a:t>&gt;</a:t>
            </a:r>
            <a:endParaRPr lang="zh-CN" altLang="zh-CN" sz="2000" dirty="0">
              <a:latin typeface="+mn-lt"/>
              <a:ea typeface="+mn-ea"/>
            </a:endParaRPr>
          </a:p>
          <a:p>
            <a:pPr>
              <a:lnSpc>
                <a:spcPts val="2000"/>
              </a:lnSpc>
              <a:defRPr/>
            </a:pPr>
            <a:r>
              <a:rPr lang="en-US" altLang="zh-CN" sz="2000" dirty="0" err="1">
                <a:latin typeface="+mn-lt"/>
                <a:ea typeface="+mn-ea"/>
              </a:rPr>
              <a:t>int</a:t>
            </a:r>
            <a:r>
              <a:rPr lang="en-US" altLang="zh-CN" sz="2000" dirty="0">
                <a:latin typeface="+mn-lt"/>
                <a:ea typeface="+mn-ea"/>
              </a:rPr>
              <a:t> main()</a:t>
            </a:r>
            <a:endParaRPr lang="zh-CN" altLang="zh-CN" sz="2000" dirty="0">
              <a:latin typeface="+mn-lt"/>
              <a:ea typeface="+mn-ea"/>
            </a:endParaRPr>
          </a:p>
          <a:p>
            <a:pPr>
              <a:lnSpc>
                <a:spcPts val="2000"/>
              </a:lnSpc>
              <a:defRPr/>
            </a:pPr>
            <a:r>
              <a:rPr lang="en-US" altLang="zh-CN" sz="2000" dirty="0">
                <a:latin typeface="+mn-lt"/>
                <a:ea typeface="+mn-ea"/>
              </a:rPr>
              <a:t> { </a:t>
            </a:r>
            <a:r>
              <a:rPr lang="en-US" altLang="zh-CN" sz="2000" dirty="0" err="1">
                <a:latin typeface="+mn-lt"/>
                <a:ea typeface="+mn-ea"/>
              </a:rPr>
              <a:t>int</a:t>
            </a:r>
            <a:r>
              <a:rPr lang="en-US" altLang="zh-CN" sz="2000" dirty="0">
                <a:latin typeface="+mn-lt"/>
                <a:ea typeface="+mn-ea"/>
              </a:rPr>
              <a:t> max(float </a:t>
            </a:r>
            <a:r>
              <a:rPr lang="en-US" altLang="zh-CN" sz="2000" dirty="0" err="1">
                <a:latin typeface="+mn-lt"/>
                <a:ea typeface="+mn-ea"/>
              </a:rPr>
              <a:t>x,float</a:t>
            </a:r>
            <a:r>
              <a:rPr lang="en-US" altLang="zh-CN" sz="2000" dirty="0">
                <a:latin typeface="+mn-lt"/>
                <a:ea typeface="+mn-ea"/>
              </a:rPr>
              <a:t> y);</a:t>
            </a:r>
            <a:endParaRPr lang="zh-CN" altLang="zh-CN" sz="2000" dirty="0">
              <a:latin typeface="+mn-lt"/>
              <a:ea typeface="+mn-ea"/>
            </a:endParaRPr>
          </a:p>
          <a:p>
            <a:pPr>
              <a:lnSpc>
                <a:spcPts val="2000"/>
              </a:lnSpc>
              <a:defRPr/>
            </a:pPr>
            <a:r>
              <a:rPr lang="en-US" altLang="zh-CN" sz="2000" dirty="0">
                <a:latin typeface="+mn-lt"/>
                <a:ea typeface="+mn-ea"/>
              </a:rPr>
              <a:t>    float </a:t>
            </a:r>
            <a:r>
              <a:rPr lang="en-US" altLang="zh-CN" sz="2000" dirty="0" err="1">
                <a:latin typeface="+mn-lt"/>
                <a:ea typeface="+mn-ea"/>
              </a:rPr>
              <a:t>a,b</a:t>
            </a:r>
            <a:r>
              <a:rPr lang="en-US" altLang="zh-CN" sz="2000" dirty="0">
                <a:latin typeface="+mn-lt"/>
                <a:ea typeface="+mn-ea"/>
              </a:rPr>
              <a:t>;  </a:t>
            </a:r>
            <a:r>
              <a:rPr lang="en-US" altLang="zh-CN" sz="2000" dirty="0" err="1">
                <a:latin typeface="+mn-lt"/>
                <a:ea typeface="+mn-ea"/>
              </a:rPr>
              <a:t>int</a:t>
            </a:r>
            <a:r>
              <a:rPr lang="en-US" altLang="zh-CN" sz="2000" dirty="0">
                <a:latin typeface="+mn-lt"/>
                <a:ea typeface="+mn-ea"/>
              </a:rPr>
              <a:t> c;</a:t>
            </a:r>
            <a:endParaRPr lang="zh-CN" altLang="zh-CN" sz="2000" dirty="0">
              <a:latin typeface="+mn-lt"/>
              <a:ea typeface="+mn-ea"/>
            </a:endParaRPr>
          </a:p>
          <a:p>
            <a:pPr>
              <a:lnSpc>
                <a:spcPts val="2000"/>
              </a:lnSpc>
              <a:defRPr/>
            </a:pPr>
            <a:r>
              <a:rPr lang="en-US" altLang="zh-CN" sz="2000" dirty="0">
                <a:latin typeface="+mn-lt"/>
                <a:ea typeface="+mn-ea"/>
              </a:rPr>
              <a:t>    </a:t>
            </a:r>
            <a:r>
              <a:rPr lang="en-US" altLang="zh-CN" sz="2000" dirty="0" err="1">
                <a:latin typeface="+mn-lt"/>
                <a:ea typeface="+mn-ea"/>
              </a:rPr>
              <a:t>scanf</a:t>
            </a:r>
            <a:r>
              <a:rPr lang="en-US" altLang="zh-CN" sz="2000" dirty="0">
                <a:latin typeface="+mn-lt"/>
                <a:ea typeface="+mn-ea"/>
              </a:rPr>
              <a:t>("%</a:t>
            </a:r>
            <a:r>
              <a:rPr lang="en-US" altLang="zh-CN" sz="2000" dirty="0" err="1">
                <a:latin typeface="+mn-lt"/>
                <a:ea typeface="+mn-ea"/>
              </a:rPr>
              <a:t>f,%f,",&amp;a,&amp;b</a:t>
            </a:r>
            <a:r>
              <a:rPr lang="en-US" altLang="zh-CN" sz="2000" dirty="0">
                <a:latin typeface="+mn-lt"/>
                <a:ea typeface="+mn-ea"/>
              </a:rPr>
              <a:t>);</a:t>
            </a:r>
            <a:endParaRPr lang="zh-CN" altLang="zh-CN" sz="2000" dirty="0">
              <a:latin typeface="+mn-lt"/>
              <a:ea typeface="+mn-ea"/>
            </a:endParaRPr>
          </a:p>
          <a:p>
            <a:pPr>
              <a:lnSpc>
                <a:spcPts val="2000"/>
              </a:lnSpc>
              <a:defRPr/>
            </a:pPr>
            <a:r>
              <a:rPr lang="en-US" altLang="zh-CN" sz="2000" dirty="0">
                <a:latin typeface="+mn-lt"/>
                <a:ea typeface="+mn-ea"/>
              </a:rPr>
              <a:t>    c=max(</a:t>
            </a:r>
            <a:r>
              <a:rPr lang="en-US" altLang="zh-CN" sz="2000" dirty="0" err="1">
                <a:latin typeface="+mn-lt"/>
                <a:ea typeface="+mn-ea"/>
              </a:rPr>
              <a:t>a,b</a:t>
            </a:r>
            <a:r>
              <a:rPr lang="en-US" altLang="zh-CN" sz="2000" dirty="0">
                <a:latin typeface="+mn-lt"/>
                <a:ea typeface="+mn-ea"/>
              </a:rPr>
              <a:t>);</a:t>
            </a:r>
            <a:endParaRPr lang="zh-CN" altLang="zh-CN" sz="2000" dirty="0">
              <a:latin typeface="+mn-lt"/>
              <a:ea typeface="+mn-ea"/>
            </a:endParaRPr>
          </a:p>
          <a:p>
            <a:pPr>
              <a:lnSpc>
                <a:spcPts val="2000"/>
              </a:lnSpc>
              <a:defRPr/>
            </a:pPr>
            <a:r>
              <a:rPr lang="en-US" altLang="zh-CN" sz="2000" dirty="0">
                <a:latin typeface="+mn-lt"/>
                <a:ea typeface="+mn-ea"/>
              </a:rPr>
              <a:t>    </a:t>
            </a:r>
            <a:r>
              <a:rPr lang="en-US" altLang="zh-CN" sz="2000" dirty="0" err="1">
                <a:latin typeface="+mn-lt"/>
                <a:ea typeface="+mn-ea"/>
              </a:rPr>
              <a:t>printf</a:t>
            </a:r>
            <a:r>
              <a:rPr lang="en-US" altLang="zh-CN" sz="2000" dirty="0">
                <a:latin typeface="+mn-lt"/>
                <a:ea typeface="+mn-ea"/>
              </a:rPr>
              <a:t>("max is %d\</a:t>
            </a:r>
            <a:r>
              <a:rPr lang="en-US" altLang="zh-CN" sz="2000" dirty="0" err="1">
                <a:latin typeface="+mn-lt"/>
                <a:ea typeface="+mn-ea"/>
              </a:rPr>
              <a:t>n",c</a:t>
            </a:r>
            <a:r>
              <a:rPr lang="en-US" altLang="zh-CN" sz="2000" dirty="0">
                <a:latin typeface="+mn-lt"/>
                <a:ea typeface="+mn-ea"/>
              </a:rPr>
              <a:t>);</a:t>
            </a:r>
            <a:endParaRPr lang="zh-CN" altLang="zh-CN" sz="2000" dirty="0">
              <a:latin typeface="+mn-lt"/>
              <a:ea typeface="+mn-ea"/>
            </a:endParaRPr>
          </a:p>
          <a:p>
            <a:pPr>
              <a:lnSpc>
                <a:spcPts val="2000"/>
              </a:lnSpc>
              <a:defRPr/>
            </a:pPr>
            <a:r>
              <a:rPr lang="en-US" altLang="zh-CN" sz="2000" dirty="0">
                <a:latin typeface="+mn-lt"/>
                <a:ea typeface="+mn-ea"/>
              </a:rPr>
              <a:t>    return 0;</a:t>
            </a:r>
            <a:endParaRPr lang="zh-CN" altLang="zh-CN" sz="2000" dirty="0">
              <a:latin typeface="+mn-lt"/>
              <a:ea typeface="+mn-ea"/>
            </a:endParaRPr>
          </a:p>
          <a:p>
            <a:pPr>
              <a:lnSpc>
                <a:spcPts val="2000"/>
              </a:lnSpc>
              <a:defRPr/>
            </a:pPr>
            <a:r>
              <a:rPr lang="en-US" altLang="zh-CN" sz="2000" dirty="0">
                <a:latin typeface="+mn-lt"/>
                <a:ea typeface="+mn-ea"/>
              </a:rPr>
              <a:t> }</a:t>
            </a:r>
            <a:endParaRPr lang="zh-CN" altLang="zh-CN" sz="2000" dirty="0">
              <a:latin typeface="+mn-lt"/>
              <a:ea typeface="+mn-ea"/>
            </a:endParaRPr>
          </a:p>
          <a:p>
            <a:pPr>
              <a:lnSpc>
                <a:spcPts val="2000"/>
              </a:lnSpc>
              <a:defRPr/>
            </a:pPr>
            <a:r>
              <a:rPr lang="en-US" altLang="zh-CN" sz="2000" b="1" dirty="0" err="1">
                <a:solidFill>
                  <a:srgbClr val="00B050"/>
                </a:solidFill>
                <a:latin typeface="+mn-lt"/>
                <a:ea typeface="+mn-ea"/>
              </a:rPr>
              <a:t>int</a:t>
            </a:r>
            <a:r>
              <a:rPr lang="en-US" altLang="zh-CN" sz="2000" b="1" dirty="0">
                <a:solidFill>
                  <a:srgbClr val="00B050"/>
                </a:solidFill>
                <a:latin typeface="+mn-lt"/>
                <a:ea typeface="+mn-ea"/>
              </a:rPr>
              <a:t> max(float </a:t>
            </a:r>
            <a:r>
              <a:rPr lang="en-US" altLang="zh-CN" sz="2000" b="1" dirty="0" err="1">
                <a:solidFill>
                  <a:srgbClr val="00B050"/>
                </a:solidFill>
                <a:latin typeface="+mn-lt"/>
                <a:ea typeface="+mn-ea"/>
              </a:rPr>
              <a:t>x,float</a:t>
            </a:r>
            <a:r>
              <a:rPr lang="en-US" altLang="zh-CN" sz="2000" b="1" dirty="0">
                <a:solidFill>
                  <a:srgbClr val="00B050"/>
                </a:solidFill>
                <a:latin typeface="+mn-lt"/>
                <a:ea typeface="+mn-ea"/>
              </a:rPr>
              <a:t> y)</a:t>
            </a:r>
            <a:endParaRPr lang="zh-CN" altLang="zh-CN" sz="2000" b="1" dirty="0">
              <a:solidFill>
                <a:srgbClr val="00B050"/>
              </a:solidFill>
              <a:latin typeface="+mn-lt"/>
              <a:ea typeface="+mn-ea"/>
            </a:endParaRPr>
          </a:p>
          <a:p>
            <a:pPr>
              <a:lnSpc>
                <a:spcPts val="2000"/>
              </a:lnSpc>
              <a:defRPr/>
            </a:pPr>
            <a:r>
              <a:rPr lang="en-US" altLang="zh-CN" sz="2000" b="1" dirty="0">
                <a:solidFill>
                  <a:srgbClr val="00B050"/>
                </a:solidFill>
                <a:latin typeface="+mn-lt"/>
                <a:ea typeface="+mn-ea"/>
              </a:rPr>
              <a:t> {  float z;                                                </a:t>
            </a:r>
            <a:endParaRPr lang="zh-CN" altLang="zh-CN" sz="2000" b="1" dirty="0">
              <a:solidFill>
                <a:srgbClr val="00B050"/>
              </a:solidFill>
              <a:latin typeface="+mn-lt"/>
              <a:ea typeface="+mn-ea"/>
            </a:endParaRPr>
          </a:p>
          <a:p>
            <a:pPr>
              <a:lnSpc>
                <a:spcPts val="2000"/>
              </a:lnSpc>
              <a:defRPr/>
            </a:pPr>
            <a:r>
              <a:rPr lang="en-US" altLang="zh-CN" sz="2000" b="1" dirty="0">
                <a:solidFill>
                  <a:srgbClr val="00B050"/>
                </a:solidFill>
                <a:latin typeface="+mn-lt"/>
                <a:ea typeface="+mn-ea"/>
              </a:rPr>
              <a:t>     z=x&gt;</a:t>
            </a:r>
            <a:r>
              <a:rPr lang="en-US" altLang="zh-CN" sz="2000" b="1" dirty="0" err="1">
                <a:solidFill>
                  <a:srgbClr val="00B050"/>
                </a:solidFill>
                <a:latin typeface="+mn-lt"/>
                <a:ea typeface="+mn-ea"/>
              </a:rPr>
              <a:t>y?x:y</a:t>
            </a:r>
            <a:r>
              <a:rPr lang="en-US" altLang="zh-CN" sz="2000" b="1" dirty="0">
                <a:solidFill>
                  <a:srgbClr val="00B050"/>
                </a:solidFill>
                <a:latin typeface="+mn-lt"/>
                <a:ea typeface="+mn-ea"/>
              </a:rPr>
              <a:t>;</a:t>
            </a:r>
            <a:endParaRPr lang="zh-CN" altLang="zh-CN" sz="2000" b="1" dirty="0">
              <a:solidFill>
                <a:srgbClr val="00B050"/>
              </a:solidFill>
              <a:latin typeface="+mn-lt"/>
              <a:ea typeface="+mn-ea"/>
            </a:endParaRPr>
          </a:p>
          <a:p>
            <a:pPr>
              <a:lnSpc>
                <a:spcPts val="2000"/>
              </a:lnSpc>
              <a:defRPr/>
            </a:pPr>
            <a:r>
              <a:rPr lang="en-US" altLang="zh-CN" sz="2000" b="1" dirty="0">
                <a:solidFill>
                  <a:srgbClr val="00B050"/>
                </a:solidFill>
                <a:latin typeface="+mn-lt"/>
                <a:ea typeface="+mn-ea"/>
              </a:rPr>
              <a:t>     return  z  ;</a:t>
            </a:r>
            <a:endParaRPr lang="zh-CN" altLang="zh-CN" sz="2000" b="1" dirty="0">
              <a:solidFill>
                <a:srgbClr val="00B050"/>
              </a:solidFill>
              <a:latin typeface="+mn-lt"/>
              <a:ea typeface="+mn-ea"/>
            </a:endParaRPr>
          </a:p>
          <a:p>
            <a:pPr>
              <a:lnSpc>
                <a:spcPts val="2000"/>
              </a:lnSpc>
              <a:defRPr/>
            </a:pPr>
            <a:r>
              <a:rPr lang="en-US" altLang="zh-CN" sz="2000" b="1" dirty="0">
                <a:solidFill>
                  <a:srgbClr val="00B050"/>
                </a:solidFill>
                <a:latin typeface="+mn-lt"/>
                <a:ea typeface="+mn-ea"/>
              </a:rPr>
              <a:t>}</a:t>
            </a:r>
            <a:endParaRPr lang="zh-CN" altLang="zh-CN" sz="2000" b="1" dirty="0" err="1">
              <a:solidFill>
                <a:srgbClr val="00B050"/>
              </a:solidFill>
              <a:latin typeface="+mn-lt"/>
              <a:ea typeface="+mn-ea"/>
            </a:endParaRPr>
          </a:p>
        </p:txBody>
      </p:sp>
      <p:pic>
        <p:nvPicPr>
          <p:cNvPr id="1116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2363" y="1607344"/>
            <a:ext cx="2190750" cy="37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1763688" y="1923678"/>
            <a:ext cx="8572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FF0000"/>
                </a:solidFill>
              </a:rPr>
              <a:t>1.5</a:t>
            </a:r>
            <a:endParaRPr lang="zh-CN" altLang="en-US" sz="3200" b="1" dirty="0">
              <a:solidFill>
                <a:srgbClr val="FF0000"/>
              </a:solidFill>
            </a:endParaRPr>
          </a:p>
        </p:txBody>
      </p:sp>
      <p:cxnSp>
        <p:nvCxnSpPr>
          <p:cNvPr id="7" name="直接连接符 6"/>
          <p:cNvCxnSpPr>
            <a:cxnSpLocks noChangeShapeType="1"/>
          </p:cNvCxnSpPr>
          <p:nvPr/>
        </p:nvCxnSpPr>
        <p:spPr bwMode="auto">
          <a:xfrm>
            <a:off x="666019" y="1707654"/>
            <a:ext cx="2571750" cy="0"/>
          </a:xfrm>
          <a:prstGeom prst="line">
            <a:avLst/>
          </a:prstGeom>
          <a:noFill/>
          <a:ln w="38100" algn="ctr">
            <a:solidFill>
              <a:srgbClr val="0000CC"/>
            </a:solidFill>
            <a:miter lim="800000"/>
          </a:ln>
          <a:extLst>
            <a:ext uri="{909E8E84-426E-40DD-AFC4-6F175D3DCCD1}">
              <a14:hiddenFill xmlns:a14="http://schemas.microsoft.com/office/drawing/2010/main">
                <a:noFill/>
              </a14:hiddenFill>
            </a:ext>
          </a:extLst>
        </p:spPr>
      </p:cxnSp>
      <p:cxnSp>
        <p:nvCxnSpPr>
          <p:cNvPr id="8" name="直接箭头连接符 55"/>
          <p:cNvCxnSpPr>
            <a:cxnSpLocks noChangeShapeType="1"/>
          </p:cNvCxnSpPr>
          <p:nvPr/>
        </p:nvCxnSpPr>
        <p:spPr bwMode="auto">
          <a:xfrm rot="5400000">
            <a:off x="1746622" y="2506201"/>
            <a:ext cx="321469" cy="287338"/>
          </a:xfrm>
          <a:prstGeom prst="straightConnector1">
            <a:avLst/>
          </a:prstGeom>
          <a:noFill/>
          <a:ln w="38100" algn="ctr">
            <a:solidFill>
              <a:srgbClr val="0000CC"/>
            </a:solidFill>
            <a:miter lim="800000"/>
            <a:tailEnd type="arrow" w="med" len="med"/>
          </a:ln>
          <a:extLst>
            <a:ext uri="{909E8E84-426E-40DD-AFC4-6F175D3DCCD1}">
              <a14:hiddenFill xmlns:a14="http://schemas.microsoft.com/office/drawing/2010/main">
                <a:noFill/>
              </a14:hiddenFill>
            </a:ext>
          </a:extLst>
        </p:spPr>
      </p:cxnSp>
      <p:sp>
        <p:nvSpPr>
          <p:cNvPr id="11" name="TextBox 10"/>
          <p:cNvSpPr txBox="1">
            <a:spLocks noChangeArrowheads="1"/>
          </p:cNvSpPr>
          <p:nvPr/>
        </p:nvSpPr>
        <p:spPr bwMode="auto">
          <a:xfrm>
            <a:off x="2992613" y="1968926"/>
            <a:ext cx="8572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FF0000"/>
                </a:solidFill>
              </a:rPr>
              <a:t>2.6</a:t>
            </a:r>
            <a:endParaRPr lang="zh-CN" altLang="en-US" sz="3200" b="1" dirty="0">
              <a:solidFill>
                <a:srgbClr val="FF0000"/>
              </a:solidFill>
            </a:endParaRPr>
          </a:p>
        </p:txBody>
      </p:sp>
      <p:cxnSp>
        <p:nvCxnSpPr>
          <p:cNvPr id="12" name="直接箭头连接符 55"/>
          <p:cNvCxnSpPr>
            <a:cxnSpLocks noChangeShapeType="1"/>
          </p:cNvCxnSpPr>
          <p:nvPr/>
        </p:nvCxnSpPr>
        <p:spPr bwMode="auto">
          <a:xfrm flipH="1">
            <a:off x="2620938" y="2449040"/>
            <a:ext cx="452461" cy="304121"/>
          </a:xfrm>
          <a:prstGeom prst="straightConnector1">
            <a:avLst/>
          </a:prstGeom>
          <a:noFill/>
          <a:ln w="38100" algn="ctr">
            <a:solidFill>
              <a:srgbClr val="0000CC"/>
            </a:solidFill>
            <a:miter lim="800000"/>
            <a:tailEnd type="arrow" w="med" len="med"/>
          </a:ln>
          <a:extLst>
            <a:ext uri="{909E8E84-426E-40DD-AFC4-6F175D3DCCD1}">
              <a14:hiddenFill xmlns:a14="http://schemas.microsoft.com/office/drawing/2010/main">
                <a:noFill/>
              </a14:hiddenFill>
            </a:ext>
          </a:extLst>
        </p:spPr>
      </p:cxnSp>
      <p:sp>
        <p:nvSpPr>
          <p:cNvPr id="14" name="TextBox 13"/>
          <p:cNvSpPr txBox="1">
            <a:spLocks noChangeArrowheads="1"/>
          </p:cNvSpPr>
          <p:nvPr/>
        </p:nvSpPr>
        <p:spPr bwMode="auto">
          <a:xfrm>
            <a:off x="2051026" y="3579862"/>
            <a:ext cx="8572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solidFill>
                  <a:srgbClr val="FF0000"/>
                </a:solidFill>
              </a:rPr>
              <a:t>2.6</a:t>
            </a:r>
            <a:endParaRPr lang="zh-CN" altLang="en-US" sz="3200" b="1" dirty="0">
              <a:solidFill>
                <a:srgbClr val="FF0000"/>
              </a:solidFill>
            </a:endParaRPr>
          </a:p>
        </p:txBody>
      </p:sp>
      <p:cxnSp>
        <p:nvCxnSpPr>
          <p:cNvPr id="15" name="直接连接符 14"/>
          <p:cNvCxnSpPr>
            <a:cxnSpLocks noChangeShapeType="1"/>
          </p:cNvCxnSpPr>
          <p:nvPr/>
        </p:nvCxnSpPr>
        <p:spPr bwMode="auto">
          <a:xfrm>
            <a:off x="966144" y="3517825"/>
            <a:ext cx="571500" cy="0"/>
          </a:xfrm>
          <a:prstGeom prst="line">
            <a:avLst/>
          </a:prstGeom>
          <a:noFill/>
          <a:ln w="38100" algn="ctr">
            <a:solidFill>
              <a:srgbClr val="0000CC"/>
            </a:solidFill>
            <a:miter lim="800000"/>
          </a:ln>
          <a:extLst>
            <a:ext uri="{909E8E84-426E-40DD-AFC4-6F175D3DCCD1}">
              <a14:hiddenFill xmlns:a14="http://schemas.microsoft.com/office/drawing/2010/main">
                <a:noFill/>
              </a14:hiddenFill>
            </a:ext>
          </a:extLst>
        </p:spPr>
      </p:cxnSp>
      <p:cxnSp>
        <p:nvCxnSpPr>
          <p:cNvPr id="17" name="直接连接符 16"/>
          <p:cNvCxnSpPr>
            <a:cxnSpLocks noChangeShapeType="1"/>
          </p:cNvCxnSpPr>
          <p:nvPr/>
        </p:nvCxnSpPr>
        <p:spPr bwMode="auto">
          <a:xfrm>
            <a:off x="466082" y="3003798"/>
            <a:ext cx="1000125" cy="0"/>
          </a:xfrm>
          <a:prstGeom prst="line">
            <a:avLst/>
          </a:prstGeom>
          <a:noFill/>
          <a:ln w="38100" algn="ctr">
            <a:solidFill>
              <a:srgbClr val="0000CC"/>
            </a:solidFill>
            <a:miter lim="800000"/>
          </a:ln>
          <a:extLst>
            <a:ext uri="{909E8E84-426E-40DD-AFC4-6F175D3DCCD1}">
              <a14:hiddenFill xmlns:a14="http://schemas.microsoft.com/office/drawing/2010/main">
                <a:noFill/>
              </a14:hiddenFill>
            </a:ext>
          </a:extLst>
        </p:spPr>
      </p:cxnSp>
      <p:sp>
        <p:nvSpPr>
          <p:cNvPr id="20" name="右箭头 19"/>
          <p:cNvSpPr>
            <a:spLocks noChangeArrowheads="1"/>
          </p:cNvSpPr>
          <p:nvPr/>
        </p:nvSpPr>
        <p:spPr bwMode="auto">
          <a:xfrm>
            <a:off x="2992613" y="3651870"/>
            <a:ext cx="1000125" cy="321469"/>
          </a:xfrm>
          <a:prstGeom prst="rightArrow">
            <a:avLst>
              <a:gd name="adj1" fmla="val 50000"/>
              <a:gd name="adj2" fmla="val 50005"/>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TextBox 20"/>
          <p:cNvSpPr txBox="1">
            <a:spLocks noChangeArrowheads="1"/>
          </p:cNvSpPr>
          <p:nvPr/>
        </p:nvSpPr>
        <p:spPr bwMode="auto">
          <a:xfrm>
            <a:off x="4499992" y="3520216"/>
            <a:ext cx="5000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FF0000"/>
                </a:solidFill>
              </a:rPr>
              <a:t>2</a:t>
            </a:r>
            <a:endParaRPr lang="zh-CN" altLang="en-US" sz="3200" b="1">
              <a:solidFill>
                <a:srgbClr val="FF0000"/>
              </a:solidFill>
            </a:endParaRPr>
          </a:p>
        </p:txBody>
      </p:sp>
      <p:sp>
        <p:nvSpPr>
          <p:cNvPr id="22" name="矩形 21"/>
          <p:cNvSpPr>
            <a:spLocks noChangeArrowheads="1"/>
          </p:cNvSpPr>
          <p:nvPr/>
        </p:nvSpPr>
        <p:spPr bwMode="auto">
          <a:xfrm>
            <a:off x="657199" y="1607344"/>
            <a:ext cx="1928813" cy="375047"/>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TextBox 23"/>
          <p:cNvSpPr txBox="1">
            <a:spLocks noChangeArrowheads="1"/>
          </p:cNvSpPr>
          <p:nvPr/>
        </p:nvSpPr>
        <p:spPr bwMode="auto">
          <a:xfrm>
            <a:off x="3492676" y="1502479"/>
            <a:ext cx="14287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0000CC"/>
                </a:solidFill>
              </a:rPr>
              <a:t>变为</a:t>
            </a:r>
            <a:r>
              <a:rPr lang="en-US" altLang="zh-CN" sz="3200" b="1" dirty="0">
                <a:solidFill>
                  <a:srgbClr val="0000CC"/>
                </a:solidFill>
              </a:rPr>
              <a:t>2</a:t>
            </a:r>
            <a:endParaRPr lang="zh-CN" altLang="en-US" sz="3200" b="1" dirty="0">
              <a:solidFill>
                <a:srgbClr val="0000CC"/>
              </a:solidFill>
            </a:endParaRPr>
          </a:p>
        </p:txBody>
      </p:sp>
      <p:pic>
        <p:nvPicPr>
          <p:cNvPr id="1116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5063" y="1982391"/>
            <a:ext cx="2189162" cy="37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9" name="图片 17"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093986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blinds(horizontal)">
                                      <p:cBhvr>
                                        <p:cTn id="7" dur="500"/>
                                        <p:tgtEl>
                                          <p:spTgt spid="11161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par>
                          <p:cTn id="18" fill="hold">
                            <p:stCondLst>
                              <p:cond delay="500"/>
                            </p:stCondLst>
                            <p:childTnLst>
                              <p:par>
                                <p:cTn id="19" presetID="12" presetClass="entr" presetSubtype="1"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Top)">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par>
                          <p:cTn id="27" fill="hold">
                            <p:stCondLst>
                              <p:cond delay="500"/>
                            </p:stCondLst>
                            <p:childTnLst>
                              <p:par>
                                <p:cTn id="28" presetID="12" presetClass="entr" presetSubtype="1"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slide(fromTop)">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slide(fromLeft)">
                                      <p:cBhvr>
                                        <p:cTn id="35" dur="500"/>
                                        <p:tgtEl>
                                          <p:spTgt spid="15"/>
                                        </p:tgtEl>
                                      </p:cBhvr>
                                    </p:animEffect>
                                  </p:childTnLst>
                                </p:cTn>
                              </p:par>
                            </p:childTnLst>
                          </p:cTn>
                        </p:par>
                        <p:par>
                          <p:cTn id="36" fill="hold">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linds(horizontal)">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slide(fromLeft)">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slide(fromLeft)">
                                      <p:cBhvr>
                                        <p:cTn id="49" dur="500"/>
                                        <p:tgtEl>
                                          <p:spTgt spid="20"/>
                                        </p:tgtEl>
                                      </p:cBhvr>
                                    </p:animEffect>
                                  </p:childTnLst>
                                </p:cTn>
                              </p:par>
                            </p:childTnLst>
                          </p:cTn>
                        </p:par>
                        <p:par>
                          <p:cTn id="50" fill="hold">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blinds(horizontal)">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linds(horizontal)">
                                      <p:cBhvr>
                                        <p:cTn id="58" dur="500"/>
                                        <p:tgtEl>
                                          <p:spTgt spid="22"/>
                                        </p:tgtEl>
                                      </p:cBhvr>
                                    </p:animEffect>
                                  </p:childTnLst>
                                </p:cTn>
                              </p:par>
                            </p:childTnLst>
                          </p:cTn>
                        </p:par>
                        <p:par>
                          <p:cTn id="59" fill="hold">
                            <p:stCondLst>
                              <p:cond delay="500"/>
                            </p:stCondLst>
                            <p:childTnLst>
                              <p:par>
                                <p:cTn id="60" presetID="3" presetClass="entr" presetSubtype="1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blinds(horizontal)">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11619"/>
                                        </p:tgtEl>
                                        <p:attrNameLst>
                                          <p:attrName>style.visibility</p:attrName>
                                        </p:attrNameLst>
                                      </p:cBhvr>
                                      <p:to>
                                        <p:strVal val="visible"/>
                                      </p:to>
                                    </p:set>
                                    <p:animEffect transition="in" filter="blinds(horizontal)">
                                      <p:cBhvr>
                                        <p:cTn id="67" dur="500"/>
                                        <p:tgtEl>
                                          <p:spTgt spid="111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4" grpId="0"/>
      <p:bldP spid="20" grpId="0" animBg="1"/>
      <p:bldP spid="21" grpId="0"/>
      <p:bldP spid="22" grpId="0" animBg="1"/>
      <p:bldP spid="2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F0056-E886-467A-88E3-BA7F58AEBF9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0A1D27E-F52D-4D54-B5A0-A30534971F64}"/>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498936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90564"/>
            <a:ext cx="8229600" cy="709587"/>
          </a:xfrm>
        </p:spPr>
        <p:txBody>
          <a:bodyPr>
            <a:normAutofit/>
          </a:bodyPr>
          <a:lstStyle/>
          <a:p>
            <a:r>
              <a:rPr lang="zh-CN" altLang="en-US" sz="3200" dirty="0"/>
              <a:t>变量作用域和生命周期</a:t>
            </a:r>
          </a:p>
        </p:txBody>
      </p:sp>
      <p:sp>
        <p:nvSpPr>
          <p:cNvPr id="3" name="内容占位符 2"/>
          <p:cNvSpPr>
            <a:spLocks noGrp="1"/>
          </p:cNvSpPr>
          <p:nvPr>
            <p:ph idx="1"/>
          </p:nvPr>
        </p:nvSpPr>
        <p:spPr>
          <a:xfrm>
            <a:off x="0" y="1347614"/>
            <a:ext cx="9036496" cy="3168352"/>
          </a:xfrm>
        </p:spPr>
        <p:txBody>
          <a:bodyPr>
            <a:normAutofit fontScale="85000" lnSpcReduction="20000"/>
          </a:bodyPr>
          <a:lstStyle/>
          <a:p>
            <a:r>
              <a:rPr lang="zh-CN" altLang="en-US" dirty="0"/>
              <a:t>生存期：</a:t>
            </a:r>
            <a:r>
              <a:rPr lang="zh-CN" altLang="en-US" dirty="0">
                <a:solidFill>
                  <a:schemeClr val="tx2">
                    <a:lumMod val="60000"/>
                    <a:lumOff val="40000"/>
                  </a:schemeClr>
                </a:solidFill>
                <a:effectLst>
                  <a:outerShdw blurRad="38100" dist="38100" dir="2700000" algn="tl">
                    <a:srgbClr val="000000">
                      <a:alpha val="43137"/>
                    </a:srgbClr>
                  </a:outerShdw>
                </a:effectLst>
              </a:rPr>
              <a:t>开始出现到消亡的周期</a:t>
            </a:r>
            <a:endParaRPr lang="en-US" altLang="zh-CN" dirty="0">
              <a:solidFill>
                <a:schemeClr val="tx2">
                  <a:lumMod val="60000"/>
                  <a:lumOff val="40000"/>
                </a:schemeClr>
              </a:solidFill>
              <a:effectLst>
                <a:outerShdw blurRad="38100" dist="38100" dir="2700000" algn="tl">
                  <a:srgbClr val="000000">
                    <a:alpha val="43137"/>
                  </a:srgbClr>
                </a:outerShdw>
              </a:effectLst>
            </a:endParaRPr>
          </a:p>
          <a:p>
            <a:r>
              <a:rPr lang="zh-CN" altLang="en-US" dirty="0"/>
              <a:t>作用域：</a:t>
            </a:r>
            <a:r>
              <a:rPr lang="zh-CN" altLang="en-US" dirty="0">
                <a:solidFill>
                  <a:schemeClr val="tx2">
                    <a:lumMod val="60000"/>
                    <a:lumOff val="40000"/>
                  </a:schemeClr>
                </a:solidFill>
                <a:effectLst>
                  <a:outerShdw blurRad="38100" dist="38100" dir="2700000" algn="tl">
                    <a:srgbClr val="000000">
                      <a:alpha val="43137"/>
                    </a:srgbClr>
                  </a:outerShdw>
                </a:effectLst>
              </a:rPr>
              <a:t>代码中可以访问这个变量的区域</a:t>
            </a:r>
            <a:endParaRPr lang="en-US" altLang="zh-CN" dirty="0">
              <a:solidFill>
                <a:schemeClr val="tx2">
                  <a:lumMod val="60000"/>
                  <a:lumOff val="40000"/>
                </a:schemeClr>
              </a:solidFill>
              <a:effectLst>
                <a:outerShdw blurRad="38100" dist="38100" dir="2700000" algn="tl">
                  <a:srgbClr val="000000">
                    <a:alpha val="43137"/>
                  </a:srgbClr>
                </a:outerShdw>
              </a:effectLst>
            </a:endParaRPr>
          </a:p>
          <a:p>
            <a:endParaRPr lang="en-US" altLang="zh-CN" dirty="0">
              <a:solidFill>
                <a:schemeClr val="tx2">
                  <a:lumMod val="60000"/>
                  <a:lumOff val="40000"/>
                </a:schemeClr>
              </a:solidFill>
              <a:effectLst>
                <a:outerShdw blurRad="38100" dist="38100" dir="2700000" algn="tl">
                  <a:srgbClr val="000000">
                    <a:alpha val="43137"/>
                  </a:srgbClr>
                </a:outerShdw>
              </a:effectLst>
            </a:endParaRPr>
          </a:p>
          <a:p>
            <a:r>
              <a:rPr lang="zh-CN" altLang="en-US" dirty="0">
                <a:solidFill>
                  <a:schemeClr val="tx2">
                    <a:lumMod val="60000"/>
                    <a:lumOff val="40000"/>
                  </a:schemeClr>
                </a:solidFill>
                <a:effectLst>
                  <a:outerShdw blurRad="38100" dist="38100" dir="2700000" algn="tl">
                    <a:srgbClr val="000000">
                      <a:alpha val="43137"/>
                    </a:srgbClr>
                  </a:outerShdw>
                </a:effectLst>
              </a:rPr>
              <a:t>对于局部变量：以上均是“</a:t>
            </a:r>
            <a:r>
              <a:rPr lang="en-US" altLang="zh-CN" dirty="0">
                <a:solidFill>
                  <a:schemeClr val="tx2">
                    <a:lumMod val="60000"/>
                    <a:lumOff val="40000"/>
                  </a:schemeClr>
                </a:solidFill>
                <a:effectLst>
                  <a:outerShdw blurRad="38100" dist="38100" dir="2700000" algn="tl">
                    <a:srgbClr val="000000">
                      <a:alpha val="43137"/>
                    </a:srgbClr>
                  </a:outerShdw>
                </a:effectLst>
              </a:rPr>
              <a:t>{}</a:t>
            </a:r>
            <a:r>
              <a:rPr lang="zh-CN" altLang="en-US" dirty="0">
                <a:solidFill>
                  <a:schemeClr val="tx2">
                    <a:lumMod val="60000"/>
                    <a:lumOff val="40000"/>
                  </a:schemeClr>
                </a:solidFill>
                <a:effectLst>
                  <a:outerShdw blurRad="38100" dist="38100" dir="2700000" algn="tl">
                    <a:srgbClr val="000000">
                      <a:alpha val="43137"/>
                    </a:srgbClr>
                  </a:outerShdw>
                </a:effectLst>
              </a:rPr>
              <a:t>”内</a:t>
            </a:r>
            <a:endParaRPr lang="en-US" altLang="zh-CN" dirty="0">
              <a:solidFill>
                <a:schemeClr val="tx2">
                  <a:lumMod val="60000"/>
                  <a:lumOff val="40000"/>
                </a:schemeClr>
              </a:solidFill>
              <a:effectLst>
                <a:outerShdw blurRad="38100" dist="38100" dir="2700000" algn="tl">
                  <a:srgbClr val="000000">
                    <a:alpha val="43137"/>
                  </a:srgbClr>
                </a:outerShdw>
              </a:effectLst>
            </a:endParaRPr>
          </a:p>
          <a:p>
            <a:pPr lvl="1"/>
            <a:r>
              <a:rPr lang="zh-CN" altLang="en-US" dirty="0">
                <a:solidFill>
                  <a:schemeClr val="tx2">
                    <a:lumMod val="60000"/>
                    <a:lumOff val="40000"/>
                  </a:schemeClr>
                </a:solidFill>
                <a:effectLst>
                  <a:outerShdw blurRad="38100" dist="38100" dir="2700000" algn="tl">
                    <a:srgbClr val="000000">
                      <a:alpha val="43137"/>
                    </a:srgbClr>
                  </a:outerShdw>
                </a:effectLst>
              </a:rPr>
              <a:t>定义位置开始起作用</a:t>
            </a:r>
            <a:endParaRPr lang="en-US" altLang="zh-CN" dirty="0">
              <a:solidFill>
                <a:schemeClr val="tx2">
                  <a:lumMod val="60000"/>
                  <a:lumOff val="40000"/>
                </a:schemeClr>
              </a:solidFill>
              <a:effectLst>
                <a:outerShdw blurRad="38100" dist="38100" dir="2700000" algn="tl">
                  <a:srgbClr val="000000">
                    <a:alpha val="43137"/>
                  </a:srgbClr>
                </a:outerShdw>
              </a:effectLst>
            </a:endParaRPr>
          </a:p>
          <a:p>
            <a:pPr lvl="1"/>
            <a:r>
              <a:rPr lang="zh-CN" altLang="en-US" dirty="0">
                <a:solidFill>
                  <a:schemeClr val="tx2">
                    <a:lumMod val="60000"/>
                    <a:lumOff val="40000"/>
                  </a:schemeClr>
                </a:solidFill>
                <a:effectLst>
                  <a:outerShdw blurRad="38100" dist="38100" dir="2700000" algn="tl">
                    <a:srgbClr val="000000">
                      <a:alpha val="43137"/>
                    </a:srgbClr>
                  </a:outerShdw>
                </a:effectLst>
              </a:rPr>
              <a:t>在哪个</a:t>
            </a:r>
            <a:r>
              <a:rPr lang="en-US" altLang="zh-CN" dirty="0">
                <a:solidFill>
                  <a:schemeClr val="tx2">
                    <a:lumMod val="60000"/>
                    <a:lumOff val="40000"/>
                  </a:schemeClr>
                </a:solidFill>
                <a:effectLst>
                  <a:outerShdw blurRad="38100" dist="38100" dir="2700000" algn="tl">
                    <a:srgbClr val="000000">
                      <a:alpha val="43137"/>
                    </a:srgbClr>
                  </a:outerShdw>
                </a:effectLst>
              </a:rPr>
              <a:t>”{}”</a:t>
            </a:r>
            <a:r>
              <a:rPr lang="zh-CN" altLang="en-US" dirty="0">
                <a:solidFill>
                  <a:schemeClr val="tx2">
                    <a:lumMod val="60000"/>
                    <a:lumOff val="40000"/>
                  </a:schemeClr>
                </a:solidFill>
                <a:effectLst>
                  <a:outerShdw blurRad="38100" dist="38100" dir="2700000" algn="tl">
                    <a:srgbClr val="000000">
                      <a:alpha val="43137"/>
                    </a:srgbClr>
                  </a:outerShdw>
                </a:effectLst>
              </a:rPr>
              <a:t>定义。则只能在这个</a:t>
            </a:r>
            <a:r>
              <a:rPr lang="en-US" altLang="zh-CN" dirty="0">
                <a:solidFill>
                  <a:schemeClr val="tx2">
                    <a:lumMod val="60000"/>
                    <a:lumOff val="40000"/>
                  </a:schemeClr>
                </a:solidFill>
                <a:effectLst>
                  <a:outerShdw blurRad="38100" dist="38100" dir="2700000" algn="tl">
                    <a:srgbClr val="000000">
                      <a:alpha val="43137"/>
                    </a:srgbClr>
                  </a:outerShdw>
                </a:effectLst>
              </a:rPr>
              <a:t>”{}”</a:t>
            </a:r>
            <a:r>
              <a:rPr lang="zh-CN" altLang="en-US" dirty="0">
                <a:solidFill>
                  <a:schemeClr val="tx2">
                    <a:lumMod val="60000"/>
                    <a:lumOff val="40000"/>
                  </a:schemeClr>
                </a:solidFill>
                <a:effectLst>
                  <a:outerShdw blurRad="38100" dist="38100" dir="2700000" algn="tl">
                    <a:srgbClr val="000000">
                      <a:alpha val="43137"/>
                    </a:srgbClr>
                  </a:outerShdw>
                </a:effectLst>
              </a:rPr>
              <a:t>范围内使用</a:t>
            </a:r>
            <a:endParaRPr lang="en-US" altLang="zh-CN" dirty="0">
              <a:solidFill>
                <a:schemeClr val="tx2">
                  <a:lumMod val="60000"/>
                  <a:lumOff val="40000"/>
                </a:schemeClr>
              </a:solidFill>
              <a:effectLst>
                <a:outerShdw blurRad="38100" dist="38100" dir="2700000" algn="tl">
                  <a:srgbClr val="000000">
                    <a:alpha val="43137"/>
                  </a:srgbClr>
                </a:outerShdw>
              </a:effectLst>
            </a:endParaRPr>
          </a:p>
          <a:p>
            <a:pPr lvl="1"/>
            <a:r>
              <a:rPr lang="zh-CN" altLang="en-US" dirty="0">
                <a:solidFill>
                  <a:schemeClr val="tx2">
                    <a:lumMod val="60000"/>
                    <a:lumOff val="40000"/>
                  </a:schemeClr>
                </a:solidFill>
                <a:effectLst>
                  <a:outerShdw blurRad="38100" dist="38100" dir="2700000" algn="tl">
                    <a:srgbClr val="000000">
                      <a:alpha val="43137"/>
                    </a:srgbClr>
                  </a:outerShdw>
                </a:effectLst>
              </a:rPr>
              <a:t>执行“</a:t>
            </a:r>
            <a:r>
              <a:rPr lang="en-US" altLang="zh-CN" dirty="0">
                <a:solidFill>
                  <a:schemeClr val="tx2">
                    <a:lumMod val="60000"/>
                    <a:lumOff val="40000"/>
                  </a:schemeClr>
                </a:solidFill>
                <a:effectLst>
                  <a:outerShdw blurRad="38100" dist="38100" dir="2700000" algn="tl">
                    <a:srgbClr val="000000">
                      <a:alpha val="43137"/>
                    </a:srgbClr>
                  </a:outerShdw>
                </a:effectLst>
              </a:rPr>
              <a:t>{}</a:t>
            </a:r>
            <a:r>
              <a:rPr lang="zh-CN" altLang="en-US" dirty="0">
                <a:solidFill>
                  <a:schemeClr val="tx2">
                    <a:lumMod val="60000"/>
                    <a:lumOff val="40000"/>
                  </a:schemeClr>
                </a:solidFill>
                <a:effectLst>
                  <a:outerShdw blurRad="38100" dist="38100" dir="2700000" algn="tl">
                    <a:srgbClr val="000000">
                      <a:alpha val="43137"/>
                    </a:srgbClr>
                  </a:outerShdw>
                </a:effectLst>
              </a:rPr>
              <a:t>”内代码了，则该</a:t>
            </a:r>
            <a:r>
              <a:rPr lang="en-US" altLang="zh-CN" dirty="0">
                <a:solidFill>
                  <a:schemeClr val="tx2">
                    <a:lumMod val="60000"/>
                    <a:lumOff val="40000"/>
                  </a:schemeClr>
                </a:solidFill>
                <a:effectLst>
                  <a:outerShdw blurRad="38100" dist="38100" dir="2700000" algn="tl">
                    <a:srgbClr val="000000">
                      <a:alpha val="43137"/>
                    </a:srgbClr>
                  </a:outerShdw>
                </a:effectLst>
              </a:rPr>
              <a:t>”{}”</a:t>
            </a:r>
            <a:r>
              <a:rPr lang="zh-CN" altLang="en-US" dirty="0">
                <a:solidFill>
                  <a:schemeClr val="tx2">
                    <a:lumMod val="60000"/>
                    <a:lumOff val="40000"/>
                  </a:schemeClr>
                </a:solidFill>
                <a:effectLst>
                  <a:outerShdw blurRad="38100" dist="38100" dir="2700000" algn="tl">
                    <a:srgbClr val="000000">
                      <a:alpha val="43137"/>
                    </a:srgbClr>
                  </a:outerShdw>
                </a:effectLst>
              </a:rPr>
              <a:t>内变量存在。执行完了，该变量也就消失了。</a:t>
            </a:r>
            <a:endParaRPr lang="en-US" altLang="zh-CN" dirty="0">
              <a:solidFill>
                <a:schemeClr val="tx2">
                  <a:lumMod val="60000"/>
                  <a:lumOff val="40000"/>
                </a:schemeClr>
              </a:solidFill>
              <a:effectLst>
                <a:outerShdw blurRad="38100" dist="38100" dir="2700000" algn="tl">
                  <a:srgbClr val="000000">
                    <a:alpha val="43137"/>
                  </a:srgbClr>
                </a:outerShdw>
              </a:effectLst>
            </a:endParaRPr>
          </a:p>
          <a:p>
            <a:pPr lvl="1"/>
            <a:endParaRPr lang="zh-CN" altLang="en-US" dirty="0">
              <a:solidFill>
                <a:schemeClr val="tx2">
                  <a:lumMod val="60000"/>
                  <a:lumOff val="40000"/>
                </a:schemeClr>
              </a:solidFill>
              <a:effectLst>
                <a:outerShdw blurRad="38100" dist="38100" dir="2700000" algn="tl">
                  <a:srgbClr val="000000">
                    <a:alpha val="43137"/>
                  </a:srgbClr>
                </a:outerShdw>
              </a:effectLs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708423"/>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局部变量和全局变量</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147459" name="Rectangle 3"/>
          <p:cNvSpPr>
            <a:spLocks noGrp="1" noChangeArrowheads="1"/>
          </p:cNvSpPr>
          <p:nvPr>
            <p:ph type="body" idx="1"/>
          </p:nvPr>
        </p:nvSpPr>
        <p:spPr>
          <a:xfrm>
            <a:off x="1857376" y="1660923"/>
            <a:ext cx="5357813" cy="1607344"/>
          </a:xfrm>
        </p:spPr>
        <p:txBody>
          <a:bodyPr/>
          <a:lstStyle/>
          <a:p>
            <a:pPr>
              <a:buFont typeface="Wingdings" panose="05000000000000000000" pitchFamily="2" charset="2"/>
              <a:buNone/>
            </a:pPr>
            <a:r>
              <a:rPr lang="zh-CN" altLang="zh-CN" sz="3600" dirty="0">
                <a:hlinkClick r:id="rId2" action="ppaction://hlinksldjump"/>
              </a:rPr>
              <a:t>局部变量</a:t>
            </a:r>
            <a:endParaRPr lang="en-US" altLang="zh-CN" sz="3600" dirty="0"/>
          </a:p>
          <a:p>
            <a:pPr>
              <a:buFont typeface="Wingdings" panose="05000000000000000000" pitchFamily="2" charset="2"/>
              <a:buNone/>
            </a:pPr>
            <a:r>
              <a:rPr lang="zh-CN" altLang="zh-CN" sz="3600" dirty="0">
                <a:hlinkClick r:id="rId3" action="ppaction://hlinksldjump"/>
              </a:rPr>
              <a:t>全局变量</a:t>
            </a:r>
            <a:endParaRPr lang="zh-CN" altLang="zh-CN" sz="3600" dirty="0"/>
          </a:p>
        </p:txBody>
      </p:sp>
      <p:pic>
        <p:nvPicPr>
          <p:cNvPr id="147460" name="图片 3" descr="Untitled.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01266"/>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局部变量</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148483" name="Rectangle 3"/>
          <p:cNvSpPr>
            <a:spLocks noGrp="1" noChangeArrowheads="1"/>
          </p:cNvSpPr>
          <p:nvPr>
            <p:ph type="body" idx="1"/>
          </p:nvPr>
        </p:nvSpPr>
        <p:spPr>
          <a:xfrm>
            <a:off x="142875" y="1491630"/>
            <a:ext cx="5797277" cy="2571750"/>
          </a:xfrm>
        </p:spPr>
        <p:txBody>
          <a:bodyPr>
            <a:normAutofit fontScale="92500"/>
          </a:bodyPr>
          <a:lstStyle/>
          <a:p>
            <a:r>
              <a:rPr lang="zh-CN" altLang="zh-CN" dirty="0"/>
              <a:t>定义变量可能有三种情况：</a:t>
            </a:r>
          </a:p>
          <a:p>
            <a:pPr lvl="1"/>
            <a:r>
              <a:rPr lang="zh-CN" altLang="zh-CN" sz="3200" dirty="0"/>
              <a:t>在函数的开头定义</a:t>
            </a:r>
          </a:p>
          <a:p>
            <a:pPr lvl="1"/>
            <a:r>
              <a:rPr lang="zh-CN" altLang="zh-CN" sz="3200" dirty="0"/>
              <a:t>在函数内的复合语句内定义</a:t>
            </a:r>
          </a:p>
          <a:p>
            <a:pPr lvl="1"/>
            <a:r>
              <a:rPr lang="zh-CN" altLang="zh-CN" sz="3200" dirty="0"/>
              <a:t>在函数的外部定义</a:t>
            </a:r>
          </a:p>
        </p:txBody>
      </p:sp>
      <p:pic>
        <p:nvPicPr>
          <p:cNvPr id="148484" name="图片 3" descr="Untitled2.png">
            <a:hlinkClick r:id="" action="ppaction://noaction"/>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2564880"/>
            <a:ext cx="3491880" cy="2578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blinds/>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01266"/>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局部变量</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149507" name="Rectangle 3"/>
          <p:cNvSpPr>
            <a:spLocks noGrp="1" noChangeArrowheads="1"/>
          </p:cNvSpPr>
          <p:nvPr>
            <p:ph type="body" idx="1"/>
          </p:nvPr>
        </p:nvSpPr>
        <p:spPr>
          <a:xfrm>
            <a:off x="857250" y="1393031"/>
            <a:ext cx="7500938" cy="3053954"/>
          </a:xfrm>
        </p:spPr>
        <p:txBody>
          <a:bodyPr>
            <a:normAutofit lnSpcReduction="10000"/>
          </a:bodyPr>
          <a:lstStyle/>
          <a:p>
            <a:r>
              <a:rPr lang="zh-CN" altLang="zh-CN"/>
              <a:t>在一个函数内部定义的变量只在本函数范围内有效</a:t>
            </a:r>
            <a:endParaRPr lang="en-US" altLang="zh-CN"/>
          </a:p>
          <a:p>
            <a:r>
              <a:rPr lang="zh-CN" altLang="zh-CN"/>
              <a:t>在复合语句内定义的变量只在本复合语句范围内有效</a:t>
            </a:r>
            <a:endParaRPr lang="en-US" altLang="zh-CN"/>
          </a:p>
          <a:p>
            <a:r>
              <a:rPr lang="zh-CN" altLang="en-US"/>
              <a:t>在</a:t>
            </a:r>
            <a:r>
              <a:rPr lang="zh-CN" altLang="zh-CN"/>
              <a:t>函数内部</a:t>
            </a:r>
            <a:r>
              <a:rPr lang="zh-CN" altLang="en-US"/>
              <a:t>或复合语句内部定义的变量称为</a:t>
            </a:r>
            <a:r>
              <a:rPr lang="zh-CN" altLang="zh-CN"/>
              <a:t>“</a:t>
            </a:r>
            <a:r>
              <a:rPr lang="zh-CN" altLang="zh-CN">
                <a:solidFill>
                  <a:srgbClr val="FF0000"/>
                </a:solidFill>
              </a:rPr>
              <a:t>局部变量</a:t>
            </a:r>
            <a:r>
              <a:rPr lang="zh-CN" altLang="zh-CN"/>
              <a:t>”</a:t>
            </a:r>
          </a:p>
        </p:txBody>
      </p:sp>
      <p:pic>
        <p:nvPicPr>
          <p:cNvPr id="149508" name="图片 3" descr="Untitled2.png">
            <a:hlinkClick r:id="" action="ppaction://noaction"/>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90564"/>
            <a:ext cx="8229600" cy="709587"/>
          </a:xfrm>
        </p:spPr>
        <p:txBody>
          <a:bodyPr>
            <a:normAutofit/>
          </a:bodyPr>
          <a:lstStyle/>
          <a:p>
            <a:r>
              <a:rPr lang="zh-CN" altLang="en-US" sz="3200" dirty="0"/>
              <a:t>变量作用域和生命周期</a:t>
            </a:r>
          </a:p>
        </p:txBody>
      </p:sp>
      <p:sp>
        <p:nvSpPr>
          <p:cNvPr id="3" name="内容占位符 2"/>
          <p:cNvSpPr>
            <a:spLocks noGrp="1"/>
          </p:cNvSpPr>
          <p:nvPr>
            <p:ph idx="1"/>
          </p:nvPr>
        </p:nvSpPr>
        <p:spPr>
          <a:xfrm>
            <a:off x="457200" y="1347614"/>
            <a:ext cx="8229600" cy="1947663"/>
          </a:xfrm>
        </p:spPr>
        <p:txBody>
          <a:bodyPr/>
          <a:lstStyle/>
          <a:p>
            <a:r>
              <a:rPr lang="zh-CN" altLang="en-US" dirty="0"/>
              <a:t>本地（局部变量）</a:t>
            </a:r>
            <a:endParaRPr lang="en-US" altLang="zh-CN" dirty="0"/>
          </a:p>
          <a:p>
            <a:pPr lvl="1"/>
            <a:r>
              <a:rPr lang="zh-CN" altLang="en-US" dirty="0">
                <a:solidFill>
                  <a:schemeClr val="tx2">
                    <a:lumMod val="60000"/>
                    <a:lumOff val="40000"/>
                  </a:schemeClr>
                </a:solidFill>
                <a:effectLst>
                  <a:outerShdw blurRad="38100" dist="38100" dir="2700000" algn="tl">
                    <a:srgbClr val="000000">
                      <a:alpha val="43137"/>
                    </a:srgbClr>
                  </a:outerShdw>
                </a:effectLst>
              </a:rPr>
              <a:t>函数内部定义的变量</a:t>
            </a:r>
            <a:endParaRPr lang="en-US" altLang="zh-CN" dirty="0">
              <a:solidFill>
                <a:schemeClr val="tx2">
                  <a:lumMod val="60000"/>
                  <a:lumOff val="40000"/>
                </a:schemeClr>
              </a:solidFill>
              <a:effectLst>
                <a:outerShdw blurRad="38100" dist="38100" dir="2700000" algn="tl">
                  <a:srgbClr val="000000">
                    <a:alpha val="43137"/>
                  </a:srgbClr>
                </a:outerShdw>
              </a:effectLst>
            </a:endParaRPr>
          </a:p>
          <a:p>
            <a:pPr lvl="1"/>
            <a:r>
              <a:rPr lang="zh-CN" altLang="en-US" dirty="0">
                <a:solidFill>
                  <a:schemeClr val="tx2">
                    <a:lumMod val="60000"/>
                    <a:lumOff val="40000"/>
                  </a:schemeClr>
                </a:solidFill>
                <a:effectLst>
                  <a:outerShdw blurRad="38100" dist="38100" dir="2700000" algn="tl">
                    <a:srgbClr val="000000">
                      <a:alpha val="43137"/>
                    </a:srgbClr>
                  </a:outerShdw>
                </a:effectLst>
              </a:rPr>
              <a:t>参数也是本地变量</a:t>
            </a:r>
            <a:endParaRPr lang="en-US" altLang="zh-CN" dirty="0">
              <a:solidFill>
                <a:schemeClr val="tx2">
                  <a:lumMod val="60000"/>
                  <a:lumOff val="40000"/>
                </a:schemeClr>
              </a:solidFill>
              <a:effectLst>
                <a:outerShdw blurRad="38100" dist="38100" dir="2700000" algn="tl">
                  <a:srgbClr val="000000">
                    <a:alpha val="43137"/>
                  </a:srgbClr>
                </a:outerShdw>
              </a:effectLst>
            </a:endParaRPr>
          </a:p>
          <a:p>
            <a:pPr lvl="1"/>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349995"/>
            <a:ext cx="8229600" cy="709587"/>
          </a:xfrm>
        </p:spPr>
        <p:txBody>
          <a:bodyPr>
            <a:normAutofit/>
          </a:bodyPr>
          <a:lstStyle/>
          <a:p>
            <a:r>
              <a:rPr lang="zh-CN" altLang="en-US" sz="3200" dirty="0"/>
              <a:t>本地变量使用规则</a:t>
            </a:r>
          </a:p>
        </p:txBody>
      </p:sp>
      <p:sp>
        <p:nvSpPr>
          <p:cNvPr id="3" name="内容占位符 2"/>
          <p:cNvSpPr>
            <a:spLocks noGrp="1"/>
          </p:cNvSpPr>
          <p:nvPr>
            <p:ph idx="1"/>
          </p:nvPr>
        </p:nvSpPr>
        <p:spPr>
          <a:xfrm>
            <a:off x="0" y="1059582"/>
            <a:ext cx="9036496" cy="3795886"/>
          </a:xfrm>
        </p:spPr>
        <p:txBody>
          <a:bodyPr>
            <a:normAutofit fontScale="77500" lnSpcReduction="20000"/>
          </a:bodyPr>
          <a:lstStyle/>
          <a:p>
            <a:r>
              <a:rPr lang="zh-CN" altLang="en-US" dirty="0">
                <a:solidFill>
                  <a:schemeClr val="tx2">
                    <a:lumMod val="60000"/>
                    <a:lumOff val="40000"/>
                  </a:schemeClr>
                </a:solidFill>
                <a:effectLst>
                  <a:outerShdw blurRad="38100" dist="38100" dir="2700000" algn="tl">
                    <a:srgbClr val="000000">
                      <a:alpha val="43137"/>
                    </a:srgbClr>
                  </a:outerShdw>
                </a:effectLst>
              </a:rPr>
              <a:t>本地变量定义在块内：</a:t>
            </a:r>
            <a:endParaRPr lang="en-US" altLang="zh-CN" dirty="0">
              <a:solidFill>
                <a:schemeClr val="tx2">
                  <a:lumMod val="60000"/>
                  <a:lumOff val="40000"/>
                </a:schemeClr>
              </a:solidFill>
              <a:effectLst>
                <a:outerShdw blurRad="38100" dist="38100" dir="2700000" algn="tl">
                  <a:srgbClr val="000000">
                    <a:alpha val="43137"/>
                  </a:srgbClr>
                </a:outerShdw>
              </a:effectLst>
            </a:endParaRPr>
          </a:p>
          <a:p>
            <a:pPr lvl="1"/>
            <a:r>
              <a:rPr lang="zh-CN" altLang="en-US" dirty="0">
                <a:solidFill>
                  <a:schemeClr val="tx2">
                    <a:lumMod val="60000"/>
                    <a:lumOff val="40000"/>
                  </a:schemeClr>
                </a:solidFill>
                <a:effectLst>
                  <a:outerShdw blurRad="38100" dist="38100" dir="2700000" algn="tl">
                    <a:srgbClr val="000000">
                      <a:alpha val="43137"/>
                    </a:srgbClr>
                  </a:outerShdw>
                </a:effectLst>
              </a:rPr>
              <a:t>定义在函数块内</a:t>
            </a:r>
            <a:endParaRPr lang="en-US" altLang="zh-CN" dirty="0">
              <a:solidFill>
                <a:schemeClr val="tx2">
                  <a:lumMod val="60000"/>
                  <a:lumOff val="40000"/>
                </a:schemeClr>
              </a:solidFill>
              <a:effectLst>
                <a:outerShdw blurRad="38100" dist="38100" dir="2700000" algn="tl">
                  <a:srgbClr val="000000">
                    <a:alpha val="43137"/>
                  </a:srgbClr>
                </a:outerShdw>
              </a:effectLst>
            </a:endParaRPr>
          </a:p>
          <a:p>
            <a:pPr lvl="1"/>
            <a:r>
              <a:rPr lang="zh-CN" altLang="en-US" dirty="0">
                <a:solidFill>
                  <a:schemeClr val="tx2">
                    <a:lumMod val="60000"/>
                    <a:lumOff val="40000"/>
                  </a:schemeClr>
                </a:solidFill>
                <a:effectLst>
                  <a:outerShdw blurRad="38100" dist="38100" dir="2700000" algn="tl">
                    <a:srgbClr val="000000">
                      <a:alpha val="43137"/>
                    </a:srgbClr>
                  </a:outerShdw>
                </a:effectLst>
              </a:rPr>
              <a:t>定义在语句块内</a:t>
            </a:r>
            <a:endParaRPr lang="en-US" altLang="zh-CN" dirty="0">
              <a:solidFill>
                <a:schemeClr val="tx2">
                  <a:lumMod val="60000"/>
                  <a:lumOff val="40000"/>
                </a:schemeClr>
              </a:solidFill>
              <a:effectLst>
                <a:outerShdw blurRad="38100" dist="38100" dir="2700000" algn="tl">
                  <a:srgbClr val="000000">
                    <a:alpha val="43137"/>
                  </a:srgbClr>
                </a:outerShdw>
              </a:effectLst>
            </a:endParaRPr>
          </a:p>
          <a:p>
            <a:pPr lvl="1"/>
            <a:r>
              <a:rPr lang="zh-CN" altLang="en-US" dirty="0">
                <a:solidFill>
                  <a:schemeClr val="tx2">
                    <a:lumMod val="60000"/>
                    <a:lumOff val="40000"/>
                  </a:schemeClr>
                </a:solidFill>
                <a:effectLst>
                  <a:outerShdw blurRad="38100" dist="38100" dir="2700000" algn="tl">
                    <a:srgbClr val="000000">
                      <a:alpha val="43137"/>
                    </a:srgbClr>
                  </a:outerShdw>
                </a:effectLst>
              </a:rPr>
              <a:t>定义在</a:t>
            </a:r>
            <a:r>
              <a:rPr lang="en-US" altLang="zh-CN" dirty="0">
                <a:solidFill>
                  <a:schemeClr val="tx2">
                    <a:lumMod val="60000"/>
                    <a:lumOff val="40000"/>
                  </a:schemeClr>
                </a:solidFill>
                <a:effectLst>
                  <a:outerShdw blurRad="38100" dist="38100" dir="2700000" algn="tl">
                    <a:srgbClr val="000000">
                      <a:alpha val="43137"/>
                    </a:srgbClr>
                  </a:outerShdw>
                </a:effectLst>
              </a:rPr>
              <a:t>{}</a:t>
            </a:r>
            <a:r>
              <a:rPr lang="zh-CN" altLang="en-US" dirty="0">
                <a:solidFill>
                  <a:schemeClr val="tx2">
                    <a:lumMod val="60000"/>
                    <a:lumOff val="40000"/>
                  </a:schemeClr>
                </a:solidFill>
                <a:effectLst>
                  <a:outerShdw blurRad="38100" dist="38100" dir="2700000" algn="tl">
                    <a:srgbClr val="000000">
                      <a:alpha val="43137"/>
                    </a:srgbClr>
                  </a:outerShdw>
                </a:effectLst>
              </a:rPr>
              <a:t>内</a:t>
            </a:r>
            <a:endParaRPr lang="en-US" altLang="zh-CN" dirty="0">
              <a:solidFill>
                <a:schemeClr val="tx2">
                  <a:lumMod val="60000"/>
                  <a:lumOff val="40000"/>
                </a:schemeClr>
              </a:solidFill>
              <a:effectLst>
                <a:outerShdw blurRad="38100" dist="38100" dir="2700000" algn="tl">
                  <a:srgbClr val="000000">
                    <a:alpha val="43137"/>
                  </a:srgbClr>
                </a:outerShdw>
              </a:effectLst>
            </a:endParaRPr>
          </a:p>
          <a:p>
            <a:r>
              <a:rPr lang="zh-CN" altLang="en-US" dirty="0">
                <a:solidFill>
                  <a:schemeClr val="tx2">
                    <a:lumMod val="60000"/>
                    <a:lumOff val="40000"/>
                  </a:schemeClr>
                </a:solidFill>
                <a:effectLst>
                  <a:outerShdw blurRad="38100" dist="38100" dir="2700000" algn="tl">
                    <a:srgbClr val="000000">
                      <a:alpha val="43137"/>
                    </a:srgbClr>
                  </a:outerShdw>
                </a:effectLst>
              </a:rPr>
              <a:t>运行进入这块内，变量存在，离开这块，变量消失</a:t>
            </a:r>
            <a:endParaRPr lang="en-US" altLang="zh-CN" dirty="0">
              <a:solidFill>
                <a:schemeClr val="tx2">
                  <a:lumMod val="60000"/>
                  <a:lumOff val="40000"/>
                </a:schemeClr>
              </a:solidFill>
              <a:effectLst>
                <a:outerShdw blurRad="38100" dist="38100" dir="2700000" algn="tl">
                  <a:srgbClr val="000000">
                    <a:alpha val="43137"/>
                  </a:srgbClr>
                </a:outerShdw>
              </a:effectLst>
            </a:endParaRPr>
          </a:p>
          <a:p>
            <a:r>
              <a:rPr lang="zh-CN" altLang="en-US" dirty="0">
                <a:solidFill>
                  <a:schemeClr val="tx2">
                    <a:lumMod val="60000"/>
                    <a:lumOff val="40000"/>
                  </a:schemeClr>
                </a:solidFill>
                <a:effectLst>
                  <a:outerShdw blurRad="38100" dist="38100" dir="2700000" algn="tl">
                    <a:srgbClr val="000000">
                      <a:alpha val="43137"/>
                    </a:srgbClr>
                  </a:outerShdw>
                </a:effectLst>
              </a:rPr>
              <a:t>块之上定义的变量，在块内仍然有效</a:t>
            </a:r>
            <a:endParaRPr lang="en-US" altLang="zh-CN" dirty="0">
              <a:solidFill>
                <a:schemeClr val="tx2">
                  <a:lumMod val="60000"/>
                  <a:lumOff val="40000"/>
                </a:schemeClr>
              </a:solidFill>
              <a:effectLst>
                <a:outerShdw blurRad="38100" dist="38100" dir="2700000" algn="tl">
                  <a:srgbClr val="000000">
                    <a:alpha val="43137"/>
                  </a:srgbClr>
                </a:outerShdw>
              </a:effectLst>
            </a:endParaRPr>
          </a:p>
          <a:p>
            <a:r>
              <a:rPr lang="zh-CN" altLang="en-US" dirty="0">
                <a:solidFill>
                  <a:schemeClr val="tx2">
                    <a:lumMod val="60000"/>
                    <a:lumOff val="40000"/>
                  </a:schemeClr>
                </a:solidFill>
                <a:effectLst>
                  <a:outerShdw blurRad="38100" dist="38100" dir="2700000" algn="tl">
                    <a:srgbClr val="000000">
                      <a:alpha val="43137"/>
                    </a:srgbClr>
                  </a:outerShdw>
                </a:effectLst>
              </a:rPr>
              <a:t>块内外有同名变量，以块内为准</a:t>
            </a:r>
            <a:endParaRPr lang="en-US" altLang="zh-CN" dirty="0">
              <a:solidFill>
                <a:schemeClr val="tx2">
                  <a:lumMod val="60000"/>
                  <a:lumOff val="40000"/>
                </a:schemeClr>
              </a:solidFill>
              <a:effectLst>
                <a:outerShdw blurRad="38100" dist="38100" dir="2700000" algn="tl">
                  <a:srgbClr val="000000">
                    <a:alpha val="43137"/>
                  </a:srgbClr>
                </a:outerShdw>
              </a:effectLst>
            </a:endParaRPr>
          </a:p>
          <a:p>
            <a:r>
              <a:rPr lang="zh-CN" altLang="en-US" dirty="0">
                <a:solidFill>
                  <a:schemeClr val="tx2">
                    <a:lumMod val="60000"/>
                    <a:lumOff val="40000"/>
                  </a:schemeClr>
                </a:solidFill>
                <a:effectLst>
                  <a:outerShdw blurRad="38100" dist="38100" dir="2700000" algn="tl">
                    <a:srgbClr val="000000">
                      <a:alpha val="43137"/>
                    </a:srgbClr>
                  </a:outerShdw>
                </a:effectLst>
              </a:rPr>
              <a:t>同一块内，不能同名变量</a:t>
            </a:r>
            <a:endParaRPr lang="en-US" altLang="zh-CN" dirty="0">
              <a:solidFill>
                <a:schemeClr val="tx2">
                  <a:lumMod val="60000"/>
                  <a:lumOff val="40000"/>
                </a:schemeClr>
              </a:solidFill>
              <a:effectLst>
                <a:outerShdw blurRad="38100" dist="38100" dir="2700000" algn="tl">
                  <a:srgbClr val="000000">
                    <a:alpha val="43137"/>
                  </a:srgbClr>
                </a:outerShdw>
              </a:effectLst>
            </a:endParaRPr>
          </a:p>
          <a:p>
            <a:r>
              <a:rPr lang="zh-CN" altLang="en-US" dirty="0">
                <a:solidFill>
                  <a:schemeClr val="tx2">
                    <a:lumMod val="60000"/>
                    <a:lumOff val="40000"/>
                  </a:schemeClr>
                </a:solidFill>
                <a:effectLst>
                  <a:outerShdw blurRad="38100" dist="38100" dir="2700000" algn="tl">
                    <a:srgbClr val="000000">
                      <a:alpha val="43137"/>
                    </a:srgbClr>
                  </a:outerShdw>
                </a:effectLst>
              </a:rPr>
              <a:t>本地变量不会自动初始化</a:t>
            </a:r>
            <a:endParaRPr lang="en-US" altLang="zh-CN" dirty="0">
              <a:solidFill>
                <a:schemeClr val="tx2">
                  <a:lumMod val="60000"/>
                  <a:lumOff val="40000"/>
                </a:schemeClr>
              </a:solidFill>
              <a:effectLst>
                <a:outerShdw blurRad="38100" dist="38100" dir="2700000" algn="tl">
                  <a:srgbClr val="000000">
                    <a:alpha val="43137"/>
                  </a:srgbClr>
                </a:outerShdw>
              </a:effectLst>
            </a:endParaRPr>
          </a:p>
          <a:p>
            <a:r>
              <a:rPr lang="zh-CN" altLang="en-US" dirty="0">
                <a:solidFill>
                  <a:schemeClr val="tx2">
                    <a:lumMod val="60000"/>
                    <a:lumOff val="40000"/>
                  </a:schemeClr>
                </a:solidFill>
                <a:effectLst>
                  <a:outerShdw blurRad="38100" dist="38100" dir="2700000" algn="tl">
                    <a:srgbClr val="000000">
                      <a:alpha val="43137"/>
                    </a:srgbClr>
                  </a:outerShdw>
                </a:effectLst>
              </a:rPr>
              <a:t>参数在进入函数的时候，被调用值初始化了</a:t>
            </a:r>
            <a:endParaRPr lang="en-US" altLang="zh-CN" dirty="0">
              <a:solidFill>
                <a:schemeClr val="tx2">
                  <a:lumMod val="60000"/>
                  <a:lumOff val="40000"/>
                </a:schemeClr>
              </a:solidFill>
              <a:effectLst>
                <a:outerShdw blurRad="38100" dist="38100" dir="2700000" algn="tl">
                  <a:srgbClr val="000000">
                    <a:alpha val="43137"/>
                  </a:srgbClr>
                </a:outerShdw>
              </a:effectLst>
            </a:endParaRPr>
          </a:p>
          <a:p>
            <a:endParaRPr lang="en-US" altLang="zh-CN" dirty="0">
              <a:solidFill>
                <a:schemeClr val="tx2">
                  <a:lumMod val="60000"/>
                  <a:lumOff val="40000"/>
                </a:schemeClr>
              </a:solidFill>
              <a:effectLst>
                <a:outerShdw blurRad="38100" dist="38100" dir="2700000" algn="tl">
                  <a:srgbClr val="000000">
                    <a:alpha val="43137"/>
                  </a:srgbClr>
                </a:outerShdw>
              </a:effectLs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3"/>
          <p:cNvSpPr>
            <a:spLocks noGrp="1" noChangeArrowheads="1"/>
          </p:cNvSpPr>
          <p:nvPr>
            <p:ph type="body" idx="1"/>
          </p:nvPr>
        </p:nvSpPr>
        <p:spPr>
          <a:xfrm>
            <a:off x="714376" y="428625"/>
            <a:ext cx="6715125" cy="4607719"/>
          </a:xfrm>
        </p:spPr>
        <p:txBody>
          <a:bodyPr>
            <a:normAutofit fontScale="25000" lnSpcReduction="20000"/>
          </a:bodyPr>
          <a:lstStyle/>
          <a:p>
            <a:pPr>
              <a:lnSpc>
                <a:spcPts val="3000"/>
              </a:lnSpc>
              <a:buFont typeface="Wingdings" panose="05000000000000000000" pitchFamily="2" charset="2"/>
              <a:buNone/>
            </a:pPr>
            <a:r>
              <a:rPr lang="en-US" altLang="zh-CN" sz="8000" dirty="0"/>
              <a:t>float f1( </a:t>
            </a:r>
            <a:r>
              <a:rPr lang="en-US" altLang="zh-CN" sz="8000" dirty="0" err="1"/>
              <a:t>int</a:t>
            </a:r>
            <a:r>
              <a:rPr lang="en-US" altLang="zh-CN" sz="8000" dirty="0"/>
              <a:t> a)      </a:t>
            </a:r>
            <a:endParaRPr lang="zh-CN" altLang="zh-CN" sz="8000" dirty="0"/>
          </a:p>
          <a:p>
            <a:pPr>
              <a:lnSpc>
                <a:spcPts val="3000"/>
              </a:lnSpc>
              <a:buFont typeface="Wingdings" panose="05000000000000000000" pitchFamily="2" charset="2"/>
              <a:buNone/>
            </a:pPr>
            <a:r>
              <a:rPr lang="en-US" altLang="zh-CN" sz="8000" dirty="0"/>
              <a:t>{ </a:t>
            </a:r>
            <a:r>
              <a:rPr lang="en-US" altLang="zh-CN" sz="8000" dirty="0" err="1"/>
              <a:t>int</a:t>
            </a:r>
            <a:r>
              <a:rPr lang="en-US" altLang="zh-CN" sz="8000" dirty="0"/>
              <a:t> </a:t>
            </a:r>
            <a:r>
              <a:rPr lang="en-US" altLang="zh-CN" sz="8000" dirty="0" err="1"/>
              <a:t>b,c</a:t>
            </a:r>
            <a:r>
              <a:rPr lang="en-US" altLang="zh-CN" sz="8000" dirty="0"/>
              <a:t>;</a:t>
            </a:r>
          </a:p>
          <a:p>
            <a:pPr>
              <a:lnSpc>
                <a:spcPts val="3000"/>
              </a:lnSpc>
              <a:buFont typeface="Wingdings" panose="05000000000000000000" pitchFamily="2" charset="2"/>
              <a:buNone/>
            </a:pPr>
            <a:r>
              <a:rPr lang="en-US" altLang="zh-CN" sz="8000" dirty="0"/>
              <a:t>   ……</a:t>
            </a:r>
          </a:p>
          <a:p>
            <a:pPr>
              <a:lnSpc>
                <a:spcPts val="3000"/>
              </a:lnSpc>
              <a:buFont typeface="Wingdings" panose="05000000000000000000" pitchFamily="2" charset="2"/>
              <a:buNone/>
            </a:pPr>
            <a:r>
              <a:rPr lang="en-US" altLang="zh-CN" sz="8000" dirty="0"/>
              <a:t>}</a:t>
            </a:r>
          </a:p>
          <a:p>
            <a:pPr>
              <a:lnSpc>
                <a:spcPts val="3000"/>
              </a:lnSpc>
              <a:buFont typeface="Wingdings" panose="05000000000000000000" pitchFamily="2" charset="2"/>
              <a:buNone/>
            </a:pPr>
            <a:r>
              <a:rPr lang="en-US" altLang="zh-CN" sz="8000" dirty="0"/>
              <a:t>char f2(</a:t>
            </a:r>
            <a:r>
              <a:rPr lang="en-US" altLang="zh-CN" sz="8000" dirty="0" err="1"/>
              <a:t>int</a:t>
            </a:r>
            <a:r>
              <a:rPr lang="en-US" altLang="zh-CN" sz="8000" dirty="0"/>
              <a:t> </a:t>
            </a:r>
            <a:r>
              <a:rPr lang="en-US" altLang="zh-CN" sz="8000" dirty="0" err="1"/>
              <a:t>x,int</a:t>
            </a:r>
            <a:r>
              <a:rPr lang="en-US" altLang="zh-CN" sz="8000" dirty="0"/>
              <a:t> y) </a:t>
            </a:r>
            <a:r>
              <a:rPr lang="zh-CN" altLang="zh-CN" sz="8000" dirty="0"/>
              <a:t></a:t>
            </a:r>
          </a:p>
          <a:p>
            <a:pPr>
              <a:lnSpc>
                <a:spcPts val="3000"/>
              </a:lnSpc>
              <a:buFont typeface="Wingdings" panose="05000000000000000000" pitchFamily="2" charset="2"/>
              <a:buNone/>
            </a:pPr>
            <a:r>
              <a:rPr lang="en-US" altLang="zh-CN" sz="8000" dirty="0"/>
              <a:t>{ </a:t>
            </a:r>
            <a:r>
              <a:rPr lang="en-US" altLang="zh-CN" sz="8000" dirty="0" err="1"/>
              <a:t>int</a:t>
            </a:r>
            <a:r>
              <a:rPr lang="en-US" altLang="zh-CN" sz="8000" dirty="0"/>
              <a:t> </a:t>
            </a:r>
            <a:r>
              <a:rPr lang="en-US" altLang="zh-CN" sz="8000" dirty="0" err="1"/>
              <a:t>i,j</a:t>
            </a:r>
            <a:r>
              <a:rPr lang="en-US" altLang="zh-CN" sz="8000" dirty="0"/>
              <a:t>;</a:t>
            </a:r>
          </a:p>
          <a:p>
            <a:pPr>
              <a:lnSpc>
                <a:spcPts val="3000"/>
              </a:lnSpc>
              <a:buFont typeface="Wingdings" panose="05000000000000000000" pitchFamily="2" charset="2"/>
              <a:buNone/>
            </a:pPr>
            <a:r>
              <a:rPr lang="en-US" altLang="zh-CN" sz="8000" dirty="0"/>
              <a:t>   ……</a:t>
            </a:r>
          </a:p>
          <a:p>
            <a:pPr>
              <a:lnSpc>
                <a:spcPts val="3000"/>
              </a:lnSpc>
              <a:buFont typeface="Wingdings" panose="05000000000000000000" pitchFamily="2" charset="2"/>
              <a:buNone/>
            </a:pPr>
            <a:r>
              <a:rPr lang="en-US" altLang="zh-CN" sz="8000" dirty="0"/>
              <a:t>}</a:t>
            </a:r>
          </a:p>
          <a:p>
            <a:pPr>
              <a:lnSpc>
                <a:spcPts val="3000"/>
              </a:lnSpc>
              <a:buFont typeface="Wingdings" panose="05000000000000000000" pitchFamily="2" charset="2"/>
              <a:buNone/>
            </a:pPr>
            <a:r>
              <a:rPr lang="en-US" altLang="zh-CN" sz="8000" dirty="0" err="1"/>
              <a:t>int</a:t>
            </a:r>
            <a:r>
              <a:rPr lang="en-US" altLang="zh-CN" sz="8000" dirty="0"/>
              <a:t> main( ) </a:t>
            </a:r>
            <a:r>
              <a:rPr lang="zh-CN" altLang="zh-CN" sz="8000" dirty="0"/>
              <a:t></a:t>
            </a:r>
          </a:p>
          <a:p>
            <a:pPr>
              <a:lnSpc>
                <a:spcPts val="3000"/>
              </a:lnSpc>
              <a:buFont typeface="Wingdings" panose="05000000000000000000" pitchFamily="2" charset="2"/>
              <a:buNone/>
            </a:pPr>
            <a:r>
              <a:rPr lang="en-US" altLang="zh-CN" sz="8000" dirty="0"/>
              <a:t>{ </a:t>
            </a:r>
            <a:r>
              <a:rPr lang="en-US" altLang="zh-CN" sz="8000" dirty="0" err="1"/>
              <a:t>int</a:t>
            </a:r>
            <a:r>
              <a:rPr lang="en-US" altLang="zh-CN" sz="8000" dirty="0"/>
              <a:t> </a:t>
            </a:r>
            <a:r>
              <a:rPr lang="en-US" altLang="zh-CN" sz="8000" dirty="0" err="1"/>
              <a:t>m,n</a:t>
            </a:r>
            <a:r>
              <a:rPr lang="en-US" altLang="zh-CN" sz="8000" dirty="0"/>
              <a:t>;   </a:t>
            </a:r>
            <a:endParaRPr lang="zh-CN" altLang="zh-CN" sz="8000" dirty="0"/>
          </a:p>
          <a:p>
            <a:pPr>
              <a:lnSpc>
                <a:spcPts val="3000"/>
              </a:lnSpc>
              <a:buFont typeface="Wingdings" panose="05000000000000000000" pitchFamily="2" charset="2"/>
              <a:buNone/>
            </a:pPr>
            <a:r>
              <a:rPr lang="en-US" altLang="zh-CN" sz="8000" dirty="0"/>
              <a:t>   ……                </a:t>
            </a:r>
            <a:endParaRPr lang="zh-CN" altLang="zh-CN" sz="8000" dirty="0"/>
          </a:p>
          <a:p>
            <a:pPr>
              <a:lnSpc>
                <a:spcPts val="3000"/>
              </a:lnSpc>
              <a:buFont typeface="Wingdings" panose="05000000000000000000" pitchFamily="2" charset="2"/>
              <a:buNone/>
            </a:pPr>
            <a:r>
              <a:rPr lang="en-US" altLang="zh-CN" sz="8000" dirty="0"/>
              <a:t>   return 0; </a:t>
            </a:r>
            <a:endParaRPr lang="zh-CN" altLang="zh-CN" sz="8000" dirty="0"/>
          </a:p>
          <a:p>
            <a:pPr>
              <a:lnSpc>
                <a:spcPts val="3000"/>
              </a:lnSpc>
              <a:buFont typeface="Wingdings" panose="05000000000000000000" pitchFamily="2" charset="2"/>
              <a:buNone/>
            </a:pPr>
            <a:r>
              <a:rPr lang="en-US" altLang="zh-CN" sz="2800" dirty="0"/>
              <a:t>}</a:t>
            </a:r>
            <a:endParaRPr lang="zh-CN" altLang="zh-CN" sz="2800" dirty="0"/>
          </a:p>
        </p:txBody>
      </p:sp>
      <p:sp>
        <p:nvSpPr>
          <p:cNvPr id="5" name="矩形 4"/>
          <p:cNvSpPr>
            <a:spLocks noChangeArrowheads="1"/>
          </p:cNvSpPr>
          <p:nvPr/>
        </p:nvSpPr>
        <p:spPr bwMode="auto">
          <a:xfrm>
            <a:off x="666602" y="555526"/>
            <a:ext cx="3429000" cy="1560809"/>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圆角矩形标注 5"/>
          <p:cNvSpPr>
            <a:spLocks noChangeArrowheads="1"/>
          </p:cNvSpPr>
          <p:nvPr/>
        </p:nvSpPr>
        <p:spPr bwMode="auto">
          <a:xfrm>
            <a:off x="4714875" y="428625"/>
            <a:ext cx="2571750" cy="910829"/>
          </a:xfrm>
          <a:prstGeom prst="wedgeRoundRectCallout">
            <a:avLst>
              <a:gd name="adj1" fmla="val -71116"/>
              <a:gd name="adj2" fmla="val 36079"/>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CC"/>
                </a:solidFill>
              </a:rPr>
              <a:t>a</a:t>
            </a:r>
            <a:r>
              <a:rPr lang="zh-CN" altLang="zh-CN" sz="2800" b="1">
                <a:solidFill>
                  <a:srgbClr val="0000CC"/>
                </a:solidFill>
              </a:rPr>
              <a:t>、</a:t>
            </a:r>
            <a:r>
              <a:rPr lang="en-US" altLang="zh-CN" sz="2800" b="1">
                <a:solidFill>
                  <a:srgbClr val="0000CC"/>
                </a:solidFill>
              </a:rPr>
              <a:t>b</a:t>
            </a:r>
            <a:r>
              <a:rPr lang="zh-CN" altLang="zh-CN" sz="2800" b="1">
                <a:solidFill>
                  <a:srgbClr val="0000CC"/>
                </a:solidFill>
              </a:rPr>
              <a:t>、</a:t>
            </a:r>
            <a:r>
              <a:rPr lang="en-US" altLang="zh-CN" sz="2800" b="1">
                <a:solidFill>
                  <a:srgbClr val="0000CC"/>
                </a:solidFill>
              </a:rPr>
              <a:t>c</a:t>
            </a:r>
            <a:r>
              <a:rPr lang="zh-CN" altLang="en-US" sz="2800" b="1">
                <a:solidFill>
                  <a:srgbClr val="0000CC"/>
                </a:solidFill>
              </a:rPr>
              <a:t>仅在此函数内</a:t>
            </a:r>
            <a:r>
              <a:rPr lang="zh-CN" altLang="zh-CN" sz="2800" b="1">
                <a:solidFill>
                  <a:srgbClr val="0000CC"/>
                </a:solidFill>
              </a:rPr>
              <a:t>有效</a:t>
            </a:r>
            <a:endParaRPr lang="zh-CN" altLang="en-US" sz="2800" b="1">
              <a:solidFill>
                <a:srgbClr val="0000CC"/>
              </a:solidFill>
            </a:endParaRPr>
          </a:p>
        </p:txBody>
      </p:sp>
      <p:sp>
        <p:nvSpPr>
          <p:cNvPr id="10" name="矩形 9"/>
          <p:cNvSpPr>
            <a:spLocks noChangeArrowheads="1"/>
          </p:cNvSpPr>
          <p:nvPr/>
        </p:nvSpPr>
        <p:spPr bwMode="auto">
          <a:xfrm>
            <a:off x="666602" y="2303859"/>
            <a:ext cx="3929063" cy="1654119"/>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圆角矩形标注 10"/>
          <p:cNvSpPr>
            <a:spLocks noChangeArrowheads="1"/>
          </p:cNvSpPr>
          <p:nvPr/>
        </p:nvSpPr>
        <p:spPr bwMode="auto">
          <a:xfrm>
            <a:off x="5143501" y="2143125"/>
            <a:ext cx="2786063" cy="910829"/>
          </a:xfrm>
          <a:prstGeom prst="wedgeRoundRectCallout">
            <a:avLst>
              <a:gd name="adj1" fmla="val -75500"/>
              <a:gd name="adj2" fmla="val 23704"/>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CC"/>
                </a:solidFill>
              </a:rPr>
              <a:t>x</a:t>
            </a:r>
            <a:r>
              <a:rPr lang="zh-CN" altLang="zh-CN" sz="2800" b="1">
                <a:solidFill>
                  <a:srgbClr val="0000CC"/>
                </a:solidFill>
              </a:rPr>
              <a:t>、</a:t>
            </a:r>
            <a:r>
              <a:rPr lang="en-US" altLang="zh-CN" sz="2800" b="1">
                <a:solidFill>
                  <a:srgbClr val="0000CC"/>
                </a:solidFill>
              </a:rPr>
              <a:t>y</a:t>
            </a:r>
            <a:r>
              <a:rPr lang="zh-CN" altLang="zh-CN" sz="2800" b="1">
                <a:solidFill>
                  <a:srgbClr val="0000CC"/>
                </a:solidFill>
              </a:rPr>
              <a:t>、</a:t>
            </a:r>
            <a:r>
              <a:rPr lang="en-US" altLang="zh-CN" sz="2800" b="1">
                <a:solidFill>
                  <a:srgbClr val="0000CC"/>
                </a:solidFill>
              </a:rPr>
              <a:t>i</a:t>
            </a:r>
            <a:r>
              <a:rPr lang="zh-CN" altLang="zh-CN" sz="2800" b="1">
                <a:solidFill>
                  <a:srgbClr val="0000CC"/>
                </a:solidFill>
              </a:rPr>
              <a:t>、</a:t>
            </a:r>
            <a:r>
              <a:rPr lang="en-US" altLang="zh-CN" sz="2800" b="1">
                <a:solidFill>
                  <a:srgbClr val="0000CC"/>
                </a:solidFill>
              </a:rPr>
              <a:t>j</a:t>
            </a:r>
            <a:r>
              <a:rPr lang="zh-CN" altLang="en-US" sz="2800" b="1">
                <a:solidFill>
                  <a:srgbClr val="0000CC"/>
                </a:solidFill>
              </a:rPr>
              <a:t>仅在此函数内</a:t>
            </a:r>
            <a:r>
              <a:rPr lang="zh-CN" altLang="zh-CN" sz="2800" b="1">
                <a:solidFill>
                  <a:srgbClr val="0000CC"/>
                </a:solidFill>
              </a:rPr>
              <a:t>有效</a:t>
            </a:r>
            <a:endParaRPr lang="zh-CN" altLang="en-US" sz="2800" b="1">
              <a:solidFill>
                <a:srgbClr val="0000CC"/>
              </a:solidFill>
            </a:endParaRPr>
          </a:p>
        </p:txBody>
      </p:sp>
      <p:sp>
        <p:nvSpPr>
          <p:cNvPr id="12" name="矩形 11"/>
          <p:cNvSpPr>
            <a:spLocks noChangeArrowheads="1"/>
          </p:cNvSpPr>
          <p:nvPr/>
        </p:nvSpPr>
        <p:spPr bwMode="auto">
          <a:xfrm>
            <a:off x="666603" y="4107062"/>
            <a:ext cx="3929062" cy="1331118"/>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圆角矩形标注 12"/>
          <p:cNvSpPr>
            <a:spLocks noChangeArrowheads="1"/>
          </p:cNvSpPr>
          <p:nvPr/>
        </p:nvSpPr>
        <p:spPr bwMode="auto">
          <a:xfrm>
            <a:off x="5072064" y="3651648"/>
            <a:ext cx="2524125" cy="910828"/>
          </a:xfrm>
          <a:prstGeom prst="wedgeRoundRectCallout">
            <a:avLst>
              <a:gd name="adj1" fmla="val -73083"/>
              <a:gd name="adj2" fmla="val 23727"/>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CC"/>
                </a:solidFill>
              </a:rPr>
              <a:t>m</a:t>
            </a:r>
            <a:r>
              <a:rPr lang="zh-CN" altLang="zh-CN" sz="2800" b="1">
                <a:solidFill>
                  <a:srgbClr val="0000CC"/>
                </a:solidFill>
              </a:rPr>
              <a:t>、</a:t>
            </a:r>
            <a:r>
              <a:rPr lang="en-US" altLang="zh-CN" sz="2800" b="1">
                <a:solidFill>
                  <a:srgbClr val="0000CC"/>
                </a:solidFill>
              </a:rPr>
              <a:t>n</a:t>
            </a:r>
            <a:r>
              <a:rPr lang="zh-CN" altLang="en-US" sz="2800" b="1">
                <a:solidFill>
                  <a:srgbClr val="0000CC"/>
                </a:solidFill>
              </a:rPr>
              <a:t>仅在此函数内</a:t>
            </a:r>
            <a:r>
              <a:rPr lang="zh-CN" altLang="zh-CN" sz="2800" b="1">
                <a:solidFill>
                  <a:srgbClr val="0000CC"/>
                </a:solidFill>
              </a:rPr>
              <a:t>有效</a:t>
            </a:r>
            <a:endParaRPr lang="zh-CN" altLang="en-US" sz="2800" b="1">
              <a:solidFill>
                <a:srgbClr val="0000CC"/>
              </a:solidFill>
            </a:endParaRPr>
          </a:p>
        </p:txBody>
      </p:sp>
      <p:pic>
        <p:nvPicPr>
          <p:cNvPr id="150537" name="图片 8" descr="Untitled2.png">
            <a:hlinkClick r:id="" action="ppaction://noaction"/>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12" grpId="0" animBg="1"/>
      <p:bldP spid="13"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3"/>
          <p:cNvSpPr>
            <a:spLocks noGrp="1" noChangeArrowheads="1"/>
          </p:cNvSpPr>
          <p:nvPr>
            <p:ph type="body" idx="1"/>
          </p:nvPr>
        </p:nvSpPr>
        <p:spPr>
          <a:xfrm>
            <a:off x="714376" y="428625"/>
            <a:ext cx="6715125" cy="4607719"/>
          </a:xfrm>
        </p:spPr>
        <p:txBody>
          <a:bodyPr>
            <a:noAutofit/>
          </a:bodyPr>
          <a:lstStyle/>
          <a:p>
            <a:pPr>
              <a:lnSpc>
                <a:spcPts val="2500"/>
              </a:lnSpc>
              <a:spcBef>
                <a:spcPts val="0"/>
              </a:spcBef>
              <a:buFont typeface="Wingdings" panose="05000000000000000000" pitchFamily="2" charset="2"/>
              <a:buNone/>
            </a:pPr>
            <a:r>
              <a:rPr lang="en-US" altLang="zh-CN" sz="2000" dirty="0"/>
              <a:t>float f1( </a:t>
            </a:r>
            <a:r>
              <a:rPr lang="en-US" altLang="zh-CN" sz="2000" dirty="0" err="1"/>
              <a:t>int</a:t>
            </a:r>
            <a:r>
              <a:rPr lang="en-US" altLang="zh-CN" sz="2000" dirty="0"/>
              <a:t> a)      </a:t>
            </a:r>
            <a:endParaRPr lang="zh-CN" altLang="zh-CN" sz="2000" dirty="0"/>
          </a:p>
          <a:p>
            <a:pPr>
              <a:lnSpc>
                <a:spcPts val="2500"/>
              </a:lnSpc>
              <a:spcBef>
                <a:spcPts val="0"/>
              </a:spcBef>
              <a:buFont typeface="Wingdings" panose="05000000000000000000" pitchFamily="2" charset="2"/>
              <a:buNone/>
            </a:pPr>
            <a:r>
              <a:rPr lang="en-US" altLang="zh-CN" sz="2000" dirty="0"/>
              <a:t>{ </a:t>
            </a:r>
            <a:r>
              <a:rPr lang="en-US" altLang="zh-CN" sz="2000" dirty="0" err="1"/>
              <a:t>int</a:t>
            </a:r>
            <a:r>
              <a:rPr lang="en-US" altLang="zh-CN" sz="2000" dirty="0"/>
              <a:t> </a:t>
            </a:r>
            <a:r>
              <a:rPr lang="en-US" altLang="zh-CN" sz="2000" dirty="0" err="1"/>
              <a:t>b,c</a:t>
            </a:r>
            <a:r>
              <a:rPr lang="en-US" altLang="zh-CN" sz="2000" dirty="0"/>
              <a:t>;</a:t>
            </a:r>
          </a:p>
          <a:p>
            <a:pPr>
              <a:lnSpc>
                <a:spcPts val="2500"/>
              </a:lnSpc>
              <a:spcBef>
                <a:spcPts val="0"/>
              </a:spcBef>
              <a:buFont typeface="Wingdings" panose="05000000000000000000" pitchFamily="2" charset="2"/>
              <a:buNone/>
            </a:pPr>
            <a:r>
              <a:rPr lang="en-US" altLang="zh-CN" sz="2000" dirty="0"/>
              <a:t>   ……</a:t>
            </a:r>
          </a:p>
          <a:p>
            <a:pPr>
              <a:lnSpc>
                <a:spcPts val="2500"/>
              </a:lnSpc>
              <a:spcBef>
                <a:spcPts val="0"/>
              </a:spcBef>
              <a:buFont typeface="Wingdings" panose="05000000000000000000" pitchFamily="2" charset="2"/>
              <a:buNone/>
            </a:pPr>
            <a:r>
              <a:rPr lang="en-US" altLang="zh-CN" sz="2000" dirty="0"/>
              <a:t>}</a:t>
            </a:r>
          </a:p>
          <a:p>
            <a:pPr>
              <a:lnSpc>
                <a:spcPts val="2500"/>
              </a:lnSpc>
              <a:spcBef>
                <a:spcPts val="0"/>
              </a:spcBef>
              <a:buFont typeface="Wingdings" panose="05000000000000000000" pitchFamily="2" charset="2"/>
              <a:buNone/>
            </a:pPr>
            <a:r>
              <a:rPr lang="en-US" altLang="zh-CN" sz="2000" dirty="0"/>
              <a:t>char f2(</a:t>
            </a:r>
            <a:r>
              <a:rPr lang="en-US" altLang="zh-CN" sz="2000" dirty="0" err="1"/>
              <a:t>int</a:t>
            </a:r>
            <a:r>
              <a:rPr lang="en-US" altLang="zh-CN" sz="2000" dirty="0"/>
              <a:t> </a:t>
            </a:r>
            <a:r>
              <a:rPr lang="en-US" altLang="zh-CN" sz="2000" dirty="0" err="1"/>
              <a:t>x,int</a:t>
            </a:r>
            <a:r>
              <a:rPr lang="en-US" altLang="zh-CN" sz="2000" dirty="0"/>
              <a:t> y) </a:t>
            </a:r>
            <a:r>
              <a:rPr lang="zh-CN" altLang="zh-CN" sz="2000" dirty="0"/>
              <a:t></a:t>
            </a:r>
          </a:p>
          <a:p>
            <a:pPr>
              <a:lnSpc>
                <a:spcPts val="2500"/>
              </a:lnSpc>
              <a:spcBef>
                <a:spcPts val="0"/>
              </a:spcBef>
              <a:buFont typeface="Wingdings" panose="05000000000000000000" pitchFamily="2" charset="2"/>
              <a:buNone/>
            </a:pPr>
            <a:r>
              <a:rPr lang="en-US" altLang="zh-CN" sz="2000" dirty="0"/>
              <a:t>{ </a:t>
            </a:r>
            <a:r>
              <a:rPr lang="en-US" altLang="zh-CN" sz="2000" dirty="0" err="1"/>
              <a:t>int</a:t>
            </a:r>
            <a:r>
              <a:rPr lang="en-US" altLang="zh-CN" sz="2000" dirty="0"/>
              <a:t> </a:t>
            </a:r>
            <a:r>
              <a:rPr lang="en-US" altLang="zh-CN" sz="2000" dirty="0" err="1"/>
              <a:t>i,j</a:t>
            </a:r>
            <a:r>
              <a:rPr lang="en-US" altLang="zh-CN" sz="2000" dirty="0"/>
              <a:t>;</a:t>
            </a:r>
          </a:p>
          <a:p>
            <a:pPr>
              <a:lnSpc>
                <a:spcPts val="2500"/>
              </a:lnSpc>
              <a:spcBef>
                <a:spcPts val="0"/>
              </a:spcBef>
              <a:buFont typeface="Wingdings" panose="05000000000000000000" pitchFamily="2" charset="2"/>
              <a:buNone/>
            </a:pPr>
            <a:r>
              <a:rPr lang="en-US" altLang="zh-CN" sz="2000" dirty="0"/>
              <a:t>   ……</a:t>
            </a:r>
          </a:p>
          <a:p>
            <a:pPr>
              <a:lnSpc>
                <a:spcPts val="2500"/>
              </a:lnSpc>
              <a:spcBef>
                <a:spcPts val="0"/>
              </a:spcBef>
              <a:buFont typeface="Wingdings" panose="05000000000000000000" pitchFamily="2" charset="2"/>
              <a:buNone/>
            </a:pPr>
            <a:r>
              <a:rPr lang="en-US" altLang="zh-CN" sz="2000" dirty="0"/>
              <a:t>}</a:t>
            </a:r>
          </a:p>
          <a:p>
            <a:pPr>
              <a:lnSpc>
                <a:spcPts val="2500"/>
              </a:lnSpc>
              <a:spcBef>
                <a:spcPts val="0"/>
              </a:spcBef>
              <a:buFont typeface="Wingdings" panose="05000000000000000000" pitchFamily="2" charset="2"/>
              <a:buNone/>
            </a:pPr>
            <a:r>
              <a:rPr lang="en-US" altLang="zh-CN" sz="2000" dirty="0" err="1"/>
              <a:t>int</a:t>
            </a:r>
            <a:r>
              <a:rPr lang="en-US" altLang="zh-CN" sz="2000" dirty="0"/>
              <a:t> main( ) </a:t>
            </a:r>
            <a:r>
              <a:rPr lang="zh-CN" altLang="zh-CN" sz="2000" dirty="0"/>
              <a:t></a:t>
            </a:r>
          </a:p>
          <a:p>
            <a:pPr>
              <a:lnSpc>
                <a:spcPts val="2500"/>
              </a:lnSpc>
              <a:spcBef>
                <a:spcPts val="0"/>
              </a:spcBef>
              <a:buFont typeface="Wingdings" panose="05000000000000000000" pitchFamily="2" charset="2"/>
              <a:buNone/>
            </a:pPr>
            <a:r>
              <a:rPr lang="en-US" altLang="zh-CN" sz="2000" dirty="0"/>
              <a:t>{ </a:t>
            </a:r>
            <a:r>
              <a:rPr lang="en-US" altLang="zh-CN" sz="2000" dirty="0" err="1"/>
              <a:t>int</a:t>
            </a:r>
            <a:r>
              <a:rPr lang="en-US" altLang="zh-CN" sz="2000" dirty="0"/>
              <a:t> </a:t>
            </a:r>
            <a:r>
              <a:rPr lang="en-US" altLang="zh-CN" sz="2000" dirty="0" err="1">
                <a:solidFill>
                  <a:srgbClr val="FF0000"/>
                </a:solidFill>
              </a:rPr>
              <a:t>a</a:t>
            </a:r>
            <a:r>
              <a:rPr lang="en-US" altLang="zh-CN" sz="2000" dirty="0" err="1"/>
              <a:t>,</a:t>
            </a:r>
            <a:r>
              <a:rPr lang="en-US" altLang="zh-CN" sz="2000" dirty="0" err="1">
                <a:solidFill>
                  <a:srgbClr val="FF0000"/>
                </a:solidFill>
              </a:rPr>
              <a:t>b</a:t>
            </a:r>
            <a:r>
              <a:rPr lang="en-US" altLang="zh-CN" sz="2000" dirty="0"/>
              <a:t>;   </a:t>
            </a:r>
            <a:endParaRPr lang="zh-CN" altLang="zh-CN" sz="2000" dirty="0"/>
          </a:p>
          <a:p>
            <a:pPr>
              <a:lnSpc>
                <a:spcPts val="2500"/>
              </a:lnSpc>
              <a:spcBef>
                <a:spcPts val="0"/>
              </a:spcBef>
              <a:buFont typeface="Wingdings" panose="05000000000000000000" pitchFamily="2" charset="2"/>
              <a:buNone/>
            </a:pPr>
            <a:r>
              <a:rPr lang="en-US" altLang="zh-CN" sz="2000" dirty="0"/>
              <a:t>   ……                </a:t>
            </a:r>
            <a:endParaRPr lang="zh-CN" altLang="zh-CN" sz="2000" dirty="0"/>
          </a:p>
          <a:p>
            <a:pPr>
              <a:lnSpc>
                <a:spcPts val="2500"/>
              </a:lnSpc>
              <a:spcBef>
                <a:spcPts val="0"/>
              </a:spcBef>
              <a:buFont typeface="Wingdings" panose="05000000000000000000" pitchFamily="2" charset="2"/>
              <a:buNone/>
            </a:pPr>
            <a:r>
              <a:rPr lang="en-US" altLang="zh-CN" sz="2000" dirty="0"/>
              <a:t>   return 0; </a:t>
            </a:r>
            <a:endParaRPr lang="zh-CN" altLang="zh-CN" sz="2000" dirty="0"/>
          </a:p>
          <a:p>
            <a:pPr>
              <a:lnSpc>
                <a:spcPts val="2500"/>
              </a:lnSpc>
              <a:spcBef>
                <a:spcPts val="0"/>
              </a:spcBef>
              <a:buFont typeface="Wingdings" panose="05000000000000000000" pitchFamily="2" charset="2"/>
              <a:buNone/>
            </a:pPr>
            <a:r>
              <a:rPr lang="en-US" altLang="zh-CN" sz="2000" dirty="0"/>
              <a:t>}</a:t>
            </a:r>
            <a:endParaRPr lang="zh-CN" altLang="zh-CN" sz="2000" dirty="0"/>
          </a:p>
        </p:txBody>
      </p:sp>
      <p:sp>
        <p:nvSpPr>
          <p:cNvPr id="12" name="矩形 11"/>
          <p:cNvSpPr>
            <a:spLocks noChangeArrowheads="1"/>
          </p:cNvSpPr>
          <p:nvPr/>
        </p:nvSpPr>
        <p:spPr bwMode="auto">
          <a:xfrm>
            <a:off x="899592" y="3388775"/>
            <a:ext cx="1000125" cy="375047"/>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圆角矩形标注 12"/>
          <p:cNvSpPr>
            <a:spLocks noChangeArrowheads="1"/>
          </p:cNvSpPr>
          <p:nvPr/>
        </p:nvSpPr>
        <p:spPr bwMode="auto">
          <a:xfrm>
            <a:off x="4468784" y="1491630"/>
            <a:ext cx="2286000" cy="910828"/>
          </a:xfrm>
          <a:prstGeom prst="wedgeRoundRectCallout">
            <a:avLst>
              <a:gd name="adj1" fmla="val -75500"/>
              <a:gd name="adj2" fmla="val 23704"/>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CC"/>
                </a:solidFill>
              </a:rPr>
              <a:t>类似于不同班同名学生</a:t>
            </a:r>
          </a:p>
        </p:txBody>
      </p:sp>
      <p:sp>
        <p:nvSpPr>
          <p:cNvPr id="14" name="圆角矩形标注 13"/>
          <p:cNvSpPr>
            <a:spLocks noChangeArrowheads="1"/>
          </p:cNvSpPr>
          <p:nvPr/>
        </p:nvSpPr>
        <p:spPr bwMode="auto">
          <a:xfrm>
            <a:off x="3111472" y="3308407"/>
            <a:ext cx="2714625" cy="910829"/>
          </a:xfrm>
          <a:prstGeom prst="wedgeRoundRectCallout">
            <a:avLst>
              <a:gd name="adj1" fmla="val -75500"/>
              <a:gd name="adj2" fmla="val 23704"/>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0000"/>
                </a:solidFill>
              </a:rPr>
              <a:t>a</a:t>
            </a:r>
            <a:r>
              <a:rPr lang="zh-CN" altLang="zh-CN" sz="2800" b="1">
                <a:solidFill>
                  <a:srgbClr val="0000CC"/>
                </a:solidFill>
              </a:rPr>
              <a:t>、</a:t>
            </a:r>
            <a:r>
              <a:rPr lang="en-US" altLang="zh-CN" sz="2800" b="1">
                <a:solidFill>
                  <a:srgbClr val="FF0000"/>
                </a:solidFill>
              </a:rPr>
              <a:t>b</a:t>
            </a:r>
            <a:r>
              <a:rPr lang="zh-CN" altLang="en-US" sz="2800" b="1">
                <a:solidFill>
                  <a:srgbClr val="0000CC"/>
                </a:solidFill>
              </a:rPr>
              <a:t>也仅在此函数内</a:t>
            </a:r>
            <a:r>
              <a:rPr lang="zh-CN" altLang="zh-CN" sz="2800" b="1">
                <a:solidFill>
                  <a:srgbClr val="0000CC"/>
                </a:solidFill>
              </a:rPr>
              <a:t>有效</a:t>
            </a:r>
            <a:endParaRPr lang="zh-CN" altLang="en-US" sz="2800" b="1">
              <a:solidFill>
                <a:srgbClr val="0000CC"/>
              </a:solidFill>
            </a:endParaRPr>
          </a:p>
        </p:txBody>
      </p:sp>
      <p:pic>
        <p:nvPicPr>
          <p:cNvPr id="151559" name="图片 6" descr="Untitled2.png">
            <a:hlinkClick r:id="" action="ppaction://noaction"/>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43558"/>
            <a:ext cx="8496944" cy="3394472"/>
          </a:xfrm>
        </p:spPr>
        <p:txBody>
          <a:bodyPr>
            <a:normAutofit/>
          </a:bodyPr>
          <a:lstStyle/>
          <a:p>
            <a:r>
              <a:rPr lang="zh-CN" altLang="en-US" dirty="0"/>
              <a:t>判断一个数为素数</a:t>
            </a:r>
            <a:endParaRPr lang="en-US" altLang="zh-CN" dirty="0"/>
          </a:p>
          <a:p>
            <a:r>
              <a:rPr lang="zh-CN" altLang="en-US" dirty="0"/>
              <a:t>再求和</a:t>
            </a:r>
            <a:endParaRPr lang="en-US" altLang="zh-CN" dirty="0"/>
          </a:p>
          <a:p>
            <a:endParaRPr lang="en-US" altLang="zh-CN" dirty="0"/>
          </a:p>
          <a:p>
            <a:r>
              <a:rPr lang="zh-CN" altLang="en-US" dirty="0"/>
              <a:t>我们如何让程序看起来更加容易懂，更简洁？</a:t>
            </a:r>
            <a:endParaRPr lang="en-US" altLang="zh-CN" dirty="0"/>
          </a:p>
          <a:p>
            <a:r>
              <a:rPr lang="zh-CN" altLang="en-US" dirty="0"/>
              <a:t>并且素数的判断在很多场合需要用到</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内容占位符 2"/>
          <p:cNvSpPr>
            <a:spLocks noGrp="1"/>
          </p:cNvSpPr>
          <p:nvPr>
            <p:ph idx="1"/>
          </p:nvPr>
        </p:nvSpPr>
        <p:spPr>
          <a:xfrm>
            <a:off x="968376" y="764382"/>
            <a:ext cx="3675063" cy="3950494"/>
          </a:xfrm>
        </p:spPr>
        <p:txBody>
          <a:bodyPr>
            <a:normAutofit fontScale="92500" lnSpcReduction="10000"/>
          </a:bodyPr>
          <a:lstStyle/>
          <a:p>
            <a:pPr>
              <a:lnSpc>
                <a:spcPct val="100000"/>
              </a:lnSpc>
              <a:buFont typeface="Wingdings" panose="05000000000000000000" pitchFamily="2" charset="2"/>
              <a:buNone/>
            </a:pPr>
            <a:r>
              <a:rPr lang="en-US" altLang="zh-CN" sz="2800"/>
              <a:t>int main ( )</a:t>
            </a:r>
            <a:endParaRPr lang="zh-CN" altLang="zh-CN" sz="2800"/>
          </a:p>
          <a:p>
            <a:pPr>
              <a:lnSpc>
                <a:spcPct val="100000"/>
              </a:lnSpc>
              <a:buFont typeface="Wingdings" panose="05000000000000000000" pitchFamily="2" charset="2"/>
              <a:buNone/>
            </a:pPr>
            <a:r>
              <a:rPr lang="en-US" altLang="zh-CN" sz="2800"/>
              <a:t>{ int </a:t>
            </a:r>
            <a:r>
              <a:rPr lang="en-US" altLang="zh-CN" sz="2800">
                <a:solidFill>
                  <a:srgbClr val="0000CC"/>
                </a:solidFill>
              </a:rPr>
              <a:t>a</a:t>
            </a:r>
            <a:r>
              <a:rPr lang="en-US" altLang="zh-CN" sz="2800"/>
              <a:t>,</a:t>
            </a:r>
            <a:r>
              <a:rPr lang="en-US" altLang="zh-CN" sz="2800">
                <a:solidFill>
                  <a:srgbClr val="0000CC"/>
                </a:solidFill>
              </a:rPr>
              <a:t>b</a:t>
            </a:r>
            <a:r>
              <a:rPr lang="en-US" altLang="zh-CN" sz="2800"/>
              <a:t>; </a:t>
            </a:r>
          </a:p>
          <a:p>
            <a:pPr>
              <a:lnSpc>
                <a:spcPct val="100000"/>
              </a:lnSpc>
              <a:buFont typeface="Wingdings" panose="05000000000000000000" pitchFamily="2" charset="2"/>
              <a:buNone/>
            </a:pPr>
            <a:r>
              <a:rPr lang="en-US" altLang="zh-CN" sz="2800"/>
              <a:t>     ……                             </a:t>
            </a:r>
            <a:endParaRPr lang="zh-CN" altLang="zh-CN" sz="2800"/>
          </a:p>
          <a:p>
            <a:pPr>
              <a:lnSpc>
                <a:spcPct val="100000"/>
              </a:lnSpc>
              <a:buFont typeface="Wingdings" panose="05000000000000000000" pitchFamily="2" charset="2"/>
              <a:buNone/>
            </a:pPr>
            <a:r>
              <a:rPr lang="en-US" altLang="zh-CN" sz="2800"/>
              <a:t>   { int </a:t>
            </a:r>
            <a:r>
              <a:rPr lang="en-US" altLang="zh-CN" sz="2800">
                <a:solidFill>
                  <a:srgbClr val="9D138D"/>
                </a:solidFill>
              </a:rPr>
              <a:t>c</a:t>
            </a:r>
            <a:r>
              <a:rPr lang="en-US" altLang="zh-CN" sz="2800"/>
              <a:t>;        </a:t>
            </a:r>
            <a:endParaRPr lang="zh-CN" altLang="zh-CN" sz="2800"/>
          </a:p>
          <a:p>
            <a:pPr>
              <a:lnSpc>
                <a:spcPct val="100000"/>
              </a:lnSpc>
              <a:buFont typeface="Wingdings" panose="05000000000000000000" pitchFamily="2" charset="2"/>
              <a:buNone/>
            </a:pPr>
            <a:r>
              <a:rPr lang="en-US" altLang="zh-CN" sz="2800"/>
              <a:t>      </a:t>
            </a:r>
            <a:r>
              <a:rPr lang="en-US" altLang="zh-CN" sz="2800">
                <a:solidFill>
                  <a:srgbClr val="9D138D"/>
                </a:solidFill>
              </a:rPr>
              <a:t>c</a:t>
            </a:r>
            <a:r>
              <a:rPr lang="en-US" altLang="zh-CN" sz="2800"/>
              <a:t>=</a:t>
            </a:r>
            <a:r>
              <a:rPr lang="en-US" altLang="zh-CN" sz="2800">
                <a:solidFill>
                  <a:srgbClr val="0000CC"/>
                </a:solidFill>
              </a:rPr>
              <a:t>a</a:t>
            </a:r>
            <a:r>
              <a:rPr lang="en-US" altLang="zh-CN" sz="2800"/>
              <a:t>+</a:t>
            </a:r>
            <a:r>
              <a:rPr lang="en-US" altLang="zh-CN" sz="2800">
                <a:solidFill>
                  <a:srgbClr val="0000CC"/>
                </a:solidFill>
              </a:rPr>
              <a:t>b</a:t>
            </a:r>
            <a:r>
              <a:rPr lang="en-US" altLang="zh-CN" sz="2800"/>
              <a:t>;        </a:t>
            </a:r>
            <a:endParaRPr lang="zh-CN" altLang="zh-CN" sz="2800"/>
          </a:p>
          <a:p>
            <a:pPr>
              <a:lnSpc>
                <a:spcPct val="100000"/>
              </a:lnSpc>
              <a:buFont typeface="Wingdings" panose="05000000000000000000" pitchFamily="2" charset="2"/>
              <a:buNone/>
            </a:pPr>
            <a:r>
              <a:rPr lang="en-US" altLang="zh-CN" sz="2800"/>
              <a:t>      ……</a:t>
            </a:r>
            <a:endParaRPr lang="zh-CN" altLang="zh-CN" sz="2800"/>
          </a:p>
          <a:p>
            <a:pPr>
              <a:lnSpc>
                <a:spcPct val="100000"/>
              </a:lnSpc>
              <a:buFont typeface="Wingdings" panose="05000000000000000000" pitchFamily="2" charset="2"/>
              <a:buNone/>
            </a:pPr>
            <a:r>
              <a:rPr lang="en-US" altLang="zh-CN" sz="2800"/>
              <a:t>   }                                                                          </a:t>
            </a:r>
            <a:endParaRPr lang="zh-CN" altLang="zh-CN" sz="2800"/>
          </a:p>
          <a:p>
            <a:pPr>
              <a:lnSpc>
                <a:spcPct val="100000"/>
              </a:lnSpc>
              <a:buFont typeface="Wingdings" panose="05000000000000000000" pitchFamily="2" charset="2"/>
              <a:buNone/>
            </a:pPr>
            <a:r>
              <a:rPr lang="en-US" altLang="zh-CN" sz="2800"/>
              <a:t>    ……                              </a:t>
            </a:r>
            <a:endParaRPr lang="zh-CN" altLang="zh-CN" sz="2800"/>
          </a:p>
          <a:p>
            <a:pPr>
              <a:lnSpc>
                <a:spcPct val="100000"/>
              </a:lnSpc>
              <a:buFont typeface="Wingdings" panose="05000000000000000000" pitchFamily="2" charset="2"/>
              <a:buNone/>
            </a:pPr>
            <a:r>
              <a:rPr lang="en-US" altLang="zh-CN" sz="2800"/>
              <a:t>} </a:t>
            </a:r>
            <a:endParaRPr lang="zh-CN" altLang="en-US" sz="2800"/>
          </a:p>
        </p:txBody>
      </p:sp>
      <p:sp>
        <p:nvSpPr>
          <p:cNvPr id="4" name="矩形 3"/>
          <p:cNvSpPr>
            <a:spLocks noChangeArrowheads="1"/>
          </p:cNvSpPr>
          <p:nvPr/>
        </p:nvSpPr>
        <p:spPr bwMode="auto">
          <a:xfrm>
            <a:off x="1178719" y="2089547"/>
            <a:ext cx="2286000" cy="1607344"/>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 name="圆角矩形标注 4"/>
          <p:cNvSpPr>
            <a:spLocks noChangeArrowheads="1"/>
          </p:cNvSpPr>
          <p:nvPr/>
        </p:nvSpPr>
        <p:spPr bwMode="auto">
          <a:xfrm>
            <a:off x="4071939" y="1982391"/>
            <a:ext cx="2357437" cy="910828"/>
          </a:xfrm>
          <a:prstGeom prst="wedgeRoundRectCallout">
            <a:avLst>
              <a:gd name="adj1" fmla="val -71116"/>
              <a:gd name="adj2" fmla="val 36079"/>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CC"/>
                </a:solidFill>
              </a:rPr>
              <a:t>c</a:t>
            </a:r>
            <a:r>
              <a:rPr lang="zh-CN" altLang="en-US" sz="2800" b="1">
                <a:solidFill>
                  <a:srgbClr val="0000CC"/>
                </a:solidFill>
              </a:rPr>
              <a:t>仅在此复合语句内</a:t>
            </a:r>
            <a:r>
              <a:rPr lang="zh-CN" altLang="zh-CN" sz="2800" b="1">
                <a:solidFill>
                  <a:srgbClr val="0000CC"/>
                </a:solidFill>
              </a:rPr>
              <a:t>有效</a:t>
            </a:r>
            <a:endParaRPr lang="zh-CN" altLang="en-US" sz="2800" b="1">
              <a:solidFill>
                <a:srgbClr val="0000CC"/>
              </a:solidFill>
            </a:endParaRPr>
          </a:p>
        </p:txBody>
      </p:sp>
      <p:sp>
        <p:nvSpPr>
          <p:cNvPr id="6" name="矩形 5"/>
          <p:cNvSpPr>
            <a:spLocks noChangeArrowheads="1"/>
          </p:cNvSpPr>
          <p:nvPr/>
        </p:nvSpPr>
        <p:spPr bwMode="auto">
          <a:xfrm>
            <a:off x="755576" y="1140448"/>
            <a:ext cx="2928938" cy="3643313"/>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圆角矩形标注 6"/>
          <p:cNvSpPr>
            <a:spLocks noChangeArrowheads="1"/>
          </p:cNvSpPr>
          <p:nvPr/>
        </p:nvSpPr>
        <p:spPr bwMode="auto">
          <a:xfrm>
            <a:off x="4143376" y="910829"/>
            <a:ext cx="2714625" cy="910828"/>
          </a:xfrm>
          <a:prstGeom prst="wedgeRoundRectCallout">
            <a:avLst>
              <a:gd name="adj1" fmla="val -71116"/>
              <a:gd name="adj2" fmla="val 36079"/>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CC"/>
                </a:solidFill>
              </a:rPr>
              <a:t>a</a:t>
            </a:r>
            <a:r>
              <a:rPr lang="zh-CN" altLang="en-US" sz="2800" b="1">
                <a:solidFill>
                  <a:srgbClr val="0000CC"/>
                </a:solidFill>
              </a:rPr>
              <a:t>、</a:t>
            </a:r>
            <a:r>
              <a:rPr lang="en-US" altLang="zh-CN" sz="2800" b="1">
                <a:solidFill>
                  <a:srgbClr val="0000CC"/>
                </a:solidFill>
              </a:rPr>
              <a:t>b</a:t>
            </a:r>
            <a:r>
              <a:rPr lang="zh-CN" altLang="en-US" sz="2800" b="1">
                <a:solidFill>
                  <a:srgbClr val="0000CC"/>
                </a:solidFill>
              </a:rPr>
              <a:t>仅在此复合语句内</a:t>
            </a:r>
            <a:r>
              <a:rPr lang="zh-CN" altLang="zh-CN" sz="2800" b="1">
                <a:solidFill>
                  <a:srgbClr val="0000CC"/>
                </a:solidFill>
              </a:rPr>
              <a:t>有效</a:t>
            </a:r>
            <a:endParaRPr lang="zh-CN" altLang="en-US" sz="2800" b="1">
              <a:solidFill>
                <a:srgbClr val="0000CC"/>
              </a:solidFill>
            </a:endParaRPr>
          </a:p>
        </p:txBody>
      </p:sp>
      <p:pic>
        <p:nvPicPr>
          <p:cNvPr id="152583" name="图片 7" descr="Untitled2.png">
            <a:hlinkClick r:id="" action="ppaction://noaction"/>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01266"/>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全局变量</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153603" name="Rectangle 3"/>
          <p:cNvSpPr>
            <a:spLocks noGrp="1" noChangeArrowheads="1"/>
          </p:cNvSpPr>
          <p:nvPr>
            <p:ph type="body" idx="1"/>
          </p:nvPr>
        </p:nvSpPr>
        <p:spPr>
          <a:xfrm>
            <a:off x="571500" y="1285875"/>
            <a:ext cx="8001000" cy="3321844"/>
          </a:xfrm>
        </p:spPr>
        <p:txBody>
          <a:bodyPr/>
          <a:lstStyle/>
          <a:p>
            <a:r>
              <a:rPr lang="zh-CN" altLang="zh-CN"/>
              <a:t>在函数内定义的变量是局部变量</a:t>
            </a:r>
            <a:r>
              <a:rPr lang="zh-CN" altLang="en-US"/>
              <a:t>，</a:t>
            </a:r>
            <a:r>
              <a:rPr lang="zh-CN" altLang="zh-CN"/>
              <a:t>而在函数之外定义的变量称为</a:t>
            </a:r>
            <a:r>
              <a:rPr lang="zh-CN" altLang="zh-CN">
                <a:solidFill>
                  <a:srgbClr val="C00000"/>
                </a:solidFill>
              </a:rPr>
              <a:t>外部变量</a:t>
            </a:r>
            <a:endParaRPr lang="en-US" altLang="zh-CN">
              <a:solidFill>
                <a:srgbClr val="C00000"/>
              </a:solidFill>
            </a:endParaRPr>
          </a:p>
          <a:p>
            <a:r>
              <a:rPr lang="zh-CN" altLang="zh-CN"/>
              <a:t>外部变量是全局变量</a:t>
            </a:r>
            <a:r>
              <a:rPr lang="en-US" altLang="zh-CN"/>
              <a:t>(</a:t>
            </a:r>
            <a:r>
              <a:rPr lang="zh-CN" altLang="zh-CN"/>
              <a:t>也称全程变量</a:t>
            </a:r>
            <a:r>
              <a:rPr lang="en-US" altLang="zh-CN"/>
              <a:t>)</a:t>
            </a:r>
          </a:p>
          <a:p>
            <a:r>
              <a:rPr lang="zh-CN" altLang="zh-CN"/>
              <a:t>全局变量可以为本文件中其他函数所共用</a:t>
            </a:r>
            <a:endParaRPr lang="en-US" altLang="zh-CN"/>
          </a:p>
          <a:p>
            <a:r>
              <a:rPr lang="zh-CN" altLang="zh-CN"/>
              <a:t>有效范围为从定义变量的位置开始到本源文件结束</a:t>
            </a:r>
          </a:p>
        </p:txBody>
      </p:sp>
      <p:pic>
        <p:nvPicPr>
          <p:cNvPr id="153604" name="图片 3" descr="Untitled2.png">
            <a:hlinkClick r:id="" action="ppaction://noaction"/>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03">
                                            <p:txEl>
                                              <p:pRg st="2" end="2"/>
                                            </p:txEl>
                                          </p:spTgt>
                                        </p:tgtEl>
                                        <p:attrNameLst>
                                          <p:attrName>style.visibility</p:attrName>
                                        </p:attrNameLst>
                                      </p:cBhvr>
                                      <p:to>
                                        <p:strVal val="visible"/>
                                      </p:to>
                                    </p:set>
                                    <p:animEffect transition="in" filter="blinds(horizontal)">
                                      <p:cBhvr>
                                        <p:cTn id="7" dur="500"/>
                                        <p:tgtEl>
                                          <p:spTgt spid="15360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03">
                                            <p:txEl>
                                              <p:pRg st="3" end="3"/>
                                            </p:txEl>
                                          </p:spTgt>
                                        </p:tgtEl>
                                        <p:attrNameLst>
                                          <p:attrName>style.visibility</p:attrName>
                                        </p:attrNameLst>
                                      </p:cBhvr>
                                      <p:to>
                                        <p:strVal val="visible"/>
                                      </p:to>
                                    </p:set>
                                    <p:animEffect transition="in" filter="blinds(horizontal)">
                                      <p:cBhvr>
                                        <p:cTn id="12" dur="500"/>
                                        <p:tgtEl>
                                          <p:spTgt spid="153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内容占位符 2"/>
          <p:cNvSpPr>
            <a:spLocks noGrp="1"/>
          </p:cNvSpPr>
          <p:nvPr>
            <p:ph idx="1"/>
          </p:nvPr>
        </p:nvSpPr>
        <p:spPr>
          <a:xfrm>
            <a:off x="825500" y="535782"/>
            <a:ext cx="5032375" cy="4446985"/>
          </a:xfrm>
        </p:spPr>
        <p:txBody>
          <a:bodyPr>
            <a:normAutofit fontScale="92500" lnSpcReduction="20000"/>
          </a:bodyPr>
          <a:lstStyle/>
          <a:p>
            <a:pPr>
              <a:lnSpc>
                <a:spcPct val="100000"/>
              </a:lnSpc>
              <a:buFont typeface="Wingdings" panose="05000000000000000000" pitchFamily="2" charset="2"/>
              <a:buNone/>
            </a:pPr>
            <a:r>
              <a:rPr lang="en-US" altLang="zh-CN" sz="2800">
                <a:solidFill>
                  <a:srgbClr val="00B050"/>
                </a:solidFill>
              </a:rPr>
              <a:t>int p=1,q=5</a:t>
            </a:r>
          </a:p>
          <a:p>
            <a:pPr>
              <a:lnSpc>
                <a:spcPct val="100000"/>
              </a:lnSpc>
              <a:buFont typeface="Wingdings" panose="05000000000000000000" pitchFamily="2" charset="2"/>
              <a:buNone/>
            </a:pPr>
            <a:r>
              <a:rPr lang="en-US" altLang="zh-CN" sz="2800"/>
              <a:t>float f1(int a)</a:t>
            </a:r>
          </a:p>
          <a:p>
            <a:pPr>
              <a:lnSpc>
                <a:spcPct val="100000"/>
              </a:lnSpc>
              <a:buFont typeface="Wingdings" panose="05000000000000000000" pitchFamily="2" charset="2"/>
              <a:buNone/>
            </a:pPr>
            <a:r>
              <a:rPr lang="en-US" altLang="zh-CN" sz="2800"/>
              <a:t>{  int b,c;   ……  }</a:t>
            </a:r>
          </a:p>
          <a:p>
            <a:pPr>
              <a:lnSpc>
                <a:spcPct val="100000"/>
              </a:lnSpc>
              <a:buFont typeface="Wingdings" panose="05000000000000000000" pitchFamily="2" charset="2"/>
              <a:buNone/>
            </a:pPr>
            <a:r>
              <a:rPr lang="en-US" altLang="zh-CN" sz="2800">
                <a:solidFill>
                  <a:srgbClr val="00B050"/>
                </a:solidFill>
              </a:rPr>
              <a:t>char c1,c2;</a:t>
            </a:r>
          </a:p>
          <a:p>
            <a:pPr>
              <a:lnSpc>
                <a:spcPct val="100000"/>
              </a:lnSpc>
              <a:buFont typeface="Wingdings" panose="05000000000000000000" pitchFamily="2" charset="2"/>
              <a:buNone/>
            </a:pPr>
            <a:r>
              <a:rPr lang="en-US" altLang="zh-CN" sz="2800"/>
              <a:t>char f2 (int x, int y)</a:t>
            </a:r>
          </a:p>
          <a:p>
            <a:pPr>
              <a:lnSpc>
                <a:spcPct val="100000"/>
              </a:lnSpc>
              <a:buFont typeface="Wingdings" panose="05000000000000000000" pitchFamily="2" charset="2"/>
              <a:buNone/>
            </a:pPr>
            <a:r>
              <a:rPr lang="en-US" altLang="zh-CN" sz="2800"/>
              <a:t>{  int i,j;   ……  }</a:t>
            </a:r>
          </a:p>
          <a:p>
            <a:pPr>
              <a:lnSpc>
                <a:spcPct val="100000"/>
              </a:lnSpc>
              <a:buFont typeface="Wingdings" panose="05000000000000000000" pitchFamily="2" charset="2"/>
              <a:buNone/>
            </a:pPr>
            <a:r>
              <a:rPr lang="en-US" altLang="zh-CN" sz="2800"/>
              <a:t>int main ( )</a:t>
            </a:r>
          </a:p>
          <a:p>
            <a:pPr>
              <a:lnSpc>
                <a:spcPct val="100000"/>
              </a:lnSpc>
              <a:buFont typeface="Wingdings" panose="05000000000000000000" pitchFamily="2" charset="2"/>
              <a:buNone/>
            </a:pPr>
            <a:r>
              <a:rPr lang="en-US" altLang="zh-CN" sz="2800"/>
              <a:t>{  int m,n;</a:t>
            </a:r>
          </a:p>
          <a:p>
            <a:pPr>
              <a:lnSpc>
                <a:spcPct val="100000"/>
              </a:lnSpc>
              <a:buFont typeface="Wingdings" panose="05000000000000000000" pitchFamily="2" charset="2"/>
              <a:buNone/>
            </a:pPr>
            <a:r>
              <a:rPr lang="en-US" altLang="zh-CN" sz="2800"/>
              <a:t>    ……</a:t>
            </a:r>
          </a:p>
          <a:p>
            <a:pPr>
              <a:lnSpc>
                <a:spcPct val="100000"/>
              </a:lnSpc>
              <a:buFont typeface="Wingdings" panose="05000000000000000000" pitchFamily="2" charset="2"/>
              <a:buNone/>
            </a:pPr>
            <a:r>
              <a:rPr lang="en-US" altLang="zh-CN" sz="2800"/>
              <a:t>    return 0;</a:t>
            </a:r>
          </a:p>
          <a:p>
            <a:pPr>
              <a:lnSpc>
                <a:spcPct val="100000"/>
              </a:lnSpc>
              <a:buFont typeface="Wingdings" panose="05000000000000000000" pitchFamily="2" charset="2"/>
              <a:buNone/>
            </a:pPr>
            <a:r>
              <a:rPr lang="en-US" altLang="zh-CN" sz="2800"/>
              <a:t>}</a:t>
            </a:r>
            <a:endParaRPr lang="zh-CN" altLang="en-US" sz="2800"/>
          </a:p>
        </p:txBody>
      </p:sp>
      <p:sp>
        <p:nvSpPr>
          <p:cNvPr id="4" name="矩形 3"/>
          <p:cNvSpPr>
            <a:spLocks noChangeArrowheads="1"/>
          </p:cNvSpPr>
          <p:nvPr/>
        </p:nvSpPr>
        <p:spPr bwMode="auto">
          <a:xfrm>
            <a:off x="785814" y="482204"/>
            <a:ext cx="3000375" cy="428625"/>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 name="圆角矩形标注 4"/>
          <p:cNvSpPr>
            <a:spLocks noChangeArrowheads="1"/>
          </p:cNvSpPr>
          <p:nvPr/>
        </p:nvSpPr>
        <p:spPr bwMode="auto">
          <a:xfrm>
            <a:off x="4857751" y="1125141"/>
            <a:ext cx="2786063" cy="910828"/>
          </a:xfrm>
          <a:prstGeom prst="wedgeRoundRectCallout">
            <a:avLst>
              <a:gd name="adj1" fmla="val -71116"/>
              <a:gd name="adj2" fmla="val 36079"/>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CC"/>
                </a:solidFill>
              </a:rPr>
              <a:t>p</a:t>
            </a:r>
            <a:r>
              <a:rPr lang="zh-CN" altLang="en-US" sz="2800" b="1">
                <a:solidFill>
                  <a:srgbClr val="0000CC"/>
                </a:solidFill>
              </a:rPr>
              <a:t>、</a:t>
            </a:r>
            <a:r>
              <a:rPr lang="en-US" altLang="zh-CN" sz="2800" b="1">
                <a:solidFill>
                  <a:srgbClr val="0000CC"/>
                </a:solidFill>
              </a:rPr>
              <a:t>q</a:t>
            </a:r>
            <a:r>
              <a:rPr lang="zh-CN" altLang="en-US" sz="2800" b="1">
                <a:solidFill>
                  <a:srgbClr val="0000CC"/>
                </a:solidFill>
              </a:rPr>
              <a:t>、</a:t>
            </a:r>
            <a:r>
              <a:rPr lang="en-US" altLang="zh-CN" sz="2800" b="1">
                <a:solidFill>
                  <a:srgbClr val="0000CC"/>
                </a:solidFill>
              </a:rPr>
              <a:t>c1</a:t>
            </a:r>
            <a:r>
              <a:rPr lang="zh-CN" altLang="en-US" sz="2800" b="1">
                <a:solidFill>
                  <a:srgbClr val="0000CC"/>
                </a:solidFill>
              </a:rPr>
              <a:t>、</a:t>
            </a:r>
            <a:r>
              <a:rPr lang="en-US" altLang="zh-CN" sz="2800" b="1">
                <a:solidFill>
                  <a:srgbClr val="0000CC"/>
                </a:solidFill>
              </a:rPr>
              <a:t>c2</a:t>
            </a:r>
            <a:r>
              <a:rPr lang="zh-CN" altLang="en-US" sz="2800" b="1">
                <a:solidFill>
                  <a:srgbClr val="0000CC"/>
                </a:solidFill>
              </a:rPr>
              <a:t>为</a:t>
            </a:r>
            <a:r>
              <a:rPr lang="zh-CN" altLang="zh-CN" sz="2800" b="1">
                <a:solidFill>
                  <a:srgbClr val="0000CC"/>
                </a:solidFill>
              </a:rPr>
              <a:t>全局变量</a:t>
            </a:r>
            <a:endParaRPr lang="zh-CN" altLang="en-US" sz="2800" b="1">
              <a:solidFill>
                <a:srgbClr val="0000CC"/>
              </a:solidFill>
            </a:endParaRPr>
          </a:p>
        </p:txBody>
      </p:sp>
      <p:sp>
        <p:nvSpPr>
          <p:cNvPr id="6" name="矩形 5"/>
          <p:cNvSpPr>
            <a:spLocks noChangeArrowheads="1"/>
          </p:cNvSpPr>
          <p:nvPr/>
        </p:nvSpPr>
        <p:spPr bwMode="auto">
          <a:xfrm>
            <a:off x="857251" y="1660922"/>
            <a:ext cx="3000375" cy="428625"/>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54630" name="图片 6" descr="Untitled2.png">
            <a:hlinkClick r:id="" action="ppaction://noaction"/>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内容占位符 2"/>
          <p:cNvSpPr>
            <a:spLocks noGrp="1"/>
          </p:cNvSpPr>
          <p:nvPr>
            <p:ph idx="1"/>
          </p:nvPr>
        </p:nvSpPr>
        <p:spPr>
          <a:xfrm>
            <a:off x="825500" y="535782"/>
            <a:ext cx="5032375" cy="4446985"/>
          </a:xfrm>
        </p:spPr>
        <p:txBody>
          <a:bodyPr>
            <a:normAutofit fontScale="92500" lnSpcReduction="20000"/>
          </a:bodyPr>
          <a:lstStyle/>
          <a:p>
            <a:pPr>
              <a:lnSpc>
                <a:spcPct val="100000"/>
              </a:lnSpc>
              <a:buFont typeface="Wingdings" panose="05000000000000000000" pitchFamily="2" charset="2"/>
              <a:buNone/>
            </a:pPr>
            <a:r>
              <a:rPr lang="en-US" altLang="zh-CN" sz="2800">
                <a:solidFill>
                  <a:srgbClr val="00B050"/>
                </a:solidFill>
              </a:rPr>
              <a:t>int p=1,q=5</a:t>
            </a:r>
          </a:p>
          <a:p>
            <a:pPr>
              <a:lnSpc>
                <a:spcPct val="100000"/>
              </a:lnSpc>
              <a:buFont typeface="Wingdings" panose="05000000000000000000" pitchFamily="2" charset="2"/>
              <a:buNone/>
            </a:pPr>
            <a:r>
              <a:rPr lang="en-US" altLang="zh-CN" sz="2800"/>
              <a:t>float f1(int a)</a:t>
            </a:r>
          </a:p>
          <a:p>
            <a:pPr>
              <a:lnSpc>
                <a:spcPct val="100000"/>
              </a:lnSpc>
              <a:buFont typeface="Wingdings" panose="05000000000000000000" pitchFamily="2" charset="2"/>
              <a:buNone/>
            </a:pPr>
            <a:r>
              <a:rPr lang="en-US" altLang="zh-CN" sz="2800"/>
              <a:t>{  int b,c;   ……  }</a:t>
            </a:r>
          </a:p>
          <a:p>
            <a:pPr>
              <a:lnSpc>
                <a:spcPct val="100000"/>
              </a:lnSpc>
              <a:buFont typeface="Wingdings" panose="05000000000000000000" pitchFamily="2" charset="2"/>
              <a:buNone/>
            </a:pPr>
            <a:r>
              <a:rPr lang="en-US" altLang="zh-CN" sz="2800">
                <a:solidFill>
                  <a:srgbClr val="00B050"/>
                </a:solidFill>
              </a:rPr>
              <a:t>char c1,c2;</a:t>
            </a:r>
          </a:p>
          <a:p>
            <a:pPr>
              <a:lnSpc>
                <a:spcPct val="100000"/>
              </a:lnSpc>
              <a:buFont typeface="Wingdings" panose="05000000000000000000" pitchFamily="2" charset="2"/>
              <a:buNone/>
            </a:pPr>
            <a:r>
              <a:rPr lang="en-US" altLang="zh-CN" sz="2800"/>
              <a:t>char f2 (int x, int y)</a:t>
            </a:r>
          </a:p>
          <a:p>
            <a:pPr>
              <a:lnSpc>
                <a:spcPct val="100000"/>
              </a:lnSpc>
              <a:buFont typeface="Wingdings" panose="05000000000000000000" pitchFamily="2" charset="2"/>
              <a:buNone/>
            </a:pPr>
            <a:r>
              <a:rPr lang="en-US" altLang="zh-CN" sz="2800"/>
              <a:t>{  int i,j;   ……  }</a:t>
            </a:r>
          </a:p>
          <a:p>
            <a:pPr>
              <a:lnSpc>
                <a:spcPct val="100000"/>
              </a:lnSpc>
              <a:buFont typeface="Wingdings" panose="05000000000000000000" pitchFamily="2" charset="2"/>
              <a:buNone/>
            </a:pPr>
            <a:r>
              <a:rPr lang="en-US" altLang="zh-CN" sz="2800"/>
              <a:t>int main ( )</a:t>
            </a:r>
          </a:p>
          <a:p>
            <a:pPr>
              <a:lnSpc>
                <a:spcPct val="100000"/>
              </a:lnSpc>
              <a:buFont typeface="Wingdings" panose="05000000000000000000" pitchFamily="2" charset="2"/>
              <a:buNone/>
            </a:pPr>
            <a:r>
              <a:rPr lang="en-US" altLang="zh-CN" sz="2800"/>
              <a:t>{  int m,n;</a:t>
            </a:r>
          </a:p>
          <a:p>
            <a:pPr>
              <a:lnSpc>
                <a:spcPct val="100000"/>
              </a:lnSpc>
              <a:buFont typeface="Wingdings" panose="05000000000000000000" pitchFamily="2" charset="2"/>
              <a:buNone/>
            </a:pPr>
            <a:r>
              <a:rPr lang="en-US" altLang="zh-CN" sz="2800"/>
              <a:t>    ……</a:t>
            </a:r>
          </a:p>
          <a:p>
            <a:pPr>
              <a:lnSpc>
                <a:spcPct val="100000"/>
              </a:lnSpc>
              <a:buFont typeface="Wingdings" panose="05000000000000000000" pitchFamily="2" charset="2"/>
              <a:buNone/>
            </a:pPr>
            <a:r>
              <a:rPr lang="en-US" altLang="zh-CN" sz="2800"/>
              <a:t>    return 0;</a:t>
            </a:r>
          </a:p>
          <a:p>
            <a:pPr>
              <a:lnSpc>
                <a:spcPct val="100000"/>
              </a:lnSpc>
              <a:buFont typeface="Wingdings" panose="05000000000000000000" pitchFamily="2" charset="2"/>
              <a:buNone/>
            </a:pPr>
            <a:r>
              <a:rPr lang="en-US" altLang="zh-CN" sz="2800"/>
              <a:t>}</a:t>
            </a:r>
            <a:endParaRPr lang="zh-CN" altLang="en-US" sz="2800"/>
          </a:p>
        </p:txBody>
      </p:sp>
      <p:sp>
        <p:nvSpPr>
          <p:cNvPr id="4" name="矩形 3"/>
          <p:cNvSpPr>
            <a:spLocks noChangeArrowheads="1"/>
          </p:cNvSpPr>
          <p:nvPr/>
        </p:nvSpPr>
        <p:spPr bwMode="auto">
          <a:xfrm>
            <a:off x="785813" y="482204"/>
            <a:ext cx="4286250" cy="4446984"/>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 name="圆角矩形标注 4"/>
          <p:cNvSpPr>
            <a:spLocks noChangeArrowheads="1"/>
          </p:cNvSpPr>
          <p:nvPr/>
        </p:nvSpPr>
        <p:spPr bwMode="auto">
          <a:xfrm>
            <a:off x="5500688" y="2250282"/>
            <a:ext cx="3071812" cy="589360"/>
          </a:xfrm>
          <a:prstGeom prst="wedgeRoundRectCallout">
            <a:avLst>
              <a:gd name="adj1" fmla="val -71116"/>
              <a:gd name="adj2" fmla="val 36079"/>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CC"/>
                </a:solidFill>
              </a:rPr>
              <a:t>p</a:t>
            </a:r>
            <a:r>
              <a:rPr lang="zh-CN" altLang="en-US" sz="2800" b="1">
                <a:solidFill>
                  <a:srgbClr val="0000CC"/>
                </a:solidFill>
              </a:rPr>
              <a:t>、</a:t>
            </a:r>
            <a:r>
              <a:rPr lang="en-US" altLang="zh-CN" sz="2800" b="1">
                <a:solidFill>
                  <a:srgbClr val="0000CC"/>
                </a:solidFill>
              </a:rPr>
              <a:t>q</a:t>
            </a:r>
            <a:r>
              <a:rPr lang="zh-CN" altLang="en-US" sz="2800" b="1">
                <a:solidFill>
                  <a:srgbClr val="0000CC"/>
                </a:solidFill>
              </a:rPr>
              <a:t>的有效范围</a:t>
            </a:r>
          </a:p>
        </p:txBody>
      </p:sp>
      <p:sp>
        <p:nvSpPr>
          <p:cNvPr id="7" name="矩形 6"/>
          <p:cNvSpPr>
            <a:spLocks noChangeArrowheads="1"/>
          </p:cNvSpPr>
          <p:nvPr/>
        </p:nvSpPr>
        <p:spPr bwMode="auto">
          <a:xfrm>
            <a:off x="785813" y="1714500"/>
            <a:ext cx="3498155" cy="3214688"/>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圆角矩形标注 7"/>
          <p:cNvSpPr>
            <a:spLocks noChangeArrowheads="1"/>
          </p:cNvSpPr>
          <p:nvPr/>
        </p:nvSpPr>
        <p:spPr bwMode="auto">
          <a:xfrm>
            <a:off x="5500688" y="2893219"/>
            <a:ext cx="3357562" cy="589360"/>
          </a:xfrm>
          <a:prstGeom prst="wedgeRoundRectCallout">
            <a:avLst>
              <a:gd name="adj1" fmla="val -100620"/>
              <a:gd name="adj2" fmla="val 50855"/>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CC"/>
                </a:solidFill>
              </a:rPr>
              <a:t>c1</a:t>
            </a:r>
            <a:r>
              <a:rPr lang="zh-CN" altLang="en-US" sz="2800" b="1">
                <a:solidFill>
                  <a:srgbClr val="0000CC"/>
                </a:solidFill>
              </a:rPr>
              <a:t>、</a:t>
            </a:r>
            <a:r>
              <a:rPr lang="en-US" altLang="zh-CN" sz="2800" b="1">
                <a:solidFill>
                  <a:srgbClr val="0000CC"/>
                </a:solidFill>
              </a:rPr>
              <a:t>c2</a:t>
            </a:r>
            <a:r>
              <a:rPr lang="zh-CN" altLang="en-US" sz="2800" b="1">
                <a:solidFill>
                  <a:srgbClr val="0000CC"/>
                </a:solidFill>
              </a:rPr>
              <a:t>的有效范围</a:t>
            </a:r>
          </a:p>
        </p:txBody>
      </p:sp>
      <p:pic>
        <p:nvPicPr>
          <p:cNvPr id="155655" name="图片 8" descr="Untitled2.png">
            <a:hlinkClick r:id="" action="ppaction://noaction"/>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内容占位符 2"/>
          <p:cNvSpPr>
            <a:spLocks noGrp="1"/>
          </p:cNvSpPr>
          <p:nvPr>
            <p:ph idx="1"/>
          </p:nvPr>
        </p:nvSpPr>
        <p:spPr/>
        <p:txBody>
          <a:bodyPr/>
          <a:lstStyle/>
          <a:p>
            <a:pPr>
              <a:buFont typeface="Wingdings" panose="05000000000000000000" pitchFamily="2" charset="2"/>
              <a:buNone/>
            </a:pPr>
            <a:r>
              <a:rPr lang="en-US" altLang="zh-CN" dirty="0"/>
              <a:t>  </a:t>
            </a:r>
            <a:r>
              <a:rPr lang="zh-CN" altLang="zh-CN" dirty="0"/>
              <a:t>若外部变量与局部变量同名</a:t>
            </a:r>
            <a:endParaRPr lang="zh-CN" altLang="en-US" dirty="0"/>
          </a:p>
        </p:txBody>
      </p:sp>
      <p:pic>
        <p:nvPicPr>
          <p:cNvPr id="160771" name="图片 2" descr="Untitled2.png">
            <a:hlinkClick r:id="" action="ppaction://noaction"/>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内容占位符 2"/>
          <p:cNvSpPr>
            <a:spLocks noGrp="1"/>
          </p:cNvSpPr>
          <p:nvPr>
            <p:ph idx="1"/>
          </p:nvPr>
        </p:nvSpPr>
        <p:spPr>
          <a:xfrm>
            <a:off x="539750" y="375048"/>
            <a:ext cx="7532688" cy="4607719"/>
          </a:xfrm>
        </p:spPr>
        <p:txBody>
          <a:bodyPr>
            <a:noAutofit/>
          </a:bodyPr>
          <a:lstStyle/>
          <a:p>
            <a:pPr>
              <a:lnSpc>
                <a:spcPts val="2500"/>
              </a:lnSpc>
              <a:spcBef>
                <a:spcPts val="0"/>
              </a:spcBef>
              <a:buFont typeface="Wingdings" panose="05000000000000000000" pitchFamily="2" charset="2"/>
              <a:buNone/>
            </a:pPr>
            <a:r>
              <a:rPr lang="en-US" altLang="zh-CN" sz="2400" dirty="0"/>
              <a:t>#include &lt;</a:t>
            </a:r>
            <a:r>
              <a:rPr lang="en-US" altLang="zh-CN" sz="2400" dirty="0" err="1"/>
              <a:t>stdio.h</a:t>
            </a:r>
            <a:r>
              <a:rPr lang="en-US" altLang="zh-CN" sz="2400" dirty="0"/>
              <a:t>&gt;</a:t>
            </a:r>
            <a:endParaRPr lang="zh-CN" altLang="zh-CN" sz="2400" dirty="0"/>
          </a:p>
          <a:p>
            <a:pPr>
              <a:lnSpc>
                <a:spcPts val="2500"/>
              </a:lnSpc>
              <a:spcBef>
                <a:spcPts val="0"/>
              </a:spcBef>
              <a:buFont typeface="Wingdings" panose="05000000000000000000" pitchFamily="2" charset="2"/>
              <a:buNone/>
            </a:pPr>
            <a:r>
              <a:rPr lang="en-US" altLang="zh-CN" sz="2400" dirty="0" err="1">
                <a:solidFill>
                  <a:srgbClr val="00B050"/>
                </a:solidFill>
              </a:rPr>
              <a:t>int</a:t>
            </a:r>
            <a:r>
              <a:rPr lang="en-US" altLang="zh-CN" sz="2400" dirty="0">
                <a:solidFill>
                  <a:srgbClr val="00B050"/>
                </a:solidFill>
              </a:rPr>
              <a:t> </a:t>
            </a:r>
            <a:r>
              <a:rPr lang="en-US" altLang="zh-CN" sz="2400" dirty="0">
                <a:solidFill>
                  <a:srgbClr val="FF0000"/>
                </a:solidFill>
              </a:rPr>
              <a:t>a</a:t>
            </a:r>
            <a:r>
              <a:rPr lang="en-US" altLang="zh-CN" sz="2400" dirty="0">
                <a:solidFill>
                  <a:srgbClr val="00B050"/>
                </a:solidFill>
              </a:rPr>
              <a:t>=3,</a:t>
            </a:r>
            <a:r>
              <a:rPr lang="en-US" altLang="zh-CN" sz="2400" dirty="0">
                <a:solidFill>
                  <a:srgbClr val="FF0000"/>
                </a:solidFill>
              </a:rPr>
              <a:t>b</a:t>
            </a:r>
            <a:r>
              <a:rPr lang="en-US" altLang="zh-CN" sz="2400" dirty="0">
                <a:solidFill>
                  <a:srgbClr val="00B050"/>
                </a:solidFill>
              </a:rPr>
              <a:t>=5; </a:t>
            </a:r>
            <a:endParaRPr lang="zh-CN" altLang="zh-CN" sz="2400" dirty="0">
              <a:solidFill>
                <a:srgbClr val="00B050"/>
              </a:solidFill>
            </a:endParaRPr>
          </a:p>
          <a:p>
            <a:pPr>
              <a:lnSpc>
                <a:spcPts val="2500"/>
              </a:lnSpc>
              <a:spcBef>
                <a:spcPts val="0"/>
              </a:spcBef>
              <a:buFont typeface="Wingdings" panose="05000000000000000000" pitchFamily="2" charset="2"/>
              <a:buNone/>
            </a:pPr>
            <a:r>
              <a:rPr lang="en-US" altLang="zh-CN" sz="2400" dirty="0" err="1"/>
              <a:t>int</a:t>
            </a:r>
            <a:r>
              <a:rPr lang="en-US" altLang="zh-CN" sz="2400" dirty="0"/>
              <a:t> main()</a:t>
            </a:r>
            <a:endParaRPr lang="zh-CN" altLang="zh-CN" sz="2400" dirty="0"/>
          </a:p>
          <a:p>
            <a:pPr>
              <a:lnSpc>
                <a:spcPts val="2500"/>
              </a:lnSpc>
              <a:spcBef>
                <a:spcPts val="0"/>
              </a:spcBef>
              <a:buFont typeface="Wingdings" panose="05000000000000000000" pitchFamily="2" charset="2"/>
              <a:buNone/>
            </a:pPr>
            <a:r>
              <a:rPr lang="en-US" altLang="zh-CN" sz="2400" dirty="0"/>
              <a:t>{ </a:t>
            </a:r>
            <a:r>
              <a:rPr lang="en-US" altLang="zh-CN" sz="2400" dirty="0" err="1"/>
              <a:t>int</a:t>
            </a:r>
            <a:r>
              <a:rPr lang="en-US" altLang="zh-CN" sz="2400" dirty="0"/>
              <a:t> max(</a:t>
            </a:r>
            <a:r>
              <a:rPr lang="en-US" altLang="zh-CN" sz="2400" dirty="0" err="1"/>
              <a:t>int</a:t>
            </a:r>
            <a:r>
              <a:rPr lang="en-US" altLang="zh-CN" sz="2400" dirty="0"/>
              <a:t> </a:t>
            </a:r>
            <a:r>
              <a:rPr lang="en-US" altLang="zh-CN" sz="2400" dirty="0" err="1"/>
              <a:t>a,int</a:t>
            </a:r>
            <a:r>
              <a:rPr lang="en-US" altLang="zh-CN" sz="2400" dirty="0"/>
              <a:t> b);  </a:t>
            </a:r>
            <a:endParaRPr lang="zh-CN" altLang="zh-CN" sz="2400" dirty="0"/>
          </a:p>
          <a:p>
            <a:pPr>
              <a:lnSpc>
                <a:spcPts val="2500"/>
              </a:lnSpc>
              <a:spcBef>
                <a:spcPts val="0"/>
              </a:spcBef>
              <a:buFont typeface="Wingdings" panose="05000000000000000000" pitchFamily="2" charset="2"/>
              <a:buNone/>
            </a:pPr>
            <a:r>
              <a:rPr lang="en-US" altLang="zh-CN" sz="2400" dirty="0"/>
              <a:t>   </a:t>
            </a:r>
            <a:r>
              <a:rPr lang="en-US" altLang="zh-CN" sz="2400" dirty="0" err="1"/>
              <a:t>int</a:t>
            </a:r>
            <a:r>
              <a:rPr lang="en-US" altLang="zh-CN" sz="2400" dirty="0"/>
              <a:t> </a:t>
            </a:r>
            <a:r>
              <a:rPr lang="en-US" altLang="zh-CN" sz="2400" dirty="0">
                <a:solidFill>
                  <a:srgbClr val="9D138D"/>
                </a:solidFill>
              </a:rPr>
              <a:t>a</a:t>
            </a:r>
            <a:r>
              <a:rPr lang="en-US" altLang="zh-CN" sz="2400" dirty="0"/>
              <a:t>=8; </a:t>
            </a:r>
            <a:endParaRPr lang="zh-CN" altLang="zh-CN" sz="2400" dirty="0"/>
          </a:p>
          <a:p>
            <a:pPr>
              <a:lnSpc>
                <a:spcPts val="2500"/>
              </a:lnSpc>
              <a:spcBef>
                <a:spcPts val="0"/>
              </a:spcBef>
              <a:buFont typeface="Wingdings" panose="05000000000000000000" pitchFamily="2" charset="2"/>
              <a:buNone/>
            </a:pPr>
            <a:r>
              <a:rPr lang="en-US" altLang="zh-CN" sz="2400" dirty="0"/>
              <a:t>   </a:t>
            </a:r>
            <a:r>
              <a:rPr lang="en-US" altLang="zh-CN" sz="2400" dirty="0" err="1"/>
              <a:t>printf</a:t>
            </a:r>
            <a:r>
              <a:rPr lang="en-US" altLang="zh-CN" sz="2400" dirty="0"/>
              <a:t>(“max=%d\</a:t>
            </a:r>
            <a:r>
              <a:rPr lang="en-US" altLang="zh-CN" sz="2400" dirty="0" err="1"/>
              <a:t>n”,max</a:t>
            </a:r>
            <a:r>
              <a:rPr lang="en-US" altLang="zh-CN" sz="2400" dirty="0"/>
              <a:t>(</a:t>
            </a:r>
            <a:r>
              <a:rPr lang="en-US" altLang="zh-CN" sz="2400" dirty="0" err="1">
                <a:solidFill>
                  <a:srgbClr val="9D138D"/>
                </a:solidFill>
              </a:rPr>
              <a:t>a</a:t>
            </a:r>
            <a:r>
              <a:rPr lang="en-US" altLang="zh-CN" sz="2400" dirty="0" err="1"/>
              <a:t>,</a:t>
            </a:r>
            <a:r>
              <a:rPr lang="en-US" altLang="zh-CN" sz="2400" dirty="0" err="1">
                <a:solidFill>
                  <a:srgbClr val="FF0000"/>
                </a:solidFill>
              </a:rPr>
              <a:t>b</a:t>
            </a:r>
            <a:r>
              <a:rPr lang="en-US" altLang="zh-CN" sz="2400" dirty="0"/>
              <a:t>)); </a:t>
            </a:r>
            <a:endParaRPr lang="zh-CN" altLang="zh-CN" sz="2400" dirty="0"/>
          </a:p>
          <a:p>
            <a:pPr>
              <a:lnSpc>
                <a:spcPts val="2500"/>
              </a:lnSpc>
              <a:spcBef>
                <a:spcPts val="0"/>
              </a:spcBef>
              <a:buFont typeface="Wingdings" panose="05000000000000000000" pitchFamily="2" charset="2"/>
              <a:buNone/>
            </a:pPr>
            <a:r>
              <a:rPr lang="en-US" altLang="zh-CN" sz="2400" dirty="0"/>
              <a:t>   return 0;   </a:t>
            </a:r>
            <a:endParaRPr lang="zh-CN" altLang="zh-CN" sz="2400" dirty="0"/>
          </a:p>
          <a:p>
            <a:pPr>
              <a:lnSpc>
                <a:spcPts val="2500"/>
              </a:lnSpc>
              <a:spcBef>
                <a:spcPts val="0"/>
              </a:spcBef>
              <a:buFont typeface="Wingdings" panose="05000000000000000000" pitchFamily="2" charset="2"/>
              <a:buNone/>
            </a:pPr>
            <a:r>
              <a:rPr lang="en-US" altLang="zh-CN" sz="2400" dirty="0"/>
              <a:t>}  </a:t>
            </a:r>
            <a:endParaRPr lang="zh-CN" altLang="zh-CN" sz="2400" dirty="0"/>
          </a:p>
          <a:p>
            <a:pPr>
              <a:lnSpc>
                <a:spcPts val="2500"/>
              </a:lnSpc>
              <a:spcBef>
                <a:spcPts val="0"/>
              </a:spcBef>
              <a:buFont typeface="Wingdings" panose="05000000000000000000" pitchFamily="2" charset="2"/>
              <a:buNone/>
            </a:pPr>
            <a:r>
              <a:rPr lang="en-US" altLang="zh-CN" sz="2400" dirty="0" err="1"/>
              <a:t>int</a:t>
            </a:r>
            <a:r>
              <a:rPr lang="en-US" altLang="zh-CN" sz="2400" dirty="0"/>
              <a:t> max(</a:t>
            </a:r>
            <a:r>
              <a:rPr lang="en-US" altLang="zh-CN" sz="2400" dirty="0" err="1"/>
              <a:t>int</a:t>
            </a:r>
            <a:r>
              <a:rPr lang="en-US" altLang="zh-CN" sz="2400" dirty="0"/>
              <a:t> </a:t>
            </a:r>
            <a:r>
              <a:rPr lang="en-US" altLang="zh-CN" sz="2400" dirty="0" err="1">
                <a:solidFill>
                  <a:srgbClr val="0000CC"/>
                </a:solidFill>
              </a:rPr>
              <a:t>a</a:t>
            </a:r>
            <a:r>
              <a:rPr lang="en-US" altLang="zh-CN" sz="2400" dirty="0" err="1"/>
              <a:t>,int</a:t>
            </a:r>
            <a:r>
              <a:rPr lang="en-US" altLang="zh-CN" sz="2400" dirty="0"/>
              <a:t> </a:t>
            </a:r>
            <a:r>
              <a:rPr lang="en-US" altLang="zh-CN" sz="2400" dirty="0">
                <a:solidFill>
                  <a:srgbClr val="0000CC"/>
                </a:solidFill>
              </a:rPr>
              <a:t>b</a:t>
            </a:r>
            <a:r>
              <a:rPr lang="en-US" altLang="zh-CN" sz="2400" dirty="0"/>
              <a:t>)        </a:t>
            </a:r>
            <a:endParaRPr lang="zh-CN" altLang="zh-CN" sz="2400" dirty="0"/>
          </a:p>
          <a:p>
            <a:pPr>
              <a:lnSpc>
                <a:spcPts val="2500"/>
              </a:lnSpc>
              <a:spcBef>
                <a:spcPts val="0"/>
              </a:spcBef>
              <a:buFont typeface="Wingdings" panose="05000000000000000000" pitchFamily="2" charset="2"/>
              <a:buNone/>
            </a:pPr>
            <a:r>
              <a:rPr lang="en-US" altLang="zh-CN" sz="2400" dirty="0"/>
              <a:t>{ </a:t>
            </a:r>
            <a:r>
              <a:rPr lang="en-US" altLang="zh-CN" sz="2400" dirty="0" err="1"/>
              <a:t>int</a:t>
            </a:r>
            <a:r>
              <a:rPr lang="en-US" altLang="zh-CN" sz="2400" dirty="0"/>
              <a:t> c;     </a:t>
            </a:r>
            <a:endParaRPr lang="zh-CN" altLang="zh-CN" sz="2400" dirty="0"/>
          </a:p>
          <a:p>
            <a:pPr>
              <a:lnSpc>
                <a:spcPts val="2500"/>
              </a:lnSpc>
              <a:spcBef>
                <a:spcPts val="0"/>
              </a:spcBef>
              <a:buFont typeface="Wingdings" panose="05000000000000000000" pitchFamily="2" charset="2"/>
              <a:buNone/>
            </a:pPr>
            <a:r>
              <a:rPr lang="en-US" altLang="zh-CN" sz="2400" dirty="0"/>
              <a:t>   c=a&gt;</a:t>
            </a:r>
            <a:r>
              <a:rPr lang="en-US" altLang="zh-CN" sz="2400" dirty="0" err="1"/>
              <a:t>b?a:b</a:t>
            </a:r>
            <a:r>
              <a:rPr lang="en-US" altLang="zh-CN" sz="2400" dirty="0"/>
              <a:t>;</a:t>
            </a:r>
            <a:endParaRPr lang="zh-CN" altLang="zh-CN" sz="2400" dirty="0"/>
          </a:p>
          <a:p>
            <a:pPr>
              <a:lnSpc>
                <a:spcPts val="2500"/>
              </a:lnSpc>
              <a:spcBef>
                <a:spcPts val="0"/>
              </a:spcBef>
              <a:buFont typeface="Wingdings" panose="05000000000000000000" pitchFamily="2" charset="2"/>
              <a:buNone/>
            </a:pPr>
            <a:r>
              <a:rPr lang="en-US" altLang="zh-CN" sz="2400" dirty="0"/>
              <a:t>   return(c); </a:t>
            </a:r>
            <a:endParaRPr lang="zh-CN" altLang="zh-CN" sz="2400" dirty="0"/>
          </a:p>
          <a:p>
            <a:pPr>
              <a:lnSpc>
                <a:spcPts val="2500"/>
              </a:lnSpc>
              <a:spcBef>
                <a:spcPts val="0"/>
              </a:spcBef>
              <a:buFont typeface="Wingdings" panose="05000000000000000000" pitchFamily="2" charset="2"/>
              <a:buNone/>
            </a:pPr>
            <a:r>
              <a:rPr lang="en-US" altLang="zh-CN" sz="2400" dirty="0"/>
              <a:t>}</a:t>
            </a:r>
            <a:endParaRPr lang="zh-CN" altLang="en-US" sz="2400" dirty="0"/>
          </a:p>
        </p:txBody>
      </p:sp>
      <p:sp>
        <p:nvSpPr>
          <p:cNvPr id="4" name="矩形 3"/>
          <p:cNvSpPr>
            <a:spLocks noChangeArrowheads="1"/>
          </p:cNvSpPr>
          <p:nvPr/>
        </p:nvSpPr>
        <p:spPr bwMode="auto">
          <a:xfrm>
            <a:off x="539552" y="1635646"/>
            <a:ext cx="6643688" cy="1125140"/>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 name="圆角矩形标注 4"/>
          <p:cNvSpPr>
            <a:spLocks noChangeArrowheads="1"/>
          </p:cNvSpPr>
          <p:nvPr/>
        </p:nvSpPr>
        <p:spPr bwMode="auto">
          <a:xfrm>
            <a:off x="5286376" y="3000375"/>
            <a:ext cx="3286125" cy="910829"/>
          </a:xfrm>
          <a:prstGeom prst="wedgeRoundRectCallout">
            <a:avLst>
              <a:gd name="adj1" fmla="val -30250"/>
              <a:gd name="adj2" fmla="val -79440"/>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9D138D"/>
                </a:solidFill>
              </a:rPr>
              <a:t>a</a:t>
            </a:r>
            <a:r>
              <a:rPr lang="zh-CN" altLang="en-US" sz="2800" b="1">
                <a:solidFill>
                  <a:srgbClr val="0000CC"/>
                </a:solidFill>
              </a:rPr>
              <a:t>为</a:t>
            </a:r>
            <a:r>
              <a:rPr lang="zh-CN" altLang="zh-CN" sz="2800" b="1">
                <a:solidFill>
                  <a:srgbClr val="0000CC"/>
                </a:solidFill>
              </a:rPr>
              <a:t>局</a:t>
            </a:r>
            <a:r>
              <a:rPr lang="zh-CN" altLang="en-US" sz="2800" b="1">
                <a:solidFill>
                  <a:srgbClr val="0000CC"/>
                </a:solidFill>
              </a:rPr>
              <a:t>部</a:t>
            </a:r>
            <a:r>
              <a:rPr lang="zh-CN" altLang="zh-CN" sz="2800" b="1">
                <a:solidFill>
                  <a:srgbClr val="0000CC"/>
                </a:solidFill>
              </a:rPr>
              <a:t>变量</a:t>
            </a:r>
            <a:r>
              <a:rPr lang="zh-CN" altLang="en-US" sz="2800" b="1">
                <a:solidFill>
                  <a:srgbClr val="0000CC"/>
                </a:solidFill>
              </a:rPr>
              <a:t>，仅在此函数内有效</a:t>
            </a:r>
          </a:p>
        </p:txBody>
      </p:sp>
      <p:sp>
        <p:nvSpPr>
          <p:cNvPr id="6" name="圆角矩形标注 5"/>
          <p:cNvSpPr>
            <a:spLocks noChangeArrowheads="1"/>
          </p:cNvSpPr>
          <p:nvPr/>
        </p:nvSpPr>
        <p:spPr bwMode="auto">
          <a:xfrm>
            <a:off x="5357813" y="964407"/>
            <a:ext cx="2500312" cy="535781"/>
          </a:xfrm>
          <a:prstGeom prst="wedgeRoundRectCallout">
            <a:avLst>
              <a:gd name="adj1" fmla="val 3741"/>
              <a:gd name="adj2" fmla="val 175426"/>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FF0000"/>
                </a:solidFill>
              </a:rPr>
              <a:t>b</a:t>
            </a:r>
            <a:r>
              <a:rPr lang="zh-CN" altLang="en-US" sz="2800" b="1">
                <a:solidFill>
                  <a:srgbClr val="0000CC"/>
                </a:solidFill>
              </a:rPr>
              <a:t>为全部</a:t>
            </a:r>
            <a:r>
              <a:rPr lang="zh-CN" altLang="zh-CN" sz="2800" b="1">
                <a:solidFill>
                  <a:srgbClr val="0000CC"/>
                </a:solidFill>
              </a:rPr>
              <a:t>变量</a:t>
            </a:r>
            <a:endParaRPr lang="zh-CN" altLang="en-US" sz="2800" b="1">
              <a:solidFill>
                <a:srgbClr val="0000CC"/>
              </a:solidFill>
            </a:endParaRPr>
          </a:p>
        </p:txBody>
      </p:sp>
      <p:pic>
        <p:nvPicPr>
          <p:cNvPr id="161798" name="图片 6" descr="Untitled2.png">
            <a:hlinkClick r:id="" action="ppaction://noaction"/>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内容占位符 2"/>
          <p:cNvSpPr>
            <a:spLocks noGrp="1"/>
          </p:cNvSpPr>
          <p:nvPr>
            <p:ph idx="1"/>
          </p:nvPr>
        </p:nvSpPr>
        <p:spPr>
          <a:xfrm>
            <a:off x="539750" y="375048"/>
            <a:ext cx="7532688" cy="4607719"/>
          </a:xfrm>
        </p:spPr>
        <p:txBody>
          <a:bodyPr>
            <a:noAutofit/>
          </a:bodyPr>
          <a:lstStyle/>
          <a:p>
            <a:pPr>
              <a:lnSpc>
                <a:spcPts val="2500"/>
              </a:lnSpc>
              <a:spcBef>
                <a:spcPts val="0"/>
              </a:spcBef>
              <a:buFont typeface="Wingdings" panose="05000000000000000000" pitchFamily="2" charset="2"/>
              <a:buNone/>
            </a:pPr>
            <a:r>
              <a:rPr lang="en-US" altLang="zh-CN" sz="2400" dirty="0"/>
              <a:t>#include &lt;</a:t>
            </a:r>
            <a:r>
              <a:rPr lang="en-US" altLang="zh-CN" sz="2400" dirty="0" err="1"/>
              <a:t>stdio.h</a:t>
            </a:r>
            <a:r>
              <a:rPr lang="en-US" altLang="zh-CN" sz="2400" dirty="0"/>
              <a:t>&gt;</a:t>
            </a:r>
            <a:endParaRPr lang="zh-CN" altLang="zh-CN" sz="2400" dirty="0"/>
          </a:p>
          <a:p>
            <a:pPr>
              <a:lnSpc>
                <a:spcPts val="2500"/>
              </a:lnSpc>
              <a:spcBef>
                <a:spcPts val="0"/>
              </a:spcBef>
              <a:buFont typeface="Wingdings" panose="05000000000000000000" pitchFamily="2" charset="2"/>
              <a:buNone/>
            </a:pPr>
            <a:r>
              <a:rPr lang="en-US" altLang="zh-CN" sz="2400" dirty="0" err="1">
                <a:solidFill>
                  <a:srgbClr val="00B050"/>
                </a:solidFill>
              </a:rPr>
              <a:t>int</a:t>
            </a:r>
            <a:r>
              <a:rPr lang="en-US" altLang="zh-CN" sz="2400" dirty="0">
                <a:solidFill>
                  <a:srgbClr val="00B050"/>
                </a:solidFill>
              </a:rPr>
              <a:t> </a:t>
            </a:r>
            <a:r>
              <a:rPr lang="en-US" altLang="zh-CN" sz="2400" dirty="0">
                <a:solidFill>
                  <a:srgbClr val="FF0000"/>
                </a:solidFill>
              </a:rPr>
              <a:t>a</a:t>
            </a:r>
            <a:r>
              <a:rPr lang="en-US" altLang="zh-CN" sz="2400" dirty="0">
                <a:solidFill>
                  <a:srgbClr val="00B050"/>
                </a:solidFill>
              </a:rPr>
              <a:t>=3,</a:t>
            </a:r>
            <a:r>
              <a:rPr lang="en-US" altLang="zh-CN" sz="2400" dirty="0">
                <a:solidFill>
                  <a:srgbClr val="FF0000"/>
                </a:solidFill>
              </a:rPr>
              <a:t>b</a:t>
            </a:r>
            <a:r>
              <a:rPr lang="en-US" altLang="zh-CN" sz="2400" dirty="0">
                <a:solidFill>
                  <a:srgbClr val="00B050"/>
                </a:solidFill>
              </a:rPr>
              <a:t>=5; </a:t>
            </a:r>
            <a:endParaRPr lang="zh-CN" altLang="zh-CN" sz="2400" dirty="0">
              <a:solidFill>
                <a:srgbClr val="00B050"/>
              </a:solidFill>
            </a:endParaRPr>
          </a:p>
          <a:p>
            <a:pPr>
              <a:lnSpc>
                <a:spcPts val="2500"/>
              </a:lnSpc>
              <a:spcBef>
                <a:spcPts val="0"/>
              </a:spcBef>
              <a:buFont typeface="Wingdings" panose="05000000000000000000" pitchFamily="2" charset="2"/>
              <a:buNone/>
            </a:pPr>
            <a:r>
              <a:rPr lang="en-US" altLang="zh-CN" sz="2400" dirty="0" err="1"/>
              <a:t>int</a:t>
            </a:r>
            <a:r>
              <a:rPr lang="en-US" altLang="zh-CN" sz="2400" dirty="0"/>
              <a:t> main()</a:t>
            </a:r>
            <a:endParaRPr lang="zh-CN" altLang="zh-CN" sz="2400" dirty="0"/>
          </a:p>
          <a:p>
            <a:pPr>
              <a:lnSpc>
                <a:spcPts val="2500"/>
              </a:lnSpc>
              <a:spcBef>
                <a:spcPts val="0"/>
              </a:spcBef>
              <a:buFont typeface="Wingdings" panose="05000000000000000000" pitchFamily="2" charset="2"/>
              <a:buNone/>
            </a:pPr>
            <a:r>
              <a:rPr lang="en-US" altLang="zh-CN" sz="2400" dirty="0"/>
              <a:t>{ </a:t>
            </a:r>
            <a:r>
              <a:rPr lang="en-US" altLang="zh-CN" sz="2400" dirty="0" err="1"/>
              <a:t>int</a:t>
            </a:r>
            <a:r>
              <a:rPr lang="en-US" altLang="zh-CN" sz="2400" dirty="0"/>
              <a:t> max(</a:t>
            </a:r>
            <a:r>
              <a:rPr lang="en-US" altLang="zh-CN" sz="2400" dirty="0" err="1"/>
              <a:t>int</a:t>
            </a:r>
            <a:r>
              <a:rPr lang="en-US" altLang="zh-CN" sz="2400" dirty="0"/>
              <a:t> </a:t>
            </a:r>
            <a:r>
              <a:rPr lang="en-US" altLang="zh-CN" sz="2400" dirty="0" err="1"/>
              <a:t>a,int</a:t>
            </a:r>
            <a:r>
              <a:rPr lang="en-US" altLang="zh-CN" sz="2400" dirty="0"/>
              <a:t> b);  </a:t>
            </a:r>
            <a:endParaRPr lang="zh-CN" altLang="zh-CN" sz="2400" dirty="0"/>
          </a:p>
          <a:p>
            <a:pPr>
              <a:lnSpc>
                <a:spcPts val="2500"/>
              </a:lnSpc>
              <a:spcBef>
                <a:spcPts val="0"/>
              </a:spcBef>
              <a:buFont typeface="Wingdings" panose="05000000000000000000" pitchFamily="2" charset="2"/>
              <a:buNone/>
            </a:pPr>
            <a:r>
              <a:rPr lang="en-US" altLang="zh-CN" sz="2400" dirty="0"/>
              <a:t>   </a:t>
            </a:r>
            <a:r>
              <a:rPr lang="en-US" altLang="zh-CN" sz="2400" dirty="0" err="1"/>
              <a:t>int</a:t>
            </a:r>
            <a:r>
              <a:rPr lang="en-US" altLang="zh-CN" sz="2400" dirty="0"/>
              <a:t> </a:t>
            </a:r>
            <a:r>
              <a:rPr lang="en-US" altLang="zh-CN" sz="2400" dirty="0">
                <a:solidFill>
                  <a:srgbClr val="9D138D"/>
                </a:solidFill>
              </a:rPr>
              <a:t>a</a:t>
            </a:r>
            <a:r>
              <a:rPr lang="en-US" altLang="zh-CN" sz="2400" dirty="0"/>
              <a:t>=8; </a:t>
            </a:r>
            <a:endParaRPr lang="zh-CN" altLang="zh-CN" sz="2400" dirty="0"/>
          </a:p>
          <a:p>
            <a:pPr>
              <a:lnSpc>
                <a:spcPts val="2500"/>
              </a:lnSpc>
              <a:spcBef>
                <a:spcPts val="0"/>
              </a:spcBef>
              <a:buFont typeface="Wingdings" panose="05000000000000000000" pitchFamily="2" charset="2"/>
              <a:buNone/>
            </a:pPr>
            <a:r>
              <a:rPr lang="en-US" altLang="zh-CN" sz="2400" dirty="0"/>
              <a:t>   </a:t>
            </a:r>
            <a:r>
              <a:rPr lang="en-US" altLang="zh-CN" sz="2400" dirty="0" err="1"/>
              <a:t>printf</a:t>
            </a:r>
            <a:r>
              <a:rPr lang="en-US" altLang="zh-CN" sz="2400" dirty="0"/>
              <a:t>(“max=%d\</a:t>
            </a:r>
            <a:r>
              <a:rPr lang="en-US" altLang="zh-CN" sz="2400" dirty="0" err="1"/>
              <a:t>n”,max</a:t>
            </a:r>
            <a:r>
              <a:rPr lang="en-US" altLang="zh-CN" sz="2400" dirty="0"/>
              <a:t>(</a:t>
            </a:r>
            <a:r>
              <a:rPr lang="en-US" altLang="zh-CN" sz="2400" dirty="0" err="1">
                <a:solidFill>
                  <a:srgbClr val="9D138D"/>
                </a:solidFill>
              </a:rPr>
              <a:t>a</a:t>
            </a:r>
            <a:r>
              <a:rPr lang="en-US" altLang="zh-CN" sz="2400" dirty="0" err="1"/>
              <a:t>,</a:t>
            </a:r>
            <a:r>
              <a:rPr lang="en-US" altLang="zh-CN" sz="2400" dirty="0" err="1">
                <a:solidFill>
                  <a:srgbClr val="FF0000"/>
                </a:solidFill>
              </a:rPr>
              <a:t>b</a:t>
            </a:r>
            <a:r>
              <a:rPr lang="en-US" altLang="zh-CN" sz="2400" dirty="0"/>
              <a:t>)); </a:t>
            </a:r>
            <a:endParaRPr lang="zh-CN" altLang="zh-CN" sz="2400" dirty="0"/>
          </a:p>
          <a:p>
            <a:pPr>
              <a:lnSpc>
                <a:spcPts val="2500"/>
              </a:lnSpc>
              <a:spcBef>
                <a:spcPts val="0"/>
              </a:spcBef>
              <a:buFont typeface="Wingdings" panose="05000000000000000000" pitchFamily="2" charset="2"/>
              <a:buNone/>
            </a:pPr>
            <a:r>
              <a:rPr lang="en-US" altLang="zh-CN" sz="2400" dirty="0"/>
              <a:t>   return 0;   </a:t>
            </a:r>
            <a:endParaRPr lang="zh-CN" altLang="zh-CN" sz="2400" dirty="0"/>
          </a:p>
          <a:p>
            <a:pPr>
              <a:lnSpc>
                <a:spcPts val="2500"/>
              </a:lnSpc>
              <a:spcBef>
                <a:spcPts val="0"/>
              </a:spcBef>
              <a:buFont typeface="Wingdings" panose="05000000000000000000" pitchFamily="2" charset="2"/>
              <a:buNone/>
            </a:pPr>
            <a:r>
              <a:rPr lang="en-US" altLang="zh-CN" sz="2400" dirty="0"/>
              <a:t>}  </a:t>
            </a:r>
            <a:endParaRPr lang="zh-CN" altLang="zh-CN" sz="2400" dirty="0"/>
          </a:p>
          <a:p>
            <a:pPr>
              <a:lnSpc>
                <a:spcPts val="2500"/>
              </a:lnSpc>
              <a:spcBef>
                <a:spcPts val="0"/>
              </a:spcBef>
              <a:buFont typeface="Wingdings" panose="05000000000000000000" pitchFamily="2" charset="2"/>
              <a:buNone/>
            </a:pPr>
            <a:r>
              <a:rPr lang="en-US" altLang="zh-CN" sz="2400" dirty="0" err="1"/>
              <a:t>int</a:t>
            </a:r>
            <a:r>
              <a:rPr lang="en-US" altLang="zh-CN" sz="2400" dirty="0"/>
              <a:t> max(</a:t>
            </a:r>
            <a:r>
              <a:rPr lang="en-US" altLang="zh-CN" sz="2400" dirty="0" err="1"/>
              <a:t>int</a:t>
            </a:r>
            <a:r>
              <a:rPr lang="en-US" altLang="zh-CN" sz="2400" dirty="0"/>
              <a:t> </a:t>
            </a:r>
            <a:r>
              <a:rPr lang="en-US" altLang="zh-CN" sz="2400" dirty="0" err="1">
                <a:solidFill>
                  <a:srgbClr val="0000CC"/>
                </a:solidFill>
              </a:rPr>
              <a:t>a</a:t>
            </a:r>
            <a:r>
              <a:rPr lang="en-US" altLang="zh-CN" sz="2400" dirty="0" err="1"/>
              <a:t>,int</a:t>
            </a:r>
            <a:r>
              <a:rPr lang="en-US" altLang="zh-CN" sz="2400" dirty="0"/>
              <a:t> </a:t>
            </a:r>
            <a:r>
              <a:rPr lang="en-US" altLang="zh-CN" sz="2400" dirty="0">
                <a:solidFill>
                  <a:srgbClr val="0000CC"/>
                </a:solidFill>
              </a:rPr>
              <a:t>b</a:t>
            </a:r>
            <a:r>
              <a:rPr lang="en-US" altLang="zh-CN" sz="2400" dirty="0"/>
              <a:t>)        </a:t>
            </a:r>
            <a:endParaRPr lang="zh-CN" altLang="zh-CN" sz="2400" dirty="0"/>
          </a:p>
          <a:p>
            <a:pPr>
              <a:lnSpc>
                <a:spcPts val="2500"/>
              </a:lnSpc>
              <a:spcBef>
                <a:spcPts val="0"/>
              </a:spcBef>
              <a:buFont typeface="Wingdings" panose="05000000000000000000" pitchFamily="2" charset="2"/>
              <a:buNone/>
            </a:pPr>
            <a:r>
              <a:rPr lang="en-US" altLang="zh-CN" sz="2400" dirty="0"/>
              <a:t>{ </a:t>
            </a:r>
            <a:r>
              <a:rPr lang="en-US" altLang="zh-CN" sz="2400" dirty="0" err="1"/>
              <a:t>int</a:t>
            </a:r>
            <a:r>
              <a:rPr lang="en-US" altLang="zh-CN" sz="2400" dirty="0"/>
              <a:t> c;     </a:t>
            </a:r>
            <a:endParaRPr lang="zh-CN" altLang="zh-CN" sz="2400" dirty="0"/>
          </a:p>
          <a:p>
            <a:pPr>
              <a:lnSpc>
                <a:spcPts val="2500"/>
              </a:lnSpc>
              <a:spcBef>
                <a:spcPts val="0"/>
              </a:spcBef>
              <a:buFont typeface="Wingdings" panose="05000000000000000000" pitchFamily="2" charset="2"/>
              <a:buNone/>
            </a:pPr>
            <a:r>
              <a:rPr lang="en-US" altLang="zh-CN" sz="2400" dirty="0"/>
              <a:t>   c=a&gt;</a:t>
            </a:r>
            <a:r>
              <a:rPr lang="en-US" altLang="zh-CN" sz="2400" dirty="0" err="1"/>
              <a:t>b?a:b</a:t>
            </a:r>
            <a:r>
              <a:rPr lang="en-US" altLang="zh-CN" sz="2400" dirty="0"/>
              <a:t>;</a:t>
            </a:r>
            <a:endParaRPr lang="zh-CN" altLang="zh-CN" sz="2400" dirty="0"/>
          </a:p>
          <a:p>
            <a:pPr>
              <a:lnSpc>
                <a:spcPts val="2500"/>
              </a:lnSpc>
              <a:spcBef>
                <a:spcPts val="0"/>
              </a:spcBef>
              <a:buFont typeface="Wingdings" panose="05000000000000000000" pitchFamily="2" charset="2"/>
              <a:buNone/>
            </a:pPr>
            <a:r>
              <a:rPr lang="en-US" altLang="zh-CN" sz="2400" dirty="0"/>
              <a:t>   return(c); </a:t>
            </a:r>
            <a:endParaRPr lang="zh-CN" altLang="zh-CN" sz="2400" dirty="0"/>
          </a:p>
          <a:p>
            <a:pPr>
              <a:lnSpc>
                <a:spcPts val="2500"/>
              </a:lnSpc>
              <a:spcBef>
                <a:spcPts val="0"/>
              </a:spcBef>
              <a:buFont typeface="Wingdings" panose="05000000000000000000" pitchFamily="2" charset="2"/>
              <a:buNone/>
            </a:pPr>
            <a:r>
              <a:rPr lang="en-US" altLang="zh-CN" sz="2400" dirty="0"/>
              <a:t>}</a:t>
            </a:r>
            <a:endParaRPr lang="zh-CN" altLang="en-US" sz="2400" dirty="0"/>
          </a:p>
        </p:txBody>
      </p:sp>
      <p:sp>
        <p:nvSpPr>
          <p:cNvPr id="4" name="矩形 3"/>
          <p:cNvSpPr>
            <a:spLocks noChangeArrowheads="1"/>
          </p:cNvSpPr>
          <p:nvPr/>
        </p:nvSpPr>
        <p:spPr bwMode="auto">
          <a:xfrm>
            <a:off x="500063" y="2913798"/>
            <a:ext cx="4286250" cy="1875235"/>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 name="圆角矩形标注 4"/>
          <p:cNvSpPr>
            <a:spLocks noChangeArrowheads="1"/>
          </p:cNvSpPr>
          <p:nvPr/>
        </p:nvSpPr>
        <p:spPr bwMode="auto">
          <a:xfrm>
            <a:off x="5072063" y="3536156"/>
            <a:ext cx="3821112" cy="910829"/>
          </a:xfrm>
          <a:prstGeom prst="wedgeRoundRectCallout">
            <a:avLst>
              <a:gd name="adj1" fmla="val -70398"/>
              <a:gd name="adj2" fmla="val -50523"/>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0000CC"/>
                </a:solidFill>
              </a:rPr>
              <a:t>a</a:t>
            </a:r>
            <a:r>
              <a:rPr lang="zh-CN" altLang="en-US" sz="2800" b="1">
                <a:solidFill>
                  <a:srgbClr val="0000CC"/>
                </a:solidFill>
              </a:rPr>
              <a:t>、</a:t>
            </a:r>
            <a:r>
              <a:rPr lang="en-US" altLang="zh-CN" sz="2800" b="1">
                <a:solidFill>
                  <a:srgbClr val="0000CC"/>
                </a:solidFill>
              </a:rPr>
              <a:t>b</a:t>
            </a:r>
            <a:r>
              <a:rPr lang="zh-CN" altLang="en-US" sz="2800" b="1">
                <a:solidFill>
                  <a:srgbClr val="0000CC"/>
                </a:solidFill>
              </a:rPr>
              <a:t>为</a:t>
            </a:r>
            <a:r>
              <a:rPr lang="zh-CN" altLang="zh-CN" sz="2800" b="1">
                <a:solidFill>
                  <a:srgbClr val="0000CC"/>
                </a:solidFill>
              </a:rPr>
              <a:t>局</a:t>
            </a:r>
            <a:r>
              <a:rPr lang="zh-CN" altLang="en-US" sz="2800" b="1">
                <a:solidFill>
                  <a:srgbClr val="0000CC"/>
                </a:solidFill>
              </a:rPr>
              <a:t>部</a:t>
            </a:r>
            <a:r>
              <a:rPr lang="zh-CN" altLang="zh-CN" sz="2800" b="1">
                <a:solidFill>
                  <a:srgbClr val="0000CC"/>
                </a:solidFill>
              </a:rPr>
              <a:t>变量</a:t>
            </a:r>
            <a:r>
              <a:rPr lang="zh-CN" altLang="en-US" sz="2800" b="1">
                <a:solidFill>
                  <a:srgbClr val="0000CC"/>
                </a:solidFill>
              </a:rPr>
              <a:t>，仅在此函数内有效</a:t>
            </a:r>
          </a:p>
        </p:txBody>
      </p:sp>
      <p:pic>
        <p:nvPicPr>
          <p:cNvPr id="158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75" y="2678906"/>
            <a:ext cx="15573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822" name="图片 5" descr="Untitled2.png">
            <a:hlinkClick r:id="" action="ppaction://noaction"/>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8722"/>
                                        </p:tgtEl>
                                        <p:attrNameLst>
                                          <p:attrName>style.visibility</p:attrName>
                                        </p:attrNameLst>
                                      </p:cBhvr>
                                      <p:to>
                                        <p:strVal val="visible"/>
                                      </p:to>
                                    </p:set>
                                    <p:animEffect transition="in" filter="blinds(horizontal)">
                                      <p:cBhvr>
                                        <p:cTn id="15" dur="500"/>
                                        <p:tgtEl>
                                          <p:spTgt spid="158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01266"/>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变量的存储方式和生存期</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163843" name="Rectangle 3"/>
          <p:cNvSpPr>
            <a:spLocks noGrp="1" noChangeArrowheads="1"/>
          </p:cNvSpPr>
          <p:nvPr>
            <p:ph type="body" idx="1"/>
          </p:nvPr>
        </p:nvSpPr>
        <p:spPr>
          <a:xfrm>
            <a:off x="714375" y="1500187"/>
            <a:ext cx="8286750" cy="2625329"/>
          </a:xfrm>
        </p:spPr>
        <p:txBody>
          <a:bodyPr/>
          <a:lstStyle/>
          <a:p>
            <a:r>
              <a:rPr lang="zh-CN" altLang="zh-CN" sz="3600" dirty="0">
                <a:hlinkClick r:id="rId2" action="ppaction://hlinksldjump"/>
              </a:rPr>
              <a:t>动态存储方式与静态存储方式</a:t>
            </a:r>
            <a:endParaRPr lang="en-US" altLang="zh-CN" sz="3600" dirty="0"/>
          </a:p>
          <a:p>
            <a:r>
              <a:rPr lang="zh-CN" altLang="zh-CN" sz="3600" dirty="0">
                <a:hlinkClick r:id="rId3" action="ppaction://hlinksldjump"/>
              </a:rPr>
              <a:t>局部变量的存储类别</a:t>
            </a:r>
            <a:endParaRPr lang="en-US" altLang="zh-CN" sz="3600" dirty="0"/>
          </a:p>
          <a:p>
            <a:r>
              <a:rPr lang="zh-CN" altLang="zh-CN" sz="3600" dirty="0">
                <a:hlinkClick r:id="rId4" action="ppaction://hlinksldjump"/>
              </a:rPr>
              <a:t>全局变量的存储类别</a:t>
            </a:r>
            <a:endParaRPr lang="en-US" altLang="zh-CN" sz="3600" dirty="0"/>
          </a:p>
          <a:p>
            <a:r>
              <a:rPr lang="zh-CN" altLang="zh-CN" sz="3600" dirty="0">
                <a:hlinkClick r:id="rId5" action="ppaction://hlinksldjump"/>
              </a:rPr>
              <a:t>存储类别小结</a:t>
            </a:r>
            <a:endParaRPr lang="zh-CN" altLang="zh-CN" sz="3600" dirty="0"/>
          </a:p>
        </p:txBody>
      </p:sp>
      <p:pic>
        <p:nvPicPr>
          <p:cNvPr id="163844" name="图片 3" descr="Untitled.png">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83518"/>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动态存储方式与静态存储方式</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165891" name="Rectangle 3"/>
          <p:cNvSpPr>
            <a:spLocks noGrp="1" noChangeArrowheads="1"/>
          </p:cNvSpPr>
          <p:nvPr>
            <p:ph type="body" idx="1"/>
          </p:nvPr>
        </p:nvSpPr>
        <p:spPr>
          <a:xfrm>
            <a:off x="35496" y="1176773"/>
            <a:ext cx="8965629" cy="3750469"/>
          </a:xfrm>
        </p:spPr>
        <p:txBody>
          <a:bodyPr>
            <a:normAutofit fontScale="92500" lnSpcReduction="20000"/>
          </a:bodyPr>
          <a:lstStyle/>
          <a:p>
            <a:pPr>
              <a:lnSpc>
                <a:spcPct val="160000"/>
              </a:lnSpc>
            </a:pPr>
            <a:r>
              <a:rPr lang="zh-CN" altLang="zh-CN" sz="2400" dirty="0"/>
              <a:t>从变量的作用域的角度来观察，变量可以分为</a:t>
            </a:r>
            <a:r>
              <a:rPr lang="zh-CN" altLang="zh-CN" sz="2400" dirty="0">
                <a:solidFill>
                  <a:srgbClr val="0000CC"/>
                </a:solidFill>
              </a:rPr>
              <a:t>全局变量</a:t>
            </a:r>
            <a:r>
              <a:rPr lang="zh-CN" altLang="zh-CN" sz="2400" dirty="0"/>
              <a:t>和</a:t>
            </a:r>
            <a:r>
              <a:rPr lang="zh-CN" altLang="zh-CN" sz="2400" dirty="0">
                <a:solidFill>
                  <a:srgbClr val="0000CC"/>
                </a:solidFill>
              </a:rPr>
              <a:t>局部变量</a:t>
            </a:r>
            <a:endParaRPr lang="en-US" altLang="zh-CN" sz="2400" dirty="0">
              <a:solidFill>
                <a:srgbClr val="0000CC"/>
              </a:solidFill>
            </a:endParaRPr>
          </a:p>
          <a:p>
            <a:pPr>
              <a:lnSpc>
                <a:spcPct val="160000"/>
              </a:lnSpc>
            </a:pPr>
            <a:r>
              <a:rPr lang="zh-CN" altLang="zh-CN" sz="2400" dirty="0"/>
              <a:t>从变量值存在的时间</a:t>
            </a:r>
            <a:r>
              <a:rPr lang="en-US" altLang="zh-CN" sz="2400" dirty="0"/>
              <a:t>(</a:t>
            </a:r>
            <a:r>
              <a:rPr lang="zh-CN" altLang="zh-CN" sz="2400" dirty="0"/>
              <a:t>即生存期</a:t>
            </a:r>
            <a:r>
              <a:rPr lang="en-US" altLang="zh-CN" sz="2400" dirty="0"/>
              <a:t>)</a:t>
            </a:r>
            <a:r>
              <a:rPr lang="zh-CN" altLang="zh-CN" sz="2400" dirty="0"/>
              <a:t>观察</a:t>
            </a:r>
            <a:r>
              <a:rPr lang="zh-CN" altLang="en-US" sz="2400" dirty="0"/>
              <a:t>，</a:t>
            </a:r>
            <a:r>
              <a:rPr lang="zh-CN" altLang="zh-CN" sz="2400" dirty="0"/>
              <a:t>变量的存储有两种不同的方式：</a:t>
            </a:r>
            <a:r>
              <a:rPr lang="zh-CN" altLang="zh-CN" sz="2400" dirty="0">
                <a:solidFill>
                  <a:srgbClr val="0000CC"/>
                </a:solidFill>
              </a:rPr>
              <a:t>静态存储方式</a:t>
            </a:r>
            <a:r>
              <a:rPr lang="zh-CN" altLang="zh-CN" sz="2400" dirty="0"/>
              <a:t>和</a:t>
            </a:r>
            <a:r>
              <a:rPr lang="zh-CN" altLang="zh-CN" sz="2400" dirty="0">
                <a:solidFill>
                  <a:srgbClr val="0000CC"/>
                </a:solidFill>
              </a:rPr>
              <a:t>动态存储方式</a:t>
            </a:r>
            <a:endParaRPr lang="en-US" altLang="zh-CN" sz="2400" dirty="0">
              <a:solidFill>
                <a:srgbClr val="0000CC"/>
              </a:solidFill>
            </a:endParaRPr>
          </a:p>
          <a:p>
            <a:pPr lvl="1">
              <a:lnSpc>
                <a:spcPct val="160000"/>
              </a:lnSpc>
            </a:pPr>
            <a:r>
              <a:rPr lang="zh-CN" altLang="zh-CN" sz="2400" dirty="0"/>
              <a:t>静态存储方式是指在程序运行期间由</a:t>
            </a:r>
            <a:r>
              <a:rPr lang="zh-CN" altLang="zh-CN" sz="2400" dirty="0">
                <a:solidFill>
                  <a:srgbClr val="C00000"/>
                </a:solidFill>
              </a:rPr>
              <a:t>系统分配固定</a:t>
            </a:r>
            <a:r>
              <a:rPr lang="zh-CN" altLang="zh-CN" sz="2400" dirty="0"/>
              <a:t>的存储空间的方式</a:t>
            </a:r>
            <a:endParaRPr lang="en-US" altLang="zh-CN" sz="2400" dirty="0"/>
          </a:p>
          <a:p>
            <a:pPr lvl="1">
              <a:lnSpc>
                <a:spcPct val="160000"/>
              </a:lnSpc>
            </a:pPr>
            <a:r>
              <a:rPr lang="zh-CN" altLang="zh-CN" sz="2400" dirty="0"/>
              <a:t>动态存储方式是在程序运行期间根据</a:t>
            </a:r>
            <a:r>
              <a:rPr lang="zh-CN" altLang="zh-CN" sz="2400" dirty="0">
                <a:solidFill>
                  <a:srgbClr val="C00000"/>
                </a:solidFill>
              </a:rPr>
              <a:t>需要进行动态</a:t>
            </a:r>
            <a:r>
              <a:rPr lang="zh-CN" altLang="zh-CN" sz="2400" dirty="0"/>
              <a:t>的分配存储空间的方式</a:t>
            </a:r>
            <a:endParaRPr lang="zh-CN" altLang="zh-CN" sz="2400" dirty="0">
              <a:solidFill>
                <a:srgbClr val="0000CC"/>
              </a:solidFill>
            </a:endParaRPr>
          </a:p>
        </p:txBody>
      </p:sp>
      <p:pic>
        <p:nvPicPr>
          <p:cNvPr id="16486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blinds(horizontal)">
                                      <p:cBhvr>
                                        <p:cTn id="7" dur="500"/>
                                        <p:tgtEl>
                                          <p:spTgt spid="165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5891">
                                            <p:txEl>
                                              <p:pRg st="1" end="1"/>
                                            </p:txEl>
                                          </p:spTgt>
                                        </p:tgtEl>
                                        <p:attrNameLst>
                                          <p:attrName>style.visibility</p:attrName>
                                        </p:attrNameLst>
                                      </p:cBhvr>
                                      <p:to>
                                        <p:strVal val="visible"/>
                                      </p:to>
                                    </p:set>
                                    <p:animEffect transition="in" filter="blinds(horizontal)">
                                      <p:cBhvr>
                                        <p:cTn id="12" dur="500"/>
                                        <p:tgtEl>
                                          <p:spTgt spid="165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5891">
                                            <p:txEl>
                                              <p:pRg st="2" end="2"/>
                                            </p:txEl>
                                          </p:spTgt>
                                        </p:tgtEl>
                                        <p:attrNameLst>
                                          <p:attrName>style.visibility</p:attrName>
                                        </p:attrNameLst>
                                      </p:cBhvr>
                                      <p:to>
                                        <p:strVal val="visible"/>
                                      </p:to>
                                    </p:set>
                                    <p:animEffect transition="in" filter="blinds(horizontal)">
                                      <p:cBhvr>
                                        <p:cTn id="17" dur="500"/>
                                        <p:tgtEl>
                                          <p:spTgt spid="1658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5891">
                                            <p:txEl>
                                              <p:pRg st="3" end="3"/>
                                            </p:txEl>
                                          </p:spTgt>
                                        </p:tgtEl>
                                        <p:attrNameLst>
                                          <p:attrName>style.visibility</p:attrName>
                                        </p:attrNameLst>
                                      </p:cBhvr>
                                      <p:to>
                                        <p:strVal val="visible"/>
                                      </p:to>
                                    </p:set>
                                    <p:animEffect transition="in" filter="blinds(horizontal)">
                                      <p:cBhvr>
                                        <p:cTn id="22" dur="500"/>
                                        <p:tgtEl>
                                          <p:spTgt spid="165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65890" name="组合 9"/>
          <p:cNvGrpSpPr/>
          <p:nvPr/>
        </p:nvGrpSpPr>
        <p:grpSpPr bwMode="auto">
          <a:xfrm>
            <a:off x="1857376" y="1339454"/>
            <a:ext cx="2428875" cy="2303859"/>
            <a:chOff x="1000100" y="1571612"/>
            <a:chExt cx="2428892" cy="3071834"/>
          </a:xfrm>
        </p:grpSpPr>
        <p:sp>
          <p:nvSpPr>
            <p:cNvPr id="165899" name="流程图: 过程 5"/>
            <p:cNvSpPr>
              <a:spLocks noChangeArrowheads="1"/>
            </p:cNvSpPr>
            <p:nvPr/>
          </p:nvSpPr>
          <p:spPr bwMode="auto">
            <a:xfrm>
              <a:off x="1000100" y="1571612"/>
              <a:ext cx="2428892" cy="3071834"/>
            </a:xfrm>
            <a:prstGeom prst="flowChartProcess">
              <a:avLst/>
            </a:prstGeom>
            <a:solidFill>
              <a:schemeClr val="accent1"/>
            </a:solidFill>
            <a:ln w="38100" algn="ctr">
              <a:solidFill>
                <a:schemeClr val="tx1"/>
              </a:solidFill>
              <a:miter lim="800000"/>
            </a:ln>
          </p:spPr>
          <p:txBody>
            <a:bodyPr wrap="none" tIns="0"/>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3200" b="1" dirty="0"/>
                <a:t>程序区</a:t>
              </a:r>
              <a:endParaRPr lang="en-US" altLang="zh-CN" sz="3200" b="1" dirty="0"/>
            </a:p>
            <a:p>
              <a:pPr algn="ctr" eaLnBrk="1" hangingPunct="1">
                <a:lnSpc>
                  <a:spcPct val="150000"/>
                </a:lnSpc>
              </a:pPr>
              <a:r>
                <a:rPr lang="zh-CN" altLang="en-US" sz="3200" b="1" dirty="0"/>
                <a:t>静态存储区</a:t>
              </a:r>
              <a:endParaRPr lang="en-US" altLang="zh-CN" sz="3200" b="1" dirty="0"/>
            </a:p>
            <a:p>
              <a:pPr algn="ctr" eaLnBrk="1" hangingPunct="1">
                <a:lnSpc>
                  <a:spcPct val="150000"/>
                </a:lnSpc>
              </a:pPr>
              <a:r>
                <a:rPr lang="zh-CN" altLang="en-US" sz="3200" b="1" dirty="0"/>
                <a:t>动态存储区</a:t>
              </a:r>
            </a:p>
          </p:txBody>
        </p:sp>
        <p:cxnSp>
          <p:nvCxnSpPr>
            <p:cNvPr id="165900" name="直接连接符 7"/>
            <p:cNvCxnSpPr>
              <a:cxnSpLocks noChangeShapeType="1"/>
            </p:cNvCxnSpPr>
            <p:nvPr/>
          </p:nvCxnSpPr>
          <p:spPr bwMode="auto">
            <a:xfrm>
              <a:off x="1000100" y="2571744"/>
              <a:ext cx="2428892"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65901" name="直接连接符 8"/>
            <p:cNvCxnSpPr>
              <a:cxnSpLocks noChangeShapeType="1"/>
            </p:cNvCxnSpPr>
            <p:nvPr/>
          </p:nvCxnSpPr>
          <p:spPr bwMode="auto">
            <a:xfrm>
              <a:off x="1000100" y="3643314"/>
              <a:ext cx="2428892"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grpSp>
      <p:sp>
        <p:nvSpPr>
          <p:cNvPr id="165891" name="TextBox 10"/>
          <p:cNvSpPr txBox="1">
            <a:spLocks noChangeArrowheads="1"/>
          </p:cNvSpPr>
          <p:nvPr/>
        </p:nvSpPr>
        <p:spPr bwMode="auto">
          <a:xfrm>
            <a:off x="2071688" y="857250"/>
            <a:ext cx="20002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t>用户区</a:t>
            </a:r>
          </a:p>
        </p:txBody>
      </p:sp>
      <p:sp>
        <p:nvSpPr>
          <p:cNvPr id="12" name="右大括号 11"/>
          <p:cNvSpPr/>
          <p:nvPr/>
        </p:nvSpPr>
        <p:spPr bwMode="auto">
          <a:xfrm>
            <a:off x="4429126" y="2143125"/>
            <a:ext cx="500063" cy="1446610"/>
          </a:xfrm>
          <a:prstGeom prst="rightBrace">
            <a:avLst>
              <a:gd name="adj1" fmla="val 8339"/>
              <a:gd name="adj2" fmla="val 50000"/>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TextBox 12"/>
          <p:cNvSpPr txBox="1">
            <a:spLocks noChangeArrowheads="1"/>
          </p:cNvSpPr>
          <p:nvPr/>
        </p:nvSpPr>
        <p:spPr bwMode="auto">
          <a:xfrm>
            <a:off x="5000625" y="2625329"/>
            <a:ext cx="37861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rgbClr val="0000CC"/>
                </a:solidFill>
              </a:rPr>
              <a:t>将</a:t>
            </a:r>
            <a:r>
              <a:rPr lang="zh-CN" altLang="zh-CN" sz="3200" b="1">
                <a:solidFill>
                  <a:srgbClr val="0000CC"/>
                </a:solidFill>
              </a:rPr>
              <a:t>数据存放在</a:t>
            </a:r>
            <a:r>
              <a:rPr lang="zh-CN" altLang="en-US" sz="3200" b="1">
                <a:solidFill>
                  <a:srgbClr val="0000CC"/>
                </a:solidFill>
              </a:rPr>
              <a:t>此区</a:t>
            </a:r>
          </a:p>
        </p:txBody>
      </p:sp>
      <p:sp>
        <p:nvSpPr>
          <p:cNvPr id="14" name="圆角矩形标注 13"/>
          <p:cNvSpPr>
            <a:spLocks noChangeArrowheads="1"/>
          </p:cNvSpPr>
          <p:nvPr/>
        </p:nvSpPr>
        <p:spPr bwMode="auto">
          <a:xfrm>
            <a:off x="5072064" y="1714500"/>
            <a:ext cx="3286125" cy="910829"/>
          </a:xfrm>
          <a:prstGeom prst="wedgeRoundRectCallout">
            <a:avLst>
              <a:gd name="adj1" fmla="val -75991"/>
              <a:gd name="adj2" fmla="val 42269"/>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rgbClr val="0000CC"/>
                </a:solidFill>
              </a:rPr>
              <a:t>全局变量全部存放在静态存储区中</a:t>
            </a:r>
            <a:endParaRPr lang="zh-CN" altLang="en-US" sz="2800" b="1">
              <a:solidFill>
                <a:srgbClr val="0000CC"/>
              </a:solidFill>
            </a:endParaRPr>
          </a:p>
        </p:txBody>
      </p:sp>
      <p:sp>
        <p:nvSpPr>
          <p:cNvPr id="15" name="圆角矩形标注 14"/>
          <p:cNvSpPr>
            <a:spLocks noChangeArrowheads="1"/>
          </p:cNvSpPr>
          <p:nvPr/>
        </p:nvSpPr>
        <p:spPr bwMode="auto">
          <a:xfrm>
            <a:off x="4857750" y="1768079"/>
            <a:ext cx="4000500" cy="2196703"/>
          </a:xfrm>
          <a:prstGeom prst="wedgeRoundRectCallout">
            <a:avLst>
              <a:gd name="adj1" fmla="val -70356"/>
              <a:gd name="adj2" fmla="val 20352"/>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zh-CN" sz="2000" b="1" dirty="0">
                <a:solidFill>
                  <a:srgbClr val="0000CC"/>
                </a:solidFill>
              </a:rPr>
              <a:t>①函数形式参数</a:t>
            </a:r>
            <a:endParaRPr lang="en-US" altLang="zh-CN" sz="2000" b="1" dirty="0">
              <a:solidFill>
                <a:srgbClr val="0000CC"/>
              </a:solidFill>
            </a:endParaRPr>
          </a:p>
          <a:p>
            <a:pPr eaLnBrk="1" hangingPunct="1"/>
            <a:r>
              <a:rPr lang="zh-CN" altLang="zh-CN" sz="2000" b="1" dirty="0">
                <a:solidFill>
                  <a:srgbClr val="0000CC"/>
                </a:solidFill>
              </a:rPr>
              <a:t>②</a:t>
            </a:r>
            <a:r>
              <a:rPr lang="zh-CN" altLang="en-US" sz="2000" b="1" dirty="0">
                <a:solidFill>
                  <a:srgbClr val="0000CC"/>
                </a:solidFill>
              </a:rPr>
              <a:t>块</a:t>
            </a:r>
            <a:r>
              <a:rPr lang="zh-CN" altLang="zh-CN" sz="2000" b="1" dirty="0">
                <a:solidFill>
                  <a:srgbClr val="0000CC"/>
                </a:solidFill>
              </a:rPr>
              <a:t>中定义的没有用关键字</a:t>
            </a:r>
            <a:r>
              <a:rPr lang="en-US" altLang="zh-CN" sz="2000" b="1" dirty="0">
                <a:solidFill>
                  <a:srgbClr val="0000CC"/>
                </a:solidFill>
              </a:rPr>
              <a:t>static</a:t>
            </a:r>
            <a:r>
              <a:rPr lang="zh-CN" altLang="zh-CN" sz="2000" b="1" dirty="0">
                <a:solidFill>
                  <a:srgbClr val="0000CC"/>
                </a:solidFill>
              </a:rPr>
              <a:t>声明的变量</a:t>
            </a:r>
            <a:endParaRPr lang="en-US" altLang="zh-CN" sz="2000" b="1" dirty="0">
              <a:solidFill>
                <a:srgbClr val="0000CC"/>
              </a:solidFill>
            </a:endParaRPr>
          </a:p>
          <a:p>
            <a:pPr eaLnBrk="1" hangingPunct="1"/>
            <a:r>
              <a:rPr lang="zh-CN" altLang="zh-CN" sz="2000" b="1" dirty="0">
                <a:solidFill>
                  <a:srgbClr val="0000CC"/>
                </a:solidFill>
              </a:rPr>
              <a:t>③函数调用时的现场保护和返回地址等</a:t>
            </a:r>
            <a:r>
              <a:rPr lang="zh-CN" altLang="en-US" sz="2000" b="1" dirty="0">
                <a:solidFill>
                  <a:srgbClr val="0000CC"/>
                </a:solidFill>
              </a:rPr>
              <a:t>存放在动态存储区</a:t>
            </a:r>
          </a:p>
        </p:txBody>
      </p:sp>
      <p:sp>
        <p:nvSpPr>
          <p:cNvPr id="16" name="圆角矩形标注 15"/>
          <p:cNvSpPr>
            <a:spLocks noChangeArrowheads="1"/>
          </p:cNvSpPr>
          <p:nvPr/>
        </p:nvSpPr>
        <p:spPr bwMode="auto">
          <a:xfrm>
            <a:off x="4735761" y="993499"/>
            <a:ext cx="4286250" cy="1928813"/>
          </a:xfrm>
          <a:prstGeom prst="wedgeRoundRectCallout">
            <a:avLst>
              <a:gd name="adj1" fmla="val -69000"/>
              <a:gd name="adj2" fmla="val 20370"/>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9D138D"/>
                </a:solidFill>
              </a:rPr>
              <a:t>程序</a:t>
            </a:r>
            <a:r>
              <a:rPr lang="zh-CN" altLang="zh-CN" sz="2400" b="1" dirty="0">
                <a:solidFill>
                  <a:srgbClr val="9D138D"/>
                </a:solidFill>
              </a:rPr>
              <a:t>开始执行时给全局变量分配存储区，程序执行完毕就释放。在程序执行过程中占据固定的存储单元</a:t>
            </a:r>
            <a:endParaRPr lang="zh-CN" altLang="en-US" sz="2400" b="1" dirty="0">
              <a:solidFill>
                <a:srgbClr val="9D138D"/>
              </a:solidFill>
            </a:endParaRPr>
          </a:p>
        </p:txBody>
      </p:sp>
      <p:sp>
        <p:nvSpPr>
          <p:cNvPr id="17" name="圆角矩形标注 16"/>
          <p:cNvSpPr>
            <a:spLocks noChangeArrowheads="1"/>
          </p:cNvSpPr>
          <p:nvPr/>
        </p:nvSpPr>
        <p:spPr bwMode="auto">
          <a:xfrm>
            <a:off x="4857750" y="1691110"/>
            <a:ext cx="4071938" cy="2303859"/>
          </a:xfrm>
          <a:prstGeom prst="wedgeRoundRectCallout">
            <a:avLst>
              <a:gd name="adj1" fmla="val -70356"/>
              <a:gd name="adj2" fmla="val 20352"/>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9D138D"/>
                </a:solidFill>
              </a:rPr>
              <a:t>块代码运行</a:t>
            </a:r>
            <a:r>
              <a:rPr lang="zh-CN" altLang="zh-CN" sz="2800" b="1" dirty="0">
                <a:solidFill>
                  <a:srgbClr val="9D138D"/>
                </a:solidFill>
              </a:rPr>
              <a:t>开始时分配，结束时释放。在程序执行过程中，这种分配和释放是动态的</a:t>
            </a:r>
            <a:endParaRPr lang="zh-CN" altLang="en-US" sz="2800" b="1" dirty="0">
              <a:solidFill>
                <a:srgbClr val="9D138D"/>
              </a:solidFill>
            </a:endParaRPr>
          </a:p>
        </p:txBody>
      </p:sp>
      <p:pic>
        <p:nvPicPr>
          <p:cNvPr id="165898" name="图片 1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linds(horizontal)">
                                      <p:cBhvr>
                                        <p:cTn id="25"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771550"/>
            <a:ext cx="8784976" cy="4104456"/>
          </a:xfrm>
        </p:spPr>
        <p:txBody>
          <a:bodyPr>
            <a:normAutofit fontScale="92500" lnSpcReduction="10000"/>
          </a:bodyPr>
          <a:lstStyle/>
          <a:p>
            <a:pPr>
              <a:lnSpc>
                <a:spcPct val="150000"/>
              </a:lnSpc>
            </a:pPr>
            <a:r>
              <a:rPr lang="zh-CN" altLang="en-US" sz="2800" dirty="0">
                <a:latin typeface="华文宋体" panose="02010600040101010101" pitchFamily="2" charset="-122"/>
                <a:ea typeface="华文宋体" panose="02010600040101010101" pitchFamily="2" charset="-122"/>
              </a:rPr>
              <a:t>我们将一个具有独立功能的代码段，单独写成一个函数（就像</a:t>
            </a:r>
            <a:r>
              <a:rPr lang="en-US" altLang="zh-CN" sz="2800" dirty="0" err="1">
                <a:latin typeface="华文宋体" panose="02010600040101010101" pitchFamily="2" charset="-122"/>
                <a:ea typeface="华文宋体" panose="02010600040101010101" pitchFamily="2" charset="-122"/>
              </a:rPr>
              <a:t>printf,scanf,getchar</a:t>
            </a:r>
            <a:r>
              <a:rPr lang="en-US" altLang="zh-CN" sz="2800" dirty="0">
                <a:latin typeface="华文宋体" panose="02010600040101010101" pitchFamily="2" charset="-122"/>
                <a:ea typeface="华文宋体" panose="02010600040101010101" pitchFamily="2" charset="-122"/>
              </a:rPr>
              <a:t> </a:t>
            </a:r>
            <a:r>
              <a:rPr lang="zh-CN" altLang="en-US" sz="2800" dirty="0">
                <a:latin typeface="华文宋体" panose="02010600040101010101" pitchFamily="2" charset="-122"/>
                <a:ea typeface="华文宋体" panose="02010600040101010101" pitchFamily="2" charset="-122"/>
              </a:rPr>
              <a:t>等函数一样）。假设，用来判断某个数是否为素数的函数我们这样说明</a:t>
            </a:r>
            <a:endParaRPr lang="en-US" altLang="zh-CN" sz="2800" dirty="0">
              <a:latin typeface="华文宋体" panose="02010600040101010101" pitchFamily="2" charset="-122"/>
              <a:ea typeface="华文宋体" panose="02010600040101010101" pitchFamily="2" charset="-122"/>
            </a:endParaRPr>
          </a:p>
          <a:p>
            <a:pPr>
              <a:lnSpc>
                <a:spcPct val="150000"/>
              </a:lnSpc>
            </a:pPr>
            <a:r>
              <a:rPr lang="en-US" altLang="zh-CN" sz="2800" b="1" dirty="0">
                <a:solidFill>
                  <a:srgbClr val="C00000"/>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rPr>
              <a:t>int  </a:t>
            </a:r>
            <a:r>
              <a:rPr lang="en-US" altLang="zh-CN" sz="2800" b="1" dirty="0" err="1">
                <a:solidFill>
                  <a:srgbClr val="C00000"/>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rPr>
              <a:t>isPrime</a:t>
            </a:r>
            <a:r>
              <a:rPr lang="en-US" altLang="zh-CN" sz="2800" b="1" dirty="0">
                <a:solidFill>
                  <a:srgbClr val="C00000"/>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rPr>
              <a:t>(int d);</a:t>
            </a:r>
          </a:p>
          <a:p>
            <a:pPr>
              <a:lnSpc>
                <a:spcPct val="150000"/>
              </a:lnSpc>
            </a:pPr>
            <a:r>
              <a:rPr lang="zh-CN" altLang="en-US" sz="2800" dirty="0">
                <a:latin typeface="华文宋体" panose="02010600040101010101" pitchFamily="2" charset="-122"/>
                <a:ea typeface="华文宋体" panose="02010600040101010101" pitchFamily="2" charset="-122"/>
              </a:rPr>
              <a:t>意思是，这个函数名字叫</a:t>
            </a:r>
            <a:r>
              <a:rPr lang="en-US" altLang="zh-CN" sz="2800" dirty="0" err="1">
                <a:latin typeface="华文宋体" panose="02010600040101010101" pitchFamily="2" charset="-122"/>
                <a:ea typeface="华文宋体" panose="02010600040101010101" pitchFamily="2" charset="-122"/>
              </a:rPr>
              <a:t>IsPrime</a:t>
            </a:r>
            <a:r>
              <a:rPr lang="zh-CN" altLang="en-US" sz="2800" dirty="0">
                <a:latin typeface="华文宋体" panose="02010600040101010101" pitchFamily="2" charset="-122"/>
                <a:ea typeface="华文宋体" panose="02010600040101010101" pitchFamily="2" charset="-122"/>
              </a:rPr>
              <a:t>，这个函数需要一个参数</a:t>
            </a:r>
            <a:r>
              <a:rPr lang="en-US" altLang="zh-CN" sz="2800" dirty="0">
                <a:latin typeface="华文宋体" panose="02010600040101010101" pitchFamily="2" charset="-122"/>
                <a:ea typeface="华文宋体" panose="02010600040101010101" pitchFamily="2" charset="-122"/>
              </a:rPr>
              <a:t>d, </a:t>
            </a:r>
            <a:r>
              <a:rPr lang="zh-CN" altLang="en-US" sz="2800" dirty="0">
                <a:latin typeface="华文宋体" panose="02010600040101010101" pitchFamily="2" charset="-122"/>
                <a:ea typeface="华文宋体" panose="02010600040101010101" pitchFamily="2" charset="-122"/>
              </a:rPr>
              <a:t>我们设定这个函数的功能为判断</a:t>
            </a:r>
            <a:r>
              <a:rPr lang="en-US" altLang="zh-CN" sz="2800" dirty="0">
                <a:latin typeface="华文宋体" panose="02010600040101010101" pitchFamily="2" charset="-122"/>
                <a:ea typeface="华文宋体" panose="02010600040101010101" pitchFamily="2" charset="-122"/>
              </a:rPr>
              <a:t>d</a:t>
            </a:r>
            <a:r>
              <a:rPr lang="zh-CN" altLang="en-US" sz="2800" dirty="0">
                <a:latin typeface="华文宋体" panose="02010600040101010101" pitchFamily="2" charset="-122"/>
                <a:ea typeface="华文宋体" panose="02010600040101010101" pitchFamily="2" charset="-122"/>
              </a:rPr>
              <a:t>是否为素数。若是则函数结果为</a:t>
            </a:r>
            <a:r>
              <a:rPr lang="en-US" altLang="zh-CN" sz="2800" dirty="0">
                <a:latin typeface="华文宋体" panose="02010600040101010101" pitchFamily="2" charset="-122"/>
                <a:ea typeface="华文宋体" panose="02010600040101010101" pitchFamily="2" charset="-122"/>
              </a:rPr>
              <a:t>1</a:t>
            </a:r>
            <a:r>
              <a:rPr lang="zh-CN" altLang="en-US" sz="2800" dirty="0">
                <a:latin typeface="华文宋体" panose="02010600040101010101" pitchFamily="2" charset="-122"/>
                <a:ea typeface="华文宋体" panose="02010600040101010101" pitchFamily="2" charset="-122"/>
              </a:rPr>
              <a:t>，否则为</a:t>
            </a:r>
            <a:r>
              <a:rPr lang="en-US" altLang="zh-CN" sz="2800" dirty="0">
                <a:latin typeface="华文宋体" panose="02010600040101010101" pitchFamily="2" charset="-122"/>
                <a:ea typeface="华文宋体" panose="02010600040101010101" pitchFamily="2" charset="-122"/>
              </a:rPr>
              <a:t>0</a:t>
            </a:r>
            <a:r>
              <a:rPr lang="zh-CN" altLang="en-US" sz="2800" dirty="0">
                <a:latin typeface="华文宋体" panose="02010600040101010101" pitchFamily="2" charset="-122"/>
                <a:ea typeface="华文宋体" panose="02010600040101010101" pitchFamily="2" charset="-122"/>
              </a:rPr>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内容占位符 2"/>
          <p:cNvSpPr>
            <a:spLocks noGrp="1"/>
          </p:cNvSpPr>
          <p:nvPr>
            <p:ph idx="1"/>
          </p:nvPr>
        </p:nvSpPr>
        <p:spPr>
          <a:xfrm>
            <a:off x="244475" y="589360"/>
            <a:ext cx="8792021" cy="4286250"/>
          </a:xfrm>
        </p:spPr>
        <p:txBody>
          <a:bodyPr>
            <a:normAutofit/>
          </a:bodyPr>
          <a:lstStyle/>
          <a:p>
            <a:r>
              <a:rPr lang="zh-CN" altLang="zh-CN" sz="2400" dirty="0"/>
              <a:t>每一个变量和函数都有两个属性：</a:t>
            </a:r>
            <a:r>
              <a:rPr lang="zh-CN" altLang="zh-CN" sz="2400" dirty="0">
                <a:solidFill>
                  <a:srgbClr val="00B050"/>
                </a:solidFill>
              </a:rPr>
              <a:t>数据类型</a:t>
            </a:r>
            <a:r>
              <a:rPr lang="zh-CN" altLang="zh-CN" sz="2400" dirty="0"/>
              <a:t>和数据的</a:t>
            </a:r>
            <a:r>
              <a:rPr lang="zh-CN" altLang="zh-CN" sz="2400" dirty="0">
                <a:solidFill>
                  <a:srgbClr val="00B050"/>
                </a:solidFill>
              </a:rPr>
              <a:t>存储类别</a:t>
            </a:r>
            <a:endParaRPr lang="en-US" altLang="zh-CN" sz="2400" dirty="0">
              <a:solidFill>
                <a:srgbClr val="00B050"/>
              </a:solidFill>
            </a:endParaRPr>
          </a:p>
          <a:p>
            <a:pPr lvl="1"/>
            <a:r>
              <a:rPr lang="zh-CN" altLang="zh-CN" sz="2400" dirty="0">
                <a:solidFill>
                  <a:srgbClr val="C00000"/>
                </a:solidFill>
              </a:rPr>
              <a:t>数据类型</a:t>
            </a:r>
            <a:r>
              <a:rPr lang="zh-CN" altLang="zh-CN" sz="2400" dirty="0"/>
              <a:t>，如整型、浮点型等</a:t>
            </a:r>
            <a:endParaRPr lang="en-US" altLang="zh-CN" sz="2400" dirty="0"/>
          </a:p>
          <a:p>
            <a:pPr lvl="1"/>
            <a:r>
              <a:rPr lang="zh-CN" altLang="zh-CN" sz="2400" dirty="0">
                <a:solidFill>
                  <a:srgbClr val="C00000"/>
                </a:solidFill>
              </a:rPr>
              <a:t>存储类别</a:t>
            </a:r>
            <a:r>
              <a:rPr lang="zh-CN" altLang="zh-CN" sz="2400" dirty="0"/>
              <a:t>指的是数据在内存中存储的方式</a:t>
            </a:r>
            <a:r>
              <a:rPr lang="en-US" altLang="zh-CN" sz="2400" dirty="0"/>
              <a:t>(</a:t>
            </a:r>
            <a:r>
              <a:rPr lang="zh-CN" altLang="zh-CN" sz="2400" dirty="0"/>
              <a:t>如静态存储和动态存储</a:t>
            </a:r>
            <a:r>
              <a:rPr lang="en-US" altLang="zh-CN" sz="2400" dirty="0"/>
              <a:t>)</a:t>
            </a:r>
          </a:p>
          <a:p>
            <a:pPr lvl="1"/>
            <a:r>
              <a:rPr lang="zh-CN" altLang="zh-CN" sz="2400" dirty="0"/>
              <a:t>存储类别</a:t>
            </a:r>
            <a:r>
              <a:rPr lang="zh-CN" altLang="en-US" sz="2400" dirty="0"/>
              <a:t>包括</a:t>
            </a:r>
            <a:r>
              <a:rPr lang="zh-CN" altLang="zh-CN" sz="2400" dirty="0"/>
              <a:t>：</a:t>
            </a:r>
            <a:endParaRPr lang="en-US" altLang="zh-CN" sz="2400" dirty="0"/>
          </a:p>
          <a:p>
            <a:pPr lvl="1">
              <a:buFont typeface="Wingdings" panose="05000000000000000000" pitchFamily="2" charset="2"/>
              <a:buNone/>
            </a:pPr>
            <a:r>
              <a:rPr lang="en-US" altLang="zh-CN" sz="2400" dirty="0"/>
              <a:t>      </a:t>
            </a:r>
            <a:r>
              <a:rPr lang="zh-CN" altLang="zh-CN" sz="2400" dirty="0"/>
              <a:t>自动的、静态的、寄存器的、外部的</a:t>
            </a:r>
            <a:endParaRPr lang="en-US" altLang="zh-CN" sz="2400" dirty="0"/>
          </a:p>
          <a:p>
            <a:pPr lvl="1"/>
            <a:r>
              <a:rPr lang="zh-CN" altLang="zh-CN" sz="2400" dirty="0"/>
              <a:t>根据变量的存储类别，可以知道变量的作用域和生存期</a:t>
            </a:r>
            <a:endParaRPr lang="zh-CN" altLang="en-US" sz="2400" dirty="0"/>
          </a:p>
        </p:txBody>
      </p:sp>
      <p:pic>
        <p:nvPicPr>
          <p:cNvPr id="166915"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7938">
                                            <p:txEl>
                                              <p:pRg st="5" end="5"/>
                                            </p:txEl>
                                          </p:spTgt>
                                        </p:tgtEl>
                                        <p:attrNameLst>
                                          <p:attrName>style.visibility</p:attrName>
                                        </p:attrNameLst>
                                      </p:cBhvr>
                                      <p:to>
                                        <p:strVal val="visible"/>
                                      </p:to>
                                    </p:set>
                                    <p:animEffect transition="in" filter="blinds(horizontal)">
                                      <p:cBhvr>
                                        <p:cTn id="7" dur="500"/>
                                        <p:tgtEl>
                                          <p:spTgt spid="1679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01266"/>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局部变量的存储类别</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168963" name="Rectangle 3"/>
          <p:cNvSpPr>
            <a:spLocks noGrp="1" noChangeArrowheads="1"/>
          </p:cNvSpPr>
          <p:nvPr>
            <p:ph type="body" idx="1"/>
          </p:nvPr>
        </p:nvSpPr>
        <p:spPr>
          <a:xfrm>
            <a:off x="785813" y="1232297"/>
            <a:ext cx="7643812" cy="3214688"/>
          </a:xfrm>
        </p:spPr>
        <p:txBody>
          <a:bodyPr>
            <a:normAutofit lnSpcReduction="10000"/>
          </a:bodyPr>
          <a:lstStyle/>
          <a:p>
            <a:pPr>
              <a:buFont typeface="Wingdings" panose="05000000000000000000" pitchFamily="2" charset="2"/>
              <a:buNone/>
            </a:pPr>
            <a:r>
              <a:rPr lang="en-US" altLang="zh-CN"/>
              <a:t>1.</a:t>
            </a:r>
            <a:r>
              <a:rPr lang="zh-CN" altLang="zh-CN"/>
              <a:t>自动变量</a:t>
            </a:r>
            <a:r>
              <a:rPr lang="en-US" altLang="zh-CN"/>
              <a:t>(auto</a:t>
            </a:r>
            <a:r>
              <a:rPr lang="zh-CN" altLang="zh-CN"/>
              <a:t>变量</a:t>
            </a:r>
            <a:r>
              <a:rPr lang="en-US" altLang="zh-CN"/>
              <a:t>)</a:t>
            </a:r>
          </a:p>
          <a:p>
            <a:pPr lvl="1"/>
            <a:r>
              <a:rPr lang="zh-CN" altLang="zh-CN"/>
              <a:t>局部变量，如果不专门声明存储类别，都是动态地分配存储空间的</a:t>
            </a:r>
            <a:endParaRPr lang="en-US" altLang="zh-CN"/>
          </a:p>
          <a:p>
            <a:pPr lvl="1"/>
            <a:r>
              <a:rPr lang="zh-CN" altLang="zh-CN"/>
              <a:t>调用函数时，系统会给</a:t>
            </a:r>
            <a:r>
              <a:rPr lang="zh-CN" altLang="en-US"/>
              <a:t>局部</a:t>
            </a:r>
            <a:r>
              <a:rPr lang="zh-CN" altLang="zh-CN"/>
              <a:t>变量分配存储空间，调用结束时就自动释放空间。因此这类局部变量称为自动变量</a:t>
            </a:r>
            <a:endParaRPr lang="en-US" altLang="zh-CN"/>
          </a:p>
          <a:p>
            <a:pPr lvl="1"/>
            <a:r>
              <a:rPr lang="zh-CN" altLang="zh-CN"/>
              <a:t>自动变量用关键字</a:t>
            </a:r>
            <a:r>
              <a:rPr lang="en-US" altLang="zh-CN"/>
              <a:t>auto</a:t>
            </a:r>
            <a:r>
              <a:rPr lang="zh-CN" altLang="zh-CN"/>
              <a:t>作存储类别的声明</a:t>
            </a:r>
          </a:p>
        </p:txBody>
      </p:sp>
      <p:pic>
        <p:nvPicPr>
          <p:cNvPr id="16794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8963">
                                            <p:txEl>
                                              <p:pRg st="1" end="1"/>
                                            </p:txEl>
                                          </p:spTgt>
                                        </p:tgtEl>
                                        <p:attrNameLst>
                                          <p:attrName>style.visibility</p:attrName>
                                        </p:attrNameLst>
                                      </p:cBhvr>
                                      <p:to>
                                        <p:strVal val="visible"/>
                                      </p:to>
                                    </p:set>
                                    <p:animEffect transition="in" filter="blinds(horizontal)">
                                      <p:cBhvr>
                                        <p:cTn id="7" dur="500"/>
                                        <p:tgtEl>
                                          <p:spTgt spid="1689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8963">
                                            <p:txEl>
                                              <p:pRg st="2" end="2"/>
                                            </p:txEl>
                                          </p:spTgt>
                                        </p:tgtEl>
                                        <p:attrNameLst>
                                          <p:attrName>style.visibility</p:attrName>
                                        </p:attrNameLst>
                                      </p:cBhvr>
                                      <p:to>
                                        <p:strVal val="visible"/>
                                      </p:to>
                                    </p:set>
                                    <p:animEffect transition="in" filter="blinds(horizontal)">
                                      <p:cBhvr>
                                        <p:cTn id="12" dur="500"/>
                                        <p:tgtEl>
                                          <p:spTgt spid="1689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8963">
                                            <p:txEl>
                                              <p:pRg st="3" end="3"/>
                                            </p:txEl>
                                          </p:spTgt>
                                        </p:tgtEl>
                                        <p:attrNameLst>
                                          <p:attrName>style.visibility</p:attrName>
                                        </p:attrNameLst>
                                      </p:cBhvr>
                                      <p:to>
                                        <p:strVal val="visible"/>
                                      </p:to>
                                    </p:set>
                                    <p:animEffect transition="in" filter="blinds(horizontal)">
                                      <p:cBhvr>
                                        <p:cTn id="17" dur="500"/>
                                        <p:tgtEl>
                                          <p:spTgt spid="168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01266"/>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局部变量的存储类别</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168963" name="Rectangle 3"/>
          <p:cNvSpPr>
            <a:spLocks noGrp="1" noChangeArrowheads="1"/>
          </p:cNvSpPr>
          <p:nvPr>
            <p:ph type="body" idx="1"/>
          </p:nvPr>
        </p:nvSpPr>
        <p:spPr>
          <a:xfrm>
            <a:off x="1214439" y="1607344"/>
            <a:ext cx="4643437" cy="2411016"/>
          </a:xfrm>
        </p:spPr>
        <p:txBody>
          <a:bodyPr>
            <a:normAutofit lnSpcReduction="10000"/>
          </a:bodyPr>
          <a:lstStyle/>
          <a:p>
            <a:pPr>
              <a:buFont typeface="Wingdings" panose="05000000000000000000" pitchFamily="2" charset="2"/>
              <a:buNone/>
            </a:pPr>
            <a:r>
              <a:rPr lang="en-US" altLang="zh-CN" sz="2800" dirty="0" err="1"/>
              <a:t>int</a:t>
            </a:r>
            <a:r>
              <a:rPr lang="en-US" altLang="zh-CN" sz="2800" dirty="0"/>
              <a:t> f(</a:t>
            </a:r>
            <a:r>
              <a:rPr lang="en-US" altLang="zh-CN" sz="2800" dirty="0" err="1"/>
              <a:t>int</a:t>
            </a:r>
            <a:r>
              <a:rPr lang="en-US" altLang="zh-CN" sz="2800" dirty="0"/>
              <a:t> a)   </a:t>
            </a:r>
            <a:endParaRPr lang="zh-CN" altLang="zh-CN" sz="2800" dirty="0"/>
          </a:p>
          <a:p>
            <a:pPr>
              <a:buFont typeface="Wingdings" panose="05000000000000000000" pitchFamily="2" charset="2"/>
              <a:buNone/>
            </a:pPr>
            <a:r>
              <a:rPr lang="en-US" altLang="zh-CN" sz="2800" dirty="0"/>
              <a:t>{</a:t>
            </a:r>
            <a:r>
              <a:rPr lang="zh-CN" altLang="zh-CN" sz="2800" dirty="0"/>
              <a:t></a:t>
            </a:r>
          </a:p>
          <a:p>
            <a:pPr>
              <a:buFont typeface="Wingdings" panose="05000000000000000000" pitchFamily="2" charset="2"/>
              <a:buNone/>
            </a:pPr>
            <a:r>
              <a:rPr lang="en-US" altLang="zh-CN" sz="2800" dirty="0"/>
              <a:t>     auto </a:t>
            </a:r>
            <a:r>
              <a:rPr lang="en-US" altLang="zh-CN" sz="2800" dirty="0" err="1"/>
              <a:t>int</a:t>
            </a:r>
            <a:r>
              <a:rPr lang="en-US" altLang="zh-CN" sz="2800" dirty="0"/>
              <a:t> </a:t>
            </a:r>
            <a:r>
              <a:rPr lang="en-US" altLang="zh-CN" sz="2800" dirty="0" err="1"/>
              <a:t>b,c</a:t>
            </a:r>
            <a:r>
              <a:rPr lang="en-US" altLang="zh-CN" sz="2800" dirty="0"/>
              <a:t>=3; </a:t>
            </a:r>
            <a:r>
              <a:rPr lang="zh-CN" altLang="zh-CN" sz="2800" dirty="0"/>
              <a:t> </a:t>
            </a:r>
          </a:p>
          <a:p>
            <a:pPr>
              <a:buFont typeface="Wingdings" panose="05000000000000000000" pitchFamily="2" charset="2"/>
              <a:buNone/>
            </a:pPr>
            <a:r>
              <a:rPr lang="zh-CN" altLang="zh-CN" sz="2800" dirty="0"/>
              <a:t></a:t>
            </a:r>
            <a:r>
              <a:rPr lang="en-US" altLang="zh-CN" sz="2800" dirty="0"/>
              <a:t>       </a:t>
            </a:r>
            <a:r>
              <a:rPr lang="zh-CN" altLang="zh-CN" sz="2800" dirty="0"/>
              <a:t>┇</a:t>
            </a:r>
          </a:p>
          <a:p>
            <a:pPr>
              <a:buFont typeface="Wingdings" panose="05000000000000000000" pitchFamily="2" charset="2"/>
              <a:buNone/>
            </a:pPr>
            <a:r>
              <a:rPr lang="en-US" altLang="zh-CN" sz="2800" dirty="0"/>
              <a:t>}</a:t>
            </a:r>
            <a:endParaRPr lang="zh-CN" altLang="zh-CN" sz="2800" dirty="0"/>
          </a:p>
        </p:txBody>
      </p:sp>
      <p:sp>
        <p:nvSpPr>
          <p:cNvPr id="4" name="矩形 3"/>
          <p:cNvSpPr>
            <a:spLocks noChangeArrowheads="1"/>
          </p:cNvSpPr>
          <p:nvPr/>
        </p:nvSpPr>
        <p:spPr bwMode="auto">
          <a:xfrm>
            <a:off x="1691680" y="2575173"/>
            <a:ext cx="720080" cy="428625"/>
          </a:xfrm>
          <a:prstGeom prst="rect">
            <a:avLst/>
          </a:prstGeom>
          <a:noFill/>
          <a:ln w="3810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 name="圆角矩形标注 4"/>
          <p:cNvSpPr>
            <a:spLocks noChangeArrowheads="1"/>
          </p:cNvSpPr>
          <p:nvPr/>
        </p:nvSpPr>
        <p:spPr bwMode="auto">
          <a:xfrm>
            <a:off x="2071689" y="3482579"/>
            <a:ext cx="2071687" cy="535781"/>
          </a:xfrm>
          <a:prstGeom prst="wedgeRoundRectCallout">
            <a:avLst>
              <a:gd name="adj1" fmla="val -46988"/>
              <a:gd name="adj2" fmla="val -131682"/>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CC"/>
                </a:solidFill>
              </a:rPr>
              <a:t>可以省略</a:t>
            </a:r>
          </a:p>
        </p:txBody>
      </p:sp>
      <p:pic>
        <p:nvPicPr>
          <p:cNvPr id="168966" name="图片 5"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01266"/>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局部变量的存储类别</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169987" name="Rectangle 3"/>
          <p:cNvSpPr>
            <a:spLocks noGrp="1" noChangeArrowheads="1"/>
          </p:cNvSpPr>
          <p:nvPr>
            <p:ph type="body" idx="1"/>
          </p:nvPr>
        </p:nvSpPr>
        <p:spPr>
          <a:xfrm>
            <a:off x="785813" y="1232298"/>
            <a:ext cx="7643812" cy="3696890"/>
          </a:xfrm>
        </p:spPr>
        <p:txBody>
          <a:bodyPr>
            <a:normAutofit fontScale="92500"/>
          </a:bodyPr>
          <a:lstStyle/>
          <a:p>
            <a:pPr>
              <a:buFont typeface="Wingdings" panose="05000000000000000000" pitchFamily="2" charset="2"/>
              <a:buNone/>
            </a:pPr>
            <a:r>
              <a:rPr lang="en-US" altLang="zh-CN"/>
              <a:t>2.</a:t>
            </a:r>
            <a:r>
              <a:rPr lang="zh-CN" altLang="zh-CN"/>
              <a:t>静态局部变量</a:t>
            </a:r>
            <a:r>
              <a:rPr lang="en-US" altLang="zh-CN"/>
              <a:t>(static</a:t>
            </a:r>
            <a:r>
              <a:rPr lang="zh-CN" altLang="zh-CN"/>
              <a:t>局部变量</a:t>
            </a:r>
            <a:r>
              <a:rPr lang="en-US" altLang="zh-CN"/>
              <a:t>)</a:t>
            </a:r>
          </a:p>
          <a:p>
            <a:r>
              <a:rPr lang="zh-CN" altLang="zh-CN"/>
              <a:t>希望函数中的局部变量在函数调用结束后不消失而继续</a:t>
            </a:r>
            <a:r>
              <a:rPr lang="zh-CN" altLang="zh-CN">
                <a:solidFill>
                  <a:srgbClr val="C00000"/>
                </a:solidFill>
              </a:rPr>
              <a:t>保留原值</a:t>
            </a:r>
            <a:r>
              <a:rPr lang="zh-CN" altLang="zh-CN"/>
              <a:t>，即其占用的存储单元不释放，在下一次再调用该函数时，该变量已有值</a:t>
            </a:r>
            <a:r>
              <a:rPr lang="en-US" altLang="zh-CN"/>
              <a:t>(</a:t>
            </a:r>
            <a:r>
              <a:rPr lang="zh-CN" altLang="zh-CN"/>
              <a:t>就是上一次函数调用结束时的值</a:t>
            </a:r>
            <a:r>
              <a:rPr lang="en-US" altLang="zh-CN"/>
              <a:t>)</a:t>
            </a:r>
            <a:r>
              <a:rPr lang="zh-CN" altLang="en-US"/>
              <a:t>，</a:t>
            </a:r>
            <a:r>
              <a:rPr lang="zh-CN" altLang="zh-CN"/>
              <a:t>这时就应该指定该局部变量为“静态局部变量”，用关键字</a:t>
            </a:r>
            <a:r>
              <a:rPr lang="en-US" altLang="zh-CN">
                <a:solidFill>
                  <a:srgbClr val="C00000"/>
                </a:solidFill>
              </a:rPr>
              <a:t>static</a:t>
            </a:r>
            <a:r>
              <a:rPr lang="zh-CN" altLang="zh-CN"/>
              <a:t>进行声明</a:t>
            </a:r>
            <a:endParaRPr lang="zh-CN" altLang="zh-CN" sz="2800"/>
          </a:p>
        </p:txBody>
      </p:sp>
      <p:pic>
        <p:nvPicPr>
          <p:cNvPr id="16998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内容占位符 2"/>
          <p:cNvSpPr>
            <a:spLocks noGrp="1"/>
          </p:cNvSpPr>
          <p:nvPr>
            <p:ph idx="1"/>
          </p:nvPr>
        </p:nvSpPr>
        <p:spPr>
          <a:xfrm>
            <a:off x="214314" y="642937"/>
            <a:ext cx="7000875" cy="3964782"/>
          </a:xfrm>
        </p:spPr>
        <p:txBody>
          <a:bodyPr>
            <a:normAutofit fontScale="85000" lnSpcReduction="20000"/>
          </a:bodyPr>
          <a:lstStyle/>
          <a:p>
            <a:pPr>
              <a:buFont typeface="Wingdings" panose="05000000000000000000" pitchFamily="2" charset="2"/>
              <a:buNone/>
            </a:pPr>
            <a:r>
              <a:rPr lang="en-US" altLang="zh-CN" dirty="0"/>
              <a:t>   </a:t>
            </a:r>
            <a:r>
              <a:rPr lang="zh-CN" altLang="zh-CN" dirty="0"/>
              <a:t>考察静态局部变量的值。</a:t>
            </a:r>
            <a:endParaRPr lang="en-US" altLang="zh-CN" dirty="0"/>
          </a:p>
          <a:p>
            <a:pPr>
              <a:lnSpc>
                <a:spcPct val="100000"/>
              </a:lnSpc>
              <a:buFont typeface="Wingdings" panose="05000000000000000000" pitchFamily="2" charset="2"/>
              <a:buNone/>
            </a:pPr>
            <a:r>
              <a:rPr lang="en-US" altLang="zh-CN" sz="2800" dirty="0"/>
              <a:t>#include &lt;</a:t>
            </a:r>
            <a:r>
              <a:rPr lang="en-US" altLang="zh-CN" sz="2800" dirty="0" err="1"/>
              <a:t>stdio.h</a:t>
            </a:r>
            <a:r>
              <a:rPr lang="en-US" altLang="zh-CN" sz="2800" dirty="0"/>
              <a:t>&gt;</a:t>
            </a:r>
          </a:p>
          <a:p>
            <a:pPr>
              <a:lnSpc>
                <a:spcPct val="100000"/>
              </a:lnSpc>
              <a:buFont typeface="Wingdings" panose="05000000000000000000" pitchFamily="2" charset="2"/>
              <a:buNone/>
            </a:pPr>
            <a:r>
              <a:rPr lang="en-US" altLang="zh-CN" sz="2800" dirty="0"/>
              <a:t>int f(int);</a:t>
            </a:r>
            <a:endParaRPr lang="zh-CN" altLang="zh-CN" sz="2800" dirty="0"/>
          </a:p>
          <a:p>
            <a:pPr>
              <a:lnSpc>
                <a:spcPct val="100000"/>
              </a:lnSpc>
              <a:buFont typeface="Wingdings" panose="05000000000000000000" pitchFamily="2" charset="2"/>
              <a:buNone/>
            </a:pPr>
            <a:r>
              <a:rPr lang="en-US" altLang="zh-CN" sz="2800" dirty="0"/>
              <a:t>int main()</a:t>
            </a:r>
            <a:endParaRPr lang="zh-CN" altLang="zh-CN" sz="2800" dirty="0"/>
          </a:p>
          <a:p>
            <a:pPr>
              <a:lnSpc>
                <a:spcPct val="100000"/>
              </a:lnSpc>
              <a:buFont typeface="Wingdings" panose="05000000000000000000" pitchFamily="2" charset="2"/>
              <a:buNone/>
            </a:pPr>
            <a:r>
              <a:rPr lang="en-US" altLang="zh-CN" sz="2800" dirty="0"/>
              <a:t>{ </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int</a:t>
            </a:r>
            <a:r>
              <a:rPr lang="en-US" altLang="zh-CN" sz="2800" dirty="0"/>
              <a:t> b=2,i;            </a:t>
            </a:r>
            <a:endParaRPr lang="zh-CN" altLang="zh-CN" sz="2800" dirty="0"/>
          </a:p>
          <a:p>
            <a:pPr>
              <a:lnSpc>
                <a:spcPct val="100000"/>
              </a:lnSpc>
              <a:buFont typeface="Wingdings" panose="05000000000000000000" pitchFamily="2" charset="2"/>
              <a:buNone/>
            </a:pPr>
            <a:r>
              <a:rPr lang="en-US" altLang="zh-CN" sz="2800" dirty="0"/>
              <a:t>   for(</a:t>
            </a:r>
            <a:r>
              <a:rPr lang="en-US" altLang="zh-CN" sz="2800" dirty="0" err="1"/>
              <a:t>i</a:t>
            </a:r>
            <a:r>
              <a:rPr lang="en-US" altLang="zh-CN" sz="2800" dirty="0"/>
              <a:t>=0;i&lt;3;i++)</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(b));</a:t>
            </a:r>
            <a:endParaRPr lang="zh-CN" altLang="zh-CN" sz="2800" dirty="0"/>
          </a:p>
          <a:p>
            <a:pPr>
              <a:lnSpc>
                <a:spcPct val="100000"/>
              </a:lnSpc>
              <a:buFont typeface="Wingdings" panose="05000000000000000000" pitchFamily="2" charset="2"/>
              <a:buNone/>
            </a:pPr>
            <a:r>
              <a:rPr lang="en-US" altLang="zh-CN" sz="2800" dirty="0"/>
              <a:t>   return 0;</a:t>
            </a:r>
            <a:endParaRPr lang="zh-CN" altLang="zh-CN" sz="2800" dirty="0"/>
          </a:p>
          <a:p>
            <a:pPr>
              <a:lnSpc>
                <a:spcPct val="100000"/>
              </a:lnSpc>
              <a:buFont typeface="Wingdings" panose="05000000000000000000" pitchFamily="2" charset="2"/>
              <a:buNone/>
            </a:pPr>
            <a:r>
              <a:rPr lang="en-US" altLang="zh-CN" sz="2800" dirty="0"/>
              <a:t>}</a:t>
            </a:r>
            <a:endParaRPr lang="zh-CN" altLang="zh-CN" sz="2800" dirty="0"/>
          </a:p>
          <a:p>
            <a:pPr>
              <a:buFont typeface="Wingdings" panose="05000000000000000000" pitchFamily="2" charset="2"/>
              <a:buNone/>
            </a:pPr>
            <a:endParaRPr lang="zh-CN" altLang="en-US" dirty="0"/>
          </a:p>
        </p:txBody>
      </p:sp>
      <p:sp>
        <p:nvSpPr>
          <p:cNvPr id="4" name="内容占位符 2"/>
          <p:cNvSpPr txBox="1"/>
          <p:nvPr/>
        </p:nvSpPr>
        <p:spPr bwMode="auto">
          <a:xfrm>
            <a:off x="5214938" y="1178719"/>
            <a:ext cx="3929062" cy="2518172"/>
          </a:xfrm>
          <a:prstGeom prst="rect">
            <a:avLst/>
          </a:prstGeom>
          <a:solidFill>
            <a:srgbClr val="E1FFE1"/>
          </a:solidFill>
          <a:ln w="9525">
            <a:noFill/>
            <a:miter lim="800000"/>
          </a:ln>
        </p:spPr>
        <p:txBody>
          <a:bodyPr/>
          <a:lstStyle/>
          <a:p>
            <a:pPr>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a:defRPr/>
            </a:pPr>
            <a:r>
              <a:rPr lang="en-US" altLang="zh-CN" sz="2800" b="1" dirty="0">
                <a:latin typeface="+mn-lt"/>
                <a:ea typeface="+mn-ea"/>
              </a:rPr>
              <a:t>   b=b+1;</a:t>
            </a:r>
            <a:endParaRPr lang="zh-CN" altLang="zh-CN" sz="2800" b="1" dirty="0">
              <a:latin typeface="+mn-lt"/>
              <a:ea typeface="+mn-ea"/>
            </a:endParaRPr>
          </a:p>
          <a:p>
            <a:pPr>
              <a:defRPr/>
            </a:pPr>
            <a:r>
              <a:rPr lang="en-US" altLang="zh-CN" sz="2800" b="1" dirty="0">
                <a:latin typeface="+mn-lt"/>
                <a:ea typeface="+mn-ea"/>
              </a:rPr>
              <a:t>   c=c+1;</a:t>
            </a:r>
            <a:endParaRPr lang="zh-CN" altLang="zh-CN" sz="2800" b="1" dirty="0">
              <a:latin typeface="+mn-lt"/>
              <a:ea typeface="+mn-ea"/>
            </a:endParaRPr>
          </a:p>
          <a:p>
            <a:pPr>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a:defRPr/>
            </a:pPr>
            <a:r>
              <a:rPr lang="en-US" altLang="zh-CN" sz="2800" b="1" dirty="0">
                <a:latin typeface="+mn-lt"/>
                <a:ea typeface="+mn-ea"/>
              </a:rPr>
              <a:t>}</a:t>
            </a:r>
            <a:endParaRPr lang="zh-CN" altLang="zh-CN" sz="2800" b="1" dirty="0">
              <a:latin typeface="+mn-lt"/>
              <a:ea typeface="+mn-ea"/>
            </a:endParaRPr>
          </a:p>
          <a:p>
            <a:pPr marL="342900" indent="-342900" eaLnBrk="0" hangingPunct="0">
              <a:spcBef>
                <a:spcPct val="20000"/>
              </a:spcBef>
              <a:buFont typeface="Wingdings" panose="05000000000000000000" pitchFamily="2" charset="2"/>
              <a:buNone/>
              <a:defRPr/>
            </a:pPr>
            <a:endParaRPr lang="zh-CN" altLang="zh-CN" sz="2800" b="1" kern="0" dirty="0">
              <a:latin typeface="+mn-lt"/>
              <a:ea typeface="+mn-ea"/>
            </a:endParaRPr>
          </a:p>
          <a:p>
            <a:pPr marL="342900" indent="-342900" eaLnBrk="0" hangingPunct="0">
              <a:lnSpc>
                <a:spcPct val="120000"/>
              </a:lnSpc>
              <a:spcBef>
                <a:spcPct val="20000"/>
              </a:spcBef>
              <a:buFont typeface="Wingdings" panose="05000000000000000000" pitchFamily="2" charset="2"/>
              <a:buNone/>
              <a:defRPr/>
            </a:pPr>
            <a:endParaRPr lang="zh-CN" altLang="en-US" sz="3200" b="1" kern="0" dirty="0">
              <a:latin typeface="+mn-lt"/>
              <a:ea typeface="+mn-ea"/>
            </a:endParaRPr>
          </a:p>
        </p:txBody>
      </p:sp>
      <p:sp>
        <p:nvSpPr>
          <p:cNvPr id="5" name="圆角矩形标注 4"/>
          <p:cNvSpPr>
            <a:spLocks noChangeArrowheads="1"/>
          </p:cNvSpPr>
          <p:nvPr/>
        </p:nvSpPr>
        <p:spPr bwMode="auto">
          <a:xfrm>
            <a:off x="2714625" y="4071938"/>
            <a:ext cx="2071688" cy="535781"/>
          </a:xfrm>
          <a:prstGeom prst="wedgeRoundRectCallout">
            <a:avLst>
              <a:gd name="adj1" fmla="val 24560"/>
              <a:gd name="adj2" fmla="val -165667"/>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rPr>
              <a:t>调用三次</a:t>
            </a:r>
          </a:p>
        </p:txBody>
      </p:sp>
      <p:sp>
        <p:nvSpPr>
          <p:cNvPr id="6" name="圆角矩形标注 5"/>
          <p:cNvSpPr>
            <a:spLocks noChangeArrowheads="1"/>
          </p:cNvSpPr>
          <p:nvPr/>
        </p:nvSpPr>
        <p:spPr bwMode="auto">
          <a:xfrm>
            <a:off x="5500688" y="3804047"/>
            <a:ext cx="3357562" cy="803672"/>
          </a:xfrm>
          <a:prstGeom prst="wedgeRoundRectCallout">
            <a:avLst>
              <a:gd name="adj1" fmla="val -15972"/>
              <a:gd name="adj2" fmla="val -114231"/>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0000CC"/>
                </a:solidFill>
              </a:rPr>
              <a:t>每调用一次，开辟新</a:t>
            </a:r>
            <a:r>
              <a:rPr lang="en-US" altLang="zh-CN" sz="2400" b="1" dirty="0">
                <a:solidFill>
                  <a:srgbClr val="0000CC"/>
                </a:solidFill>
              </a:rPr>
              <a:t>a</a:t>
            </a:r>
            <a:r>
              <a:rPr lang="zh-CN" altLang="en-US" sz="2400" b="1" dirty="0">
                <a:solidFill>
                  <a:srgbClr val="0000CC"/>
                </a:solidFill>
              </a:rPr>
              <a:t>和</a:t>
            </a:r>
            <a:r>
              <a:rPr lang="en-US" altLang="zh-CN" sz="2400" b="1" dirty="0">
                <a:solidFill>
                  <a:srgbClr val="0000CC"/>
                </a:solidFill>
              </a:rPr>
              <a:t>b</a:t>
            </a:r>
            <a:r>
              <a:rPr lang="zh-CN" altLang="en-US" sz="2400" b="1" dirty="0">
                <a:solidFill>
                  <a:srgbClr val="0000CC"/>
                </a:solidFill>
              </a:rPr>
              <a:t>，但</a:t>
            </a:r>
            <a:r>
              <a:rPr lang="en-US" altLang="zh-CN" sz="2400" b="1" dirty="0">
                <a:solidFill>
                  <a:srgbClr val="0000CC"/>
                </a:solidFill>
              </a:rPr>
              <a:t>c</a:t>
            </a:r>
            <a:r>
              <a:rPr lang="zh-CN" altLang="en-US" sz="2400" b="1" dirty="0">
                <a:solidFill>
                  <a:srgbClr val="0000CC"/>
                </a:solidFill>
              </a:rPr>
              <a:t>不是</a:t>
            </a:r>
          </a:p>
        </p:txBody>
      </p:sp>
      <p:pic>
        <p:nvPicPr>
          <p:cNvPr id="171014"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内容占位符 2"/>
          <p:cNvSpPr>
            <a:spLocks noGrp="1"/>
          </p:cNvSpPr>
          <p:nvPr>
            <p:ph idx="1"/>
          </p:nvPr>
        </p:nvSpPr>
        <p:spPr>
          <a:xfrm>
            <a:off x="214314" y="642937"/>
            <a:ext cx="7000875" cy="3643313"/>
          </a:xfrm>
        </p:spPr>
        <p:txBody>
          <a:bodyPr>
            <a:normAutofit fontScale="92500" lnSpcReduction="20000"/>
          </a:bodyPr>
          <a:lstStyle/>
          <a:p>
            <a:pPr>
              <a:buFont typeface="Wingdings" panose="05000000000000000000" pitchFamily="2" charset="2"/>
              <a:buNone/>
            </a:pPr>
            <a:r>
              <a:rPr lang="zh-CN" altLang="zh-CN" dirty="0"/>
              <a:t>考察静态局部变量的值。</a:t>
            </a:r>
            <a:endParaRPr lang="en-US" altLang="zh-CN" dirty="0"/>
          </a:p>
          <a:p>
            <a:pPr>
              <a:lnSpc>
                <a:spcPct val="100000"/>
              </a:lnSpc>
              <a:buFont typeface="Wingdings" panose="05000000000000000000"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anose="05000000000000000000" pitchFamily="2" charset="2"/>
              <a:buNone/>
            </a:pPr>
            <a:r>
              <a:rPr lang="en-US" altLang="zh-CN" sz="2800" dirty="0"/>
              <a:t>int main()</a:t>
            </a:r>
            <a:endParaRPr lang="zh-CN" altLang="zh-CN" sz="2800" dirty="0"/>
          </a:p>
          <a:p>
            <a:pPr>
              <a:lnSpc>
                <a:spcPct val="100000"/>
              </a:lnSpc>
              <a:buFont typeface="Wingdings" panose="05000000000000000000" pitchFamily="2" charset="2"/>
              <a:buNone/>
            </a:pPr>
            <a:r>
              <a:rPr lang="en-US" altLang="zh-CN" sz="2800" dirty="0"/>
              <a:t>{ int f(int);           </a:t>
            </a:r>
            <a:endParaRPr lang="zh-CN" altLang="zh-CN" sz="2800" dirty="0"/>
          </a:p>
          <a:p>
            <a:pPr>
              <a:lnSpc>
                <a:spcPct val="100000"/>
              </a:lnSpc>
              <a:buFont typeface="Wingdings" panose="05000000000000000000" pitchFamily="2" charset="2"/>
              <a:buNone/>
            </a:pPr>
            <a:r>
              <a:rPr lang="en-US" altLang="zh-CN" sz="2800" dirty="0"/>
              <a:t>   int a=2,i;            </a:t>
            </a:r>
            <a:endParaRPr lang="zh-CN" altLang="zh-CN" sz="2800" dirty="0"/>
          </a:p>
          <a:p>
            <a:pPr>
              <a:lnSpc>
                <a:spcPct val="100000"/>
              </a:lnSpc>
              <a:buFont typeface="Wingdings" panose="05000000000000000000" pitchFamily="2" charset="2"/>
              <a:buNone/>
            </a:pPr>
            <a:r>
              <a:rPr lang="en-US" altLang="zh-CN" sz="2800" dirty="0"/>
              <a:t>   for(</a:t>
            </a:r>
            <a:r>
              <a:rPr lang="en-US" altLang="zh-CN" sz="2800" dirty="0" err="1"/>
              <a:t>i</a:t>
            </a:r>
            <a:r>
              <a:rPr lang="en-US" altLang="zh-CN" sz="2800" dirty="0"/>
              <a:t>=0;i&lt;3;i++)</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a:t>
            </a:r>
            <a:endParaRPr lang="zh-CN" altLang="zh-CN" sz="2800" dirty="0"/>
          </a:p>
          <a:p>
            <a:pPr>
              <a:lnSpc>
                <a:spcPct val="100000"/>
              </a:lnSpc>
              <a:buFont typeface="Wingdings" panose="05000000000000000000" pitchFamily="2" charset="2"/>
              <a:buNone/>
            </a:pPr>
            <a:r>
              <a:rPr lang="en-US" altLang="zh-CN" sz="2800" dirty="0"/>
              <a:t>   return 0;</a:t>
            </a:r>
            <a:endParaRPr lang="zh-CN" altLang="zh-CN" sz="2800" dirty="0"/>
          </a:p>
          <a:p>
            <a:pPr>
              <a:lnSpc>
                <a:spcPct val="100000"/>
              </a:lnSpc>
              <a:buFont typeface="Wingdings" panose="05000000000000000000" pitchFamily="2" charset="2"/>
              <a:buNone/>
            </a:pPr>
            <a:r>
              <a:rPr lang="en-US" altLang="zh-CN" sz="2800" dirty="0"/>
              <a:t>}</a:t>
            </a:r>
            <a:endParaRPr lang="zh-CN" altLang="zh-CN" sz="2800" dirty="0"/>
          </a:p>
          <a:p>
            <a:pPr>
              <a:buFont typeface="Wingdings" panose="05000000000000000000" pitchFamily="2" charset="2"/>
              <a:buNone/>
            </a:pPr>
            <a:endParaRPr lang="zh-CN" altLang="en-US" dirty="0"/>
          </a:p>
        </p:txBody>
      </p:sp>
      <p:sp>
        <p:nvSpPr>
          <p:cNvPr id="4" name="内容占位符 2"/>
          <p:cNvSpPr txBox="1"/>
          <p:nvPr/>
        </p:nvSpPr>
        <p:spPr bwMode="auto">
          <a:xfrm>
            <a:off x="5214938" y="1178719"/>
            <a:ext cx="3929062" cy="2518172"/>
          </a:xfrm>
          <a:prstGeom prst="rect">
            <a:avLst/>
          </a:prstGeom>
          <a:solidFill>
            <a:srgbClr val="E1FFE1"/>
          </a:solidFill>
          <a:ln w="9525">
            <a:noFill/>
            <a:miter lim="800000"/>
          </a:ln>
        </p:spPr>
        <p:txBody>
          <a:bodyPr/>
          <a:lstStyle/>
          <a:p>
            <a:pPr>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a:defRPr/>
            </a:pPr>
            <a:r>
              <a:rPr lang="en-US" altLang="zh-CN" sz="2800" b="1" dirty="0">
                <a:latin typeface="+mn-lt"/>
                <a:ea typeface="+mn-ea"/>
              </a:rPr>
              <a:t>   b=b+1;</a:t>
            </a:r>
            <a:endParaRPr lang="zh-CN" altLang="zh-CN" sz="2800" b="1" dirty="0">
              <a:latin typeface="+mn-lt"/>
              <a:ea typeface="+mn-ea"/>
            </a:endParaRPr>
          </a:p>
          <a:p>
            <a:pPr>
              <a:defRPr/>
            </a:pPr>
            <a:r>
              <a:rPr lang="en-US" altLang="zh-CN" sz="2800" b="1" dirty="0">
                <a:latin typeface="+mn-lt"/>
                <a:ea typeface="+mn-ea"/>
              </a:rPr>
              <a:t>   c=c+1;</a:t>
            </a:r>
            <a:endParaRPr lang="zh-CN" altLang="zh-CN" sz="2800" b="1" dirty="0">
              <a:latin typeface="+mn-lt"/>
              <a:ea typeface="+mn-ea"/>
            </a:endParaRPr>
          </a:p>
          <a:p>
            <a:pPr>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a:defRPr/>
            </a:pPr>
            <a:r>
              <a:rPr lang="en-US" altLang="zh-CN" sz="2800" b="1" dirty="0">
                <a:latin typeface="+mn-lt"/>
                <a:ea typeface="+mn-ea"/>
              </a:rPr>
              <a:t>}</a:t>
            </a:r>
            <a:endParaRPr lang="zh-CN" altLang="zh-CN" sz="2800" b="1" dirty="0">
              <a:latin typeface="+mn-lt"/>
              <a:ea typeface="+mn-ea"/>
            </a:endParaRPr>
          </a:p>
          <a:p>
            <a:pPr marL="342900" indent="-342900" eaLnBrk="0" hangingPunct="0">
              <a:spcBef>
                <a:spcPct val="20000"/>
              </a:spcBef>
              <a:buFont typeface="Wingdings" panose="05000000000000000000" pitchFamily="2" charset="2"/>
              <a:buNone/>
              <a:defRPr/>
            </a:pPr>
            <a:endParaRPr lang="zh-CN" altLang="zh-CN" sz="2800" b="1" kern="0" dirty="0">
              <a:latin typeface="+mn-lt"/>
              <a:ea typeface="+mn-ea"/>
            </a:endParaRPr>
          </a:p>
          <a:p>
            <a:pPr marL="342900" indent="-342900" eaLnBrk="0" hangingPunct="0">
              <a:lnSpc>
                <a:spcPct val="120000"/>
              </a:lnSpc>
              <a:spcBef>
                <a:spcPct val="20000"/>
              </a:spcBef>
              <a:buFont typeface="Wingdings" panose="05000000000000000000" pitchFamily="2" charset="2"/>
              <a:buNone/>
              <a:defRPr/>
            </a:pPr>
            <a:endParaRPr lang="zh-CN" altLang="en-US" sz="3200" b="1" kern="0" dirty="0">
              <a:latin typeface="+mn-lt"/>
              <a:ea typeface="+mn-ea"/>
            </a:endParaRPr>
          </a:p>
        </p:txBody>
      </p:sp>
      <p:sp>
        <p:nvSpPr>
          <p:cNvPr id="7" name="矩形 6"/>
          <p:cNvSpPr>
            <a:spLocks noChangeArrowheads="1"/>
          </p:cNvSpPr>
          <p:nvPr/>
        </p:nvSpPr>
        <p:spPr bwMode="auto">
          <a:xfrm>
            <a:off x="3143250"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t>0</a:t>
            </a:r>
            <a:endParaRPr lang="zh-CN" altLang="en-US" sz="3200"/>
          </a:p>
        </p:txBody>
      </p:sp>
      <p:sp>
        <p:nvSpPr>
          <p:cNvPr id="8" name="矩形 7"/>
          <p:cNvSpPr>
            <a:spLocks noChangeArrowheads="1"/>
          </p:cNvSpPr>
          <p:nvPr/>
        </p:nvSpPr>
        <p:spPr bwMode="auto">
          <a:xfrm>
            <a:off x="4429125"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t>3</a:t>
            </a:r>
            <a:endParaRPr lang="zh-CN" altLang="en-US" sz="3200"/>
          </a:p>
        </p:txBody>
      </p:sp>
      <p:sp>
        <p:nvSpPr>
          <p:cNvPr id="9" name="TextBox 8"/>
          <p:cNvSpPr txBox="1">
            <a:spLocks noChangeArrowheads="1"/>
          </p:cNvSpPr>
          <p:nvPr/>
        </p:nvSpPr>
        <p:spPr bwMode="auto">
          <a:xfrm>
            <a:off x="3286126" y="3857625"/>
            <a:ext cx="428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b</a:t>
            </a:r>
            <a:endParaRPr lang="zh-CN" altLang="en-US" sz="3200" b="1"/>
          </a:p>
        </p:txBody>
      </p:sp>
      <p:sp>
        <p:nvSpPr>
          <p:cNvPr id="10" name="TextBox 9"/>
          <p:cNvSpPr txBox="1">
            <a:spLocks noChangeArrowheads="1"/>
          </p:cNvSpPr>
          <p:nvPr/>
        </p:nvSpPr>
        <p:spPr bwMode="auto">
          <a:xfrm>
            <a:off x="4572001" y="3857625"/>
            <a:ext cx="428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c</a:t>
            </a:r>
            <a:endParaRPr lang="zh-CN" altLang="en-US" sz="3200" b="1"/>
          </a:p>
        </p:txBody>
      </p:sp>
      <p:sp>
        <p:nvSpPr>
          <p:cNvPr id="11" name="圆角矩形标注 10"/>
          <p:cNvSpPr>
            <a:spLocks noChangeArrowheads="1"/>
          </p:cNvSpPr>
          <p:nvPr/>
        </p:nvSpPr>
        <p:spPr bwMode="auto">
          <a:xfrm>
            <a:off x="5940425" y="3911204"/>
            <a:ext cx="3060700" cy="535781"/>
          </a:xfrm>
          <a:prstGeom prst="wedgeRoundRectCallout">
            <a:avLst>
              <a:gd name="adj1" fmla="val 12343"/>
              <a:gd name="adj2" fmla="val -155111"/>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rPr>
              <a:t>第一次调用开始</a:t>
            </a:r>
          </a:p>
        </p:txBody>
      </p:sp>
      <p:pic>
        <p:nvPicPr>
          <p:cNvPr id="172041" name="图片 1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内容占位符 2"/>
          <p:cNvSpPr>
            <a:spLocks noGrp="1"/>
          </p:cNvSpPr>
          <p:nvPr>
            <p:ph idx="1"/>
          </p:nvPr>
        </p:nvSpPr>
        <p:spPr>
          <a:xfrm>
            <a:off x="214314" y="642937"/>
            <a:ext cx="7000875" cy="3643313"/>
          </a:xfrm>
        </p:spPr>
        <p:txBody>
          <a:bodyPr>
            <a:normAutofit fontScale="92500" lnSpcReduction="20000"/>
          </a:bodyPr>
          <a:lstStyle/>
          <a:p>
            <a:pPr>
              <a:buFont typeface="Wingdings" panose="05000000000000000000" pitchFamily="2" charset="2"/>
              <a:buNone/>
            </a:pPr>
            <a:r>
              <a:rPr lang="en-US" altLang="zh-CN" dirty="0"/>
              <a:t>    </a:t>
            </a:r>
            <a:r>
              <a:rPr lang="zh-CN" altLang="zh-CN" dirty="0"/>
              <a:t>例</a:t>
            </a:r>
            <a:r>
              <a:rPr lang="en-US" altLang="zh-CN" dirty="0"/>
              <a:t> </a:t>
            </a:r>
            <a:r>
              <a:rPr lang="zh-CN" altLang="zh-CN" dirty="0"/>
              <a:t>考察静态局部变量的值。</a:t>
            </a:r>
            <a:endParaRPr lang="en-US" altLang="zh-CN" dirty="0"/>
          </a:p>
          <a:p>
            <a:pPr>
              <a:lnSpc>
                <a:spcPct val="100000"/>
              </a:lnSpc>
              <a:buFont typeface="Wingdings" panose="05000000000000000000"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anose="05000000000000000000" pitchFamily="2" charset="2"/>
              <a:buNone/>
            </a:pPr>
            <a:r>
              <a:rPr lang="en-US" altLang="zh-CN" sz="2800" dirty="0"/>
              <a:t>int main()</a:t>
            </a:r>
            <a:endParaRPr lang="zh-CN" altLang="zh-CN" sz="2800" dirty="0"/>
          </a:p>
          <a:p>
            <a:pPr>
              <a:lnSpc>
                <a:spcPct val="100000"/>
              </a:lnSpc>
              <a:buFont typeface="Wingdings" panose="05000000000000000000" pitchFamily="2" charset="2"/>
              <a:buNone/>
            </a:pPr>
            <a:r>
              <a:rPr lang="en-US" altLang="zh-CN" sz="2800" dirty="0"/>
              <a:t>{ int f(int);           </a:t>
            </a:r>
            <a:endParaRPr lang="zh-CN" altLang="zh-CN" sz="2800" dirty="0"/>
          </a:p>
          <a:p>
            <a:pPr>
              <a:lnSpc>
                <a:spcPct val="100000"/>
              </a:lnSpc>
              <a:buFont typeface="Wingdings" panose="05000000000000000000" pitchFamily="2" charset="2"/>
              <a:buNone/>
            </a:pPr>
            <a:r>
              <a:rPr lang="en-US" altLang="zh-CN" sz="2800" dirty="0"/>
              <a:t>   int a=2,i;            </a:t>
            </a:r>
            <a:endParaRPr lang="zh-CN" altLang="zh-CN" sz="2800" dirty="0"/>
          </a:p>
          <a:p>
            <a:pPr>
              <a:lnSpc>
                <a:spcPct val="100000"/>
              </a:lnSpc>
              <a:buFont typeface="Wingdings" panose="05000000000000000000" pitchFamily="2" charset="2"/>
              <a:buNone/>
            </a:pPr>
            <a:r>
              <a:rPr lang="en-US" altLang="zh-CN" sz="2800" dirty="0"/>
              <a:t>   for(</a:t>
            </a:r>
            <a:r>
              <a:rPr lang="en-US" altLang="zh-CN" sz="2800" dirty="0" err="1"/>
              <a:t>i</a:t>
            </a:r>
            <a:r>
              <a:rPr lang="en-US" altLang="zh-CN" sz="2800" dirty="0"/>
              <a:t>=0;i&lt;3;i++)</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a:t>
            </a:r>
            <a:endParaRPr lang="zh-CN" altLang="zh-CN" sz="2800" dirty="0"/>
          </a:p>
          <a:p>
            <a:pPr>
              <a:lnSpc>
                <a:spcPct val="100000"/>
              </a:lnSpc>
              <a:buFont typeface="Wingdings" panose="05000000000000000000" pitchFamily="2" charset="2"/>
              <a:buNone/>
            </a:pPr>
            <a:r>
              <a:rPr lang="en-US" altLang="zh-CN" sz="2800" dirty="0"/>
              <a:t>   return 0;</a:t>
            </a:r>
            <a:endParaRPr lang="zh-CN" altLang="zh-CN" sz="2800" dirty="0"/>
          </a:p>
          <a:p>
            <a:pPr>
              <a:lnSpc>
                <a:spcPct val="100000"/>
              </a:lnSpc>
              <a:buFont typeface="Wingdings" panose="05000000000000000000" pitchFamily="2" charset="2"/>
              <a:buNone/>
            </a:pPr>
            <a:r>
              <a:rPr lang="en-US" altLang="zh-CN" sz="2800" dirty="0"/>
              <a:t>}</a:t>
            </a:r>
            <a:endParaRPr lang="zh-CN" altLang="zh-CN" sz="2800" dirty="0"/>
          </a:p>
          <a:p>
            <a:pPr>
              <a:buFont typeface="Wingdings" panose="05000000000000000000" pitchFamily="2" charset="2"/>
              <a:buNone/>
            </a:pPr>
            <a:endParaRPr lang="zh-CN" altLang="en-US" dirty="0"/>
          </a:p>
        </p:txBody>
      </p:sp>
      <p:sp>
        <p:nvSpPr>
          <p:cNvPr id="4" name="内容占位符 2"/>
          <p:cNvSpPr txBox="1"/>
          <p:nvPr/>
        </p:nvSpPr>
        <p:spPr bwMode="auto">
          <a:xfrm>
            <a:off x="5214938" y="1178719"/>
            <a:ext cx="3929062" cy="2518172"/>
          </a:xfrm>
          <a:prstGeom prst="rect">
            <a:avLst/>
          </a:prstGeom>
          <a:solidFill>
            <a:srgbClr val="E1FFE1"/>
          </a:solidFill>
          <a:ln w="9525">
            <a:noFill/>
            <a:miter lim="800000"/>
          </a:ln>
        </p:spPr>
        <p:txBody>
          <a:bodyPr/>
          <a:lstStyle/>
          <a:p>
            <a:pPr>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a:defRPr/>
            </a:pPr>
            <a:r>
              <a:rPr lang="en-US" altLang="zh-CN" sz="2800" b="1" dirty="0">
                <a:latin typeface="+mn-lt"/>
                <a:ea typeface="+mn-ea"/>
              </a:rPr>
              <a:t>   b=b+1;</a:t>
            </a:r>
            <a:endParaRPr lang="zh-CN" altLang="zh-CN" sz="2800" b="1" dirty="0">
              <a:latin typeface="+mn-lt"/>
              <a:ea typeface="+mn-ea"/>
            </a:endParaRPr>
          </a:p>
          <a:p>
            <a:pPr>
              <a:defRPr/>
            </a:pPr>
            <a:r>
              <a:rPr lang="en-US" altLang="zh-CN" sz="2800" b="1" dirty="0">
                <a:latin typeface="+mn-lt"/>
                <a:ea typeface="+mn-ea"/>
              </a:rPr>
              <a:t>   c=c+1;</a:t>
            </a:r>
            <a:endParaRPr lang="zh-CN" altLang="zh-CN" sz="2800" b="1" dirty="0">
              <a:latin typeface="+mn-lt"/>
              <a:ea typeface="+mn-ea"/>
            </a:endParaRPr>
          </a:p>
          <a:p>
            <a:pPr>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a:defRPr/>
            </a:pPr>
            <a:r>
              <a:rPr lang="en-US" altLang="zh-CN" sz="2800" b="1" dirty="0">
                <a:latin typeface="+mn-lt"/>
                <a:ea typeface="+mn-ea"/>
              </a:rPr>
              <a:t>}</a:t>
            </a:r>
            <a:endParaRPr lang="zh-CN" altLang="zh-CN" sz="2800" b="1" dirty="0">
              <a:latin typeface="+mn-lt"/>
              <a:ea typeface="+mn-ea"/>
            </a:endParaRPr>
          </a:p>
          <a:p>
            <a:pPr marL="342900" indent="-342900" eaLnBrk="0" hangingPunct="0">
              <a:spcBef>
                <a:spcPct val="20000"/>
              </a:spcBef>
              <a:buFont typeface="Wingdings" panose="05000000000000000000" pitchFamily="2" charset="2"/>
              <a:buNone/>
              <a:defRPr/>
            </a:pPr>
            <a:endParaRPr lang="zh-CN" altLang="zh-CN" sz="2800" b="1" kern="0" dirty="0">
              <a:latin typeface="+mn-lt"/>
              <a:ea typeface="+mn-ea"/>
            </a:endParaRPr>
          </a:p>
          <a:p>
            <a:pPr marL="342900" indent="-342900" eaLnBrk="0" hangingPunct="0">
              <a:lnSpc>
                <a:spcPct val="120000"/>
              </a:lnSpc>
              <a:spcBef>
                <a:spcPct val="20000"/>
              </a:spcBef>
              <a:buFont typeface="Wingdings" panose="05000000000000000000" pitchFamily="2" charset="2"/>
              <a:buNone/>
              <a:defRPr/>
            </a:pPr>
            <a:endParaRPr lang="zh-CN" altLang="en-US" sz="3200" b="1" kern="0" dirty="0">
              <a:latin typeface="+mn-lt"/>
              <a:ea typeface="+mn-ea"/>
            </a:endParaRPr>
          </a:p>
        </p:txBody>
      </p:sp>
      <p:sp>
        <p:nvSpPr>
          <p:cNvPr id="173060" name="矩形 6"/>
          <p:cNvSpPr>
            <a:spLocks noChangeArrowheads="1"/>
          </p:cNvSpPr>
          <p:nvPr/>
        </p:nvSpPr>
        <p:spPr bwMode="auto">
          <a:xfrm>
            <a:off x="3143250"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t>0</a:t>
            </a:r>
            <a:endParaRPr lang="zh-CN" altLang="en-US" sz="3200"/>
          </a:p>
        </p:txBody>
      </p:sp>
      <p:sp>
        <p:nvSpPr>
          <p:cNvPr id="173061" name="矩形 7"/>
          <p:cNvSpPr>
            <a:spLocks noChangeArrowheads="1"/>
          </p:cNvSpPr>
          <p:nvPr/>
        </p:nvSpPr>
        <p:spPr bwMode="auto">
          <a:xfrm>
            <a:off x="4429125"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t>3</a:t>
            </a:r>
            <a:endParaRPr lang="zh-CN" altLang="en-US" sz="3200"/>
          </a:p>
        </p:txBody>
      </p:sp>
      <p:sp>
        <p:nvSpPr>
          <p:cNvPr id="173062" name="TextBox 8"/>
          <p:cNvSpPr txBox="1">
            <a:spLocks noChangeArrowheads="1"/>
          </p:cNvSpPr>
          <p:nvPr/>
        </p:nvSpPr>
        <p:spPr bwMode="auto">
          <a:xfrm>
            <a:off x="3286126" y="3857625"/>
            <a:ext cx="428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b</a:t>
            </a:r>
            <a:endParaRPr lang="zh-CN" altLang="en-US" sz="3200" b="1"/>
          </a:p>
        </p:txBody>
      </p:sp>
      <p:sp>
        <p:nvSpPr>
          <p:cNvPr id="173063" name="TextBox 9"/>
          <p:cNvSpPr txBox="1">
            <a:spLocks noChangeArrowheads="1"/>
          </p:cNvSpPr>
          <p:nvPr/>
        </p:nvSpPr>
        <p:spPr bwMode="auto">
          <a:xfrm>
            <a:off x="4572001" y="3857625"/>
            <a:ext cx="428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c</a:t>
            </a:r>
            <a:endParaRPr lang="zh-CN" altLang="en-US" sz="3200" b="1"/>
          </a:p>
        </p:txBody>
      </p:sp>
      <p:sp>
        <p:nvSpPr>
          <p:cNvPr id="11" name="圆角矩形标注 10"/>
          <p:cNvSpPr>
            <a:spLocks noChangeArrowheads="1"/>
          </p:cNvSpPr>
          <p:nvPr/>
        </p:nvSpPr>
        <p:spPr bwMode="auto">
          <a:xfrm>
            <a:off x="5867401" y="3921919"/>
            <a:ext cx="3133725" cy="535781"/>
          </a:xfrm>
          <a:prstGeom prst="wedgeRoundRectCallout">
            <a:avLst>
              <a:gd name="adj1" fmla="val 13222"/>
              <a:gd name="adj2" fmla="val -155111"/>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rPr>
              <a:t>第一次调用期间</a:t>
            </a:r>
          </a:p>
        </p:txBody>
      </p:sp>
      <p:sp>
        <p:nvSpPr>
          <p:cNvPr id="12" name="矩形 11"/>
          <p:cNvSpPr>
            <a:spLocks noChangeArrowheads="1"/>
          </p:cNvSpPr>
          <p:nvPr/>
        </p:nvSpPr>
        <p:spPr bwMode="auto">
          <a:xfrm>
            <a:off x="3143250"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rPr>
              <a:t>1</a:t>
            </a:r>
            <a:endParaRPr lang="zh-CN" altLang="en-US" sz="3200">
              <a:solidFill>
                <a:srgbClr val="FF0000"/>
              </a:solidFill>
            </a:endParaRPr>
          </a:p>
        </p:txBody>
      </p:sp>
      <p:sp>
        <p:nvSpPr>
          <p:cNvPr id="13" name="矩形 12"/>
          <p:cNvSpPr>
            <a:spLocks noChangeArrowheads="1"/>
          </p:cNvSpPr>
          <p:nvPr/>
        </p:nvSpPr>
        <p:spPr bwMode="auto">
          <a:xfrm>
            <a:off x="4429125"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rPr>
              <a:t>4</a:t>
            </a:r>
            <a:endParaRPr lang="zh-CN" altLang="en-US" sz="3200">
              <a:solidFill>
                <a:srgbClr val="FF0000"/>
              </a:solidFill>
            </a:endParaRPr>
          </a:p>
        </p:txBody>
      </p:sp>
      <p:pic>
        <p:nvPicPr>
          <p:cNvPr id="173067" name="图片 1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par>
                          <p:cTn id="13" fill="hold">
                            <p:stCondLst>
                              <p:cond delay="500"/>
                            </p:stCondLst>
                            <p:childTnLst>
                              <p:par>
                                <p:cTn id="14" presetID="49" presetClass="entr" presetSubtype="0" decel="10000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 calcmode="lin" valueType="num">
                                      <p:cBhvr>
                                        <p:cTn id="18" dur="500" fill="hold"/>
                                        <p:tgtEl>
                                          <p:spTgt spid="13"/>
                                        </p:tgtEl>
                                        <p:attrNameLst>
                                          <p:attrName>style.rotation</p:attrName>
                                        </p:attrNameLst>
                                      </p:cBhvr>
                                      <p:tavLst>
                                        <p:tav tm="0">
                                          <p:val>
                                            <p:fltVal val="360"/>
                                          </p:val>
                                        </p:tav>
                                        <p:tav tm="100000">
                                          <p:val>
                                            <p:fltVal val="0"/>
                                          </p:val>
                                        </p:tav>
                                      </p:tavLst>
                                    </p:anim>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内容占位符 2"/>
          <p:cNvSpPr>
            <a:spLocks noGrp="1"/>
          </p:cNvSpPr>
          <p:nvPr>
            <p:ph idx="1"/>
          </p:nvPr>
        </p:nvSpPr>
        <p:spPr>
          <a:xfrm>
            <a:off x="214314" y="642937"/>
            <a:ext cx="7000875" cy="3643313"/>
          </a:xfrm>
        </p:spPr>
        <p:txBody>
          <a:bodyPr>
            <a:normAutofit fontScale="92500" lnSpcReduction="20000"/>
          </a:bodyPr>
          <a:lstStyle/>
          <a:p>
            <a:pPr>
              <a:buFont typeface="Wingdings" panose="05000000000000000000" pitchFamily="2" charset="2"/>
              <a:buNone/>
            </a:pPr>
            <a:r>
              <a:rPr lang="en-US" altLang="zh-CN" dirty="0"/>
              <a:t>    </a:t>
            </a:r>
            <a:r>
              <a:rPr lang="zh-CN" altLang="zh-CN" dirty="0"/>
              <a:t>例</a:t>
            </a:r>
            <a:r>
              <a:rPr lang="en-US" altLang="zh-CN" dirty="0"/>
              <a:t> </a:t>
            </a:r>
            <a:r>
              <a:rPr lang="zh-CN" altLang="zh-CN" dirty="0"/>
              <a:t>考察静态局部变量的值。</a:t>
            </a:r>
            <a:endParaRPr lang="en-US" altLang="zh-CN" dirty="0"/>
          </a:p>
          <a:p>
            <a:pPr>
              <a:lnSpc>
                <a:spcPct val="100000"/>
              </a:lnSpc>
              <a:buFont typeface="Wingdings" panose="05000000000000000000"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anose="05000000000000000000" pitchFamily="2" charset="2"/>
              <a:buNone/>
            </a:pPr>
            <a:r>
              <a:rPr lang="en-US" altLang="zh-CN" sz="2800" dirty="0"/>
              <a:t>int main()</a:t>
            </a:r>
            <a:endParaRPr lang="zh-CN" altLang="zh-CN" sz="2800" dirty="0"/>
          </a:p>
          <a:p>
            <a:pPr>
              <a:lnSpc>
                <a:spcPct val="100000"/>
              </a:lnSpc>
              <a:buFont typeface="Wingdings" panose="05000000000000000000" pitchFamily="2" charset="2"/>
              <a:buNone/>
            </a:pPr>
            <a:r>
              <a:rPr lang="en-US" altLang="zh-CN" sz="2800" dirty="0"/>
              <a:t>{ int f(int);           </a:t>
            </a:r>
            <a:endParaRPr lang="zh-CN" altLang="zh-CN" sz="2800" dirty="0"/>
          </a:p>
          <a:p>
            <a:pPr>
              <a:lnSpc>
                <a:spcPct val="100000"/>
              </a:lnSpc>
              <a:buFont typeface="Wingdings" panose="05000000000000000000" pitchFamily="2" charset="2"/>
              <a:buNone/>
            </a:pPr>
            <a:r>
              <a:rPr lang="en-US" altLang="zh-CN" sz="2800" dirty="0"/>
              <a:t>   int a=2,i;            </a:t>
            </a:r>
            <a:endParaRPr lang="zh-CN" altLang="zh-CN" sz="2800" dirty="0"/>
          </a:p>
          <a:p>
            <a:pPr>
              <a:lnSpc>
                <a:spcPct val="100000"/>
              </a:lnSpc>
              <a:buFont typeface="Wingdings" panose="05000000000000000000" pitchFamily="2" charset="2"/>
              <a:buNone/>
            </a:pPr>
            <a:r>
              <a:rPr lang="en-US" altLang="zh-CN" sz="2800" dirty="0"/>
              <a:t>   for(</a:t>
            </a:r>
            <a:r>
              <a:rPr lang="en-US" altLang="zh-CN" sz="2800" dirty="0" err="1"/>
              <a:t>i</a:t>
            </a:r>
            <a:r>
              <a:rPr lang="en-US" altLang="zh-CN" sz="2800" dirty="0"/>
              <a:t>=0;i&lt;3;i++)</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a:t>
            </a:r>
            <a:endParaRPr lang="zh-CN" altLang="zh-CN" sz="2800" dirty="0"/>
          </a:p>
          <a:p>
            <a:pPr>
              <a:lnSpc>
                <a:spcPct val="100000"/>
              </a:lnSpc>
              <a:buFont typeface="Wingdings" panose="05000000000000000000" pitchFamily="2" charset="2"/>
              <a:buNone/>
            </a:pPr>
            <a:r>
              <a:rPr lang="en-US" altLang="zh-CN" sz="2800" dirty="0"/>
              <a:t>   return 0;</a:t>
            </a:r>
            <a:endParaRPr lang="zh-CN" altLang="zh-CN" sz="2800" dirty="0"/>
          </a:p>
          <a:p>
            <a:pPr>
              <a:lnSpc>
                <a:spcPct val="100000"/>
              </a:lnSpc>
              <a:buFont typeface="Wingdings" panose="05000000000000000000" pitchFamily="2" charset="2"/>
              <a:buNone/>
            </a:pPr>
            <a:r>
              <a:rPr lang="en-US" altLang="zh-CN" sz="2800" dirty="0"/>
              <a:t>}</a:t>
            </a:r>
            <a:endParaRPr lang="zh-CN" altLang="zh-CN" sz="2800" dirty="0"/>
          </a:p>
          <a:p>
            <a:pPr>
              <a:buFont typeface="Wingdings" panose="05000000000000000000" pitchFamily="2" charset="2"/>
              <a:buNone/>
            </a:pPr>
            <a:endParaRPr lang="zh-CN" altLang="en-US" dirty="0"/>
          </a:p>
        </p:txBody>
      </p:sp>
      <p:sp>
        <p:nvSpPr>
          <p:cNvPr id="4" name="内容占位符 2"/>
          <p:cNvSpPr txBox="1"/>
          <p:nvPr/>
        </p:nvSpPr>
        <p:spPr bwMode="auto">
          <a:xfrm>
            <a:off x="5214938" y="1178719"/>
            <a:ext cx="3929062" cy="2518172"/>
          </a:xfrm>
          <a:prstGeom prst="rect">
            <a:avLst/>
          </a:prstGeom>
          <a:solidFill>
            <a:srgbClr val="E1FFE1"/>
          </a:solidFill>
          <a:ln w="9525">
            <a:noFill/>
            <a:miter lim="800000"/>
          </a:ln>
        </p:spPr>
        <p:txBody>
          <a:bodyPr/>
          <a:lstStyle/>
          <a:p>
            <a:pPr>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a:defRPr/>
            </a:pPr>
            <a:r>
              <a:rPr lang="en-US" altLang="zh-CN" sz="2800" b="1" dirty="0">
                <a:latin typeface="+mn-lt"/>
                <a:ea typeface="+mn-ea"/>
              </a:rPr>
              <a:t>   b=b+1;</a:t>
            </a:r>
            <a:endParaRPr lang="zh-CN" altLang="zh-CN" sz="2800" b="1" dirty="0">
              <a:latin typeface="+mn-lt"/>
              <a:ea typeface="+mn-ea"/>
            </a:endParaRPr>
          </a:p>
          <a:p>
            <a:pPr>
              <a:defRPr/>
            </a:pPr>
            <a:r>
              <a:rPr lang="en-US" altLang="zh-CN" sz="2800" b="1" dirty="0">
                <a:latin typeface="+mn-lt"/>
                <a:ea typeface="+mn-ea"/>
              </a:rPr>
              <a:t>   c=c+1;</a:t>
            </a:r>
            <a:endParaRPr lang="zh-CN" altLang="zh-CN" sz="2800" b="1" dirty="0">
              <a:latin typeface="+mn-lt"/>
              <a:ea typeface="+mn-ea"/>
            </a:endParaRPr>
          </a:p>
          <a:p>
            <a:pPr>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a:defRPr/>
            </a:pPr>
            <a:r>
              <a:rPr lang="en-US" altLang="zh-CN" sz="2800" b="1" dirty="0">
                <a:latin typeface="+mn-lt"/>
                <a:ea typeface="+mn-ea"/>
              </a:rPr>
              <a:t>}</a:t>
            </a:r>
            <a:endParaRPr lang="zh-CN" altLang="zh-CN" sz="2800" b="1" dirty="0">
              <a:latin typeface="+mn-lt"/>
              <a:ea typeface="+mn-ea"/>
            </a:endParaRPr>
          </a:p>
          <a:p>
            <a:pPr marL="342900" indent="-342900" eaLnBrk="0" hangingPunct="0">
              <a:spcBef>
                <a:spcPct val="20000"/>
              </a:spcBef>
              <a:buFont typeface="Wingdings" panose="05000000000000000000" pitchFamily="2" charset="2"/>
              <a:buNone/>
              <a:defRPr/>
            </a:pPr>
            <a:endParaRPr lang="zh-CN" altLang="zh-CN" sz="2800" b="1" kern="0" dirty="0">
              <a:latin typeface="+mn-lt"/>
              <a:ea typeface="+mn-ea"/>
            </a:endParaRPr>
          </a:p>
          <a:p>
            <a:pPr marL="342900" indent="-342900" eaLnBrk="0" hangingPunct="0">
              <a:lnSpc>
                <a:spcPct val="120000"/>
              </a:lnSpc>
              <a:spcBef>
                <a:spcPct val="20000"/>
              </a:spcBef>
              <a:buFont typeface="Wingdings" panose="05000000000000000000" pitchFamily="2" charset="2"/>
              <a:buNone/>
              <a:defRPr/>
            </a:pPr>
            <a:endParaRPr lang="zh-CN" altLang="en-US" sz="3200" b="1" kern="0" dirty="0">
              <a:latin typeface="+mn-lt"/>
              <a:ea typeface="+mn-ea"/>
            </a:endParaRPr>
          </a:p>
        </p:txBody>
      </p:sp>
      <p:sp>
        <p:nvSpPr>
          <p:cNvPr id="174084" name="TextBox 8"/>
          <p:cNvSpPr txBox="1">
            <a:spLocks noChangeArrowheads="1"/>
          </p:cNvSpPr>
          <p:nvPr/>
        </p:nvSpPr>
        <p:spPr bwMode="auto">
          <a:xfrm>
            <a:off x="3286126" y="3857625"/>
            <a:ext cx="428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b</a:t>
            </a:r>
            <a:endParaRPr lang="zh-CN" altLang="en-US" sz="3200" b="1"/>
          </a:p>
        </p:txBody>
      </p:sp>
      <p:sp>
        <p:nvSpPr>
          <p:cNvPr id="174085" name="TextBox 9"/>
          <p:cNvSpPr txBox="1">
            <a:spLocks noChangeArrowheads="1"/>
          </p:cNvSpPr>
          <p:nvPr/>
        </p:nvSpPr>
        <p:spPr bwMode="auto">
          <a:xfrm>
            <a:off x="4572001" y="3857625"/>
            <a:ext cx="428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c</a:t>
            </a:r>
            <a:endParaRPr lang="zh-CN" altLang="en-US" sz="3200" b="1"/>
          </a:p>
        </p:txBody>
      </p:sp>
      <p:sp>
        <p:nvSpPr>
          <p:cNvPr id="11" name="圆角矩形标注 10"/>
          <p:cNvSpPr>
            <a:spLocks noChangeArrowheads="1"/>
          </p:cNvSpPr>
          <p:nvPr/>
        </p:nvSpPr>
        <p:spPr bwMode="auto">
          <a:xfrm>
            <a:off x="6011863" y="3911204"/>
            <a:ext cx="2989262" cy="535781"/>
          </a:xfrm>
          <a:prstGeom prst="wedgeRoundRectCallout">
            <a:avLst>
              <a:gd name="adj1" fmla="val 11444"/>
              <a:gd name="adj2" fmla="val -155111"/>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rPr>
              <a:t>第一次调用结束</a:t>
            </a:r>
          </a:p>
        </p:txBody>
      </p:sp>
      <p:sp>
        <p:nvSpPr>
          <p:cNvPr id="174087" name="矩形 11"/>
          <p:cNvSpPr>
            <a:spLocks noChangeArrowheads="1"/>
          </p:cNvSpPr>
          <p:nvPr/>
        </p:nvSpPr>
        <p:spPr bwMode="auto">
          <a:xfrm>
            <a:off x="3143250"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rPr>
              <a:t>1</a:t>
            </a:r>
            <a:endParaRPr lang="zh-CN" altLang="en-US" sz="3200">
              <a:solidFill>
                <a:srgbClr val="FF0000"/>
              </a:solidFill>
            </a:endParaRPr>
          </a:p>
        </p:txBody>
      </p:sp>
      <p:sp>
        <p:nvSpPr>
          <p:cNvPr id="174088" name="矩形 12"/>
          <p:cNvSpPr>
            <a:spLocks noChangeArrowheads="1"/>
          </p:cNvSpPr>
          <p:nvPr/>
        </p:nvSpPr>
        <p:spPr bwMode="auto">
          <a:xfrm>
            <a:off x="4429125"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rPr>
              <a:t>4</a:t>
            </a:r>
            <a:endParaRPr lang="zh-CN" altLang="en-US" sz="3200">
              <a:solidFill>
                <a:srgbClr val="FF0000"/>
              </a:solidFill>
            </a:endParaRPr>
          </a:p>
        </p:txBody>
      </p:sp>
      <p:sp>
        <p:nvSpPr>
          <p:cNvPr id="14" name="矩形 13"/>
          <p:cNvSpPr>
            <a:spLocks noChangeArrowheads="1"/>
          </p:cNvSpPr>
          <p:nvPr/>
        </p:nvSpPr>
        <p:spPr bwMode="auto">
          <a:xfrm>
            <a:off x="2786063" y="3911204"/>
            <a:ext cx="1357312" cy="9108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圆角矩形标注 14"/>
          <p:cNvSpPr>
            <a:spLocks noChangeArrowheads="1"/>
          </p:cNvSpPr>
          <p:nvPr/>
        </p:nvSpPr>
        <p:spPr bwMode="auto">
          <a:xfrm>
            <a:off x="4071939" y="2357438"/>
            <a:ext cx="642937" cy="375047"/>
          </a:xfrm>
          <a:prstGeom prst="wedgeRoundRectCallout">
            <a:avLst>
              <a:gd name="adj1" fmla="val 6394"/>
              <a:gd name="adj2" fmla="val 146694"/>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0000CC"/>
                </a:solidFill>
              </a:rPr>
              <a:t>7</a:t>
            </a:r>
            <a:endParaRPr lang="zh-CN" altLang="en-US" sz="2800" b="1">
              <a:solidFill>
                <a:srgbClr val="0000CC"/>
              </a:solidFill>
            </a:endParaRPr>
          </a:p>
        </p:txBody>
      </p:sp>
      <p:pic>
        <p:nvPicPr>
          <p:cNvPr id="174091" name="图片 1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Top)">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内容占位符 2"/>
          <p:cNvSpPr>
            <a:spLocks noGrp="1"/>
          </p:cNvSpPr>
          <p:nvPr>
            <p:ph idx="1"/>
          </p:nvPr>
        </p:nvSpPr>
        <p:spPr>
          <a:xfrm>
            <a:off x="214314" y="642937"/>
            <a:ext cx="7000875" cy="3643313"/>
          </a:xfrm>
        </p:spPr>
        <p:txBody>
          <a:bodyPr>
            <a:normAutofit fontScale="92500" lnSpcReduction="20000"/>
          </a:bodyPr>
          <a:lstStyle/>
          <a:p>
            <a:pPr>
              <a:buFont typeface="Wingdings" panose="05000000000000000000" pitchFamily="2" charset="2"/>
              <a:buNone/>
            </a:pPr>
            <a:r>
              <a:rPr lang="en-US" altLang="zh-CN" dirty="0"/>
              <a:t>    </a:t>
            </a:r>
            <a:r>
              <a:rPr lang="zh-CN" altLang="zh-CN" dirty="0"/>
              <a:t>例</a:t>
            </a:r>
            <a:r>
              <a:rPr lang="en-US" altLang="zh-CN" dirty="0"/>
              <a:t>  </a:t>
            </a:r>
            <a:r>
              <a:rPr lang="zh-CN" altLang="zh-CN" dirty="0"/>
              <a:t>考察静态局部变量的值。</a:t>
            </a:r>
            <a:endParaRPr lang="en-US" altLang="zh-CN" dirty="0"/>
          </a:p>
          <a:p>
            <a:pPr>
              <a:lnSpc>
                <a:spcPct val="100000"/>
              </a:lnSpc>
              <a:buFont typeface="Wingdings" panose="05000000000000000000"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anose="05000000000000000000" pitchFamily="2" charset="2"/>
              <a:buNone/>
            </a:pPr>
            <a:r>
              <a:rPr lang="en-US" altLang="zh-CN" sz="2800" dirty="0"/>
              <a:t>int main()</a:t>
            </a:r>
            <a:endParaRPr lang="zh-CN" altLang="zh-CN" sz="2800" dirty="0"/>
          </a:p>
          <a:p>
            <a:pPr>
              <a:lnSpc>
                <a:spcPct val="100000"/>
              </a:lnSpc>
              <a:buFont typeface="Wingdings" panose="05000000000000000000" pitchFamily="2" charset="2"/>
              <a:buNone/>
            </a:pPr>
            <a:r>
              <a:rPr lang="en-US" altLang="zh-CN" sz="2800" dirty="0"/>
              <a:t>{ int f(int);           </a:t>
            </a:r>
            <a:endParaRPr lang="zh-CN" altLang="zh-CN" sz="2800" dirty="0"/>
          </a:p>
          <a:p>
            <a:pPr>
              <a:lnSpc>
                <a:spcPct val="100000"/>
              </a:lnSpc>
              <a:buFont typeface="Wingdings" panose="05000000000000000000" pitchFamily="2" charset="2"/>
              <a:buNone/>
            </a:pPr>
            <a:r>
              <a:rPr lang="en-US" altLang="zh-CN" sz="2800" dirty="0"/>
              <a:t>   int a=2,i;            </a:t>
            </a:r>
            <a:endParaRPr lang="zh-CN" altLang="zh-CN" sz="2800" dirty="0"/>
          </a:p>
          <a:p>
            <a:pPr>
              <a:lnSpc>
                <a:spcPct val="100000"/>
              </a:lnSpc>
              <a:buFont typeface="Wingdings" panose="05000000000000000000" pitchFamily="2" charset="2"/>
              <a:buNone/>
            </a:pPr>
            <a:r>
              <a:rPr lang="en-US" altLang="zh-CN" sz="2800" dirty="0"/>
              <a:t>   for(</a:t>
            </a:r>
            <a:r>
              <a:rPr lang="en-US" altLang="zh-CN" sz="2800" dirty="0" err="1"/>
              <a:t>i</a:t>
            </a:r>
            <a:r>
              <a:rPr lang="en-US" altLang="zh-CN" sz="2800" dirty="0"/>
              <a:t>=0;i&lt;3;i++)</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a:t>
            </a:r>
            <a:endParaRPr lang="zh-CN" altLang="zh-CN" sz="2800" dirty="0"/>
          </a:p>
          <a:p>
            <a:pPr>
              <a:lnSpc>
                <a:spcPct val="100000"/>
              </a:lnSpc>
              <a:buFont typeface="Wingdings" panose="05000000000000000000" pitchFamily="2" charset="2"/>
              <a:buNone/>
            </a:pPr>
            <a:r>
              <a:rPr lang="en-US" altLang="zh-CN" sz="2800" dirty="0"/>
              <a:t>   return 0;</a:t>
            </a:r>
            <a:endParaRPr lang="zh-CN" altLang="zh-CN" sz="2800" dirty="0"/>
          </a:p>
          <a:p>
            <a:pPr>
              <a:lnSpc>
                <a:spcPct val="100000"/>
              </a:lnSpc>
              <a:buFont typeface="Wingdings" panose="05000000000000000000" pitchFamily="2" charset="2"/>
              <a:buNone/>
            </a:pPr>
            <a:r>
              <a:rPr lang="en-US" altLang="zh-CN" sz="2800" dirty="0"/>
              <a:t>}</a:t>
            </a:r>
            <a:endParaRPr lang="zh-CN" altLang="zh-CN" sz="2800" dirty="0"/>
          </a:p>
          <a:p>
            <a:pPr>
              <a:buFont typeface="Wingdings" panose="05000000000000000000" pitchFamily="2" charset="2"/>
              <a:buNone/>
            </a:pPr>
            <a:endParaRPr lang="zh-CN" altLang="en-US" dirty="0"/>
          </a:p>
        </p:txBody>
      </p:sp>
      <p:sp>
        <p:nvSpPr>
          <p:cNvPr id="4" name="内容占位符 2"/>
          <p:cNvSpPr txBox="1"/>
          <p:nvPr/>
        </p:nvSpPr>
        <p:spPr bwMode="auto">
          <a:xfrm>
            <a:off x="5214938" y="1178719"/>
            <a:ext cx="3929062" cy="2518172"/>
          </a:xfrm>
          <a:prstGeom prst="rect">
            <a:avLst/>
          </a:prstGeom>
          <a:solidFill>
            <a:srgbClr val="E1FFE1"/>
          </a:solidFill>
          <a:ln w="9525">
            <a:noFill/>
            <a:miter lim="800000"/>
          </a:ln>
        </p:spPr>
        <p:txBody>
          <a:bodyPr/>
          <a:lstStyle/>
          <a:p>
            <a:pPr>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a:defRPr/>
            </a:pPr>
            <a:r>
              <a:rPr lang="en-US" altLang="zh-CN" sz="2800" b="1" dirty="0">
                <a:latin typeface="+mn-lt"/>
                <a:ea typeface="+mn-ea"/>
              </a:rPr>
              <a:t>   b=b+1;</a:t>
            </a:r>
            <a:endParaRPr lang="zh-CN" altLang="zh-CN" sz="2800" b="1" dirty="0">
              <a:latin typeface="+mn-lt"/>
              <a:ea typeface="+mn-ea"/>
            </a:endParaRPr>
          </a:p>
          <a:p>
            <a:pPr>
              <a:defRPr/>
            </a:pPr>
            <a:r>
              <a:rPr lang="en-US" altLang="zh-CN" sz="2800" b="1" dirty="0">
                <a:latin typeface="+mn-lt"/>
                <a:ea typeface="+mn-ea"/>
              </a:rPr>
              <a:t>   c=c+1;</a:t>
            </a:r>
            <a:endParaRPr lang="zh-CN" altLang="zh-CN" sz="2800" b="1" dirty="0">
              <a:latin typeface="+mn-lt"/>
              <a:ea typeface="+mn-ea"/>
            </a:endParaRPr>
          </a:p>
          <a:p>
            <a:pPr>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a:defRPr/>
            </a:pPr>
            <a:r>
              <a:rPr lang="en-US" altLang="zh-CN" sz="2800" b="1" dirty="0">
                <a:latin typeface="+mn-lt"/>
                <a:ea typeface="+mn-ea"/>
              </a:rPr>
              <a:t>}</a:t>
            </a:r>
            <a:endParaRPr lang="zh-CN" altLang="zh-CN" sz="2800" b="1" dirty="0">
              <a:latin typeface="+mn-lt"/>
              <a:ea typeface="+mn-ea"/>
            </a:endParaRPr>
          </a:p>
          <a:p>
            <a:pPr marL="342900" indent="-342900" eaLnBrk="0" hangingPunct="0">
              <a:spcBef>
                <a:spcPct val="20000"/>
              </a:spcBef>
              <a:buFont typeface="Wingdings" panose="05000000000000000000" pitchFamily="2" charset="2"/>
              <a:buNone/>
              <a:defRPr/>
            </a:pPr>
            <a:endParaRPr lang="zh-CN" altLang="zh-CN" sz="2800" b="1" kern="0" dirty="0">
              <a:latin typeface="+mn-lt"/>
              <a:ea typeface="+mn-ea"/>
            </a:endParaRPr>
          </a:p>
          <a:p>
            <a:pPr marL="342900" indent="-342900" eaLnBrk="0" hangingPunct="0">
              <a:lnSpc>
                <a:spcPct val="120000"/>
              </a:lnSpc>
              <a:spcBef>
                <a:spcPct val="20000"/>
              </a:spcBef>
              <a:buFont typeface="Wingdings" panose="05000000000000000000" pitchFamily="2" charset="2"/>
              <a:buNone/>
              <a:defRPr/>
            </a:pPr>
            <a:endParaRPr lang="zh-CN" altLang="en-US" sz="3200" b="1" kern="0" dirty="0">
              <a:latin typeface="+mn-lt"/>
              <a:ea typeface="+mn-ea"/>
            </a:endParaRPr>
          </a:p>
        </p:txBody>
      </p:sp>
      <p:sp>
        <p:nvSpPr>
          <p:cNvPr id="9" name="TextBox 8"/>
          <p:cNvSpPr txBox="1">
            <a:spLocks noChangeArrowheads="1"/>
          </p:cNvSpPr>
          <p:nvPr/>
        </p:nvSpPr>
        <p:spPr bwMode="auto">
          <a:xfrm>
            <a:off x="3286126" y="3857625"/>
            <a:ext cx="428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b</a:t>
            </a:r>
            <a:endParaRPr lang="zh-CN" altLang="en-US" sz="3200" b="1"/>
          </a:p>
        </p:txBody>
      </p:sp>
      <p:sp>
        <p:nvSpPr>
          <p:cNvPr id="175109" name="TextBox 9"/>
          <p:cNvSpPr txBox="1">
            <a:spLocks noChangeArrowheads="1"/>
          </p:cNvSpPr>
          <p:nvPr/>
        </p:nvSpPr>
        <p:spPr bwMode="auto">
          <a:xfrm>
            <a:off x="4572001" y="3857625"/>
            <a:ext cx="428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c</a:t>
            </a:r>
            <a:endParaRPr lang="zh-CN" altLang="en-US" sz="3200" b="1"/>
          </a:p>
        </p:txBody>
      </p:sp>
      <p:sp>
        <p:nvSpPr>
          <p:cNvPr id="11" name="圆角矩形标注 10"/>
          <p:cNvSpPr>
            <a:spLocks noChangeArrowheads="1"/>
          </p:cNvSpPr>
          <p:nvPr/>
        </p:nvSpPr>
        <p:spPr bwMode="auto">
          <a:xfrm>
            <a:off x="6011863" y="3911204"/>
            <a:ext cx="2989262" cy="535781"/>
          </a:xfrm>
          <a:prstGeom prst="wedgeRoundRectCallout">
            <a:avLst>
              <a:gd name="adj1" fmla="val 11444"/>
              <a:gd name="adj2" fmla="val -155111"/>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rPr>
              <a:t>第二次调用开始</a:t>
            </a:r>
          </a:p>
        </p:txBody>
      </p:sp>
      <p:sp>
        <p:nvSpPr>
          <p:cNvPr id="12" name="矩形 11"/>
          <p:cNvSpPr>
            <a:spLocks noChangeArrowheads="1"/>
          </p:cNvSpPr>
          <p:nvPr/>
        </p:nvSpPr>
        <p:spPr bwMode="auto">
          <a:xfrm>
            <a:off x="3143250"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00B050"/>
                </a:solidFill>
              </a:rPr>
              <a:t>0</a:t>
            </a:r>
            <a:endParaRPr lang="zh-CN" altLang="en-US" sz="3200">
              <a:solidFill>
                <a:srgbClr val="00B050"/>
              </a:solidFill>
            </a:endParaRPr>
          </a:p>
        </p:txBody>
      </p:sp>
      <p:sp>
        <p:nvSpPr>
          <p:cNvPr id="175112" name="矩形 12"/>
          <p:cNvSpPr>
            <a:spLocks noChangeArrowheads="1"/>
          </p:cNvSpPr>
          <p:nvPr/>
        </p:nvSpPr>
        <p:spPr bwMode="auto">
          <a:xfrm>
            <a:off x="4429125"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rPr>
              <a:t>4</a:t>
            </a:r>
            <a:endParaRPr lang="zh-CN" altLang="en-US" sz="3200">
              <a:solidFill>
                <a:srgbClr val="FF0000"/>
              </a:solidFill>
            </a:endParaRPr>
          </a:p>
        </p:txBody>
      </p:sp>
      <p:pic>
        <p:nvPicPr>
          <p:cNvPr id="175113" name="图片 9"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内容占位符 2"/>
          <p:cNvSpPr>
            <a:spLocks noGrp="1"/>
          </p:cNvSpPr>
          <p:nvPr>
            <p:ph idx="1"/>
          </p:nvPr>
        </p:nvSpPr>
        <p:spPr>
          <a:xfrm>
            <a:off x="214314" y="642937"/>
            <a:ext cx="7000875" cy="3643313"/>
          </a:xfrm>
        </p:spPr>
        <p:txBody>
          <a:bodyPr>
            <a:normAutofit fontScale="92500" lnSpcReduction="20000"/>
          </a:bodyPr>
          <a:lstStyle/>
          <a:p>
            <a:pPr>
              <a:buFont typeface="Wingdings" panose="05000000000000000000" pitchFamily="2" charset="2"/>
              <a:buNone/>
            </a:pPr>
            <a:r>
              <a:rPr lang="en-US" altLang="zh-CN" dirty="0"/>
              <a:t>    </a:t>
            </a:r>
            <a:r>
              <a:rPr lang="zh-CN" altLang="zh-CN" dirty="0"/>
              <a:t>例</a:t>
            </a:r>
            <a:r>
              <a:rPr lang="en-US" altLang="zh-CN" dirty="0"/>
              <a:t> </a:t>
            </a:r>
            <a:r>
              <a:rPr lang="zh-CN" altLang="zh-CN" dirty="0"/>
              <a:t>考察静态局部变量的值。</a:t>
            </a:r>
            <a:endParaRPr lang="en-US" altLang="zh-CN" dirty="0"/>
          </a:p>
          <a:p>
            <a:pPr>
              <a:lnSpc>
                <a:spcPct val="100000"/>
              </a:lnSpc>
              <a:buFont typeface="Wingdings" panose="05000000000000000000"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anose="05000000000000000000" pitchFamily="2" charset="2"/>
              <a:buNone/>
            </a:pPr>
            <a:r>
              <a:rPr lang="en-US" altLang="zh-CN" sz="2800" dirty="0"/>
              <a:t>int main()</a:t>
            </a:r>
            <a:endParaRPr lang="zh-CN" altLang="zh-CN" sz="2800" dirty="0"/>
          </a:p>
          <a:p>
            <a:pPr>
              <a:lnSpc>
                <a:spcPct val="100000"/>
              </a:lnSpc>
              <a:buFont typeface="Wingdings" panose="05000000000000000000" pitchFamily="2" charset="2"/>
              <a:buNone/>
            </a:pPr>
            <a:r>
              <a:rPr lang="en-US" altLang="zh-CN" sz="2800" dirty="0"/>
              <a:t>{ int f(int);           </a:t>
            </a:r>
            <a:endParaRPr lang="zh-CN" altLang="zh-CN" sz="2800" dirty="0"/>
          </a:p>
          <a:p>
            <a:pPr>
              <a:lnSpc>
                <a:spcPct val="100000"/>
              </a:lnSpc>
              <a:buFont typeface="Wingdings" panose="05000000000000000000" pitchFamily="2" charset="2"/>
              <a:buNone/>
            </a:pPr>
            <a:r>
              <a:rPr lang="en-US" altLang="zh-CN" sz="2800" dirty="0"/>
              <a:t>   int a=2,i;            </a:t>
            </a:r>
            <a:endParaRPr lang="zh-CN" altLang="zh-CN" sz="2800" dirty="0"/>
          </a:p>
          <a:p>
            <a:pPr>
              <a:lnSpc>
                <a:spcPct val="100000"/>
              </a:lnSpc>
              <a:buFont typeface="Wingdings" panose="05000000000000000000" pitchFamily="2" charset="2"/>
              <a:buNone/>
            </a:pPr>
            <a:r>
              <a:rPr lang="en-US" altLang="zh-CN" sz="2800" dirty="0"/>
              <a:t>   for(</a:t>
            </a:r>
            <a:r>
              <a:rPr lang="en-US" altLang="zh-CN" sz="2800" dirty="0" err="1"/>
              <a:t>i</a:t>
            </a:r>
            <a:r>
              <a:rPr lang="en-US" altLang="zh-CN" sz="2800" dirty="0"/>
              <a:t>=0;i&lt;3;i++)</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a:t>
            </a:r>
            <a:endParaRPr lang="zh-CN" altLang="zh-CN" sz="2800" dirty="0"/>
          </a:p>
          <a:p>
            <a:pPr>
              <a:lnSpc>
                <a:spcPct val="100000"/>
              </a:lnSpc>
              <a:buFont typeface="Wingdings" panose="05000000000000000000" pitchFamily="2" charset="2"/>
              <a:buNone/>
            </a:pPr>
            <a:r>
              <a:rPr lang="en-US" altLang="zh-CN" sz="2800" dirty="0"/>
              <a:t>   return 0;</a:t>
            </a:r>
            <a:endParaRPr lang="zh-CN" altLang="zh-CN" sz="2800" dirty="0"/>
          </a:p>
          <a:p>
            <a:pPr>
              <a:lnSpc>
                <a:spcPct val="100000"/>
              </a:lnSpc>
              <a:buFont typeface="Wingdings" panose="05000000000000000000" pitchFamily="2" charset="2"/>
              <a:buNone/>
            </a:pPr>
            <a:r>
              <a:rPr lang="en-US" altLang="zh-CN" sz="2800" dirty="0"/>
              <a:t>}</a:t>
            </a:r>
            <a:endParaRPr lang="zh-CN" altLang="zh-CN" sz="2800" dirty="0"/>
          </a:p>
          <a:p>
            <a:pPr>
              <a:buFont typeface="Wingdings" panose="05000000000000000000" pitchFamily="2" charset="2"/>
              <a:buNone/>
            </a:pPr>
            <a:endParaRPr lang="zh-CN" altLang="en-US" dirty="0"/>
          </a:p>
        </p:txBody>
      </p:sp>
      <p:sp>
        <p:nvSpPr>
          <p:cNvPr id="4" name="内容占位符 2"/>
          <p:cNvSpPr txBox="1"/>
          <p:nvPr/>
        </p:nvSpPr>
        <p:spPr bwMode="auto">
          <a:xfrm>
            <a:off x="5214938" y="1178719"/>
            <a:ext cx="3929062" cy="2518172"/>
          </a:xfrm>
          <a:prstGeom prst="rect">
            <a:avLst/>
          </a:prstGeom>
          <a:solidFill>
            <a:srgbClr val="E1FFE1"/>
          </a:solidFill>
          <a:ln w="9525">
            <a:noFill/>
            <a:miter lim="800000"/>
          </a:ln>
        </p:spPr>
        <p:txBody>
          <a:bodyPr/>
          <a:lstStyle/>
          <a:p>
            <a:pPr>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a:defRPr/>
            </a:pPr>
            <a:r>
              <a:rPr lang="en-US" altLang="zh-CN" sz="2800" b="1" dirty="0">
                <a:latin typeface="+mn-lt"/>
                <a:ea typeface="+mn-ea"/>
              </a:rPr>
              <a:t>   b=b+1;</a:t>
            </a:r>
            <a:endParaRPr lang="zh-CN" altLang="zh-CN" sz="2800" b="1" dirty="0">
              <a:latin typeface="+mn-lt"/>
              <a:ea typeface="+mn-ea"/>
            </a:endParaRPr>
          </a:p>
          <a:p>
            <a:pPr>
              <a:defRPr/>
            </a:pPr>
            <a:r>
              <a:rPr lang="en-US" altLang="zh-CN" sz="2800" b="1" dirty="0">
                <a:latin typeface="+mn-lt"/>
                <a:ea typeface="+mn-ea"/>
              </a:rPr>
              <a:t>   c=c+1;</a:t>
            </a:r>
            <a:endParaRPr lang="zh-CN" altLang="zh-CN" sz="2800" b="1" dirty="0">
              <a:latin typeface="+mn-lt"/>
              <a:ea typeface="+mn-ea"/>
            </a:endParaRPr>
          </a:p>
          <a:p>
            <a:pPr>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a:defRPr/>
            </a:pPr>
            <a:r>
              <a:rPr lang="en-US" altLang="zh-CN" sz="2800" b="1" dirty="0">
                <a:latin typeface="+mn-lt"/>
                <a:ea typeface="+mn-ea"/>
              </a:rPr>
              <a:t>}</a:t>
            </a:r>
            <a:endParaRPr lang="zh-CN" altLang="zh-CN" sz="2800" b="1" dirty="0">
              <a:latin typeface="+mn-lt"/>
              <a:ea typeface="+mn-ea"/>
            </a:endParaRPr>
          </a:p>
          <a:p>
            <a:pPr marL="342900" indent="-342900" eaLnBrk="0" hangingPunct="0">
              <a:spcBef>
                <a:spcPct val="20000"/>
              </a:spcBef>
              <a:buFont typeface="Wingdings" panose="05000000000000000000" pitchFamily="2" charset="2"/>
              <a:buNone/>
              <a:defRPr/>
            </a:pPr>
            <a:endParaRPr lang="zh-CN" altLang="zh-CN" sz="2800" b="1" kern="0" dirty="0">
              <a:latin typeface="+mn-lt"/>
              <a:ea typeface="+mn-ea"/>
            </a:endParaRPr>
          </a:p>
          <a:p>
            <a:pPr marL="342900" indent="-342900" eaLnBrk="0" hangingPunct="0">
              <a:lnSpc>
                <a:spcPct val="120000"/>
              </a:lnSpc>
              <a:spcBef>
                <a:spcPct val="20000"/>
              </a:spcBef>
              <a:buFont typeface="Wingdings" panose="05000000000000000000" pitchFamily="2" charset="2"/>
              <a:buNone/>
              <a:defRPr/>
            </a:pPr>
            <a:endParaRPr lang="zh-CN" altLang="en-US" sz="3200" b="1" kern="0" dirty="0">
              <a:latin typeface="+mn-lt"/>
              <a:ea typeface="+mn-ea"/>
            </a:endParaRPr>
          </a:p>
        </p:txBody>
      </p:sp>
      <p:sp>
        <p:nvSpPr>
          <p:cNvPr id="176132" name="TextBox 8"/>
          <p:cNvSpPr txBox="1">
            <a:spLocks noChangeArrowheads="1"/>
          </p:cNvSpPr>
          <p:nvPr/>
        </p:nvSpPr>
        <p:spPr bwMode="auto">
          <a:xfrm>
            <a:off x="3286126" y="3857625"/>
            <a:ext cx="428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b</a:t>
            </a:r>
            <a:endParaRPr lang="zh-CN" altLang="en-US" sz="3200" b="1"/>
          </a:p>
        </p:txBody>
      </p:sp>
      <p:sp>
        <p:nvSpPr>
          <p:cNvPr id="176133" name="TextBox 9"/>
          <p:cNvSpPr txBox="1">
            <a:spLocks noChangeArrowheads="1"/>
          </p:cNvSpPr>
          <p:nvPr/>
        </p:nvSpPr>
        <p:spPr bwMode="auto">
          <a:xfrm>
            <a:off x="4572001" y="3857625"/>
            <a:ext cx="428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c</a:t>
            </a:r>
            <a:endParaRPr lang="zh-CN" altLang="en-US" sz="3200" b="1"/>
          </a:p>
        </p:txBody>
      </p:sp>
      <p:sp>
        <p:nvSpPr>
          <p:cNvPr id="11" name="圆角矩形标注 10"/>
          <p:cNvSpPr>
            <a:spLocks noChangeArrowheads="1"/>
          </p:cNvSpPr>
          <p:nvPr/>
        </p:nvSpPr>
        <p:spPr bwMode="auto">
          <a:xfrm>
            <a:off x="6011863" y="3911204"/>
            <a:ext cx="2989262" cy="535781"/>
          </a:xfrm>
          <a:prstGeom prst="wedgeRoundRectCallout">
            <a:avLst>
              <a:gd name="adj1" fmla="val 11444"/>
              <a:gd name="adj2" fmla="val -155111"/>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rPr>
              <a:t>第二次调用期间</a:t>
            </a:r>
          </a:p>
        </p:txBody>
      </p:sp>
      <p:sp>
        <p:nvSpPr>
          <p:cNvPr id="176135" name="矩形 11"/>
          <p:cNvSpPr>
            <a:spLocks noChangeArrowheads="1"/>
          </p:cNvSpPr>
          <p:nvPr/>
        </p:nvSpPr>
        <p:spPr bwMode="auto">
          <a:xfrm>
            <a:off x="3143250"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00B050"/>
                </a:solidFill>
              </a:rPr>
              <a:t>0</a:t>
            </a:r>
            <a:endParaRPr lang="zh-CN" altLang="en-US" sz="3200">
              <a:solidFill>
                <a:srgbClr val="00B050"/>
              </a:solidFill>
            </a:endParaRPr>
          </a:p>
        </p:txBody>
      </p:sp>
      <p:sp>
        <p:nvSpPr>
          <p:cNvPr id="176136" name="矩形 12"/>
          <p:cNvSpPr>
            <a:spLocks noChangeArrowheads="1"/>
          </p:cNvSpPr>
          <p:nvPr/>
        </p:nvSpPr>
        <p:spPr bwMode="auto">
          <a:xfrm>
            <a:off x="4429125"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rPr>
              <a:t>4</a:t>
            </a:r>
            <a:endParaRPr lang="zh-CN" altLang="en-US" sz="3200">
              <a:solidFill>
                <a:srgbClr val="FF0000"/>
              </a:solidFill>
            </a:endParaRPr>
          </a:p>
        </p:txBody>
      </p:sp>
      <p:sp>
        <p:nvSpPr>
          <p:cNvPr id="14" name="矩形 13"/>
          <p:cNvSpPr>
            <a:spLocks noChangeArrowheads="1"/>
          </p:cNvSpPr>
          <p:nvPr/>
        </p:nvSpPr>
        <p:spPr bwMode="auto">
          <a:xfrm>
            <a:off x="4429125"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rPr>
              <a:t>5</a:t>
            </a:r>
            <a:endParaRPr lang="zh-CN" altLang="en-US" sz="3200">
              <a:solidFill>
                <a:srgbClr val="FF0000"/>
              </a:solidFill>
            </a:endParaRPr>
          </a:p>
        </p:txBody>
      </p:sp>
      <p:sp>
        <p:nvSpPr>
          <p:cNvPr id="15" name="矩形 14"/>
          <p:cNvSpPr>
            <a:spLocks noChangeArrowheads="1"/>
          </p:cNvSpPr>
          <p:nvPr/>
        </p:nvSpPr>
        <p:spPr bwMode="auto">
          <a:xfrm>
            <a:off x="3143250"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rPr>
              <a:t>1</a:t>
            </a:r>
            <a:endParaRPr lang="zh-CN" altLang="en-US" sz="3200">
              <a:solidFill>
                <a:srgbClr val="FF0000"/>
              </a:solidFill>
            </a:endParaRPr>
          </a:p>
        </p:txBody>
      </p:sp>
      <p:pic>
        <p:nvPicPr>
          <p:cNvPr id="176139" name="图片 1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par>
                          <p:cTn id="13" fill="hold">
                            <p:stCondLst>
                              <p:cond delay="500"/>
                            </p:stCondLst>
                            <p:childTnLst>
                              <p:par>
                                <p:cTn id="14" presetID="49" presetClass="entr" presetSubtype="0" decel="10000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 calcmode="lin" valueType="num">
                                      <p:cBhvr>
                                        <p:cTn id="18" dur="500" fill="hold"/>
                                        <p:tgtEl>
                                          <p:spTgt spid="14"/>
                                        </p:tgtEl>
                                        <p:attrNameLst>
                                          <p:attrName>style.rotation</p:attrName>
                                        </p:attrNameLst>
                                      </p:cBhvr>
                                      <p:tavLst>
                                        <p:tav tm="0">
                                          <p:val>
                                            <p:fltVal val="360"/>
                                          </p:val>
                                        </p:tav>
                                        <p:tav tm="100000">
                                          <p:val>
                                            <p:fltVal val="0"/>
                                          </p:val>
                                        </p:tav>
                                      </p:tavLst>
                                    </p:anim>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47614"/>
            <a:ext cx="8229600" cy="864096"/>
          </a:xfrm>
        </p:spPr>
        <p:txBody>
          <a:bodyPr/>
          <a:lstStyle/>
          <a:p>
            <a:r>
              <a:rPr lang="zh-CN" altLang="en-US"/>
              <a:t>那么，之前的函数我们可以怎样写？</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内容占位符 2"/>
          <p:cNvSpPr>
            <a:spLocks noGrp="1"/>
          </p:cNvSpPr>
          <p:nvPr>
            <p:ph idx="1"/>
          </p:nvPr>
        </p:nvSpPr>
        <p:spPr>
          <a:xfrm>
            <a:off x="214314" y="642937"/>
            <a:ext cx="7000875" cy="3643313"/>
          </a:xfrm>
        </p:spPr>
        <p:txBody>
          <a:bodyPr>
            <a:normAutofit fontScale="92500" lnSpcReduction="20000"/>
          </a:bodyPr>
          <a:lstStyle/>
          <a:p>
            <a:pPr>
              <a:buFont typeface="Wingdings" panose="05000000000000000000" pitchFamily="2" charset="2"/>
              <a:buNone/>
            </a:pPr>
            <a:r>
              <a:rPr lang="en-US" altLang="zh-CN" dirty="0"/>
              <a:t>    </a:t>
            </a:r>
            <a:r>
              <a:rPr lang="zh-CN" altLang="zh-CN" dirty="0"/>
              <a:t>例</a:t>
            </a:r>
            <a:r>
              <a:rPr lang="en-US" altLang="zh-CN" dirty="0"/>
              <a:t> </a:t>
            </a:r>
            <a:r>
              <a:rPr lang="zh-CN" altLang="zh-CN" dirty="0"/>
              <a:t>考察静态局部变量的值。</a:t>
            </a:r>
            <a:endParaRPr lang="en-US" altLang="zh-CN" dirty="0"/>
          </a:p>
          <a:p>
            <a:pPr>
              <a:lnSpc>
                <a:spcPct val="100000"/>
              </a:lnSpc>
              <a:buFont typeface="Wingdings" panose="05000000000000000000"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anose="05000000000000000000" pitchFamily="2" charset="2"/>
              <a:buNone/>
            </a:pPr>
            <a:r>
              <a:rPr lang="en-US" altLang="zh-CN" sz="2800" dirty="0"/>
              <a:t>int main()</a:t>
            </a:r>
            <a:endParaRPr lang="zh-CN" altLang="zh-CN" sz="2800" dirty="0"/>
          </a:p>
          <a:p>
            <a:pPr>
              <a:lnSpc>
                <a:spcPct val="100000"/>
              </a:lnSpc>
              <a:buFont typeface="Wingdings" panose="05000000000000000000" pitchFamily="2" charset="2"/>
              <a:buNone/>
            </a:pPr>
            <a:r>
              <a:rPr lang="en-US" altLang="zh-CN" sz="2800" dirty="0"/>
              <a:t>{ int f(int);           </a:t>
            </a:r>
            <a:endParaRPr lang="zh-CN" altLang="zh-CN" sz="2800" dirty="0"/>
          </a:p>
          <a:p>
            <a:pPr>
              <a:lnSpc>
                <a:spcPct val="100000"/>
              </a:lnSpc>
              <a:buFont typeface="Wingdings" panose="05000000000000000000" pitchFamily="2" charset="2"/>
              <a:buNone/>
            </a:pPr>
            <a:r>
              <a:rPr lang="en-US" altLang="zh-CN" sz="2800" dirty="0"/>
              <a:t>   int a=2,i;            </a:t>
            </a:r>
            <a:endParaRPr lang="zh-CN" altLang="zh-CN" sz="2800" dirty="0"/>
          </a:p>
          <a:p>
            <a:pPr>
              <a:lnSpc>
                <a:spcPct val="100000"/>
              </a:lnSpc>
              <a:buFont typeface="Wingdings" panose="05000000000000000000" pitchFamily="2" charset="2"/>
              <a:buNone/>
            </a:pPr>
            <a:r>
              <a:rPr lang="en-US" altLang="zh-CN" sz="2800" dirty="0"/>
              <a:t>   for(</a:t>
            </a:r>
            <a:r>
              <a:rPr lang="en-US" altLang="zh-CN" sz="2800" dirty="0" err="1"/>
              <a:t>i</a:t>
            </a:r>
            <a:r>
              <a:rPr lang="en-US" altLang="zh-CN" sz="2800" dirty="0"/>
              <a:t>=0;i&lt;3;i++)</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a:t>
            </a:r>
            <a:endParaRPr lang="zh-CN" altLang="zh-CN" sz="2800" dirty="0"/>
          </a:p>
          <a:p>
            <a:pPr>
              <a:lnSpc>
                <a:spcPct val="100000"/>
              </a:lnSpc>
              <a:buFont typeface="Wingdings" panose="05000000000000000000" pitchFamily="2" charset="2"/>
              <a:buNone/>
            </a:pPr>
            <a:r>
              <a:rPr lang="en-US" altLang="zh-CN" sz="2800" dirty="0"/>
              <a:t>   return 0;</a:t>
            </a:r>
            <a:endParaRPr lang="zh-CN" altLang="zh-CN" sz="2800" dirty="0"/>
          </a:p>
          <a:p>
            <a:pPr>
              <a:lnSpc>
                <a:spcPct val="100000"/>
              </a:lnSpc>
              <a:buFont typeface="Wingdings" panose="05000000000000000000" pitchFamily="2" charset="2"/>
              <a:buNone/>
            </a:pPr>
            <a:r>
              <a:rPr lang="en-US" altLang="zh-CN" sz="2800" dirty="0"/>
              <a:t>}</a:t>
            </a:r>
            <a:endParaRPr lang="zh-CN" altLang="zh-CN" sz="2800" dirty="0"/>
          </a:p>
          <a:p>
            <a:pPr>
              <a:buFont typeface="Wingdings" panose="05000000000000000000" pitchFamily="2" charset="2"/>
              <a:buNone/>
            </a:pPr>
            <a:endParaRPr lang="zh-CN" altLang="en-US" dirty="0"/>
          </a:p>
        </p:txBody>
      </p:sp>
      <p:sp>
        <p:nvSpPr>
          <p:cNvPr id="4" name="内容占位符 2"/>
          <p:cNvSpPr txBox="1"/>
          <p:nvPr/>
        </p:nvSpPr>
        <p:spPr bwMode="auto">
          <a:xfrm>
            <a:off x="5214938" y="1178719"/>
            <a:ext cx="3929062" cy="2518172"/>
          </a:xfrm>
          <a:prstGeom prst="rect">
            <a:avLst/>
          </a:prstGeom>
          <a:solidFill>
            <a:srgbClr val="E1FFE1"/>
          </a:solidFill>
          <a:ln w="9525">
            <a:noFill/>
            <a:miter lim="800000"/>
          </a:ln>
        </p:spPr>
        <p:txBody>
          <a:bodyPr/>
          <a:lstStyle/>
          <a:p>
            <a:pPr>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a:defRPr/>
            </a:pPr>
            <a:r>
              <a:rPr lang="en-US" altLang="zh-CN" sz="2800" b="1" dirty="0">
                <a:latin typeface="+mn-lt"/>
                <a:ea typeface="+mn-ea"/>
              </a:rPr>
              <a:t>   b=b+1;</a:t>
            </a:r>
            <a:endParaRPr lang="zh-CN" altLang="zh-CN" sz="2800" b="1" dirty="0">
              <a:latin typeface="+mn-lt"/>
              <a:ea typeface="+mn-ea"/>
            </a:endParaRPr>
          </a:p>
          <a:p>
            <a:pPr>
              <a:defRPr/>
            </a:pPr>
            <a:r>
              <a:rPr lang="en-US" altLang="zh-CN" sz="2800" b="1" dirty="0">
                <a:latin typeface="+mn-lt"/>
                <a:ea typeface="+mn-ea"/>
              </a:rPr>
              <a:t>   c=c+1;</a:t>
            </a:r>
            <a:endParaRPr lang="zh-CN" altLang="zh-CN" sz="2800" b="1" dirty="0">
              <a:latin typeface="+mn-lt"/>
              <a:ea typeface="+mn-ea"/>
            </a:endParaRPr>
          </a:p>
          <a:p>
            <a:pPr>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a:defRPr/>
            </a:pPr>
            <a:r>
              <a:rPr lang="en-US" altLang="zh-CN" sz="2800" b="1" dirty="0">
                <a:latin typeface="+mn-lt"/>
                <a:ea typeface="+mn-ea"/>
              </a:rPr>
              <a:t>}</a:t>
            </a:r>
            <a:endParaRPr lang="zh-CN" altLang="zh-CN" sz="2800" b="1" dirty="0">
              <a:latin typeface="+mn-lt"/>
              <a:ea typeface="+mn-ea"/>
            </a:endParaRPr>
          </a:p>
          <a:p>
            <a:pPr marL="342900" indent="-342900" eaLnBrk="0" hangingPunct="0">
              <a:spcBef>
                <a:spcPct val="20000"/>
              </a:spcBef>
              <a:buFont typeface="Wingdings" panose="05000000000000000000" pitchFamily="2" charset="2"/>
              <a:buNone/>
              <a:defRPr/>
            </a:pPr>
            <a:endParaRPr lang="zh-CN" altLang="zh-CN" sz="2800" b="1" kern="0" dirty="0">
              <a:latin typeface="+mn-lt"/>
              <a:ea typeface="+mn-ea"/>
            </a:endParaRPr>
          </a:p>
          <a:p>
            <a:pPr marL="342900" indent="-342900" eaLnBrk="0" hangingPunct="0">
              <a:lnSpc>
                <a:spcPct val="120000"/>
              </a:lnSpc>
              <a:spcBef>
                <a:spcPct val="20000"/>
              </a:spcBef>
              <a:buFont typeface="Wingdings" panose="05000000000000000000" pitchFamily="2" charset="2"/>
              <a:buNone/>
              <a:defRPr/>
            </a:pPr>
            <a:endParaRPr lang="zh-CN" altLang="en-US" sz="3200" b="1" kern="0" dirty="0">
              <a:latin typeface="+mn-lt"/>
              <a:ea typeface="+mn-ea"/>
            </a:endParaRPr>
          </a:p>
        </p:txBody>
      </p:sp>
      <p:sp>
        <p:nvSpPr>
          <p:cNvPr id="177156" name="TextBox 8"/>
          <p:cNvSpPr txBox="1">
            <a:spLocks noChangeArrowheads="1"/>
          </p:cNvSpPr>
          <p:nvPr/>
        </p:nvSpPr>
        <p:spPr bwMode="auto">
          <a:xfrm>
            <a:off x="3286126" y="3857625"/>
            <a:ext cx="428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b</a:t>
            </a:r>
            <a:endParaRPr lang="zh-CN" altLang="en-US" sz="3200" b="1"/>
          </a:p>
        </p:txBody>
      </p:sp>
      <p:sp>
        <p:nvSpPr>
          <p:cNvPr id="177157" name="TextBox 9"/>
          <p:cNvSpPr txBox="1">
            <a:spLocks noChangeArrowheads="1"/>
          </p:cNvSpPr>
          <p:nvPr/>
        </p:nvSpPr>
        <p:spPr bwMode="auto">
          <a:xfrm>
            <a:off x="4572001" y="3857625"/>
            <a:ext cx="428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c</a:t>
            </a:r>
            <a:endParaRPr lang="zh-CN" altLang="en-US" sz="3200" b="1"/>
          </a:p>
        </p:txBody>
      </p:sp>
      <p:sp>
        <p:nvSpPr>
          <p:cNvPr id="11" name="圆角矩形标注 10"/>
          <p:cNvSpPr>
            <a:spLocks noChangeArrowheads="1"/>
          </p:cNvSpPr>
          <p:nvPr/>
        </p:nvSpPr>
        <p:spPr bwMode="auto">
          <a:xfrm>
            <a:off x="6011863" y="3911204"/>
            <a:ext cx="2989262" cy="535781"/>
          </a:xfrm>
          <a:prstGeom prst="wedgeRoundRectCallout">
            <a:avLst>
              <a:gd name="adj1" fmla="val 11444"/>
              <a:gd name="adj2" fmla="val -155111"/>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rPr>
              <a:t>第二次调用结束</a:t>
            </a:r>
          </a:p>
        </p:txBody>
      </p:sp>
      <p:sp>
        <p:nvSpPr>
          <p:cNvPr id="177159" name="矩形 11"/>
          <p:cNvSpPr>
            <a:spLocks noChangeArrowheads="1"/>
          </p:cNvSpPr>
          <p:nvPr/>
        </p:nvSpPr>
        <p:spPr bwMode="auto">
          <a:xfrm>
            <a:off x="3143250"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rPr>
              <a:t>1</a:t>
            </a:r>
            <a:endParaRPr lang="zh-CN" altLang="en-US" sz="3200">
              <a:solidFill>
                <a:srgbClr val="FF0000"/>
              </a:solidFill>
            </a:endParaRPr>
          </a:p>
        </p:txBody>
      </p:sp>
      <p:sp>
        <p:nvSpPr>
          <p:cNvPr id="177160" name="矩形 13"/>
          <p:cNvSpPr>
            <a:spLocks noChangeArrowheads="1"/>
          </p:cNvSpPr>
          <p:nvPr/>
        </p:nvSpPr>
        <p:spPr bwMode="auto">
          <a:xfrm>
            <a:off x="4429125"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rPr>
              <a:t>5</a:t>
            </a:r>
            <a:endParaRPr lang="zh-CN" altLang="en-US" sz="3200">
              <a:solidFill>
                <a:srgbClr val="FF0000"/>
              </a:solidFill>
            </a:endParaRPr>
          </a:p>
        </p:txBody>
      </p:sp>
      <p:sp>
        <p:nvSpPr>
          <p:cNvPr id="15" name="矩形 14"/>
          <p:cNvSpPr>
            <a:spLocks noChangeArrowheads="1"/>
          </p:cNvSpPr>
          <p:nvPr/>
        </p:nvSpPr>
        <p:spPr bwMode="auto">
          <a:xfrm>
            <a:off x="2786063" y="3911204"/>
            <a:ext cx="1357312" cy="9108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圆角矩形标注 15"/>
          <p:cNvSpPr>
            <a:spLocks noChangeArrowheads="1"/>
          </p:cNvSpPr>
          <p:nvPr/>
        </p:nvSpPr>
        <p:spPr bwMode="auto">
          <a:xfrm>
            <a:off x="4071939" y="2357438"/>
            <a:ext cx="642937" cy="375047"/>
          </a:xfrm>
          <a:prstGeom prst="wedgeRoundRectCallout">
            <a:avLst>
              <a:gd name="adj1" fmla="val 6394"/>
              <a:gd name="adj2" fmla="val 146694"/>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0000CC"/>
                </a:solidFill>
              </a:rPr>
              <a:t>8</a:t>
            </a:r>
            <a:endParaRPr lang="zh-CN" altLang="en-US" sz="2800" b="1">
              <a:solidFill>
                <a:srgbClr val="0000CC"/>
              </a:solidFill>
            </a:endParaRPr>
          </a:p>
        </p:txBody>
      </p:sp>
      <p:pic>
        <p:nvPicPr>
          <p:cNvPr id="177163" name="图片 1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Top)">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内容占位符 2"/>
          <p:cNvSpPr>
            <a:spLocks noGrp="1"/>
          </p:cNvSpPr>
          <p:nvPr>
            <p:ph idx="1"/>
          </p:nvPr>
        </p:nvSpPr>
        <p:spPr>
          <a:xfrm>
            <a:off x="214314" y="642937"/>
            <a:ext cx="7000875" cy="3643313"/>
          </a:xfrm>
        </p:spPr>
        <p:txBody>
          <a:bodyPr>
            <a:normAutofit fontScale="92500" lnSpcReduction="20000"/>
          </a:bodyPr>
          <a:lstStyle/>
          <a:p>
            <a:pPr>
              <a:buFont typeface="Wingdings" panose="05000000000000000000" pitchFamily="2" charset="2"/>
              <a:buNone/>
            </a:pPr>
            <a:r>
              <a:rPr lang="en-US" altLang="zh-CN" dirty="0"/>
              <a:t>    </a:t>
            </a:r>
            <a:r>
              <a:rPr lang="zh-CN" altLang="zh-CN" dirty="0"/>
              <a:t>例</a:t>
            </a:r>
            <a:r>
              <a:rPr lang="en-US" altLang="zh-CN" dirty="0"/>
              <a:t>  </a:t>
            </a:r>
            <a:r>
              <a:rPr lang="zh-CN" altLang="zh-CN" dirty="0"/>
              <a:t>考察静态局部变量的值。</a:t>
            </a:r>
            <a:endParaRPr lang="en-US" altLang="zh-CN" dirty="0"/>
          </a:p>
          <a:p>
            <a:pPr>
              <a:lnSpc>
                <a:spcPct val="100000"/>
              </a:lnSpc>
              <a:buFont typeface="Wingdings" panose="05000000000000000000"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anose="05000000000000000000" pitchFamily="2" charset="2"/>
              <a:buNone/>
            </a:pPr>
            <a:r>
              <a:rPr lang="en-US" altLang="zh-CN" sz="2800" dirty="0"/>
              <a:t>int main()</a:t>
            </a:r>
            <a:endParaRPr lang="zh-CN" altLang="zh-CN" sz="2800" dirty="0"/>
          </a:p>
          <a:p>
            <a:pPr>
              <a:lnSpc>
                <a:spcPct val="100000"/>
              </a:lnSpc>
              <a:buFont typeface="Wingdings" panose="05000000000000000000" pitchFamily="2" charset="2"/>
              <a:buNone/>
            </a:pPr>
            <a:r>
              <a:rPr lang="en-US" altLang="zh-CN" sz="2800" dirty="0"/>
              <a:t>{ int f(int);           </a:t>
            </a:r>
            <a:endParaRPr lang="zh-CN" altLang="zh-CN" sz="2800" dirty="0"/>
          </a:p>
          <a:p>
            <a:pPr>
              <a:lnSpc>
                <a:spcPct val="100000"/>
              </a:lnSpc>
              <a:buFont typeface="Wingdings" panose="05000000000000000000" pitchFamily="2" charset="2"/>
              <a:buNone/>
            </a:pPr>
            <a:r>
              <a:rPr lang="en-US" altLang="zh-CN" sz="2800" dirty="0"/>
              <a:t>   int a=2,i;            </a:t>
            </a:r>
            <a:endParaRPr lang="zh-CN" altLang="zh-CN" sz="2800" dirty="0"/>
          </a:p>
          <a:p>
            <a:pPr>
              <a:lnSpc>
                <a:spcPct val="100000"/>
              </a:lnSpc>
              <a:buFont typeface="Wingdings" panose="05000000000000000000" pitchFamily="2" charset="2"/>
              <a:buNone/>
            </a:pPr>
            <a:r>
              <a:rPr lang="en-US" altLang="zh-CN" sz="2800" dirty="0"/>
              <a:t>   for(</a:t>
            </a:r>
            <a:r>
              <a:rPr lang="en-US" altLang="zh-CN" sz="2800" dirty="0" err="1"/>
              <a:t>i</a:t>
            </a:r>
            <a:r>
              <a:rPr lang="en-US" altLang="zh-CN" sz="2800" dirty="0"/>
              <a:t>=0;i&lt;3;i++)</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a:t>
            </a:r>
            <a:endParaRPr lang="zh-CN" altLang="zh-CN" sz="2800" dirty="0"/>
          </a:p>
          <a:p>
            <a:pPr>
              <a:lnSpc>
                <a:spcPct val="100000"/>
              </a:lnSpc>
              <a:buFont typeface="Wingdings" panose="05000000000000000000" pitchFamily="2" charset="2"/>
              <a:buNone/>
            </a:pPr>
            <a:r>
              <a:rPr lang="en-US" altLang="zh-CN" sz="2800" dirty="0"/>
              <a:t>   return 0;</a:t>
            </a:r>
            <a:endParaRPr lang="zh-CN" altLang="zh-CN" sz="2800" dirty="0"/>
          </a:p>
          <a:p>
            <a:pPr>
              <a:lnSpc>
                <a:spcPct val="100000"/>
              </a:lnSpc>
              <a:buFont typeface="Wingdings" panose="05000000000000000000" pitchFamily="2" charset="2"/>
              <a:buNone/>
            </a:pPr>
            <a:r>
              <a:rPr lang="en-US" altLang="zh-CN" sz="2800" dirty="0"/>
              <a:t>}</a:t>
            </a:r>
            <a:endParaRPr lang="zh-CN" altLang="zh-CN" sz="2800" dirty="0"/>
          </a:p>
          <a:p>
            <a:pPr>
              <a:buFont typeface="Wingdings" panose="05000000000000000000" pitchFamily="2" charset="2"/>
              <a:buNone/>
            </a:pPr>
            <a:endParaRPr lang="zh-CN" altLang="en-US" dirty="0"/>
          </a:p>
        </p:txBody>
      </p:sp>
      <p:sp>
        <p:nvSpPr>
          <p:cNvPr id="4" name="内容占位符 2"/>
          <p:cNvSpPr txBox="1"/>
          <p:nvPr/>
        </p:nvSpPr>
        <p:spPr bwMode="auto">
          <a:xfrm>
            <a:off x="5214938" y="1178719"/>
            <a:ext cx="3929062" cy="2518172"/>
          </a:xfrm>
          <a:prstGeom prst="rect">
            <a:avLst/>
          </a:prstGeom>
          <a:solidFill>
            <a:srgbClr val="E1FFE1"/>
          </a:solidFill>
          <a:ln w="9525">
            <a:noFill/>
            <a:miter lim="800000"/>
          </a:ln>
        </p:spPr>
        <p:txBody>
          <a:bodyPr/>
          <a:lstStyle/>
          <a:p>
            <a:pPr>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a:defRPr/>
            </a:pPr>
            <a:r>
              <a:rPr lang="en-US" altLang="zh-CN" sz="2800" b="1" dirty="0">
                <a:latin typeface="+mn-lt"/>
                <a:ea typeface="+mn-ea"/>
              </a:rPr>
              <a:t>   b=b+1;</a:t>
            </a:r>
            <a:endParaRPr lang="zh-CN" altLang="zh-CN" sz="2800" b="1" dirty="0">
              <a:latin typeface="+mn-lt"/>
              <a:ea typeface="+mn-ea"/>
            </a:endParaRPr>
          </a:p>
          <a:p>
            <a:pPr>
              <a:defRPr/>
            </a:pPr>
            <a:r>
              <a:rPr lang="en-US" altLang="zh-CN" sz="2800" b="1" dirty="0">
                <a:latin typeface="+mn-lt"/>
                <a:ea typeface="+mn-ea"/>
              </a:rPr>
              <a:t>   c=c+1;</a:t>
            </a:r>
            <a:endParaRPr lang="zh-CN" altLang="zh-CN" sz="2800" b="1" dirty="0">
              <a:latin typeface="+mn-lt"/>
              <a:ea typeface="+mn-ea"/>
            </a:endParaRPr>
          </a:p>
          <a:p>
            <a:pPr>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a:defRPr/>
            </a:pPr>
            <a:r>
              <a:rPr lang="en-US" altLang="zh-CN" sz="2800" b="1" dirty="0">
                <a:latin typeface="+mn-lt"/>
                <a:ea typeface="+mn-ea"/>
              </a:rPr>
              <a:t>}</a:t>
            </a:r>
            <a:endParaRPr lang="zh-CN" altLang="zh-CN" sz="2800" b="1" dirty="0">
              <a:latin typeface="+mn-lt"/>
              <a:ea typeface="+mn-ea"/>
            </a:endParaRPr>
          </a:p>
          <a:p>
            <a:pPr marL="342900" indent="-342900" eaLnBrk="0" hangingPunct="0">
              <a:spcBef>
                <a:spcPct val="20000"/>
              </a:spcBef>
              <a:buFont typeface="Wingdings" panose="05000000000000000000" pitchFamily="2" charset="2"/>
              <a:buNone/>
              <a:defRPr/>
            </a:pPr>
            <a:endParaRPr lang="zh-CN" altLang="zh-CN" sz="2800" b="1" kern="0" dirty="0">
              <a:latin typeface="+mn-lt"/>
              <a:ea typeface="+mn-ea"/>
            </a:endParaRPr>
          </a:p>
          <a:p>
            <a:pPr marL="342900" indent="-342900" eaLnBrk="0" hangingPunct="0">
              <a:lnSpc>
                <a:spcPct val="120000"/>
              </a:lnSpc>
              <a:spcBef>
                <a:spcPct val="20000"/>
              </a:spcBef>
              <a:buFont typeface="Wingdings" panose="05000000000000000000" pitchFamily="2" charset="2"/>
              <a:buNone/>
              <a:defRPr/>
            </a:pPr>
            <a:endParaRPr lang="zh-CN" altLang="en-US" sz="3200" b="1" kern="0" dirty="0">
              <a:latin typeface="+mn-lt"/>
              <a:ea typeface="+mn-ea"/>
            </a:endParaRPr>
          </a:p>
        </p:txBody>
      </p:sp>
      <p:sp>
        <p:nvSpPr>
          <p:cNvPr id="9" name="TextBox 8"/>
          <p:cNvSpPr txBox="1">
            <a:spLocks noChangeArrowheads="1"/>
          </p:cNvSpPr>
          <p:nvPr/>
        </p:nvSpPr>
        <p:spPr bwMode="auto">
          <a:xfrm>
            <a:off x="3286126" y="3857625"/>
            <a:ext cx="428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b</a:t>
            </a:r>
            <a:endParaRPr lang="zh-CN" altLang="en-US" sz="3200" b="1"/>
          </a:p>
        </p:txBody>
      </p:sp>
      <p:sp>
        <p:nvSpPr>
          <p:cNvPr id="178181" name="TextBox 9"/>
          <p:cNvSpPr txBox="1">
            <a:spLocks noChangeArrowheads="1"/>
          </p:cNvSpPr>
          <p:nvPr/>
        </p:nvSpPr>
        <p:spPr bwMode="auto">
          <a:xfrm>
            <a:off x="4572001" y="3857625"/>
            <a:ext cx="428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c</a:t>
            </a:r>
            <a:endParaRPr lang="zh-CN" altLang="en-US" sz="3200" b="1"/>
          </a:p>
        </p:txBody>
      </p:sp>
      <p:sp>
        <p:nvSpPr>
          <p:cNvPr id="11" name="圆角矩形标注 10"/>
          <p:cNvSpPr>
            <a:spLocks noChangeArrowheads="1"/>
          </p:cNvSpPr>
          <p:nvPr/>
        </p:nvSpPr>
        <p:spPr bwMode="auto">
          <a:xfrm>
            <a:off x="6011863" y="3911204"/>
            <a:ext cx="2989262" cy="535781"/>
          </a:xfrm>
          <a:prstGeom prst="wedgeRoundRectCallout">
            <a:avLst>
              <a:gd name="adj1" fmla="val 11444"/>
              <a:gd name="adj2" fmla="val -155111"/>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rPr>
              <a:t>第三次调用开始</a:t>
            </a:r>
          </a:p>
        </p:txBody>
      </p:sp>
      <p:sp>
        <p:nvSpPr>
          <p:cNvPr id="12" name="矩形 11"/>
          <p:cNvSpPr>
            <a:spLocks noChangeArrowheads="1"/>
          </p:cNvSpPr>
          <p:nvPr/>
        </p:nvSpPr>
        <p:spPr bwMode="auto">
          <a:xfrm>
            <a:off x="3143250"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9D138D"/>
                </a:solidFill>
              </a:rPr>
              <a:t>0</a:t>
            </a:r>
            <a:endParaRPr lang="zh-CN" altLang="en-US" sz="3200">
              <a:solidFill>
                <a:srgbClr val="9D138D"/>
              </a:solidFill>
            </a:endParaRPr>
          </a:p>
        </p:txBody>
      </p:sp>
      <p:sp>
        <p:nvSpPr>
          <p:cNvPr id="178184" name="矩形 12"/>
          <p:cNvSpPr>
            <a:spLocks noChangeArrowheads="1"/>
          </p:cNvSpPr>
          <p:nvPr/>
        </p:nvSpPr>
        <p:spPr bwMode="auto">
          <a:xfrm>
            <a:off x="4429125"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rPr>
              <a:t>5</a:t>
            </a:r>
            <a:endParaRPr lang="zh-CN" altLang="en-US" sz="3200">
              <a:solidFill>
                <a:srgbClr val="FF0000"/>
              </a:solidFill>
            </a:endParaRPr>
          </a:p>
        </p:txBody>
      </p:sp>
      <p:pic>
        <p:nvPicPr>
          <p:cNvPr id="178185" name="图片 9"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内容占位符 2"/>
          <p:cNvSpPr>
            <a:spLocks noGrp="1"/>
          </p:cNvSpPr>
          <p:nvPr>
            <p:ph idx="1"/>
          </p:nvPr>
        </p:nvSpPr>
        <p:spPr>
          <a:xfrm>
            <a:off x="214314" y="642937"/>
            <a:ext cx="7000875" cy="3643313"/>
          </a:xfrm>
        </p:spPr>
        <p:txBody>
          <a:bodyPr>
            <a:normAutofit fontScale="92500" lnSpcReduction="20000"/>
          </a:bodyPr>
          <a:lstStyle/>
          <a:p>
            <a:pPr>
              <a:buFont typeface="Wingdings" panose="05000000000000000000" pitchFamily="2" charset="2"/>
              <a:buNone/>
            </a:pPr>
            <a:r>
              <a:rPr lang="en-US" altLang="zh-CN" dirty="0"/>
              <a:t>    </a:t>
            </a:r>
            <a:r>
              <a:rPr lang="zh-CN" altLang="zh-CN" dirty="0"/>
              <a:t>例</a:t>
            </a:r>
            <a:r>
              <a:rPr lang="en-US" altLang="zh-CN" dirty="0"/>
              <a:t> </a:t>
            </a:r>
            <a:r>
              <a:rPr lang="zh-CN" altLang="zh-CN" dirty="0"/>
              <a:t>考察静态局部变量的值。</a:t>
            </a:r>
            <a:endParaRPr lang="en-US" altLang="zh-CN" dirty="0"/>
          </a:p>
          <a:p>
            <a:pPr>
              <a:lnSpc>
                <a:spcPct val="100000"/>
              </a:lnSpc>
              <a:buFont typeface="Wingdings" panose="05000000000000000000"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anose="05000000000000000000" pitchFamily="2" charset="2"/>
              <a:buNone/>
            </a:pPr>
            <a:r>
              <a:rPr lang="en-US" altLang="zh-CN" sz="2800" dirty="0"/>
              <a:t>int main()</a:t>
            </a:r>
            <a:endParaRPr lang="zh-CN" altLang="zh-CN" sz="2800" dirty="0"/>
          </a:p>
          <a:p>
            <a:pPr>
              <a:lnSpc>
                <a:spcPct val="100000"/>
              </a:lnSpc>
              <a:buFont typeface="Wingdings" panose="05000000000000000000" pitchFamily="2" charset="2"/>
              <a:buNone/>
            </a:pPr>
            <a:r>
              <a:rPr lang="en-US" altLang="zh-CN" sz="2800" dirty="0"/>
              <a:t>{ int f(int);           </a:t>
            </a:r>
            <a:endParaRPr lang="zh-CN" altLang="zh-CN" sz="2800" dirty="0"/>
          </a:p>
          <a:p>
            <a:pPr>
              <a:lnSpc>
                <a:spcPct val="100000"/>
              </a:lnSpc>
              <a:buFont typeface="Wingdings" panose="05000000000000000000" pitchFamily="2" charset="2"/>
              <a:buNone/>
            </a:pPr>
            <a:r>
              <a:rPr lang="en-US" altLang="zh-CN" sz="2800" dirty="0"/>
              <a:t>   int a=2,i;            </a:t>
            </a:r>
            <a:endParaRPr lang="zh-CN" altLang="zh-CN" sz="2800" dirty="0"/>
          </a:p>
          <a:p>
            <a:pPr>
              <a:lnSpc>
                <a:spcPct val="100000"/>
              </a:lnSpc>
              <a:buFont typeface="Wingdings" panose="05000000000000000000" pitchFamily="2" charset="2"/>
              <a:buNone/>
            </a:pPr>
            <a:r>
              <a:rPr lang="en-US" altLang="zh-CN" sz="2800" dirty="0"/>
              <a:t>   for(</a:t>
            </a:r>
            <a:r>
              <a:rPr lang="en-US" altLang="zh-CN" sz="2800" dirty="0" err="1"/>
              <a:t>i</a:t>
            </a:r>
            <a:r>
              <a:rPr lang="en-US" altLang="zh-CN" sz="2800" dirty="0"/>
              <a:t>=0;i&lt;3;i++)</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a:t>
            </a:r>
            <a:endParaRPr lang="zh-CN" altLang="zh-CN" sz="2800" dirty="0"/>
          </a:p>
          <a:p>
            <a:pPr>
              <a:lnSpc>
                <a:spcPct val="100000"/>
              </a:lnSpc>
              <a:buFont typeface="Wingdings" panose="05000000000000000000" pitchFamily="2" charset="2"/>
              <a:buNone/>
            </a:pPr>
            <a:r>
              <a:rPr lang="en-US" altLang="zh-CN" sz="2800" dirty="0"/>
              <a:t>   return 0;</a:t>
            </a:r>
            <a:endParaRPr lang="zh-CN" altLang="zh-CN" sz="2800" dirty="0"/>
          </a:p>
          <a:p>
            <a:pPr>
              <a:lnSpc>
                <a:spcPct val="100000"/>
              </a:lnSpc>
              <a:buFont typeface="Wingdings" panose="05000000000000000000" pitchFamily="2" charset="2"/>
              <a:buNone/>
            </a:pPr>
            <a:r>
              <a:rPr lang="en-US" altLang="zh-CN" sz="2800" dirty="0"/>
              <a:t>}</a:t>
            </a:r>
            <a:endParaRPr lang="zh-CN" altLang="zh-CN" sz="2800" dirty="0"/>
          </a:p>
          <a:p>
            <a:pPr>
              <a:buFont typeface="Wingdings" panose="05000000000000000000" pitchFamily="2" charset="2"/>
              <a:buNone/>
            </a:pPr>
            <a:endParaRPr lang="zh-CN" altLang="en-US" dirty="0"/>
          </a:p>
        </p:txBody>
      </p:sp>
      <p:sp>
        <p:nvSpPr>
          <p:cNvPr id="4" name="内容占位符 2"/>
          <p:cNvSpPr txBox="1"/>
          <p:nvPr/>
        </p:nvSpPr>
        <p:spPr bwMode="auto">
          <a:xfrm>
            <a:off x="5214938" y="1178719"/>
            <a:ext cx="3929062" cy="2518172"/>
          </a:xfrm>
          <a:prstGeom prst="rect">
            <a:avLst/>
          </a:prstGeom>
          <a:solidFill>
            <a:srgbClr val="E1FFE1"/>
          </a:solidFill>
          <a:ln w="9525">
            <a:noFill/>
            <a:miter lim="800000"/>
          </a:ln>
        </p:spPr>
        <p:txBody>
          <a:bodyPr/>
          <a:lstStyle/>
          <a:p>
            <a:pPr>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a:defRPr/>
            </a:pPr>
            <a:r>
              <a:rPr lang="en-US" altLang="zh-CN" sz="2800" b="1" dirty="0">
                <a:latin typeface="+mn-lt"/>
                <a:ea typeface="+mn-ea"/>
              </a:rPr>
              <a:t>   b=b+1;</a:t>
            </a:r>
            <a:endParaRPr lang="zh-CN" altLang="zh-CN" sz="2800" b="1" dirty="0">
              <a:latin typeface="+mn-lt"/>
              <a:ea typeface="+mn-ea"/>
            </a:endParaRPr>
          </a:p>
          <a:p>
            <a:pPr>
              <a:defRPr/>
            </a:pPr>
            <a:r>
              <a:rPr lang="en-US" altLang="zh-CN" sz="2800" b="1" dirty="0">
                <a:latin typeface="+mn-lt"/>
                <a:ea typeface="+mn-ea"/>
              </a:rPr>
              <a:t>   c=c+1;</a:t>
            </a:r>
            <a:endParaRPr lang="zh-CN" altLang="zh-CN" sz="2800" b="1" dirty="0">
              <a:latin typeface="+mn-lt"/>
              <a:ea typeface="+mn-ea"/>
            </a:endParaRPr>
          </a:p>
          <a:p>
            <a:pPr>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a:defRPr/>
            </a:pPr>
            <a:r>
              <a:rPr lang="en-US" altLang="zh-CN" sz="2800" b="1" dirty="0">
                <a:latin typeface="+mn-lt"/>
                <a:ea typeface="+mn-ea"/>
              </a:rPr>
              <a:t>}</a:t>
            </a:r>
            <a:endParaRPr lang="zh-CN" altLang="zh-CN" sz="2800" b="1" dirty="0">
              <a:latin typeface="+mn-lt"/>
              <a:ea typeface="+mn-ea"/>
            </a:endParaRPr>
          </a:p>
          <a:p>
            <a:pPr marL="342900" indent="-342900" eaLnBrk="0" hangingPunct="0">
              <a:spcBef>
                <a:spcPct val="20000"/>
              </a:spcBef>
              <a:buFont typeface="Wingdings" panose="05000000000000000000" pitchFamily="2" charset="2"/>
              <a:buNone/>
              <a:defRPr/>
            </a:pPr>
            <a:endParaRPr lang="zh-CN" altLang="zh-CN" sz="2800" b="1" kern="0" dirty="0">
              <a:latin typeface="+mn-lt"/>
              <a:ea typeface="+mn-ea"/>
            </a:endParaRPr>
          </a:p>
          <a:p>
            <a:pPr marL="342900" indent="-342900" eaLnBrk="0" hangingPunct="0">
              <a:lnSpc>
                <a:spcPct val="120000"/>
              </a:lnSpc>
              <a:spcBef>
                <a:spcPct val="20000"/>
              </a:spcBef>
              <a:buFont typeface="Wingdings" panose="05000000000000000000" pitchFamily="2" charset="2"/>
              <a:buNone/>
              <a:defRPr/>
            </a:pPr>
            <a:endParaRPr lang="zh-CN" altLang="en-US" sz="3200" b="1" kern="0" dirty="0">
              <a:latin typeface="+mn-lt"/>
              <a:ea typeface="+mn-ea"/>
            </a:endParaRPr>
          </a:p>
        </p:txBody>
      </p:sp>
      <p:sp>
        <p:nvSpPr>
          <p:cNvPr id="179204" name="TextBox 8"/>
          <p:cNvSpPr txBox="1">
            <a:spLocks noChangeArrowheads="1"/>
          </p:cNvSpPr>
          <p:nvPr/>
        </p:nvSpPr>
        <p:spPr bwMode="auto">
          <a:xfrm>
            <a:off x="3286126" y="3857625"/>
            <a:ext cx="428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b</a:t>
            </a:r>
            <a:endParaRPr lang="zh-CN" altLang="en-US" sz="3200" b="1"/>
          </a:p>
        </p:txBody>
      </p:sp>
      <p:sp>
        <p:nvSpPr>
          <p:cNvPr id="179205" name="TextBox 9"/>
          <p:cNvSpPr txBox="1">
            <a:spLocks noChangeArrowheads="1"/>
          </p:cNvSpPr>
          <p:nvPr/>
        </p:nvSpPr>
        <p:spPr bwMode="auto">
          <a:xfrm>
            <a:off x="4572001" y="3857625"/>
            <a:ext cx="428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c</a:t>
            </a:r>
            <a:endParaRPr lang="zh-CN" altLang="en-US" sz="3200" b="1"/>
          </a:p>
        </p:txBody>
      </p:sp>
      <p:sp>
        <p:nvSpPr>
          <p:cNvPr id="11" name="圆角矩形标注 10"/>
          <p:cNvSpPr>
            <a:spLocks noChangeArrowheads="1"/>
          </p:cNvSpPr>
          <p:nvPr/>
        </p:nvSpPr>
        <p:spPr bwMode="auto">
          <a:xfrm>
            <a:off x="5867401" y="3911204"/>
            <a:ext cx="3133725" cy="535781"/>
          </a:xfrm>
          <a:prstGeom prst="wedgeRoundRectCallout">
            <a:avLst>
              <a:gd name="adj1" fmla="val 13222"/>
              <a:gd name="adj2" fmla="val -155111"/>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rPr>
              <a:t>第三次调用期间</a:t>
            </a:r>
          </a:p>
        </p:txBody>
      </p:sp>
      <p:sp>
        <p:nvSpPr>
          <p:cNvPr id="179207" name="矩形 11"/>
          <p:cNvSpPr>
            <a:spLocks noChangeArrowheads="1"/>
          </p:cNvSpPr>
          <p:nvPr/>
        </p:nvSpPr>
        <p:spPr bwMode="auto">
          <a:xfrm>
            <a:off x="3143250"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9D138D"/>
                </a:solidFill>
              </a:rPr>
              <a:t>0</a:t>
            </a:r>
            <a:endParaRPr lang="zh-CN" altLang="en-US" sz="3200">
              <a:solidFill>
                <a:srgbClr val="9D138D"/>
              </a:solidFill>
            </a:endParaRPr>
          </a:p>
        </p:txBody>
      </p:sp>
      <p:sp>
        <p:nvSpPr>
          <p:cNvPr id="179208" name="矩形 12"/>
          <p:cNvSpPr>
            <a:spLocks noChangeArrowheads="1"/>
          </p:cNvSpPr>
          <p:nvPr/>
        </p:nvSpPr>
        <p:spPr bwMode="auto">
          <a:xfrm>
            <a:off x="4429125"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rPr>
              <a:t>5</a:t>
            </a:r>
            <a:endParaRPr lang="zh-CN" altLang="en-US" sz="3200">
              <a:solidFill>
                <a:srgbClr val="FF0000"/>
              </a:solidFill>
            </a:endParaRPr>
          </a:p>
        </p:txBody>
      </p:sp>
      <p:sp>
        <p:nvSpPr>
          <p:cNvPr id="14" name="矩形 13"/>
          <p:cNvSpPr>
            <a:spLocks noChangeArrowheads="1"/>
          </p:cNvSpPr>
          <p:nvPr/>
        </p:nvSpPr>
        <p:spPr bwMode="auto">
          <a:xfrm>
            <a:off x="4429125"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rPr>
              <a:t>6</a:t>
            </a:r>
            <a:endParaRPr lang="zh-CN" altLang="en-US" sz="3200">
              <a:solidFill>
                <a:srgbClr val="FF0000"/>
              </a:solidFill>
            </a:endParaRPr>
          </a:p>
        </p:txBody>
      </p:sp>
      <p:sp>
        <p:nvSpPr>
          <p:cNvPr id="15" name="矩形 14"/>
          <p:cNvSpPr>
            <a:spLocks noChangeArrowheads="1"/>
          </p:cNvSpPr>
          <p:nvPr/>
        </p:nvSpPr>
        <p:spPr bwMode="auto">
          <a:xfrm>
            <a:off x="3143250"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rPr>
              <a:t>1</a:t>
            </a:r>
            <a:endParaRPr lang="zh-CN" altLang="en-US" sz="3200">
              <a:solidFill>
                <a:srgbClr val="FF0000"/>
              </a:solidFill>
            </a:endParaRPr>
          </a:p>
        </p:txBody>
      </p:sp>
      <p:pic>
        <p:nvPicPr>
          <p:cNvPr id="179211" name="图片 1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par>
                          <p:cTn id="13" fill="hold">
                            <p:stCondLst>
                              <p:cond delay="500"/>
                            </p:stCondLst>
                            <p:childTnLst>
                              <p:par>
                                <p:cTn id="14" presetID="49" presetClass="entr" presetSubtype="0" decel="10000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 calcmode="lin" valueType="num">
                                      <p:cBhvr>
                                        <p:cTn id="18" dur="500" fill="hold"/>
                                        <p:tgtEl>
                                          <p:spTgt spid="14"/>
                                        </p:tgtEl>
                                        <p:attrNameLst>
                                          <p:attrName>style.rotation</p:attrName>
                                        </p:attrNameLst>
                                      </p:cBhvr>
                                      <p:tavLst>
                                        <p:tav tm="0">
                                          <p:val>
                                            <p:fltVal val="360"/>
                                          </p:val>
                                        </p:tav>
                                        <p:tav tm="100000">
                                          <p:val>
                                            <p:fltVal val="0"/>
                                          </p:val>
                                        </p:tav>
                                      </p:tavLst>
                                    </p:anim>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内容占位符 2"/>
          <p:cNvSpPr>
            <a:spLocks noGrp="1"/>
          </p:cNvSpPr>
          <p:nvPr>
            <p:ph idx="1"/>
          </p:nvPr>
        </p:nvSpPr>
        <p:spPr>
          <a:xfrm>
            <a:off x="214314" y="642937"/>
            <a:ext cx="7000875" cy="3643313"/>
          </a:xfrm>
        </p:spPr>
        <p:txBody>
          <a:bodyPr>
            <a:normAutofit fontScale="92500" lnSpcReduction="20000"/>
          </a:bodyPr>
          <a:lstStyle/>
          <a:p>
            <a:pPr>
              <a:buFont typeface="Wingdings" panose="05000000000000000000" pitchFamily="2" charset="2"/>
              <a:buNone/>
            </a:pPr>
            <a:r>
              <a:rPr lang="en-US" altLang="zh-CN" dirty="0"/>
              <a:t>    </a:t>
            </a:r>
            <a:r>
              <a:rPr lang="zh-CN" altLang="zh-CN" dirty="0"/>
              <a:t>例</a:t>
            </a:r>
            <a:r>
              <a:rPr lang="en-US" altLang="zh-CN" dirty="0"/>
              <a:t> </a:t>
            </a:r>
            <a:r>
              <a:rPr lang="zh-CN" altLang="zh-CN" dirty="0"/>
              <a:t>考察静态局部变量的值。</a:t>
            </a:r>
            <a:endParaRPr lang="en-US" altLang="zh-CN" dirty="0"/>
          </a:p>
          <a:p>
            <a:pPr>
              <a:lnSpc>
                <a:spcPct val="100000"/>
              </a:lnSpc>
              <a:buFont typeface="Wingdings" panose="05000000000000000000"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anose="05000000000000000000" pitchFamily="2" charset="2"/>
              <a:buNone/>
            </a:pPr>
            <a:r>
              <a:rPr lang="en-US" altLang="zh-CN" sz="2800" dirty="0"/>
              <a:t>int main()</a:t>
            </a:r>
            <a:endParaRPr lang="zh-CN" altLang="zh-CN" sz="2800" dirty="0"/>
          </a:p>
          <a:p>
            <a:pPr>
              <a:lnSpc>
                <a:spcPct val="100000"/>
              </a:lnSpc>
              <a:buFont typeface="Wingdings" panose="05000000000000000000" pitchFamily="2" charset="2"/>
              <a:buNone/>
            </a:pPr>
            <a:r>
              <a:rPr lang="en-US" altLang="zh-CN" sz="2800" dirty="0"/>
              <a:t>{ int f(int);           </a:t>
            </a:r>
            <a:endParaRPr lang="zh-CN" altLang="zh-CN" sz="2800" dirty="0"/>
          </a:p>
          <a:p>
            <a:pPr>
              <a:lnSpc>
                <a:spcPct val="100000"/>
              </a:lnSpc>
              <a:buFont typeface="Wingdings" panose="05000000000000000000" pitchFamily="2" charset="2"/>
              <a:buNone/>
            </a:pPr>
            <a:r>
              <a:rPr lang="en-US" altLang="zh-CN" sz="2800" dirty="0"/>
              <a:t>   int a=2,i;            </a:t>
            </a:r>
            <a:endParaRPr lang="zh-CN" altLang="zh-CN" sz="2800" dirty="0"/>
          </a:p>
          <a:p>
            <a:pPr>
              <a:lnSpc>
                <a:spcPct val="100000"/>
              </a:lnSpc>
              <a:buFont typeface="Wingdings" panose="05000000000000000000" pitchFamily="2" charset="2"/>
              <a:buNone/>
            </a:pPr>
            <a:r>
              <a:rPr lang="en-US" altLang="zh-CN" sz="2800" dirty="0"/>
              <a:t>   for(</a:t>
            </a:r>
            <a:r>
              <a:rPr lang="en-US" altLang="zh-CN" sz="2800" dirty="0" err="1"/>
              <a:t>i</a:t>
            </a:r>
            <a:r>
              <a:rPr lang="en-US" altLang="zh-CN" sz="2800" dirty="0"/>
              <a:t>=0;i&lt;3;i++)</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a:t>
            </a:r>
            <a:endParaRPr lang="zh-CN" altLang="zh-CN" sz="2800" dirty="0"/>
          </a:p>
          <a:p>
            <a:pPr>
              <a:lnSpc>
                <a:spcPct val="100000"/>
              </a:lnSpc>
              <a:buFont typeface="Wingdings" panose="05000000000000000000" pitchFamily="2" charset="2"/>
              <a:buNone/>
            </a:pPr>
            <a:r>
              <a:rPr lang="en-US" altLang="zh-CN" sz="2800" dirty="0"/>
              <a:t>   return 0;</a:t>
            </a:r>
            <a:endParaRPr lang="zh-CN" altLang="zh-CN" sz="2800" dirty="0"/>
          </a:p>
          <a:p>
            <a:pPr>
              <a:lnSpc>
                <a:spcPct val="100000"/>
              </a:lnSpc>
              <a:buFont typeface="Wingdings" panose="05000000000000000000" pitchFamily="2" charset="2"/>
              <a:buNone/>
            </a:pPr>
            <a:r>
              <a:rPr lang="en-US" altLang="zh-CN" sz="2800" dirty="0"/>
              <a:t>}</a:t>
            </a:r>
            <a:endParaRPr lang="zh-CN" altLang="zh-CN" sz="2800" dirty="0"/>
          </a:p>
          <a:p>
            <a:pPr>
              <a:buFont typeface="Wingdings" panose="05000000000000000000" pitchFamily="2" charset="2"/>
              <a:buNone/>
            </a:pPr>
            <a:endParaRPr lang="zh-CN" altLang="en-US" dirty="0"/>
          </a:p>
        </p:txBody>
      </p:sp>
      <p:sp>
        <p:nvSpPr>
          <p:cNvPr id="4" name="内容占位符 2"/>
          <p:cNvSpPr txBox="1"/>
          <p:nvPr/>
        </p:nvSpPr>
        <p:spPr bwMode="auto">
          <a:xfrm>
            <a:off x="5214938" y="1178719"/>
            <a:ext cx="3929062" cy="2518172"/>
          </a:xfrm>
          <a:prstGeom prst="rect">
            <a:avLst/>
          </a:prstGeom>
          <a:solidFill>
            <a:srgbClr val="E1FFE1"/>
          </a:solidFill>
          <a:ln w="9525">
            <a:noFill/>
            <a:miter lim="800000"/>
          </a:ln>
        </p:spPr>
        <p:txBody>
          <a:bodyPr/>
          <a:lstStyle/>
          <a:p>
            <a:pPr>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a:defRPr/>
            </a:pPr>
            <a:r>
              <a:rPr lang="en-US" altLang="zh-CN" sz="2800" b="1" dirty="0">
                <a:latin typeface="+mn-lt"/>
                <a:ea typeface="+mn-ea"/>
              </a:rPr>
              <a:t>   b=b+1;</a:t>
            </a:r>
            <a:endParaRPr lang="zh-CN" altLang="zh-CN" sz="2800" b="1" dirty="0">
              <a:latin typeface="+mn-lt"/>
              <a:ea typeface="+mn-ea"/>
            </a:endParaRPr>
          </a:p>
          <a:p>
            <a:pPr>
              <a:defRPr/>
            </a:pPr>
            <a:r>
              <a:rPr lang="en-US" altLang="zh-CN" sz="2800" b="1" dirty="0">
                <a:latin typeface="+mn-lt"/>
                <a:ea typeface="+mn-ea"/>
              </a:rPr>
              <a:t>   c=c+1;</a:t>
            </a:r>
            <a:endParaRPr lang="zh-CN" altLang="zh-CN" sz="2800" b="1" dirty="0">
              <a:latin typeface="+mn-lt"/>
              <a:ea typeface="+mn-ea"/>
            </a:endParaRPr>
          </a:p>
          <a:p>
            <a:pPr>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a:defRPr/>
            </a:pPr>
            <a:r>
              <a:rPr lang="en-US" altLang="zh-CN" sz="2800" b="1" dirty="0">
                <a:latin typeface="+mn-lt"/>
                <a:ea typeface="+mn-ea"/>
              </a:rPr>
              <a:t>}</a:t>
            </a:r>
            <a:endParaRPr lang="zh-CN" altLang="zh-CN" sz="2800" b="1" dirty="0">
              <a:latin typeface="+mn-lt"/>
              <a:ea typeface="+mn-ea"/>
            </a:endParaRPr>
          </a:p>
          <a:p>
            <a:pPr marL="342900" indent="-342900" eaLnBrk="0" hangingPunct="0">
              <a:spcBef>
                <a:spcPct val="20000"/>
              </a:spcBef>
              <a:buFont typeface="Wingdings" panose="05000000000000000000" pitchFamily="2" charset="2"/>
              <a:buNone/>
              <a:defRPr/>
            </a:pPr>
            <a:endParaRPr lang="zh-CN" altLang="zh-CN" sz="2800" b="1" kern="0" dirty="0">
              <a:latin typeface="+mn-lt"/>
              <a:ea typeface="+mn-ea"/>
            </a:endParaRPr>
          </a:p>
          <a:p>
            <a:pPr marL="342900" indent="-342900" eaLnBrk="0" hangingPunct="0">
              <a:lnSpc>
                <a:spcPct val="120000"/>
              </a:lnSpc>
              <a:spcBef>
                <a:spcPct val="20000"/>
              </a:spcBef>
              <a:buFont typeface="Wingdings" panose="05000000000000000000" pitchFamily="2" charset="2"/>
              <a:buNone/>
              <a:defRPr/>
            </a:pPr>
            <a:endParaRPr lang="zh-CN" altLang="en-US" sz="3200" b="1" kern="0" dirty="0">
              <a:latin typeface="+mn-lt"/>
              <a:ea typeface="+mn-ea"/>
            </a:endParaRPr>
          </a:p>
        </p:txBody>
      </p:sp>
      <p:sp>
        <p:nvSpPr>
          <p:cNvPr id="180228" name="TextBox 8"/>
          <p:cNvSpPr txBox="1">
            <a:spLocks noChangeArrowheads="1"/>
          </p:cNvSpPr>
          <p:nvPr/>
        </p:nvSpPr>
        <p:spPr bwMode="auto">
          <a:xfrm>
            <a:off x="3286126" y="3857625"/>
            <a:ext cx="428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b</a:t>
            </a:r>
            <a:endParaRPr lang="zh-CN" altLang="en-US" sz="3200" b="1"/>
          </a:p>
        </p:txBody>
      </p:sp>
      <p:sp>
        <p:nvSpPr>
          <p:cNvPr id="180229" name="TextBox 9"/>
          <p:cNvSpPr txBox="1">
            <a:spLocks noChangeArrowheads="1"/>
          </p:cNvSpPr>
          <p:nvPr/>
        </p:nvSpPr>
        <p:spPr bwMode="auto">
          <a:xfrm>
            <a:off x="4572001" y="3857625"/>
            <a:ext cx="428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c</a:t>
            </a:r>
            <a:endParaRPr lang="zh-CN" altLang="en-US" sz="3200" b="1"/>
          </a:p>
        </p:txBody>
      </p:sp>
      <p:sp>
        <p:nvSpPr>
          <p:cNvPr id="11" name="圆角矩形标注 10"/>
          <p:cNvSpPr>
            <a:spLocks noChangeArrowheads="1"/>
          </p:cNvSpPr>
          <p:nvPr/>
        </p:nvSpPr>
        <p:spPr bwMode="auto">
          <a:xfrm>
            <a:off x="6011863" y="3911204"/>
            <a:ext cx="2989262" cy="535781"/>
          </a:xfrm>
          <a:prstGeom prst="wedgeRoundRectCallout">
            <a:avLst>
              <a:gd name="adj1" fmla="val 11444"/>
              <a:gd name="adj2" fmla="val -155111"/>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rPr>
              <a:t>第三次调用结束</a:t>
            </a:r>
          </a:p>
        </p:txBody>
      </p:sp>
      <p:sp>
        <p:nvSpPr>
          <p:cNvPr id="180231" name="矩形 11"/>
          <p:cNvSpPr>
            <a:spLocks noChangeArrowheads="1"/>
          </p:cNvSpPr>
          <p:nvPr/>
        </p:nvSpPr>
        <p:spPr bwMode="auto">
          <a:xfrm>
            <a:off x="3143250"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rPr>
              <a:t>1</a:t>
            </a:r>
            <a:endParaRPr lang="zh-CN" altLang="en-US" sz="3200">
              <a:solidFill>
                <a:srgbClr val="FF0000"/>
              </a:solidFill>
            </a:endParaRPr>
          </a:p>
        </p:txBody>
      </p:sp>
      <p:sp>
        <p:nvSpPr>
          <p:cNvPr id="180232" name="矩形 13"/>
          <p:cNvSpPr>
            <a:spLocks noChangeArrowheads="1"/>
          </p:cNvSpPr>
          <p:nvPr/>
        </p:nvSpPr>
        <p:spPr bwMode="auto">
          <a:xfrm>
            <a:off x="4429125"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rPr>
              <a:t>6</a:t>
            </a:r>
            <a:endParaRPr lang="zh-CN" altLang="en-US" sz="3200">
              <a:solidFill>
                <a:srgbClr val="FF0000"/>
              </a:solidFill>
            </a:endParaRPr>
          </a:p>
        </p:txBody>
      </p:sp>
      <p:sp>
        <p:nvSpPr>
          <p:cNvPr id="15" name="矩形 14"/>
          <p:cNvSpPr>
            <a:spLocks noChangeArrowheads="1"/>
          </p:cNvSpPr>
          <p:nvPr/>
        </p:nvSpPr>
        <p:spPr bwMode="auto">
          <a:xfrm>
            <a:off x="2786063" y="3911204"/>
            <a:ext cx="1357312" cy="9108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圆角矩形标注 15"/>
          <p:cNvSpPr>
            <a:spLocks noChangeArrowheads="1"/>
          </p:cNvSpPr>
          <p:nvPr/>
        </p:nvSpPr>
        <p:spPr bwMode="auto">
          <a:xfrm>
            <a:off x="4071939" y="2357438"/>
            <a:ext cx="642937" cy="375047"/>
          </a:xfrm>
          <a:prstGeom prst="wedgeRoundRectCallout">
            <a:avLst>
              <a:gd name="adj1" fmla="val 6394"/>
              <a:gd name="adj2" fmla="val 146694"/>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solidFill>
                  <a:srgbClr val="0000CC"/>
                </a:solidFill>
              </a:rPr>
              <a:t>9</a:t>
            </a:r>
            <a:endParaRPr lang="zh-CN" altLang="en-US" sz="2800" b="1" dirty="0">
              <a:solidFill>
                <a:srgbClr val="0000CC"/>
              </a:solidFill>
            </a:endParaRPr>
          </a:p>
        </p:txBody>
      </p:sp>
      <p:pic>
        <p:nvPicPr>
          <p:cNvPr id="180235" name="图片 1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Top)">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内容占位符 2"/>
          <p:cNvSpPr>
            <a:spLocks noGrp="1"/>
          </p:cNvSpPr>
          <p:nvPr>
            <p:ph idx="1"/>
          </p:nvPr>
        </p:nvSpPr>
        <p:spPr>
          <a:xfrm>
            <a:off x="214314" y="642937"/>
            <a:ext cx="7000875" cy="3643313"/>
          </a:xfrm>
        </p:spPr>
        <p:txBody>
          <a:bodyPr>
            <a:normAutofit fontScale="92500" lnSpcReduction="20000"/>
          </a:bodyPr>
          <a:lstStyle/>
          <a:p>
            <a:pPr>
              <a:buFont typeface="Wingdings" panose="05000000000000000000" pitchFamily="2" charset="2"/>
              <a:buNone/>
            </a:pPr>
            <a:r>
              <a:rPr lang="en-US" altLang="zh-CN" dirty="0"/>
              <a:t>    </a:t>
            </a:r>
            <a:r>
              <a:rPr lang="zh-CN" altLang="zh-CN" dirty="0"/>
              <a:t>例</a:t>
            </a:r>
            <a:r>
              <a:rPr lang="en-US" altLang="zh-CN" dirty="0"/>
              <a:t> </a:t>
            </a:r>
            <a:r>
              <a:rPr lang="zh-CN" altLang="zh-CN" dirty="0"/>
              <a:t>考察静态局部变量的值。</a:t>
            </a:r>
            <a:endParaRPr lang="en-US" altLang="zh-CN" dirty="0"/>
          </a:p>
          <a:p>
            <a:pPr>
              <a:lnSpc>
                <a:spcPct val="100000"/>
              </a:lnSpc>
              <a:buFont typeface="Wingdings" panose="05000000000000000000"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anose="05000000000000000000" pitchFamily="2" charset="2"/>
              <a:buNone/>
            </a:pPr>
            <a:r>
              <a:rPr lang="en-US" altLang="zh-CN" sz="2800" dirty="0"/>
              <a:t>int main()</a:t>
            </a:r>
            <a:endParaRPr lang="zh-CN" altLang="zh-CN" sz="2800" dirty="0"/>
          </a:p>
          <a:p>
            <a:pPr>
              <a:lnSpc>
                <a:spcPct val="100000"/>
              </a:lnSpc>
              <a:buFont typeface="Wingdings" panose="05000000000000000000" pitchFamily="2" charset="2"/>
              <a:buNone/>
            </a:pPr>
            <a:r>
              <a:rPr lang="en-US" altLang="zh-CN" sz="2800" dirty="0"/>
              <a:t>{ int f(int);           </a:t>
            </a:r>
            <a:endParaRPr lang="zh-CN" altLang="zh-CN" sz="2800" dirty="0"/>
          </a:p>
          <a:p>
            <a:pPr>
              <a:lnSpc>
                <a:spcPct val="100000"/>
              </a:lnSpc>
              <a:buFont typeface="Wingdings" panose="05000000000000000000" pitchFamily="2" charset="2"/>
              <a:buNone/>
            </a:pPr>
            <a:r>
              <a:rPr lang="en-US" altLang="zh-CN" sz="2800" dirty="0"/>
              <a:t>   int a=2,i;            </a:t>
            </a:r>
            <a:endParaRPr lang="zh-CN" altLang="zh-CN" sz="2800" dirty="0"/>
          </a:p>
          <a:p>
            <a:pPr>
              <a:lnSpc>
                <a:spcPct val="100000"/>
              </a:lnSpc>
              <a:buFont typeface="Wingdings" panose="05000000000000000000" pitchFamily="2" charset="2"/>
              <a:buNone/>
            </a:pPr>
            <a:r>
              <a:rPr lang="en-US" altLang="zh-CN" sz="2800" dirty="0"/>
              <a:t>   for(</a:t>
            </a:r>
            <a:r>
              <a:rPr lang="en-US" altLang="zh-CN" sz="2800" dirty="0" err="1"/>
              <a:t>i</a:t>
            </a:r>
            <a:r>
              <a:rPr lang="en-US" altLang="zh-CN" sz="2800" dirty="0"/>
              <a:t>=0;i&lt;3;i++)</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a:t>
            </a:r>
            <a:endParaRPr lang="zh-CN" altLang="zh-CN" sz="2800" dirty="0"/>
          </a:p>
          <a:p>
            <a:pPr>
              <a:lnSpc>
                <a:spcPct val="100000"/>
              </a:lnSpc>
              <a:buFont typeface="Wingdings" panose="05000000000000000000" pitchFamily="2" charset="2"/>
              <a:buNone/>
            </a:pPr>
            <a:r>
              <a:rPr lang="en-US" altLang="zh-CN" sz="2800" dirty="0"/>
              <a:t>   return 0;</a:t>
            </a:r>
            <a:endParaRPr lang="zh-CN" altLang="zh-CN" sz="2800" dirty="0"/>
          </a:p>
          <a:p>
            <a:pPr>
              <a:lnSpc>
                <a:spcPct val="100000"/>
              </a:lnSpc>
              <a:buFont typeface="Wingdings" panose="05000000000000000000" pitchFamily="2" charset="2"/>
              <a:buNone/>
            </a:pPr>
            <a:r>
              <a:rPr lang="en-US" altLang="zh-CN" sz="2800" dirty="0"/>
              <a:t>}</a:t>
            </a:r>
            <a:endParaRPr lang="zh-CN" altLang="zh-CN" sz="2800" dirty="0"/>
          </a:p>
          <a:p>
            <a:pPr>
              <a:buFont typeface="Wingdings" panose="05000000000000000000" pitchFamily="2" charset="2"/>
              <a:buNone/>
            </a:pPr>
            <a:endParaRPr lang="zh-CN" altLang="en-US" dirty="0"/>
          </a:p>
        </p:txBody>
      </p:sp>
      <p:sp>
        <p:nvSpPr>
          <p:cNvPr id="4" name="内容占位符 2"/>
          <p:cNvSpPr txBox="1"/>
          <p:nvPr/>
        </p:nvSpPr>
        <p:spPr bwMode="auto">
          <a:xfrm>
            <a:off x="5214938" y="1178719"/>
            <a:ext cx="3929062" cy="2518172"/>
          </a:xfrm>
          <a:prstGeom prst="rect">
            <a:avLst/>
          </a:prstGeom>
          <a:solidFill>
            <a:srgbClr val="E1FFE1"/>
          </a:solidFill>
          <a:ln w="9525">
            <a:noFill/>
            <a:miter lim="800000"/>
          </a:ln>
        </p:spPr>
        <p:txBody>
          <a:bodyPr/>
          <a:lstStyle/>
          <a:p>
            <a:pPr>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a:defRPr/>
            </a:pPr>
            <a:r>
              <a:rPr lang="en-US" altLang="zh-CN" sz="2800" b="1" dirty="0">
                <a:latin typeface="+mn-lt"/>
                <a:ea typeface="+mn-ea"/>
              </a:rPr>
              <a:t>   b=b+1;</a:t>
            </a:r>
            <a:endParaRPr lang="zh-CN" altLang="zh-CN" sz="2800" b="1" dirty="0">
              <a:latin typeface="+mn-lt"/>
              <a:ea typeface="+mn-ea"/>
            </a:endParaRPr>
          </a:p>
          <a:p>
            <a:pPr>
              <a:defRPr/>
            </a:pPr>
            <a:r>
              <a:rPr lang="en-US" altLang="zh-CN" sz="2800" b="1" dirty="0">
                <a:latin typeface="+mn-lt"/>
                <a:ea typeface="+mn-ea"/>
              </a:rPr>
              <a:t>   c=c+1;</a:t>
            </a:r>
            <a:endParaRPr lang="zh-CN" altLang="zh-CN" sz="2800" b="1" dirty="0">
              <a:latin typeface="+mn-lt"/>
              <a:ea typeface="+mn-ea"/>
            </a:endParaRPr>
          </a:p>
          <a:p>
            <a:pPr>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a:defRPr/>
            </a:pPr>
            <a:r>
              <a:rPr lang="en-US" altLang="zh-CN" sz="2800" b="1" dirty="0">
                <a:latin typeface="+mn-lt"/>
                <a:ea typeface="+mn-ea"/>
              </a:rPr>
              <a:t>}</a:t>
            </a:r>
            <a:endParaRPr lang="zh-CN" altLang="zh-CN" sz="2800" b="1" dirty="0">
              <a:latin typeface="+mn-lt"/>
              <a:ea typeface="+mn-ea"/>
            </a:endParaRPr>
          </a:p>
          <a:p>
            <a:pPr marL="342900" indent="-342900" eaLnBrk="0" hangingPunct="0">
              <a:spcBef>
                <a:spcPct val="20000"/>
              </a:spcBef>
              <a:buFont typeface="Wingdings" panose="05000000000000000000" pitchFamily="2" charset="2"/>
              <a:buNone/>
              <a:defRPr/>
            </a:pPr>
            <a:endParaRPr lang="zh-CN" altLang="zh-CN" sz="2800" b="1" kern="0" dirty="0">
              <a:latin typeface="+mn-lt"/>
              <a:ea typeface="+mn-ea"/>
            </a:endParaRPr>
          </a:p>
          <a:p>
            <a:pPr marL="342900" indent="-342900" eaLnBrk="0" hangingPunct="0">
              <a:lnSpc>
                <a:spcPct val="120000"/>
              </a:lnSpc>
              <a:spcBef>
                <a:spcPct val="20000"/>
              </a:spcBef>
              <a:buFont typeface="Wingdings" panose="05000000000000000000" pitchFamily="2" charset="2"/>
              <a:buNone/>
              <a:defRPr/>
            </a:pPr>
            <a:endParaRPr lang="zh-CN" altLang="en-US" sz="3200" b="1" kern="0" dirty="0">
              <a:latin typeface="+mn-lt"/>
              <a:ea typeface="+mn-ea"/>
            </a:endParaRPr>
          </a:p>
        </p:txBody>
      </p:sp>
      <p:sp>
        <p:nvSpPr>
          <p:cNvPr id="181252" name="TextBox 9"/>
          <p:cNvSpPr txBox="1">
            <a:spLocks noChangeArrowheads="1"/>
          </p:cNvSpPr>
          <p:nvPr/>
        </p:nvSpPr>
        <p:spPr bwMode="auto">
          <a:xfrm>
            <a:off x="4572001" y="3857625"/>
            <a:ext cx="428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t>c</a:t>
            </a:r>
            <a:endParaRPr lang="zh-CN" altLang="en-US" sz="3200" b="1"/>
          </a:p>
        </p:txBody>
      </p:sp>
      <p:sp>
        <p:nvSpPr>
          <p:cNvPr id="11" name="圆角矩形标注 10"/>
          <p:cNvSpPr>
            <a:spLocks noChangeArrowheads="1"/>
          </p:cNvSpPr>
          <p:nvPr/>
        </p:nvSpPr>
        <p:spPr bwMode="auto">
          <a:xfrm>
            <a:off x="714376" y="4393407"/>
            <a:ext cx="2500313" cy="535781"/>
          </a:xfrm>
          <a:prstGeom prst="wedgeRoundRectCallout">
            <a:avLst>
              <a:gd name="adj1" fmla="val 9657"/>
              <a:gd name="adj2" fmla="val -155144"/>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rPr>
              <a:t>整个程序结束</a:t>
            </a:r>
          </a:p>
        </p:txBody>
      </p:sp>
      <p:sp>
        <p:nvSpPr>
          <p:cNvPr id="181254" name="矩形 13"/>
          <p:cNvSpPr>
            <a:spLocks noChangeArrowheads="1"/>
          </p:cNvSpPr>
          <p:nvPr/>
        </p:nvSpPr>
        <p:spPr bwMode="auto">
          <a:xfrm>
            <a:off x="4429125" y="4286250"/>
            <a:ext cx="642938" cy="428625"/>
          </a:xfrm>
          <a:prstGeom prst="rect">
            <a:avLst/>
          </a:prstGeom>
          <a:solidFill>
            <a:schemeClr val="accent1"/>
          </a:solidFill>
          <a:ln w="38100" algn="ctr">
            <a:solidFill>
              <a:srgbClr val="0000CC"/>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rgbClr val="FF0000"/>
                </a:solidFill>
              </a:rPr>
              <a:t>6</a:t>
            </a:r>
            <a:endParaRPr lang="zh-CN" altLang="en-US" sz="3200">
              <a:solidFill>
                <a:srgbClr val="FF0000"/>
              </a:solidFill>
            </a:endParaRPr>
          </a:p>
        </p:txBody>
      </p:sp>
      <p:sp>
        <p:nvSpPr>
          <p:cNvPr id="15" name="矩形 14"/>
          <p:cNvSpPr>
            <a:spLocks noChangeArrowheads="1"/>
          </p:cNvSpPr>
          <p:nvPr/>
        </p:nvSpPr>
        <p:spPr bwMode="auto">
          <a:xfrm>
            <a:off x="4071938" y="3911204"/>
            <a:ext cx="1357312" cy="9108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59746" name="Picture 2" descr="pic7-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314" y="3750469"/>
            <a:ext cx="1000125" cy="122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257" name="图片 8"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lide(fromTo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9746"/>
                                        </p:tgtEl>
                                        <p:attrNameLst>
                                          <p:attrName>style.visibility</p:attrName>
                                        </p:attrNameLst>
                                      </p:cBhvr>
                                      <p:to>
                                        <p:strVal val="visible"/>
                                      </p:to>
                                    </p:set>
                                    <p:animEffect transition="in" filter="blinds(horizontal)">
                                      <p:cBhvr>
                                        <p:cTn id="17" dur="500"/>
                                        <p:tgtEl>
                                          <p:spTgt spid="159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内容占位符 2"/>
          <p:cNvSpPr>
            <a:spLocks noGrp="1"/>
          </p:cNvSpPr>
          <p:nvPr>
            <p:ph idx="1"/>
          </p:nvPr>
        </p:nvSpPr>
        <p:spPr>
          <a:xfrm>
            <a:off x="267132" y="718854"/>
            <a:ext cx="7000875" cy="3643313"/>
          </a:xfrm>
        </p:spPr>
        <p:txBody>
          <a:bodyPr>
            <a:normAutofit fontScale="92500" lnSpcReduction="20000"/>
          </a:bodyPr>
          <a:lstStyle/>
          <a:p>
            <a:pPr>
              <a:buFont typeface="Wingdings" panose="05000000000000000000" pitchFamily="2" charset="2"/>
              <a:buNone/>
            </a:pPr>
            <a:r>
              <a:rPr lang="en-US" altLang="zh-CN" dirty="0"/>
              <a:t>    </a:t>
            </a:r>
            <a:r>
              <a:rPr lang="zh-CN" altLang="zh-CN" dirty="0"/>
              <a:t>例</a:t>
            </a:r>
            <a:r>
              <a:rPr lang="en-US" altLang="zh-CN" dirty="0"/>
              <a:t> </a:t>
            </a:r>
            <a:r>
              <a:rPr lang="zh-CN" altLang="zh-CN" dirty="0"/>
              <a:t>考察静态局部变量的值。</a:t>
            </a:r>
            <a:endParaRPr lang="en-US" altLang="zh-CN" dirty="0"/>
          </a:p>
          <a:p>
            <a:pPr>
              <a:lnSpc>
                <a:spcPct val="100000"/>
              </a:lnSpc>
              <a:buFont typeface="Wingdings" panose="05000000000000000000"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anose="05000000000000000000" pitchFamily="2" charset="2"/>
              <a:buNone/>
            </a:pPr>
            <a:r>
              <a:rPr lang="en-US" altLang="zh-CN" sz="2800" dirty="0"/>
              <a:t>int main()</a:t>
            </a:r>
            <a:endParaRPr lang="zh-CN" altLang="zh-CN" sz="2800" dirty="0"/>
          </a:p>
          <a:p>
            <a:pPr>
              <a:lnSpc>
                <a:spcPct val="100000"/>
              </a:lnSpc>
              <a:buFont typeface="Wingdings" panose="05000000000000000000" pitchFamily="2" charset="2"/>
              <a:buNone/>
            </a:pPr>
            <a:r>
              <a:rPr lang="en-US" altLang="zh-CN" sz="2800" dirty="0"/>
              <a:t>{ int f(int);           </a:t>
            </a:r>
            <a:endParaRPr lang="zh-CN" altLang="zh-CN" sz="2800" dirty="0"/>
          </a:p>
          <a:p>
            <a:pPr>
              <a:lnSpc>
                <a:spcPct val="100000"/>
              </a:lnSpc>
              <a:buFont typeface="Wingdings" panose="05000000000000000000" pitchFamily="2" charset="2"/>
              <a:buNone/>
            </a:pPr>
            <a:r>
              <a:rPr lang="en-US" altLang="zh-CN" sz="2800" dirty="0"/>
              <a:t>   int a=2,i;            </a:t>
            </a:r>
            <a:endParaRPr lang="zh-CN" altLang="zh-CN" sz="2800" dirty="0"/>
          </a:p>
          <a:p>
            <a:pPr>
              <a:lnSpc>
                <a:spcPct val="100000"/>
              </a:lnSpc>
              <a:buFont typeface="Wingdings" panose="05000000000000000000" pitchFamily="2" charset="2"/>
              <a:buNone/>
            </a:pPr>
            <a:r>
              <a:rPr lang="en-US" altLang="zh-CN" sz="2800" dirty="0"/>
              <a:t>   for(</a:t>
            </a:r>
            <a:r>
              <a:rPr lang="en-US" altLang="zh-CN" sz="2800" dirty="0" err="1"/>
              <a:t>i</a:t>
            </a:r>
            <a:r>
              <a:rPr lang="en-US" altLang="zh-CN" sz="2800" dirty="0"/>
              <a:t>=0;i&lt;3;i++)</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a:t>
            </a:r>
            <a:endParaRPr lang="zh-CN" altLang="zh-CN" sz="2800" dirty="0"/>
          </a:p>
          <a:p>
            <a:pPr>
              <a:lnSpc>
                <a:spcPct val="100000"/>
              </a:lnSpc>
              <a:buFont typeface="Wingdings" panose="05000000000000000000" pitchFamily="2" charset="2"/>
              <a:buNone/>
            </a:pPr>
            <a:r>
              <a:rPr lang="en-US" altLang="zh-CN" sz="2800" dirty="0"/>
              <a:t>   return 0;</a:t>
            </a:r>
            <a:endParaRPr lang="zh-CN" altLang="zh-CN" sz="2800" dirty="0"/>
          </a:p>
          <a:p>
            <a:pPr>
              <a:lnSpc>
                <a:spcPct val="100000"/>
              </a:lnSpc>
              <a:buFont typeface="Wingdings" panose="05000000000000000000" pitchFamily="2" charset="2"/>
              <a:buNone/>
            </a:pPr>
            <a:r>
              <a:rPr lang="en-US" altLang="zh-CN" sz="2800" dirty="0"/>
              <a:t>}</a:t>
            </a:r>
            <a:endParaRPr lang="zh-CN" altLang="zh-CN" sz="2800" dirty="0"/>
          </a:p>
          <a:p>
            <a:pPr>
              <a:buFont typeface="Wingdings" panose="05000000000000000000" pitchFamily="2" charset="2"/>
              <a:buNone/>
            </a:pPr>
            <a:endParaRPr lang="zh-CN" altLang="en-US" dirty="0"/>
          </a:p>
        </p:txBody>
      </p:sp>
      <p:sp>
        <p:nvSpPr>
          <p:cNvPr id="4" name="内容占位符 2"/>
          <p:cNvSpPr txBox="1"/>
          <p:nvPr/>
        </p:nvSpPr>
        <p:spPr bwMode="auto">
          <a:xfrm>
            <a:off x="5214938" y="1178719"/>
            <a:ext cx="3929062" cy="2518172"/>
          </a:xfrm>
          <a:prstGeom prst="rect">
            <a:avLst/>
          </a:prstGeom>
          <a:solidFill>
            <a:srgbClr val="E1FFE1"/>
          </a:solidFill>
          <a:ln w="9525">
            <a:noFill/>
            <a:miter lim="800000"/>
          </a:ln>
        </p:spPr>
        <p:txBody>
          <a:bodyPr/>
          <a:lstStyle/>
          <a:p>
            <a:pPr>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a:defRPr/>
            </a:pPr>
            <a:r>
              <a:rPr lang="en-US" altLang="zh-CN" sz="2800" b="1" dirty="0">
                <a:latin typeface="+mn-lt"/>
                <a:ea typeface="+mn-ea"/>
              </a:rPr>
              <a:t>   b=b+1;</a:t>
            </a:r>
            <a:endParaRPr lang="zh-CN" altLang="zh-CN" sz="2800" b="1" dirty="0">
              <a:latin typeface="+mn-lt"/>
              <a:ea typeface="+mn-ea"/>
            </a:endParaRPr>
          </a:p>
          <a:p>
            <a:pPr>
              <a:defRPr/>
            </a:pPr>
            <a:r>
              <a:rPr lang="en-US" altLang="zh-CN" sz="2800" b="1" dirty="0">
                <a:latin typeface="+mn-lt"/>
                <a:ea typeface="+mn-ea"/>
              </a:rPr>
              <a:t>   c=c+1;</a:t>
            </a:r>
            <a:endParaRPr lang="zh-CN" altLang="zh-CN" sz="2800" b="1" dirty="0">
              <a:latin typeface="+mn-lt"/>
              <a:ea typeface="+mn-ea"/>
            </a:endParaRPr>
          </a:p>
          <a:p>
            <a:pPr>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a:defRPr/>
            </a:pPr>
            <a:r>
              <a:rPr lang="en-US" altLang="zh-CN" sz="2800" b="1" dirty="0">
                <a:latin typeface="+mn-lt"/>
                <a:ea typeface="+mn-ea"/>
              </a:rPr>
              <a:t>}</a:t>
            </a:r>
            <a:endParaRPr lang="zh-CN" altLang="zh-CN" sz="2800" b="1" dirty="0">
              <a:latin typeface="+mn-lt"/>
              <a:ea typeface="+mn-ea"/>
            </a:endParaRPr>
          </a:p>
          <a:p>
            <a:pPr marL="342900" indent="-342900" eaLnBrk="0" hangingPunct="0">
              <a:spcBef>
                <a:spcPct val="20000"/>
              </a:spcBef>
              <a:buFont typeface="Wingdings" panose="05000000000000000000" pitchFamily="2" charset="2"/>
              <a:buNone/>
              <a:defRPr/>
            </a:pPr>
            <a:endParaRPr lang="zh-CN" altLang="zh-CN" sz="2800" b="1" kern="0" dirty="0">
              <a:latin typeface="+mn-lt"/>
              <a:ea typeface="+mn-ea"/>
            </a:endParaRPr>
          </a:p>
          <a:p>
            <a:pPr marL="342900" indent="-342900" eaLnBrk="0" hangingPunct="0">
              <a:lnSpc>
                <a:spcPct val="120000"/>
              </a:lnSpc>
              <a:spcBef>
                <a:spcPct val="20000"/>
              </a:spcBef>
              <a:buFont typeface="Wingdings" panose="05000000000000000000" pitchFamily="2" charset="2"/>
              <a:buNone/>
              <a:defRPr/>
            </a:pPr>
            <a:endParaRPr lang="zh-CN" altLang="en-US" sz="3200" b="1" kern="0" dirty="0">
              <a:latin typeface="+mn-lt"/>
              <a:ea typeface="+mn-ea"/>
            </a:endParaRPr>
          </a:p>
        </p:txBody>
      </p:sp>
      <p:sp>
        <p:nvSpPr>
          <p:cNvPr id="11" name="圆角矩形标注 10"/>
          <p:cNvSpPr>
            <a:spLocks noChangeArrowheads="1"/>
          </p:cNvSpPr>
          <p:nvPr/>
        </p:nvSpPr>
        <p:spPr bwMode="auto">
          <a:xfrm>
            <a:off x="5500689" y="2900065"/>
            <a:ext cx="3248025" cy="535781"/>
          </a:xfrm>
          <a:prstGeom prst="wedgeRoundRectCallout">
            <a:avLst>
              <a:gd name="adj1" fmla="val 1171"/>
              <a:gd name="adj2" fmla="val -155111"/>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800" b="1">
                <a:solidFill>
                  <a:srgbClr val="0000CC"/>
                </a:solidFill>
              </a:rPr>
              <a:t>在编译时赋初值</a:t>
            </a:r>
            <a:endParaRPr lang="zh-CN" altLang="en-US" sz="2800" b="1">
              <a:solidFill>
                <a:srgbClr val="0000CC"/>
              </a:solidFill>
            </a:endParaRPr>
          </a:p>
        </p:txBody>
      </p:sp>
      <p:sp>
        <p:nvSpPr>
          <p:cNvPr id="9" name="圆角矩形标注 8"/>
          <p:cNvSpPr>
            <a:spLocks noChangeArrowheads="1"/>
          </p:cNvSpPr>
          <p:nvPr/>
        </p:nvSpPr>
        <p:spPr bwMode="auto">
          <a:xfrm>
            <a:off x="5072064" y="750094"/>
            <a:ext cx="3786187" cy="535781"/>
          </a:xfrm>
          <a:prstGeom prst="wedgeRoundRectCallout">
            <a:avLst>
              <a:gd name="adj1" fmla="val 16602"/>
              <a:gd name="adj2" fmla="val 95593"/>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800" b="1">
                <a:solidFill>
                  <a:srgbClr val="0000CC"/>
                </a:solidFill>
              </a:rPr>
              <a:t>在函数调用时赋初值</a:t>
            </a:r>
            <a:endParaRPr lang="zh-CN" altLang="en-US" sz="2800" b="1">
              <a:solidFill>
                <a:srgbClr val="0000CC"/>
              </a:solidFill>
            </a:endParaRPr>
          </a:p>
        </p:txBody>
      </p:sp>
      <p:pic>
        <p:nvPicPr>
          <p:cNvPr id="182278"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内容占位符 2"/>
          <p:cNvSpPr>
            <a:spLocks noGrp="1"/>
          </p:cNvSpPr>
          <p:nvPr>
            <p:ph idx="1"/>
          </p:nvPr>
        </p:nvSpPr>
        <p:spPr>
          <a:xfrm>
            <a:off x="214314" y="642937"/>
            <a:ext cx="7000875" cy="3643313"/>
          </a:xfrm>
        </p:spPr>
        <p:txBody>
          <a:bodyPr>
            <a:normAutofit fontScale="92500" lnSpcReduction="20000"/>
          </a:bodyPr>
          <a:lstStyle/>
          <a:p>
            <a:pPr>
              <a:buFont typeface="Wingdings" panose="05000000000000000000" pitchFamily="2" charset="2"/>
              <a:buNone/>
            </a:pPr>
            <a:r>
              <a:rPr lang="en-US" altLang="zh-CN" dirty="0"/>
              <a:t>    </a:t>
            </a:r>
            <a:r>
              <a:rPr lang="zh-CN" altLang="zh-CN" dirty="0"/>
              <a:t>例</a:t>
            </a:r>
            <a:r>
              <a:rPr lang="en-US" altLang="zh-CN" dirty="0"/>
              <a:t>  </a:t>
            </a:r>
            <a:r>
              <a:rPr lang="zh-CN" altLang="zh-CN" dirty="0"/>
              <a:t>考察静态局部变量的值。</a:t>
            </a:r>
            <a:endParaRPr lang="en-US" altLang="zh-CN" dirty="0"/>
          </a:p>
          <a:p>
            <a:pPr>
              <a:lnSpc>
                <a:spcPct val="100000"/>
              </a:lnSpc>
              <a:buFont typeface="Wingdings" panose="05000000000000000000"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anose="05000000000000000000" pitchFamily="2" charset="2"/>
              <a:buNone/>
            </a:pPr>
            <a:r>
              <a:rPr lang="en-US" altLang="zh-CN" sz="2800" dirty="0" err="1"/>
              <a:t>int</a:t>
            </a:r>
            <a:r>
              <a:rPr lang="en-US" altLang="zh-CN" sz="2800" dirty="0"/>
              <a:t> main()</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int</a:t>
            </a:r>
            <a:r>
              <a:rPr lang="en-US" altLang="zh-CN" sz="2800" dirty="0"/>
              <a:t> f(</a:t>
            </a:r>
            <a:r>
              <a:rPr lang="en-US" altLang="zh-CN" sz="2800" dirty="0" err="1"/>
              <a:t>int</a:t>
            </a:r>
            <a:r>
              <a:rPr lang="en-US" altLang="zh-CN" sz="2800" dirty="0"/>
              <a:t>);           </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int</a:t>
            </a:r>
            <a:r>
              <a:rPr lang="en-US" altLang="zh-CN" sz="2800" dirty="0"/>
              <a:t> a=2,i;            </a:t>
            </a:r>
            <a:endParaRPr lang="zh-CN" altLang="zh-CN" sz="2800" dirty="0"/>
          </a:p>
          <a:p>
            <a:pPr>
              <a:lnSpc>
                <a:spcPct val="100000"/>
              </a:lnSpc>
              <a:buFont typeface="Wingdings" panose="05000000000000000000" pitchFamily="2" charset="2"/>
              <a:buNone/>
            </a:pPr>
            <a:r>
              <a:rPr lang="en-US" altLang="zh-CN" sz="2800" dirty="0"/>
              <a:t>   for(i=0;i&lt;3;i++)</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a:t>
            </a:r>
            <a:endParaRPr lang="zh-CN" altLang="zh-CN" sz="2800" dirty="0"/>
          </a:p>
          <a:p>
            <a:pPr>
              <a:lnSpc>
                <a:spcPct val="100000"/>
              </a:lnSpc>
              <a:buFont typeface="Wingdings" panose="05000000000000000000" pitchFamily="2" charset="2"/>
              <a:buNone/>
            </a:pPr>
            <a:r>
              <a:rPr lang="en-US" altLang="zh-CN" sz="2800" dirty="0"/>
              <a:t>   return 0;</a:t>
            </a:r>
            <a:endParaRPr lang="zh-CN" altLang="zh-CN" sz="2800" dirty="0"/>
          </a:p>
          <a:p>
            <a:pPr>
              <a:lnSpc>
                <a:spcPct val="100000"/>
              </a:lnSpc>
              <a:buFont typeface="Wingdings" panose="05000000000000000000" pitchFamily="2" charset="2"/>
              <a:buNone/>
            </a:pPr>
            <a:r>
              <a:rPr lang="en-US" altLang="zh-CN" sz="2800" dirty="0"/>
              <a:t>}</a:t>
            </a:r>
            <a:endParaRPr lang="zh-CN" altLang="zh-CN" sz="2800" dirty="0"/>
          </a:p>
          <a:p>
            <a:pPr>
              <a:buFont typeface="Wingdings" panose="05000000000000000000" pitchFamily="2" charset="2"/>
              <a:buNone/>
            </a:pPr>
            <a:endParaRPr lang="zh-CN" altLang="en-US" dirty="0"/>
          </a:p>
        </p:txBody>
      </p:sp>
      <p:sp>
        <p:nvSpPr>
          <p:cNvPr id="4" name="内容占位符 2"/>
          <p:cNvSpPr txBox="1"/>
          <p:nvPr/>
        </p:nvSpPr>
        <p:spPr bwMode="auto">
          <a:xfrm>
            <a:off x="5214938" y="1178719"/>
            <a:ext cx="3929062" cy="2518172"/>
          </a:xfrm>
          <a:prstGeom prst="rect">
            <a:avLst/>
          </a:prstGeom>
          <a:solidFill>
            <a:srgbClr val="E1FFE1"/>
          </a:solidFill>
          <a:ln w="9525">
            <a:noFill/>
            <a:miter lim="800000"/>
          </a:ln>
        </p:spPr>
        <p:txBody>
          <a:bodyPr/>
          <a:lstStyle/>
          <a:p>
            <a:pPr>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a:defRPr/>
            </a:pPr>
            <a:r>
              <a:rPr lang="en-US" altLang="zh-CN" sz="2800" b="1" dirty="0">
                <a:latin typeface="+mn-lt"/>
                <a:ea typeface="+mn-ea"/>
              </a:rPr>
              <a:t>   b=b+1;</a:t>
            </a:r>
            <a:endParaRPr lang="zh-CN" altLang="zh-CN" sz="2800" b="1" dirty="0">
              <a:latin typeface="+mn-lt"/>
              <a:ea typeface="+mn-ea"/>
            </a:endParaRPr>
          </a:p>
          <a:p>
            <a:pPr>
              <a:defRPr/>
            </a:pPr>
            <a:r>
              <a:rPr lang="en-US" altLang="zh-CN" sz="2800" b="1" dirty="0">
                <a:latin typeface="+mn-lt"/>
                <a:ea typeface="+mn-ea"/>
              </a:rPr>
              <a:t>   c=c+1;</a:t>
            </a:r>
            <a:endParaRPr lang="zh-CN" altLang="zh-CN" sz="2800" b="1" dirty="0">
              <a:latin typeface="+mn-lt"/>
              <a:ea typeface="+mn-ea"/>
            </a:endParaRPr>
          </a:p>
          <a:p>
            <a:pPr>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a:defRPr/>
            </a:pPr>
            <a:r>
              <a:rPr lang="en-US" altLang="zh-CN" sz="2800" b="1" dirty="0">
                <a:latin typeface="+mn-lt"/>
                <a:ea typeface="+mn-ea"/>
              </a:rPr>
              <a:t>}</a:t>
            </a:r>
            <a:endParaRPr lang="zh-CN" altLang="zh-CN" sz="2800" b="1" dirty="0">
              <a:latin typeface="+mn-lt"/>
              <a:ea typeface="+mn-ea"/>
            </a:endParaRPr>
          </a:p>
          <a:p>
            <a:pPr marL="342900" indent="-342900" eaLnBrk="0" hangingPunct="0">
              <a:spcBef>
                <a:spcPct val="20000"/>
              </a:spcBef>
              <a:buFont typeface="Wingdings" panose="05000000000000000000" pitchFamily="2" charset="2"/>
              <a:buNone/>
              <a:defRPr/>
            </a:pPr>
            <a:endParaRPr lang="zh-CN" altLang="zh-CN" sz="2800" b="1" kern="0" dirty="0">
              <a:latin typeface="+mn-lt"/>
              <a:ea typeface="+mn-ea"/>
            </a:endParaRPr>
          </a:p>
          <a:p>
            <a:pPr marL="342900" indent="-342900" eaLnBrk="0" hangingPunct="0">
              <a:lnSpc>
                <a:spcPct val="120000"/>
              </a:lnSpc>
              <a:spcBef>
                <a:spcPct val="20000"/>
              </a:spcBef>
              <a:buFont typeface="Wingdings" panose="05000000000000000000" pitchFamily="2" charset="2"/>
              <a:buNone/>
              <a:defRPr/>
            </a:pPr>
            <a:endParaRPr lang="zh-CN" altLang="en-US" sz="3200" b="1" kern="0" dirty="0">
              <a:latin typeface="+mn-lt"/>
              <a:ea typeface="+mn-ea"/>
            </a:endParaRPr>
          </a:p>
        </p:txBody>
      </p:sp>
      <p:sp>
        <p:nvSpPr>
          <p:cNvPr id="11" name="圆角矩形标注 10"/>
          <p:cNvSpPr>
            <a:spLocks noChangeArrowheads="1"/>
          </p:cNvSpPr>
          <p:nvPr/>
        </p:nvSpPr>
        <p:spPr bwMode="auto">
          <a:xfrm>
            <a:off x="5500689" y="2900065"/>
            <a:ext cx="3214687" cy="535781"/>
          </a:xfrm>
          <a:prstGeom prst="wedgeRoundRectCallout">
            <a:avLst>
              <a:gd name="adj1" fmla="val -3593"/>
              <a:gd name="adj2" fmla="val -149884"/>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rPr>
              <a:t>若不赋</a:t>
            </a:r>
            <a:r>
              <a:rPr lang="zh-CN" altLang="zh-CN" sz="2800" b="1">
                <a:solidFill>
                  <a:srgbClr val="0000CC"/>
                </a:solidFill>
              </a:rPr>
              <a:t>初值</a:t>
            </a:r>
            <a:r>
              <a:rPr lang="zh-CN" altLang="en-US" sz="2800" b="1">
                <a:solidFill>
                  <a:srgbClr val="0000CC"/>
                </a:solidFill>
              </a:rPr>
              <a:t>，是</a:t>
            </a:r>
            <a:r>
              <a:rPr lang="en-US" altLang="zh-CN" sz="2800" b="1">
                <a:solidFill>
                  <a:srgbClr val="0000CC"/>
                </a:solidFill>
              </a:rPr>
              <a:t>0</a:t>
            </a:r>
            <a:endParaRPr lang="zh-CN" altLang="en-US" sz="2800" b="1">
              <a:solidFill>
                <a:srgbClr val="0000CC"/>
              </a:solidFill>
            </a:endParaRPr>
          </a:p>
        </p:txBody>
      </p:sp>
      <p:sp>
        <p:nvSpPr>
          <p:cNvPr id="9" name="圆角矩形标注 8"/>
          <p:cNvSpPr>
            <a:spLocks noChangeArrowheads="1"/>
          </p:cNvSpPr>
          <p:nvPr/>
        </p:nvSpPr>
        <p:spPr bwMode="auto">
          <a:xfrm>
            <a:off x="5072064" y="750094"/>
            <a:ext cx="3786187" cy="535781"/>
          </a:xfrm>
          <a:prstGeom prst="wedgeRoundRectCallout">
            <a:avLst>
              <a:gd name="adj1" fmla="val 16602"/>
              <a:gd name="adj2" fmla="val 95593"/>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rPr>
              <a:t>若不</a:t>
            </a:r>
            <a:r>
              <a:rPr lang="zh-CN" altLang="zh-CN" sz="2800" b="1">
                <a:solidFill>
                  <a:srgbClr val="0000CC"/>
                </a:solidFill>
              </a:rPr>
              <a:t>赋初值</a:t>
            </a:r>
            <a:r>
              <a:rPr lang="zh-CN" altLang="en-US" sz="2800" b="1">
                <a:solidFill>
                  <a:srgbClr val="0000CC"/>
                </a:solidFill>
              </a:rPr>
              <a:t>，不确定</a:t>
            </a:r>
          </a:p>
        </p:txBody>
      </p:sp>
      <p:pic>
        <p:nvPicPr>
          <p:cNvPr id="183302"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内容占位符 2"/>
          <p:cNvSpPr>
            <a:spLocks noGrp="1"/>
          </p:cNvSpPr>
          <p:nvPr>
            <p:ph idx="1"/>
          </p:nvPr>
        </p:nvSpPr>
        <p:spPr>
          <a:xfrm>
            <a:off x="214314" y="642937"/>
            <a:ext cx="7000875" cy="3643313"/>
          </a:xfrm>
        </p:spPr>
        <p:txBody>
          <a:bodyPr>
            <a:normAutofit fontScale="92500" lnSpcReduction="20000"/>
          </a:bodyPr>
          <a:lstStyle/>
          <a:p>
            <a:pPr>
              <a:buFont typeface="Wingdings" panose="05000000000000000000" pitchFamily="2" charset="2"/>
              <a:buNone/>
            </a:pPr>
            <a:r>
              <a:rPr lang="en-US" altLang="zh-CN" dirty="0"/>
              <a:t>    </a:t>
            </a:r>
            <a:r>
              <a:rPr lang="zh-CN" altLang="zh-CN" dirty="0"/>
              <a:t>例</a:t>
            </a:r>
            <a:r>
              <a:rPr lang="en-US" altLang="zh-CN" dirty="0"/>
              <a:t>  </a:t>
            </a:r>
            <a:r>
              <a:rPr lang="zh-CN" altLang="zh-CN" dirty="0"/>
              <a:t>考察静态局部变量的值。</a:t>
            </a:r>
            <a:endParaRPr lang="en-US" altLang="zh-CN" dirty="0"/>
          </a:p>
          <a:p>
            <a:pPr>
              <a:lnSpc>
                <a:spcPct val="100000"/>
              </a:lnSpc>
              <a:buFont typeface="Wingdings" panose="05000000000000000000"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anose="05000000000000000000" pitchFamily="2" charset="2"/>
              <a:buNone/>
            </a:pPr>
            <a:r>
              <a:rPr lang="en-US" altLang="zh-CN" sz="2800" dirty="0"/>
              <a:t>int main()</a:t>
            </a:r>
            <a:endParaRPr lang="zh-CN" altLang="zh-CN" sz="2800" dirty="0"/>
          </a:p>
          <a:p>
            <a:pPr>
              <a:lnSpc>
                <a:spcPct val="100000"/>
              </a:lnSpc>
              <a:buFont typeface="Wingdings" panose="05000000000000000000" pitchFamily="2" charset="2"/>
              <a:buNone/>
            </a:pPr>
            <a:r>
              <a:rPr lang="en-US" altLang="zh-CN" sz="2800" dirty="0"/>
              <a:t>{ int f(int);           </a:t>
            </a:r>
            <a:endParaRPr lang="zh-CN" altLang="zh-CN" sz="2800" dirty="0"/>
          </a:p>
          <a:p>
            <a:pPr>
              <a:lnSpc>
                <a:spcPct val="100000"/>
              </a:lnSpc>
              <a:buFont typeface="Wingdings" panose="05000000000000000000" pitchFamily="2" charset="2"/>
              <a:buNone/>
            </a:pPr>
            <a:r>
              <a:rPr lang="en-US" altLang="zh-CN" sz="2800" dirty="0"/>
              <a:t>   int a=2,i;            </a:t>
            </a:r>
            <a:endParaRPr lang="zh-CN" altLang="zh-CN" sz="2800" dirty="0"/>
          </a:p>
          <a:p>
            <a:pPr>
              <a:lnSpc>
                <a:spcPct val="100000"/>
              </a:lnSpc>
              <a:buFont typeface="Wingdings" panose="05000000000000000000" pitchFamily="2" charset="2"/>
              <a:buNone/>
            </a:pPr>
            <a:r>
              <a:rPr lang="en-US" altLang="zh-CN" sz="2800" dirty="0"/>
              <a:t>   for(</a:t>
            </a:r>
            <a:r>
              <a:rPr lang="en-US" altLang="zh-CN" sz="2800" dirty="0" err="1"/>
              <a:t>i</a:t>
            </a:r>
            <a:r>
              <a:rPr lang="en-US" altLang="zh-CN" sz="2800" dirty="0"/>
              <a:t>=0;i&lt;3;i++)</a:t>
            </a:r>
            <a:endParaRPr lang="zh-CN" altLang="zh-CN" sz="2800" dirty="0"/>
          </a:p>
          <a:p>
            <a:pPr>
              <a:lnSpc>
                <a:spcPct val="100000"/>
              </a:lnSpc>
              <a:buFont typeface="Wingdings" panose="05000000000000000000" pitchFamily="2" charset="2"/>
              <a:buNone/>
            </a:pPr>
            <a:r>
              <a:rPr lang="en-US" altLang="zh-CN" sz="2800" dirty="0"/>
              <a:t>     </a:t>
            </a:r>
            <a:r>
              <a:rPr lang="en-US" altLang="zh-CN" sz="2800" dirty="0" err="1"/>
              <a:t>printf</a:t>
            </a:r>
            <a:r>
              <a:rPr lang="en-US" altLang="zh-CN" sz="2800" dirty="0"/>
              <a:t>(“%d\</a:t>
            </a:r>
            <a:r>
              <a:rPr lang="en-US" altLang="zh-CN" sz="2800" dirty="0" err="1"/>
              <a:t>n”,f</a:t>
            </a:r>
            <a:r>
              <a:rPr lang="en-US" altLang="zh-CN" sz="2800" dirty="0"/>
              <a:t>(a));</a:t>
            </a:r>
            <a:endParaRPr lang="zh-CN" altLang="zh-CN" sz="2800" dirty="0"/>
          </a:p>
          <a:p>
            <a:pPr>
              <a:lnSpc>
                <a:spcPct val="100000"/>
              </a:lnSpc>
              <a:buFont typeface="Wingdings" panose="05000000000000000000" pitchFamily="2" charset="2"/>
              <a:buNone/>
            </a:pPr>
            <a:r>
              <a:rPr lang="en-US" altLang="zh-CN" sz="2800" dirty="0"/>
              <a:t>   return 0;</a:t>
            </a:r>
            <a:endParaRPr lang="zh-CN" altLang="zh-CN" sz="2800" dirty="0"/>
          </a:p>
          <a:p>
            <a:pPr>
              <a:lnSpc>
                <a:spcPct val="100000"/>
              </a:lnSpc>
              <a:buFont typeface="Wingdings" panose="05000000000000000000" pitchFamily="2" charset="2"/>
              <a:buNone/>
            </a:pPr>
            <a:r>
              <a:rPr lang="en-US" altLang="zh-CN" sz="2800" dirty="0"/>
              <a:t>}</a:t>
            </a:r>
            <a:endParaRPr lang="zh-CN" altLang="zh-CN" sz="2800" dirty="0"/>
          </a:p>
          <a:p>
            <a:pPr>
              <a:buFont typeface="Wingdings" panose="05000000000000000000" pitchFamily="2" charset="2"/>
              <a:buNone/>
            </a:pPr>
            <a:endParaRPr lang="zh-CN" altLang="en-US" dirty="0"/>
          </a:p>
        </p:txBody>
      </p:sp>
      <p:sp>
        <p:nvSpPr>
          <p:cNvPr id="4" name="内容占位符 2"/>
          <p:cNvSpPr txBox="1"/>
          <p:nvPr/>
        </p:nvSpPr>
        <p:spPr bwMode="auto">
          <a:xfrm>
            <a:off x="5214938" y="1178719"/>
            <a:ext cx="3929062" cy="2518172"/>
          </a:xfrm>
          <a:prstGeom prst="rect">
            <a:avLst/>
          </a:prstGeom>
          <a:solidFill>
            <a:srgbClr val="E1FFE1"/>
          </a:solidFill>
          <a:ln w="9525">
            <a:noFill/>
            <a:miter lim="800000"/>
          </a:ln>
        </p:spPr>
        <p:txBody>
          <a:bodyPr/>
          <a:lstStyle/>
          <a:p>
            <a:pPr>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a:defRPr/>
            </a:pPr>
            <a:r>
              <a:rPr lang="en-US" altLang="zh-CN" sz="2800" b="1" dirty="0">
                <a:latin typeface="+mn-lt"/>
                <a:ea typeface="+mn-ea"/>
              </a:rPr>
              <a:t>   b=b+1;</a:t>
            </a:r>
            <a:endParaRPr lang="zh-CN" altLang="zh-CN" sz="2800" b="1" dirty="0">
              <a:latin typeface="+mn-lt"/>
              <a:ea typeface="+mn-ea"/>
            </a:endParaRPr>
          </a:p>
          <a:p>
            <a:pPr>
              <a:defRPr/>
            </a:pPr>
            <a:r>
              <a:rPr lang="en-US" altLang="zh-CN" sz="2800" b="1" dirty="0">
                <a:latin typeface="+mn-lt"/>
                <a:ea typeface="+mn-ea"/>
              </a:rPr>
              <a:t>   c=c+1;</a:t>
            </a:r>
            <a:endParaRPr lang="zh-CN" altLang="zh-CN" sz="2800" b="1" dirty="0">
              <a:latin typeface="+mn-lt"/>
              <a:ea typeface="+mn-ea"/>
            </a:endParaRPr>
          </a:p>
          <a:p>
            <a:pPr>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a:defRPr/>
            </a:pPr>
            <a:r>
              <a:rPr lang="en-US" altLang="zh-CN" sz="2800" b="1" dirty="0">
                <a:latin typeface="+mn-lt"/>
                <a:ea typeface="+mn-ea"/>
              </a:rPr>
              <a:t>}</a:t>
            </a:r>
            <a:endParaRPr lang="zh-CN" altLang="zh-CN" sz="2800" b="1" dirty="0">
              <a:latin typeface="+mn-lt"/>
              <a:ea typeface="+mn-ea"/>
            </a:endParaRPr>
          </a:p>
          <a:p>
            <a:pPr marL="342900" indent="-342900" eaLnBrk="0" hangingPunct="0">
              <a:spcBef>
                <a:spcPct val="20000"/>
              </a:spcBef>
              <a:buFont typeface="Wingdings" panose="05000000000000000000" pitchFamily="2" charset="2"/>
              <a:buNone/>
              <a:defRPr/>
            </a:pPr>
            <a:endParaRPr lang="zh-CN" altLang="zh-CN" sz="2800" b="1" kern="0" dirty="0">
              <a:latin typeface="+mn-lt"/>
              <a:ea typeface="+mn-ea"/>
            </a:endParaRPr>
          </a:p>
          <a:p>
            <a:pPr marL="342900" indent="-342900" eaLnBrk="0" hangingPunct="0">
              <a:lnSpc>
                <a:spcPct val="120000"/>
              </a:lnSpc>
              <a:spcBef>
                <a:spcPct val="20000"/>
              </a:spcBef>
              <a:buFont typeface="Wingdings" panose="05000000000000000000" pitchFamily="2" charset="2"/>
              <a:buNone/>
              <a:defRPr/>
            </a:pPr>
            <a:endParaRPr lang="zh-CN" altLang="en-US" sz="3200" b="1" kern="0" dirty="0">
              <a:latin typeface="+mn-lt"/>
              <a:ea typeface="+mn-ea"/>
            </a:endParaRPr>
          </a:p>
        </p:txBody>
      </p:sp>
      <p:sp>
        <p:nvSpPr>
          <p:cNvPr id="11" name="圆角矩形标注 10"/>
          <p:cNvSpPr>
            <a:spLocks noChangeArrowheads="1"/>
          </p:cNvSpPr>
          <p:nvPr/>
        </p:nvSpPr>
        <p:spPr bwMode="auto">
          <a:xfrm>
            <a:off x="5500688" y="2678907"/>
            <a:ext cx="3429000" cy="535781"/>
          </a:xfrm>
          <a:prstGeom prst="wedgeRoundRectCallout">
            <a:avLst>
              <a:gd name="adj1" fmla="val -3593"/>
              <a:gd name="adj2" fmla="val -149884"/>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CC"/>
                </a:solidFill>
              </a:rPr>
              <a:t>仅在本函数内有效</a:t>
            </a:r>
          </a:p>
        </p:txBody>
      </p:sp>
      <p:pic>
        <p:nvPicPr>
          <p:cNvPr id="184325"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Font typeface="Wingdings" panose="05000000000000000000" pitchFamily="2" charset="2"/>
              <a:buNone/>
            </a:pPr>
            <a:r>
              <a:rPr lang="zh-CN" altLang="zh-CN" dirty="0"/>
              <a:t>例</a:t>
            </a:r>
            <a:r>
              <a:rPr lang="en-US" altLang="zh-CN" dirty="0"/>
              <a:t> </a:t>
            </a:r>
            <a:r>
              <a:rPr lang="zh-CN" altLang="zh-CN" dirty="0"/>
              <a:t>输出</a:t>
            </a:r>
            <a:r>
              <a:rPr lang="en-US" altLang="zh-CN" dirty="0"/>
              <a:t>1</a:t>
            </a:r>
            <a:r>
              <a:rPr lang="zh-CN" altLang="zh-CN" dirty="0"/>
              <a:t>到</a:t>
            </a:r>
            <a:r>
              <a:rPr lang="en-US" altLang="zh-CN" dirty="0"/>
              <a:t>5</a:t>
            </a:r>
            <a:r>
              <a:rPr lang="zh-CN" altLang="zh-CN" dirty="0"/>
              <a:t>的阶乘值。</a:t>
            </a:r>
            <a:endParaRPr lang="en-US" altLang="zh-CN" dirty="0"/>
          </a:p>
          <a:p>
            <a:r>
              <a:rPr lang="zh-CN" altLang="zh-CN" dirty="0"/>
              <a:t>解题思路：可以编一个函数用来进行连乘，如第</a:t>
            </a:r>
            <a:r>
              <a:rPr lang="en-US" altLang="zh-CN" dirty="0"/>
              <a:t>1</a:t>
            </a:r>
            <a:r>
              <a:rPr lang="zh-CN" altLang="zh-CN" dirty="0"/>
              <a:t>次调用时进行</a:t>
            </a:r>
            <a:r>
              <a:rPr lang="en-US" altLang="zh-CN" dirty="0"/>
              <a:t>1</a:t>
            </a:r>
            <a:r>
              <a:rPr lang="zh-CN" altLang="zh-CN" dirty="0"/>
              <a:t>乘</a:t>
            </a:r>
            <a:r>
              <a:rPr lang="en-US" altLang="zh-CN" dirty="0"/>
              <a:t>1</a:t>
            </a:r>
            <a:r>
              <a:rPr lang="zh-CN" altLang="zh-CN" dirty="0"/>
              <a:t>，第</a:t>
            </a:r>
            <a:r>
              <a:rPr lang="en-US" altLang="zh-CN" dirty="0"/>
              <a:t>2</a:t>
            </a:r>
            <a:r>
              <a:rPr lang="zh-CN" altLang="zh-CN" dirty="0"/>
              <a:t>次调用时再乘以</a:t>
            </a:r>
            <a:r>
              <a:rPr lang="en-US" altLang="zh-CN" dirty="0"/>
              <a:t>2</a:t>
            </a:r>
            <a:r>
              <a:rPr lang="zh-CN" altLang="zh-CN" dirty="0"/>
              <a:t>，第</a:t>
            </a:r>
            <a:r>
              <a:rPr lang="en-US" altLang="zh-CN" dirty="0"/>
              <a:t>3</a:t>
            </a:r>
            <a:r>
              <a:rPr lang="zh-CN" altLang="zh-CN" dirty="0"/>
              <a:t>次调用时再乘以</a:t>
            </a:r>
            <a:r>
              <a:rPr lang="en-US" altLang="zh-CN" dirty="0"/>
              <a:t>3</a:t>
            </a:r>
            <a:r>
              <a:rPr lang="zh-CN" altLang="zh-CN" dirty="0"/>
              <a:t>，依此规律进行下去。</a:t>
            </a:r>
          </a:p>
          <a:p>
            <a:pPr>
              <a:buFont typeface="Wingdings" panose="05000000000000000000" pitchFamily="2" charset="2"/>
              <a:buNone/>
            </a:pPr>
            <a:endParaRPr lang="zh-CN" altLang="en-US" dirty="0"/>
          </a:p>
        </p:txBody>
      </p:sp>
      <p:pic>
        <p:nvPicPr>
          <p:cNvPr id="185347"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内容占位符 2"/>
          <p:cNvSpPr>
            <a:spLocks noGrp="1"/>
          </p:cNvSpPr>
          <p:nvPr>
            <p:ph idx="1"/>
          </p:nvPr>
        </p:nvSpPr>
        <p:spPr>
          <a:xfrm>
            <a:off x="395536" y="483518"/>
            <a:ext cx="5184378" cy="2863204"/>
          </a:xfrm>
        </p:spPr>
        <p:style>
          <a:lnRef idx="1">
            <a:schemeClr val="dk1"/>
          </a:lnRef>
          <a:fillRef idx="2">
            <a:schemeClr val="dk1"/>
          </a:fillRef>
          <a:effectRef idx="1">
            <a:schemeClr val="dk1"/>
          </a:effectRef>
          <a:fontRef idx="minor">
            <a:schemeClr val="dk1"/>
          </a:fontRef>
        </p:style>
        <p:txBody>
          <a:bodyPr>
            <a:normAutofit/>
          </a:bodyPr>
          <a:lstStyle/>
          <a:p>
            <a:pPr>
              <a:lnSpc>
                <a:spcPts val="2700"/>
              </a:lnSpc>
              <a:spcBef>
                <a:spcPts val="0"/>
              </a:spcBef>
              <a:buFont typeface="Wingdings" panose="05000000000000000000" pitchFamily="2" charset="2"/>
              <a:buNone/>
            </a:pPr>
            <a:r>
              <a:rPr lang="en-US" altLang="zh-CN" sz="2000" dirty="0">
                <a:latin typeface="Consolas" panose="020B0609020204030204" pitchFamily="49" charset="0"/>
              </a:rPr>
              <a:t>#include &lt;</a:t>
            </a:r>
            <a:r>
              <a:rPr lang="en-US" altLang="zh-CN" sz="2000" dirty="0" err="1">
                <a:latin typeface="Consolas" panose="020B0609020204030204" pitchFamily="49" charset="0"/>
              </a:rPr>
              <a:t>stdio.h</a:t>
            </a:r>
            <a:r>
              <a:rPr lang="en-US" altLang="zh-CN" sz="2000" dirty="0">
                <a:latin typeface="Consolas" panose="020B0609020204030204" pitchFamily="49" charset="0"/>
              </a:rPr>
              <a:t>&gt;</a:t>
            </a:r>
            <a:endParaRPr lang="zh-CN" altLang="zh-CN" sz="2000" dirty="0">
              <a:latin typeface="Consolas" panose="020B0609020204030204" pitchFamily="49" charset="0"/>
            </a:endParaRPr>
          </a:p>
          <a:p>
            <a:pPr>
              <a:lnSpc>
                <a:spcPts val="2700"/>
              </a:lnSpc>
              <a:spcBef>
                <a:spcPts val="0"/>
              </a:spcBef>
              <a:buFont typeface="Wingdings" panose="05000000000000000000" pitchFamily="2" charset="2"/>
              <a:buNone/>
            </a:pPr>
            <a:r>
              <a:rPr lang="en-US" altLang="zh-CN" sz="2000" dirty="0" err="1">
                <a:latin typeface="Consolas" panose="020B0609020204030204" pitchFamily="49" charset="0"/>
              </a:rPr>
              <a:t>int</a:t>
            </a:r>
            <a:r>
              <a:rPr lang="en-US" altLang="zh-CN" sz="2000" dirty="0">
                <a:latin typeface="Consolas" panose="020B0609020204030204" pitchFamily="49" charset="0"/>
              </a:rPr>
              <a:t> main()</a:t>
            </a:r>
            <a:endParaRPr lang="zh-CN" altLang="zh-CN" sz="2000" dirty="0">
              <a:latin typeface="Consolas" panose="020B0609020204030204" pitchFamily="49" charset="0"/>
            </a:endParaRPr>
          </a:p>
          <a:p>
            <a:pPr>
              <a:lnSpc>
                <a:spcPts val="2700"/>
              </a:lnSpc>
              <a:spcBef>
                <a:spcPts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err="1">
                <a:latin typeface="Consolas" panose="020B0609020204030204" pitchFamily="49" charset="0"/>
              </a:rPr>
              <a:t>fac</a:t>
            </a:r>
            <a:r>
              <a:rPr lang="en-US" altLang="zh-CN" sz="2000" dirty="0">
                <a:latin typeface="Consolas" panose="020B0609020204030204" pitchFamily="49" charset="0"/>
              </a:rPr>
              <a:t>(</a:t>
            </a:r>
            <a:r>
              <a:rPr lang="en-US" altLang="zh-CN" sz="2000" dirty="0" err="1">
                <a:latin typeface="Consolas" panose="020B0609020204030204" pitchFamily="49" charset="0"/>
              </a:rPr>
              <a:t>int</a:t>
            </a:r>
            <a:r>
              <a:rPr lang="en-US" altLang="zh-CN" sz="2000" dirty="0">
                <a:latin typeface="Consolas" panose="020B0609020204030204" pitchFamily="49" charset="0"/>
              </a:rPr>
              <a:t> n);</a:t>
            </a:r>
            <a:endParaRPr lang="zh-CN" altLang="zh-CN" sz="2000" dirty="0">
              <a:latin typeface="Consolas" panose="020B0609020204030204" pitchFamily="49" charset="0"/>
            </a:endParaRPr>
          </a:p>
          <a:p>
            <a:pPr>
              <a:lnSpc>
                <a:spcPts val="2700"/>
              </a:lnSpc>
              <a:spcBef>
                <a:spcPts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i;</a:t>
            </a:r>
            <a:endParaRPr lang="zh-CN" altLang="zh-CN" sz="2000" dirty="0">
              <a:latin typeface="Consolas" panose="020B0609020204030204" pitchFamily="49" charset="0"/>
            </a:endParaRPr>
          </a:p>
          <a:p>
            <a:pPr>
              <a:lnSpc>
                <a:spcPts val="2700"/>
              </a:lnSpc>
              <a:spcBef>
                <a:spcPts val="0"/>
              </a:spcBef>
              <a:buFont typeface="Wingdings" panose="05000000000000000000" pitchFamily="2" charset="2"/>
              <a:buNone/>
            </a:pPr>
            <a:r>
              <a:rPr lang="en-US" altLang="zh-CN" sz="2000" dirty="0">
                <a:latin typeface="Consolas" panose="020B0609020204030204" pitchFamily="49" charset="0"/>
              </a:rPr>
              <a:t>   for(i=1;i&lt;=5;i++) </a:t>
            </a:r>
            <a:endParaRPr lang="zh-CN" altLang="zh-CN" sz="2000" dirty="0">
              <a:latin typeface="Consolas" panose="020B0609020204030204" pitchFamily="49" charset="0"/>
            </a:endParaRPr>
          </a:p>
          <a:p>
            <a:pPr>
              <a:lnSpc>
                <a:spcPts val="2700"/>
              </a:lnSpc>
              <a:spcBef>
                <a:spcPts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printf</a:t>
            </a:r>
            <a:r>
              <a:rPr lang="en-US" altLang="zh-CN" sz="2000" dirty="0">
                <a:latin typeface="Consolas" panose="020B0609020204030204" pitchFamily="49" charset="0"/>
              </a:rPr>
              <a:t>(“%d!=%d\n”,</a:t>
            </a:r>
            <a:r>
              <a:rPr lang="en-US" altLang="zh-CN" sz="2000" dirty="0" err="1">
                <a:latin typeface="Consolas" panose="020B0609020204030204" pitchFamily="49" charset="0"/>
              </a:rPr>
              <a:t>i,fac</a:t>
            </a:r>
            <a:r>
              <a:rPr lang="en-US" altLang="zh-CN" sz="2000" dirty="0">
                <a:latin typeface="Consolas" panose="020B0609020204030204" pitchFamily="49" charset="0"/>
              </a:rPr>
              <a:t>(i)); </a:t>
            </a:r>
            <a:endParaRPr lang="zh-CN" altLang="zh-CN" sz="2000" dirty="0">
              <a:latin typeface="Consolas" panose="020B0609020204030204" pitchFamily="49" charset="0"/>
            </a:endParaRPr>
          </a:p>
          <a:p>
            <a:pPr>
              <a:lnSpc>
                <a:spcPts val="2700"/>
              </a:lnSpc>
              <a:spcBef>
                <a:spcPts val="0"/>
              </a:spcBef>
              <a:buFont typeface="Wingdings" panose="05000000000000000000" pitchFamily="2" charset="2"/>
              <a:buNone/>
            </a:pPr>
            <a:r>
              <a:rPr lang="en-US" altLang="zh-CN" sz="2000" dirty="0">
                <a:latin typeface="Consolas" panose="020B0609020204030204" pitchFamily="49" charset="0"/>
              </a:rPr>
              <a:t>   return 0;</a:t>
            </a:r>
            <a:endParaRPr lang="zh-CN" altLang="zh-CN" sz="2000" dirty="0">
              <a:latin typeface="Consolas" panose="020B0609020204030204" pitchFamily="49" charset="0"/>
            </a:endParaRPr>
          </a:p>
          <a:p>
            <a:pPr>
              <a:lnSpc>
                <a:spcPts val="2700"/>
              </a:lnSpc>
              <a:spcBef>
                <a:spcPts val="0"/>
              </a:spcBef>
              <a:buFont typeface="Wingdings" panose="05000000000000000000" pitchFamily="2" charset="2"/>
              <a:buNone/>
            </a:pPr>
            <a:r>
              <a:rPr lang="en-US" altLang="zh-CN" sz="2000" dirty="0">
                <a:latin typeface="Consolas" panose="020B0609020204030204" pitchFamily="49" charset="0"/>
              </a:rPr>
              <a:t>}</a:t>
            </a:r>
            <a:endParaRPr lang="zh-CN" altLang="zh-CN" sz="2000" dirty="0">
              <a:latin typeface="Consolas" panose="020B0609020204030204" pitchFamily="49" charset="0"/>
            </a:endParaRPr>
          </a:p>
        </p:txBody>
      </p:sp>
      <p:pic>
        <p:nvPicPr>
          <p:cNvPr id="160770" name="Picture 2" descr="pic7-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98" y="2700283"/>
            <a:ext cx="3419475" cy="176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爆炸形 1 4"/>
          <p:cNvSpPr>
            <a:spLocks noChangeArrowheads="1"/>
          </p:cNvSpPr>
          <p:nvPr/>
        </p:nvSpPr>
        <p:spPr bwMode="auto">
          <a:xfrm>
            <a:off x="4788024" y="53577"/>
            <a:ext cx="4634309" cy="2248327"/>
          </a:xfrm>
          <a:prstGeom prst="irregularSeal1">
            <a:avLst/>
          </a:prstGeom>
          <a:solidFill>
            <a:srgbClr val="CCECFF"/>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zh-CN" sz="2800" b="1" dirty="0">
                <a:solidFill>
                  <a:srgbClr val="FF0000"/>
                </a:solidFill>
              </a:rPr>
              <a:t>若非必要，不要多用静态局部变量</a:t>
            </a:r>
            <a:endParaRPr lang="zh-CN" altLang="en-US" sz="2800" b="1" dirty="0">
              <a:solidFill>
                <a:srgbClr val="FF0000"/>
              </a:solidFill>
            </a:endParaRPr>
          </a:p>
        </p:txBody>
      </p:sp>
      <p:pic>
        <p:nvPicPr>
          <p:cNvPr id="186373" name="图片 5"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B1F79A0E-13FF-4E32-AB8C-3CAD660BB549}"/>
              </a:ext>
            </a:extLst>
          </p:cNvPr>
          <p:cNvSpPr/>
          <p:nvPr/>
        </p:nvSpPr>
        <p:spPr>
          <a:xfrm>
            <a:off x="395536" y="3346722"/>
            <a:ext cx="5184378" cy="183178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342900" lvl="0" indent="-342900">
              <a:lnSpc>
                <a:spcPts val="2700"/>
              </a:lnSpc>
            </a:pPr>
            <a:r>
              <a:rPr lang="en-US" altLang="zh-CN" sz="2800" dirty="0">
                <a:solidFill>
                  <a:prstClr val="black"/>
                </a:solidFill>
              </a:rPr>
              <a:t>int fac(int n)</a:t>
            </a:r>
            <a:endParaRPr lang="zh-CN" altLang="zh-CN" sz="2800" dirty="0">
              <a:solidFill>
                <a:prstClr val="black"/>
              </a:solidFill>
            </a:endParaRPr>
          </a:p>
          <a:p>
            <a:pPr marL="342900" lvl="0" indent="-342900">
              <a:lnSpc>
                <a:spcPts val="2700"/>
              </a:lnSpc>
            </a:pPr>
            <a:r>
              <a:rPr lang="en-US" altLang="zh-CN" sz="2800" dirty="0">
                <a:solidFill>
                  <a:prstClr val="black"/>
                </a:solidFill>
              </a:rPr>
              <a:t>{ </a:t>
            </a:r>
            <a:r>
              <a:rPr lang="en-US" altLang="zh-CN" sz="2800" dirty="0">
                <a:solidFill>
                  <a:srgbClr val="00B050"/>
                </a:solidFill>
              </a:rPr>
              <a:t>static</a:t>
            </a:r>
            <a:r>
              <a:rPr lang="en-US" altLang="zh-CN" sz="2800" dirty="0">
                <a:solidFill>
                  <a:prstClr val="black"/>
                </a:solidFill>
              </a:rPr>
              <a:t> int f=1; </a:t>
            </a:r>
            <a:endParaRPr lang="zh-CN" altLang="zh-CN" sz="2800" dirty="0">
              <a:solidFill>
                <a:prstClr val="black"/>
              </a:solidFill>
            </a:endParaRPr>
          </a:p>
          <a:p>
            <a:pPr marL="342900" lvl="0" indent="-342900">
              <a:lnSpc>
                <a:spcPts val="2700"/>
              </a:lnSpc>
            </a:pPr>
            <a:r>
              <a:rPr lang="en-US" altLang="zh-CN" sz="2800" dirty="0">
                <a:solidFill>
                  <a:prstClr val="black"/>
                </a:solidFill>
              </a:rPr>
              <a:t>   f=f*n; </a:t>
            </a:r>
            <a:endParaRPr lang="zh-CN" altLang="zh-CN" sz="2800" dirty="0">
              <a:solidFill>
                <a:prstClr val="black"/>
              </a:solidFill>
            </a:endParaRPr>
          </a:p>
          <a:p>
            <a:pPr marL="342900" lvl="0" indent="-342900">
              <a:lnSpc>
                <a:spcPts val="2700"/>
              </a:lnSpc>
            </a:pPr>
            <a:r>
              <a:rPr lang="en-US" altLang="zh-CN" sz="2800" dirty="0">
                <a:solidFill>
                  <a:prstClr val="black"/>
                </a:solidFill>
              </a:rPr>
              <a:t>   return f;   </a:t>
            </a:r>
            <a:endParaRPr lang="zh-CN" altLang="zh-CN" sz="2800" dirty="0">
              <a:solidFill>
                <a:prstClr val="black"/>
              </a:solidFill>
            </a:endParaRPr>
          </a:p>
          <a:p>
            <a:pPr marL="342900" lvl="0" indent="-342900">
              <a:lnSpc>
                <a:spcPts val="2700"/>
              </a:lnSpc>
            </a:pPr>
            <a:r>
              <a:rPr lang="en-US" altLang="zh-CN" sz="2800" dirty="0">
                <a:solidFill>
                  <a:prstClr val="black"/>
                </a:solidFill>
              </a:rPr>
              <a:t>}</a:t>
            </a:r>
            <a:endParaRPr lang="zh-CN" altLang="en-US" sz="280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0770"/>
                                        </p:tgtEl>
                                        <p:attrNameLst>
                                          <p:attrName>style.visibility</p:attrName>
                                        </p:attrNameLst>
                                      </p:cBhvr>
                                      <p:to>
                                        <p:strVal val="visible"/>
                                      </p:to>
                                    </p:set>
                                    <p:animEffect transition="in" filter="blinds(horizontal)">
                                      <p:cBhvr>
                                        <p:cTn id="12" dur="500"/>
                                        <p:tgtEl>
                                          <p:spTgt spid="160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Rectangle 2"/>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8852" name="Rectangle 4"/>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8853" name="Rectangle 7"/>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8854" name="Rectangle 9"/>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8855" name="Rectangle 11"/>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8856" name="Rectangle 13"/>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8857" name="Rectangle 7"/>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eaLnBrk="0" hangingPunct="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eaLnBrk="0" hangingPunct="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eaLnBrk="0" hangingPunct="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78860" name="图片 11"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4452937"/>
            <a:ext cx="9271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1"/>
          <p:cNvSpPr>
            <a:spLocks noGrp="1"/>
          </p:cNvSpPr>
          <p:nvPr>
            <p:ph idx="1"/>
          </p:nvPr>
        </p:nvSpPr>
        <p:spPr>
          <a:xfrm>
            <a:off x="186582" y="771550"/>
            <a:ext cx="8707749" cy="3888432"/>
          </a:xfrm>
        </p:spPr>
        <p:txBody>
          <a:bodyPr>
            <a:normAutofit/>
          </a:bodyPr>
          <a:lstStyle/>
          <a:p>
            <a:r>
              <a:rPr lang="en-US" altLang="zh-CN"/>
              <a:t>sum=0;</a:t>
            </a:r>
          </a:p>
          <a:p>
            <a:r>
              <a:rPr lang="en-US" altLang="zh-CN"/>
              <a:t>for </a:t>
            </a:r>
            <a:r>
              <a:rPr lang="en-US" altLang="zh-CN" dirty="0"/>
              <a:t>( i = m ; i &lt;= n ; i ++)</a:t>
            </a:r>
          </a:p>
          <a:p>
            <a:r>
              <a:rPr lang="en-US" altLang="zh-CN" dirty="0"/>
              <a:t>{</a:t>
            </a:r>
          </a:p>
          <a:p>
            <a:pPr marL="457200" lvl="1" indent="0">
              <a:buNone/>
            </a:pPr>
            <a:r>
              <a:rPr lang="en-US" altLang="zh-CN"/>
              <a:t>        </a:t>
            </a:r>
            <a:r>
              <a:rPr lang="zh-CN" altLang="en-US"/>
              <a:t>若</a:t>
            </a:r>
            <a:r>
              <a:rPr lang="en-US" altLang="zh-CN"/>
              <a:t>i</a:t>
            </a:r>
            <a:r>
              <a:rPr lang="zh-CN" altLang="en-US"/>
              <a:t>为素数，则 </a:t>
            </a:r>
            <a:r>
              <a:rPr lang="en-US" altLang="zh-CN"/>
              <a:t>sum += i;</a:t>
            </a:r>
            <a:endParaRPr lang="en-US" altLang="zh-CN" dirty="0"/>
          </a:p>
          <a:p>
            <a:r>
              <a:rPr lang="en-US" altLang="zh-CN" dirty="0"/>
              <a:t>}</a:t>
            </a:r>
          </a:p>
          <a:p>
            <a:r>
              <a:rPr lang="zh-CN" altLang="en-US"/>
              <a:t>那么怎么判断</a:t>
            </a:r>
            <a:r>
              <a:rPr lang="en-US" altLang="zh-CN"/>
              <a:t>i</a:t>
            </a:r>
            <a:r>
              <a:rPr lang="zh-CN" altLang="en-US"/>
              <a:t>是否为素数呢？</a:t>
            </a:r>
            <a:endParaRPr lang="en-US" altLang="zh-CN" dirty="0"/>
          </a:p>
          <a:p>
            <a:endParaRPr lang="zh-CN" altLang="en-US" dirty="0"/>
          </a:p>
        </p:txBody>
      </p:sp>
    </p:spTree>
  </p:cSld>
  <p:clrMapOvr>
    <a:masterClrMapping/>
  </p:clrMapOvr>
  <p:transition spd="med">
    <p:blinds/>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内容占位符 2"/>
          <p:cNvSpPr>
            <a:spLocks noGrp="1"/>
          </p:cNvSpPr>
          <p:nvPr>
            <p:ph idx="1"/>
          </p:nvPr>
        </p:nvSpPr>
        <p:spPr>
          <a:xfrm>
            <a:off x="539750" y="857251"/>
            <a:ext cx="8153400" cy="3804047"/>
          </a:xfrm>
        </p:spPr>
        <p:txBody>
          <a:bodyPr>
            <a:normAutofit fontScale="92500" lnSpcReduction="10000"/>
          </a:bodyPr>
          <a:lstStyle/>
          <a:p>
            <a:pPr>
              <a:buFont typeface="Wingdings" panose="05000000000000000000" pitchFamily="2" charset="2"/>
              <a:buNone/>
            </a:pPr>
            <a:r>
              <a:rPr lang="en-US" altLang="zh-CN"/>
              <a:t>3. </a:t>
            </a:r>
            <a:r>
              <a:rPr lang="zh-CN" altLang="zh-CN"/>
              <a:t>寄存器变量</a:t>
            </a:r>
            <a:r>
              <a:rPr lang="en-US" altLang="zh-CN"/>
              <a:t>(register</a:t>
            </a:r>
            <a:r>
              <a:rPr lang="zh-CN" altLang="zh-CN"/>
              <a:t>变量</a:t>
            </a:r>
            <a:r>
              <a:rPr lang="en-US" altLang="zh-CN"/>
              <a:t>)</a:t>
            </a:r>
          </a:p>
          <a:p>
            <a:r>
              <a:rPr lang="zh-CN" altLang="zh-CN"/>
              <a:t>一般情况下，变量（包括静态存储方式和动态存储方式）的值是存放在内存中的</a:t>
            </a:r>
            <a:endParaRPr lang="en-US" altLang="zh-CN"/>
          </a:p>
          <a:p>
            <a:r>
              <a:rPr lang="zh-CN" altLang="zh-CN">
                <a:solidFill>
                  <a:srgbClr val="C00000"/>
                </a:solidFill>
              </a:rPr>
              <a:t>寄存器变量</a:t>
            </a:r>
            <a:r>
              <a:rPr lang="zh-CN" altLang="zh-CN"/>
              <a:t>允许将局部变量的值放在</a:t>
            </a:r>
            <a:r>
              <a:rPr lang="en-US" altLang="zh-CN"/>
              <a:t>CPU</a:t>
            </a:r>
            <a:r>
              <a:rPr lang="zh-CN" altLang="zh-CN"/>
              <a:t>中的寄存器中</a:t>
            </a:r>
            <a:endParaRPr lang="en-US" altLang="zh-CN"/>
          </a:p>
          <a:p>
            <a:r>
              <a:rPr lang="zh-CN" altLang="zh-CN"/>
              <a:t>现在的计算机能够识别使用频繁的变量，从而自动地将这些变量放在寄存器中，而不需要程序设计者指定</a:t>
            </a:r>
            <a:endParaRPr lang="zh-CN" altLang="en-US"/>
          </a:p>
        </p:txBody>
      </p:sp>
      <p:pic>
        <p:nvPicPr>
          <p:cNvPr id="187395"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8418">
                                            <p:txEl>
                                              <p:pRg st="3" end="3"/>
                                            </p:txEl>
                                          </p:spTgt>
                                        </p:tgtEl>
                                        <p:attrNameLst>
                                          <p:attrName>style.visibility</p:attrName>
                                        </p:attrNameLst>
                                      </p:cBhvr>
                                      <p:to>
                                        <p:strVal val="visible"/>
                                      </p:to>
                                    </p:set>
                                    <p:animEffect transition="in" filter="blinds(horizontal)">
                                      <p:cBhvr>
                                        <p:cTn id="7" dur="500"/>
                                        <p:tgtEl>
                                          <p:spTgt spid="1884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01266"/>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全局变量的存储类别</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189443" name="Rectangle 3"/>
          <p:cNvSpPr>
            <a:spLocks noGrp="1" noChangeArrowheads="1"/>
          </p:cNvSpPr>
          <p:nvPr>
            <p:ph type="body" idx="1"/>
          </p:nvPr>
        </p:nvSpPr>
        <p:spPr>
          <a:xfrm>
            <a:off x="785813" y="1232298"/>
            <a:ext cx="7643812" cy="3696890"/>
          </a:xfrm>
        </p:spPr>
        <p:txBody>
          <a:bodyPr>
            <a:normAutofit fontScale="92500" lnSpcReduction="10000"/>
          </a:bodyPr>
          <a:lstStyle/>
          <a:p>
            <a:r>
              <a:rPr lang="zh-CN" altLang="zh-CN" dirty="0"/>
              <a:t>全局变量都是存放在静态存储区中的。因此它们的生存期是固定的，存在于程序的整个运行过程</a:t>
            </a:r>
            <a:endParaRPr lang="en-US" altLang="zh-CN" dirty="0"/>
          </a:p>
          <a:p>
            <a:r>
              <a:rPr lang="zh-CN" altLang="zh-CN" dirty="0"/>
              <a:t>一般来说，</a:t>
            </a:r>
            <a:r>
              <a:rPr lang="zh-CN" altLang="en-US" dirty="0"/>
              <a:t>全局</a:t>
            </a:r>
            <a:r>
              <a:rPr lang="zh-CN" altLang="zh-CN" dirty="0"/>
              <a:t>变量是在函数的外部定义的全局变量，它的作用域是</a:t>
            </a:r>
            <a:r>
              <a:rPr lang="zh-CN" altLang="zh-CN" dirty="0">
                <a:solidFill>
                  <a:srgbClr val="C00000"/>
                </a:solidFill>
              </a:rPr>
              <a:t>从变量的定义处开始</a:t>
            </a:r>
            <a:r>
              <a:rPr lang="zh-CN" altLang="zh-CN" dirty="0"/>
              <a:t>，到本程序</a:t>
            </a:r>
            <a:r>
              <a:rPr lang="zh-CN" altLang="zh-CN" dirty="0">
                <a:solidFill>
                  <a:srgbClr val="C00000"/>
                </a:solidFill>
              </a:rPr>
              <a:t>文件的末尾</a:t>
            </a:r>
            <a:r>
              <a:rPr lang="zh-CN" altLang="zh-CN" dirty="0"/>
              <a:t>。在此作用域内，全局变量可以为程序中各个函数所引用。</a:t>
            </a:r>
          </a:p>
        </p:txBody>
      </p:sp>
      <p:pic>
        <p:nvPicPr>
          <p:cNvPr id="18842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7" dur="500"/>
                                        <p:tgtEl>
                                          <p:spTgt spid="1894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内容占位符 2"/>
          <p:cNvSpPr>
            <a:spLocks noGrp="1"/>
          </p:cNvSpPr>
          <p:nvPr>
            <p:ph idx="1"/>
          </p:nvPr>
        </p:nvSpPr>
        <p:spPr>
          <a:xfrm>
            <a:off x="500063" y="964406"/>
            <a:ext cx="8153400" cy="3896916"/>
          </a:xfrm>
        </p:spPr>
        <p:txBody>
          <a:bodyPr/>
          <a:lstStyle/>
          <a:p>
            <a:r>
              <a:rPr lang="zh-CN" altLang="zh-CN"/>
              <a:t>用</a:t>
            </a:r>
            <a:r>
              <a:rPr lang="en-US" altLang="zh-CN"/>
              <a:t>static </a:t>
            </a:r>
            <a:r>
              <a:rPr lang="zh-CN" altLang="zh-CN"/>
              <a:t>声明一个变量的作用是：</a:t>
            </a:r>
          </a:p>
          <a:p>
            <a:pPr lvl="1">
              <a:buFont typeface="Wingdings" panose="05000000000000000000" pitchFamily="2" charset="2"/>
              <a:buNone/>
            </a:pPr>
            <a:r>
              <a:rPr lang="en-US" altLang="zh-CN"/>
              <a:t>(1) </a:t>
            </a:r>
            <a:r>
              <a:rPr lang="zh-CN" altLang="zh-CN"/>
              <a:t>对</a:t>
            </a:r>
            <a:r>
              <a:rPr lang="zh-CN" altLang="zh-CN">
                <a:solidFill>
                  <a:srgbClr val="C00000"/>
                </a:solidFill>
              </a:rPr>
              <a:t>局部变量</a:t>
            </a:r>
            <a:r>
              <a:rPr lang="zh-CN" altLang="zh-CN"/>
              <a:t>用</a:t>
            </a:r>
            <a:r>
              <a:rPr lang="en-US" altLang="zh-CN"/>
              <a:t>static</a:t>
            </a:r>
            <a:r>
              <a:rPr lang="zh-CN" altLang="zh-CN"/>
              <a:t>声明，把它分配在静态存储区，该变量在整个程序执行期间不释放，其所分配的空间始终存在。</a:t>
            </a:r>
          </a:p>
          <a:p>
            <a:pPr lvl="1">
              <a:buFont typeface="Wingdings" panose="05000000000000000000" pitchFamily="2" charset="2"/>
              <a:buNone/>
            </a:pPr>
            <a:r>
              <a:rPr lang="en-US" altLang="zh-CN"/>
              <a:t>(2) </a:t>
            </a:r>
            <a:r>
              <a:rPr lang="zh-CN" altLang="zh-CN"/>
              <a:t>对</a:t>
            </a:r>
            <a:r>
              <a:rPr lang="zh-CN" altLang="zh-CN">
                <a:solidFill>
                  <a:srgbClr val="C00000"/>
                </a:solidFill>
              </a:rPr>
              <a:t>全局变量</a:t>
            </a:r>
            <a:r>
              <a:rPr lang="zh-CN" altLang="zh-CN"/>
              <a:t>用</a:t>
            </a:r>
            <a:r>
              <a:rPr lang="en-US" altLang="zh-CN"/>
              <a:t>static</a:t>
            </a:r>
            <a:r>
              <a:rPr lang="zh-CN" altLang="zh-CN"/>
              <a:t>声明，则该变量的作用域只限于本文件模块</a:t>
            </a:r>
            <a:r>
              <a:rPr lang="en-US" altLang="zh-CN"/>
              <a:t>(</a:t>
            </a:r>
            <a:r>
              <a:rPr lang="zh-CN" altLang="zh-CN"/>
              <a:t>即被声明的文件中</a:t>
            </a:r>
            <a:r>
              <a:rPr lang="en-US" altLang="zh-CN"/>
              <a:t>)</a:t>
            </a:r>
            <a:r>
              <a:rPr lang="zh-CN" altLang="zh-CN"/>
              <a:t>。</a:t>
            </a:r>
            <a:endParaRPr lang="zh-CN" altLang="en-US"/>
          </a:p>
        </p:txBody>
      </p:sp>
      <p:pic>
        <p:nvPicPr>
          <p:cNvPr id="19865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9682">
                                            <p:txEl>
                                              <p:pRg st="1" end="1"/>
                                            </p:txEl>
                                          </p:spTgt>
                                        </p:tgtEl>
                                        <p:attrNameLst>
                                          <p:attrName>style.visibility</p:attrName>
                                        </p:attrNameLst>
                                      </p:cBhvr>
                                      <p:to>
                                        <p:strVal val="visible"/>
                                      </p:to>
                                    </p:set>
                                    <p:animEffect transition="in" filter="blinds(horizontal)">
                                      <p:cBhvr>
                                        <p:cTn id="7" dur="500"/>
                                        <p:tgtEl>
                                          <p:spTgt spid="19968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9682">
                                            <p:txEl>
                                              <p:pRg st="2" end="2"/>
                                            </p:txEl>
                                          </p:spTgt>
                                        </p:tgtEl>
                                        <p:attrNameLst>
                                          <p:attrName>style.visibility</p:attrName>
                                        </p:attrNameLst>
                                      </p:cBhvr>
                                      <p:to>
                                        <p:strVal val="visible"/>
                                      </p:to>
                                    </p:set>
                                    <p:animEffect transition="in" filter="blinds(horizontal)">
                                      <p:cBhvr>
                                        <p:cTn id="12" dur="500"/>
                                        <p:tgtEl>
                                          <p:spTgt spid="1996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内容占位符 2"/>
          <p:cNvSpPr>
            <a:spLocks noGrp="1"/>
          </p:cNvSpPr>
          <p:nvPr>
            <p:ph idx="1"/>
          </p:nvPr>
        </p:nvSpPr>
        <p:spPr>
          <a:xfrm>
            <a:off x="539750" y="803672"/>
            <a:ext cx="8153400" cy="3643313"/>
          </a:xfrm>
        </p:spPr>
        <p:txBody>
          <a:bodyPr>
            <a:normAutofit lnSpcReduction="10000"/>
          </a:bodyPr>
          <a:lstStyle/>
          <a:p>
            <a:r>
              <a:rPr lang="zh-CN" altLang="zh-CN"/>
              <a:t>注意：用</a:t>
            </a:r>
            <a:r>
              <a:rPr lang="en-US" altLang="zh-CN"/>
              <a:t>auto</a:t>
            </a:r>
            <a:r>
              <a:rPr lang="zh-CN" altLang="zh-CN"/>
              <a:t>、</a:t>
            </a:r>
            <a:r>
              <a:rPr lang="en-US" altLang="zh-CN"/>
              <a:t>register</a:t>
            </a:r>
            <a:r>
              <a:rPr lang="zh-CN" altLang="zh-CN"/>
              <a:t>、</a:t>
            </a:r>
            <a:r>
              <a:rPr lang="en-US" altLang="zh-CN"/>
              <a:t>static</a:t>
            </a:r>
            <a:r>
              <a:rPr lang="zh-CN" altLang="zh-CN"/>
              <a:t>声明变量时，是在定义变量的基础上加上这些关键字，而不能单独使用。</a:t>
            </a:r>
            <a:endParaRPr lang="en-US" altLang="zh-CN"/>
          </a:p>
          <a:p>
            <a:r>
              <a:rPr lang="zh-CN" altLang="zh-CN"/>
              <a:t>下面用法不对：</a:t>
            </a:r>
          </a:p>
          <a:p>
            <a:pPr lvl="1">
              <a:buFont typeface="Wingdings" panose="05000000000000000000" pitchFamily="2" charset="2"/>
              <a:buNone/>
            </a:pPr>
            <a:r>
              <a:rPr lang="en-US" altLang="zh-CN"/>
              <a:t>int a;  </a:t>
            </a:r>
            <a:r>
              <a:rPr lang="zh-CN" altLang="zh-CN"/>
              <a:t></a:t>
            </a:r>
          </a:p>
          <a:p>
            <a:pPr lvl="1">
              <a:buFont typeface="Wingdings" panose="05000000000000000000" pitchFamily="2" charset="2"/>
              <a:buNone/>
            </a:pPr>
            <a:r>
              <a:rPr lang="en-US" altLang="zh-CN"/>
              <a:t>static a;  </a:t>
            </a:r>
            <a:endParaRPr lang="zh-CN" altLang="zh-CN"/>
          </a:p>
          <a:p>
            <a:pPr>
              <a:buFont typeface="Wingdings" panose="05000000000000000000" pitchFamily="2" charset="2"/>
              <a:buNone/>
            </a:pPr>
            <a:r>
              <a:rPr lang="en-US" altLang="zh-CN"/>
              <a:t> </a:t>
            </a:r>
            <a:r>
              <a:rPr lang="zh-CN" altLang="zh-CN"/>
              <a:t>编译时会被认为“重新定义”。</a:t>
            </a:r>
          </a:p>
          <a:p>
            <a:endParaRPr lang="zh-CN" altLang="en-US"/>
          </a:p>
        </p:txBody>
      </p:sp>
      <p:pic>
        <p:nvPicPr>
          <p:cNvPr id="19968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0706">
                                            <p:txEl>
                                              <p:pRg st="1" end="1"/>
                                            </p:txEl>
                                          </p:spTgt>
                                        </p:tgtEl>
                                        <p:attrNameLst>
                                          <p:attrName>style.visibility</p:attrName>
                                        </p:attrNameLst>
                                      </p:cBhvr>
                                      <p:to>
                                        <p:strVal val="visible"/>
                                      </p:to>
                                    </p:set>
                                    <p:animEffect transition="in" filter="blinds(horizontal)">
                                      <p:cBhvr>
                                        <p:cTn id="7" dur="500"/>
                                        <p:tgtEl>
                                          <p:spTgt spid="20070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0706">
                                            <p:txEl>
                                              <p:pRg st="2" end="2"/>
                                            </p:txEl>
                                          </p:spTgt>
                                        </p:tgtEl>
                                        <p:attrNameLst>
                                          <p:attrName>style.visibility</p:attrName>
                                        </p:attrNameLst>
                                      </p:cBhvr>
                                      <p:to>
                                        <p:strVal val="visible"/>
                                      </p:to>
                                    </p:set>
                                    <p:animEffect transition="in" filter="blinds(horizontal)">
                                      <p:cBhvr>
                                        <p:cTn id="10" dur="500"/>
                                        <p:tgtEl>
                                          <p:spTgt spid="20070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0706">
                                            <p:txEl>
                                              <p:pRg st="3" end="3"/>
                                            </p:txEl>
                                          </p:spTgt>
                                        </p:tgtEl>
                                        <p:attrNameLst>
                                          <p:attrName>style.visibility</p:attrName>
                                        </p:attrNameLst>
                                      </p:cBhvr>
                                      <p:to>
                                        <p:strVal val="visible"/>
                                      </p:to>
                                    </p:set>
                                    <p:animEffect transition="in" filter="blinds(horizontal)">
                                      <p:cBhvr>
                                        <p:cTn id="13" dur="500"/>
                                        <p:tgtEl>
                                          <p:spTgt spid="200706">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00706">
                                            <p:txEl>
                                              <p:pRg st="4" end="4"/>
                                            </p:txEl>
                                          </p:spTgt>
                                        </p:tgtEl>
                                        <p:attrNameLst>
                                          <p:attrName>style.visibility</p:attrName>
                                        </p:attrNameLst>
                                      </p:cBhvr>
                                      <p:to>
                                        <p:strVal val="visible"/>
                                      </p:to>
                                    </p:set>
                                    <p:animEffect transition="in" filter="blinds(horizontal)">
                                      <p:cBhvr>
                                        <p:cTn id="16" dur="500"/>
                                        <p:tgtEl>
                                          <p:spTgt spid="2007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01266"/>
            <a:ext cx="8858250" cy="577453"/>
          </a:xfrm>
          <a:effectLst/>
        </p:spPr>
        <p:txBody>
          <a:bodyPr anchor="ctr">
            <a:normAutofit fontScale="90000"/>
          </a:bodyPr>
          <a:lstStyle/>
          <a:p>
            <a:pPr eaLnBrk="1" hangingPunct="1">
              <a:defRPr/>
            </a:pPr>
            <a:r>
              <a:rPr lang="zh-CN" altLang="zh-CN"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rPr>
              <a:t>存储类别小结</a:t>
            </a:r>
            <a:endParaRPr lang="zh-CN" altLang="en-US" dirty="0">
              <a:solidFill>
                <a:srgbClr val="800000"/>
              </a:solidFill>
              <a:effectLst>
                <a:outerShdw blurRad="38100" dist="38100" dir="2700000" algn="tl">
                  <a:srgbClr val="000000"/>
                </a:outerShdw>
              </a:effectLst>
              <a:latin typeface="Arial" panose="020B0604020202020204" pitchFamily="34" charset="0"/>
              <a:ea typeface="黑体" panose="02010609060101010101" pitchFamily="2" charset="-122"/>
            </a:endParaRPr>
          </a:p>
        </p:txBody>
      </p:sp>
      <p:sp>
        <p:nvSpPr>
          <p:cNvPr id="131075" name="Rectangle 3"/>
          <p:cNvSpPr>
            <a:spLocks noGrp="1" noChangeArrowheads="1"/>
          </p:cNvSpPr>
          <p:nvPr>
            <p:ph type="body" idx="1"/>
          </p:nvPr>
        </p:nvSpPr>
        <p:spPr>
          <a:xfrm>
            <a:off x="785813" y="1232297"/>
            <a:ext cx="7929562" cy="3589734"/>
          </a:xfrm>
        </p:spPr>
        <p:txBody>
          <a:bodyPr>
            <a:normAutofit fontScale="92500" lnSpcReduction="10000"/>
          </a:bodyPr>
          <a:lstStyle/>
          <a:p>
            <a:pPr>
              <a:lnSpc>
                <a:spcPct val="100000"/>
              </a:lnSpc>
            </a:pPr>
            <a:r>
              <a:rPr lang="zh-CN" altLang="zh-CN"/>
              <a:t>对一个数据的定义，需要指定两种属性：</a:t>
            </a:r>
            <a:endParaRPr lang="en-US" altLang="zh-CN"/>
          </a:p>
          <a:p>
            <a:pPr lvl="1">
              <a:lnSpc>
                <a:spcPct val="100000"/>
              </a:lnSpc>
            </a:pPr>
            <a:r>
              <a:rPr lang="zh-CN" altLang="zh-CN"/>
              <a:t>数据类型和存储类别</a:t>
            </a:r>
            <a:r>
              <a:rPr lang="zh-CN" altLang="en-US"/>
              <a:t>，</a:t>
            </a:r>
            <a:r>
              <a:rPr lang="zh-CN" altLang="zh-CN"/>
              <a:t>分别使用两个关键字</a:t>
            </a:r>
            <a:endParaRPr lang="en-US" altLang="zh-CN"/>
          </a:p>
          <a:p>
            <a:pPr>
              <a:lnSpc>
                <a:spcPct val="100000"/>
              </a:lnSpc>
              <a:buFont typeface="Wingdings" panose="05000000000000000000" pitchFamily="2" charset="2"/>
              <a:buNone/>
            </a:pPr>
            <a:r>
              <a:rPr lang="zh-CN" altLang="zh-CN" sz="2800"/>
              <a:t>例如：</a:t>
            </a:r>
          </a:p>
          <a:p>
            <a:pPr>
              <a:lnSpc>
                <a:spcPct val="100000"/>
              </a:lnSpc>
              <a:buFont typeface="Wingdings" panose="05000000000000000000" pitchFamily="2" charset="2"/>
              <a:buNone/>
            </a:pPr>
            <a:r>
              <a:rPr lang="en-US" altLang="zh-CN" sz="2800"/>
              <a:t>    static int a; </a:t>
            </a:r>
            <a:r>
              <a:rPr lang="zh-CN" altLang="zh-CN" sz="2800"/>
              <a:t> </a:t>
            </a:r>
          </a:p>
          <a:p>
            <a:pPr>
              <a:lnSpc>
                <a:spcPct val="100000"/>
              </a:lnSpc>
              <a:buFont typeface="Wingdings" panose="05000000000000000000" pitchFamily="2" charset="2"/>
              <a:buNone/>
            </a:pPr>
            <a:r>
              <a:rPr lang="en-US" altLang="zh-CN" sz="2800"/>
              <a:t>    auto char c; </a:t>
            </a:r>
            <a:r>
              <a:rPr lang="zh-CN" altLang="zh-CN" sz="2800"/>
              <a:t></a:t>
            </a:r>
          </a:p>
          <a:p>
            <a:pPr>
              <a:lnSpc>
                <a:spcPct val="100000"/>
              </a:lnSpc>
              <a:buFont typeface="Wingdings" panose="05000000000000000000" pitchFamily="2" charset="2"/>
              <a:buNone/>
            </a:pPr>
            <a:r>
              <a:rPr lang="en-US" altLang="zh-CN" sz="2800"/>
              <a:t>    register int d;  </a:t>
            </a:r>
            <a:endParaRPr lang="zh-CN" altLang="zh-CN" sz="2800"/>
          </a:p>
          <a:p>
            <a:pPr lvl="1">
              <a:lnSpc>
                <a:spcPct val="100000"/>
              </a:lnSpc>
            </a:pPr>
            <a:r>
              <a:rPr lang="zh-CN" altLang="zh-CN"/>
              <a:t>可以用</a:t>
            </a:r>
            <a:r>
              <a:rPr lang="en-US" altLang="zh-CN"/>
              <a:t>extern</a:t>
            </a:r>
            <a:r>
              <a:rPr lang="zh-CN" altLang="zh-CN"/>
              <a:t>声明已定义的外部变量</a:t>
            </a:r>
            <a:endParaRPr lang="en-US" altLang="zh-CN"/>
          </a:p>
          <a:p>
            <a:pPr>
              <a:lnSpc>
                <a:spcPct val="100000"/>
              </a:lnSpc>
              <a:buFont typeface="Wingdings" panose="05000000000000000000" pitchFamily="2" charset="2"/>
              <a:buNone/>
            </a:pPr>
            <a:r>
              <a:rPr lang="zh-CN" altLang="zh-CN" sz="2800"/>
              <a:t>例如：</a:t>
            </a:r>
            <a:r>
              <a:rPr lang="en-US" altLang="zh-CN" sz="2800"/>
              <a:t>  extern b;</a:t>
            </a:r>
            <a:endParaRPr lang="zh-CN" altLang="zh-CN"/>
          </a:p>
        </p:txBody>
      </p:sp>
      <p:sp>
        <p:nvSpPr>
          <p:cNvPr id="4" name="圆角矩形标注 3"/>
          <p:cNvSpPr>
            <a:spLocks noChangeArrowheads="1"/>
          </p:cNvSpPr>
          <p:nvPr/>
        </p:nvSpPr>
        <p:spPr bwMode="auto">
          <a:xfrm>
            <a:off x="2928939" y="1125141"/>
            <a:ext cx="3857625" cy="857250"/>
          </a:xfrm>
          <a:prstGeom prst="wedgeRoundRectCallout">
            <a:avLst>
              <a:gd name="adj1" fmla="val -38333"/>
              <a:gd name="adj2" fmla="val 111815"/>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b="1" dirty="0">
                <a:solidFill>
                  <a:srgbClr val="0000CC"/>
                </a:solidFill>
              </a:rPr>
              <a:t>静态局部整型变量或静态外部整型变量</a:t>
            </a:r>
            <a:endParaRPr lang="zh-CN" altLang="en-US" sz="2400" b="1" dirty="0">
              <a:solidFill>
                <a:srgbClr val="0000CC"/>
              </a:solidFill>
            </a:endParaRPr>
          </a:p>
        </p:txBody>
      </p:sp>
      <p:sp>
        <p:nvSpPr>
          <p:cNvPr id="5" name="圆角矩形标注 4"/>
          <p:cNvSpPr>
            <a:spLocks noChangeArrowheads="1"/>
          </p:cNvSpPr>
          <p:nvPr/>
        </p:nvSpPr>
        <p:spPr bwMode="auto">
          <a:xfrm>
            <a:off x="3857625" y="1714500"/>
            <a:ext cx="2643188" cy="857250"/>
          </a:xfrm>
          <a:prstGeom prst="wedgeRoundRectCallout">
            <a:avLst>
              <a:gd name="adj1" fmla="val -59185"/>
              <a:gd name="adj2" fmla="val 93185"/>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800" b="1">
                <a:solidFill>
                  <a:srgbClr val="0000CC"/>
                </a:solidFill>
              </a:rPr>
              <a:t>自动变量，在函数内定义</a:t>
            </a:r>
            <a:endParaRPr lang="zh-CN" altLang="en-US" sz="2800" b="1">
              <a:solidFill>
                <a:srgbClr val="0000CC"/>
              </a:solidFill>
            </a:endParaRPr>
          </a:p>
        </p:txBody>
      </p:sp>
      <p:sp>
        <p:nvSpPr>
          <p:cNvPr id="6" name="圆角矩形标注 5"/>
          <p:cNvSpPr>
            <a:spLocks noChangeArrowheads="1"/>
          </p:cNvSpPr>
          <p:nvPr/>
        </p:nvSpPr>
        <p:spPr bwMode="auto">
          <a:xfrm>
            <a:off x="4143375" y="2089547"/>
            <a:ext cx="2643188" cy="857250"/>
          </a:xfrm>
          <a:prstGeom prst="wedgeRoundRectCallout">
            <a:avLst>
              <a:gd name="adj1" fmla="val -59185"/>
              <a:gd name="adj2" fmla="val 93185"/>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b="1" dirty="0">
                <a:solidFill>
                  <a:srgbClr val="0000CC"/>
                </a:solidFill>
              </a:rPr>
              <a:t>寄存器变量，在函数内定义</a:t>
            </a:r>
            <a:endParaRPr lang="zh-CN" altLang="en-US" sz="2400" b="1" dirty="0">
              <a:solidFill>
                <a:srgbClr val="0000CC"/>
              </a:solidFill>
            </a:endParaRPr>
          </a:p>
        </p:txBody>
      </p:sp>
      <p:sp>
        <p:nvSpPr>
          <p:cNvPr id="7" name="圆角矩形标注 6"/>
          <p:cNvSpPr>
            <a:spLocks noChangeArrowheads="1"/>
          </p:cNvSpPr>
          <p:nvPr/>
        </p:nvSpPr>
        <p:spPr bwMode="auto">
          <a:xfrm>
            <a:off x="3929063" y="2839641"/>
            <a:ext cx="3714750" cy="857250"/>
          </a:xfrm>
          <a:prstGeom prst="wedgeRoundRectCallout">
            <a:avLst>
              <a:gd name="adj1" fmla="val -51093"/>
              <a:gd name="adj2" fmla="val 90991"/>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b="1" dirty="0">
                <a:solidFill>
                  <a:srgbClr val="0000CC"/>
                </a:solidFill>
              </a:rPr>
              <a:t>将已定义的外部变量</a:t>
            </a:r>
            <a:r>
              <a:rPr lang="en-US" altLang="zh-CN" sz="2400" b="1" dirty="0">
                <a:solidFill>
                  <a:srgbClr val="0000CC"/>
                </a:solidFill>
              </a:rPr>
              <a:t>b</a:t>
            </a:r>
            <a:r>
              <a:rPr lang="zh-CN" altLang="zh-CN" sz="2400" b="1" dirty="0">
                <a:solidFill>
                  <a:srgbClr val="0000CC"/>
                </a:solidFill>
              </a:rPr>
              <a:t>的作用域扩展至此</a:t>
            </a:r>
            <a:endParaRPr lang="zh-CN" altLang="en-US" sz="2400" b="1" dirty="0">
              <a:solidFill>
                <a:srgbClr val="0000CC"/>
              </a:solidFill>
            </a:endParaRPr>
          </a:p>
        </p:txBody>
      </p:sp>
      <p:pic>
        <p:nvPicPr>
          <p:cNvPr id="200712" name="图片 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blinds(horizontal)">
                                      <p:cBhvr>
                                        <p:cTn id="7" dur="500"/>
                                        <p:tgtEl>
                                          <p:spTgt spid="131075">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31075">
                                            <p:txEl>
                                              <p:pRg st="1" end="1"/>
                                            </p:txEl>
                                          </p:spTgt>
                                        </p:tgtEl>
                                        <p:attrNameLst>
                                          <p:attrName>style.visibility</p:attrName>
                                        </p:attrNameLst>
                                      </p:cBhvr>
                                      <p:to>
                                        <p:strVal val="visible"/>
                                      </p:to>
                                    </p:set>
                                    <p:animEffect transition="in" filter="blinds(horizontal)">
                                      <p:cBhvr>
                                        <p:cTn id="11" dur="500"/>
                                        <p:tgtEl>
                                          <p:spTgt spid="13107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31075">
                                            <p:txEl>
                                              <p:pRg st="2" end="2"/>
                                            </p:txEl>
                                          </p:spTgt>
                                        </p:tgtEl>
                                        <p:attrNameLst>
                                          <p:attrName>style.visibility</p:attrName>
                                        </p:attrNameLst>
                                      </p:cBhvr>
                                      <p:to>
                                        <p:strVal val="visible"/>
                                      </p:to>
                                    </p:set>
                                    <p:animEffect transition="in" filter="blinds(horizontal)">
                                      <p:cBhvr>
                                        <p:cTn id="16" dur="500"/>
                                        <p:tgtEl>
                                          <p:spTgt spid="131075">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1075">
                                            <p:txEl>
                                              <p:pRg st="3" end="3"/>
                                            </p:txEl>
                                          </p:spTgt>
                                        </p:tgtEl>
                                        <p:attrNameLst>
                                          <p:attrName>style.visibility</p:attrName>
                                        </p:attrNameLst>
                                      </p:cBhvr>
                                      <p:to>
                                        <p:strVal val="visible"/>
                                      </p:to>
                                    </p:set>
                                    <p:animEffect transition="in" filter="blinds(horizontal)">
                                      <p:cBhvr>
                                        <p:cTn id="19" dur="500"/>
                                        <p:tgtEl>
                                          <p:spTgt spid="131075">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1075">
                                            <p:txEl>
                                              <p:pRg st="4" end="4"/>
                                            </p:txEl>
                                          </p:spTgt>
                                        </p:tgtEl>
                                        <p:attrNameLst>
                                          <p:attrName>style.visibility</p:attrName>
                                        </p:attrNameLst>
                                      </p:cBhvr>
                                      <p:to>
                                        <p:strVal val="visible"/>
                                      </p:to>
                                    </p:set>
                                    <p:animEffect transition="in" filter="blinds(horizontal)">
                                      <p:cBhvr>
                                        <p:cTn id="22" dur="500"/>
                                        <p:tgtEl>
                                          <p:spTgt spid="131075">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1075">
                                            <p:txEl>
                                              <p:pRg st="5" end="5"/>
                                            </p:txEl>
                                          </p:spTgt>
                                        </p:tgtEl>
                                        <p:attrNameLst>
                                          <p:attrName>style.visibility</p:attrName>
                                        </p:attrNameLst>
                                      </p:cBhvr>
                                      <p:to>
                                        <p:strVal val="visible"/>
                                      </p:to>
                                    </p:set>
                                    <p:animEffect transition="in" filter="blinds(horizontal)">
                                      <p:cBhvr>
                                        <p:cTn id="25" dur="500"/>
                                        <p:tgtEl>
                                          <p:spTgt spid="13107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31075">
                                            <p:txEl>
                                              <p:pRg st="6" end="6"/>
                                            </p:txEl>
                                          </p:spTgt>
                                        </p:tgtEl>
                                        <p:attrNameLst>
                                          <p:attrName>style.visibility</p:attrName>
                                        </p:attrNameLst>
                                      </p:cBhvr>
                                      <p:to>
                                        <p:strVal val="visible"/>
                                      </p:to>
                                    </p:set>
                                    <p:animEffect transition="in" filter="blinds(horizontal)">
                                      <p:cBhvr>
                                        <p:cTn id="35" dur="500"/>
                                        <p:tgtEl>
                                          <p:spTgt spid="131075">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31075">
                                            <p:txEl>
                                              <p:pRg st="7" end="7"/>
                                            </p:txEl>
                                          </p:spTgt>
                                        </p:tgtEl>
                                        <p:attrNameLst>
                                          <p:attrName>style.visibility</p:attrName>
                                        </p:attrNameLst>
                                      </p:cBhvr>
                                      <p:to>
                                        <p:strVal val="visible"/>
                                      </p:to>
                                    </p:set>
                                    <p:animEffect transition="in" filter="blinds(horizontal)">
                                      <p:cBhvr>
                                        <p:cTn id="38" dur="500"/>
                                        <p:tgtEl>
                                          <p:spTgt spid="131075">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linds(horizontal)">
                                      <p:cBhvr>
                                        <p:cTn id="4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linds(horizontal)">
                                      <p:cBhvr>
                                        <p:cTn id="48"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linds(horizontal)">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1731" name="TextBox 5"/>
          <p:cNvSpPr txBox="1">
            <a:spLocks noChangeArrowheads="1"/>
          </p:cNvSpPr>
          <p:nvPr/>
        </p:nvSpPr>
        <p:spPr bwMode="auto">
          <a:xfrm>
            <a:off x="785813" y="642938"/>
            <a:ext cx="73580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t>（</a:t>
            </a:r>
            <a:r>
              <a:rPr lang="en-US" altLang="zh-CN" sz="3200" b="1"/>
              <a:t>1</a:t>
            </a:r>
            <a:r>
              <a:rPr lang="zh-CN" altLang="en-US" sz="3200" b="1"/>
              <a:t>）</a:t>
            </a:r>
            <a:r>
              <a:rPr lang="zh-CN" altLang="zh-CN" sz="3200" b="1"/>
              <a:t>从作用域角度分，有局部变量和全局变量。它们采用的存储类别如下：</a:t>
            </a:r>
            <a:endParaRPr lang="zh-CN" altLang="en-US" sz="3200" b="1"/>
          </a:p>
        </p:txBody>
      </p:sp>
      <p:sp>
        <p:nvSpPr>
          <p:cNvPr id="7" name="TextBox 6"/>
          <p:cNvSpPr txBox="1">
            <a:spLocks noChangeArrowheads="1"/>
          </p:cNvSpPr>
          <p:nvPr/>
        </p:nvSpPr>
        <p:spPr bwMode="auto">
          <a:xfrm>
            <a:off x="500064" y="2697956"/>
            <a:ext cx="30003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t>按作用域角度分</a:t>
            </a:r>
            <a:endParaRPr lang="zh-CN" altLang="en-US" sz="2800" b="1"/>
          </a:p>
        </p:txBody>
      </p:sp>
      <p:sp>
        <p:nvSpPr>
          <p:cNvPr id="8" name="TextBox 7"/>
          <p:cNvSpPr txBox="1">
            <a:spLocks noChangeArrowheads="1"/>
          </p:cNvSpPr>
          <p:nvPr/>
        </p:nvSpPr>
        <p:spPr bwMode="auto">
          <a:xfrm>
            <a:off x="3714750" y="2018110"/>
            <a:ext cx="1785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局部变量</a:t>
            </a:r>
          </a:p>
        </p:txBody>
      </p:sp>
      <p:sp>
        <p:nvSpPr>
          <p:cNvPr id="9" name="TextBox 8"/>
          <p:cNvSpPr txBox="1">
            <a:spLocks noChangeArrowheads="1"/>
          </p:cNvSpPr>
          <p:nvPr/>
        </p:nvSpPr>
        <p:spPr bwMode="auto">
          <a:xfrm>
            <a:off x="3714750" y="3287316"/>
            <a:ext cx="1785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全局变量</a:t>
            </a:r>
          </a:p>
        </p:txBody>
      </p:sp>
      <p:sp>
        <p:nvSpPr>
          <p:cNvPr id="10" name="TextBox 9"/>
          <p:cNvSpPr txBox="1">
            <a:spLocks noChangeArrowheads="1"/>
          </p:cNvSpPr>
          <p:nvPr/>
        </p:nvSpPr>
        <p:spPr bwMode="auto">
          <a:xfrm>
            <a:off x="5929314" y="1643063"/>
            <a:ext cx="17859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自动变量</a:t>
            </a:r>
          </a:p>
        </p:txBody>
      </p:sp>
      <p:sp>
        <p:nvSpPr>
          <p:cNvPr id="11" name="TextBox 10"/>
          <p:cNvSpPr txBox="1">
            <a:spLocks noChangeArrowheads="1"/>
          </p:cNvSpPr>
          <p:nvPr/>
        </p:nvSpPr>
        <p:spPr bwMode="auto">
          <a:xfrm>
            <a:off x="5929314" y="2018110"/>
            <a:ext cx="2428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静态局部变量</a:t>
            </a:r>
          </a:p>
        </p:txBody>
      </p:sp>
      <p:sp>
        <p:nvSpPr>
          <p:cNvPr id="12" name="TextBox 11"/>
          <p:cNvSpPr txBox="1">
            <a:spLocks noChangeArrowheads="1"/>
          </p:cNvSpPr>
          <p:nvPr/>
        </p:nvSpPr>
        <p:spPr bwMode="auto">
          <a:xfrm>
            <a:off x="5929314" y="2393157"/>
            <a:ext cx="2428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寄存器变量</a:t>
            </a:r>
          </a:p>
        </p:txBody>
      </p:sp>
      <p:sp>
        <p:nvSpPr>
          <p:cNvPr id="13" name="TextBox 12"/>
          <p:cNvSpPr txBox="1">
            <a:spLocks noChangeArrowheads="1"/>
          </p:cNvSpPr>
          <p:nvPr/>
        </p:nvSpPr>
        <p:spPr bwMode="auto">
          <a:xfrm>
            <a:off x="5929314" y="3089673"/>
            <a:ext cx="2428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静态外部变量</a:t>
            </a:r>
          </a:p>
        </p:txBody>
      </p:sp>
      <p:sp>
        <p:nvSpPr>
          <p:cNvPr id="14" name="TextBox 13"/>
          <p:cNvSpPr txBox="1">
            <a:spLocks noChangeArrowheads="1"/>
          </p:cNvSpPr>
          <p:nvPr/>
        </p:nvSpPr>
        <p:spPr bwMode="auto">
          <a:xfrm>
            <a:off x="5929314" y="3518298"/>
            <a:ext cx="2428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外部变量</a:t>
            </a:r>
          </a:p>
        </p:txBody>
      </p:sp>
      <p:sp>
        <p:nvSpPr>
          <p:cNvPr id="15" name="左大括号 14"/>
          <p:cNvSpPr/>
          <p:nvPr/>
        </p:nvSpPr>
        <p:spPr bwMode="auto">
          <a:xfrm>
            <a:off x="3357564" y="2286000"/>
            <a:ext cx="428625" cy="1285875"/>
          </a:xfrm>
          <a:prstGeom prst="leftBrace">
            <a:avLst>
              <a:gd name="adj1" fmla="val 8333"/>
              <a:gd name="adj2" fmla="val 50000"/>
            </a:avLst>
          </a:prstGeom>
          <a:solidFill>
            <a:schemeClr val="accent1"/>
          </a:solidFill>
          <a:ln w="38100" algn="ctr">
            <a:solidFill>
              <a:schemeClr val="tx1"/>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左大括号 15"/>
          <p:cNvSpPr/>
          <p:nvPr/>
        </p:nvSpPr>
        <p:spPr bwMode="auto">
          <a:xfrm>
            <a:off x="5429251" y="1803797"/>
            <a:ext cx="428625" cy="857250"/>
          </a:xfrm>
          <a:prstGeom prst="leftBrace">
            <a:avLst>
              <a:gd name="adj1" fmla="val 8333"/>
              <a:gd name="adj2" fmla="val 50000"/>
            </a:avLst>
          </a:prstGeom>
          <a:solidFill>
            <a:schemeClr val="accent1"/>
          </a:solidFill>
          <a:ln w="38100" algn="ctr">
            <a:solidFill>
              <a:schemeClr val="tx1"/>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左大括号 16"/>
          <p:cNvSpPr/>
          <p:nvPr/>
        </p:nvSpPr>
        <p:spPr bwMode="auto">
          <a:xfrm>
            <a:off x="5429251" y="3143250"/>
            <a:ext cx="428625" cy="696516"/>
          </a:xfrm>
          <a:prstGeom prst="leftBrace">
            <a:avLst>
              <a:gd name="adj1" fmla="val 8336"/>
              <a:gd name="adj2" fmla="val 50000"/>
            </a:avLst>
          </a:prstGeom>
          <a:solidFill>
            <a:schemeClr val="accent1"/>
          </a:solidFill>
          <a:ln w="38100" algn="ctr">
            <a:solidFill>
              <a:schemeClr val="tx1"/>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圆角矩形标注 17"/>
          <p:cNvSpPr>
            <a:spLocks noChangeArrowheads="1"/>
          </p:cNvSpPr>
          <p:nvPr/>
        </p:nvSpPr>
        <p:spPr bwMode="auto">
          <a:xfrm>
            <a:off x="1143001" y="3964781"/>
            <a:ext cx="4143375" cy="857250"/>
          </a:xfrm>
          <a:prstGeom prst="wedgeRoundRectCallout">
            <a:avLst>
              <a:gd name="adj1" fmla="val 24380"/>
              <a:gd name="adj2" fmla="val -221333"/>
              <a:gd name="adj3" fmla="val 16667"/>
            </a:avLst>
          </a:prstGeom>
          <a:solidFill>
            <a:srgbClr val="FFFFCC"/>
          </a:solidFill>
          <a:ln w="9525" algn="ctr">
            <a:solidFill>
              <a:schemeClr val="tx1"/>
            </a:solidFill>
            <a:miter lim="800000"/>
          </a:ln>
        </p:spPr>
        <p:txBody>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rgbClr val="0000CC"/>
                </a:solidFill>
              </a:rPr>
              <a:t>形式参数可以定义为自动变量或寄存器变量</a:t>
            </a:r>
            <a:endParaRPr lang="zh-CN" altLang="en-US" sz="2800" b="1">
              <a:solidFill>
                <a:srgbClr val="0000CC"/>
              </a:solidFill>
            </a:endParaRPr>
          </a:p>
        </p:txBody>
      </p:sp>
      <p:pic>
        <p:nvPicPr>
          <p:cNvPr id="201744" name="图片 1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out)">
                                      <p:cBhvr>
                                        <p:cTn id="12" dur="500"/>
                                        <p:tgtEl>
                                          <p:spTgt spid="15"/>
                                        </p:tgtEl>
                                      </p:cBhvr>
                                    </p:animEffect>
                                  </p:childTnLst>
                                </p:cTn>
                              </p:par>
                            </p:childTnLst>
                          </p:cTn>
                        </p:par>
                        <p:par>
                          <p:cTn id="13" fill="hold">
                            <p:stCondLst>
                              <p:cond delay="500"/>
                            </p:stCondLst>
                            <p:childTnLst>
                              <p:par>
                                <p:cTn id="14" presetID="3" presetClass="entr" presetSubtype="5"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vertical)">
                                      <p:cBhvr>
                                        <p:cTn id="16" dur="500"/>
                                        <p:tgtEl>
                                          <p:spTgt spid="8"/>
                                        </p:tgtEl>
                                      </p:cBhvr>
                                    </p:animEffect>
                                  </p:childTnLst>
                                </p:cTn>
                              </p:par>
                            </p:childTnLst>
                          </p:cTn>
                        </p:par>
                        <p:par>
                          <p:cTn id="17" fill="hold">
                            <p:stCondLst>
                              <p:cond delay="1000"/>
                            </p:stCondLst>
                            <p:childTnLst>
                              <p:par>
                                <p:cTn id="18" presetID="3" presetClass="entr" presetSubtype="5"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vertic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ox(out)">
                                      <p:cBhvr>
                                        <p:cTn id="25" dur="500"/>
                                        <p:tgtEl>
                                          <p:spTgt spid="16"/>
                                        </p:tgtEl>
                                      </p:cBhvr>
                                    </p:animEffect>
                                  </p:childTnLst>
                                </p:cTn>
                              </p:par>
                            </p:childTnLst>
                          </p:cTn>
                        </p:par>
                        <p:par>
                          <p:cTn id="26" fill="hold">
                            <p:stCondLst>
                              <p:cond delay="500"/>
                            </p:stCondLst>
                            <p:childTnLst>
                              <p:par>
                                <p:cTn id="27" presetID="3" presetClass="entr" presetSubtype="5"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vertical)">
                                      <p:cBhvr>
                                        <p:cTn id="29" dur="500"/>
                                        <p:tgtEl>
                                          <p:spTgt spid="10"/>
                                        </p:tgtEl>
                                      </p:cBhvr>
                                    </p:animEffect>
                                  </p:childTnLst>
                                </p:cTn>
                              </p:par>
                            </p:childTnLst>
                          </p:cTn>
                        </p:par>
                        <p:par>
                          <p:cTn id="30" fill="hold">
                            <p:stCondLst>
                              <p:cond delay="1000"/>
                            </p:stCondLst>
                            <p:childTnLst>
                              <p:par>
                                <p:cTn id="31" presetID="3" presetClass="entr" presetSubtype="5"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vertical)">
                                      <p:cBhvr>
                                        <p:cTn id="33" dur="500"/>
                                        <p:tgtEl>
                                          <p:spTgt spid="11"/>
                                        </p:tgtEl>
                                      </p:cBhvr>
                                    </p:animEffect>
                                  </p:childTnLst>
                                </p:cTn>
                              </p:par>
                            </p:childTnLst>
                          </p:cTn>
                        </p:par>
                        <p:par>
                          <p:cTn id="34" fill="hold">
                            <p:stCondLst>
                              <p:cond delay="1500"/>
                            </p:stCondLst>
                            <p:childTnLst>
                              <p:par>
                                <p:cTn id="35" presetID="3" presetClass="entr" presetSubtype="5"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vertic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out)">
                                      <p:cBhvr>
                                        <p:cTn id="42" dur="500"/>
                                        <p:tgtEl>
                                          <p:spTgt spid="17"/>
                                        </p:tgtEl>
                                      </p:cBhvr>
                                    </p:animEffect>
                                  </p:childTnLst>
                                </p:cTn>
                              </p:par>
                            </p:childTnLst>
                          </p:cTn>
                        </p:par>
                        <p:par>
                          <p:cTn id="43" fill="hold">
                            <p:stCondLst>
                              <p:cond delay="500"/>
                            </p:stCondLst>
                            <p:childTnLst>
                              <p:par>
                                <p:cTn id="44" presetID="3" presetClass="entr" presetSubtype="5"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vertical)">
                                      <p:cBhvr>
                                        <p:cTn id="46" dur="500"/>
                                        <p:tgtEl>
                                          <p:spTgt spid="13"/>
                                        </p:tgtEl>
                                      </p:cBhvr>
                                    </p:animEffect>
                                  </p:childTnLst>
                                </p:cTn>
                              </p:par>
                            </p:childTnLst>
                          </p:cTn>
                        </p:par>
                        <p:par>
                          <p:cTn id="47" fill="hold">
                            <p:stCondLst>
                              <p:cond delay="1000"/>
                            </p:stCondLst>
                            <p:childTnLst>
                              <p:par>
                                <p:cTn id="48" presetID="3" presetClass="entr" presetSubtype="5"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blinds(vertical)">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blinds(horizontal)">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animBg="1"/>
      <p:bldP spid="16" grpId="0" animBg="1"/>
      <p:bldP spid="17" grpId="0" animBg="1"/>
      <p:bldP spid="1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2755" name="TextBox 5"/>
          <p:cNvSpPr txBox="1">
            <a:spLocks noChangeArrowheads="1"/>
          </p:cNvSpPr>
          <p:nvPr/>
        </p:nvSpPr>
        <p:spPr bwMode="auto">
          <a:xfrm>
            <a:off x="857251" y="696516"/>
            <a:ext cx="7358063"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t>（</a:t>
            </a:r>
            <a:r>
              <a:rPr lang="en-US" altLang="zh-CN" sz="3200" dirty="0"/>
              <a:t>2</a:t>
            </a:r>
            <a:r>
              <a:rPr lang="zh-CN" altLang="en-US" sz="3200" dirty="0"/>
              <a:t>）</a:t>
            </a:r>
            <a:r>
              <a:rPr lang="zh-CN" altLang="zh-CN" sz="3200" dirty="0"/>
              <a:t>从变量存在的时间区分</a:t>
            </a:r>
            <a:r>
              <a:rPr lang="en-US" altLang="zh-CN" sz="3200" dirty="0"/>
              <a:t>,</a:t>
            </a:r>
            <a:r>
              <a:rPr lang="zh-CN" altLang="zh-CN" sz="3200" dirty="0"/>
              <a:t>有动态存储和静态存储两种类型。静态存储是程序整个运行时间都存在</a:t>
            </a:r>
            <a:r>
              <a:rPr lang="en-US" altLang="zh-CN" sz="3200" dirty="0"/>
              <a:t>,</a:t>
            </a:r>
            <a:r>
              <a:rPr lang="zh-CN" altLang="zh-CN" sz="3200" dirty="0"/>
              <a:t>而动态存储则是在调用函数时临时分配单元</a:t>
            </a:r>
            <a:endParaRPr lang="zh-CN" altLang="en-US" sz="3200" dirty="0"/>
          </a:p>
        </p:txBody>
      </p:sp>
      <p:sp>
        <p:nvSpPr>
          <p:cNvPr id="7" name="TextBox 6"/>
          <p:cNvSpPr txBox="1">
            <a:spLocks noChangeArrowheads="1"/>
          </p:cNvSpPr>
          <p:nvPr/>
        </p:nvSpPr>
        <p:spPr bwMode="auto">
          <a:xfrm>
            <a:off x="642938" y="3303985"/>
            <a:ext cx="22145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zh-CN" sz="2800" b="1" dirty="0"/>
              <a:t>按生存期分</a:t>
            </a:r>
            <a:endParaRPr lang="zh-CN" altLang="en-US" sz="2800" b="1" dirty="0"/>
          </a:p>
        </p:txBody>
      </p:sp>
      <p:sp>
        <p:nvSpPr>
          <p:cNvPr id="8" name="TextBox 7"/>
          <p:cNvSpPr txBox="1">
            <a:spLocks noChangeArrowheads="1"/>
          </p:cNvSpPr>
          <p:nvPr/>
        </p:nvSpPr>
        <p:spPr bwMode="auto">
          <a:xfrm>
            <a:off x="3357564" y="2625329"/>
            <a:ext cx="17859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t>动态存储</a:t>
            </a:r>
            <a:endParaRPr lang="zh-CN" altLang="en-US" sz="2800" b="1"/>
          </a:p>
        </p:txBody>
      </p:sp>
      <p:sp>
        <p:nvSpPr>
          <p:cNvPr id="9" name="TextBox 8"/>
          <p:cNvSpPr txBox="1">
            <a:spLocks noChangeArrowheads="1"/>
          </p:cNvSpPr>
          <p:nvPr/>
        </p:nvSpPr>
        <p:spPr bwMode="auto">
          <a:xfrm>
            <a:off x="3357564" y="3893344"/>
            <a:ext cx="17859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静态</a:t>
            </a:r>
            <a:r>
              <a:rPr lang="zh-CN" altLang="zh-CN" sz="2800" b="1"/>
              <a:t>存储</a:t>
            </a:r>
            <a:endParaRPr lang="zh-CN" altLang="en-US" sz="2800" b="1"/>
          </a:p>
        </p:txBody>
      </p:sp>
      <p:sp>
        <p:nvSpPr>
          <p:cNvPr id="10" name="TextBox 9"/>
          <p:cNvSpPr txBox="1">
            <a:spLocks noChangeArrowheads="1"/>
          </p:cNvSpPr>
          <p:nvPr/>
        </p:nvSpPr>
        <p:spPr bwMode="auto">
          <a:xfrm>
            <a:off x="5786439" y="2250282"/>
            <a:ext cx="17859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自动变量</a:t>
            </a:r>
          </a:p>
        </p:txBody>
      </p:sp>
      <p:sp>
        <p:nvSpPr>
          <p:cNvPr id="12" name="TextBox 11"/>
          <p:cNvSpPr txBox="1">
            <a:spLocks noChangeArrowheads="1"/>
          </p:cNvSpPr>
          <p:nvPr/>
        </p:nvSpPr>
        <p:spPr bwMode="auto">
          <a:xfrm>
            <a:off x="5786439" y="2625329"/>
            <a:ext cx="2428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寄存器变量</a:t>
            </a:r>
          </a:p>
        </p:txBody>
      </p:sp>
      <p:sp>
        <p:nvSpPr>
          <p:cNvPr id="13" name="TextBox 12"/>
          <p:cNvSpPr txBox="1">
            <a:spLocks noChangeArrowheads="1"/>
          </p:cNvSpPr>
          <p:nvPr/>
        </p:nvSpPr>
        <p:spPr bwMode="auto">
          <a:xfrm>
            <a:off x="5786439" y="3500438"/>
            <a:ext cx="2428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静态局部变量</a:t>
            </a:r>
          </a:p>
        </p:txBody>
      </p:sp>
      <p:sp>
        <p:nvSpPr>
          <p:cNvPr id="14" name="TextBox 13"/>
          <p:cNvSpPr txBox="1">
            <a:spLocks noChangeArrowheads="1"/>
          </p:cNvSpPr>
          <p:nvPr/>
        </p:nvSpPr>
        <p:spPr bwMode="auto">
          <a:xfrm>
            <a:off x="5786439" y="4357688"/>
            <a:ext cx="2428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外部变量</a:t>
            </a:r>
          </a:p>
        </p:txBody>
      </p:sp>
      <p:sp>
        <p:nvSpPr>
          <p:cNvPr id="15" name="左大括号 14"/>
          <p:cNvSpPr/>
          <p:nvPr/>
        </p:nvSpPr>
        <p:spPr bwMode="auto">
          <a:xfrm>
            <a:off x="2857501" y="2893219"/>
            <a:ext cx="428625" cy="1285875"/>
          </a:xfrm>
          <a:prstGeom prst="leftBrace">
            <a:avLst>
              <a:gd name="adj1" fmla="val 8333"/>
              <a:gd name="adj2" fmla="val 50000"/>
            </a:avLst>
          </a:prstGeom>
          <a:solidFill>
            <a:schemeClr val="accent1"/>
          </a:solidFill>
          <a:ln w="38100" algn="ctr">
            <a:solidFill>
              <a:schemeClr val="tx1"/>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左大括号 15"/>
          <p:cNvSpPr/>
          <p:nvPr/>
        </p:nvSpPr>
        <p:spPr bwMode="auto">
          <a:xfrm>
            <a:off x="5286376" y="2411016"/>
            <a:ext cx="428625" cy="857250"/>
          </a:xfrm>
          <a:prstGeom prst="leftBrace">
            <a:avLst>
              <a:gd name="adj1" fmla="val 8333"/>
              <a:gd name="adj2" fmla="val 50000"/>
            </a:avLst>
          </a:prstGeom>
          <a:solidFill>
            <a:schemeClr val="accent1"/>
          </a:solidFill>
          <a:ln w="38100" algn="ctr">
            <a:solidFill>
              <a:schemeClr val="tx1"/>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左大括号 16"/>
          <p:cNvSpPr/>
          <p:nvPr/>
        </p:nvSpPr>
        <p:spPr bwMode="auto">
          <a:xfrm>
            <a:off x="5286375" y="3661173"/>
            <a:ext cx="357188" cy="910828"/>
          </a:xfrm>
          <a:prstGeom prst="leftBrace">
            <a:avLst>
              <a:gd name="adj1" fmla="val 8327"/>
              <a:gd name="adj2" fmla="val 50000"/>
            </a:avLst>
          </a:prstGeom>
          <a:solidFill>
            <a:schemeClr val="accent1"/>
          </a:solidFill>
          <a:ln w="38100" algn="ctr">
            <a:solidFill>
              <a:schemeClr val="tx1"/>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TextBox 17"/>
          <p:cNvSpPr txBox="1">
            <a:spLocks noChangeArrowheads="1"/>
          </p:cNvSpPr>
          <p:nvPr/>
        </p:nvSpPr>
        <p:spPr bwMode="auto">
          <a:xfrm>
            <a:off x="5786438" y="3018235"/>
            <a:ext cx="20002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t>形式参数</a:t>
            </a:r>
            <a:endParaRPr lang="zh-CN" altLang="en-US" sz="2800" b="1"/>
          </a:p>
        </p:txBody>
      </p:sp>
      <p:sp>
        <p:nvSpPr>
          <p:cNvPr id="19" name="TextBox 18"/>
          <p:cNvSpPr txBox="1">
            <a:spLocks noChangeArrowheads="1"/>
          </p:cNvSpPr>
          <p:nvPr/>
        </p:nvSpPr>
        <p:spPr bwMode="auto">
          <a:xfrm>
            <a:off x="5786439" y="3929063"/>
            <a:ext cx="2428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静态外部变量</a:t>
            </a:r>
          </a:p>
        </p:txBody>
      </p:sp>
      <p:pic>
        <p:nvPicPr>
          <p:cNvPr id="202768" name="图片 19"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out)">
                                      <p:cBhvr>
                                        <p:cTn id="12" dur="500"/>
                                        <p:tgtEl>
                                          <p:spTgt spid="15"/>
                                        </p:tgtEl>
                                      </p:cBhvr>
                                    </p:animEffect>
                                  </p:childTnLst>
                                </p:cTn>
                              </p:par>
                            </p:childTnLst>
                          </p:cTn>
                        </p:par>
                        <p:par>
                          <p:cTn id="13" fill="hold">
                            <p:stCondLst>
                              <p:cond delay="500"/>
                            </p:stCondLst>
                            <p:childTnLst>
                              <p:par>
                                <p:cTn id="14" presetID="3" presetClass="entr" presetSubtype="5"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vertical)">
                                      <p:cBhvr>
                                        <p:cTn id="16" dur="500"/>
                                        <p:tgtEl>
                                          <p:spTgt spid="8"/>
                                        </p:tgtEl>
                                      </p:cBhvr>
                                    </p:animEffect>
                                  </p:childTnLst>
                                </p:cTn>
                              </p:par>
                            </p:childTnLst>
                          </p:cTn>
                        </p:par>
                        <p:par>
                          <p:cTn id="17" fill="hold">
                            <p:stCondLst>
                              <p:cond delay="1000"/>
                            </p:stCondLst>
                            <p:childTnLst>
                              <p:par>
                                <p:cTn id="18" presetID="3" presetClass="entr" presetSubtype="5"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vertic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ox(out)">
                                      <p:cBhvr>
                                        <p:cTn id="25" dur="500"/>
                                        <p:tgtEl>
                                          <p:spTgt spid="16"/>
                                        </p:tgtEl>
                                      </p:cBhvr>
                                    </p:animEffect>
                                  </p:childTnLst>
                                </p:cTn>
                              </p:par>
                            </p:childTnLst>
                          </p:cTn>
                        </p:par>
                        <p:par>
                          <p:cTn id="26" fill="hold">
                            <p:stCondLst>
                              <p:cond delay="500"/>
                            </p:stCondLst>
                            <p:childTnLst>
                              <p:par>
                                <p:cTn id="27" presetID="3" presetClass="entr" presetSubtype="5"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vertical)">
                                      <p:cBhvr>
                                        <p:cTn id="29" dur="500"/>
                                        <p:tgtEl>
                                          <p:spTgt spid="10"/>
                                        </p:tgtEl>
                                      </p:cBhvr>
                                    </p:animEffect>
                                  </p:childTnLst>
                                </p:cTn>
                              </p:par>
                            </p:childTnLst>
                          </p:cTn>
                        </p:par>
                        <p:par>
                          <p:cTn id="30" fill="hold">
                            <p:stCondLst>
                              <p:cond delay="1000"/>
                            </p:stCondLst>
                            <p:childTnLst>
                              <p:par>
                                <p:cTn id="31" presetID="3" presetClass="entr" presetSubtype="5"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vertical)">
                                      <p:cBhvr>
                                        <p:cTn id="33" dur="500"/>
                                        <p:tgtEl>
                                          <p:spTgt spid="12"/>
                                        </p:tgtEl>
                                      </p:cBhvr>
                                    </p:animEffect>
                                  </p:childTnLst>
                                </p:cTn>
                              </p:par>
                            </p:childTnLst>
                          </p:cTn>
                        </p:par>
                        <p:par>
                          <p:cTn id="34" fill="hold">
                            <p:stCondLst>
                              <p:cond delay="1500"/>
                            </p:stCondLst>
                            <p:childTnLst>
                              <p:par>
                                <p:cTn id="35" presetID="3" presetClass="entr" presetSubtype="5"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vertic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out)">
                                      <p:cBhvr>
                                        <p:cTn id="42" dur="500"/>
                                        <p:tgtEl>
                                          <p:spTgt spid="17"/>
                                        </p:tgtEl>
                                      </p:cBhvr>
                                    </p:animEffect>
                                  </p:childTnLst>
                                </p:cTn>
                              </p:par>
                            </p:childTnLst>
                          </p:cTn>
                        </p:par>
                        <p:par>
                          <p:cTn id="43" fill="hold">
                            <p:stCondLst>
                              <p:cond delay="500"/>
                            </p:stCondLst>
                            <p:childTnLst>
                              <p:par>
                                <p:cTn id="44" presetID="3" presetClass="entr" presetSubtype="5"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vertical)">
                                      <p:cBhvr>
                                        <p:cTn id="46" dur="500"/>
                                        <p:tgtEl>
                                          <p:spTgt spid="13"/>
                                        </p:tgtEl>
                                      </p:cBhvr>
                                    </p:animEffect>
                                  </p:childTnLst>
                                </p:cTn>
                              </p:par>
                            </p:childTnLst>
                          </p:cTn>
                        </p:par>
                        <p:par>
                          <p:cTn id="47" fill="hold">
                            <p:stCondLst>
                              <p:cond delay="1000"/>
                            </p:stCondLst>
                            <p:childTnLst>
                              <p:par>
                                <p:cTn id="48" presetID="3" presetClass="entr" presetSubtype="5"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linds(vertical)">
                                      <p:cBhvr>
                                        <p:cTn id="50" dur="500"/>
                                        <p:tgtEl>
                                          <p:spTgt spid="19"/>
                                        </p:tgtEl>
                                      </p:cBhvr>
                                    </p:animEffect>
                                  </p:childTnLst>
                                </p:cTn>
                              </p:par>
                            </p:childTnLst>
                          </p:cTn>
                        </p:par>
                        <p:par>
                          <p:cTn id="51" fill="hold">
                            <p:stCondLst>
                              <p:cond delay="1500"/>
                            </p:stCondLst>
                            <p:childTnLst>
                              <p:par>
                                <p:cTn id="52" presetID="3" presetClass="entr" presetSubtype="5"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linds(vertical)">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P spid="14" grpId="0"/>
      <p:bldP spid="15" grpId="0" animBg="1"/>
      <p:bldP spid="16" grpId="0" animBg="1"/>
      <p:bldP spid="17" grpId="0" animBg="1"/>
      <p:bldP spid="18" grpId="0"/>
      <p:bldP spid="19"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3779" name="TextBox 5"/>
          <p:cNvSpPr txBox="1">
            <a:spLocks noChangeArrowheads="1"/>
          </p:cNvSpPr>
          <p:nvPr/>
        </p:nvSpPr>
        <p:spPr bwMode="auto">
          <a:xfrm>
            <a:off x="857250" y="696516"/>
            <a:ext cx="77152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t>（</a:t>
            </a:r>
            <a:r>
              <a:rPr lang="en-US" altLang="zh-CN" sz="3200" b="1"/>
              <a:t>3</a:t>
            </a:r>
            <a:r>
              <a:rPr lang="zh-CN" altLang="en-US" sz="3200" b="1"/>
              <a:t>）</a:t>
            </a:r>
            <a:r>
              <a:rPr lang="zh-CN" altLang="zh-CN" sz="3200" b="1"/>
              <a:t>从变量值存放的位置来区分</a:t>
            </a:r>
            <a:r>
              <a:rPr lang="en-US" altLang="zh-CN" sz="3200" b="1"/>
              <a:t>,</a:t>
            </a:r>
            <a:r>
              <a:rPr lang="zh-CN" altLang="zh-CN" sz="3200" b="1"/>
              <a:t>可分为</a:t>
            </a:r>
            <a:r>
              <a:rPr lang="en-US" altLang="zh-CN" sz="3200" b="1"/>
              <a:t>:</a:t>
            </a:r>
            <a:endParaRPr lang="zh-CN" altLang="en-US" sz="3200" b="1"/>
          </a:p>
        </p:txBody>
      </p:sp>
      <p:sp>
        <p:nvSpPr>
          <p:cNvPr id="7" name="TextBox 6"/>
          <p:cNvSpPr txBox="1">
            <a:spLocks noChangeArrowheads="1"/>
          </p:cNvSpPr>
          <p:nvPr/>
        </p:nvSpPr>
        <p:spPr bwMode="auto">
          <a:xfrm>
            <a:off x="357189" y="2411016"/>
            <a:ext cx="100012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t>按变量值存放的位置分</a:t>
            </a:r>
            <a:endParaRPr lang="zh-CN" altLang="en-US" sz="2800" b="1"/>
          </a:p>
        </p:txBody>
      </p:sp>
      <p:sp>
        <p:nvSpPr>
          <p:cNvPr id="8" name="TextBox 7"/>
          <p:cNvSpPr txBox="1">
            <a:spLocks noChangeArrowheads="1"/>
          </p:cNvSpPr>
          <p:nvPr/>
        </p:nvSpPr>
        <p:spPr bwMode="auto">
          <a:xfrm>
            <a:off x="1857375" y="2089548"/>
            <a:ext cx="32146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t>内存中静态存储区</a:t>
            </a:r>
            <a:endParaRPr lang="zh-CN" altLang="en-US" sz="2800" b="1"/>
          </a:p>
        </p:txBody>
      </p:sp>
      <p:sp>
        <p:nvSpPr>
          <p:cNvPr id="9" name="TextBox 8"/>
          <p:cNvSpPr txBox="1">
            <a:spLocks noChangeArrowheads="1"/>
          </p:cNvSpPr>
          <p:nvPr/>
        </p:nvSpPr>
        <p:spPr bwMode="auto">
          <a:xfrm>
            <a:off x="1785938" y="3107532"/>
            <a:ext cx="31432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t>内存中动态存储区</a:t>
            </a:r>
            <a:endParaRPr lang="zh-CN" altLang="en-US" sz="2800" b="1"/>
          </a:p>
        </p:txBody>
      </p:sp>
      <p:sp>
        <p:nvSpPr>
          <p:cNvPr id="10" name="TextBox 9"/>
          <p:cNvSpPr txBox="1">
            <a:spLocks noChangeArrowheads="1"/>
          </p:cNvSpPr>
          <p:nvPr/>
        </p:nvSpPr>
        <p:spPr bwMode="auto">
          <a:xfrm>
            <a:off x="5500688" y="1393032"/>
            <a:ext cx="2571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t>静态局部变量</a:t>
            </a:r>
            <a:endParaRPr lang="zh-CN" altLang="en-US" sz="2800" b="1"/>
          </a:p>
        </p:txBody>
      </p:sp>
      <p:sp>
        <p:nvSpPr>
          <p:cNvPr id="12" name="TextBox 11"/>
          <p:cNvSpPr txBox="1">
            <a:spLocks noChangeArrowheads="1"/>
          </p:cNvSpPr>
          <p:nvPr/>
        </p:nvSpPr>
        <p:spPr bwMode="auto">
          <a:xfrm>
            <a:off x="5572126" y="2035969"/>
            <a:ext cx="2428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t>静态外部变量</a:t>
            </a:r>
            <a:endParaRPr lang="zh-CN" altLang="en-US" sz="2800" b="1"/>
          </a:p>
        </p:txBody>
      </p:sp>
      <p:sp>
        <p:nvSpPr>
          <p:cNvPr id="13" name="TextBox 12"/>
          <p:cNvSpPr txBox="1">
            <a:spLocks noChangeArrowheads="1"/>
          </p:cNvSpPr>
          <p:nvPr/>
        </p:nvSpPr>
        <p:spPr bwMode="auto">
          <a:xfrm>
            <a:off x="5214939" y="3107532"/>
            <a:ext cx="3571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t>自动变量和形式参数</a:t>
            </a:r>
            <a:endParaRPr lang="zh-CN" altLang="en-US" sz="2800" b="1"/>
          </a:p>
        </p:txBody>
      </p:sp>
      <p:sp>
        <p:nvSpPr>
          <p:cNvPr id="14" name="TextBox 13"/>
          <p:cNvSpPr txBox="1">
            <a:spLocks noChangeArrowheads="1"/>
          </p:cNvSpPr>
          <p:nvPr/>
        </p:nvSpPr>
        <p:spPr bwMode="auto">
          <a:xfrm>
            <a:off x="5214939" y="3696892"/>
            <a:ext cx="2428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t>寄存器变量</a:t>
            </a:r>
            <a:endParaRPr lang="zh-CN" altLang="en-US" sz="2800" b="1"/>
          </a:p>
        </p:txBody>
      </p:sp>
      <p:sp>
        <p:nvSpPr>
          <p:cNvPr id="15" name="左大括号 14"/>
          <p:cNvSpPr/>
          <p:nvPr/>
        </p:nvSpPr>
        <p:spPr bwMode="auto">
          <a:xfrm>
            <a:off x="1428751" y="2303860"/>
            <a:ext cx="428625" cy="1607344"/>
          </a:xfrm>
          <a:prstGeom prst="leftBrace">
            <a:avLst>
              <a:gd name="adj1" fmla="val 8333"/>
              <a:gd name="adj2" fmla="val 50000"/>
            </a:avLst>
          </a:prstGeom>
          <a:solidFill>
            <a:schemeClr val="accent1"/>
          </a:solidFill>
          <a:ln w="38100" algn="ctr">
            <a:solidFill>
              <a:schemeClr val="tx1"/>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左大括号 15"/>
          <p:cNvSpPr/>
          <p:nvPr/>
        </p:nvSpPr>
        <p:spPr bwMode="auto">
          <a:xfrm>
            <a:off x="5000625" y="1607344"/>
            <a:ext cx="357188" cy="1393031"/>
          </a:xfrm>
          <a:prstGeom prst="leftBrace">
            <a:avLst>
              <a:gd name="adj1" fmla="val 8330"/>
              <a:gd name="adj2" fmla="val 50000"/>
            </a:avLst>
          </a:prstGeom>
          <a:solidFill>
            <a:schemeClr val="accent1"/>
          </a:solidFill>
          <a:ln w="38100" algn="ctr">
            <a:solidFill>
              <a:schemeClr val="tx1"/>
            </a:solidFill>
            <a:miter lim="800000"/>
          </a:ln>
        </p:spPr>
        <p:txBody>
          <a:bodyPr wrap="none"/>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TextBox 17"/>
          <p:cNvSpPr txBox="1">
            <a:spLocks noChangeArrowheads="1"/>
          </p:cNvSpPr>
          <p:nvPr/>
        </p:nvSpPr>
        <p:spPr bwMode="auto">
          <a:xfrm>
            <a:off x="5500688" y="2571751"/>
            <a:ext cx="20002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t>外部变量</a:t>
            </a:r>
            <a:endParaRPr lang="zh-CN" altLang="en-US" sz="2800" b="1"/>
          </a:p>
        </p:txBody>
      </p:sp>
      <p:sp>
        <p:nvSpPr>
          <p:cNvPr id="20" name="TextBox 19"/>
          <p:cNvSpPr txBox="1">
            <a:spLocks noChangeArrowheads="1"/>
          </p:cNvSpPr>
          <p:nvPr/>
        </p:nvSpPr>
        <p:spPr bwMode="auto">
          <a:xfrm>
            <a:off x="1857376" y="3696892"/>
            <a:ext cx="30718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t>CPU</a:t>
            </a:r>
            <a:r>
              <a:rPr lang="zh-CN" altLang="zh-CN" sz="2800" b="1"/>
              <a:t>中的寄存器</a:t>
            </a:r>
            <a:endParaRPr lang="zh-CN" altLang="en-US" sz="2800" b="1"/>
          </a:p>
        </p:txBody>
      </p:sp>
      <p:cxnSp>
        <p:nvCxnSpPr>
          <p:cNvPr id="24" name="直接连接符 23"/>
          <p:cNvCxnSpPr>
            <a:cxnSpLocks noChangeShapeType="1"/>
          </p:cNvCxnSpPr>
          <p:nvPr/>
        </p:nvCxnSpPr>
        <p:spPr bwMode="auto">
          <a:xfrm>
            <a:off x="4786313" y="3321844"/>
            <a:ext cx="57150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25" name="直接连接符 24"/>
          <p:cNvCxnSpPr>
            <a:cxnSpLocks noChangeShapeType="1"/>
          </p:cNvCxnSpPr>
          <p:nvPr/>
        </p:nvCxnSpPr>
        <p:spPr bwMode="auto">
          <a:xfrm>
            <a:off x="4572000" y="3911204"/>
            <a:ext cx="57150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pic>
        <p:nvPicPr>
          <p:cNvPr id="203793" name="图片 1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out)">
                                      <p:cBhvr>
                                        <p:cTn id="12" dur="500"/>
                                        <p:tgtEl>
                                          <p:spTgt spid="15"/>
                                        </p:tgtEl>
                                      </p:cBhvr>
                                    </p:animEffect>
                                  </p:childTnLst>
                                </p:cTn>
                              </p:par>
                            </p:childTnLst>
                          </p:cTn>
                        </p:par>
                        <p:par>
                          <p:cTn id="13" fill="hold">
                            <p:stCondLst>
                              <p:cond delay="500"/>
                            </p:stCondLst>
                            <p:childTnLst>
                              <p:par>
                                <p:cTn id="14" presetID="3" presetClass="entr" presetSubtype="5"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vertical)">
                                      <p:cBhvr>
                                        <p:cTn id="16" dur="500"/>
                                        <p:tgtEl>
                                          <p:spTgt spid="8"/>
                                        </p:tgtEl>
                                      </p:cBhvr>
                                    </p:animEffect>
                                  </p:childTnLst>
                                </p:cTn>
                              </p:par>
                            </p:childTnLst>
                          </p:cTn>
                        </p:par>
                        <p:par>
                          <p:cTn id="17" fill="hold">
                            <p:stCondLst>
                              <p:cond delay="1000"/>
                            </p:stCondLst>
                            <p:childTnLst>
                              <p:par>
                                <p:cTn id="18" presetID="3" presetClass="entr" presetSubtype="5"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vertical)">
                                      <p:cBhvr>
                                        <p:cTn id="20" dur="500"/>
                                        <p:tgtEl>
                                          <p:spTgt spid="9"/>
                                        </p:tgtEl>
                                      </p:cBhvr>
                                    </p:animEffect>
                                  </p:childTnLst>
                                </p:cTn>
                              </p:par>
                            </p:childTnLst>
                          </p:cTn>
                        </p:par>
                        <p:par>
                          <p:cTn id="21" fill="hold">
                            <p:stCondLst>
                              <p:cond delay="1500"/>
                            </p:stCondLst>
                            <p:childTnLst>
                              <p:par>
                                <p:cTn id="22" presetID="3" presetClass="entr" presetSubtype="5"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vertical)">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ox(out)">
                                      <p:cBhvr>
                                        <p:cTn id="29" dur="500"/>
                                        <p:tgtEl>
                                          <p:spTgt spid="16"/>
                                        </p:tgtEl>
                                      </p:cBhvr>
                                    </p:animEffect>
                                  </p:childTnLst>
                                </p:cTn>
                              </p:par>
                            </p:childTnLst>
                          </p:cTn>
                        </p:par>
                        <p:par>
                          <p:cTn id="30" fill="hold">
                            <p:stCondLst>
                              <p:cond delay="500"/>
                            </p:stCondLst>
                            <p:childTnLst>
                              <p:par>
                                <p:cTn id="31" presetID="3" presetClass="entr" presetSubtype="5"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vertical)">
                                      <p:cBhvr>
                                        <p:cTn id="33" dur="500"/>
                                        <p:tgtEl>
                                          <p:spTgt spid="10"/>
                                        </p:tgtEl>
                                      </p:cBhvr>
                                    </p:animEffect>
                                  </p:childTnLst>
                                </p:cTn>
                              </p:par>
                            </p:childTnLst>
                          </p:cTn>
                        </p:par>
                        <p:par>
                          <p:cTn id="34" fill="hold">
                            <p:stCondLst>
                              <p:cond delay="1000"/>
                            </p:stCondLst>
                            <p:childTnLst>
                              <p:par>
                                <p:cTn id="35" presetID="3" presetClass="entr" presetSubtype="5"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vertical)">
                                      <p:cBhvr>
                                        <p:cTn id="37" dur="500"/>
                                        <p:tgtEl>
                                          <p:spTgt spid="12"/>
                                        </p:tgtEl>
                                      </p:cBhvr>
                                    </p:animEffect>
                                  </p:childTnLst>
                                </p:cTn>
                              </p:par>
                            </p:childTnLst>
                          </p:cTn>
                        </p:par>
                        <p:par>
                          <p:cTn id="38" fill="hold">
                            <p:stCondLst>
                              <p:cond delay="1500"/>
                            </p:stCondLst>
                            <p:childTnLst>
                              <p:par>
                                <p:cTn id="39" presetID="3" presetClass="entr" presetSubtype="5"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linds(vertical)">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slide(fromLeft)">
                                      <p:cBhvr>
                                        <p:cTn id="46" dur="500"/>
                                        <p:tgtEl>
                                          <p:spTgt spid="24"/>
                                        </p:tgtEl>
                                      </p:cBhvr>
                                    </p:animEffect>
                                  </p:childTnLst>
                                </p:cTn>
                              </p:par>
                            </p:childTnLst>
                          </p:cTn>
                        </p:par>
                        <p:par>
                          <p:cTn id="47" fill="hold">
                            <p:stCondLst>
                              <p:cond delay="500"/>
                            </p:stCondLst>
                            <p:childTnLst>
                              <p:par>
                                <p:cTn id="48" presetID="3" presetClass="entr" presetSubtype="5"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linds(vertic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8"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lide(fromLeft)">
                                      <p:cBhvr>
                                        <p:cTn id="55" dur="500"/>
                                        <p:tgtEl>
                                          <p:spTgt spid="25"/>
                                        </p:tgtEl>
                                      </p:cBhvr>
                                    </p:animEffect>
                                  </p:childTnLst>
                                </p:cTn>
                              </p:par>
                            </p:childTnLst>
                          </p:cTn>
                        </p:par>
                        <p:par>
                          <p:cTn id="56" fill="hold">
                            <p:stCondLst>
                              <p:cond delay="500"/>
                            </p:stCondLst>
                            <p:childTnLst>
                              <p:par>
                                <p:cTn id="57" presetID="3" presetClass="entr" presetSubtype="5"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blinds(vertical)">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P spid="14" grpId="0"/>
      <p:bldP spid="15" grpId="0" animBg="1"/>
      <p:bldP spid="16" grpId="0" animBg="1"/>
      <p:bldP spid="18" grpId="0"/>
      <p:bldP spid="20"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内容占位符 2"/>
          <p:cNvSpPr>
            <a:spLocks noGrp="1"/>
          </p:cNvSpPr>
          <p:nvPr>
            <p:ph idx="1"/>
          </p:nvPr>
        </p:nvSpPr>
        <p:spPr>
          <a:xfrm>
            <a:off x="539750" y="642938"/>
            <a:ext cx="8153400" cy="4125516"/>
          </a:xfrm>
        </p:spPr>
        <p:txBody>
          <a:bodyPr>
            <a:normAutofit fontScale="92500" lnSpcReduction="10000"/>
          </a:bodyPr>
          <a:lstStyle/>
          <a:p>
            <a:pPr>
              <a:buFont typeface="Wingdings" panose="05000000000000000000" pitchFamily="2" charset="2"/>
              <a:buNone/>
            </a:pPr>
            <a:r>
              <a:rPr lang="en-US" altLang="zh-CN"/>
              <a:t>(</a:t>
            </a:r>
            <a:r>
              <a:rPr lang="zh-CN" altLang="zh-CN"/>
              <a:t>４</a:t>
            </a:r>
            <a:r>
              <a:rPr lang="en-US" altLang="zh-CN"/>
              <a:t>) </a:t>
            </a:r>
            <a:r>
              <a:rPr lang="zh-CN" altLang="zh-CN"/>
              <a:t>关于作用域和生存期的概念</a:t>
            </a:r>
            <a:endParaRPr lang="en-US" altLang="zh-CN"/>
          </a:p>
          <a:p>
            <a:r>
              <a:rPr lang="zh-CN" altLang="zh-CN"/>
              <a:t>对一个变量的属性可以从两个方面分析</a:t>
            </a:r>
            <a:r>
              <a:rPr lang="zh-CN" altLang="en-US"/>
              <a:t>：</a:t>
            </a:r>
            <a:endParaRPr lang="en-US" altLang="zh-CN"/>
          </a:p>
          <a:p>
            <a:pPr lvl="1"/>
            <a:r>
              <a:rPr lang="zh-CN" altLang="zh-CN"/>
              <a:t>作用域</a:t>
            </a:r>
            <a:r>
              <a:rPr lang="zh-CN" altLang="en-US"/>
              <a:t>：</a:t>
            </a:r>
            <a:r>
              <a:rPr lang="zh-CN" altLang="zh-CN"/>
              <a:t>如果一个变量在某个文件或函数范围内是有效的，就称该范围为该变量的</a:t>
            </a:r>
            <a:r>
              <a:rPr lang="zh-CN" altLang="zh-CN">
                <a:solidFill>
                  <a:srgbClr val="C00000"/>
                </a:solidFill>
              </a:rPr>
              <a:t>作用域</a:t>
            </a:r>
            <a:endParaRPr lang="en-US" altLang="zh-CN">
              <a:solidFill>
                <a:srgbClr val="C00000"/>
              </a:solidFill>
            </a:endParaRPr>
          </a:p>
          <a:p>
            <a:pPr lvl="1"/>
            <a:r>
              <a:rPr lang="zh-CN" altLang="zh-CN"/>
              <a:t>生存期</a:t>
            </a:r>
            <a:r>
              <a:rPr lang="zh-CN" altLang="en-US"/>
              <a:t>：</a:t>
            </a:r>
            <a:r>
              <a:rPr lang="zh-CN" altLang="zh-CN"/>
              <a:t>如果一个变量值在某一时刻是存在的，则认为这一时刻属于该变量的</a:t>
            </a:r>
            <a:r>
              <a:rPr lang="zh-CN" altLang="zh-CN">
                <a:solidFill>
                  <a:srgbClr val="C00000"/>
                </a:solidFill>
              </a:rPr>
              <a:t>生存期</a:t>
            </a:r>
            <a:endParaRPr lang="en-US" altLang="zh-CN">
              <a:solidFill>
                <a:srgbClr val="C00000"/>
              </a:solidFill>
            </a:endParaRPr>
          </a:p>
          <a:p>
            <a:r>
              <a:rPr lang="zh-CN" altLang="en-US"/>
              <a:t>作用域</a:t>
            </a:r>
            <a:r>
              <a:rPr lang="zh-CN" altLang="zh-CN"/>
              <a:t>是从</a:t>
            </a:r>
            <a:r>
              <a:rPr lang="zh-CN" altLang="zh-CN">
                <a:solidFill>
                  <a:srgbClr val="C00000"/>
                </a:solidFill>
              </a:rPr>
              <a:t>空间</a:t>
            </a:r>
            <a:r>
              <a:rPr lang="zh-CN" altLang="zh-CN"/>
              <a:t>的角度，</a:t>
            </a:r>
            <a:r>
              <a:rPr lang="zh-CN" altLang="en-US"/>
              <a:t>生存期</a:t>
            </a:r>
            <a:r>
              <a:rPr lang="zh-CN" altLang="zh-CN"/>
              <a:t>是从</a:t>
            </a:r>
            <a:r>
              <a:rPr lang="zh-CN" altLang="zh-CN">
                <a:solidFill>
                  <a:srgbClr val="C00000"/>
                </a:solidFill>
              </a:rPr>
              <a:t>时间</a:t>
            </a:r>
            <a:r>
              <a:rPr lang="zh-CN" altLang="zh-CN"/>
              <a:t>的角度</a:t>
            </a:r>
            <a:endParaRPr lang="en-US" altLang="zh-CN"/>
          </a:p>
          <a:p>
            <a:r>
              <a:rPr lang="zh-CN" altLang="zh-CN"/>
              <a:t>二者有联系但不是同一回事</a:t>
            </a:r>
            <a:endParaRPr lang="zh-CN" altLang="en-US"/>
          </a:p>
          <a:p>
            <a:endParaRPr lang="zh-CN" altLang="en-US"/>
          </a:p>
        </p:txBody>
      </p:sp>
      <p:pic>
        <p:nvPicPr>
          <p:cNvPr id="20480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826">
                                            <p:txEl>
                                              <p:pRg st="1" end="1"/>
                                            </p:txEl>
                                          </p:spTgt>
                                        </p:tgtEl>
                                        <p:attrNameLst>
                                          <p:attrName>style.visibility</p:attrName>
                                        </p:attrNameLst>
                                      </p:cBhvr>
                                      <p:to>
                                        <p:strVal val="visible"/>
                                      </p:to>
                                    </p:set>
                                    <p:animEffect transition="in" filter="blinds(horizontal)">
                                      <p:cBhvr>
                                        <p:cTn id="7" dur="500"/>
                                        <p:tgtEl>
                                          <p:spTgt spid="2058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826">
                                            <p:txEl>
                                              <p:pRg st="2" end="2"/>
                                            </p:txEl>
                                          </p:spTgt>
                                        </p:tgtEl>
                                        <p:attrNameLst>
                                          <p:attrName>style.visibility</p:attrName>
                                        </p:attrNameLst>
                                      </p:cBhvr>
                                      <p:to>
                                        <p:strVal val="visible"/>
                                      </p:to>
                                    </p:set>
                                    <p:animEffect transition="in" filter="blinds(horizontal)">
                                      <p:cBhvr>
                                        <p:cTn id="12" dur="500"/>
                                        <p:tgtEl>
                                          <p:spTgt spid="2058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826">
                                            <p:txEl>
                                              <p:pRg st="3" end="3"/>
                                            </p:txEl>
                                          </p:spTgt>
                                        </p:tgtEl>
                                        <p:attrNameLst>
                                          <p:attrName>style.visibility</p:attrName>
                                        </p:attrNameLst>
                                      </p:cBhvr>
                                      <p:to>
                                        <p:strVal val="visible"/>
                                      </p:to>
                                    </p:set>
                                    <p:animEffect transition="in" filter="blinds(horizontal)">
                                      <p:cBhvr>
                                        <p:cTn id="17" dur="500"/>
                                        <p:tgtEl>
                                          <p:spTgt spid="2058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5826">
                                            <p:txEl>
                                              <p:pRg st="4" end="4"/>
                                            </p:txEl>
                                          </p:spTgt>
                                        </p:tgtEl>
                                        <p:attrNameLst>
                                          <p:attrName>style.visibility</p:attrName>
                                        </p:attrNameLst>
                                      </p:cBhvr>
                                      <p:to>
                                        <p:strVal val="visible"/>
                                      </p:to>
                                    </p:set>
                                    <p:animEffect transition="in" filter="blinds(horizontal)">
                                      <p:cBhvr>
                                        <p:cTn id="22" dur="500"/>
                                        <p:tgtEl>
                                          <p:spTgt spid="20582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5826">
                                            <p:txEl>
                                              <p:pRg st="5" end="5"/>
                                            </p:txEl>
                                          </p:spTgt>
                                        </p:tgtEl>
                                        <p:attrNameLst>
                                          <p:attrName>style.visibility</p:attrName>
                                        </p:attrNameLst>
                                      </p:cBhvr>
                                      <p:to>
                                        <p:strVal val="visible"/>
                                      </p:to>
                                    </p:set>
                                    <p:animEffect transition="in" filter="blinds(horizontal)">
                                      <p:cBhvr>
                                        <p:cTn id="27" dur="500"/>
                                        <p:tgtEl>
                                          <p:spTgt spid="2058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内容占位符 2"/>
          <p:cNvSpPr>
            <a:spLocks noGrp="1"/>
          </p:cNvSpPr>
          <p:nvPr>
            <p:ph idx="1"/>
          </p:nvPr>
        </p:nvSpPr>
        <p:spPr>
          <a:xfrm>
            <a:off x="785814" y="428625"/>
            <a:ext cx="4643437" cy="4607719"/>
          </a:xfrm>
        </p:spPr>
        <p:txBody>
          <a:bodyPr>
            <a:normAutofit fontScale="85000" lnSpcReduction="20000"/>
          </a:bodyPr>
          <a:lstStyle/>
          <a:p>
            <a:pPr>
              <a:lnSpc>
                <a:spcPct val="100000"/>
              </a:lnSpc>
              <a:buFont typeface="Wingdings" panose="05000000000000000000" pitchFamily="2" charset="2"/>
              <a:buNone/>
            </a:pPr>
            <a:r>
              <a:rPr lang="en-US" altLang="zh-CN" sz="2800"/>
              <a:t>int a;</a:t>
            </a:r>
          </a:p>
          <a:p>
            <a:pPr>
              <a:lnSpc>
                <a:spcPct val="100000"/>
              </a:lnSpc>
              <a:buFont typeface="Wingdings" panose="05000000000000000000" pitchFamily="2" charset="2"/>
              <a:buNone/>
            </a:pPr>
            <a:r>
              <a:rPr lang="en-US" altLang="zh-CN" sz="2800">
                <a:solidFill>
                  <a:srgbClr val="00B050"/>
                </a:solidFill>
              </a:rPr>
              <a:t>int main( )</a:t>
            </a:r>
          </a:p>
          <a:p>
            <a:pPr>
              <a:lnSpc>
                <a:spcPct val="100000"/>
              </a:lnSpc>
              <a:buFont typeface="Wingdings" panose="05000000000000000000" pitchFamily="2" charset="2"/>
              <a:buNone/>
            </a:pPr>
            <a:r>
              <a:rPr lang="en-US" altLang="zh-CN" sz="2800">
                <a:solidFill>
                  <a:srgbClr val="00B050"/>
                </a:solidFill>
              </a:rPr>
              <a:t>{ …f2( );…f1( );… }</a:t>
            </a:r>
          </a:p>
          <a:p>
            <a:pPr>
              <a:lnSpc>
                <a:spcPct val="100000"/>
              </a:lnSpc>
              <a:buFont typeface="Wingdings" panose="05000000000000000000" pitchFamily="2" charset="2"/>
              <a:buNone/>
            </a:pPr>
            <a:r>
              <a:rPr lang="en-US" altLang="zh-CN" sz="2800">
                <a:solidFill>
                  <a:srgbClr val="9D138D"/>
                </a:solidFill>
              </a:rPr>
              <a:t>void f1( )</a:t>
            </a:r>
          </a:p>
          <a:p>
            <a:pPr>
              <a:lnSpc>
                <a:spcPct val="100000"/>
              </a:lnSpc>
              <a:buFont typeface="Wingdings" panose="05000000000000000000" pitchFamily="2" charset="2"/>
              <a:buNone/>
            </a:pPr>
            <a:r>
              <a:rPr lang="en-US" altLang="zh-CN" sz="2800">
                <a:solidFill>
                  <a:srgbClr val="9D138D"/>
                </a:solidFill>
              </a:rPr>
              <a:t>{ auto int b;</a:t>
            </a:r>
          </a:p>
          <a:p>
            <a:pPr>
              <a:lnSpc>
                <a:spcPct val="100000"/>
              </a:lnSpc>
              <a:buFont typeface="Wingdings" panose="05000000000000000000" pitchFamily="2" charset="2"/>
              <a:buNone/>
            </a:pPr>
            <a:r>
              <a:rPr lang="en-US" altLang="zh-CN" sz="2800">
                <a:solidFill>
                  <a:srgbClr val="9D138D"/>
                </a:solidFill>
              </a:rPr>
              <a:t>   …   f2( );  </a:t>
            </a:r>
          </a:p>
          <a:p>
            <a:pPr>
              <a:lnSpc>
                <a:spcPct val="100000"/>
              </a:lnSpc>
              <a:buFont typeface="Wingdings" panose="05000000000000000000" pitchFamily="2" charset="2"/>
              <a:buNone/>
            </a:pPr>
            <a:r>
              <a:rPr lang="en-US" altLang="zh-CN" sz="2800">
                <a:solidFill>
                  <a:srgbClr val="9D138D"/>
                </a:solidFill>
              </a:rPr>
              <a:t>   …   </a:t>
            </a:r>
          </a:p>
          <a:p>
            <a:pPr>
              <a:lnSpc>
                <a:spcPct val="100000"/>
              </a:lnSpc>
              <a:buFont typeface="Wingdings" panose="05000000000000000000" pitchFamily="2" charset="2"/>
              <a:buNone/>
            </a:pPr>
            <a:r>
              <a:rPr lang="en-US" altLang="zh-CN" sz="2800">
                <a:solidFill>
                  <a:srgbClr val="9D138D"/>
                </a:solidFill>
              </a:rPr>
              <a:t>}</a:t>
            </a:r>
          </a:p>
          <a:p>
            <a:pPr>
              <a:lnSpc>
                <a:spcPct val="100000"/>
              </a:lnSpc>
              <a:buFont typeface="Wingdings" panose="05000000000000000000" pitchFamily="2" charset="2"/>
              <a:buNone/>
            </a:pPr>
            <a:r>
              <a:rPr lang="en-US" altLang="zh-CN" sz="2800">
                <a:solidFill>
                  <a:srgbClr val="0000CC"/>
                </a:solidFill>
              </a:rPr>
              <a:t>void f2( )</a:t>
            </a:r>
          </a:p>
          <a:p>
            <a:pPr>
              <a:lnSpc>
                <a:spcPct val="100000"/>
              </a:lnSpc>
              <a:buFont typeface="Wingdings" panose="05000000000000000000" pitchFamily="2" charset="2"/>
              <a:buNone/>
            </a:pPr>
            <a:r>
              <a:rPr lang="en-US" altLang="zh-CN" sz="2800">
                <a:solidFill>
                  <a:srgbClr val="0000CC"/>
                </a:solidFill>
              </a:rPr>
              <a:t>{ static int c;  </a:t>
            </a:r>
          </a:p>
          <a:p>
            <a:pPr>
              <a:lnSpc>
                <a:spcPct val="100000"/>
              </a:lnSpc>
              <a:buFont typeface="Wingdings" panose="05000000000000000000" pitchFamily="2" charset="2"/>
              <a:buNone/>
            </a:pPr>
            <a:r>
              <a:rPr lang="en-US" altLang="zh-CN" sz="2800">
                <a:solidFill>
                  <a:srgbClr val="0000CC"/>
                </a:solidFill>
              </a:rPr>
              <a:t>……  </a:t>
            </a:r>
          </a:p>
          <a:p>
            <a:pPr>
              <a:lnSpc>
                <a:spcPct val="100000"/>
              </a:lnSpc>
              <a:buFont typeface="Wingdings" panose="05000000000000000000" pitchFamily="2" charset="2"/>
              <a:buNone/>
            </a:pPr>
            <a:r>
              <a:rPr lang="en-US" altLang="zh-CN" sz="2800">
                <a:solidFill>
                  <a:srgbClr val="0000CC"/>
                </a:solidFill>
              </a:rPr>
              <a:t>}</a:t>
            </a:r>
            <a:endParaRPr lang="zh-CN" altLang="en-US" sz="2800">
              <a:solidFill>
                <a:srgbClr val="0000CC"/>
              </a:solidFill>
            </a:endParaRPr>
          </a:p>
        </p:txBody>
      </p:sp>
      <p:cxnSp>
        <p:nvCxnSpPr>
          <p:cNvPr id="5" name="直接箭头连接符 4"/>
          <p:cNvCxnSpPr>
            <a:cxnSpLocks noChangeShapeType="1"/>
          </p:cNvCxnSpPr>
          <p:nvPr/>
        </p:nvCxnSpPr>
        <p:spPr bwMode="auto">
          <a:xfrm rot="5400000">
            <a:off x="5884069" y="2813447"/>
            <a:ext cx="4233863" cy="0"/>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sp>
        <p:nvSpPr>
          <p:cNvPr id="8" name="TextBox 7"/>
          <p:cNvSpPr txBox="1">
            <a:spLocks noChangeArrowheads="1"/>
          </p:cNvSpPr>
          <p:nvPr/>
        </p:nvSpPr>
        <p:spPr bwMode="auto">
          <a:xfrm>
            <a:off x="6715125" y="1643063"/>
            <a:ext cx="2000250" cy="5232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a:t>
            </a:r>
            <a:r>
              <a:rPr lang="zh-CN" altLang="en-US" sz="2800" b="1"/>
              <a:t>的作用域</a:t>
            </a:r>
          </a:p>
        </p:txBody>
      </p:sp>
      <p:cxnSp>
        <p:nvCxnSpPr>
          <p:cNvPr id="9" name="直接箭头连接符 8"/>
          <p:cNvCxnSpPr>
            <a:cxnSpLocks noChangeShapeType="1"/>
          </p:cNvCxnSpPr>
          <p:nvPr/>
        </p:nvCxnSpPr>
        <p:spPr bwMode="auto">
          <a:xfrm rot="5400000">
            <a:off x="5581849" y="2758480"/>
            <a:ext cx="1125140" cy="1588"/>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sp>
        <p:nvSpPr>
          <p:cNvPr id="10" name="TextBox 9"/>
          <p:cNvSpPr txBox="1">
            <a:spLocks noChangeArrowheads="1"/>
          </p:cNvSpPr>
          <p:nvPr/>
        </p:nvSpPr>
        <p:spPr bwMode="auto">
          <a:xfrm>
            <a:off x="5072063" y="2571751"/>
            <a:ext cx="2000250" cy="5232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b</a:t>
            </a:r>
            <a:r>
              <a:rPr lang="zh-CN" altLang="en-US" sz="2800" b="1"/>
              <a:t>的作用域</a:t>
            </a:r>
          </a:p>
        </p:txBody>
      </p:sp>
      <p:cxnSp>
        <p:nvCxnSpPr>
          <p:cNvPr id="14" name="直接连接符 13"/>
          <p:cNvCxnSpPr>
            <a:cxnSpLocks noChangeShapeType="1"/>
          </p:cNvCxnSpPr>
          <p:nvPr/>
        </p:nvCxnSpPr>
        <p:spPr bwMode="auto">
          <a:xfrm>
            <a:off x="2071688" y="696516"/>
            <a:ext cx="628650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15" name="直接连接符 14"/>
          <p:cNvCxnSpPr>
            <a:cxnSpLocks noChangeShapeType="1"/>
          </p:cNvCxnSpPr>
          <p:nvPr/>
        </p:nvCxnSpPr>
        <p:spPr bwMode="auto">
          <a:xfrm>
            <a:off x="1785938" y="4929188"/>
            <a:ext cx="657225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22" name="直接连接符 21"/>
          <p:cNvCxnSpPr>
            <a:cxnSpLocks noChangeShapeType="1"/>
          </p:cNvCxnSpPr>
          <p:nvPr/>
        </p:nvCxnSpPr>
        <p:spPr bwMode="auto">
          <a:xfrm>
            <a:off x="3786188" y="2196704"/>
            <a:ext cx="285750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24" name="直接连接符 23"/>
          <p:cNvCxnSpPr>
            <a:cxnSpLocks noChangeShapeType="1"/>
          </p:cNvCxnSpPr>
          <p:nvPr/>
        </p:nvCxnSpPr>
        <p:spPr bwMode="auto">
          <a:xfrm>
            <a:off x="2000251" y="3321844"/>
            <a:ext cx="4500563"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28" name="直接箭头连接符 27"/>
          <p:cNvCxnSpPr>
            <a:cxnSpLocks noChangeShapeType="1"/>
          </p:cNvCxnSpPr>
          <p:nvPr/>
        </p:nvCxnSpPr>
        <p:spPr bwMode="auto">
          <a:xfrm rot="5400000">
            <a:off x="5581849" y="4312245"/>
            <a:ext cx="1125141" cy="1588"/>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sp>
        <p:nvSpPr>
          <p:cNvPr id="29" name="TextBox 28"/>
          <p:cNvSpPr txBox="1">
            <a:spLocks noChangeArrowheads="1"/>
          </p:cNvSpPr>
          <p:nvPr/>
        </p:nvSpPr>
        <p:spPr bwMode="auto">
          <a:xfrm>
            <a:off x="5072063" y="4125517"/>
            <a:ext cx="2000250" cy="5232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c</a:t>
            </a:r>
            <a:r>
              <a:rPr lang="zh-CN" altLang="en-US" sz="2800" b="1"/>
              <a:t>的作用域</a:t>
            </a:r>
          </a:p>
        </p:txBody>
      </p:sp>
      <p:cxnSp>
        <p:nvCxnSpPr>
          <p:cNvPr id="30" name="直接连接符 29"/>
          <p:cNvCxnSpPr>
            <a:cxnSpLocks noChangeShapeType="1"/>
          </p:cNvCxnSpPr>
          <p:nvPr/>
        </p:nvCxnSpPr>
        <p:spPr bwMode="auto">
          <a:xfrm>
            <a:off x="3786188" y="3750469"/>
            <a:ext cx="285750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31" name="直接连接符 30"/>
          <p:cNvCxnSpPr>
            <a:cxnSpLocks noChangeShapeType="1"/>
          </p:cNvCxnSpPr>
          <p:nvPr/>
        </p:nvCxnSpPr>
        <p:spPr bwMode="auto">
          <a:xfrm>
            <a:off x="2000251" y="4875610"/>
            <a:ext cx="4500563"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205839" name="TextBox 31"/>
          <p:cNvSpPr txBox="1">
            <a:spLocks noChangeArrowheads="1"/>
          </p:cNvSpPr>
          <p:nvPr/>
        </p:nvSpPr>
        <p:spPr bwMode="auto">
          <a:xfrm>
            <a:off x="0" y="1"/>
            <a:ext cx="2000250" cy="5232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FF0000"/>
                </a:solidFill>
              </a:rPr>
              <a:t>文件</a:t>
            </a:r>
            <a:r>
              <a:rPr lang="en-US" altLang="zh-CN" sz="2800" b="1">
                <a:solidFill>
                  <a:srgbClr val="FF0000"/>
                </a:solidFill>
              </a:rPr>
              <a:t>file1.c</a:t>
            </a:r>
          </a:p>
        </p:txBody>
      </p:sp>
      <p:pic>
        <p:nvPicPr>
          <p:cNvPr id="205840" name="图片 1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4607719"/>
            <a:ext cx="4699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par>
                                <p:cTn id="8" presetID="1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slide(fromLeft)">
                                      <p:cBhvr>
                                        <p:cTn id="10" dur="500"/>
                                        <p:tgtEl>
                                          <p:spTgt spid="15"/>
                                        </p:tgtEl>
                                      </p:cBhvr>
                                    </p:animEffect>
                                  </p:childTnLst>
                                </p:cTn>
                              </p:par>
                            </p:childTnLst>
                          </p:cTn>
                        </p:par>
                        <p:par>
                          <p:cTn id="11" fill="hold">
                            <p:stCondLst>
                              <p:cond delay="500"/>
                            </p:stCondLst>
                            <p:childTnLst>
                              <p:par>
                                <p:cTn id="12" presetID="4" presetClass="entr" presetSubtype="32"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ox(out)">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slide(fromLeft)">
                                      <p:cBhvr>
                                        <p:cTn id="24" dur="500"/>
                                        <p:tgtEl>
                                          <p:spTgt spid="22"/>
                                        </p:tgtEl>
                                      </p:cBhvr>
                                    </p:animEffect>
                                  </p:childTnLst>
                                </p:cTn>
                              </p:par>
                              <p:par>
                                <p:cTn id="25" presetID="12" presetClass="entr" presetSubtype="8"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slide(fromLeft)">
                                      <p:cBhvr>
                                        <p:cTn id="27" dur="500"/>
                                        <p:tgtEl>
                                          <p:spTgt spid="24"/>
                                        </p:tgtEl>
                                      </p:cBhvr>
                                    </p:animEffect>
                                  </p:childTnLst>
                                </p:cTn>
                              </p:par>
                            </p:childTnLst>
                          </p:cTn>
                        </p:par>
                        <p:par>
                          <p:cTn id="28" fill="hold">
                            <p:stCondLst>
                              <p:cond delay="500"/>
                            </p:stCondLst>
                            <p:childTnLst>
                              <p:par>
                                <p:cTn id="29" presetID="4" presetClass="entr" presetSubtype="32"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ox(ou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slide(fromLeft)">
                                      <p:cBhvr>
                                        <p:cTn id="41" dur="500"/>
                                        <p:tgtEl>
                                          <p:spTgt spid="30"/>
                                        </p:tgtEl>
                                      </p:cBhvr>
                                    </p:animEffect>
                                  </p:childTnLst>
                                </p:cTn>
                              </p:par>
                              <p:par>
                                <p:cTn id="42" presetID="12" presetClass="entr" presetSubtype="8"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slide(fromLeft)">
                                      <p:cBhvr>
                                        <p:cTn id="44" dur="500"/>
                                        <p:tgtEl>
                                          <p:spTgt spid="31"/>
                                        </p:tgtEl>
                                      </p:cBhvr>
                                    </p:animEffect>
                                  </p:childTnLst>
                                </p:cTn>
                              </p:par>
                            </p:childTnLst>
                          </p:cTn>
                        </p:par>
                        <p:par>
                          <p:cTn id="45" fill="hold">
                            <p:stCondLst>
                              <p:cond delay="500"/>
                            </p:stCondLst>
                            <p:childTnLst>
                              <p:par>
                                <p:cTn id="46" presetID="4" presetClass="entr" presetSubtype="32" fill="hold"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ox(out)">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blinds(horizontal)">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9093</Words>
  <Application>Microsoft Office PowerPoint</Application>
  <PresentationFormat>全屏显示(16:9)</PresentationFormat>
  <Paragraphs>1283</Paragraphs>
  <Slides>170</Slides>
  <Notes>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170</vt:i4>
      </vt:variant>
    </vt:vector>
  </HeadingPairs>
  <TitlesOfParts>
    <vt:vector size="187" baseType="lpstr">
      <vt:lpstr>-apple-system</vt:lpstr>
      <vt:lpstr>仿宋</vt:lpstr>
      <vt:lpstr>黑体</vt:lpstr>
      <vt:lpstr>华文仿宋</vt:lpstr>
      <vt:lpstr>华文宋体</vt:lpstr>
      <vt:lpstr>宋体</vt:lpstr>
      <vt:lpstr>微软雅黑</vt:lpstr>
      <vt:lpstr>Arial</vt:lpstr>
      <vt:lpstr>Calibri</vt:lpstr>
      <vt:lpstr>Cambria Math</vt:lpstr>
      <vt:lpstr>Consolas</vt:lpstr>
      <vt:lpstr>Courier New</vt:lpstr>
      <vt:lpstr>Times New Roman</vt:lpstr>
      <vt:lpstr>Verdana</vt:lpstr>
      <vt:lpstr>Wingdings</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什么是函数？</vt:lpstr>
      <vt:lpstr>PowerPoint 演示文稿</vt:lpstr>
      <vt:lpstr>PowerPoint 演示文稿</vt:lpstr>
      <vt:lpstr>为什么要用函数</vt:lpstr>
      <vt:lpstr>为什么要用函数</vt:lpstr>
      <vt:lpstr>为什么要用函数</vt:lpstr>
      <vt:lpstr>为什么要用函数</vt:lpstr>
      <vt:lpstr>为什么要用函数</vt:lpstr>
      <vt:lpstr>为什么要用函数</vt:lpstr>
      <vt:lpstr>为什么要用函数</vt:lpstr>
      <vt:lpstr>怎样定义函数</vt:lpstr>
      <vt:lpstr>怎样定义函数</vt:lpstr>
      <vt:lpstr>为什么要定义函数</vt:lpstr>
      <vt:lpstr>为什么要定义函数</vt:lpstr>
      <vt:lpstr>为什么要定义函数</vt:lpstr>
      <vt:lpstr>PowerPoint 演示文稿</vt:lpstr>
      <vt:lpstr>函数的调用</vt:lpstr>
      <vt:lpstr>定义函数的方法</vt:lpstr>
      <vt:lpstr>定义函数的方法</vt:lpstr>
      <vt:lpstr> 定义函数的方法</vt:lpstr>
      <vt:lpstr>定义函数的方法</vt:lpstr>
      <vt:lpstr>调用函数</vt:lpstr>
      <vt:lpstr>函数调用的形式</vt:lpstr>
      <vt:lpstr>函数调用的形式</vt:lpstr>
      <vt:lpstr>函数调用的形式</vt:lpstr>
      <vt:lpstr>PowerPoint 演示文稿</vt:lpstr>
      <vt:lpstr>PowerPoint 演示文稿</vt:lpstr>
      <vt:lpstr>对被调用函数的声明和函数原型</vt:lpstr>
      <vt:lpstr>PowerPoint 演示文稿</vt:lpstr>
      <vt:lpstr>PowerPoint 演示文稿</vt:lpstr>
      <vt:lpstr>PowerPoint 演示文稿</vt:lpstr>
      <vt:lpstr>函数的嵌套调用</vt:lpstr>
      <vt:lpstr>函数的嵌套调用</vt:lpstr>
      <vt:lpstr>PowerPoint 演示文稿</vt:lpstr>
      <vt:lpstr>函数调用时的数据传递</vt:lpstr>
      <vt:lpstr>PowerPoint 演示文稿</vt:lpstr>
      <vt:lpstr>函数调用传递的是---值</vt:lpstr>
      <vt:lpstr>PowerPoint 演示文稿</vt:lpstr>
      <vt:lpstr>PowerPoint 演示文稿</vt:lpstr>
      <vt:lpstr>变量作用域和生命周期</vt:lpstr>
      <vt:lpstr>局部变量和全局变量</vt:lpstr>
      <vt:lpstr>局部变量</vt:lpstr>
      <vt:lpstr>局部变量</vt:lpstr>
      <vt:lpstr>变量作用域和生命周期</vt:lpstr>
      <vt:lpstr>本地变量使用规则</vt:lpstr>
      <vt:lpstr>PowerPoint 演示文稿</vt:lpstr>
      <vt:lpstr>PowerPoint 演示文稿</vt:lpstr>
      <vt:lpstr>PowerPoint 演示文稿</vt:lpstr>
      <vt:lpstr>全局变量</vt:lpstr>
      <vt:lpstr>PowerPoint 演示文稿</vt:lpstr>
      <vt:lpstr>PowerPoint 演示文稿</vt:lpstr>
      <vt:lpstr>PowerPoint 演示文稿</vt:lpstr>
      <vt:lpstr>PowerPoint 演示文稿</vt:lpstr>
      <vt:lpstr>PowerPoint 演示文稿</vt:lpstr>
      <vt:lpstr>变量的存储方式和生存期</vt:lpstr>
      <vt:lpstr>动态存储方式与静态存储方式</vt:lpstr>
      <vt:lpstr>PowerPoint 演示文稿</vt:lpstr>
      <vt:lpstr>PowerPoint 演示文稿</vt:lpstr>
      <vt:lpstr>局部变量的存储类别</vt:lpstr>
      <vt:lpstr>局部变量的存储类别</vt:lpstr>
      <vt:lpstr>局部变量的存储类别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全局变量的存储类别</vt:lpstr>
      <vt:lpstr>PowerPoint 演示文稿</vt:lpstr>
      <vt:lpstr>PowerPoint 演示文稿</vt:lpstr>
      <vt:lpstr>存储类别小结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关于变量的声明和定义</vt:lpstr>
      <vt:lpstr>PowerPoint 演示文稿</vt:lpstr>
      <vt:lpstr>PowerPoint 演示文稿</vt:lpstr>
      <vt:lpstr>PowerPoint 演示文稿</vt:lpstr>
      <vt:lpstr>PowerPoint 演示文稿</vt:lpstr>
      <vt:lpstr>函数的递归调用</vt:lpstr>
      <vt:lpstr>函数的递归调用</vt:lpstr>
      <vt:lpstr>函数的递归调用</vt:lpstr>
      <vt:lpstr>函数的递归调用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预处理指令</vt:lpstr>
      <vt:lpstr>宏定义</vt:lpstr>
      <vt:lpstr>条件编译</vt:lpstr>
      <vt:lpstr>PowerPoint 演示文稿</vt:lpstr>
      <vt:lpstr>内联函数</vt:lpstr>
      <vt:lpstr>PowerPoint 演示文稿</vt:lpstr>
      <vt:lpstr>PowerPoint 演示文稿</vt:lpstr>
      <vt:lpstr>本课结束</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高英</dc:creator>
  <cp:lastModifiedBy>liming zhou</cp:lastModifiedBy>
  <cp:revision>1299</cp:revision>
  <dcterms:created xsi:type="dcterms:W3CDTF">2015-03-30T07:55:00Z</dcterms:created>
  <dcterms:modified xsi:type="dcterms:W3CDTF">2021-10-27T15:14:47Z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