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349" r:id="rId4"/>
    <p:sldId id="257" r:id="rId5"/>
    <p:sldId id="350" r:id="rId6"/>
    <p:sldId id="317" r:id="rId7"/>
    <p:sldId id="351" r:id="rId8"/>
    <p:sldId id="352" r:id="rId9"/>
    <p:sldId id="353" r:id="rId10"/>
    <p:sldId id="319" r:id="rId11"/>
    <p:sldId id="321" r:id="rId12"/>
    <p:sldId id="339" r:id="rId13"/>
    <p:sldId id="354" r:id="rId14"/>
    <p:sldId id="355" r:id="rId15"/>
    <p:sldId id="356" r:id="rId16"/>
    <p:sldId id="357" r:id="rId17"/>
    <p:sldId id="358" r:id="rId18"/>
    <p:sldId id="359" r:id="rId19"/>
    <p:sldId id="280" r:id="rId2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80" y="40"/>
      </p:cViewPr>
      <p:guideLst>
        <p:guide orient="horz" pos="2160"/>
        <p:guide pos="2877"/>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2435360-40C6-4908-BF32-3BFA752777B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userDrawn="1"/>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1" name="Rectangle 3"/>
          <p:cNvSpPr>
            <a:spLocks noGrp="1"/>
          </p:cNvSpPr>
          <p:nvPr userDrawn="1"/>
        </p:nvSpPr>
        <p:spPr>
          <a:xfrm>
            <a:off x="250825" y="50800"/>
            <a:ext cx="7010400" cy="477838"/>
          </a:xfrm>
          <a:prstGeom prst="rect">
            <a:avLst/>
          </a:prstGeom>
          <a:noFill/>
          <a:ln w="9525">
            <a:noFill/>
          </a:ln>
        </p:spPr>
        <p:txBody>
          <a:bodyPr anchor="t"/>
          <a:p>
            <a:pPr lvl="0" indent="0">
              <a:buFont typeface="Wingdings" panose="05000000000000000000" pitchFamily="2" charset="2"/>
              <a:buNone/>
            </a:pPr>
            <a:r>
              <a:rPr lang="zh-CN" altLang="en-US" sz="2400">
                <a:latin typeface="微软雅黑" panose="020B0503020204020204" charset="-122"/>
                <a:ea typeface="微软雅黑" panose="020B0503020204020204" charset="-122"/>
              </a:rPr>
              <a:t>《网络安全技术原理与实践》</a:t>
            </a:r>
            <a:endParaRPr lang="zh-CN" altLang="en-US" sz="2400">
              <a:latin typeface="微软雅黑" panose="020B0503020204020204" charset="-122"/>
              <a:ea typeface="微软雅黑" panose="020B0503020204020204" charset="-122"/>
            </a:endParaRPr>
          </a:p>
        </p:txBody>
      </p:sp>
      <p:sp>
        <p:nvSpPr>
          <p:cNvPr id="53250" name="Rectangle 2"/>
          <p:cNvSpPr>
            <a:spLocks noGrp="1" noChangeArrowheads="1"/>
          </p:cNvSpPr>
          <p:nvPr>
            <p:ph type="ctrTitle" hasCustomPrompt="1"/>
          </p:nvPr>
        </p:nvSpPr>
        <p:spPr>
          <a:xfrm>
            <a:off x="685800" y="990600"/>
            <a:ext cx="7772400" cy="1371600"/>
          </a:xfrm>
        </p:spPr>
        <p:txBody>
          <a:bodyPr/>
          <a:lstStyle>
            <a:lvl1pPr>
              <a:defRPr sz="4000"/>
            </a:lvl1pPr>
          </a:lstStyle>
          <a:p>
            <a:pPr lvl="0" fontAlgn="base"/>
            <a:endParaRPr lang="zh-CN" altLang="en-US" strike="noStrike" noProof="0" smtClean="0"/>
          </a:p>
        </p:txBody>
      </p:sp>
      <p:sp>
        <p:nvSpPr>
          <p:cNvPr id="53251" name="Rectangle 3"/>
          <p:cNvSpPr>
            <a:spLocks noGrp="1" noChangeArrowheads="1"/>
          </p:cNvSpPr>
          <p:nvPr>
            <p:ph type="subTitle" idx="1" hasCustomPrompt="1"/>
          </p:nvPr>
        </p:nvSpPr>
        <p:spPr>
          <a:xfrm>
            <a:off x="1447800" y="3429000"/>
            <a:ext cx="7010400" cy="1600200"/>
          </a:xfrm>
        </p:spPr>
        <p:txBody>
          <a:bodyPr/>
          <a:lstStyle>
            <a:lvl1pPr marL="0" indent="0">
              <a:buFont typeface="Wingdings" panose="05000000000000000000" pitchFamily="2" charset="2"/>
              <a:buNone/>
              <a:defRPr sz="2800">
                <a:latin typeface="微软雅黑" panose="020B0503020204020204" charset="-122"/>
                <a:ea typeface="微软雅黑" panose="020B0503020204020204" charset="-122"/>
              </a:defRPr>
            </a:lvl1pPr>
          </a:lstStyle>
          <a:p>
            <a:pPr lvl="0" fontAlgn="base"/>
            <a:r>
              <a:rPr lang="zh-CN" altLang="en-US" strike="noStrike" noProof="0" smtClean="0"/>
              <a:t>主编：黄晓芳</a:t>
            </a:r>
            <a:endParaRPr lang="zh-CN" altLang="en-US" strike="noStrike" noProof="0" smtClean="0"/>
          </a:p>
          <a:p>
            <a:pPr lvl="0" fontAlgn="base"/>
            <a:r>
              <a:rPr lang="zh-CN" altLang="en-US" strike="noStrike" noProof="0" smtClean="0"/>
              <a:t>副主编：孙海峰 左旭辉</a:t>
            </a:r>
            <a:endParaRPr lang="zh-CN" altLang="en-US" strike="noStrike" noProof="0" smtClean="0"/>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675" y="826770"/>
            <a:ext cx="8001000" cy="6940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980CBF6-B6D4-4E81-9B72-6C6DECAA592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980CBF6-B6D4-4E81-9B72-6C6DECAA592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522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2"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F980CBF6-B6D4-4E81-9B72-6C6DECAA592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hasCustomPrompt="1"/>
          </p:nvPr>
        </p:nvSpPr>
        <p:spPr>
          <a:xfrm>
            <a:off x="693420" y="1515745"/>
            <a:ext cx="5125720" cy="846455"/>
          </a:xfrm>
        </p:spPr>
        <p:txBody>
          <a:bodyPr anchor="b"/>
          <a:p>
            <a:r>
              <a:rPr lang="zh-CN" altLang="en-US" sz="3600" kern="1200">
                <a:solidFill>
                  <a:schemeClr val="tx1"/>
                </a:solidFill>
                <a:latin typeface="微软雅黑" panose="020B0503020204020204" charset="-122"/>
                <a:ea typeface="微软雅黑" panose="020B0503020204020204" charset="-122"/>
                <a:cs typeface="+mn-cs"/>
              </a:rPr>
              <a:t>第七章     </a:t>
            </a:r>
            <a:r>
              <a:rPr lang="en-US" altLang="zh-CN" sz="3600" kern="1200">
                <a:solidFill>
                  <a:schemeClr val="tx1"/>
                </a:solidFill>
                <a:latin typeface="微软雅黑" panose="020B0503020204020204" charset="-122"/>
                <a:ea typeface="微软雅黑" panose="020B0503020204020204" charset="-122"/>
                <a:cs typeface="+mn-cs"/>
              </a:rPr>
              <a:t>SQL</a:t>
            </a:r>
            <a:r>
              <a:rPr lang="zh-CN" altLang="en-US" sz="3600" kern="1200">
                <a:solidFill>
                  <a:schemeClr val="tx1"/>
                </a:solidFill>
                <a:latin typeface="微软雅黑" panose="020B0503020204020204" charset="-122"/>
                <a:ea typeface="微软雅黑" panose="020B0503020204020204" charset="-122"/>
                <a:cs typeface="+mn-cs"/>
              </a:rPr>
              <a:t>注入攻击</a:t>
            </a:r>
            <a:endParaRPr lang="zh-CN" altLang="en-US" sz="3600" kern="1200">
              <a:solidFill>
                <a:schemeClr val="tx1"/>
              </a:solidFill>
              <a:latin typeface="微软雅黑" panose="020B0503020204020204" charset="-122"/>
              <a:ea typeface="微软雅黑" panose="020B0503020204020204" charset="-122"/>
              <a:cs typeface="+mn-cs"/>
            </a:endParaRPr>
          </a:p>
        </p:txBody>
      </p:sp>
      <p:sp>
        <p:nvSpPr>
          <p:cNvPr id="5123" name="Rectangle 3"/>
          <p:cNvSpPr>
            <a:spLocks noGrp="1"/>
          </p:cNvSpPr>
          <p:nvPr>
            <p:ph type="subTitle" idx="1" hasCustomPrompt="1"/>
          </p:nvPr>
        </p:nvSpPr>
        <p:spPr>
          <a:xfrm>
            <a:off x="2106930" y="3303270"/>
            <a:ext cx="4217035" cy="1285240"/>
          </a:xfrm>
        </p:spPr>
        <p:txBody>
          <a:bodyPr anchor="t"/>
          <a:p>
            <a:pPr>
              <a:buFont typeface="Wingdings" panose="05000000000000000000" pitchFamily="2" charset="2"/>
            </a:pPr>
            <a:r>
              <a:rPr lang="zh-CN" altLang="en-US" kern="1200">
                <a:latin typeface="微软雅黑" panose="020B0503020204020204" charset="-122"/>
                <a:ea typeface="微软雅黑" panose="020B0503020204020204" charset="-122"/>
                <a:cs typeface="+mn-cs"/>
              </a:rPr>
              <a:t>主编：黄晓芳</a:t>
            </a:r>
            <a:endParaRPr lang="zh-CN" altLang="en-US" kern="1200">
              <a:latin typeface="微软雅黑" panose="020B0503020204020204" charset="-122"/>
              <a:ea typeface="微软雅黑" panose="020B0503020204020204" charset="-122"/>
              <a:cs typeface="+mn-cs"/>
            </a:endParaRPr>
          </a:p>
          <a:p>
            <a:pPr>
              <a:buFont typeface="Wingdings" panose="05000000000000000000" pitchFamily="2" charset="2"/>
            </a:pPr>
            <a:r>
              <a:rPr lang="zh-CN" altLang="en-US" kern="1200">
                <a:latin typeface="微软雅黑" panose="020B0503020204020204" charset="-122"/>
                <a:cs typeface="+mn-cs"/>
              </a:rPr>
              <a:t>副主编：孙海峰 左旭辉</a:t>
            </a:r>
            <a:endParaRPr lang="zh-CN" altLang="en-US" kern="1200">
              <a:latin typeface="微软雅黑" panose="020B0503020204020204" charset="-122"/>
              <a:cs typeface="+mn-cs"/>
            </a:endParaRPr>
          </a:p>
        </p:txBody>
      </p:sp>
      <p:sp>
        <p:nvSpPr>
          <p:cNvPr id="2" name="文本框 1"/>
          <p:cNvSpPr txBox="1"/>
          <p:nvPr/>
        </p:nvSpPr>
        <p:spPr>
          <a:xfrm>
            <a:off x="4264660" y="5664835"/>
            <a:ext cx="4757420" cy="583565"/>
          </a:xfrm>
          <a:prstGeom prst="rect">
            <a:avLst/>
          </a:prstGeom>
          <a:noFill/>
        </p:spPr>
        <p:txBody>
          <a:bodyPr wrap="square" rtlCol="0">
            <a:spAutoFit/>
          </a:bodyPr>
          <a:p>
            <a:r>
              <a:rPr lang="zh-CN" altLang="en-US" sz="1600"/>
              <a:t>高等学校电子信息类</a:t>
            </a:r>
            <a:r>
              <a:rPr lang="en-US" altLang="zh-CN" sz="1600"/>
              <a:t>“</a:t>
            </a:r>
            <a:r>
              <a:rPr lang="zh-CN" altLang="en-US" sz="1600"/>
              <a:t>十三五</a:t>
            </a:r>
            <a:r>
              <a:rPr lang="en-US" altLang="zh-CN" sz="1600"/>
              <a:t>”</a:t>
            </a:r>
            <a:r>
              <a:rPr lang="zh-CN" altLang="en-US" sz="1600"/>
              <a:t>规划教材</a:t>
            </a:r>
            <a:endParaRPr lang="zh-CN" altLang="en-US" sz="1600"/>
          </a:p>
          <a:p>
            <a:r>
              <a:rPr lang="zh-CN" altLang="en-US" sz="1600"/>
              <a:t>应用型网络与信息安全工程技术人才培养系列教材</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9458" name="Text Box 24578"/>
          <p:cNvSpPr txBox="1"/>
          <p:nvPr/>
        </p:nvSpPr>
        <p:spPr>
          <a:xfrm>
            <a:off x="477838" y="217170"/>
            <a:ext cx="4537075" cy="519113"/>
          </a:xfrm>
          <a:prstGeom prst="rect">
            <a:avLst/>
          </a:prstGeom>
          <a:noFill/>
          <a:ln w="9525">
            <a:noFill/>
          </a:ln>
        </p:spPr>
        <p:txBody>
          <a:bodyPr anchor="t">
            <a:spAutoFit/>
          </a:bodyPr>
          <a:p>
            <a:r>
              <a:rPr lang="zh-CN" altLang="en-US" sz="2800" b="1" dirty="0">
                <a:latin typeface="Arial" panose="020B0604020202020204" pitchFamily="34" charset="0"/>
                <a:ea typeface="宋体" panose="02010600030101010101" pitchFamily="2" charset="-122"/>
              </a:rPr>
              <a:t>SQL注入攻击的过程流程图</a:t>
            </a:r>
            <a:endParaRPr lang="zh-CN" altLang="en-US" sz="2800" b="1" dirty="0">
              <a:latin typeface="Arial" panose="020B0604020202020204" pitchFamily="34" charset="0"/>
              <a:ea typeface="宋体" panose="02010600030101010101" pitchFamily="2" charset="-122"/>
            </a:endParaRPr>
          </a:p>
        </p:txBody>
      </p:sp>
      <p:pic>
        <p:nvPicPr>
          <p:cNvPr id="3" name="图片 -2147482416" descr="SQL Injection"/>
          <p:cNvPicPr>
            <a:picLocks noChangeAspect="1"/>
          </p:cNvPicPr>
          <p:nvPr/>
        </p:nvPicPr>
        <p:blipFill>
          <a:blip r:embed="rId1"/>
          <a:stretch>
            <a:fillRect/>
          </a:stretch>
        </p:blipFill>
        <p:spPr>
          <a:xfrm>
            <a:off x="1218565" y="652145"/>
            <a:ext cx="6198235" cy="550926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9458" name="Text Box 24578"/>
          <p:cNvSpPr txBox="1"/>
          <p:nvPr/>
        </p:nvSpPr>
        <p:spPr>
          <a:xfrm>
            <a:off x="478155" y="217170"/>
            <a:ext cx="5336540" cy="521970"/>
          </a:xfrm>
          <a:prstGeom prst="rect">
            <a:avLst/>
          </a:prstGeom>
          <a:noFill/>
          <a:ln w="9525">
            <a:noFill/>
          </a:ln>
        </p:spPr>
        <p:txBody>
          <a:bodyPr wrap="square" anchor="t">
            <a:spAutoFit/>
          </a:bodyPr>
          <a:p>
            <a:r>
              <a:rPr lang="zh-CN" altLang="en-US" sz="2800" b="1" dirty="0">
                <a:latin typeface="Arial" panose="020B0604020202020204" pitchFamily="34" charset="0"/>
                <a:ea typeface="宋体" panose="02010600030101010101" pitchFamily="2" charset="-122"/>
              </a:rPr>
              <a:t>SQL注入攻击的过程具体描述：</a:t>
            </a:r>
            <a:endParaRPr lang="zh-CN" altLang="en-US" sz="2800" b="1" dirty="0">
              <a:latin typeface="Arial" panose="020B0604020202020204" pitchFamily="34" charset="0"/>
              <a:ea typeface="宋体" panose="02010600030101010101" pitchFamily="2" charset="-122"/>
            </a:endParaRPr>
          </a:p>
        </p:txBody>
      </p:sp>
      <p:sp>
        <p:nvSpPr>
          <p:cNvPr id="6147" name="Rectangle 3"/>
          <p:cNvSpPr>
            <a:spLocks noGrp="1"/>
          </p:cNvSpPr>
          <p:nvPr/>
        </p:nvSpPr>
        <p:spPr>
          <a:xfrm>
            <a:off x="571183" y="1295400"/>
            <a:ext cx="8001000" cy="4267200"/>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b="1" dirty="0">
                <a:latin typeface="Century Gothic" panose="020B0502020202020204" pitchFamily="34" charset="0"/>
                <a:sym typeface="Century Gothic" panose="020B0502020202020204" pitchFamily="34" charset="0"/>
              </a:rPr>
              <a:t>步骤</a:t>
            </a:r>
            <a:r>
              <a:rPr lang="en-US" altLang="zh-CN" b="1" dirty="0">
                <a:latin typeface="Century Gothic" panose="020B0502020202020204" pitchFamily="34" charset="0"/>
                <a:sym typeface="Century Gothic" panose="020B0502020202020204" pitchFamily="34" charset="0"/>
              </a:rPr>
              <a:t>1</a:t>
            </a:r>
            <a:r>
              <a:rPr lang="zh-CN" altLang="en-US" b="1" dirty="0">
                <a:latin typeface="Century Gothic" panose="020B0502020202020204" pitchFamily="34" charset="0"/>
                <a:sym typeface="Century Gothic" panose="020B0502020202020204" pitchFamily="34" charset="0"/>
              </a:rPr>
              <a:t>：</a:t>
            </a:r>
            <a:r>
              <a:rPr lang="zh-CN" altLang="en-US" b="1" dirty="0">
                <a:latin typeface="Century Gothic" panose="020B0502020202020204" pitchFamily="34" charset="0"/>
                <a:sym typeface="Century Gothic" panose="020B0502020202020204" pitchFamily="34" charset="0"/>
              </a:rPr>
              <a:t>判断注入点</a:t>
            </a:r>
            <a:endParaRPr lang="zh-CN" altLang="en-US" dirty="0"/>
          </a:p>
          <a:p>
            <a:pPr eaLnBrk="1" hangingPunct="1"/>
            <a:r>
              <a:rPr lang="zh-CN" altLang="en-US" b="1" dirty="0">
                <a:latin typeface="Century Gothic" panose="020B0502020202020204" pitchFamily="34" charset="0"/>
                <a:sym typeface="Century Gothic" panose="020B0502020202020204" pitchFamily="34" charset="0"/>
              </a:rPr>
              <a:t>步骤</a:t>
            </a:r>
            <a:r>
              <a:rPr lang="en-US" altLang="zh-CN" b="1" dirty="0">
                <a:latin typeface="Century Gothic" panose="020B0502020202020204" pitchFamily="34" charset="0"/>
                <a:sym typeface="Century Gothic" panose="020B0502020202020204" pitchFamily="34" charset="0"/>
              </a:rPr>
              <a:t>2</a:t>
            </a:r>
            <a:r>
              <a:rPr lang="zh-CN" altLang="en-US" b="1" dirty="0">
                <a:latin typeface="Century Gothic" panose="020B0502020202020204" pitchFamily="34" charset="0"/>
                <a:sym typeface="Century Gothic" panose="020B0502020202020204" pitchFamily="34" charset="0"/>
              </a:rPr>
              <a:t>：</a:t>
            </a:r>
            <a:r>
              <a:rPr lang="zh-CN" altLang="en-US" b="1" dirty="0">
                <a:latin typeface="宋体" panose="02010600030101010101" pitchFamily="2" charset="-122"/>
                <a:ea typeface="宋体" panose="02010600030101010101" pitchFamily="2" charset="-122"/>
                <a:sym typeface="幼圆" panose="02010509060101010101" pitchFamily="49" charset="-122"/>
              </a:rPr>
              <a:t>判断数据库类型</a:t>
            </a:r>
            <a:endParaRPr lang="zh-CN" dirty="0"/>
          </a:p>
          <a:p>
            <a:pPr eaLnBrk="1" hangingPunct="1"/>
            <a:r>
              <a:rPr lang="zh-CN" altLang="en-US" b="1" dirty="0">
                <a:latin typeface="Century Gothic" panose="020B0502020202020204" pitchFamily="34" charset="0"/>
                <a:sym typeface="Century Gothic" panose="020B0502020202020204" pitchFamily="34" charset="0"/>
              </a:rPr>
              <a:t>步骤</a:t>
            </a:r>
            <a:r>
              <a:rPr lang="en-US" altLang="zh-CN" b="1" dirty="0">
                <a:latin typeface="Century Gothic" panose="020B0502020202020204" pitchFamily="34" charset="0"/>
                <a:sym typeface="Century Gothic" panose="020B0502020202020204" pitchFamily="34" charset="0"/>
              </a:rPr>
              <a:t>3</a:t>
            </a:r>
            <a:r>
              <a:rPr lang="zh-CN" altLang="en-US" b="1" dirty="0">
                <a:latin typeface="Century Gothic" panose="020B0502020202020204" pitchFamily="34" charset="0"/>
                <a:sym typeface="Century Gothic" panose="020B0502020202020204" pitchFamily="34" charset="0"/>
              </a:rPr>
              <a:t>：</a:t>
            </a:r>
            <a:r>
              <a:rPr lang="zh-CN" altLang="en-US" b="1" dirty="0">
                <a:latin typeface="宋体" panose="02010600030101010101" pitchFamily="2" charset="-122"/>
                <a:ea typeface="宋体" panose="02010600030101010101" pitchFamily="2" charset="-122"/>
                <a:sym typeface="幼圆" panose="02010509060101010101" pitchFamily="49" charset="-122"/>
              </a:rPr>
              <a:t>扩张权限</a:t>
            </a:r>
            <a:endParaRPr lang="zh-CN" altLang="en-US" b="1" dirty="0">
              <a:latin typeface="宋体" panose="02010600030101010101" pitchFamily="2" charset="-122"/>
              <a:ea typeface="宋体" panose="02010600030101010101" pitchFamily="2" charset="-122"/>
              <a:sym typeface="幼圆" panose="02010509060101010101" pitchFamily="49" charset="-122"/>
            </a:endParaRPr>
          </a:p>
          <a:p>
            <a:pPr marL="0" indent="0" eaLnBrk="1" hangingPunct="1">
              <a:buNone/>
            </a:pPr>
            <a:endParaRPr lang="zh-CN" altLang="en-US" b="1" dirty="0">
              <a:latin typeface="宋体" panose="02010600030101010101" pitchFamily="2" charset="-122"/>
              <a:ea typeface="宋体" panose="02010600030101010101" pitchFamily="2" charset="-122"/>
              <a:sym typeface="幼圆" panose="02010509060101010101" pitchFamily="49" charset="-122"/>
            </a:endParaRPr>
          </a:p>
          <a:p>
            <a:pPr marL="0" indent="0" eaLnBrk="1" hangingPunct="1">
              <a:buNone/>
            </a:pPr>
            <a:endParaRPr 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7.4 </a:t>
            </a:r>
            <a:r>
              <a:rPr lang="zh-CN" altLang="en-US" b="1" dirty="0">
                <a:latin typeface="Verdana" panose="020B0604030504040204" pitchFamily="34" charset="0"/>
                <a:ea typeface="微软雅黑" panose="020B0503020204020204" charset="-122"/>
                <a:sym typeface="+mn-ea"/>
              </a:rPr>
              <a:t>SQL</a:t>
            </a:r>
            <a:r>
              <a:rPr lang="zh-CN" altLang="en-US" dirty="0">
                <a:latin typeface="Verdana" panose="020B0604030504040204" pitchFamily="34" charset="0"/>
                <a:ea typeface="微软雅黑" panose="020B0503020204020204" charset="-122"/>
                <a:sym typeface="+mn-ea"/>
              </a:rPr>
              <a:t>注入攻击的防范方法</a:t>
            </a:r>
            <a:endParaRPr lang="zh-CN" altLang="en-US" dirty="0"/>
          </a:p>
        </p:txBody>
      </p:sp>
      <p:sp>
        <p:nvSpPr>
          <p:cNvPr id="6147" name="Rectangle 3"/>
          <p:cNvSpPr>
            <a:spLocks noGrp="1"/>
          </p:cNvSpPr>
          <p:nvPr>
            <p:ph idx="1"/>
          </p:nvPr>
        </p:nvSpPr>
        <p:spPr>
          <a:xfrm>
            <a:off x="567055" y="1752600"/>
            <a:ext cx="8008620" cy="4267200"/>
          </a:xfrm>
        </p:spPr>
        <p:txBody>
          <a:bodyPr wrap="square" lIns="91440" tIns="45720" rIns="91440" bIns="45720" anchor="t"/>
          <a:p>
            <a:pPr marL="0" indent="0">
              <a:spcBef>
                <a:spcPct val="20000"/>
              </a:spcBef>
              <a:buNone/>
            </a:pPr>
            <a:endParaRPr lang="zh-CN" altLang="en-US" dirty="0"/>
          </a:p>
          <a:p>
            <a:pPr marL="0" indent="0">
              <a:spcBef>
                <a:spcPct val="20000"/>
              </a:spcBef>
              <a:buNone/>
            </a:pPr>
            <a:r>
              <a:rPr lang="zh-CN" altLang="en-US" dirty="0"/>
              <a:t>通过各种服务器的安全配置和数据过滤来进行</a:t>
            </a:r>
            <a:r>
              <a:rPr lang="en-US" altLang="zh-CN" dirty="0"/>
              <a:t>SQL</a:t>
            </a:r>
            <a:r>
              <a:rPr lang="zh-CN" altLang="en-US" dirty="0"/>
              <a:t>注入攻击的防范。</a:t>
            </a:r>
            <a:endParaRPr lang="zh-CN" altLang="en-US"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7.4.1 </a:t>
            </a:r>
            <a:r>
              <a:rPr lang="en-US" altLang="zh-CN" b="1" dirty="0">
                <a:latin typeface="Verdana" panose="020B0604030504040204" pitchFamily="34" charset="0"/>
                <a:ea typeface="微软雅黑" panose="020B0503020204020204" charset="-122"/>
                <a:sym typeface="+mn-ea"/>
              </a:rPr>
              <a:t>APACHE </a:t>
            </a:r>
            <a:r>
              <a:rPr lang="zh-CN" altLang="en-US" b="1" dirty="0">
                <a:latin typeface="Verdana" panose="020B0604030504040204" pitchFamily="34" charset="0"/>
                <a:ea typeface="微软雅黑" panose="020B0503020204020204" charset="-122"/>
                <a:sym typeface="+mn-ea"/>
              </a:rPr>
              <a:t>服务器安全配置</a:t>
            </a:r>
            <a:endParaRPr lang="zh-CN" altLang="en-US" b="1" dirty="0">
              <a:latin typeface="Verdana" panose="020B0604030504040204" pitchFamily="34" charset="0"/>
              <a:ea typeface="微软雅黑" panose="020B0503020204020204" charset="-122"/>
              <a:sym typeface="+mn-ea"/>
            </a:endParaRPr>
          </a:p>
        </p:txBody>
      </p:sp>
      <p:sp>
        <p:nvSpPr>
          <p:cNvPr id="6147" name="Rectangle 3"/>
          <p:cNvSpPr>
            <a:spLocks noGrp="1"/>
          </p:cNvSpPr>
          <p:nvPr>
            <p:ph idx="1"/>
          </p:nvPr>
        </p:nvSpPr>
        <p:spPr>
          <a:xfrm>
            <a:off x="567055" y="1752600"/>
            <a:ext cx="8008620" cy="4267200"/>
          </a:xfrm>
        </p:spPr>
        <p:txBody>
          <a:bodyPr wrap="square" lIns="91440" tIns="45720" rIns="91440" bIns="45720" anchor="t"/>
          <a:p>
            <a:pPr marL="0" indent="0">
              <a:spcBef>
                <a:spcPct val="20000"/>
              </a:spcBef>
              <a:buNone/>
            </a:pPr>
            <a:endParaRPr lang="zh-CN" altLang="en-US"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Rectangle 3"/>
          <p:cNvSpPr>
            <a:spLocks noGrp="1"/>
          </p:cNvSpPr>
          <p:nvPr/>
        </p:nvSpPr>
        <p:spPr>
          <a:xfrm>
            <a:off x="566738" y="1520825"/>
            <a:ext cx="8001000" cy="4267200"/>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Apache</a:t>
            </a:r>
            <a:r>
              <a:rPr lang="zh-CN" altLang="en-US" dirty="0"/>
              <a:t>服务器安全配置</a:t>
            </a:r>
            <a:endParaRPr lang="zh-CN" altLang="en-US" dirty="0"/>
          </a:p>
          <a:p>
            <a:pPr eaLnBrk="1" hangingPunct="1"/>
            <a:r>
              <a:rPr lang="en-US" altLang="zh-CN" dirty="0">
                <a:sym typeface="+mn-ea"/>
              </a:rPr>
              <a:t>Apache</a:t>
            </a:r>
            <a:r>
              <a:rPr lang="zh-CN" altLang="en-US" dirty="0">
                <a:sym typeface="+mn-ea"/>
              </a:rPr>
              <a:t>服务器目录安全认证</a:t>
            </a:r>
            <a:endParaRPr lang="zh-CN" dirty="0"/>
          </a:p>
          <a:p>
            <a:pPr eaLnBrk="1" hangingPunct="1"/>
            <a:r>
              <a:rPr lang="en-US" altLang="zh-CN" dirty="0">
                <a:sym typeface="+mn-ea"/>
              </a:rPr>
              <a:t>Apache</a:t>
            </a:r>
            <a:r>
              <a:rPr lang="zh-CN" altLang="en-US" dirty="0">
                <a:sym typeface="+mn-ea"/>
              </a:rPr>
              <a:t>服务器安全补丁更新</a:t>
            </a:r>
            <a:endParaRPr lang="zh-CN" altLang="en-US" dirty="0">
              <a:sym typeface="+mn-ea"/>
            </a:endParaRPr>
          </a:p>
          <a:p>
            <a:pPr eaLnBrk="1" hangingPunct="1"/>
            <a:r>
              <a:rPr lang="en-US" altLang="zh-CN" dirty="0">
                <a:sym typeface="+mn-ea"/>
              </a:rPr>
              <a:t>Apache</a:t>
            </a:r>
            <a:r>
              <a:rPr lang="zh-CN" altLang="en-US" dirty="0">
                <a:sym typeface="+mn-ea"/>
              </a:rPr>
              <a:t>日志系统文件管理</a:t>
            </a:r>
            <a:endParaRPr lang="zh-CN" altLang="en-US" b="1" dirty="0">
              <a:latin typeface="宋体" panose="02010600030101010101" pitchFamily="2" charset="-122"/>
              <a:ea typeface="宋体" panose="02010600030101010101" pitchFamily="2" charset="-122"/>
              <a:sym typeface="+mn-ea"/>
            </a:endParaRPr>
          </a:p>
          <a:p>
            <a:pPr marL="0" indent="0" eaLnBrk="1" hangingPunct="1">
              <a:buNone/>
            </a:pPr>
            <a:endParaRPr lang="zh-CN" altLang="en-US" b="1" dirty="0">
              <a:latin typeface="宋体" panose="02010600030101010101" pitchFamily="2" charset="-122"/>
              <a:ea typeface="宋体" panose="02010600030101010101" pitchFamily="2" charset="-122"/>
              <a:sym typeface="幼圆" panose="02010509060101010101" pitchFamily="49" charset="-122"/>
            </a:endParaRPr>
          </a:p>
          <a:p>
            <a:pPr marL="0" indent="0" eaLnBrk="1" hangingPunct="1">
              <a:buNone/>
            </a:pPr>
            <a:endParaRPr 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7.4.2 </a:t>
            </a:r>
            <a:r>
              <a:rPr lang="en-US" altLang="zh-CN" b="1" dirty="0">
                <a:latin typeface="Verdana" panose="020B0604030504040204" pitchFamily="34" charset="0"/>
                <a:ea typeface="微软雅黑" panose="020B0503020204020204" charset="-122"/>
                <a:sym typeface="+mn-ea"/>
              </a:rPr>
              <a:t>IIS </a:t>
            </a:r>
            <a:r>
              <a:rPr lang="zh-CN" altLang="en-US" b="1" dirty="0">
                <a:latin typeface="Verdana" panose="020B0604030504040204" pitchFamily="34" charset="0"/>
                <a:ea typeface="微软雅黑" panose="020B0503020204020204" charset="-122"/>
                <a:sym typeface="+mn-ea"/>
              </a:rPr>
              <a:t>服务器安全配置</a:t>
            </a:r>
            <a:endParaRPr lang="zh-CN" altLang="en-US" b="1" dirty="0">
              <a:latin typeface="Verdana" panose="020B0604030504040204" pitchFamily="34" charset="0"/>
              <a:ea typeface="微软雅黑" panose="020B0503020204020204" charset="-122"/>
              <a:sym typeface="+mn-ea"/>
            </a:endParaRPr>
          </a:p>
        </p:txBody>
      </p:sp>
      <p:sp>
        <p:nvSpPr>
          <p:cNvPr id="6147" name="Rectangle 3"/>
          <p:cNvSpPr>
            <a:spLocks noGrp="1"/>
          </p:cNvSpPr>
          <p:nvPr>
            <p:ph idx="1"/>
          </p:nvPr>
        </p:nvSpPr>
        <p:spPr>
          <a:xfrm>
            <a:off x="567055" y="1752600"/>
            <a:ext cx="8008620" cy="4267200"/>
          </a:xfrm>
        </p:spPr>
        <p:txBody>
          <a:bodyPr wrap="square" lIns="91440" tIns="45720" rIns="91440" bIns="45720" anchor="t"/>
          <a:p>
            <a:pPr marL="0" indent="0">
              <a:spcBef>
                <a:spcPct val="20000"/>
              </a:spcBef>
              <a:buNone/>
            </a:pPr>
            <a:endParaRPr lang="zh-CN" altLang="en-US"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Rectangle 3"/>
          <p:cNvSpPr>
            <a:spLocks noGrp="1"/>
          </p:cNvSpPr>
          <p:nvPr/>
        </p:nvSpPr>
        <p:spPr>
          <a:xfrm>
            <a:off x="566738" y="1520825"/>
            <a:ext cx="8001000" cy="4267200"/>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IIS</a:t>
            </a:r>
            <a:r>
              <a:rPr lang="zh-CN" altLang="en-US" dirty="0"/>
              <a:t>特定服务</a:t>
            </a:r>
            <a:r>
              <a:rPr lang="zh-CN" altLang="en-US" dirty="0"/>
              <a:t>配置</a:t>
            </a:r>
            <a:endParaRPr lang="zh-CN" altLang="en-US" dirty="0"/>
          </a:p>
          <a:p>
            <a:pPr eaLnBrk="1" hangingPunct="1"/>
            <a:r>
              <a:rPr lang="en-US" altLang="zh-CN" dirty="0">
                <a:sym typeface="+mn-ea"/>
              </a:rPr>
              <a:t>IIS</a:t>
            </a:r>
            <a:r>
              <a:rPr lang="zh-CN" altLang="en-US" dirty="0">
                <a:sym typeface="+mn-ea"/>
              </a:rPr>
              <a:t>服务器的权限设置</a:t>
            </a:r>
            <a:endParaRPr lang="zh-CN" dirty="0"/>
          </a:p>
          <a:p>
            <a:pPr eaLnBrk="1" hangingPunct="1"/>
            <a:r>
              <a:rPr lang="en-US" altLang="zh-CN" dirty="0">
                <a:sym typeface="+mn-ea"/>
              </a:rPr>
              <a:t>IIS</a:t>
            </a:r>
            <a:r>
              <a:rPr lang="zh-CN" altLang="en-US" dirty="0">
                <a:sym typeface="+mn-ea"/>
              </a:rPr>
              <a:t>服务器的用户访问</a:t>
            </a:r>
            <a:endParaRPr lang="zh-CN" altLang="en-US" dirty="0">
              <a:sym typeface="+mn-ea"/>
            </a:endParaRPr>
          </a:p>
          <a:p>
            <a:pPr eaLnBrk="1" hangingPunct="1"/>
            <a:r>
              <a:rPr lang="en-US" altLang="zh-CN" dirty="0">
                <a:sym typeface="+mn-ea"/>
              </a:rPr>
              <a:t>IIS</a:t>
            </a:r>
            <a:r>
              <a:rPr lang="zh-CN" altLang="en-US" dirty="0">
                <a:sym typeface="+mn-ea"/>
              </a:rPr>
              <a:t>服务器的文件映射</a:t>
            </a:r>
            <a:endParaRPr lang="zh-CN" altLang="en-US" dirty="0">
              <a:sym typeface="+mn-ea"/>
            </a:endParaRPr>
          </a:p>
          <a:p>
            <a:pPr eaLnBrk="1" hangingPunct="1"/>
            <a:r>
              <a:rPr lang="zh-CN" altLang="en-US" dirty="0">
                <a:sym typeface="+mn-ea"/>
              </a:rPr>
              <a:t>删除</a:t>
            </a:r>
            <a:r>
              <a:rPr lang="en-US" altLang="zh-CN" dirty="0">
                <a:sym typeface="+mn-ea"/>
              </a:rPr>
              <a:t>IIS</a:t>
            </a:r>
            <a:r>
              <a:rPr lang="zh-CN" altLang="en-US" dirty="0">
                <a:sym typeface="+mn-ea"/>
              </a:rPr>
              <a:t>服务器的文件映射</a:t>
            </a:r>
            <a:endParaRPr lang="zh-CN" altLang="en-US" b="1" dirty="0">
              <a:latin typeface="宋体" panose="02010600030101010101" pitchFamily="2" charset="-122"/>
              <a:ea typeface="宋体" panose="02010600030101010101" pitchFamily="2" charset="-122"/>
              <a:sym typeface="+mn-ea"/>
            </a:endParaRPr>
          </a:p>
          <a:p>
            <a:pPr marL="0" indent="0" eaLnBrk="1" hangingPunct="1">
              <a:buNone/>
            </a:pPr>
            <a:endParaRPr lang="zh-CN" altLang="en-US" b="1" dirty="0">
              <a:latin typeface="宋体" panose="02010600030101010101" pitchFamily="2" charset="-122"/>
              <a:ea typeface="宋体" panose="02010600030101010101" pitchFamily="2" charset="-122"/>
              <a:sym typeface="幼圆" panose="02010509060101010101" pitchFamily="49" charset="-122"/>
            </a:endParaRPr>
          </a:p>
          <a:p>
            <a:pPr marL="0" indent="0" eaLnBrk="1" hangingPunct="1">
              <a:buNone/>
            </a:pPr>
            <a:endParaRPr 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7.4.3 </a:t>
            </a:r>
            <a:r>
              <a:rPr lang="zh-CN" altLang="en-US" b="1" dirty="0">
                <a:latin typeface="Verdana" panose="020B0604030504040204" pitchFamily="34" charset="0"/>
                <a:ea typeface="微软雅黑" panose="020B0503020204020204" charset="-122"/>
                <a:sym typeface="+mn-ea"/>
              </a:rPr>
              <a:t>数据库服务器</a:t>
            </a:r>
            <a:r>
              <a:rPr lang="zh-CN" altLang="en-US" b="1" dirty="0">
                <a:latin typeface="Verdana" panose="020B0604030504040204" pitchFamily="34" charset="0"/>
                <a:ea typeface="微软雅黑" panose="020B0503020204020204" charset="-122"/>
                <a:sym typeface="+mn-ea"/>
              </a:rPr>
              <a:t>安全配置</a:t>
            </a:r>
            <a:endParaRPr lang="zh-CN" altLang="en-US" b="1" dirty="0">
              <a:latin typeface="Verdana" panose="020B0604030504040204" pitchFamily="34" charset="0"/>
              <a:ea typeface="微软雅黑" panose="020B0503020204020204" charset="-122"/>
              <a:sym typeface="+mn-ea"/>
            </a:endParaRPr>
          </a:p>
        </p:txBody>
      </p:sp>
      <p:sp>
        <p:nvSpPr>
          <p:cNvPr id="6147" name="Rectangle 3"/>
          <p:cNvSpPr>
            <a:spLocks noGrp="1"/>
          </p:cNvSpPr>
          <p:nvPr>
            <p:ph idx="1"/>
          </p:nvPr>
        </p:nvSpPr>
        <p:spPr>
          <a:xfrm>
            <a:off x="567055" y="1752600"/>
            <a:ext cx="8008620" cy="4267200"/>
          </a:xfrm>
        </p:spPr>
        <p:txBody>
          <a:bodyPr wrap="square" lIns="91440" tIns="45720" rIns="91440" bIns="45720" anchor="t"/>
          <a:p>
            <a:pPr marL="0" indent="0">
              <a:spcBef>
                <a:spcPct val="20000"/>
              </a:spcBef>
              <a:buNone/>
            </a:pPr>
            <a:endParaRPr lang="zh-CN" altLang="en-US"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Rectangle 3"/>
          <p:cNvSpPr>
            <a:spLocks noGrp="1"/>
          </p:cNvSpPr>
          <p:nvPr/>
        </p:nvSpPr>
        <p:spPr>
          <a:xfrm>
            <a:off x="566738" y="1520825"/>
            <a:ext cx="8001000" cy="4267200"/>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最小权利法则</a:t>
            </a:r>
            <a:endParaRPr lang="zh-CN" altLang="en-US" dirty="0"/>
          </a:p>
          <a:p>
            <a:pPr eaLnBrk="1" hangingPunct="1"/>
            <a:r>
              <a:rPr lang="zh-CN" altLang="en-US" dirty="0">
                <a:sym typeface="+mn-ea"/>
              </a:rPr>
              <a:t>用户账号安全法则</a:t>
            </a:r>
            <a:endParaRPr lang="zh-CN" altLang="en-US" dirty="0">
              <a:sym typeface="+mn-ea"/>
            </a:endParaRPr>
          </a:p>
          <a:p>
            <a:pPr eaLnBrk="1" hangingPunct="1"/>
            <a:r>
              <a:rPr lang="zh-CN" altLang="en-US" dirty="0">
                <a:sym typeface="+mn-ea"/>
              </a:rPr>
              <a:t>内容加密</a:t>
            </a:r>
            <a:endParaRPr lang="zh-CN" altLang="en-US" dirty="0">
              <a:sym typeface="+mn-ea"/>
            </a:endParaRPr>
          </a:p>
          <a:p>
            <a:pPr eaLnBrk="1" hangingPunct="1"/>
            <a:r>
              <a:rPr lang="zh-CN" altLang="en-US" dirty="0">
                <a:sym typeface="+mn-ea"/>
              </a:rPr>
              <a:t>存储过程控制</a:t>
            </a:r>
            <a:endParaRPr lang="zh-CN" altLang="en-US" dirty="0">
              <a:sym typeface="+mn-ea"/>
            </a:endParaRPr>
          </a:p>
          <a:p>
            <a:pPr eaLnBrk="1" hangingPunct="1"/>
            <a:r>
              <a:rPr lang="zh-CN" altLang="en-US" dirty="0">
                <a:sym typeface="+mn-ea"/>
              </a:rPr>
              <a:t>系统补丁</a:t>
            </a:r>
            <a:endParaRPr lang="zh-CN" altLang="en-US" b="1" dirty="0">
              <a:latin typeface="宋体" panose="02010600030101010101" pitchFamily="2" charset="-122"/>
              <a:ea typeface="宋体" panose="02010600030101010101" pitchFamily="2" charset="-122"/>
              <a:sym typeface="+mn-ea"/>
            </a:endParaRPr>
          </a:p>
          <a:p>
            <a:pPr marL="0" indent="0" eaLnBrk="1" hangingPunct="1">
              <a:buNone/>
            </a:pPr>
            <a:endParaRPr lang="zh-CN" altLang="en-US" b="1" dirty="0">
              <a:latin typeface="宋体" panose="02010600030101010101" pitchFamily="2" charset="-122"/>
              <a:ea typeface="宋体" panose="02010600030101010101" pitchFamily="2" charset="-122"/>
              <a:sym typeface="幼圆" panose="02010509060101010101" pitchFamily="49" charset="-122"/>
            </a:endParaRPr>
          </a:p>
          <a:p>
            <a:pPr marL="0" indent="0" eaLnBrk="1" hangingPunct="1">
              <a:buNone/>
            </a:pPr>
            <a:endParaRPr 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7.4.4 </a:t>
            </a:r>
            <a:r>
              <a:rPr lang="zh-CN" altLang="en-US" b="1" dirty="0">
                <a:latin typeface="Verdana" panose="020B0604030504040204" pitchFamily="34" charset="0"/>
                <a:ea typeface="微软雅黑" panose="020B0503020204020204" charset="-122"/>
                <a:sym typeface="+mn-ea"/>
              </a:rPr>
              <a:t>数据过滤</a:t>
            </a:r>
            <a:endParaRPr lang="zh-CN" altLang="en-US" b="1" dirty="0">
              <a:latin typeface="Verdana" panose="020B0604030504040204" pitchFamily="34" charset="0"/>
              <a:ea typeface="微软雅黑" panose="020B0503020204020204" charset="-122"/>
              <a:sym typeface="+mn-ea"/>
            </a:endParaRPr>
          </a:p>
        </p:txBody>
      </p:sp>
      <p:sp>
        <p:nvSpPr>
          <p:cNvPr id="6147" name="Rectangle 3"/>
          <p:cNvSpPr>
            <a:spLocks noGrp="1"/>
          </p:cNvSpPr>
          <p:nvPr>
            <p:ph idx="1"/>
          </p:nvPr>
        </p:nvSpPr>
        <p:spPr>
          <a:xfrm>
            <a:off x="567055" y="1752600"/>
            <a:ext cx="8008620" cy="4267200"/>
          </a:xfrm>
        </p:spPr>
        <p:txBody>
          <a:bodyPr wrap="square" lIns="91440" tIns="45720" rIns="91440" bIns="45720" anchor="t"/>
          <a:p>
            <a:pPr marL="0" indent="0">
              <a:spcBef>
                <a:spcPct val="20000"/>
              </a:spcBef>
              <a:buNone/>
            </a:pPr>
            <a:endParaRPr lang="zh-CN" altLang="en-US"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Rectangle 3"/>
          <p:cNvSpPr>
            <a:spLocks noGrp="1"/>
          </p:cNvSpPr>
          <p:nvPr/>
        </p:nvSpPr>
        <p:spPr>
          <a:xfrm>
            <a:off x="566738" y="1520825"/>
            <a:ext cx="8001000" cy="4267200"/>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对Web服务器的出错信息进行处理后，屏蔽掉敏感信息再返回给用户。</a:t>
            </a:r>
            <a:endParaRPr lang="zh-CN" altLang="en-US" dirty="0"/>
          </a:p>
          <a:p>
            <a:pPr eaLnBrk="1" hangingPunct="1"/>
            <a:r>
              <a:rPr lang="zh-CN" altLang="en-US" dirty="0">
                <a:sym typeface="+mn-ea"/>
              </a:rPr>
              <a:t>对外部用户的输入必须进行完备性检查。</a:t>
            </a:r>
            <a:endParaRPr lang="zh-CN" altLang="en-US" dirty="0">
              <a:sym typeface="+mn-ea"/>
            </a:endParaRPr>
          </a:p>
          <a:p>
            <a:pPr eaLnBrk="1" hangingPunct="1"/>
            <a:r>
              <a:rPr lang="zh-CN" altLang="en-US" dirty="0">
                <a:sym typeface="+mn-ea"/>
              </a:rPr>
              <a:t>在服务器处理提交数据之前对其的合法性进行检测。</a:t>
            </a:r>
            <a:endParaRPr lang="zh-CN" altLang="en-US" b="1" dirty="0">
              <a:latin typeface="宋体" panose="02010600030101010101" pitchFamily="2" charset="-122"/>
              <a:ea typeface="宋体" panose="02010600030101010101" pitchFamily="2" charset="-122"/>
              <a:sym typeface="+mn-ea"/>
            </a:endParaRPr>
          </a:p>
          <a:p>
            <a:pPr marL="0" indent="0" eaLnBrk="1" hangingPunct="1">
              <a:buNone/>
            </a:pPr>
            <a:endParaRPr lang="zh-CN" altLang="en-US" b="1" dirty="0">
              <a:latin typeface="宋体" panose="02010600030101010101" pitchFamily="2" charset="-122"/>
              <a:ea typeface="宋体" panose="02010600030101010101" pitchFamily="2" charset="-122"/>
              <a:sym typeface="幼圆" panose="02010509060101010101" pitchFamily="49" charset="-122"/>
            </a:endParaRPr>
          </a:p>
          <a:p>
            <a:pPr marL="0" indent="0" eaLnBrk="1" hangingPunct="1">
              <a:buNone/>
            </a:pPr>
            <a:endParaRPr 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7.5 </a:t>
            </a:r>
            <a:r>
              <a:rPr lang="zh-CN" altLang="en-US" b="1" dirty="0">
                <a:latin typeface="Verdana" panose="020B0604030504040204" pitchFamily="34" charset="0"/>
                <a:ea typeface="微软雅黑" panose="020B0503020204020204" charset="-122"/>
                <a:sym typeface="+mn-ea"/>
              </a:rPr>
              <a:t>SQL</a:t>
            </a:r>
            <a:r>
              <a:rPr lang="zh-CN" altLang="en-US" dirty="0">
                <a:latin typeface="Verdana" panose="020B0604030504040204" pitchFamily="34" charset="0"/>
                <a:ea typeface="微软雅黑" panose="020B0503020204020204" charset="-122"/>
                <a:sym typeface="+mn-ea"/>
              </a:rPr>
              <a:t>注入攻击的实践</a:t>
            </a:r>
            <a:endParaRPr lang="zh-CN" altLang="en-US" dirty="0"/>
          </a:p>
        </p:txBody>
      </p:sp>
      <p:sp>
        <p:nvSpPr>
          <p:cNvPr id="6147" name="Rectangle 3"/>
          <p:cNvSpPr>
            <a:spLocks noGrp="1"/>
          </p:cNvSpPr>
          <p:nvPr>
            <p:ph idx="1"/>
          </p:nvPr>
        </p:nvSpPr>
        <p:spPr>
          <a:xfrm>
            <a:off x="567055" y="1752600"/>
            <a:ext cx="8008620" cy="4267200"/>
          </a:xfrm>
        </p:spPr>
        <p:txBody>
          <a:bodyPr wrap="square" lIns="91440" tIns="45720" rIns="91440" bIns="45720" anchor="t"/>
          <a:p>
            <a:pPr marL="0" indent="0">
              <a:spcBef>
                <a:spcPct val="20000"/>
              </a:spcBef>
              <a:buNone/>
            </a:pPr>
            <a:r>
              <a:rPr lang="zh-CN" altLang="en-US" sz="2800" dirty="0"/>
              <a:t>实验任务： </a:t>
            </a:r>
            <a:r>
              <a:rPr lang="en-US" altLang="zh-CN" sz="2800" dirty="0"/>
              <a:t>DVWA</a:t>
            </a:r>
            <a:r>
              <a:rPr lang="zh-CN" altLang="en-US" sz="2800" dirty="0"/>
              <a:t>练习</a:t>
            </a:r>
            <a:r>
              <a:rPr lang="en-US" altLang="zh-CN" sz="2800" dirty="0"/>
              <a:t>PHP+MYSQL</a:t>
            </a:r>
            <a:r>
              <a:rPr lang="zh-CN" altLang="en-US" sz="2800" dirty="0"/>
              <a:t>手工注入</a:t>
            </a:r>
            <a:endParaRPr lang="zh-CN" altLang="en-US" sz="2800"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147482538" name="Picture 222"/>
          <p:cNvPicPr>
            <a:picLocks noChangeAspect="1"/>
          </p:cNvPicPr>
          <p:nvPr/>
        </p:nvPicPr>
        <p:blipFill>
          <a:blip r:embed="rId1"/>
          <a:stretch>
            <a:fillRect/>
          </a:stretch>
        </p:blipFill>
        <p:spPr>
          <a:xfrm>
            <a:off x="1751648" y="2244408"/>
            <a:ext cx="4885055" cy="3665855"/>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566738" y="3148013"/>
            <a:ext cx="8001000" cy="1476375"/>
          </a:xfrm>
        </p:spPr>
        <p:txBody>
          <a:bodyPr wrap="square" lIns="91440" tIns="45720" rIns="91440" bIns="45720" anchor="t"/>
          <a:p>
            <a:pPr algn="ctr" eaLnBrk="1" hangingPunct="1">
              <a:buNone/>
            </a:pPr>
            <a:r>
              <a:rPr lang="zh-CN" altLang="en-US" sz="5100" dirty="0"/>
              <a:t>谢谢！</a:t>
            </a:r>
            <a:endParaRPr lang="zh-CN" altLang="en-US" sz="5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zh-CN" altLang="en-US" b="1" dirty="0"/>
              <a:t>主要内容</a:t>
            </a:r>
            <a:r>
              <a:rPr lang="zh-CN" altLang="en-US" dirty="0"/>
              <a:t> </a:t>
            </a:r>
            <a:endParaRPr lang="zh-CN" altLang="en-US" dirty="0"/>
          </a:p>
        </p:txBody>
      </p:sp>
      <p:sp>
        <p:nvSpPr>
          <p:cNvPr id="6147" name="Rectangle 3"/>
          <p:cNvSpPr>
            <a:spLocks noGrp="1"/>
          </p:cNvSpPr>
          <p:nvPr>
            <p:ph idx="1"/>
          </p:nvPr>
        </p:nvSpPr>
        <p:spPr/>
        <p:txBody>
          <a:bodyPr wrap="square" lIns="91440" tIns="45720" rIns="91440" bIns="45720" anchor="t"/>
          <a:p>
            <a:pPr eaLnBrk="1" hangingPunct="1"/>
            <a:r>
              <a:rPr lang="en-US" altLang="zh-CN" dirty="0">
                <a:sym typeface="+mn-ea"/>
              </a:rPr>
              <a:t>SQL</a:t>
            </a:r>
            <a:r>
              <a:rPr lang="zh-CN" altLang="en-US" dirty="0">
                <a:sym typeface="+mn-ea"/>
              </a:rPr>
              <a:t>注入攻击概述</a:t>
            </a:r>
            <a:endParaRPr lang="en-US" altLang="zh-CN" dirty="0">
              <a:sym typeface="+mn-ea"/>
            </a:endParaRPr>
          </a:p>
          <a:p>
            <a:pPr eaLnBrk="1" hangingPunct="1"/>
            <a:r>
              <a:rPr lang="en-US" altLang="zh-CN" dirty="0">
                <a:sym typeface="+mn-ea"/>
              </a:rPr>
              <a:t>SQL</a:t>
            </a:r>
            <a:r>
              <a:rPr lang="zh-CN" altLang="en-US" dirty="0">
                <a:sym typeface="+mn-ea"/>
              </a:rPr>
              <a:t>注入攻击的分类</a:t>
            </a:r>
            <a:endParaRPr lang="zh-CN" altLang="en-US" dirty="0">
              <a:sym typeface="+mn-ea"/>
            </a:endParaRPr>
          </a:p>
          <a:p>
            <a:pPr eaLnBrk="1" hangingPunct="1"/>
            <a:r>
              <a:rPr lang="en-US" altLang="zh-CN" dirty="0">
                <a:sym typeface="+mn-ea"/>
              </a:rPr>
              <a:t>SQL</a:t>
            </a:r>
            <a:r>
              <a:rPr lang="zh-CN" altLang="en-US" dirty="0">
                <a:sym typeface="+mn-ea"/>
              </a:rPr>
              <a:t>注入攻击的步骤</a:t>
            </a:r>
            <a:endParaRPr lang="zh-CN" altLang="en-US" dirty="0">
              <a:sym typeface="+mn-ea"/>
            </a:endParaRPr>
          </a:p>
          <a:p>
            <a:pPr eaLnBrk="1" hangingPunct="1"/>
            <a:r>
              <a:rPr lang="en-US" altLang="zh-CN" dirty="0">
                <a:sym typeface="+mn-ea"/>
              </a:rPr>
              <a:t>SQL</a:t>
            </a:r>
            <a:r>
              <a:rPr lang="zh-CN" altLang="en-US" dirty="0">
                <a:sym typeface="+mn-ea"/>
              </a:rPr>
              <a:t>注入攻击的防范方法</a:t>
            </a:r>
            <a:endParaRPr lang="zh-CN" altLang="en-US" dirty="0"/>
          </a:p>
          <a:p>
            <a:pPr eaLnBrk="1" hangingPunct="1"/>
            <a:r>
              <a:rPr lang="en-US" altLang="zh-CN" dirty="0">
                <a:sym typeface="+mn-ea"/>
              </a:rPr>
              <a:t>SQL</a:t>
            </a:r>
            <a:r>
              <a:rPr lang="zh-CN" altLang="en-US" dirty="0">
                <a:sym typeface="+mn-ea"/>
              </a:rPr>
              <a:t>注入攻击的实践</a:t>
            </a: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7.1 </a:t>
            </a:r>
            <a:r>
              <a:rPr lang="en-US" altLang="zh-CN" dirty="0">
                <a:sym typeface="+mn-ea"/>
              </a:rPr>
              <a:t>SQL</a:t>
            </a:r>
            <a:r>
              <a:rPr lang="zh-CN" altLang="en-US" dirty="0">
                <a:sym typeface="+mn-ea"/>
              </a:rPr>
              <a:t>注入攻击概述</a:t>
            </a:r>
            <a:r>
              <a:rPr lang="zh-CN" altLang="en-US" dirty="0"/>
              <a:t> </a:t>
            </a:r>
            <a:endParaRPr lang="zh-CN" altLang="en-US" dirty="0"/>
          </a:p>
        </p:txBody>
      </p:sp>
      <p:sp>
        <p:nvSpPr>
          <p:cNvPr id="6147" name="Rectangle 3"/>
          <p:cNvSpPr>
            <a:spLocks noGrp="1"/>
          </p:cNvSpPr>
          <p:nvPr>
            <p:ph idx="1"/>
          </p:nvPr>
        </p:nvSpPr>
        <p:spPr/>
        <p:txBody>
          <a:bodyPr wrap="square" lIns="91440" tIns="45720" rIns="91440" bIns="45720" anchor="t"/>
          <a:p>
            <a:pPr marL="0" indent="0" eaLnBrk="1" hangingPunct="1">
              <a:buNone/>
            </a:pPr>
            <a:r>
              <a:rPr lang="zh-CN" dirty="0"/>
              <a:t>SQL 注入是由于用户和网站交互时存在漏洞而引起对数据库和网站的破坏，不法分子在网站交互的功能中提交信息中，包含敏感关键字，这些信息进入数据库，会窃取安全性信息，从而可以利用返回的信息登录网站、修改数据库中的权限或者对数据库的信息进行删除修改等不良行为。</a:t>
            </a: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sym typeface="+mn-ea"/>
              </a:rPr>
              <a:t>SQL</a:t>
            </a:r>
            <a:r>
              <a:rPr lang="zh-CN" altLang="en-US" dirty="0">
                <a:sym typeface="+mn-ea"/>
              </a:rPr>
              <a:t>注入攻击的特点</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Rectangle 3"/>
          <p:cNvSpPr>
            <a:spLocks noGrp="1"/>
          </p:cNvSpPr>
          <p:nvPr>
            <p:ph idx="1"/>
          </p:nvPr>
        </p:nvSpPr>
        <p:spPr/>
        <p:txBody>
          <a:bodyPr wrap="square" lIns="91440" tIns="45720" rIns="91440" bIns="45720" anchor="t"/>
          <a:p>
            <a:pPr eaLnBrk="1" hangingPunct="1"/>
            <a:r>
              <a:rPr lang="zh-CN" altLang="en-US" dirty="0">
                <a:sym typeface="+mn-ea"/>
              </a:rPr>
              <a:t>隐蔽性强：跟正常的</a:t>
            </a:r>
            <a:r>
              <a:rPr lang="en-US" altLang="zh-CN" dirty="0">
                <a:sym typeface="+mn-ea"/>
              </a:rPr>
              <a:t>web</a:t>
            </a:r>
            <a:r>
              <a:rPr lang="zh-CN" altLang="en-US" dirty="0">
                <a:sym typeface="+mn-ea"/>
              </a:rPr>
              <a:t>页面访问一样。</a:t>
            </a:r>
            <a:endParaRPr lang="zh-CN" altLang="en-US" dirty="0">
              <a:sym typeface="+mn-ea"/>
            </a:endParaRPr>
          </a:p>
          <a:p>
            <a:pPr eaLnBrk="1" hangingPunct="1"/>
            <a:r>
              <a:rPr lang="zh-CN" altLang="en-US" dirty="0">
                <a:sym typeface="+mn-ea"/>
              </a:rPr>
              <a:t>广泛性强：主要原理掌握</a:t>
            </a:r>
            <a:r>
              <a:rPr lang="en-US" altLang="zh-CN" dirty="0">
                <a:sym typeface="+mn-ea"/>
              </a:rPr>
              <a:t>SQL</a:t>
            </a:r>
            <a:r>
              <a:rPr lang="zh-CN" altLang="en-US" dirty="0">
                <a:sym typeface="+mn-ea"/>
              </a:rPr>
              <a:t>语句。</a:t>
            </a:r>
            <a:endParaRPr lang="zh-CN" altLang="en-US" dirty="0">
              <a:sym typeface="+mn-ea"/>
            </a:endParaRPr>
          </a:p>
          <a:p>
            <a:pPr eaLnBrk="1" hangingPunct="1"/>
            <a:r>
              <a:rPr lang="zh-CN" altLang="en-US" dirty="0">
                <a:sym typeface="+mn-ea"/>
              </a:rPr>
              <a:t>易学：存在大量</a:t>
            </a:r>
            <a:r>
              <a:rPr lang="en-US" altLang="zh-CN" dirty="0">
                <a:sym typeface="+mn-ea"/>
              </a:rPr>
              <a:t>SQL</a:t>
            </a:r>
            <a:r>
              <a:rPr lang="zh-CN" altLang="en-US" dirty="0">
                <a:sym typeface="+mn-ea"/>
              </a:rPr>
              <a:t>注入工具，操作简单。</a:t>
            </a:r>
            <a:endParaRPr lang="zh-CN" altLang="en-US" dirty="0">
              <a:sym typeface="+mn-ea"/>
            </a:endParaRPr>
          </a:p>
          <a:p>
            <a:pPr eaLnBrk="1" hangingPunct="1"/>
            <a:r>
              <a:rPr lang="zh-CN" altLang="en-US" dirty="0"/>
              <a:t>危害性大：窃取、修改机密数据。</a:t>
            </a:r>
            <a:endParaRPr lang="zh-CN" dirty="0"/>
          </a:p>
          <a:p>
            <a:pPr marL="0" indent="0" eaLnBrk="1" hangingPunct="1">
              <a:buNone/>
            </a:pPr>
            <a:endParaRPr 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7.2 </a:t>
            </a:r>
            <a:r>
              <a:rPr lang="en-US" altLang="zh-CN" b="1" dirty="0"/>
              <a:t>SQL</a:t>
            </a:r>
            <a:r>
              <a:rPr lang="zh-CN" altLang="en-US" b="1" dirty="0"/>
              <a:t>注入攻击的分类</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Rectangle 3"/>
          <p:cNvSpPr>
            <a:spLocks noGrp="1"/>
          </p:cNvSpPr>
          <p:nvPr>
            <p:ph idx="1"/>
          </p:nvPr>
        </p:nvSpPr>
        <p:spPr/>
        <p:txBody>
          <a:bodyPr wrap="square" lIns="91440" tIns="45720" rIns="91440" bIns="45720" anchor="t"/>
          <a:p>
            <a:pPr eaLnBrk="1" hangingPunct="1"/>
            <a:r>
              <a:rPr lang="zh-CN" altLang="en-US" dirty="0">
                <a:sym typeface="+mn-ea"/>
              </a:rPr>
              <a:t>常规注入</a:t>
            </a:r>
            <a:endParaRPr lang="zh-CN" altLang="en-US" dirty="0">
              <a:sym typeface="+mn-ea"/>
            </a:endParaRPr>
          </a:p>
          <a:p>
            <a:pPr eaLnBrk="1" hangingPunct="1"/>
            <a:r>
              <a:rPr lang="zh-CN" altLang="en-US" dirty="0">
                <a:sym typeface="+mn-ea"/>
              </a:rPr>
              <a:t>字典注入</a:t>
            </a:r>
            <a:endParaRPr lang="zh-CN" altLang="en-US" dirty="0">
              <a:sym typeface="+mn-ea"/>
            </a:endParaRPr>
          </a:p>
          <a:p>
            <a:pPr eaLnBrk="1" hangingPunct="1"/>
            <a:r>
              <a:rPr lang="zh-CN" altLang="en-US" dirty="0">
                <a:sym typeface="+mn-ea"/>
              </a:rPr>
              <a:t>盲注</a:t>
            </a:r>
            <a:endParaRPr lang="zh-CN" altLang="en-US" dirty="0">
              <a:sym typeface="+mn-ea"/>
            </a:endParaRPr>
          </a:p>
          <a:p>
            <a:pPr marL="0" indent="0" eaLnBrk="1" hangingPunct="1">
              <a:buNone/>
            </a:pPr>
            <a:endParaRPr lang="zh-CN" dirty="0"/>
          </a:p>
          <a:p>
            <a:pPr marL="0" indent="0" eaLnBrk="1" hangingPunct="1">
              <a:buNone/>
            </a:pPr>
            <a:endParaRPr 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zh-CN" altLang="en-US" b="1" dirty="0"/>
              <a:t>（一）常规注入</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Rectangle 3"/>
          <p:cNvSpPr>
            <a:spLocks noGrp="1"/>
          </p:cNvSpPr>
          <p:nvPr>
            <p:ph idx="1"/>
          </p:nvPr>
        </p:nvSpPr>
        <p:spPr>
          <a:xfrm>
            <a:off x="571183" y="1612265"/>
            <a:ext cx="8001000" cy="4267200"/>
          </a:xfrm>
        </p:spPr>
        <p:txBody>
          <a:bodyPr wrap="square" lIns="91440" tIns="45720" rIns="91440" bIns="45720" anchor="t"/>
          <a:p>
            <a:pPr eaLnBrk="1" hangingPunct="1"/>
            <a:r>
              <a:rPr lang="zh-CN" altLang="en-US" sz="2800" dirty="0">
                <a:sym typeface="+mn-ea"/>
              </a:rPr>
              <a:t>重言式攻击</a:t>
            </a:r>
            <a:r>
              <a:rPr lang="zh-CN" altLang="en-US" dirty="0">
                <a:sym typeface="+mn-ea"/>
              </a:rPr>
              <a:t>：</a:t>
            </a:r>
            <a:endParaRPr lang="zh-CN" altLang="en-US" dirty="0">
              <a:sym typeface="+mn-ea"/>
            </a:endParaRPr>
          </a:p>
          <a:p>
            <a:pPr marL="0" indent="0" eaLnBrk="1" hangingPunct="1">
              <a:buNone/>
            </a:pPr>
            <a:r>
              <a:rPr lang="zh-CN" altLang="en-US" sz="1800" b="1" dirty="0">
                <a:sym typeface="+mn-ea"/>
              </a:rPr>
              <a:t>   该类攻击通过注入一个或多个条件语句，旨在识别可注入的参数、绕开验证和提取数据。</a:t>
            </a:r>
            <a:endParaRPr lang="zh-CN" altLang="en-US" sz="1800" b="1" dirty="0">
              <a:sym typeface="+mn-ea"/>
            </a:endParaRPr>
          </a:p>
          <a:p>
            <a:pPr eaLnBrk="1" hangingPunct="1"/>
            <a:r>
              <a:rPr lang="zh-CN" altLang="en-US" sz="2800" dirty="0">
                <a:sym typeface="+mn-ea"/>
              </a:rPr>
              <a:t>非法</a:t>
            </a:r>
            <a:r>
              <a:rPr lang="en-US" altLang="zh-CN" sz="2800" dirty="0">
                <a:sym typeface="+mn-ea"/>
              </a:rPr>
              <a:t>/</a:t>
            </a:r>
            <a:r>
              <a:rPr lang="zh-CN" altLang="en-US" sz="2800" dirty="0">
                <a:sym typeface="+mn-ea"/>
              </a:rPr>
              <a:t>逻辑错误查询：</a:t>
            </a:r>
            <a:endParaRPr lang="zh-CN" altLang="en-US" sz="2800" dirty="0">
              <a:sym typeface="+mn-ea"/>
            </a:endParaRPr>
          </a:p>
          <a:p>
            <a:pPr marL="0" indent="0" eaLnBrk="1" hangingPunct="1">
              <a:buNone/>
            </a:pPr>
            <a:r>
              <a:rPr lang="zh-CN" altLang="en-US" sz="1800" b="1" dirty="0">
                <a:sym typeface="+mn-ea"/>
              </a:rPr>
              <a:t>   该类攻击用于收集web应用程序后端数据库的类型、结构和版本。通常通过发送有语法错误、类型转换、或是逻辑错误的语句到数据库中执行。</a:t>
            </a:r>
            <a:endParaRPr lang="zh-CN" altLang="en-US" dirty="0">
              <a:sym typeface="+mn-ea"/>
            </a:endParaRPr>
          </a:p>
          <a:p>
            <a:pPr eaLnBrk="1" hangingPunct="1"/>
            <a:r>
              <a:rPr lang="zh-CN" altLang="en-US" sz="2800" dirty="0">
                <a:sym typeface="+mn-ea"/>
              </a:rPr>
              <a:t>并查询</a:t>
            </a:r>
            <a:endParaRPr lang="zh-CN" altLang="en-US" sz="2800" dirty="0">
              <a:sym typeface="+mn-ea"/>
            </a:endParaRPr>
          </a:p>
          <a:p>
            <a:pPr marL="0" indent="0" eaLnBrk="1" hangingPunct="1">
              <a:buNone/>
            </a:pPr>
            <a:r>
              <a:rPr lang="zh-CN" altLang="en-US" sz="1800" b="1" dirty="0">
                <a:sym typeface="+mn-ea"/>
              </a:rPr>
              <a:t>   并查询通过注入UNION SELECT语句，改变返回的数据集，以便绕开验证或者提取数据。</a:t>
            </a:r>
            <a:endParaRPr lang="zh-CN" altLang="en-US" sz="1800" b="1" dirty="0">
              <a:sym typeface="+mn-ea"/>
            </a:endParaRPr>
          </a:p>
          <a:p>
            <a:pPr eaLnBrk="1" hangingPunct="1"/>
            <a:r>
              <a:rPr lang="zh-CN" altLang="en-US" sz="2800" dirty="0">
                <a:sym typeface="+mn-ea"/>
              </a:rPr>
              <a:t>批量查询</a:t>
            </a:r>
            <a:endParaRPr lang="zh-CN" altLang="en-US" sz="2800" dirty="0">
              <a:sym typeface="+mn-ea"/>
            </a:endParaRPr>
          </a:p>
          <a:p>
            <a:pPr marL="0" indent="0" eaLnBrk="1" hangingPunct="1">
              <a:buNone/>
            </a:pPr>
            <a:r>
              <a:rPr lang="zh-CN" altLang="en-US" sz="1800" dirty="0">
                <a:sym typeface="+mn-ea"/>
              </a:rPr>
              <a:t>   </a:t>
            </a:r>
            <a:r>
              <a:rPr lang="zh-CN" altLang="en-US" sz="1800" b="1" dirty="0">
                <a:sym typeface="+mn-ea"/>
              </a:rPr>
              <a:t>批量查询(Piggy-Backed Queries)中攻击者试图注入额外的查询，达到提取数据，插入或修改数据，或者引起拒绝服务的目的。</a:t>
            </a:r>
            <a:endParaRPr lang="zh-CN" altLang="en-US" sz="1800" b="1" dirty="0">
              <a:sym typeface="+mn-ea"/>
            </a:endParaRPr>
          </a:p>
          <a:p>
            <a:pPr marL="0" indent="0" eaLnBrk="1" hangingPunct="1">
              <a:buNone/>
            </a:pPr>
            <a:endParaRPr lang="zh-CN" altLang="en-US" dirty="0">
              <a:sym typeface="+mn-ea"/>
            </a:endParaRPr>
          </a:p>
          <a:p>
            <a:pPr marL="0" indent="0" eaLnBrk="1" hangingPunct="1">
              <a:buNone/>
            </a:pPr>
            <a:endParaRPr lang="zh-CN" dirty="0"/>
          </a:p>
          <a:p>
            <a:pPr marL="0" indent="0" eaLnBrk="1" hangingPunct="1">
              <a:buNone/>
            </a:pPr>
            <a:endParaRPr 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zh-CN" altLang="en-US" b="1" dirty="0"/>
              <a:t>（二）字典注入</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Rectangle 3"/>
          <p:cNvSpPr>
            <a:spLocks noGrp="1"/>
          </p:cNvSpPr>
          <p:nvPr>
            <p:ph idx="1"/>
          </p:nvPr>
        </p:nvSpPr>
        <p:spPr>
          <a:xfrm>
            <a:off x="571183" y="1612265"/>
            <a:ext cx="8001000" cy="4267200"/>
          </a:xfrm>
        </p:spPr>
        <p:txBody>
          <a:bodyPr wrap="square" lIns="91440" tIns="45720" rIns="91440" bIns="45720" anchor="t"/>
          <a:p>
            <a:pPr marL="0" indent="0" eaLnBrk="1" hangingPunct="1">
              <a:buNone/>
            </a:pPr>
            <a:r>
              <a:rPr lang="en-US" altLang="zh-CN" sz="2800" dirty="0">
                <a:sym typeface="+mn-ea"/>
              </a:rPr>
              <a:t>   </a:t>
            </a:r>
            <a:r>
              <a:rPr lang="zh-CN" altLang="en-US" sz="2800" dirty="0">
                <a:sym typeface="+mn-ea"/>
              </a:rPr>
              <a:t>是将常用的字段名称生成一部字典字符集，用该字典中的数据探测Web应用程序的数据库相关信息，因为当前网络管理员和多数网络用户的安全意识不高，字段名称都遵循某种特定方式，字典猜解将会有用武之地。</a:t>
            </a:r>
            <a:endParaRPr lang="zh-CN" altLang="en-US" sz="2800" dirty="0">
              <a:sym typeface="+mn-ea"/>
            </a:endParaRPr>
          </a:p>
          <a:p>
            <a:pPr marL="0" indent="0" eaLnBrk="1" hangingPunct="1">
              <a:buNone/>
            </a:pPr>
            <a:endParaRPr lang="zh-CN" altLang="en-US" dirty="0">
              <a:sym typeface="+mn-ea"/>
            </a:endParaRPr>
          </a:p>
          <a:p>
            <a:pPr marL="0" indent="0" eaLnBrk="1" hangingPunct="1">
              <a:buNone/>
            </a:pPr>
            <a:endParaRPr lang="zh-CN" dirty="0"/>
          </a:p>
          <a:p>
            <a:pPr marL="0" indent="0" eaLnBrk="1" hangingPunct="1">
              <a:buNone/>
            </a:pPr>
            <a:endParaRPr 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zh-CN" altLang="en-US" b="1" dirty="0"/>
              <a:t>（三）盲注</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Rectangle 3"/>
          <p:cNvSpPr>
            <a:spLocks noGrp="1"/>
          </p:cNvSpPr>
          <p:nvPr>
            <p:ph idx="1"/>
          </p:nvPr>
        </p:nvSpPr>
        <p:spPr>
          <a:xfrm>
            <a:off x="571183" y="1612265"/>
            <a:ext cx="8001000" cy="4267200"/>
          </a:xfrm>
        </p:spPr>
        <p:txBody>
          <a:bodyPr wrap="square" lIns="91440" tIns="45720" rIns="91440" bIns="45720" anchor="t"/>
          <a:p>
            <a:pPr marL="0" indent="0" eaLnBrk="1" hangingPunct="1">
              <a:buNone/>
            </a:pPr>
            <a:r>
              <a:rPr lang="en-US" altLang="zh-CN" sz="2800" dirty="0">
                <a:sym typeface="+mn-ea"/>
              </a:rPr>
              <a:t>   </a:t>
            </a:r>
            <a:r>
              <a:rPr lang="zh-CN" altLang="en-US" sz="2800" dirty="0">
                <a:sym typeface="+mn-ea"/>
              </a:rPr>
              <a:t>盲注是基于推理的，通过向服务器端请求含有“TRUE/FALSE”逻辑值的语句，并结合客户端页面响应来获取信息。也就是说，在提交的数据中加入猜测的数据，交到数据库中，如果正确返回结果，则该数据即为所要猜测的值，如果返回错误，则继续问是否为其他数据。常规注入和盲注是有许多共同之处，它们都是利用一种代码错误，应用程序不加验证的从客户端接收数据并执行查询。。</a:t>
            </a:r>
            <a:endParaRPr lang="zh-CN" altLang="en-US" sz="2800" dirty="0">
              <a:sym typeface="+mn-ea"/>
            </a:endParaRPr>
          </a:p>
          <a:p>
            <a:pPr marL="0" indent="0" eaLnBrk="1" hangingPunct="1">
              <a:buNone/>
            </a:pPr>
            <a:endParaRPr lang="zh-CN" altLang="en-US" dirty="0">
              <a:sym typeface="+mn-ea"/>
            </a:endParaRPr>
          </a:p>
          <a:p>
            <a:pPr marL="0" indent="0" eaLnBrk="1" hangingPunct="1">
              <a:buNone/>
            </a:pPr>
            <a:endParaRPr lang="zh-CN" dirty="0"/>
          </a:p>
          <a:p>
            <a:pPr marL="0" indent="0" eaLnBrk="1" hangingPunct="1">
              <a:buNone/>
            </a:pPr>
            <a:endParaRPr 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7.3 </a:t>
            </a:r>
            <a:r>
              <a:rPr lang="zh-CN" altLang="en-US" b="1" dirty="0">
                <a:latin typeface="Verdana" panose="020B0604030504040204" pitchFamily="34" charset="0"/>
                <a:ea typeface="微软雅黑" panose="020B0503020204020204" charset="-122"/>
                <a:sym typeface="+mn-ea"/>
              </a:rPr>
              <a:t>SQL</a:t>
            </a:r>
            <a:r>
              <a:rPr lang="zh-CN" altLang="en-US" dirty="0">
                <a:latin typeface="Verdana" panose="020B0604030504040204" pitchFamily="34" charset="0"/>
                <a:ea typeface="微软雅黑" panose="020B0503020204020204" charset="-122"/>
                <a:sym typeface="+mn-ea"/>
              </a:rPr>
              <a:t>注入攻击的步骤</a:t>
            </a:r>
            <a:r>
              <a:rPr lang="zh-CN" altLang="en-US" dirty="0"/>
              <a:t> </a:t>
            </a:r>
            <a:endParaRPr lang="zh-CN" altLang="en-US" dirty="0"/>
          </a:p>
        </p:txBody>
      </p:sp>
      <p:sp>
        <p:nvSpPr>
          <p:cNvPr id="6147" name="Rectangle 3"/>
          <p:cNvSpPr>
            <a:spLocks noGrp="1"/>
          </p:cNvSpPr>
          <p:nvPr>
            <p:ph idx="1"/>
          </p:nvPr>
        </p:nvSpPr>
        <p:spPr>
          <a:xfrm>
            <a:off x="567055" y="1752600"/>
            <a:ext cx="8008620" cy="4267200"/>
          </a:xfrm>
        </p:spPr>
        <p:txBody>
          <a:bodyPr wrap="square" lIns="91440" tIns="45720" rIns="91440" bIns="45720" anchor="t"/>
          <a:p>
            <a:pPr marL="0" indent="0">
              <a:spcBef>
                <a:spcPct val="20000"/>
              </a:spcBef>
              <a:buNone/>
            </a:pPr>
            <a:r>
              <a:rPr lang="zh-CN" altLang="en-US" dirty="0"/>
              <a:t>SQL注入攻击主要通过Web应用程序提供的用户输入接口（如一个动态页面的输入参数、表单的输入框）输入一段精心构造的SQL查询命令，攻击和利用不完善的输入验证机制，使得注入代码得以执行完成非预期的攻击操作行为。注入攻击针对不同的关系型数据库略有不同，但实现的基本攻击流程是相同。</a:t>
            </a:r>
            <a:endParaRPr lang="zh-CN" altLang="en-US"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2142</Words>
  <Application>WPS 演示</Application>
  <PresentationFormat>全屏显示(4:3)</PresentationFormat>
  <Paragraphs>186</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Verdana</vt:lpstr>
      <vt:lpstr>微软雅黑</vt:lpstr>
      <vt:lpstr>Century Gothic</vt:lpstr>
      <vt:lpstr>幼圆</vt:lpstr>
      <vt:lpstr>Times New Roman</vt:lpstr>
      <vt:lpstr>Arial Unicode MS</vt:lpstr>
      <vt:lpstr>Profile</vt:lpstr>
      <vt:lpstr>第七章     SQL注入攻击</vt:lpstr>
      <vt:lpstr>7.1 实验目的 </vt:lpstr>
      <vt:lpstr>7.1 实验目的 </vt:lpstr>
      <vt:lpstr>7.1 SQL注入攻击概述 </vt:lpstr>
      <vt:lpstr>7.2 SQL注入简介 </vt:lpstr>
      <vt:lpstr>7.2 SQL注入攻击的分类 </vt:lpstr>
      <vt:lpstr>（一）常规注入 </vt:lpstr>
      <vt:lpstr>（二）字典注入 </vt:lpstr>
      <vt:lpstr>7.3 SQL注入式攻击的原理 </vt:lpstr>
      <vt:lpstr>PowerPoint 演示文稿</vt:lpstr>
      <vt:lpstr>PowerPoint 演示文稿</vt:lpstr>
      <vt:lpstr>7.3 SQL注入攻击的步骤 </vt:lpstr>
      <vt:lpstr>7.4 SQL注入攻击的防范方法</vt:lpstr>
      <vt:lpstr>7.4.1 APACHE 服务器安全配置</vt:lpstr>
      <vt:lpstr>7.4.2 IIS 服务器安全配置</vt:lpstr>
      <vt:lpstr>7.4.3 数据库服务器安全配置</vt:lpstr>
      <vt:lpstr>7.4 SQL注入攻击的防范方法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174</cp:revision>
  <dcterms:created xsi:type="dcterms:W3CDTF">2018-03-07T08:56:00Z</dcterms:created>
  <dcterms:modified xsi:type="dcterms:W3CDTF">2018-03-13T07:01:52Z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2052-10.1.0.7022</vt:lpwstr>
  </property>
</Properties>
</file>