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3"/>
    <p:sldId id="349" r:id="rId4"/>
    <p:sldId id="257" r:id="rId5"/>
    <p:sldId id="317" r:id="rId6"/>
    <p:sldId id="366" r:id="rId7"/>
    <p:sldId id="367" r:id="rId8"/>
    <p:sldId id="368" r:id="rId9"/>
    <p:sldId id="369" r:id="rId10"/>
    <p:sldId id="370" r:id="rId11"/>
    <p:sldId id="371" r:id="rId12"/>
    <p:sldId id="372" r:id="rId13"/>
    <p:sldId id="373" r:id="rId14"/>
    <p:sldId id="374" r:id="rId15"/>
    <p:sldId id="375" r:id="rId16"/>
    <p:sldId id="376" r:id="rId17"/>
    <p:sldId id="377" r:id="rId18"/>
    <p:sldId id="378" r:id="rId19"/>
    <p:sldId id="379" r:id="rId20"/>
    <p:sldId id="380" r:id="rId21"/>
    <p:sldId id="381" r:id="rId22"/>
    <p:sldId id="382" r:id="rId23"/>
    <p:sldId id="383" r:id="rId24"/>
    <p:sldId id="384" r:id="rId25"/>
    <p:sldId id="385" r:id="rId26"/>
    <p:sldId id="386" r:id="rId27"/>
    <p:sldId id="387" r:id="rId28"/>
    <p:sldId id="388" r:id="rId29"/>
    <p:sldId id="389" r:id="rId30"/>
    <p:sldId id="280" r:id="rId3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6" d="100"/>
          <a:sy n="66" d="100"/>
        </p:scale>
        <p:origin x="1280" y="40"/>
      </p:cViewPr>
      <p:guideLst>
        <p:guide orient="horz" pos="2160"/>
        <p:guide pos="2872"/>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01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2435360-40C6-4908-BF32-3BFA752777B5}"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050" name="AutoShape 7"/>
          <p:cNvSpPr/>
          <p:nvPr userDrawn="1"/>
        </p:nvSpPr>
        <p:spPr>
          <a:xfrm>
            <a:off x="685800" y="2393950"/>
            <a:ext cx="7772400" cy="109538"/>
          </a:xfrm>
          <a:custGeom>
            <a:avLst/>
            <a:gdLst/>
            <a:ahLst/>
            <a:cxnLst>
              <a:cxn ang="0">
                <a:pos x="0" y="0"/>
              </a:cxn>
              <a:cxn ang="0">
                <a:pos x="2147483646" y="0"/>
              </a:cxn>
              <a:cxn ang="0">
                <a:pos x="2147483646" y="11998573"/>
              </a:cxn>
              <a:cxn ang="0">
                <a:pos x="0" y="11998573"/>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2051" name="Rectangle 3"/>
          <p:cNvSpPr>
            <a:spLocks noGrp="1"/>
          </p:cNvSpPr>
          <p:nvPr userDrawn="1"/>
        </p:nvSpPr>
        <p:spPr>
          <a:xfrm>
            <a:off x="250825" y="50800"/>
            <a:ext cx="7010400" cy="477838"/>
          </a:xfrm>
          <a:prstGeom prst="rect">
            <a:avLst/>
          </a:prstGeom>
          <a:noFill/>
          <a:ln w="9525">
            <a:noFill/>
          </a:ln>
        </p:spPr>
        <p:txBody>
          <a:bodyPr anchor="t"/>
          <a:p>
            <a:pPr lvl="0" indent="0">
              <a:buFont typeface="Wingdings" panose="05000000000000000000" pitchFamily="2" charset="2"/>
              <a:buNone/>
            </a:pPr>
            <a:r>
              <a:rPr lang="zh-CN" altLang="en-US" sz="2400">
                <a:latin typeface="微软雅黑" panose="020B0503020204020204" charset="-122"/>
                <a:ea typeface="微软雅黑" panose="020B0503020204020204" charset="-122"/>
              </a:rPr>
              <a:t>《网络安全技术原理与实践》</a:t>
            </a:r>
            <a:endParaRPr lang="zh-CN" altLang="en-US" sz="2400">
              <a:latin typeface="微软雅黑" panose="020B0503020204020204" charset="-122"/>
              <a:ea typeface="微软雅黑" panose="020B0503020204020204" charset="-122"/>
            </a:endParaRPr>
          </a:p>
        </p:txBody>
      </p:sp>
      <p:sp>
        <p:nvSpPr>
          <p:cNvPr id="53250" name="Rectangle 2"/>
          <p:cNvSpPr>
            <a:spLocks noGrp="1" noChangeArrowheads="1"/>
          </p:cNvSpPr>
          <p:nvPr>
            <p:ph type="ctrTitle" hasCustomPrompt="1"/>
          </p:nvPr>
        </p:nvSpPr>
        <p:spPr>
          <a:xfrm>
            <a:off x="685800" y="990600"/>
            <a:ext cx="7772400" cy="1371600"/>
          </a:xfrm>
        </p:spPr>
        <p:txBody>
          <a:bodyPr/>
          <a:lstStyle>
            <a:lvl1pPr>
              <a:defRPr sz="4000"/>
            </a:lvl1pPr>
          </a:lstStyle>
          <a:p>
            <a:pPr lvl="0" fontAlgn="base"/>
            <a:endParaRPr lang="zh-CN" altLang="en-US" strike="noStrike" noProof="0" smtClean="0"/>
          </a:p>
        </p:txBody>
      </p:sp>
      <p:sp>
        <p:nvSpPr>
          <p:cNvPr id="53251" name="Rectangle 3"/>
          <p:cNvSpPr>
            <a:spLocks noGrp="1" noChangeArrowheads="1"/>
          </p:cNvSpPr>
          <p:nvPr>
            <p:ph type="subTitle" idx="1" hasCustomPrompt="1"/>
          </p:nvPr>
        </p:nvSpPr>
        <p:spPr>
          <a:xfrm>
            <a:off x="1447800" y="3429000"/>
            <a:ext cx="7010400" cy="1600200"/>
          </a:xfrm>
        </p:spPr>
        <p:txBody>
          <a:bodyPr/>
          <a:lstStyle>
            <a:lvl1pPr marL="0" indent="0">
              <a:buFont typeface="Wingdings" panose="05000000000000000000" pitchFamily="2" charset="2"/>
              <a:buNone/>
              <a:defRPr sz="2800">
                <a:latin typeface="微软雅黑" panose="020B0503020204020204" charset="-122"/>
                <a:ea typeface="微软雅黑" panose="020B0503020204020204" charset="-122"/>
              </a:defRPr>
            </a:lvl1pPr>
          </a:lstStyle>
          <a:p>
            <a:pPr lvl="0" fontAlgn="base"/>
            <a:r>
              <a:rPr lang="zh-CN" altLang="en-US" strike="noStrike" noProof="0" smtClean="0"/>
              <a:t>主编：黄晓芳</a:t>
            </a:r>
            <a:endParaRPr lang="zh-CN" altLang="en-US" strike="noStrike" noProof="0" smtClean="0"/>
          </a:p>
          <a:p>
            <a:pPr lvl="0" fontAlgn="base"/>
            <a:r>
              <a:rPr lang="zh-CN" altLang="en-US" strike="noStrike" noProof="0" smtClean="0"/>
              <a:t>副主编：孙海峰 左旭辉</a:t>
            </a:r>
            <a:endParaRPr lang="zh-CN" altLang="en-US" strike="noStrike" noProof="0" smtClean="0"/>
          </a:p>
        </p:txBody>
      </p:sp>
      <p:sp>
        <p:nvSpPr>
          <p:cNvPr id="9" name="Rectangle 4"/>
          <p:cNvSpPr>
            <a:spLocks noGrp="1" noChangeArrowheads="1"/>
          </p:cNvSpPr>
          <p:nvPr>
            <p:ph type="dt" sz="half" idx="2"/>
          </p:nvPr>
        </p:nvSpPr>
        <p:spPr bwMode="auto">
          <a:xfrm>
            <a:off x="5213350" y="6181725"/>
            <a:ext cx="35639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mtClean="0">
                <a:latin typeface="微软雅黑" panose="020B0503020204020204" charset="-122"/>
                <a:ea typeface="微软雅黑" panose="020B050302020402020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高等学校电子信息类</a:t>
            </a:r>
            <a:r>
              <a:rPr kumimoji="0" lang="en-US" altLang="zh-CN"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十三五</a:t>
            </a:r>
            <a:r>
              <a:rPr kumimoji="0" lang="en-US" altLang="zh-CN"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规划教材</a:t>
            </a:r>
            <a:endParaRPr kumimoji="0" lang="zh-CN" altLang="en-US" sz="1200"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应用型网络与信息安全工程技术人才培养系列教材</a:t>
            </a:r>
            <a:endParaRPr kumimoji="0" lang="zh-CN" altLang="en-US" sz="1200" b="0" i="0" u="none" strike="noStrike" kern="1200" cap="none" spc="0" normalizeH="0" baseline="0" noProof="0">
              <a:ln>
                <a:noFill/>
              </a:ln>
              <a:solidFill>
                <a:schemeClr val="tx1"/>
              </a:solidFill>
              <a:effectLst/>
              <a:uLnTx/>
              <a:uFillTx/>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74675" y="826770"/>
            <a:ext cx="8001000" cy="694055"/>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9" name="Rectangle 4"/>
          <p:cNvSpPr>
            <a:spLocks noGrp="1" noChangeArrowheads="1"/>
          </p:cNvSpPr>
          <p:nvPr>
            <p:ph type="dt" sz="half" idx="2"/>
          </p:nvPr>
        </p:nvSpPr>
        <p:spPr bwMode="auto">
          <a:xfrm>
            <a:off x="5213350" y="6181725"/>
            <a:ext cx="35639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mtClean="0">
                <a:latin typeface="微软雅黑" panose="020B0503020204020204" charset="-122"/>
                <a:ea typeface="微软雅黑" panose="020B050302020402020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高等学校电子信息类</a:t>
            </a:r>
            <a:r>
              <a:rPr kumimoji="0" lang="en-US" altLang="zh-CN"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十三五</a:t>
            </a:r>
            <a:r>
              <a:rPr kumimoji="0" lang="en-US" altLang="zh-CN"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规划教材</a:t>
            </a:r>
            <a:endParaRPr kumimoji="0" lang="zh-CN" altLang="en-US" sz="1200"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应用型网络与信息安全工程技术人才培养系列教材</a:t>
            </a: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980CBF6-B6D4-4E81-9B72-6C6DECAA5924}"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980CBF6-B6D4-4E81-9B72-6C6DECAA5924}"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p:sp>
        <p:nvSpPr>
          <p:cNvPr id="1026" name="Rectangle 2"/>
          <p:cNvSpPr>
            <a:spLocks noGrp="1"/>
          </p:cNvSpPr>
          <p:nvPr>
            <p:ph type="title"/>
          </p:nvPr>
        </p:nvSpPr>
        <p:spPr>
          <a:xfrm>
            <a:off x="574675" y="304800"/>
            <a:ext cx="8001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Rectangle 3"/>
          <p:cNvSpPr>
            <a:spLocks noGrp="1"/>
          </p:cNvSpPr>
          <p:nvPr>
            <p:ph type="body"/>
          </p:nvPr>
        </p:nvSpPr>
        <p:spPr>
          <a:xfrm>
            <a:off x="566738" y="1752600"/>
            <a:ext cx="8001000" cy="4267200"/>
          </a:xfrm>
          <a:prstGeom prst="rect">
            <a:avLst/>
          </a:prstGeom>
          <a:noFill/>
          <a:ln w="9525">
            <a:noFill/>
          </a:ln>
        </p:spPr>
        <p:txBody>
          <a:bodyPr anchor="t"/>
          <a:p>
            <a:pPr lvl="0" indent="-46990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1028" name="Line 5"/>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52230"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2231"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2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2232"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F980CBF6-B6D4-4E81-9B72-6C6DECAA5924}"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hasCustomPrompt="1"/>
          </p:nvPr>
        </p:nvSpPr>
        <p:spPr>
          <a:xfrm>
            <a:off x="693420" y="1515745"/>
            <a:ext cx="6150610" cy="846455"/>
          </a:xfrm>
        </p:spPr>
        <p:txBody>
          <a:bodyPr anchor="b"/>
          <a:p>
            <a:r>
              <a:rPr lang="zh-CN" altLang="en-US" sz="3600" kern="1200">
                <a:solidFill>
                  <a:schemeClr val="tx1"/>
                </a:solidFill>
                <a:latin typeface="微软雅黑" panose="020B0503020204020204" charset="-122"/>
                <a:ea typeface="微软雅黑" panose="020B0503020204020204" charset="-122"/>
                <a:cs typeface="+mn-cs"/>
              </a:rPr>
              <a:t>第八章     </a:t>
            </a:r>
            <a:r>
              <a:rPr lang="en-US" altLang="zh-CN" sz="3600" kern="1200">
                <a:solidFill>
                  <a:schemeClr val="tx1"/>
                </a:solidFill>
                <a:latin typeface="微软雅黑" panose="020B0503020204020204" charset="-122"/>
                <a:ea typeface="微软雅黑" panose="020B0503020204020204" charset="-122"/>
                <a:cs typeface="+mn-cs"/>
              </a:rPr>
              <a:t>XSS</a:t>
            </a:r>
            <a:r>
              <a:rPr lang="zh-CN" altLang="en-US" sz="3600" kern="1200">
                <a:solidFill>
                  <a:schemeClr val="tx1"/>
                </a:solidFill>
                <a:latin typeface="微软雅黑" panose="020B0503020204020204" charset="-122"/>
                <a:ea typeface="微软雅黑" panose="020B0503020204020204" charset="-122"/>
                <a:cs typeface="+mn-cs"/>
              </a:rPr>
              <a:t>跨站脚本攻击</a:t>
            </a:r>
            <a:endParaRPr lang="zh-CN" altLang="en-US" sz="3600" kern="1200">
              <a:solidFill>
                <a:schemeClr val="tx1"/>
              </a:solidFill>
              <a:latin typeface="微软雅黑" panose="020B0503020204020204" charset="-122"/>
              <a:ea typeface="微软雅黑" panose="020B0503020204020204" charset="-122"/>
              <a:cs typeface="+mn-cs"/>
            </a:endParaRPr>
          </a:p>
        </p:txBody>
      </p:sp>
      <p:sp>
        <p:nvSpPr>
          <p:cNvPr id="5123" name="Rectangle 3"/>
          <p:cNvSpPr>
            <a:spLocks noGrp="1"/>
          </p:cNvSpPr>
          <p:nvPr>
            <p:ph type="subTitle" idx="1" hasCustomPrompt="1"/>
          </p:nvPr>
        </p:nvSpPr>
        <p:spPr>
          <a:xfrm>
            <a:off x="2106930" y="3303270"/>
            <a:ext cx="4217035" cy="1285240"/>
          </a:xfrm>
        </p:spPr>
        <p:txBody>
          <a:bodyPr anchor="t"/>
          <a:p>
            <a:pPr>
              <a:buFont typeface="Wingdings" panose="05000000000000000000" pitchFamily="2" charset="2"/>
            </a:pPr>
            <a:r>
              <a:rPr lang="zh-CN" altLang="en-US" kern="1200">
                <a:latin typeface="微软雅黑" panose="020B0503020204020204" charset="-122"/>
                <a:ea typeface="微软雅黑" panose="020B0503020204020204" charset="-122"/>
                <a:cs typeface="+mn-cs"/>
              </a:rPr>
              <a:t>主编：黄晓芳</a:t>
            </a:r>
            <a:endParaRPr lang="zh-CN" altLang="en-US" kern="1200">
              <a:latin typeface="微软雅黑" panose="020B0503020204020204" charset="-122"/>
              <a:ea typeface="微软雅黑" panose="020B0503020204020204" charset="-122"/>
              <a:cs typeface="+mn-cs"/>
            </a:endParaRPr>
          </a:p>
          <a:p>
            <a:pPr>
              <a:buFont typeface="Wingdings" panose="05000000000000000000" pitchFamily="2" charset="2"/>
            </a:pPr>
            <a:r>
              <a:rPr lang="zh-CN" altLang="en-US" kern="1200">
                <a:latin typeface="微软雅黑" panose="020B0503020204020204" charset="-122"/>
                <a:cs typeface="+mn-cs"/>
              </a:rPr>
              <a:t>副主编：孙海峰 左旭辉</a:t>
            </a:r>
            <a:endParaRPr lang="zh-CN" altLang="en-US" kern="1200">
              <a:latin typeface="微软雅黑" panose="020B0503020204020204" charset="-122"/>
              <a:cs typeface="+mn-cs"/>
            </a:endParaRPr>
          </a:p>
        </p:txBody>
      </p:sp>
      <p:sp>
        <p:nvSpPr>
          <p:cNvPr id="2" name="文本框 1"/>
          <p:cNvSpPr txBox="1"/>
          <p:nvPr/>
        </p:nvSpPr>
        <p:spPr>
          <a:xfrm>
            <a:off x="4264660" y="5664835"/>
            <a:ext cx="4757420" cy="583565"/>
          </a:xfrm>
          <a:prstGeom prst="rect">
            <a:avLst/>
          </a:prstGeom>
          <a:noFill/>
        </p:spPr>
        <p:txBody>
          <a:bodyPr wrap="square" rtlCol="0">
            <a:spAutoFit/>
          </a:bodyPr>
          <a:p>
            <a:r>
              <a:rPr lang="zh-CN" altLang="en-US" sz="1600"/>
              <a:t>高等学校电子信息类</a:t>
            </a:r>
            <a:r>
              <a:rPr lang="en-US" altLang="zh-CN" sz="1600"/>
              <a:t>“</a:t>
            </a:r>
            <a:r>
              <a:rPr lang="zh-CN" altLang="en-US" sz="1600"/>
              <a:t>十三五</a:t>
            </a:r>
            <a:r>
              <a:rPr lang="en-US" altLang="zh-CN" sz="1600"/>
              <a:t>”</a:t>
            </a:r>
            <a:r>
              <a:rPr lang="zh-CN" altLang="en-US" sz="1600"/>
              <a:t>规划教材</a:t>
            </a:r>
            <a:endParaRPr lang="zh-CN" altLang="en-US" sz="1600"/>
          </a:p>
          <a:p>
            <a:r>
              <a:rPr lang="zh-CN" altLang="en-US" sz="1600"/>
              <a:t>应用型网络与信息安全工程技术人才培养系列教材</a:t>
            </a:r>
            <a:endParaRPr lang="zh-CN" altLang="en-US"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dirty="0"/>
              <a:t>8.3 </a:t>
            </a:r>
            <a:r>
              <a:rPr lang="en-US" altLang="zh-CN" b="1" dirty="0"/>
              <a:t>XSS</a:t>
            </a:r>
            <a:r>
              <a:rPr lang="zh-CN" altLang="en-US" b="1" dirty="0"/>
              <a:t>攻击的防范方法</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3" name="内容占位符 2"/>
          <p:cNvSpPr/>
          <p:nvPr>
            <p:ph idx="1"/>
          </p:nvPr>
        </p:nvSpPr>
        <p:spPr/>
        <p:txBody>
          <a:bodyPr/>
          <a:p>
            <a:r>
              <a:rPr lang="zh-CN" altLang="en-US"/>
              <a:t>服务器端防范措施</a:t>
            </a:r>
            <a:endParaRPr lang="zh-CN" altLang="en-US"/>
          </a:p>
          <a:p>
            <a:r>
              <a:rPr lang="zh-CN" altLang="en-US"/>
              <a:t>客户端防范措施</a:t>
            </a:r>
            <a:endParaRPr lang="zh-CN" altLang="en-US"/>
          </a:p>
          <a:p>
            <a:r>
              <a:rPr lang="zh-CN" altLang="en-US"/>
              <a:t>服务器端与客户端结合的防范方法</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67055" y="298133"/>
            <a:ext cx="8001000" cy="693737"/>
          </a:xfrm>
        </p:spPr>
        <p:txBody>
          <a:bodyPr wrap="square" lIns="91440" tIns="45720" rIns="91440" bIns="45720" anchor="b"/>
          <a:p>
            <a:pPr eaLnBrk="1" hangingPunct="1"/>
            <a:r>
              <a:rPr lang="zh-CN" altLang="en-US" dirty="0"/>
              <a:t>（</a:t>
            </a:r>
            <a:r>
              <a:rPr lang="en-US" altLang="zh-CN" dirty="0"/>
              <a:t>1</a:t>
            </a:r>
            <a:r>
              <a:rPr lang="zh-CN" altLang="en-US" dirty="0"/>
              <a:t>）</a:t>
            </a:r>
            <a:r>
              <a:rPr lang="zh-CN" altLang="en-US">
                <a:sym typeface="+mn-ea"/>
              </a:rPr>
              <a:t>服务器端防范措施</a:t>
            </a:r>
            <a:r>
              <a:rPr lang="zh-CN" altLang="en-US" dirty="0"/>
              <a:t> </a:t>
            </a:r>
            <a:endParaRPr lang="zh-CN" altLang="en-US" dirty="0"/>
          </a:p>
        </p:txBody>
      </p:sp>
      <p:sp>
        <p:nvSpPr>
          <p:cNvPr id="6147" name="Rectangle 3"/>
          <p:cNvSpPr>
            <a:spLocks noGrp="1"/>
          </p:cNvSpPr>
          <p:nvPr>
            <p:ph idx="1"/>
          </p:nvPr>
        </p:nvSpPr>
        <p:spPr>
          <a:xfrm>
            <a:off x="567055" y="1295400"/>
            <a:ext cx="8001000" cy="4267200"/>
          </a:xfrm>
        </p:spPr>
        <p:txBody>
          <a:bodyPr wrap="square" lIns="91440" tIns="45720" rIns="91440" bIns="45720" anchor="t"/>
          <a:p>
            <a:pPr marL="0" indent="0" eaLnBrk="1" hangingPunct="1">
              <a:buNone/>
            </a:pPr>
            <a:r>
              <a:rPr sz="2400" dirty="0">
                <a:sym typeface="+mn-ea"/>
              </a:rPr>
              <a:t>在大部分的跨站漏洞里，就是因为程序的过滤不严格导致了攻击者可以在网站中加入“&lt;”、“&gt;”等字符，从而导致XSS攻击的产生。所以在程序的编写中就要强制过滤关键字，过滤“&lt;”、“&gt;”，把用户的输入放人引号内，以达到数据与代码隔离、过滤双引号，防止用户跨越许可的标记，添加自定义标记、过滤TAB和空格，防止关键字被拆分、过滤script关键字、过滤&amp;#，防止HTML属性绕过检查</a:t>
            </a:r>
            <a:r>
              <a:rPr lang="zh-CN" sz="2400" dirty="0">
                <a:sym typeface="+mn-ea"/>
              </a:rPr>
              <a:t>。</a:t>
            </a:r>
            <a:endParaRPr lang="zh-CN" sz="2400" dirty="0">
              <a:sym typeface="+mn-ea"/>
            </a:endParaRPr>
          </a:p>
          <a:p>
            <a:pPr marL="0" indent="0" eaLnBrk="1" hangingPunct="1">
              <a:buNone/>
            </a:pPr>
            <a:endParaRPr lang="zh-CN" dirty="0"/>
          </a:p>
          <a:p>
            <a:pPr marL="0" indent="0" eaLnBrk="1" hangingPunct="1">
              <a:buNone/>
            </a:pPr>
            <a:endParaRPr lang="zh-CN"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67055" y="298133"/>
            <a:ext cx="8001000" cy="693737"/>
          </a:xfrm>
        </p:spPr>
        <p:txBody>
          <a:bodyPr wrap="square" lIns="91440" tIns="45720" rIns="91440" bIns="45720" anchor="b"/>
          <a:p>
            <a:pPr eaLnBrk="1" hangingPunct="1"/>
            <a:r>
              <a:rPr lang="zh-CN" altLang="en-US" dirty="0"/>
              <a:t>（</a:t>
            </a:r>
            <a:r>
              <a:rPr lang="en-US" altLang="zh-CN" dirty="0"/>
              <a:t>2</a:t>
            </a:r>
            <a:r>
              <a:rPr lang="zh-CN" altLang="en-US" dirty="0"/>
              <a:t>）</a:t>
            </a:r>
            <a:r>
              <a:rPr lang="zh-CN" altLang="en-US" dirty="0"/>
              <a:t>客户</a:t>
            </a:r>
            <a:r>
              <a:rPr lang="zh-CN" altLang="en-US">
                <a:sym typeface="+mn-ea"/>
              </a:rPr>
              <a:t>端防范措施</a:t>
            </a:r>
            <a:r>
              <a:rPr lang="zh-CN" altLang="en-US" dirty="0"/>
              <a:t> </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3" name="内容占位符 2"/>
          <p:cNvSpPr/>
          <p:nvPr>
            <p:ph idx="1"/>
          </p:nvPr>
        </p:nvSpPr>
        <p:spPr/>
        <p:txBody>
          <a:bodyPr/>
          <a:p>
            <a:r>
              <a:rPr lang="zh-CN" altLang="en-US"/>
              <a:t>输出匹配</a:t>
            </a:r>
            <a:endParaRPr lang="zh-CN" altLang="en-US"/>
          </a:p>
          <a:p>
            <a:r>
              <a:rPr lang="zh-CN" altLang="en-US"/>
              <a:t>敏感信息流跟踪</a:t>
            </a:r>
            <a:endParaRPr lang="zh-CN" altLang="en-US"/>
          </a:p>
          <a:p>
            <a:r>
              <a:rPr lang="zh-CN" altLang="en-US"/>
              <a:t>阻止脚本注入</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67055" y="298133"/>
            <a:ext cx="8001000" cy="693737"/>
          </a:xfrm>
        </p:spPr>
        <p:txBody>
          <a:bodyPr wrap="square" lIns="91440" tIns="45720" rIns="91440" bIns="45720" anchor="b"/>
          <a:p>
            <a:pPr eaLnBrk="1" hangingPunct="1"/>
            <a:r>
              <a:rPr lang="zh-CN" altLang="en-US" dirty="0"/>
              <a:t>（</a:t>
            </a:r>
            <a:r>
              <a:rPr lang="en-US" altLang="zh-CN" dirty="0"/>
              <a:t>3</a:t>
            </a:r>
            <a:r>
              <a:rPr lang="zh-CN" altLang="en-US" dirty="0"/>
              <a:t>）</a:t>
            </a:r>
            <a:r>
              <a:rPr lang="zh-CN" altLang="en-US">
                <a:sym typeface="+mn-ea"/>
              </a:rPr>
              <a:t>服务器端与客户端结合的防范</a:t>
            </a:r>
            <a:endParaRPr lang="zh-CN" altLang="en-US" dirty="0"/>
          </a:p>
        </p:txBody>
      </p:sp>
      <p:sp>
        <p:nvSpPr>
          <p:cNvPr id="6147" name="Rectangle 3"/>
          <p:cNvSpPr>
            <a:spLocks noGrp="1"/>
          </p:cNvSpPr>
          <p:nvPr>
            <p:ph idx="1"/>
          </p:nvPr>
        </p:nvSpPr>
        <p:spPr>
          <a:xfrm>
            <a:off x="567055" y="1295400"/>
            <a:ext cx="8001000" cy="4267200"/>
          </a:xfrm>
        </p:spPr>
        <p:txBody>
          <a:bodyPr wrap="square" lIns="91440" tIns="45720" rIns="91440" bIns="45720" anchor="t"/>
          <a:p>
            <a:pPr marL="0" indent="0" eaLnBrk="1" hangingPunct="1">
              <a:buNone/>
            </a:pPr>
            <a:r>
              <a:rPr sz="2400" dirty="0">
                <a:sym typeface="+mn-ea"/>
              </a:rPr>
              <a:t>服务器端给出白名单安全策略，在客户端修改浏览器以支持执行安全策略的服务器端和客户端合作的方法防范XSS攻击。服务器端和客户端合作共同防范XSS攻击的方法效果是最好的。但是目前这种方法在客户端只对服务器端响应回来的 静态Html文本分析，而无法分析DOM动态更新后的Html文本。</a:t>
            </a:r>
            <a:endParaRPr sz="2400" dirty="0">
              <a:sym typeface="+mn-ea"/>
            </a:endParaRPr>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dirty="0"/>
              <a:t>8.4 </a:t>
            </a:r>
            <a:r>
              <a:rPr lang="en-US" altLang="zh-CN" b="1" dirty="0"/>
              <a:t>XSS</a:t>
            </a:r>
            <a:r>
              <a:rPr lang="zh-CN" altLang="en-US" b="1" dirty="0"/>
              <a:t>攻击实践</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3" name="内容占位符 2"/>
          <p:cNvSpPr/>
          <p:nvPr>
            <p:ph idx="1"/>
          </p:nvPr>
        </p:nvSpPr>
        <p:spPr>
          <a:xfrm>
            <a:off x="567055" y="1752600"/>
            <a:ext cx="4380230" cy="4267200"/>
          </a:xfrm>
        </p:spPr>
        <p:txBody>
          <a:bodyPr/>
          <a:p>
            <a:r>
              <a:rPr lang="zh-CN" altLang="en-US"/>
              <a:t>实验环境：</a:t>
            </a:r>
            <a:endParaRPr lang="zh-CN" altLang="en-US"/>
          </a:p>
          <a:p>
            <a:pPr marL="0" indent="0">
              <a:buNone/>
            </a:pPr>
            <a:r>
              <a:rPr lang="zh-CN" altLang="en-US" sz="2400"/>
              <a:t>从官网下载webgoat-container-7.1-exec.jar，在cmd使用java -jar webgoat-container-7.1-exec.jar运行该文件，在本地创建一个web应用，根据指引，浏览器访问http://localhost:8080/WebGoat地址达到登录页面，并使用一个默认已创建的用户登录</a:t>
            </a:r>
            <a:endParaRPr lang="zh-CN" altLang="en-US" sz="2400"/>
          </a:p>
          <a:p>
            <a:pPr marL="0" indent="0">
              <a:buNone/>
            </a:pPr>
            <a:endParaRPr lang="zh-CN" altLang="en-US" sz="2400"/>
          </a:p>
        </p:txBody>
      </p:sp>
      <p:pic>
        <p:nvPicPr>
          <p:cNvPr id="-2147482517" name="Picture 6"/>
          <p:cNvPicPr>
            <a:picLocks noChangeAspect="1"/>
          </p:cNvPicPr>
          <p:nvPr/>
        </p:nvPicPr>
        <p:blipFill>
          <a:blip r:embed="rId1"/>
          <a:stretch>
            <a:fillRect/>
          </a:stretch>
        </p:blipFill>
        <p:spPr>
          <a:xfrm>
            <a:off x="4807585" y="1876425"/>
            <a:ext cx="4226560" cy="378333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5" name="内容占位符 4"/>
          <p:cNvSpPr/>
          <p:nvPr>
            <p:ph idx="1"/>
          </p:nvPr>
        </p:nvSpPr>
        <p:spPr>
          <a:xfrm>
            <a:off x="26670" y="35560"/>
            <a:ext cx="9067165" cy="573405"/>
          </a:xfrm>
        </p:spPr>
        <p:txBody>
          <a:bodyPr/>
          <a:p>
            <a:r>
              <a:rPr lang="zh-CN" altLang="en-US">
                <a:sym typeface="+mn-ea"/>
              </a:rPr>
              <a:t>使用</a:t>
            </a:r>
            <a:r>
              <a:rPr lang="en-US" altLang="zh-CN">
                <a:sym typeface="+mn-ea"/>
              </a:rPr>
              <a:t>WebGoat</a:t>
            </a:r>
            <a:r>
              <a:rPr lang="zh-CN" altLang="en-US">
                <a:sym typeface="+mn-ea"/>
              </a:rPr>
              <a:t>进行</a:t>
            </a:r>
            <a:r>
              <a:rPr lang="en-US" altLang="zh-CN">
                <a:sym typeface="+mn-ea"/>
              </a:rPr>
              <a:t>XSS</a:t>
            </a:r>
            <a:r>
              <a:rPr lang="zh-CN" altLang="en-US">
                <a:sym typeface="+mn-ea"/>
              </a:rPr>
              <a:t>训练</a:t>
            </a:r>
            <a:endParaRPr lang="zh-CN" altLang="en-US" dirty="0"/>
          </a:p>
          <a:p>
            <a:pPr marL="0" indent="0">
              <a:buNone/>
            </a:pPr>
            <a:endParaRPr lang="zh-CN" altLang="en-US" sz="2400"/>
          </a:p>
        </p:txBody>
      </p:sp>
      <p:sp>
        <p:nvSpPr>
          <p:cNvPr id="7" name="内容占位符 2"/>
          <p:cNvSpPr/>
          <p:nvPr/>
        </p:nvSpPr>
        <p:spPr>
          <a:xfrm>
            <a:off x="26670" y="866775"/>
            <a:ext cx="9067165" cy="4267200"/>
          </a:xfrm>
          <a:prstGeom prst="rect">
            <a:avLst/>
          </a:prstGeom>
          <a:noFill/>
          <a:ln w="9525">
            <a:noFill/>
          </a:ln>
        </p:spPr>
        <p:txBody>
          <a:bodyPr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t>身份仿冒(Phishing with XSS)攻击</a:t>
            </a:r>
            <a:endParaRPr lang="zh-CN" altLang="en-US" sz="2400"/>
          </a:p>
          <a:p>
            <a:pPr marL="0" indent="0">
              <a:buNone/>
            </a:pPr>
            <a:r>
              <a:rPr lang="zh-CN" altLang="en-US" sz="2400"/>
              <a:t>看起来正常的登陆表单，主要的就是一对&lt;form&gt;标签，和两对用于输入用户名密码的&lt;input&gt;标签；</a:t>
            </a:r>
            <a:endParaRPr lang="zh-CN" altLang="en-US" sz="2400"/>
          </a:p>
          <a:p>
            <a:pPr marL="0" indent="0">
              <a:buNone/>
            </a:pPr>
            <a:endParaRPr lang="zh-CN" altLang="en-US" sz="2400"/>
          </a:p>
          <a:p>
            <a:pPr marL="0" indent="0">
              <a:buNone/>
            </a:pPr>
            <a:endParaRPr lang="zh-CN" altLang="en-US" sz="2400"/>
          </a:p>
          <a:p>
            <a:pPr marL="0" indent="0">
              <a:buNone/>
            </a:pPr>
            <a:endParaRPr lang="zh-CN" altLang="en-US" sz="2400"/>
          </a:p>
          <a:p>
            <a:pPr marL="0" indent="0">
              <a:buNone/>
            </a:pPr>
            <a:r>
              <a:rPr lang="zh-CN" altLang="en-US" sz="2400"/>
              <a:t>第二，发送表单信息的js，其主要的部分在红框部分，是利用了一个请求图片的手法，向目标服务器发送了一个请求，以这种方式将填入的用户名和密码发送到了服务器。</a:t>
            </a:r>
            <a:endParaRPr lang="zh-CN" altLang="en-US" sz="2400"/>
          </a:p>
          <a:p>
            <a:pPr marL="0" indent="0">
              <a:buNone/>
            </a:pPr>
            <a:endParaRPr lang="zh-CN" altLang="en-US" sz="2400"/>
          </a:p>
          <a:p>
            <a:pPr marL="0" indent="0">
              <a:buNone/>
            </a:pPr>
            <a:endParaRPr lang="zh-CN" altLang="en-US" sz="2400"/>
          </a:p>
        </p:txBody>
      </p:sp>
      <p:pic>
        <p:nvPicPr>
          <p:cNvPr id="-2147482414" name="图片 -2147482415"/>
          <p:cNvPicPr>
            <a:picLocks noChangeAspect="1"/>
          </p:cNvPicPr>
          <p:nvPr/>
        </p:nvPicPr>
        <p:blipFill>
          <a:blip r:embed="rId1"/>
          <a:stretch>
            <a:fillRect/>
          </a:stretch>
        </p:blipFill>
        <p:spPr>
          <a:xfrm>
            <a:off x="154940" y="2072640"/>
            <a:ext cx="8834755" cy="1056640"/>
          </a:xfrm>
          <a:prstGeom prst="rect">
            <a:avLst/>
          </a:prstGeom>
          <a:noFill/>
          <a:ln w="9525">
            <a:noFill/>
          </a:ln>
        </p:spPr>
      </p:pic>
      <p:pic>
        <p:nvPicPr>
          <p:cNvPr id="-2147482513" name="Picture 10"/>
          <p:cNvPicPr>
            <a:picLocks noChangeAspect="1"/>
          </p:cNvPicPr>
          <p:nvPr/>
        </p:nvPicPr>
        <p:blipFill>
          <a:blip r:embed="rId2"/>
          <a:stretch>
            <a:fillRect/>
          </a:stretch>
        </p:blipFill>
        <p:spPr>
          <a:xfrm>
            <a:off x="131445" y="4592320"/>
            <a:ext cx="8962390" cy="10160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5" name="内容占位符 4"/>
          <p:cNvSpPr/>
          <p:nvPr>
            <p:ph idx="1"/>
          </p:nvPr>
        </p:nvSpPr>
        <p:spPr>
          <a:xfrm>
            <a:off x="26670" y="35560"/>
            <a:ext cx="9067165" cy="573405"/>
          </a:xfrm>
        </p:spPr>
        <p:txBody>
          <a:bodyPr/>
          <a:p>
            <a:r>
              <a:rPr lang="zh-CN" altLang="en-US">
                <a:sym typeface="+mn-ea"/>
              </a:rPr>
              <a:t>使用</a:t>
            </a:r>
            <a:r>
              <a:rPr lang="en-US" altLang="zh-CN">
                <a:sym typeface="+mn-ea"/>
              </a:rPr>
              <a:t>WebGoat</a:t>
            </a:r>
            <a:r>
              <a:rPr lang="zh-CN" altLang="en-US">
                <a:sym typeface="+mn-ea"/>
              </a:rPr>
              <a:t>进行</a:t>
            </a:r>
            <a:r>
              <a:rPr lang="en-US" altLang="zh-CN">
                <a:sym typeface="+mn-ea"/>
              </a:rPr>
              <a:t>XSS</a:t>
            </a:r>
            <a:r>
              <a:rPr lang="zh-CN" altLang="en-US">
                <a:sym typeface="+mn-ea"/>
              </a:rPr>
              <a:t>训练</a:t>
            </a:r>
            <a:endParaRPr lang="zh-CN" altLang="en-US" dirty="0"/>
          </a:p>
          <a:p>
            <a:pPr marL="0" indent="0">
              <a:buNone/>
            </a:pPr>
            <a:endParaRPr lang="zh-CN" altLang="en-US" sz="2400"/>
          </a:p>
        </p:txBody>
      </p:sp>
      <p:sp>
        <p:nvSpPr>
          <p:cNvPr id="7" name="内容占位符 2"/>
          <p:cNvSpPr/>
          <p:nvPr/>
        </p:nvSpPr>
        <p:spPr>
          <a:xfrm>
            <a:off x="26670" y="866775"/>
            <a:ext cx="9067165" cy="4267200"/>
          </a:xfrm>
          <a:prstGeom prst="rect">
            <a:avLst/>
          </a:prstGeom>
          <a:noFill/>
          <a:ln w="9525">
            <a:noFill/>
          </a:ln>
        </p:spPr>
        <p:txBody>
          <a:bodyPr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t>身份仿冒(Phishing with XSS)攻击</a:t>
            </a:r>
            <a:endParaRPr lang="zh-CN" altLang="en-US" sz="2400"/>
          </a:p>
          <a:p>
            <a:pPr marL="0" indent="0">
              <a:buNone/>
            </a:pPr>
            <a:endParaRPr lang="zh-CN" altLang="en-US" sz="2400"/>
          </a:p>
          <a:p>
            <a:pPr marL="0" indent="0">
              <a:buNone/>
            </a:pPr>
            <a:endParaRPr lang="zh-CN" altLang="en-US" sz="2400"/>
          </a:p>
          <a:p>
            <a:pPr marL="0" indent="0">
              <a:buNone/>
            </a:pPr>
            <a:endParaRPr lang="zh-CN" altLang="en-US" sz="2400"/>
          </a:p>
        </p:txBody>
      </p:sp>
      <p:pic>
        <p:nvPicPr>
          <p:cNvPr id="-2147482512" name="Picture 11"/>
          <p:cNvPicPr>
            <a:picLocks noChangeAspect="1"/>
          </p:cNvPicPr>
          <p:nvPr/>
        </p:nvPicPr>
        <p:blipFill>
          <a:blip r:embed="rId1"/>
          <a:stretch>
            <a:fillRect/>
          </a:stretch>
        </p:blipFill>
        <p:spPr>
          <a:xfrm>
            <a:off x="1910715" y="1348105"/>
            <a:ext cx="5322570" cy="435610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5" name="内容占位符 4"/>
          <p:cNvSpPr/>
          <p:nvPr>
            <p:ph idx="1"/>
          </p:nvPr>
        </p:nvSpPr>
        <p:spPr>
          <a:xfrm>
            <a:off x="26670" y="35560"/>
            <a:ext cx="9067165" cy="573405"/>
          </a:xfrm>
        </p:spPr>
        <p:txBody>
          <a:bodyPr/>
          <a:p>
            <a:r>
              <a:rPr lang="zh-CN" altLang="en-US">
                <a:sym typeface="+mn-ea"/>
              </a:rPr>
              <a:t>使用</a:t>
            </a:r>
            <a:r>
              <a:rPr lang="en-US" altLang="zh-CN">
                <a:sym typeface="+mn-ea"/>
              </a:rPr>
              <a:t>WebGoat</a:t>
            </a:r>
            <a:r>
              <a:rPr lang="zh-CN" altLang="en-US">
                <a:sym typeface="+mn-ea"/>
              </a:rPr>
              <a:t>进行</a:t>
            </a:r>
            <a:r>
              <a:rPr lang="en-US" altLang="zh-CN">
                <a:sym typeface="+mn-ea"/>
              </a:rPr>
              <a:t>XSS</a:t>
            </a:r>
            <a:r>
              <a:rPr lang="zh-CN" altLang="en-US">
                <a:sym typeface="+mn-ea"/>
              </a:rPr>
              <a:t>训练</a:t>
            </a:r>
            <a:endParaRPr lang="zh-CN" altLang="en-US" dirty="0"/>
          </a:p>
          <a:p>
            <a:pPr marL="0" indent="0">
              <a:buNone/>
            </a:pPr>
            <a:endParaRPr lang="zh-CN" altLang="en-US" sz="2400"/>
          </a:p>
        </p:txBody>
      </p:sp>
      <p:sp>
        <p:nvSpPr>
          <p:cNvPr id="7" name="内容占位符 2"/>
          <p:cNvSpPr/>
          <p:nvPr/>
        </p:nvSpPr>
        <p:spPr>
          <a:xfrm>
            <a:off x="26670" y="866775"/>
            <a:ext cx="9067165" cy="4267200"/>
          </a:xfrm>
          <a:prstGeom prst="rect">
            <a:avLst/>
          </a:prstGeom>
          <a:noFill/>
          <a:ln w="9525">
            <a:noFill/>
          </a:ln>
        </p:spPr>
        <p:txBody>
          <a:bodyPr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t>实验任务一：存储型</a:t>
            </a:r>
            <a:r>
              <a:rPr lang="en-US" altLang="zh-CN" sz="2400"/>
              <a:t>XSS</a:t>
            </a:r>
            <a:r>
              <a:rPr lang="zh-CN" altLang="en-US" sz="2400"/>
              <a:t>攻击</a:t>
            </a:r>
            <a:endParaRPr lang="en-US" altLang="zh-CN" sz="2400"/>
          </a:p>
          <a:p>
            <a:pPr marL="0" indent="0">
              <a:buNone/>
            </a:pPr>
            <a:r>
              <a:rPr lang="zh-CN" altLang="en-US" sz="2000"/>
              <a:t>该实验利用可编辑的公共信息插入可执行脚本，使其他人在查看该信息时执行该脚本，盗取cookies等重要信息。本次实验只要求实现执行脚本即可。</a:t>
            </a:r>
            <a:endParaRPr lang="zh-CN" altLang="en-US" sz="2000"/>
          </a:p>
          <a:p>
            <a:pPr marL="0" indent="0">
              <a:buNone/>
            </a:pPr>
            <a:endParaRPr lang="zh-CN" altLang="en-US" sz="2400"/>
          </a:p>
          <a:p>
            <a:pPr marL="0" indent="0">
              <a:buNone/>
            </a:pPr>
            <a:endParaRPr lang="zh-CN" altLang="en-US" sz="2400"/>
          </a:p>
        </p:txBody>
      </p:sp>
      <p:pic>
        <p:nvPicPr>
          <p:cNvPr id="-2147482511" name="Picture 12"/>
          <p:cNvPicPr>
            <a:picLocks noChangeAspect="1"/>
          </p:cNvPicPr>
          <p:nvPr/>
        </p:nvPicPr>
        <p:blipFill>
          <a:blip r:embed="rId1"/>
          <a:stretch>
            <a:fillRect/>
          </a:stretch>
        </p:blipFill>
        <p:spPr>
          <a:xfrm>
            <a:off x="827405" y="2138680"/>
            <a:ext cx="7465060" cy="360489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5" name="内容占位符 4"/>
          <p:cNvSpPr/>
          <p:nvPr>
            <p:ph idx="1"/>
          </p:nvPr>
        </p:nvSpPr>
        <p:spPr>
          <a:xfrm>
            <a:off x="26670" y="35560"/>
            <a:ext cx="9067165" cy="573405"/>
          </a:xfrm>
        </p:spPr>
        <p:txBody>
          <a:bodyPr/>
          <a:p>
            <a:r>
              <a:rPr lang="zh-CN" altLang="en-US" dirty="0"/>
              <a:t>实验步骤</a:t>
            </a:r>
            <a:endParaRPr lang="zh-CN" altLang="en-US" dirty="0"/>
          </a:p>
          <a:p>
            <a:pPr marL="0" indent="0">
              <a:buNone/>
            </a:pPr>
            <a:endParaRPr lang="zh-CN" altLang="en-US" sz="2400"/>
          </a:p>
        </p:txBody>
      </p:sp>
      <p:sp>
        <p:nvSpPr>
          <p:cNvPr id="7" name="内容占位符 2"/>
          <p:cNvSpPr/>
          <p:nvPr/>
        </p:nvSpPr>
        <p:spPr>
          <a:xfrm>
            <a:off x="26670" y="866775"/>
            <a:ext cx="9067165" cy="4267200"/>
          </a:xfrm>
          <a:prstGeom prst="rect">
            <a:avLst/>
          </a:prstGeom>
          <a:noFill/>
          <a:ln w="9525">
            <a:noFill/>
          </a:ln>
        </p:spPr>
        <p:txBody>
          <a:bodyPr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a:t>通过闭合低安全性的地址栏输入框，进行额外的可执行脚本的添加。使用”&gt;闭合&lt;input&gt;，然后添加&lt;script&gt;&lt;/script&gt;执行js脚本，alert(“Hello world!”);</a:t>
            </a:r>
            <a:endParaRPr lang="zh-CN" altLang="en-US" sz="1800"/>
          </a:p>
          <a:p>
            <a:pPr marL="0" indent="0">
              <a:buNone/>
            </a:pPr>
            <a:r>
              <a:rPr lang="zh-CN" altLang="en-US" sz="1800"/>
              <a:t>登录Tom账号，修改stress一栏，并更新个人信息</a:t>
            </a:r>
            <a:endParaRPr lang="zh-CN" altLang="en-US" sz="1800"/>
          </a:p>
          <a:p>
            <a:pPr marL="0" indent="0">
              <a:buNone/>
            </a:pPr>
            <a:endParaRPr lang="zh-CN" altLang="en-US" sz="2400"/>
          </a:p>
          <a:p>
            <a:pPr marL="0" indent="0">
              <a:buNone/>
            </a:pPr>
            <a:endParaRPr lang="zh-CN" altLang="en-US" sz="2400"/>
          </a:p>
        </p:txBody>
      </p:sp>
      <p:pic>
        <p:nvPicPr>
          <p:cNvPr id="-2147482510" name="Picture 13"/>
          <p:cNvPicPr>
            <a:picLocks noChangeAspect="1"/>
          </p:cNvPicPr>
          <p:nvPr/>
        </p:nvPicPr>
        <p:blipFill>
          <a:blip r:embed="rId1"/>
          <a:stretch>
            <a:fillRect/>
          </a:stretch>
        </p:blipFill>
        <p:spPr>
          <a:xfrm>
            <a:off x="1993900" y="1941830"/>
            <a:ext cx="5133340" cy="389191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5" name="内容占位符 4"/>
          <p:cNvSpPr/>
          <p:nvPr>
            <p:ph idx="1"/>
          </p:nvPr>
        </p:nvSpPr>
        <p:spPr>
          <a:xfrm>
            <a:off x="26670" y="35560"/>
            <a:ext cx="9067165" cy="573405"/>
          </a:xfrm>
        </p:spPr>
        <p:txBody>
          <a:bodyPr/>
          <a:p>
            <a:r>
              <a:rPr lang="zh-CN" altLang="en-US" dirty="0"/>
              <a:t>实验步骤</a:t>
            </a:r>
            <a:endParaRPr lang="zh-CN" altLang="en-US" dirty="0"/>
          </a:p>
          <a:p>
            <a:pPr marL="0" indent="0">
              <a:buNone/>
            </a:pPr>
            <a:endParaRPr lang="zh-CN" altLang="en-US" sz="2400"/>
          </a:p>
        </p:txBody>
      </p:sp>
      <p:sp>
        <p:nvSpPr>
          <p:cNvPr id="7" name="内容占位符 2"/>
          <p:cNvSpPr/>
          <p:nvPr/>
        </p:nvSpPr>
        <p:spPr>
          <a:xfrm>
            <a:off x="26670" y="866775"/>
            <a:ext cx="9067165" cy="4267200"/>
          </a:xfrm>
          <a:prstGeom prst="rect">
            <a:avLst/>
          </a:prstGeom>
          <a:noFill/>
          <a:ln w="9525">
            <a:noFill/>
          </a:ln>
        </p:spPr>
        <p:txBody>
          <a:bodyPr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a:t>保存后代码已执行，表明攻击生效</a:t>
            </a:r>
            <a:endParaRPr lang="zh-CN" altLang="en-US" sz="1800"/>
          </a:p>
          <a:p>
            <a:pPr marL="0" indent="0">
              <a:buNone/>
            </a:pPr>
            <a:endParaRPr lang="zh-CN" altLang="en-US" sz="2400"/>
          </a:p>
          <a:p>
            <a:pPr marL="0" indent="0">
              <a:buNone/>
            </a:pPr>
            <a:endParaRPr lang="zh-CN" altLang="en-US" sz="2400"/>
          </a:p>
        </p:txBody>
      </p:sp>
      <p:pic>
        <p:nvPicPr>
          <p:cNvPr id="-2147482509" name="Picture 14"/>
          <p:cNvPicPr>
            <a:picLocks noChangeAspect="1"/>
          </p:cNvPicPr>
          <p:nvPr/>
        </p:nvPicPr>
        <p:blipFill>
          <a:blip r:embed="rId1"/>
          <a:stretch>
            <a:fillRect/>
          </a:stretch>
        </p:blipFill>
        <p:spPr>
          <a:xfrm>
            <a:off x="751840" y="1362710"/>
            <a:ext cx="7616190" cy="463359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zh-CN" altLang="en-US" b="1" dirty="0"/>
              <a:t>主要内容</a:t>
            </a:r>
            <a:r>
              <a:rPr lang="zh-CN" altLang="en-US" dirty="0"/>
              <a:t> </a:t>
            </a:r>
            <a:endParaRPr lang="zh-CN" altLang="en-US" dirty="0"/>
          </a:p>
        </p:txBody>
      </p:sp>
      <p:sp>
        <p:nvSpPr>
          <p:cNvPr id="6147" name="Rectangle 3"/>
          <p:cNvSpPr>
            <a:spLocks noGrp="1"/>
          </p:cNvSpPr>
          <p:nvPr>
            <p:ph idx="1"/>
          </p:nvPr>
        </p:nvSpPr>
        <p:spPr/>
        <p:txBody>
          <a:bodyPr wrap="square" lIns="91440" tIns="45720" rIns="91440" bIns="45720" anchor="t"/>
          <a:p>
            <a:pPr eaLnBrk="1" hangingPunct="1"/>
            <a:r>
              <a:rPr lang="en-US" altLang="zh-CN" dirty="0">
                <a:sym typeface="+mn-ea"/>
              </a:rPr>
              <a:t>XSS</a:t>
            </a:r>
            <a:r>
              <a:rPr lang="zh-CN" altLang="en-US" dirty="0">
                <a:sym typeface="+mn-ea"/>
              </a:rPr>
              <a:t>攻击技术原理</a:t>
            </a:r>
            <a:endParaRPr lang="zh-CN" altLang="en-US" dirty="0">
              <a:sym typeface="+mn-ea"/>
            </a:endParaRPr>
          </a:p>
          <a:p>
            <a:pPr eaLnBrk="1" hangingPunct="1"/>
            <a:r>
              <a:rPr lang="en-US" altLang="zh-CN" dirty="0">
                <a:sym typeface="+mn-ea"/>
              </a:rPr>
              <a:t>XSS</a:t>
            </a:r>
            <a:r>
              <a:rPr lang="zh-CN" altLang="en-US" dirty="0">
                <a:sym typeface="+mn-ea"/>
              </a:rPr>
              <a:t>攻击分类</a:t>
            </a:r>
            <a:endParaRPr lang="zh-CN" altLang="en-US" dirty="0">
              <a:sym typeface="+mn-ea"/>
            </a:endParaRPr>
          </a:p>
          <a:p>
            <a:pPr eaLnBrk="1" hangingPunct="1"/>
            <a:r>
              <a:rPr lang="en-US" altLang="zh-CN" dirty="0">
                <a:sym typeface="+mn-ea"/>
              </a:rPr>
              <a:t>XSS</a:t>
            </a:r>
            <a:r>
              <a:rPr lang="zh-CN" altLang="en-US" dirty="0">
                <a:sym typeface="+mn-ea"/>
              </a:rPr>
              <a:t>攻击的防范方法</a:t>
            </a:r>
            <a:endParaRPr lang="zh-CN" altLang="en-US" dirty="0">
              <a:sym typeface="+mn-ea"/>
            </a:endParaRPr>
          </a:p>
          <a:p>
            <a:pPr eaLnBrk="1" hangingPunct="1"/>
            <a:r>
              <a:rPr lang="en-US" altLang="zh-CN" dirty="0">
                <a:sym typeface="+mn-ea"/>
              </a:rPr>
              <a:t>XSS</a:t>
            </a:r>
            <a:r>
              <a:rPr lang="zh-CN" altLang="en-US" dirty="0">
                <a:sym typeface="+mn-ea"/>
              </a:rPr>
              <a:t>攻击实践</a:t>
            </a:r>
            <a:endParaRPr lang="zh-CN" altLang="en-US" dirty="0">
              <a:sym typeface="+mn-ea"/>
            </a:endParaRPr>
          </a:p>
          <a:p>
            <a:pPr marL="0" indent="0" eaLnBrk="1" hangingPunct="1">
              <a:buNone/>
            </a:pPr>
            <a:endParaRPr lang="zh-CN" dirty="0"/>
          </a:p>
          <a:p>
            <a:pPr marL="0" indent="0" eaLnBrk="1" hangingPunct="1">
              <a:buNone/>
            </a:pPr>
            <a:endParaRPr lang="zh-CN"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5" name="内容占位符 4"/>
          <p:cNvSpPr/>
          <p:nvPr>
            <p:ph idx="1"/>
          </p:nvPr>
        </p:nvSpPr>
        <p:spPr>
          <a:xfrm>
            <a:off x="26670" y="35560"/>
            <a:ext cx="9067165" cy="573405"/>
          </a:xfrm>
        </p:spPr>
        <p:txBody>
          <a:bodyPr/>
          <a:p>
            <a:r>
              <a:rPr lang="zh-CN" altLang="en-US" dirty="0"/>
              <a:t>实验步骤</a:t>
            </a:r>
            <a:endParaRPr lang="zh-CN" altLang="en-US" dirty="0"/>
          </a:p>
          <a:p>
            <a:pPr marL="0" indent="0">
              <a:buNone/>
            </a:pPr>
            <a:endParaRPr lang="zh-CN" altLang="en-US" sz="2400"/>
          </a:p>
        </p:txBody>
      </p:sp>
      <p:sp>
        <p:nvSpPr>
          <p:cNvPr id="7" name="内容占位符 2"/>
          <p:cNvSpPr/>
          <p:nvPr/>
        </p:nvSpPr>
        <p:spPr>
          <a:xfrm>
            <a:off x="26670" y="866775"/>
            <a:ext cx="9067165" cy="4267200"/>
          </a:xfrm>
          <a:prstGeom prst="rect">
            <a:avLst/>
          </a:prstGeom>
          <a:noFill/>
          <a:ln w="9525">
            <a:noFill/>
          </a:ln>
        </p:spPr>
        <p:txBody>
          <a:bodyPr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a:t>登录Jerry账号，查看Tom的个人信息，存储的代码被执行，Jerry已经受到攻击影响</a:t>
            </a:r>
            <a:endParaRPr lang="zh-CN" altLang="en-US" sz="1800"/>
          </a:p>
          <a:p>
            <a:pPr marL="0" indent="0">
              <a:buNone/>
            </a:pPr>
            <a:endParaRPr lang="zh-CN" altLang="en-US" sz="2400"/>
          </a:p>
          <a:p>
            <a:pPr marL="0" indent="0">
              <a:buNone/>
            </a:pPr>
            <a:endParaRPr lang="zh-CN" altLang="en-US" sz="2400"/>
          </a:p>
        </p:txBody>
      </p:sp>
      <p:pic>
        <p:nvPicPr>
          <p:cNvPr id="-2147482508" name="Picture 15"/>
          <p:cNvPicPr>
            <a:picLocks noChangeAspect="1"/>
          </p:cNvPicPr>
          <p:nvPr/>
        </p:nvPicPr>
        <p:blipFill>
          <a:blip r:embed="rId1"/>
          <a:stretch>
            <a:fillRect/>
          </a:stretch>
        </p:blipFill>
        <p:spPr>
          <a:xfrm>
            <a:off x="26670" y="1958975"/>
            <a:ext cx="4543425" cy="3175000"/>
          </a:xfrm>
          <a:prstGeom prst="rect">
            <a:avLst/>
          </a:prstGeom>
          <a:noFill/>
          <a:ln w="9525">
            <a:noFill/>
          </a:ln>
        </p:spPr>
      </p:pic>
      <p:pic>
        <p:nvPicPr>
          <p:cNvPr id="-2147482507" name="Picture 16"/>
          <p:cNvPicPr>
            <a:picLocks noChangeAspect="1"/>
          </p:cNvPicPr>
          <p:nvPr/>
        </p:nvPicPr>
        <p:blipFill>
          <a:blip r:embed="rId2"/>
          <a:stretch>
            <a:fillRect/>
          </a:stretch>
        </p:blipFill>
        <p:spPr>
          <a:xfrm>
            <a:off x="4570095" y="1957705"/>
            <a:ext cx="4175125" cy="317627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5" name="内容占位符 4"/>
          <p:cNvSpPr/>
          <p:nvPr>
            <p:ph idx="1"/>
          </p:nvPr>
        </p:nvSpPr>
        <p:spPr>
          <a:xfrm>
            <a:off x="26670" y="35560"/>
            <a:ext cx="9067165" cy="573405"/>
          </a:xfrm>
        </p:spPr>
        <p:txBody>
          <a:bodyPr/>
          <a:p>
            <a:r>
              <a:rPr lang="zh-CN" altLang="en-US">
                <a:sym typeface="+mn-ea"/>
              </a:rPr>
              <a:t>使用</a:t>
            </a:r>
            <a:r>
              <a:rPr lang="en-US" altLang="zh-CN">
                <a:sym typeface="+mn-ea"/>
              </a:rPr>
              <a:t>WebGoat</a:t>
            </a:r>
            <a:r>
              <a:rPr lang="zh-CN" altLang="en-US">
                <a:sym typeface="+mn-ea"/>
              </a:rPr>
              <a:t>进行</a:t>
            </a:r>
            <a:r>
              <a:rPr lang="en-US" altLang="zh-CN">
                <a:sym typeface="+mn-ea"/>
              </a:rPr>
              <a:t>XSS</a:t>
            </a:r>
            <a:r>
              <a:rPr lang="zh-CN" altLang="en-US">
                <a:sym typeface="+mn-ea"/>
              </a:rPr>
              <a:t>训练</a:t>
            </a:r>
            <a:endParaRPr lang="zh-CN" altLang="en-US" dirty="0"/>
          </a:p>
          <a:p>
            <a:pPr marL="0" indent="0">
              <a:buNone/>
            </a:pPr>
            <a:endParaRPr lang="zh-CN" altLang="en-US" sz="2400"/>
          </a:p>
        </p:txBody>
      </p:sp>
      <p:sp>
        <p:nvSpPr>
          <p:cNvPr id="7" name="内容占位符 2"/>
          <p:cNvSpPr/>
          <p:nvPr/>
        </p:nvSpPr>
        <p:spPr>
          <a:xfrm>
            <a:off x="26670" y="866775"/>
            <a:ext cx="9067165" cy="4267200"/>
          </a:xfrm>
          <a:prstGeom prst="rect">
            <a:avLst/>
          </a:prstGeom>
          <a:noFill/>
          <a:ln w="9525">
            <a:noFill/>
          </a:ln>
        </p:spPr>
        <p:txBody>
          <a:bodyPr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t>实验任务二：创建存储型</a:t>
            </a:r>
            <a:r>
              <a:rPr lang="en-US" altLang="zh-CN" sz="2400"/>
              <a:t>XSS</a:t>
            </a:r>
            <a:r>
              <a:rPr lang="zh-CN" altLang="en-US" sz="2400"/>
              <a:t>攻击</a:t>
            </a:r>
            <a:endParaRPr lang="en-US" altLang="zh-CN" sz="2400"/>
          </a:p>
          <a:p>
            <a:pPr marL="0" indent="0">
              <a:buNone/>
            </a:pPr>
            <a:endParaRPr lang="zh-CN" altLang="en-US" sz="2000"/>
          </a:p>
          <a:p>
            <a:pPr marL="0" indent="0">
              <a:buNone/>
            </a:pPr>
            <a:r>
              <a:rPr lang="zh-CN" altLang="en-US" sz="2000"/>
              <a:t>在用户能够修改其他人浏览的信息时，如果不对输入和输出进行控制，那么就很可能受到存储型XSS攻击，在发帖这种实验环境中，用户通过发出带有恶意脚本的帖子，使浏览该贴的用户执行该脚本，从而达到盗取用户信息，种植木马等目的。</a:t>
            </a:r>
            <a:endParaRPr lang="zh-CN" altLang="en-US" sz="2000"/>
          </a:p>
          <a:p>
            <a:pPr marL="0" indent="0">
              <a:buNone/>
            </a:pPr>
            <a:endParaRPr lang="zh-CN" altLang="en-US" sz="2400"/>
          </a:p>
          <a:p>
            <a:pPr marL="0" indent="0">
              <a:buNone/>
            </a:pPr>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5" name="内容占位符 4"/>
          <p:cNvSpPr/>
          <p:nvPr>
            <p:ph idx="1"/>
          </p:nvPr>
        </p:nvSpPr>
        <p:spPr>
          <a:xfrm>
            <a:off x="26670" y="35560"/>
            <a:ext cx="9067165" cy="573405"/>
          </a:xfrm>
        </p:spPr>
        <p:txBody>
          <a:bodyPr/>
          <a:p>
            <a:r>
              <a:rPr lang="zh-CN" altLang="en-US" dirty="0"/>
              <a:t>实验步骤</a:t>
            </a:r>
            <a:endParaRPr lang="zh-CN" altLang="en-US" dirty="0"/>
          </a:p>
          <a:p>
            <a:pPr marL="0" indent="0">
              <a:buNone/>
            </a:pPr>
            <a:endParaRPr lang="zh-CN" altLang="en-US" sz="2400"/>
          </a:p>
        </p:txBody>
      </p:sp>
      <p:sp>
        <p:nvSpPr>
          <p:cNvPr id="7" name="内容占位符 2"/>
          <p:cNvSpPr/>
          <p:nvPr/>
        </p:nvSpPr>
        <p:spPr>
          <a:xfrm>
            <a:off x="26670" y="866775"/>
            <a:ext cx="9067165" cy="4267200"/>
          </a:xfrm>
          <a:prstGeom prst="rect">
            <a:avLst/>
          </a:prstGeom>
          <a:noFill/>
          <a:ln w="9525">
            <a:noFill/>
          </a:ln>
        </p:spPr>
        <p:txBody>
          <a:bodyPr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a:t>输入title，message，在message中构造js脚本</a:t>
            </a:r>
            <a:endParaRPr lang="zh-CN" altLang="en-US" sz="2400"/>
          </a:p>
          <a:p>
            <a:pPr marL="0" indent="0">
              <a:buNone/>
            </a:pPr>
            <a:endParaRPr lang="zh-CN" altLang="en-US" sz="2400"/>
          </a:p>
          <a:p>
            <a:pPr marL="0" indent="0">
              <a:buNone/>
            </a:pPr>
            <a:endParaRPr lang="zh-CN" altLang="en-US" sz="2400"/>
          </a:p>
        </p:txBody>
      </p:sp>
      <p:pic>
        <p:nvPicPr>
          <p:cNvPr id="-2147482506" name="Picture 19"/>
          <p:cNvPicPr>
            <a:picLocks noChangeAspect="1"/>
          </p:cNvPicPr>
          <p:nvPr/>
        </p:nvPicPr>
        <p:blipFill>
          <a:blip r:embed="rId1"/>
          <a:stretch>
            <a:fillRect/>
          </a:stretch>
        </p:blipFill>
        <p:spPr>
          <a:xfrm>
            <a:off x="463550" y="2196465"/>
            <a:ext cx="7262495" cy="246570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5" name="内容占位符 4"/>
          <p:cNvSpPr/>
          <p:nvPr>
            <p:ph idx="1"/>
          </p:nvPr>
        </p:nvSpPr>
        <p:spPr>
          <a:xfrm>
            <a:off x="26670" y="35560"/>
            <a:ext cx="9067165" cy="573405"/>
          </a:xfrm>
        </p:spPr>
        <p:txBody>
          <a:bodyPr/>
          <a:p>
            <a:r>
              <a:rPr lang="zh-CN" altLang="en-US" dirty="0"/>
              <a:t>实验步骤</a:t>
            </a:r>
            <a:endParaRPr lang="zh-CN" altLang="en-US" dirty="0"/>
          </a:p>
          <a:p>
            <a:pPr marL="0" indent="0">
              <a:buNone/>
            </a:pPr>
            <a:endParaRPr lang="zh-CN" altLang="en-US" sz="2400"/>
          </a:p>
        </p:txBody>
      </p:sp>
      <p:sp>
        <p:nvSpPr>
          <p:cNvPr id="7" name="内容占位符 2"/>
          <p:cNvSpPr/>
          <p:nvPr/>
        </p:nvSpPr>
        <p:spPr>
          <a:xfrm>
            <a:off x="26670" y="866775"/>
            <a:ext cx="9067165" cy="4267200"/>
          </a:xfrm>
          <a:prstGeom prst="rect">
            <a:avLst/>
          </a:prstGeom>
          <a:noFill/>
          <a:ln w="9525">
            <a:noFill/>
          </a:ln>
        </p:spPr>
        <p:txBody>
          <a:bodyPr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a:t>点击生成的“帖子”，js脚本被执行</a:t>
            </a:r>
            <a:endParaRPr lang="zh-CN" altLang="en-US" sz="2400"/>
          </a:p>
          <a:p>
            <a:pPr marL="0" indent="0">
              <a:buNone/>
            </a:pPr>
            <a:endParaRPr lang="zh-CN" altLang="en-US" sz="2400"/>
          </a:p>
          <a:p>
            <a:pPr marL="0" indent="0">
              <a:buNone/>
            </a:pPr>
            <a:endParaRPr lang="zh-CN" altLang="en-US" sz="2400"/>
          </a:p>
        </p:txBody>
      </p:sp>
      <p:pic>
        <p:nvPicPr>
          <p:cNvPr id="-2147482505" name="Picture 20"/>
          <p:cNvPicPr>
            <a:picLocks noChangeAspect="1"/>
          </p:cNvPicPr>
          <p:nvPr/>
        </p:nvPicPr>
        <p:blipFill>
          <a:blip r:embed="rId1"/>
          <a:stretch>
            <a:fillRect/>
          </a:stretch>
        </p:blipFill>
        <p:spPr>
          <a:xfrm>
            <a:off x="1113790" y="1580515"/>
            <a:ext cx="6430645" cy="439166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5" name="内容占位符 4"/>
          <p:cNvSpPr/>
          <p:nvPr>
            <p:ph idx="1"/>
          </p:nvPr>
        </p:nvSpPr>
        <p:spPr>
          <a:xfrm>
            <a:off x="26670" y="35560"/>
            <a:ext cx="9067165" cy="573405"/>
          </a:xfrm>
        </p:spPr>
        <p:txBody>
          <a:bodyPr/>
          <a:p>
            <a:r>
              <a:rPr lang="zh-CN" altLang="en-US">
                <a:sym typeface="+mn-ea"/>
              </a:rPr>
              <a:t>使用</a:t>
            </a:r>
            <a:r>
              <a:rPr lang="en-US" altLang="zh-CN">
                <a:sym typeface="+mn-ea"/>
              </a:rPr>
              <a:t>WebGoat</a:t>
            </a:r>
            <a:r>
              <a:rPr lang="zh-CN" altLang="en-US">
                <a:sym typeface="+mn-ea"/>
              </a:rPr>
              <a:t>进行</a:t>
            </a:r>
            <a:r>
              <a:rPr lang="en-US" altLang="zh-CN">
                <a:sym typeface="+mn-ea"/>
              </a:rPr>
              <a:t>XSS</a:t>
            </a:r>
            <a:r>
              <a:rPr lang="zh-CN" altLang="en-US">
                <a:sym typeface="+mn-ea"/>
              </a:rPr>
              <a:t>训练</a:t>
            </a:r>
            <a:endParaRPr lang="zh-CN" altLang="en-US" dirty="0"/>
          </a:p>
          <a:p>
            <a:pPr marL="0" indent="0">
              <a:buNone/>
            </a:pPr>
            <a:endParaRPr lang="zh-CN" altLang="en-US" sz="2400"/>
          </a:p>
        </p:txBody>
      </p:sp>
      <p:sp>
        <p:nvSpPr>
          <p:cNvPr id="7" name="内容占位符 2"/>
          <p:cNvSpPr/>
          <p:nvPr/>
        </p:nvSpPr>
        <p:spPr>
          <a:xfrm>
            <a:off x="26670" y="866775"/>
            <a:ext cx="9067165" cy="4267200"/>
          </a:xfrm>
          <a:prstGeom prst="rect">
            <a:avLst/>
          </a:prstGeom>
          <a:noFill/>
          <a:ln w="9525">
            <a:noFill/>
          </a:ln>
        </p:spPr>
        <p:txBody>
          <a:bodyPr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t>实验任务三：反射型</a:t>
            </a:r>
            <a:r>
              <a:rPr lang="en-US" altLang="zh-CN" sz="2400"/>
              <a:t>XSS</a:t>
            </a:r>
            <a:r>
              <a:rPr lang="zh-CN" altLang="en-US" sz="2400"/>
              <a:t>攻击</a:t>
            </a:r>
            <a:endParaRPr lang="en-US" altLang="zh-CN" sz="2400"/>
          </a:p>
          <a:p>
            <a:pPr marL="0" indent="0">
              <a:buNone/>
            </a:pPr>
            <a:endParaRPr lang="zh-CN" altLang="en-US" sz="2000"/>
          </a:p>
          <a:p>
            <a:pPr marL="0" indent="0">
              <a:buNone/>
            </a:pPr>
            <a:r>
              <a:rPr lang="zh-CN" altLang="en-US" sz="2000"/>
              <a:t>利用搜索栏的脆弱性，将准备好的js脚本放入搜索栏中，将得到的URL发送给目标用户，目标用户打开链接后，不仅访问了这个搜索栏，并且也执行了这段js脚本，可以说这个用户就已经被这段代码攻击了。</a:t>
            </a:r>
            <a:endParaRPr lang="zh-CN" altLang="en-US" sz="2000"/>
          </a:p>
          <a:p>
            <a:pPr marL="0" indent="0">
              <a:buNone/>
            </a:pPr>
            <a:endParaRPr lang="zh-CN" altLang="en-US" sz="2400"/>
          </a:p>
          <a:p>
            <a:pPr marL="0" indent="0">
              <a:buNone/>
            </a:pPr>
            <a:endParaRPr lang="zh-CN"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5" name="内容占位符 4"/>
          <p:cNvSpPr/>
          <p:nvPr>
            <p:ph idx="1"/>
          </p:nvPr>
        </p:nvSpPr>
        <p:spPr>
          <a:xfrm>
            <a:off x="26670" y="35560"/>
            <a:ext cx="9067165" cy="573405"/>
          </a:xfrm>
        </p:spPr>
        <p:txBody>
          <a:bodyPr/>
          <a:p>
            <a:r>
              <a:rPr lang="zh-CN" altLang="en-US" dirty="0"/>
              <a:t>实验步骤</a:t>
            </a:r>
            <a:endParaRPr lang="zh-CN" altLang="en-US" dirty="0"/>
          </a:p>
          <a:p>
            <a:pPr marL="0" indent="0">
              <a:buNone/>
            </a:pPr>
            <a:endParaRPr lang="zh-CN" altLang="en-US" sz="2400"/>
          </a:p>
        </p:txBody>
      </p:sp>
      <p:sp>
        <p:nvSpPr>
          <p:cNvPr id="7" name="内容占位符 2"/>
          <p:cNvSpPr/>
          <p:nvPr/>
        </p:nvSpPr>
        <p:spPr>
          <a:xfrm>
            <a:off x="26670" y="866775"/>
            <a:ext cx="9067165" cy="4267200"/>
          </a:xfrm>
          <a:prstGeom prst="rect">
            <a:avLst/>
          </a:prstGeom>
          <a:noFill/>
          <a:ln w="9525">
            <a:noFill/>
          </a:ln>
        </p:spPr>
        <p:txBody>
          <a:bodyPr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a:t>直接在搜索栏中填入js脚本，&lt;script&gt;alert("Dangerous");&lt;/script&gt;，点击查询，这段脚本成功执行</a:t>
            </a:r>
            <a:endParaRPr lang="zh-CN" altLang="en-US" sz="2400"/>
          </a:p>
          <a:p>
            <a:pPr marL="0" indent="0">
              <a:buNone/>
            </a:pPr>
            <a:endParaRPr lang="zh-CN" altLang="en-US" sz="2400"/>
          </a:p>
        </p:txBody>
      </p:sp>
      <p:pic>
        <p:nvPicPr>
          <p:cNvPr id="-2147482504" name="Picture 18"/>
          <p:cNvPicPr>
            <a:picLocks noChangeAspect="1"/>
          </p:cNvPicPr>
          <p:nvPr/>
        </p:nvPicPr>
        <p:blipFill>
          <a:blip r:embed="rId1"/>
          <a:stretch>
            <a:fillRect/>
          </a:stretch>
        </p:blipFill>
        <p:spPr>
          <a:xfrm>
            <a:off x="1737995" y="2026285"/>
            <a:ext cx="5668010" cy="390652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5" name="内容占位符 4"/>
          <p:cNvSpPr/>
          <p:nvPr>
            <p:ph idx="1"/>
          </p:nvPr>
        </p:nvSpPr>
        <p:spPr>
          <a:xfrm>
            <a:off x="26670" y="35560"/>
            <a:ext cx="9067165" cy="573405"/>
          </a:xfrm>
        </p:spPr>
        <p:txBody>
          <a:bodyPr/>
          <a:p>
            <a:r>
              <a:rPr lang="zh-CN" altLang="en-US">
                <a:sym typeface="+mn-ea"/>
              </a:rPr>
              <a:t>使用</a:t>
            </a:r>
            <a:r>
              <a:rPr lang="en-US" altLang="zh-CN">
                <a:sym typeface="+mn-ea"/>
              </a:rPr>
              <a:t>WebGoat</a:t>
            </a:r>
            <a:r>
              <a:rPr lang="zh-CN" altLang="en-US">
                <a:sym typeface="+mn-ea"/>
              </a:rPr>
              <a:t>进行</a:t>
            </a:r>
            <a:r>
              <a:rPr lang="en-US" altLang="zh-CN">
                <a:sym typeface="+mn-ea"/>
              </a:rPr>
              <a:t>XSS</a:t>
            </a:r>
            <a:r>
              <a:rPr lang="zh-CN" altLang="en-US">
                <a:sym typeface="+mn-ea"/>
              </a:rPr>
              <a:t>训练</a:t>
            </a:r>
            <a:endParaRPr lang="zh-CN" altLang="en-US" dirty="0"/>
          </a:p>
          <a:p>
            <a:pPr marL="0" indent="0">
              <a:buNone/>
            </a:pPr>
            <a:endParaRPr lang="zh-CN" altLang="en-US" sz="2400"/>
          </a:p>
        </p:txBody>
      </p:sp>
      <p:sp>
        <p:nvSpPr>
          <p:cNvPr id="7" name="内容占位符 2"/>
          <p:cNvSpPr/>
          <p:nvPr/>
        </p:nvSpPr>
        <p:spPr>
          <a:xfrm>
            <a:off x="26670" y="866775"/>
            <a:ext cx="9067165" cy="4267200"/>
          </a:xfrm>
          <a:prstGeom prst="rect">
            <a:avLst/>
          </a:prstGeom>
          <a:noFill/>
          <a:ln w="9525">
            <a:noFill/>
          </a:ln>
        </p:spPr>
        <p:txBody>
          <a:bodyPr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t>实验任务四：构造反射型</a:t>
            </a:r>
            <a:r>
              <a:rPr lang="en-US" altLang="zh-CN" sz="2400"/>
              <a:t>XSS</a:t>
            </a:r>
            <a:r>
              <a:rPr lang="zh-CN" altLang="en-US" sz="2400"/>
              <a:t>攻击</a:t>
            </a:r>
            <a:endParaRPr lang="en-US" altLang="zh-CN" sz="2400"/>
          </a:p>
          <a:p>
            <a:pPr marL="0" indent="0">
              <a:buNone/>
            </a:pPr>
            <a:endParaRPr lang="zh-CN" altLang="en-US" sz="2000"/>
          </a:p>
          <a:p>
            <a:pPr marL="0" indent="0">
              <a:buNone/>
            </a:pPr>
            <a:r>
              <a:rPr lang="zh-CN" altLang="en-US" sz="2000"/>
              <a:t>利用页面的动态加载能力，使其执行自己构造的js脚本，以实现恶意攻击的目的。本次实验只要求能够执行js脚本。</a:t>
            </a:r>
            <a:endParaRPr lang="zh-CN" altLang="en-US" sz="2000"/>
          </a:p>
          <a:p>
            <a:pPr marL="0" indent="0">
              <a:buNone/>
            </a:pPr>
            <a:endParaRPr lang="zh-CN" altLang="en-US" sz="2400"/>
          </a:p>
          <a:p>
            <a:pPr marL="0" indent="0">
              <a:buNone/>
            </a:pPr>
            <a:endParaRPr lang="zh-C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5" name="内容占位符 4"/>
          <p:cNvSpPr/>
          <p:nvPr>
            <p:ph idx="1"/>
          </p:nvPr>
        </p:nvSpPr>
        <p:spPr>
          <a:xfrm>
            <a:off x="26670" y="35560"/>
            <a:ext cx="9067165" cy="573405"/>
          </a:xfrm>
        </p:spPr>
        <p:txBody>
          <a:bodyPr/>
          <a:p>
            <a:r>
              <a:rPr lang="zh-CN" altLang="en-US" dirty="0"/>
              <a:t>实验步骤</a:t>
            </a:r>
            <a:endParaRPr lang="zh-CN" altLang="en-US" dirty="0"/>
          </a:p>
          <a:p>
            <a:pPr marL="0" indent="0">
              <a:buNone/>
            </a:pPr>
            <a:endParaRPr lang="zh-CN" altLang="en-US" sz="2400"/>
          </a:p>
        </p:txBody>
      </p:sp>
      <p:sp>
        <p:nvSpPr>
          <p:cNvPr id="7" name="内容占位符 2"/>
          <p:cNvSpPr/>
          <p:nvPr/>
        </p:nvSpPr>
        <p:spPr>
          <a:xfrm>
            <a:off x="26670" y="866775"/>
            <a:ext cx="9067165" cy="4267200"/>
          </a:xfrm>
          <a:prstGeom prst="rect">
            <a:avLst/>
          </a:prstGeom>
          <a:noFill/>
          <a:ln w="9525">
            <a:noFill/>
          </a:ln>
        </p:spPr>
        <p:txBody>
          <a:bodyPr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a:t>（1）随意输入提取码，发现页面会动态获取输入内容进行错误提示</a:t>
            </a:r>
            <a:endParaRPr lang="zh-CN" altLang="en-US" sz="2400"/>
          </a:p>
          <a:p>
            <a:pPr marL="0" indent="0">
              <a:buNone/>
            </a:pPr>
            <a:endParaRPr lang="zh-CN" altLang="en-US" sz="2400"/>
          </a:p>
        </p:txBody>
      </p:sp>
      <p:pic>
        <p:nvPicPr>
          <p:cNvPr id="-2147482413" name="图片 -2147482414"/>
          <p:cNvPicPr>
            <a:picLocks noChangeAspect="1"/>
          </p:cNvPicPr>
          <p:nvPr/>
        </p:nvPicPr>
        <p:blipFill>
          <a:blip r:embed="rId1"/>
          <a:stretch>
            <a:fillRect/>
          </a:stretch>
        </p:blipFill>
        <p:spPr>
          <a:xfrm>
            <a:off x="1410970" y="1631315"/>
            <a:ext cx="6298565" cy="437896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5" name="内容占位符 4"/>
          <p:cNvSpPr/>
          <p:nvPr>
            <p:ph idx="1"/>
          </p:nvPr>
        </p:nvSpPr>
        <p:spPr>
          <a:xfrm>
            <a:off x="26670" y="35560"/>
            <a:ext cx="9067165" cy="573405"/>
          </a:xfrm>
        </p:spPr>
        <p:txBody>
          <a:bodyPr/>
          <a:p>
            <a:r>
              <a:rPr lang="zh-CN" altLang="en-US" dirty="0"/>
              <a:t>实验步骤</a:t>
            </a:r>
            <a:endParaRPr lang="zh-CN" altLang="en-US" dirty="0"/>
          </a:p>
          <a:p>
            <a:pPr marL="0" indent="0">
              <a:buNone/>
            </a:pPr>
            <a:endParaRPr lang="zh-CN" altLang="en-US" sz="2400"/>
          </a:p>
        </p:txBody>
      </p:sp>
      <p:sp>
        <p:nvSpPr>
          <p:cNvPr id="7" name="内容占位符 2"/>
          <p:cNvSpPr/>
          <p:nvPr/>
        </p:nvSpPr>
        <p:spPr>
          <a:xfrm>
            <a:off x="26670" y="866775"/>
            <a:ext cx="9067165" cy="4267200"/>
          </a:xfrm>
          <a:prstGeom prst="rect">
            <a:avLst/>
          </a:prstGeom>
          <a:noFill/>
          <a:ln w="9525">
            <a:noFill/>
          </a:ln>
        </p:spPr>
        <p:txBody>
          <a:bodyPr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a:t>（2）在提取码处输入js脚本，页面动态执行脚本成功</a:t>
            </a:r>
            <a:endParaRPr lang="zh-CN" altLang="en-US" sz="2400"/>
          </a:p>
          <a:p>
            <a:pPr marL="0" indent="0">
              <a:buNone/>
            </a:pPr>
            <a:endParaRPr lang="zh-CN" altLang="en-US" sz="2400"/>
          </a:p>
        </p:txBody>
      </p:sp>
      <p:pic>
        <p:nvPicPr>
          <p:cNvPr id="-2147482502" name="Picture 22"/>
          <p:cNvPicPr>
            <a:picLocks noChangeAspect="1"/>
          </p:cNvPicPr>
          <p:nvPr/>
        </p:nvPicPr>
        <p:blipFill>
          <a:blip r:embed="rId1"/>
          <a:stretch>
            <a:fillRect/>
          </a:stretch>
        </p:blipFill>
        <p:spPr>
          <a:xfrm>
            <a:off x="1034415" y="1500505"/>
            <a:ext cx="7074535" cy="4591050"/>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
          <p:cNvSpPr>
            <a:spLocks noGrp="1"/>
          </p:cNvSpPr>
          <p:nvPr>
            <p:ph idx="1"/>
          </p:nvPr>
        </p:nvSpPr>
        <p:spPr>
          <a:xfrm>
            <a:off x="566738" y="3148013"/>
            <a:ext cx="8001000" cy="1476375"/>
          </a:xfrm>
        </p:spPr>
        <p:txBody>
          <a:bodyPr wrap="square" lIns="91440" tIns="45720" rIns="91440" bIns="45720" anchor="t"/>
          <a:p>
            <a:pPr algn="ctr" eaLnBrk="1" hangingPunct="1">
              <a:buNone/>
            </a:pPr>
            <a:r>
              <a:rPr lang="zh-CN" altLang="en-US" sz="5100" dirty="0"/>
              <a:t>谢谢！</a:t>
            </a:r>
            <a:endParaRPr lang="zh-CN" altLang="en-US" sz="5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dirty="0"/>
              <a:t>8.1 </a:t>
            </a:r>
            <a:r>
              <a:rPr lang="en-US" altLang="zh-CN" b="1" dirty="0"/>
              <a:t>XSS</a:t>
            </a:r>
            <a:r>
              <a:rPr lang="zh-CN" altLang="en-US" b="1" dirty="0"/>
              <a:t>攻击技术原理</a:t>
            </a:r>
            <a:r>
              <a:rPr lang="zh-CN" altLang="en-US" dirty="0"/>
              <a:t> </a:t>
            </a:r>
            <a:endParaRPr lang="zh-CN" altLang="en-US" dirty="0"/>
          </a:p>
        </p:txBody>
      </p:sp>
      <p:sp>
        <p:nvSpPr>
          <p:cNvPr id="6147" name="Rectangle 3"/>
          <p:cNvSpPr>
            <a:spLocks noGrp="1"/>
          </p:cNvSpPr>
          <p:nvPr>
            <p:ph idx="1"/>
          </p:nvPr>
        </p:nvSpPr>
        <p:spPr/>
        <p:txBody>
          <a:bodyPr wrap="square" lIns="91440" tIns="45720" rIns="91440" bIns="45720" anchor="t"/>
          <a:p>
            <a:pPr marL="0" indent="0" eaLnBrk="1" hangingPunct="1">
              <a:buNone/>
            </a:pPr>
            <a:r>
              <a:rPr lang="zh-CN" altLang="en-US" dirty="0">
                <a:sym typeface="+mn-ea"/>
              </a:rPr>
              <a:t>跨站脚本攻击（</a:t>
            </a:r>
            <a:r>
              <a:rPr lang="en-US" altLang="zh-CN" dirty="0">
                <a:sym typeface="+mn-ea"/>
              </a:rPr>
              <a:t>Cross Site Scripting</a:t>
            </a:r>
            <a:r>
              <a:rPr lang="zh-CN" altLang="en-US" dirty="0">
                <a:sym typeface="+mn-ea"/>
              </a:rPr>
              <a:t>）是指攻击者利用网站程序对用户输入过滤不足，输入可以显示在页面上对其他用户造成影响的</a:t>
            </a:r>
            <a:r>
              <a:rPr lang="en-US" altLang="zh-CN" dirty="0">
                <a:sym typeface="+mn-ea"/>
              </a:rPr>
              <a:t>HTML</a:t>
            </a:r>
            <a:r>
              <a:rPr lang="zh-CN" altLang="en-US" dirty="0">
                <a:sym typeface="+mn-ea"/>
              </a:rPr>
              <a:t>代码，从而盗取用户资料、利用用户身份进行某种动作或者对访问者进行病毒侵害的一种攻击方式。为了与层叠样式表（</a:t>
            </a:r>
            <a:r>
              <a:rPr lang="en-US" altLang="zh-CN" dirty="0">
                <a:sym typeface="+mn-ea"/>
              </a:rPr>
              <a:t>Cascading Style Sheets</a:t>
            </a:r>
            <a:r>
              <a:rPr lang="zh-CN" altLang="en-US" dirty="0">
                <a:sym typeface="+mn-ea"/>
              </a:rPr>
              <a:t>）的缩写</a:t>
            </a:r>
            <a:r>
              <a:rPr lang="en-US" altLang="zh-CN" dirty="0">
                <a:sym typeface="+mn-ea"/>
              </a:rPr>
              <a:t>CSS</a:t>
            </a:r>
            <a:r>
              <a:rPr lang="zh-CN" altLang="en-US" dirty="0">
                <a:sym typeface="+mn-ea"/>
              </a:rPr>
              <a:t>区分开，跨站脚本攻击通常简写为</a:t>
            </a:r>
            <a:r>
              <a:rPr lang="en-US" altLang="zh-CN" dirty="0">
                <a:sym typeface="+mn-ea"/>
              </a:rPr>
              <a:t>XSS</a:t>
            </a:r>
            <a:r>
              <a:rPr lang="zh-CN" altLang="en-US" dirty="0">
                <a:sym typeface="+mn-ea"/>
              </a:rPr>
              <a:t>。</a:t>
            </a:r>
            <a:endParaRPr lang="zh-CN" altLang="en-US" dirty="0"/>
          </a:p>
          <a:p>
            <a:pPr marL="0" indent="0" eaLnBrk="1" hangingPunct="1">
              <a:buNone/>
            </a:pPr>
            <a:endParaRPr lang="zh-CN" dirty="0"/>
          </a:p>
          <a:p>
            <a:pPr marL="0" indent="0" eaLnBrk="1" hangingPunct="1">
              <a:buNone/>
            </a:pPr>
            <a:endParaRPr lang="zh-CN"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b="1" dirty="0"/>
              <a:t>XSS </a:t>
            </a:r>
            <a:r>
              <a:rPr lang="zh-CN" altLang="en-US" b="1" dirty="0"/>
              <a:t>留言板</a:t>
            </a:r>
            <a:endParaRPr lang="zh-CN" altLang="en-US" b="1" dirty="0"/>
          </a:p>
        </p:txBody>
      </p:sp>
      <p:sp>
        <p:nvSpPr>
          <p:cNvPr id="6147" name="Rectangle 3"/>
          <p:cNvSpPr>
            <a:spLocks noGrp="1"/>
          </p:cNvSpPr>
          <p:nvPr>
            <p:ph idx="1"/>
          </p:nvPr>
        </p:nvSpPr>
        <p:spPr>
          <a:xfrm>
            <a:off x="567055" y="1752600"/>
            <a:ext cx="4152265" cy="4267200"/>
          </a:xfrm>
        </p:spPr>
        <p:txBody>
          <a:bodyPr wrap="square" lIns="91440" tIns="45720" rIns="91440" bIns="45720" anchor="t"/>
          <a:p>
            <a:pPr marL="0" indent="0" eaLnBrk="1" hangingPunct="1">
              <a:buNone/>
            </a:pPr>
            <a:r>
              <a:rPr sz="2000"/>
              <a:t>&lt;?php </a:t>
            </a:r>
            <a:endParaRPr sz="2000"/>
          </a:p>
          <a:p>
            <a:pPr marL="0" indent="0" eaLnBrk="1" hangingPunct="1">
              <a:buNone/>
            </a:pPr>
            <a:r>
              <a:rPr sz="2000"/>
              <a:t>   require('/components/comments.php'); </a:t>
            </a:r>
            <a:endParaRPr sz="2000"/>
          </a:p>
          <a:p>
            <a:pPr marL="0" indent="0" eaLnBrk="1" hangingPunct="1">
              <a:buNone/>
            </a:pPr>
            <a:r>
              <a:rPr sz="2000"/>
              <a:t>   if(!empty($_POST['name'])){</a:t>
            </a:r>
            <a:endParaRPr sz="2000"/>
          </a:p>
          <a:p>
            <a:pPr marL="0" indent="0" eaLnBrk="1" hangingPunct="1">
              <a:buNone/>
            </a:pPr>
            <a:r>
              <a:rPr sz="2000"/>
              <a:t>      addElement($_POST['name'],$_POST['comment']);</a:t>
            </a:r>
            <a:endParaRPr sz="2000"/>
          </a:p>
          <a:p>
            <a:pPr marL="0" indent="0" eaLnBrk="1" hangingPunct="1">
              <a:buNone/>
            </a:pPr>
            <a:r>
              <a:rPr sz="2000"/>
              <a:t>    }</a:t>
            </a:r>
            <a:endParaRPr sz="2000"/>
          </a:p>
          <a:p>
            <a:pPr marL="0" indent="0" eaLnBrk="1" hangingPunct="1">
              <a:buNone/>
            </a:pPr>
            <a:r>
              <a:rPr sz="2000"/>
              <a:t>   renderComments();</a:t>
            </a:r>
            <a:endParaRPr sz="2000"/>
          </a:p>
          <a:p>
            <a:pPr marL="0" indent="0" eaLnBrk="1" hangingPunct="1">
              <a:buNone/>
            </a:pPr>
            <a:r>
              <a:rPr sz="2000"/>
              <a:t>   ?&gt;</a:t>
            </a:r>
            <a:endParaRPr sz="2000"/>
          </a:p>
          <a:p>
            <a:pPr marL="0" indent="0" eaLnBrk="1" hangingPunct="1">
              <a:buNone/>
            </a:pPr>
            <a:endParaRPr lang="zh-CN"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3" name="Picture 1"/>
          <p:cNvPicPr>
            <a:picLocks noChangeAspect="1"/>
          </p:cNvPicPr>
          <p:nvPr/>
        </p:nvPicPr>
        <p:blipFill>
          <a:blip r:embed="rId1"/>
          <a:stretch>
            <a:fillRect/>
          </a:stretch>
        </p:blipFill>
        <p:spPr>
          <a:xfrm>
            <a:off x="4799648" y="1994218"/>
            <a:ext cx="4318635" cy="2869565"/>
          </a:xfrm>
          <a:prstGeom prst="rect">
            <a:avLst/>
          </a:prstGeom>
          <a:noFill/>
          <a:ln w="9525">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b="1" dirty="0"/>
              <a:t>XSS</a:t>
            </a:r>
            <a:r>
              <a:rPr lang="zh-CN" altLang="en-US" b="1" dirty="0"/>
              <a:t>攻击流程</a:t>
            </a:r>
            <a:endParaRPr lang="zh-CN" altLang="en-US" b="1"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2147482521" name="Picture 102" descr="xssAttack"/>
          <p:cNvPicPr>
            <a:picLocks noChangeAspect="1"/>
          </p:cNvPicPr>
          <p:nvPr/>
        </p:nvPicPr>
        <p:blipFill>
          <a:blip r:embed="rId1"/>
          <a:stretch>
            <a:fillRect/>
          </a:stretch>
        </p:blipFill>
        <p:spPr>
          <a:xfrm>
            <a:off x="574675" y="1520825"/>
            <a:ext cx="7756525" cy="4556760"/>
          </a:xfrm>
          <a:prstGeom prst="rect">
            <a:avLst/>
          </a:prstGeom>
          <a:noFill/>
          <a:ln w="9525">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lang="en-US" altLang="zh-CN" dirty="0"/>
              <a:t>8.2 </a:t>
            </a:r>
            <a:r>
              <a:rPr lang="en-US" altLang="zh-CN" b="1" dirty="0"/>
              <a:t>XSS</a:t>
            </a:r>
            <a:r>
              <a:rPr lang="zh-CN" altLang="en-US" b="1" dirty="0"/>
              <a:t>攻击分类</a:t>
            </a:r>
            <a:endParaRPr lang="zh-CN" altLang="en-US"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3" name="内容占位符 2"/>
          <p:cNvSpPr/>
          <p:nvPr>
            <p:ph idx="1"/>
          </p:nvPr>
        </p:nvSpPr>
        <p:spPr/>
        <p:txBody>
          <a:bodyPr/>
          <a:p>
            <a:r>
              <a:rPr lang="zh-CN" altLang="en-US"/>
              <a:t>反射型跨站脚本攻击</a:t>
            </a:r>
            <a:endParaRPr lang="zh-CN" altLang="en-US"/>
          </a:p>
          <a:p>
            <a:r>
              <a:rPr lang="zh-CN" altLang="en-US"/>
              <a:t>存储型跨站脚本攻击</a:t>
            </a:r>
            <a:endParaRPr lang="zh-CN" altLang="en-US"/>
          </a:p>
          <a:p>
            <a:r>
              <a:rPr lang="en-US" altLang="zh-CN"/>
              <a:t>DOM</a:t>
            </a:r>
            <a:r>
              <a:rPr lang="zh-CN" altLang="en-US"/>
              <a:t>型跨站脚本攻击</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67055" y="298133"/>
            <a:ext cx="8001000" cy="693737"/>
          </a:xfrm>
        </p:spPr>
        <p:txBody>
          <a:bodyPr wrap="square" lIns="91440" tIns="45720" rIns="91440" bIns="45720" anchor="b"/>
          <a:p>
            <a:pPr eaLnBrk="1" hangingPunct="1"/>
            <a:r>
              <a:rPr lang="en-US" altLang="zh-CN" dirty="0"/>
              <a:t>8.2.1 </a:t>
            </a:r>
            <a:r>
              <a:rPr lang="zh-CN" altLang="en-US">
                <a:sym typeface="+mn-ea"/>
              </a:rPr>
              <a:t>反射型跨站脚本攻击</a:t>
            </a:r>
            <a:r>
              <a:rPr lang="zh-CN" altLang="en-US" dirty="0"/>
              <a:t> </a:t>
            </a:r>
            <a:endParaRPr lang="zh-CN" altLang="en-US" dirty="0"/>
          </a:p>
        </p:txBody>
      </p:sp>
      <p:sp>
        <p:nvSpPr>
          <p:cNvPr id="6147" name="Rectangle 3"/>
          <p:cNvSpPr>
            <a:spLocks noGrp="1"/>
          </p:cNvSpPr>
          <p:nvPr>
            <p:ph idx="1"/>
          </p:nvPr>
        </p:nvSpPr>
        <p:spPr>
          <a:xfrm>
            <a:off x="567055" y="1295400"/>
            <a:ext cx="8001000" cy="4267200"/>
          </a:xfrm>
        </p:spPr>
        <p:txBody>
          <a:bodyPr wrap="square" lIns="91440" tIns="45720" rIns="91440" bIns="45720" anchor="t"/>
          <a:p>
            <a:pPr marL="0" indent="0" eaLnBrk="1" hangingPunct="1">
              <a:buNone/>
            </a:pPr>
            <a:r>
              <a:rPr sz="2400" dirty="0">
                <a:sym typeface="+mn-ea"/>
              </a:rPr>
              <a:t>恶意攻击者在进行反射型跨站脚本攻击时，首先会构造一个存在跨站漏洞网站的URL，在这个URL的特定位置存在着恶意代码（常为html代码或脚本代码）。</a:t>
            </a:r>
            <a:endParaRPr sz="2400" dirty="0">
              <a:sym typeface="+mn-ea"/>
            </a:endParaRPr>
          </a:p>
          <a:p>
            <a:pPr marL="0" indent="0" eaLnBrk="1" hangingPunct="1">
              <a:buNone/>
            </a:pPr>
            <a:endParaRPr lang="zh-CN" dirty="0"/>
          </a:p>
          <a:p>
            <a:pPr marL="0" indent="0" eaLnBrk="1" hangingPunct="1">
              <a:buNone/>
            </a:pPr>
            <a:endParaRPr lang="zh-CN"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2147482520" name="Picture 116" descr="反射型xssAttack"/>
          <p:cNvPicPr>
            <a:picLocks noChangeAspect="1"/>
          </p:cNvPicPr>
          <p:nvPr/>
        </p:nvPicPr>
        <p:blipFill>
          <a:blip r:embed="rId1"/>
          <a:stretch>
            <a:fillRect/>
          </a:stretch>
        </p:blipFill>
        <p:spPr>
          <a:xfrm>
            <a:off x="567055" y="2480945"/>
            <a:ext cx="8001000" cy="357822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67055" y="298133"/>
            <a:ext cx="8001000" cy="693737"/>
          </a:xfrm>
        </p:spPr>
        <p:txBody>
          <a:bodyPr wrap="square" lIns="91440" tIns="45720" rIns="91440" bIns="45720" anchor="b"/>
          <a:p>
            <a:pPr eaLnBrk="1" hangingPunct="1"/>
            <a:r>
              <a:rPr lang="en-US" altLang="zh-CN" dirty="0"/>
              <a:t>8.2.2 </a:t>
            </a:r>
            <a:r>
              <a:rPr lang="zh-CN" altLang="en-US" dirty="0"/>
              <a:t>存储型</a:t>
            </a:r>
            <a:r>
              <a:rPr lang="zh-CN" altLang="en-US">
                <a:sym typeface="+mn-ea"/>
              </a:rPr>
              <a:t>跨站脚本攻击</a:t>
            </a:r>
            <a:r>
              <a:rPr lang="zh-CN" altLang="en-US" dirty="0"/>
              <a:t> </a:t>
            </a:r>
            <a:endParaRPr lang="zh-CN" altLang="en-US" dirty="0"/>
          </a:p>
        </p:txBody>
      </p:sp>
      <p:sp>
        <p:nvSpPr>
          <p:cNvPr id="6147" name="Rectangle 3"/>
          <p:cNvSpPr>
            <a:spLocks noGrp="1"/>
          </p:cNvSpPr>
          <p:nvPr>
            <p:ph idx="1"/>
          </p:nvPr>
        </p:nvSpPr>
        <p:spPr>
          <a:xfrm>
            <a:off x="567055" y="1295400"/>
            <a:ext cx="8001000" cy="4267200"/>
          </a:xfrm>
        </p:spPr>
        <p:txBody>
          <a:bodyPr wrap="square" lIns="91440" tIns="45720" rIns="91440" bIns="45720" anchor="t"/>
          <a:p>
            <a:pPr marL="0" indent="0" eaLnBrk="1" hangingPunct="1">
              <a:buNone/>
            </a:pPr>
            <a:r>
              <a:rPr sz="2400" dirty="0">
                <a:sym typeface="+mn-ea"/>
              </a:rPr>
              <a:t>这类攻击的典型场景就是Web论坛的留言区，当恶意用户在论坛内留言区留言后，留言中的恶意代码与其他内容一并保存在论坛网站数据库内，当用户浏览时，恶意代码作为页面一部分同时被呈现，当其他用户看到该页面时，恶意代码的攻击行为已经开始。</a:t>
            </a:r>
            <a:endParaRPr sz="2400" dirty="0">
              <a:sym typeface="+mn-ea"/>
            </a:endParaRPr>
          </a:p>
          <a:p>
            <a:pPr marL="0" indent="0" eaLnBrk="1" hangingPunct="1">
              <a:buNone/>
            </a:pPr>
            <a:endParaRPr lang="zh-CN" dirty="0"/>
          </a:p>
          <a:p>
            <a:pPr marL="0" indent="0" eaLnBrk="1" hangingPunct="1">
              <a:buNone/>
            </a:pPr>
            <a:endParaRPr lang="zh-CN"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2147482519" name="Picture 169" descr="保存型xssAttack"/>
          <p:cNvPicPr>
            <a:picLocks noChangeAspect="1"/>
          </p:cNvPicPr>
          <p:nvPr/>
        </p:nvPicPr>
        <p:blipFill>
          <a:blip r:embed="rId1"/>
          <a:stretch>
            <a:fillRect/>
          </a:stretch>
        </p:blipFill>
        <p:spPr>
          <a:xfrm>
            <a:off x="567690" y="2727960"/>
            <a:ext cx="8000365" cy="343281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67055" y="298133"/>
            <a:ext cx="8001000" cy="693737"/>
          </a:xfrm>
        </p:spPr>
        <p:txBody>
          <a:bodyPr wrap="square" lIns="91440" tIns="45720" rIns="91440" bIns="45720" anchor="b"/>
          <a:p>
            <a:pPr eaLnBrk="1" hangingPunct="1"/>
            <a:r>
              <a:rPr lang="en-US" altLang="zh-CN" dirty="0"/>
              <a:t>8.2.3 DOM</a:t>
            </a:r>
            <a:r>
              <a:rPr lang="zh-CN" altLang="en-US">
                <a:sym typeface="+mn-ea"/>
              </a:rPr>
              <a:t>型跨站脚本攻击</a:t>
            </a:r>
            <a:r>
              <a:rPr lang="zh-CN" altLang="en-US" dirty="0"/>
              <a:t> </a:t>
            </a:r>
            <a:endParaRPr lang="zh-CN" altLang="en-US" dirty="0"/>
          </a:p>
        </p:txBody>
      </p:sp>
      <p:sp>
        <p:nvSpPr>
          <p:cNvPr id="6147" name="Rectangle 3"/>
          <p:cNvSpPr>
            <a:spLocks noGrp="1"/>
          </p:cNvSpPr>
          <p:nvPr>
            <p:ph idx="1"/>
          </p:nvPr>
        </p:nvSpPr>
        <p:spPr>
          <a:xfrm>
            <a:off x="567055" y="1295400"/>
            <a:ext cx="8001000" cy="4267200"/>
          </a:xfrm>
        </p:spPr>
        <p:txBody>
          <a:bodyPr wrap="square" lIns="91440" tIns="45720" rIns="91440" bIns="45720" anchor="t"/>
          <a:p>
            <a:pPr marL="0" indent="0" eaLnBrk="1" hangingPunct="1">
              <a:buNone/>
            </a:pPr>
            <a:r>
              <a:rPr sz="2400" dirty="0">
                <a:sym typeface="+mn-ea"/>
              </a:rPr>
              <a:t>DOM型跨站脚本攻击则是脚本漏洞存在于客户端脚本中，通常由于客户端脚本的使用不当以及逻辑上的错误导致。</a:t>
            </a:r>
            <a:endParaRPr sz="2400" dirty="0">
              <a:sym typeface="+mn-ea"/>
            </a:endParaRPr>
          </a:p>
          <a:p>
            <a:pPr marL="0" indent="0" eaLnBrk="1" hangingPunct="1">
              <a:buNone/>
            </a:pPr>
            <a:endParaRPr lang="zh-CN" dirty="0"/>
          </a:p>
          <a:p>
            <a:pPr marL="0" indent="0" eaLnBrk="1" hangingPunct="1">
              <a:buNone/>
            </a:pPr>
            <a:endParaRPr lang="zh-CN"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2147482415" name="图片 -2147482416" descr="DOM型xssAttack"/>
          <p:cNvPicPr>
            <a:picLocks noChangeAspect="1"/>
          </p:cNvPicPr>
          <p:nvPr/>
        </p:nvPicPr>
        <p:blipFill>
          <a:blip r:embed="rId1"/>
          <a:stretch>
            <a:fillRect/>
          </a:stretch>
        </p:blipFill>
        <p:spPr>
          <a:xfrm>
            <a:off x="657225" y="2324100"/>
            <a:ext cx="7388225" cy="3699510"/>
          </a:xfrm>
          <a:prstGeom prst="rect">
            <a:avLst/>
          </a:prstGeom>
          <a:noFill/>
          <a:ln w="9525">
            <a:noFill/>
          </a:ln>
        </p:spPr>
      </p:pic>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3519</Words>
  <Application>WPS 演示</Application>
  <PresentationFormat>全屏显示(4:3)</PresentationFormat>
  <Paragraphs>280</Paragraphs>
  <Slides>29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Arial</vt:lpstr>
      <vt:lpstr>宋体</vt:lpstr>
      <vt:lpstr>Wingdings</vt:lpstr>
      <vt:lpstr>Verdana</vt:lpstr>
      <vt:lpstr>微软雅黑</vt:lpstr>
      <vt:lpstr>幼圆</vt:lpstr>
      <vt:lpstr>Century Gothic</vt:lpstr>
      <vt:lpstr>Times New Roman</vt:lpstr>
      <vt:lpstr>Arial Unicode MS</vt:lpstr>
      <vt:lpstr>Profile</vt:lpstr>
      <vt:lpstr>第八章     XSS跨站脚本攻击</vt:lpstr>
      <vt:lpstr>主要内容 </vt:lpstr>
      <vt:lpstr>8.1 XSS定义 </vt:lpstr>
      <vt:lpstr>8.2 XSS</vt:lpstr>
      <vt:lpstr>XSS 留言板</vt:lpstr>
      <vt:lpstr>8.1 XSS攻击技术原理 </vt:lpstr>
      <vt:lpstr>8.1 XSS攻击技术原理 </vt:lpstr>
      <vt:lpstr>8.2.1 反射型跨站脚本攻击 </vt:lpstr>
      <vt:lpstr>8.2.1 反射型跨站脚本攻击 </vt:lpstr>
      <vt:lpstr>8.2 XSS攻击分类</vt:lpstr>
      <vt:lpstr>8.2.1 反射型跨站脚本攻击 </vt:lpstr>
      <vt:lpstr>8.3.1 服务器端防范措施 </vt:lpstr>
      <vt:lpstr>8.3.1 服务器端防范措施 </vt:lpstr>
      <vt:lpstr>8.3 XSS攻击的防范方法</vt:lpstr>
      <vt:lpstr>8.4 XSS攻击实践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214</cp:revision>
  <dcterms:created xsi:type="dcterms:W3CDTF">2018-03-07T08:56:00Z</dcterms:created>
  <dcterms:modified xsi:type="dcterms:W3CDTF">2018-03-13T08:21:38Z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2052-10.1.0.7022</vt:lpwstr>
  </property>
</Properties>
</file>