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57" r:id="rId4"/>
    <p:sldId id="317" r:id="rId5"/>
    <p:sldId id="318" r:id="rId6"/>
    <p:sldId id="319" r:id="rId7"/>
    <p:sldId id="320" r:id="rId8"/>
    <p:sldId id="260" r:id="rId9"/>
    <p:sldId id="308" r:id="rId10"/>
    <p:sldId id="307" r:id="rId11"/>
    <p:sldId id="306" r:id="rId12"/>
    <p:sldId id="304" r:id="rId13"/>
    <p:sldId id="261" r:id="rId15"/>
    <p:sldId id="259" r:id="rId16"/>
    <p:sldId id="341" r:id="rId17"/>
    <p:sldId id="342" r:id="rId18"/>
    <p:sldId id="343" r:id="rId19"/>
    <p:sldId id="330" r:id="rId20"/>
    <p:sldId id="331" r:id="rId21"/>
    <p:sldId id="332" r:id="rId22"/>
    <p:sldId id="333" r:id="rId23"/>
    <p:sldId id="334" r:id="rId24"/>
    <p:sldId id="335" r:id="rId25"/>
    <p:sldId id="336" r:id="rId26"/>
    <p:sldId id="337" r:id="rId27"/>
    <p:sldId id="338" r:id="rId28"/>
    <p:sldId id="339" r:id="rId29"/>
    <p:sldId id="340" r:id="rId30"/>
    <p:sldId id="280" r:id="rId31"/>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6" d="100"/>
          <a:sy n="66" d="100"/>
        </p:scale>
        <p:origin x="1280" y="40"/>
      </p:cViewPr>
      <p:guideLst>
        <p:guide orient="horz" pos="2160"/>
        <p:guide pos="2932"/>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01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smtClean="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1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smtClean="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0"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01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1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smtClean="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1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smtClean="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2435360-40C6-4908-BF32-3BFA752777B5}"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050" name="AutoShape 7"/>
          <p:cNvSpPr/>
          <p:nvPr userDrawn="1"/>
        </p:nvSpPr>
        <p:spPr>
          <a:xfrm>
            <a:off x="685800" y="2393950"/>
            <a:ext cx="7772400" cy="109538"/>
          </a:xfrm>
          <a:custGeom>
            <a:avLst/>
            <a:gdLst/>
            <a:ahLst/>
            <a:cxnLst>
              <a:cxn ang="0">
                <a:pos x="0" y="0"/>
              </a:cxn>
              <a:cxn ang="0">
                <a:pos x="2147483646" y="0"/>
              </a:cxn>
              <a:cxn ang="0">
                <a:pos x="2147483646" y="11998573"/>
              </a:cxn>
              <a:cxn ang="0">
                <a:pos x="0" y="11998573"/>
              </a:cxn>
              <a:cxn ang="0">
                <a:pos x="0" y="0"/>
              </a:cxn>
              <a:cxn ang="0">
                <a:pos x="2147483646" y="0"/>
              </a:cxn>
            </a:cxnLst>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cap="flat" cmpd="sng">
            <a:solidFill>
              <a:schemeClr val="accent2"/>
            </a:solidFill>
            <a:prstDash val="solid"/>
            <a:round/>
            <a:headEnd type="none" w="med" len="med"/>
            <a:tailEnd type="none" w="med" len="med"/>
          </a:ln>
        </p:spPr>
        <p:txBody>
          <a:bodyPr/>
          <a:p>
            <a:endParaRPr lang="zh-CN" altLang="en-US"/>
          </a:p>
        </p:txBody>
      </p:sp>
      <p:sp>
        <p:nvSpPr>
          <p:cNvPr id="2051" name="Rectangle 3"/>
          <p:cNvSpPr>
            <a:spLocks noGrp="1"/>
          </p:cNvSpPr>
          <p:nvPr userDrawn="1"/>
        </p:nvSpPr>
        <p:spPr>
          <a:xfrm>
            <a:off x="250825" y="50800"/>
            <a:ext cx="7010400" cy="477838"/>
          </a:xfrm>
          <a:prstGeom prst="rect">
            <a:avLst/>
          </a:prstGeom>
          <a:noFill/>
          <a:ln w="9525">
            <a:noFill/>
          </a:ln>
        </p:spPr>
        <p:txBody>
          <a:bodyPr anchor="t"/>
          <a:p>
            <a:pPr lvl="0" indent="0">
              <a:buFont typeface="Wingdings" panose="05000000000000000000" pitchFamily="2" charset="2"/>
              <a:buNone/>
            </a:pPr>
            <a:r>
              <a:rPr lang="zh-CN" altLang="en-US" sz="2400">
                <a:latin typeface="微软雅黑" panose="020B0503020204020204" charset="-122"/>
                <a:ea typeface="微软雅黑" panose="020B0503020204020204" charset="-122"/>
              </a:rPr>
              <a:t>《网络安全技术原理与实践》</a:t>
            </a:r>
            <a:endParaRPr lang="zh-CN" altLang="en-US" sz="2400">
              <a:latin typeface="微软雅黑" panose="020B0503020204020204" charset="-122"/>
              <a:ea typeface="微软雅黑" panose="020B0503020204020204" charset="-122"/>
            </a:endParaRPr>
          </a:p>
        </p:txBody>
      </p:sp>
      <p:sp>
        <p:nvSpPr>
          <p:cNvPr id="53250" name="Rectangle 2"/>
          <p:cNvSpPr>
            <a:spLocks noGrp="1" noChangeArrowheads="1"/>
          </p:cNvSpPr>
          <p:nvPr>
            <p:ph type="ctrTitle" hasCustomPrompt="1"/>
          </p:nvPr>
        </p:nvSpPr>
        <p:spPr>
          <a:xfrm>
            <a:off x="685800" y="990600"/>
            <a:ext cx="7772400" cy="1371600"/>
          </a:xfrm>
        </p:spPr>
        <p:txBody>
          <a:bodyPr/>
          <a:lstStyle>
            <a:lvl1pPr>
              <a:defRPr sz="4000"/>
            </a:lvl1pPr>
          </a:lstStyle>
          <a:p>
            <a:pPr lvl="0" fontAlgn="base"/>
            <a:endParaRPr lang="zh-CN" altLang="en-US" strike="noStrike" noProof="0" smtClean="0"/>
          </a:p>
        </p:txBody>
      </p:sp>
      <p:sp>
        <p:nvSpPr>
          <p:cNvPr id="53251" name="Rectangle 3"/>
          <p:cNvSpPr>
            <a:spLocks noGrp="1" noChangeArrowheads="1"/>
          </p:cNvSpPr>
          <p:nvPr>
            <p:ph type="subTitle" idx="1" hasCustomPrompt="1"/>
          </p:nvPr>
        </p:nvSpPr>
        <p:spPr>
          <a:xfrm>
            <a:off x="1447800" y="3429000"/>
            <a:ext cx="7010400" cy="1600200"/>
          </a:xfrm>
        </p:spPr>
        <p:txBody>
          <a:bodyPr/>
          <a:lstStyle>
            <a:lvl1pPr marL="0" indent="0">
              <a:buFont typeface="Wingdings" panose="05000000000000000000" pitchFamily="2" charset="2"/>
              <a:buNone/>
              <a:defRPr sz="2800">
                <a:latin typeface="微软雅黑" panose="020B0503020204020204" charset="-122"/>
                <a:ea typeface="微软雅黑" panose="020B0503020204020204" charset="-122"/>
              </a:defRPr>
            </a:lvl1pPr>
          </a:lstStyle>
          <a:p>
            <a:pPr lvl="0" fontAlgn="base"/>
            <a:r>
              <a:rPr lang="zh-CN" altLang="en-US" strike="noStrike" noProof="0" smtClean="0"/>
              <a:t>主编：黄晓芳</a:t>
            </a:r>
            <a:endParaRPr lang="zh-CN" altLang="en-US" strike="noStrike" noProof="0" smtClean="0"/>
          </a:p>
          <a:p>
            <a:pPr lvl="0" fontAlgn="base"/>
            <a:r>
              <a:rPr lang="zh-CN" altLang="en-US" strike="noStrike" noProof="0" smtClean="0"/>
              <a:t>副主编：孙海峰 左旭辉</a:t>
            </a:r>
            <a:endParaRPr lang="zh-CN" altLang="en-US" strike="noStrike" noProof="0" smtClean="0"/>
          </a:p>
        </p:txBody>
      </p:sp>
      <p:sp>
        <p:nvSpPr>
          <p:cNvPr id="9" name="Rectangle 4"/>
          <p:cNvSpPr>
            <a:spLocks noGrp="1" noChangeArrowheads="1"/>
          </p:cNvSpPr>
          <p:nvPr>
            <p:ph type="dt" sz="half" idx="2"/>
          </p:nvPr>
        </p:nvSpPr>
        <p:spPr bwMode="auto">
          <a:xfrm>
            <a:off x="5213350" y="6181725"/>
            <a:ext cx="35639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mtClean="0">
                <a:latin typeface="微软雅黑" panose="020B0503020204020204" charset="-122"/>
                <a:ea typeface="微软雅黑" panose="020B050302020402020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高等学校电子信息类</a:t>
            </a:r>
            <a:r>
              <a:rPr kumimoji="0" lang="en-US" altLang="zh-CN"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十三五</a:t>
            </a:r>
            <a:r>
              <a:rPr kumimoji="0" lang="en-US" altLang="zh-CN"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规划教材</a:t>
            </a:r>
            <a:endParaRPr kumimoji="0" lang="zh-CN" altLang="en-US" sz="1200" b="0" i="0" u="none" strike="noStrike" kern="1200" cap="none" spc="0" normalizeH="0" baseline="0" noProof="0">
              <a:ln>
                <a:noFill/>
              </a:ln>
              <a:solidFill>
                <a:schemeClr val="tx1"/>
              </a:solidFill>
              <a:effectLst/>
              <a:uLnTx/>
              <a:uFillTx/>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应用型网络与信息安全工程技术人才培养系列教材</a:t>
            </a:r>
            <a:endParaRPr kumimoji="0" lang="zh-CN" altLang="en-US" sz="1200" b="0" i="0" u="none" strike="noStrike" kern="1200" cap="none" spc="0" normalizeH="0" baseline="0" noProof="0">
              <a:ln>
                <a:noFill/>
              </a:ln>
              <a:solidFill>
                <a:schemeClr val="tx1"/>
              </a:solidFill>
              <a:effectLst/>
              <a:uLnTx/>
              <a:uFillTx/>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74675" y="826770"/>
            <a:ext cx="8001000" cy="694055"/>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a:xfrm>
            <a:off x="4928235" y="6245225"/>
            <a:ext cx="3606165" cy="566420"/>
          </a:xfrm>
        </p:spPr>
        <p:txBody>
          <a:bodyPr/>
          <a:p>
            <a:pPr marL="0" marR="0" lvl="0" indent="0" algn="l" defTabSz="914400" rtl="0" eaLnBrk="1" fontAlgn="base" latinLnBrk="0" hangingPunct="1">
              <a:lnSpc>
                <a:spcPct val="100000"/>
              </a:lnSpc>
              <a:spcBef>
                <a:spcPct val="0"/>
              </a:spcBef>
              <a:spcAft>
                <a:spcPct val="0"/>
              </a:spcAft>
              <a:buClrTx/>
              <a:buSzTx/>
              <a:buFontTx/>
              <a:buNone/>
              <a:defRPr/>
            </a:pPr>
            <a:r>
              <a:rPr lang="zh-CN" altLang="en-US" noProof="0">
                <a:ln>
                  <a:noFill/>
                </a:ln>
                <a:effectLst/>
                <a:uLnTx/>
                <a:uFillTx/>
                <a:latin typeface="微软雅黑" panose="020B0503020204020204" charset="-122"/>
                <a:ea typeface="微软雅黑" panose="020B0503020204020204" charset="-122"/>
                <a:sym typeface="+mn-ea"/>
              </a:rPr>
              <a:t>高等学校电子信息类</a:t>
            </a:r>
            <a:r>
              <a:rPr lang="en-US" altLang="zh-CN" noProof="0">
                <a:ln>
                  <a:noFill/>
                </a:ln>
                <a:effectLst/>
                <a:uLnTx/>
                <a:uFillTx/>
                <a:latin typeface="微软雅黑" panose="020B0503020204020204" charset="-122"/>
                <a:ea typeface="微软雅黑" panose="020B0503020204020204" charset="-122"/>
                <a:sym typeface="+mn-ea"/>
              </a:rPr>
              <a:t>“</a:t>
            </a:r>
            <a:r>
              <a:rPr lang="zh-CN" altLang="en-US" noProof="0">
                <a:ln>
                  <a:noFill/>
                </a:ln>
                <a:effectLst/>
                <a:uLnTx/>
                <a:uFillTx/>
                <a:latin typeface="微软雅黑" panose="020B0503020204020204" charset="-122"/>
                <a:ea typeface="微软雅黑" panose="020B0503020204020204" charset="-122"/>
                <a:sym typeface="+mn-ea"/>
              </a:rPr>
              <a:t>十三五</a:t>
            </a:r>
            <a:r>
              <a:rPr lang="en-US" altLang="zh-CN" noProof="0">
                <a:ln>
                  <a:noFill/>
                </a:ln>
                <a:effectLst/>
                <a:uLnTx/>
                <a:uFillTx/>
                <a:latin typeface="微软雅黑" panose="020B0503020204020204" charset="-122"/>
                <a:ea typeface="微软雅黑" panose="020B0503020204020204" charset="-122"/>
                <a:sym typeface="+mn-ea"/>
              </a:rPr>
              <a:t>”</a:t>
            </a:r>
            <a:r>
              <a:rPr lang="zh-CN" altLang="en-US" noProof="0">
                <a:ln>
                  <a:noFill/>
                </a:ln>
                <a:effectLst/>
                <a:uLnTx/>
                <a:uFillTx/>
                <a:latin typeface="微软雅黑" panose="020B0503020204020204" charset="-122"/>
                <a:ea typeface="微软雅黑" panose="020B0503020204020204" charset="-122"/>
                <a:sym typeface="+mn-ea"/>
              </a:rPr>
              <a:t>规划教材</a:t>
            </a:r>
            <a:endParaRPr kumimoji="0" lang="zh-CN" altLang="en-US" b="0" i="0" u="none" strike="noStrike" kern="1200" cap="none" spc="0" normalizeH="0" baseline="0" noProof="0">
              <a:ln>
                <a:noFill/>
              </a:ln>
              <a:solidFill>
                <a:schemeClr val="tx1"/>
              </a:solidFill>
              <a:effectLst/>
              <a:uLnTx/>
              <a:uFillTx/>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lang="zh-CN" altLang="en-US" noProof="0">
                <a:ln>
                  <a:noFill/>
                </a:ln>
                <a:effectLst/>
                <a:uLnTx/>
                <a:uFillTx/>
                <a:latin typeface="微软雅黑" panose="020B0503020204020204" charset="-122"/>
                <a:ea typeface="微软雅黑" panose="020B0503020204020204" charset="-122"/>
                <a:sym typeface="+mn-ea"/>
              </a:rPr>
              <a:t>应用型网络与信息安全工程技术人才培养系列教材</a:t>
            </a:r>
            <a:endParaRPr kumimoji="0" lang="zh-CN" altLang="en-US" b="0" i="0" u="none" strike="noStrike" kern="1200" cap="none" spc="0" normalizeH="0" baseline="0" noProof="0">
              <a:ln>
                <a:noFill/>
              </a:ln>
              <a:solidFill>
                <a:schemeClr val="tx1"/>
              </a:solidFill>
              <a:effectLst/>
              <a:uLnTx/>
              <a:uFillTx/>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a:xfrm>
            <a:off x="4949190" y="6245225"/>
            <a:ext cx="3657600" cy="47625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noProof="0">
                <a:ln>
                  <a:noFill/>
                </a:ln>
                <a:effectLst/>
                <a:uLnTx/>
                <a:uFillTx/>
                <a:latin typeface="微软雅黑" panose="020B0503020204020204" charset="-122"/>
                <a:ea typeface="微软雅黑" panose="020B0503020204020204" charset="-122"/>
                <a:sym typeface="+mn-ea"/>
              </a:rPr>
              <a:t>高等学校电子信息类</a:t>
            </a:r>
            <a:r>
              <a:rPr lang="en-US" altLang="zh-CN" noProof="0">
                <a:ln>
                  <a:noFill/>
                </a:ln>
                <a:effectLst/>
                <a:uLnTx/>
                <a:uFillTx/>
                <a:latin typeface="微软雅黑" panose="020B0503020204020204" charset="-122"/>
                <a:ea typeface="微软雅黑" panose="020B0503020204020204" charset="-122"/>
                <a:sym typeface="+mn-ea"/>
              </a:rPr>
              <a:t>“</a:t>
            </a:r>
            <a:r>
              <a:rPr lang="zh-CN" altLang="en-US" noProof="0">
                <a:ln>
                  <a:noFill/>
                </a:ln>
                <a:effectLst/>
                <a:uLnTx/>
                <a:uFillTx/>
                <a:latin typeface="微软雅黑" panose="020B0503020204020204" charset="-122"/>
                <a:ea typeface="微软雅黑" panose="020B0503020204020204" charset="-122"/>
                <a:sym typeface="+mn-ea"/>
              </a:rPr>
              <a:t>十三五</a:t>
            </a:r>
            <a:r>
              <a:rPr lang="en-US" altLang="zh-CN" noProof="0">
                <a:ln>
                  <a:noFill/>
                </a:ln>
                <a:effectLst/>
                <a:uLnTx/>
                <a:uFillTx/>
                <a:latin typeface="微软雅黑" panose="020B0503020204020204" charset="-122"/>
                <a:ea typeface="微软雅黑" panose="020B0503020204020204" charset="-122"/>
                <a:sym typeface="+mn-ea"/>
              </a:rPr>
              <a:t>”</a:t>
            </a:r>
            <a:r>
              <a:rPr lang="zh-CN" altLang="en-US" noProof="0">
                <a:ln>
                  <a:noFill/>
                </a:ln>
                <a:effectLst/>
                <a:uLnTx/>
                <a:uFillTx/>
                <a:latin typeface="微软雅黑" panose="020B0503020204020204" charset="-122"/>
                <a:ea typeface="微软雅黑" panose="020B0503020204020204" charset="-122"/>
                <a:sym typeface="+mn-ea"/>
              </a:rPr>
              <a:t>规划教材</a:t>
            </a:r>
            <a:endParaRPr kumimoji="0" lang="zh-CN" altLang="en-US" b="0" i="0" u="none" strike="noStrike" kern="1200" cap="none" spc="0" normalizeH="0" baseline="0" noProof="0">
              <a:ln>
                <a:noFill/>
              </a:ln>
              <a:solidFill>
                <a:schemeClr val="tx1"/>
              </a:solidFill>
              <a:effectLst/>
              <a:uLnTx/>
              <a:uFillTx/>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lang="zh-CN" altLang="en-US" noProof="0">
                <a:ln>
                  <a:noFill/>
                </a:ln>
                <a:effectLst/>
                <a:uLnTx/>
                <a:uFillTx/>
                <a:latin typeface="微软雅黑" panose="020B0503020204020204" charset="-122"/>
                <a:ea typeface="微软雅黑" panose="020B0503020204020204" charset="-122"/>
                <a:sym typeface="+mn-ea"/>
              </a:rPr>
              <a:t>应用型网络与信息安全工程技术人才培养系列教材</a:t>
            </a:r>
            <a:endParaRPr kumimoji="0" lang="zh-CN" altLang="en-US" b="0" i="0" u="none" strike="noStrike" kern="1200" cap="none" spc="0" normalizeH="0" baseline="0" noProof="0">
              <a:ln>
                <a:noFill/>
              </a:ln>
              <a:solidFill>
                <a:schemeClr val="tx1"/>
              </a:solidFill>
              <a:effectLst/>
              <a:uLnTx/>
              <a:uFillTx/>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p:sp>
        <p:nvSpPr>
          <p:cNvPr id="1026" name="Rectangle 2"/>
          <p:cNvSpPr>
            <a:spLocks noGrp="1"/>
          </p:cNvSpPr>
          <p:nvPr>
            <p:ph type="title"/>
          </p:nvPr>
        </p:nvSpPr>
        <p:spPr>
          <a:xfrm>
            <a:off x="574675" y="304800"/>
            <a:ext cx="8001000" cy="1216025"/>
          </a:xfrm>
          <a:prstGeom prst="rect">
            <a:avLst/>
          </a:prstGeom>
          <a:noFill/>
          <a:ln w="9525">
            <a:noFill/>
          </a:ln>
        </p:spPr>
        <p:txBody>
          <a:bodyPr anchor="b"/>
          <a:p>
            <a:pPr lvl="0"/>
            <a:r>
              <a:rPr lang="zh-CN" altLang="en-US" dirty="0"/>
              <a:t>单击此处编辑母版标题样式</a:t>
            </a:r>
            <a:endParaRPr lang="zh-CN" altLang="en-US" dirty="0"/>
          </a:p>
        </p:txBody>
      </p:sp>
      <p:sp>
        <p:nvSpPr>
          <p:cNvPr id="1027" name="Rectangle 3"/>
          <p:cNvSpPr>
            <a:spLocks noGrp="1"/>
          </p:cNvSpPr>
          <p:nvPr>
            <p:ph type="body"/>
          </p:nvPr>
        </p:nvSpPr>
        <p:spPr>
          <a:xfrm>
            <a:off x="566738" y="1752600"/>
            <a:ext cx="8001000" cy="4267200"/>
          </a:xfrm>
          <a:prstGeom prst="rect">
            <a:avLst/>
          </a:prstGeom>
          <a:noFill/>
          <a:ln w="9525">
            <a:noFill/>
          </a:ln>
        </p:spPr>
        <p:txBody>
          <a:bodyPr anchor="t"/>
          <a:p>
            <a:pPr lvl="0" indent="-469900"/>
            <a:r>
              <a:rPr lang="zh-CN" altLang="en-US" dirty="0"/>
              <a:t>单击此处编辑母版文本样式</a:t>
            </a:r>
            <a:endParaRPr lang="zh-CN" altLang="en-US" dirty="0"/>
          </a:p>
          <a:p>
            <a:pPr lvl="1" indent="-436245"/>
            <a:r>
              <a:rPr lang="zh-CN" altLang="en-US" dirty="0"/>
              <a:t>第二级</a:t>
            </a:r>
            <a:endParaRPr lang="zh-CN" altLang="en-US" dirty="0"/>
          </a:p>
          <a:p>
            <a:pPr lvl="2" indent="-394970"/>
            <a:r>
              <a:rPr lang="zh-CN" altLang="en-US" dirty="0"/>
              <a:t>第三级</a:t>
            </a:r>
            <a:endParaRPr lang="zh-CN" altLang="en-US" dirty="0"/>
          </a:p>
          <a:p>
            <a:pPr lvl="3" indent="-387350"/>
            <a:r>
              <a:rPr lang="zh-CN" altLang="en-US" dirty="0"/>
              <a:t>第四级</a:t>
            </a:r>
            <a:endParaRPr lang="zh-CN" altLang="en-US" dirty="0"/>
          </a:p>
          <a:p>
            <a:pPr lvl="4" indent="-398780"/>
            <a:r>
              <a:rPr lang="zh-CN" altLang="en-US" dirty="0"/>
              <a:t>第五级</a:t>
            </a:r>
            <a:endParaRPr lang="zh-CN" altLang="en-US" dirty="0"/>
          </a:p>
        </p:txBody>
      </p:sp>
      <p:sp>
        <p:nvSpPr>
          <p:cNvPr id="1028" name="Line 5"/>
          <p:cNvSpPr/>
          <p:nvPr/>
        </p:nvSpPr>
        <p:spPr>
          <a:xfrm flipV="1">
            <a:off x="609600" y="6172200"/>
            <a:ext cx="7924800" cy="0"/>
          </a:xfrm>
          <a:prstGeom prst="line">
            <a:avLst/>
          </a:prstGeom>
          <a:ln w="3175" cap="flat" cmpd="sng">
            <a:solidFill>
              <a:schemeClr val="accent2"/>
            </a:solidFill>
            <a:prstDash val="solid"/>
            <a:round/>
            <a:headEnd type="none" w="med" len="med"/>
            <a:tailEnd type="none" w="med" len="med"/>
          </a:ln>
        </p:spPr>
      </p:sp>
      <p:sp>
        <p:nvSpPr>
          <p:cNvPr id="52230" name="Rectangle 6"/>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2231" name="Rectangle 7"/>
          <p:cNvSpPr>
            <a:spLocks noGrp="1" noChangeArrowheads="1"/>
          </p:cNvSpPr>
          <p:nvPr>
            <p:ph type="ftr" sz="quarter" idx="3"/>
          </p:nvPr>
        </p:nvSpPr>
        <p:spPr bwMode="auto">
          <a:xfrm>
            <a:off x="5038090" y="6205855"/>
            <a:ext cx="360807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noProof="0">
                <a:ln>
                  <a:noFill/>
                </a:ln>
                <a:effectLst/>
                <a:uLnTx/>
                <a:uFillTx/>
                <a:latin typeface="微软雅黑" panose="020B0503020204020204" charset="-122"/>
                <a:ea typeface="微软雅黑" panose="020B0503020204020204" charset="-122"/>
                <a:sym typeface="+mn-ea"/>
              </a:rPr>
              <a:t>高等学校电子信息类</a:t>
            </a:r>
            <a:r>
              <a:rPr lang="en-US" altLang="zh-CN" noProof="0">
                <a:ln>
                  <a:noFill/>
                </a:ln>
                <a:effectLst/>
                <a:uLnTx/>
                <a:uFillTx/>
                <a:latin typeface="微软雅黑" panose="020B0503020204020204" charset="-122"/>
                <a:ea typeface="微软雅黑" panose="020B0503020204020204" charset="-122"/>
                <a:sym typeface="+mn-ea"/>
              </a:rPr>
              <a:t>“</a:t>
            </a:r>
            <a:r>
              <a:rPr lang="zh-CN" altLang="en-US" noProof="0">
                <a:ln>
                  <a:noFill/>
                </a:ln>
                <a:effectLst/>
                <a:uLnTx/>
                <a:uFillTx/>
                <a:latin typeface="微软雅黑" panose="020B0503020204020204" charset="-122"/>
                <a:ea typeface="微软雅黑" panose="020B0503020204020204" charset="-122"/>
                <a:sym typeface="+mn-ea"/>
              </a:rPr>
              <a:t>十三五</a:t>
            </a:r>
            <a:r>
              <a:rPr lang="en-US" altLang="zh-CN" noProof="0">
                <a:ln>
                  <a:noFill/>
                </a:ln>
                <a:effectLst/>
                <a:uLnTx/>
                <a:uFillTx/>
                <a:latin typeface="微软雅黑" panose="020B0503020204020204" charset="-122"/>
                <a:ea typeface="微软雅黑" panose="020B0503020204020204" charset="-122"/>
                <a:sym typeface="+mn-ea"/>
              </a:rPr>
              <a:t>”</a:t>
            </a:r>
            <a:r>
              <a:rPr lang="zh-CN" altLang="en-US" noProof="0">
                <a:ln>
                  <a:noFill/>
                </a:ln>
                <a:effectLst/>
                <a:uLnTx/>
                <a:uFillTx/>
                <a:latin typeface="微软雅黑" panose="020B0503020204020204" charset="-122"/>
                <a:ea typeface="微软雅黑" panose="020B0503020204020204" charset="-122"/>
                <a:sym typeface="+mn-ea"/>
              </a:rPr>
              <a:t>规划教材</a:t>
            </a:r>
            <a:endParaRPr kumimoji="0" lang="zh-CN" altLang="en-US" b="0" i="0" u="none" strike="noStrike" kern="1200" cap="none" spc="0" normalizeH="0" baseline="0" noProof="0">
              <a:ln>
                <a:noFill/>
              </a:ln>
              <a:solidFill>
                <a:schemeClr val="tx1"/>
              </a:solidFill>
              <a:effectLst/>
              <a:uLnTx/>
              <a:uFillTx/>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lang="zh-CN" altLang="en-US" noProof="0">
                <a:ln>
                  <a:noFill/>
                </a:ln>
                <a:effectLst/>
                <a:uLnTx/>
                <a:uFillTx/>
                <a:latin typeface="微软雅黑" panose="020B0503020204020204" charset="-122"/>
                <a:ea typeface="微软雅黑" panose="020B0503020204020204" charset="-122"/>
                <a:sym typeface="+mn-ea"/>
              </a:rPr>
              <a:t>应用型网络与信息安全工程技术人才培养系列教材</a:t>
            </a:r>
            <a:endParaRPr kumimoji="0" lang="zh-CN" altLang="en-US" b="0" i="0" u="none" strike="noStrike" kern="1200" cap="none" spc="0" normalizeH="0" baseline="0" noProof="0">
              <a:ln>
                <a:noFill/>
              </a:ln>
              <a:solidFill>
                <a:schemeClr val="tx1"/>
              </a:solidFill>
              <a:effectLst/>
              <a:uLnTx/>
              <a:uFillTx/>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ctrTitle" hasCustomPrompt="1"/>
          </p:nvPr>
        </p:nvSpPr>
        <p:spPr>
          <a:xfrm>
            <a:off x="725170" y="1368425"/>
            <a:ext cx="6396355" cy="1035685"/>
          </a:xfrm>
        </p:spPr>
        <p:txBody>
          <a:bodyPr anchor="b"/>
          <a:p>
            <a:r>
              <a:rPr lang="zh-CN" altLang="en-US" sz="3600" kern="1200">
                <a:solidFill>
                  <a:schemeClr val="tx1"/>
                </a:solidFill>
                <a:latin typeface="微软雅黑" panose="020B0503020204020204" charset="-122"/>
                <a:ea typeface="微软雅黑" panose="020B0503020204020204" charset="-122"/>
                <a:cs typeface="+mn-cs"/>
              </a:rPr>
              <a:t>第四章   </a:t>
            </a:r>
            <a:r>
              <a:rPr lang="en-US" altLang="zh-CN" sz="3600" kern="1200">
                <a:solidFill>
                  <a:schemeClr val="tx1"/>
                </a:solidFill>
                <a:latin typeface="微软雅黑" panose="020B0503020204020204" charset="-122"/>
                <a:ea typeface="微软雅黑" panose="020B0503020204020204" charset="-122"/>
                <a:cs typeface="+mn-cs"/>
              </a:rPr>
              <a:t>TCP/IP</a:t>
            </a:r>
            <a:r>
              <a:rPr lang="zh-CN" altLang="en-US" sz="3600" kern="1200">
                <a:solidFill>
                  <a:schemeClr val="tx1"/>
                </a:solidFill>
                <a:latin typeface="微软雅黑" panose="020B0503020204020204" charset="-122"/>
                <a:ea typeface="微软雅黑" panose="020B0503020204020204" charset="-122"/>
                <a:cs typeface="+mn-cs"/>
              </a:rPr>
              <a:t>协议攻击</a:t>
            </a:r>
            <a:endParaRPr lang="zh-CN" altLang="en-US" sz="3600" kern="1200">
              <a:solidFill>
                <a:schemeClr val="tx1"/>
              </a:solidFill>
              <a:latin typeface="微软雅黑" panose="020B0503020204020204" charset="-122"/>
              <a:ea typeface="微软雅黑" panose="020B0503020204020204" charset="-122"/>
              <a:cs typeface="+mn-cs"/>
            </a:endParaRPr>
          </a:p>
        </p:txBody>
      </p:sp>
      <p:sp>
        <p:nvSpPr>
          <p:cNvPr id="5123" name="Rectangle 3"/>
          <p:cNvSpPr>
            <a:spLocks noGrp="1"/>
          </p:cNvSpPr>
          <p:nvPr>
            <p:ph type="subTitle" idx="1" hasCustomPrompt="1"/>
          </p:nvPr>
        </p:nvSpPr>
        <p:spPr>
          <a:xfrm>
            <a:off x="2106930" y="3303270"/>
            <a:ext cx="4217035" cy="1285240"/>
          </a:xfrm>
        </p:spPr>
        <p:txBody>
          <a:bodyPr anchor="t"/>
          <a:p>
            <a:pPr>
              <a:buFont typeface="Wingdings" panose="05000000000000000000" pitchFamily="2" charset="2"/>
            </a:pPr>
            <a:r>
              <a:rPr lang="zh-CN" altLang="en-US" kern="1200">
                <a:latin typeface="微软雅黑" panose="020B0503020204020204" charset="-122"/>
                <a:ea typeface="微软雅黑" panose="020B0503020204020204" charset="-122"/>
                <a:cs typeface="+mn-cs"/>
              </a:rPr>
              <a:t>主编：黄晓芳</a:t>
            </a:r>
            <a:endParaRPr lang="zh-CN" altLang="en-US" kern="1200">
              <a:latin typeface="微软雅黑" panose="020B0503020204020204" charset="-122"/>
              <a:ea typeface="微软雅黑" panose="020B0503020204020204" charset="-122"/>
              <a:cs typeface="+mn-cs"/>
            </a:endParaRPr>
          </a:p>
          <a:p>
            <a:pPr>
              <a:buFont typeface="Wingdings" panose="05000000000000000000" pitchFamily="2" charset="2"/>
            </a:pPr>
            <a:r>
              <a:rPr lang="zh-CN" altLang="en-US" kern="1200">
                <a:latin typeface="微软雅黑" panose="020B0503020204020204" charset="-122"/>
                <a:cs typeface="+mn-cs"/>
              </a:rPr>
              <a:t>副主编：孙海峰 左旭辉</a:t>
            </a:r>
            <a:endParaRPr lang="zh-CN" altLang="en-US" kern="1200">
              <a:latin typeface="微软雅黑" panose="020B0503020204020204" charset="-122"/>
              <a:cs typeface="+mn-cs"/>
            </a:endParaRPr>
          </a:p>
        </p:txBody>
      </p:sp>
      <p:sp>
        <p:nvSpPr>
          <p:cNvPr id="2" name="文本框 1"/>
          <p:cNvSpPr txBox="1"/>
          <p:nvPr/>
        </p:nvSpPr>
        <p:spPr>
          <a:xfrm>
            <a:off x="4264660" y="5664835"/>
            <a:ext cx="4757420" cy="583565"/>
          </a:xfrm>
          <a:prstGeom prst="rect">
            <a:avLst/>
          </a:prstGeom>
          <a:noFill/>
        </p:spPr>
        <p:txBody>
          <a:bodyPr wrap="square" rtlCol="0">
            <a:spAutoFit/>
          </a:bodyPr>
          <a:p>
            <a:r>
              <a:rPr lang="zh-CN" altLang="en-US" sz="1600"/>
              <a:t>高等学校电子信息类</a:t>
            </a:r>
            <a:r>
              <a:rPr lang="en-US" altLang="zh-CN" sz="1600"/>
              <a:t>“</a:t>
            </a:r>
            <a:r>
              <a:rPr lang="zh-CN" altLang="en-US" sz="1600"/>
              <a:t>十三五</a:t>
            </a:r>
            <a:r>
              <a:rPr lang="en-US" altLang="zh-CN" sz="1600"/>
              <a:t>”</a:t>
            </a:r>
            <a:r>
              <a:rPr lang="zh-CN" altLang="en-US" sz="1600"/>
              <a:t>规划教材</a:t>
            </a:r>
            <a:endParaRPr lang="zh-CN" altLang="en-US" sz="1600"/>
          </a:p>
          <a:p>
            <a:r>
              <a:rPr lang="zh-CN" altLang="en-US" sz="1600"/>
              <a:t>应用型网络与信息安全工程技术人才培养系列教材</a:t>
            </a:r>
            <a:endParaRPr lang="zh-CN" altLang="en-US"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1" name="Rectangle 3"/>
          <p:cNvSpPr>
            <a:spLocks noGrp="1"/>
          </p:cNvSpPr>
          <p:nvPr/>
        </p:nvSpPr>
        <p:spPr>
          <a:xfrm>
            <a:off x="546100" y="356870"/>
            <a:ext cx="7822565" cy="696595"/>
          </a:xfrm>
          <a:prstGeom prst="rect">
            <a:avLst/>
          </a:prstGeom>
          <a:noFill/>
          <a:ln w="9525">
            <a:noFill/>
          </a:ln>
        </p:spPr>
        <p:txBody>
          <a:bodyPr wrap="square" lIns="91440" tIns="45720" rIns="91440" bIns="45720" anchor="t"/>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eaLnBrk="1" hangingPunct="1">
              <a:buNone/>
            </a:pPr>
            <a:endParaRPr sz="2400">
              <a:sym typeface="+mn-ea"/>
            </a:endParaRPr>
          </a:p>
        </p:txBody>
      </p:sp>
      <p:sp>
        <p:nvSpPr>
          <p:cNvPr id="2" name="文本框 1"/>
          <p:cNvSpPr txBox="1"/>
          <p:nvPr/>
        </p:nvSpPr>
        <p:spPr>
          <a:xfrm>
            <a:off x="3438525" y="6177280"/>
            <a:ext cx="526605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5" name="文本框 4"/>
          <p:cNvSpPr txBox="1"/>
          <p:nvPr/>
        </p:nvSpPr>
        <p:spPr>
          <a:xfrm>
            <a:off x="580390" y="555625"/>
            <a:ext cx="7068820" cy="1076325"/>
          </a:xfrm>
          <a:prstGeom prst="rect">
            <a:avLst/>
          </a:prstGeom>
          <a:noFill/>
        </p:spPr>
        <p:txBody>
          <a:bodyPr wrap="square" rtlCol="0">
            <a:spAutoFit/>
          </a:bodyPr>
          <a:p>
            <a:pPr marL="0" indent="0" algn="l" eaLnBrk="1" hangingPunct="1">
              <a:buNone/>
            </a:pPr>
            <a:r>
              <a:rPr sz="3200">
                <a:sym typeface="+mn-ea"/>
              </a:rPr>
              <a:t>4.2.3 因特网控制消息协议（ICMP）攻击及欺骗技术</a:t>
            </a:r>
            <a:endParaRPr lang="en-US" sz="3200"/>
          </a:p>
        </p:txBody>
      </p:sp>
      <p:sp>
        <p:nvSpPr>
          <p:cNvPr id="6" name="文本框 5"/>
          <p:cNvSpPr txBox="1"/>
          <p:nvPr/>
        </p:nvSpPr>
        <p:spPr>
          <a:xfrm>
            <a:off x="835660" y="1858010"/>
            <a:ext cx="7180580" cy="2953385"/>
          </a:xfrm>
          <a:prstGeom prst="rect">
            <a:avLst/>
          </a:prstGeom>
          <a:noFill/>
          <a:ln w="9525">
            <a:noFill/>
          </a:ln>
        </p:spPr>
        <p:txBody>
          <a:bodyPr wrap="square">
            <a:spAutoFit/>
          </a:bodyPr>
          <a:p>
            <a:pPr marL="269875" indent="-269875"/>
            <a:r>
              <a:rPr sz="2400">
                <a:ea typeface="宋体" panose="02010600030101010101" pitchFamily="2" charset="-122"/>
              </a:rPr>
              <a:t>1. ICMP攻击技术原理</a:t>
            </a:r>
            <a:endParaRPr sz="2400">
              <a:ea typeface="宋体" panose="02010600030101010101" pitchFamily="2" charset="-122"/>
            </a:endParaRPr>
          </a:p>
          <a:p>
            <a:pPr marL="269875" indent="-269875"/>
            <a:r>
              <a:t>        </a:t>
            </a:r>
          </a:p>
          <a:p>
            <a:pPr marL="269875" indent="-269875"/>
            <a:r>
              <a:t>    ICMP是IP不可分割的一部分，其功能主要有：</a:t>
            </a:r>
          </a:p>
          <a:p>
            <a:pPr marL="285750" indent="-285750">
              <a:buClr>
                <a:srgbClr val="CC0000"/>
              </a:buClr>
              <a:buFont typeface="Wingdings" panose="05000000000000000000" charset="0"/>
              <a:buChar char="o"/>
            </a:pPr>
            <a:r>
              <a:t>侦测远端主机是否存在，常用于ping命令。</a:t>
            </a:r>
          </a:p>
          <a:p>
            <a:pPr>
              <a:buClr>
                <a:srgbClr val="CC0000"/>
              </a:buClr>
              <a:buFont typeface="Wingdings" panose="05000000000000000000" charset="0"/>
            </a:pPr>
          </a:p>
          <a:p>
            <a:pPr marL="285750" indent="-285750">
              <a:buClr>
                <a:srgbClr val="CC0000"/>
              </a:buClr>
              <a:buFont typeface="Wingdings" panose="05000000000000000000" charset="0"/>
              <a:buChar char="o"/>
            </a:pPr>
            <a:r>
              <a:t>建立及维护路由资料。</a:t>
            </a:r>
          </a:p>
          <a:p>
            <a:pPr>
              <a:buClr>
                <a:srgbClr val="CC0000"/>
              </a:buClr>
              <a:buFont typeface="Wingdings" panose="05000000000000000000" charset="0"/>
            </a:pPr>
          </a:p>
          <a:p>
            <a:pPr marL="285750" indent="-285750">
              <a:buClr>
                <a:srgbClr val="CC0000"/>
              </a:buClr>
              <a:buFont typeface="Wingdings" panose="05000000000000000000" charset="0"/>
              <a:buChar char="o"/>
            </a:pPr>
            <a:r>
              <a:t>重导消息传送路径（ICMP重定向）。</a:t>
            </a:r>
          </a:p>
          <a:p>
            <a:pPr>
              <a:buClr>
                <a:srgbClr val="CC0000"/>
              </a:buClr>
              <a:buFont typeface="Wingdings" panose="05000000000000000000" charset="0"/>
            </a:pPr>
          </a:p>
          <a:p>
            <a:pPr marL="285750" indent="-285750">
              <a:buClr>
                <a:srgbClr val="CC0000"/>
              </a:buClr>
              <a:buFont typeface="Wingdings" panose="05000000000000000000" charset="0"/>
              <a:buChar char="o"/>
            </a:pPr>
            <a:r>
              <a:t>流量控制。</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302000" y="6146165"/>
            <a:ext cx="526605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7" name="文本框 6"/>
          <p:cNvSpPr txBox="1"/>
          <p:nvPr/>
        </p:nvSpPr>
        <p:spPr>
          <a:xfrm>
            <a:off x="770255" y="615950"/>
            <a:ext cx="2488565" cy="460375"/>
          </a:xfrm>
          <a:prstGeom prst="rect">
            <a:avLst/>
          </a:prstGeom>
          <a:noFill/>
        </p:spPr>
        <p:txBody>
          <a:bodyPr wrap="none" rtlCol="0" anchor="t">
            <a:spAutoFit/>
          </a:bodyPr>
          <a:p>
            <a:r>
              <a:rPr sz="2400">
                <a:sym typeface="+mn-ea"/>
              </a:rPr>
              <a:t>2.ICMP攻击过程</a:t>
            </a:r>
            <a:endParaRPr sz="2400">
              <a:sym typeface="+mn-ea"/>
            </a:endParaRPr>
          </a:p>
        </p:txBody>
      </p:sp>
      <p:sp>
        <p:nvSpPr>
          <p:cNvPr id="8" name="文本框 7"/>
          <p:cNvSpPr txBox="1"/>
          <p:nvPr/>
        </p:nvSpPr>
        <p:spPr>
          <a:xfrm>
            <a:off x="1087755" y="1612265"/>
            <a:ext cx="6728460" cy="2522855"/>
          </a:xfrm>
          <a:prstGeom prst="rect">
            <a:avLst/>
          </a:prstGeom>
          <a:noFill/>
          <a:ln w="9525">
            <a:noFill/>
          </a:ln>
        </p:spPr>
        <p:txBody>
          <a:bodyPr wrap="square">
            <a:spAutoFit/>
          </a:bodyPr>
          <a:p>
            <a:r>
              <a:rPr lang="en-US" sz="2000">
                <a:ea typeface="宋体" panose="02010600030101010101" pitchFamily="2" charset="-122"/>
              </a:rPr>
              <a:t>     </a:t>
            </a:r>
            <a:r>
              <a:rPr sz="2000">
                <a:ea typeface="宋体" panose="02010600030101010101" pitchFamily="2" charset="-122"/>
              </a:rPr>
              <a:t>除了路由器，主机必须服从ICMP重定向，因此，如果网络中的主机接收到一个错误ICMP重定向消息，就会产生一张无效的路由表。</a:t>
            </a:r>
            <a:r>
              <a:rPr lang="zh-CN" sz="2000">
                <a:ea typeface="宋体" panose="02010600030101010101" pitchFamily="2" charset="-122"/>
              </a:rPr>
              <a:t>若一台机器伪装成路由器截获了所有到达某些目标网络的</a:t>
            </a:r>
            <a:r>
              <a:rPr lang="en-US" altLang="zh-CN" sz="2000">
                <a:ea typeface="宋体" panose="02010600030101010101" pitchFamily="2" charset="-122"/>
              </a:rPr>
              <a:t>IP</a:t>
            </a:r>
            <a:r>
              <a:rPr lang="zh-CN" altLang="en-US" sz="2000">
                <a:ea typeface="宋体" panose="02010600030101010101" pitchFamily="2" charset="-122"/>
              </a:rPr>
              <a:t>数据包，就形成了窃听。</a:t>
            </a:r>
            <a:endParaRPr lang="zh-CN" altLang="en-US" sz="2000">
              <a:ea typeface="宋体" panose="02010600030101010101" pitchFamily="2" charset="-122"/>
            </a:endParaRPr>
          </a:p>
          <a:p>
            <a:r>
              <a:rPr sz="2000">
                <a:sym typeface="+mn-ea"/>
              </a:rPr>
              <a:t>     同样，ICMP重定向也可以通过向被攻击主机发送构造的ICMP报文造成被攻击主机耗费大量内存维护路由表信息，导致系统瘫痪，造成拒绝服务攻击。</a:t>
            </a:r>
            <a:endParaRPr lang="zh-CN" altLang="en-US"/>
          </a:p>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404235" y="6145530"/>
            <a:ext cx="526605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6" name="文本框 5"/>
          <p:cNvSpPr txBox="1"/>
          <p:nvPr/>
        </p:nvSpPr>
        <p:spPr>
          <a:xfrm>
            <a:off x="739775" y="461645"/>
            <a:ext cx="6721475" cy="460375"/>
          </a:xfrm>
          <a:prstGeom prst="rect">
            <a:avLst/>
          </a:prstGeom>
          <a:noFill/>
        </p:spPr>
        <p:txBody>
          <a:bodyPr wrap="square" rtlCol="0">
            <a:spAutoFit/>
          </a:bodyPr>
          <a:p>
            <a:r>
              <a:rPr sz="2400"/>
              <a:t>3. ICMP攻击防御</a:t>
            </a:r>
            <a:endParaRPr sz="2400"/>
          </a:p>
        </p:txBody>
      </p:sp>
      <p:sp>
        <p:nvSpPr>
          <p:cNvPr id="100" name="文本框 99"/>
          <p:cNvSpPr txBox="1"/>
          <p:nvPr/>
        </p:nvSpPr>
        <p:spPr>
          <a:xfrm>
            <a:off x="739775" y="1504315"/>
            <a:ext cx="7505065" cy="2245360"/>
          </a:xfrm>
          <a:prstGeom prst="rect">
            <a:avLst/>
          </a:prstGeom>
          <a:noFill/>
          <a:ln w="9525">
            <a:noFill/>
          </a:ln>
        </p:spPr>
        <p:txBody>
          <a:bodyPr wrap="square">
            <a:spAutoFit/>
          </a:bodyPr>
          <a:p>
            <a:pPr marL="269875" indent="-269875"/>
            <a:r>
              <a:rPr lang="zh-CN" altLang="en-US" sz="2000">
                <a:ea typeface="宋体" panose="02010600030101010101" pitchFamily="2" charset="-122"/>
              </a:rPr>
              <a:t>（</a:t>
            </a:r>
            <a:r>
              <a:rPr lang="en-US" altLang="zh-CN" sz="2000">
                <a:ea typeface="宋体" panose="02010600030101010101" pitchFamily="2" charset="-122"/>
              </a:rPr>
              <a:t>1</a:t>
            </a:r>
            <a:r>
              <a:rPr lang="zh-CN" altLang="en-US" sz="2000">
                <a:ea typeface="宋体" panose="02010600030101010101" pitchFamily="2" charset="-122"/>
              </a:rPr>
              <a:t>）</a:t>
            </a:r>
            <a:r>
              <a:rPr sz="2000">
                <a:ea typeface="宋体" panose="02010600030101010101" pitchFamily="2" charset="-122"/>
              </a:rPr>
              <a:t>可以通过配置主机使其不处理ICMP重定向报文状态和验证ICMP的重定向消息，主要有检验ICMP重定向消息是否来自正在使用的路由和检验ICMP重定向消息是否包含转发IP数据报的头信息</a:t>
            </a:r>
            <a:r>
              <a:rPr lang="zh-CN" sz="2000">
                <a:ea typeface="宋体" panose="02010600030101010101" pitchFamily="2" charset="-122"/>
              </a:rPr>
              <a:t>。</a:t>
            </a:r>
            <a:endParaRPr lang="zh-CN" sz="2000">
              <a:ea typeface="宋体" panose="02010600030101010101" pitchFamily="2" charset="-122"/>
            </a:endParaRPr>
          </a:p>
          <a:p>
            <a:pPr marL="269875" indent="-269875"/>
            <a:endParaRPr lang="zh-CN" sz="2000">
              <a:ea typeface="宋体" panose="02010600030101010101" pitchFamily="2" charset="-122"/>
            </a:endParaRPr>
          </a:p>
          <a:p>
            <a:pPr marL="269875" indent="-269875"/>
            <a:r>
              <a:rPr lang="zh-CN" sz="2000">
                <a:ea typeface="宋体" panose="02010600030101010101" pitchFamily="2" charset="-122"/>
              </a:rPr>
              <a:t>（</a:t>
            </a:r>
            <a:r>
              <a:rPr lang="en-US" altLang="zh-CN" sz="2000">
                <a:ea typeface="宋体" panose="02010600030101010101" pitchFamily="2" charset="-122"/>
              </a:rPr>
              <a:t>2</a:t>
            </a:r>
            <a:r>
              <a:rPr lang="zh-CN" altLang="en-US" sz="2000">
                <a:ea typeface="宋体" panose="02010600030101010101" pitchFamily="2" charset="-122"/>
              </a:rPr>
              <a:t>）</a:t>
            </a:r>
            <a:r>
              <a:rPr sz="2000">
                <a:ea typeface="宋体" panose="02010600030101010101" pitchFamily="2" charset="-122"/>
              </a:rPr>
              <a:t>以及设置防火墙过滤，对于ICMP重定向报文判断是否来自本地路由器等。</a:t>
            </a:r>
            <a:endParaRPr sz="200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396615" y="6145530"/>
            <a:ext cx="526605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7" name="文本框 6"/>
          <p:cNvSpPr txBox="1"/>
          <p:nvPr/>
        </p:nvSpPr>
        <p:spPr>
          <a:xfrm>
            <a:off x="673100" y="534670"/>
            <a:ext cx="6285230" cy="675640"/>
          </a:xfrm>
          <a:prstGeom prst="rect">
            <a:avLst/>
          </a:prstGeom>
          <a:noFill/>
        </p:spPr>
        <p:txBody>
          <a:bodyPr wrap="square" rtlCol="0">
            <a:spAutoFit/>
          </a:bodyPr>
          <a:p>
            <a:pPr algn="l"/>
            <a:r>
              <a:rPr sz="3800" dirty="0">
                <a:solidFill>
                  <a:schemeClr val="tx2"/>
                </a:solidFill>
                <a:latin typeface="+mj-lt"/>
                <a:ea typeface="+mj-ea"/>
                <a:cs typeface="+mj-cs"/>
              </a:rPr>
              <a:t>4.3 传输层协议攻击</a:t>
            </a:r>
            <a:endParaRPr sz="3800" dirty="0">
              <a:solidFill>
                <a:schemeClr val="tx2"/>
              </a:solidFill>
              <a:latin typeface="+mj-lt"/>
              <a:ea typeface="+mj-ea"/>
              <a:cs typeface="+mj-cs"/>
            </a:endParaRPr>
          </a:p>
        </p:txBody>
      </p:sp>
      <p:sp>
        <p:nvSpPr>
          <p:cNvPr id="5" name="文本框 4"/>
          <p:cNvSpPr txBox="1"/>
          <p:nvPr/>
        </p:nvSpPr>
        <p:spPr>
          <a:xfrm>
            <a:off x="1111885" y="1564005"/>
            <a:ext cx="7574915" cy="2953385"/>
          </a:xfrm>
          <a:prstGeom prst="rect">
            <a:avLst/>
          </a:prstGeom>
          <a:noFill/>
        </p:spPr>
        <p:txBody>
          <a:bodyPr wrap="square" rtlCol="0">
            <a:spAutoFit/>
          </a:bodyPr>
          <a:p>
            <a:pPr marL="285750" indent="-285750" algn="l">
              <a:buClr>
                <a:srgbClr val="CC0000"/>
              </a:buClr>
              <a:buFont typeface="Wingdings" panose="05000000000000000000" charset="0"/>
              <a:buChar char="o"/>
            </a:pPr>
            <a:r>
              <a:rPr sz="2400"/>
              <a:t> TCP RST复位攻击</a:t>
            </a:r>
            <a:endParaRPr sz="2400"/>
          </a:p>
          <a:p>
            <a:pPr algn="l">
              <a:buClr>
                <a:srgbClr val="CC0000"/>
              </a:buClr>
              <a:buFont typeface="Wingdings" panose="05000000000000000000" charset="0"/>
            </a:pPr>
            <a:r>
              <a:t>     TCP RST复位攻击是RST表示复位，用来关闭异常的连接，在TCP的设计中它是不可或缺的</a:t>
            </a:r>
            <a:r>
              <a:rPr sz="2400"/>
              <a:t>。</a:t>
            </a:r>
            <a:endParaRPr sz="2400"/>
          </a:p>
          <a:p>
            <a:pPr algn="l">
              <a:buClr>
                <a:srgbClr val="CC0000"/>
              </a:buClr>
              <a:buFont typeface="Wingdings" panose="05000000000000000000" charset="0"/>
            </a:pPr>
            <a:r>
              <a:t>     该类攻击可以通过防火墙简单设置，设置防火墙将进来的包带RST位的包丢弃。</a:t>
            </a:r>
            <a:endParaRPr sz="2400"/>
          </a:p>
          <a:p>
            <a:pPr marL="285750" indent="-285750" algn="l">
              <a:buClr>
                <a:srgbClr val="CC0000"/>
              </a:buClr>
              <a:buFont typeface="Wingdings" panose="05000000000000000000" charset="0"/>
              <a:buChar char="o"/>
            </a:pPr>
            <a:r>
              <a:rPr sz="2400"/>
              <a:t> UDP拒绝服务攻击</a:t>
            </a:r>
            <a:endParaRPr sz="2400"/>
          </a:p>
          <a:p>
            <a:pPr algn="l">
              <a:buClr>
                <a:srgbClr val="CC0000"/>
              </a:buClr>
              <a:buFont typeface="Wingdings" panose="05000000000000000000" charset="0"/>
              <a:buNone/>
            </a:pPr>
            <a:r>
              <a:t>     该类攻击可以通过防火墙简单设置，设置防火墙将进来的包带RST位的包丢弃。基于状态的防火墙必须依靠源目的地址建立状态表条目和设置会话超时值。大量此类信息填充状态表可导致防火墙产生拒绝服务攻击。</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06450" y="387985"/>
            <a:ext cx="4036695" cy="675640"/>
          </a:xfrm>
          <a:prstGeom prst="rect">
            <a:avLst/>
          </a:prstGeom>
          <a:noFill/>
        </p:spPr>
        <p:txBody>
          <a:bodyPr wrap="none" rtlCol="0" anchor="t">
            <a:spAutoFit/>
          </a:bodyPr>
          <a:p>
            <a:r>
              <a:rPr sz="3800" dirty="0">
                <a:solidFill>
                  <a:schemeClr val="tx2"/>
                </a:solidFill>
                <a:latin typeface="+mj-lt"/>
                <a:ea typeface="+mj-ea"/>
                <a:cs typeface="+mj-cs"/>
                <a:sym typeface="+mn-ea"/>
              </a:rPr>
              <a:t>4.</a:t>
            </a:r>
            <a:r>
              <a:rPr lang="en-US" sz="3800" dirty="0">
                <a:solidFill>
                  <a:schemeClr val="tx2"/>
                </a:solidFill>
                <a:latin typeface="+mj-lt"/>
                <a:ea typeface="+mj-ea"/>
                <a:cs typeface="+mj-cs"/>
                <a:sym typeface="+mn-ea"/>
              </a:rPr>
              <a:t>4</a:t>
            </a:r>
            <a:r>
              <a:rPr sz="3800" dirty="0">
                <a:solidFill>
                  <a:schemeClr val="tx2"/>
                </a:solidFill>
                <a:latin typeface="+mj-lt"/>
                <a:ea typeface="+mj-ea"/>
                <a:cs typeface="+mj-cs"/>
                <a:sym typeface="+mn-ea"/>
              </a:rPr>
              <a:t> 协议攻击</a:t>
            </a:r>
            <a:r>
              <a:rPr lang="zh-CN" sz="3800" dirty="0">
                <a:solidFill>
                  <a:schemeClr val="tx2"/>
                </a:solidFill>
                <a:latin typeface="+mj-lt"/>
                <a:ea typeface="+mj-ea"/>
                <a:cs typeface="+mj-cs"/>
                <a:sym typeface="+mn-ea"/>
              </a:rPr>
              <a:t>实践</a:t>
            </a:r>
            <a:endParaRPr lang="zh-CN" altLang="en-US" sz="2800" dirty="0">
              <a:solidFill>
                <a:schemeClr val="tx2"/>
              </a:solidFill>
              <a:latin typeface="+mj-lt"/>
              <a:ea typeface="+mj-ea"/>
              <a:cs typeface="+mj-cs"/>
              <a:sym typeface="+mn-ea"/>
            </a:endParaRPr>
          </a:p>
        </p:txBody>
      </p:sp>
      <p:sp>
        <p:nvSpPr>
          <p:cNvPr id="100" name="文本框 99"/>
          <p:cNvSpPr txBox="1"/>
          <p:nvPr/>
        </p:nvSpPr>
        <p:spPr>
          <a:xfrm>
            <a:off x="572135" y="1554480"/>
            <a:ext cx="7809865" cy="1753235"/>
          </a:xfrm>
          <a:prstGeom prst="rect">
            <a:avLst/>
          </a:prstGeom>
          <a:noFill/>
          <a:ln w="9525">
            <a:noFill/>
          </a:ln>
        </p:spPr>
        <p:txBody>
          <a:bodyPr wrap="square">
            <a:spAutoFit/>
          </a:bodyPr>
          <a:p>
            <a:pPr indent="254000"/>
            <a:r>
              <a:rPr lang="zh-CN" altLang="en-US" sz="1800">
                <a:latin typeface="宋体" panose="02010600030101010101" pitchFamily="2" charset="-122"/>
                <a:ea typeface="宋体" panose="02010600030101010101" pitchFamily="2" charset="-122"/>
                <a:cs typeface="宋体" panose="02010600030101010101" pitchFamily="2" charset="-122"/>
              </a:rPr>
              <a:t>（</a:t>
            </a:r>
            <a:r>
              <a:rPr lang="en-US" altLang="zh-CN" sz="1800">
                <a:latin typeface="宋体" panose="02010600030101010101" pitchFamily="2" charset="-122"/>
                <a:ea typeface="宋体" panose="02010600030101010101" pitchFamily="2" charset="-122"/>
                <a:cs typeface="宋体" panose="02010600030101010101" pitchFamily="2" charset="-122"/>
              </a:rPr>
              <a:t>1</a:t>
            </a:r>
            <a:r>
              <a:rPr lang="zh-CN" altLang="en-US" sz="1800">
                <a:latin typeface="宋体" panose="02010600030101010101" pitchFamily="2" charset="-122"/>
                <a:ea typeface="宋体" panose="02010600030101010101" pitchFamily="2" charset="-122"/>
                <a:cs typeface="宋体" panose="02010600030101010101" pitchFamily="2" charset="-122"/>
              </a:rPr>
              <a:t>）安装</a:t>
            </a:r>
            <a:r>
              <a:rPr lang="en-US" altLang="zh-CN" sz="1800">
                <a:latin typeface="宋体" panose="02010600030101010101" pitchFamily="2" charset="-122"/>
                <a:ea typeface="宋体" panose="02010600030101010101" pitchFamily="2" charset="-122"/>
                <a:cs typeface="宋体" panose="02010600030101010101" pitchFamily="2" charset="-122"/>
              </a:rPr>
              <a:t>WinPcap 4.1.3 </a:t>
            </a:r>
            <a:r>
              <a:rPr lang="zh-CN" altLang="en-US" sz="1800">
                <a:latin typeface="宋体" panose="02010600030101010101" pitchFamily="2" charset="-122"/>
                <a:ea typeface="宋体" panose="02010600030101010101" pitchFamily="2" charset="-122"/>
                <a:cs typeface="宋体" panose="02010600030101010101" pitchFamily="2" charset="-122"/>
              </a:rPr>
              <a:t>驱动和开发包。</a:t>
            </a:r>
            <a:endParaRPr lang="zh-CN" altLang="en-US" sz="1800">
              <a:latin typeface="宋体" panose="02010600030101010101" pitchFamily="2" charset="-122"/>
              <a:ea typeface="宋体" panose="02010600030101010101" pitchFamily="2" charset="-122"/>
              <a:cs typeface="宋体" panose="02010600030101010101" pitchFamily="2" charset="-122"/>
            </a:endParaRPr>
          </a:p>
          <a:p>
            <a:pPr indent="254000"/>
            <a:r>
              <a:rPr lang="zh-CN" altLang="en-US" sz="1800">
                <a:latin typeface="宋体" panose="02010600030101010101" pitchFamily="2" charset="-122"/>
                <a:ea typeface="宋体" panose="02010600030101010101" pitchFamily="2" charset="-122"/>
                <a:cs typeface="宋体" panose="02010600030101010101" pitchFamily="2" charset="-122"/>
              </a:rPr>
              <a:t>（</a:t>
            </a:r>
            <a:r>
              <a:rPr lang="en-US" altLang="zh-CN" sz="1800">
                <a:latin typeface="宋体" panose="02010600030101010101" pitchFamily="2" charset="-122"/>
                <a:ea typeface="宋体" panose="02010600030101010101" pitchFamily="2" charset="-122"/>
                <a:cs typeface="宋体" panose="02010600030101010101" pitchFamily="2" charset="-122"/>
              </a:rPr>
              <a:t>2</a:t>
            </a:r>
            <a:r>
              <a:rPr lang="zh-CN" altLang="en-US" sz="1800">
                <a:latin typeface="宋体" panose="02010600030101010101" pitchFamily="2" charset="-122"/>
                <a:ea typeface="宋体" panose="02010600030101010101" pitchFamily="2" charset="-122"/>
                <a:cs typeface="宋体" panose="02010600030101010101" pitchFamily="2" charset="-122"/>
              </a:rPr>
              <a:t>）打开</a:t>
            </a:r>
            <a:r>
              <a:rPr lang="en-US" altLang="zh-CN" sz="1800">
                <a:latin typeface="宋体" panose="02010600030101010101" pitchFamily="2" charset="-122"/>
                <a:ea typeface="宋体" panose="02010600030101010101" pitchFamily="2" charset="-122"/>
                <a:cs typeface="宋体" panose="02010600030101010101" pitchFamily="2" charset="-122"/>
              </a:rPr>
              <a:t>VC6.0 </a:t>
            </a:r>
            <a:r>
              <a:rPr lang="zh-CN" altLang="en-US" sz="1800">
                <a:latin typeface="宋体" panose="02010600030101010101" pitchFamily="2" charset="-122"/>
                <a:ea typeface="宋体" panose="02010600030101010101" pitchFamily="2" charset="-122"/>
                <a:cs typeface="宋体" panose="02010600030101010101" pitchFamily="2" charset="-122"/>
              </a:rPr>
              <a:t>的</a:t>
            </a:r>
            <a:r>
              <a:rPr lang="en-US" altLang="zh-CN" sz="1800">
                <a:latin typeface="宋体" panose="02010600030101010101" pitchFamily="2" charset="-122"/>
                <a:ea typeface="宋体" panose="02010600030101010101" pitchFamily="2" charset="-122"/>
                <a:cs typeface="宋体" panose="02010600030101010101" pitchFamily="2" charset="-122"/>
              </a:rPr>
              <a:t>IDE</a:t>
            </a:r>
            <a:r>
              <a:rPr lang="zh-CN" altLang="en-US" sz="1800">
                <a:latin typeface="宋体" panose="02010600030101010101" pitchFamily="2" charset="-122"/>
                <a:ea typeface="宋体" panose="02010600030101010101" pitchFamily="2" charset="-122"/>
                <a:cs typeface="宋体" panose="02010600030101010101" pitchFamily="2" charset="-122"/>
              </a:rPr>
              <a:t>，在工具栏打开“</a:t>
            </a:r>
            <a:r>
              <a:rPr lang="en-US" altLang="zh-CN" sz="1800">
                <a:latin typeface="宋体" panose="02010600030101010101" pitchFamily="2" charset="-122"/>
                <a:ea typeface="宋体" panose="02010600030101010101" pitchFamily="2" charset="-122"/>
                <a:cs typeface="宋体" panose="02010600030101010101" pitchFamily="2" charset="-122"/>
              </a:rPr>
              <a:t>Tools”-&gt;“Options”</a:t>
            </a:r>
            <a:r>
              <a:rPr lang="zh-CN" altLang="en-US" sz="1800">
                <a:latin typeface="宋体" panose="02010600030101010101" pitchFamily="2" charset="-122"/>
                <a:ea typeface="宋体" panose="02010600030101010101" pitchFamily="2" charset="-122"/>
                <a:cs typeface="宋体" panose="02010600030101010101" pitchFamily="2" charset="-122"/>
              </a:rPr>
              <a:t>，在弹出的窗体中点击“</a:t>
            </a:r>
            <a:r>
              <a:rPr lang="en-US" altLang="zh-CN" sz="1800">
                <a:latin typeface="宋体" panose="02010600030101010101" pitchFamily="2" charset="-122"/>
                <a:ea typeface="宋体" panose="02010600030101010101" pitchFamily="2" charset="-122"/>
                <a:cs typeface="宋体" panose="02010600030101010101" pitchFamily="2" charset="-122"/>
              </a:rPr>
              <a:t>Directories”</a:t>
            </a:r>
            <a:r>
              <a:rPr lang="zh-CN" altLang="en-US" sz="1800">
                <a:latin typeface="宋体" panose="02010600030101010101" pitchFamily="2" charset="-122"/>
                <a:ea typeface="宋体" panose="02010600030101010101" pitchFamily="2" charset="-122"/>
                <a:cs typeface="宋体" panose="02010600030101010101" pitchFamily="2" charset="-122"/>
              </a:rPr>
              <a:t>，在“</a:t>
            </a:r>
            <a:r>
              <a:rPr lang="en-US" altLang="zh-CN" sz="1800">
                <a:latin typeface="宋体" panose="02010600030101010101" pitchFamily="2" charset="-122"/>
                <a:ea typeface="宋体" panose="02010600030101010101" pitchFamily="2" charset="-122"/>
                <a:cs typeface="宋体" panose="02010600030101010101" pitchFamily="2" charset="-122"/>
              </a:rPr>
              <a:t>Show Directories for”</a:t>
            </a:r>
            <a:r>
              <a:rPr lang="zh-CN" altLang="en-US" sz="1800">
                <a:latin typeface="宋体" panose="02010600030101010101" pitchFamily="2" charset="-122"/>
                <a:ea typeface="宋体" panose="02010600030101010101" pitchFamily="2" charset="-122"/>
                <a:cs typeface="宋体" panose="02010600030101010101" pitchFamily="2" charset="-122"/>
              </a:rPr>
              <a:t>选择框中选择“</a:t>
            </a:r>
            <a:r>
              <a:rPr lang="en-US" altLang="zh-CN" sz="1800">
                <a:latin typeface="宋体" panose="02010600030101010101" pitchFamily="2" charset="-122"/>
                <a:ea typeface="宋体" panose="02010600030101010101" pitchFamily="2" charset="-122"/>
                <a:cs typeface="宋体" panose="02010600030101010101" pitchFamily="2" charset="-122"/>
              </a:rPr>
              <a:t>Include files”</a:t>
            </a:r>
            <a:r>
              <a:rPr lang="zh-CN" altLang="en-US" sz="1800">
                <a:latin typeface="宋体" panose="02010600030101010101" pitchFamily="2" charset="-122"/>
                <a:ea typeface="宋体" panose="02010600030101010101" pitchFamily="2" charset="-122"/>
                <a:cs typeface="宋体" panose="02010600030101010101" pitchFamily="2" charset="-122"/>
              </a:rPr>
              <a:t>，然后点击工具</a:t>
            </a:r>
            <a:r>
              <a:rPr lang="en-US" altLang="zh-CN" sz="1800">
                <a:latin typeface="宋体" panose="02010600030101010101" pitchFamily="2" charset="-122"/>
                <a:ea typeface="宋体" panose="02010600030101010101" pitchFamily="2" charset="-122"/>
                <a:cs typeface="宋体" panose="02010600030101010101" pitchFamily="2" charset="-122"/>
              </a:rPr>
              <a:t>new</a:t>
            </a:r>
            <a:r>
              <a:rPr lang="zh-CN" altLang="en-US" sz="1800">
                <a:latin typeface="宋体" panose="02010600030101010101" pitchFamily="2" charset="-122"/>
                <a:ea typeface="宋体" panose="02010600030101010101" pitchFamily="2" charset="-122"/>
                <a:cs typeface="宋体" panose="02010600030101010101" pitchFamily="2" charset="-122"/>
              </a:rPr>
              <a:t>，新建一个头文件所在的目录。然后点击“</a:t>
            </a:r>
            <a:r>
              <a:rPr lang="en-US" altLang="zh-CN" sz="1800">
                <a:latin typeface="宋体" panose="02010600030101010101" pitchFamily="2" charset="-122"/>
                <a:ea typeface="宋体" panose="02010600030101010101" pitchFamily="2" charset="-122"/>
                <a:cs typeface="宋体" panose="02010600030101010101" pitchFamily="2" charset="-122"/>
              </a:rPr>
              <a:t>…”</a:t>
            </a:r>
            <a:r>
              <a:rPr lang="zh-CN" altLang="en-US" sz="1800">
                <a:latin typeface="宋体" panose="02010600030101010101" pitchFamily="2" charset="-122"/>
                <a:ea typeface="宋体" panose="02010600030101010101" pitchFamily="2" charset="-122"/>
                <a:cs typeface="宋体" panose="02010600030101010101" pitchFamily="2" charset="-122"/>
              </a:rPr>
              <a:t>，选择</a:t>
            </a:r>
            <a:r>
              <a:rPr lang="en-US" altLang="zh-CN" sz="1800">
                <a:latin typeface="宋体" panose="02010600030101010101" pitchFamily="2" charset="-122"/>
                <a:ea typeface="宋体" panose="02010600030101010101" pitchFamily="2" charset="-122"/>
                <a:cs typeface="宋体" panose="02010600030101010101" pitchFamily="2" charset="-122"/>
              </a:rPr>
              <a:t>WinPcap </a:t>
            </a:r>
            <a:r>
              <a:rPr lang="zh-CN" altLang="en-US" sz="1800">
                <a:latin typeface="宋体" panose="02010600030101010101" pitchFamily="2" charset="-122"/>
                <a:ea typeface="宋体" panose="02010600030101010101" pitchFamily="2" charset="-122"/>
                <a:cs typeface="宋体" panose="02010600030101010101" pitchFamily="2" charset="-122"/>
              </a:rPr>
              <a:t>头文件所在的目录</a:t>
            </a:r>
            <a:r>
              <a:rPr lang="en-US" altLang="zh-CN" sz="1800">
                <a:latin typeface="宋体" panose="02010600030101010101" pitchFamily="2" charset="-122"/>
                <a:ea typeface="宋体" panose="02010600030101010101" pitchFamily="2" charset="-122"/>
                <a:cs typeface="宋体" panose="02010600030101010101" pitchFamily="2" charset="-122"/>
              </a:rPr>
              <a:t>,</a:t>
            </a:r>
            <a:r>
              <a:rPr lang="zh-CN" altLang="en-US" sz="1800">
                <a:latin typeface="宋体" panose="02010600030101010101" pitchFamily="2" charset="-122"/>
                <a:ea typeface="宋体" panose="02010600030101010101" pitchFamily="2" charset="-122"/>
                <a:cs typeface="宋体" panose="02010600030101010101" pitchFamily="2" charset="-122"/>
              </a:rPr>
              <a:t>如图所示。</a:t>
            </a:r>
            <a:endParaRPr lang="zh-CN" altLang="en-US" sz="1800">
              <a:latin typeface="宋体" panose="02010600030101010101" pitchFamily="2" charset="-122"/>
              <a:ea typeface="宋体" panose="02010600030101010101" pitchFamily="2" charset="-122"/>
              <a:cs typeface="宋体" panose="02010600030101010101" pitchFamily="2" charset="-122"/>
            </a:endParaRPr>
          </a:p>
          <a:p>
            <a:pPr indent="254000"/>
            <a:endParaRPr lang="zh-CN" altLang="en-US" sz="1800"/>
          </a:p>
        </p:txBody>
      </p:sp>
      <p:sp>
        <p:nvSpPr>
          <p:cNvPr id="3" name="文本框 2"/>
          <p:cNvSpPr txBox="1"/>
          <p:nvPr/>
        </p:nvSpPr>
        <p:spPr>
          <a:xfrm>
            <a:off x="898525" y="1101090"/>
            <a:ext cx="3944620" cy="737235"/>
          </a:xfrm>
          <a:prstGeom prst="rect">
            <a:avLst/>
          </a:prstGeom>
          <a:noFill/>
        </p:spPr>
        <p:txBody>
          <a:bodyPr wrap="square" rtlCol="0">
            <a:spAutoFit/>
          </a:bodyPr>
          <a:p>
            <a:r>
              <a:rPr lang="en-US" altLang="zh-CN" sz="2400" dirty="0">
                <a:solidFill>
                  <a:schemeClr val="tx2"/>
                </a:solidFill>
                <a:latin typeface="+mj-lt"/>
                <a:ea typeface="+mj-ea"/>
                <a:cs typeface="+mj-cs"/>
                <a:sym typeface="+mn-ea"/>
              </a:rPr>
              <a:t>4.4.1 </a:t>
            </a:r>
            <a:r>
              <a:rPr lang="zh-CN" altLang="en-US" sz="2400" dirty="0">
                <a:solidFill>
                  <a:schemeClr val="tx2"/>
                </a:solidFill>
                <a:latin typeface="+mj-lt"/>
                <a:ea typeface="+mj-ea"/>
                <a:cs typeface="+mj-cs"/>
                <a:sym typeface="+mn-ea"/>
              </a:rPr>
              <a:t>编程实现协议攻击</a:t>
            </a:r>
            <a:endParaRPr lang="zh-CN" altLang="en-US" sz="2400" dirty="0">
              <a:solidFill>
                <a:schemeClr val="tx2"/>
              </a:solidFill>
              <a:latin typeface="+mj-lt"/>
              <a:ea typeface="+mj-ea"/>
              <a:cs typeface="+mj-cs"/>
              <a:sym typeface="+mn-ea"/>
            </a:endParaRPr>
          </a:p>
          <a:p>
            <a:endParaRPr lang="zh-CN" altLang="en-US"/>
          </a:p>
        </p:txBody>
      </p:sp>
      <p:pic>
        <p:nvPicPr>
          <p:cNvPr id="-2147482581" name="Picture 36"/>
          <p:cNvPicPr>
            <a:picLocks noChangeAspect="1"/>
          </p:cNvPicPr>
          <p:nvPr/>
        </p:nvPicPr>
        <p:blipFill>
          <a:blip r:embed="rId1"/>
          <a:stretch>
            <a:fillRect/>
          </a:stretch>
        </p:blipFill>
        <p:spPr>
          <a:xfrm>
            <a:off x="127953" y="3034030"/>
            <a:ext cx="4507865" cy="3116580"/>
          </a:xfrm>
          <a:prstGeom prst="rect">
            <a:avLst/>
          </a:prstGeom>
          <a:noFill/>
          <a:ln w="9525">
            <a:noFill/>
          </a:ln>
        </p:spPr>
      </p:pic>
      <p:pic>
        <p:nvPicPr>
          <p:cNvPr id="-2147482580" name="Picture 37"/>
          <p:cNvPicPr>
            <a:picLocks noChangeAspect="1"/>
          </p:cNvPicPr>
          <p:nvPr/>
        </p:nvPicPr>
        <p:blipFill>
          <a:blip r:embed="rId2"/>
          <a:stretch>
            <a:fillRect/>
          </a:stretch>
        </p:blipFill>
        <p:spPr>
          <a:xfrm>
            <a:off x="4636135" y="3033713"/>
            <a:ext cx="4450080" cy="308038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76275" y="394335"/>
            <a:ext cx="7611745" cy="1753235"/>
          </a:xfrm>
          <a:prstGeom prst="rect">
            <a:avLst/>
          </a:prstGeom>
          <a:noFill/>
        </p:spPr>
        <p:txBody>
          <a:bodyPr wrap="square" rtlCol="0" anchor="t">
            <a:spAutoFit/>
          </a:bodyPr>
          <a:p>
            <a:pPr indent="254000"/>
            <a:r>
              <a:rPr lang="zh-CN" altLang="en-US">
                <a:latin typeface="宋体" panose="02010600030101010101" pitchFamily="2" charset="-122"/>
                <a:cs typeface="宋体" panose="02010600030101010101" pitchFamily="2" charset="-122"/>
                <a:sym typeface="+mn-ea"/>
              </a:rPr>
              <a:t>（</a:t>
            </a:r>
            <a:r>
              <a:rPr lang="en-US" altLang="zh-CN">
                <a:latin typeface="宋体" panose="02010600030101010101" pitchFamily="2" charset="-122"/>
                <a:cs typeface="宋体" panose="02010600030101010101" pitchFamily="2" charset="-122"/>
                <a:sym typeface="+mn-ea"/>
              </a:rPr>
              <a:t>3</a:t>
            </a:r>
            <a:r>
              <a:rPr lang="zh-CN" altLang="en-US">
                <a:latin typeface="宋体" panose="02010600030101010101" pitchFamily="2" charset="-122"/>
                <a:cs typeface="宋体" panose="02010600030101010101" pitchFamily="2" charset="-122"/>
                <a:sym typeface="+mn-ea"/>
              </a:rPr>
              <a:t>）同样的方法，在“</a:t>
            </a:r>
            <a:r>
              <a:rPr lang="en-US" altLang="zh-CN">
                <a:latin typeface="宋体" panose="02010600030101010101" pitchFamily="2" charset="-122"/>
                <a:cs typeface="宋体" panose="02010600030101010101" pitchFamily="2" charset="-122"/>
                <a:sym typeface="+mn-ea"/>
              </a:rPr>
              <a:t>Show Directories for”</a:t>
            </a:r>
            <a:r>
              <a:rPr lang="zh-CN" altLang="en-US">
                <a:latin typeface="宋体" panose="02010600030101010101" pitchFamily="2" charset="-122"/>
                <a:cs typeface="宋体" panose="02010600030101010101" pitchFamily="2" charset="-122"/>
                <a:sym typeface="+mn-ea"/>
              </a:rPr>
              <a:t>选择框中选择“</a:t>
            </a:r>
            <a:r>
              <a:rPr lang="en-US" altLang="zh-CN">
                <a:latin typeface="宋体" panose="02010600030101010101" pitchFamily="2" charset="-122"/>
                <a:cs typeface="宋体" panose="02010600030101010101" pitchFamily="2" charset="-122"/>
                <a:sym typeface="+mn-ea"/>
              </a:rPr>
              <a:t>Library files”</a:t>
            </a:r>
            <a:r>
              <a:rPr lang="zh-CN" altLang="en-US">
                <a:latin typeface="宋体" panose="02010600030101010101" pitchFamily="2" charset="-122"/>
                <a:cs typeface="宋体" panose="02010600030101010101" pitchFamily="2" charset="-122"/>
                <a:sym typeface="+mn-ea"/>
              </a:rPr>
              <a:t>，然后点击工具</a:t>
            </a:r>
            <a:r>
              <a:rPr lang="en-US" altLang="zh-CN">
                <a:latin typeface="宋体" panose="02010600030101010101" pitchFamily="2" charset="-122"/>
                <a:cs typeface="宋体" panose="02010600030101010101" pitchFamily="2" charset="-122"/>
                <a:sym typeface="+mn-ea"/>
              </a:rPr>
              <a:t>new</a:t>
            </a:r>
            <a:r>
              <a:rPr lang="zh-CN" altLang="en-US">
                <a:latin typeface="宋体" panose="02010600030101010101" pitchFamily="2" charset="-122"/>
                <a:cs typeface="宋体" panose="02010600030101010101" pitchFamily="2" charset="-122"/>
                <a:sym typeface="+mn-ea"/>
              </a:rPr>
              <a:t>，新建一个库文件所在的目录。然后点击“</a:t>
            </a:r>
            <a:r>
              <a:rPr lang="en-US" altLang="zh-CN">
                <a:latin typeface="宋体" panose="02010600030101010101" pitchFamily="2" charset="-122"/>
                <a:cs typeface="宋体" panose="02010600030101010101" pitchFamily="2" charset="-122"/>
                <a:sym typeface="+mn-ea"/>
              </a:rPr>
              <a:t>…”</a:t>
            </a:r>
            <a:r>
              <a:rPr lang="zh-CN" altLang="en-US">
                <a:latin typeface="宋体" panose="02010600030101010101" pitchFamily="2" charset="-122"/>
                <a:cs typeface="宋体" panose="02010600030101010101" pitchFamily="2" charset="-122"/>
                <a:sym typeface="+mn-ea"/>
              </a:rPr>
              <a:t>，选择</a:t>
            </a:r>
            <a:r>
              <a:rPr lang="en-US" altLang="zh-CN">
                <a:latin typeface="宋体" panose="02010600030101010101" pitchFamily="2" charset="-122"/>
                <a:cs typeface="宋体" panose="02010600030101010101" pitchFamily="2" charset="-122"/>
                <a:sym typeface="+mn-ea"/>
              </a:rPr>
              <a:t>WinPcap </a:t>
            </a:r>
            <a:r>
              <a:rPr lang="zh-CN" altLang="en-US">
                <a:latin typeface="宋体" panose="02010600030101010101" pitchFamily="2" charset="-122"/>
                <a:cs typeface="宋体" panose="02010600030101010101" pitchFamily="2" charset="-122"/>
                <a:sym typeface="+mn-ea"/>
              </a:rPr>
              <a:t>库文件所在的目录。然后点击“</a:t>
            </a:r>
            <a:r>
              <a:rPr lang="en-US" altLang="zh-CN">
                <a:latin typeface="宋体" panose="02010600030101010101" pitchFamily="2" charset="-122"/>
                <a:cs typeface="宋体" panose="02010600030101010101" pitchFamily="2" charset="-122"/>
                <a:sym typeface="+mn-ea"/>
              </a:rPr>
              <a:t>OK”</a:t>
            </a:r>
            <a:r>
              <a:rPr lang="zh-CN" altLang="en-US">
                <a:latin typeface="宋体" panose="02010600030101010101" pitchFamily="2" charset="-122"/>
                <a:cs typeface="宋体" panose="02010600030101010101" pitchFamily="2" charset="-122"/>
                <a:sym typeface="+mn-ea"/>
              </a:rPr>
              <a:t>，完成往</a:t>
            </a:r>
            <a:r>
              <a:rPr lang="en-US" altLang="zh-CN">
                <a:latin typeface="宋体" panose="02010600030101010101" pitchFamily="2" charset="-122"/>
                <a:cs typeface="宋体" panose="02010600030101010101" pitchFamily="2" charset="-122"/>
                <a:sym typeface="+mn-ea"/>
              </a:rPr>
              <a:t>VC6.0 </a:t>
            </a:r>
            <a:r>
              <a:rPr lang="zh-CN" altLang="en-US">
                <a:latin typeface="宋体" panose="02010600030101010101" pitchFamily="2" charset="-122"/>
                <a:cs typeface="宋体" panose="02010600030101010101" pitchFamily="2" charset="-122"/>
                <a:sym typeface="+mn-ea"/>
              </a:rPr>
              <a:t>的</a:t>
            </a:r>
            <a:r>
              <a:rPr lang="en-US" altLang="zh-CN">
                <a:latin typeface="宋体" panose="02010600030101010101" pitchFamily="2" charset="-122"/>
                <a:cs typeface="宋体" panose="02010600030101010101" pitchFamily="2" charset="-122"/>
                <a:sym typeface="+mn-ea"/>
              </a:rPr>
              <a:t>IDE </a:t>
            </a:r>
            <a:r>
              <a:rPr lang="zh-CN" altLang="en-US">
                <a:latin typeface="宋体" panose="02010600030101010101" pitchFamily="2" charset="-122"/>
                <a:cs typeface="宋体" panose="02010600030101010101" pitchFamily="2" charset="-122"/>
                <a:sym typeface="+mn-ea"/>
              </a:rPr>
              <a:t>中添加使用</a:t>
            </a:r>
            <a:r>
              <a:rPr lang="en-US" altLang="zh-CN">
                <a:latin typeface="宋体" panose="02010600030101010101" pitchFamily="2" charset="-122"/>
                <a:cs typeface="宋体" panose="02010600030101010101" pitchFamily="2" charset="-122"/>
                <a:sym typeface="+mn-ea"/>
              </a:rPr>
              <a:t>WinPcap </a:t>
            </a:r>
            <a:r>
              <a:rPr lang="zh-CN" altLang="en-US">
                <a:latin typeface="宋体" panose="02010600030101010101" pitchFamily="2" charset="-122"/>
                <a:cs typeface="宋体" panose="02010600030101010101" pitchFamily="2" charset="-122"/>
                <a:sym typeface="+mn-ea"/>
              </a:rPr>
              <a:t>头文件和库文件所需的环境，如图所示。</a:t>
            </a:r>
            <a:endParaRPr lang="zh-CN" altLang="en-US">
              <a:latin typeface="宋体" panose="02010600030101010101" pitchFamily="2" charset="-122"/>
              <a:ea typeface="宋体" panose="02010600030101010101" pitchFamily="2" charset="-122"/>
              <a:cs typeface="宋体" panose="02010600030101010101" pitchFamily="2" charset="-122"/>
            </a:endParaRPr>
          </a:p>
          <a:p>
            <a:pPr indent="254000"/>
            <a:endParaRPr lang="zh-CN" altLang="en-US"/>
          </a:p>
        </p:txBody>
      </p:sp>
      <p:pic>
        <p:nvPicPr>
          <p:cNvPr id="-2147482579" name="Picture 38"/>
          <p:cNvPicPr>
            <a:picLocks noChangeAspect="1"/>
          </p:cNvPicPr>
          <p:nvPr/>
        </p:nvPicPr>
        <p:blipFill>
          <a:blip r:embed="rId1"/>
          <a:stretch>
            <a:fillRect/>
          </a:stretch>
        </p:blipFill>
        <p:spPr>
          <a:xfrm>
            <a:off x="2311718" y="2229803"/>
            <a:ext cx="4340225" cy="300799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14045" y="412115"/>
            <a:ext cx="7674610" cy="2861310"/>
          </a:xfrm>
          <a:prstGeom prst="rect">
            <a:avLst/>
          </a:prstGeom>
          <a:noFill/>
        </p:spPr>
        <p:txBody>
          <a:bodyPr wrap="square" rtlCol="0" anchor="t">
            <a:spAutoFit/>
          </a:bodyPr>
          <a:p>
            <a:pPr indent="254000"/>
            <a:r>
              <a:rPr lang="zh-CN" altLang="en-US">
                <a:latin typeface="宋体" panose="02010600030101010101" pitchFamily="2" charset="-122"/>
                <a:cs typeface="宋体" panose="02010600030101010101" pitchFamily="2" charset="-122"/>
                <a:sym typeface="+mn-ea"/>
              </a:rPr>
              <a:t>（</a:t>
            </a:r>
            <a:r>
              <a:rPr lang="en-US" altLang="zh-CN">
                <a:latin typeface="宋体" panose="02010600030101010101" pitchFamily="2" charset="-122"/>
                <a:cs typeface="宋体" panose="02010600030101010101" pitchFamily="2" charset="-122"/>
                <a:sym typeface="+mn-ea"/>
              </a:rPr>
              <a:t>4</a:t>
            </a:r>
            <a:r>
              <a:rPr lang="zh-CN" altLang="en-US">
                <a:latin typeface="宋体" panose="02010600030101010101" pitchFamily="2" charset="-122"/>
                <a:cs typeface="宋体" panose="02010600030101010101" pitchFamily="2" charset="-122"/>
                <a:sym typeface="+mn-ea"/>
              </a:rPr>
              <a:t>）如果需开发多线程的程序，在该程序所在的项目中，点击“</a:t>
            </a:r>
            <a:r>
              <a:rPr lang="en-US" altLang="zh-CN">
                <a:latin typeface="宋体" panose="02010600030101010101" pitchFamily="2" charset="-122"/>
                <a:cs typeface="宋体" panose="02010600030101010101" pitchFamily="2" charset="-122"/>
                <a:sym typeface="+mn-ea"/>
              </a:rPr>
              <a:t>Project”-&gt;“Settings”</a:t>
            </a:r>
            <a:r>
              <a:rPr lang="zh-CN" altLang="en-US">
                <a:latin typeface="宋体" panose="02010600030101010101" pitchFamily="2" charset="-122"/>
                <a:cs typeface="宋体" panose="02010600030101010101" pitchFamily="2" charset="-122"/>
                <a:sym typeface="+mn-ea"/>
              </a:rPr>
              <a:t>，然后在“</a:t>
            </a:r>
            <a:r>
              <a:rPr lang="en-US" altLang="zh-CN">
                <a:latin typeface="宋体" panose="02010600030101010101" pitchFamily="2" charset="-122"/>
                <a:cs typeface="宋体" panose="02010600030101010101" pitchFamily="2" charset="-122"/>
                <a:sym typeface="+mn-ea"/>
              </a:rPr>
              <a:t>Setting For”</a:t>
            </a:r>
            <a:r>
              <a:rPr lang="zh-CN" altLang="en-US">
                <a:latin typeface="宋体" panose="02010600030101010101" pitchFamily="2" charset="-122"/>
                <a:cs typeface="宋体" panose="02010600030101010101" pitchFamily="2" charset="-122"/>
                <a:sym typeface="+mn-ea"/>
              </a:rPr>
              <a:t>单选框选择“</a:t>
            </a:r>
            <a:r>
              <a:rPr lang="en-US" altLang="zh-CN">
                <a:latin typeface="宋体" panose="02010600030101010101" pitchFamily="2" charset="-122"/>
                <a:cs typeface="宋体" panose="02010600030101010101" pitchFamily="2" charset="-122"/>
                <a:sym typeface="+mn-ea"/>
              </a:rPr>
              <a:t>Win32 Debug”</a:t>
            </a:r>
            <a:r>
              <a:rPr lang="zh-CN" altLang="en-US">
                <a:latin typeface="宋体" panose="02010600030101010101" pitchFamily="2" charset="-122"/>
                <a:cs typeface="宋体" panose="02010600030101010101" pitchFamily="2" charset="-122"/>
                <a:sym typeface="+mn-ea"/>
              </a:rPr>
              <a:t>，在“</a:t>
            </a:r>
            <a:r>
              <a:rPr lang="en-US" altLang="zh-CN">
                <a:latin typeface="宋体" panose="02010600030101010101" pitchFamily="2" charset="-122"/>
                <a:cs typeface="宋体" panose="02010600030101010101" pitchFamily="2" charset="-122"/>
                <a:sym typeface="+mn-ea"/>
              </a:rPr>
              <a:t>C/C++”</a:t>
            </a:r>
            <a:r>
              <a:rPr lang="zh-CN" altLang="en-US">
                <a:latin typeface="宋体" panose="02010600030101010101" pitchFamily="2" charset="-122"/>
                <a:cs typeface="宋体" panose="02010600030101010101" pitchFamily="2" charset="-122"/>
                <a:sym typeface="+mn-ea"/>
              </a:rPr>
              <a:t>页面中，“</a:t>
            </a:r>
            <a:r>
              <a:rPr lang="en-US" altLang="zh-CN">
                <a:latin typeface="宋体" panose="02010600030101010101" pitchFamily="2" charset="-122"/>
                <a:cs typeface="宋体" panose="02010600030101010101" pitchFamily="2" charset="-122"/>
                <a:sym typeface="+mn-ea"/>
              </a:rPr>
              <a:t>Category”</a:t>
            </a:r>
            <a:r>
              <a:rPr lang="zh-CN" altLang="en-US">
                <a:latin typeface="宋体" panose="02010600030101010101" pitchFamily="2" charset="-122"/>
                <a:cs typeface="宋体" panose="02010600030101010101" pitchFamily="2" charset="-122"/>
                <a:sym typeface="+mn-ea"/>
              </a:rPr>
              <a:t>选择“</a:t>
            </a:r>
            <a:r>
              <a:rPr lang="en-US" altLang="zh-CN">
                <a:latin typeface="宋体" panose="02010600030101010101" pitchFamily="2" charset="-122"/>
                <a:cs typeface="宋体" panose="02010600030101010101" pitchFamily="2" charset="-122"/>
                <a:sym typeface="+mn-ea"/>
              </a:rPr>
              <a:t>Code Generation”</a:t>
            </a:r>
            <a:r>
              <a:rPr lang="zh-CN" altLang="en-US">
                <a:latin typeface="宋体" panose="02010600030101010101" pitchFamily="2" charset="-122"/>
                <a:cs typeface="宋体" panose="02010600030101010101" pitchFamily="2" charset="-122"/>
                <a:sym typeface="+mn-ea"/>
              </a:rPr>
              <a:t>，“</a:t>
            </a:r>
            <a:r>
              <a:rPr lang="en-US" altLang="zh-CN">
                <a:latin typeface="宋体" panose="02010600030101010101" pitchFamily="2" charset="-122"/>
                <a:cs typeface="宋体" panose="02010600030101010101" pitchFamily="2" charset="-122"/>
                <a:sym typeface="+mn-ea"/>
              </a:rPr>
              <a:t>Use run-time library”</a:t>
            </a:r>
            <a:r>
              <a:rPr lang="zh-CN" altLang="en-US">
                <a:latin typeface="宋体" panose="02010600030101010101" pitchFamily="2" charset="-122"/>
                <a:cs typeface="宋体" panose="02010600030101010101" pitchFamily="2" charset="-122"/>
                <a:sym typeface="+mn-ea"/>
              </a:rPr>
              <a:t>选择“</a:t>
            </a:r>
            <a:r>
              <a:rPr lang="en-US" altLang="zh-CN">
                <a:latin typeface="宋体" panose="02010600030101010101" pitchFamily="2" charset="-122"/>
                <a:cs typeface="宋体" panose="02010600030101010101" pitchFamily="2" charset="-122"/>
                <a:sym typeface="+mn-ea"/>
              </a:rPr>
              <a:t>Multithreaded”</a:t>
            </a:r>
            <a:r>
              <a:rPr lang="zh-CN" altLang="en-US">
                <a:latin typeface="宋体" panose="02010600030101010101" pitchFamily="2" charset="-122"/>
                <a:cs typeface="宋体" panose="02010600030101010101" pitchFamily="2" charset="-122"/>
                <a:sym typeface="+mn-ea"/>
              </a:rPr>
              <a:t>，然后点击“</a:t>
            </a:r>
            <a:r>
              <a:rPr lang="en-US" altLang="zh-CN">
                <a:latin typeface="宋体" panose="02010600030101010101" pitchFamily="2" charset="-122"/>
                <a:cs typeface="宋体" panose="02010600030101010101" pitchFamily="2" charset="-122"/>
                <a:sym typeface="+mn-ea"/>
              </a:rPr>
              <a:t>OK”</a:t>
            </a:r>
            <a:r>
              <a:rPr lang="zh-CN" altLang="en-US">
                <a:latin typeface="宋体" panose="02010600030101010101" pitchFamily="2" charset="-122"/>
                <a:cs typeface="宋体" panose="02010600030101010101" pitchFamily="2" charset="-122"/>
                <a:sym typeface="+mn-ea"/>
              </a:rPr>
              <a:t>完成</a:t>
            </a:r>
            <a:r>
              <a:rPr lang="en-US" altLang="zh-CN">
                <a:latin typeface="宋体" panose="02010600030101010101" pitchFamily="2" charset="-122"/>
                <a:cs typeface="宋体" panose="02010600030101010101" pitchFamily="2" charset="-122"/>
                <a:sym typeface="+mn-ea"/>
              </a:rPr>
              <a:t>Debug</a:t>
            </a:r>
            <a:r>
              <a:rPr lang="zh-CN" altLang="en-US">
                <a:latin typeface="宋体" panose="02010600030101010101" pitchFamily="2" charset="-122"/>
                <a:cs typeface="宋体" panose="02010600030101010101" pitchFamily="2" charset="-122"/>
                <a:sym typeface="+mn-ea"/>
              </a:rPr>
              <a:t>的多线程设置，如图所示。</a:t>
            </a:r>
            <a:endParaRPr lang="zh-CN" altLang="en-US">
              <a:latin typeface="宋体" panose="02010600030101010101" pitchFamily="2" charset="-122"/>
              <a:ea typeface="宋体" panose="02010600030101010101" pitchFamily="2" charset="-122"/>
              <a:cs typeface="宋体" panose="02010600030101010101" pitchFamily="2" charset="-122"/>
            </a:endParaRPr>
          </a:p>
          <a:p>
            <a:pPr indent="254000"/>
            <a:r>
              <a:rPr lang="zh-CN" altLang="en-US">
                <a:latin typeface="宋体" panose="02010600030101010101" pitchFamily="2" charset="-122"/>
                <a:cs typeface="宋体" panose="02010600030101010101" pitchFamily="2" charset="-122"/>
                <a:sym typeface="+mn-ea"/>
              </a:rPr>
              <a:t>（</a:t>
            </a:r>
            <a:r>
              <a:rPr lang="en-US" altLang="zh-CN">
                <a:latin typeface="宋体" panose="02010600030101010101" pitchFamily="2" charset="-122"/>
                <a:cs typeface="宋体" panose="02010600030101010101" pitchFamily="2" charset="-122"/>
                <a:sym typeface="+mn-ea"/>
              </a:rPr>
              <a:t>5</a:t>
            </a:r>
            <a:r>
              <a:rPr lang="zh-CN" altLang="en-US">
                <a:latin typeface="宋体" panose="02010600030101010101" pitchFamily="2" charset="-122"/>
                <a:cs typeface="宋体" panose="02010600030101010101" pitchFamily="2" charset="-122"/>
                <a:sym typeface="+mn-ea"/>
              </a:rPr>
              <a:t>）同样，在“</a:t>
            </a:r>
            <a:r>
              <a:rPr lang="en-US" altLang="zh-CN">
                <a:latin typeface="宋体" panose="02010600030101010101" pitchFamily="2" charset="-122"/>
                <a:cs typeface="宋体" panose="02010600030101010101" pitchFamily="2" charset="-122"/>
                <a:sym typeface="+mn-ea"/>
              </a:rPr>
              <a:t>Setting For”</a:t>
            </a:r>
            <a:r>
              <a:rPr lang="zh-CN" altLang="en-US">
                <a:latin typeface="宋体" panose="02010600030101010101" pitchFamily="2" charset="-122"/>
                <a:cs typeface="宋体" panose="02010600030101010101" pitchFamily="2" charset="-122"/>
                <a:sym typeface="+mn-ea"/>
              </a:rPr>
              <a:t>单选框选择“</a:t>
            </a:r>
            <a:r>
              <a:rPr lang="en-US" altLang="zh-CN">
                <a:latin typeface="宋体" panose="02010600030101010101" pitchFamily="2" charset="-122"/>
                <a:cs typeface="宋体" panose="02010600030101010101" pitchFamily="2" charset="-122"/>
                <a:sym typeface="+mn-ea"/>
              </a:rPr>
              <a:t>Win32 Release”</a:t>
            </a:r>
            <a:r>
              <a:rPr lang="zh-CN" altLang="en-US">
                <a:latin typeface="宋体" panose="02010600030101010101" pitchFamily="2" charset="-122"/>
                <a:cs typeface="宋体" panose="02010600030101010101" pitchFamily="2" charset="-122"/>
                <a:sym typeface="+mn-ea"/>
              </a:rPr>
              <a:t>完成对</a:t>
            </a:r>
            <a:r>
              <a:rPr lang="en-US" altLang="zh-CN">
                <a:latin typeface="宋体" panose="02010600030101010101" pitchFamily="2" charset="-122"/>
                <a:cs typeface="宋体" panose="02010600030101010101" pitchFamily="2" charset="-122"/>
                <a:sym typeface="+mn-ea"/>
              </a:rPr>
              <a:t>Release </a:t>
            </a:r>
            <a:r>
              <a:rPr lang="zh-CN" altLang="en-US">
                <a:latin typeface="宋体" panose="02010600030101010101" pitchFamily="2" charset="-122"/>
                <a:cs typeface="宋体" panose="02010600030101010101" pitchFamily="2" charset="-122"/>
                <a:sym typeface="+mn-ea"/>
              </a:rPr>
              <a:t>的多线程设置。</a:t>
            </a:r>
            <a:endParaRPr lang="zh-CN" altLang="en-US">
              <a:latin typeface="宋体" panose="02010600030101010101" pitchFamily="2" charset="-122"/>
              <a:cs typeface="宋体" panose="02010600030101010101" pitchFamily="2" charset="-122"/>
              <a:sym typeface="+mn-ea"/>
            </a:endParaRPr>
          </a:p>
          <a:p>
            <a:pPr indent="254000"/>
            <a:r>
              <a:rPr lang="zh-CN" altLang="en-US">
                <a:latin typeface="宋体" panose="02010600030101010101" pitchFamily="2" charset="-122"/>
                <a:cs typeface="宋体" panose="02010600030101010101" pitchFamily="2" charset="-122"/>
                <a:sym typeface="+mn-ea"/>
              </a:rPr>
              <a:t>（</a:t>
            </a:r>
            <a:r>
              <a:rPr lang="en-US" altLang="zh-CN">
                <a:latin typeface="宋体" panose="02010600030101010101" pitchFamily="2" charset="-122"/>
                <a:cs typeface="宋体" panose="02010600030101010101" pitchFamily="2" charset="-122"/>
                <a:sym typeface="+mn-ea"/>
              </a:rPr>
              <a:t>6）如下程序只能完成一个ARP Replay 报文的发送功能，请完成交互式的ARP 欺骗发送的程序。</a:t>
            </a:r>
            <a:endParaRPr lang="en-US" altLang="zh-CN">
              <a:latin typeface="宋体" panose="02010600030101010101" pitchFamily="2" charset="-122"/>
              <a:cs typeface="宋体" panose="02010600030101010101" pitchFamily="2" charset="-122"/>
            </a:endParaRPr>
          </a:p>
          <a:p>
            <a:pPr indent="254000"/>
            <a:endParaRPr lang="zh-CN" altLang="en-US"/>
          </a:p>
        </p:txBody>
      </p:sp>
      <p:pic>
        <p:nvPicPr>
          <p:cNvPr id="-2147482578" name="Picture 39"/>
          <p:cNvPicPr>
            <a:picLocks noChangeAspect="1"/>
          </p:cNvPicPr>
          <p:nvPr/>
        </p:nvPicPr>
        <p:blipFill>
          <a:blip r:embed="rId1"/>
          <a:stretch>
            <a:fillRect/>
          </a:stretch>
        </p:blipFill>
        <p:spPr>
          <a:xfrm>
            <a:off x="2434273" y="3163570"/>
            <a:ext cx="4275455" cy="282067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571500" y="585153"/>
            <a:ext cx="8001000" cy="693737"/>
          </a:xfrm>
        </p:spPr>
        <p:txBody>
          <a:bodyPr wrap="square" lIns="91440" tIns="45720" rIns="91440" bIns="45720" anchor="b"/>
          <a:p>
            <a:pPr eaLnBrk="1" hangingPunct="1"/>
            <a:r>
              <a:rPr lang="zh-CN" altLang="en-US" sz="2800" dirty="0">
                <a:sym typeface="+mn-ea"/>
              </a:rPr>
              <a:t>4.4.2  ARP欺骗攻击实践</a:t>
            </a:r>
            <a:endParaRPr lang="zh-CN" altLang="en-US" sz="2800" dirty="0">
              <a:sym typeface="+mn-ea"/>
            </a:endParaRPr>
          </a:p>
        </p:txBody>
      </p:sp>
      <p:sp>
        <p:nvSpPr>
          <p:cNvPr id="6147" name="Rectangle 3"/>
          <p:cNvSpPr>
            <a:spLocks noGrp="1"/>
          </p:cNvSpPr>
          <p:nvPr>
            <p:ph idx="1"/>
          </p:nvPr>
        </p:nvSpPr>
        <p:spPr>
          <a:xfrm>
            <a:off x="743268" y="1507490"/>
            <a:ext cx="8001000" cy="4267200"/>
          </a:xfrm>
        </p:spPr>
        <p:txBody>
          <a:bodyPr wrap="square" lIns="91440" tIns="45720" rIns="91440" bIns="45720" anchor="t"/>
          <a:p>
            <a:pPr marL="0" indent="0" eaLnBrk="1" hangingPunct="1">
              <a:buNone/>
            </a:pPr>
            <a:r>
              <a:rPr sz="2400" dirty="0"/>
              <a:t>1.实验环境</a:t>
            </a:r>
            <a:endParaRPr sz="2400"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pic>
        <p:nvPicPr>
          <p:cNvPr id="3" name="图片 2"/>
          <p:cNvPicPr>
            <a:picLocks noChangeAspect="1"/>
          </p:cNvPicPr>
          <p:nvPr/>
        </p:nvPicPr>
        <p:blipFill>
          <a:blip r:embed="rId1"/>
          <a:stretch>
            <a:fillRect/>
          </a:stretch>
        </p:blipFill>
        <p:spPr>
          <a:xfrm>
            <a:off x="1788160" y="2134870"/>
            <a:ext cx="5063490" cy="31692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364865" y="6188075"/>
            <a:ext cx="523938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2" name="文本框 1"/>
          <p:cNvSpPr txBox="1"/>
          <p:nvPr/>
        </p:nvSpPr>
        <p:spPr>
          <a:xfrm>
            <a:off x="864870" y="387985"/>
            <a:ext cx="1706880" cy="460375"/>
          </a:xfrm>
          <a:prstGeom prst="rect">
            <a:avLst/>
          </a:prstGeom>
          <a:noFill/>
        </p:spPr>
        <p:txBody>
          <a:bodyPr wrap="none" rtlCol="0" anchor="t">
            <a:spAutoFit/>
          </a:bodyPr>
          <a:p>
            <a:pPr algn="l">
              <a:spcBef>
                <a:spcPct val="20000"/>
              </a:spcBef>
              <a:buClr>
                <a:schemeClr val="accent2"/>
              </a:buClr>
              <a:buFont typeface="Wingdings" panose="05000000000000000000" pitchFamily="2" charset="2"/>
            </a:pPr>
            <a:r>
              <a:rPr sz="2400" dirty="0">
                <a:latin typeface="+mn-lt"/>
                <a:ea typeface="+mn-ea"/>
                <a:sym typeface="+mn-ea"/>
              </a:rPr>
              <a:t>2</a:t>
            </a:r>
            <a:r>
              <a:rPr lang="en-US" sz="2400" dirty="0">
                <a:latin typeface="+mn-lt"/>
                <a:ea typeface="+mn-ea"/>
                <a:sym typeface="+mn-ea"/>
              </a:rPr>
              <a:t>.</a:t>
            </a:r>
            <a:r>
              <a:rPr sz="2400" dirty="0">
                <a:latin typeface="+mn-lt"/>
                <a:ea typeface="+mn-ea"/>
                <a:sym typeface="+mn-ea"/>
              </a:rPr>
              <a:t>实验步骤</a:t>
            </a:r>
            <a:endParaRPr sz="2400" dirty="0">
              <a:latin typeface="+mn-lt"/>
              <a:ea typeface="+mn-ea"/>
              <a:sym typeface="+mn-ea"/>
            </a:endParaRPr>
          </a:p>
        </p:txBody>
      </p:sp>
      <p:pic>
        <p:nvPicPr>
          <p:cNvPr id="3" name="Picture 1"/>
          <p:cNvPicPr>
            <a:picLocks noChangeAspect="1"/>
          </p:cNvPicPr>
          <p:nvPr/>
        </p:nvPicPr>
        <p:blipFill>
          <a:blip r:embed="rId1"/>
          <a:stretch>
            <a:fillRect/>
          </a:stretch>
        </p:blipFill>
        <p:spPr>
          <a:xfrm>
            <a:off x="2348865" y="2120900"/>
            <a:ext cx="4189730" cy="1108710"/>
          </a:xfrm>
          <a:prstGeom prst="rect">
            <a:avLst/>
          </a:prstGeom>
          <a:noFill/>
          <a:ln w="9525">
            <a:noFill/>
          </a:ln>
        </p:spPr>
      </p:pic>
      <p:sp>
        <p:nvSpPr>
          <p:cNvPr id="4" name="文本框 3"/>
          <p:cNvSpPr txBox="1"/>
          <p:nvPr/>
        </p:nvSpPr>
        <p:spPr>
          <a:xfrm>
            <a:off x="748030" y="1032510"/>
            <a:ext cx="7390765" cy="1014730"/>
          </a:xfrm>
          <a:prstGeom prst="rect">
            <a:avLst/>
          </a:prstGeom>
          <a:noFill/>
        </p:spPr>
        <p:txBody>
          <a:bodyPr wrap="square" rtlCol="0" anchor="t">
            <a:spAutoFit/>
          </a:bodyPr>
          <a:p>
            <a:r>
              <a:rPr lang="zh-CN" altLang="en-US" sz="2000">
                <a:latin typeface="宋体" panose="02010600030101010101" pitchFamily="2" charset="-122"/>
                <a:cs typeface="宋体" panose="02010600030101010101" pitchFamily="2" charset="-122"/>
                <a:sym typeface="+mn-ea"/>
              </a:rPr>
              <a:t>（</a:t>
            </a:r>
            <a:r>
              <a:rPr lang="en-US" altLang="zh-CN" sz="2000">
                <a:latin typeface="宋体" panose="02010600030101010101" pitchFamily="2" charset="-122"/>
                <a:cs typeface="宋体" panose="02010600030101010101" pitchFamily="2" charset="-122"/>
                <a:sym typeface="+mn-ea"/>
              </a:rPr>
              <a:t>1</a:t>
            </a:r>
            <a:r>
              <a:rPr lang="zh-CN" altLang="en-US" sz="2000">
                <a:latin typeface="宋体" panose="02010600030101010101" pitchFamily="2" charset="-122"/>
                <a:cs typeface="宋体" panose="02010600030101010101" pitchFamily="2" charset="-122"/>
                <a:sym typeface="+mn-ea"/>
              </a:rPr>
              <a:t>） 使用命令</a:t>
            </a:r>
            <a:r>
              <a:rPr lang="en-US" altLang="zh-CN" sz="2000">
                <a:latin typeface="Lucida Sans Unicode" panose="020B0602030504020204" charset="0"/>
                <a:cs typeface="Lucida Sans Unicode" panose="020B0602030504020204" charset="0"/>
                <a:sym typeface="+mn-ea"/>
              </a:rPr>
              <a:t>arp -a</a:t>
            </a:r>
            <a:r>
              <a:rPr lang="zh-CN" altLang="en-US" sz="2000">
                <a:latin typeface="宋体" panose="02010600030101010101" pitchFamily="2" charset="-122"/>
                <a:cs typeface="宋体" panose="02010600030101010101" pitchFamily="2" charset="-122"/>
                <a:sym typeface="+mn-ea"/>
              </a:rPr>
              <a:t>查询得到主机</a:t>
            </a:r>
            <a:r>
              <a:rPr lang="en-US" altLang="zh-CN" sz="2000">
                <a:latin typeface="Lucida Sans Unicode" panose="020B0602030504020204" charset="0"/>
                <a:cs typeface="Lucida Sans Unicode" panose="020B0602030504020204" charset="0"/>
                <a:sym typeface="+mn-ea"/>
              </a:rPr>
              <a:t>A</a:t>
            </a:r>
            <a:r>
              <a:rPr lang="zh-CN" altLang="en-US" sz="2000">
                <a:latin typeface="宋体" panose="02010600030101010101" pitchFamily="2" charset="-122"/>
                <a:cs typeface="宋体" panose="02010600030101010101" pitchFamily="2" charset="-122"/>
                <a:sym typeface="+mn-ea"/>
              </a:rPr>
              <a:t>的</a:t>
            </a:r>
            <a:r>
              <a:rPr lang="en-US" altLang="zh-CN" sz="2000">
                <a:latin typeface="Lucida Sans Unicode" panose="020B0602030504020204" charset="0"/>
                <a:cs typeface="Lucida Sans Unicode" panose="020B0602030504020204" charset="0"/>
                <a:sym typeface="+mn-ea"/>
              </a:rPr>
              <a:t>ARP</a:t>
            </a:r>
            <a:r>
              <a:rPr lang="zh-CN" altLang="en-US" sz="2000">
                <a:latin typeface="宋体" panose="02010600030101010101" pitchFamily="2" charset="-122"/>
                <a:cs typeface="宋体" panose="02010600030101010101" pitchFamily="2" charset="-122"/>
                <a:sym typeface="+mn-ea"/>
              </a:rPr>
              <a:t>缓存表，发现存在目标主机</a:t>
            </a:r>
            <a:r>
              <a:rPr lang="en-US" altLang="zh-CN" sz="2000">
                <a:latin typeface="Lucida Sans Unicode" panose="020B0602030504020204" charset="0"/>
                <a:cs typeface="Lucida Sans Unicode" panose="020B0602030504020204" charset="0"/>
                <a:sym typeface="+mn-ea"/>
              </a:rPr>
              <a:t>B</a:t>
            </a:r>
            <a:r>
              <a:rPr lang="zh-CN" altLang="en-US" sz="2000">
                <a:latin typeface="宋体" panose="02010600030101010101" pitchFamily="2" charset="-122"/>
                <a:cs typeface="宋体" panose="02010600030101010101" pitchFamily="2" charset="-122"/>
                <a:sym typeface="+mn-ea"/>
              </a:rPr>
              <a:t>的地址映射缓存，使用命令</a:t>
            </a:r>
            <a:r>
              <a:rPr lang="en-US" altLang="zh-CN" sz="2000">
                <a:latin typeface="Lucida Sans Unicode" panose="020B0602030504020204" charset="0"/>
                <a:cs typeface="Lucida Sans Unicode" panose="020B0602030504020204" charset="0"/>
                <a:sym typeface="+mn-ea"/>
              </a:rPr>
              <a:t>arp -d 10.10.9.157</a:t>
            </a:r>
            <a:r>
              <a:rPr lang="zh-CN" altLang="en-US" sz="2000">
                <a:latin typeface="宋体" panose="02010600030101010101" pitchFamily="2" charset="-122"/>
                <a:cs typeface="宋体" panose="02010600030101010101" pitchFamily="2" charset="-122"/>
                <a:sym typeface="+mn-ea"/>
              </a:rPr>
              <a:t>删除这条缓存记录。</a:t>
            </a:r>
            <a:endParaRPr lang="zh-CN" altLang="en-US" sz="2000"/>
          </a:p>
        </p:txBody>
      </p:sp>
      <p:sp>
        <p:nvSpPr>
          <p:cNvPr id="7" name="文本框 6"/>
          <p:cNvSpPr txBox="1"/>
          <p:nvPr/>
        </p:nvSpPr>
        <p:spPr>
          <a:xfrm>
            <a:off x="564515" y="3310890"/>
            <a:ext cx="7486650" cy="1014730"/>
          </a:xfrm>
          <a:prstGeom prst="rect">
            <a:avLst/>
          </a:prstGeom>
          <a:noFill/>
        </p:spPr>
        <p:txBody>
          <a:bodyPr wrap="square" rtlCol="0" anchor="t">
            <a:spAutoFit/>
          </a:bodyPr>
          <a:p>
            <a:pPr indent="254000">
              <a:spcBef>
                <a:spcPts val="0"/>
              </a:spcBef>
              <a:spcAft>
                <a:spcPts val="0"/>
              </a:spcAft>
            </a:pPr>
            <a:r>
              <a:rPr lang="zh-CN" altLang="en-US" sz="2000">
                <a:sym typeface="+mn-ea"/>
              </a:rPr>
              <a:t>（</a:t>
            </a:r>
            <a:r>
              <a:rPr lang="en-US" altLang="zh-CN" sz="2000">
                <a:sym typeface="+mn-ea"/>
              </a:rPr>
              <a:t>2</a:t>
            </a:r>
            <a:r>
              <a:rPr lang="zh-CN" altLang="en-US" sz="2000">
                <a:sym typeface="+mn-ea"/>
              </a:rPr>
              <a:t>）使用主机A向主机B发送任意消息，使用抓包工具观察ARP数据包流通过程并分析ARP包内容。使用主机A向主机B发送ping命令，使用wireshark观察数据包流通情况。</a:t>
            </a:r>
            <a:endParaRPr lang="zh-CN" altLang="en-US" sz="2000"/>
          </a:p>
        </p:txBody>
      </p:sp>
      <p:pic>
        <p:nvPicPr>
          <p:cNvPr id="6" name="Picture 2"/>
          <p:cNvPicPr>
            <a:picLocks noChangeAspect="1"/>
          </p:cNvPicPr>
          <p:nvPr/>
        </p:nvPicPr>
        <p:blipFill>
          <a:blip r:embed="rId2"/>
          <a:stretch>
            <a:fillRect/>
          </a:stretch>
        </p:blipFill>
        <p:spPr>
          <a:xfrm>
            <a:off x="1577340" y="4596765"/>
            <a:ext cx="5988685" cy="122301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06145" y="640080"/>
            <a:ext cx="7331075" cy="1322070"/>
          </a:xfrm>
          <a:prstGeom prst="rect">
            <a:avLst/>
          </a:prstGeom>
          <a:noFill/>
        </p:spPr>
        <p:txBody>
          <a:bodyPr wrap="square" rtlCol="0" anchor="t">
            <a:spAutoFit/>
          </a:bodyPr>
          <a:p>
            <a:pPr>
              <a:buClr>
                <a:srgbClr val="CC0000"/>
              </a:buClr>
              <a:buSzPct val="90000"/>
              <a:buFont typeface="Wingdings" panose="05000000000000000000" charset="0"/>
            </a:pPr>
            <a:r>
              <a:rPr lang="zh-CN" altLang="en-US" sz="2000">
                <a:latin typeface="宋体" panose="02010600030101010101" pitchFamily="2" charset="-122"/>
                <a:cs typeface="宋体" panose="02010600030101010101" pitchFamily="2" charset="-122"/>
              </a:rPr>
              <a:t>（3）在局域网中发送假的ARP数据包，更新其他主机的ARP缓存表，伪装成主机C。下图是使用wireshark抓取的代码产生的数据包发送情况，可以看到广播询问了同网段的所有IP地址的MAC地址，并且都得到了回应。</a:t>
            </a:r>
            <a:endParaRPr lang="zh-CN" altLang="en-US" sz="2000">
              <a:latin typeface="宋体" panose="02010600030101010101" pitchFamily="2" charset="-122"/>
              <a:cs typeface="宋体" panose="02010600030101010101" pitchFamily="2" charset="-122"/>
            </a:endParaRPr>
          </a:p>
        </p:txBody>
      </p:sp>
      <p:sp>
        <p:nvSpPr>
          <p:cNvPr id="6" name="文本框 5"/>
          <p:cNvSpPr txBox="1"/>
          <p:nvPr/>
        </p:nvSpPr>
        <p:spPr>
          <a:xfrm>
            <a:off x="3386455" y="6177280"/>
            <a:ext cx="538543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pic>
        <p:nvPicPr>
          <p:cNvPr id="3" name="Picture 3"/>
          <p:cNvPicPr>
            <a:picLocks noChangeAspect="1"/>
          </p:cNvPicPr>
          <p:nvPr/>
        </p:nvPicPr>
        <p:blipFill>
          <a:blip r:embed="rId1"/>
          <a:stretch>
            <a:fillRect/>
          </a:stretch>
        </p:blipFill>
        <p:spPr>
          <a:xfrm>
            <a:off x="1296035" y="2087880"/>
            <a:ext cx="6684010" cy="359219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574675" y="827088"/>
            <a:ext cx="8001000" cy="693737"/>
          </a:xfrm>
        </p:spPr>
        <p:txBody>
          <a:bodyPr wrap="square" lIns="91440" tIns="45720" rIns="91440" bIns="45720" anchor="b"/>
          <a:p>
            <a:pPr eaLnBrk="1" hangingPunct="1"/>
            <a:r>
              <a:rPr dirty="0">
                <a:sym typeface="+mn-ea"/>
              </a:rPr>
              <a:t>4.1 TCP/IP协议攻击概述</a:t>
            </a:r>
            <a:endParaRPr dirty="0">
              <a:sym typeface="+mn-ea"/>
            </a:endParaRPr>
          </a:p>
        </p:txBody>
      </p:sp>
      <p:sp>
        <p:nvSpPr>
          <p:cNvPr id="6147" name="Rectangle 3"/>
          <p:cNvSpPr>
            <a:spLocks noGrp="1"/>
          </p:cNvSpPr>
          <p:nvPr>
            <p:ph idx="1"/>
          </p:nvPr>
        </p:nvSpPr>
        <p:spPr>
          <a:xfrm>
            <a:off x="743268" y="1706880"/>
            <a:ext cx="8001000" cy="4267200"/>
          </a:xfrm>
        </p:spPr>
        <p:txBody>
          <a:bodyPr wrap="square" lIns="91440" tIns="45720" rIns="91440" bIns="45720" anchor="t"/>
          <a:p>
            <a:pPr marL="0" indent="0" eaLnBrk="1" hangingPunct="1">
              <a:buNone/>
            </a:pPr>
            <a:r>
              <a:rPr lang="en-US" sz="2400" dirty="0"/>
              <a:t>     </a:t>
            </a:r>
            <a:r>
              <a:rPr sz="2400" dirty="0"/>
              <a:t>TCP/IP其实是两个网络基础协议：TCP协议、IP协议名称的组合。</a:t>
            </a:r>
            <a:endParaRPr sz="2400" dirty="0"/>
          </a:p>
          <a:p>
            <a:pPr marL="0" indent="0" eaLnBrk="1" hangingPunct="1">
              <a:buNone/>
            </a:pPr>
            <a:r>
              <a:rPr sz="2400" dirty="0"/>
              <a:t>     IP协议提供了能适应各种各样网络硬件的灵活性，对底层网络硬件几乎没有任何要求，任何一个网络只要可以从一个地点向另一个地点传送二进制数据，就可以使用IP协议加入Internet。</a:t>
            </a:r>
            <a:endParaRPr sz="2400" dirty="0"/>
          </a:p>
          <a:p>
            <a:pPr marL="0" indent="0" eaLnBrk="1" hangingPunct="1">
              <a:buNone/>
            </a:pPr>
            <a:r>
              <a:rPr sz="2400" dirty="0"/>
              <a:t>     TCP协议被称作一种端对端协议，它为两台计算机之间的连接起了重要作用：当一台计算机需要与另一台远程计算机连接时，TCP协议会让它们建立一个连接、发送和接收资料以及终止连接。</a:t>
            </a:r>
            <a:endParaRPr sz="2400" dirty="0"/>
          </a:p>
        </p:txBody>
      </p:sp>
      <p:sp>
        <p:nvSpPr>
          <p:cNvPr id="2" name="文本框 1"/>
          <p:cNvSpPr txBox="1"/>
          <p:nvPr/>
        </p:nvSpPr>
        <p:spPr>
          <a:xfrm>
            <a:off x="3512185" y="6160770"/>
            <a:ext cx="52324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417570" y="6155690"/>
            <a:ext cx="534289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5" name="文本框 4"/>
          <p:cNvSpPr txBox="1"/>
          <p:nvPr/>
        </p:nvSpPr>
        <p:spPr>
          <a:xfrm>
            <a:off x="885190" y="757555"/>
            <a:ext cx="7088505" cy="1014730"/>
          </a:xfrm>
          <a:prstGeom prst="rect">
            <a:avLst/>
          </a:prstGeom>
          <a:noFill/>
        </p:spPr>
        <p:txBody>
          <a:bodyPr wrap="square" rtlCol="0" anchor="t">
            <a:spAutoFit/>
          </a:bodyPr>
          <a:p>
            <a:pPr>
              <a:buClr>
                <a:srgbClr val="CC0000"/>
              </a:buClr>
              <a:buSzPct val="90000"/>
              <a:buFont typeface="Wingdings" panose="05000000000000000000" charset="0"/>
            </a:pPr>
            <a:r>
              <a:rPr lang="en-US" altLang="zh-CN" sz="2000">
                <a:latin typeface="宋体" panose="02010600030101010101" pitchFamily="2" charset="-122"/>
                <a:cs typeface="宋体" panose="02010600030101010101" pitchFamily="2" charset="-122"/>
                <a:sym typeface="+mn-ea"/>
              </a:rPr>
              <a:t>   </a:t>
            </a:r>
            <a:r>
              <a:rPr lang="zh-CN" altLang="en-US" sz="2000">
                <a:latin typeface="宋体" panose="02010600030101010101" pitchFamily="2" charset="-122"/>
                <a:cs typeface="宋体" panose="02010600030101010101" pitchFamily="2" charset="-122"/>
                <a:sym typeface="+mn-ea"/>
              </a:rPr>
              <a:t>下图是打开一个询问包的详细信息，可以看到在数据包的网络层描述中，数据包的源MAC是主机A的MAC地址，源IP不是A的IP地址而是预先设置好的伪造IP地址。</a:t>
            </a:r>
            <a:endParaRPr lang="zh-CN" altLang="en-US" sz="2000"/>
          </a:p>
        </p:txBody>
      </p:sp>
      <p:pic>
        <p:nvPicPr>
          <p:cNvPr id="2" name="Picture 199"/>
          <p:cNvPicPr>
            <a:picLocks noChangeAspect="1"/>
          </p:cNvPicPr>
          <p:nvPr/>
        </p:nvPicPr>
        <p:blipFill>
          <a:blip r:embed="rId1"/>
          <a:stretch>
            <a:fillRect/>
          </a:stretch>
        </p:blipFill>
        <p:spPr>
          <a:xfrm>
            <a:off x="1462405" y="2698115"/>
            <a:ext cx="6219190" cy="2059305"/>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281045" y="6103620"/>
            <a:ext cx="54483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100" name="文本框 99"/>
          <p:cNvSpPr txBox="1"/>
          <p:nvPr/>
        </p:nvSpPr>
        <p:spPr>
          <a:xfrm>
            <a:off x="1081405" y="919480"/>
            <a:ext cx="6981825" cy="1014730"/>
          </a:xfrm>
          <a:prstGeom prst="rect">
            <a:avLst/>
          </a:prstGeom>
          <a:noFill/>
          <a:ln w="9525">
            <a:noFill/>
          </a:ln>
        </p:spPr>
        <p:txBody>
          <a:bodyPr wrap="square">
            <a:spAutoFit/>
          </a:bodyPr>
          <a:p>
            <a:r>
              <a:rPr lang="zh-CN" altLang="en-US" sz="2000">
                <a:latin typeface="宋体" panose="02010600030101010101" pitchFamily="2" charset="-122"/>
                <a:cs typeface="宋体" panose="02010600030101010101" pitchFamily="2" charset="-122"/>
              </a:rPr>
              <a:t>（4）使用主机B向主机C发送消息，尝试使用攻击主机A进行截获。使用主机B向主机C进行Ping操作，在主机A出处使用wirehark抓包观察数据包流通情况如图所示。</a:t>
            </a:r>
            <a:endParaRPr lang="zh-CN" altLang="en-US" sz="2000">
              <a:latin typeface="宋体" panose="02010600030101010101" pitchFamily="2" charset="-122"/>
              <a:cs typeface="宋体" panose="02010600030101010101" pitchFamily="2" charset="-122"/>
            </a:endParaRPr>
          </a:p>
        </p:txBody>
      </p:sp>
      <p:pic>
        <p:nvPicPr>
          <p:cNvPr id="2" name="Picture 6"/>
          <p:cNvPicPr>
            <a:picLocks noChangeAspect="1"/>
          </p:cNvPicPr>
          <p:nvPr/>
        </p:nvPicPr>
        <p:blipFill>
          <a:blip r:embed="rId1"/>
          <a:stretch>
            <a:fillRect/>
          </a:stretch>
        </p:blipFill>
        <p:spPr>
          <a:xfrm>
            <a:off x="216535" y="2497455"/>
            <a:ext cx="8710295" cy="1862455"/>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3281045" y="6103620"/>
            <a:ext cx="54483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8" name="文本框 7"/>
          <p:cNvSpPr txBox="1"/>
          <p:nvPr/>
        </p:nvSpPr>
        <p:spPr>
          <a:xfrm>
            <a:off x="845185" y="582930"/>
            <a:ext cx="6318250" cy="1322070"/>
          </a:xfrm>
          <a:prstGeom prst="rect">
            <a:avLst/>
          </a:prstGeom>
          <a:noFill/>
          <a:ln w="9525">
            <a:noFill/>
          </a:ln>
        </p:spPr>
        <p:txBody>
          <a:bodyPr wrap="square">
            <a:spAutoFit/>
          </a:bodyPr>
          <a:p>
            <a:pPr indent="254000"/>
            <a:r>
              <a:rPr lang="zh-CN" altLang="en-US" sz="2000">
                <a:latin typeface="宋体" panose="02010600030101010101" pitchFamily="2" charset="-122"/>
                <a:ea typeface="宋体" panose="02010600030101010101" pitchFamily="2" charset="-122"/>
                <a:cs typeface="宋体" panose="02010600030101010101" pitchFamily="2" charset="-122"/>
              </a:rPr>
              <a:t>（5）尝试不停地向网关地址发送伪造的</a:t>
            </a:r>
            <a:r>
              <a:rPr lang="zh-CN" altLang="en-US" sz="2000">
                <a:latin typeface="宋体" panose="02010600030101010101" pitchFamily="2" charset="-122"/>
                <a:cs typeface="宋体" panose="02010600030101010101" pitchFamily="2" charset="-122"/>
              </a:rPr>
              <a:t>ARP</a:t>
            </a:r>
            <a:r>
              <a:rPr lang="zh-CN" altLang="en-US" sz="2000">
                <a:latin typeface="宋体" panose="02010600030101010101" pitchFamily="2" charset="-122"/>
                <a:ea typeface="宋体" panose="02010600030101010101" pitchFamily="2" charset="-122"/>
                <a:cs typeface="宋体" panose="02010600030101010101" pitchFamily="2" charset="-122"/>
              </a:rPr>
              <a:t>数据包，观察是否能够达到干扰网络的效果。</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254000"/>
            <a:r>
              <a:rPr lang="zh-CN" altLang="en-US" sz="2000">
                <a:latin typeface="宋体" panose="02010600030101010101" pitchFamily="2" charset="-122"/>
                <a:cs typeface="宋体" panose="02010600030101010101" pitchFamily="2" charset="-122"/>
              </a:rPr>
              <a:t>下图展示了正常的主机与网关进行ARP交互的过程，其间隔时间是10秒钟或者20秒钟。</a:t>
            </a:r>
            <a:endParaRPr lang="zh-CN" altLang="en-US" sz="2000">
              <a:latin typeface="宋体" panose="02010600030101010101" pitchFamily="2" charset="-122"/>
              <a:cs typeface="宋体" panose="02010600030101010101" pitchFamily="2" charset="-122"/>
            </a:endParaRPr>
          </a:p>
        </p:txBody>
      </p:sp>
      <p:pic>
        <p:nvPicPr>
          <p:cNvPr id="2" name="Picture 7"/>
          <p:cNvPicPr>
            <a:picLocks noChangeAspect="1"/>
          </p:cNvPicPr>
          <p:nvPr/>
        </p:nvPicPr>
        <p:blipFill>
          <a:blip r:embed="rId1"/>
          <a:stretch>
            <a:fillRect/>
          </a:stretch>
        </p:blipFill>
        <p:spPr>
          <a:xfrm>
            <a:off x="845185" y="2218690"/>
            <a:ext cx="6732905" cy="330200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449320" y="6134735"/>
            <a:ext cx="526669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7" name="文本框 6"/>
          <p:cNvSpPr txBox="1"/>
          <p:nvPr/>
        </p:nvSpPr>
        <p:spPr>
          <a:xfrm>
            <a:off x="848995" y="394970"/>
            <a:ext cx="7648575" cy="645160"/>
          </a:xfrm>
          <a:prstGeom prst="rect">
            <a:avLst/>
          </a:prstGeom>
          <a:noFill/>
        </p:spPr>
        <p:txBody>
          <a:bodyPr wrap="square" rtlCol="0" anchor="t">
            <a:spAutoFit/>
          </a:bodyPr>
          <a:p>
            <a:pPr indent="254000">
              <a:buNone/>
            </a:pPr>
            <a:r>
              <a:rPr lang="zh-CN" altLang="en-US">
                <a:latin typeface="宋体" panose="02010600030101010101" pitchFamily="2" charset="-122"/>
                <a:cs typeface="宋体" panose="02010600030101010101" pitchFamily="2" charset="-122"/>
                <a:sym typeface="+mn-ea"/>
              </a:rPr>
              <a:t>下图展示了修改之后的攻击代码，将每次向不同主机发起的ARP询问全部转向网关地址，并且为了避免数据流量过大，每次循环等待2秒。</a:t>
            </a:r>
            <a:endParaRPr lang="zh-CN" altLang="en-US">
              <a:latin typeface="宋体" panose="02010600030101010101" pitchFamily="2" charset="-122"/>
              <a:cs typeface="宋体" panose="02010600030101010101" pitchFamily="2" charset="-122"/>
              <a:sym typeface="+mn-ea"/>
            </a:endParaRPr>
          </a:p>
        </p:txBody>
      </p:sp>
      <p:pic>
        <p:nvPicPr>
          <p:cNvPr id="3" name="Picture 8"/>
          <p:cNvPicPr>
            <a:picLocks noChangeAspect="1"/>
          </p:cNvPicPr>
          <p:nvPr/>
        </p:nvPicPr>
        <p:blipFill>
          <a:blip r:embed="rId1"/>
          <a:stretch>
            <a:fillRect/>
          </a:stretch>
        </p:blipFill>
        <p:spPr>
          <a:xfrm>
            <a:off x="2299335" y="1270953"/>
            <a:ext cx="4138930" cy="1529715"/>
          </a:xfrm>
          <a:prstGeom prst="rect">
            <a:avLst/>
          </a:prstGeom>
          <a:noFill/>
          <a:ln w="9525">
            <a:noFill/>
          </a:ln>
        </p:spPr>
      </p:pic>
      <p:sp>
        <p:nvSpPr>
          <p:cNvPr id="100" name="文本框 99"/>
          <p:cNvSpPr txBox="1"/>
          <p:nvPr/>
        </p:nvSpPr>
        <p:spPr>
          <a:xfrm>
            <a:off x="717550" y="2953385"/>
            <a:ext cx="7453630" cy="645160"/>
          </a:xfrm>
          <a:prstGeom prst="rect">
            <a:avLst/>
          </a:prstGeom>
          <a:noFill/>
          <a:ln w="9525">
            <a:noFill/>
          </a:ln>
        </p:spPr>
        <p:txBody>
          <a:bodyPr wrap="square">
            <a:spAutoFit/>
          </a:bodyPr>
          <a:p>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发起断网ARP攻击的数据包流通情况，每隔</a:t>
            </a:r>
            <a:r>
              <a:rPr lang="zh-CN" altLang="en-US">
                <a:latin typeface="宋体" panose="02010600030101010101" pitchFamily="2" charset="-122"/>
                <a:cs typeface="宋体" panose="02010600030101010101" pitchFamily="2" charset="-122"/>
              </a:rPr>
              <a:t>2</a:t>
            </a:r>
            <a:r>
              <a:rPr lang="zh-CN" altLang="en-US">
                <a:latin typeface="宋体" panose="02010600030101010101" pitchFamily="2" charset="-122"/>
                <a:ea typeface="宋体" panose="02010600030101010101" pitchFamily="2" charset="-122"/>
                <a:cs typeface="宋体" panose="02010600030101010101" pitchFamily="2" charset="-122"/>
              </a:rPr>
              <a:t>秒钟向网关发送一次伪造的</a:t>
            </a:r>
            <a:r>
              <a:rPr lang="zh-CN" altLang="en-US">
                <a:latin typeface="宋体" panose="02010600030101010101" pitchFamily="2" charset="-122"/>
                <a:cs typeface="宋体" panose="02010600030101010101" pitchFamily="2" charset="-122"/>
              </a:rPr>
              <a:t>ARP</a:t>
            </a:r>
            <a:r>
              <a:rPr lang="zh-CN" altLang="en-US">
                <a:latin typeface="宋体" panose="02010600030101010101" pitchFamily="2" charset="-122"/>
                <a:ea typeface="宋体" panose="02010600030101010101" pitchFamily="2" charset="-122"/>
                <a:cs typeface="宋体" panose="02010600030101010101" pitchFamily="2" charset="-122"/>
              </a:rPr>
              <a:t>数据包，其中绑定了主机</a:t>
            </a:r>
            <a:r>
              <a:rPr lang="zh-CN" altLang="en-US">
                <a:latin typeface="宋体" panose="02010600030101010101" pitchFamily="2" charset="-122"/>
                <a:cs typeface="宋体" panose="02010600030101010101" pitchFamily="2" charset="-122"/>
              </a:rPr>
              <a:t>C</a:t>
            </a:r>
            <a:r>
              <a:rPr lang="zh-CN" altLang="en-US">
                <a:latin typeface="宋体" panose="02010600030101010101" pitchFamily="2" charset="-122"/>
                <a:ea typeface="宋体" panose="02010600030101010101" pitchFamily="2" charset="-122"/>
                <a:cs typeface="宋体" panose="02010600030101010101" pitchFamily="2" charset="-122"/>
              </a:rPr>
              <a:t>的</a:t>
            </a:r>
            <a:r>
              <a:rPr lang="zh-CN" altLang="en-US">
                <a:latin typeface="宋体" panose="02010600030101010101" pitchFamily="2" charset="-122"/>
                <a:cs typeface="宋体" panose="02010600030101010101" pitchFamily="2" charset="-122"/>
              </a:rPr>
              <a:t>IP</a:t>
            </a:r>
            <a:r>
              <a:rPr lang="zh-CN" altLang="en-US">
                <a:latin typeface="宋体" panose="02010600030101010101" pitchFamily="2" charset="-122"/>
                <a:ea typeface="宋体" panose="02010600030101010101" pitchFamily="2" charset="-122"/>
                <a:cs typeface="宋体" panose="02010600030101010101" pitchFamily="2" charset="-122"/>
              </a:rPr>
              <a:t>地址和主机</a:t>
            </a:r>
            <a:r>
              <a:rPr lang="zh-CN" altLang="en-US">
                <a:latin typeface="宋体" panose="02010600030101010101" pitchFamily="2" charset="-122"/>
                <a:cs typeface="宋体" panose="02010600030101010101" pitchFamily="2" charset="-122"/>
              </a:rPr>
              <a:t>A</a:t>
            </a:r>
            <a:r>
              <a:rPr lang="zh-CN" altLang="en-US">
                <a:latin typeface="宋体" panose="02010600030101010101" pitchFamily="2" charset="-122"/>
                <a:ea typeface="宋体" panose="02010600030101010101" pitchFamily="2" charset="-122"/>
                <a:cs typeface="宋体" panose="02010600030101010101" pitchFamily="2" charset="-122"/>
              </a:rPr>
              <a:t>的物理地址。</a:t>
            </a:r>
            <a:endParaRPr lang="zh-CN" altLang="en-US">
              <a:latin typeface="宋体" panose="02010600030101010101" pitchFamily="2" charset="-122"/>
              <a:cs typeface="宋体" panose="02010600030101010101" pitchFamily="2" charset="-122"/>
            </a:endParaRPr>
          </a:p>
        </p:txBody>
      </p:sp>
      <p:pic>
        <p:nvPicPr>
          <p:cNvPr id="4" name="Picture 9"/>
          <p:cNvPicPr>
            <a:picLocks noChangeAspect="1"/>
          </p:cNvPicPr>
          <p:nvPr/>
        </p:nvPicPr>
        <p:blipFill>
          <a:blip r:embed="rId2"/>
          <a:stretch>
            <a:fillRect/>
          </a:stretch>
        </p:blipFill>
        <p:spPr>
          <a:xfrm>
            <a:off x="585470" y="3750945"/>
            <a:ext cx="7717155" cy="2284095"/>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396615" y="6166485"/>
            <a:ext cx="527558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4" name="文本框 3"/>
          <p:cNvSpPr txBox="1"/>
          <p:nvPr/>
        </p:nvSpPr>
        <p:spPr>
          <a:xfrm>
            <a:off x="1447800" y="735330"/>
            <a:ext cx="6081395" cy="645160"/>
          </a:xfrm>
          <a:prstGeom prst="rect">
            <a:avLst/>
          </a:prstGeom>
          <a:noFill/>
        </p:spPr>
        <p:txBody>
          <a:bodyPr wrap="square" rtlCol="0">
            <a:spAutoFit/>
          </a:bodyPr>
          <a:p>
            <a:r>
              <a:rPr lang="en-US" altLang="zh-CN">
                <a:latin typeface="宋体" panose="02010600030101010101" pitchFamily="2" charset="-122"/>
                <a:cs typeface="宋体" panose="02010600030101010101" pitchFamily="2" charset="-122"/>
              </a:rPr>
              <a:t>    </a:t>
            </a:r>
            <a:r>
              <a:rPr lang="zh-CN" altLang="en-US">
                <a:latin typeface="宋体" panose="02010600030101010101" pitchFamily="2" charset="-122"/>
                <a:cs typeface="宋体" panose="02010600030101010101" pitchFamily="2" charset="-122"/>
              </a:rPr>
              <a:t>在攻击代码运行过程中，在主机C上使用火狐浏览器访问www.ja22.com时显示访问失败。</a:t>
            </a:r>
            <a:endParaRPr lang="zh-CN" altLang="en-US">
              <a:latin typeface="宋体" panose="02010600030101010101" pitchFamily="2" charset="-122"/>
              <a:cs typeface="宋体" panose="02010600030101010101" pitchFamily="2" charset="-122"/>
            </a:endParaRPr>
          </a:p>
        </p:txBody>
      </p:sp>
      <p:pic>
        <p:nvPicPr>
          <p:cNvPr id="3" name="Picture 10" descr="IMG_256"/>
          <p:cNvPicPr>
            <a:picLocks noChangeAspect="1"/>
          </p:cNvPicPr>
          <p:nvPr/>
        </p:nvPicPr>
        <p:blipFill>
          <a:blip r:embed="rId1"/>
          <a:stretch>
            <a:fillRect/>
          </a:stretch>
        </p:blipFill>
        <p:spPr>
          <a:xfrm>
            <a:off x="1797050" y="1737995"/>
            <a:ext cx="5382895" cy="2964180"/>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1" name="Rectangle 3"/>
          <p:cNvSpPr>
            <a:spLocks noGrp="1"/>
          </p:cNvSpPr>
          <p:nvPr/>
        </p:nvSpPr>
        <p:spPr>
          <a:xfrm>
            <a:off x="976630" y="525145"/>
            <a:ext cx="7822565" cy="696595"/>
          </a:xfrm>
          <a:prstGeom prst="rect">
            <a:avLst/>
          </a:prstGeom>
          <a:noFill/>
          <a:ln w="9525">
            <a:noFill/>
          </a:ln>
        </p:spPr>
        <p:txBody>
          <a:bodyPr wrap="square" lIns="91440" tIns="45720" rIns="91440" bIns="45720" anchor="t"/>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eaLnBrk="1" hangingPunct="1">
              <a:buNone/>
            </a:pPr>
            <a:r>
              <a:rPr sz="2400" dirty="0">
                <a:sym typeface="+mn-ea"/>
              </a:rPr>
              <a:t>3.实验总结</a:t>
            </a:r>
            <a:endParaRPr sz="2400" dirty="0">
              <a:sym typeface="+mn-ea"/>
            </a:endParaRPr>
          </a:p>
        </p:txBody>
      </p:sp>
      <p:sp>
        <p:nvSpPr>
          <p:cNvPr id="2" name="文本框 1"/>
          <p:cNvSpPr txBox="1"/>
          <p:nvPr/>
        </p:nvSpPr>
        <p:spPr>
          <a:xfrm>
            <a:off x="3438525" y="6177280"/>
            <a:ext cx="526605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100" name="文本框 99"/>
          <p:cNvSpPr txBox="1"/>
          <p:nvPr/>
        </p:nvSpPr>
        <p:spPr>
          <a:xfrm>
            <a:off x="976630" y="1674495"/>
            <a:ext cx="6738620" cy="2553335"/>
          </a:xfrm>
          <a:prstGeom prst="rect">
            <a:avLst/>
          </a:prstGeom>
          <a:noFill/>
          <a:ln w="9525">
            <a:noFill/>
          </a:ln>
        </p:spPr>
        <p:txBody>
          <a:bodyPr wrap="square">
            <a:spAutoFit/>
          </a:bodyPr>
          <a:p>
            <a:pPr indent="254000"/>
            <a:r>
              <a:rPr lang="zh-CN" altLang="en-US" sz="2000">
                <a:latin typeface="宋体" panose="02010600030101010101" pitchFamily="2" charset="-122"/>
                <a:ea typeface="宋体" panose="02010600030101010101" pitchFamily="2" charset="-122"/>
                <a:cs typeface="宋体" panose="02010600030101010101" pitchFamily="2" charset="-122"/>
              </a:rPr>
              <a:t>（1）将目标主机的</a:t>
            </a:r>
            <a:r>
              <a:rPr lang="zh-CN" altLang="en-US" sz="2000">
                <a:latin typeface="宋体" panose="02010600030101010101" pitchFamily="2" charset="-122"/>
                <a:cs typeface="宋体" panose="02010600030101010101" pitchFamily="2" charset="-122"/>
              </a:rPr>
              <a:t>IP</a:t>
            </a:r>
            <a:r>
              <a:rPr lang="zh-CN" altLang="en-US" sz="2000">
                <a:latin typeface="宋体" panose="02010600030101010101" pitchFamily="2" charset="-122"/>
                <a:ea typeface="宋体" panose="02010600030101010101" pitchFamily="2" charset="-122"/>
                <a:cs typeface="宋体" panose="02010600030101010101" pitchFamily="2" charset="-122"/>
              </a:rPr>
              <a:t>与</a:t>
            </a:r>
            <a:r>
              <a:rPr lang="zh-CN" altLang="en-US" sz="2000">
                <a:latin typeface="宋体" panose="02010600030101010101" pitchFamily="2" charset="-122"/>
                <a:cs typeface="宋体" panose="02010600030101010101" pitchFamily="2" charset="-122"/>
              </a:rPr>
              <a:t>MAC</a:t>
            </a:r>
            <a:r>
              <a:rPr lang="zh-CN" altLang="en-US" sz="2000">
                <a:latin typeface="宋体" panose="02010600030101010101" pitchFamily="2" charset="-122"/>
                <a:ea typeface="宋体" panose="02010600030101010101" pitchFamily="2" charset="-122"/>
                <a:cs typeface="宋体" panose="02010600030101010101" pitchFamily="2" charset="-122"/>
              </a:rPr>
              <a:t>地址进行静态绑定。可以使用arp -s IP MAC的命令静态绑定指定的</a:t>
            </a:r>
            <a:r>
              <a:rPr lang="zh-CN" altLang="en-US" sz="2000">
                <a:latin typeface="宋体" panose="02010600030101010101" pitchFamily="2" charset="-122"/>
                <a:cs typeface="宋体" panose="02010600030101010101" pitchFamily="2" charset="-122"/>
              </a:rPr>
              <a:t>IP</a:t>
            </a:r>
            <a:r>
              <a:rPr lang="zh-CN" altLang="en-US" sz="2000">
                <a:latin typeface="宋体" panose="02010600030101010101" pitchFamily="2" charset="-122"/>
                <a:ea typeface="宋体" panose="02010600030101010101" pitchFamily="2" charset="-122"/>
                <a:cs typeface="宋体" panose="02010600030101010101" pitchFamily="2" charset="-122"/>
              </a:rPr>
              <a:t>地址与</a:t>
            </a:r>
            <a:r>
              <a:rPr lang="zh-CN" altLang="en-US" sz="2000">
                <a:latin typeface="宋体" panose="02010600030101010101" pitchFamily="2" charset="-122"/>
                <a:cs typeface="宋体" panose="02010600030101010101" pitchFamily="2" charset="-122"/>
              </a:rPr>
              <a:t>MAC</a:t>
            </a:r>
            <a:r>
              <a:rPr lang="zh-CN" altLang="en-US" sz="2000">
                <a:latin typeface="宋体" panose="02010600030101010101" pitchFamily="2" charset="-122"/>
                <a:ea typeface="宋体" panose="02010600030101010101" pitchFamily="2" charset="-122"/>
                <a:cs typeface="宋体" panose="02010600030101010101" pitchFamily="2" charset="-122"/>
              </a:rPr>
              <a:t>。</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254000"/>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254000"/>
            <a:r>
              <a:rPr lang="zh-CN" altLang="en-US" sz="2000">
                <a:latin typeface="宋体" panose="02010600030101010101" pitchFamily="2" charset="-122"/>
                <a:cs typeface="宋体" panose="02010600030101010101" pitchFamily="2" charset="-122"/>
              </a:rPr>
              <a:t>（2）如果发现自己的主机的ARP缓存表可能已经插入了错误的映射，可以直接将所有ARP缓存删掉。</a:t>
            </a:r>
            <a:endParaRPr lang="zh-CN" altLang="en-US" sz="2000">
              <a:latin typeface="宋体" panose="02010600030101010101" pitchFamily="2" charset="-122"/>
              <a:cs typeface="宋体" panose="02010600030101010101" pitchFamily="2" charset="-122"/>
            </a:endParaRPr>
          </a:p>
          <a:p>
            <a:pPr indent="254000"/>
            <a:endParaRPr lang="zh-CN" altLang="en-US" sz="2000">
              <a:latin typeface="宋体" panose="02010600030101010101" pitchFamily="2" charset="-122"/>
              <a:cs typeface="宋体" panose="02010600030101010101" pitchFamily="2" charset="-122"/>
            </a:endParaRPr>
          </a:p>
          <a:p>
            <a:pPr indent="254000"/>
            <a:r>
              <a:rPr lang="zh-CN" altLang="en-US" sz="2000">
                <a:latin typeface="宋体" panose="02010600030101010101" pitchFamily="2" charset="-122"/>
                <a:cs typeface="宋体" panose="02010600030101010101" pitchFamily="2" charset="-122"/>
              </a:rPr>
              <a:t>（3）禁用ARP协议。</a:t>
            </a:r>
            <a:endParaRPr lang="zh-CN" altLang="en-US" sz="2000">
              <a:latin typeface="宋体" panose="02010600030101010101" pitchFamily="2" charset="-122"/>
              <a:cs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3565525" y="749935"/>
            <a:ext cx="1634490" cy="583565"/>
          </a:xfrm>
          <a:prstGeom prst="rect">
            <a:avLst/>
          </a:prstGeom>
          <a:noFill/>
          <a:ln w="9525">
            <a:noFill/>
          </a:ln>
        </p:spPr>
        <p:txBody>
          <a:bodyPr wrap="square">
            <a:spAutoFit/>
          </a:bodyPr>
          <a:p>
            <a:pPr algn="ctr"/>
            <a:r>
              <a:rPr lang="zh-CN" altLang="en-US" sz="3200" b="1">
                <a:latin typeface="宋体" panose="02010600030101010101" pitchFamily="2" charset="-122"/>
                <a:ea typeface="宋体" panose="02010600030101010101" pitchFamily="2" charset="-122"/>
                <a:cs typeface="宋体" panose="02010600030101010101" pitchFamily="2" charset="-122"/>
              </a:rPr>
              <a:t>思 考</a:t>
            </a:r>
            <a:endParaRPr lang="zh-CN" altLang="en-US" sz="3200" b="1"/>
          </a:p>
        </p:txBody>
      </p:sp>
      <p:sp>
        <p:nvSpPr>
          <p:cNvPr id="2" name="文本框 1"/>
          <p:cNvSpPr txBox="1"/>
          <p:nvPr/>
        </p:nvSpPr>
        <p:spPr>
          <a:xfrm>
            <a:off x="1070610" y="2077720"/>
            <a:ext cx="7431405" cy="1198880"/>
          </a:xfrm>
          <a:prstGeom prst="rect">
            <a:avLst/>
          </a:prstGeom>
          <a:noFill/>
          <a:ln w="9525">
            <a:noFill/>
          </a:ln>
        </p:spPr>
        <p:txBody>
          <a:bodyPr wrap="square">
            <a:spAutoFit/>
          </a:bodyPr>
          <a:p>
            <a:pPr indent="254000"/>
            <a:r>
              <a:rPr sz="2400">
                <a:latin typeface="宋体" panose="02010600030101010101" pitchFamily="2" charset="-122"/>
                <a:ea typeface="宋体" panose="02010600030101010101" pitchFamily="2" charset="-122"/>
                <a:cs typeface="宋体" panose="02010600030101010101" pitchFamily="2" charset="-122"/>
              </a:rPr>
              <a:t>1）针对ARP 欺骗攻击实践，考虑如何防止ARP欺骗。</a:t>
            </a:r>
            <a:endParaRPr sz="2400">
              <a:latin typeface="宋体" panose="02010600030101010101" pitchFamily="2" charset="-122"/>
              <a:ea typeface="宋体" panose="02010600030101010101" pitchFamily="2" charset="-122"/>
              <a:cs typeface="宋体" panose="02010600030101010101" pitchFamily="2" charset="-122"/>
            </a:endParaRPr>
          </a:p>
          <a:p>
            <a:pPr indent="254000"/>
            <a:endParaRPr sz="2400">
              <a:latin typeface="宋体" panose="02010600030101010101" pitchFamily="2" charset="-122"/>
              <a:ea typeface="宋体" panose="02010600030101010101" pitchFamily="2" charset="-122"/>
              <a:cs typeface="宋体" panose="02010600030101010101" pitchFamily="2" charset="-122"/>
            </a:endParaRPr>
          </a:p>
          <a:p>
            <a:pPr indent="254000"/>
            <a:r>
              <a:rPr sz="2400">
                <a:latin typeface="宋体" panose="02010600030101010101" pitchFamily="2" charset="-122"/>
                <a:ea typeface="宋体" panose="02010600030101010101" pitchFamily="2" charset="-122"/>
                <a:cs typeface="宋体" panose="02010600030101010101" pitchFamily="2" charset="-122"/>
              </a:rPr>
              <a:t>2）WinPcap驱动开发的特点。</a:t>
            </a:r>
            <a:endParaRPr sz="24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3460115" y="6166485"/>
            <a:ext cx="565975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3"/>
          <p:cNvSpPr>
            <a:spLocks noGrp="1"/>
          </p:cNvSpPr>
          <p:nvPr>
            <p:ph idx="1"/>
          </p:nvPr>
        </p:nvSpPr>
        <p:spPr>
          <a:xfrm>
            <a:off x="3286125" y="2947670"/>
            <a:ext cx="2572385" cy="962025"/>
          </a:xfrm>
        </p:spPr>
        <p:txBody>
          <a:bodyPr wrap="square" lIns="91440" tIns="45720" rIns="91440" bIns="45720" anchor="t"/>
          <a:p>
            <a:pPr algn="ctr" eaLnBrk="1" hangingPunct="1">
              <a:buNone/>
            </a:pPr>
            <a:r>
              <a:rPr lang="zh-CN" altLang="en-US" sz="5100" dirty="0"/>
              <a:t>谢   谢！</a:t>
            </a:r>
            <a:endParaRPr lang="zh-CN" altLang="en-US" sz="51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3"/>
          <p:cNvSpPr>
            <a:spLocks noGrp="1"/>
          </p:cNvSpPr>
          <p:nvPr>
            <p:ph idx="1"/>
          </p:nvPr>
        </p:nvSpPr>
        <p:spPr>
          <a:xfrm>
            <a:off x="3286125" y="2947670"/>
            <a:ext cx="2572385" cy="962025"/>
          </a:xfrm>
        </p:spPr>
        <p:txBody>
          <a:bodyPr wrap="square" lIns="91440" tIns="45720" rIns="91440" bIns="45720" anchor="t"/>
          <a:p>
            <a:pPr algn="ctr" eaLnBrk="1" hangingPunct="1">
              <a:buNone/>
            </a:pPr>
            <a:r>
              <a:rPr lang="zh-CN" altLang="en-US" sz="5100" dirty="0"/>
              <a:t>谢   谢！</a:t>
            </a:r>
            <a:endParaRPr lang="zh-CN" altLang="en-US" sz="5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364865" y="6188075"/>
            <a:ext cx="523938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2" name="文本框 1"/>
          <p:cNvSpPr txBox="1"/>
          <p:nvPr/>
        </p:nvSpPr>
        <p:spPr>
          <a:xfrm>
            <a:off x="1229995" y="1454150"/>
            <a:ext cx="6494780" cy="3046095"/>
          </a:xfrm>
          <a:prstGeom prst="rect">
            <a:avLst/>
          </a:prstGeom>
          <a:noFill/>
        </p:spPr>
        <p:txBody>
          <a:bodyPr wrap="square" rtlCol="0" anchor="t">
            <a:spAutoFit/>
          </a:bodyPr>
          <a:p>
            <a:pPr algn="l" eaLnBrk="1" hangingPunct="1"/>
            <a:endParaRPr sz="2400" dirty="0">
              <a:sym typeface="+mn-ea"/>
            </a:endParaRPr>
          </a:p>
          <a:p>
            <a:pPr marL="342900" indent="-342900" algn="l" eaLnBrk="1" hangingPunct="1">
              <a:buClr>
                <a:srgbClr val="CC0000"/>
              </a:buClr>
              <a:buFont typeface="Wingdings" panose="05000000000000000000" charset="0"/>
              <a:buChar char="o"/>
            </a:pPr>
            <a:r>
              <a:rPr sz="2800" dirty="0">
                <a:sym typeface="+mn-ea"/>
              </a:rPr>
              <a:t>IP源地址欺骗</a:t>
            </a:r>
            <a:endParaRPr sz="2800" dirty="0">
              <a:sym typeface="+mn-ea"/>
            </a:endParaRPr>
          </a:p>
          <a:p>
            <a:pPr algn="l" eaLnBrk="1" hangingPunct="1">
              <a:buClr>
                <a:srgbClr val="CC0000"/>
              </a:buClr>
              <a:buFont typeface="Wingdings" panose="05000000000000000000" charset="0"/>
            </a:pPr>
            <a:endParaRPr sz="2800" dirty="0">
              <a:sym typeface="+mn-ea"/>
            </a:endParaRPr>
          </a:p>
          <a:p>
            <a:pPr marL="342900" indent="-342900" algn="l" eaLnBrk="1" hangingPunct="1">
              <a:buClr>
                <a:srgbClr val="CC0000"/>
              </a:buClr>
              <a:buFont typeface="Wingdings" panose="05000000000000000000" charset="0"/>
              <a:buChar char="o"/>
            </a:pPr>
            <a:r>
              <a:rPr lang="en-US" sz="2800" dirty="0">
                <a:sym typeface="+mn-ea"/>
              </a:rPr>
              <a:t>ARP</a:t>
            </a:r>
            <a:r>
              <a:rPr lang="zh-CN" altLang="en-US" sz="2800" dirty="0">
                <a:sym typeface="+mn-ea"/>
              </a:rPr>
              <a:t>协议攻击</a:t>
            </a:r>
            <a:endParaRPr lang="zh-CN" altLang="en-US" sz="2800" dirty="0">
              <a:sym typeface="+mn-ea"/>
            </a:endParaRPr>
          </a:p>
          <a:p>
            <a:pPr algn="l" eaLnBrk="1" hangingPunct="1">
              <a:buClr>
                <a:srgbClr val="CC0000"/>
              </a:buClr>
              <a:buFont typeface="Wingdings" panose="05000000000000000000" charset="0"/>
            </a:pPr>
            <a:endParaRPr lang="zh-CN" altLang="en-US" sz="2800" dirty="0">
              <a:sym typeface="+mn-ea"/>
            </a:endParaRPr>
          </a:p>
          <a:p>
            <a:pPr marL="342900" indent="-342900" algn="l" eaLnBrk="1" hangingPunct="1">
              <a:buClr>
                <a:srgbClr val="CC0000"/>
              </a:buClr>
              <a:buFont typeface="Wingdings" panose="05000000000000000000" charset="0"/>
              <a:buChar char="o"/>
            </a:pPr>
            <a:r>
              <a:rPr lang="zh-CN" altLang="en-US" sz="2800" dirty="0">
                <a:sym typeface="+mn-ea"/>
              </a:rPr>
              <a:t>因特网控制消息协议（ICMP）攻击及欺骗技术</a:t>
            </a:r>
            <a:endParaRPr lang="zh-CN" altLang="en-US" sz="2800" dirty="0">
              <a:sym typeface="+mn-ea"/>
            </a:endParaRPr>
          </a:p>
        </p:txBody>
      </p:sp>
      <p:sp>
        <p:nvSpPr>
          <p:cNvPr id="3" name="文本框 2"/>
          <p:cNvSpPr txBox="1"/>
          <p:nvPr/>
        </p:nvSpPr>
        <p:spPr>
          <a:xfrm>
            <a:off x="890270" y="461645"/>
            <a:ext cx="5025390" cy="675640"/>
          </a:xfrm>
          <a:prstGeom prst="rect">
            <a:avLst/>
          </a:prstGeom>
          <a:noFill/>
        </p:spPr>
        <p:txBody>
          <a:bodyPr wrap="square" rtlCol="0">
            <a:spAutoFit/>
          </a:bodyPr>
          <a:p>
            <a:r>
              <a:rPr sz="3800" dirty="0">
                <a:solidFill>
                  <a:schemeClr val="tx2"/>
                </a:solidFill>
                <a:latin typeface="+mj-lt"/>
                <a:ea typeface="+mj-ea"/>
                <a:cs typeface="+mj-cs"/>
                <a:sym typeface="+mn-ea"/>
              </a:rPr>
              <a:t>4.2 网络层协议攻击</a:t>
            </a:r>
            <a:endParaRPr sz="3800" dirty="0">
              <a:solidFill>
                <a:schemeClr val="tx2"/>
              </a:solidFill>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94080" y="577215"/>
            <a:ext cx="3987800" cy="583565"/>
          </a:xfrm>
          <a:prstGeom prst="rect">
            <a:avLst/>
          </a:prstGeom>
          <a:noFill/>
        </p:spPr>
        <p:txBody>
          <a:bodyPr wrap="none" rtlCol="0" anchor="t">
            <a:spAutoFit/>
          </a:bodyPr>
          <a:p>
            <a:pPr>
              <a:buClr>
                <a:srgbClr val="CC0000"/>
              </a:buClr>
              <a:buSzPct val="90000"/>
              <a:buFont typeface="Wingdings" panose="05000000000000000000" charset="0"/>
            </a:pPr>
            <a:r>
              <a:rPr lang="en-US" sz="3200"/>
              <a:t>4.2.1  </a:t>
            </a:r>
            <a:r>
              <a:rPr sz="3200" dirty="0">
                <a:sym typeface="+mn-ea"/>
              </a:rPr>
              <a:t>IP源地址欺骗</a:t>
            </a:r>
            <a:endParaRPr lang="en-US" sz="3200"/>
          </a:p>
        </p:txBody>
      </p:sp>
      <p:sp>
        <p:nvSpPr>
          <p:cNvPr id="4" name="文本框 3"/>
          <p:cNvSpPr txBox="1"/>
          <p:nvPr/>
        </p:nvSpPr>
        <p:spPr>
          <a:xfrm>
            <a:off x="737870" y="1354455"/>
            <a:ext cx="7376160" cy="2122805"/>
          </a:xfrm>
          <a:prstGeom prst="rect">
            <a:avLst/>
          </a:prstGeom>
          <a:noFill/>
        </p:spPr>
        <p:txBody>
          <a:bodyPr wrap="square" rtlCol="0">
            <a:spAutoFit/>
          </a:bodyPr>
          <a:p>
            <a:r>
              <a:rPr sz="2400"/>
              <a:t>1.IP源地址欺骗原理</a:t>
            </a:r>
            <a:endParaRPr sz="2400"/>
          </a:p>
          <a:p>
            <a:r>
              <a:rPr sz="2000"/>
              <a:t>     IP源地址欺骗是通过利用TCP/IP协议本身存在的一些缺陷进行攻击的方法，其实质就是指攻击者伪造具有虚假源地址的IP数据包进行发送，以达到隐藏发送者身份、假冒其他计算机的目的。</a:t>
            </a:r>
            <a:endParaRPr sz="2000"/>
          </a:p>
          <a:p>
            <a:endParaRPr sz="2400"/>
          </a:p>
          <a:p>
            <a:endParaRPr sz="2400"/>
          </a:p>
        </p:txBody>
      </p:sp>
      <p:sp>
        <p:nvSpPr>
          <p:cNvPr id="6" name="文本框 5"/>
          <p:cNvSpPr txBox="1"/>
          <p:nvPr/>
        </p:nvSpPr>
        <p:spPr>
          <a:xfrm>
            <a:off x="3386455" y="6177280"/>
            <a:ext cx="5385435"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pic>
        <p:nvPicPr>
          <p:cNvPr id="3" name="Picture 1"/>
          <p:cNvPicPr>
            <a:picLocks noChangeAspect="1"/>
          </p:cNvPicPr>
          <p:nvPr/>
        </p:nvPicPr>
        <p:blipFill>
          <a:blip r:embed="rId1"/>
          <a:stretch>
            <a:fillRect/>
          </a:stretch>
        </p:blipFill>
        <p:spPr>
          <a:xfrm>
            <a:off x="2316163" y="2907030"/>
            <a:ext cx="4218305" cy="2809240"/>
          </a:xfrm>
          <a:prstGeom prst="rect">
            <a:avLst/>
          </a:prstGeom>
          <a:noFill/>
          <a:ln w="9525">
            <a:noFill/>
          </a:ln>
        </p:spPr>
      </p:pic>
      <p:sp>
        <p:nvSpPr>
          <p:cNvPr id="100" name="文本框 99"/>
          <p:cNvSpPr txBox="1"/>
          <p:nvPr/>
        </p:nvSpPr>
        <p:spPr>
          <a:xfrm>
            <a:off x="2621280" y="5840095"/>
            <a:ext cx="5080000" cy="337185"/>
          </a:xfrm>
          <a:prstGeom prst="rect">
            <a:avLst/>
          </a:prstGeom>
          <a:noFill/>
          <a:ln w="9525">
            <a:noFill/>
          </a:ln>
        </p:spPr>
        <p:txBody>
          <a:bodyPr>
            <a:spAutoFit/>
          </a:bodyPr>
          <a:p>
            <a:r>
              <a:rPr lang="zh-CN" altLang="en-US" sz="1600">
                <a:latin typeface="黑体" panose="02010609060101010101" charset="-122"/>
                <a:ea typeface="黑体" panose="02010609060101010101" charset="-122"/>
                <a:cs typeface="黑体" panose="02010609060101010101" charset="-122"/>
              </a:rPr>
              <a:t>利用</a:t>
            </a:r>
            <a:r>
              <a:rPr lang="en-US" altLang="zh-CN" sz="1600">
                <a:latin typeface="黑体" panose="02010609060101010101" charset="-122"/>
                <a:ea typeface="黑体" panose="02010609060101010101" charset="-122"/>
                <a:cs typeface="黑体" panose="02010609060101010101" charset="-122"/>
              </a:rPr>
              <a:t>IP</a:t>
            </a:r>
            <a:r>
              <a:rPr lang="zh-CN" altLang="en-US" sz="1600">
                <a:latin typeface="黑体" panose="02010609060101010101" charset="-122"/>
                <a:ea typeface="黑体" panose="02010609060101010101" charset="-122"/>
                <a:cs typeface="黑体" panose="02010609060101010101" charset="-122"/>
              </a:rPr>
              <a:t>源地址欺骗进行</a:t>
            </a:r>
            <a:r>
              <a:rPr lang="en-US" altLang="zh-CN" sz="1600">
                <a:latin typeface="黑体" panose="02010609060101010101" charset="-122"/>
                <a:ea typeface="黑体" panose="02010609060101010101" charset="-122"/>
                <a:cs typeface="黑体" panose="02010609060101010101" charset="-122"/>
              </a:rPr>
              <a:t>IP</a:t>
            </a:r>
            <a:r>
              <a:rPr lang="zh-CN" altLang="en-US" sz="1600">
                <a:latin typeface="黑体" panose="02010609060101010101" charset="-122"/>
                <a:ea typeface="黑体" panose="02010609060101010101" charset="-122"/>
                <a:cs typeface="黑体" panose="02010609060101010101" charset="-122"/>
              </a:rPr>
              <a:t>假冒攻击示意图</a:t>
            </a:r>
            <a:endParaRPr lang="zh-CN" altLang="en-U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850265" y="681990"/>
            <a:ext cx="7814310" cy="829945"/>
          </a:xfrm>
          <a:prstGeom prst="rect">
            <a:avLst/>
          </a:prstGeom>
          <a:noFill/>
        </p:spPr>
        <p:txBody>
          <a:bodyPr wrap="square" rtlCol="0">
            <a:spAutoFit/>
          </a:bodyPr>
          <a:p>
            <a:r>
              <a:rPr sz="2400"/>
              <a:t>2.IP源地址欺骗过程</a:t>
            </a:r>
            <a:endParaRPr sz="2400"/>
          </a:p>
          <a:p>
            <a:endParaRPr sz="2400"/>
          </a:p>
        </p:txBody>
      </p:sp>
      <p:sp>
        <p:nvSpPr>
          <p:cNvPr id="4" name="文本框 3"/>
          <p:cNvSpPr txBox="1"/>
          <p:nvPr/>
        </p:nvSpPr>
        <p:spPr>
          <a:xfrm>
            <a:off x="3417570" y="6155690"/>
            <a:ext cx="534289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100" name="文本框 99"/>
          <p:cNvSpPr txBox="1"/>
          <p:nvPr/>
        </p:nvSpPr>
        <p:spPr>
          <a:xfrm>
            <a:off x="797560" y="1413510"/>
            <a:ext cx="7548880" cy="398780"/>
          </a:xfrm>
          <a:prstGeom prst="rect">
            <a:avLst/>
          </a:prstGeom>
          <a:noFill/>
          <a:ln w="9525">
            <a:noFill/>
          </a:ln>
        </p:spPr>
        <p:txBody>
          <a:bodyPr wrap="square">
            <a:spAutoFit/>
          </a:bodyPr>
          <a:p>
            <a:pPr indent="254000"/>
            <a:r>
              <a:rPr lang="en-US" sz="2000">
                <a:ea typeface="宋体" panose="02010600030101010101" pitchFamily="2" charset="-122"/>
              </a:rPr>
              <a:t>(1)</a:t>
            </a:r>
            <a:r>
              <a:rPr sz="2000">
                <a:ea typeface="宋体" panose="02010600030101010101" pitchFamily="2" charset="-122"/>
              </a:rPr>
              <a:t>首先使被信任的主机的网络暂时瘫痪，以免对攻击造成干扰。</a:t>
            </a:r>
            <a:endParaRPr sz="2000"/>
          </a:p>
        </p:txBody>
      </p:sp>
      <p:sp>
        <p:nvSpPr>
          <p:cNvPr id="5" name="文本框 4"/>
          <p:cNvSpPr txBox="1"/>
          <p:nvPr/>
        </p:nvSpPr>
        <p:spPr>
          <a:xfrm>
            <a:off x="797560" y="1958975"/>
            <a:ext cx="7484110" cy="645160"/>
          </a:xfrm>
          <a:prstGeom prst="rect">
            <a:avLst/>
          </a:prstGeom>
          <a:noFill/>
        </p:spPr>
        <p:txBody>
          <a:bodyPr wrap="square" rtlCol="0" anchor="t">
            <a:spAutoFit/>
          </a:bodyPr>
          <a:p>
            <a:pPr indent="254000"/>
            <a:r>
              <a:rPr>
                <a:sym typeface="+mn-ea"/>
              </a:rPr>
              <a:t>(2) 连接到目标机的某个端口来猜测ISN基值和增加规律；初始序列号(ISN)在TCP握手时产生。</a:t>
            </a:r>
            <a:endParaRPr lang="zh-CN" altLang="en-US"/>
          </a:p>
        </p:txBody>
      </p:sp>
      <p:sp>
        <p:nvSpPr>
          <p:cNvPr id="6" name="文本框 5"/>
          <p:cNvSpPr txBox="1"/>
          <p:nvPr/>
        </p:nvSpPr>
        <p:spPr>
          <a:xfrm>
            <a:off x="797560" y="2604135"/>
            <a:ext cx="7549515" cy="645160"/>
          </a:xfrm>
          <a:prstGeom prst="rect">
            <a:avLst/>
          </a:prstGeom>
          <a:noFill/>
        </p:spPr>
        <p:txBody>
          <a:bodyPr wrap="square" rtlCol="0" anchor="t">
            <a:spAutoFit/>
          </a:bodyPr>
          <a:p>
            <a:pPr indent="254000"/>
            <a:r>
              <a:rPr>
                <a:sym typeface="+mn-ea"/>
              </a:rPr>
              <a:t>(3) 接下来把源地址伪装成被信任主机，发送带有SYN标志的数据段请求连接。</a:t>
            </a:r>
            <a:endParaRPr lang="zh-CN" altLang="en-US"/>
          </a:p>
        </p:txBody>
      </p:sp>
      <p:sp>
        <p:nvSpPr>
          <p:cNvPr id="7" name="文本框 6"/>
          <p:cNvSpPr txBox="1"/>
          <p:nvPr/>
        </p:nvSpPr>
        <p:spPr>
          <a:xfrm>
            <a:off x="644525" y="3244850"/>
            <a:ext cx="7701280" cy="645160"/>
          </a:xfrm>
          <a:prstGeom prst="rect">
            <a:avLst/>
          </a:prstGeom>
          <a:noFill/>
        </p:spPr>
        <p:txBody>
          <a:bodyPr wrap="square" rtlCol="0" anchor="t">
            <a:spAutoFit/>
          </a:bodyPr>
          <a:p>
            <a:pPr indent="254000"/>
            <a:r>
              <a:rPr>
                <a:sym typeface="+mn-ea"/>
              </a:rPr>
              <a:t>  (4) 黑客等待目标机发送SYN+ACK包给已经瘫痪的被信任主机，因为黑客这时看不到这个包。</a:t>
            </a:r>
            <a:endParaRPr lang="zh-CN" altLang="en-US"/>
          </a:p>
        </p:txBody>
      </p:sp>
      <p:sp>
        <p:nvSpPr>
          <p:cNvPr id="8" name="文本框 7"/>
          <p:cNvSpPr txBox="1"/>
          <p:nvPr/>
        </p:nvSpPr>
        <p:spPr>
          <a:xfrm>
            <a:off x="720090" y="3890010"/>
            <a:ext cx="7625715" cy="922020"/>
          </a:xfrm>
          <a:prstGeom prst="rect">
            <a:avLst/>
          </a:prstGeom>
          <a:noFill/>
        </p:spPr>
        <p:txBody>
          <a:bodyPr wrap="square" rtlCol="0" anchor="t">
            <a:spAutoFit/>
          </a:bodyPr>
          <a:p>
            <a:pPr indent="254000"/>
            <a:r>
              <a:rPr>
                <a:sym typeface="+mn-ea"/>
              </a:rPr>
              <a:t> (5) 最后再次伪装成被信任主机向目标主机发送ACK，此时发送的数据段带有预测的目标主机ISN+1，可以通过发送大量不同ACK值的数据包以提高命中的可能性。</a:t>
            </a:r>
            <a:endParaRPr lang="zh-CN" altLang="en-US"/>
          </a:p>
        </p:txBody>
      </p:sp>
      <p:sp>
        <p:nvSpPr>
          <p:cNvPr id="9" name="文本框 8"/>
          <p:cNvSpPr txBox="1"/>
          <p:nvPr/>
        </p:nvSpPr>
        <p:spPr>
          <a:xfrm>
            <a:off x="720090" y="4911090"/>
            <a:ext cx="3693795" cy="368300"/>
          </a:xfrm>
          <a:prstGeom prst="rect">
            <a:avLst/>
          </a:prstGeom>
          <a:noFill/>
        </p:spPr>
        <p:txBody>
          <a:bodyPr wrap="none" rtlCol="0" anchor="t">
            <a:spAutoFit/>
          </a:bodyPr>
          <a:p>
            <a:pPr indent="254000"/>
            <a:r>
              <a:rPr>
                <a:sym typeface="+mn-ea"/>
              </a:rPr>
              <a:t> (6) 连接建立，发送命令请求。</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281045" y="6103620"/>
            <a:ext cx="544830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100" name="文本框 99"/>
          <p:cNvSpPr txBox="1"/>
          <p:nvPr/>
        </p:nvSpPr>
        <p:spPr>
          <a:xfrm>
            <a:off x="860425" y="551815"/>
            <a:ext cx="4218940" cy="460375"/>
          </a:xfrm>
          <a:prstGeom prst="rect">
            <a:avLst/>
          </a:prstGeom>
          <a:noFill/>
          <a:ln w="9525">
            <a:noFill/>
          </a:ln>
        </p:spPr>
        <p:txBody>
          <a:bodyPr wrap="square">
            <a:spAutoFit/>
          </a:bodyPr>
          <a:p>
            <a:r>
              <a:rPr sz="2400">
                <a:sym typeface="+mn-ea"/>
              </a:rPr>
              <a:t>3.IP源地址欺骗攻击防御</a:t>
            </a:r>
            <a:endParaRPr sz="2400">
              <a:sym typeface="+mn-ea"/>
            </a:endParaRPr>
          </a:p>
        </p:txBody>
      </p:sp>
      <p:sp>
        <p:nvSpPr>
          <p:cNvPr id="3" name="文本框 2"/>
          <p:cNvSpPr txBox="1"/>
          <p:nvPr/>
        </p:nvSpPr>
        <p:spPr>
          <a:xfrm>
            <a:off x="860425" y="1443355"/>
            <a:ext cx="7336790" cy="3138170"/>
          </a:xfrm>
          <a:prstGeom prst="rect">
            <a:avLst/>
          </a:prstGeom>
          <a:noFill/>
          <a:ln w="9525">
            <a:noFill/>
          </a:ln>
        </p:spPr>
        <p:txBody>
          <a:bodyPr wrap="square">
            <a:spAutoFit/>
          </a:bodyPr>
          <a:p>
            <a:pPr marL="269875" indent="-269875"/>
            <a:r>
              <a:rPr>
                <a:ea typeface="宋体" panose="02010600030101010101" pitchFamily="2" charset="-122"/>
              </a:rPr>
              <a:t>(1) 使用随机化的初始序列号，使得远程攻击者无法猜测到通过源地址欺骗伪装建立TCP链接所需的序列号，降低被源地址欺骗的风险；</a:t>
            </a:r>
            <a:endParaRPr>
              <a:ea typeface="宋体" panose="02010600030101010101" pitchFamily="2" charset="-122"/>
            </a:endParaRPr>
          </a:p>
          <a:p>
            <a:pPr marL="269875" indent="-269875"/>
            <a:endParaRPr>
              <a:ea typeface="宋体" panose="02010600030101010101" pitchFamily="2" charset="-122"/>
            </a:endParaRPr>
          </a:p>
          <a:p>
            <a:pPr marL="269875" indent="-269875"/>
            <a:r>
              <a:rPr>
                <a:ea typeface="宋体" panose="02010600030101010101" pitchFamily="2" charset="-122"/>
              </a:rPr>
              <a:t>(2) 使用网络层安全传输协议如IPsec，对传输数据包进行加密，避免泄露高层协议可供利用的信息及传输内容；</a:t>
            </a:r>
            <a:endParaRPr>
              <a:ea typeface="宋体" panose="02010600030101010101" pitchFamily="2" charset="-122"/>
            </a:endParaRPr>
          </a:p>
          <a:p>
            <a:pPr marL="269875" indent="-269875"/>
            <a:endParaRPr>
              <a:ea typeface="宋体" panose="02010600030101010101" pitchFamily="2" charset="-122"/>
            </a:endParaRPr>
          </a:p>
          <a:p>
            <a:pPr marL="269875" indent="-269875"/>
            <a:r>
              <a:rPr>
                <a:ea typeface="宋体" panose="02010600030101010101" pitchFamily="2" charset="-122"/>
              </a:rPr>
              <a:t>(3) 避免采用基于IP地址的信任策略，已基于加密算法的用户身份认证机制来代替这些访问控制策略；</a:t>
            </a:r>
            <a:endParaRPr>
              <a:ea typeface="宋体" panose="02010600030101010101" pitchFamily="2" charset="-122"/>
            </a:endParaRPr>
          </a:p>
          <a:p>
            <a:pPr marL="269875" indent="-269875"/>
            <a:endParaRPr>
              <a:ea typeface="宋体" panose="02010600030101010101" pitchFamily="2" charset="-122"/>
            </a:endParaRPr>
          </a:p>
          <a:p>
            <a:pPr marL="269875" indent="-269875"/>
            <a:r>
              <a:rPr>
                <a:ea typeface="宋体" panose="02010600030101010101" pitchFamily="2" charset="-122"/>
              </a:rPr>
              <a:t>(4) 在连路由器和网关上实施包过滤是对抗IP源地址欺骗的一种主要技术</a:t>
            </a:r>
            <a:r>
              <a:rPr lang="zh-CN">
                <a:ea typeface="宋体" panose="02010600030101010101" pitchFamily="2" charset="-122"/>
              </a:rPr>
              <a:t>。</a:t>
            </a:r>
            <a:endParaRPr lang="zh-CN">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418205" y="6177280"/>
            <a:ext cx="527304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5" name="文本框 4"/>
          <p:cNvSpPr txBox="1"/>
          <p:nvPr/>
        </p:nvSpPr>
        <p:spPr>
          <a:xfrm>
            <a:off x="580390" y="555625"/>
            <a:ext cx="6953885" cy="583565"/>
          </a:xfrm>
          <a:prstGeom prst="rect">
            <a:avLst/>
          </a:prstGeom>
          <a:noFill/>
        </p:spPr>
        <p:txBody>
          <a:bodyPr wrap="square" rtlCol="0">
            <a:spAutoFit/>
          </a:bodyPr>
          <a:p>
            <a:pPr>
              <a:buClr>
                <a:srgbClr val="CC0000"/>
              </a:buClr>
              <a:buSzPct val="90000"/>
              <a:buFont typeface="Wingdings" panose="05000000000000000000" charset="0"/>
            </a:pPr>
            <a:r>
              <a:rPr lang="en-US" sz="3200"/>
              <a:t>4.2.2 ARP 协议攻击</a:t>
            </a:r>
            <a:endParaRPr lang="en-US" sz="3200"/>
          </a:p>
        </p:txBody>
      </p:sp>
      <p:sp>
        <p:nvSpPr>
          <p:cNvPr id="6" name="文本框 5"/>
          <p:cNvSpPr txBox="1"/>
          <p:nvPr/>
        </p:nvSpPr>
        <p:spPr>
          <a:xfrm>
            <a:off x="857250" y="1469390"/>
            <a:ext cx="7191375" cy="2584450"/>
          </a:xfrm>
          <a:prstGeom prst="rect">
            <a:avLst/>
          </a:prstGeom>
          <a:noFill/>
          <a:ln w="9525">
            <a:noFill/>
          </a:ln>
        </p:spPr>
        <p:txBody>
          <a:bodyPr wrap="square">
            <a:spAutoFit/>
          </a:bodyPr>
          <a:p>
            <a:pPr marL="269875" indent="-269875"/>
            <a:r>
              <a:rPr sz="2400">
                <a:ea typeface="宋体" panose="02010600030101010101" pitchFamily="2" charset="-122"/>
              </a:rPr>
              <a:t>1. ARP欺骗攻击技术原理</a:t>
            </a:r>
            <a:endParaRPr sz="2400">
              <a:ea typeface="宋体" panose="02010600030101010101" pitchFamily="2" charset="-122"/>
            </a:endParaRPr>
          </a:p>
          <a:p>
            <a:pPr marL="269875" indent="-269875"/>
            <a:r>
              <a:t>        </a:t>
            </a:r>
          </a:p>
          <a:p>
            <a:pPr marL="269875" indent="-269875"/>
            <a:r>
              <a:t>       </a:t>
            </a:r>
            <a:r>
              <a:rPr sz="2400"/>
              <a:t> ARP欺骗攻击就是通过伪造IP地址和MAC地址实现ARP欺骗，能够在网络中产生大量的ARP通信量使网络阻塞，攻击者只要持续不断的发出伪造的ARP响应包就能更改目标主机ARP缓存中的IP-MAC条目，造成网络中断或中间人攻击。</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449320" y="6134735"/>
            <a:ext cx="526669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7" name="文本框 6"/>
          <p:cNvSpPr txBox="1"/>
          <p:nvPr/>
        </p:nvSpPr>
        <p:spPr>
          <a:xfrm>
            <a:off x="770255" y="615950"/>
            <a:ext cx="3225165" cy="460375"/>
          </a:xfrm>
          <a:prstGeom prst="rect">
            <a:avLst/>
          </a:prstGeom>
          <a:noFill/>
        </p:spPr>
        <p:txBody>
          <a:bodyPr wrap="none" rtlCol="0" anchor="t">
            <a:spAutoFit/>
          </a:bodyPr>
          <a:p>
            <a:r>
              <a:rPr sz="2400">
                <a:sym typeface="+mn-ea"/>
              </a:rPr>
              <a:t>2.ARP欺骗攻击的过程</a:t>
            </a:r>
            <a:endParaRPr sz="2400">
              <a:sym typeface="+mn-ea"/>
            </a:endParaRPr>
          </a:p>
        </p:txBody>
      </p:sp>
      <p:sp>
        <p:nvSpPr>
          <p:cNvPr id="100" name="文本框 99"/>
          <p:cNvSpPr txBox="1"/>
          <p:nvPr/>
        </p:nvSpPr>
        <p:spPr>
          <a:xfrm>
            <a:off x="770255" y="1349375"/>
            <a:ext cx="7338060" cy="645160"/>
          </a:xfrm>
          <a:prstGeom prst="rect">
            <a:avLst/>
          </a:prstGeom>
          <a:noFill/>
          <a:ln w="9525">
            <a:noFill/>
          </a:ln>
        </p:spPr>
        <p:txBody>
          <a:bodyPr wrap="square">
            <a:spAutoFit/>
          </a:bodyPr>
          <a:p>
            <a:r>
              <a:rPr lang="en-US">
                <a:ea typeface="宋体" panose="02010600030101010101" pitchFamily="2" charset="-122"/>
              </a:rPr>
              <a:t>    </a:t>
            </a:r>
            <a:r>
              <a:rPr>
                <a:ea typeface="宋体" panose="02010600030101010101" pitchFamily="2" charset="-122"/>
              </a:rPr>
              <a:t>在一个局网里，有三台主机A，B，H连接到一个交换机S</a:t>
            </a:r>
            <a:r>
              <a:rPr lang="zh-CN">
                <a:ea typeface="宋体" panose="02010600030101010101" pitchFamily="2" charset="-122"/>
              </a:rPr>
              <a:t>，</a:t>
            </a:r>
            <a:r>
              <a:rPr>
                <a:ea typeface="宋体" panose="02010600030101010101" pitchFamily="2" charset="-122"/>
              </a:rPr>
              <a:t>它们的MAC地址分别为MAC.A，MAC.B，MAC.H(H是黑客) 。</a:t>
            </a:r>
            <a:endParaRPr>
              <a:ea typeface="宋体" panose="02010600030101010101" pitchFamily="2" charset="-122"/>
            </a:endParaRPr>
          </a:p>
        </p:txBody>
      </p:sp>
      <p:pic>
        <p:nvPicPr>
          <p:cNvPr id="3" name="图片 9"/>
          <p:cNvPicPr>
            <a:picLocks noChangeAspect="1"/>
          </p:cNvPicPr>
          <p:nvPr/>
        </p:nvPicPr>
        <p:blipFill>
          <a:blip r:embed="rId1"/>
          <a:stretch>
            <a:fillRect/>
          </a:stretch>
        </p:blipFill>
        <p:spPr>
          <a:xfrm>
            <a:off x="1671320" y="1994535"/>
            <a:ext cx="5536565" cy="3039110"/>
          </a:xfrm>
          <a:prstGeom prst="rect">
            <a:avLst/>
          </a:prstGeom>
          <a:noFill/>
          <a:ln w="9525">
            <a:noFill/>
          </a:ln>
        </p:spPr>
      </p:pic>
      <p:sp>
        <p:nvSpPr>
          <p:cNvPr id="4" name="文本框 3"/>
          <p:cNvSpPr txBox="1"/>
          <p:nvPr/>
        </p:nvSpPr>
        <p:spPr>
          <a:xfrm>
            <a:off x="3449320" y="5033645"/>
            <a:ext cx="1824990" cy="337185"/>
          </a:xfrm>
          <a:prstGeom prst="rect">
            <a:avLst/>
          </a:prstGeom>
          <a:noFill/>
          <a:ln w="9525">
            <a:noFill/>
          </a:ln>
        </p:spPr>
        <p:txBody>
          <a:bodyPr wrap="square">
            <a:spAutoFit/>
          </a:bodyPr>
          <a:p>
            <a:r>
              <a:rPr lang="en-US" altLang="zh-CN" sz="1600">
                <a:latin typeface="黑体" panose="02010609060101010101" charset="-122"/>
                <a:ea typeface="黑体" panose="02010609060101010101" charset="-122"/>
                <a:cs typeface="黑体" panose="02010609060101010101" charset="-122"/>
              </a:rPr>
              <a:t>ARP</a:t>
            </a:r>
            <a:r>
              <a:rPr lang="zh-CN" altLang="en-US" sz="1600">
                <a:latin typeface="黑体" panose="02010609060101010101" charset="-122"/>
                <a:ea typeface="黑体" panose="02010609060101010101" charset="-122"/>
                <a:cs typeface="黑体" panose="02010609060101010101" charset="-122"/>
              </a:rPr>
              <a:t>欺骗攻击过程</a:t>
            </a:r>
            <a:endParaRPr lang="zh-CN" altLang="en-US"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396615" y="6166485"/>
            <a:ext cx="5275580" cy="645160"/>
          </a:xfrm>
          <a:prstGeom prst="rect">
            <a:avLst/>
          </a:prstGeom>
          <a:noFill/>
        </p:spPr>
        <p:txBody>
          <a:bodyPr wrap="square" rtlCol="0" anchor="t">
            <a:spAutoFit/>
          </a:bodyPr>
          <a:p>
            <a:r>
              <a:rPr lang="zh-CN" altLang="en-US">
                <a:sym typeface="+mn-ea"/>
              </a:rPr>
              <a:t>高等学校电子信息类</a:t>
            </a:r>
            <a:r>
              <a:rPr lang="en-US" altLang="zh-CN">
                <a:sym typeface="+mn-ea"/>
              </a:rPr>
              <a:t>“</a:t>
            </a:r>
            <a:r>
              <a:rPr lang="zh-CN" altLang="en-US">
                <a:sym typeface="+mn-ea"/>
              </a:rPr>
              <a:t>十三五</a:t>
            </a:r>
            <a:r>
              <a:rPr lang="en-US" altLang="zh-CN">
                <a:sym typeface="+mn-ea"/>
              </a:rPr>
              <a:t>”</a:t>
            </a:r>
            <a:r>
              <a:rPr lang="zh-CN" altLang="en-US">
                <a:sym typeface="+mn-ea"/>
              </a:rPr>
              <a:t>规划教材</a:t>
            </a:r>
            <a:endParaRPr lang="zh-CN" altLang="en-US"/>
          </a:p>
          <a:p>
            <a:r>
              <a:rPr lang="zh-CN" altLang="en-US">
                <a:sym typeface="+mn-ea"/>
              </a:rPr>
              <a:t>应用型网络与信息安全工程技术人才培养系列教材</a:t>
            </a:r>
            <a:endParaRPr lang="zh-CN" altLang="en-US"/>
          </a:p>
        </p:txBody>
      </p:sp>
      <p:sp>
        <p:nvSpPr>
          <p:cNvPr id="4" name="文本框 3"/>
          <p:cNvSpPr txBox="1"/>
          <p:nvPr/>
        </p:nvSpPr>
        <p:spPr>
          <a:xfrm>
            <a:off x="822325" y="461645"/>
            <a:ext cx="6721475" cy="460375"/>
          </a:xfrm>
          <a:prstGeom prst="rect">
            <a:avLst/>
          </a:prstGeom>
          <a:noFill/>
        </p:spPr>
        <p:txBody>
          <a:bodyPr wrap="square" rtlCol="0">
            <a:spAutoFit/>
          </a:bodyPr>
          <a:p>
            <a:r>
              <a:rPr sz="2400"/>
              <a:t>3.ARP欺骗攻击防御方法</a:t>
            </a:r>
            <a:endParaRPr sz="2400"/>
          </a:p>
        </p:txBody>
      </p:sp>
      <p:sp>
        <p:nvSpPr>
          <p:cNvPr id="100" name="文本框 99"/>
          <p:cNvSpPr txBox="1"/>
          <p:nvPr/>
        </p:nvSpPr>
        <p:spPr>
          <a:xfrm>
            <a:off x="739775" y="1504315"/>
            <a:ext cx="7505065" cy="3138170"/>
          </a:xfrm>
          <a:prstGeom prst="rect">
            <a:avLst/>
          </a:prstGeom>
          <a:noFill/>
          <a:ln w="9525">
            <a:noFill/>
          </a:ln>
        </p:spPr>
        <p:txBody>
          <a:bodyPr wrap="square">
            <a:spAutoFit/>
          </a:bodyPr>
          <a:p>
            <a:pPr marL="269875" indent="-269875"/>
            <a:r>
              <a:rPr>
                <a:ea typeface="宋体" panose="02010600030101010101" pitchFamily="2" charset="-122"/>
              </a:rPr>
              <a:t>(1) 静态绑定关键主机IP地址与MAC地址映射关系</a:t>
            </a:r>
            <a:r>
              <a:rPr lang="zh-CN">
                <a:ea typeface="宋体" panose="02010600030101010101" pitchFamily="2" charset="-122"/>
              </a:rPr>
              <a:t>。</a:t>
            </a:r>
            <a:endParaRPr lang="zh-CN">
              <a:ea typeface="宋体" panose="02010600030101010101" pitchFamily="2" charset="-122"/>
            </a:endParaRPr>
          </a:p>
          <a:p>
            <a:pPr marL="269875" indent="-269875"/>
            <a:endParaRPr>
              <a:ea typeface="宋体" panose="02010600030101010101" pitchFamily="2" charset="-122"/>
            </a:endParaRPr>
          </a:p>
          <a:p>
            <a:pPr marL="269875" indent="-269875"/>
            <a:r>
              <a:rPr>
                <a:ea typeface="宋体" panose="02010600030101010101" pitchFamily="2" charset="-122"/>
              </a:rPr>
              <a:t>(2) 在交换机上做端口与MAC地址的静态绑定，可以有效防止陌生计算机的接入，也可以有效防止人为随意调换交换机端口。 </a:t>
            </a:r>
            <a:endParaRPr>
              <a:ea typeface="宋体" panose="02010600030101010101" pitchFamily="2" charset="-122"/>
            </a:endParaRPr>
          </a:p>
          <a:p>
            <a:pPr marL="269875" indent="-269875"/>
            <a:endParaRPr>
              <a:ea typeface="宋体" panose="02010600030101010101" pitchFamily="2" charset="-122"/>
            </a:endParaRPr>
          </a:p>
          <a:p>
            <a:pPr marL="269875" indent="-269875"/>
            <a:r>
              <a:rPr>
                <a:ea typeface="宋体" panose="02010600030101010101" pitchFamily="2" charset="-122"/>
              </a:rPr>
              <a:t>(3) 对于已经中了ARP攻击的内网，在PC上不了网或者ping丢包的时候，使用arp -a命令，看显示的网关的MAC地址是否和路由器真实的MAC相同。如果不是，则查找这个MAC地址所对应的PC，这台PC就是攻击源</a:t>
            </a:r>
            <a:r>
              <a:rPr lang="zh-CN">
                <a:ea typeface="宋体" panose="02010600030101010101" pitchFamily="2" charset="-122"/>
              </a:rPr>
              <a:t>。</a:t>
            </a:r>
            <a:endParaRPr lang="zh-CN">
              <a:ea typeface="宋体" panose="02010600030101010101" pitchFamily="2" charset="-122"/>
            </a:endParaRPr>
          </a:p>
          <a:p>
            <a:pPr marL="269875" indent="-269875"/>
            <a:endParaRPr lang="zh-CN">
              <a:ea typeface="宋体" panose="02010600030101010101" pitchFamily="2" charset="-122"/>
            </a:endParaRPr>
          </a:p>
          <a:p>
            <a:pPr marL="269875" indent="-269875"/>
            <a:r>
              <a:rPr>
                <a:ea typeface="宋体" panose="02010600030101010101" pitchFamily="2" charset="-122"/>
              </a:rPr>
              <a:t>(4) 安装ARP防火墙等工具进行防御。</a:t>
            </a:r>
            <a:endParaRPr>
              <a:ea typeface="宋体" panose="02010600030101010101" pitchFamily="2" charset="-122"/>
            </a:endParaRPr>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4594</Words>
  <Application>WPS 演示</Application>
  <PresentationFormat>全屏显示(4:3)</PresentationFormat>
  <Paragraphs>238</Paragraphs>
  <Slides>28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Arial</vt:lpstr>
      <vt:lpstr>宋体</vt:lpstr>
      <vt:lpstr>Wingdings</vt:lpstr>
      <vt:lpstr>Verdana</vt:lpstr>
      <vt:lpstr>微软雅黑</vt:lpstr>
      <vt:lpstr>Wingdings</vt:lpstr>
      <vt:lpstr>黑体</vt:lpstr>
      <vt:lpstr>Arial Unicode MS</vt:lpstr>
      <vt:lpstr>Lucida Sans Unicode</vt:lpstr>
      <vt:lpstr>Profile</vt:lpstr>
      <vt:lpstr>第四章   TCP/IP协议攻击</vt:lpstr>
      <vt:lpstr>4.1 TCP/IP协议攻击概述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1.1  ARP欺骗攻击实践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Xi Yang</cp:lastModifiedBy>
  <cp:revision>261</cp:revision>
  <dcterms:created xsi:type="dcterms:W3CDTF">2018-03-07T08:56:00Z</dcterms:created>
  <dcterms:modified xsi:type="dcterms:W3CDTF">2018-03-15T13:06:57Z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2052-10.1.0.7224</vt:lpwstr>
  </property>
</Properties>
</file>