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72" r:id="rId3"/>
    <p:sldId id="280" r:id="rId4"/>
    <p:sldId id="258" r:id="rId5"/>
    <p:sldId id="256" r:id="rId6"/>
    <p:sldId id="274" r:id="rId7"/>
    <p:sldId id="257" r:id="rId8"/>
    <p:sldId id="259" r:id="rId9"/>
    <p:sldId id="260" r:id="rId10"/>
    <p:sldId id="262" r:id="rId11"/>
    <p:sldId id="276" r:id="rId12"/>
    <p:sldId id="275" r:id="rId13"/>
    <p:sldId id="277" r:id="rId14"/>
    <p:sldId id="278" r:id="rId15"/>
    <p:sldId id="279" r:id="rId16"/>
    <p:sldId id="261" r:id="rId17"/>
    <p:sldId id="263" r:id="rId18"/>
    <p:sldId id="27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9" autoAdjust="0"/>
  </p:normalViewPr>
  <p:slideViewPr>
    <p:cSldViewPr>
      <p:cViewPr varScale="1">
        <p:scale>
          <a:sx n="101" d="100"/>
          <a:sy n="101" d="100"/>
        </p:scale>
        <p:origin x="-672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4462D-F6BA-422C-A67E-336475D52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BE63A-E541-40C8-8469-3BFE7A476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E63A-E541-40C8-8469-3BFE7A476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785-D7F2-4F99-8486-EA2D044F9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F31-C3FC-499D-8F98-B49216BA9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785-D7F2-4F99-8486-EA2D044F9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F31-C3FC-499D-8F98-B49216BA9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785-D7F2-4F99-8486-EA2D044F9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F31-C3FC-499D-8F98-B49216BA9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785-D7F2-4F99-8486-EA2D044F9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F31-C3FC-499D-8F98-B49216BA9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785-D7F2-4F99-8486-EA2D044F9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F31-C3FC-499D-8F98-B49216BA9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785-D7F2-4F99-8486-EA2D044F9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F31-C3FC-499D-8F98-B49216BA9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785-D7F2-4F99-8486-EA2D044F9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F31-C3FC-499D-8F98-B49216BA9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785-D7F2-4F99-8486-EA2D044F9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F31-C3FC-499D-8F98-B49216BA9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785-D7F2-4F99-8486-EA2D044F9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F31-C3FC-499D-8F98-B49216BA9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785-D7F2-4F99-8486-EA2D044F9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F31-C3FC-499D-8F98-B49216BA9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F785-D7F2-4F99-8486-EA2D044F9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CDF31-C3FC-499D-8F98-B49216BA9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4F785-D7F2-4F99-8486-EA2D044F9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DF31-C3FC-499D-8F98-B49216BA9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dodo.hznu.edu.c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计算机原理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073524"/>
            <a:ext cx="6400800" cy="151216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主讲：张量；</a:t>
            </a:r>
            <a:r>
              <a:rPr lang="en-US" altLang="zh-CN" sz="1800" dirty="0" smtClean="0">
                <a:solidFill>
                  <a:schemeClr val="tx1"/>
                </a:solidFill>
              </a:rPr>
              <a:t>Email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</a:rPr>
              <a:t>914256983@qq.com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课程资源：</a:t>
            </a:r>
            <a:r>
              <a:rPr lang="en-US" altLang="zh-CN" sz="1800" dirty="0" smtClean="0">
                <a:solidFill>
                  <a:schemeClr val="tx1"/>
                </a:solidFill>
              </a:rPr>
              <a:t>ftp://172.31.214.12    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用户名：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zhanglst</a:t>
            </a:r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密码：无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作业系统：</a:t>
            </a:r>
            <a:r>
              <a:rPr lang="en-US" altLang="zh-CN" sz="1800" dirty="0" smtClean="0">
                <a:solidFill>
                  <a:schemeClr val="tx1"/>
                </a:solidFill>
                <a:hlinkClick r:id="rId1"/>
              </a:rPr>
              <a:t>http://dodo.hznu.edu.cn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教材：</a:t>
            </a:r>
            <a:r>
              <a:rPr lang="en-US" altLang="zh-CN" sz="1800" dirty="0" smtClean="0">
                <a:solidFill>
                  <a:schemeClr val="tx1"/>
                </a:solidFill>
              </a:rPr>
              <a:t>《</a:t>
            </a:r>
            <a:r>
              <a:rPr lang="zh-CN" altLang="en-US" sz="1800" dirty="0" smtClean="0">
                <a:solidFill>
                  <a:schemeClr val="tx1"/>
                </a:solidFill>
              </a:rPr>
              <a:t>计算机组成与结构</a:t>
            </a:r>
            <a:r>
              <a:rPr lang="en-US" altLang="zh-CN" sz="1800" dirty="0" smtClean="0">
                <a:solidFill>
                  <a:schemeClr val="tx1"/>
                </a:solidFill>
              </a:rPr>
              <a:t>》</a:t>
            </a:r>
            <a:r>
              <a:rPr lang="zh-CN" altLang="en-US" sz="1800" dirty="0" smtClean="0">
                <a:solidFill>
                  <a:schemeClr val="tx1"/>
                </a:solidFill>
              </a:rPr>
              <a:t>清华大学出版社 王爱英主编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瑞文推理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17340"/>
            <a:ext cx="34671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瑞</a:t>
            </a:r>
            <a:r>
              <a:rPr lang="zh-CN" altLang="en-US" dirty="0" smtClean="0"/>
              <a:t>文推理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73324"/>
            <a:ext cx="360040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瑞文推理</a:t>
            </a:r>
            <a:endParaRPr lang="zh-CN" altLang="en-US" dirty="0"/>
          </a:p>
        </p:txBody>
      </p:sp>
      <p:pic>
        <p:nvPicPr>
          <p:cNvPr id="4" name="Picture 3" descr="10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11" y="1333500"/>
            <a:ext cx="3496578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瑞文推理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 descr="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5332"/>
            <a:ext cx="336073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瑞文推理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 descr="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73324"/>
            <a:ext cx="3087688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</a:t>
            </a:r>
            <a:r>
              <a:rPr lang="zh-CN" altLang="zh-CN" dirty="0"/>
              <a:t>计算机中常用的</a:t>
            </a:r>
            <a:r>
              <a:rPr lang="zh-CN" altLang="zh-CN" u="sng" dirty="0" smtClean="0">
                <a:uFill>
                  <a:solidFill>
                    <a:srgbClr val="FF0000"/>
                  </a:solidFill>
                </a:uFill>
              </a:rPr>
              <a:t>组合逻辑</a:t>
            </a:r>
            <a:r>
              <a:rPr lang="zh-CN" altLang="zh-CN" dirty="0" smtClean="0"/>
              <a:t>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逻辑与                                逻辑或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96136" y="2497460"/>
            <a:ext cx="360040" cy="720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64981" y="2523748"/>
            <a:ext cx="254691" cy="45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88" y="2353444"/>
            <a:ext cx="1362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23" y="2064093"/>
            <a:ext cx="14192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1288" y="3721596"/>
            <a:ext cx="124043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Y=A and B 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Y=A ∧ B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085" y="3721594"/>
            <a:ext cx="124043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Y=A or B 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Y=A ∨ B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840" y="2331333"/>
            <a:ext cx="48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3363" y="262121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4320" y="2292469"/>
            <a:ext cx="48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44208" y="25237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8" name="十角星 17"/>
          <p:cNvSpPr/>
          <p:nvPr/>
        </p:nvSpPr>
        <p:spPr>
          <a:xfrm>
            <a:off x="6660232" y="985292"/>
            <a:ext cx="1080120" cy="93610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时间无关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zh-CN" altLang="zh-CN" dirty="0" smtClean="0"/>
              <a:t>异或门</a:t>
            </a:r>
            <a:r>
              <a:rPr lang="zh-CN" altLang="en-US" dirty="0" smtClean="0"/>
              <a:t>”</a:t>
            </a:r>
            <a:r>
              <a:rPr lang="zh-CN" altLang="zh-CN" dirty="0" smtClean="0"/>
              <a:t>及其</a:t>
            </a:r>
            <a:r>
              <a:rPr lang="zh-CN" altLang="zh-CN" dirty="0"/>
              <a:t>应用</a:t>
            </a:r>
            <a:endParaRPr lang="zh-CN" altLang="en-US" dirty="0"/>
          </a:p>
        </p:txBody>
      </p:sp>
      <p:pic>
        <p:nvPicPr>
          <p:cNvPr id="5122" name="Picture 2" descr="b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94686"/>
            <a:ext cx="2520280" cy="180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76810" y="4441676"/>
            <a:ext cx="3246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2.7</a:t>
            </a:r>
            <a:r>
              <a:rPr lang="zh-CN" altLang="zh-CN" dirty="0"/>
              <a:t>异或门的功能表和</a:t>
            </a:r>
            <a:r>
              <a:rPr lang="zh-CN" altLang="zh-CN" dirty="0" smtClean="0"/>
              <a:t>逻辑图</a:t>
            </a:r>
            <a:endParaRPr lang="en-US" altLang="zh-CN" dirty="0" smtClean="0"/>
          </a:p>
          <a:p>
            <a:pPr hangingPunct="0"/>
            <a:r>
              <a:rPr lang="zh-CN" altLang="en-US" b="1" dirty="0" smtClean="0">
                <a:solidFill>
                  <a:srgbClr val="FF0000"/>
                </a:solidFill>
              </a:rPr>
              <a:t>半加器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pic>
        <p:nvPicPr>
          <p:cNvPr id="5123" name="Picture 3" descr="b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594"/>
            <a:ext cx="2808312" cy="218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884126" y="4432384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2.8</a:t>
            </a:r>
            <a:r>
              <a:rPr lang="zh-CN" altLang="zh-CN" dirty="0"/>
              <a:t>四位</a:t>
            </a:r>
            <a:r>
              <a:rPr lang="zh-CN" altLang="zh-CN" b="1" dirty="0">
                <a:solidFill>
                  <a:srgbClr val="FF0000"/>
                </a:solidFill>
              </a:rPr>
              <a:t>原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zh-CN" b="1" dirty="0">
                <a:solidFill>
                  <a:srgbClr val="FF0000"/>
                </a:solidFill>
              </a:rPr>
              <a:t>反码输出</a:t>
            </a:r>
            <a:r>
              <a:rPr lang="zh-CN" altLang="zh-CN" dirty="0"/>
              <a:t>电路</a:t>
            </a:r>
            <a:endParaRPr lang="zh-CN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16806" y="3634363"/>
                <a:ext cx="167913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  <a:latin typeface="+mn-ea"/>
                  </a:rPr>
                  <a:t>Y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+mn-ea"/>
                  </a:rPr>
                  <a:t>i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+mn-ea"/>
                  </a:rPr>
                  <a:t>=A</a:t>
                </a:r>
                <a:r>
                  <a:rPr lang="en-US" altLang="zh-CN" b="1" baseline="-25000" dirty="0" smtClean="0">
                    <a:solidFill>
                      <a:srgbClr val="FF0000"/>
                    </a:solidFill>
                    <a:latin typeface="+mn-ea"/>
                  </a:rPr>
                  <a:t>i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宋体"/>
                    <a:ea typeface="宋体"/>
                  </a:rPr>
                  <a:t>⊕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+mn-ea"/>
                  </a:rPr>
                  <a:t> B</a:t>
                </a:r>
                <a:r>
                  <a:rPr lang="en-US" altLang="zh-CN" b="1" baseline="-25000" dirty="0" smtClean="0">
                    <a:solidFill>
                      <a:srgbClr val="FF0000"/>
                    </a:solidFill>
                    <a:latin typeface="+mn-ea"/>
                  </a:rPr>
                  <a:t>i</a:t>
                </a:r>
              </a:p>
              <a:p>
                <a:r>
                  <a:rPr lang="en-US" altLang="zh-CN" b="1" dirty="0" smtClean="0">
                    <a:solidFill>
                      <a:srgbClr val="FF0000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b="1" baseline="-250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06" y="3634363"/>
                <a:ext cx="167913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518" t="-3704" b="-111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84168" y="1342263"/>
                <a:ext cx="135688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  <a:latin typeface="+mn-ea"/>
                  </a:rPr>
                  <a:t>A</a:t>
                </a:r>
                <a:r>
                  <a:rPr lang="en-US" altLang="zh-CN" b="1" baseline="-25000" dirty="0" smtClean="0">
                    <a:solidFill>
                      <a:srgbClr val="FF0000"/>
                    </a:solidFill>
                    <a:latin typeface="+mn-ea"/>
                  </a:rPr>
                  <a:t>i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宋体"/>
                    <a:ea typeface="宋体"/>
                  </a:rPr>
                  <a:t>⊕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+mn-ea"/>
                  </a:rPr>
                  <a:t>0=A</a:t>
                </a:r>
                <a:r>
                  <a:rPr lang="en-US" altLang="zh-CN" b="1" baseline="-25000" dirty="0" smtClean="0">
                    <a:solidFill>
                      <a:srgbClr val="FF0000"/>
                    </a:solidFill>
                    <a:latin typeface="+mn-ea"/>
                  </a:rPr>
                  <a:t>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0000"/>
                          </a:solidFill>
                          <a:latin typeface="+mn-ea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1" baseline="-25000" dirty="0">
                          <a:solidFill>
                            <a:srgbClr val="FF0000"/>
                          </a:solidFill>
                          <a:latin typeface="+mn-ea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b="1" baseline="-25000" dirty="0">
                          <a:solidFill>
                            <a:srgbClr val="FF0000"/>
                          </a:solidFill>
                          <a:latin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0000"/>
                          </a:solidFill>
                          <a:latin typeface="宋体"/>
                        </a:rPr>
                        <m:t>⊕ 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m:rPr>
                          <m:nor/>
                        </m:rPr>
                        <a:rPr lang="en-US" altLang="zh-CN" b="1" dirty="0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baseline="-250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2263"/>
                <a:ext cx="135688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3111" t="-37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电路的隔离与通断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三态电路</a:t>
            </a:r>
            <a:endParaRPr lang="zh-CN" altLang="en-US" dirty="0"/>
          </a:p>
        </p:txBody>
      </p:sp>
      <p:pic>
        <p:nvPicPr>
          <p:cNvPr id="4098" name="Picture 2" descr="b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7884"/>
            <a:ext cx="3024337" cy="15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80295" y="4075787"/>
            <a:ext cx="396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2.1</a:t>
            </a:r>
            <a:r>
              <a:rPr lang="zh-CN" altLang="zh-CN" dirty="0"/>
              <a:t>三态反相门</a:t>
            </a:r>
            <a:r>
              <a:rPr lang="en-US" altLang="zh-CN" dirty="0"/>
              <a:t>(1)</a:t>
            </a:r>
            <a:r>
              <a:rPr lang="zh-CN" altLang="zh-CN" dirty="0"/>
              <a:t>的功能表及逻辑图</a:t>
            </a:r>
            <a:endParaRPr lang="zh-CN" altLang="zh-CN" dirty="0"/>
          </a:p>
        </p:txBody>
      </p:sp>
      <p:pic>
        <p:nvPicPr>
          <p:cNvPr id="4099" name="Picture 3" descr="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2209428"/>
            <a:ext cx="273782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004048" y="4076014"/>
            <a:ext cx="396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2.2</a:t>
            </a:r>
            <a:r>
              <a:rPr lang="zh-CN" altLang="zh-CN" dirty="0"/>
              <a:t>三态反相门</a:t>
            </a:r>
            <a:r>
              <a:rPr lang="en-US" altLang="zh-CN" dirty="0"/>
              <a:t>(2)</a:t>
            </a:r>
            <a:r>
              <a:rPr lang="zh-CN" altLang="zh-CN" dirty="0"/>
              <a:t>的功能表及逻辑图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5796136" y="2497460"/>
            <a:ext cx="360040" cy="720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64981" y="2523748"/>
            <a:ext cx="254691" cy="45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67743" y="1849388"/>
                <a:ext cx="2278701" cy="6469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Gate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：门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/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开关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</m:acc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，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/>
                      </a:rPr>
                      <m:t>信号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可以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/>
                      </a:rPr>
                      <m:t>通过</m:t>
                    </m:r>
                  </m:oMath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3" y="1849388"/>
                <a:ext cx="2278701" cy="646908"/>
              </a:xfrm>
              <a:prstGeom prst="rect">
                <a:avLst/>
              </a:prstGeom>
              <a:blipFill rotWithShape="1">
                <a:blip r:embed="rId3"/>
                <a:stretch>
                  <a:fillRect l="-1862" t="-6481" b="-1388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300192" y="1777380"/>
                <a:ext cx="2278701" cy="6707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Gate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</m:acc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=1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，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/>
                      </a:rPr>
                      <m:t>信号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可以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/>
                      </a:rPr>
                      <m:t>通过</m:t>
                    </m:r>
                  </m:oMath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77380"/>
                <a:ext cx="2278701" cy="670761"/>
              </a:xfrm>
              <a:prstGeom prst="rect">
                <a:avLst/>
              </a:prstGeom>
              <a:blipFill rotWithShape="1">
                <a:blip r:embed="rId4"/>
                <a:stretch>
                  <a:fillRect l="-1862" t="-3571" b="-982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数码</a:t>
            </a:r>
            <a:r>
              <a:rPr lang="zh-CN" altLang="zh-CN" dirty="0" smtClean="0"/>
              <a:t>比较器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奇偶</a:t>
            </a:r>
            <a:r>
              <a:rPr lang="zh-CN" altLang="zh-CN" dirty="0"/>
              <a:t>检测电路</a:t>
            </a:r>
            <a:endParaRPr lang="zh-CN" altLang="en-US" dirty="0"/>
          </a:p>
        </p:txBody>
      </p:sp>
      <p:pic>
        <p:nvPicPr>
          <p:cNvPr id="6146" name="Picture 2" descr="b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33" y="2209428"/>
            <a:ext cx="186140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55016" y="4585692"/>
            <a:ext cx="20922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2.9</a:t>
            </a:r>
            <a:r>
              <a:rPr lang="zh-CN" altLang="zh-CN" dirty="0"/>
              <a:t>四位</a:t>
            </a:r>
            <a:r>
              <a:rPr lang="zh-CN" altLang="zh-CN" dirty="0" smtClean="0"/>
              <a:t>比较器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hangingPunct="0"/>
            <a:r>
              <a:rPr lang="en-US" altLang="zh-CN" b="1" dirty="0" smtClean="0">
                <a:solidFill>
                  <a:srgbClr val="FF0000"/>
                </a:solidFill>
              </a:rPr>
              <a:t>Ai</a:t>
            </a:r>
            <a:r>
              <a:rPr lang="zh-CN" altLang="en-US" b="1" dirty="0" smtClean="0">
                <a:solidFill>
                  <a:srgbClr val="FF0000"/>
                </a:solidFill>
              </a:rPr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Bi</a:t>
            </a:r>
            <a:r>
              <a:rPr lang="zh-CN" altLang="en-US" b="1" dirty="0" smtClean="0">
                <a:solidFill>
                  <a:srgbClr val="FF0000"/>
                </a:solidFill>
              </a:rPr>
              <a:t>完全相同</a:t>
            </a:r>
            <a:r>
              <a:rPr lang="en-US" altLang="zh-CN" b="1" dirty="0" smtClean="0">
                <a:solidFill>
                  <a:srgbClr val="FF0000"/>
                </a:solidFill>
              </a:rPr>
              <a:t>F=0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hangingPunct="0"/>
            <a:r>
              <a:rPr lang="zh-CN" altLang="en-US" b="1" dirty="0" smtClean="0">
                <a:solidFill>
                  <a:srgbClr val="FF0000"/>
                </a:solidFill>
              </a:rPr>
              <a:t>否则</a:t>
            </a:r>
            <a:r>
              <a:rPr lang="en-US" altLang="zh-CN" b="1" dirty="0" smtClean="0">
                <a:solidFill>
                  <a:srgbClr val="FF0000"/>
                </a:solidFill>
              </a:rPr>
              <a:t>F=1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pic>
        <p:nvPicPr>
          <p:cNvPr id="6147" name="Picture 3" descr="b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0984"/>
            <a:ext cx="1872208" cy="254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211960" y="4729708"/>
            <a:ext cx="3634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2.10</a:t>
            </a:r>
            <a:r>
              <a:rPr lang="zh-CN" altLang="zh-CN" dirty="0"/>
              <a:t>八位奇偶检测</a:t>
            </a:r>
            <a:r>
              <a:rPr lang="zh-CN" altLang="zh-CN" dirty="0" smtClean="0"/>
              <a:t>电路</a:t>
            </a:r>
            <a:endParaRPr lang="en-US" altLang="zh-CN" dirty="0" smtClean="0"/>
          </a:p>
          <a:p>
            <a:pPr hangingPunct="0"/>
            <a:r>
              <a:rPr lang="zh-CN" altLang="en-US" b="1" dirty="0" smtClean="0">
                <a:solidFill>
                  <a:srgbClr val="FF0000"/>
                </a:solidFill>
              </a:rPr>
              <a:t>偶数个“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”</a:t>
            </a:r>
            <a:r>
              <a:rPr lang="en-US" altLang="zh-CN" b="1" dirty="0" smtClean="0">
                <a:solidFill>
                  <a:srgbClr val="FF0000"/>
                </a:solidFill>
              </a:rPr>
              <a:t>F=0</a:t>
            </a:r>
            <a:r>
              <a:rPr lang="zh-CN" altLang="en-US" b="1" dirty="0" smtClean="0">
                <a:solidFill>
                  <a:srgbClr val="FF0000"/>
                </a:solidFill>
              </a:rPr>
              <a:t>，奇数个“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”</a:t>
            </a:r>
            <a:r>
              <a:rPr lang="en-US" altLang="zh-CN" b="1" dirty="0" smtClean="0">
                <a:solidFill>
                  <a:srgbClr val="FF0000"/>
                </a:solidFill>
              </a:rPr>
              <a:t>F=1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 descr="b1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7" y="1633364"/>
            <a:ext cx="6912768" cy="288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907704" y="409228"/>
            <a:ext cx="5133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sz="2800" b="1" dirty="0"/>
              <a:t>图</a:t>
            </a:r>
            <a:r>
              <a:rPr lang="en-US" altLang="zh-CN" sz="2800" b="1" dirty="0"/>
              <a:t>2.12</a:t>
            </a:r>
            <a:r>
              <a:rPr lang="zh-CN" altLang="zh-CN" sz="2800" b="1" dirty="0"/>
              <a:t>全加器的功能表及逻辑图</a:t>
            </a:r>
            <a:endParaRPr lang="zh-CN" altLang="zh-CN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37420"/>
            <a:ext cx="2640248" cy="47807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945732"/>
            <a:ext cx="6595558" cy="504056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52008" y="1136826"/>
            <a:ext cx="326440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</a:rPr>
              <a:t>,Y</a:t>
            </a:r>
            <a:r>
              <a:rPr lang="en-US" altLang="zh-CN" b="1" baseline="-25000" dirty="0">
                <a:solidFill>
                  <a:srgbClr val="FF0000"/>
                </a:solidFill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</a:rPr>
              <a:t>,C</a:t>
            </a:r>
            <a:r>
              <a:rPr lang="en-US" altLang="zh-CN" b="1" baseline="-25000" dirty="0">
                <a:solidFill>
                  <a:srgbClr val="FF0000"/>
                </a:solidFill>
              </a:rPr>
              <a:t>n-1</a:t>
            </a:r>
            <a:r>
              <a:rPr lang="zh-CN" altLang="en-US" b="1" dirty="0" smtClean="0">
                <a:solidFill>
                  <a:srgbClr val="FF0000"/>
                </a:solidFill>
              </a:rPr>
              <a:t>中奇数个“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”：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</a:rPr>
              <a:t>=1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                    偶数个“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”：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</a:t>
            </a:r>
            <a:r>
              <a:rPr lang="en-US" altLang="zh-CN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</a:rPr>
              <a:t>=0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6804248" y="1849388"/>
            <a:ext cx="236592" cy="2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7477" y="4482275"/>
            <a:ext cx="2952328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X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</a:rPr>
              <a:t>,Y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</a:rPr>
              <a:t>,C</a:t>
            </a:r>
            <a:r>
              <a:rPr lang="en-US" altLang="zh-CN" sz="1600" b="1" baseline="-25000" dirty="0">
                <a:solidFill>
                  <a:srgbClr val="FF0000"/>
                </a:solidFill>
              </a:rPr>
              <a:t>n-1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中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1600" b="1" dirty="0">
                <a:solidFill>
                  <a:srgbClr val="FF0000"/>
                </a:solidFill>
              </a:rPr>
              <a:t>“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”：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16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=1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                    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203848" y="4729708"/>
            <a:ext cx="295957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计算机原理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成绩评定办法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7787208" cy="2820144"/>
          </a:xfrm>
        </p:spPr>
        <p:txBody>
          <a:bodyPr/>
          <a:lstStyle/>
          <a:p>
            <a:r>
              <a:rPr lang="zh-CN" altLang="en-US" dirty="0" smtClean="0"/>
              <a:t>上课：</a:t>
            </a:r>
            <a:r>
              <a:rPr lang="en-US" altLang="zh-CN" dirty="0" smtClean="0"/>
              <a:t>15%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r>
              <a:rPr lang="zh-CN" altLang="en-US" dirty="0" smtClean="0"/>
              <a:t>作业：</a:t>
            </a:r>
            <a:r>
              <a:rPr lang="en-US" altLang="zh-CN" dirty="0" smtClean="0"/>
              <a:t>35%</a:t>
            </a:r>
            <a:r>
              <a:rPr lang="zh-CN" altLang="en-US" dirty="0" smtClean="0"/>
              <a:t>左右，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实验：</a:t>
            </a:r>
            <a:r>
              <a:rPr lang="en-US" altLang="zh-CN" dirty="0" smtClean="0"/>
              <a:t>10%</a:t>
            </a:r>
            <a:endParaRPr lang="en-US" altLang="zh-CN" dirty="0" smtClean="0"/>
          </a:p>
          <a:p>
            <a:r>
              <a:rPr lang="zh-CN" altLang="en-US" dirty="0" smtClean="0"/>
              <a:t>期末考试：</a:t>
            </a:r>
            <a:r>
              <a:rPr lang="en-US" altLang="zh-CN" dirty="0" smtClean="0"/>
              <a:t>40%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译码器</a:t>
            </a:r>
            <a:endParaRPr lang="zh-CN" altLang="en-US" dirty="0"/>
          </a:p>
        </p:txBody>
      </p:sp>
      <p:pic>
        <p:nvPicPr>
          <p:cNvPr id="8194" name="Picture 2" descr="b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5412"/>
            <a:ext cx="5832648" cy="24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771800" y="4722163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2.19 2</a:t>
            </a:r>
            <a:r>
              <a:rPr lang="zh-CN" altLang="zh-CN" dirty="0"/>
              <a:t>输入</a:t>
            </a:r>
            <a:r>
              <a:rPr lang="en-US" altLang="zh-CN" dirty="0"/>
              <a:t>4</a:t>
            </a:r>
            <a:r>
              <a:rPr lang="zh-CN" altLang="zh-CN" dirty="0"/>
              <a:t>输出译码器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876131"/>
            <a:ext cx="1296144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Enable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（低电平有效）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179" y="3446338"/>
            <a:ext cx="34838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地址线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</a:t>
            </a:r>
            <a:r>
              <a:rPr lang="zh-CN" altLang="zh-CN" dirty="0"/>
              <a:t>时序</a:t>
            </a:r>
            <a:r>
              <a:rPr lang="zh-CN" altLang="zh-CN" dirty="0" smtClean="0"/>
              <a:t>逻辑电路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904" y="1318112"/>
            <a:ext cx="8229600" cy="3771636"/>
          </a:xfrm>
        </p:spPr>
        <p:txBody>
          <a:bodyPr/>
          <a:lstStyle/>
          <a:p>
            <a:r>
              <a:rPr lang="zh-CN" altLang="zh-CN" dirty="0" smtClean="0"/>
              <a:t>电位触发方式触发器</a:t>
            </a:r>
            <a:endParaRPr lang="zh-CN" altLang="en-US" dirty="0"/>
          </a:p>
        </p:txBody>
      </p:sp>
      <p:pic>
        <p:nvPicPr>
          <p:cNvPr id="9218" name="Picture 2" descr="b2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9388"/>
            <a:ext cx="6840760" cy="301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91880" y="5089748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2.23</a:t>
            </a:r>
            <a:r>
              <a:rPr lang="zh-CN" altLang="zh-CN" dirty="0"/>
              <a:t>锁存器</a:t>
            </a:r>
            <a:endParaRPr lang="zh-CN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36096" y="1387434"/>
                <a:ext cx="2470071" cy="9239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：输出信号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E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：电位触发信号（门）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D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：输入信号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387434"/>
                <a:ext cx="2470071" cy="923907"/>
              </a:xfrm>
              <a:prstGeom prst="rect">
                <a:avLst/>
              </a:prstGeom>
              <a:blipFill rotWithShape="1">
                <a:blip r:embed="rId2"/>
                <a:stretch>
                  <a:fillRect l="-1966" t="-4575" r="-6880" b="-98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21849"/>
            <a:ext cx="4176464" cy="720081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边沿触发方式触发器</a:t>
            </a:r>
            <a:endParaRPr lang="zh-CN" altLang="en-US" dirty="0"/>
          </a:p>
        </p:txBody>
      </p:sp>
      <p:pic>
        <p:nvPicPr>
          <p:cNvPr id="10242" name="Picture 2" descr="b2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9309"/>
            <a:ext cx="482453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724128" y="2857500"/>
            <a:ext cx="461665" cy="161999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2.24 D</a:t>
            </a:r>
            <a:r>
              <a:rPr lang="zh-CN" altLang="zh-CN" dirty="0"/>
              <a:t>触发器</a:t>
            </a:r>
            <a:endParaRPr lang="zh-CN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206385" y="1345332"/>
                <a:ext cx="2664296" cy="34174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：输出信号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CP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：边沿触发信号（门）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D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：输入信号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endParaRPr lang="en-US" altLang="zh-CN" b="1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𝑫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 ：为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时，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复位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Reset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信号）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𝑫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：为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时，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置位（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Set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信号）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385" y="1345332"/>
                <a:ext cx="2664296" cy="3417474"/>
              </a:xfrm>
              <a:prstGeom prst="rect">
                <a:avLst/>
              </a:prstGeom>
              <a:blipFill rotWithShape="1">
                <a:blip r:embed="rId2"/>
                <a:stretch>
                  <a:fillRect l="-1595" t="-1246" r="-41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</a:t>
            </a:r>
            <a:r>
              <a:rPr lang="zh-CN" altLang="zh-CN" dirty="0"/>
              <a:t>阵列</a:t>
            </a:r>
            <a:r>
              <a:rPr lang="zh-CN" altLang="zh-CN" dirty="0" smtClean="0"/>
              <a:t>逻辑电路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只读存储器</a:t>
            </a:r>
            <a:r>
              <a:rPr lang="en-US" altLang="zh-CN" dirty="0"/>
              <a:t>(ROM)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93403"/>
            <a:ext cx="4248472" cy="300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029325" y="5000014"/>
            <a:ext cx="1989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2.32ROM</a:t>
            </a:r>
            <a:r>
              <a:rPr lang="zh-CN" altLang="zh-CN" dirty="0"/>
              <a:t>的结构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2497460"/>
            <a:ext cx="2664296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输入：地址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输出：数据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9" y="1274029"/>
            <a:ext cx="46767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只读存储器</a:t>
            </a:r>
            <a:r>
              <a:rPr lang="en-US" altLang="zh-CN" dirty="0"/>
              <a:t>(ROM)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1524481"/>
            <a:ext cx="3995936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如：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A2A1A0=000 </a:t>
            </a:r>
            <a:r>
              <a:rPr lang="zh-CN" altLang="en-US" b="1" dirty="0" smtClean="0">
                <a:solidFill>
                  <a:srgbClr val="FF0000"/>
                </a:solidFill>
              </a:rPr>
              <a:t>，（字</a:t>
            </a:r>
            <a:r>
              <a:rPr lang="en-US" altLang="zh-CN" b="1" dirty="0" smtClean="0">
                <a:solidFill>
                  <a:srgbClr val="FF0000"/>
                </a:solidFill>
              </a:rPr>
              <a:t>0=0,</a:t>
            </a:r>
            <a:r>
              <a:rPr lang="zh-CN" altLang="en-US" b="1" dirty="0" smtClean="0">
                <a:solidFill>
                  <a:srgbClr val="FF0000"/>
                </a:solidFill>
              </a:rPr>
              <a:t>其它字线</a:t>
            </a:r>
            <a:r>
              <a:rPr lang="en-US" altLang="zh-CN" b="1" dirty="0" smtClean="0">
                <a:solidFill>
                  <a:srgbClr val="FF0000"/>
                </a:solidFill>
              </a:rPr>
              <a:t>=1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Y0Y1Y2Y3=1001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A2A1A0=111 </a:t>
            </a:r>
            <a:r>
              <a:rPr lang="zh-CN" altLang="en-US" b="1" dirty="0" smtClean="0">
                <a:solidFill>
                  <a:srgbClr val="FF0000"/>
                </a:solidFill>
              </a:rPr>
              <a:t>，（字</a:t>
            </a:r>
            <a:r>
              <a:rPr lang="en-US" altLang="zh-CN" b="1" dirty="0" smtClean="0">
                <a:solidFill>
                  <a:srgbClr val="FF0000"/>
                </a:solidFill>
              </a:rPr>
              <a:t>7=0</a:t>
            </a:r>
            <a:r>
              <a:rPr lang="zh-CN" altLang="en-US" b="1" dirty="0" smtClean="0">
                <a:solidFill>
                  <a:srgbClr val="FF0000"/>
                </a:solidFill>
              </a:rPr>
              <a:t>，其它字线</a:t>
            </a:r>
            <a:r>
              <a:rPr lang="en-US" altLang="zh-CN" b="1" dirty="0" smtClean="0">
                <a:solidFill>
                  <a:srgbClr val="FF0000"/>
                </a:solidFill>
              </a:rPr>
              <a:t>=1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Y0Y1Y2Y3=0110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39327"/>
            <a:ext cx="1008112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译码：不可编程部分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rot="1809836">
            <a:off x="1319989" y="1358428"/>
            <a:ext cx="432048" cy="35666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0152" y="4526458"/>
            <a:ext cx="1133872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数据存贮：可编程部分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rot="12731798">
            <a:off x="4935010" y="4085133"/>
            <a:ext cx="1197213" cy="35666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只读存储器</a:t>
            </a:r>
            <a:r>
              <a:rPr lang="en-US" altLang="zh-CN" dirty="0" smtClean="0"/>
              <a:t>ROM</a:t>
            </a:r>
            <a:r>
              <a:rPr lang="zh-CN" altLang="en-US" dirty="0" smtClean="0"/>
              <a:t>的另一种图示</a:t>
            </a:r>
            <a:endParaRPr lang="zh-CN" altLang="en-US" dirty="0"/>
          </a:p>
        </p:txBody>
      </p:sp>
      <p:pic>
        <p:nvPicPr>
          <p:cNvPr id="13314" name="Picture 2" descr="b33b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7300"/>
            <a:ext cx="5976664" cy="39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5"/>
          <p:cNvSpPr txBox="1">
            <a:spLocks noGrp="1"/>
          </p:cNvSpPr>
          <p:nvPr>
            <p:ph idx="1"/>
          </p:nvPr>
        </p:nvSpPr>
        <p:spPr>
          <a:xfrm>
            <a:off x="6588224" y="1057300"/>
            <a:ext cx="2386608" cy="2800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如：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A2A1A0=000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，（字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0=1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，其它字线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Y0Y1Y2Y3=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由红点是否熔断决定：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融断，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Y=0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没熔断，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Y=1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59632" y="271348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59632" y="31455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254237" y="357758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254237" y="40096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 smtClean="0">
                <a:latin typeface="+mj-ea"/>
              </a:rPr>
              <a:t>第</a:t>
            </a:r>
            <a:r>
              <a:rPr lang="en-US" altLang="zh-CN" dirty="0" smtClean="0">
                <a:latin typeface="+mj-ea"/>
              </a:rPr>
              <a:t>1</a:t>
            </a:r>
            <a:r>
              <a:rPr lang="zh-CN" altLang="zh-CN" dirty="0" smtClean="0">
                <a:latin typeface="+mj-ea"/>
              </a:rPr>
              <a:t>章 计算机系统概论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</a:rPr>
              <a:t>1.2</a:t>
            </a:r>
            <a:r>
              <a:rPr lang="zh-CN" altLang="zh-CN" dirty="0" smtClean="0">
                <a:latin typeface="+mn-ea"/>
              </a:rPr>
              <a:t>计算机的硬件</a:t>
            </a:r>
            <a:endParaRPr lang="zh-CN" altLang="en-US" dirty="0">
              <a:latin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+mn-ea"/>
            </a:endParaRPr>
          </a:p>
        </p:txBody>
      </p:sp>
      <p:pic>
        <p:nvPicPr>
          <p:cNvPr id="1026" name="Picture 2" descr="a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9" y="2113217"/>
            <a:ext cx="4296115" cy="264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55576" y="5008448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1.1</a:t>
            </a:r>
            <a:r>
              <a:rPr lang="zh-CN" altLang="zh-CN" dirty="0"/>
              <a:t>以总线连接的计算机框图</a:t>
            </a:r>
            <a:endParaRPr lang="zh-CN" altLang="zh-CN" dirty="0"/>
          </a:p>
        </p:txBody>
      </p:sp>
      <p:pic>
        <p:nvPicPr>
          <p:cNvPr id="1028" name="Picture 4" descr="c:\users\LZHANG~1\appdata\roaming\360se6\USERDA~1\Temp\08B68E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89" y="1345332"/>
            <a:ext cx="15906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220072" y="3433564"/>
            <a:ext cx="34563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中文名：约翰</a:t>
            </a:r>
            <a:r>
              <a:rPr lang="en-US" altLang="zh-CN" sz="1400" dirty="0" smtClean="0"/>
              <a:t>·</a:t>
            </a:r>
            <a:r>
              <a:rPr lang="zh-CN" altLang="en-US" sz="1400" dirty="0" smtClean="0"/>
              <a:t>冯</a:t>
            </a:r>
            <a:r>
              <a:rPr lang="en-US" altLang="zh-CN" sz="1400" dirty="0" smtClean="0"/>
              <a:t>·</a:t>
            </a:r>
            <a:r>
              <a:rPr lang="zh-CN" altLang="en-US" sz="1400" dirty="0" smtClean="0"/>
              <a:t>诺依曼</a:t>
            </a:r>
            <a:endParaRPr lang="zh-CN" altLang="en-US" sz="1400" dirty="0" smtClean="0"/>
          </a:p>
          <a:p>
            <a:r>
              <a:rPr lang="zh-CN" altLang="en-US" sz="1400" dirty="0" smtClean="0"/>
              <a:t>外文名： </a:t>
            </a:r>
            <a:r>
              <a:rPr lang="en-US" altLang="zh-CN" sz="1400" dirty="0" smtClean="0"/>
              <a:t>John Von Neumann</a:t>
            </a:r>
            <a:endParaRPr lang="en-US" altLang="zh-CN" sz="1400" dirty="0" smtClean="0"/>
          </a:p>
          <a:p>
            <a:r>
              <a:rPr lang="zh-CN" altLang="en-US" sz="1400" dirty="0" smtClean="0"/>
              <a:t>国籍：     美籍匈牙利人</a:t>
            </a:r>
            <a:endParaRPr lang="zh-CN" altLang="en-US" sz="1400" dirty="0" smtClean="0"/>
          </a:p>
          <a:p>
            <a:r>
              <a:rPr lang="zh-CN" altLang="en-US" sz="1400" dirty="0" smtClean="0"/>
              <a:t>出生地： 布达佩斯</a:t>
            </a:r>
            <a:endParaRPr lang="zh-CN" altLang="en-US" sz="1400" dirty="0" smtClean="0"/>
          </a:p>
          <a:p>
            <a:r>
              <a:rPr lang="zh-CN" altLang="en-US" sz="1400" dirty="0" smtClean="0"/>
              <a:t>出生日期：	 </a:t>
            </a:r>
            <a:r>
              <a:rPr lang="en-US" altLang="zh-CN" sz="1400" dirty="0" smtClean="0"/>
              <a:t>1903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12</a:t>
            </a:r>
            <a:r>
              <a:rPr lang="zh-CN" altLang="en-US" sz="1400" dirty="0" smtClean="0"/>
              <a:t>月</a:t>
            </a:r>
            <a:r>
              <a:rPr lang="en-US" altLang="zh-CN" sz="1400" dirty="0" smtClean="0"/>
              <a:t>28</a:t>
            </a:r>
            <a:r>
              <a:rPr lang="zh-CN" altLang="en-US" sz="1400" dirty="0" smtClean="0"/>
              <a:t>日</a:t>
            </a:r>
            <a:endParaRPr lang="zh-CN" altLang="en-US" sz="1400" dirty="0" smtClean="0"/>
          </a:p>
          <a:p>
            <a:r>
              <a:rPr lang="zh-CN" altLang="en-US" sz="1400" dirty="0" smtClean="0"/>
              <a:t>逝世日期：	 </a:t>
            </a:r>
            <a:r>
              <a:rPr lang="en-US" altLang="zh-CN" sz="1400" dirty="0" smtClean="0"/>
              <a:t>1957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月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日</a:t>
            </a:r>
            <a:endParaRPr lang="zh-CN" altLang="en-US" sz="1400" dirty="0" smtClean="0"/>
          </a:p>
          <a:p>
            <a:r>
              <a:rPr lang="zh-CN" altLang="en-US" sz="1400" dirty="0" smtClean="0"/>
              <a:t>职业：	 科学家、数学家、化学家</a:t>
            </a:r>
            <a:endParaRPr lang="zh-CN" altLang="en-US" sz="1400" dirty="0" smtClean="0"/>
          </a:p>
          <a:p>
            <a:r>
              <a:rPr lang="zh-CN" altLang="en-US" sz="1400" dirty="0" smtClean="0"/>
              <a:t>毕业院校：	 苏黎世大学、布达佩斯大学</a:t>
            </a:r>
            <a:endParaRPr lang="zh-CN" altLang="en-US" sz="1400" dirty="0"/>
          </a:p>
        </p:txBody>
      </p:sp>
      <p:sp>
        <p:nvSpPr>
          <p:cNvPr id="3" name="十角星 2"/>
          <p:cNvSpPr/>
          <p:nvPr/>
        </p:nvSpPr>
        <p:spPr>
          <a:xfrm>
            <a:off x="539552" y="1777380"/>
            <a:ext cx="504056" cy="515690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十角星 9"/>
          <p:cNvSpPr/>
          <p:nvPr/>
        </p:nvSpPr>
        <p:spPr>
          <a:xfrm>
            <a:off x="1691680" y="1777380"/>
            <a:ext cx="504056" cy="515690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十角星 11"/>
          <p:cNvSpPr/>
          <p:nvPr/>
        </p:nvSpPr>
        <p:spPr>
          <a:xfrm>
            <a:off x="3497922" y="1855372"/>
            <a:ext cx="504056" cy="515690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十角星 12"/>
          <p:cNvSpPr/>
          <p:nvPr/>
        </p:nvSpPr>
        <p:spPr>
          <a:xfrm>
            <a:off x="503548" y="4238827"/>
            <a:ext cx="504056" cy="515690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十角星 13"/>
          <p:cNvSpPr/>
          <p:nvPr/>
        </p:nvSpPr>
        <p:spPr>
          <a:xfrm>
            <a:off x="1645007" y="4341505"/>
            <a:ext cx="504056" cy="515690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计算模型</a:t>
            </a:r>
            <a:r>
              <a:rPr lang="zh-CN" altLang="en-US" dirty="0"/>
              <a:t>（</a:t>
            </a:r>
            <a:r>
              <a:rPr lang="zh-CN" altLang="en-US" dirty="0" smtClean="0"/>
              <a:t>图灵机）</a:t>
            </a:r>
            <a:endParaRPr lang="zh-CN" altLang="en-US" dirty="0"/>
          </a:p>
        </p:txBody>
      </p:sp>
      <p:pic>
        <p:nvPicPr>
          <p:cNvPr id="3074" name="Picture 2" descr="http://g.hiphotos.baidu.com/baike/c0%3Dbaike80%2C5%2C5%2C80%2C26/sign=24d64d296d224f4a43947b41689efb37/0823dd54564e92584724bde19c82d158ccbf4ea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14" y="1057300"/>
            <a:ext cx="318517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ZHANG~1\appdata\roaming\360se6\USERDA~1\Temp\200PX-~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314"/>
            <a:ext cx="936104" cy="11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547664" y="3289548"/>
            <a:ext cx="33123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+mn-ea"/>
                <a:cs typeface="Times New Roman" panose="02020603050405020304" pitchFamily="18" charset="0"/>
              </a:rPr>
              <a:t>阿兰</a:t>
            </a:r>
            <a:r>
              <a:rPr lang="en-US" altLang="zh-CN" sz="1600" dirty="0" smtClean="0">
                <a:latin typeface="+mn-ea"/>
                <a:cs typeface="Times New Roman" panose="02020603050405020304" pitchFamily="18" charset="0"/>
              </a:rPr>
              <a:t>·</a:t>
            </a:r>
            <a:r>
              <a:rPr lang="zh-CN" altLang="en-US" sz="1600" dirty="0" smtClean="0">
                <a:latin typeface="+mn-ea"/>
                <a:cs typeface="Times New Roman" panose="02020603050405020304" pitchFamily="18" charset="0"/>
              </a:rPr>
              <a:t>麦席森</a:t>
            </a:r>
            <a:r>
              <a:rPr lang="en-US" altLang="zh-CN" sz="1600" dirty="0" smtClean="0">
                <a:latin typeface="+mn-ea"/>
                <a:cs typeface="Times New Roman" panose="02020603050405020304" pitchFamily="18" charset="0"/>
              </a:rPr>
              <a:t>·</a:t>
            </a:r>
            <a:r>
              <a:rPr lang="zh-CN" altLang="en-US" sz="1600" dirty="0" smtClean="0">
                <a:latin typeface="+mn-ea"/>
                <a:cs typeface="Times New Roman" panose="02020603050405020304" pitchFamily="18" charset="0"/>
              </a:rPr>
              <a:t>图灵（</a:t>
            </a:r>
            <a:r>
              <a:rPr lang="en-US" altLang="zh-CN" sz="1600" dirty="0" smtClean="0">
                <a:latin typeface="+mn-ea"/>
                <a:cs typeface="Times New Roman" panose="02020603050405020304" pitchFamily="18" charset="0"/>
              </a:rPr>
              <a:t>Alan </a:t>
            </a:r>
            <a:r>
              <a:rPr lang="en-US" altLang="zh-CN" sz="1600" dirty="0" err="1" smtClean="0">
                <a:latin typeface="+mn-ea"/>
                <a:cs typeface="Times New Roman" panose="02020603050405020304" pitchFamily="18" charset="0"/>
              </a:rPr>
              <a:t>Mathison</a:t>
            </a:r>
            <a:r>
              <a:rPr lang="en-US" altLang="zh-CN" sz="1600" dirty="0" smtClean="0">
                <a:latin typeface="+mn-ea"/>
                <a:cs typeface="Times New Roman" panose="02020603050405020304" pitchFamily="18" charset="0"/>
              </a:rPr>
              <a:t> Turing</a:t>
            </a:r>
            <a:r>
              <a:rPr lang="zh-CN" altLang="en-US" sz="16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600" dirty="0" smtClean="0">
                <a:latin typeface="+mn-ea"/>
                <a:cs typeface="Times New Roman" panose="02020603050405020304" pitchFamily="18" charset="0"/>
              </a:rPr>
              <a:t>1912.6.23—1954.6.7</a:t>
            </a:r>
            <a:r>
              <a:rPr lang="zh-CN" altLang="en-US" sz="1600" dirty="0" smtClean="0">
                <a:latin typeface="+mn-ea"/>
                <a:cs typeface="Times New Roman" panose="02020603050405020304" pitchFamily="18" charset="0"/>
              </a:rPr>
              <a:t>），英国数学家、逻辑学家，密码专家。图灵被视为近代计算机科学之父。在数值计算于算法方面他提出了有限状态自动机的概念 ，为计算机的发展率先打开了理论之门</a:t>
            </a:r>
            <a:r>
              <a:rPr lang="zh-CN" altLang="en-US" sz="12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1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345332"/>
            <a:ext cx="424847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图灵机，又称图灵计算、图灵计算机，是由数学家阿兰</a:t>
            </a:r>
            <a:r>
              <a:rPr lang="en-US" altLang="zh-CN" dirty="0">
                <a:solidFill>
                  <a:srgbClr val="FF0000"/>
                </a:solidFill>
              </a:rPr>
              <a:t>·</a:t>
            </a:r>
            <a:r>
              <a:rPr lang="zh-CN" altLang="en-US" dirty="0">
                <a:solidFill>
                  <a:srgbClr val="FF0000"/>
                </a:solidFill>
              </a:rPr>
              <a:t>麦席森</a:t>
            </a:r>
            <a:r>
              <a:rPr lang="en-US" altLang="zh-CN" dirty="0">
                <a:solidFill>
                  <a:srgbClr val="FF0000"/>
                </a:solidFill>
              </a:rPr>
              <a:t>·</a:t>
            </a:r>
            <a:r>
              <a:rPr lang="zh-CN" altLang="en-US" dirty="0">
                <a:solidFill>
                  <a:srgbClr val="FF0000"/>
                </a:solidFill>
              </a:rPr>
              <a:t>图灵（</a:t>
            </a:r>
            <a:r>
              <a:rPr lang="en-US" altLang="zh-CN" dirty="0">
                <a:solidFill>
                  <a:srgbClr val="FF0000"/>
                </a:solidFill>
              </a:rPr>
              <a:t>1912</a:t>
            </a:r>
            <a:r>
              <a:rPr lang="zh-CN" altLang="en-US" dirty="0">
                <a:solidFill>
                  <a:srgbClr val="FF0000"/>
                </a:solidFill>
              </a:rPr>
              <a:t>～</a:t>
            </a:r>
            <a:r>
              <a:rPr lang="en-US" altLang="zh-CN" dirty="0">
                <a:solidFill>
                  <a:srgbClr val="FF0000"/>
                </a:solidFill>
              </a:rPr>
              <a:t>1954</a:t>
            </a:r>
            <a:r>
              <a:rPr lang="zh-CN" altLang="en-US" dirty="0">
                <a:solidFill>
                  <a:srgbClr val="FF0000"/>
                </a:solidFill>
              </a:rPr>
              <a:t>）提出的一种抽象计算模型，即将人们使用纸笔进行数学运算的过程进行抽象，由一个虚拟的机器替代人们进行数学运算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1.3</a:t>
            </a:r>
            <a:r>
              <a:rPr lang="zh-CN" altLang="zh-CN" dirty="0" smtClean="0"/>
              <a:t>计算机系统</a:t>
            </a:r>
            <a:r>
              <a:rPr lang="zh-CN" altLang="zh-CN" dirty="0"/>
              <a:t>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34" y="1489348"/>
            <a:ext cx="454163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64386" y="5161756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1.4</a:t>
            </a:r>
            <a:r>
              <a:rPr lang="zh-CN" altLang="zh-CN" dirty="0"/>
              <a:t>计算机系统的多级层次结构</a:t>
            </a:r>
            <a:endParaRPr lang="zh-CN" altLang="zh-CN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89" y="2137420"/>
            <a:ext cx="322211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95536" y="5168508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zh-CN" altLang="zh-CN" dirty="0"/>
              <a:t>图</a:t>
            </a:r>
            <a:r>
              <a:rPr lang="en-US" altLang="zh-CN" dirty="0"/>
              <a:t>1.3</a:t>
            </a:r>
            <a:r>
              <a:rPr lang="zh-CN" altLang="zh-CN" dirty="0"/>
              <a:t>高级语言虚拟机器的层次结构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020272" y="121196"/>
            <a:ext cx="202662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横看成岭侧成峰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远近</a:t>
            </a:r>
            <a:r>
              <a:rPr lang="zh-CN" altLang="en-US" b="1" dirty="0">
                <a:solidFill>
                  <a:srgbClr val="FF0000"/>
                </a:solidFill>
              </a:rPr>
              <a:t>高低各不同。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不识庐山真面目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只</a:t>
            </a:r>
            <a:r>
              <a:rPr lang="zh-CN" altLang="en-US" b="1" dirty="0">
                <a:solidFill>
                  <a:srgbClr val="FF0000"/>
                </a:solidFill>
              </a:rPr>
              <a:t>缘身在此山中。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zh-CN" altLang="zh-CN" dirty="0" smtClean="0"/>
              <a:t>电子计算机</a:t>
            </a:r>
            <a:r>
              <a:rPr lang="zh-CN" altLang="zh-CN" dirty="0"/>
              <a:t>的发展简史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大型机</a:t>
            </a:r>
            <a:endParaRPr lang="zh-CN" altLang="zh-CN" dirty="0"/>
          </a:p>
          <a:p>
            <a:r>
              <a:rPr lang="en-US" altLang="zh-CN" dirty="0"/>
              <a:t>2. </a:t>
            </a:r>
            <a:r>
              <a:rPr lang="zh-CN" altLang="zh-CN" dirty="0"/>
              <a:t>巨型机</a:t>
            </a:r>
            <a:endParaRPr lang="zh-CN" altLang="zh-CN" dirty="0"/>
          </a:p>
          <a:p>
            <a:r>
              <a:rPr lang="en-US" altLang="zh-CN" dirty="0"/>
              <a:t>3. </a:t>
            </a:r>
            <a:r>
              <a:rPr lang="zh-CN" altLang="zh-CN" dirty="0"/>
              <a:t>小型机</a:t>
            </a:r>
            <a:endParaRPr lang="zh-CN" altLang="zh-CN" dirty="0"/>
          </a:p>
          <a:p>
            <a:r>
              <a:rPr lang="en-US" altLang="zh-CN" dirty="0"/>
              <a:t>4. </a:t>
            </a:r>
            <a:r>
              <a:rPr lang="zh-CN" altLang="zh-CN" dirty="0"/>
              <a:t>微型机</a:t>
            </a:r>
            <a:endParaRPr lang="zh-CN" altLang="zh-CN" dirty="0"/>
          </a:p>
          <a:p>
            <a:r>
              <a:rPr lang="en-US" altLang="zh-CN" dirty="0"/>
              <a:t>5. </a:t>
            </a:r>
            <a:r>
              <a:rPr lang="zh-CN" altLang="zh-CN" dirty="0"/>
              <a:t>工程工作站</a:t>
            </a:r>
            <a:endParaRPr lang="zh-CN" altLang="zh-CN" dirty="0"/>
          </a:p>
          <a:p>
            <a:r>
              <a:rPr lang="en-US" altLang="zh-CN" dirty="0"/>
              <a:t>6. </a:t>
            </a:r>
            <a:r>
              <a:rPr lang="zh-CN" altLang="zh-CN" dirty="0"/>
              <a:t>联机系统和计算机网络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zh-CN" dirty="0" smtClean="0"/>
              <a:t>计算机</a:t>
            </a:r>
            <a:r>
              <a:rPr lang="zh-CN" altLang="zh-CN" dirty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科学计算</a:t>
            </a:r>
            <a:endParaRPr lang="zh-CN" altLang="zh-CN" dirty="0"/>
          </a:p>
          <a:p>
            <a:r>
              <a:rPr lang="en-US" altLang="zh-CN" dirty="0"/>
              <a:t>2. </a:t>
            </a:r>
            <a:r>
              <a:rPr lang="zh-CN" altLang="zh-CN" dirty="0"/>
              <a:t>数据处理</a:t>
            </a:r>
            <a:endParaRPr lang="zh-CN" altLang="zh-CN" dirty="0"/>
          </a:p>
          <a:p>
            <a:r>
              <a:rPr lang="en-US" altLang="zh-CN" dirty="0"/>
              <a:t>3. </a:t>
            </a:r>
            <a:r>
              <a:rPr lang="zh-CN" altLang="zh-CN" dirty="0"/>
              <a:t>计算机控制</a:t>
            </a:r>
            <a:endParaRPr lang="zh-CN" altLang="zh-CN" dirty="0"/>
          </a:p>
          <a:p>
            <a:r>
              <a:rPr lang="en-US" altLang="zh-CN" dirty="0"/>
              <a:t>4. </a:t>
            </a:r>
            <a:r>
              <a:rPr lang="zh-CN" altLang="zh-CN" dirty="0"/>
              <a:t>计算机辅助设计</a:t>
            </a:r>
            <a:r>
              <a:rPr lang="en-US" altLang="zh-CN" dirty="0"/>
              <a:t>/</a:t>
            </a:r>
            <a:r>
              <a:rPr lang="zh-CN" altLang="zh-CN" dirty="0"/>
              <a:t>计算机辅助制造</a:t>
            </a:r>
            <a:r>
              <a:rPr lang="en-US" altLang="zh-CN" dirty="0"/>
              <a:t>(CAD/CAM)</a:t>
            </a:r>
            <a:endParaRPr lang="zh-CN" altLang="zh-CN" dirty="0"/>
          </a:p>
          <a:p>
            <a:r>
              <a:rPr lang="en-US" altLang="zh-CN" dirty="0"/>
              <a:t>5. </a:t>
            </a:r>
            <a:r>
              <a:rPr lang="zh-CN" altLang="zh-CN" dirty="0"/>
              <a:t>人工智能</a:t>
            </a:r>
            <a:endParaRPr lang="zh-CN" altLang="zh-CN" dirty="0"/>
          </a:p>
          <a:p>
            <a:r>
              <a:rPr lang="en-US" altLang="zh-CN" dirty="0"/>
              <a:t>6. </a:t>
            </a:r>
            <a:r>
              <a:rPr lang="zh-CN" altLang="zh-CN" dirty="0"/>
              <a:t>嵌入式应用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hangingPunct="0"/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章 计算机的逻辑部件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WPS 演示</Application>
  <PresentationFormat>全屏显示(16:10)</PresentationFormat>
  <Paragraphs>210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主题​​</vt:lpstr>
      <vt:lpstr> 《计算机原理》</vt:lpstr>
      <vt:lpstr>《计算机原理》成绩评定办法</vt:lpstr>
      <vt:lpstr>第1章 计算机系统概论</vt:lpstr>
      <vt:lpstr>1.2计算机的硬件</vt:lpstr>
      <vt:lpstr>计算模型（图灵机）</vt:lpstr>
      <vt:lpstr>1.3计算机系统的层次结构</vt:lpstr>
      <vt:lpstr>1.4电子计算机的发展简史</vt:lpstr>
      <vt:lpstr>1.5计算机的应用</vt:lpstr>
      <vt:lpstr>第2章 计算机的逻辑部件</vt:lpstr>
      <vt:lpstr>瑞文推理</vt:lpstr>
      <vt:lpstr>瑞文推理</vt:lpstr>
      <vt:lpstr>瑞文推理</vt:lpstr>
      <vt:lpstr>瑞文推理</vt:lpstr>
      <vt:lpstr>瑞文推理</vt:lpstr>
      <vt:lpstr>2.1计算机中常用的组合逻辑电路</vt:lpstr>
      <vt:lpstr>PowerPoint 演示文稿</vt:lpstr>
      <vt:lpstr>电路的隔离与通断</vt:lpstr>
      <vt:lpstr>PowerPoint 演示文稿</vt:lpstr>
      <vt:lpstr>PowerPoint 演示文稿</vt:lpstr>
      <vt:lpstr>PowerPoint 演示文稿</vt:lpstr>
      <vt:lpstr>2.2时序逻辑电路</vt:lpstr>
      <vt:lpstr>PowerPoint 演示文稿</vt:lpstr>
      <vt:lpstr>2.3阵列逻辑电路</vt:lpstr>
      <vt:lpstr>只读存储器(ROM)</vt:lpstr>
      <vt:lpstr>只读存储器ROM的另一种图示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计算机系统概论</dc:title>
  <dc:creator>LZHANGE6400</dc:creator>
  <cp:lastModifiedBy>85087</cp:lastModifiedBy>
  <cp:revision>49</cp:revision>
  <dcterms:created xsi:type="dcterms:W3CDTF">2013-09-06T06:02:00Z</dcterms:created>
  <dcterms:modified xsi:type="dcterms:W3CDTF">2018-12-25T10:32:34Z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