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672" y="-96"/>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8A4393-CC5A-4B72-A5D4-C801B89459E5}" type="datetimeFigureOut">
              <a:rPr lang="zh-CN" altLang="en-US" smtClean="0"/>
              <a:t>2015/9/22</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A7BD28-F5A2-45F7-B42F-27D1ED29B32D}" type="slidenum">
              <a:rPr lang="zh-CN" altLang="en-US" smtClean="0"/>
              <a:t>‹#›</a:t>
            </a:fld>
            <a:endParaRPr lang="zh-CN" altLang="en-US"/>
          </a:p>
        </p:txBody>
      </p:sp>
    </p:spTree>
    <p:extLst>
      <p:ext uri="{BB962C8B-B14F-4D97-AF65-F5344CB8AC3E}">
        <p14:creationId xmlns:p14="http://schemas.microsoft.com/office/powerpoint/2010/main" val="160980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2015/9/22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2015/9/22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2015/9/22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2015/9/22</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zh-CN" dirty="0"/>
              <a:t>第</a:t>
            </a:r>
            <a:r>
              <a:rPr lang="en-US" altLang="zh-CN" dirty="0"/>
              <a:t>7</a:t>
            </a:r>
            <a:r>
              <a:rPr lang="zh-CN" altLang="zh-CN" dirty="0"/>
              <a:t>章 </a:t>
            </a:r>
            <a:r>
              <a:rPr lang="zh-CN" altLang="zh-CN" dirty="0" smtClean="0"/>
              <a:t>存储系统</a:t>
            </a:r>
            <a:endParaRPr lang="zh-CN" altLang="en-US" dirty="0"/>
          </a:p>
        </p:txBody>
      </p:sp>
    </p:spTree>
    <p:extLst>
      <p:ext uri="{BB962C8B-B14F-4D97-AF65-F5344CB8AC3E}">
        <p14:creationId xmlns:p14="http://schemas.microsoft.com/office/powerpoint/2010/main" val="20494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7.1</a:t>
            </a:r>
            <a:r>
              <a:rPr lang="zh-CN" altLang="zh-CN" dirty="0"/>
              <a:t>存储系统的</a:t>
            </a:r>
            <a:r>
              <a:rPr lang="zh-CN" altLang="zh-CN" dirty="0" smtClean="0"/>
              <a:t>层次结构</a:t>
            </a:r>
            <a:endParaRPr lang="zh-CN" altLang="en-US" dirty="0"/>
          </a:p>
        </p:txBody>
      </p:sp>
      <p:sp>
        <p:nvSpPr>
          <p:cNvPr id="3" name="内容占位符 2"/>
          <p:cNvSpPr>
            <a:spLocks noGrp="1"/>
          </p:cNvSpPr>
          <p:nvPr>
            <p:ph idx="1"/>
          </p:nvPr>
        </p:nvSpPr>
        <p:spPr/>
        <p:txBody>
          <a:bodyPr/>
          <a:lstStyle/>
          <a:p>
            <a:r>
              <a:rPr lang="en-US" altLang="zh-CN" dirty="0"/>
              <a:t>c</a:t>
            </a:r>
            <a:r>
              <a:rPr lang="en-US" altLang="zh-CN" dirty="0" smtClean="0"/>
              <a:t>ache:</a:t>
            </a:r>
            <a:r>
              <a:rPr lang="zh-CN" altLang="en-US" dirty="0" smtClean="0"/>
              <a:t>半导体</a:t>
            </a:r>
            <a:endParaRPr lang="en-US" altLang="zh-CN" dirty="0" smtClean="0"/>
          </a:p>
          <a:p>
            <a:r>
              <a:rPr lang="zh-CN" altLang="en-US" dirty="0" smtClean="0"/>
              <a:t>主存：半导体</a:t>
            </a:r>
            <a:endParaRPr lang="en-US" altLang="zh-CN" dirty="0" smtClean="0"/>
          </a:p>
          <a:p>
            <a:r>
              <a:rPr lang="zh-CN" altLang="en-US" dirty="0" smtClean="0"/>
              <a:t>辅存：磁存贮</a:t>
            </a:r>
            <a:endParaRPr lang="en-US" altLang="zh-CN" dirty="0" smtClean="0"/>
          </a:p>
          <a:p>
            <a:endParaRPr lang="en-US" altLang="zh-CN" dirty="0"/>
          </a:p>
          <a:p>
            <a:pPr marL="0" indent="0">
              <a:buNone/>
            </a:pPr>
            <a:r>
              <a:rPr lang="zh-CN" altLang="en-US" b="1" dirty="0" smtClean="0">
                <a:solidFill>
                  <a:srgbClr val="FF0000"/>
                </a:solidFill>
              </a:rPr>
              <a:t>容量</a:t>
            </a:r>
            <a:r>
              <a:rPr lang="en-US" altLang="zh-CN" b="1" dirty="0" smtClean="0">
                <a:solidFill>
                  <a:srgbClr val="FF0000"/>
                </a:solidFill>
              </a:rPr>
              <a:t>/</a:t>
            </a:r>
            <a:r>
              <a:rPr lang="zh-CN" altLang="en-US" b="1" dirty="0" smtClean="0">
                <a:solidFill>
                  <a:srgbClr val="FF0000"/>
                </a:solidFill>
              </a:rPr>
              <a:t>速度</a:t>
            </a:r>
            <a:r>
              <a:rPr lang="en-US" altLang="zh-CN" b="1" dirty="0" smtClean="0">
                <a:solidFill>
                  <a:srgbClr val="FF0000"/>
                </a:solidFill>
              </a:rPr>
              <a:t>/</a:t>
            </a:r>
            <a:r>
              <a:rPr lang="zh-CN" altLang="en-US" b="1" dirty="0" smtClean="0">
                <a:solidFill>
                  <a:srgbClr val="FF0000"/>
                </a:solidFill>
              </a:rPr>
              <a:t>价格</a:t>
            </a:r>
            <a:endParaRPr lang="zh-CN" altLang="en-US" b="1" dirty="0">
              <a:solidFill>
                <a:srgbClr val="FF0000"/>
              </a:solidFill>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536580819"/>
              </p:ext>
            </p:extLst>
          </p:nvPr>
        </p:nvGraphicFramePr>
        <p:xfrm>
          <a:off x="4584101" y="1777380"/>
          <a:ext cx="2539096" cy="2240379"/>
        </p:xfrm>
        <a:graphic>
          <a:graphicData uri="http://schemas.openxmlformats.org/presentationml/2006/ole">
            <mc:AlternateContent xmlns:mc="http://schemas.openxmlformats.org/markup-compatibility/2006">
              <mc:Choice xmlns:v="urn:schemas-microsoft-com:vml" Requires="v">
                <p:oleObj spid="_x0000_s16394" r:id="rId3" imgW="975279" imgH="853225" progId="Photoshop.Image.7">
                  <p:embed/>
                </p:oleObj>
              </mc:Choice>
              <mc:Fallback>
                <p:oleObj r:id="rId3" imgW="975279" imgH="853225" progId="Photoshop.Image.7">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101" y="1777380"/>
                        <a:ext cx="2539096" cy="2240379"/>
                      </a:xfrm>
                      <a:prstGeom prst="rect">
                        <a:avLst/>
                      </a:prstGeom>
                      <a:noFill/>
                    </p:spPr>
                  </p:pic>
                </p:oleObj>
              </mc:Fallback>
            </mc:AlternateContent>
          </a:graphicData>
        </a:graphic>
      </p:graphicFrame>
      <p:sp>
        <p:nvSpPr>
          <p:cNvPr id="6" name="矩形 5"/>
          <p:cNvSpPr/>
          <p:nvPr/>
        </p:nvSpPr>
        <p:spPr>
          <a:xfrm>
            <a:off x="4716016" y="4254195"/>
            <a:ext cx="2323072" cy="369332"/>
          </a:xfrm>
          <a:prstGeom prst="rect">
            <a:avLst/>
          </a:prstGeom>
        </p:spPr>
        <p:txBody>
          <a:bodyPr wrap="none">
            <a:spAutoFit/>
          </a:bodyPr>
          <a:lstStyle/>
          <a:p>
            <a:pPr hangingPunct="0"/>
            <a:r>
              <a:rPr lang="zh-CN" altLang="zh-CN" dirty="0"/>
              <a:t>图</a:t>
            </a:r>
            <a:r>
              <a:rPr lang="en-US" altLang="zh-CN" dirty="0"/>
              <a:t>7.1</a:t>
            </a:r>
            <a:r>
              <a:rPr lang="zh-CN" altLang="zh-CN" dirty="0"/>
              <a:t>三层次存储系统</a:t>
            </a:r>
          </a:p>
        </p:txBody>
      </p:sp>
    </p:spTree>
    <p:extLst>
      <p:ext uri="{BB962C8B-B14F-4D97-AF65-F5344CB8AC3E}">
        <p14:creationId xmlns:p14="http://schemas.microsoft.com/office/powerpoint/2010/main" val="1632086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 </a:t>
            </a:r>
            <a:r>
              <a:rPr lang="zh-CN" altLang="zh-CN" dirty="0" smtClean="0"/>
              <a:t>高速缓冲存储器</a:t>
            </a:r>
            <a:r>
              <a:rPr lang="en-US" altLang="zh-CN" dirty="0"/>
              <a:t>(cache) </a:t>
            </a:r>
            <a:endParaRPr lang="zh-CN" altLang="en-US" dirty="0"/>
          </a:p>
        </p:txBody>
      </p:sp>
      <p:sp>
        <p:nvSpPr>
          <p:cNvPr id="3" name="内容占位符 2"/>
          <p:cNvSpPr>
            <a:spLocks noGrp="1"/>
          </p:cNvSpPr>
          <p:nvPr>
            <p:ph idx="1"/>
          </p:nvPr>
        </p:nvSpPr>
        <p:spPr/>
        <p:txBody>
          <a:bodyPr/>
          <a:lstStyle/>
          <a:p>
            <a:r>
              <a:rPr lang="zh-CN" altLang="en-US" dirty="0" smtClean="0">
                <a:solidFill>
                  <a:srgbClr val="0070C0"/>
                </a:solidFill>
              </a:rPr>
              <a:t>局部性原理</a:t>
            </a:r>
            <a:endParaRPr lang="en-US" altLang="zh-CN" dirty="0" smtClean="0">
              <a:solidFill>
                <a:srgbClr val="0070C0"/>
              </a:solidFill>
            </a:endParaRPr>
          </a:p>
          <a:p>
            <a:pPr marL="0" indent="0">
              <a:buNone/>
            </a:pPr>
            <a:r>
              <a:rPr lang="zh-CN" altLang="en-US" sz="2400" b="1" dirty="0">
                <a:solidFill>
                  <a:srgbClr val="FF0000"/>
                </a:solidFill>
              </a:rPr>
              <a:t>时间局部性（</a:t>
            </a:r>
            <a:r>
              <a:rPr lang="en-US" altLang="zh-CN" sz="2400" b="1" dirty="0">
                <a:solidFill>
                  <a:srgbClr val="FF0000"/>
                </a:solidFill>
              </a:rPr>
              <a:t>Temporal Locality</a:t>
            </a:r>
            <a:r>
              <a:rPr lang="zh-CN" altLang="en-US" sz="2400" b="1" dirty="0">
                <a:solidFill>
                  <a:srgbClr val="FF0000"/>
                </a:solidFill>
              </a:rPr>
              <a:t>）</a:t>
            </a:r>
            <a:r>
              <a:rPr lang="zh-CN" altLang="en-US" sz="2400" dirty="0"/>
              <a:t>：如果一个信息项正在被访问，那么在近期它很可能还会被再次访问</a:t>
            </a:r>
            <a:r>
              <a:rPr lang="zh-CN" altLang="en-US" sz="2400" dirty="0" smtClean="0"/>
              <a:t>。</a:t>
            </a:r>
            <a:endParaRPr lang="en-US" altLang="zh-CN" sz="2400" dirty="0" smtClean="0"/>
          </a:p>
          <a:p>
            <a:pPr marL="0" indent="0">
              <a:buNone/>
            </a:pPr>
            <a:r>
              <a:rPr lang="zh-CN" altLang="en-US" sz="2400" b="1" dirty="0" smtClean="0">
                <a:solidFill>
                  <a:srgbClr val="FF0000"/>
                </a:solidFill>
              </a:rPr>
              <a:t>空间局部性</a:t>
            </a:r>
            <a:r>
              <a:rPr lang="zh-CN" altLang="en-US" sz="2400" b="1" dirty="0">
                <a:solidFill>
                  <a:srgbClr val="FF0000"/>
                </a:solidFill>
              </a:rPr>
              <a:t>（</a:t>
            </a:r>
            <a:r>
              <a:rPr lang="en-US" altLang="zh-CN" sz="2400" b="1" dirty="0">
                <a:solidFill>
                  <a:srgbClr val="FF0000"/>
                </a:solidFill>
              </a:rPr>
              <a:t>Spatial Locality</a:t>
            </a:r>
            <a:r>
              <a:rPr lang="zh-CN" altLang="en-US" sz="2400" b="1" dirty="0">
                <a:solidFill>
                  <a:srgbClr val="FF0000"/>
                </a:solidFill>
              </a:rPr>
              <a:t>）</a:t>
            </a:r>
            <a:r>
              <a:rPr lang="zh-CN" altLang="en-US" sz="2400" dirty="0"/>
              <a:t>：在最近的将来将用到的信息很可能与现在正在使用的信息在空间地址上是临近的</a:t>
            </a:r>
            <a:r>
              <a:rPr lang="zh-CN" altLang="en-US" sz="2400" dirty="0" smtClean="0"/>
              <a:t>。</a:t>
            </a:r>
            <a:endParaRPr lang="en-US" altLang="zh-CN" sz="2400" dirty="0" smtClean="0"/>
          </a:p>
          <a:p>
            <a:pPr marL="0" indent="0">
              <a:buNone/>
            </a:pPr>
            <a:endParaRPr lang="en-US" altLang="zh-CN" sz="2400" dirty="0" smtClean="0"/>
          </a:p>
          <a:p>
            <a:r>
              <a:rPr lang="zh-CN" altLang="en-US" dirty="0" smtClean="0">
                <a:solidFill>
                  <a:srgbClr val="0070C0"/>
                </a:solidFill>
              </a:rPr>
              <a:t>高速缓冲存储器</a:t>
            </a:r>
            <a:r>
              <a:rPr lang="en-US" altLang="zh-CN" dirty="0">
                <a:solidFill>
                  <a:srgbClr val="0070C0"/>
                </a:solidFill>
              </a:rPr>
              <a:t>(cache</a:t>
            </a:r>
            <a:r>
              <a:rPr lang="en-US" altLang="zh-CN" dirty="0" smtClean="0">
                <a:solidFill>
                  <a:srgbClr val="0070C0"/>
                </a:solidFill>
              </a:rPr>
              <a:t>)</a:t>
            </a:r>
          </a:p>
          <a:p>
            <a:pPr marL="0" indent="0">
              <a:buNone/>
            </a:pPr>
            <a:r>
              <a:rPr lang="zh-CN" altLang="en-US" sz="2400" dirty="0" smtClean="0"/>
              <a:t>在</a:t>
            </a:r>
            <a:r>
              <a:rPr lang="zh-CN" altLang="en-US" sz="2400" dirty="0"/>
              <a:t>主存和</a:t>
            </a:r>
            <a:r>
              <a:rPr lang="en-US" altLang="zh-CN" sz="2400" dirty="0"/>
              <a:t>CPU</a:t>
            </a:r>
            <a:r>
              <a:rPr lang="zh-CN" altLang="en-US" sz="2400" dirty="0"/>
              <a:t>之间设置一个高速的容量相对较小的</a:t>
            </a:r>
            <a:r>
              <a:rPr lang="zh-CN" altLang="en-US" sz="2400" dirty="0" smtClean="0"/>
              <a:t>存储器。</a:t>
            </a:r>
            <a:endParaRPr lang="zh-CN" altLang="en-US" sz="2400" dirty="0"/>
          </a:p>
          <a:p>
            <a:pPr marL="0" indent="0">
              <a:buNone/>
            </a:pPr>
            <a:endParaRPr lang="en-US" altLang="zh-CN" sz="2400" dirty="0" smtClean="0"/>
          </a:p>
        </p:txBody>
      </p:sp>
    </p:spTree>
    <p:extLst>
      <p:ext uri="{BB962C8B-B14F-4D97-AF65-F5344CB8AC3E}">
        <p14:creationId xmlns:p14="http://schemas.microsoft.com/office/powerpoint/2010/main" val="4239122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cache</a:t>
            </a:r>
            <a:r>
              <a:rPr lang="zh-CN" altLang="zh-CN" dirty="0"/>
              <a:t>存储器工作原理</a:t>
            </a:r>
            <a:endParaRPr lang="zh-CN" altLang="en-US" dirty="0"/>
          </a:p>
        </p:txBody>
      </p:sp>
      <p:pic>
        <p:nvPicPr>
          <p:cNvPr id="17410" name="Picture 2" descr="g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097692"/>
            <a:ext cx="4896544" cy="4360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6012160" y="4827705"/>
            <a:ext cx="2402902" cy="369332"/>
          </a:xfrm>
          <a:prstGeom prst="rect">
            <a:avLst/>
          </a:prstGeom>
        </p:spPr>
        <p:txBody>
          <a:bodyPr wrap="none">
            <a:spAutoFit/>
          </a:bodyPr>
          <a:lstStyle/>
          <a:p>
            <a:pPr hangingPunct="0"/>
            <a:r>
              <a:rPr lang="zh-CN" altLang="zh-CN" dirty="0"/>
              <a:t>图</a:t>
            </a:r>
            <a:r>
              <a:rPr lang="en-US" altLang="zh-CN" dirty="0"/>
              <a:t>7.2cache</a:t>
            </a:r>
            <a:r>
              <a:rPr lang="zh-CN" altLang="zh-CN" dirty="0"/>
              <a:t>的基本结构</a:t>
            </a:r>
          </a:p>
        </p:txBody>
      </p:sp>
    </p:spTree>
    <p:extLst>
      <p:ext uri="{BB962C8B-B14F-4D97-AF65-F5344CB8AC3E}">
        <p14:creationId xmlns:p14="http://schemas.microsoft.com/office/powerpoint/2010/main" val="3990553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cache</a:t>
            </a:r>
            <a:r>
              <a:rPr lang="zh-CN" altLang="zh-CN" dirty="0"/>
              <a:t>存储器</a:t>
            </a:r>
            <a:r>
              <a:rPr lang="zh-CN" altLang="zh-CN" dirty="0" smtClean="0"/>
              <a:t>组织</a:t>
            </a:r>
            <a:r>
              <a:rPr lang="zh-CN" altLang="en-US" dirty="0" smtClean="0"/>
              <a:t>：直接映像</a:t>
            </a:r>
            <a:endParaRPr lang="zh-CN" altLang="en-US" dirty="0"/>
          </a:p>
        </p:txBody>
      </p:sp>
      <p:pic>
        <p:nvPicPr>
          <p:cNvPr id="18434" name="Picture 2" descr="g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129308"/>
            <a:ext cx="6165463"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835696" y="5065484"/>
            <a:ext cx="2633734" cy="369332"/>
          </a:xfrm>
          <a:prstGeom prst="rect">
            <a:avLst/>
          </a:prstGeom>
        </p:spPr>
        <p:txBody>
          <a:bodyPr wrap="none">
            <a:spAutoFit/>
          </a:bodyPr>
          <a:lstStyle/>
          <a:p>
            <a:pPr hangingPunct="0"/>
            <a:r>
              <a:rPr lang="zh-CN" altLang="zh-CN" dirty="0"/>
              <a:t>图</a:t>
            </a:r>
            <a:r>
              <a:rPr lang="en-US" altLang="zh-CN" dirty="0"/>
              <a:t>7.3</a:t>
            </a:r>
            <a:r>
              <a:rPr lang="zh-CN" altLang="zh-CN" dirty="0"/>
              <a:t>直接映像</a:t>
            </a:r>
            <a:r>
              <a:rPr lang="en-US" altLang="zh-CN" dirty="0"/>
              <a:t>cache</a:t>
            </a:r>
            <a:r>
              <a:rPr lang="zh-CN" altLang="zh-CN" dirty="0"/>
              <a:t>组织</a:t>
            </a:r>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264" y="2281436"/>
            <a:ext cx="1758050" cy="55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1993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地址</a:t>
            </a:r>
            <a:r>
              <a:rPr lang="zh-CN" altLang="zh-CN" dirty="0" smtClean="0"/>
              <a:t>映像</a:t>
            </a:r>
            <a:r>
              <a:rPr lang="zh-CN" altLang="en-US" dirty="0" smtClean="0"/>
              <a:t>：全相联</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742435148"/>
              </p:ext>
            </p:extLst>
          </p:nvPr>
        </p:nvGraphicFramePr>
        <p:xfrm>
          <a:off x="2383434" y="1201316"/>
          <a:ext cx="4377131" cy="3607713"/>
        </p:xfrm>
        <a:graphic>
          <a:graphicData uri="http://schemas.openxmlformats.org/presentationml/2006/ole">
            <mc:AlternateContent xmlns:mc="http://schemas.openxmlformats.org/markup-compatibility/2006">
              <mc:Choice xmlns:v="urn:schemas-microsoft-com:vml" Requires="v">
                <p:oleObj spid="_x0000_s19462" r:id="rId3" imgW="2441246" imgH="2005588" progId="Photoshop.Image.7">
                  <p:embed/>
                </p:oleObj>
              </mc:Choice>
              <mc:Fallback>
                <p:oleObj r:id="rId3" imgW="2441246" imgH="2005588" progId="Photoshop.Image.7">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3434" y="1201316"/>
                        <a:ext cx="4377131" cy="3607713"/>
                      </a:xfrm>
                      <a:prstGeom prst="rect">
                        <a:avLst/>
                      </a:prstGeom>
                      <a:noFill/>
                    </p:spPr>
                  </p:pic>
                </p:oleObj>
              </mc:Fallback>
            </mc:AlternateContent>
          </a:graphicData>
        </a:graphic>
      </p:graphicFrame>
      <p:sp>
        <p:nvSpPr>
          <p:cNvPr id="6" name="矩形 5"/>
          <p:cNvSpPr/>
          <p:nvPr/>
        </p:nvSpPr>
        <p:spPr>
          <a:xfrm>
            <a:off x="2843808" y="5161756"/>
            <a:ext cx="2864567" cy="369332"/>
          </a:xfrm>
          <a:prstGeom prst="rect">
            <a:avLst/>
          </a:prstGeom>
        </p:spPr>
        <p:txBody>
          <a:bodyPr wrap="none">
            <a:spAutoFit/>
          </a:bodyPr>
          <a:lstStyle/>
          <a:p>
            <a:pPr hangingPunct="0"/>
            <a:r>
              <a:rPr lang="zh-CN" altLang="zh-CN" dirty="0"/>
              <a:t>图</a:t>
            </a:r>
            <a:r>
              <a:rPr lang="en-US" altLang="zh-CN" dirty="0"/>
              <a:t>7.4</a:t>
            </a:r>
            <a:r>
              <a:rPr lang="zh-CN" altLang="zh-CN" dirty="0"/>
              <a:t>全相联映像</a:t>
            </a:r>
            <a:r>
              <a:rPr lang="en-US" altLang="zh-CN" dirty="0"/>
              <a:t>cache</a:t>
            </a:r>
            <a:r>
              <a:rPr lang="zh-CN" altLang="zh-CN" dirty="0"/>
              <a:t>组织</a:t>
            </a:r>
          </a:p>
        </p:txBody>
      </p:sp>
    </p:spTree>
    <p:extLst>
      <p:ext uri="{BB962C8B-B14F-4D97-AF65-F5344CB8AC3E}">
        <p14:creationId xmlns:p14="http://schemas.microsoft.com/office/powerpoint/2010/main" val="2249309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地址</a:t>
            </a:r>
            <a:r>
              <a:rPr lang="zh-CN" altLang="zh-CN" dirty="0" smtClean="0"/>
              <a:t>映像</a:t>
            </a:r>
            <a:r>
              <a:rPr lang="zh-CN" altLang="en-US" dirty="0" smtClean="0"/>
              <a:t>：组相联</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890872853"/>
              </p:ext>
            </p:extLst>
          </p:nvPr>
        </p:nvGraphicFramePr>
        <p:xfrm>
          <a:off x="2231740" y="1705372"/>
          <a:ext cx="4680520" cy="3271331"/>
        </p:xfrm>
        <a:graphic>
          <a:graphicData uri="http://schemas.openxmlformats.org/presentationml/2006/ole">
            <mc:AlternateContent xmlns:mc="http://schemas.openxmlformats.org/markup-compatibility/2006">
              <mc:Choice xmlns:v="urn:schemas-microsoft-com:vml" Requires="v">
                <p:oleObj spid="_x0000_s20485" r:id="rId3" imgW="3544531" imgH="2480657" progId="Photoshop.Image.7">
                  <p:embed/>
                </p:oleObj>
              </mc:Choice>
              <mc:Fallback>
                <p:oleObj r:id="rId3" imgW="3544531" imgH="2480657" progId="Photoshop.Image.7">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1740" y="1705372"/>
                        <a:ext cx="4680520" cy="3271331"/>
                      </a:xfrm>
                      <a:prstGeom prst="rect">
                        <a:avLst/>
                      </a:prstGeom>
                      <a:noFill/>
                    </p:spPr>
                  </p:pic>
                </p:oleObj>
              </mc:Fallback>
            </mc:AlternateContent>
          </a:graphicData>
        </a:graphic>
      </p:graphicFrame>
      <p:sp>
        <p:nvSpPr>
          <p:cNvPr id="6" name="矩形 5"/>
          <p:cNvSpPr/>
          <p:nvPr/>
        </p:nvSpPr>
        <p:spPr>
          <a:xfrm>
            <a:off x="3275856" y="5130398"/>
            <a:ext cx="2864567" cy="369332"/>
          </a:xfrm>
          <a:prstGeom prst="rect">
            <a:avLst/>
          </a:prstGeom>
        </p:spPr>
        <p:txBody>
          <a:bodyPr wrap="none">
            <a:spAutoFit/>
          </a:bodyPr>
          <a:lstStyle/>
          <a:p>
            <a:pPr hangingPunct="0"/>
            <a:r>
              <a:rPr lang="zh-CN" altLang="zh-CN" dirty="0"/>
              <a:t>图</a:t>
            </a:r>
            <a:r>
              <a:rPr lang="en-US" altLang="zh-CN" dirty="0"/>
              <a:t>7.5</a:t>
            </a:r>
            <a:r>
              <a:rPr lang="zh-CN" altLang="zh-CN" dirty="0"/>
              <a:t>组相联映像</a:t>
            </a:r>
            <a:r>
              <a:rPr lang="en-US" altLang="zh-CN" dirty="0"/>
              <a:t>cache</a:t>
            </a:r>
            <a:r>
              <a:rPr lang="zh-CN" altLang="zh-CN" dirty="0"/>
              <a:t>组织</a:t>
            </a:r>
          </a:p>
        </p:txBody>
      </p:sp>
      <p:pic>
        <p:nvPicPr>
          <p:cNvPr id="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1140151"/>
            <a:ext cx="4265573" cy="398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2757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替换</a:t>
            </a:r>
            <a:r>
              <a:rPr lang="zh-CN" altLang="zh-CN" dirty="0" smtClean="0"/>
              <a:t>算法</a:t>
            </a:r>
            <a:r>
              <a:rPr lang="zh-CN" altLang="en-US" dirty="0" smtClean="0"/>
              <a:t>：最近最少使用</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363571228"/>
              </p:ext>
            </p:extLst>
          </p:nvPr>
        </p:nvGraphicFramePr>
        <p:xfrm>
          <a:off x="2447764" y="1345332"/>
          <a:ext cx="4248472" cy="3386158"/>
        </p:xfrm>
        <a:graphic>
          <a:graphicData uri="http://schemas.openxmlformats.org/presentationml/2006/ole">
            <mc:AlternateContent xmlns:mc="http://schemas.openxmlformats.org/markup-compatibility/2006">
              <mc:Choice xmlns:v="urn:schemas-microsoft-com:vml" Requires="v">
                <p:oleObj spid="_x0000_s21509" r:id="rId3" imgW="1926014" imgH="1529970" progId="Photoshop.Image.7">
                  <p:embed/>
                </p:oleObj>
              </mc:Choice>
              <mc:Fallback>
                <p:oleObj r:id="rId3" imgW="1926014" imgH="1529970" progId="Photoshop.Image.7">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7764" y="1345332"/>
                        <a:ext cx="4248472" cy="3386158"/>
                      </a:xfrm>
                      <a:prstGeom prst="rect">
                        <a:avLst/>
                      </a:prstGeom>
                      <a:noFill/>
                    </p:spPr>
                  </p:pic>
                </p:oleObj>
              </mc:Fallback>
            </mc:AlternateContent>
          </a:graphicData>
        </a:graphic>
      </p:graphicFrame>
      <p:sp>
        <p:nvSpPr>
          <p:cNvPr id="6" name="矩形 5"/>
          <p:cNvSpPr/>
          <p:nvPr/>
        </p:nvSpPr>
        <p:spPr>
          <a:xfrm>
            <a:off x="3216065" y="4801716"/>
            <a:ext cx="2693366" cy="369332"/>
          </a:xfrm>
          <a:prstGeom prst="rect">
            <a:avLst/>
          </a:prstGeom>
        </p:spPr>
        <p:txBody>
          <a:bodyPr wrap="none">
            <a:spAutoFit/>
          </a:bodyPr>
          <a:lstStyle/>
          <a:p>
            <a:pPr hangingPunct="0"/>
            <a:r>
              <a:rPr lang="zh-CN" altLang="zh-CN" dirty="0"/>
              <a:t>图</a:t>
            </a:r>
            <a:r>
              <a:rPr lang="en-US" altLang="zh-CN" dirty="0"/>
              <a:t>7.6LRU</a:t>
            </a:r>
            <a:r>
              <a:rPr lang="zh-CN" altLang="zh-CN" dirty="0"/>
              <a:t>算法替换登记表</a:t>
            </a:r>
          </a:p>
        </p:txBody>
      </p:sp>
    </p:spTree>
    <p:extLst>
      <p:ext uri="{BB962C8B-B14F-4D97-AF65-F5344CB8AC3E}">
        <p14:creationId xmlns:p14="http://schemas.microsoft.com/office/powerpoint/2010/main" val="10677658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173</Words>
  <Application>Microsoft Office PowerPoint</Application>
  <PresentationFormat>全屏显示(16:10)</PresentationFormat>
  <Paragraphs>25</Paragraphs>
  <Slides>8</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vt:i4>
      </vt:variant>
    </vt:vector>
  </HeadingPairs>
  <TitlesOfParts>
    <vt:vector size="10" baseType="lpstr">
      <vt:lpstr>Office 主题</vt:lpstr>
      <vt:lpstr>Photoshop.Image.7</vt:lpstr>
      <vt:lpstr>第7章 存储系统</vt:lpstr>
      <vt:lpstr>7.1存储系统的层次结构</vt:lpstr>
      <vt:lpstr>7.2 高速缓冲存储器(cache) </vt:lpstr>
      <vt:lpstr>cache存储器工作原理</vt:lpstr>
      <vt:lpstr>cache存储器组织：直接映像</vt:lpstr>
      <vt:lpstr>地址映像：全相联</vt:lpstr>
      <vt:lpstr>地址映像：组相联</vt:lpstr>
      <vt:lpstr>替换算法：最近最少使用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中央处理器</dc:title>
  <dc:creator>LZHANGE6400</dc:creator>
  <cp:lastModifiedBy>Administrator</cp:lastModifiedBy>
  <cp:revision>18</cp:revision>
  <dcterms:created xsi:type="dcterms:W3CDTF">2013-09-09T01:49:08Z</dcterms:created>
  <dcterms:modified xsi:type="dcterms:W3CDTF">2015-09-22T05:52:59Z</dcterms:modified>
</cp:coreProperties>
</file>