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672" y="-9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AE36F-F053-4087-B4E4-12AC9CFE0087}" type="datetimeFigureOut">
              <a:rPr lang="zh-CN" altLang="en-US" smtClean="0"/>
              <a:t>2015/9/22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BB31-7B6D-419E-B660-079E4FBEE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769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AE36F-F053-4087-B4E4-12AC9CFE0087}" type="datetimeFigureOut">
              <a:rPr lang="zh-CN" altLang="en-US" smtClean="0"/>
              <a:t>2015/9/22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BB31-7B6D-419E-B660-079E4FBEE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07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AE36F-F053-4087-B4E4-12AC9CFE0087}" type="datetimeFigureOut">
              <a:rPr lang="zh-CN" altLang="en-US" smtClean="0"/>
              <a:t>2015/9/22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BB31-7B6D-419E-B660-079E4FBEE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046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AE36F-F053-4087-B4E4-12AC9CFE0087}" type="datetimeFigureOut">
              <a:rPr lang="zh-CN" altLang="en-US" smtClean="0"/>
              <a:t>2015/9/22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BB31-7B6D-419E-B660-079E4FBEE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3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AE36F-F053-4087-B4E4-12AC9CFE0087}" type="datetimeFigureOut">
              <a:rPr lang="zh-CN" altLang="en-US" smtClean="0"/>
              <a:t>2015/9/22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BB31-7B6D-419E-B660-079E4FBEE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455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AE36F-F053-4087-B4E4-12AC9CFE0087}" type="datetimeFigureOut">
              <a:rPr lang="zh-CN" altLang="en-US" smtClean="0"/>
              <a:t>2015/9/22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BB31-7B6D-419E-B660-079E4FBEE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817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AE36F-F053-4087-B4E4-12AC9CFE0087}" type="datetimeFigureOut">
              <a:rPr lang="zh-CN" altLang="en-US" smtClean="0"/>
              <a:t>2015/9/22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BB31-7B6D-419E-B660-079E4FBEE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469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AE36F-F053-4087-B4E4-12AC9CFE0087}" type="datetimeFigureOut">
              <a:rPr lang="zh-CN" altLang="en-US" smtClean="0"/>
              <a:t>2015/9/22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BB31-7B6D-419E-B660-079E4FBEE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15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AE36F-F053-4087-B4E4-12AC9CFE0087}" type="datetimeFigureOut">
              <a:rPr lang="zh-CN" altLang="en-US" smtClean="0"/>
              <a:t>2015/9/22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BB31-7B6D-419E-B660-079E4FBEE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339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AE36F-F053-4087-B4E4-12AC9CFE0087}" type="datetimeFigureOut">
              <a:rPr lang="zh-CN" altLang="en-US" smtClean="0"/>
              <a:t>2015/9/22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BB31-7B6D-419E-B660-079E4FBEE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965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AE36F-F053-4087-B4E4-12AC9CFE0087}" type="datetimeFigureOut">
              <a:rPr lang="zh-CN" altLang="en-US" smtClean="0"/>
              <a:t>2015/9/22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BB31-7B6D-419E-B660-079E4FBEE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15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AE36F-F053-4087-B4E4-12AC9CFE0087}" type="datetimeFigureOut">
              <a:rPr lang="zh-CN" altLang="en-US" smtClean="0"/>
              <a:t>2015/9/22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2BB31-7B6D-419E-B660-079E4FBEE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128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第</a:t>
            </a:r>
            <a:r>
              <a:rPr lang="en-US" altLang="zh-CN" b="1" dirty="0"/>
              <a:t>4</a:t>
            </a:r>
            <a:r>
              <a:rPr lang="zh-CN" altLang="zh-CN" b="1" dirty="0"/>
              <a:t>章 </a:t>
            </a:r>
            <a:r>
              <a:rPr lang="zh-CN" altLang="zh-CN" b="1" dirty="0" smtClean="0"/>
              <a:t>主存储器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8141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动态存储器</a:t>
            </a:r>
            <a:r>
              <a:rPr lang="en-US" altLang="zh-CN" dirty="0"/>
              <a:t>(DRAM)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1778"/>
            <a:ext cx="8424937" cy="2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308304" y="1114653"/>
            <a:ext cx="93458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地址线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116860"/>
            <a:ext cx="93458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地址线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827584" y="1561356"/>
            <a:ext cx="360040" cy="5447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64088" y="1203741"/>
            <a:ext cx="93458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数据线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01414" y="1921396"/>
            <a:ext cx="93458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数据线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5616" y="3649588"/>
            <a:ext cx="93458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数据线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722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16K</a:t>
            </a:r>
            <a:r>
              <a:rPr lang="zh-CN" altLang="zh-CN" dirty="0"/>
              <a:t>×</a:t>
            </a:r>
            <a:r>
              <a:rPr lang="en-US" altLang="zh-CN" dirty="0"/>
              <a:t>1</a:t>
            </a:r>
            <a:r>
              <a:rPr lang="zh-CN" altLang="zh-CN" dirty="0"/>
              <a:t>位动态存储器</a:t>
            </a:r>
            <a:r>
              <a:rPr lang="zh-CN" altLang="zh-CN" dirty="0" smtClean="0"/>
              <a:t>框图</a:t>
            </a:r>
            <a:endParaRPr lang="zh-CN" altLang="en-US" dirty="0"/>
          </a:p>
        </p:txBody>
      </p:sp>
      <p:pic>
        <p:nvPicPr>
          <p:cNvPr id="6146" name="Picture 2" descr="d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61355"/>
            <a:ext cx="8136904" cy="374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4383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存储器容量扩展</a:t>
            </a:r>
            <a:r>
              <a:rPr lang="zh-CN" altLang="en-US" dirty="0"/>
              <a:t>：</a:t>
            </a:r>
            <a:r>
              <a:rPr lang="zh-CN" altLang="en-US" dirty="0" smtClean="0"/>
              <a:t>位扩展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4.4 </a:t>
            </a:r>
            <a:r>
              <a:rPr lang="zh-CN" altLang="zh-CN" dirty="0" smtClean="0"/>
              <a:t>半导体存储器</a:t>
            </a:r>
            <a:r>
              <a:rPr lang="zh-CN" altLang="zh-CN" dirty="0"/>
              <a:t>的组成与</a:t>
            </a:r>
            <a:r>
              <a:rPr lang="zh-CN" altLang="zh-CN" dirty="0" smtClean="0"/>
              <a:t>控制</a:t>
            </a:r>
            <a:endParaRPr lang="zh-CN" altLang="en-US" dirty="0"/>
          </a:p>
        </p:txBody>
      </p:sp>
      <p:pic>
        <p:nvPicPr>
          <p:cNvPr id="7170" name="Picture 2" descr="d1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93404"/>
            <a:ext cx="3876701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4729708"/>
            <a:ext cx="7128792" cy="720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sp>
        <p:nvSpPr>
          <p:cNvPr id="4" name="矩形 3"/>
          <p:cNvSpPr/>
          <p:nvPr/>
        </p:nvSpPr>
        <p:spPr>
          <a:xfrm>
            <a:off x="827584" y="4635635"/>
            <a:ext cx="180020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971519" y="2929508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16K×4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32040" y="206541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字：容量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19744" y="2062484"/>
            <a:ext cx="2344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位：每一单元的位数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9" name="下箭头 8"/>
          <p:cNvSpPr/>
          <p:nvPr/>
        </p:nvSpPr>
        <p:spPr>
          <a:xfrm rot="19247167">
            <a:off x="5618922" y="2446282"/>
            <a:ext cx="351036" cy="7600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 rot="1605835">
            <a:off x="7055867" y="2416967"/>
            <a:ext cx="353095" cy="638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563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存储器容量扩展</a:t>
            </a:r>
            <a:r>
              <a:rPr lang="zh-CN" altLang="en-US" dirty="0" smtClean="0"/>
              <a:t>：字扩展</a:t>
            </a:r>
            <a:endParaRPr lang="zh-CN" altLang="en-US" dirty="0"/>
          </a:p>
        </p:txBody>
      </p:sp>
      <p:pic>
        <p:nvPicPr>
          <p:cNvPr id="8194" name="Picture 2" descr="d1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29308"/>
            <a:ext cx="5976664" cy="3050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352329"/>
            <a:ext cx="6677930" cy="478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844658"/>
            <a:ext cx="22955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0080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d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1195"/>
            <a:ext cx="6264696" cy="3391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219" y="3721596"/>
            <a:ext cx="653415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219" y="5016996"/>
            <a:ext cx="187642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088" y="3505309"/>
            <a:ext cx="216217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15397" y="1489611"/>
            <a:ext cx="800219" cy="230399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000" dirty="0" smtClean="0"/>
              <a:t>字位扩展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18310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28865"/>
            <a:ext cx="8964488" cy="952500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4.1 </a:t>
            </a:r>
            <a:r>
              <a:rPr lang="zh-CN" altLang="en-US" sz="3600" dirty="0" smtClean="0"/>
              <a:t>主存储器分类、技术指标和基本操作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61356"/>
            <a:ext cx="7787208" cy="2952328"/>
          </a:xfrm>
        </p:spPr>
        <p:txBody>
          <a:bodyPr/>
          <a:lstStyle/>
          <a:p>
            <a:pPr marL="0" indent="0">
              <a:spcBef>
                <a:spcPct val="50000"/>
              </a:spcBef>
              <a:buNone/>
            </a:pPr>
            <a:r>
              <a:rPr lang="zh-CN" altLang="en-US" dirty="0" smtClean="0"/>
              <a:t>内存贮器：</a:t>
            </a:r>
            <a:endParaRPr lang="en-US" altLang="zh-CN" dirty="0" smtClean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dirty="0" smtClean="0"/>
              <a:t>CPU</a:t>
            </a:r>
            <a:r>
              <a:rPr lang="zh-CN" altLang="en-US" dirty="0" smtClean="0"/>
              <a:t>直接从存储器取指令或存取数据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dirty="0" smtClean="0"/>
              <a:t>直接存储器存取</a:t>
            </a:r>
            <a:r>
              <a:rPr lang="en-US" altLang="zh-CN" dirty="0" smtClean="0"/>
              <a:t>(DMA)</a:t>
            </a:r>
            <a:r>
              <a:rPr lang="zh-CN" altLang="en-US" dirty="0" smtClean="0"/>
              <a:t>技术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dirty="0" smtClean="0"/>
              <a:t>共享存储器的多处理机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0559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存贮器主要功能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63888" y="1890769"/>
            <a:ext cx="2088232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0070C0"/>
                </a:solidFill>
                <a:latin typeface="+mn-ea"/>
              </a:rPr>
              <a:t>内存贮器</a:t>
            </a:r>
            <a:endParaRPr lang="zh-CN" altLang="en-US" sz="28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5" name="左右箭头 4"/>
          <p:cNvSpPr/>
          <p:nvPr/>
        </p:nvSpPr>
        <p:spPr>
          <a:xfrm>
            <a:off x="1763688" y="2214805"/>
            <a:ext cx="1656184" cy="5760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指令、数据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2276582"/>
            <a:ext cx="7920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CPU</a:t>
            </a:r>
          </a:p>
          <a:p>
            <a:r>
              <a:rPr lang="en-US" altLang="zh-CN" sz="2800" dirty="0" smtClean="0"/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98623" y="4081636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外设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上下箭头 7"/>
          <p:cNvSpPr/>
          <p:nvPr/>
        </p:nvSpPr>
        <p:spPr>
          <a:xfrm>
            <a:off x="4427984" y="3217540"/>
            <a:ext cx="504056" cy="86409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79712" y="1568474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计算机指令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如：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Load/Store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20072" y="3393456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DMA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CN" dirty="0">
                <a:solidFill>
                  <a:srgbClr val="FF0000"/>
                </a:solidFill>
              </a:rPr>
              <a:t>Directional Memory Access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00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存储器的类型和特点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按存储介质分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zh-CN" altLang="en-US" dirty="0" smtClean="0"/>
              <a:t>半导体存储器、磁表面存储器、光存储器</a:t>
            </a:r>
          </a:p>
          <a:p>
            <a:r>
              <a:rPr lang="zh-CN" altLang="en-US" dirty="0" smtClean="0"/>
              <a:t>按读写性质分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zh-CN" altLang="en-US" dirty="0" smtClean="0"/>
              <a:t>随机读写存储器（又称为易失性存储器）</a:t>
            </a:r>
            <a:endParaRPr lang="en-US" altLang="zh-CN" dirty="0" smtClean="0"/>
          </a:p>
          <a:p>
            <a:pPr marL="800100" lvl="2" indent="0">
              <a:buNone/>
            </a:pPr>
            <a:r>
              <a:rPr lang="zh-CN" altLang="en-US" dirty="0" smtClean="0"/>
              <a:t>静态随机存储器（</a:t>
            </a:r>
            <a:r>
              <a:rPr lang="en-US" altLang="zh-CN" dirty="0" smtClean="0"/>
              <a:t>SRAM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800100" lvl="2" indent="0">
              <a:buNone/>
            </a:pPr>
            <a:r>
              <a:rPr lang="zh-CN" altLang="en-US" dirty="0" smtClean="0"/>
              <a:t>动态随机存储器（</a:t>
            </a:r>
            <a:r>
              <a:rPr lang="en-US" altLang="zh-CN" dirty="0" smtClean="0"/>
              <a:t>DRAM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zh-CN" altLang="en-US" dirty="0" smtClean="0"/>
              <a:t>只读存储器（又称为非易失性存储器）</a:t>
            </a:r>
            <a:endParaRPr lang="en-US" altLang="zh-CN" dirty="0" smtClean="0"/>
          </a:p>
          <a:p>
            <a:pPr marL="857250" lvl="2" indent="0">
              <a:buNone/>
            </a:pPr>
            <a:r>
              <a:rPr lang="zh-CN" altLang="en-US" dirty="0" smtClean="0"/>
              <a:t>掩膜型</a:t>
            </a:r>
            <a:r>
              <a:rPr lang="en-US" altLang="zh-CN" dirty="0" smtClean="0"/>
              <a:t>ROM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EPROM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EEPROM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2768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主存储器的主要技术指标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存储容量：</a:t>
            </a:r>
            <a:endParaRPr lang="en-US" altLang="zh-CN" dirty="0" smtClean="0"/>
          </a:p>
          <a:p>
            <a:r>
              <a:rPr lang="en-US" altLang="zh-CN" dirty="0" smtClean="0"/>
              <a:t>Byte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bit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1MB=1024B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</a:t>
            </a:r>
            <a:endParaRPr lang="en-US" altLang="zh-CN" dirty="0" smtClean="0"/>
          </a:p>
          <a:p>
            <a:r>
              <a:rPr lang="zh-CN" altLang="en-US" dirty="0" smtClean="0"/>
              <a:t>存取时间：启动一次存储器操作到完成该操作所经历的时间。</a:t>
            </a:r>
            <a:endParaRPr lang="en-US" altLang="zh-CN" dirty="0" smtClean="0"/>
          </a:p>
          <a:p>
            <a:r>
              <a:rPr lang="zh-CN" altLang="en-US" dirty="0" smtClean="0"/>
              <a:t>存储周期：启动两次独立的存储器操作所需间隔的最小时间</a:t>
            </a:r>
            <a:r>
              <a:rPr lang="zh-CN" altLang="en-US" b="1" dirty="0" smtClean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7930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主存储器的基本操作</a:t>
            </a:r>
            <a:endParaRPr lang="zh-CN" altLang="en-US" dirty="0"/>
          </a:p>
        </p:txBody>
      </p:sp>
      <p:pic>
        <p:nvPicPr>
          <p:cNvPr id="1026" name="Picture 2" descr="d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49387"/>
            <a:ext cx="3456384" cy="3384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20072" y="1417340"/>
            <a:ext cx="3168352" cy="378565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AR</a:t>
            </a:r>
            <a:r>
              <a:rPr lang="zh-CN" altLang="en-US" sz="2000" dirty="0" smtClean="0"/>
              <a:t>：地址寄存器，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内地址数据的暂存器。</a:t>
            </a:r>
            <a:endParaRPr lang="en-US" altLang="zh-CN" sz="2000" dirty="0" smtClean="0"/>
          </a:p>
          <a:p>
            <a:r>
              <a:rPr lang="en-US" altLang="zh-CN" sz="2000" dirty="0" smtClean="0"/>
              <a:t>DR</a:t>
            </a:r>
            <a:r>
              <a:rPr lang="zh-CN" altLang="en-US" sz="2000" dirty="0" smtClean="0"/>
              <a:t>：数据寄存器，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内数据的暂存器。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读：</a:t>
            </a:r>
            <a:r>
              <a:rPr lang="en-US" altLang="zh-CN" sz="2000" dirty="0" smtClean="0"/>
              <a:t>AR</a:t>
            </a:r>
            <a:r>
              <a:rPr lang="en-US" altLang="zh-CN" sz="2000" dirty="0" smtClean="0">
                <a:latin typeface="宋体"/>
                <a:ea typeface="宋体"/>
              </a:rPr>
              <a:t>→</a:t>
            </a:r>
            <a:r>
              <a:rPr lang="en-US" altLang="zh-CN" sz="2000" dirty="0">
                <a:latin typeface="宋体"/>
                <a:ea typeface="宋体"/>
              </a:rPr>
              <a:t>A</a:t>
            </a:r>
            <a:r>
              <a:rPr lang="en-US" altLang="zh-CN" sz="2000" dirty="0" smtClean="0">
                <a:latin typeface="宋体"/>
                <a:ea typeface="宋体"/>
              </a:rPr>
              <a:t>B</a:t>
            </a:r>
            <a:r>
              <a:rPr lang="zh-CN" altLang="en-US" sz="2000" dirty="0" smtClean="0">
                <a:latin typeface="宋体"/>
                <a:ea typeface="宋体"/>
              </a:rPr>
              <a:t>，</a:t>
            </a:r>
            <a:r>
              <a:rPr lang="zh-CN" altLang="en-US" sz="2000" b="1" dirty="0" smtClean="0">
                <a:solidFill>
                  <a:srgbClr val="00B0F0"/>
                </a:solidFill>
                <a:latin typeface="宋体"/>
                <a:ea typeface="宋体"/>
              </a:rPr>
              <a:t>控制信号（读</a:t>
            </a:r>
            <a:r>
              <a:rPr lang="en-US" altLang="zh-CN" sz="2000" b="1" dirty="0" smtClean="0">
                <a:solidFill>
                  <a:srgbClr val="00B0F0"/>
                </a:solidFill>
                <a:latin typeface="宋体"/>
                <a:ea typeface="宋体"/>
              </a:rPr>
              <a:t>/</a:t>
            </a:r>
            <a:r>
              <a:rPr lang="zh-CN" altLang="en-US" sz="2000" b="1" dirty="0" smtClean="0">
                <a:solidFill>
                  <a:srgbClr val="00B0F0"/>
                </a:solidFill>
                <a:latin typeface="宋体"/>
                <a:ea typeface="宋体"/>
              </a:rPr>
              <a:t>写，</a:t>
            </a:r>
            <a:r>
              <a:rPr lang="en-US" altLang="zh-CN" sz="2000" b="1" dirty="0" smtClean="0">
                <a:solidFill>
                  <a:srgbClr val="00B0F0"/>
                </a:solidFill>
                <a:latin typeface="宋体"/>
                <a:ea typeface="宋体"/>
              </a:rPr>
              <a:t>ready</a:t>
            </a:r>
            <a:r>
              <a:rPr lang="zh-CN" altLang="en-US" sz="2000" b="1" dirty="0" smtClean="0">
                <a:solidFill>
                  <a:srgbClr val="00B0F0"/>
                </a:solidFill>
                <a:latin typeface="宋体"/>
                <a:ea typeface="宋体"/>
              </a:rPr>
              <a:t>）</a:t>
            </a:r>
            <a:r>
              <a:rPr lang="zh-CN" altLang="en-US" sz="2000" dirty="0" smtClean="0">
                <a:latin typeface="宋体"/>
                <a:ea typeface="宋体"/>
              </a:rPr>
              <a:t>；</a:t>
            </a:r>
            <a:endParaRPr lang="en-US" altLang="zh-CN" sz="2000" dirty="0" smtClean="0">
              <a:latin typeface="宋体"/>
              <a:ea typeface="宋体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宋体"/>
              </a:rPr>
              <a:t>DB→DR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写</a:t>
            </a:r>
            <a:r>
              <a:rPr lang="zh-CN" altLang="en-US" sz="2000" dirty="0" smtClean="0"/>
              <a:t>：</a:t>
            </a:r>
            <a:r>
              <a:rPr lang="en-US" altLang="zh-CN" sz="2000" dirty="0"/>
              <a:t> AR</a:t>
            </a:r>
            <a:r>
              <a:rPr lang="en-US" altLang="zh-CN" sz="2000" dirty="0">
                <a:latin typeface="宋体"/>
              </a:rPr>
              <a:t>→AB</a:t>
            </a:r>
            <a:r>
              <a:rPr lang="zh-CN" altLang="en-US" sz="2000" dirty="0">
                <a:latin typeface="宋体"/>
              </a:rPr>
              <a:t>，</a:t>
            </a:r>
            <a:r>
              <a:rPr lang="zh-CN" altLang="en-US" sz="2000" b="1" dirty="0" smtClean="0">
                <a:solidFill>
                  <a:srgbClr val="00B050"/>
                </a:solidFill>
                <a:latin typeface="宋体"/>
              </a:rPr>
              <a:t>控制信号（读</a:t>
            </a:r>
            <a:r>
              <a:rPr lang="en-US" altLang="zh-CN" sz="2000" b="1" dirty="0" smtClean="0">
                <a:solidFill>
                  <a:srgbClr val="00B050"/>
                </a:solidFill>
                <a:latin typeface="宋体"/>
              </a:rPr>
              <a:t>/</a:t>
            </a:r>
            <a:r>
              <a:rPr lang="zh-CN" altLang="en-US" sz="2000" b="1" dirty="0" smtClean="0">
                <a:solidFill>
                  <a:srgbClr val="00B050"/>
                </a:solidFill>
                <a:latin typeface="宋体"/>
              </a:rPr>
              <a:t>写，</a:t>
            </a:r>
            <a:r>
              <a:rPr lang="en-US" altLang="zh-CN" sz="2000" b="1" dirty="0" smtClean="0">
                <a:solidFill>
                  <a:srgbClr val="00B050"/>
                </a:solidFill>
                <a:latin typeface="宋体"/>
              </a:rPr>
              <a:t>ready</a:t>
            </a:r>
            <a:r>
              <a:rPr lang="zh-CN" altLang="en-US" sz="2000" b="1" dirty="0" smtClean="0">
                <a:solidFill>
                  <a:srgbClr val="00B050"/>
                </a:solidFill>
                <a:latin typeface="宋体"/>
              </a:rPr>
              <a:t>）</a:t>
            </a:r>
            <a:r>
              <a:rPr lang="zh-CN" altLang="en-US" sz="2000" dirty="0" smtClean="0">
                <a:latin typeface="宋体"/>
              </a:rPr>
              <a:t>；</a:t>
            </a:r>
            <a:endParaRPr lang="en-US" altLang="zh-CN" sz="2000" dirty="0" smtClean="0">
              <a:latin typeface="宋体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宋体"/>
              </a:rPr>
              <a:t>DR→DB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140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4.2 </a:t>
            </a:r>
            <a:r>
              <a:rPr lang="zh-CN" altLang="zh-CN" dirty="0" smtClean="0"/>
              <a:t>读</a:t>
            </a:r>
            <a:r>
              <a:rPr lang="en-US" altLang="zh-CN" dirty="0"/>
              <a:t>/</a:t>
            </a:r>
            <a:r>
              <a:rPr lang="zh-CN" altLang="zh-CN" dirty="0"/>
              <a:t>写</a:t>
            </a:r>
            <a:r>
              <a:rPr lang="zh-CN" altLang="zh-CN" dirty="0" smtClean="0"/>
              <a:t>存储器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静态存储器</a:t>
            </a:r>
            <a:r>
              <a:rPr lang="en-US" altLang="zh-CN" dirty="0"/>
              <a:t>(</a:t>
            </a:r>
            <a:r>
              <a:rPr lang="en-US" altLang="zh-CN" sz="2800" dirty="0" smtClean="0"/>
              <a:t>SRAM</a:t>
            </a:r>
            <a:r>
              <a:rPr lang="zh-CN" altLang="en-US" sz="2800" dirty="0" smtClean="0"/>
              <a:t>，二进制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位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901" y="2182009"/>
            <a:ext cx="4176464" cy="294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843808" y="5006280"/>
            <a:ext cx="3470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zh-CN" altLang="zh-CN" dirty="0"/>
              <a:t>图</a:t>
            </a:r>
            <a:r>
              <a:rPr lang="en-US" altLang="zh-CN" dirty="0"/>
              <a:t>4.2MOS</a:t>
            </a:r>
            <a:r>
              <a:rPr lang="zh-CN" altLang="zh-CN" dirty="0"/>
              <a:t>静态存储器的存储单元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88224" y="1344735"/>
            <a:ext cx="93458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地址线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0960" y="2641476"/>
            <a:ext cx="93458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数据线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2285592" y="2682126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箭头 7"/>
          <p:cNvSpPr/>
          <p:nvPr/>
        </p:nvSpPr>
        <p:spPr>
          <a:xfrm rot="18610735">
            <a:off x="6599341" y="1777380"/>
            <a:ext cx="432048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884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1K</a:t>
            </a:r>
            <a:r>
              <a:rPr lang="zh-CN" altLang="zh-CN" dirty="0"/>
              <a:t>静态存储器</a:t>
            </a:r>
            <a:r>
              <a:rPr lang="zh-CN" altLang="zh-CN" dirty="0" smtClean="0"/>
              <a:t>框图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633364"/>
            <a:ext cx="8523839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5076056" y="3217540"/>
            <a:ext cx="374441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11560" y="4861816"/>
                <a:ext cx="1728192" cy="64633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𝑾𝑬</m:t>
                          </m:r>
                        </m:e>
                      </m:acc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𝟎</m:t>
                      </m:r>
                      <m:r>
                        <a:rPr lang="zh-CN" alt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，写</m:t>
                      </m:r>
                    </m:oMath>
                  </m:oMathPara>
                </a14:m>
                <a:endParaRPr lang="en-US" altLang="zh-CN" b="1" dirty="0" smtClean="0">
                  <a:solidFill>
                    <a:srgbClr val="FF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𝑾𝑬</m:t>
                          </m:r>
                        </m:e>
                      </m:acc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  <m:r>
                        <a:rPr lang="zh-CN" altLang="en-US" b="1" i="1">
                          <a:solidFill>
                            <a:srgbClr val="FF0000"/>
                          </a:solidFill>
                          <a:latin typeface="Cambria Math"/>
                        </a:rPr>
                        <m:t>，</m:t>
                      </m:r>
                      <m:r>
                        <a:rPr lang="zh-CN" alt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读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861816"/>
                <a:ext cx="1728192" cy="646331"/>
              </a:xfrm>
              <a:prstGeom prst="rect">
                <a:avLst/>
              </a:prstGeom>
              <a:blipFill rotWithShape="1">
                <a:blip r:embed="rId3"/>
                <a:stretch>
                  <a:fillRect b="-277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3277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描述</a:t>
            </a:r>
            <a:r>
              <a:rPr lang="zh-CN" altLang="zh-CN" dirty="0"/>
              <a:t>写周期的开关</a:t>
            </a:r>
            <a:r>
              <a:rPr lang="zh-CN" altLang="zh-CN" dirty="0" smtClean="0"/>
              <a:t>参数</a:t>
            </a:r>
            <a:endParaRPr lang="zh-CN" altLang="en-US" dirty="0"/>
          </a:p>
        </p:txBody>
      </p:sp>
      <p:pic>
        <p:nvPicPr>
          <p:cNvPr id="4098" name="Picture 2" descr="d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417340"/>
            <a:ext cx="4392488" cy="3647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010591" y="16547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地址有效期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008" y="2116371"/>
            <a:ext cx="169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地址线有多条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1763688" y="2137420"/>
            <a:ext cx="432048" cy="272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931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316</Words>
  <Application>Microsoft Office PowerPoint</Application>
  <PresentationFormat>全屏显示(16:10)</PresentationFormat>
  <Paragraphs>64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主题​​</vt:lpstr>
      <vt:lpstr>第4章 主存储器</vt:lpstr>
      <vt:lpstr>4.1 主存储器分类、技术指标和基本操作</vt:lpstr>
      <vt:lpstr>存贮器主要功能</vt:lpstr>
      <vt:lpstr>存储器的类型和特点</vt:lpstr>
      <vt:lpstr>主存储器的主要技术指标</vt:lpstr>
      <vt:lpstr>主存储器的基本操作</vt:lpstr>
      <vt:lpstr>4.2 读/写存储器</vt:lpstr>
      <vt:lpstr>1K静态存储器框图</vt:lpstr>
      <vt:lpstr>描述写周期的开关参数</vt:lpstr>
      <vt:lpstr>动态存储器(DRAM)</vt:lpstr>
      <vt:lpstr>16K×1位动态存储器框图</vt:lpstr>
      <vt:lpstr>4.4 半导体存储器的组成与控制</vt:lpstr>
      <vt:lpstr>存储器容量扩展：字扩展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第4章 主存储器</dc:title>
  <dc:creator>LZHANGE6400</dc:creator>
  <cp:lastModifiedBy>Administrator</cp:lastModifiedBy>
  <cp:revision>23</cp:revision>
  <dcterms:created xsi:type="dcterms:W3CDTF">2013-09-08T01:28:51Z</dcterms:created>
  <dcterms:modified xsi:type="dcterms:W3CDTF">2015-09-22T04:06:56Z</dcterms:modified>
</cp:coreProperties>
</file>